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45"/>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Lst>
  <p:sldSz cx="9144000" cy="5144135"/>
  <p:notesSz cx="9144000" cy="51435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A62AE"/>
    <a:srgbClr val="1B92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36" y="-84"/>
      </p:cViewPr>
      <p:guideLst>
        <p:guide orient="horz" pos="3013"/>
        <p:guide pos="190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5" Type="http://schemas.openxmlformats.org/officeDocument/2006/relationships/tableStyles" Target="tableStyles.xml"/><Relationship Id="rId64" Type="http://schemas.openxmlformats.org/officeDocument/2006/relationships/viewProps" Target="viewProps.xml"/><Relationship Id="rId63" Type="http://schemas.openxmlformats.org/officeDocument/2006/relationships/presProps" Target="presProps.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notesMaster" Target="notesMasters/notesMaster1.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5283200" cy="1451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6905979" y="0"/>
            <a:ext cx="5283200" cy="145163"/>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5228186" y="361652"/>
            <a:ext cx="1735627" cy="976461"/>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1219200" y="1392362"/>
            <a:ext cx="9753600" cy="1139205"/>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2748056"/>
            <a:ext cx="5283200" cy="1451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6905979" y="2748056"/>
            <a:ext cx="5283200" cy="145163"/>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1594846"/>
            <a:ext cx="7772400" cy="1080380"/>
          </a:xfrm>
          <a:prstGeom prst="rect">
            <a:avLst/>
          </a:prstGeom>
        </p:spPr>
        <p:txBody>
          <a:bodyPr wrap="square" lIns="0" tIns="0" rIns="0" bIns="0">
            <a:spAutoFit/>
          </a:bodyPr>
          <a:lstStyle>
            <a:lvl1pPr>
              <a:defRPr/>
            </a:lvl1pPr>
          </a:lstStyle>
          <a:p/>
        </p:txBody>
      </p:sp>
      <p:sp>
        <p:nvSpPr>
          <p:cNvPr id="3" name="Holder 3"/>
          <p:cNvSpPr>
            <a:spLocks noGrp="1"/>
          </p:cNvSpPr>
          <p:nvPr>
            <p:ph type="subTitle" idx="4"/>
          </p:nvPr>
        </p:nvSpPr>
        <p:spPr>
          <a:xfrm>
            <a:off x="1371600" y="2881012"/>
            <a:ext cx="6400800" cy="1286166"/>
          </a:xfrm>
          <a:prstGeom prst="rect">
            <a:avLst/>
          </a:prstGeom>
        </p:spPr>
        <p:txBody>
          <a:bodyPr wrap="square" lIns="0" tIns="0" rIns="0" bIns="0">
            <a:spAutoFit/>
          </a:bodyPr>
          <a:lstStyle>
            <a:lvl1pPr>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600" b="1" i="0">
                <a:solidFill>
                  <a:srgbClr val="7E7E7E"/>
                </a:solidFill>
                <a:latin typeface="黑体" panose="02010609060101010101" charset="-122"/>
                <a:cs typeface="黑体" panose="02010609060101010101" charset="-122"/>
              </a:defRPr>
            </a:lvl1pPr>
          </a:lstStyle>
          <a:p/>
        </p:txBody>
      </p:sp>
      <p:sp>
        <p:nvSpPr>
          <p:cNvPr id="3" name="Holder 3"/>
          <p:cNvSpPr>
            <a:spLocks noGrp="1"/>
          </p:cNvSpPr>
          <p:nvPr>
            <p:ph type="body" idx="1"/>
          </p:nvPr>
        </p:nvSpPr>
        <p:spPr/>
        <p:txBody>
          <a:bodyPr lIns="0" tIns="0" rIns="0" bIns="0"/>
          <a:lstStyle>
            <a:lvl1pPr>
              <a:defRPr sz="1400" b="0" i="0">
                <a:solidFill>
                  <a:schemeClr val="tx1"/>
                </a:solidFill>
                <a:latin typeface="微软雅黑" panose="020B0503020204020204" charset="-122"/>
                <a:cs typeface="微软雅黑" panose="020B0503020204020204" charset="-122"/>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600" b="1" i="0">
                <a:solidFill>
                  <a:srgbClr val="7E7E7E"/>
                </a:solidFill>
                <a:latin typeface="黑体" panose="02010609060101010101" charset="-122"/>
                <a:cs typeface="黑体" panose="02010609060101010101" charset="-122"/>
              </a:defRPr>
            </a:lvl1pPr>
          </a:lstStyle>
          <a:p/>
        </p:txBody>
      </p:sp>
      <p:sp>
        <p:nvSpPr>
          <p:cNvPr id="3" name="Holder 3"/>
          <p:cNvSpPr>
            <a:spLocks noGrp="1"/>
          </p:cNvSpPr>
          <p:nvPr>
            <p:ph sz="half" idx="2"/>
          </p:nvPr>
        </p:nvSpPr>
        <p:spPr>
          <a:xfrm>
            <a:off x="457200" y="1183273"/>
            <a:ext cx="3977640" cy="3395479"/>
          </a:xfrm>
          <a:prstGeom prst="rect">
            <a:avLst/>
          </a:prstGeom>
        </p:spPr>
        <p:txBody>
          <a:bodyPr wrap="square" lIns="0" tIns="0" rIns="0" bIns="0">
            <a:spAutoFit/>
          </a:bodyPr>
          <a:lstStyle>
            <a:lvl1pPr>
              <a:defRPr/>
            </a:lvl1pPr>
          </a:lstStyle>
          <a:p/>
        </p:txBody>
      </p:sp>
      <p:sp>
        <p:nvSpPr>
          <p:cNvPr id="4" name="Holder 4"/>
          <p:cNvSpPr>
            <a:spLocks noGrp="1"/>
          </p:cNvSpPr>
          <p:nvPr>
            <p:ph sz="half" idx="3"/>
          </p:nvPr>
        </p:nvSpPr>
        <p:spPr>
          <a:xfrm>
            <a:off x="4709160" y="1183273"/>
            <a:ext cx="3977640" cy="3395479"/>
          </a:xfrm>
          <a:prstGeom prst="rect">
            <a:avLst/>
          </a:prstGeom>
        </p:spPr>
        <p:txBody>
          <a:bodyPr wrap="square" lIns="0" tIns="0" rIns="0" bIns="0">
            <a:spAutoFit/>
          </a:bodyPr>
          <a:lstStyle>
            <a:lvl1pPr>
              <a:defRPr/>
            </a:lvl1pPr>
          </a:lstStyle>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600" b="1" i="0">
                <a:solidFill>
                  <a:srgbClr val="7E7E7E"/>
                </a:solidFill>
                <a:latin typeface="黑体" panose="02010609060101010101" charset="-122"/>
                <a:cs typeface="黑体" panose="02010609060101010101" charset="-122"/>
              </a:defRPr>
            </a:lvl1pPr>
          </a:lstStyle>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image" Target="../media/image1.jpeg"/><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5144664"/>
          </a:xfrm>
          <a:prstGeom prst="rect">
            <a:avLst/>
          </a:prstGeom>
          <a:blipFill>
            <a:blip r:embed="rId6" cstate="print"/>
            <a:stretch>
              <a:fillRect/>
            </a:stretch>
          </a:blipFill>
        </p:spPr>
        <p:txBody>
          <a:bodyPr wrap="square" lIns="0" tIns="0" rIns="0" bIns="0" rtlCol="0"/>
          <a:lstStyle/>
          <a:p/>
        </p:txBody>
      </p:sp>
      <p:sp>
        <p:nvSpPr>
          <p:cNvPr id="2" name="Holder 2"/>
          <p:cNvSpPr>
            <a:spLocks noGrp="1"/>
          </p:cNvSpPr>
          <p:nvPr>
            <p:ph type="title"/>
          </p:nvPr>
        </p:nvSpPr>
        <p:spPr>
          <a:xfrm>
            <a:off x="605802" y="1208298"/>
            <a:ext cx="229234" cy="1071488"/>
          </a:xfrm>
          <a:prstGeom prst="rect">
            <a:avLst/>
          </a:prstGeom>
        </p:spPr>
        <p:txBody>
          <a:bodyPr wrap="square" lIns="0" tIns="0" rIns="0" bIns="0">
            <a:spAutoFit/>
          </a:bodyPr>
          <a:lstStyle>
            <a:lvl1pPr>
              <a:defRPr sz="1600" b="1" i="0">
                <a:solidFill>
                  <a:srgbClr val="7E7E7E"/>
                </a:solidFill>
                <a:latin typeface="黑体" panose="02010609060101010101" charset="-122"/>
                <a:cs typeface="黑体" panose="02010609060101010101" charset="-122"/>
              </a:defRPr>
            </a:lvl1pPr>
          </a:lstStyle>
          <a:p/>
        </p:txBody>
      </p:sp>
      <p:sp>
        <p:nvSpPr>
          <p:cNvPr id="3" name="Holder 3"/>
          <p:cNvSpPr>
            <a:spLocks noGrp="1"/>
          </p:cNvSpPr>
          <p:nvPr>
            <p:ph type="body" idx="1"/>
          </p:nvPr>
        </p:nvSpPr>
        <p:spPr>
          <a:xfrm>
            <a:off x="617219" y="1779537"/>
            <a:ext cx="7909560" cy="2518345"/>
          </a:xfrm>
          <a:prstGeom prst="rect">
            <a:avLst/>
          </a:prstGeom>
        </p:spPr>
        <p:txBody>
          <a:bodyPr wrap="square" lIns="0" tIns="0" rIns="0" bIns="0">
            <a:spAutoFit/>
          </a:bodyPr>
          <a:lstStyle>
            <a:lvl1pPr>
              <a:defRPr sz="1400" b="0" i="0">
                <a:solidFill>
                  <a:schemeClr val="tx1"/>
                </a:solidFill>
                <a:latin typeface="微软雅黑" panose="020B0503020204020204" charset="-122"/>
                <a:cs typeface="微软雅黑" panose="020B0503020204020204" charset="-122"/>
              </a:defRPr>
            </a:lvl1pPr>
          </a:lstStyle>
          <a:p/>
        </p:txBody>
      </p:sp>
      <p:sp>
        <p:nvSpPr>
          <p:cNvPr id="4" name="Holder 4"/>
          <p:cNvSpPr>
            <a:spLocks noGrp="1"/>
          </p:cNvSpPr>
          <p:nvPr>
            <p:ph type="ftr" sz="quarter" idx="5"/>
          </p:nvPr>
        </p:nvSpPr>
        <p:spPr>
          <a:xfrm>
            <a:off x="3108960" y="4784538"/>
            <a:ext cx="2926080" cy="257233"/>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sz="half" idx="6"/>
          </p:nvPr>
        </p:nvSpPr>
        <p:spPr>
          <a:xfrm>
            <a:off x="457200" y="4784538"/>
            <a:ext cx="2103120" cy="257233"/>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a:xfrm>
            <a:off x="6583680" y="4784538"/>
            <a:ext cx="2103120" cy="257233"/>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9435">
        <a:defRPr>
          <a:latin typeface="+mn-lt"/>
          <a:ea typeface="+mn-ea"/>
          <a:cs typeface="+mn-cs"/>
        </a:defRPr>
      </a:lvl5pPr>
      <a:lvl6pPr marL="2286635">
        <a:defRPr>
          <a:latin typeface="+mn-lt"/>
          <a:ea typeface="+mn-ea"/>
          <a:cs typeface="+mn-cs"/>
        </a:defRPr>
      </a:lvl6pPr>
      <a:lvl7pPr marL="2743835">
        <a:defRPr>
          <a:latin typeface="+mn-lt"/>
          <a:ea typeface="+mn-ea"/>
          <a:cs typeface="+mn-cs"/>
        </a:defRPr>
      </a:lvl7pPr>
      <a:lvl8pPr marL="3201035">
        <a:defRPr>
          <a:latin typeface="+mn-lt"/>
          <a:ea typeface="+mn-ea"/>
          <a:cs typeface="+mn-cs"/>
        </a:defRPr>
      </a:lvl8pPr>
      <a:lvl9pPr marL="3658235">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9435">
        <a:defRPr>
          <a:latin typeface="+mn-lt"/>
          <a:ea typeface="+mn-ea"/>
          <a:cs typeface="+mn-cs"/>
        </a:defRPr>
      </a:lvl5pPr>
      <a:lvl6pPr marL="2286635">
        <a:defRPr>
          <a:latin typeface="+mn-lt"/>
          <a:ea typeface="+mn-ea"/>
          <a:cs typeface="+mn-cs"/>
        </a:defRPr>
      </a:lvl6pPr>
      <a:lvl7pPr marL="2743835">
        <a:defRPr>
          <a:latin typeface="+mn-lt"/>
          <a:ea typeface="+mn-ea"/>
          <a:cs typeface="+mn-cs"/>
        </a:defRPr>
      </a:lvl7pPr>
      <a:lvl8pPr marL="3201035">
        <a:defRPr>
          <a:latin typeface="+mn-lt"/>
          <a:ea typeface="+mn-ea"/>
          <a:cs typeface="+mn-cs"/>
        </a:defRPr>
      </a:lvl8pPr>
      <a:lvl9pPr marL="3658235">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5.xml"/><Relationship Id="rId4" Type="http://schemas.openxmlformats.org/officeDocument/2006/relationships/image" Target="../media/image9.jpeg"/><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0.jpe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3.jpeg"/><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7"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21.jpeg"/><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22.jpeg"/><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3.xml"/><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5.xml"/><Relationship Id="rId4" Type="http://schemas.openxmlformats.org/officeDocument/2006/relationships/image" Target="../media/image27.png"/><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0.png"/><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31.png"/><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9" Type="http://schemas.openxmlformats.org/officeDocument/2006/relationships/image" Target="../media/image39.png"/><Relationship Id="rId8" Type="http://schemas.openxmlformats.org/officeDocument/2006/relationships/image" Target="../media/image38.png"/><Relationship Id="rId7" Type="http://schemas.openxmlformats.org/officeDocument/2006/relationships/image" Target="../media/image37.png"/><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3" Type="http://schemas.openxmlformats.org/officeDocument/2006/relationships/image" Target="../media/image33.png"/><Relationship Id="rId2" Type="http://schemas.openxmlformats.org/officeDocument/2006/relationships/image" Target="../media/image32.png"/><Relationship Id="rId13" Type="http://schemas.openxmlformats.org/officeDocument/2006/relationships/slideLayout" Target="../slideLayouts/slideLayout5.xml"/><Relationship Id="rId12" Type="http://schemas.openxmlformats.org/officeDocument/2006/relationships/image" Target="../media/image42.png"/><Relationship Id="rId11" Type="http://schemas.openxmlformats.org/officeDocument/2006/relationships/image" Target="../media/image41.png"/><Relationship Id="rId10" Type="http://schemas.openxmlformats.org/officeDocument/2006/relationships/image" Target="../media/image40.png"/><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3.jpeg"/><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9" Type="http://schemas.openxmlformats.org/officeDocument/2006/relationships/image" Target="../media/image51.png"/><Relationship Id="rId8" Type="http://schemas.openxmlformats.org/officeDocument/2006/relationships/image" Target="../media/image50.png"/><Relationship Id="rId7" Type="http://schemas.openxmlformats.org/officeDocument/2006/relationships/image" Target="../media/image49.png"/><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 Id="rId3" Type="http://schemas.openxmlformats.org/officeDocument/2006/relationships/image" Target="../media/image45.png"/><Relationship Id="rId25" Type="http://schemas.openxmlformats.org/officeDocument/2006/relationships/slideLayout" Target="../slideLayouts/slideLayout2.xml"/><Relationship Id="rId24" Type="http://schemas.openxmlformats.org/officeDocument/2006/relationships/image" Target="../media/image66.png"/><Relationship Id="rId23" Type="http://schemas.openxmlformats.org/officeDocument/2006/relationships/image" Target="../media/image65.png"/><Relationship Id="rId22" Type="http://schemas.openxmlformats.org/officeDocument/2006/relationships/image" Target="../media/image64.png"/><Relationship Id="rId21" Type="http://schemas.openxmlformats.org/officeDocument/2006/relationships/image" Target="../media/image63.png"/><Relationship Id="rId20" Type="http://schemas.openxmlformats.org/officeDocument/2006/relationships/image" Target="../media/image62.png"/><Relationship Id="rId2" Type="http://schemas.openxmlformats.org/officeDocument/2006/relationships/image" Target="../media/image44.png"/><Relationship Id="rId19" Type="http://schemas.openxmlformats.org/officeDocument/2006/relationships/image" Target="../media/image61.png"/><Relationship Id="rId18" Type="http://schemas.openxmlformats.org/officeDocument/2006/relationships/image" Target="../media/image60.png"/><Relationship Id="rId17" Type="http://schemas.openxmlformats.org/officeDocument/2006/relationships/image" Target="../media/image59.png"/><Relationship Id="rId16" Type="http://schemas.openxmlformats.org/officeDocument/2006/relationships/image" Target="../media/image58.png"/><Relationship Id="rId15" Type="http://schemas.openxmlformats.org/officeDocument/2006/relationships/image" Target="../media/image57.png"/><Relationship Id="rId14" Type="http://schemas.openxmlformats.org/officeDocument/2006/relationships/image" Target="../media/image56.png"/><Relationship Id="rId13" Type="http://schemas.openxmlformats.org/officeDocument/2006/relationships/image" Target="../media/image55.png"/><Relationship Id="rId12" Type="http://schemas.openxmlformats.org/officeDocument/2006/relationships/image" Target="../media/image54.png"/><Relationship Id="rId11" Type="http://schemas.openxmlformats.org/officeDocument/2006/relationships/image" Target="../media/image53.png"/><Relationship Id="rId10" Type="http://schemas.openxmlformats.org/officeDocument/2006/relationships/image" Target="../media/image52.png"/><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6" Type="http://schemas.openxmlformats.org/officeDocument/2006/relationships/slideLayout" Target="../slideLayouts/slideLayout5.xml"/><Relationship Id="rId5" Type="http://schemas.openxmlformats.org/officeDocument/2006/relationships/image" Target="../media/image70.png"/><Relationship Id="rId4" Type="http://schemas.openxmlformats.org/officeDocument/2006/relationships/image" Target="../media/image69.png"/><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image" Target="../media/image2.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31.xml.rels><?xml version="1.0" encoding="UTF-8" standalone="yes"?>
<Relationships xmlns="http://schemas.openxmlformats.org/package/2006/relationships"><Relationship Id="rId5" Type="http://schemas.openxmlformats.org/officeDocument/2006/relationships/slideLayout" Target="../slideLayouts/slideLayout5.xml"/><Relationship Id="rId4" Type="http://schemas.openxmlformats.org/officeDocument/2006/relationships/image" Target="../media/image75.jpeg"/><Relationship Id="rId3" Type="http://schemas.openxmlformats.org/officeDocument/2006/relationships/image" Target="../media/image74.jpeg"/><Relationship Id="rId2" Type="http://schemas.openxmlformats.org/officeDocument/2006/relationships/image" Target="../media/image73.png"/><Relationship Id="rId1"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4.xml"/><Relationship Id="rId1" Type="http://schemas.openxmlformats.org/officeDocument/2006/relationships/image" Target="../media/image2.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76.jpeg"/><Relationship Id="rId1"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77.jpeg"/><Relationship Id="rId1"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8.png"/><Relationship Id="rId1"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5.xml"/><Relationship Id="rId1"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79.jpeg"/><Relationship Id="rId1"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80.jpeg"/><Relationship Id="rId1"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81.jpeg"/><Relationship Id="rId1"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6.xml"/><Relationship Id="rId1" Type="http://schemas.openxmlformats.org/officeDocument/2006/relationships/image" Target="../media/image2.png"/></Relationships>
</file>

<file path=ppt/slides/_rels/slide42.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5.xml"/><Relationship Id="rId4" Type="http://schemas.openxmlformats.org/officeDocument/2006/relationships/image" Target="../media/image84.jpeg"/><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image" Target="../media/image2.png"/></Relationships>
</file>

<file path=ppt/slides/_rels/slide43.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image" Target="../media/image2.pn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46.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 Id="rId3" Type="http://schemas.openxmlformats.org/officeDocument/2006/relationships/image" Target="../media/image88.jpeg"/><Relationship Id="rId2" Type="http://schemas.openxmlformats.org/officeDocument/2006/relationships/image" Target="../media/image87.png"/><Relationship Id="rId1" Type="http://schemas.openxmlformats.org/officeDocument/2006/relationships/image" Target="../media/image2.png"/></Relationships>
</file>

<file path=ppt/slides/_rels/slide4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image" Target="../media/image2.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4.jpeg"/><Relationship Id="rId1" Type="http://schemas.openxmlformats.org/officeDocument/2006/relationships/image" Target="../media/image2.png"/></Relationships>
</file>

<file path=ppt/slides/_rels/slide4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image" Target="../media/image2.png"/></Relationships>
</file>

<file path=ppt/slides/_rels/slide5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7.xml"/><Relationship Id="rId2" Type="http://schemas.openxmlformats.org/officeDocument/2006/relationships/image" Target="../media/image97.jpeg"/><Relationship Id="rId1" Type="http://schemas.openxmlformats.org/officeDocument/2006/relationships/image" Target="../media/image2.png"/></Relationships>
</file>

<file path=ppt/slides/_rels/slide5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00.jpeg"/><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image" Target="../media/image2.png"/></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5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02.jpeg"/><Relationship Id="rId2" Type="http://schemas.openxmlformats.org/officeDocument/2006/relationships/image" Target="../media/image101.png"/><Relationship Id="rId1" Type="http://schemas.openxmlformats.org/officeDocument/2006/relationships/image" Target="../media/image2.png"/></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59.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17"/>
            <a:ext cx="9142095" cy="5142865"/>
          </a:xfrm>
          <a:prstGeom prst="rect">
            <a:avLst/>
          </a:prstGeom>
        </p:spPr>
      </p:pic>
      <p:sp>
        <p:nvSpPr>
          <p:cNvPr id="3" name="object 3"/>
          <p:cNvSpPr/>
          <p:nvPr/>
        </p:nvSpPr>
        <p:spPr>
          <a:xfrm>
            <a:off x="-1371220" y="2801059"/>
            <a:ext cx="5656326" cy="1325118"/>
          </a:xfrm>
          <a:prstGeom prst="rect">
            <a:avLst/>
          </a:prstGeom>
          <a:blipFill>
            <a:blip r:embed="rId3" cstate="print"/>
            <a:stretch>
              <a:fillRect/>
            </a:stretch>
          </a:blipFill>
        </p:spPr>
        <p:txBody>
          <a:bodyPr wrap="square" lIns="0" tIns="0" rIns="0" bIns="0" rtlCol="0"/>
          <a:lstStyle/>
          <a:p/>
        </p:txBody>
      </p:sp>
      <p:sp>
        <p:nvSpPr>
          <p:cNvPr id="7" name="object 7"/>
          <p:cNvSpPr txBox="1">
            <a:spLocks noGrp="1"/>
          </p:cNvSpPr>
          <p:nvPr>
            <p:ph type="title"/>
          </p:nvPr>
        </p:nvSpPr>
        <p:spPr>
          <a:xfrm>
            <a:off x="1447800" y="1657932"/>
            <a:ext cx="6280785" cy="1397635"/>
          </a:xfrm>
          <a:prstGeom prst="rect">
            <a:avLst/>
          </a:prstGeom>
        </p:spPr>
        <p:txBody>
          <a:bodyPr vert="horz" wrap="square" lIns="0" tIns="12700" rIns="0" bIns="0" rtlCol="0">
            <a:spAutoFit/>
          </a:bodyPr>
          <a:lstStyle/>
          <a:p>
            <a:pPr marL="12700" marR="5080">
              <a:lnSpc>
                <a:spcPct val="100000"/>
              </a:lnSpc>
              <a:spcBef>
                <a:spcPts val="100"/>
              </a:spcBef>
            </a:pPr>
            <a:r>
              <a:rPr lang="zh-CN" altLang="en-US" sz="4500" kern="1200" spc="600" noProof="0" dirty="0" smtClean="0">
                <a:ln>
                  <a:noFill/>
                </a:ln>
                <a:solidFill>
                  <a:schemeClr val="bg1"/>
                </a:solidFill>
                <a:effectLst>
                  <a:glow rad="12700">
                    <a:srgbClr val="0071B5">
                      <a:alpha val="64000"/>
                    </a:srgbClr>
                  </a:glow>
                </a:effectLst>
                <a:uLnTx/>
                <a:uFillTx/>
                <a:latin typeface="微软雅黑" panose="020B0503020204020204" charset="-122"/>
                <a:ea typeface="微软雅黑" panose="020B0503020204020204" charset="-122"/>
                <a:cs typeface="Arial" panose="020B0604020202020204"/>
              </a:rPr>
              <a:t>  碳交易基本原理与     </a:t>
            </a:r>
            <a:br>
              <a:rPr lang="zh-CN" altLang="en-US" sz="4500" kern="1200" spc="600" noProof="0" dirty="0" smtClean="0">
                <a:ln>
                  <a:noFill/>
                </a:ln>
                <a:solidFill>
                  <a:schemeClr val="bg1"/>
                </a:solidFill>
                <a:effectLst>
                  <a:glow rad="12700">
                    <a:srgbClr val="0071B5">
                      <a:alpha val="64000"/>
                    </a:srgbClr>
                  </a:glow>
                </a:effectLst>
                <a:uLnTx/>
                <a:uFillTx/>
                <a:latin typeface="微软雅黑" panose="020B0503020204020204" charset="-122"/>
                <a:ea typeface="微软雅黑" panose="020B0503020204020204" charset="-122"/>
                <a:cs typeface="Arial" panose="020B0604020202020204"/>
              </a:rPr>
            </a:br>
            <a:r>
              <a:rPr lang="zh-CN" altLang="en-US" sz="4500" kern="1200" spc="600" noProof="0" dirty="0" smtClean="0">
                <a:ln>
                  <a:noFill/>
                </a:ln>
                <a:solidFill>
                  <a:schemeClr val="bg1"/>
                </a:solidFill>
                <a:effectLst>
                  <a:glow rad="12700">
                    <a:srgbClr val="0071B5">
                      <a:alpha val="64000"/>
                    </a:srgbClr>
                  </a:glow>
                </a:effectLst>
                <a:uLnTx/>
                <a:uFillTx/>
                <a:latin typeface="微软雅黑" panose="020B0503020204020204" charset="-122"/>
                <a:ea typeface="微软雅黑" panose="020B0503020204020204" charset="-122"/>
                <a:cs typeface="Arial" panose="020B0604020202020204"/>
              </a:rPr>
              <a:t>   中国碳市场实践</a:t>
            </a:r>
            <a:endParaRPr lang="zh-CN" altLang="en-US" sz="4500" kern="1200" spc="600" noProof="0" dirty="0" smtClean="0">
              <a:ln>
                <a:noFill/>
              </a:ln>
              <a:solidFill>
                <a:schemeClr val="bg1"/>
              </a:solidFill>
              <a:effectLst>
                <a:glow rad="12700">
                  <a:srgbClr val="0071B5">
                    <a:alpha val="64000"/>
                  </a:srgbClr>
                </a:glow>
              </a:effectLst>
              <a:uLnTx/>
              <a:uFillTx/>
              <a:latin typeface="微软雅黑" panose="020B0503020204020204" charset="-122"/>
              <a:ea typeface="微软雅黑" panose="020B0503020204020204" charset="-122"/>
              <a:cs typeface="Arial" panose="020B0604020202020204"/>
            </a:endParaRPr>
          </a:p>
        </p:txBody>
      </p:sp>
      <p:sp>
        <p:nvSpPr>
          <p:cNvPr id="9" name="object 9"/>
          <p:cNvSpPr/>
          <p:nvPr/>
        </p:nvSpPr>
        <p:spPr>
          <a:xfrm>
            <a:off x="4284852" y="1886405"/>
            <a:ext cx="738377" cy="1068324"/>
          </a:xfrm>
          <a:prstGeom prst="rect">
            <a:avLst/>
          </a:prstGeom>
          <a:blipFill>
            <a:blip r:embed="rId4" cstate="print"/>
            <a:stretch>
              <a:fillRect/>
            </a:stretch>
          </a:blipFill>
        </p:spPr>
        <p:txBody>
          <a:bodyPr wrap="square" lIns="0" tIns="0" rIns="0" bIns="0" rtlCol="0"/>
          <a:lstStyle/>
          <a:p/>
        </p:txBody>
      </p:sp>
      <p:sp>
        <p:nvSpPr>
          <p:cNvPr id="14" name="object 4"/>
          <p:cNvSpPr txBox="1"/>
          <p:nvPr/>
        </p:nvSpPr>
        <p:spPr>
          <a:xfrm>
            <a:off x="3498215" y="3867732"/>
            <a:ext cx="2148205" cy="422910"/>
          </a:xfrm>
          <a:prstGeom prst="rect">
            <a:avLst/>
          </a:prstGeom>
        </p:spPr>
        <p:txBody>
          <a:bodyPr vert="horz" wrap="square" lIns="0" tIns="0" rIns="0" bIns="0" rtlCol="0">
            <a:spAutoFit/>
          </a:bodyPr>
          <a:p>
            <a:pPr marL="0" marR="0">
              <a:lnSpc>
                <a:spcPts val="1620"/>
              </a:lnSpc>
              <a:spcBef>
                <a:spcPts val="60"/>
              </a:spcBef>
              <a:spcAft>
                <a:spcPts val="0"/>
              </a:spcAft>
            </a:pPr>
            <a:r>
              <a:rPr lang="zh-CN" altLang="en-US" sz="1500" noProof="0" dirty="0">
                <a:ln>
                  <a:noFill/>
                </a:ln>
                <a:solidFill>
                  <a:srgbClr val="FFFFFF"/>
                </a:solidFill>
                <a:effectLst/>
                <a:uLnTx/>
                <a:uFillTx/>
                <a:latin typeface="Arial" panose="020B0604020202020204"/>
                <a:ea typeface="微软雅黑" panose="020B0503020204020204" charset="-122"/>
                <a:cs typeface="Arial" panose="020B0604020202020204"/>
              </a:rPr>
              <a:t>湖北产教融合教育研究院</a:t>
            </a:r>
            <a:endParaRPr lang="zh-CN" altLang="en-US" sz="1500" noProof="0" dirty="0">
              <a:ln>
                <a:noFill/>
              </a:ln>
              <a:solidFill>
                <a:srgbClr val="FFFFFF"/>
              </a:solidFill>
              <a:effectLst/>
              <a:uLnTx/>
              <a:uFillTx/>
              <a:latin typeface="Arial" panose="020B0604020202020204"/>
              <a:ea typeface="微软雅黑" panose="020B0503020204020204" charset="-122"/>
              <a:cs typeface="Arial" panose="020B0604020202020204"/>
            </a:endParaRPr>
          </a:p>
          <a:p>
            <a:pPr marL="0" marR="0">
              <a:lnSpc>
                <a:spcPts val="1620"/>
              </a:lnSpc>
              <a:spcBef>
                <a:spcPts val="60"/>
              </a:spcBef>
              <a:spcAft>
                <a:spcPts val="0"/>
              </a:spcAft>
            </a:pPr>
            <a:r>
              <a:rPr lang="zh-CN" altLang="en-US" sz="1500" noProof="0" dirty="0">
                <a:ln>
                  <a:noFill/>
                </a:ln>
                <a:solidFill>
                  <a:srgbClr val="FFFFFF"/>
                </a:solidFill>
                <a:effectLst/>
                <a:uLnTx/>
                <a:uFillTx/>
                <a:latin typeface="Arial" panose="020B0604020202020204"/>
                <a:ea typeface="微软雅黑" panose="020B0503020204020204" charset="-122"/>
                <a:cs typeface="Arial" panose="020B0604020202020204"/>
              </a:rPr>
              <a:t> </a:t>
            </a:r>
            <a:r>
              <a:rPr lang="en-US" altLang="zh-CN" sz="1500" noProof="0" dirty="0">
                <a:ln>
                  <a:noFill/>
                </a:ln>
                <a:solidFill>
                  <a:srgbClr val="FFFFFF"/>
                </a:solidFill>
                <a:effectLst/>
                <a:uLnTx/>
                <a:uFillTx/>
                <a:latin typeface="Arial" panose="020B0604020202020204"/>
                <a:ea typeface="微软雅黑" panose="020B0503020204020204" charset="-122"/>
                <a:cs typeface="Arial" panose="020B0604020202020204"/>
              </a:rPr>
              <a:t>                </a:t>
            </a:r>
            <a:endParaRPr lang="zh-CN" altLang="en-US" sz="1500" noProof="0" dirty="0">
              <a:ln>
                <a:noFill/>
              </a:ln>
              <a:solidFill>
                <a:srgbClr val="FFFFFF"/>
              </a:solidFill>
              <a:effectLst/>
              <a:uLnTx/>
              <a:uFillTx/>
              <a:latin typeface="Arial" panose="020B0604020202020204"/>
              <a:ea typeface="微软雅黑" panose="020B0503020204020204" charset="-122"/>
              <a:cs typeface="Arial" panose="020B0604020202020204"/>
            </a:endParaRPr>
          </a:p>
        </p:txBody>
      </p:sp>
      <p:sp>
        <p:nvSpPr>
          <p:cNvPr id="15" name="object 4"/>
          <p:cNvSpPr txBox="1"/>
          <p:nvPr/>
        </p:nvSpPr>
        <p:spPr>
          <a:xfrm>
            <a:off x="4290695" y="4172532"/>
            <a:ext cx="868045" cy="207645"/>
          </a:xfrm>
          <a:prstGeom prst="rect">
            <a:avLst/>
          </a:prstGeom>
        </p:spPr>
        <p:txBody>
          <a:bodyPr vert="horz" wrap="square" lIns="0" tIns="0" rIns="0" bIns="0" rtlCol="0">
            <a:spAutoFit/>
          </a:bodyPr>
          <a:p>
            <a:pPr marL="0" marR="0">
              <a:lnSpc>
                <a:spcPts val="1620"/>
              </a:lnSpc>
              <a:spcBef>
                <a:spcPts val="60"/>
              </a:spcBef>
              <a:spcAft>
                <a:spcPts val="0"/>
              </a:spcAft>
            </a:pPr>
            <a:r>
              <a:rPr lang="en-US" altLang="zh-CN" sz="1500" noProof="0" dirty="0">
                <a:ln>
                  <a:noFill/>
                </a:ln>
                <a:solidFill>
                  <a:srgbClr val="FFFFFF"/>
                </a:solidFill>
                <a:effectLst/>
                <a:uLnTx/>
                <a:uFillTx/>
                <a:latin typeface="Arial" panose="020B0604020202020204"/>
                <a:ea typeface="微软雅黑" panose="020B0503020204020204" charset="-122"/>
                <a:cs typeface="Arial" panose="020B0604020202020204"/>
              </a:rPr>
              <a:t>2022.1</a:t>
            </a:r>
            <a:r>
              <a:rPr lang="zh-CN" altLang="en-US" sz="1500" noProof="0" dirty="0">
                <a:ln>
                  <a:noFill/>
                </a:ln>
                <a:solidFill>
                  <a:srgbClr val="FFFFFF"/>
                </a:solidFill>
                <a:effectLst/>
                <a:uLnTx/>
                <a:uFillTx/>
                <a:latin typeface="Arial" panose="020B0604020202020204"/>
                <a:ea typeface="微软雅黑" panose="020B0503020204020204" charset="-122"/>
                <a:cs typeface="Arial" panose="020B0604020202020204"/>
              </a:rPr>
              <a:t> </a:t>
            </a:r>
            <a:r>
              <a:rPr lang="en-US" altLang="zh-CN" sz="1500" noProof="0" dirty="0">
                <a:ln>
                  <a:noFill/>
                </a:ln>
                <a:solidFill>
                  <a:srgbClr val="FFFFFF"/>
                </a:solidFill>
                <a:effectLst/>
                <a:uLnTx/>
                <a:uFillTx/>
                <a:latin typeface="Arial" panose="020B0604020202020204"/>
                <a:ea typeface="微软雅黑" panose="020B0503020204020204" charset="-122"/>
                <a:cs typeface="Arial" panose="020B0604020202020204"/>
              </a:rPr>
              <a:t>                </a:t>
            </a:r>
            <a:endParaRPr lang="zh-CN" altLang="en-US" sz="1500" noProof="0" dirty="0">
              <a:ln>
                <a:noFill/>
              </a:ln>
              <a:solidFill>
                <a:srgbClr val="FFFFFF"/>
              </a:solidFill>
              <a:effectLst/>
              <a:uLnTx/>
              <a:uFillTx/>
              <a:latin typeface="Arial" panose="020B0604020202020204"/>
              <a:ea typeface="微软雅黑" panose="020B0503020204020204" charset="-122"/>
              <a:cs typeface="Arial" panose="020B0604020202020204"/>
            </a:endParaRPr>
          </a:p>
        </p:txBody>
      </p:sp>
      <p:pic>
        <p:nvPicPr>
          <p:cNvPr id="4" name="图片 3" descr="双碳教育LOGO2"/>
          <p:cNvPicPr>
            <a:picLocks noChangeAspect="1"/>
          </p:cNvPicPr>
          <p:nvPr/>
        </p:nvPicPr>
        <p:blipFill>
          <a:blip r:embed="rId5"/>
          <a:stretch>
            <a:fillRect/>
          </a:stretch>
        </p:blipFill>
        <p:spPr>
          <a:xfrm>
            <a:off x="7086600" y="361897"/>
            <a:ext cx="965200" cy="98234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4" name="饼形 33"/>
          <p:cNvSpPr/>
          <p:nvPr/>
        </p:nvSpPr>
        <p:spPr>
          <a:xfrm flipH="1">
            <a:off x="-1475740" y="1263597"/>
            <a:ext cx="2947670" cy="2515235"/>
          </a:xfrm>
          <a:prstGeom prst="pie">
            <a:avLst>
              <a:gd name="adj1" fmla="val 5430526"/>
              <a:gd name="adj2" fmla="val 16173791"/>
            </a:avLst>
          </a:prstGeom>
          <a:gradFill>
            <a:gsLst>
              <a:gs pos="0">
                <a:srgbClr val="14CD68"/>
              </a:gs>
              <a:gs pos="100000">
                <a:srgbClr val="035C7D"/>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33" name="圆角矩形 32"/>
          <p:cNvSpPr/>
          <p:nvPr/>
        </p:nvSpPr>
        <p:spPr>
          <a:xfrm>
            <a:off x="3810000" y="2653612"/>
            <a:ext cx="3706495" cy="590550"/>
          </a:xfrm>
          <a:prstGeom prst="roundRect">
            <a:avLst/>
          </a:prstGeom>
          <a:gradFill>
            <a:gsLst>
              <a:gs pos="0">
                <a:srgbClr val="14CD68"/>
              </a:gs>
              <a:gs pos="100000">
                <a:srgbClr val="035C7D"/>
              </a:gs>
            </a:gsLst>
            <a:lin ang="2700000" scaled="0"/>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p>
            <a:pPr algn="ctr">
              <a:defRPr/>
            </a:pPr>
            <a:endParaRPr lang="zh-CN" altLang="en-US" sz="3600" dirty="0">
              <a:latin typeface="+mj-lt"/>
              <a:ea typeface="Arial Unicode MS" panose="020B0604020202020204" charset="-122"/>
              <a:cs typeface="Arial Unicode MS" panose="020B0604020202020204" charset="-122"/>
            </a:endParaRPr>
          </a:p>
        </p:txBody>
      </p:sp>
      <p:sp>
        <p:nvSpPr>
          <p:cNvPr id="31" name="圆角矩形 30"/>
          <p:cNvSpPr/>
          <p:nvPr/>
        </p:nvSpPr>
        <p:spPr>
          <a:xfrm>
            <a:off x="3810000" y="1734767"/>
            <a:ext cx="3706495" cy="590550"/>
          </a:xfrm>
          <a:prstGeom prst="roundRect">
            <a:avLst/>
          </a:prstGeom>
          <a:gradFill>
            <a:gsLst>
              <a:gs pos="0">
                <a:srgbClr val="14CD68"/>
              </a:gs>
              <a:gs pos="100000">
                <a:srgbClr val="035C7D"/>
              </a:gs>
            </a:gsLst>
            <a:lin ang="2700000" scaled="0"/>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p>
            <a:pPr algn="ctr">
              <a:defRPr/>
            </a:pPr>
            <a:endParaRPr lang="zh-CN" altLang="en-US" sz="3600" dirty="0">
              <a:latin typeface="+mj-lt"/>
              <a:ea typeface="Arial Unicode MS" panose="020B0604020202020204" charset="-122"/>
              <a:cs typeface="Arial Unicode MS" panose="020B0604020202020204" charset="-122"/>
            </a:endParaRPr>
          </a:p>
        </p:txBody>
      </p:sp>
      <p:sp>
        <p:nvSpPr>
          <p:cNvPr id="15" name="object 15"/>
          <p:cNvSpPr txBox="1"/>
          <p:nvPr/>
        </p:nvSpPr>
        <p:spPr>
          <a:xfrm>
            <a:off x="3716655" y="1802712"/>
            <a:ext cx="3373120" cy="455295"/>
          </a:xfrm>
          <a:prstGeom prst="rect">
            <a:avLst/>
          </a:prstGeom>
        </p:spPr>
        <p:txBody>
          <a:bodyPr vert="horz" wrap="square" lIns="0" tIns="12700" rIns="0" bIns="0" rtlCol="0">
            <a:spAutoFit/>
          </a:bodyPr>
          <a:lstStyle/>
          <a:p>
            <a:pPr marL="469900" lvl="1" indent="0" algn="dist">
              <a:lnSpc>
                <a:spcPct val="90000"/>
              </a:lnSpc>
              <a:spcBef>
                <a:spcPts val="100"/>
              </a:spcBef>
              <a:buFont typeface="Arial" panose="020B0604020202020204"/>
              <a:buNone/>
              <a:tabLst>
                <a:tab pos="473075" algn="l"/>
                <a:tab pos="474345" algn="l"/>
              </a:tabLst>
            </a:pPr>
            <a:r>
              <a:rPr sz="3200" b="1" dirty="0">
                <a:solidFill>
                  <a:schemeClr val="bg1"/>
                </a:solidFill>
                <a:latin typeface="微软雅黑" panose="020B0503020204020204" charset="-122"/>
                <a:ea typeface="微软雅黑" panose="020B0503020204020204" charset="-122"/>
                <a:cs typeface="LSIELG+MicrosoftYaHei" panose="020B0503020204020204" charset="-122"/>
              </a:rPr>
              <a:t>碳交易基本原理</a:t>
            </a:r>
            <a:endParaRPr sz="3200" b="1" dirty="0">
              <a:solidFill>
                <a:schemeClr val="bg1"/>
              </a:solidFill>
              <a:latin typeface="微软雅黑" panose="020B0503020204020204" charset="-122"/>
              <a:ea typeface="微软雅黑" panose="020B0503020204020204" charset="-122"/>
              <a:cs typeface="LSIELG+MicrosoftYaHei" panose="020B0503020204020204" charset="-122"/>
            </a:endParaRPr>
          </a:p>
        </p:txBody>
      </p:sp>
      <p:sp>
        <p:nvSpPr>
          <p:cNvPr id="18" name="object 5"/>
          <p:cNvSpPr txBox="1"/>
          <p:nvPr/>
        </p:nvSpPr>
        <p:spPr>
          <a:xfrm>
            <a:off x="305435" y="1810967"/>
            <a:ext cx="620395" cy="1282065"/>
          </a:xfrm>
          <a:prstGeom prst="rect">
            <a:avLst/>
          </a:prstGeom>
        </p:spPr>
        <p:txBody>
          <a:bodyPr vert="horz" wrap="square" lIns="0" tIns="0" rIns="0" bIns="0" rtlCol="0">
            <a:spAutoFit/>
          </a:bodyPr>
          <a:p>
            <a:pPr marL="0" marR="0">
              <a:lnSpc>
                <a:spcPts val="5000"/>
              </a:lnSpc>
              <a:spcBef>
                <a:spcPts val="0"/>
              </a:spcBef>
              <a:spcAft>
                <a:spcPts val="0"/>
              </a:spcAft>
            </a:pPr>
            <a:r>
              <a:rPr lang="zh-CN" sz="4400" dirty="0">
                <a:solidFill>
                  <a:schemeClr val="bg1"/>
                </a:solidFill>
                <a:latin typeface="微软雅黑" panose="020B0503020204020204" charset="-122"/>
                <a:ea typeface="微软雅黑" panose="020B0503020204020204" charset="-122"/>
                <a:cs typeface="SVDSIO+MicrosoftYaHei-Bold" panose="020B0703020204020201" charset="-122"/>
              </a:rPr>
              <a:t>目</a:t>
            </a:r>
            <a:r>
              <a:rPr lang="en-US" altLang="zh-CN" sz="4400" dirty="0">
                <a:solidFill>
                  <a:schemeClr val="bg1"/>
                </a:solidFill>
                <a:latin typeface="微软雅黑" panose="020B0503020204020204" charset="-122"/>
                <a:ea typeface="微软雅黑" panose="020B0503020204020204" charset="-122"/>
                <a:cs typeface="SVDSIO+MicrosoftYaHei-Bold" panose="020B0703020204020201" charset="-122"/>
              </a:rPr>
              <a:t>   </a:t>
            </a:r>
            <a:endParaRPr lang="en-US" altLang="zh-CN" sz="4400" dirty="0">
              <a:solidFill>
                <a:schemeClr val="bg1"/>
              </a:solidFill>
              <a:latin typeface="微软雅黑" panose="020B0503020204020204" charset="-122"/>
              <a:ea typeface="微软雅黑" panose="020B0503020204020204" charset="-122"/>
              <a:cs typeface="SVDSIO+MicrosoftYaHei-Bold" panose="020B0703020204020201" charset="-122"/>
            </a:endParaRPr>
          </a:p>
          <a:p>
            <a:pPr marL="0" marR="0">
              <a:lnSpc>
                <a:spcPts val="5000"/>
              </a:lnSpc>
              <a:spcBef>
                <a:spcPts val="0"/>
              </a:spcBef>
              <a:spcAft>
                <a:spcPts val="0"/>
              </a:spcAft>
            </a:pPr>
            <a:r>
              <a:rPr lang="zh-CN" sz="4400" dirty="0">
                <a:solidFill>
                  <a:schemeClr val="bg1"/>
                </a:solidFill>
                <a:latin typeface="微软雅黑" panose="020B0503020204020204" charset="-122"/>
                <a:ea typeface="微软雅黑" panose="020B0503020204020204" charset="-122"/>
                <a:cs typeface="SVDSIO+MicrosoftYaHei-Bold" panose="020B0703020204020201" charset="-122"/>
              </a:rPr>
              <a:t>录</a:t>
            </a:r>
            <a:endParaRPr lang="zh-CN" sz="4400" dirty="0">
              <a:solidFill>
                <a:schemeClr val="bg1"/>
              </a:solidFill>
              <a:latin typeface="微软雅黑" panose="020B0503020204020204" charset="-122"/>
              <a:ea typeface="微软雅黑" panose="020B0503020204020204" charset="-122"/>
              <a:cs typeface="SVDSIO+MicrosoftYaHei-Bold" panose="020B0703020204020201" charset="-122"/>
            </a:endParaRPr>
          </a:p>
        </p:txBody>
      </p:sp>
      <p:sp>
        <p:nvSpPr>
          <p:cNvPr id="21" name="文本框 20"/>
          <p:cNvSpPr txBox="1"/>
          <p:nvPr/>
        </p:nvSpPr>
        <p:spPr>
          <a:xfrm>
            <a:off x="3962400" y="2693617"/>
            <a:ext cx="3799840" cy="497205"/>
          </a:xfrm>
          <a:prstGeom prst="rect">
            <a:avLst/>
          </a:prstGeom>
          <a:noFill/>
        </p:spPr>
        <p:txBody>
          <a:bodyPr wrap="square" rtlCol="0" anchor="t">
            <a:spAutoFit/>
          </a:bodyPr>
          <a:p>
            <a:pPr marL="76200" marR="0" algn="l">
              <a:lnSpc>
                <a:spcPts val="3165"/>
              </a:lnSpc>
              <a:spcBef>
                <a:spcPts val="310"/>
              </a:spcBef>
              <a:spcAft>
                <a:spcPts val="0"/>
              </a:spcAft>
            </a:pPr>
            <a:r>
              <a:rPr sz="3200" b="1" dirty="0">
                <a:solidFill>
                  <a:schemeClr val="bg1"/>
                </a:solidFill>
                <a:latin typeface="微软雅黑" panose="020B0503020204020204" charset="-122"/>
                <a:ea typeface="微软雅黑" panose="020B0503020204020204" charset="-122"/>
                <a:cs typeface="LSIELG+MicrosoftYaHei" panose="020B0503020204020204" charset="-122"/>
                <a:sym typeface="+mn-ea"/>
              </a:rPr>
              <a:t>中国碳市场实践</a:t>
            </a:r>
            <a:endParaRPr sz="3200" b="1" dirty="0">
              <a:solidFill>
                <a:schemeClr val="bg1"/>
              </a:solidFill>
              <a:latin typeface="微软雅黑" panose="020B0503020204020204" charset="-122"/>
              <a:ea typeface="微软雅黑" panose="020B0503020204020204" charset="-122"/>
              <a:cs typeface="LSIELG+MicrosoftYaHei" panose="020B0503020204020204" charset="-122"/>
              <a:sym typeface="+mn-ea"/>
            </a:endParaRPr>
          </a:p>
        </p:txBody>
      </p:sp>
      <p:sp>
        <p:nvSpPr>
          <p:cNvPr id="22" name="任意多边形 21"/>
          <p:cNvSpPr/>
          <p:nvPr/>
        </p:nvSpPr>
        <p:spPr>
          <a:xfrm rot="8100000" flipV="1">
            <a:off x="2933700" y="1751277"/>
            <a:ext cx="673735" cy="572770"/>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gradFill>
            <a:gsLst>
              <a:gs pos="0">
                <a:srgbClr val="14CD68"/>
              </a:gs>
              <a:gs pos="100000">
                <a:srgbClr val="035C7D"/>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a:spcBef>
                <a:spcPts val="0"/>
              </a:spcBef>
              <a:spcAft>
                <a:spcPts val="0"/>
              </a:spcAft>
              <a:defRPr/>
            </a:pPr>
            <a:endParaRPr lang="zh-CN" altLang="en-US" sz="1600"/>
          </a:p>
        </p:txBody>
      </p:sp>
      <p:sp>
        <p:nvSpPr>
          <p:cNvPr id="25" name="文本框 24"/>
          <p:cNvSpPr txBox="1"/>
          <p:nvPr/>
        </p:nvSpPr>
        <p:spPr>
          <a:xfrm>
            <a:off x="2829560" y="1828112"/>
            <a:ext cx="1043305" cy="497205"/>
          </a:xfrm>
          <a:prstGeom prst="rect">
            <a:avLst/>
          </a:prstGeom>
          <a:noFill/>
        </p:spPr>
        <p:txBody>
          <a:bodyPr wrap="square" rtlCol="0" anchor="t">
            <a:spAutoFit/>
          </a:bodyPr>
          <a:p>
            <a:pPr marL="76200" marR="0" algn="l">
              <a:lnSpc>
                <a:spcPts val="3165"/>
              </a:lnSpc>
              <a:spcBef>
                <a:spcPts val="260"/>
              </a:spcBef>
              <a:spcAft>
                <a:spcPts val="0"/>
              </a:spcAft>
            </a:pPr>
            <a:r>
              <a:rPr lang="en-US" sz="3200" b="1" dirty="0">
                <a:solidFill>
                  <a:schemeClr val="bg1"/>
                </a:solidFill>
                <a:latin typeface="微软雅黑" panose="020B0503020204020204" charset="-122"/>
                <a:ea typeface="微软雅黑" panose="020B0503020204020204" charset="-122"/>
                <a:cs typeface="LSIELG+MicrosoftYaHei" panose="020B0503020204020204" charset="-122"/>
                <a:sym typeface="+mn-ea"/>
              </a:rPr>
              <a:t>01</a:t>
            </a:r>
            <a:endParaRPr lang="en-US" altLang="en-US" sz="3200" b="1" dirty="0">
              <a:solidFill>
                <a:schemeClr val="bg1"/>
              </a:solidFill>
              <a:latin typeface="微软雅黑" panose="020B0503020204020204" charset="-122"/>
              <a:ea typeface="微软雅黑" panose="020B0503020204020204" charset="-122"/>
              <a:cs typeface="LSIELG+MicrosoftYaHei" panose="020B0503020204020204" charset="-122"/>
              <a:sym typeface="+mn-ea"/>
            </a:endParaRPr>
          </a:p>
        </p:txBody>
      </p:sp>
      <p:sp>
        <p:nvSpPr>
          <p:cNvPr id="26" name="任意多边形 25"/>
          <p:cNvSpPr/>
          <p:nvPr/>
        </p:nvSpPr>
        <p:spPr>
          <a:xfrm rot="8100000" flipV="1">
            <a:off x="3009265" y="2730447"/>
            <a:ext cx="673735" cy="572770"/>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gradFill>
            <a:gsLst>
              <a:gs pos="0">
                <a:srgbClr val="14CD68"/>
              </a:gs>
              <a:gs pos="100000">
                <a:srgbClr val="035C7D"/>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a:spcBef>
                <a:spcPts val="0"/>
              </a:spcBef>
              <a:spcAft>
                <a:spcPts val="0"/>
              </a:spcAft>
              <a:defRPr/>
            </a:pPr>
            <a:endParaRPr lang="zh-CN" altLang="en-US" sz="1600"/>
          </a:p>
        </p:txBody>
      </p:sp>
      <p:sp>
        <p:nvSpPr>
          <p:cNvPr id="27" name="文本框 26"/>
          <p:cNvSpPr txBox="1"/>
          <p:nvPr/>
        </p:nvSpPr>
        <p:spPr>
          <a:xfrm>
            <a:off x="2899410" y="2767912"/>
            <a:ext cx="887730" cy="497205"/>
          </a:xfrm>
          <a:prstGeom prst="rect">
            <a:avLst/>
          </a:prstGeom>
          <a:noFill/>
        </p:spPr>
        <p:txBody>
          <a:bodyPr wrap="square" rtlCol="0" anchor="t">
            <a:spAutoFit/>
          </a:bodyPr>
          <a:p>
            <a:pPr marL="76200" marR="0" algn="l">
              <a:lnSpc>
                <a:spcPts val="3165"/>
              </a:lnSpc>
              <a:spcBef>
                <a:spcPts val="260"/>
              </a:spcBef>
              <a:spcAft>
                <a:spcPts val="0"/>
              </a:spcAft>
            </a:pPr>
            <a:r>
              <a:rPr lang="en-US" sz="3200" b="1" dirty="0">
                <a:solidFill>
                  <a:schemeClr val="bg1"/>
                </a:solidFill>
                <a:latin typeface="微软雅黑" panose="020B0503020204020204" charset="-122"/>
                <a:ea typeface="微软雅黑" panose="020B0503020204020204" charset="-122"/>
                <a:cs typeface="LSIELG+MicrosoftYaHei" panose="020B0503020204020204" charset="-122"/>
                <a:sym typeface="+mn-ea"/>
              </a:rPr>
              <a:t>02</a:t>
            </a:r>
            <a:endParaRPr lang="en-US" altLang="en-US" sz="3200" b="1" dirty="0">
              <a:solidFill>
                <a:schemeClr val="bg1"/>
              </a:solidFill>
              <a:latin typeface="微软雅黑" panose="020B0503020204020204" charset="-122"/>
              <a:ea typeface="微软雅黑" panose="020B0503020204020204" charset="-122"/>
              <a:cs typeface="LSIELG+MicrosoftYaHei" panose="020B0503020204020204" charset="-122"/>
              <a:sym typeface="+mn-ea"/>
            </a:endParaRPr>
          </a:p>
        </p:txBody>
      </p:sp>
      <p:sp>
        <p:nvSpPr>
          <p:cNvPr id="35" name="下箭头 34"/>
          <p:cNvSpPr/>
          <p:nvPr/>
        </p:nvSpPr>
        <p:spPr>
          <a:xfrm rot="16200000">
            <a:off x="1778000" y="2090367"/>
            <a:ext cx="575945" cy="779145"/>
          </a:xfrm>
          <a:prstGeom prst="down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p:nvPr/>
        </p:nvSpPr>
        <p:spPr>
          <a:xfrm>
            <a:off x="685800" y="1277567"/>
            <a:ext cx="2439035" cy="3227070"/>
          </a:xfrm>
          <a:prstGeom prst="rect">
            <a:avLst/>
          </a:prstGeom>
          <a:blipFill>
            <a:blip r:embed="rId2" cstate="print"/>
            <a:stretch>
              <a:fillRect/>
            </a:stretch>
          </a:blipFill>
        </p:spPr>
        <p:txBody>
          <a:bodyPr wrap="square" lIns="0" tIns="0" rIns="0" bIns="0" rtlCol="0"/>
          <a:lstStyle/>
          <a:p/>
        </p:txBody>
      </p:sp>
      <p:sp>
        <p:nvSpPr>
          <p:cNvPr id="3" name="object 3"/>
          <p:cNvSpPr/>
          <p:nvPr/>
        </p:nvSpPr>
        <p:spPr>
          <a:xfrm>
            <a:off x="3810000" y="2351352"/>
            <a:ext cx="4134485" cy="2326640"/>
          </a:xfrm>
          <a:prstGeom prst="rect">
            <a:avLst/>
          </a:prstGeom>
          <a:blipFill>
            <a:blip r:embed="rId3" cstate="print"/>
            <a:stretch>
              <a:fillRect/>
            </a:stretch>
          </a:blipFill>
        </p:spPr>
        <p:txBody>
          <a:bodyPr wrap="square" lIns="0" tIns="0" rIns="0" bIns="0" rtlCol="0"/>
          <a:lstStyle/>
          <a:p/>
        </p:txBody>
      </p:sp>
      <p:sp>
        <p:nvSpPr>
          <p:cNvPr id="4" name="object 4"/>
          <p:cNvSpPr/>
          <p:nvPr/>
        </p:nvSpPr>
        <p:spPr>
          <a:xfrm>
            <a:off x="3657600" y="573987"/>
            <a:ext cx="4563745" cy="1777365"/>
          </a:xfrm>
          <a:prstGeom prst="rect">
            <a:avLst/>
          </a:prstGeom>
          <a:blipFill>
            <a:blip r:embed="rId4" cstate="print"/>
            <a:stretch>
              <a:fillRect/>
            </a:stretch>
          </a:blipFill>
        </p:spPr>
        <p:txBody>
          <a:bodyPr wrap="square" lIns="0" tIns="0" rIns="0" bIns="0" rtlCol="0"/>
          <a:lstStyle/>
          <a:p/>
        </p:txBody>
      </p:sp>
      <p:sp>
        <p:nvSpPr>
          <p:cNvPr id="5" name="object 5"/>
          <p:cNvSpPr txBox="1"/>
          <p:nvPr/>
        </p:nvSpPr>
        <p:spPr>
          <a:xfrm>
            <a:off x="762000" y="819732"/>
            <a:ext cx="2563495" cy="289560"/>
          </a:xfrm>
          <a:prstGeom prst="rect">
            <a:avLst/>
          </a:prstGeom>
        </p:spPr>
        <p:txBody>
          <a:bodyPr vert="horz" wrap="square" lIns="0" tIns="12700" rIns="0" bIns="0" rtlCol="0">
            <a:spAutoFit/>
          </a:bodyPr>
          <a:lstStyle/>
          <a:p>
            <a:pPr marL="12700">
              <a:lnSpc>
                <a:spcPct val="100000"/>
              </a:lnSpc>
              <a:spcBef>
                <a:spcPts val="100"/>
              </a:spcBef>
            </a:pPr>
            <a:r>
              <a:rPr b="1" dirty="0">
                <a:solidFill>
                  <a:schemeClr val="tx2"/>
                </a:solidFill>
                <a:latin typeface="黑体" panose="02010609060101010101" charset="-122"/>
                <a:ea typeface="黑体" panose="02010609060101010101" charset="-122"/>
                <a:cs typeface="黑体" panose="02010609060101010101" charset="-122"/>
              </a:rPr>
              <a:t>温室</a:t>
            </a:r>
            <a:r>
              <a:rPr b="1" spc="-5" dirty="0">
                <a:solidFill>
                  <a:schemeClr val="tx2"/>
                </a:solidFill>
                <a:latin typeface="黑体" panose="02010609060101010101" charset="-122"/>
                <a:ea typeface="黑体" panose="02010609060101010101" charset="-122"/>
                <a:cs typeface="黑体" panose="02010609060101010101" charset="-122"/>
              </a:rPr>
              <a:t>效应</a:t>
            </a:r>
            <a:r>
              <a:rPr b="1" spc="-65" dirty="0">
                <a:solidFill>
                  <a:schemeClr val="tx2"/>
                </a:solidFill>
                <a:latin typeface="黑体" panose="02010609060101010101" charset="-122"/>
                <a:ea typeface="黑体" panose="02010609060101010101" charset="-122"/>
                <a:cs typeface="黑体" panose="02010609060101010101" charset="-122"/>
              </a:rPr>
              <a:t> </a:t>
            </a:r>
            <a:r>
              <a:rPr b="1" spc="5" dirty="0">
                <a:solidFill>
                  <a:schemeClr val="tx2"/>
                </a:solidFill>
                <a:latin typeface="黑体" panose="02010609060101010101" charset="-122"/>
                <a:ea typeface="黑体" panose="02010609060101010101" charset="-122"/>
                <a:cs typeface="黑体" panose="02010609060101010101" charset="-122"/>
              </a:rPr>
              <a:t>地球变暖</a:t>
            </a:r>
            <a:endParaRPr b="1" spc="5" dirty="0">
              <a:solidFill>
                <a:schemeClr val="tx2"/>
              </a:solidFill>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p:nvPr/>
        </p:nvSpPr>
        <p:spPr>
          <a:xfrm>
            <a:off x="571550" y="1467685"/>
            <a:ext cx="400050" cy="1908175"/>
          </a:xfrm>
          <a:custGeom>
            <a:avLst/>
            <a:gdLst/>
            <a:ahLst/>
            <a:cxnLst/>
            <a:rect l="l" t="t" r="r" b="b"/>
            <a:pathLst>
              <a:path w="400050" h="1908175">
                <a:moveTo>
                  <a:pt x="0" y="1908175"/>
                </a:moveTo>
                <a:lnTo>
                  <a:pt x="400049" y="1908175"/>
                </a:lnTo>
                <a:lnTo>
                  <a:pt x="400049" y="0"/>
                </a:lnTo>
                <a:lnTo>
                  <a:pt x="0" y="0"/>
                </a:lnTo>
                <a:lnTo>
                  <a:pt x="0" y="1908175"/>
                </a:lnTo>
                <a:close/>
              </a:path>
            </a:pathLst>
          </a:custGeom>
          <a:solidFill>
            <a:srgbClr val="FFFFFF"/>
          </a:solidFill>
        </p:spPr>
        <p:txBody>
          <a:bodyPr wrap="square" lIns="0" tIns="0" rIns="0" bIns="0" rtlCol="0"/>
          <a:lstStyle/>
          <a:p/>
        </p:txBody>
      </p:sp>
      <p:sp>
        <p:nvSpPr>
          <p:cNvPr id="3" name="object 3"/>
          <p:cNvSpPr txBox="1"/>
          <p:nvPr/>
        </p:nvSpPr>
        <p:spPr>
          <a:xfrm>
            <a:off x="609600" y="1277567"/>
            <a:ext cx="330200" cy="2597785"/>
          </a:xfrm>
          <a:prstGeom prst="rect">
            <a:avLst/>
          </a:prstGeom>
        </p:spPr>
        <p:txBody>
          <a:bodyPr vert="horz" wrap="square" lIns="0" tIns="12700" rIns="0" bIns="0" rtlCol="0">
            <a:spAutoFit/>
          </a:bodyPr>
          <a:lstStyle/>
          <a:p>
            <a:pPr marL="12700" marR="5080" algn="just">
              <a:lnSpc>
                <a:spcPct val="100000"/>
              </a:lnSpc>
              <a:spcBef>
                <a:spcPts val="100"/>
              </a:spcBef>
            </a:pPr>
            <a:r>
              <a:rPr sz="2400" b="1" spc="-5" dirty="0">
                <a:solidFill>
                  <a:schemeClr val="tx2"/>
                </a:solidFill>
                <a:latin typeface="黑体" panose="02010609060101010101" charset="-122"/>
                <a:ea typeface="黑体" panose="02010609060101010101" charset="-122"/>
                <a:cs typeface="黑体" panose="02010609060101010101" charset="-122"/>
              </a:rPr>
              <a:t>地 球 变 暖 的 危 害</a:t>
            </a:r>
            <a:endParaRPr sz="2400" b="1" spc="-5" dirty="0">
              <a:solidFill>
                <a:schemeClr val="tx2"/>
              </a:solidFill>
              <a:latin typeface="黑体" panose="02010609060101010101" charset="-122"/>
              <a:ea typeface="黑体" panose="02010609060101010101" charset="-122"/>
              <a:cs typeface="黑体" panose="02010609060101010101" charset="-122"/>
            </a:endParaRPr>
          </a:p>
        </p:txBody>
      </p:sp>
      <p:sp>
        <p:nvSpPr>
          <p:cNvPr id="4" name="object 4"/>
          <p:cNvSpPr/>
          <p:nvPr/>
        </p:nvSpPr>
        <p:spPr>
          <a:xfrm>
            <a:off x="1447800" y="685747"/>
            <a:ext cx="6659880" cy="3772535"/>
          </a:xfrm>
          <a:prstGeom prst="rect">
            <a:avLst/>
          </a:prstGeom>
          <a:blipFill>
            <a:blip r:embed="rId2" cstate="print"/>
            <a:stretch>
              <a:fillRect/>
            </a:stretch>
          </a:blipFill>
        </p:spPr>
        <p:txBody>
          <a:bodyPr wrap="square" lIns="0" tIns="0" rIns="0" bIns="0" rtlCol="0"/>
          <a:lstStyl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389890" y="1513787"/>
            <a:ext cx="259080" cy="2826385"/>
          </a:xfrm>
          <a:prstGeom prst="rect">
            <a:avLst/>
          </a:prstGeom>
        </p:spPr>
        <p:txBody>
          <a:bodyPr vert="horz" wrap="square" lIns="0" tIns="56515" rIns="0" bIns="0" rtlCol="0">
            <a:spAutoFit/>
          </a:bodyPr>
          <a:lstStyle/>
          <a:p>
            <a:pPr marL="12700" marR="5080" algn="just">
              <a:lnSpc>
                <a:spcPct val="100000"/>
              </a:lnSpc>
              <a:spcBef>
                <a:spcPts val="445"/>
              </a:spcBef>
            </a:pPr>
            <a:r>
              <a:rPr sz="2000" b="1" spc="-5" dirty="0">
                <a:solidFill>
                  <a:schemeClr val="tx2"/>
                </a:solidFill>
                <a:latin typeface="黑体" panose="02010609060101010101" charset="-122"/>
                <a:ea typeface="黑体" panose="02010609060101010101" charset="-122"/>
                <a:cs typeface="黑体" panose="02010609060101010101" charset="-122"/>
              </a:rPr>
              <a:t>气 候 变 化 的 主 要 原 因</a:t>
            </a:r>
            <a:endParaRPr sz="2000" b="1" spc="-5" dirty="0">
              <a:solidFill>
                <a:schemeClr val="tx2"/>
              </a:solidFill>
              <a:latin typeface="黑体" panose="02010609060101010101" charset="-122"/>
              <a:ea typeface="黑体" panose="02010609060101010101" charset="-122"/>
              <a:cs typeface="黑体" panose="02010609060101010101" charset="-122"/>
            </a:endParaRPr>
          </a:p>
        </p:txBody>
      </p:sp>
      <p:sp>
        <p:nvSpPr>
          <p:cNvPr id="3" name="object 3"/>
          <p:cNvSpPr txBox="1">
            <a:spLocks noGrp="1"/>
          </p:cNvSpPr>
          <p:nvPr>
            <p:ph type="title"/>
          </p:nvPr>
        </p:nvSpPr>
        <p:spPr>
          <a:xfrm>
            <a:off x="914400" y="667915"/>
            <a:ext cx="6995795" cy="751205"/>
          </a:xfrm>
          <a:prstGeom prst="rect">
            <a:avLst/>
          </a:prstGeom>
        </p:spPr>
        <p:txBody>
          <a:bodyPr vert="horz" wrap="square" lIns="0" tIns="12700" rIns="0" bIns="0" rtlCol="0">
            <a:spAutoFit/>
          </a:bodyPr>
          <a:lstStyle/>
          <a:p>
            <a:pPr marL="12700" marR="5080">
              <a:lnSpc>
                <a:spcPct val="150000"/>
              </a:lnSpc>
              <a:spcBef>
                <a:spcPts val="100"/>
              </a:spcBef>
            </a:pPr>
            <a:r>
              <a:rPr lang="zh-CN" altLang="en-US" b="0" kern="1200" noProof="0" dirty="0">
                <a:ln>
                  <a:noFill/>
                </a:ln>
                <a:solidFill>
                  <a:schemeClr val="tx2"/>
                </a:solidFill>
                <a:effectLst/>
                <a:uLnTx/>
                <a:uFillTx/>
                <a:latin typeface="Arial" panose="020B0604020202020204"/>
                <a:ea typeface="微软雅黑" panose="020B0503020204020204" charset="-122"/>
                <a:cs typeface="Arial" panose="020B0604020202020204"/>
              </a:rPr>
              <a:t>联合国政府间气候变化委员会（IPCC）评估报告：</a:t>
            </a:r>
            <a:br>
              <a:rPr lang="zh-CN" altLang="en-US" b="0" kern="1200" noProof="0" dirty="0">
                <a:ln>
                  <a:noFill/>
                </a:ln>
                <a:solidFill>
                  <a:schemeClr val="tx2"/>
                </a:solidFill>
                <a:effectLst/>
                <a:uLnTx/>
                <a:uFillTx/>
                <a:latin typeface="Arial" panose="020B0604020202020204"/>
                <a:ea typeface="微软雅黑" panose="020B0503020204020204" charset="-122"/>
                <a:cs typeface="Arial" panose="020B0604020202020204"/>
              </a:rPr>
            </a:br>
            <a:r>
              <a:rPr lang="zh-CN" altLang="en-US" b="0" kern="1200" noProof="0" dirty="0">
                <a:ln>
                  <a:noFill/>
                </a:ln>
                <a:solidFill>
                  <a:schemeClr val="tx2"/>
                </a:solidFill>
                <a:effectLst/>
                <a:uLnTx/>
                <a:uFillTx/>
                <a:latin typeface="Arial" panose="020B0604020202020204"/>
                <a:ea typeface="微软雅黑" panose="020B0503020204020204" charset="-122"/>
                <a:cs typeface="Arial" panose="020B0604020202020204"/>
              </a:rPr>
              <a:t>基于化石燃料为主要能源的生产活动排放的温室气体与气候变化有着强相关性</a:t>
            </a:r>
            <a:endParaRPr lang="zh-CN" altLang="en-US" b="0" kern="1200" noProof="0" dirty="0">
              <a:ln>
                <a:noFill/>
              </a:ln>
              <a:solidFill>
                <a:schemeClr val="tx2"/>
              </a:solidFill>
              <a:effectLst/>
              <a:uLnTx/>
              <a:uFillTx/>
              <a:latin typeface="Arial" panose="020B0604020202020204"/>
              <a:ea typeface="微软雅黑" panose="020B0503020204020204" charset="-122"/>
              <a:cs typeface="Arial" panose="020B0604020202020204"/>
            </a:endParaRPr>
          </a:p>
        </p:txBody>
      </p:sp>
      <p:sp>
        <p:nvSpPr>
          <p:cNvPr id="4" name="object 4"/>
          <p:cNvSpPr/>
          <p:nvPr/>
        </p:nvSpPr>
        <p:spPr>
          <a:xfrm>
            <a:off x="923480" y="1662237"/>
            <a:ext cx="4320540" cy="2677541"/>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5372735" y="1513787"/>
            <a:ext cx="2762885" cy="1363980"/>
          </a:xfrm>
          <a:prstGeom prst="rect">
            <a:avLst/>
          </a:prstGeom>
          <a:blipFill>
            <a:blip r:embed="rId3" cstate="print"/>
            <a:stretch>
              <a:fillRect/>
            </a:stretch>
          </a:blipFill>
        </p:spPr>
        <p:txBody>
          <a:bodyPr wrap="square" lIns="0" tIns="0" rIns="0" bIns="0" rtlCol="0"/>
          <a:lstStyle/>
          <a:p/>
        </p:txBody>
      </p:sp>
      <p:sp>
        <p:nvSpPr>
          <p:cNvPr id="6" name="object 6"/>
          <p:cNvSpPr/>
          <p:nvPr/>
        </p:nvSpPr>
        <p:spPr>
          <a:xfrm>
            <a:off x="5562600" y="2877767"/>
            <a:ext cx="2383155" cy="1457960"/>
          </a:xfrm>
          <a:prstGeom prst="rect">
            <a:avLst/>
          </a:prstGeom>
          <a:blipFill>
            <a:blip r:embed="rId4" cstate="print"/>
            <a:stretch>
              <a:fillRect/>
            </a:stretch>
          </a:blipFill>
        </p:spPr>
        <p:txBody>
          <a:bodyPr wrap="square" lIns="0" tIns="0" rIns="0" bIns="0" rtlCol="0"/>
          <a:lstStyl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1" name="object 11"/>
          <p:cNvSpPr/>
          <p:nvPr/>
        </p:nvSpPr>
        <p:spPr>
          <a:xfrm>
            <a:off x="3042285" y="3030167"/>
            <a:ext cx="2527935" cy="624840"/>
          </a:xfrm>
          <a:custGeom>
            <a:avLst/>
            <a:gdLst/>
            <a:ahLst/>
            <a:cxnLst/>
            <a:rect l="l" t="t" r="r" b="b"/>
            <a:pathLst>
              <a:path w="2527935" h="770889">
                <a:moveTo>
                  <a:pt x="0" y="770648"/>
                </a:moveTo>
                <a:lnTo>
                  <a:pt x="2527681" y="770648"/>
                </a:lnTo>
                <a:lnTo>
                  <a:pt x="2527681" y="0"/>
                </a:lnTo>
                <a:lnTo>
                  <a:pt x="0" y="0"/>
                </a:lnTo>
                <a:lnTo>
                  <a:pt x="0" y="770648"/>
                </a:lnTo>
                <a:close/>
              </a:path>
            </a:pathLst>
          </a:custGeom>
          <a:gradFill>
            <a:gsLst>
              <a:gs pos="0">
                <a:srgbClr val="2A62AE"/>
              </a:gs>
              <a:gs pos="100000">
                <a:srgbClr val="2A62AE"/>
              </a:gs>
            </a:gsLst>
            <a:lin ang="2700000" scaled="0"/>
          </a:gradFill>
        </p:spPr>
        <p:txBody>
          <a:bodyPr wrap="square" lIns="0" tIns="0" rIns="0" bIns="0" rtlCol="0"/>
          <a:p/>
        </p:txBody>
      </p:sp>
      <p:sp>
        <p:nvSpPr>
          <p:cNvPr id="2" name="object 2"/>
          <p:cNvSpPr txBox="1"/>
          <p:nvPr/>
        </p:nvSpPr>
        <p:spPr>
          <a:xfrm>
            <a:off x="533400" y="1066747"/>
            <a:ext cx="370205" cy="3011170"/>
          </a:xfrm>
          <a:prstGeom prst="rect">
            <a:avLst/>
          </a:prstGeom>
        </p:spPr>
        <p:txBody>
          <a:bodyPr vert="horz" wrap="square" lIns="0" tIns="56515" rIns="0" bIns="0" rtlCol="0">
            <a:spAutoFit/>
          </a:bodyPr>
          <a:lstStyle/>
          <a:p>
            <a:pPr marL="12700" marR="5080" algn="just">
              <a:lnSpc>
                <a:spcPct val="100000"/>
              </a:lnSpc>
              <a:spcBef>
                <a:spcPts val="100"/>
              </a:spcBef>
              <a:buClrTx/>
              <a:buSzTx/>
              <a:buFontTx/>
            </a:pPr>
            <a:r>
              <a:rPr sz="2400" b="1" spc="-5" dirty="0">
                <a:solidFill>
                  <a:schemeClr val="tx2"/>
                </a:solidFill>
                <a:latin typeface="黑体" panose="02010609060101010101" charset="-122"/>
                <a:ea typeface="黑体" panose="02010609060101010101" charset="-122"/>
                <a:cs typeface="黑体" panose="02010609060101010101" charset="-122"/>
              </a:rPr>
              <a:t>如 何 应 对 气 候 变 化</a:t>
            </a:r>
            <a:endParaRPr sz="2400" b="1" spc="-5" dirty="0">
              <a:solidFill>
                <a:schemeClr val="tx2"/>
              </a:solidFill>
              <a:latin typeface="黑体" panose="02010609060101010101" charset="-122"/>
              <a:ea typeface="黑体" panose="02010609060101010101" charset="-122"/>
              <a:cs typeface="黑体" panose="02010609060101010101" charset="-122"/>
            </a:endParaRPr>
          </a:p>
        </p:txBody>
      </p:sp>
      <p:sp>
        <p:nvSpPr>
          <p:cNvPr id="3" name="object 3"/>
          <p:cNvSpPr/>
          <p:nvPr/>
        </p:nvSpPr>
        <p:spPr>
          <a:xfrm>
            <a:off x="5595365" y="3411294"/>
            <a:ext cx="506095" cy="0"/>
          </a:xfrm>
          <a:custGeom>
            <a:avLst/>
            <a:gdLst/>
            <a:ahLst/>
            <a:cxnLst/>
            <a:rect l="l" t="t" r="r" b="b"/>
            <a:pathLst>
              <a:path w="506095">
                <a:moveTo>
                  <a:pt x="0" y="0"/>
                </a:moveTo>
                <a:lnTo>
                  <a:pt x="505587" y="0"/>
                </a:lnTo>
              </a:path>
            </a:pathLst>
          </a:custGeom>
          <a:ln w="25400">
            <a:solidFill>
              <a:srgbClr val="4674AB"/>
            </a:solidFill>
          </a:ln>
        </p:spPr>
        <p:txBody>
          <a:bodyPr wrap="square" lIns="0" tIns="0" rIns="0" bIns="0" rtlCol="0"/>
          <a:lstStyle/>
          <a:p/>
        </p:txBody>
      </p:sp>
      <p:sp>
        <p:nvSpPr>
          <p:cNvPr id="4" name="object 4"/>
          <p:cNvSpPr/>
          <p:nvPr/>
        </p:nvSpPr>
        <p:spPr>
          <a:xfrm>
            <a:off x="2511298" y="2660851"/>
            <a:ext cx="505459" cy="629285"/>
          </a:xfrm>
          <a:custGeom>
            <a:avLst/>
            <a:gdLst/>
            <a:ahLst/>
            <a:cxnLst/>
            <a:rect l="l" t="t" r="r" b="b"/>
            <a:pathLst>
              <a:path w="505460" h="629285">
                <a:moveTo>
                  <a:pt x="0" y="0"/>
                </a:moveTo>
                <a:lnTo>
                  <a:pt x="252729" y="0"/>
                </a:lnTo>
                <a:lnTo>
                  <a:pt x="252729" y="629158"/>
                </a:lnTo>
                <a:lnTo>
                  <a:pt x="505459" y="629158"/>
                </a:lnTo>
              </a:path>
            </a:pathLst>
          </a:custGeom>
          <a:ln w="25400">
            <a:solidFill>
              <a:srgbClr val="3C6695"/>
            </a:solidFill>
          </a:ln>
        </p:spPr>
        <p:txBody>
          <a:bodyPr wrap="square" lIns="0" tIns="0" rIns="0" bIns="0" rtlCol="0"/>
          <a:lstStyle/>
          <a:p/>
        </p:txBody>
      </p:sp>
      <p:sp>
        <p:nvSpPr>
          <p:cNvPr id="5" name="object 5"/>
          <p:cNvSpPr/>
          <p:nvPr/>
        </p:nvSpPr>
        <p:spPr>
          <a:xfrm>
            <a:off x="5562345" y="1963240"/>
            <a:ext cx="506095" cy="481965"/>
          </a:xfrm>
          <a:custGeom>
            <a:avLst/>
            <a:gdLst/>
            <a:ahLst/>
            <a:cxnLst/>
            <a:rect l="l" t="t" r="r" b="b"/>
            <a:pathLst>
              <a:path w="506095" h="481964">
                <a:moveTo>
                  <a:pt x="0" y="0"/>
                </a:moveTo>
                <a:lnTo>
                  <a:pt x="252730" y="0"/>
                </a:lnTo>
                <a:lnTo>
                  <a:pt x="252730" y="481583"/>
                </a:lnTo>
                <a:lnTo>
                  <a:pt x="505587" y="481583"/>
                </a:lnTo>
              </a:path>
            </a:pathLst>
          </a:custGeom>
          <a:ln w="25400">
            <a:solidFill>
              <a:srgbClr val="4674AB"/>
            </a:solidFill>
          </a:ln>
        </p:spPr>
        <p:txBody>
          <a:bodyPr wrap="square" lIns="0" tIns="0" rIns="0" bIns="0" rtlCol="0"/>
          <a:lstStyle/>
          <a:p/>
        </p:txBody>
      </p:sp>
      <p:sp>
        <p:nvSpPr>
          <p:cNvPr id="6" name="object 6"/>
          <p:cNvSpPr/>
          <p:nvPr/>
        </p:nvSpPr>
        <p:spPr>
          <a:xfrm>
            <a:off x="5562345" y="1481528"/>
            <a:ext cx="506095" cy="481965"/>
          </a:xfrm>
          <a:custGeom>
            <a:avLst/>
            <a:gdLst/>
            <a:ahLst/>
            <a:cxnLst/>
            <a:rect l="l" t="t" r="r" b="b"/>
            <a:pathLst>
              <a:path w="506095" h="481964">
                <a:moveTo>
                  <a:pt x="0" y="481711"/>
                </a:moveTo>
                <a:lnTo>
                  <a:pt x="252730" y="481711"/>
                </a:lnTo>
                <a:lnTo>
                  <a:pt x="252730" y="0"/>
                </a:lnTo>
                <a:lnTo>
                  <a:pt x="505587" y="0"/>
                </a:lnTo>
              </a:path>
            </a:pathLst>
          </a:custGeom>
          <a:ln w="25400">
            <a:solidFill>
              <a:srgbClr val="4674AB"/>
            </a:solidFill>
          </a:ln>
        </p:spPr>
        <p:txBody>
          <a:bodyPr wrap="square" lIns="0" tIns="0" rIns="0" bIns="0" rtlCol="0"/>
          <a:lstStyle/>
          <a:p/>
        </p:txBody>
      </p:sp>
      <p:sp>
        <p:nvSpPr>
          <p:cNvPr id="7" name="object 7"/>
          <p:cNvSpPr/>
          <p:nvPr/>
        </p:nvSpPr>
        <p:spPr>
          <a:xfrm>
            <a:off x="2511298" y="1844495"/>
            <a:ext cx="505459" cy="815975"/>
          </a:xfrm>
          <a:custGeom>
            <a:avLst/>
            <a:gdLst/>
            <a:ahLst/>
            <a:cxnLst/>
            <a:rect l="l" t="t" r="r" b="b"/>
            <a:pathLst>
              <a:path w="505460" h="815975">
                <a:moveTo>
                  <a:pt x="0" y="815720"/>
                </a:moveTo>
                <a:lnTo>
                  <a:pt x="252729" y="815720"/>
                </a:lnTo>
                <a:lnTo>
                  <a:pt x="252729" y="0"/>
                </a:lnTo>
                <a:lnTo>
                  <a:pt x="505459" y="0"/>
                </a:lnTo>
              </a:path>
            </a:pathLst>
          </a:custGeom>
          <a:ln w="25400">
            <a:solidFill>
              <a:srgbClr val="3C6695"/>
            </a:solidFill>
          </a:ln>
        </p:spPr>
        <p:txBody>
          <a:bodyPr wrap="square" lIns="0" tIns="0" rIns="0" bIns="0" rtlCol="0"/>
          <a:lstStyle/>
          <a:p>
            <a:endParaRPr>
              <a:solidFill>
                <a:schemeClr val="tx2"/>
              </a:solidFill>
            </a:endParaRPr>
          </a:p>
        </p:txBody>
      </p:sp>
      <p:sp>
        <p:nvSpPr>
          <p:cNvPr id="8" name="object 8"/>
          <p:cNvSpPr/>
          <p:nvPr/>
        </p:nvSpPr>
        <p:spPr>
          <a:xfrm>
            <a:off x="1315465" y="2240608"/>
            <a:ext cx="1170305" cy="988060"/>
          </a:xfrm>
          <a:custGeom>
            <a:avLst/>
            <a:gdLst/>
            <a:ahLst/>
            <a:cxnLst/>
            <a:rect l="l" t="t" r="r" b="b"/>
            <a:pathLst>
              <a:path w="1170305" h="988060">
                <a:moveTo>
                  <a:pt x="1005458" y="0"/>
                </a:moveTo>
                <a:lnTo>
                  <a:pt x="164719" y="0"/>
                </a:lnTo>
                <a:lnTo>
                  <a:pt x="120943" y="5877"/>
                </a:lnTo>
                <a:lnTo>
                  <a:pt x="81599" y="22464"/>
                </a:lnTo>
                <a:lnTo>
                  <a:pt x="48259" y="48196"/>
                </a:lnTo>
                <a:lnTo>
                  <a:pt x="22497" y="81505"/>
                </a:lnTo>
                <a:lnTo>
                  <a:pt x="5886" y="120826"/>
                </a:lnTo>
                <a:lnTo>
                  <a:pt x="0" y="164591"/>
                </a:lnTo>
                <a:lnTo>
                  <a:pt x="0" y="823086"/>
                </a:lnTo>
                <a:lnTo>
                  <a:pt x="5886" y="866862"/>
                </a:lnTo>
                <a:lnTo>
                  <a:pt x="22497" y="906206"/>
                </a:lnTo>
                <a:lnTo>
                  <a:pt x="48260" y="939546"/>
                </a:lnTo>
                <a:lnTo>
                  <a:pt x="81599" y="965308"/>
                </a:lnTo>
                <a:lnTo>
                  <a:pt x="120943" y="981919"/>
                </a:lnTo>
                <a:lnTo>
                  <a:pt x="164719" y="987806"/>
                </a:lnTo>
                <a:lnTo>
                  <a:pt x="1005458" y="987806"/>
                </a:lnTo>
                <a:lnTo>
                  <a:pt x="1049224" y="981919"/>
                </a:lnTo>
                <a:lnTo>
                  <a:pt x="1088545" y="965308"/>
                </a:lnTo>
                <a:lnTo>
                  <a:pt x="1121854" y="939546"/>
                </a:lnTo>
                <a:lnTo>
                  <a:pt x="1147586" y="906206"/>
                </a:lnTo>
                <a:lnTo>
                  <a:pt x="1164173" y="866862"/>
                </a:lnTo>
                <a:lnTo>
                  <a:pt x="1170051" y="823086"/>
                </a:lnTo>
                <a:lnTo>
                  <a:pt x="1170051" y="164591"/>
                </a:lnTo>
                <a:lnTo>
                  <a:pt x="1164173" y="120826"/>
                </a:lnTo>
                <a:lnTo>
                  <a:pt x="1147586" y="81505"/>
                </a:lnTo>
                <a:lnTo>
                  <a:pt x="1121854" y="48196"/>
                </a:lnTo>
                <a:lnTo>
                  <a:pt x="1088545" y="22464"/>
                </a:lnTo>
                <a:lnTo>
                  <a:pt x="1049224" y="5877"/>
                </a:lnTo>
                <a:lnTo>
                  <a:pt x="1005458" y="0"/>
                </a:lnTo>
                <a:close/>
              </a:path>
            </a:pathLst>
          </a:custGeom>
          <a:gradFill>
            <a:gsLst>
              <a:gs pos="0">
                <a:srgbClr val="14CD68"/>
              </a:gs>
              <a:gs pos="100000">
                <a:srgbClr val="035C7D"/>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p>
            <a:pPr lvl="0" algn="ctr">
              <a:buClrTx/>
              <a:buSzTx/>
              <a:buFontTx/>
            </a:pPr>
            <a:endParaRPr lang="zh-CN" altLang="en-US">
              <a:solidFill>
                <a:schemeClr val="tx1"/>
              </a:solidFill>
              <a:sym typeface="+mn-ea"/>
            </a:endParaRPr>
          </a:p>
        </p:txBody>
      </p:sp>
      <p:sp>
        <p:nvSpPr>
          <p:cNvPr id="9" name="object 9"/>
          <p:cNvSpPr/>
          <p:nvPr/>
        </p:nvSpPr>
        <p:spPr>
          <a:xfrm>
            <a:off x="1315465" y="2240608"/>
            <a:ext cx="1170305" cy="988060"/>
          </a:xfrm>
          <a:custGeom>
            <a:avLst/>
            <a:gdLst/>
            <a:ahLst/>
            <a:cxnLst/>
            <a:rect l="l" t="t" r="r" b="b"/>
            <a:pathLst>
              <a:path w="1170305" h="988060">
                <a:moveTo>
                  <a:pt x="0" y="164591"/>
                </a:moveTo>
                <a:lnTo>
                  <a:pt x="5886" y="120826"/>
                </a:lnTo>
                <a:lnTo>
                  <a:pt x="22497" y="81505"/>
                </a:lnTo>
                <a:lnTo>
                  <a:pt x="48259" y="48196"/>
                </a:lnTo>
                <a:lnTo>
                  <a:pt x="81599" y="22464"/>
                </a:lnTo>
                <a:lnTo>
                  <a:pt x="120943" y="5877"/>
                </a:lnTo>
                <a:lnTo>
                  <a:pt x="164719" y="0"/>
                </a:lnTo>
                <a:lnTo>
                  <a:pt x="1005458" y="0"/>
                </a:lnTo>
                <a:lnTo>
                  <a:pt x="1049224" y="5877"/>
                </a:lnTo>
                <a:lnTo>
                  <a:pt x="1088545" y="22464"/>
                </a:lnTo>
                <a:lnTo>
                  <a:pt x="1121854" y="48196"/>
                </a:lnTo>
                <a:lnTo>
                  <a:pt x="1147586" y="81505"/>
                </a:lnTo>
                <a:lnTo>
                  <a:pt x="1164173" y="120826"/>
                </a:lnTo>
                <a:lnTo>
                  <a:pt x="1170051" y="164591"/>
                </a:lnTo>
                <a:lnTo>
                  <a:pt x="1170051" y="823086"/>
                </a:lnTo>
                <a:lnTo>
                  <a:pt x="1164173" y="866862"/>
                </a:lnTo>
                <a:lnTo>
                  <a:pt x="1147586" y="906206"/>
                </a:lnTo>
                <a:lnTo>
                  <a:pt x="1121854" y="939546"/>
                </a:lnTo>
                <a:lnTo>
                  <a:pt x="1088545" y="965308"/>
                </a:lnTo>
                <a:lnTo>
                  <a:pt x="1049224" y="981919"/>
                </a:lnTo>
                <a:lnTo>
                  <a:pt x="1005458" y="987806"/>
                </a:lnTo>
                <a:lnTo>
                  <a:pt x="164719" y="987806"/>
                </a:lnTo>
                <a:lnTo>
                  <a:pt x="120943" y="981919"/>
                </a:lnTo>
                <a:lnTo>
                  <a:pt x="81599" y="965308"/>
                </a:lnTo>
                <a:lnTo>
                  <a:pt x="48259" y="939545"/>
                </a:lnTo>
                <a:lnTo>
                  <a:pt x="22497" y="906206"/>
                </a:lnTo>
                <a:lnTo>
                  <a:pt x="5886" y="866862"/>
                </a:lnTo>
                <a:lnTo>
                  <a:pt x="0" y="823086"/>
                </a:lnTo>
                <a:lnTo>
                  <a:pt x="0" y="164591"/>
                </a:lnTo>
                <a:close/>
              </a:path>
            </a:pathLst>
          </a:custGeom>
          <a:ln w="25400">
            <a:solidFill>
              <a:srgbClr val="FFFFFF"/>
            </a:solidFill>
          </a:ln>
        </p:spPr>
        <p:txBody>
          <a:bodyPr wrap="square" lIns="0" tIns="0" rIns="0" bIns="0" rtlCol="0"/>
          <a:lstStyle/>
          <a:p/>
        </p:txBody>
      </p:sp>
      <p:sp>
        <p:nvSpPr>
          <p:cNvPr id="10" name="object 10"/>
          <p:cNvSpPr txBox="1"/>
          <p:nvPr/>
        </p:nvSpPr>
        <p:spPr>
          <a:xfrm>
            <a:off x="1236980" y="2290392"/>
            <a:ext cx="1299845" cy="778510"/>
          </a:xfrm>
          <a:prstGeom prst="rect">
            <a:avLst/>
          </a:prstGeom>
        </p:spPr>
        <p:txBody>
          <a:bodyPr vert="horz" wrap="square" lIns="0" tIns="66675" rIns="0" bIns="0" rtlCol="0">
            <a:spAutoFit/>
          </a:bodyPr>
          <a:lstStyle/>
          <a:p>
            <a:pPr marL="1270" algn="ctr">
              <a:lnSpc>
                <a:spcPct val="100000"/>
              </a:lnSpc>
              <a:spcBef>
                <a:spcPts val="525"/>
              </a:spcBef>
            </a:pPr>
            <a:r>
              <a:rPr sz="2400" b="1" dirty="0">
                <a:solidFill>
                  <a:srgbClr val="FFFFFF"/>
                </a:solidFill>
                <a:latin typeface="方正雅黑" charset="0"/>
                <a:ea typeface="方正雅黑" charset="0"/>
                <a:cs typeface="黑体" panose="02010609060101010101" charset="-122"/>
              </a:rPr>
              <a:t>应对</a:t>
            </a:r>
            <a:endParaRPr sz="2400" b="1">
              <a:latin typeface="方正雅黑" charset="0"/>
              <a:ea typeface="方正雅黑" charset="0"/>
              <a:cs typeface="黑体" panose="02010609060101010101" charset="-122"/>
            </a:endParaRPr>
          </a:p>
          <a:p>
            <a:pPr algn="ctr">
              <a:lnSpc>
                <a:spcPct val="100000"/>
              </a:lnSpc>
              <a:spcBef>
                <a:spcPts val="275"/>
              </a:spcBef>
            </a:pPr>
            <a:r>
              <a:rPr sz="2000" b="1" spc="-5" dirty="0">
                <a:solidFill>
                  <a:srgbClr val="FFFFFF"/>
                </a:solidFill>
                <a:latin typeface="方正雅黑" charset="0"/>
                <a:ea typeface="方正雅黑" charset="0"/>
                <a:cs typeface="黑体" panose="02010609060101010101" charset="-122"/>
              </a:rPr>
              <a:t>气候变化</a:t>
            </a:r>
            <a:endParaRPr sz="2000" b="1" spc="-5" dirty="0">
              <a:solidFill>
                <a:srgbClr val="FFFFFF"/>
              </a:solidFill>
              <a:latin typeface="方正雅黑" charset="0"/>
              <a:ea typeface="方正雅黑" charset="0"/>
              <a:cs typeface="黑体" panose="02010609060101010101" charset="-122"/>
            </a:endParaRPr>
          </a:p>
        </p:txBody>
      </p:sp>
      <p:sp>
        <p:nvSpPr>
          <p:cNvPr id="11" name="object 11"/>
          <p:cNvSpPr/>
          <p:nvPr/>
        </p:nvSpPr>
        <p:spPr>
          <a:xfrm>
            <a:off x="3029585" y="1616657"/>
            <a:ext cx="2527935" cy="624840"/>
          </a:xfrm>
          <a:custGeom>
            <a:avLst/>
            <a:gdLst/>
            <a:ahLst/>
            <a:cxnLst/>
            <a:rect l="l" t="t" r="r" b="b"/>
            <a:pathLst>
              <a:path w="2527935" h="770889">
                <a:moveTo>
                  <a:pt x="0" y="770648"/>
                </a:moveTo>
                <a:lnTo>
                  <a:pt x="2527681" y="770648"/>
                </a:lnTo>
                <a:lnTo>
                  <a:pt x="2527681" y="0"/>
                </a:lnTo>
                <a:lnTo>
                  <a:pt x="0" y="0"/>
                </a:lnTo>
                <a:lnTo>
                  <a:pt x="0" y="770648"/>
                </a:lnTo>
                <a:close/>
              </a:path>
            </a:pathLst>
          </a:custGeom>
          <a:gradFill>
            <a:gsLst>
              <a:gs pos="0">
                <a:srgbClr val="2A62AE"/>
              </a:gs>
              <a:gs pos="100000">
                <a:srgbClr val="2A62AE"/>
              </a:gs>
            </a:gsLst>
            <a:lin ang="2700000" scaled="0"/>
          </a:gradFill>
        </p:spPr>
        <p:txBody>
          <a:bodyPr wrap="square" lIns="0" tIns="0" rIns="0" bIns="0" rtlCol="0"/>
          <a:lstStyle/>
          <a:p/>
        </p:txBody>
      </p:sp>
      <p:sp>
        <p:nvSpPr>
          <p:cNvPr id="13" name="object 13"/>
          <p:cNvSpPr txBox="1"/>
          <p:nvPr/>
        </p:nvSpPr>
        <p:spPr>
          <a:xfrm>
            <a:off x="2608580" y="1734767"/>
            <a:ext cx="2961640" cy="319405"/>
          </a:xfrm>
          <a:prstGeom prst="rect">
            <a:avLst/>
          </a:prstGeom>
        </p:spPr>
        <p:txBody>
          <a:bodyPr vert="horz" wrap="square" lIns="0" tIns="12065" rIns="0" bIns="0" rtlCol="0">
            <a:spAutoFit/>
          </a:bodyPr>
          <a:lstStyle/>
          <a:p>
            <a:pPr marL="704850">
              <a:lnSpc>
                <a:spcPct val="100000"/>
              </a:lnSpc>
              <a:spcBef>
                <a:spcPts val="95"/>
              </a:spcBef>
            </a:pPr>
            <a:r>
              <a:rPr sz="2000" b="1" dirty="0">
                <a:solidFill>
                  <a:srgbClr val="FFFFFF"/>
                </a:solidFill>
                <a:latin typeface="方正雅黑" charset="0"/>
                <a:ea typeface="方正雅黑" charset="0"/>
                <a:cs typeface="黑体" panose="02010609060101010101" charset="-122"/>
              </a:rPr>
              <a:t>减缓</a:t>
            </a:r>
            <a:r>
              <a:rPr dirty="0">
                <a:solidFill>
                  <a:srgbClr val="FFFFFF"/>
                </a:solidFill>
                <a:latin typeface="黑体" panose="02010609060101010101" charset="-122"/>
                <a:ea typeface="黑体" panose="02010609060101010101" charset="-122"/>
                <a:cs typeface="微软雅黑" panose="020B0503020204020204" charset="-122"/>
              </a:rPr>
              <a:t>温室气体排放</a:t>
            </a:r>
            <a:endParaRPr dirty="0">
              <a:solidFill>
                <a:srgbClr val="FFFFFF"/>
              </a:solidFill>
              <a:latin typeface="黑体" panose="02010609060101010101" charset="-122"/>
              <a:ea typeface="黑体" panose="02010609060101010101" charset="-122"/>
              <a:cs typeface="微软雅黑" panose="020B0503020204020204" charset="-122"/>
            </a:endParaRPr>
          </a:p>
        </p:txBody>
      </p:sp>
      <p:sp>
        <p:nvSpPr>
          <p:cNvPr id="14" name="object 14"/>
          <p:cNvSpPr/>
          <p:nvPr/>
        </p:nvSpPr>
        <p:spPr>
          <a:xfrm>
            <a:off x="6075553" y="1159063"/>
            <a:ext cx="2527935" cy="770890"/>
          </a:xfrm>
          <a:custGeom>
            <a:avLst/>
            <a:gdLst/>
            <a:ahLst/>
            <a:cxnLst/>
            <a:rect l="l" t="t" r="r" b="b"/>
            <a:pathLst>
              <a:path w="2527934" h="770889">
                <a:moveTo>
                  <a:pt x="0" y="770648"/>
                </a:moveTo>
                <a:lnTo>
                  <a:pt x="2527680" y="770648"/>
                </a:lnTo>
                <a:lnTo>
                  <a:pt x="2527680" y="0"/>
                </a:lnTo>
                <a:lnTo>
                  <a:pt x="0" y="0"/>
                </a:lnTo>
                <a:lnTo>
                  <a:pt x="0" y="770648"/>
                </a:lnTo>
                <a:close/>
              </a:path>
            </a:pathLst>
          </a:custGeom>
          <a:gradFill>
            <a:gsLst>
              <a:gs pos="0">
                <a:srgbClr val="14CD68"/>
              </a:gs>
              <a:gs pos="100000">
                <a:srgbClr val="035C7D"/>
              </a:gs>
            </a:gsLst>
            <a:lin ang="2700000" scaled="0"/>
          </a:gradFill>
        </p:spPr>
        <p:txBody>
          <a:bodyPr wrap="square" lIns="0" tIns="0" rIns="0" bIns="0" rtlCol="0"/>
          <a:lstStyle/>
          <a:p/>
        </p:txBody>
      </p:sp>
      <p:sp>
        <p:nvSpPr>
          <p:cNvPr id="15" name="object 15"/>
          <p:cNvSpPr/>
          <p:nvPr/>
        </p:nvSpPr>
        <p:spPr>
          <a:xfrm>
            <a:off x="6075553" y="1159063"/>
            <a:ext cx="2527935" cy="770890"/>
          </a:xfrm>
          <a:custGeom>
            <a:avLst/>
            <a:gdLst/>
            <a:ahLst/>
            <a:cxnLst/>
            <a:rect l="l" t="t" r="r" b="b"/>
            <a:pathLst>
              <a:path w="2527934" h="770889">
                <a:moveTo>
                  <a:pt x="0" y="770648"/>
                </a:moveTo>
                <a:lnTo>
                  <a:pt x="2527680" y="770648"/>
                </a:lnTo>
                <a:lnTo>
                  <a:pt x="2527680" y="0"/>
                </a:lnTo>
                <a:lnTo>
                  <a:pt x="0" y="0"/>
                </a:lnTo>
                <a:lnTo>
                  <a:pt x="0" y="770648"/>
                </a:lnTo>
                <a:close/>
              </a:path>
            </a:pathLst>
          </a:custGeom>
          <a:gradFill>
            <a:gsLst>
              <a:gs pos="0">
                <a:srgbClr val="14CD68"/>
              </a:gs>
              <a:gs pos="100000">
                <a:srgbClr val="035C7D"/>
              </a:gs>
            </a:gsLst>
            <a:lin ang="2700000" scaled="0"/>
          </a:gradFill>
          <a:ln w="25400">
            <a:solidFill>
              <a:srgbClr val="FFFFFF"/>
            </a:solidFill>
          </a:ln>
        </p:spPr>
        <p:txBody>
          <a:bodyPr wrap="square" lIns="0" tIns="0" rIns="0" bIns="0" rtlCol="0"/>
          <a:lstStyle/>
          <a:p/>
        </p:txBody>
      </p:sp>
      <p:sp>
        <p:nvSpPr>
          <p:cNvPr id="16" name="object 16"/>
          <p:cNvSpPr txBox="1"/>
          <p:nvPr/>
        </p:nvSpPr>
        <p:spPr>
          <a:xfrm>
            <a:off x="6210173" y="1424937"/>
            <a:ext cx="2527935" cy="461010"/>
          </a:xfrm>
          <a:prstGeom prst="rect">
            <a:avLst/>
          </a:prstGeom>
        </p:spPr>
        <p:txBody>
          <a:bodyPr vert="horz" wrap="square" lIns="0" tIns="62229" rIns="0" bIns="0" rtlCol="0">
            <a:spAutoFit/>
          </a:bodyPr>
          <a:lstStyle/>
          <a:p>
            <a:pPr marL="6350">
              <a:lnSpc>
                <a:spcPct val="128000"/>
              </a:lnSpc>
              <a:spcBef>
                <a:spcPts val="45"/>
              </a:spcBef>
            </a:pPr>
            <a:r>
              <a:rPr sz="1000" spc="40" dirty="0">
                <a:solidFill>
                  <a:srgbClr val="FFFFFF"/>
                </a:solidFill>
                <a:latin typeface="方正黑体_GBK" panose="03000509000000000000" charset="-122"/>
                <a:ea typeface="方正黑体_GBK" panose="03000509000000000000" charset="-122"/>
                <a:cs typeface="方正黑体_GBK" panose="03000509000000000000" charset="-122"/>
              </a:rPr>
              <a:t>不</a:t>
            </a:r>
            <a:r>
              <a:rPr sz="1000" spc="45" dirty="0">
                <a:solidFill>
                  <a:srgbClr val="FFFFFF"/>
                </a:solidFill>
                <a:latin typeface="方正黑体_GBK" panose="03000509000000000000" charset="-122"/>
                <a:ea typeface="方正黑体_GBK" panose="03000509000000000000" charset="-122"/>
                <a:cs typeface="方正黑体_GBK" panose="03000509000000000000" charset="-122"/>
              </a:rPr>
              <a:t>断</a:t>
            </a:r>
            <a:r>
              <a:rPr sz="1000" spc="40" dirty="0">
                <a:solidFill>
                  <a:srgbClr val="FFFFFF"/>
                </a:solidFill>
                <a:latin typeface="方正黑体_GBK" panose="03000509000000000000" charset="-122"/>
                <a:ea typeface="方正黑体_GBK" panose="03000509000000000000" charset="-122"/>
                <a:cs typeface="方正黑体_GBK" panose="03000509000000000000" charset="-122"/>
              </a:rPr>
              <a:t>降低化石</a:t>
            </a:r>
            <a:r>
              <a:rPr sz="1000" spc="45" dirty="0">
                <a:solidFill>
                  <a:srgbClr val="FFFFFF"/>
                </a:solidFill>
                <a:latin typeface="方正黑体_GBK" panose="03000509000000000000" charset="-122"/>
                <a:ea typeface="方正黑体_GBK" panose="03000509000000000000" charset="-122"/>
                <a:cs typeface="方正黑体_GBK" panose="03000509000000000000" charset="-122"/>
              </a:rPr>
              <a:t>能源</a:t>
            </a:r>
            <a:r>
              <a:rPr sz="1000" spc="40" dirty="0">
                <a:solidFill>
                  <a:srgbClr val="FFFFFF"/>
                </a:solidFill>
                <a:latin typeface="方正黑体_GBK" panose="03000509000000000000" charset="-122"/>
                <a:ea typeface="方正黑体_GBK" panose="03000509000000000000" charset="-122"/>
                <a:cs typeface="方正黑体_GBK" panose="03000509000000000000" charset="-122"/>
              </a:rPr>
              <a:t>消</a:t>
            </a:r>
            <a:r>
              <a:rPr sz="1000" spc="35" dirty="0">
                <a:solidFill>
                  <a:srgbClr val="FFFFFF"/>
                </a:solidFill>
                <a:latin typeface="方正黑体_GBK" panose="03000509000000000000" charset="-122"/>
                <a:ea typeface="方正黑体_GBK" panose="03000509000000000000" charset="-122"/>
                <a:cs typeface="方正黑体_GBK" panose="03000509000000000000" charset="-122"/>
              </a:rPr>
              <a:t>耗</a:t>
            </a:r>
            <a:r>
              <a:rPr sz="1000" spc="40" dirty="0">
                <a:solidFill>
                  <a:srgbClr val="FFFFFF"/>
                </a:solidFill>
                <a:latin typeface="方正黑体_GBK" panose="03000509000000000000" charset="-122"/>
                <a:ea typeface="方正黑体_GBK" panose="03000509000000000000" charset="-122"/>
                <a:cs typeface="方正黑体_GBK" panose="03000509000000000000" charset="-122"/>
              </a:rPr>
              <a:t>的总量和强</a:t>
            </a:r>
            <a:r>
              <a:rPr sz="1000" spc="55" dirty="0">
                <a:solidFill>
                  <a:srgbClr val="FFFFFF"/>
                </a:solidFill>
                <a:latin typeface="方正黑体_GBK" panose="03000509000000000000" charset="-122"/>
                <a:ea typeface="方正黑体_GBK" panose="03000509000000000000" charset="-122"/>
                <a:cs typeface="方正黑体_GBK" panose="03000509000000000000" charset="-122"/>
              </a:rPr>
              <a:t>度</a:t>
            </a:r>
            <a:r>
              <a:rPr sz="1000" spc="40" dirty="0">
                <a:solidFill>
                  <a:srgbClr val="FFFFFF"/>
                </a:solidFill>
                <a:latin typeface="方正黑体_GBK" panose="03000509000000000000" charset="-122"/>
                <a:ea typeface="方正黑体_GBK" panose="03000509000000000000" charset="-122"/>
                <a:cs typeface="方正黑体_GBK" panose="03000509000000000000" charset="-122"/>
              </a:rPr>
              <a:t>，</a:t>
            </a:r>
            <a:endParaRPr sz="1000" spc="40" dirty="0">
              <a:solidFill>
                <a:srgbClr val="FFFFFF"/>
              </a:solidFill>
              <a:latin typeface="方正黑体_GBK" panose="03000509000000000000" charset="-122"/>
              <a:ea typeface="方正黑体_GBK" panose="03000509000000000000" charset="-122"/>
              <a:cs typeface="方正黑体_GBK" panose="03000509000000000000" charset="-122"/>
            </a:endParaRPr>
          </a:p>
          <a:p>
            <a:pPr marL="6350">
              <a:lnSpc>
                <a:spcPct val="128000"/>
              </a:lnSpc>
              <a:spcBef>
                <a:spcPts val="45"/>
              </a:spcBef>
            </a:pPr>
            <a:r>
              <a:rPr sz="1000" spc="40" dirty="0">
                <a:solidFill>
                  <a:srgbClr val="FFFFFF"/>
                </a:solidFill>
                <a:latin typeface="方正黑体_GBK" panose="03000509000000000000" charset="-122"/>
                <a:ea typeface="方正黑体_GBK" panose="03000509000000000000" charset="-122"/>
                <a:cs typeface="方正黑体_GBK" panose="03000509000000000000" charset="-122"/>
              </a:rPr>
              <a:t>提高</a:t>
            </a:r>
            <a:r>
              <a:rPr sz="1000" dirty="0">
                <a:solidFill>
                  <a:srgbClr val="FFFFFF"/>
                </a:solidFill>
                <a:latin typeface="方正黑体_GBK" panose="03000509000000000000" charset="-122"/>
                <a:ea typeface="方正黑体_GBK" panose="03000509000000000000" charset="-122"/>
                <a:cs typeface="方正黑体_GBK" panose="03000509000000000000" charset="-122"/>
              </a:rPr>
              <a:t>清洁能源消费的占比</a:t>
            </a:r>
            <a:r>
              <a:rPr lang="zh-CN" sz="1000" dirty="0">
                <a:solidFill>
                  <a:srgbClr val="FFFFFF"/>
                </a:solidFill>
                <a:latin typeface="方正黑体_GBK" panose="03000509000000000000" charset="-122"/>
                <a:ea typeface="方正黑体_GBK" panose="03000509000000000000" charset="-122"/>
                <a:cs typeface="方正黑体_GBK" panose="03000509000000000000" charset="-122"/>
              </a:rPr>
              <a:t>。</a:t>
            </a:r>
            <a:endParaRPr lang="zh-CN" sz="1000" dirty="0">
              <a:solidFill>
                <a:srgbClr val="FFFFFF"/>
              </a:solidFill>
              <a:latin typeface="方正黑体_GBK" panose="03000509000000000000" charset="-122"/>
              <a:ea typeface="方正黑体_GBK" panose="03000509000000000000" charset="-122"/>
              <a:cs typeface="方正黑体_GBK" panose="03000509000000000000" charset="-122"/>
            </a:endParaRPr>
          </a:p>
        </p:txBody>
      </p:sp>
      <p:sp>
        <p:nvSpPr>
          <p:cNvPr id="17" name="object 17"/>
          <p:cNvSpPr/>
          <p:nvPr/>
        </p:nvSpPr>
        <p:spPr>
          <a:xfrm>
            <a:off x="6075553" y="2122358"/>
            <a:ext cx="2527935" cy="770890"/>
          </a:xfrm>
          <a:custGeom>
            <a:avLst/>
            <a:gdLst/>
            <a:ahLst/>
            <a:cxnLst/>
            <a:rect l="l" t="t" r="r" b="b"/>
            <a:pathLst>
              <a:path w="2527934" h="770889">
                <a:moveTo>
                  <a:pt x="0" y="770648"/>
                </a:moveTo>
                <a:lnTo>
                  <a:pt x="2527680" y="770648"/>
                </a:lnTo>
                <a:lnTo>
                  <a:pt x="2527680" y="0"/>
                </a:lnTo>
                <a:lnTo>
                  <a:pt x="0" y="0"/>
                </a:lnTo>
                <a:lnTo>
                  <a:pt x="0" y="770648"/>
                </a:lnTo>
                <a:close/>
              </a:path>
            </a:pathLst>
          </a:custGeom>
          <a:gradFill>
            <a:gsLst>
              <a:gs pos="0">
                <a:srgbClr val="14CD68"/>
              </a:gs>
              <a:gs pos="100000">
                <a:srgbClr val="035C7D"/>
              </a:gs>
            </a:gsLst>
            <a:lin ang="2700000" scaled="0"/>
          </a:gradFill>
        </p:spPr>
        <p:txBody>
          <a:bodyPr wrap="square" lIns="0" tIns="0" rIns="0" bIns="0" rtlCol="0"/>
          <a:lstStyle/>
          <a:p/>
        </p:txBody>
      </p:sp>
      <p:sp>
        <p:nvSpPr>
          <p:cNvPr id="18" name="object 18"/>
          <p:cNvSpPr/>
          <p:nvPr/>
        </p:nvSpPr>
        <p:spPr>
          <a:xfrm>
            <a:off x="6075553" y="2122358"/>
            <a:ext cx="2527935" cy="770890"/>
          </a:xfrm>
          <a:custGeom>
            <a:avLst/>
            <a:gdLst/>
            <a:ahLst/>
            <a:cxnLst/>
            <a:rect l="l" t="t" r="r" b="b"/>
            <a:pathLst>
              <a:path w="2527934" h="770889">
                <a:moveTo>
                  <a:pt x="0" y="770648"/>
                </a:moveTo>
                <a:lnTo>
                  <a:pt x="2527680" y="770648"/>
                </a:lnTo>
                <a:lnTo>
                  <a:pt x="2527680" y="0"/>
                </a:lnTo>
                <a:lnTo>
                  <a:pt x="0" y="0"/>
                </a:lnTo>
                <a:lnTo>
                  <a:pt x="0" y="770648"/>
                </a:lnTo>
                <a:close/>
              </a:path>
            </a:pathLst>
          </a:custGeom>
          <a:ln w="25399">
            <a:solidFill>
              <a:srgbClr val="FFFFFF"/>
            </a:solidFill>
          </a:ln>
        </p:spPr>
        <p:txBody>
          <a:bodyPr wrap="square" lIns="0" tIns="0" rIns="0" bIns="0" rtlCol="0"/>
          <a:lstStyle/>
          <a:p/>
        </p:txBody>
      </p:sp>
      <p:sp>
        <p:nvSpPr>
          <p:cNvPr id="19" name="object 19"/>
          <p:cNvSpPr txBox="1"/>
          <p:nvPr/>
        </p:nvSpPr>
        <p:spPr>
          <a:xfrm>
            <a:off x="6142863" y="2390264"/>
            <a:ext cx="2527935" cy="461010"/>
          </a:xfrm>
          <a:prstGeom prst="rect">
            <a:avLst/>
          </a:prstGeom>
        </p:spPr>
        <p:txBody>
          <a:bodyPr vert="horz" wrap="square" lIns="0" tIns="62229" rIns="0" bIns="0" rtlCol="0">
            <a:spAutoFit/>
          </a:bodyPr>
          <a:lstStyle/>
          <a:p>
            <a:pPr marL="6350">
              <a:lnSpc>
                <a:spcPct val="128000"/>
              </a:lnSpc>
              <a:spcBef>
                <a:spcPts val="45"/>
              </a:spcBef>
            </a:pPr>
            <a:r>
              <a:rPr sz="1000" dirty="0">
                <a:solidFill>
                  <a:srgbClr val="FFFFFF"/>
                </a:solidFill>
                <a:latin typeface="方正黑体_GBK" panose="03000509000000000000" charset="-122"/>
                <a:ea typeface="方正黑体_GBK" panose="03000509000000000000" charset="-122"/>
                <a:cs typeface="方正黑体_GBK" panose="03000509000000000000" charset="-122"/>
              </a:rPr>
              <a:t>在土壤系统、水系统和森林草原生态系统</a:t>
            </a:r>
            <a:endParaRPr sz="1000" dirty="0">
              <a:solidFill>
                <a:srgbClr val="FFFFFF"/>
              </a:solidFill>
              <a:latin typeface="方正黑体_GBK" panose="03000509000000000000" charset="-122"/>
              <a:ea typeface="方正黑体_GBK" panose="03000509000000000000" charset="-122"/>
              <a:cs typeface="方正黑体_GBK" panose="03000509000000000000" charset="-122"/>
            </a:endParaRPr>
          </a:p>
          <a:p>
            <a:pPr marL="6350">
              <a:lnSpc>
                <a:spcPct val="128000"/>
              </a:lnSpc>
              <a:spcBef>
                <a:spcPts val="45"/>
              </a:spcBef>
            </a:pPr>
            <a:r>
              <a:rPr sz="1000" dirty="0">
                <a:solidFill>
                  <a:srgbClr val="FFFFFF"/>
                </a:solidFill>
                <a:latin typeface="方正黑体_GBK" panose="03000509000000000000" charset="-122"/>
                <a:ea typeface="方正黑体_GBK" panose="03000509000000000000" charset="-122"/>
                <a:cs typeface="方正黑体_GBK" panose="03000509000000000000" charset="-122"/>
              </a:rPr>
              <a:t>等方面增加固碳能力</a:t>
            </a:r>
            <a:r>
              <a:rPr lang="zh-CN" sz="1000" dirty="0">
                <a:solidFill>
                  <a:srgbClr val="FFFFFF"/>
                </a:solidFill>
                <a:latin typeface="方正黑体_GBK" panose="03000509000000000000" charset="-122"/>
                <a:ea typeface="方正黑体_GBK" panose="03000509000000000000" charset="-122"/>
                <a:cs typeface="方正黑体_GBK" panose="03000509000000000000" charset="-122"/>
              </a:rPr>
              <a:t>。</a:t>
            </a:r>
            <a:endParaRPr lang="zh-CN" sz="1000" dirty="0">
              <a:solidFill>
                <a:srgbClr val="FFFFFF"/>
              </a:solidFill>
              <a:latin typeface="方正黑体_GBK" panose="03000509000000000000" charset="-122"/>
              <a:ea typeface="方正黑体_GBK" panose="03000509000000000000" charset="-122"/>
              <a:cs typeface="方正黑体_GBK" panose="03000509000000000000" charset="-122"/>
            </a:endParaRPr>
          </a:p>
        </p:txBody>
      </p:sp>
      <p:sp>
        <p:nvSpPr>
          <p:cNvPr id="22" name="object 22"/>
          <p:cNvSpPr txBox="1"/>
          <p:nvPr/>
        </p:nvSpPr>
        <p:spPr>
          <a:xfrm>
            <a:off x="2659380" y="3137482"/>
            <a:ext cx="2825115" cy="319405"/>
          </a:xfrm>
          <a:prstGeom prst="rect">
            <a:avLst/>
          </a:prstGeom>
        </p:spPr>
        <p:txBody>
          <a:bodyPr vert="horz" wrap="square" lIns="0" tIns="12065" rIns="0" bIns="0" rtlCol="0">
            <a:spAutoFit/>
          </a:bodyPr>
          <a:lstStyle/>
          <a:p>
            <a:pPr marL="704850">
              <a:lnSpc>
                <a:spcPct val="100000"/>
              </a:lnSpc>
              <a:spcBef>
                <a:spcPts val="95"/>
              </a:spcBef>
            </a:pPr>
            <a:r>
              <a:rPr sz="2000" b="1" dirty="0">
                <a:solidFill>
                  <a:srgbClr val="FFFFFF"/>
                </a:solidFill>
                <a:latin typeface="方正雅黑" charset="0"/>
                <a:ea typeface="方正雅黑" charset="0"/>
                <a:cs typeface="黑体" panose="02010609060101010101" charset="-122"/>
              </a:rPr>
              <a:t>适应</a:t>
            </a:r>
            <a:r>
              <a:rPr dirty="0">
                <a:solidFill>
                  <a:srgbClr val="FFFFFF"/>
                </a:solidFill>
                <a:latin typeface="黑体" panose="02010609060101010101" charset="-122"/>
                <a:ea typeface="黑体" panose="02010609060101010101" charset="-122"/>
                <a:cs typeface="微软雅黑" panose="020B0503020204020204" charset="-122"/>
              </a:rPr>
              <a:t>全球气候变化</a:t>
            </a:r>
            <a:endParaRPr b="1" dirty="0">
              <a:solidFill>
                <a:srgbClr val="FFFFFF"/>
              </a:solidFill>
              <a:latin typeface="黑体" panose="02010609060101010101" charset="-122"/>
              <a:ea typeface="黑体" panose="02010609060101010101" charset="-122"/>
              <a:cs typeface="微软雅黑" panose="020B0503020204020204" charset="-122"/>
            </a:endParaRPr>
          </a:p>
        </p:txBody>
      </p:sp>
      <p:sp>
        <p:nvSpPr>
          <p:cNvPr id="23" name="object 23"/>
          <p:cNvSpPr/>
          <p:nvPr/>
        </p:nvSpPr>
        <p:spPr>
          <a:xfrm>
            <a:off x="6075553" y="3085704"/>
            <a:ext cx="2527935" cy="770890"/>
          </a:xfrm>
          <a:custGeom>
            <a:avLst/>
            <a:gdLst/>
            <a:ahLst/>
            <a:cxnLst/>
            <a:rect l="l" t="t" r="r" b="b"/>
            <a:pathLst>
              <a:path w="2527934" h="770889">
                <a:moveTo>
                  <a:pt x="0" y="770648"/>
                </a:moveTo>
                <a:lnTo>
                  <a:pt x="2527680" y="770648"/>
                </a:lnTo>
                <a:lnTo>
                  <a:pt x="2527680" y="0"/>
                </a:lnTo>
                <a:lnTo>
                  <a:pt x="0" y="0"/>
                </a:lnTo>
                <a:lnTo>
                  <a:pt x="0" y="770648"/>
                </a:lnTo>
                <a:close/>
              </a:path>
            </a:pathLst>
          </a:custGeom>
          <a:solidFill>
            <a:srgbClr val="4F81BC"/>
          </a:solidFill>
        </p:spPr>
        <p:txBody>
          <a:bodyPr wrap="square" lIns="0" tIns="0" rIns="0" bIns="0" rtlCol="0"/>
          <a:lstStyle/>
          <a:p/>
        </p:txBody>
      </p:sp>
      <p:sp>
        <p:nvSpPr>
          <p:cNvPr id="24" name="object 24"/>
          <p:cNvSpPr/>
          <p:nvPr/>
        </p:nvSpPr>
        <p:spPr>
          <a:xfrm>
            <a:off x="6075553" y="3085704"/>
            <a:ext cx="2527935" cy="770890"/>
          </a:xfrm>
          <a:custGeom>
            <a:avLst/>
            <a:gdLst/>
            <a:ahLst/>
            <a:cxnLst/>
            <a:rect l="l" t="t" r="r" b="b"/>
            <a:pathLst>
              <a:path w="2527934" h="770889">
                <a:moveTo>
                  <a:pt x="0" y="770648"/>
                </a:moveTo>
                <a:lnTo>
                  <a:pt x="2527680" y="770648"/>
                </a:lnTo>
                <a:lnTo>
                  <a:pt x="2527680" y="0"/>
                </a:lnTo>
                <a:lnTo>
                  <a:pt x="0" y="0"/>
                </a:lnTo>
                <a:lnTo>
                  <a:pt x="0" y="770648"/>
                </a:lnTo>
                <a:close/>
              </a:path>
            </a:pathLst>
          </a:custGeom>
          <a:gradFill>
            <a:gsLst>
              <a:gs pos="0">
                <a:srgbClr val="14CD68"/>
              </a:gs>
              <a:gs pos="100000">
                <a:srgbClr val="035C7D"/>
              </a:gs>
            </a:gsLst>
            <a:lin ang="2700000" scaled="0"/>
          </a:gradFill>
          <a:ln w="25400">
            <a:solidFill>
              <a:srgbClr val="FFFFFF"/>
            </a:solidFill>
          </a:ln>
        </p:spPr>
        <p:txBody>
          <a:bodyPr wrap="square" lIns="0" tIns="0" rIns="0" bIns="0" rtlCol="0"/>
          <a:lstStyle/>
          <a:p/>
        </p:txBody>
      </p:sp>
      <p:sp>
        <p:nvSpPr>
          <p:cNvPr id="25" name="object 25"/>
          <p:cNvSpPr txBox="1"/>
          <p:nvPr/>
        </p:nvSpPr>
        <p:spPr>
          <a:xfrm>
            <a:off x="6127115" y="3137482"/>
            <a:ext cx="2677160" cy="630555"/>
          </a:xfrm>
          <a:prstGeom prst="rect">
            <a:avLst/>
          </a:prstGeom>
        </p:spPr>
        <p:txBody>
          <a:bodyPr vert="horz" wrap="square" lIns="0" tIns="12065" rIns="0" bIns="0" rtlCol="0">
            <a:spAutoFit/>
          </a:bodyPr>
          <a:lstStyle/>
          <a:p>
            <a:pPr marL="6350" marR="5080" indent="36830">
              <a:lnSpc>
                <a:spcPct val="129000"/>
              </a:lnSpc>
              <a:spcBef>
                <a:spcPts val="95"/>
              </a:spcBef>
            </a:pPr>
            <a:r>
              <a:rPr sz="1000" dirty="0">
                <a:solidFill>
                  <a:srgbClr val="FFFFFF"/>
                </a:solidFill>
                <a:latin typeface="方正黑体_GBK" panose="03000509000000000000" charset="-122"/>
                <a:ea typeface="方正黑体_GBK" panose="03000509000000000000" charset="-122"/>
                <a:cs typeface="方正黑体_GBK" panose="03000509000000000000" charset="-122"/>
              </a:rPr>
              <a:t>在基础设施建设运维、城市运行、产业布</a:t>
            </a:r>
            <a:endParaRPr sz="1000" dirty="0">
              <a:solidFill>
                <a:srgbClr val="FFFFFF"/>
              </a:solidFill>
              <a:latin typeface="方正黑体_GBK" panose="03000509000000000000" charset="-122"/>
              <a:ea typeface="方正黑体_GBK" panose="03000509000000000000" charset="-122"/>
              <a:cs typeface="方正黑体_GBK" panose="03000509000000000000" charset="-122"/>
            </a:endParaRPr>
          </a:p>
          <a:p>
            <a:pPr marL="6350" marR="5080" indent="36830">
              <a:lnSpc>
                <a:spcPct val="129000"/>
              </a:lnSpc>
              <a:spcBef>
                <a:spcPts val="95"/>
              </a:spcBef>
            </a:pPr>
            <a:r>
              <a:rPr sz="1000" dirty="0">
                <a:solidFill>
                  <a:srgbClr val="FFFFFF"/>
                </a:solidFill>
                <a:latin typeface="方正黑体_GBK" panose="03000509000000000000" charset="-122"/>
                <a:ea typeface="方正黑体_GBK" panose="03000509000000000000" charset="-122"/>
                <a:cs typeface="方正黑体_GBK" panose="03000509000000000000" charset="-122"/>
              </a:rPr>
              <a:t>局、 生产运营、防灾减灾和应急管理等方</a:t>
            </a:r>
            <a:endParaRPr sz="1000" dirty="0">
              <a:solidFill>
                <a:srgbClr val="FFFFFF"/>
              </a:solidFill>
              <a:latin typeface="方正黑体_GBK" panose="03000509000000000000" charset="-122"/>
              <a:ea typeface="方正黑体_GBK" panose="03000509000000000000" charset="-122"/>
              <a:cs typeface="方正黑体_GBK" panose="03000509000000000000" charset="-122"/>
            </a:endParaRPr>
          </a:p>
          <a:p>
            <a:pPr marL="6350" marR="5080" indent="36830">
              <a:lnSpc>
                <a:spcPct val="129000"/>
              </a:lnSpc>
              <a:spcBef>
                <a:spcPts val="95"/>
              </a:spcBef>
            </a:pPr>
            <a:r>
              <a:rPr sz="1000" dirty="0">
                <a:solidFill>
                  <a:srgbClr val="FFFFFF"/>
                </a:solidFill>
                <a:latin typeface="方正黑体_GBK" panose="03000509000000000000" charset="-122"/>
                <a:ea typeface="方正黑体_GBK" panose="03000509000000000000" charset="-122"/>
                <a:cs typeface="方正黑体_GBK" panose="03000509000000000000" charset="-122"/>
              </a:rPr>
              <a:t>面提高应对气候冲击的能力与韧性</a:t>
            </a:r>
            <a:r>
              <a:rPr lang="zh-CN" sz="1000" dirty="0">
                <a:solidFill>
                  <a:srgbClr val="FFFFFF"/>
                </a:solidFill>
                <a:latin typeface="方正黑体_GBK" panose="03000509000000000000" charset="-122"/>
                <a:ea typeface="方正黑体_GBK" panose="03000509000000000000" charset="-122"/>
                <a:cs typeface="方正黑体_GBK" panose="03000509000000000000" charset="-122"/>
              </a:rPr>
              <a:t>。</a:t>
            </a:r>
            <a:endParaRPr lang="zh-CN" sz="1000" dirty="0">
              <a:solidFill>
                <a:srgbClr val="FFFFFF"/>
              </a:solidFill>
              <a:latin typeface="方正黑体_GBK" panose="03000509000000000000" charset="-122"/>
              <a:ea typeface="方正黑体_GBK" panose="03000509000000000000" charset="-122"/>
              <a:cs typeface="方正黑体_GBK" panose="03000509000000000000" charset="-122"/>
            </a:endParaRPr>
          </a:p>
        </p:txBody>
      </p:sp>
      <p:sp>
        <p:nvSpPr>
          <p:cNvPr id="29" name="文本框 28"/>
          <p:cNvSpPr txBox="1"/>
          <p:nvPr/>
        </p:nvSpPr>
        <p:spPr>
          <a:xfrm>
            <a:off x="5824220" y="1190572"/>
            <a:ext cx="2024380" cy="306705"/>
          </a:xfrm>
          <a:prstGeom prst="rect">
            <a:avLst/>
          </a:prstGeom>
          <a:noFill/>
        </p:spPr>
        <p:txBody>
          <a:bodyPr wrap="none" rtlCol="0" anchor="t">
            <a:spAutoFit/>
          </a:bodyPr>
          <a:p>
            <a:pPr marL="946150">
              <a:lnSpc>
                <a:spcPct val="100000"/>
              </a:lnSpc>
              <a:spcBef>
                <a:spcPts val="490"/>
              </a:spcBef>
            </a:pPr>
            <a:r>
              <a:rPr sz="1400" b="1" u="sng" dirty="0">
                <a:solidFill>
                  <a:srgbClr val="FFFFFF"/>
                </a:solidFill>
                <a:latin typeface="方正黑体_GBK" panose="03000509000000000000" charset="-122"/>
                <a:ea typeface="方正黑体_GBK" panose="03000509000000000000" charset="-122"/>
                <a:cs typeface="微软雅黑" panose="020B0503020204020204" charset="-122"/>
                <a:sym typeface="+mn-ea"/>
              </a:rPr>
              <a:t>控制排放源</a:t>
            </a:r>
            <a:endParaRPr lang="zh-CN" altLang="en-US" sz="1400" b="1" u="sng" dirty="0">
              <a:solidFill>
                <a:srgbClr val="FFFFFF"/>
              </a:solidFill>
              <a:latin typeface="方正黑体_GBK" panose="03000509000000000000" charset="-122"/>
              <a:ea typeface="方正黑体_GBK" panose="03000509000000000000" charset="-122"/>
              <a:cs typeface="微软雅黑" panose="020B0503020204020204" charset="-122"/>
              <a:sym typeface="+mn-ea"/>
            </a:endParaRPr>
          </a:p>
        </p:txBody>
      </p:sp>
      <p:sp>
        <p:nvSpPr>
          <p:cNvPr id="30" name="文本框 29"/>
          <p:cNvSpPr txBox="1"/>
          <p:nvPr/>
        </p:nvSpPr>
        <p:spPr>
          <a:xfrm>
            <a:off x="5867400" y="2164027"/>
            <a:ext cx="2024380" cy="306705"/>
          </a:xfrm>
          <a:prstGeom prst="rect">
            <a:avLst/>
          </a:prstGeom>
          <a:noFill/>
        </p:spPr>
        <p:txBody>
          <a:bodyPr wrap="none" rtlCol="0" anchor="t">
            <a:spAutoFit/>
          </a:bodyPr>
          <a:p>
            <a:pPr marL="946150" algn="l">
              <a:lnSpc>
                <a:spcPct val="100000"/>
              </a:lnSpc>
              <a:spcBef>
                <a:spcPts val="490"/>
              </a:spcBef>
              <a:buClrTx/>
              <a:buSzTx/>
              <a:buFontTx/>
            </a:pPr>
            <a:r>
              <a:rPr sz="1400" b="1" u="sng" dirty="0">
                <a:solidFill>
                  <a:srgbClr val="FFFFFF"/>
                </a:solidFill>
                <a:latin typeface="方正黑体_GBK" panose="03000509000000000000" charset="-122"/>
                <a:ea typeface="方正黑体_GBK" panose="03000509000000000000" charset="-122"/>
                <a:cs typeface="微软雅黑" panose="020B0503020204020204" charset="-122"/>
                <a:sym typeface="+mn-ea"/>
              </a:rPr>
              <a:t>增加吸收汇</a:t>
            </a:r>
            <a:endParaRPr lang="zh-CN" altLang="en-US" sz="1400" b="1" u="sng" dirty="0">
              <a:solidFill>
                <a:srgbClr val="FFFFFF"/>
              </a:solidFill>
              <a:latin typeface="方正黑体_GBK" panose="03000509000000000000" charset="-122"/>
              <a:ea typeface="方正黑体_GBK" panose="03000509000000000000" charset="-122"/>
              <a:cs typeface="微软雅黑" panose="020B0503020204020204" charset="-122"/>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609600" y="820367"/>
            <a:ext cx="370205" cy="3377565"/>
          </a:xfrm>
          <a:prstGeom prst="rect">
            <a:avLst/>
          </a:prstGeom>
        </p:spPr>
        <p:txBody>
          <a:bodyPr vert="horz" wrap="square" lIns="0" tIns="56515" rIns="0" bIns="0" rtlCol="0">
            <a:spAutoFit/>
          </a:bodyPr>
          <a:lstStyle/>
          <a:p>
            <a:pPr marL="12700" marR="5080" algn="just">
              <a:lnSpc>
                <a:spcPct val="90000"/>
              </a:lnSpc>
              <a:spcBef>
                <a:spcPts val="445"/>
              </a:spcBef>
              <a:spcAft>
                <a:spcPts val="0"/>
              </a:spcAft>
            </a:pPr>
            <a:r>
              <a:rPr sz="2400" b="1" spc="-5" dirty="0">
                <a:solidFill>
                  <a:schemeClr val="tx2"/>
                </a:solidFill>
                <a:latin typeface="黑体" panose="02010609060101010101" charset="-122"/>
                <a:ea typeface="黑体" panose="02010609060101010101" charset="-122"/>
                <a:cs typeface="黑体" panose="02010609060101010101" charset="-122"/>
              </a:rPr>
              <a:t>全 球 合 作 应 对 气 候 变 化</a:t>
            </a:r>
            <a:endParaRPr sz="2400" b="1" spc="-5" dirty="0">
              <a:solidFill>
                <a:schemeClr val="tx2"/>
              </a:solidFill>
              <a:latin typeface="黑体" panose="02010609060101010101" charset="-122"/>
              <a:ea typeface="黑体" panose="02010609060101010101" charset="-122"/>
              <a:cs typeface="黑体" panose="02010609060101010101" charset="-122"/>
            </a:endParaRPr>
          </a:p>
        </p:txBody>
      </p:sp>
      <p:sp>
        <p:nvSpPr>
          <p:cNvPr id="3" name="object 3"/>
          <p:cNvSpPr txBox="1"/>
          <p:nvPr/>
        </p:nvSpPr>
        <p:spPr>
          <a:xfrm>
            <a:off x="1448054" y="1097988"/>
            <a:ext cx="7165975" cy="2425700"/>
          </a:xfrm>
          <a:prstGeom prst="rect">
            <a:avLst/>
          </a:prstGeom>
        </p:spPr>
        <p:txBody>
          <a:bodyPr vert="horz" wrap="square" lIns="0" tIns="12065" rIns="0" bIns="0" rtlCol="0">
            <a:spAutoFit/>
          </a:bodyPr>
          <a:lstStyle/>
          <a:p>
            <a:pPr marL="355600" indent="-342900">
              <a:lnSpc>
                <a:spcPct val="100000"/>
              </a:lnSpc>
              <a:spcBef>
                <a:spcPts val="1175"/>
              </a:spcBef>
              <a:buFont typeface="Wingdings" panose="05000000000000000000"/>
              <a:buChar char=""/>
              <a:tabLst>
                <a:tab pos="354965" algn="l"/>
                <a:tab pos="355600" algn="l"/>
              </a:tabLst>
            </a:pPr>
            <a:r>
              <a:rPr sz="1600" b="1" spc="-5" dirty="0">
                <a:solidFill>
                  <a:schemeClr val="tx2"/>
                </a:solidFill>
                <a:latin typeface="微软雅黑" panose="020B0503020204020204" charset="-122"/>
                <a:cs typeface="微软雅黑" panose="020B0503020204020204" charset="-122"/>
              </a:rPr>
              <a:t>博弈焦点：</a:t>
            </a:r>
            <a:r>
              <a:rPr sz="1400" spc="-5" dirty="0">
                <a:solidFill>
                  <a:schemeClr val="tx2"/>
                </a:solidFill>
                <a:latin typeface="黑体" panose="02010609060101010101" charset="-122"/>
                <a:ea typeface="黑体" panose="02010609060101010101" charset="-122"/>
                <a:cs typeface="黑体" panose="02010609060101010101" charset="-122"/>
              </a:rPr>
              <a:t>谁减排</a:t>
            </a:r>
            <a:endParaRPr sz="1400">
              <a:solidFill>
                <a:schemeClr val="tx2"/>
              </a:solidFill>
              <a:latin typeface="微软雅黑" panose="020B0503020204020204" charset="-122"/>
              <a:cs typeface="微软雅黑" panose="020B0503020204020204" charset="-122"/>
            </a:endParaRPr>
          </a:p>
          <a:p>
            <a:pPr marL="355600" marR="5080" indent="-342900">
              <a:lnSpc>
                <a:spcPct val="145000"/>
              </a:lnSpc>
              <a:spcBef>
                <a:spcPts val="350"/>
              </a:spcBef>
              <a:buFont typeface="Wingdings" panose="05000000000000000000"/>
              <a:buChar char=""/>
              <a:tabLst>
                <a:tab pos="354965" algn="l"/>
                <a:tab pos="355600" algn="l"/>
              </a:tabLst>
            </a:pPr>
            <a:r>
              <a:rPr sz="1600" b="1" spc="-5" dirty="0">
                <a:solidFill>
                  <a:schemeClr val="tx2"/>
                </a:solidFill>
                <a:latin typeface="微软雅黑" panose="020B0503020204020204" charset="-122"/>
                <a:cs typeface="微软雅黑" panose="020B0503020204020204" charset="-122"/>
              </a:rPr>
              <a:t>第一个里程碑文件</a:t>
            </a:r>
            <a:r>
              <a:rPr lang="zh-CN" sz="1600" b="1" spc="-5" dirty="0">
                <a:solidFill>
                  <a:schemeClr val="tx2"/>
                </a:solidFill>
                <a:latin typeface="微软雅黑" panose="020B0503020204020204" charset="-122"/>
                <a:cs typeface="微软雅黑" panose="020B0503020204020204" charset="-122"/>
              </a:rPr>
              <a:t>：</a:t>
            </a:r>
            <a:r>
              <a:rPr sz="1400" spc="-5" dirty="0">
                <a:solidFill>
                  <a:schemeClr val="tx2"/>
                </a:solidFill>
                <a:latin typeface="黑体" panose="02010609060101010101" charset="-122"/>
                <a:ea typeface="黑体" panose="02010609060101010101" charset="-122"/>
                <a:cs typeface="黑体" panose="02010609060101010101" charset="-122"/>
              </a:rPr>
              <a:t>《联合国气候变化框架公约》（1992年） 确定“共同但有区别的 责任“原则</a:t>
            </a:r>
            <a:endParaRPr sz="1400" spc="-5" dirty="0">
              <a:solidFill>
                <a:schemeClr val="tx2"/>
              </a:solidFill>
              <a:latin typeface="黑体" panose="02010609060101010101" charset="-122"/>
              <a:ea typeface="黑体" panose="02010609060101010101" charset="-122"/>
              <a:cs typeface="黑体" panose="02010609060101010101" charset="-122"/>
            </a:endParaRPr>
          </a:p>
          <a:p>
            <a:pPr marL="355600" marR="49530" indent="-342900">
              <a:lnSpc>
                <a:spcPct val="150000"/>
              </a:lnSpc>
              <a:spcBef>
                <a:spcPts val="325"/>
              </a:spcBef>
              <a:buFont typeface="Wingdings" panose="05000000000000000000"/>
              <a:buChar char=""/>
              <a:tabLst>
                <a:tab pos="354965" algn="l"/>
                <a:tab pos="355600" algn="l"/>
              </a:tabLst>
            </a:pPr>
            <a:r>
              <a:rPr sz="1600" b="1" spc="-5" dirty="0">
                <a:solidFill>
                  <a:schemeClr val="tx2"/>
                </a:solidFill>
                <a:latin typeface="微软雅黑" panose="020B0503020204020204" charset="-122"/>
                <a:cs typeface="微软雅黑" panose="020B0503020204020204" charset="-122"/>
              </a:rPr>
              <a:t>第一个限制温室气体排放的全球性制度安排：</a:t>
            </a:r>
            <a:r>
              <a:rPr sz="1400" spc="-5" dirty="0">
                <a:solidFill>
                  <a:schemeClr val="tx2"/>
                </a:solidFill>
                <a:latin typeface="黑体" panose="02010609060101010101" charset="-122"/>
                <a:ea typeface="黑体" panose="02010609060101010101" charset="-122"/>
                <a:cs typeface="黑体" panose="02010609060101010101" charset="-122"/>
              </a:rPr>
              <a:t>《京都议定书》（1997年） 首次以国际 性法规的形式对发达国家温室气体减排做出明确；引入市场机制作为减少温室气体排放 的新路径，催生出碳排放权交易市场</a:t>
            </a:r>
            <a:endParaRPr sz="1400">
              <a:solidFill>
                <a:schemeClr val="tx2"/>
              </a:solidFill>
              <a:latin typeface="微软雅黑" panose="020B0503020204020204" charset="-122"/>
              <a:cs typeface="微软雅黑" panose="020B0503020204020204" charset="-122"/>
            </a:endParaRPr>
          </a:p>
          <a:p>
            <a:pPr marL="355600" indent="-342900">
              <a:lnSpc>
                <a:spcPct val="100000"/>
              </a:lnSpc>
              <a:spcBef>
                <a:spcPts val="1175"/>
              </a:spcBef>
              <a:buFont typeface="Wingdings" panose="05000000000000000000"/>
              <a:buChar char=""/>
              <a:tabLst>
                <a:tab pos="354965" algn="l"/>
                <a:tab pos="355600" algn="l"/>
              </a:tabLst>
            </a:pPr>
            <a:r>
              <a:rPr sz="1600" b="1" spc="-5" dirty="0">
                <a:solidFill>
                  <a:schemeClr val="tx2"/>
                </a:solidFill>
                <a:latin typeface="微软雅黑" panose="020B0503020204020204" charset="-122"/>
                <a:cs typeface="微软雅黑" panose="020B0503020204020204" charset="-122"/>
              </a:rPr>
              <a:t>2020之后全球气候治理安排：</a:t>
            </a:r>
            <a:r>
              <a:rPr sz="1400" spc="-5" dirty="0">
                <a:solidFill>
                  <a:schemeClr val="tx2"/>
                </a:solidFill>
                <a:latin typeface="黑体" panose="02010609060101010101" charset="-122"/>
                <a:ea typeface="黑体" panose="02010609060101010101" charset="-122"/>
                <a:cs typeface="黑体" panose="02010609060101010101" charset="-122"/>
              </a:rPr>
              <a:t>《巴黎气候变化协定》（2015年）</a:t>
            </a:r>
            <a:endParaRPr sz="1400" spc="-5" dirty="0">
              <a:solidFill>
                <a:schemeClr val="tx2"/>
              </a:solidFill>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532221" y="549857"/>
            <a:ext cx="229870" cy="436245"/>
          </a:xfrm>
          <a:prstGeom prst="rect">
            <a:avLst/>
          </a:prstGeom>
        </p:spPr>
        <p:txBody>
          <a:bodyPr vert="vert" wrap="square" lIns="0" tIns="0" rIns="0" bIns="0" rtlCol="0">
            <a:spAutoFit/>
          </a:bodyPr>
          <a:lstStyle/>
          <a:p>
            <a:pPr marL="12700">
              <a:lnSpc>
                <a:spcPts val="1795"/>
              </a:lnSpc>
            </a:pPr>
            <a:r>
              <a:rPr sz="1600" b="1" spc="5" dirty="0">
                <a:solidFill>
                  <a:schemeClr val="tx2"/>
                </a:solidFill>
                <a:latin typeface="黑体" panose="02010609060101010101" charset="-122"/>
                <a:cs typeface="黑体" panose="02010609060101010101" charset="-122"/>
              </a:rPr>
              <a:t>20</a:t>
            </a:r>
            <a:r>
              <a:rPr sz="1600" b="1" spc="10" dirty="0">
                <a:solidFill>
                  <a:schemeClr val="tx2"/>
                </a:solidFill>
                <a:latin typeface="黑体" panose="02010609060101010101" charset="-122"/>
                <a:cs typeface="黑体" panose="02010609060101010101" charset="-122"/>
              </a:rPr>
              <a:t>2</a:t>
            </a:r>
            <a:r>
              <a:rPr sz="1600" b="1" dirty="0">
                <a:solidFill>
                  <a:schemeClr val="tx2"/>
                </a:solidFill>
                <a:latin typeface="黑体" panose="02010609060101010101" charset="-122"/>
                <a:cs typeface="黑体" panose="02010609060101010101" charset="-122"/>
              </a:rPr>
              <a:t>0</a:t>
            </a:r>
            <a:endParaRPr sz="1600" b="1" dirty="0">
              <a:solidFill>
                <a:schemeClr val="tx2"/>
              </a:solidFill>
              <a:latin typeface="黑体" panose="02010609060101010101" charset="-122"/>
              <a:cs typeface="黑体" panose="02010609060101010101" charset="-122"/>
            </a:endParaRPr>
          </a:p>
        </p:txBody>
      </p:sp>
      <p:sp>
        <p:nvSpPr>
          <p:cNvPr id="3" name="object 3"/>
          <p:cNvSpPr txBox="1"/>
          <p:nvPr/>
        </p:nvSpPr>
        <p:spPr>
          <a:xfrm>
            <a:off x="533412" y="972766"/>
            <a:ext cx="229235" cy="2326005"/>
          </a:xfrm>
          <a:prstGeom prst="rect">
            <a:avLst/>
          </a:prstGeom>
        </p:spPr>
        <p:txBody>
          <a:bodyPr vert="horz" wrap="square" lIns="0" tIns="56515" rIns="0" bIns="0" rtlCol="0">
            <a:spAutoFit/>
          </a:bodyPr>
          <a:lstStyle/>
          <a:p>
            <a:pPr marL="12700" marR="5080" algn="just">
              <a:lnSpc>
                <a:spcPct val="82000"/>
              </a:lnSpc>
              <a:spcBef>
                <a:spcPts val="445"/>
              </a:spcBef>
            </a:pPr>
            <a:r>
              <a:rPr sz="1800" b="1" spc="-5" dirty="0">
                <a:solidFill>
                  <a:schemeClr val="tx2"/>
                </a:solidFill>
                <a:latin typeface="黑体" panose="02010609060101010101" charset="-122"/>
                <a:ea typeface="黑体" panose="02010609060101010101" charset="-122"/>
                <a:cs typeface="黑体" panose="02010609060101010101" charset="-122"/>
              </a:rPr>
              <a:t>后 全 球 减 排 机 制 的 确 立</a:t>
            </a:r>
            <a:endParaRPr sz="1800" b="1" spc="-5" dirty="0">
              <a:solidFill>
                <a:schemeClr val="tx2"/>
              </a:solidFill>
              <a:latin typeface="黑体" panose="02010609060101010101" charset="-122"/>
              <a:ea typeface="黑体" panose="02010609060101010101" charset="-122"/>
              <a:cs typeface="黑体" panose="02010609060101010101" charset="-122"/>
            </a:endParaRPr>
          </a:p>
        </p:txBody>
      </p:sp>
      <p:sp>
        <p:nvSpPr>
          <p:cNvPr id="4" name="object 4"/>
          <p:cNvSpPr txBox="1"/>
          <p:nvPr/>
        </p:nvSpPr>
        <p:spPr>
          <a:xfrm>
            <a:off x="532765" y="3298772"/>
            <a:ext cx="229870" cy="510540"/>
          </a:xfrm>
          <a:prstGeom prst="rect">
            <a:avLst/>
          </a:prstGeom>
        </p:spPr>
        <p:txBody>
          <a:bodyPr vert="vert" wrap="square" lIns="0" tIns="0" rIns="0" bIns="0" rtlCol="0">
            <a:spAutoFit/>
          </a:bodyPr>
          <a:lstStyle/>
          <a:p>
            <a:pPr marL="12700">
              <a:lnSpc>
                <a:spcPts val="1795"/>
              </a:lnSpc>
            </a:pPr>
            <a:r>
              <a:rPr sz="1600" b="1" spc="10" dirty="0">
                <a:solidFill>
                  <a:srgbClr val="7E7E7E"/>
                </a:solidFill>
                <a:latin typeface="黑体" panose="02010609060101010101" charset="-122"/>
                <a:cs typeface="黑体" panose="02010609060101010101" charset="-122"/>
              </a:rPr>
              <a:t>——</a:t>
            </a:r>
            <a:endParaRPr sz="1600">
              <a:latin typeface="黑体" panose="02010609060101010101" charset="-122"/>
              <a:cs typeface="黑体" panose="02010609060101010101" charset="-122"/>
            </a:endParaRPr>
          </a:p>
        </p:txBody>
      </p:sp>
      <p:sp>
        <p:nvSpPr>
          <p:cNvPr id="5" name="object 5"/>
          <p:cNvSpPr txBox="1"/>
          <p:nvPr/>
        </p:nvSpPr>
        <p:spPr>
          <a:xfrm>
            <a:off x="532777" y="3716233"/>
            <a:ext cx="229235" cy="963930"/>
          </a:xfrm>
          <a:prstGeom prst="rect">
            <a:avLst/>
          </a:prstGeom>
        </p:spPr>
        <p:txBody>
          <a:bodyPr vert="horz" wrap="square" lIns="0" tIns="56515" rIns="0" bIns="0" rtlCol="0">
            <a:spAutoFit/>
          </a:bodyPr>
          <a:lstStyle/>
          <a:p>
            <a:pPr marL="12700" marR="5080" algn="just">
              <a:lnSpc>
                <a:spcPct val="82000"/>
              </a:lnSpc>
              <a:spcBef>
                <a:spcPts val="445"/>
              </a:spcBef>
            </a:pPr>
            <a:r>
              <a:rPr b="1" spc="-5" dirty="0">
                <a:solidFill>
                  <a:schemeClr val="tx2"/>
                </a:solidFill>
                <a:latin typeface="黑体" panose="02010609060101010101" charset="-122"/>
                <a:ea typeface="黑体" panose="02010609060101010101" charset="-122"/>
                <a:cs typeface="黑体" panose="02010609060101010101" charset="-122"/>
              </a:rPr>
              <a:t>巴 黎 协 定</a:t>
            </a:r>
            <a:endParaRPr b="1" spc="-5" dirty="0">
              <a:solidFill>
                <a:schemeClr val="tx2"/>
              </a:solidFill>
              <a:latin typeface="黑体" panose="02010609060101010101" charset="-122"/>
              <a:ea typeface="黑体" panose="02010609060101010101" charset="-122"/>
              <a:cs typeface="黑体" panose="02010609060101010101" charset="-122"/>
            </a:endParaRPr>
          </a:p>
        </p:txBody>
      </p:sp>
      <p:sp>
        <p:nvSpPr>
          <p:cNvPr id="6" name="object 6"/>
          <p:cNvSpPr txBox="1"/>
          <p:nvPr/>
        </p:nvSpPr>
        <p:spPr>
          <a:xfrm>
            <a:off x="5181726" y="972512"/>
            <a:ext cx="3452495" cy="2084070"/>
          </a:xfrm>
          <a:prstGeom prst="rect">
            <a:avLst/>
          </a:prstGeom>
        </p:spPr>
        <p:txBody>
          <a:bodyPr vert="horz" wrap="square" lIns="0" tIns="12065" rIns="0" bIns="0" rtlCol="0">
            <a:spAutoFit/>
          </a:bodyPr>
          <a:lstStyle/>
          <a:p>
            <a:pPr marL="355600" indent="-342900">
              <a:lnSpc>
                <a:spcPct val="70000"/>
              </a:lnSpc>
              <a:spcBef>
                <a:spcPts val="95"/>
              </a:spcBef>
              <a:spcAft>
                <a:spcPts val="0"/>
              </a:spcAft>
              <a:buFont typeface="Wingdings" panose="05000000000000000000"/>
              <a:buChar char=""/>
              <a:tabLst>
                <a:tab pos="354965" algn="l"/>
                <a:tab pos="355600" algn="l"/>
              </a:tabLst>
            </a:pPr>
            <a:r>
              <a:rPr sz="1200" b="1" spc="-5" dirty="0">
                <a:solidFill>
                  <a:schemeClr val="tx2"/>
                </a:solidFill>
                <a:latin typeface="黑体" panose="02010609060101010101" charset="-122"/>
                <a:ea typeface="黑体" panose="02010609060101010101" charset="-122"/>
                <a:cs typeface="微软雅黑" panose="020B0503020204020204" charset="-122"/>
              </a:rPr>
              <a:t>有目标</a:t>
            </a:r>
            <a:endParaRPr sz="1200">
              <a:solidFill>
                <a:schemeClr val="tx2"/>
              </a:solidFill>
              <a:latin typeface="黑体" panose="02010609060101010101" charset="-122"/>
              <a:ea typeface="黑体" panose="02010609060101010101" charset="-122"/>
              <a:cs typeface="微软雅黑" panose="020B0503020204020204" charset="-122"/>
            </a:endParaRPr>
          </a:p>
          <a:p>
            <a:pPr marL="342265">
              <a:lnSpc>
                <a:spcPct val="70000"/>
              </a:lnSpc>
              <a:spcBef>
                <a:spcPts val="925"/>
              </a:spcBef>
              <a:spcAft>
                <a:spcPts val="0"/>
              </a:spcAft>
            </a:pPr>
            <a:r>
              <a:rPr sz="1100" spc="-5" dirty="0">
                <a:solidFill>
                  <a:schemeClr val="tx2"/>
                </a:solidFill>
                <a:latin typeface="黑体" panose="02010609060101010101" charset="-122"/>
                <a:ea typeface="黑体" panose="02010609060101010101" charset="-122"/>
                <a:cs typeface="黑体" panose="02010609060101010101" charset="-122"/>
              </a:rPr>
              <a:t>全球升温控制在</a:t>
            </a:r>
            <a:r>
              <a:rPr sz="1100" spc="-10" dirty="0">
                <a:solidFill>
                  <a:schemeClr val="tx2"/>
                </a:solidFill>
                <a:latin typeface="黑体" panose="02010609060101010101" charset="-122"/>
                <a:ea typeface="黑体" panose="02010609060101010101" charset="-122"/>
                <a:cs typeface="黑体" panose="02010609060101010101" charset="-122"/>
              </a:rPr>
              <a:t>2</a:t>
            </a:r>
            <a:r>
              <a:rPr sz="1100" spc="-5" dirty="0">
                <a:solidFill>
                  <a:schemeClr val="tx2"/>
                </a:solidFill>
                <a:latin typeface="黑体" panose="02010609060101010101" charset="-122"/>
                <a:ea typeface="黑体" panose="02010609060101010101" charset="-122"/>
                <a:cs typeface="黑体" panose="02010609060101010101" charset="-122"/>
              </a:rPr>
              <a:t>摄氏度以内，</a:t>
            </a:r>
            <a:r>
              <a:rPr sz="1100" dirty="0">
                <a:solidFill>
                  <a:schemeClr val="tx2"/>
                </a:solidFill>
                <a:latin typeface="黑体" panose="02010609060101010101" charset="-122"/>
                <a:ea typeface="黑体" panose="02010609060101010101" charset="-122"/>
                <a:cs typeface="黑体" panose="02010609060101010101" charset="-122"/>
              </a:rPr>
              <a:t> </a:t>
            </a:r>
            <a:r>
              <a:rPr sz="1100" spc="-5" dirty="0">
                <a:solidFill>
                  <a:schemeClr val="tx2"/>
                </a:solidFill>
                <a:latin typeface="黑体" panose="02010609060101010101" charset="-122"/>
                <a:ea typeface="黑体" panose="02010609060101010101" charset="-122"/>
                <a:cs typeface="黑体" panose="02010609060101010101" charset="-122"/>
              </a:rPr>
              <a:t>各国尽快达到峰值</a:t>
            </a:r>
            <a:endParaRPr sz="1100">
              <a:solidFill>
                <a:schemeClr val="tx2"/>
              </a:solidFill>
              <a:latin typeface="黑体" panose="02010609060101010101" charset="-122"/>
              <a:ea typeface="黑体" panose="02010609060101010101" charset="-122"/>
              <a:cs typeface="黑体" panose="02010609060101010101" charset="-122"/>
            </a:endParaRPr>
          </a:p>
          <a:p>
            <a:pPr marL="355600" indent="-342900">
              <a:lnSpc>
                <a:spcPct val="70000"/>
              </a:lnSpc>
              <a:spcBef>
                <a:spcPts val="925"/>
              </a:spcBef>
              <a:spcAft>
                <a:spcPts val="0"/>
              </a:spcAft>
              <a:buFont typeface="Wingdings" panose="05000000000000000000"/>
              <a:buChar char=""/>
              <a:tabLst>
                <a:tab pos="354965" algn="l"/>
                <a:tab pos="355600" algn="l"/>
              </a:tabLst>
            </a:pPr>
            <a:r>
              <a:rPr sz="1100" b="1" spc="-5" dirty="0">
                <a:solidFill>
                  <a:schemeClr val="tx2"/>
                </a:solidFill>
                <a:latin typeface="黑体" panose="02010609060101010101" charset="-122"/>
                <a:ea typeface="黑体" panose="02010609060101010101" charset="-122"/>
                <a:cs typeface="黑体" panose="02010609060101010101" charset="-122"/>
              </a:rPr>
              <a:t>有时间</a:t>
            </a:r>
            <a:endParaRPr sz="1100">
              <a:solidFill>
                <a:schemeClr val="tx2"/>
              </a:solidFill>
              <a:latin typeface="黑体" panose="02010609060101010101" charset="-122"/>
              <a:ea typeface="黑体" panose="02010609060101010101" charset="-122"/>
              <a:cs typeface="黑体" panose="02010609060101010101" charset="-122"/>
            </a:endParaRPr>
          </a:p>
          <a:p>
            <a:pPr marL="342265">
              <a:lnSpc>
                <a:spcPct val="70000"/>
              </a:lnSpc>
              <a:spcBef>
                <a:spcPts val="925"/>
              </a:spcBef>
              <a:spcAft>
                <a:spcPts val="0"/>
              </a:spcAft>
            </a:pPr>
            <a:r>
              <a:rPr sz="1100" spc="-5" dirty="0">
                <a:solidFill>
                  <a:schemeClr val="tx2"/>
                </a:solidFill>
                <a:latin typeface="黑体" panose="02010609060101010101" charset="-122"/>
                <a:ea typeface="黑体" panose="02010609060101010101" charset="-122"/>
                <a:cs typeface="黑体" panose="02010609060101010101" charset="-122"/>
              </a:rPr>
              <a:t>每五年提交一次新的国家自主贡献</a:t>
            </a:r>
            <a:r>
              <a:rPr sz="1100" dirty="0">
                <a:solidFill>
                  <a:schemeClr val="tx2"/>
                </a:solidFill>
                <a:latin typeface="黑体" panose="02010609060101010101" charset="-122"/>
                <a:ea typeface="黑体" panose="02010609060101010101" charset="-122"/>
                <a:cs typeface="黑体" panose="02010609060101010101" charset="-122"/>
              </a:rPr>
              <a:t>（INDC）</a:t>
            </a:r>
            <a:endParaRPr sz="1100">
              <a:solidFill>
                <a:schemeClr val="tx2"/>
              </a:solidFill>
              <a:latin typeface="黑体" panose="02010609060101010101" charset="-122"/>
              <a:ea typeface="黑体" panose="02010609060101010101" charset="-122"/>
              <a:cs typeface="黑体" panose="02010609060101010101" charset="-122"/>
            </a:endParaRPr>
          </a:p>
          <a:p>
            <a:pPr marL="355600" indent="-342900">
              <a:lnSpc>
                <a:spcPct val="100000"/>
              </a:lnSpc>
              <a:spcBef>
                <a:spcPts val="925"/>
              </a:spcBef>
              <a:spcAft>
                <a:spcPts val="0"/>
              </a:spcAft>
              <a:buFont typeface="Wingdings" panose="05000000000000000000"/>
              <a:buChar char=""/>
              <a:tabLst>
                <a:tab pos="354965" algn="l"/>
                <a:tab pos="355600" algn="l"/>
              </a:tabLst>
            </a:pPr>
            <a:r>
              <a:rPr sz="1100" b="1" spc="-5" dirty="0">
                <a:solidFill>
                  <a:schemeClr val="tx2"/>
                </a:solidFill>
                <a:latin typeface="黑体" panose="02010609060101010101" charset="-122"/>
                <a:ea typeface="黑体" panose="02010609060101010101" charset="-122"/>
                <a:cs typeface="黑体" panose="02010609060101010101" charset="-122"/>
              </a:rPr>
              <a:t>有评估</a:t>
            </a:r>
            <a:endParaRPr sz="1100">
              <a:solidFill>
                <a:schemeClr val="tx2"/>
              </a:solidFill>
              <a:latin typeface="黑体" panose="02010609060101010101" charset="-122"/>
              <a:ea typeface="黑体" panose="02010609060101010101" charset="-122"/>
              <a:cs typeface="黑体" panose="02010609060101010101" charset="-122"/>
            </a:endParaRPr>
          </a:p>
          <a:p>
            <a:pPr marL="342265">
              <a:lnSpc>
                <a:spcPct val="70000"/>
              </a:lnSpc>
              <a:spcBef>
                <a:spcPts val="925"/>
              </a:spcBef>
              <a:spcAft>
                <a:spcPts val="0"/>
              </a:spcAft>
            </a:pPr>
            <a:r>
              <a:rPr sz="1100" spc="-5" dirty="0">
                <a:solidFill>
                  <a:schemeClr val="tx2"/>
                </a:solidFill>
                <a:latin typeface="黑体" panose="02010609060101010101" charset="-122"/>
                <a:ea typeface="黑体" panose="02010609060101010101" charset="-122"/>
                <a:cs typeface="黑体" panose="02010609060101010101" charset="-122"/>
              </a:rPr>
              <a:t>各国定期评定协定执行情况，全</a:t>
            </a:r>
            <a:r>
              <a:rPr sz="1100" dirty="0">
                <a:solidFill>
                  <a:schemeClr val="tx2"/>
                </a:solidFill>
                <a:latin typeface="黑体" panose="02010609060101010101" charset="-122"/>
                <a:ea typeface="黑体" panose="02010609060101010101" charset="-122"/>
                <a:cs typeface="黑体" panose="02010609060101010101" charset="-122"/>
              </a:rPr>
              <a:t>球</a:t>
            </a:r>
            <a:r>
              <a:rPr sz="1100" spc="-5" dirty="0">
                <a:solidFill>
                  <a:schemeClr val="tx2"/>
                </a:solidFill>
                <a:latin typeface="黑体" panose="02010609060101010101" charset="-122"/>
                <a:ea typeface="黑体" panose="02010609060101010101" charset="-122"/>
                <a:cs typeface="黑体" panose="02010609060101010101" charset="-122"/>
              </a:rPr>
              <a:t>每五</a:t>
            </a:r>
            <a:r>
              <a:rPr sz="1100" dirty="0">
                <a:solidFill>
                  <a:schemeClr val="tx2"/>
                </a:solidFill>
                <a:latin typeface="黑体" panose="02010609060101010101" charset="-122"/>
                <a:ea typeface="黑体" panose="02010609060101010101" charset="-122"/>
                <a:cs typeface="黑体" panose="02010609060101010101" charset="-122"/>
              </a:rPr>
              <a:t>年</a:t>
            </a:r>
            <a:r>
              <a:rPr sz="1100" spc="-5" dirty="0">
                <a:solidFill>
                  <a:schemeClr val="tx2"/>
                </a:solidFill>
                <a:latin typeface="黑体" panose="02010609060101010101" charset="-122"/>
                <a:ea typeface="黑体" panose="02010609060101010101" charset="-122"/>
                <a:cs typeface="黑体" panose="02010609060101010101" charset="-122"/>
              </a:rPr>
              <a:t>进行</a:t>
            </a:r>
            <a:r>
              <a:rPr sz="1100" dirty="0">
                <a:solidFill>
                  <a:schemeClr val="tx2"/>
                </a:solidFill>
                <a:latin typeface="黑体" panose="02010609060101010101" charset="-122"/>
                <a:ea typeface="黑体" panose="02010609060101010101" charset="-122"/>
                <a:cs typeface="黑体" panose="02010609060101010101" charset="-122"/>
              </a:rPr>
              <a:t>一次</a:t>
            </a:r>
            <a:endParaRPr sz="1100">
              <a:solidFill>
                <a:schemeClr val="tx2"/>
              </a:solidFill>
              <a:latin typeface="黑体" panose="02010609060101010101" charset="-122"/>
              <a:ea typeface="黑体" panose="02010609060101010101" charset="-122"/>
              <a:cs typeface="黑体" panose="02010609060101010101" charset="-122"/>
            </a:endParaRPr>
          </a:p>
          <a:p>
            <a:pPr marL="342265">
              <a:lnSpc>
                <a:spcPct val="70000"/>
              </a:lnSpc>
              <a:spcBef>
                <a:spcPts val="925"/>
              </a:spcBef>
              <a:spcAft>
                <a:spcPts val="0"/>
              </a:spcAft>
            </a:pPr>
            <a:r>
              <a:rPr sz="1100" spc="-5" dirty="0">
                <a:solidFill>
                  <a:schemeClr val="tx2"/>
                </a:solidFill>
                <a:latin typeface="黑体" panose="02010609060101010101" charset="-122"/>
                <a:ea typeface="黑体" panose="02010609060101010101" charset="-122"/>
                <a:cs typeface="黑体" panose="02010609060101010101" charset="-122"/>
              </a:rPr>
              <a:t>盘点，全面评估减缓、适应和支持活动的落实情况</a:t>
            </a:r>
            <a:endParaRPr sz="1100">
              <a:solidFill>
                <a:schemeClr val="tx2"/>
              </a:solidFill>
              <a:latin typeface="黑体" panose="02010609060101010101" charset="-122"/>
              <a:ea typeface="黑体" panose="02010609060101010101" charset="-122"/>
              <a:cs typeface="黑体" panose="02010609060101010101" charset="-122"/>
            </a:endParaRPr>
          </a:p>
          <a:p>
            <a:pPr marL="355600" indent="-342900">
              <a:lnSpc>
                <a:spcPct val="70000"/>
              </a:lnSpc>
              <a:spcBef>
                <a:spcPts val="920"/>
              </a:spcBef>
              <a:spcAft>
                <a:spcPts val="0"/>
              </a:spcAft>
              <a:buFont typeface="Wingdings" panose="05000000000000000000"/>
              <a:buChar char=""/>
              <a:tabLst>
                <a:tab pos="354965" algn="l"/>
                <a:tab pos="355600" algn="l"/>
              </a:tabLst>
            </a:pPr>
            <a:r>
              <a:rPr sz="1100" b="1" spc="-5" dirty="0">
                <a:solidFill>
                  <a:schemeClr val="tx2"/>
                </a:solidFill>
                <a:latin typeface="黑体" panose="02010609060101010101" charset="-122"/>
                <a:ea typeface="黑体" panose="02010609060101010101" charset="-122"/>
                <a:cs typeface="黑体" panose="02010609060101010101" charset="-122"/>
              </a:rPr>
              <a:t>有效力</a:t>
            </a:r>
            <a:endParaRPr sz="1100">
              <a:solidFill>
                <a:schemeClr val="tx2"/>
              </a:solidFill>
              <a:latin typeface="黑体" panose="02010609060101010101" charset="-122"/>
              <a:ea typeface="黑体" panose="02010609060101010101" charset="-122"/>
              <a:cs typeface="黑体" panose="02010609060101010101" charset="-122"/>
            </a:endParaRPr>
          </a:p>
          <a:p>
            <a:pPr marL="342265">
              <a:lnSpc>
                <a:spcPct val="70000"/>
              </a:lnSpc>
              <a:spcBef>
                <a:spcPts val="925"/>
              </a:spcBef>
              <a:spcAft>
                <a:spcPts val="0"/>
              </a:spcAft>
            </a:pPr>
            <a:r>
              <a:rPr sz="1100" spc="-10" dirty="0">
                <a:solidFill>
                  <a:schemeClr val="tx2"/>
                </a:solidFill>
                <a:latin typeface="黑体" panose="02010609060101010101" charset="-122"/>
                <a:ea typeface="黑体" panose="02010609060101010101" charset="-122"/>
                <a:cs typeface="黑体" panose="02010609060101010101" charset="-122"/>
              </a:rPr>
              <a:t>2016</a:t>
            </a:r>
            <a:r>
              <a:rPr sz="1100" dirty="0">
                <a:solidFill>
                  <a:schemeClr val="tx2"/>
                </a:solidFill>
                <a:latin typeface="黑体" panose="02010609060101010101" charset="-122"/>
                <a:ea typeface="黑体" panose="02010609060101010101" charset="-122"/>
                <a:cs typeface="黑体" panose="02010609060101010101" charset="-122"/>
              </a:rPr>
              <a:t>年</a:t>
            </a:r>
            <a:r>
              <a:rPr sz="1100" spc="-5" dirty="0">
                <a:solidFill>
                  <a:schemeClr val="tx2"/>
                </a:solidFill>
                <a:latin typeface="黑体" panose="02010609060101010101" charset="-122"/>
                <a:ea typeface="黑体" panose="02010609060101010101" charset="-122"/>
                <a:cs typeface="黑体" panose="02010609060101010101" charset="-122"/>
              </a:rPr>
              <a:t>4月开始签署，生效后成为普遍法律协定</a:t>
            </a:r>
            <a:endParaRPr sz="1100" spc="-5" dirty="0">
              <a:solidFill>
                <a:schemeClr val="tx2"/>
              </a:solidFill>
              <a:latin typeface="黑体" panose="02010609060101010101" charset="-122"/>
              <a:ea typeface="黑体" panose="02010609060101010101" charset="-122"/>
              <a:cs typeface="黑体" panose="02010609060101010101" charset="-122"/>
            </a:endParaRPr>
          </a:p>
        </p:txBody>
      </p:sp>
      <p:sp>
        <p:nvSpPr>
          <p:cNvPr id="7" name="object 7"/>
          <p:cNvSpPr txBox="1"/>
          <p:nvPr/>
        </p:nvSpPr>
        <p:spPr>
          <a:xfrm>
            <a:off x="5257926" y="3258665"/>
            <a:ext cx="3526154" cy="1027430"/>
          </a:xfrm>
          <a:prstGeom prst="rect">
            <a:avLst/>
          </a:prstGeom>
        </p:spPr>
        <p:txBody>
          <a:bodyPr vert="horz" wrap="square" lIns="0" tIns="12065" rIns="0" bIns="0" rtlCol="0">
            <a:spAutoFit/>
          </a:bodyPr>
          <a:lstStyle/>
          <a:p>
            <a:pPr marL="12700" marR="5080" algn="just">
              <a:lnSpc>
                <a:spcPct val="150000"/>
              </a:lnSpc>
              <a:spcBef>
                <a:spcPts val="95"/>
              </a:spcBef>
            </a:pPr>
            <a:r>
              <a:rPr lang="zh-CN" altLang="en-US" sz="1100" dirty="0">
                <a:solidFill>
                  <a:schemeClr val="tx2"/>
                </a:solidFill>
                <a:latin typeface="微软雅黑" panose="020B0503020204020204" charset="-122"/>
                <a:ea typeface="微软雅黑" panose="020B0503020204020204" charset="-122"/>
              </a:rPr>
              <a:t>2016年11月4日生效，是继1992年《联合国气候变 化框架公约》、1997年《京都议定书》之后，人类 历史上应对气候变化的第三个里程碑式的国际法律 文本，形成2020年后的全球气候治理格局。</a:t>
            </a:r>
            <a:endParaRPr lang="zh-CN" altLang="en-US" sz="1100" dirty="0">
              <a:solidFill>
                <a:schemeClr val="tx2"/>
              </a:solidFill>
              <a:latin typeface="微软雅黑" panose="020B0503020204020204" charset="-122"/>
              <a:ea typeface="微软雅黑" panose="020B0503020204020204" charset="-122"/>
            </a:endParaRPr>
          </a:p>
        </p:txBody>
      </p:sp>
      <p:sp>
        <p:nvSpPr>
          <p:cNvPr id="8" name="object 8"/>
          <p:cNvSpPr/>
          <p:nvPr/>
        </p:nvSpPr>
        <p:spPr>
          <a:xfrm>
            <a:off x="1143000" y="666062"/>
            <a:ext cx="3460750" cy="2529205"/>
          </a:xfrm>
          <a:prstGeom prst="rect">
            <a:avLst/>
          </a:prstGeom>
          <a:blipFill>
            <a:blip r:embed="rId2" cstate="print"/>
            <a:stretch>
              <a:fillRect/>
            </a:stretch>
          </a:blipFill>
        </p:spPr>
        <p:txBody>
          <a:bodyPr wrap="square" lIns="0" tIns="0" rIns="0" bIns="0" rtlCol="0"/>
          <a:lstStyle/>
          <a:p/>
        </p:txBody>
      </p:sp>
      <p:sp>
        <p:nvSpPr>
          <p:cNvPr id="9" name="object 9"/>
          <p:cNvSpPr/>
          <p:nvPr/>
        </p:nvSpPr>
        <p:spPr>
          <a:xfrm>
            <a:off x="1143000" y="2801567"/>
            <a:ext cx="3460750" cy="1726565"/>
          </a:xfrm>
          <a:prstGeom prst="rect">
            <a:avLst/>
          </a:prstGeom>
          <a:blipFill>
            <a:blip r:embed="rId3" cstate="print"/>
            <a:stretch>
              <a:fillRect/>
            </a:stretch>
          </a:blipFill>
        </p:spPr>
        <p:txBody>
          <a:bodyPr wrap="square" lIns="0" tIns="0" rIns="0" bIns="0" rtlCol="0"/>
          <a:lstStyl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3" name="object 18"/>
          <p:cNvSpPr/>
          <p:nvPr/>
        </p:nvSpPr>
        <p:spPr>
          <a:xfrm>
            <a:off x="1710435" y="2380689"/>
            <a:ext cx="1718310" cy="914400"/>
          </a:xfrm>
          <a:custGeom>
            <a:avLst/>
            <a:gdLst/>
            <a:ahLst/>
            <a:cxnLst/>
            <a:rect l="l" t="t" r="r" b="b"/>
            <a:pathLst>
              <a:path w="1718310" h="914400">
                <a:moveTo>
                  <a:pt x="1626742" y="0"/>
                </a:moveTo>
                <a:lnTo>
                  <a:pt x="91439" y="0"/>
                </a:lnTo>
                <a:lnTo>
                  <a:pt x="55881" y="7179"/>
                </a:lnTo>
                <a:lnTo>
                  <a:pt x="26812" y="26765"/>
                </a:lnTo>
                <a:lnTo>
                  <a:pt x="7197" y="55828"/>
                </a:lnTo>
                <a:lnTo>
                  <a:pt x="0" y="91440"/>
                </a:lnTo>
                <a:lnTo>
                  <a:pt x="0" y="822832"/>
                </a:lnTo>
                <a:lnTo>
                  <a:pt x="7197" y="858391"/>
                </a:lnTo>
                <a:lnTo>
                  <a:pt x="26812" y="887460"/>
                </a:lnTo>
                <a:lnTo>
                  <a:pt x="55881" y="907075"/>
                </a:lnTo>
                <a:lnTo>
                  <a:pt x="91439" y="914273"/>
                </a:lnTo>
                <a:lnTo>
                  <a:pt x="1626742" y="914273"/>
                </a:lnTo>
                <a:lnTo>
                  <a:pt x="1662354" y="907075"/>
                </a:lnTo>
                <a:lnTo>
                  <a:pt x="1691417" y="887460"/>
                </a:lnTo>
                <a:lnTo>
                  <a:pt x="1711003" y="858391"/>
                </a:lnTo>
                <a:lnTo>
                  <a:pt x="1718183" y="822832"/>
                </a:lnTo>
                <a:lnTo>
                  <a:pt x="1718183" y="91440"/>
                </a:lnTo>
                <a:lnTo>
                  <a:pt x="1711003" y="55828"/>
                </a:lnTo>
                <a:lnTo>
                  <a:pt x="1691417" y="26765"/>
                </a:lnTo>
                <a:lnTo>
                  <a:pt x="1662354" y="7179"/>
                </a:lnTo>
                <a:lnTo>
                  <a:pt x="1626742" y="0"/>
                </a:lnTo>
                <a:close/>
              </a:path>
            </a:pathLst>
          </a:custGeom>
          <a:solidFill>
            <a:srgbClr val="FFFFFF">
              <a:alpha val="90194"/>
            </a:srgbClr>
          </a:solidFill>
        </p:spPr>
        <p:txBody>
          <a:bodyPr wrap="square" lIns="0" tIns="0" rIns="0" bIns="0" rtlCol="0"/>
          <a:p/>
        </p:txBody>
      </p:sp>
      <p:sp>
        <p:nvSpPr>
          <p:cNvPr id="2" name="object 2"/>
          <p:cNvSpPr txBox="1"/>
          <p:nvPr/>
        </p:nvSpPr>
        <p:spPr>
          <a:xfrm>
            <a:off x="666750" y="787982"/>
            <a:ext cx="390525" cy="3380105"/>
          </a:xfrm>
          <a:prstGeom prst="rect">
            <a:avLst/>
          </a:prstGeom>
        </p:spPr>
        <p:txBody>
          <a:bodyPr vert="horz" wrap="square" lIns="0" tIns="56515" rIns="0" bIns="0" rtlCol="0">
            <a:spAutoFit/>
          </a:bodyPr>
          <a:lstStyle/>
          <a:p>
            <a:pPr marL="12700" marR="5080" algn="just">
              <a:lnSpc>
                <a:spcPct val="100000"/>
              </a:lnSpc>
              <a:spcBef>
                <a:spcPts val="445"/>
              </a:spcBef>
              <a:spcAft>
                <a:spcPts val="0"/>
              </a:spcAft>
            </a:pPr>
            <a:r>
              <a:rPr sz="2400" b="1" spc="-5" dirty="0">
                <a:solidFill>
                  <a:schemeClr val="tx2"/>
                </a:solidFill>
                <a:latin typeface="黑体" panose="02010609060101010101" charset="-122"/>
                <a:ea typeface="黑体" panose="02010609060101010101" charset="-122"/>
                <a:cs typeface="黑体" panose="02010609060101010101" charset="-122"/>
              </a:rPr>
              <a:t>减 排 政 策 手 段 的 选 择</a:t>
            </a:r>
            <a:endParaRPr sz="2400" b="1" spc="-5" dirty="0">
              <a:solidFill>
                <a:schemeClr val="tx2"/>
              </a:solidFill>
              <a:latin typeface="黑体" panose="02010609060101010101" charset="-122"/>
              <a:ea typeface="黑体" panose="02010609060101010101" charset="-122"/>
              <a:cs typeface="黑体" panose="02010609060101010101" charset="-122"/>
            </a:endParaRPr>
          </a:p>
        </p:txBody>
      </p:sp>
      <p:sp>
        <p:nvSpPr>
          <p:cNvPr id="3" name="object 3"/>
          <p:cNvSpPr/>
          <p:nvPr/>
        </p:nvSpPr>
        <p:spPr>
          <a:xfrm>
            <a:off x="1386078" y="1472766"/>
            <a:ext cx="1684782" cy="1156715"/>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1337309" y="1493339"/>
            <a:ext cx="1227582" cy="767334"/>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1446148" y="1512771"/>
            <a:ext cx="1565275" cy="1036955"/>
          </a:xfrm>
          <a:custGeom>
            <a:avLst/>
            <a:gdLst/>
            <a:ahLst/>
            <a:cxnLst/>
            <a:rect l="l" t="t" r="r" b="b"/>
            <a:pathLst>
              <a:path w="1565275" h="1036955">
                <a:moveTo>
                  <a:pt x="1461135" y="0"/>
                </a:moveTo>
                <a:lnTo>
                  <a:pt x="103759" y="0"/>
                </a:lnTo>
                <a:lnTo>
                  <a:pt x="63382" y="8137"/>
                </a:lnTo>
                <a:lnTo>
                  <a:pt x="30400" y="30337"/>
                </a:lnTo>
                <a:lnTo>
                  <a:pt x="8157" y="63275"/>
                </a:lnTo>
                <a:lnTo>
                  <a:pt x="0" y="103631"/>
                </a:lnTo>
                <a:lnTo>
                  <a:pt x="0" y="933069"/>
                </a:lnTo>
                <a:lnTo>
                  <a:pt x="8157" y="973445"/>
                </a:lnTo>
                <a:lnTo>
                  <a:pt x="30400" y="1006427"/>
                </a:lnTo>
                <a:lnTo>
                  <a:pt x="63382" y="1028670"/>
                </a:lnTo>
                <a:lnTo>
                  <a:pt x="103759" y="1036827"/>
                </a:lnTo>
                <a:lnTo>
                  <a:pt x="1461135" y="1036827"/>
                </a:lnTo>
                <a:lnTo>
                  <a:pt x="1501491" y="1028670"/>
                </a:lnTo>
                <a:lnTo>
                  <a:pt x="1534429" y="1006427"/>
                </a:lnTo>
                <a:lnTo>
                  <a:pt x="1556629" y="973445"/>
                </a:lnTo>
                <a:lnTo>
                  <a:pt x="1564767" y="933069"/>
                </a:lnTo>
                <a:lnTo>
                  <a:pt x="1564767" y="103631"/>
                </a:lnTo>
                <a:lnTo>
                  <a:pt x="1556629" y="63275"/>
                </a:lnTo>
                <a:lnTo>
                  <a:pt x="1534429" y="30337"/>
                </a:lnTo>
                <a:lnTo>
                  <a:pt x="1501491" y="8137"/>
                </a:lnTo>
                <a:lnTo>
                  <a:pt x="1461135" y="0"/>
                </a:lnTo>
                <a:close/>
              </a:path>
            </a:pathLst>
          </a:custGeom>
          <a:gradFill>
            <a:gsLst>
              <a:gs pos="0">
                <a:srgbClr val="14CD68"/>
              </a:gs>
              <a:gs pos="100000">
                <a:srgbClr val="035C7D"/>
              </a:gs>
            </a:gsLst>
            <a:lin ang="2700000" scaled="0"/>
          </a:gradFill>
        </p:spPr>
        <p:txBody>
          <a:bodyPr wrap="square" lIns="0" tIns="0" rIns="0" bIns="0" rtlCol="0"/>
          <a:lstStyle/>
          <a:p/>
        </p:txBody>
      </p:sp>
      <p:sp>
        <p:nvSpPr>
          <p:cNvPr id="6" name="object 6"/>
          <p:cNvSpPr/>
          <p:nvPr/>
        </p:nvSpPr>
        <p:spPr>
          <a:xfrm>
            <a:off x="1446148" y="1512771"/>
            <a:ext cx="1565275" cy="1036955"/>
          </a:xfrm>
          <a:custGeom>
            <a:avLst/>
            <a:gdLst/>
            <a:ahLst/>
            <a:cxnLst/>
            <a:rect l="l" t="t" r="r" b="b"/>
            <a:pathLst>
              <a:path w="1565275" h="1036955">
                <a:moveTo>
                  <a:pt x="0" y="103631"/>
                </a:moveTo>
                <a:lnTo>
                  <a:pt x="8157" y="63275"/>
                </a:lnTo>
                <a:lnTo>
                  <a:pt x="30400" y="30337"/>
                </a:lnTo>
                <a:lnTo>
                  <a:pt x="63382" y="8137"/>
                </a:lnTo>
                <a:lnTo>
                  <a:pt x="103759" y="0"/>
                </a:lnTo>
                <a:lnTo>
                  <a:pt x="1461135" y="0"/>
                </a:lnTo>
                <a:lnTo>
                  <a:pt x="1501491" y="8137"/>
                </a:lnTo>
                <a:lnTo>
                  <a:pt x="1534429" y="30337"/>
                </a:lnTo>
                <a:lnTo>
                  <a:pt x="1556629" y="63275"/>
                </a:lnTo>
                <a:lnTo>
                  <a:pt x="1564767" y="103631"/>
                </a:lnTo>
                <a:lnTo>
                  <a:pt x="1564767" y="933069"/>
                </a:lnTo>
                <a:lnTo>
                  <a:pt x="1556629" y="973445"/>
                </a:lnTo>
                <a:lnTo>
                  <a:pt x="1534429" y="1006427"/>
                </a:lnTo>
                <a:lnTo>
                  <a:pt x="1501491" y="1028670"/>
                </a:lnTo>
                <a:lnTo>
                  <a:pt x="1461135" y="1036827"/>
                </a:lnTo>
                <a:lnTo>
                  <a:pt x="103759" y="1036827"/>
                </a:lnTo>
                <a:lnTo>
                  <a:pt x="63382" y="1028670"/>
                </a:lnTo>
                <a:lnTo>
                  <a:pt x="30400" y="1006427"/>
                </a:lnTo>
                <a:lnTo>
                  <a:pt x="8157" y="973445"/>
                </a:lnTo>
                <a:lnTo>
                  <a:pt x="0" y="933069"/>
                </a:lnTo>
                <a:lnTo>
                  <a:pt x="0" y="103631"/>
                </a:lnTo>
                <a:close/>
              </a:path>
            </a:pathLst>
          </a:custGeom>
          <a:ln w="38100">
            <a:solidFill>
              <a:srgbClr val="FFFFFF"/>
            </a:solidFill>
          </a:ln>
        </p:spPr>
        <p:txBody>
          <a:bodyPr wrap="square" lIns="0" tIns="0" rIns="0" bIns="0" rtlCol="0"/>
          <a:lstStyle/>
          <a:p/>
        </p:txBody>
      </p:sp>
      <p:sp>
        <p:nvSpPr>
          <p:cNvPr id="7" name="object 7"/>
          <p:cNvSpPr txBox="1"/>
          <p:nvPr/>
        </p:nvSpPr>
        <p:spPr>
          <a:xfrm>
            <a:off x="1561465" y="1657297"/>
            <a:ext cx="1066800" cy="320040"/>
          </a:xfrm>
          <a:prstGeom prst="rect">
            <a:avLst/>
          </a:prstGeom>
        </p:spPr>
        <p:txBody>
          <a:bodyPr vert="horz" wrap="square" lIns="0" tIns="12700" rIns="0" bIns="0" rtlCol="0">
            <a:spAutoFit/>
          </a:bodyPr>
          <a:lstStyle/>
          <a:p>
            <a:pPr marL="12700">
              <a:lnSpc>
                <a:spcPct val="100000"/>
              </a:lnSpc>
              <a:spcBef>
                <a:spcPts val="100"/>
              </a:spcBef>
            </a:pPr>
            <a:r>
              <a:rPr sz="2000" b="1" dirty="0">
                <a:solidFill>
                  <a:srgbClr val="FFFFFF"/>
                </a:solidFill>
                <a:latin typeface="黑体" panose="02010609060101010101" charset="-122"/>
                <a:ea typeface="黑体" panose="02010609060101010101" charset="-122"/>
                <a:cs typeface="微软雅黑" panose="020B0503020204020204" charset="-122"/>
              </a:rPr>
              <a:t>命令型</a:t>
            </a:r>
            <a:endParaRPr sz="2000" b="1" dirty="0">
              <a:solidFill>
                <a:srgbClr val="FFFFFF"/>
              </a:solidFill>
              <a:latin typeface="黑体" panose="02010609060101010101" charset="-122"/>
              <a:ea typeface="黑体" panose="02010609060101010101" charset="-122"/>
              <a:cs typeface="微软雅黑" panose="020B0503020204020204" charset="-122"/>
            </a:endParaRPr>
          </a:p>
        </p:txBody>
      </p:sp>
      <p:sp>
        <p:nvSpPr>
          <p:cNvPr id="11" name="object 11"/>
          <p:cNvSpPr/>
          <p:nvPr/>
        </p:nvSpPr>
        <p:spPr>
          <a:xfrm>
            <a:off x="3220973" y="1603068"/>
            <a:ext cx="617219" cy="471677"/>
          </a:xfrm>
          <a:prstGeom prst="rect">
            <a:avLst/>
          </a:prstGeom>
          <a:blipFill>
            <a:blip r:embed="rId4" cstate="print"/>
            <a:stretch>
              <a:fillRect/>
            </a:stretch>
          </a:blipFill>
        </p:spPr>
        <p:txBody>
          <a:bodyPr wrap="square" lIns="0" tIns="0" rIns="0" bIns="0" rtlCol="0"/>
          <a:lstStyle/>
          <a:p/>
        </p:txBody>
      </p:sp>
      <p:sp>
        <p:nvSpPr>
          <p:cNvPr id="12" name="object 12"/>
          <p:cNvSpPr/>
          <p:nvPr/>
        </p:nvSpPr>
        <p:spPr>
          <a:xfrm>
            <a:off x="3262375" y="1624149"/>
            <a:ext cx="534670" cy="389890"/>
          </a:xfrm>
          <a:custGeom>
            <a:avLst/>
            <a:gdLst/>
            <a:ahLst/>
            <a:cxnLst/>
            <a:rect l="l" t="t" r="r" b="b"/>
            <a:pathLst>
              <a:path w="534670" h="389889">
                <a:moveTo>
                  <a:pt x="417960" y="311658"/>
                </a:moveTo>
                <a:lnTo>
                  <a:pt x="340360" y="311658"/>
                </a:lnTo>
                <a:lnTo>
                  <a:pt x="340740" y="389636"/>
                </a:lnTo>
                <a:lnTo>
                  <a:pt x="417960" y="311658"/>
                </a:lnTo>
                <a:close/>
              </a:path>
              <a:path w="534670" h="389889">
                <a:moveTo>
                  <a:pt x="338836" y="0"/>
                </a:moveTo>
                <a:lnTo>
                  <a:pt x="339216" y="77977"/>
                </a:lnTo>
                <a:lnTo>
                  <a:pt x="0" y="79629"/>
                </a:lnTo>
                <a:lnTo>
                  <a:pt x="1143" y="313309"/>
                </a:lnTo>
                <a:lnTo>
                  <a:pt x="417960" y="311658"/>
                </a:lnTo>
                <a:lnTo>
                  <a:pt x="534669" y="193801"/>
                </a:lnTo>
                <a:lnTo>
                  <a:pt x="338836" y="0"/>
                </a:lnTo>
                <a:close/>
              </a:path>
            </a:pathLst>
          </a:custGeom>
          <a:solidFill>
            <a:srgbClr val="4A7AB4"/>
          </a:solidFill>
        </p:spPr>
        <p:txBody>
          <a:bodyPr wrap="square" lIns="0" tIns="0" rIns="0" bIns="0" rtlCol="0"/>
          <a:lstStyle/>
          <a:p/>
        </p:txBody>
      </p:sp>
      <p:sp>
        <p:nvSpPr>
          <p:cNvPr id="13" name="object 13"/>
          <p:cNvSpPr/>
          <p:nvPr/>
        </p:nvSpPr>
        <p:spPr>
          <a:xfrm>
            <a:off x="3958590" y="1459811"/>
            <a:ext cx="1684781" cy="1157478"/>
          </a:xfrm>
          <a:prstGeom prst="rect">
            <a:avLst/>
          </a:prstGeom>
          <a:blipFill>
            <a:blip r:embed="rId5" cstate="print"/>
            <a:stretch>
              <a:fillRect/>
            </a:stretch>
          </a:blipFill>
        </p:spPr>
        <p:txBody>
          <a:bodyPr wrap="square" lIns="0" tIns="0" rIns="0" bIns="0" rtlCol="0"/>
          <a:lstStyle/>
          <a:p/>
        </p:txBody>
      </p:sp>
      <p:sp>
        <p:nvSpPr>
          <p:cNvPr id="14" name="object 14"/>
          <p:cNvSpPr/>
          <p:nvPr/>
        </p:nvSpPr>
        <p:spPr>
          <a:xfrm>
            <a:off x="3909822" y="1480385"/>
            <a:ext cx="1227582" cy="767334"/>
          </a:xfrm>
          <a:prstGeom prst="rect">
            <a:avLst/>
          </a:prstGeom>
          <a:blipFill>
            <a:blip r:embed="rId3" cstate="print"/>
            <a:stretch>
              <a:fillRect/>
            </a:stretch>
          </a:blipFill>
        </p:spPr>
        <p:txBody>
          <a:bodyPr wrap="square" lIns="0" tIns="0" rIns="0" bIns="0" rtlCol="0"/>
          <a:lstStyle/>
          <a:p/>
        </p:txBody>
      </p:sp>
      <p:sp>
        <p:nvSpPr>
          <p:cNvPr id="15" name="object 15"/>
          <p:cNvSpPr/>
          <p:nvPr/>
        </p:nvSpPr>
        <p:spPr>
          <a:xfrm>
            <a:off x="4018661" y="1500071"/>
            <a:ext cx="1565275" cy="1036955"/>
          </a:xfrm>
          <a:custGeom>
            <a:avLst/>
            <a:gdLst/>
            <a:ahLst/>
            <a:cxnLst/>
            <a:rect l="l" t="t" r="r" b="b"/>
            <a:pathLst>
              <a:path w="1565275" h="1036955">
                <a:moveTo>
                  <a:pt x="1461134" y="0"/>
                </a:moveTo>
                <a:lnTo>
                  <a:pt x="103758" y="0"/>
                </a:lnTo>
                <a:lnTo>
                  <a:pt x="63382" y="8157"/>
                </a:lnTo>
                <a:lnTo>
                  <a:pt x="30400" y="30400"/>
                </a:lnTo>
                <a:lnTo>
                  <a:pt x="8157" y="63382"/>
                </a:lnTo>
                <a:lnTo>
                  <a:pt x="0" y="103759"/>
                </a:lnTo>
                <a:lnTo>
                  <a:pt x="0" y="933195"/>
                </a:lnTo>
                <a:lnTo>
                  <a:pt x="8157" y="973552"/>
                </a:lnTo>
                <a:lnTo>
                  <a:pt x="30400" y="1006490"/>
                </a:lnTo>
                <a:lnTo>
                  <a:pt x="63382" y="1028690"/>
                </a:lnTo>
                <a:lnTo>
                  <a:pt x="103758" y="1036827"/>
                </a:lnTo>
                <a:lnTo>
                  <a:pt x="1461134" y="1036827"/>
                </a:lnTo>
                <a:lnTo>
                  <a:pt x="1501511" y="1028690"/>
                </a:lnTo>
                <a:lnTo>
                  <a:pt x="1534493" y="1006490"/>
                </a:lnTo>
                <a:lnTo>
                  <a:pt x="1556736" y="973552"/>
                </a:lnTo>
                <a:lnTo>
                  <a:pt x="1564893" y="933195"/>
                </a:lnTo>
                <a:lnTo>
                  <a:pt x="1564893" y="103759"/>
                </a:lnTo>
                <a:lnTo>
                  <a:pt x="1556736" y="63382"/>
                </a:lnTo>
                <a:lnTo>
                  <a:pt x="1534493" y="30400"/>
                </a:lnTo>
                <a:lnTo>
                  <a:pt x="1501511" y="8157"/>
                </a:lnTo>
                <a:lnTo>
                  <a:pt x="1461134" y="0"/>
                </a:lnTo>
                <a:close/>
              </a:path>
            </a:pathLst>
          </a:custGeom>
          <a:solidFill>
            <a:srgbClr val="943735"/>
          </a:solidFill>
        </p:spPr>
        <p:txBody>
          <a:bodyPr wrap="square" lIns="0" tIns="0" rIns="0" bIns="0" rtlCol="0"/>
          <a:lstStyle/>
          <a:p/>
        </p:txBody>
      </p:sp>
      <p:sp>
        <p:nvSpPr>
          <p:cNvPr id="16" name="object 16"/>
          <p:cNvSpPr/>
          <p:nvPr/>
        </p:nvSpPr>
        <p:spPr>
          <a:xfrm>
            <a:off x="4018661" y="1500071"/>
            <a:ext cx="1565275" cy="1036955"/>
          </a:xfrm>
          <a:custGeom>
            <a:avLst/>
            <a:gdLst/>
            <a:ahLst/>
            <a:cxnLst/>
            <a:rect l="l" t="t" r="r" b="b"/>
            <a:pathLst>
              <a:path w="1565275" h="1036955">
                <a:moveTo>
                  <a:pt x="0" y="103759"/>
                </a:moveTo>
                <a:lnTo>
                  <a:pt x="8157" y="63382"/>
                </a:lnTo>
                <a:lnTo>
                  <a:pt x="30400" y="30400"/>
                </a:lnTo>
                <a:lnTo>
                  <a:pt x="63382" y="8157"/>
                </a:lnTo>
                <a:lnTo>
                  <a:pt x="103758" y="0"/>
                </a:lnTo>
                <a:lnTo>
                  <a:pt x="1461134" y="0"/>
                </a:lnTo>
                <a:lnTo>
                  <a:pt x="1501511" y="8157"/>
                </a:lnTo>
                <a:lnTo>
                  <a:pt x="1534493" y="30400"/>
                </a:lnTo>
                <a:lnTo>
                  <a:pt x="1556736" y="63382"/>
                </a:lnTo>
                <a:lnTo>
                  <a:pt x="1564893" y="103759"/>
                </a:lnTo>
                <a:lnTo>
                  <a:pt x="1564893" y="933195"/>
                </a:lnTo>
                <a:lnTo>
                  <a:pt x="1556736" y="973552"/>
                </a:lnTo>
                <a:lnTo>
                  <a:pt x="1534493" y="1006490"/>
                </a:lnTo>
                <a:lnTo>
                  <a:pt x="1501511" y="1028690"/>
                </a:lnTo>
                <a:lnTo>
                  <a:pt x="1461134" y="1036827"/>
                </a:lnTo>
                <a:lnTo>
                  <a:pt x="103758" y="1036827"/>
                </a:lnTo>
                <a:lnTo>
                  <a:pt x="63382" y="1028690"/>
                </a:lnTo>
                <a:lnTo>
                  <a:pt x="30400" y="1006490"/>
                </a:lnTo>
                <a:lnTo>
                  <a:pt x="8157" y="973552"/>
                </a:lnTo>
                <a:lnTo>
                  <a:pt x="0" y="933195"/>
                </a:lnTo>
                <a:lnTo>
                  <a:pt x="0" y="103759"/>
                </a:lnTo>
                <a:close/>
              </a:path>
            </a:pathLst>
          </a:custGeom>
          <a:gradFill>
            <a:gsLst>
              <a:gs pos="0">
                <a:srgbClr val="14CD68"/>
              </a:gs>
              <a:gs pos="100000">
                <a:srgbClr val="035C7D"/>
              </a:gs>
            </a:gsLst>
            <a:lin ang="2700000" scaled="0"/>
          </a:gradFill>
        </p:spPr>
        <p:txBody>
          <a:bodyPr wrap="square" lIns="0" tIns="0" rIns="0" bIns="0" rtlCol="0">
            <a:noAutofit/>
          </a:bodyPr>
          <a:lstStyle/>
          <a:p>
            <a:pPr lvl="0" algn="l">
              <a:buClrTx/>
              <a:buSzTx/>
              <a:buFontTx/>
            </a:pPr>
            <a:endParaRPr>
              <a:sym typeface="+mn-ea"/>
            </a:endParaRPr>
          </a:p>
        </p:txBody>
      </p:sp>
      <p:sp>
        <p:nvSpPr>
          <p:cNvPr id="17" name="object 17"/>
          <p:cNvSpPr txBox="1"/>
          <p:nvPr/>
        </p:nvSpPr>
        <p:spPr>
          <a:xfrm>
            <a:off x="4331335" y="1657297"/>
            <a:ext cx="1244600" cy="320040"/>
          </a:xfrm>
          <a:prstGeom prst="rect">
            <a:avLst/>
          </a:prstGeom>
        </p:spPr>
        <p:txBody>
          <a:bodyPr vert="horz" wrap="square" lIns="0" tIns="12700" rIns="0" bIns="0" rtlCol="0">
            <a:spAutoFit/>
          </a:bodyPr>
          <a:lstStyle/>
          <a:p>
            <a:pPr marL="12700">
              <a:lnSpc>
                <a:spcPct val="100000"/>
              </a:lnSpc>
              <a:spcBef>
                <a:spcPts val="100"/>
              </a:spcBef>
            </a:pPr>
            <a:r>
              <a:rPr sz="2000" b="1" dirty="0">
                <a:solidFill>
                  <a:srgbClr val="FFFFFF"/>
                </a:solidFill>
                <a:latin typeface="黑体" panose="02010609060101010101" charset="-122"/>
                <a:ea typeface="黑体" panose="02010609060101010101" charset="-122"/>
                <a:cs typeface="微软雅黑" panose="020B0503020204020204" charset="-122"/>
              </a:rPr>
              <a:t>财税型</a:t>
            </a:r>
            <a:endParaRPr sz="2000" b="1" dirty="0">
              <a:solidFill>
                <a:srgbClr val="FFFFFF"/>
              </a:solidFill>
              <a:latin typeface="黑体" panose="02010609060101010101" charset="-122"/>
              <a:ea typeface="黑体" panose="02010609060101010101" charset="-122"/>
              <a:cs typeface="微软雅黑" panose="020B0503020204020204" charset="-122"/>
            </a:endParaRPr>
          </a:p>
        </p:txBody>
      </p:sp>
      <p:sp>
        <p:nvSpPr>
          <p:cNvPr id="23" name="object 23"/>
          <p:cNvSpPr/>
          <p:nvPr/>
        </p:nvSpPr>
        <p:spPr>
          <a:xfrm>
            <a:off x="6569201" y="1465908"/>
            <a:ext cx="1685543" cy="1157477"/>
          </a:xfrm>
          <a:prstGeom prst="rect">
            <a:avLst/>
          </a:prstGeom>
          <a:blipFill>
            <a:blip r:embed="rId6" cstate="print"/>
            <a:stretch>
              <a:fillRect/>
            </a:stretch>
          </a:blipFill>
        </p:spPr>
        <p:txBody>
          <a:bodyPr wrap="square" lIns="0" tIns="0" rIns="0" bIns="0" rtlCol="0"/>
          <a:lstStyle/>
          <a:p/>
        </p:txBody>
      </p:sp>
      <p:sp>
        <p:nvSpPr>
          <p:cNvPr id="24" name="object 24"/>
          <p:cNvSpPr/>
          <p:nvPr/>
        </p:nvSpPr>
        <p:spPr>
          <a:xfrm>
            <a:off x="6520434" y="1486482"/>
            <a:ext cx="1227581" cy="767333"/>
          </a:xfrm>
          <a:prstGeom prst="rect">
            <a:avLst/>
          </a:prstGeom>
          <a:blipFill>
            <a:blip r:embed="rId3" cstate="print"/>
            <a:stretch>
              <a:fillRect/>
            </a:stretch>
          </a:blipFill>
        </p:spPr>
        <p:txBody>
          <a:bodyPr wrap="square" lIns="0" tIns="0" rIns="0" bIns="0" rtlCol="0"/>
          <a:lstStyle/>
          <a:p/>
        </p:txBody>
      </p:sp>
      <p:sp>
        <p:nvSpPr>
          <p:cNvPr id="25" name="object 25"/>
          <p:cNvSpPr/>
          <p:nvPr/>
        </p:nvSpPr>
        <p:spPr>
          <a:xfrm>
            <a:off x="6629526" y="1506166"/>
            <a:ext cx="1565275" cy="1036955"/>
          </a:xfrm>
          <a:custGeom>
            <a:avLst/>
            <a:gdLst/>
            <a:ahLst/>
            <a:cxnLst/>
            <a:rect l="l" t="t" r="r" b="b"/>
            <a:pathLst>
              <a:path w="1565275" h="1036955">
                <a:moveTo>
                  <a:pt x="1461135" y="0"/>
                </a:moveTo>
                <a:lnTo>
                  <a:pt x="103632" y="0"/>
                </a:lnTo>
                <a:lnTo>
                  <a:pt x="63275" y="8157"/>
                </a:lnTo>
                <a:lnTo>
                  <a:pt x="30337" y="30400"/>
                </a:lnTo>
                <a:lnTo>
                  <a:pt x="8137" y="63382"/>
                </a:lnTo>
                <a:lnTo>
                  <a:pt x="0" y="103758"/>
                </a:lnTo>
                <a:lnTo>
                  <a:pt x="0" y="933195"/>
                </a:lnTo>
                <a:lnTo>
                  <a:pt x="8137" y="973552"/>
                </a:lnTo>
                <a:lnTo>
                  <a:pt x="30337" y="1006490"/>
                </a:lnTo>
                <a:lnTo>
                  <a:pt x="63275" y="1028690"/>
                </a:lnTo>
                <a:lnTo>
                  <a:pt x="103632" y="1036827"/>
                </a:lnTo>
                <a:lnTo>
                  <a:pt x="1461135" y="1036827"/>
                </a:lnTo>
                <a:lnTo>
                  <a:pt x="1501491" y="1028690"/>
                </a:lnTo>
                <a:lnTo>
                  <a:pt x="1534429" y="1006490"/>
                </a:lnTo>
                <a:lnTo>
                  <a:pt x="1556629" y="973552"/>
                </a:lnTo>
                <a:lnTo>
                  <a:pt x="1564767" y="933195"/>
                </a:lnTo>
                <a:lnTo>
                  <a:pt x="1564767" y="103758"/>
                </a:lnTo>
                <a:lnTo>
                  <a:pt x="1556629" y="63382"/>
                </a:lnTo>
                <a:lnTo>
                  <a:pt x="1534429" y="30400"/>
                </a:lnTo>
                <a:lnTo>
                  <a:pt x="1501491" y="8157"/>
                </a:lnTo>
                <a:lnTo>
                  <a:pt x="1461135" y="0"/>
                </a:lnTo>
                <a:close/>
              </a:path>
            </a:pathLst>
          </a:custGeom>
          <a:gradFill>
            <a:gsLst>
              <a:gs pos="0">
                <a:srgbClr val="14CD68"/>
              </a:gs>
              <a:gs pos="100000">
                <a:srgbClr val="035C7D"/>
              </a:gs>
            </a:gsLst>
            <a:lin ang="2700000" scaled="0"/>
          </a:gradFill>
        </p:spPr>
        <p:txBody>
          <a:bodyPr wrap="square" lIns="0" tIns="0" rIns="0" bIns="0" rtlCol="0"/>
          <a:lstStyle/>
          <a:p/>
        </p:txBody>
      </p:sp>
      <p:sp>
        <p:nvSpPr>
          <p:cNvPr id="26" name="object 26"/>
          <p:cNvSpPr/>
          <p:nvPr/>
        </p:nvSpPr>
        <p:spPr>
          <a:xfrm>
            <a:off x="6629526" y="1506166"/>
            <a:ext cx="1565275" cy="1036955"/>
          </a:xfrm>
          <a:custGeom>
            <a:avLst/>
            <a:gdLst/>
            <a:ahLst/>
            <a:cxnLst/>
            <a:rect l="l" t="t" r="r" b="b"/>
            <a:pathLst>
              <a:path w="1565275" h="1036955">
                <a:moveTo>
                  <a:pt x="0" y="103758"/>
                </a:moveTo>
                <a:lnTo>
                  <a:pt x="8137" y="63382"/>
                </a:lnTo>
                <a:lnTo>
                  <a:pt x="30337" y="30400"/>
                </a:lnTo>
                <a:lnTo>
                  <a:pt x="63275" y="8157"/>
                </a:lnTo>
                <a:lnTo>
                  <a:pt x="103632" y="0"/>
                </a:lnTo>
                <a:lnTo>
                  <a:pt x="1461135" y="0"/>
                </a:lnTo>
                <a:lnTo>
                  <a:pt x="1501491" y="8157"/>
                </a:lnTo>
                <a:lnTo>
                  <a:pt x="1534429" y="30400"/>
                </a:lnTo>
                <a:lnTo>
                  <a:pt x="1556629" y="63382"/>
                </a:lnTo>
                <a:lnTo>
                  <a:pt x="1564767" y="103758"/>
                </a:lnTo>
                <a:lnTo>
                  <a:pt x="1564767" y="933195"/>
                </a:lnTo>
                <a:lnTo>
                  <a:pt x="1556629" y="973552"/>
                </a:lnTo>
                <a:lnTo>
                  <a:pt x="1534429" y="1006490"/>
                </a:lnTo>
                <a:lnTo>
                  <a:pt x="1501491" y="1028690"/>
                </a:lnTo>
                <a:lnTo>
                  <a:pt x="1461135" y="1036827"/>
                </a:lnTo>
                <a:lnTo>
                  <a:pt x="103632" y="1036827"/>
                </a:lnTo>
                <a:lnTo>
                  <a:pt x="63275" y="1028690"/>
                </a:lnTo>
                <a:lnTo>
                  <a:pt x="30337" y="1006490"/>
                </a:lnTo>
                <a:lnTo>
                  <a:pt x="8137" y="973552"/>
                </a:lnTo>
                <a:lnTo>
                  <a:pt x="0" y="933195"/>
                </a:lnTo>
                <a:lnTo>
                  <a:pt x="0" y="103758"/>
                </a:lnTo>
                <a:close/>
              </a:path>
            </a:pathLst>
          </a:custGeom>
          <a:ln w="38100">
            <a:solidFill>
              <a:srgbClr val="FFFFFF"/>
            </a:solidFill>
          </a:ln>
        </p:spPr>
        <p:txBody>
          <a:bodyPr wrap="square" lIns="0" tIns="0" rIns="0" bIns="0" rtlCol="0"/>
          <a:lstStyle/>
          <a:p/>
        </p:txBody>
      </p:sp>
      <p:sp>
        <p:nvSpPr>
          <p:cNvPr id="27" name="object 27"/>
          <p:cNvSpPr txBox="1"/>
          <p:nvPr/>
        </p:nvSpPr>
        <p:spPr>
          <a:xfrm>
            <a:off x="6896100" y="1624277"/>
            <a:ext cx="949325" cy="320040"/>
          </a:xfrm>
          <a:prstGeom prst="rect">
            <a:avLst/>
          </a:prstGeom>
        </p:spPr>
        <p:txBody>
          <a:bodyPr vert="horz" wrap="square" lIns="0" tIns="12700" rIns="0" bIns="0" rtlCol="0">
            <a:spAutoFit/>
          </a:bodyPr>
          <a:lstStyle/>
          <a:p>
            <a:pPr marL="12700">
              <a:lnSpc>
                <a:spcPct val="100000"/>
              </a:lnSpc>
              <a:spcBef>
                <a:spcPts val="100"/>
              </a:spcBef>
            </a:pPr>
            <a:r>
              <a:rPr sz="2000" b="1" dirty="0">
                <a:solidFill>
                  <a:srgbClr val="FFFFFF"/>
                </a:solidFill>
                <a:latin typeface="黑体" panose="02010609060101010101" charset="-122"/>
                <a:ea typeface="黑体" panose="02010609060101010101" charset="-122"/>
                <a:cs typeface="微软雅黑" panose="020B0503020204020204" charset="-122"/>
              </a:rPr>
              <a:t>市场型</a:t>
            </a:r>
            <a:endParaRPr sz="2000" b="1" dirty="0">
              <a:solidFill>
                <a:srgbClr val="FFFFFF"/>
              </a:solidFill>
              <a:latin typeface="黑体" panose="02010609060101010101" charset="-122"/>
              <a:ea typeface="黑体" panose="02010609060101010101" charset="-122"/>
              <a:cs typeface="微软雅黑" panose="020B0503020204020204" charset="-122"/>
            </a:endParaRPr>
          </a:p>
        </p:txBody>
      </p:sp>
      <p:sp>
        <p:nvSpPr>
          <p:cNvPr id="28" name="object 28"/>
          <p:cNvSpPr/>
          <p:nvPr/>
        </p:nvSpPr>
        <p:spPr>
          <a:xfrm>
            <a:off x="6816090" y="2283280"/>
            <a:ext cx="1726564" cy="911860"/>
          </a:xfrm>
          <a:custGeom>
            <a:avLst/>
            <a:gdLst/>
            <a:ahLst/>
            <a:cxnLst/>
            <a:rect l="l" t="t" r="r" b="b"/>
            <a:pathLst>
              <a:path w="1726565" h="911860">
                <a:moveTo>
                  <a:pt x="1634998" y="0"/>
                </a:moveTo>
                <a:lnTo>
                  <a:pt x="91058" y="0"/>
                </a:lnTo>
                <a:lnTo>
                  <a:pt x="55614" y="7175"/>
                </a:lnTo>
                <a:lnTo>
                  <a:pt x="26670" y="26733"/>
                </a:lnTo>
                <a:lnTo>
                  <a:pt x="7155" y="55721"/>
                </a:lnTo>
                <a:lnTo>
                  <a:pt x="0" y="91185"/>
                </a:lnTo>
                <a:lnTo>
                  <a:pt x="0" y="820546"/>
                </a:lnTo>
                <a:lnTo>
                  <a:pt x="7155" y="855991"/>
                </a:lnTo>
                <a:lnTo>
                  <a:pt x="26670" y="884936"/>
                </a:lnTo>
                <a:lnTo>
                  <a:pt x="55614" y="904450"/>
                </a:lnTo>
                <a:lnTo>
                  <a:pt x="91058" y="911606"/>
                </a:lnTo>
                <a:lnTo>
                  <a:pt x="1634998" y="911606"/>
                </a:lnTo>
                <a:lnTo>
                  <a:pt x="1670516" y="904450"/>
                </a:lnTo>
                <a:lnTo>
                  <a:pt x="1699498" y="884936"/>
                </a:lnTo>
                <a:lnTo>
                  <a:pt x="1719026" y="855991"/>
                </a:lnTo>
                <a:lnTo>
                  <a:pt x="1726183" y="820546"/>
                </a:lnTo>
                <a:lnTo>
                  <a:pt x="1726183" y="91185"/>
                </a:lnTo>
                <a:lnTo>
                  <a:pt x="1719026" y="55721"/>
                </a:lnTo>
                <a:lnTo>
                  <a:pt x="1699498" y="26733"/>
                </a:lnTo>
                <a:lnTo>
                  <a:pt x="1670516" y="7175"/>
                </a:lnTo>
                <a:lnTo>
                  <a:pt x="1634998" y="0"/>
                </a:lnTo>
                <a:close/>
              </a:path>
            </a:pathLst>
          </a:custGeom>
          <a:solidFill>
            <a:srgbClr val="FFFFFF">
              <a:alpha val="90194"/>
            </a:srgbClr>
          </a:solidFill>
        </p:spPr>
        <p:txBody>
          <a:bodyPr wrap="square" lIns="0" tIns="0" rIns="0" bIns="0" rtlCol="0"/>
          <a:lstStyle/>
          <a:p/>
        </p:txBody>
      </p:sp>
      <p:sp>
        <p:nvSpPr>
          <p:cNvPr id="29" name="object 29"/>
          <p:cNvSpPr/>
          <p:nvPr/>
        </p:nvSpPr>
        <p:spPr>
          <a:xfrm>
            <a:off x="6816090" y="2283280"/>
            <a:ext cx="1726564" cy="911860"/>
          </a:xfrm>
          <a:custGeom>
            <a:avLst/>
            <a:gdLst/>
            <a:ahLst/>
            <a:cxnLst/>
            <a:rect l="l" t="t" r="r" b="b"/>
            <a:pathLst>
              <a:path w="1726565" h="911860">
                <a:moveTo>
                  <a:pt x="0" y="91185"/>
                </a:moveTo>
                <a:lnTo>
                  <a:pt x="7155" y="55721"/>
                </a:lnTo>
                <a:lnTo>
                  <a:pt x="26670" y="26733"/>
                </a:lnTo>
                <a:lnTo>
                  <a:pt x="55614" y="7175"/>
                </a:lnTo>
                <a:lnTo>
                  <a:pt x="91058" y="0"/>
                </a:lnTo>
                <a:lnTo>
                  <a:pt x="1634998" y="0"/>
                </a:lnTo>
                <a:lnTo>
                  <a:pt x="1670516" y="7175"/>
                </a:lnTo>
                <a:lnTo>
                  <a:pt x="1699498" y="26733"/>
                </a:lnTo>
                <a:lnTo>
                  <a:pt x="1719026" y="55721"/>
                </a:lnTo>
                <a:lnTo>
                  <a:pt x="1726183" y="91185"/>
                </a:lnTo>
                <a:lnTo>
                  <a:pt x="1726183" y="820546"/>
                </a:lnTo>
                <a:lnTo>
                  <a:pt x="1719026" y="855991"/>
                </a:lnTo>
                <a:lnTo>
                  <a:pt x="1699498" y="884936"/>
                </a:lnTo>
                <a:lnTo>
                  <a:pt x="1670516" y="904450"/>
                </a:lnTo>
                <a:lnTo>
                  <a:pt x="1634998" y="911606"/>
                </a:lnTo>
                <a:lnTo>
                  <a:pt x="91058" y="911606"/>
                </a:lnTo>
                <a:lnTo>
                  <a:pt x="55614" y="904450"/>
                </a:lnTo>
                <a:lnTo>
                  <a:pt x="26670" y="884936"/>
                </a:lnTo>
                <a:lnTo>
                  <a:pt x="7155" y="855991"/>
                </a:lnTo>
                <a:lnTo>
                  <a:pt x="0" y="820546"/>
                </a:lnTo>
                <a:lnTo>
                  <a:pt x="0" y="91185"/>
                </a:lnTo>
                <a:close/>
              </a:path>
            </a:pathLst>
          </a:custGeom>
          <a:ln w="25400">
            <a:solidFill>
              <a:srgbClr val="87A0C8"/>
            </a:solidFill>
          </a:ln>
        </p:spPr>
        <p:txBody>
          <a:bodyPr wrap="square" lIns="0" tIns="0" rIns="0" bIns="0" rtlCol="0"/>
          <a:lstStyle/>
          <a:p/>
        </p:txBody>
      </p:sp>
      <p:sp>
        <p:nvSpPr>
          <p:cNvPr id="30" name="object 30"/>
          <p:cNvSpPr txBox="1"/>
          <p:nvPr/>
        </p:nvSpPr>
        <p:spPr>
          <a:xfrm>
            <a:off x="6975093" y="2388512"/>
            <a:ext cx="1207135" cy="658495"/>
          </a:xfrm>
          <a:prstGeom prst="rect">
            <a:avLst/>
          </a:prstGeom>
        </p:spPr>
        <p:txBody>
          <a:bodyPr vert="horz" wrap="square" lIns="0" tIns="120014" rIns="0" bIns="0" rtlCol="0">
            <a:spAutoFit/>
          </a:bodyPr>
          <a:lstStyle/>
          <a:p>
            <a:pPr marL="127000" indent="-114300" algn="l">
              <a:lnSpc>
                <a:spcPct val="100000"/>
              </a:lnSpc>
              <a:spcBef>
                <a:spcPts val="845"/>
              </a:spcBef>
              <a:buClrTx/>
              <a:buSzTx/>
              <a:buFontTx/>
              <a:buChar char="•"/>
              <a:tabLst>
                <a:tab pos="127635" algn="l"/>
              </a:tabLst>
            </a:pPr>
            <a:r>
              <a:rPr sz="1400" b="1" spc="-5" dirty="0">
                <a:solidFill>
                  <a:schemeClr val="tx2"/>
                </a:solidFill>
                <a:latin typeface="黑体" panose="02010609060101010101" charset="-122"/>
                <a:ea typeface="黑体" panose="02010609060101010101" charset="-122"/>
                <a:cs typeface="微软雅黑" panose="020B0503020204020204" charset="-122"/>
              </a:rPr>
              <a:t>碳排放权交易</a:t>
            </a:r>
            <a:endParaRPr sz="1400" b="1" spc="-5" dirty="0">
              <a:solidFill>
                <a:schemeClr val="tx2"/>
              </a:solidFill>
              <a:latin typeface="黑体" panose="02010609060101010101" charset="-122"/>
              <a:ea typeface="黑体" panose="02010609060101010101" charset="-122"/>
              <a:cs typeface="微软雅黑" panose="020B0503020204020204" charset="-122"/>
            </a:endParaRPr>
          </a:p>
          <a:p>
            <a:pPr marL="127000" indent="-114300">
              <a:lnSpc>
                <a:spcPct val="100000"/>
              </a:lnSpc>
              <a:spcBef>
                <a:spcPts val="845"/>
              </a:spcBef>
              <a:buChar char="•"/>
              <a:tabLst>
                <a:tab pos="127635" algn="l"/>
              </a:tabLst>
            </a:pPr>
            <a:r>
              <a:rPr sz="1400" b="1" spc="-5" dirty="0">
                <a:solidFill>
                  <a:schemeClr val="tx2"/>
                </a:solidFill>
                <a:latin typeface="黑体" panose="02010609060101010101" charset="-122"/>
                <a:ea typeface="黑体" panose="02010609060101010101" charset="-122"/>
                <a:cs typeface="微软雅黑" panose="020B0503020204020204" charset="-122"/>
              </a:rPr>
              <a:t>抵消机制</a:t>
            </a:r>
            <a:endParaRPr sz="1400" b="1" spc="-5" dirty="0">
              <a:solidFill>
                <a:schemeClr val="tx2"/>
              </a:solidFill>
              <a:latin typeface="黑体" panose="02010609060101010101" charset="-122"/>
              <a:ea typeface="黑体" panose="02010609060101010101" charset="-122"/>
              <a:cs typeface="微软雅黑" panose="020B0503020204020204" charset="-122"/>
            </a:endParaRPr>
          </a:p>
        </p:txBody>
      </p:sp>
      <p:sp>
        <p:nvSpPr>
          <p:cNvPr id="41" name="object 18"/>
          <p:cNvSpPr/>
          <p:nvPr/>
        </p:nvSpPr>
        <p:spPr>
          <a:xfrm>
            <a:off x="1803145" y="2293059"/>
            <a:ext cx="1718310" cy="914400"/>
          </a:xfrm>
          <a:custGeom>
            <a:avLst/>
            <a:gdLst/>
            <a:ahLst/>
            <a:cxnLst/>
            <a:rect l="l" t="t" r="r" b="b"/>
            <a:pathLst>
              <a:path w="1718310" h="914400">
                <a:moveTo>
                  <a:pt x="1626742" y="0"/>
                </a:moveTo>
                <a:lnTo>
                  <a:pt x="91439" y="0"/>
                </a:lnTo>
                <a:lnTo>
                  <a:pt x="55881" y="7179"/>
                </a:lnTo>
                <a:lnTo>
                  <a:pt x="26812" y="26765"/>
                </a:lnTo>
                <a:lnTo>
                  <a:pt x="7197" y="55828"/>
                </a:lnTo>
                <a:lnTo>
                  <a:pt x="0" y="91440"/>
                </a:lnTo>
                <a:lnTo>
                  <a:pt x="0" y="822832"/>
                </a:lnTo>
                <a:lnTo>
                  <a:pt x="7197" y="858391"/>
                </a:lnTo>
                <a:lnTo>
                  <a:pt x="26812" y="887460"/>
                </a:lnTo>
                <a:lnTo>
                  <a:pt x="55881" y="907075"/>
                </a:lnTo>
                <a:lnTo>
                  <a:pt x="91439" y="914273"/>
                </a:lnTo>
                <a:lnTo>
                  <a:pt x="1626742" y="914273"/>
                </a:lnTo>
                <a:lnTo>
                  <a:pt x="1662354" y="907075"/>
                </a:lnTo>
                <a:lnTo>
                  <a:pt x="1691417" y="887460"/>
                </a:lnTo>
                <a:lnTo>
                  <a:pt x="1711003" y="858391"/>
                </a:lnTo>
                <a:lnTo>
                  <a:pt x="1718183" y="822832"/>
                </a:lnTo>
                <a:lnTo>
                  <a:pt x="1718183" y="91440"/>
                </a:lnTo>
                <a:lnTo>
                  <a:pt x="1711003" y="55828"/>
                </a:lnTo>
                <a:lnTo>
                  <a:pt x="1691417" y="26765"/>
                </a:lnTo>
                <a:lnTo>
                  <a:pt x="1662354" y="7179"/>
                </a:lnTo>
                <a:lnTo>
                  <a:pt x="1626742" y="0"/>
                </a:lnTo>
                <a:close/>
              </a:path>
            </a:pathLst>
          </a:custGeom>
          <a:solidFill>
            <a:srgbClr val="FFFFFF">
              <a:alpha val="90194"/>
            </a:srgbClr>
          </a:solidFill>
        </p:spPr>
        <p:txBody>
          <a:bodyPr wrap="square" lIns="0" tIns="0" rIns="0" bIns="0" rtlCol="0"/>
          <a:p/>
        </p:txBody>
      </p:sp>
      <p:sp>
        <p:nvSpPr>
          <p:cNvPr id="42" name="object 19"/>
          <p:cNvSpPr/>
          <p:nvPr/>
        </p:nvSpPr>
        <p:spPr>
          <a:xfrm>
            <a:off x="1803145" y="2293059"/>
            <a:ext cx="1718310" cy="914400"/>
          </a:xfrm>
          <a:custGeom>
            <a:avLst/>
            <a:gdLst/>
            <a:ahLst/>
            <a:cxnLst/>
            <a:rect l="l" t="t" r="r" b="b"/>
            <a:pathLst>
              <a:path w="1718310" h="914400">
                <a:moveTo>
                  <a:pt x="0" y="91440"/>
                </a:moveTo>
                <a:lnTo>
                  <a:pt x="7197" y="55828"/>
                </a:lnTo>
                <a:lnTo>
                  <a:pt x="26812" y="26765"/>
                </a:lnTo>
                <a:lnTo>
                  <a:pt x="55881" y="7179"/>
                </a:lnTo>
                <a:lnTo>
                  <a:pt x="91439" y="0"/>
                </a:lnTo>
                <a:lnTo>
                  <a:pt x="1626742" y="0"/>
                </a:lnTo>
                <a:lnTo>
                  <a:pt x="1662354" y="7179"/>
                </a:lnTo>
                <a:lnTo>
                  <a:pt x="1691417" y="26765"/>
                </a:lnTo>
                <a:lnTo>
                  <a:pt x="1711003" y="55828"/>
                </a:lnTo>
                <a:lnTo>
                  <a:pt x="1718183" y="91440"/>
                </a:lnTo>
                <a:lnTo>
                  <a:pt x="1718183" y="822832"/>
                </a:lnTo>
                <a:lnTo>
                  <a:pt x="1711003" y="858391"/>
                </a:lnTo>
                <a:lnTo>
                  <a:pt x="1691417" y="887460"/>
                </a:lnTo>
                <a:lnTo>
                  <a:pt x="1662354" y="907075"/>
                </a:lnTo>
                <a:lnTo>
                  <a:pt x="1626742" y="914273"/>
                </a:lnTo>
                <a:lnTo>
                  <a:pt x="91439" y="914273"/>
                </a:lnTo>
                <a:lnTo>
                  <a:pt x="55881" y="907075"/>
                </a:lnTo>
                <a:lnTo>
                  <a:pt x="26812" y="887460"/>
                </a:lnTo>
                <a:lnTo>
                  <a:pt x="7197" y="858391"/>
                </a:lnTo>
                <a:lnTo>
                  <a:pt x="0" y="822832"/>
                </a:lnTo>
                <a:lnTo>
                  <a:pt x="0" y="91440"/>
                </a:lnTo>
                <a:close/>
              </a:path>
            </a:pathLst>
          </a:custGeom>
          <a:ln w="25399">
            <a:solidFill>
              <a:srgbClr val="87A0C8"/>
            </a:solidFill>
          </a:ln>
        </p:spPr>
        <p:txBody>
          <a:bodyPr wrap="square" lIns="0" tIns="0" rIns="0" bIns="0" rtlCol="0"/>
          <a:p/>
        </p:txBody>
      </p:sp>
      <p:sp>
        <p:nvSpPr>
          <p:cNvPr id="10" name="object 10"/>
          <p:cNvSpPr txBox="1"/>
          <p:nvPr/>
        </p:nvSpPr>
        <p:spPr>
          <a:xfrm>
            <a:off x="1970785" y="2321837"/>
            <a:ext cx="1383030" cy="658495"/>
          </a:xfrm>
          <a:prstGeom prst="rect">
            <a:avLst/>
          </a:prstGeom>
        </p:spPr>
        <p:txBody>
          <a:bodyPr vert="horz" wrap="square" lIns="0" tIns="120014" rIns="0" bIns="0" rtlCol="0">
            <a:spAutoFit/>
          </a:bodyPr>
          <a:lstStyle/>
          <a:p>
            <a:pPr marL="127000" indent="-114300">
              <a:lnSpc>
                <a:spcPct val="100000"/>
              </a:lnSpc>
              <a:spcBef>
                <a:spcPts val="945"/>
              </a:spcBef>
              <a:buChar char="•"/>
              <a:tabLst>
                <a:tab pos="127000" algn="l"/>
              </a:tabLst>
            </a:pPr>
            <a:r>
              <a:rPr sz="1400" b="1" spc="-5" dirty="0">
                <a:solidFill>
                  <a:schemeClr val="tx2"/>
                </a:solidFill>
                <a:latin typeface="黑体" panose="02010609060101010101" charset="-122"/>
                <a:ea typeface="黑体" panose="02010609060101010101" charset="-122"/>
                <a:cs typeface="微软雅黑" panose="020B0503020204020204" charset="-122"/>
              </a:rPr>
              <a:t>绝对排放量限制</a:t>
            </a:r>
            <a:endParaRPr sz="1400" b="1">
              <a:solidFill>
                <a:schemeClr val="tx2"/>
              </a:solidFill>
              <a:latin typeface="黑体" panose="02010609060101010101" charset="-122"/>
              <a:ea typeface="黑体" panose="02010609060101010101" charset="-122"/>
              <a:cs typeface="微软雅黑" panose="020B0503020204020204" charset="-122"/>
            </a:endParaRPr>
          </a:p>
          <a:p>
            <a:pPr marL="127000" indent="-114300">
              <a:lnSpc>
                <a:spcPct val="100000"/>
              </a:lnSpc>
              <a:spcBef>
                <a:spcPts val="845"/>
              </a:spcBef>
              <a:buChar char="•"/>
              <a:tabLst>
                <a:tab pos="127000" algn="l"/>
              </a:tabLst>
            </a:pPr>
            <a:r>
              <a:rPr sz="1400" b="1" spc="-5" dirty="0">
                <a:solidFill>
                  <a:schemeClr val="tx2"/>
                </a:solidFill>
                <a:latin typeface="黑体" panose="02010609060101010101" charset="-122"/>
                <a:ea typeface="黑体" panose="02010609060101010101" charset="-122"/>
                <a:cs typeface="微软雅黑" panose="020B0503020204020204" charset="-122"/>
              </a:rPr>
              <a:t>设定行业标准</a:t>
            </a:r>
            <a:endParaRPr sz="1400" b="1" spc="-5" dirty="0">
              <a:solidFill>
                <a:schemeClr val="tx2"/>
              </a:solidFill>
              <a:latin typeface="黑体" panose="02010609060101010101" charset="-122"/>
              <a:ea typeface="黑体" panose="02010609060101010101" charset="-122"/>
              <a:cs typeface="微软雅黑" panose="020B0503020204020204" charset="-122"/>
            </a:endParaRPr>
          </a:p>
        </p:txBody>
      </p:sp>
      <p:sp>
        <p:nvSpPr>
          <p:cNvPr id="43" name="object 11"/>
          <p:cNvSpPr/>
          <p:nvPr/>
        </p:nvSpPr>
        <p:spPr>
          <a:xfrm>
            <a:off x="5827648" y="1660853"/>
            <a:ext cx="617219" cy="471677"/>
          </a:xfrm>
          <a:prstGeom prst="rect">
            <a:avLst/>
          </a:prstGeom>
          <a:blipFill>
            <a:blip r:embed="rId4" cstate="print"/>
            <a:stretch>
              <a:fillRect/>
            </a:stretch>
          </a:blipFill>
        </p:spPr>
        <p:txBody>
          <a:bodyPr wrap="square" lIns="0" tIns="0" rIns="0" bIns="0" rtlCol="0"/>
          <a:p/>
        </p:txBody>
      </p:sp>
      <p:sp>
        <p:nvSpPr>
          <p:cNvPr id="44" name="object 12"/>
          <p:cNvSpPr/>
          <p:nvPr/>
        </p:nvSpPr>
        <p:spPr>
          <a:xfrm>
            <a:off x="5869050" y="1681934"/>
            <a:ext cx="534670" cy="389890"/>
          </a:xfrm>
          <a:custGeom>
            <a:avLst/>
            <a:gdLst/>
            <a:ahLst/>
            <a:cxnLst/>
            <a:rect l="l" t="t" r="r" b="b"/>
            <a:pathLst>
              <a:path w="534670" h="389889">
                <a:moveTo>
                  <a:pt x="417960" y="311658"/>
                </a:moveTo>
                <a:lnTo>
                  <a:pt x="340360" y="311658"/>
                </a:lnTo>
                <a:lnTo>
                  <a:pt x="340740" y="389636"/>
                </a:lnTo>
                <a:lnTo>
                  <a:pt x="417960" y="311658"/>
                </a:lnTo>
                <a:close/>
              </a:path>
              <a:path w="534670" h="389889">
                <a:moveTo>
                  <a:pt x="338836" y="0"/>
                </a:moveTo>
                <a:lnTo>
                  <a:pt x="339216" y="77977"/>
                </a:lnTo>
                <a:lnTo>
                  <a:pt x="0" y="79629"/>
                </a:lnTo>
                <a:lnTo>
                  <a:pt x="1143" y="313309"/>
                </a:lnTo>
                <a:lnTo>
                  <a:pt x="417960" y="311658"/>
                </a:lnTo>
                <a:lnTo>
                  <a:pt x="534669" y="193801"/>
                </a:lnTo>
                <a:lnTo>
                  <a:pt x="338836" y="0"/>
                </a:lnTo>
                <a:close/>
              </a:path>
            </a:pathLst>
          </a:custGeom>
          <a:solidFill>
            <a:srgbClr val="4A7AB4"/>
          </a:solidFill>
        </p:spPr>
        <p:txBody>
          <a:bodyPr wrap="square" lIns="0" tIns="0" rIns="0" bIns="0" rtlCol="0"/>
          <a:p/>
        </p:txBody>
      </p:sp>
      <p:sp>
        <p:nvSpPr>
          <p:cNvPr id="45" name="object 6"/>
          <p:cNvSpPr/>
          <p:nvPr/>
        </p:nvSpPr>
        <p:spPr>
          <a:xfrm>
            <a:off x="4039488" y="1494356"/>
            <a:ext cx="1565275" cy="1036955"/>
          </a:xfrm>
          <a:custGeom>
            <a:avLst/>
            <a:gdLst/>
            <a:ahLst/>
            <a:cxnLst/>
            <a:rect l="l" t="t" r="r" b="b"/>
            <a:pathLst>
              <a:path w="1565275" h="1036955">
                <a:moveTo>
                  <a:pt x="0" y="103631"/>
                </a:moveTo>
                <a:lnTo>
                  <a:pt x="8157" y="63275"/>
                </a:lnTo>
                <a:lnTo>
                  <a:pt x="30400" y="30337"/>
                </a:lnTo>
                <a:lnTo>
                  <a:pt x="63382" y="8137"/>
                </a:lnTo>
                <a:lnTo>
                  <a:pt x="103759" y="0"/>
                </a:lnTo>
                <a:lnTo>
                  <a:pt x="1461135" y="0"/>
                </a:lnTo>
                <a:lnTo>
                  <a:pt x="1501491" y="8137"/>
                </a:lnTo>
                <a:lnTo>
                  <a:pt x="1534429" y="30337"/>
                </a:lnTo>
                <a:lnTo>
                  <a:pt x="1556629" y="63275"/>
                </a:lnTo>
                <a:lnTo>
                  <a:pt x="1564767" y="103631"/>
                </a:lnTo>
                <a:lnTo>
                  <a:pt x="1564767" y="933069"/>
                </a:lnTo>
                <a:lnTo>
                  <a:pt x="1556629" y="973445"/>
                </a:lnTo>
                <a:lnTo>
                  <a:pt x="1534429" y="1006427"/>
                </a:lnTo>
                <a:lnTo>
                  <a:pt x="1501491" y="1028670"/>
                </a:lnTo>
                <a:lnTo>
                  <a:pt x="1461135" y="1036827"/>
                </a:lnTo>
                <a:lnTo>
                  <a:pt x="103759" y="1036827"/>
                </a:lnTo>
                <a:lnTo>
                  <a:pt x="63382" y="1028670"/>
                </a:lnTo>
                <a:lnTo>
                  <a:pt x="30400" y="1006427"/>
                </a:lnTo>
                <a:lnTo>
                  <a:pt x="8157" y="973445"/>
                </a:lnTo>
                <a:lnTo>
                  <a:pt x="0" y="933069"/>
                </a:lnTo>
                <a:lnTo>
                  <a:pt x="0" y="103631"/>
                </a:lnTo>
                <a:close/>
              </a:path>
            </a:pathLst>
          </a:custGeom>
          <a:ln w="38100">
            <a:solidFill>
              <a:srgbClr val="FFFFFF"/>
            </a:solidFill>
          </a:ln>
        </p:spPr>
        <p:txBody>
          <a:bodyPr wrap="square" lIns="0" tIns="0" rIns="0" bIns="0" rtlCol="0"/>
          <a:p/>
        </p:txBody>
      </p:sp>
      <p:sp>
        <p:nvSpPr>
          <p:cNvPr id="18" name="object 18"/>
          <p:cNvSpPr/>
          <p:nvPr/>
        </p:nvSpPr>
        <p:spPr>
          <a:xfrm>
            <a:off x="4268215" y="2356559"/>
            <a:ext cx="1718310" cy="914400"/>
          </a:xfrm>
          <a:custGeom>
            <a:avLst/>
            <a:gdLst/>
            <a:ahLst/>
            <a:cxnLst/>
            <a:rect l="l" t="t" r="r" b="b"/>
            <a:pathLst>
              <a:path w="1718310" h="914400">
                <a:moveTo>
                  <a:pt x="1626742" y="0"/>
                </a:moveTo>
                <a:lnTo>
                  <a:pt x="91439" y="0"/>
                </a:lnTo>
                <a:lnTo>
                  <a:pt x="55881" y="7179"/>
                </a:lnTo>
                <a:lnTo>
                  <a:pt x="26812" y="26765"/>
                </a:lnTo>
                <a:lnTo>
                  <a:pt x="7197" y="55828"/>
                </a:lnTo>
                <a:lnTo>
                  <a:pt x="0" y="91440"/>
                </a:lnTo>
                <a:lnTo>
                  <a:pt x="0" y="822832"/>
                </a:lnTo>
                <a:lnTo>
                  <a:pt x="7197" y="858391"/>
                </a:lnTo>
                <a:lnTo>
                  <a:pt x="26812" y="887460"/>
                </a:lnTo>
                <a:lnTo>
                  <a:pt x="55881" y="907075"/>
                </a:lnTo>
                <a:lnTo>
                  <a:pt x="91439" y="914273"/>
                </a:lnTo>
                <a:lnTo>
                  <a:pt x="1626742" y="914273"/>
                </a:lnTo>
                <a:lnTo>
                  <a:pt x="1662354" y="907075"/>
                </a:lnTo>
                <a:lnTo>
                  <a:pt x="1691417" y="887460"/>
                </a:lnTo>
                <a:lnTo>
                  <a:pt x="1711003" y="858391"/>
                </a:lnTo>
                <a:lnTo>
                  <a:pt x="1718183" y="822832"/>
                </a:lnTo>
                <a:lnTo>
                  <a:pt x="1718183" y="91440"/>
                </a:lnTo>
                <a:lnTo>
                  <a:pt x="1711003" y="55828"/>
                </a:lnTo>
                <a:lnTo>
                  <a:pt x="1691417" y="26765"/>
                </a:lnTo>
                <a:lnTo>
                  <a:pt x="1662354" y="7179"/>
                </a:lnTo>
                <a:lnTo>
                  <a:pt x="1626742" y="0"/>
                </a:lnTo>
                <a:close/>
              </a:path>
            </a:pathLst>
          </a:custGeom>
          <a:solidFill>
            <a:srgbClr val="FFFFFF">
              <a:alpha val="90194"/>
            </a:srgbClr>
          </a:solidFill>
        </p:spPr>
        <p:txBody>
          <a:bodyPr wrap="square" lIns="0" tIns="0" rIns="0" bIns="0" rtlCol="0"/>
          <a:lstStyle/>
          <a:p/>
        </p:txBody>
      </p:sp>
      <p:sp>
        <p:nvSpPr>
          <p:cNvPr id="19" name="object 19"/>
          <p:cNvSpPr/>
          <p:nvPr/>
        </p:nvSpPr>
        <p:spPr>
          <a:xfrm>
            <a:off x="4268215" y="2356559"/>
            <a:ext cx="1718310" cy="914400"/>
          </a:xfrm>
          <a:custGeom>
            <a:avLst/>
            <a:gdLst/>
            <a:ahLst/>
            <a:cxnLst/>
            <a:rect l="l" t="t" r="r" b="b"/>
            <a:pathLst>
              <a:path w="1718310" h="914400">
                <a:moveTo>
                  <a:pt x="0" y="91440"/>
                </a:moveTo>
                <a:lnTo>
                  <a:pt x="7197" y="55828"/>
                </a:lnTo>
                <a:lnTo>
                  <a:pt x="26812" y="26765"/>
                </a:lnTo>
                <a:lnTo>
                  <a:pt x="55881" y="7179"/>
                </a:lnTo>
                <a:lnTo>
                  <a:pt x="91439" y="0"/>
                </a:lnTo>
                <a:lnTo>
                  <a:pt x="1626742" y="0"/>
                </a:lnTo>
                <a:lnTo>
                  <a:pt x="1662354" y="7179"/>
                </a:lnTo>
                <a:lnTo>
                  <a:pt x="1691417" y="26765"/>
                </a:lnTo>
                <a:lnTo>
                  <a:pt x="1711003" y="55828"/>
                </a:lnTo>
                <a:lnTo>
                  <a:pt x="1718183" y="91440"/>
                </a:lnTo>
                <a:lnTo>
                  <a:pt x="1718183" y="822832"/>
                </a:lnTo>
                <a:lnTo>
                  <a:pt x="1711003" y="858391"/>
                </a:lnTo>
                <a:lnTo>
                  <a:pt x="1691417" y="887460"/>
                </a:lnTo>
                <a:lnTo>
                  <a:pt x="1662354" y="907075"/>
                </a:lnTo>
                <a:lnTo>
                  <a:pt x="1626742" y="914273"/>
                </a:lnTo>
                <a:lnTo>
                  <a:pt x="91439" y="914273"/>
                </a:lnTo>
                <a:lnTo>
                  <a:pt x="55881" y="907075"/>
                </a:lnTo>
                <a:lnTo>
                  <a:pt x="26812" y="887460"/>
                </a:lnTo>
                <a:lnTo>
                  <a:pt x="7197" y="858391"/>
                </a:lnTo>
                <a:lnTo>
                  <a:pt x="0" y="822832"/>
                </a:lnTo>
                <a:lnTo>
                  <a:pt x="0" y="91440"/>
                </a:lnTo>
                <a:close/>
              </a:path>
            </a:pathLst>
          </a:custGeom>
          <a:ln w="25399">
            <a:solidFill>
              <a:srgbClr val="87A0C8"/>
            </a:solidFill>
          </a:ln>
        </p:spPr>
        <p:txBody>
          <a:bodyPr wrap="square" lIns="0" tIns="0" rIns="0" bIns="0" rtlCol="0"/>
          <a:lstStyle/>
          <a:p/>
        </p:txBody>
      </p:sp>
      <p:sp>
        <p:nvSpPr>
          <p:cNvPr id="20" name="object 20"/>
          <p:cNvSpPr txBox="1"/>
          <p:nvPr/>
        </p:nvSpPr>
        <p:spPr>
          <a:xfrm>
            <a:off x="4419599" y="2420262"/>
            <a:ext cx="495300" cy="658495"/>
          </a:xfrm>
          <a:prstGeom prst="rect">
            <a:avLst/>
          </a:prstGeom>
        </p:spPr>
        <p:txBody>
          <a:bodyPr vert="horz" wrap="square" lIns="0" tIns="120014" rIns="0" bIns="0" rtlCol="0">
            <a:spAutoFit/>
          </a:bodyPr>
          <a:lstStyle/>
          <a:p>
            <a:pPr marL="127000" indent="-114300">
              <a:lnSpc>
                <a:spcPct val="100000"/>
              </a:lnSpc>
              <a:spcBef>
                <a:spcPts val="945"/>
              </a:spcBef>
              <a:buChar char="•"/>
              <a:tabLst>
                <a:tab pos="127000" algn="l"/>
              </a:tabLst>
            </a:pPr>
            <a:r>
              <a:rPr sz="1400" b="1" spc="-5" dirty="0">
                <a:solidFill>
                  <a:schemeClr val="tx2"/>
                </a:solidFill>
                <a:latin typeface="黑体" panose="02010609060101010101" charset="-122"/>
                <a:ea typeface="黑体" panose="02010609060101010101" charset="-122"/>
                <a:cs typeface="微软雅黑" panose="020B0503020204020204" charset="-122"/>
              </a:rPr>
              <a:t>碳税</a:t>
            </a:r>
            <a:endParaRPr sz="1400" b="1">
              <a:solidFill>
                <a:schemeClr val="tx2"/>
              </a:solidFill>
              <a:latin typeface="黑体" panose="02010609060101010101" charset="-122"/>
              <a:ea typeface="黑体" panose="02010609060101010101" charset="-122"/>
              <a:cs typeface="微软雅黑" panose="020B0503020204020204" charset="-122"/>
            </a:endParaRPr>
          </a:p>
          <a:p>
            <a:pPr marL="127000" indent="-114300">
              <a:lnSpc>
                <a:spcPct val="100000"/>
              </a:lnSpc>
              <a:spcBef>
                <a:spcPts val="845"/>
              </a:spcBef>
              <a:buChar char="•"/>
              <a:tabLst>
                <a:tab pos="127000" algn="l"/>
              </a:tabLst>
            </a:pPr>
            <a:r>
              <a:rPr sz="1400" b="1" spc="-5" dirty="0">
                <a:solidFill>
                  <a:schemeClr val="tx2"/>
                </a:solidFill>
                <a:latin typeface="黑体" panose="02010609060101010101" charset="-122"/>
                <a:ea typeface="黑体" panose="02010609060101010101" charset="-122"/>
                <a:cs typeface="微软雅黑" panose="020B0503020204020204" charset="-122"/>
              </a:rPr>
              <a:t>补贴</a:t>
            </a:r>
            <a:endParaRPr sz="1400" b="1" spc="-5" dirty="0">
              <a:solidFill>
                <a:schemeClr val="tx2"/>
              </a:solidFill>
              <a:latin typeface="黑体" panose="02010609060101010101" charset="-122"/>
              <a:ea typeface="黑体" panose="02010609060101010101" charset="-122"/>
              <a:cs typeface="微软雅黑" panose="020B050302020402020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1295145" y="1125166"/>
            <a:ext cx="7135495" cy="227330"/>
          </a:xfrm>
          <a:prstGeom prst="rect">
            <a:avLst/>
          </a:prstGeom>
        </p:spPr>
        <p:txBody>
          <a:bodyPr vert="horz" wrap="square" lIns="0" tIns="12065" rIns="0" bIns="0" rtlCol="0">
            <a:spAutoFit/>
          </a:bodyPr>
          <a:lstStyle/>
          <a:p>
            <a:pPr marL="12700">
              <a:lnSpc>
                <a:spcPct val="100000"/>
              </a:lnSpc>
              <a:spcBef>
                <a:spcPts val="95"/>
              </a:spcBef>
            </a:pPr>
            <a:r>
              <a:rPr sz="1200" b="0" dirty="0">
                <a:solidFill>
                  <a:srgbClr val="000000"/>
                </a:solidFill>
                <a:ea typeface="黑体" panose="02010609060101010101" charset="-122"/>
                <a:cs typeface="微软雅黑" panose="020B0503020204020204" charset="-122"/>
              </a:rPr>
              <a:t>对排放二氧化碳设置一个价格，通过发挥价格的信号作用，引导经济主体或</a:t>
            </a:r>
            <a:r>
              <a:rPr sz="1400" b="0" u="sng" spc="-5" dirty="0">
                <a:solidFill>
                  <a:srgbClr val="FF0000"/>
                </a:solidFill>
                <a:ea typeface="黑体" panose="02010609060101010101" charset="-122"/>
                <a:cs typeface="微软雅黑" panose="020B0503020204020204" charset="-122"/>
              </a:rPr>
              <a:t>减少排放二氧化碳</a:t>
            </a:r>
            <a:r>
              <a:rPr sz="1200" b="0" spc="-5" dirty="0">
                <a:solidFill>
                  <a:srgbClr val="000000"/>
                </a:solidFill>
                <a:ea typeface="黑体" panose="02010609060101010101" charset="-122"/>
                <a:cs typeface="微软雅黑" panose="020B0503020204020204" charset="-122"/>
              </a:rPr>
              <a:t>，或</a:t>
            </a:r>
            <a:r>
              <a:rPr sz="1400" b="0" u="sng" spc="-5" dirty="0">
                <a:solidFill>
                  <a:srgbClr val="FF0000"/>
                </a:solidFill>
                <a:ea typeface="黑体" panose="02010609060101010101" charset="-122"/>
                <a:cs typeface="微软雅黑" panose="020B0503020204020204" charset="-122"/>
              </a:rPr>
              <a:t>为排</a:t>
            </a:r>
            <a:endParaRPr sz="1400" b="0" u="sng" spc="-5" dirty="0">
              <a:solidFill>
                <a:srgbClr val="FF0000"/>
              </a:solidFill>
              <a:ea typeface="黑体" panose="02010609060101010101" charset="-122"/>
              <a:cs typeface="微软雅黑" panose="020B0503020204020204" charset="-122"/>
            </a:endParaRPr>
          </a:p>
        </p:txBody>
      </p:sp>
      <p:sp>
        <p:nvSpPr>
          <p:cNvPr id="3" name="object 3"/>
          <p:cNvSpPr txBox="1"/>
          <p:nvPr/>
        </p:nvSpPr>
        <p:spPr>
          <a:xfrm>
            <a:off x="1295145" y="1427427"/>
            <a:ext cx="7366000" cy="227330"/>
          </a:xfrm>
          <a:prstGeom prst="rect">
            <a:avLst/>
          </a:prstGeom>
        </p:spPr>
        <p:txBody>
          <a:bodyPr vert="horz" wrap="square" lIns="0" tIns="12065" rIns="0" bIns="0" rtlCol="0">
            <a:spAutoFit/>
          </a:bodyPr>
          <a:lstStyle/>
          <a:p>
            <a:pPr marL="12700">
              <a:lnSpc>
                <a:spcPct val="100000"/>
              </a:lnSpc>
              <a:spcBef>
                <a:spcPts val="95"/>
              </a:spcBef>
            </a:pPr>
            <a:r>
              <a:rPr sz="1400" b="1" u="sng" spc="-5" dirty="0">
                <a:solidFill>
                  <a:srgbClr val="FF0000"/>
                </a:solidFill>
                <a:latin typeface="黑体" panose="02010609060101010101" charset="-122"/>
                <a:ea typeface="黑体" panose="02010609060101010101" charset="-122"/>
                <a:cs typeface="微软雅黑" panose="020B0503020204020204" charset="-122"/>
              </a:rPr>
              <a:t>放二氧化碳埋单</a:t>
            </a:r>
            <a:r>
              <a:rPr sz="1200" spc="-5" dirty="0">
                <a:latin typeface="黑体" panose="02010609060101010101" charset="-122"/>
                <a:ea typeface="黑体" panose="02010609060101010101" charset="-122"/>
                <a:cs typeface="微软雅黑" panose="020B0503020204020204" charset="-122"/>
              </a:rPr>
              <a:t>，从而引导生产、消费和投资向低碳方向转型，实现应对气候变化与经济社会的协调发展</a:t>
            </a:r>
            <a:r>
              <a:rPr sz="1200" spc="-5" dirty="0">
                <a:latin typeface="微软雅黑" panose="020B0503020204020204" charset="-122"/>
                <a:cs typeface="微软雅黑" panose="020B0503020204020204" charset="-122"/>
              </a:rPr>
              <a:t>。</a:t>
            </a:r>
            <a:endParaRPr sz="1200">
              <a:latin typeface="微软雅黑" panose="020B0503020204020204" charset="-122"/>
              <a:cs typeface="微软雅黑" panose="020B0503020204020204" charset="-122"/>
            </a:endParaRPr>
          </a:p>
        </p:txBody>
      </p:sp>
      <p:sp>
        <p:nvSpPr>
          <p:cNvPr id="4" name="object 4"/>
          <p:cNvSpPr/>
          <p:nvPr/>
        </p:nvSpPr>
        <p:spPr>
          <a:xfrm>
            <a:off x="3183508" y="3541468"/>
            <a:ext cx="56515" cy="277495"/>
          </a:xfrm>
          <a:custGeom>
            <a:avLst/>
            <a:gdLst/>
            <a:ahLst/>
            <a:cxnLst/>
            <a:rect l="l" t="t" r="r" b="b"/>
            <a:pathLst>
              <a:path w="56514" h="277495">
                <a:moveTo>
                  <a:pt x="56261" y="0"/>
                </a:moveTo>
                <a:lnTo>
                  <a:pt x="0" y="277241"/>
                </a:lnTo>
              </a:path>
            </a:pathLst>
          </a:custGeom>
          <a:ln w="25400">
            <a:solidFill>
              <a:srgbClr val="4674AB"/>
            </a:solidFill>
          </a:ln>
        </p:spPr>
        <p:txBody>
          <a:bodyPr wrap="square" lIns="0" tIns="0" rIns="0" bIns="0" rtlCol="0"/>
          <a:lstStyle/>
          <a:p/>
        </p:txBody>
      </p:sp>
      <p:sp>
        <p:nvSpPr>
          <p:cNvPr id="5" name="object 5"/>
          <p:cNvSpPr/>
          <p:nvPr/>
        </p:nvSpPr>
        <p:spPr>
          <a:xfrm>
            <a:off x="1789938" y="3195267"/>
            <a:ext cx="305435" cy="346710"/>
          </a:xfrm>
          <a:custGeom>
            <a:avLst/>
            <a:gdLst/>
            <a:ahLst/>
            <a:cxnLst/>
            <a:rect l="l" t="t" r="r" b="b"/>
            <a:pathLst>
              <a:path w="305435" h="346710">
                <a:moveTo>
                  <a:pt x="0" y="0"/>
                </a:moveTo>
                <a:lnTo>
                  <a:pt x="152654" y="0"/>
                </a:lnTo>
                <a:lnTo>
                  <a:pt x="152654" y="346201"/>
                </a:lnTo>
                <a:lnTo>
                  <a:pt x="305435" y="346201"/>
                </a:lnTo>
              </a:path>
            </a:pathLst>
          </a:custGeom>
          <a:ln w="25400">
            <a:solidFill>
              <a:srgbClr val="3C6695"/>
            </a:solidFill>
          </a:ln>
        </p:spPr>
        <p:txBody>
          <a:bodyPr wrap="square" lIns="0" tIns="0" rIns="0" bIns="0" rtlCol="0"/>
          <a:lstStyle/>
          <a:p/>
        </p:txBody>
      </p:sp>
      <p:sp>
        <p:nvSpPr>
          <p:cNvPr id="6" name="object 6"/>
          <p:cNvSpPr/>
          <p:nvPr/>
        </p:nvSpPr>
        <p:spPr>
          <a:xfrm>
            <a:off x="3194430" y="2459048"/>
            <a:ext cx="52705" cy="277495"/>
          </a:xfrm>
          <a:custGeom>
            <a:avLst/>
            <a:gdLst/>
            <a:ahLst/>
            <a:cxnLst/>
            <a:rect l="l" t="t" r="r" b="b"/>
            <a:pathLst>
              <a:path w="52705" h="277494">
                <a:moveTo>
                  <a:pt x="52705" y="277494"/>
                </a:moveTo>
                <a:lnTo>
                  <a:pt x="0" y="0"/>
                </a:lnTo>
              </a:path>
            </a:pathLst>
          </a:custGeom>
          <a:ln w="25400">
            <a:solidFill>
              <a:srgbClr val="4674AB"/>
            </a:solidFill>
          </a:ln>
        </p:spPr>
        <p:txBody>
          <a:bodyPr wrap="square" lIns="0" tIns="0" rIns="0" bIns="0" rtlCol="0"/>
          <a:lstStyle/>
          <a:p/>
        </p:txBody>
      </p:sp>
      <p:sp>
        <p:nvSpPr>
          <p:cNvPr id="7" name="object 7"/>
          <p:cNvSpPr/>
          <p:nvPr/>
        </p:nvSpPr>
        <p:spPr>
          <a:xfrm>
            <a:off x="1789938" y="2736542"/>
            <a:ext cx="305435" cy="459105"/>
          </a:xfrm>
          <a:custGeom>
            <a:avLst/>
            <a:gdLst/>
            <a:ahLst/>
            <a:cxnLst/>
            <a:rect l="l" t="t" r="r" b="b"/>
            <a:pathLst>
              <a:path w="305435" h="459105">
                <a:moveTo>
                  <a:pt x="0" y="458724"/>
                </a:moveTo>
                <a:lnTo>
                  <a:pt x="152654" y="458724"/>
                </a:lnTo>
                <a:lnTo>
                  <a:pt x="152654" y="0"/>
                </a:lnTo>
                <a:lnTo>
                  <a:pt x="305435" y="0"/>
                </a:lnTo>
              </a:path>
            </a:pathLst>
          </a:custGeom>
          <a:ln w="25400">
            <a:solidFill>
              <a:srgbClr val="3C6695"/>
            </a:solidFill>
          </a:ln>
        </p:spPr>
        <p:txBody>
          <a:bodyPr wrap="square" lIns="0" tIns="0" rIns="0" bIns="0" rtlCol="0"/>
          <a:lstStyle/>
          <a:p/>
        </p:txBody>
      </p:sp>
      <p:sp>
        <p:nvSpPr>
          <p:cNvPr id="8" name="object 8"/>
          <p:cNvSpPr/>
          <p:nvPr/>
        </p:nvSpPr>
        <p:spPr>
          <a:xfrm>
            <a:off x="1138948" y="2879798"/>
            <a:ext cx="706755" cy="596900"/>
          </a:xfrm>
          <a:custGeom>
            <a:avLst/>
            <a:gdLst/>
            <a:ahLst/>
            <a:cxnLst/>
            <a:rect l="l" t="t" r="r" b="b"/>
            <a:pathLst>
              <a:path w="706755" h="596900">
                <a:moveTo>
                  <a:pt x="607301" y="0"/>
                </a:moveTo>
                <a:lnTo>
                  <a:pt x="99440" y="0"/>
                </a:lnTo>
                <a:lnTo>
                  <a:pt x="60736" y="7822"/>
                </a:lnTo>
                <a:lnTo>
                  <a:pt x="29127" y="29146"/>
                </a:lnTo>
                <a:lnTo>
                  <a:pt x="7815" y="60757"/>
                </a:lnTo>
                <a:lnTo>
                  <a:pt x="0" y="99440"/>
                </a:lnTo>
                <a:lnTo>
                  <a:pt x="0" y="497205"/>
                </a:lnTo>
                <a:lnTo>
                  <a:pt x="7815" y="535941"/>
                </a:lnTo>
                <a:lnTo>
                  <a:pt x="29127" y="567547"/>
                </a:lnTo>
                <a:lnTo>
                  <a:pt x="60736" y="588841"/>
                </a:lnTo>
                <a:lnTo>
                  <a:pt x="99440" y="596645"/>
                </a:lnTo>
                <a:lnTo>
                  <a:pt x="607301" y="596645"/>
                </a:lnTo>
                <a:lnTo>
                  <a:pt x="645984" y="588841"/>
                </a:lnTo>
                <a:lnTo>
                  <a:pt x="677595" y="567547"/>
                </a:lnTo>
                <a:lnTo>
                  <a:pt x="698919" y="535941"/>
                </a:lnTo>
                <a:lnTo>
                  <a:pt x="706742" y="497205"/>
                </a:lnTo>
                <a:lnTo>
                  <a:pt x="706742" y="99440"/>
                </a:lnTo>
                <a:lnTo>
                  <a:pt x="698919" y="60757"/>
                </a:lnTo>
                <a:lnTo>
                  <a:pt x="677595" y="29146"/>
                </a:lnTo>
                <a:lnTo>
                  <a:pt x="645984" y="7822"/>
                </a:lnTo>
                <a:lnTo>
                  <a:pt x="607301" y="0"/>
                </a:lnTo>
                <a:close/>
              </a:path>
            </a:pathLst>
          </a:custGeom>
          <a:gradFill>
            <a:gsLst>
              <a:gs pos="0">
                <a:srgbClr val="14CD68"/>
              </a:gs>
              <a:gs pos="100000">
                <a:srgbClr val="035C7D"/>
              </a:gs>
            </a:gsLst>
            <a:lin ang="2700000" scaled="0"/>
          </a:gradFill>
        </p:spPr>
        <p:txBody>
          <a:bodyPr wrap="square" lIns="0" tIns="0" rIns="0" bIns="0" rtlCol="0"/>
          <a:lstStyle/>
          <a:p/>
        </p:txBody>
      </p:sp>
      <p:sp>
        <p:nvSpPr>
          <p:cNvPr id="9" name="object 9"/>
          <p:cNvSpPr/>
          <p:nvPr/>
        </p:nvSpPr>
        <p:spPr>
          <a:xfrm>
            <a:off x="1138948" y="2879798"/>
            <a:ext cx="706755" cy="596900"/>
          </a:xfrm>
          <a:custGeom>
            <a:avLst/>
            <a:gdLst/>
            <a:ahLst/>
            <a:cxnLst/>
            <a:rect l="l" t="t" r="r" b="b"/>
            <a:pathLst>
              <a:path w="706755" h="596900">
                <a:moveTo>
                  <a:pt x="0" y="99440"/>
                </a:moveTo>
                <a:lnTo>
                  <a:pt x="7815" y="60757"/>
                </a:lnTo>
                <a:lnTo>
                  <a:pt x="29127" y="29146"/>
                </a:lnTo>
                <a:lnTo>
                  <a:pt x="60736" y="7822"/>
                </a:lnTo>
                <a:lnTo>
                  <a:pt x="99440" y="0"/>
                </a:lnTo>
                <a:lnTo>
                  <a:pt x="607301" y="0"/>
                </a:lnTo>
                <a:lnTo>
                  <a:pt x="645984" y="7822"/>
                </a:lnTo>
                <a:lnTo>
                  <a:pt x="677595" y="29146"/>
                </a:lnTo>
                <a:lnTo>
                  <a:pt x="698919" y="60757"/>
                </a:lnTo>
                <a:lnTo>
                  <a:pt x="706742" y="99440"/>
                </a:lnTo>
                <a:lnTo>
                  <a:pt x="706742" y="497205"/>
                </a:lnTo>
                <a:lnTo>
                  <a:pt x="698919" y="535941"/>
                </a:lnTo>
                <a:lnTo>
                  <a:pt x="677595" y="567547"/>
                </a:lnTo>
                <a:lnTo>
                  <a:pt x="645984" y="588841"/>
                </a:lnTo>
                <a:lnTo>
                  <a:pt x="607301" y="596645"/>
                </a:lnTo>
                <a:lnTo>
                  <a:pt x="99440" y="596645"/>
                </a:lnTo>
                <a:lnTo>
                  <a:pt x="60736" y="588841"/>
                </a:lnTo>
                <a:lnTo>
                  <a:pt x="29127" y="567547"/>
                </a:lnTo>
                <a:lnTo>
                  <a:pt x="7815" y="535941"/>
                </a:lnTo>
                <a:lnTo>
                  <a:pt x="0" y="497205"/>
                </a:lnTo>
                <a:lnTo>
                  <a:pt x="0" y="99440"/>
                </a:lnTo>
                <a:close/>
              </a:path>
            </a:pathLst>
          </a:custGeom>
          <a:ln w="25400">
            <a:solidFill>
              <a:srgbClr val="FFFFFF"/>
            </a:solidFill>
          </a:ln>
        </p:spPr>
        <p:txBody>
          <a:bodyPr wrap="square" lIns="0" tIns="0" rIns="0" bIns="0" rtlCol="0"/>
          <a:lstStyle/>
          <a:p/>
        </p:txBody>
      </p:sp>
      <p:sp>
        <p:nvSpPr>
          <p:cNvPr id="10" name="object 10"/>
          <p:cNvSpPr txBox="1"/>
          <p:nvPr/>
        </p:nvSpPr>
        <p:spPr>
          <a:xfrm>
            <a:off x="1174623" y="2967302"/>
            <a:ext cx="635000" cy="411480"/>
          </a:xfrm>
          <a:prstGeom prst="rect">
            <a:avLst/>
          </a:prstGeom>
        </p:spPr>
        <p:txBody>
          <a:bodyPr vert="horz" wrap="square" lIns="0" tIns="12700" rIns="0" bIns="0" rtlCol="0">
            <a:spAutoFit/>
          </a:bodyPr>
          <a:lstStyle/>
          <a:p>
            <a:pPr marL="12700" marR="5080" indent="76200">
              <a:lnSpc>
                <a:spcPct val="108000"/>
              </a:lnSpc>
              <a:spcBef>
                <a:spcPts val="100"/>
              </a:spcBef>
            </a:pPr>
            <a:r>
              <a:rPr sz="1200" dirty="0">
                <a:solidFill>
                  <a:srgbClr val="FFFFFF"/>
                </a:solidFill>
                <a:latin typeface="黑体" panose="02010609060101010101" charset="-122"/>
                <a:ea typeface="黑体" panose="02010609060101010101" charset="-122"/>
                <a:cs typeface="黑体" panose="02010609060101010101" charset="-122"/>
              </a:rPr>
              <a:t>碳定价 主要方式</a:t>
            </a:r>
            <a:endParaRPr sz="1200">
              <a:latin typeface="黑体" panose="02010609060101010101" charset="-122"/>
              <a:ea typeface="黑体" panose="02010609060101010101" charset="-122"/>
              <a:cs typeface="黑体" panose="02010609060101010101" charset="-122"/>
            </a:endParaRPr>
          </a:p>
        </p:txBody>
      </p:sp>
      <p:sp>
        <p:nvSpPr>
          <p:cNvPr id="11" name="object 11"/>
          <p:cNvSpPr/>
          <p:nvPr/>
        </p:nvSpPr>
        <p:spPr>
          <a:xfrm>
            <a:off x="2095373" y="2503739"/>
            <a:ext cx="1151890" cy="466090"/>
          </a:xfrm>
          <a:custGeom>
            <a:avLst/>
            <a:gdLst/>
            <a:ahLst/>
            <a:cxnLst/>
            <a:rect l="l" t="t" r="r" b="b"/>
            <a:pathLst>
              <a:path w="1151889" h="466089">
                <a:moveTo>
                  <a:pt x="0" y="465467"/>
                </a:moveTo>
                <a:lnTo>
                  <a:pt x="1151763" y="465467"/>
                </a:lnTo>
                <a:lnTo>
                  <a:pt x="1151763" y="0"/>
                </a:lnTo>
                <a:lnTo>
                  <a:pt x="0" y="0"/>
                </a:lnTo>
                <a:lnTo>
                  <a:pt x="0" y="465467"/>
                </a:lnTo>
                <a:close/>
              </a:path>
            </a:pathLst>
          </a:custGeom>
          <a:solidFill>
            <a:srgbClr val="00AF50"/>
          </a:solidFill>
        </p:spPr>
        <p:txBody>
          <a:bodyPr wrap="square" lIns="0" tIns="0" rIns="0" bIns="0" rtlCol="0">
            <a:noAutofit/>
          </a:bodyPr>
          <a:lstStyle/>
          <a:p>
            <a:pPr lvl="0" algn="l">
              <a:buClrTx/>
              <a:buSzTx/>
              <a:buFontTx/>
            </a:pPr>
            <a:endParaRPr>
              <a:sym typeface="+mn-ea"/>
            </a:endParaRPr>
          </a:p>
        </p:txBody>
      </p:sp>
      <p:sp>
        <p:nvSpPr>
          <p:cNvPr id="12" name="object 12"/>
          <p:cNvSpPr/>
          <p:nvPr/>
        </p:nvSpPr>
        <p:spPr>
          <a:xfrm>
            <a:off x="2095373" y="2503739"/>
            <a:ext cx="1151890" cy="466090"/>
          </a:xfrm>
          <a:custGeom>
            <a:avLst/>
            <a:gdLst/>
            <a:ahLst/>
            <a:cxnLst/>
            <a:rect l="l" t="t" r="r" b="b"/>
            <a:pathLst>
              <a:path w="1151889" h="466089">
                <a:moveTo>
                  <a:pt x="0" y="465467"/>
                </a:moveTo>
                <a:lnTo>
                  <a:pt x="1151763" y="465467"/>
                </a:lnTo>
                <a:lnTo>
                  <a:pt x="1151763" y="0"/>
                </a:lnTo>
                <a:lnTo>
                  <a:pt x="0" y="0"/>
                </a:lnTo>
                <a:lnTo>
                  <a:pt x="0" y="465467"/>
                </a:lnTo>
                <a:close/>
              </a:path>
            </a:pathLst>
          </a:custGeom>
          <a:ln w="25400">
            <a:solidFill>
              <a:srgbClr val="FFFFFF"/>
            </a:solidFill>
          </a:ln>
        </p:spPr>
        <p:txBody>
          <a:bodyPr wrap="square" lIns="0" tIns="0" rIns="0" bIns="0" rtlCol="0"/>
          <a:lstStyle/>
          <a:p/>
        </p:txBody>
      </p:sp>
      <p:sp>
        <p:nvSpPr>
          <p:cNvPr id="13" name="object 13"/>
          <p:cNvSpPr txBox="1"/>
          <p:nvPr/>
        </p:nvSpPr>
        <p:spPr>
          <a:xfrm>
            <a:off x="2506472" y="2626687"/>
            <a:ext cx="330200" cy="196850"/>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黑体" panose="02010609060101010101" charset="-122"/>
                <a:ea typeface="黑体" panose="02010609060101010101" charset="-122"/>
                <a:cs typeface="黑体" panose="02010609060101010101" charset="-122"/>
              </a:rPr>
              <a:t>碳税</a:t>
            </a:r>
            <a:endParaRPr sz="1200" dirty="0">
              <a:solidFill>
                <a:srgbClr val="FFFFFF"/>
              </a:solidFill>
              <a:latin typeface="黑体" panose="02010609060101010101" charset="-122"/>
              <a:ea typeface="黑体" panose="02010609060101010101" charset="-122"/>
              <a:cs typeface="黑体" panose="02010609060101010101" charset="-122"/>
            </a:endParaRPr>
          </a:p>
        </p:txBody>
      </p:sp>
      <p:sp>
        <p:nvSpPr>
          <p:cNvPr id="14" name="object 14"/>
          <p:cNvSpPr/>
          <p:nvPr/>
        </p:nvSpPr>
        <p:spPr>
          <a:xfrm>
            <a:off x="3194430" y="2127628"/>
            <a:ext cx="4893310" cy="662940"/>
          </a:xfrm>
          <a:custGeom>
            <a:avLst/>
            <a:gdLst/>
            <a:ahLst/>
            <a:cxnLst/>
            <a:rect l="l" t="t" r="r" b="b"/>
            <a:pathLst>
              <a:path w="4893309" h="662939">
                <a:moveTo>
                  <a:pt x="0" y="662762"/>
                </a:moveTo>
                <a:lnTo>
                  <a:pt x="4893310" y="662762"/>
                </a:lnTo>
                <a:lnTo>
                  <a:pt x="4893310" y="0"/>
                </a:lnTo>
                <a:lnTo>
                  <a:pt x="0" y="0"/>
                </a:lnTo>
                <a:lnTo>
                  <a:pt x="0" y="662762"/>
                </a:lnTo>
                <a:close/>
              </a:path>
            </a:pathLst>
          </a:custGeom>
          <a:solidFill>
            <a:srgbClr val="4F81BC"/>
          </a:solidFill>
        </p:spPr>
        <p:txBody>
          <a:bodyPr wrap="square" lIns="0" tIns="0" rIns="0" bIns="0" rtlCol="0"/>
          <a:lstStyle/>
          <a:p/>
        </p:txBody>
      </p:sp>
      <p:sp>
        <p:nvSpPr>
          <p:cNvPr id="15" name="object 15"/>
          <p:cNvSpPr/>
          <p:nvPr/>
        </p:nvSpPr>
        <p:spPr>
          <a:xfrm>
            <a:off x="3194430" y="2127628"/>
            <a:ext cx="4893310" cy="662940"/>
          </a:xfrm>
          <a:custGeom>
            <a:avLst/>
            <a:gdLst/>
            <a:ahLst/>
            <a:cxnLst/>
            <a:rect l="l" t="t" r="r" b="b"/>
            <a:pathLst>
              <a:path w="4893309" h="662939">
                <a:moveTo>
                  <a:pt x="0" y="662762"/>
                </a:moveTo>
                <a:lnTo>
                  <a:pt x="4893310" y="662762"/>
                </a:lnTo>
                <a:lnTo>
                  <a:pt x="4893310" y="0"/>
                </a:lnTo>
                <a:lnTo>
                  <a:pt x="0" y="0"/>
                </a:lnTo>
                <a:lnTo>
                  <a:pt x="0" y="662762"/>
                </a:lnTo>
                <a:close/>
              </a:path>
            </a:pathLst>
          </a:custGeom>
          <a:ln w="25400">
            <a:solidFill>
              <a:srgbClr val="FFFFFF"/>
            </a:solidFill>
          </a:ln>
        </p:spPr>
        <p:txBody>
          <a:bodyPr wrap="square" lIns="0" tIns="0" rIns="0" bIns="0" rtlCol="0"/>
          <a:lstStyle/>
          <a:p/>
        </p:txBody>
      </p:sp>
      <p:sp>
        <p:nvSpPr>
          <p:cNvPr id="16" name="object 16"/>
          <p:cNvSpPr txBox="1"/>
          <p:nvPr/>
        </p:nvSpPr>
        <p:spPr>
          <a:xfrm>
            <a:off x="3188970" y="2187064"/>
            <a:ext cx="4901565" cy="345440"/>
          </a:xfrm>
          <a:prstGeom prst="rect">
            <a:avLst/>
          </a:prstGeom>
        </p:spPr>
        <p:txBody>
          <a:bodyPr vert="horz" wrap="square" lIns="0" tIns="25400" rIns="0" bIns="0" rtlCol="0">
            <a:spAutoFit/>
          </a:bodyPr>
          <a:lstStyle/>
          <a:p>
            <a:pPr marL="201930">
              <a:lnSpc>
                <a:spcPct val="100000"/>
              </a:lnSpc>
              <a:spcBef>
                <a:spcPts val="200"/>
              </a:spcBef>
            </a:pPr>
            <a:r>
              <a:rPr sz="1000" dirty="0">
                <a:solidFill>
                  <a:srgbClr val="FFFFFF"/>
                </a:solidFill>
                <a:latin typeface="黑体" panose="02010609060101010101" charset="-122"/>
                <a:ea typeface="黑体" panose="02010609060101010101" charset="-122"/>
                <a:cs typeface="黑体" panose="02010609060101010101" charset="-122"/>
              </a:rPr>
              <a:t>通过税</a:t>
            </a:r>
            <a:r>
              <a:rPr sz="1000" spc="-10" dirty="0">
                <a:solidFill>
                  <a:srgbClr val="FFFFFF"/>
                </a:solidFill>
                <a:latin typeface="黑体" panose="02010609060101010101" charset="-122"/>
                <a:ea typeface="黑体" panose="02010609060101010101" charset="-122"/>
                <a:cs typeface="黑体" panose="02010609060101010101" charset="-122"/>
              </a:rPr>
              <a:t>收</a:t>
            </a:r>
            <a:r>
              <a:rPr sz="1000" dirty="0">
                <a:solidFill>
                  <a:srgbClr val="FFFFFF"/>
                </a:solidFill>
                <a:latin typeface="黑体" panose="02010609060101010101" charset="-122"/>
                <a:ea typeface="黑体" panose="02010609060101010101" charset="-122"/>
                <a:cs typeface="黑体" panose="02010609060101010101" charset="-122"/>
              </a:rPr>
              <a:t>手段，</a:t>
            </a:r>
            <a:r>
              <a:rPr sz="1000" spc="-10" dirty="0">
                <a:solidFill>
                  <a:srgbClr val="FFFFFF"/>
                </a:solidFill>
                <a:latin typeface="黑体" panose="02010609060101010101" charset="-122"/>
                <a:ea typeface="黑体" panose="02010609060101010101" charset="-122"/>
                <a:cs typeface="黑体" panose="02010609060101010101" charset="-122"/>
              </a:rPr>
              <a:t>将</a:t>
            </a:r>
            <a:r>
              <a:rPr sz="1000" dirty="0">
                <a:solidFill>
                  <a:srgbClr val="FFFFFF"/>
                </a:solidFill>
                <a:latin typeface="黑体" panose="02010609060101010101" charset="-122"/>
                <a:ea typeface="黑体" panose="02010609060101010101" charset="-122"/>
                <a:cs typeface="黑体" panose="02010609060101010101" charset="-122"/>
              </a:rPr>
              <a:t>因</a:t>
            </a:r>
            <a:r>
              <a:rPr sz="1000" spc="-10" dirty="0">
                <a:solidFill>
                  <a:srgbClr val="FFFFFF"/>
                </a:solidFill>
                <a:latin typeface="黑体" panose="02010609060101010101" charset="-122"/>
                <a:ea typeface="黑体" panose="02010609060101010101" charset="-122"/>
                <a:cs typeface="黑体" panose="02010609060101010101" charset="-122"/>
              </a:rPr>
              <a:t>二</a:t>
            </a:r>
            <a:r>
              <a:rPr sz="1000" dirty="0">
                <a:solidFill>
                  <a:srgbClr val="FFFFFF"/>
                </a:solidFill>
                <a:latin typeface="黑体" panose="02010609060101010101" charset="-122"/>
                <a:ea typeface="黑体" panose="02010609060101010101" charset="-122"/>
                <a:cs typeface="黑体" panose="02010609060101010101" charset="-122"/>
              </a:rPr>
              <a:t>氧化碳</a:t>
            </a:r>
            <a:r>
              <a:rPr sz="1000" spc="-10" dirty="0">
                <a:solidFill>
                  <a:srgbClr val="FFFFFF"/>
                </a:solidFill>
                <a:latin typeface="黑体" panose="02010609060101010101" charset="-122"/>
                <a:ea typeface="黑体" panose="02010609060101010101" charset="-122"/>
                <a:cs typeface="黑体" panose="02010609060101010101" charset="-122"/>
              </a:rPr>
              <a:t>排</a:t>
            </a:r>
            <a:r>
              <a:rPr sz="1000" dirty="0">
                <a:solidFill>
                  <a:srgbClr val="FFFFFF"/>
                </a:solidFill>
                <a:latin typeface="黑体" panose="02010609060101010101" charset="-122"/>
                <a:ea typeface="黑体" panose="02010609060101010101" charset="-122"/>
                <a:cs typeface="黑体" panose="02010609060101010101" charset="-122"/>
              </a:rPr>
              <a:t>放</a:t>
            </a:r>
            <a:r>
              <a:rPr sz="1000" spc="-10" dirty="0">
                <a:solidFill>
                  <a:srgbClr val="FFFFFF"/>
                </a:solidFill>
                <a:latin typeface="黑体" panose="02010609060101010101" charset="-122"/>
                <a:ea typeface="黑体" panose="02010609060101010101" charset="-122"/>
                <a:cs typeface="黑体" panose="02010609060101010101" charset="-122"/>
              </a:rPr>
              <a:t>带</a:t>
            </a:r>
            <a:r>
              <a:rPr sz="1000" dirty="0">
                <a:solidFill>
                  <a:srgbClr val="FFFFFF"/>
                </a:solidFill>
                <a:latin typeface="黑体" panose="02010609060101010101" charset="-122"/>
                <a:ea typeface="黑体" panose="02010609060101010101" charset="-122"/>
                <a:cs typeface="黑体" panose="02010609060101010101" charset="-122"/>
              </a:rPr>
              <a:t>来的环</a:t>
            </a:r>
            <a:r>
              <a:rPr sz="1000" spc="-10" dirty="0">
                <a:solidFill>
                  <a:srgbClr val="FFFFFF"/>
                </a:solidFill>
                <a:latin typeface="黑体" panose="02010609060101010101" charset="-122"/>
                <a:ea typeface="黑体" panose="02010609060101010101" charset="-122"/>
                <a:cs typeface="黑体" panose="02010609060101010101" charset="-122"/>
              </a:rPr>
              <a:t>境</a:t>
            </a:r>
            <a:r>
              <a:rPr sz="1000" dirty="0">
                <a:solidFill>
                  <a:srgbClr val="FFFFFF"/>
                </a:solidFill>
                <a:latin typeface="黑体" panose="02010609060101010101" charset="-122"/>
                <a:ea typeface="黑体" panose="02010609060101010101" charset="-122"/>
                <a:cs typeface="黑体" panose="02010609060101010101" charset="-122"/>
              </a:rPr>
              <a:t>成</a:t>
            </a:r>
            <a:r>
              <a:rPr sz="1000" spc="-10" dirty="0">
                <a:solidFill>
                  <a:srgbClr val="FFFFFF"/>
                </a:solidFill>
                <a:latin typeface="黑体" panose="02010609060101010101" charset="-122"/>
                <a:ea typeface="黑体" panose="02010609060101010101" charset="-122"/>
                <a:cs typeface="黑体" panose="02010609060101010101" charset="-122"/>
              </a:rPr>
              <a:t>本</a:t>
            </a:r>
            <a:r>
              <a:rPr sz="1000" dirty="0">
                <a:solidFill>
                  <a:srgbClr val="FFFFFF"/>
                </a:solidFill>
                <a:latin typeface="黑体" panose="02010609060101010101" charset="-122"/>
                <a:ea typeface="黑体" panose="02010609060101010101" charset="-122"/>
                <a:cs typeface="黑体" panose="02010609060101010101" charset="-122"/>
              </a:rPr>
              <a:t>转化为</a:t>
            </a:r>
            <a:r>
              <a:rPr sz="1000" spc="-10" dirty="0">
                <a:solidFill>
                  <a:srgbClr val="FFFFFF"/>
                </a:solidFill>
                <a:latin typeface="黑体" panose="02010609060101010101" charset="-122"/>
                <a:ea typeface="黑体" panose="02010609060101010101" charset="-122"/>
                <a:cs typeface="黑体" panose="02010609060101010101" charset="-122"/>
              </a:rPr>
              <a:t>生</a:t>
            </a:r>
            <a:r>
              <a:rPr sz="1000" dirty="0">
                <a:solidFill>
                  <a:srgbClr val="FFFFFF"/>
                </a:solidFill>
                <a:latin typeface="黑体" panose="02010609060101010101" charset="-122"/>
                <a:ea typeface="黑体" panose="02010609060101010101" charset="-122"/>
                <a:cs typeface="黑体" panose="02010609060101010101" charset="-122"/>
              </a:rPr>
              <a:t>产</a:t>
            </a:r>
            <a:r>
              <a:rPr sz="1000" spc="-10" dirty="0">
                <a:solidFill>
                  <a:srgbClr val="FFFFFF"/>
                </a:solidFill>
                <a:latin typeface="黑体" panose="02010609060101010101" charset="-122"/>
                <a:ea typeface="黑体" panose="02010609060101010101" charset="-122"/>
                <a:cs typeface="黑体" panose="02010609060101010101" charset="-122"/>
              </a:rPr>
              <a:t>经</a:t>
            </a:r>
            <a:r>
              <a:rPr sz="1000" dirty="0">
                <a:solidFill>
                  <a:srgbClr val="FFFFFF"/>
                </a:solidFill>
                <a:latin typeface="黑体" panose="02010609060101010101" charset="-122"/>
                <a:ea typeface="黑体" panose="02010609060101010101" charset="-122"/>
                <a:cs typeface="黑体" panose="02010609060101010101" charset="-122"/>
              </a:rPr>
              <a:t>营成本</a:t>
            </a:r>
            <a:endParaRPr sz="1000">
              <a:latin typeface="黑体" panose="02010609060101010101" charset="-122"/>
              <a:ea typeface="黑体" panose="02010609060101010101" charset="-122"/>
              <a:cs typeface="黑体" panose="02010609060101010101" charset="-122"/>
            </a:endParaRPr>
          </a:p>
          <a:p>
            <a:pPr marL="201930">
              <a:lnSpc>
                <a:spcPct val="100000"/>
              </a:lnSpc>
              <a:spcBef>
                <a:spcPts val="100"/>
              </a:spcBef>
            </a:pPr>
            <a:r>
              <a:rPr sz="1000" dirty="0">
                <a:solidFill>
                  <a:srgbClr val="FFFFFF"/>
                </a:solidFill>
                <a:latin typeface="黑体" panose="02010609060101010101" charset="-122"/>
                <a:ea typeface="黑体" panose="02010609060101010101" charset="-122"/>
                <a:cs typeface="黑体" panose="02010609060101010101" charset="-122"/>
              </a:rPr>
              <a:t>优势：</a:t>
            </a:r>
            <a:r>
              <a:rPr sz="1000" spc="-10" dirty="0">
                <a:solidFill>
                  <a:srgbClr val="FFFFFF"/>
                </a:solidFill>
                <a:latin typeface="黑体" panose="02010609060101010101" charset="-122"/>
                <a:ea typeface="黑体" panose="02010609060101010101" charset="-122"/>
                <a:cs typeface="黑体" panose="02010609060101010101" charset="-122"/>
              </a:rPr>
              <a:t>见</a:t>
            </a:r>
            <a:r>
              <a:rPr sz="1000" dirty="0">
                <a:solidFill>
                  <a:srgbClr val="FFFFFF"/>
                </a:solidFill>
                <a:latin typeface="黑体" panose="02010609060101010101" charset="-122"/>
                <a:ea typeface="黑体" panose="02010609060101010101" charset="-122"/>
                <a:cs typeface="黑体" panose="02010609060101010101" charset="-122"/>
              </a:rPr>
              <a:t>效快、</a:t>
            </a:r>
            <a:r>
              <a:rPr sz="1000" spc="-10" dirty="0">
                <a:solidFill>
                  <a:srgbClr val="FFFFFF"/>
                </a:solidFill>
                <a:latin typeface="黑体" panose="02010609060101010101" charset="-122"/>
                <a:ea typeface="黑体" panose="02010609060101010101" charset="-122"/>
                <a:cs typeface="黑体" panose="02010609060101010101" charset="-122"/>
              </a:rPr>
              <a:t>实</a:t>
            </a:r>
            <a:r>
              <a:rPr sz="1000" dirty="0">
                <a:solidFill>
                  <a:srgbClr val="FFFFFF"/>
                </a:solidFill>
                <a:latin typeface="黑体" panose="02010609060101010101" charset="-122"/>
                <a:ea typeface="黑体" panose="02010609060101010101" charset="-122"/>
                <a:cs typeface="黑体" panose="02010609060101010101" charset="-122"/>
              </a:rPr>
              <a:t>施</a:t>
            </a:r>
            <a:r>
              <a:rPr sz="1000" spc="-10" dirty="0">
                <a:solidFill>
                  <a:srgbClr val="FFFFFF"/>
                </a:solidFill>
                <a:latin typeface="黑体" panose="02010609060101010101" charset="-122"/>
                <a:ea typeface="黑体" panose="02010609060101010101" charset="-122"/>
                <a:cs typeface="黑体" panose="02010609060101010101" charset="-122"/>
              </a:rPr>
              <a:t>成</a:t>
            </a:r>
            <a:r>
              <a:rPr sz="1000" dirty="0">
                <a:solidFill>
                  <a:srgbClr val="FFFFFF"/>
                </a:solidFill>
                <a:latin typeface="黑体" panose="02010609060101010101" charset="-122"/>
                <a:ea typeface="黑体" panose="02010609060101010101" charset="-122"/>
                <a:cs typeface="黑体" panose="02010609060101010101" charset="-122"/>
              </a:rPr>
              <a:t>本低、</a:t>
            </a:r>
            <a:r>
              <a:rPr sz="1000" spc="-10" dirty="0">
                <a:solidFill>
                  <a:srgbClr val="FFFFFF"/>
                </a:solidFill>
                <a:latin typeface="黑体" panose="02010609060101010101" charset="-122"/>
                <a:ea typeface="黑体" panose="02010609060101010101" charset="-122"/>
                <a:cs typeface="黑体" panose="02010609060101010101" charset="-122"/>
              </a:rPr>
              <a:t>税</a:t>
            </a:r>
            <a:r>
              <a:rPr sz="1000" dirty="0">
                <a:solidFill>
                  <a:srgbClr val="FFFFFF"/>
                </a:solidFill>
                <a:latin typeface="黑体" panose="02010609060101010101" charset="-122"/>
                <a:ea typeface="黑体" panose="02010609060101010101" charset="-122"/>
                <a:cs typeface="黑体" panose="02010609060101010101" charset="-122"/>
              </a:rPr>
              <a:t>率</a:t>
            </a:r>
            <a:r>
              <a:rPr sz="1000" spc="-10" dirty="0">
                <a:solidFill>
                  <a:srgbClr val="FFFFFF"/>
                </a:solidFill>
                <a:latin typeface="黑体" panose="02010609060101010101" charset="-122"/>
                <a:ea typeface="黑体" panose="02010609060101010101" charset="-122"/>
                <a:cs typeface="黑体" panose="02010609060101010101" charset="-122"/>
              </a:rPr>
              <a:t>稳</a:t>
            </a:r>
            <a:r>
              <a:rPr sz="1000" dirty="0">
                <a:solidFill>
                  <a:srgbClr val="FFFFFF"/>
                </a:solidFill>
                <a:latin typeface="黑体" panose="02010609060101010101" charset="-122"/>
                <a:ea typeface="黑体" panose="02010609060101010101" charset="-122"/>
                <a:cs typeface="黑体" panose="02010609060101010101" charset="-122"/>
              </a:rPr>
              <a:t>定易形</a:t>
            </a:r>
            <a:r>
              <a:rPr sz="1000" spc="-10" dirty="0">
                <a:solidFill>
                  <a:srgbClr val="FFFFFF"/>
                </a:solidFill>
                <a:latin typeface="黑体" panose="02010609060101010101" charset="-122"/>
                <a:ea typeface="黑体" panose="02010609060101010101" charset="-122"/>
                <a:cs typeface="黑体" panose="02010609060101010101" charset="-122"/>
              </a:rPr>
              <a:t>成</a:t>
            </a:r>
            <a:r>
              <a:rPr sz="1000" dirty="0">
                <a:solidFill>
                  <a:srgbClr val="FFFFFF"/>
                </a:solidFill>
                <a:latin typeface="黑体" panose="02010609060101010101" charset="-122"/>
                <a:ea typeface="黑体" panose="02010609060101010101" charset="-122"/>
                <a:cs typeface="黑体" panose="02010609060101010101" charset="-122"/>
              </a:rPr>
              <a:t>稳</a:t>
            </a:r>
            <a:r>
              <a:rPr sz="1000" spc="-10" dirty="0">
                <a:solidFill>
                  <a:srgbClr val="FFFFFF"/>
                </a:solidFill>
                <a:latin typeface="黑体" panose="02010609060101010101" charset="-122"/>
                <a:ea typeface="黑体" panose="02010609060101010101" charset="-122"/>
                <a:cs typeface="黑体" panose="02010609060101010101" charset="-122"/>
              </a:rPr>
              <a:t>定</a:t>
            </a:r>
            <a:r>
              <a:rPr sz="1000" dirty="0">
                <a:solidFill>
                  <a:srgbClr val="FFFFFF"/>
                </a:solidFill>
                <a:latin typeface="黑体" panose="02010609060101010101" charset="-122"/>
                <a:ea typeface="黑体" panose="02010609060101010101" charset="-122"/>
                <a:cs typeface="黑体" panose="02010609060101010101" charset="-122"/>
              </a:rPr>
              <a:t>碳价格</a:t>
            </a:r>
            <a:r>
              <a:rPr sz="1000" spc="-10" dirty="0">
                <a:solidFill>
                  <a:srgbClr val="FFFFFF"/>
                </a:solidFill>
                <a:latin typeface="黑体" panose="02010609060101010101" charset="-122"/>
                <a:ea typeface="黑体" panose="02010609060101010101" charset="-122"/>
                <a:cs typeface="黑体" panose="02010609060101010101" charset="-122"/>
              </a:rPr>
              <a:t>指</a:t>
            </a:r>
            <a:r>
              <a:rPr sz="1000" dirty="0">
                <a:solidFill>
                  <a:srgbClr val="FFFFFF"/>
                </a:solidFill>
                <a:latin typeface="黑体" panose="02010609060101010101" charset="-122"/>
                <a:ea typeface="黑体" panose="02010609060101010101" charset="-122"/>
                <a:cs typeface="黑体" panose="02010609060101010101" charset="-122"/>
              </a:rPr>
              <a:t>引</a:t>
            </a:r>
            <a:r>
              <a:rPr sz="1000" spc="-10" dirty="0">
                <a:solidFill>
                  <a:srgbClr val="FFFFFF"/>
                </a:solidFill>
                <a:latin typeface="黑体" panose="02010609060101010101" charset="-122"/>
                <a:ea typeface="黑体" panose="02010609060101010101" charset="-122"/>
                <a:cs typeface="黑体" panose="02010609060101010101" charset="-122"/>
              </a:rPr>
              <a:t>、</a:t>
            </a:r>
            <a:r>
              <a:rPr sz="1000" dirty="0">
                <a:solidFill>
                  <a:srgbClr val="FFFFFF"/>
                </a:solidFill>
                <a:latin typeface="黑体" panose="02010609060101010101" charset="-122"/>
                <a:ea typeface="黑体" panose="02010609060101010101" charset="-122"/>
                <a:cs typeface="黑体" panose="02010609060101010101" charset="-122"/>
              </a:rPr>
              <a:t>可实现</a:t>
            </a:r>
            <a:r>
              <a:rPr sz="1000" spc="-10" dirty="0">
                <a:solidFill>
                  <a:srgbClr val="FFFFFF"/>
                </a:solidFill>
                <a:latin typeface="黑体" panose="02010609060101010101" charset="-122"/>
                <a:ea typeface="黑体" panose="02010609060101010101" charset="-122"/>
                <a:cs typeface="黑体" panose="02010609060101010101" charset="-122"/>
              </a:rPr>
              <a:t>收</a:t>
            </a:r>
            <a:r>
              <a:rPr sz="1000" dirty="0">
                <a:solidFill>
                  <a:srgbClr val="FFFFFF"/>
                </a:solidFill>
                <a:latin typeface="黑体" panose="02010609060101010101" charset="-122"/>
                <a:ea typeface="黑体" panose="02010609060101010101" charset="-122"/>
                <a:cs typeface="黑体" panose="02010609060101010101" charset="-122"/>
              </a:rPr>
              <a:t>入</a:t>
            </a:r>
            <a:r>
              <a:rPr sz="1000" spc="-10" dirty="0">
                <a:solidFill>
                  <a:srgbClr val="FFFFFF"/>
                </a:solidFill>
                <a:latin typeface="黑体" panose="02010609060101010101" charset="-122"/>
                <a:ea typeface="黑体" panose="02010609060101010101" charset="-122"/>
                <a:cs typeface="黑体" panose="02010609060101010101" charset="-122"/>
              </a:rPr>
              <a:t>再</a:t>
            </a:r>
            <a:r>
              <a:rPr sz="1000" dirty="0">
                <a:solidFill>
                  <a:srgbClr val="FFFFFF"/>
                </a:solidFill>
                <a:latin typeface="黑体" panose="02010609060101010101" charset="-122"/>
                <a:ea typeface="黑体" panose="02010609060101010101" charset="-122"/>
                <a:cs typeface="黑体" panose="02010609060101010101" charset="-122"/>
              </a:rPr>
              <a:t>分配</a:t>
            </a:r>
            <a:endParaRPr sz="1000">
              <a:latin typeface="黑体" panose="02010609060101010101" charset="-122"/>
              <a:ea typeface="黑体" panose="02010609060101010101" charset="-122"/>
              <a:cs typeface="黑体" panose="02010609060101010101" charset="-122"/>
            </a:endParaRPr>
          </a:p>
        </p:txBody>
      </p:sp>
      <p:sp>
        <p:nvSpPr>
          <p:cNvPr id="17" name="object 17"/>
          <p:cNvSpPr txBox="1"/>
          <p:nvPr/>
        </p:nvSpPr>
        <p:spPr>
          <a:xfrm>
            <a:off x="3378708" y="2530421"/>
            <a:ext cx="1931670" cy="166370"/>
          </a:xfrm>
          <a:prstGeom prst="rect">
            <a:avLst/>
          </a:prstGeom>
        </p:spPr>
        <p:txBody>
          <a:bodyPr vert="horz" wrap="square" lIns="0" tIns="12700" rIns="0" bIns="0" rtlCol="0">
            <a:spAutoFit/>
          </a:bodyPr>
          <a:lstStyle/>
          <a:p>
            <a:pPr marL="12700">
              <a:lnSpc>
                <a:spcPct val="100000"/>
              </a:lnSpc>
              <a:spcBef>
                <a:spcPts val="100"/>
              </a:spcBef>
            </a:pPr>
            <a:r>
              <a:rPr sz="1000" dirty="0">
                <a:solidFill>
                  <a:srgbClr val="FFFFFF"/>
                </a:solidFill>
                <a:latin typeface="黑体" panose="02010609060101010101" charset="-122"/>
                <a:ea typeface="黑体" panose="02010609060101010101" charset="-122"/>
                <a:cs typeface="黑体" panose="02010609060101010101" charset="-122"/>
              </a:rPr>
              <a:t>劣势：</a:t>
            </a:r>
            <a:r>
              <a:rPr sz="1000" spc="-10" dirty="0">
                <a:solidFill>
                  <a:srgbClr val="FFFFFF"/>
                </a:solidFill>
                <a:latin typeface="黑体" panose="02010609060101010101" charset="-122"/>
                <a:ea typeface="黑体" panose="02010609060101010101" charset="-122"/>
                <a:cs typeface="黑体" panose="02010609060101010101" charset="-122"/>
              </a:rPr>
              <a:t>对</a:t>
            </a:r>
            <a:r>
              <a:rPr sz="1000" dirty="0">
                <a:solidFill>
                  <a:srgbClr val="FFFFFF"/>
                </a:solidFill>
                <a:latin typeface="黑体" panose="02010609060101010101" charset="-122"/>
                <a:ea typeface="黑体" panose="02010609060101010101" charset="-122"/>
                <a:cs typeface="黑体" panose="02010609060101010101" charset="-122"/>
              </a:rPr>
              <a:t>碳排放</a:t>
            </a:r>
            <a:r>
              <a:rPr sz="1000" spc="-10" dirty="0">
                <a:solidFill>
                  <a:srgbClr val="FFFFFF"/>
                </a:solidFill>
                <a:latin typeface="黑体" panose="02010609060101010101" charset="-122"/>
                <a:ea typeface="黑体" panose="02010609060101010101" charset="-122"/>
                <a:cs typeface="黑体" panose="02010609060101010101" charset="-122"/>
              </a:rPr>
              <a:t>总</a:t>
            </a:r>
            <a:r>
              <a:rPr sz="1000" dirty="0">
                <a:solidFill>
                  <a:srgbClr val="FFFFFF"/>
                </a:solidFill>
                <a:latin typeface="黑体" panose="02010609060101010101" charset="-122"/>
                <a:ea typeface="黑体" panose="02010609060101010101" charset="-122"/>
                <a:cs typeface="黑体" panose="02010609060101010101" charset="-122"/>
              </a:rPr>
              <a:t>量</a:t>
            </a:r>
            <a:r>
              <a:rPr sz="1000" spc="-10" dirty="0">
                <a:solidFill>
                  <a:srgbClr val="FFFFFF"/>
                </a:solidFill>
                <a:latin typeface="黑体" panose="02010609060101010101" charset="-122"/>
                <a:ea typeface="黑体" panose="02010609060101010101" charset="-122"/>
                <a:cs typeface="黑体" panose="02010609060101010101" charset="-122"/>
              </a:rPr>
              <a:t>控</a:t>
            </a:r>
            <a:r>
              <a:rPr sz="1000" dirty="0">
                <a:solidFill>
                  <a:srgbClr val="FFFFFF"/>
                </a:solidFill>
                <a:latin typeface="黑体" panose="02010609060101010101" charset="-122"/>
                <a:ea typeface="黑体" panose="02010609060101010101" charset="-122"/>
                <a:cs typeface="黑体" panose="02010609060101010101" charset="-122"/>
              </a:rPr>
              <a:t>制力度</a:t>
            </a:r>
            <a:r>
              <a:rPr sz="1000" spc="-10" dirty="0">
                <a:solidFill>
                  <a:srgbClr val="FFFFFF"/>
                </a:solidFill>
                <a:latin typeface="黑体" panose="02010609060101010101" charset="-122"/>
                <a:ea typeface="黑体" panose="02010609060101010101" charset="-122"/>
                <a:cs typeface="黑体" panose="02010609060101010101" charset="-122"/>
              </a:rPr>
              <a:t>不</a:t>
            </a:r>
            <a:r>
              <a:rPr sz="1000" dirty="0">
                <a:solidFill>
                  <a:srgbClr val="FFFFFF"/>
                </a:solidFill>
                <a:latin typeface="黑体" panose="02010609060101010101" charset="-122"/>
                <a:ea typeface="黑体" panose="02010609060101010101" charset="-122"/>
                <a:cs typeface="黑体" panose="02010609060101010101" charset="-122"/>
              </a:rPr>
              <a:t>足</a:t>
            </a:r>
            <a:endParaRPr sz="1000">
              <a:latin typeface="黑体" panose="02010609060101010101" charset="-122"/>
              <a:ea typeface="黑体" panose="02010609060101010101" charset="-122"/>
              <a:cs typeface="黑体" panose="02010609060101010101" charset="-122"/>
            </a:endParaRPr>
          </a:p>
        </p:txBody>
      </p:sp>
      <p:sp>
        <p:nvSpPr>
          <p:cNvPr id="18" name="object 18"/>
          <p:cNvSpPr/>
          <p:nvPr/>
        </p:nvSpPr>
        <p:spPr>
          <a:xfrm>
            <a:off x="2095373" y="3308792"/>
            <a:ext cx="1144905" cy="466090"/>
          </a:xfrm>
          <a:custGeom>
            <a:avLst/>
            <a:gdLst/>
            <a:ahLst/>
            <a:cxnLst/>
            <a:rect l="l" t="t" r="r" b="b"/>
            <a:pathLst>
              <a:path w="1144905" h="466089">
                <a:moveTo>
                  <a:pt x="0" y="465467"/>
                </a:moveTo>
                <a:lnTo>
                  <a:pt x="1144409" y="465467"/>
                </a:lnTo>
                <a:lnTo>
                  <a:pt x="1144409" y="0"/>
                </a:lnTo>
                <a:lnTo>
                  <a:pt x="0" y="0"/>
                </a:lnTo>
                <a:lnTo>
                  <a:pt x="0" y="465467"/>
                </a:lnTo>
                <a:close/>
              </a:path>
            </a:pathLst>
          </a:custGeom>
          <a:solidFill>
            <a:srgbClr val="00AF50"/>
          </a:solidFill>
        </p:spPr>
        <p:txBody>
          <a:bodyPr wrap="square" lIns="0" tIns="0" rIns="0" bIns="0" rtlCol="0"/>
          <a:lstStyle/>
          <a:p/>
        </p:txBody>
      </p:sp>
      <p:sp>
        <p:nvSpPr>
          <p:cNvPr id="19" name="object 19"/>
          <p:cNvSpPr/>
          <p:nvPr/>
        </p:nvSpPr>
        <p:spPr>
          <a:xfrm>
            <a:off x="2095373" y="3308792"/>
            <a:ext cx="1144905" cy="466090"/>
          </a:xfrm>
          <a:custGeom>
            <a:avLst/>
            <a:gdLst/>
            <a:ahLst/>
            <a:cxnLst/>
            <a:rect l="l" t="t" r="r" b="b"/>
            <a:pathLst>
              <a:path w="1144905" h="466089">
                <a:moveTo>
                  <a:pt x="0" y="465467"/>
                </a:moveTo>
                <a:lnTo>
                  <a:pt x="1144409" y="465467"/>
                </a:lnTo>
                <a:lnTo>
                  <a:pt x="1144409" y="0"/>
                </a:lnTo>
                <a:lnTo>
                  <a:pt x="0" y="0"/>
                </a:lnTo>
                <a:lnTo>
                  <a:pt x="0" y="465467"/>
                </a:lnTo>
                <a:close/>
              </a:path>
            </a:pathLst>
          </a:custGeom>
          <a:ln w="25400">
            <a:solidFill>
              <a:srgbClr val="FFFFFF"/>
            </a:solidFill>
          </a:ln>
        </p:spPr>
        <p:txBody>
          <a:bodyPr wrap="square" lIns="0" tIns="0" rIns="0" bIns="0" rtlCol="0"/>
          <a:lstStyle/>
          <a:p/>
        </p:txBody>
      </p:sp>
      <p:sp>
        <p:nvSpPr>
          <p:cNvPr id="20" name="object 20"/>
          <p:cNvSpPr txBox="1"/>
          <p:nvPr/>
        </p:nvSpPr>
        <p:spPr>
          <a:xfrm>
            <a:off x="2197861" y="3431614"/>
            <a:ext cx="939800" cy="196850"/>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黑体" panose="02010609060101010101" charset="-122"/>
                <a:ea typeface="黑体" panose="02010609060101010101" charset="-122"/>
                <a:cs typeface="黑体" panose="02010609060101010101" charset="-122"/>
              </a:rPr>
              <a:t>碳排放权交易</a:t>
            </a:r>
            <a:endParaRPr sz="1200" dirty="0">
              <a:solidFill>
                <a:srgbClr val="FFFFFF"/>
              </a:solidFill>
              <a:latin typeface="黑体" panose="02010609060101010101" charset="-122"/>
              <a:ea typeface="黑体" panose="02010609060101010101" charset="-122"/>
              <a:cs typeface="黑体" panose="02010609060101010101" charset="-122"/>
            </a:endParaRPr>
          </a:p>
        </p:txBody>
      </p:sp>
      <p:sp>
        <p:nvSpPr>
          <p:cNvPr id="21" name="object 21"/>
          <p:cNvSpPr/>
          <p:nvPr/>
        </p:nvSpPr>
        <p:spPr>
          <a:xfrm>
            <a:off x="3183508" y="3461497"/>
            <a:ext cx="4909820" cy="715010"/>
          </a:xfrm>
          <a:custGeom>
            <a:avLst/>
            <a:gdLst/>
            <a:ahLst/>
            <a:cxnLst/>
            <a:rect l="l" t="t" r="r" b="b"/>
            <a:pathLst>
              <a:path w="4909820" h="715010">
                <a:moveTo>
                  <a:pt x="0" y="714451"/>
                </a:moveTo>
                <a:lnTo>
                  <a:pt x="4909693" y="714451"/>
                </a:lnTo>
                <a:lnTo>
                  <a:pt x="4909693" y="0"/>
                </a:lnTo>
                <a:lnTo>
                  <a:pt x="0" y="0"/>
                </a:lnTo>
                <a:lnTo>
                  <a:pt x="0" y="714451"/>
                </a:lnTo>
                <a:close/>
              </a:path>
            </a:pathLst>
          </a:custGeom>
          <a:solidFill>
            <a:srgbClr val="4F81BC"/>
          </a:solidFill>
        </p:spPr>
        <p:txBody>
          <a:bodyPr wrap="square" lIns="0" tIns="0" rIns="0" bIns="0" rtlCol="0"/>
          <a:lstStyle/>
          <a:p/>
        </p:txBody>
      </p:sp>
      <p:sp>
        <p:nvSpPr>
          <p:cNvPr id="22" name="object 22"/>
          <p:cNvSpPr/>
          <p:nvPr/>
        </p:nvSpPr>
        <p:spPr>
          <a:xfrm>
            <a:off x="3183508" y="3461497"/>
            <a:ext cx="4909820" cy="715010"/>
          </a:xfrm>
          <a:custGeom>
            <a:avLst/>
            <a:gdLst/>
            <a:ahLst/>
            <a:cxnLst/>
            <a:rect l="l" t="t" r="r" b="b"/>
            <a:pathLst>
              <a:path w="4909820" h="715010">
                <a:moveTo>
                  <a:pt x="0" y="714451"/>
                </a:moveTo>
                <a:lnTo>
                  <a:pt x="4909693" y="714451"/>
                </a:lnTo>
                <a:lnTo>
                  <a:pt x="4909693" y="0"/>
                </a:lnTo>
                <a:lnTo>
                  <a:pt x="0" y="0"/>
                </a:lnTo>
                <a:lnTo>
                  <a:pt x="0" y="714451"/>
                </a:lnTo>
                <a:close/>
              </a:path>
            </a:pathLst>
          </a:custGeom>
          <a:ln w="25400">
            <a:solidFill>
              <a:srgbClr val="FFFFFF"/>
            </a:solidFill>
          </a:ln>
        </p:spPr>
        <p:txBody>
          <a:bodyPr wrap="square" lIns="0" tIns="0" rIns="0" bIns="0" rtlCol="0"/>
          <a:lstStyle/>
          <a:p/>
        </p:txBody>
      </p:sp>
      <p:sp>
        <p:nvSpPr>
          <p:cNvPr id="23" name="object 23"/>
          <p:cNvSpPr txBox="1"/>
          <p:nvPr/>
        </p:nvSpPr>
        <p:spPr>
          <a:xfrm>
            <a:off x="3367785" y="3559629"/>
            <a:ext cx="915669" cy="166370"/>
          </a:xfrm>
          <a:prstGeom prst="rect">
            <a:avLst/>
          </a:prstGeom>
        </p:spPr>
        <p:txBody>
          <a:bodyPr vert="horz" wrap="square" lIns="0" tIns="12700" rIns="0" bIns="0" rtlCol="0">
            <a:spAutoFit/>
          </a:bodyPr>
          <a:lstStyle/>
          <a:p>
            <a:pPr marL="12700">
              <a:lnSpc>
                <a:spcPct val="100000"/>
              </a:lnSpc>
              <a:spcBef>
                <a:spcPts val="100"/>
              </a:spcBef>
            </a:pPr>
            <a:r>
              <a:rPr sz="1000" dirty="0">
                <a:solidFill>
                  <a:srgbClr val="FFFFFF"/>
                </a:solidFill>
                <a:latin typeface="黑体" panose="02010609060101010101" charset="-122"/>
                <a:ea typeface="黑体" panose="02010609060101010101" charset="-122"/>
                <a:cs typeface="黑体" panose="02010609060101010101" charset="-122"/>
              </a:rPr>
              <a:t>总量控</a:t>
            </a:r>
            <a:r>
              <a:rPr sz="1000" spc="-10" dirty="0">
                <a:solidFill>
                  <a:srgbClr val="FFFFFF"/>
                </a:solidFill>
                <a:latin typeface="黑体" panose="02010609060101010101" charset="-122"/>
                <a:ea typeface="黑体" panose="02010609060101010101" charset="-122"/>
                <a:cs typeface="黑体" panose="02010609060101010101" charset="-122"/>
              </a:rPr>
              <a:t>制</a:t>
            </a:r>
            <a:r>
              <a:rPr sz="1000" dirty="0">
                <a:solidFill>
                  <a:srgbClr val="FFFFFF"/>
                </a:solidFill>
                <a:latin typeface="黑体" panose="02010609060101010101" charset="-122"/>
                <a:ea typeface="黑体" panose="02010609060101010101" charset="-122"/>
                <a:cs typeface="黑体" panose="02010609060101010101" charset="-122"/>
              </a:rPr>
              <a:t>与交易</a:t>
            </a:r>
            <a:endParaRPr sz="1000">
              <a:latin typeface="黑体" panose="02010609060101010101" charset="-122"/>
              <a:ea typeface="黑体" panose="02010609060101010101" charset="-122"/>
              <a:cs typeface="黑体" panose="02010609060101010101" charset="-122"/>
            </a:endParaRPr>
          </a:p>
        </p:txBody>
      </p:sp>
      <p:sp>
        <p:nvSpPr>
          <p:cNvPr id="24" name="object 24"/>
          <p:cNvSpPr txBox="1"/>
          <p:nvPr/>
        </p:nvSpPr>
        <p:spPr>
          <a:xfrm>
            <a:off x="3188970" y="3712334"/>
            <a:ext cx="4901565" cy="347345"/>
          </a:xfrm>
          <a:prstGeom prst="rect">
            <a:avLst/>
          </a:prstGeom>
        </p:spPr>
        <p:txBody>
          <a:bodyPr vert="horz" wrap="square" lIns="0" tIns="12700" rIns="0" bIns="0" rtlCol="0">
            <a:spAutoFit/>
          </a:bodyPr>
          <a:lstStyle/>
          <a:p>
            <a:pPr marL="191135" marR="256540">
              <a:lnSpc>
                <a:spcPct val="109000"/>
              </a:lnSpc>
              <a:spcBef>
                <a:spcPts val="100"/>
              </a:spcBef>
            </a:pPr>
            <a:r>
              <a:rPr sz="1000" dirty="0">
                <a:solidFill>
                  <a:srgbClr val="FFFFFF"/>
                </a:solidFill>
                <a:latin typeface="黑体" panose="02010609060101010101" charset="-122"/>
                <a:ea typeface="黑体" panose="02010609060101010101" charset="-122"/>
                <a:cs typeface="黑体" panose="02010609060101010101" charset="-122"/>
              </a:rPr>
              <a:t>优势：</a:t>
            </a:r>
            <a:r>
              <a:rPr sz="1000" spc="-10" dirty="0">
                <a:solidFill>
                  <a:srgbClr val="FFFFFF"/>
                </a:solidFill>
                <a:latin typeface="黑体" panose="02010609060101010101" charset="-122"/>
                <a:ea typeface="黑体" panose="02010609060101010101" charset="-122"/>
                <a:cs typeface="黑体" panose="02010609060101010101" charset="-122"/>
              </a:rPr>
              <a:t>减</a:t>
            </a:r>
            <a:r>
              <a:rPr sz="1000" dirty="0">
                <a:solidFill>
                  <a:srgbClr val="FFFFFF"/>
                </a:solidFill>
                <a:latin typeface="黑体" panose="02010609060101010101" charset="-122"/>
                <a:ea typeface="黑体" panose="02010609060101010101" charset="-122"/>
                <a:cs typeface="黑体" panose="02010609060101010101" charset="-122"/>
              </a:rPr>
              <a:t>排效果</a:t>
            </a:r>
            <a:r>
              <a:rPr sz="1000" spc="-10" dirty="0">
                <a:solidFill>
                  <a:srgbClr val="FFFFFF"/>
                </a:solidFill>
                <a:latin typeface="黑体" panose="02010609060101010101" charset="-122"/>
                <a:ea typeface="黑体" panose="02010609060101010101" charset="-122"/>
                <a:cs typeface="黑体" panose="02010609060101010101" charset="-122"/>
              </a:rPr>
              <a:t>确</a:t>
            </a:r>
            <a:r>
              <a:rPr sz="1000" dirty="0">
                <a:solidFill>
                  <a:srgbClr val="FFFFFF"/>
                </a:solidFill>
                <a:latin typeface="黑体" panose="02010609060101010101" charset="-122"/>
                <a:ea typeface="黑体" panose="02010609060101010101" charset="-122"/>
                <a:cs typeface="黑体" panose="02010609060101010101" charset="-122"/>
              </a:rPr>
              <a:t>定</a:t>
            </a:r>
            <a:r>
              <a:rPr sz="1000" spc="-10" dirty="0">
                <a:solidFill>
                  <a:srgbClr val="FFFFFF"/>
                </a:solidFill>
                <a:latin typeface="黑体" panose="02010609060101010101" charset="-122"/>
                <a:ea typeface="黑体" panose="02010609060101010101" charset="-122"/>
                <a:cs typeface="黑体" panose="02010609060101010101" charset="-122"/>
              </a:rPr>
              <a:t>、</a:t>
            </a:r>
            <a:r>
              <a:rPr sz="1000" dirty="0">
                <a:solidFill>
                  <a:srgbClr val="FFFFFF"/>
                </a:solidFill>
                <a:latin typeface="黑体" panose="02010609060101010101" charset="-122"/>
                <a:ea typeface="黑体" panose="02010609060101010101" charset="-122"/>
                <a:cs typeface="黑体" panose="02010609060101010101" charset="-122"/>
              </a:rPr>
              <a:t>具有较</a:t>
            </a:r>
            <a:r>
              <a:rPr sz="1000" spc="-10" dirty="0">
                <a:solidFill>
                  <a:srgbClr val="FFFFFF"/>
                </a:solidFill>
                <a:latin typeface="黑体" panose="02010609060101010101" charset="-122"/>
                <a:ea typeface="黑体" panose="02010609060101010101" charset="-122"/>
                <a:cs typeface="黑体" panose="02010609060101010101" charset="-122"/>
              </a:rPr>
              <a:t>为</a:t>
            </a:r>
            <a:r>
              <a:rPr sz="1000" dirty="0">
                <a:solidFill>
                  <a:srgbClr val="FFFFFF"/>
                </a:solidFill>
                <a:latin typeface="黑体" panose="02010609060101010101" charset="-122"/>
                <a:ea typeface="黑体" panose="02010609060101010101" charset="-122"/>
                <a:cs typeface="黑体" panose="02010609060101010101" charset="-122"/>
              </a:rPr>
              <a:t>完</a:t>
            </a:r>
            <a:r>
              <a:rPr sz="1000" spc="-10" dirty="0">
                <a:solidFill>
                  <a:srgbClr val="FFFFFF"/>
                </a:solidFill>
                <a:latin typeface="黑体" panose="02010609060101010101" charset="-122"/>
                <a:ea typeface="黑体" panose="02010609060101010101" charset="-122"/>
                <a:cs typeface="黑体" panose="02010609060101010101" charset="-122"/>
              </a:rPr>
              <a:t>善</a:t>
            </a:r>
            <a:r>
              <a:rPr sz="1000" dirty="0">
                <a:solidFill>
                  <a:srgbClr val="FFFFFF"/>
                </a:solidFill>
                <a:latin typeface="黑体" panose="02010609060101010101" charset="-122"/>
                <a:ea typeface="黑体" panose="02010609060101010101" charset="-122"/>
                <a:cs typeface="黑体" panose="02010609060101010101" charset="-122"/>
              </a:rPr>
              <a:t>的价格</a:t>
            </a:r>
            <a:r>
              <a:rPr sz="1000" spc="-10" dirty="0">
                <a:solidFill>
                  <a:srgbClr val="FFFFFF"/>
                </a:solidFill>
                <a:latin typeface="黑体" panose="02010609060101010101" charset="-122"/>
                <a:ea typeface="黑体" panose="02010609060101010101" charset="-122"/>
                <a:cs typeface="黑体" panose="02010609060101010101" charset="-122"/>
              </a:rPr>
              <a:t>发</a:t>
            </a:r>
            <a:r>
              <a:rPr sz="1000" dirty="0">
                <a:solidFill>
                  <a:srgbClr val="FFFFFF"/>
                </a:solidFill>
                <a:latin typeface="黑体" panose="02010609060101010101" charset="-122"/>
                <a:ea typeface="黑体" panose="02010609060101010101" charset="-122"/>
                <a:cs typeface="黑体" panose="02010609060101010101" charset="-122"/>
              </a:rPr>
              <a:t>现</a:t>
            </a:r>
            <a:r>
              <a:rPr sz="1000" spc="-10" dirty="0">
                <a:solidFill>
                  <a:srgbClr val="FFFFFF"/>
                </a:solidFill>
                <a:latin typeface="黑体" panose="02010609060101010101" charset="-122"/>
                <a:ea typeface="黑体" panose="02010609060101010101" charset="-122"/>
                <a:cs typeface="黑体" panose="02010609060101010101" charset="-122"/>
              </a:rPr>
              <a:t>机</a:t>
            </a:r>
            <a:r>
              <a:rPr sz="1000" dirty="0">
                <a:solidFill>
                  <a:srgbClr val="FFFFFF"/>
                </a:solidFill>
                <a:latin typeface="黑体" panose="02010609060101010101" charset="-122"/>
                <a:ea typeface="黑体" panose="02010609060101010101" charset="-122"/>
                <a:cs typeface="黑体" panose="02010609060101010101" charset="-122"/>
              </a:rPr>
              <a:t>制、可</a:t>
            </a:r>
            <a:r>
              <a:rPr sz="1000" spc="-10" dirty="0">
                <a:solidFill>
                  <a:srgbClr val="FFFFFF"/>
                </a:solidFill>
                <a:latin typeface="黑体" panose="02010609060101010101" charset="-122"/>
                <a:ea typeface="黑体" panose="02010609060101010101" charset="-122"/>
                <a:cs typeface="黑体" panose="02010609060101010101" charset="-122"/>
              </a:rPr>
              <a:t>以</a:t>
            </a:r>
            <a:r>
              <a:rPr sz="1000" dirty="0">
                <a:solidFill>
                  <a:srgbClr val="FFFFFF"/>
                </a:solidFill>
                <a:latin typeface="黑体" panose="02010609060101010101" charset="-122"/>
                <a:ea typeface="黑体" panose="02010609060101010101" charset="-122"/>
                <a:cs typeface="黑体" panose="02010609060101010101" charset="-122"/>
              </a:rPr>
              <a:t>促</a:t>
            </a:r>
            <a:r>
              <a:rPr sz="1000" spc="-10" dirty="0">
                <a:solidFill>
                  <a:srgbClr val="FFFFFF"/>
                </a:solidFill>
                <a:latin typeface="黑体" panose="02010609060101010101" charset="-122"/>
                <a:ea typeface="黑体" panose="02010609060101010101" charset="-122"/>
                <a:cs typeface="黑体" panose="02010609060101010101" charset="-122"/>
              </a:rPr>
              <a:t>进</a:t>
            </a:r>
            <a:r>
              <a:rPr sz="1000" dirty="0">
                <a:solidFill>
                  <a:srgbClr val="FFFFFF"/>
                </a:solidFill>
                <a:latin typeface="黑体" panose="02010609060101010101" charset="-122"/>
                <a:ea typeface="黑体" panose="02010609060101010101" charset="-122"/>
                <a:cs typeface="黑体" panose="02010609060101010101" charset="-122"/>
              </a:rPr>
              <a:t>跨区域</a:t>
            </a:r>
            <a:r>
              <a:rPr sz="1000" spc="-10" dirty="0">
                <a:solidFill>
                  <a:srgbClr val="FFFFFF"/>
                </a:solidFill>
                <a:latin typeface="黑体" panose="02010609060101010101" charset="-122"/>
                <a:ea typeface="黑体" panose="02010609060101010101" charset="-122"/>
                <a:cs typeface="黑体" panose="02010609060101010101" charset="-122"/>
              </a:rPr>
              <a:t>减</a:t>
            </a:r>
            <a:r>
              <a:rPr sz="1000" dirty="0">
                <a:solidFill>
                  <a:srgbClr val="FFFFFF"/>
                </a:solidFill>
                <a:latin typeface="黑体" panose="02010609060101010101" charset="-122"/>
                <a:ea typeface="黑体" panose="02010609060101010101" charset="-122"/>
                <a:cs typeface="黑体" panose="02010609060101010101" charset="-122"/>
              </a:rPr>
              <a:t>排</a:t>
            </a:r>
            <a:r>
              <a:rPr sz="1000" spc="-10" dirty="0">
                <a:solidFill>
                  <a:srgbClr val="FFFFFF"/>
                </a:solidFill>
                <a:latin typeface="黑体" panose="02010609060101010101" charset="-122"/>
                <a:ea typeface="黑体" panose="02010609060101010101" charset="-122"/>
                <a:cs typeface="黑体" panose="02010609060101010101" charset="-122"/>
              </a:rPr>
              <a:t>协</a:t>
            </a:r>
            <a:r>
              <a:rPr sz="1000" dirty="0">
                <a:solidFill>
                  <a:srgbClr val="FFFFFF"/>
                </a:solidFill>
                <a:latin typeface="黑体" panose="02010609060101010101" charset="-122"/>
                <a:ea typeface="黑体" panose="02010609060101010101" charset="-122"/>
                <a:cs typeface="黑体" panose="02010609060101010101" charset="-122"/>
              </a:rPr>
              <a:t>调 劣势：</a:t>
            </a:r>
            <a:r>
              <a:rPr sz="1000" spc="-10" dirty="0">
                <a:solidFill>
                  <a:srgbClr val="FFFFFF"/>
                </a:solidFill>
                <a:latin typeface="黑体" panose="02010609060101010101" charset="-122"/>
                <a:ea typeface="黑体" panose="02010609060101010101" charset="-122"/>
                <a:cs typeface="黑体" panose="02010609060101010101" charset="-122"/>
              </a:rPr>
              <a:t>体</a:t>
            </a:r>
            <a:r>
              <a:rPr sz="1000" dirty="0">
                <a:solidFill>
                  <a:srgbClr val="FFFFFF"/>
                </a:solidFill>
                <a:latin typeface="黑体" panose="02010609060101010101" charset="-122"/>
                <a:ea typeface="黑体" panose="02010609060101010101" charset="-122"/>
                <a:cs typeface="黑体" panose="02010609060101010101" charset="-122"/>
              </a:rPr>
              <a:t>系设计</a:t>
            </a:r>
            <a:r>
              <a:rPr sz="1000" spc="-10" dirty="0">
                <a:solidFill>
                  <a:srgbClr val="FFFFFF"/>
                </a:solidFill>
                <a:latin typeface="黑体" panose="02010609060101010101" charset="-122"/>
                <a:ea typeface="黑体" panose="02010609060101010101" charset="-122"/>
                <a:cs typeface="黑体" panose="02010609060101010101" charset="-122"/>
              </a:rPr>
              <a:t>复</a:t>
            </a:r>
            <a:r>
              <a:rPr sz="1000" dirty="0">
                <a:solidFill>
                  <a:srgbClr val="FFFFFF"/>
                </a:solidFill>
                <a:latin typeface="黑体" panose="02010609060101010101" charset="-122"/>
                <a:ea typeface="黑体" panose="02010609060101010101" charset="-122"/>
                <a:cs typeface="黑体" panose="02010609060101010101" charset="-122"/>
              </a:rPr>
              <a:t>杂</a:t>
            </a:r>
            <a:r>
              <a:rPr sz="1000" spc="-10" dirty="0">
                <a:solidFill>
                  <a:srgbClr val="FFFFFF"/>
                </a:solidFill>
                <a:latin typeface="黑体" panose="02010609060101010101" charset="-122"/>
                <a:ea typeface="黑体" panose="02010609060101010101" charset="-122"/>
                <a:cs typeface="黑体" panose="02010609060101010101" charset="-122"/>
              </a:rPr>
              <a:t>、</a:t>
            </a:r>
            <a:r>
              <a:rPr sz="1000" dirty="0">
                <a:solidFill>
                  <a:srgbClr val="FFFFFF"/>
                </a:solidFill>
                <a:latin typeface="黑体" panose="02010609060101010101" charset="-122"/>
                <a:ea typeface="黑体" panose="02010609060101010101" charset="-122"/>
                <a:cs typeface="黑体" panose="02010609060101010101" charset="-122"/>
              </a:rPr>
              <a:t>运行成</a:t>
            </a:r>
            <a:r>
              <a:rPr sz="1000" spc="-10" dirty="0">
                <a:solidFill>
                  <a:srgbClr val="FFFFFF"/>
                </a:solidFill>
                <a:latin typeface="黑体" panose="02010609060101010101" charset="-122"/>
                <a:ea typeface="黑体" panose="02010609060101010101" charset="-122"/>
                <a:cs typeface="黑体" panose="02010609060101010101" charset="-122"/>
              </a:rPr>
              <a:t>本</a:t>
            </a:r>
            <a:r>
              <a:rPr sz="1000" dirty="0">
                <a:solidFill>
                  <a:srgbClr val="FFFFFF"/>
                </a:solidFill>
                <a:latin typeface="黑体" panose="02010609060101010101" charset="-122"/>
                <a:ea typeface="黑体" panose="02010609060101010101" charset="-122"/>
                <a:cs typeface="黑体" panose="02010609060101010101" charset="-122"/>
              </a:rPr>
              <a:t>高</a:t>
            </a:r>
            <a:endParaRPr sz="1000">
              <a:latin typeface="黑体" panose="02010609060101010101" charset="-122"/>
              <a:ea typeface="黑体" panose="02010609060101010101" charset="-122"/>
              <a:cs typeface="黑体" panose="02010609060101010101" charset="-122"/>
            </a:endParaRPr>
          </a:p>
        </p:txBody>
      </p:sp>
      <p:sp>
        <p:nvSpPr>
          <p:cNvPr id="25" name="object 25"/>
          <p:cNvSpPr txBox="1"/>
          <p:nvPr/>
        </p:nvSpPr>
        <p:spPr>
          <a:xfrm>
            <a:off x="441960" y="1506167"/>
            <a:ext cx="447040" cy="1593215"/>
          </a:xfrm>
          <a:prstGeom prst="rect">
            <a:avLst/>
          </a:prstGeom>
        </p:spPr>
        <p:txBody>
          <a:bodyPr vert="horz" wrap="square" lIns="0" tIns="55244" rIns="0" bIns="0" rtlCol="0">
            <a:spAutoFit/>
          </a:bodyPr>
          <a:lstStyle/>
          <a:p>
            <a:pPr marL="12700" marR="5080" algn="just">
              <a:lnSpc>
                <a:spcPts val="4000"/>
              </a:lnSpc>
              <a:spcBef>
                <a:spcPts val="435"/>
              </a:spcBef>
              <a:spcAft>
                <a:spcPts val="0"/>
              </a:spcAft>
            </a:pPr>
            <a:r>
              <a:rPr sz="2800" b="1" spc="-5" dirty="0">
                <a:solidFill>
                  <a:schemeClr val="tx2"/>
                </a:solidFill>
                <a:latin typeface="方正黑体_GBK" panose="03000509000000000000" charset="-122"/>
                <a:ea typeface="方正黑体_GBK" panose="03000509000000000000" charset="-122"/>
                <a:cs typeface="方正黑体_GBK" panose="03000509000000000000" charset="-122"/>
              </a:rPr>
              <a:t>碳 定 价</a:t>
            </a:r>
            <a:endParaRPr sz="28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609600" y="1048967"/>
            <a:ext cx="354330" cy="2641600"/>
          </a:xfrm>
          <a:prstGeom prst="rect">
            <a:avLst/>
          </a:prstGeom>
        </p:spPr>
        <p:txBody>
          <a:bodyPr vert="horz" wrap="square" lIns="0" tIns="56515" rIns="0" bIns="0" rtlCol="0">
            <a:spAutoFit/>
          </a:bodyPr>
          <a:lstStyle/>
          <a:p>
            <a:pPr marL="12700" marR="5080" algn="just">
              <a:lnSpc>
                <a:spcPct val="100000"/>
              </a:lnSpc>
              <a:spcBef>
                <a:spcPts val="445"/>
              </a:spcBef>
              <a:spcAft>
                <a:spcPts val="0"/>
              </a:spcAft>
            </a:pPr>
            <a:r>
              <a:rPr sz="2400" b="1" spc="-5" dirty="0">
                <a:solidFill>
                  <a:schemeClr val="tx2"/>
                </a:solidFill>
                <a:effectLst>
                  <a:outerShdw blurRad="38100" dist="38100" dir="2700000" algn="tl">
                    <a:srgbClr val="000000">
                      <a:alpha val="43137"/>
                    </a:srgbClr>
                  </a:outerShdw>
                </a:effectLst>
                <a:latin typeface="方正黑体_GBK" panose="03000509000000000000" charset="-122"/>
                <a:ea typeface="方正黑体_GBK" panose="03000509000000000000" charset="-122"/>
                <a:cs typeface="方正黑体_GBK" panose="03000509000000000000" charset="-122"/>
              </a:rPr>
              <a:t>全 球 碳 交 易 市 场</a:t>
            </a:r>
            <a:endParaRPr sz="2400" b="1" spc="-5" dirty="0">
              <a:solidFill>
                <a:schemeClr val="tx2"/>
              </a:solidFill>
              <a:effectLst>
                <a:outerShdw blurRad="38100" dist="38100" dir="2700000" algn="tl">
                  <a:srgbClr val="000000">
                    <a:alpha val="43137"/>
                  </a:srgbClr>
                </a:outerShdw>
              </a:effectLst>
              <a:latin typeface="方正黑体_GBK" panose="03000509000000000000" charset="-122"/>
              <a:ea typeface="方正黑体_GBK" panose="03000509000000000000" charset="-122"/>
              <a:cs typeface="方正黑体_GBK" panose="03000509000000000000" charset="-122"/>
            </a:endParaRPr>
          </a:p>
        </p:txBody>
      </p:sp>
      <p:sp>
        <p:nvSpPr>
          <p:cNvPr id="3" name="object 3"/>
          <p:cNvSpPr/>
          <p:nvPr/>
        </p:nvSpPr>
        <p:spPr>
          <a:xfrm>
            <a:off x="1371473" y="972614"/>
            <a:ext cx="7224902" cy="3168395"/>
          </a:xfrm>
          <a:prstGeom prst="rect">
            <a:avLst/>
          </a:prstGeom>
          <a:blipFill>
            <a:blip r:embed="rId2" cstate="print"/>
            <a:stretch>
              <a:fillRect/>
            </a:stretch>
          </a:blipFill>
        </p:spPr>
        <p:txBody>
          <a:bodyPr wrap="square" lIns="0" tIns="0" rIns="0" bIns="0" rtlCol="0"/>
          <a:lstStyl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609612" y="627454"/>
            <a:ext cx="229235" cy="3937635"/>
          </a:xfrm>
          <a:prstGeom prst="rect">
            <a:avLst/>
          </a:prstGeom>
        </p:spPr>
        <p:txBody>
          <a:bodyPr vert="horz" wrap="square" lIns="0" tIns="56515" rIns="0" bIns="0" rtlCol="0">
            <a:spAutoFit/>
          </a:bodyPr>
          <a:lstStyle/>
          <a:p>
            <a:pPr marL="12700" marR="5080" algn="just">
              <a:lnSpc>
                <a:spcPct val="82000"/>
              </a:lnSpc>
              <a:spcBef>
                <a:spcPts val="445"/>
              </a:spcBef>
            </a:pPr>
            <a:r>
              <a:rPr b="1" spc="-5" dirty="0">
                <a:solidFill>
                  <a:schemeClr val="tx2"/>
                </a:solidFill>
                <a:latin typeface="方正黑体_GBK" panose="03000509000000000000" charset="-122"/>
                <a:ea typeface="方正黑体_GBK" panose="03000509000000000000" charset="-122"/>
                <a:cs typeface="方正黑体_GBK" panose="03000509000000000000" charset="-122"/>
              </a:rPr>
              <a:t>碳 排 放 权 交 易</a:t>
            </a:r>
            <a:r>
              <a:rPr lang="en-US" b="1" spc="-5" dirty="0">
                <a:solidFill>
                  <a:schemeClr val="tx2"/>
                </a:solidFill>
                <a:latin typeface="方正黑体_GBK" panose="03000509000000000000" charset="-122"/>
                <a:ea typeface="方正黑体_GBK" panose="03000509000000000000" charset="-122"/>
                <a:cs typeface="方正黑体_GBK" panose="03000509000000000000" charset="-122"/>
              </a:rPr>
              <a:t>(</a:t>
            </a:r>
            <a:endParaRPr>
              <a:solidFill>
                <a:schemeClr val="tx2"/>
              </a:solidFill>
              <a:latin typeface="方正黑体_GBK" panose="03000509000000000000" charset="-122"/>
              <a:ea typeface="方正黑体_GBK" panose="03000509000000000000" charset="-122"/>
              <a:cs typeface="方正黑体_GBK" panose="03000509000000000000" charset="-122"/>
            </a:endParaRPr>
          </a:p>
          <a:p>
            <a:pPr marL="12700" marR="5080" algn="just">
              <a:lnSpc>
                <a:spcPct val="82000"/>
              </a:lnSpc>
              <a:spcBef>
                <a:spcPts val="170"/>
              </a:spcBef>
            </a:pPr>
            <a:r>
              <a:rPr b="1" spc="-5" dirty="0">
                <a:solidFill>
                  <a:schemeClr val="tx2"/>
                </a:solidFill>
                <a:latin typeface="方正黑体_GBK" panose="03000509000000000000" charset="-122"/>
                <a:ea typeface="方正黑体_GBK" panose="03000509000000000000" charset="-122"/>
                <a:cs typeface="方正黑体_GBK" panose="03000509000000000000" charset="-122"/>
              </a:rPr>
              <a:t>总 量 控 制 与 交 易</a:t>
            </a:r>
            <a:endParaRPr>
              <a:solidFill>
                <a:schemeClr val="tx2"/>
              </a:solidFill>
              <a:latin typeface="方正黑体_GBK" panose="03000509000000000000" charset="-122"/>
              <a:ea typeface="方正黑体_GBK" panose="03000509000000000000" charset="-122"/>
              <a:cs typeface="方正黑体_GBK" panose="03000509000000000000" charset="-122"/>
            </a:endParaRPr>
          </a:p>
          <a:p>
            <a:pPr marL="12700" marR="5080" algn="just">
              <a:lnSpc>
                <a:spcPct val="82000"/>
              </a:lnSpc>
              <a:spcBef>
                <a:spcPts val="5"/>
              </a:spcBef>
            </a:pPr>
            <a:r>
              <a:rPr b="1" spc="-5" dirty="0">
                <a:solidFill>
                  <a:schemeClr val="tx2"/>
                </a:solidFill>
                <a:latin typeface="方正黑体_GBK" panose="03000509000000000000" charset="-122"/>
                <a:ea typeface="方正黑体_GBK" panose="03000509000000000000" charset="-122"/>
                <a:cs typeface="方正黑体_GBK" panose="03000509000000000000" charset="-122"/>
              </a:rPr>
              <a:t>） 原</a:t>
            </a:r>
            <a:r>
              <a:rPr sz="1600" b="1" spc="-5" dirty="0">
                <a:solidFill>
                  <a:srgbClr val="7E7E7E"/>
                </a:solidFill>
                <a:latin typeface="黑体" panose="02010609060101010101" charset="-122"/>
                <a:cs typeface="黑体" panose="02010609060101010101" charset="-122"/>
              </a:rPr>
              <a:t> </a:t>
            </a:r>
            <a:r>
              <a:rPr sz="1800" b="1" spc="-5" dirty="0">
                <a:solidFill>
                  <a:schemeClr val="tx2"/>
                </a:solidFill>
                <a:latin typeface="方正黑体_GBK" panose="03000509000000000000" charset="-122"/>
                <a:ea typeface="方正黑体_GBK" panose="03000509000000000000" charset="-122"/>
                <a:cs typeface="方正黑体_GBK" panose="03000509000000000000" charset="-122"/>
              </a:rPr>
              <a:t>理</a:t>
            </a:r>
            <a:endParaRPr sz="18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3" name="object 3"/>
          <p:cNvSpPr/>
          <p:nvPr/>
        </p:nvSpPr>
        <p:spPr>
          <a:xfrm>
            <a:off x="1638045" y="1690317"/>
            <a:ext cx="2195830" cy="0"/>
          </a:xfrm>
          <a:custGeom>
            <a:avLst/>
            <a:gdLst/>
            <a:ahLst/>
            <a:cxnLst/>
            <a:rect l="l" t="t" r="r" b="b"/>
            <a:pathLst>
              <a:path w="2195829">
                <a:moveTo>
                  <a:pt x="0" y="0"/>
                </a:moveTo>
                <a:lnTo>
                  <a:pt x="2195576" y="0"/>
                </a:lnTo>
              </a:path>
            </a:pathLst>
          </a:custGeom>
          <a:ln w="19050">
            <a:solidFill>
              <a:srgbClr val="497DBA"/>
            </a:solidFill>
            <a:prstDash val="sysDash"/>
          </a:ln>
        </p:spPr>
        <p:txBody>
          <a:bodyPr wrap="square" lIns="0" tIns="0" rIns="0" bIns="0" rtlCol="0"/>
          <a:lstStyle/>
          <a:p/>
        </p:txBody>
      </p:sp>
      <p:sp>
        <p:nvSpPr>
          <p:cNvPr id="4" name="object 4"/>
          <p:cNvSpPr/>
          <p:nvPr/>
        </p:nvSpPr>
        <p:spPr>
          <a:xfrm>
            <a:off x="3323081" y="1012518"/>
            <a:ext cx="325755" cy="2451100"/>
          </a:xfrm>
          <a:custGeom>
            <a:avLst/>
            <a:gdLst/>
            <a:ahLst/>
            <a:cxnLst/>
            <a:rect l="l" t="t" r="r" b="b"/>
            <a:pathLst>
              <a:path w="325754" h="2451100">
                <a:moveTo>
                  <a:pt x="0" y="2450973"/>
                </a:moveTo>
                <a:lnTo>
                  <a:pt x="325704" y="2450973"/>
                </a:lnTo>
                <a:lnTo>
                  <a:pt x="325704" y="0"/>
                </a:lnTo>
                <a:lnTo>
                  <a:pt x="0" y="0"/>
                </a:lnTo>
                <a:lnTo>
                  <a:pt x="0" y="2450973"/>
                </a:lnTo>
                <a:close/>
              </a:path>
            </a:pathLst>
          </a:custGeom>
          <a:solidFill>
            <a:srgbClr val="0D0D0D"/>
          </a:solidFill>
        </p:spPr>
        <p:txBody>
          <a:bodyPr wrap="square" lIns="0" tIns="0" rIns="0" bIns="0" rtlCol="0"/>
          <a:lstStyle/>
          <a:p/>
        </p:txBody>
      </p:sp>
      <p:sp>
        <p:nvSpPr>
          <p:cNvPr id="5" name="object 5"/>
          <p:cNvSpPr/>
          <p:nvPr/>
        </p:nvSpPr>
        <p:spPr>
          <a:xfrm>
            <a:off x="3323081" y="1012518"/>
            <a:ext cx="325755" cy="2451100"/>
          </a:xfrm>
          <a:custGeom>
            <a:avLst/>
            <a:gdLst/>
            <a:ahLst/>
            <a:cxnLst/>
            <a:rect l="l" t="t" r="r" b="b"/>
            <a:pathLst>
              <a:path w="325754" h="2451100">
                <a:moveTo>
                  <a:pt x="0" y="2450973"/>
                </a:moveTo>
                <a:lnTo>
                  <a:pt x="325704" y="2450973"/>
                </a:lnTo>
                <a:lnTo>
                  <a:pt x="325704" y="0"/>
                </a:lnTo>
                <a:lnTo>
                  <a:pt x="0" y="0"/>
                </a:lnTo>
                <a:lnTo>
                  <a:pt x="0" y="2450973"/>
                </a:lnTo>
                <a:close/>
              </a:path>
            </a:pathLst>
          </a:custGeom>
          <a:ln w="9525">
            <a:solidFill>
              <a:srgbClr val="938953"/>
            </a:solidFill>
          </a:ln>
        </p:spPr>
        <p:txBody>
          <a:bodyPr wrap="square" lIns="0" tIns="0" rIns="0" bIns="0" rtlCol="0"/>
          <a:lstStyle/>
          <a:p/>
        </p:txBody>
      </p:sp>
      <p:sp>
        <p:nvSpPr>
          <p:cNvPr id="6" name="object 6"/>
          <p:cNvSpPr/>
          <p:nvPr/>
        </p:nvSpPr>
        <p:spPr>
          <a:xfrm>
            <a:off x="2467610" y="1487878"/>
            <a:ext cx="325755" cy="1976120"/>
          </a:xfrm>
          <a:custGeom>
            <a:avLst/>
            <a:gdLst/>
            <a:ahLst/>
            <a:cxnLst/>
            <a:rect l="l" t="t" r="r" b="b"/>
            <a:pathLst>
              <a:path w="325754" h="1976120">
                <a:moveTo>
                  <a:pt x="0" y="1975993"/>
                </a:moveTo>
                <a:lnTo>
                  <a:pt x="325704" y="1975993"/>
                </a:lnTo>
                <a:lnTo>
                  <a:pt x="325704" y="0"/>
                </a:lnTo>
                <a:lnTo>
                  <a:pt x="0" y="0"/>
                </a:lnTo>
                <a:lnTo>
                  <a:pt x="0" y="1975993"/>
                </a:lnTo>
                <a:close/>
              </a:path>
            </a:pathLst>
          </a:custGeom>
          <a:solidFill>
            <a:srgbClr val="7E7E7E"/>
          </a:solidFill>
        </p:spPr>
        <p:txBody>
          <a:bodyPr wrap="square" lIns="0" tIns="0" rIns="0" bIns="0" rtlCol="0"/>
          <a:lstStyle/>
          <a:p/>
        </p:txBody>
      </p:sp>
      <p:sp>
        <p:nvSpPr>
          <p:cNvPr id="7" name="object 7"/>
          <p:cNvSpPr/>
          <p:nvPr/>
        </p:nvSpPr>
        <p:spPr>
          <a:xfrm>
            <a:off x="2467610" y="1012568"/>
            <a:ext cx="325755" cy="475615"/>
          </a:xfrm>
          <a:custGeom>
            <a:avLst/>
            <a:gdLst/>
            <a:ahLst/>
            <a:cxnLst/>
            <a:rect l="l" t="t" r="r" b="b"/>
            <a:pathLst>
              <a:path w="325754" h="475614">
                <a:moveTo>
                  <a:pt x="0" y="475310"/>
                </a:moveTo>
                <a:lnTo>
                  <a:pt x="325704" y="475310"/>
                </a:lnTo>
                <a:lnTo>
                  <a:pt x="325704" y="0"/>
                </a:lnTo>
                <a:lnTo>
                  <a:pt x="0" y="0"/>
                </a:lnTo>
                <a:lnTo>
                  <a:pt x="0" y="475310"/>
                </a:lnTo>
                <a:close/>
              </a:path>
            </a:pathLst>
          </a:custGeom>
          <a:solidFill>
            <a:srgbClr val="73AC79"/>
          </a:solidFill>
        </p:spPr>
        <p:txBody>
          <a:bodyPr wrap="square" lIns="0" tIns="0" rIns="0" bIns="0" rtlCol="0"/>
          <a:lstStyle/>
          <a:p/>
        </p:txBody>
      </p:sp>
      <p:sp>
        <p:nvSpPr>
          <p:cNvPr id="8" name="object 8"/>
          <p:cNvSpPr/>
          <p:nvPr/>
        </p:nvSpPr>
        <p:spPr>
          <a:xfrm>
            <a:off x="2359152" y="1441904"/>
            <a:ext cx="527685" cy="2075814"/>
          </a:xfrm>
          <a:custGeom>
            <a:avLst/>
            <a:gdLst/>
            <a:ahLst/>
            <a:cxnLst/>
            <a:rect l="l" t="t" r="r" b="b"/>
            <a:pathLst>
              <a:path w="527685" h="2075814">
                <a:moveTo>
                  <a:pt x="0" y="87884"/>
                </a:moveTo>
                <a:lnTo>
                  <a:pt x="6889" y="53685"/>
                </a:lnTo>
                <a:lnTo>
                  <a:pt x="25685" y="25749"/>
                </a:lnTo>
                <a:lnTo>
                  <a:pt x="53578" y="6909"/>
                </a:lnTo>
                <a:lnTo>
                  <a:pt x="87756" y="0"/>
                </a:lnTo>
                <a:lnTo>
                  <a:pt x="439293" y="0"/>
                </a:lnTo>
                <a:lnTo>
                  <a:pt x="473491" y="6909"/>
                </a:lnTo>
                <a:lnTo>
                  <a:pt x="501427" y="25749"/>
                </a:lnTo>
                <a:lnTo>
                  <a:pt x="520267" y="53685"/>
                </a:lnTo>
                <a:lnTo>
                  <a:pt x="527177" y="87884"/>
                </a:lnTo>
                <a:lnTo>
                  <a:pt x="527177" y="1987677"/>
                </a:lnTo>
                <a:lnTo>
                  <a:pt x="520267" y="2021875"/>
                </a:lnTo>
                <a:lnTo>
                  <a:pt x="501427" y="2049811"/>
                </a:lnTo>
                <a:lnTo>
                  <a:pt x="473491" y="2068651"/>
                </a:lnTo>
                <a:lnTo>
                  <a:pt x="439293" y="2075561"/>
                </a:lnTo>
                <a:lnTo>
                  <a:pt x="87756" y="2075561"/>
                </a:lnTo>
                <a:lnTo>
                  <a:pt x="53578" y="2068651"/>
                </a:lnTo>
                <a:lnTo>
                  <a:pt x="25685" y="2049811"/>
                </a:lnTo>
                <a:lnTo>
                  <a:pt x="6889" y="2021875"/>
                </a:lnTo>
                <a:lnTo>
                  <a:pt x="0" y="1987677"/>
                </a:lnTo>
                <a:lnTo>
                  <a:pt x="0" y="87884"/>
                </a:lnTo>
                <a:close/>
              </a:path>
            </a:pathLst>
          </a:custGeom>
          <a:ln w="19050">
            <a:solidFill>
              <a:srgbClr val="000000"/>
            </a:solidFill>
            <a:prstDash val="sysDash"/>
          </a:ln>
        </p:spPr>
        <p:txBody>
          <a:bodyPr wrap="square" lIns="0" tIns="0" rIns="0" bIns="0" rtlCol="0"/>
          <a:lstStyle/>
          <a:p/>
        </p:txBody>
      </p:sp>
      <p:sp>
        <p:nvSpPr>
          <p:cNvPr id="9" name="object 9"/>
          <p:cNvSpPr/>
          <p:nvPr/>
        </p:nvSpPr>
        <p:spPr>
          <a:xfrm>
            <a:off x="2171699" y="1012518"/>
            <a:ext cx="234315" cy="478790"/>
          </a:xfrm>
          <a:custGeom>
            <a:avLst/>
            <a:gdLst/>
            <a:ahLst/>
            <a:cxnLst/>
            <a:rect l="l" t="t" r="r" b="b"/>
            <a:pathLst>
              <a:path w="234314" h="478789">
                <a:moveTo>
                  <a:pt x="233934" y="478663"/>
                </a:moveTo>
                <a:lnTo>
                  <a:pt x="188386" y="477144"/>
                </a:lnTo>
                <a:lnTo>
                  <a:pt x="151209" y="472995"/>
                </a:lnTo>
                <a:lnTo>
                  <a:pt x="126152" y="466822"/>
                </a:lnTo>
                <a:lnTo>
                  <a:pt x="116967" y="459232"/>
                </a:lnTo>
                <a:lnTo>
                  <a:pt x="116967" y="258825"/>
                </a:lnTo>
                <a:lnTo>
                  <a:pt x="107781" y="251235"/>
                </a:lnTo>
                <a:lnTo>
                  <a:pt x="82724" y="245062"/>
                </a:lnTo>
                <a:lnTo>
                  <a:pt x="45547" y="240913"/>
                </a:lnTo>
                <a:lnTo>
                  <a:pt x="0" y="239395"/>
                </a:lnTo>
                <a:lnTo>
                  <a:pt x="45547" y="237857"/>
                </a:lnTo>
                <a:lnTo>
                  <a:pt x="82724" y="233664"/>
                </a:lnTo>
                <a:lnTo>
                  <a:pt x="107781" y="227447"/>
                </a:lnTo>
                <a:lnTo>
                  <a:pt x="116967" y="219837"/>
                </a:lnTo>
                <a:lnTo>
                  <a:pt x="116967" y="19431"/>
                </a:lnTo>
                <a:lnTo>
                  <a:pt x="126152" y="11894"/>
                </a:lnTo>
                <a:lnTo>
                  <a:pt x="151209" y="5715"/>
                </a:lnTo>
                <a:lnTo>
                  <a:pt x="188386" y="1535"/>
                </a:lnTo>
                <a:lnTo>
                  <a:pt x="233934" y="0"/>
                </a:lnTo>
              </a:path>
            </a:pathLst>
          </a:custGeom>
          <a:ln w="9525">
            <a:solidFill>
              <a:srgbClr val="497DBA"/>
            </a:solidFill>
          </a:ln>
        </p:spPr>
        <p:txBody>
          <a:bodyPr wrap="square" lIns="0" tIns="0" rIns="0" bIns="0" rtlCol="0"/>
          <a:lstStyle/>
          <a:p/>
        </p:txBody>
      </p:sp>
      <p:sp>
        <p:nvSpPr>
          <p:cNvPr id="10" name="object 10"/>
          <p:cNvSpPr txBox="1"/>
          <p:nvPr/>
        </p:nvSpPr>
        <p:spPr>
          <a:xfrm>
            <a:off x="1639315" y="1140533"/>
            <a:ext cx="534670" cy="166370"/>
          </a:xfrm>
          <a:prstGeom prst="rect">
            <a:avLst/>
          </a:prstGeom>
        </p:spPr>
        <p:txBody>
          <a:bodyPr vert="horz" wrap="square" lIns="0" tIns="12700" rIns="0" bIns="0" rtlCol="0">
            <a:spAutoFit/>
          </a:bodyPr>
          <a:lstStyle/>
          <a:p>
            <a:pPr marL="12700">
              <a:lnSpc>
                <a:spcPct val="100000"/>
              </a:lnSpc>
              <a:spcBef>
                <a:spcPts val="100"/>
              </a:spcBef>
            </a:pPr>
            <a:r>
              <a:rPr sz="1000" b="1" dirty="0">
                <a:latin typeface="黑体" panose="02010609060101010101" charset="-122"/>
                <a:ea typeface="黑体" panose="02010609060101010101" charset="-122"/>
                <a:cs typeface="微软雅黑" panose="020B0503020204020204" charset="-122"/>
              </a:rPr>
              <a:t>补足缺口</a:t>
            </a:r>
            <a:endParaRPr sz="1000" b="1" dirty="0">
              <a:latin typeface="黑体" panose="02010609060101010101" charset="-122"/>
              <a:ea typeface="黑体" panose="02010609060101010101" charset="-122"/>
              <a:cs typeface="微软雅黑" panose="020B0503020204020204" charset="-122"/>
            </a:endParaRPr>
          </a:p>
        </p:txBody>
      </p:sp>
      <p:sp>
        <p:nvSpPr>
          <p:cNvPr id="11" name="object 11"/>
          <p:cNvSpPr/>
          <p:nvPr/>
        </p:nvSpPr>
        <p:spPr>
          <a:xfrm>
            <a:off x="1948180" y="1487752"/>
            <a:ext cx="411480" cy="1976120"/>
          </a:xfrm>
          <a:custGeom>
            <a:avLst/>
            <a:gdLst/>
            <a:ahLst/>
            <a:cxnLst/>
            <a:rect l="l" t="t" r="r" b="b"/>
            <a:pathLst>
              <a:path w="411480" h="1976120">
                <a:moveTo>
                  <a:pt x="410972" y="1975739"/>
                </a:moveTo>
                <a:lnTo>
                  <a:pt x="330965" y="1973042"/>
                </a:lnTo>
                <a:lnTo>
                  <a:pt x="265652" y="1965690"/>
                </a:lnTo>
                <a:lnTo>
                  <a:pt x="221626" y="1954789"/>
                </a:lnTo>
                <a:lnTo>
                  <a:pt x="205486" y="1941449"/>
                </a:lnTo>
                <a:lnTo>
                  <a:pt x="205486" y="1022095"/>
                </a:lnTo>
                <a:lnTo>
                  <a:pt x="189327" y="1008755"/>
                </a:lnTo>
                <a:lnTo>
                  <a:pt x="145272" y="997854"/>
                </a:lnTo>
                <a:lnTo>
                  <a:pt x="79952" y="990502"/>
                </a:lnTo>
                <a:lnTo>
                  <a:pt x="0" y="987806"/>
                </a:lnTo>
                <a:lnTo>
                  <a:pt x="79952" y="985129"/>
                </a:lnTo>
                <a:lnTo>
                  <a:pt x="145272" y="977820"/>
                </a:lnTo>
                <a:lnTo>
                  <a:pt x="189327" y="966964"/>
                </a:lnTo>
                <a:lnTo>
                  <a:pt x="205486" y="953643"/>
                </a:lnTo>
                <a:lnTo>
                  <a:pt x="205486" y="34162"/>
                </a:lnTo>
                <a:lnTo>
                  <a:pt x="221626" y="20841"/>
                </a:lnTo>
                <a:lnTo>
                  <a:pt x="265652" y="9985"/>
                </a:lnTo>
                <a:lnTo>
                  <a:pt x="330965" y="2676"/>
                </a:lnTo>
                <a:lnTo>
                  <a:pt x="410972" y="0"/>
                </a:lnTo>
              </a:path>
            </a:pathLst>
          </a:custGeom>
          <a:ln w="9525">
            <a:solidFill>
              <a:srgbClr val="497DBA"/>
            </a:solidFill>
          </a:ln>
        </p:spPr>
        <p:txBody>
          <a:bodyPr wrap="square" lIns="0" tIns="0" rIns="0" bIns="0" rtlCol="0"/>
          <a:lstStyle/>
          <a:p/>
        </p:txBody>
      </p:sp>
      <p:sp>
        <p:nvSpPr>
          <p:cNvPr id="12" name="object 12"/>
          <p:cNvSpPr txBox="1"/>
          <p:nvPr/>
        </p:nvSpPr>
        <p:spPr>
          <a:xfrm>
            <a:off x="1705102" y="2063824"/>
            <a:ext cx="153035" cy="781685"/>
          </a:xfrm>
          <a:prstGeom prst="rect">
            <a:avLst/>
          </a:prstGeom>
        </p:spPr>
        <p:txBody>
          <a:bodyPr vert="horz" wrap="square" lIns="0" tIns="12700" rIns="0" bIns="0" rtlCol="0">
            <a:spAutoFit/>
          </a:bodyPr>
          <a:lstStyle/>
          <a:p>
            <a:pPr marL="12700" marR="5080" algn="just">
              <a:lnSpc>
                <a:spcPct val="100000"/>
              </a:lnSpc>
              <a:spcBef>
                <a:spcPts val="100"/>
              </a:spcBef>
            </a:pPr>
            <a:r>
              <a:rPr sz="1000" b="1" dirty="0">
                <a:latin typeface="黑体" panose="02010609060101010101" charset="-122"/>
                <a:ea typeface="黑体" panose="02010609060101010101" charset="-122"/>
                <a:cs typeface="黑体" panose="02010609060101010101" charset="-122"/>
              </a:rPr>
              <a:t>初 始 配 额 量</a:t>
            </a:r>
            <a:endParaRPr sz="1000" b="1" dirty="0">
              <a:latin typeface="黑体" panose="02010609060101010101" charset="-122"/>
              <a:ea typeface="黑体" panose="02010609060101010101" charset="-122"/>
              <a:cs typeface="黑体" panose="02010609060101010101" charset="-122"/>
            </a:endParaRPr>
          </a:p>
        </p:txBody>
      </p:sp>
      <p:sp>
        <p:nvSpPr>
          <p:cNvPr id="13" name="object 13"/>
          <p:cNvSpPr/>
          <p:nvPr/>
        </p:nvSpPr>
        <p:spPr>
          <a:xfrm>
            <a:off x="2103246" y="3596586"/>
            <a:ext cx="1054735" cy="478790"/>
          </a:xfrm>
          <a:custGeom>
            <a:avLst/>
            <a:gdLst/>
            <a:ahLst/>
            <a:cxnLst/>
            <a:rect l="l" t="t" r="r" b="b"/>
            <a:pathLst>
              <a:path w="1054735" h="478789">
                <a:moveTo>
                  <a:pt x="527176" y="0"/>
                </a:moveTo>
                <a:lnTo>
                  <a:pt x="461037" y="1864"/>
                </a:lnTo>
                <a:lnTo>
                  <a:pt x="397352" y="7306"/>
                </a:lnTo>
                <a:lnTo>
                  <a:pt x="336616" y="16104"/>
                </a:lnTo>
                <a:lnTo>
                  <a:pt x="279322" y="28032"/>
                </a:lnTo>
                <a:lnTo>
                  <a:pt x="225963" y="42866"/>
                </a:lnTo>
                <a:lnTo>
                  <a:pt x="177034" y="60384"/>
                </a:lnTo>
                <a:lnTo>
                  <a:pt x="133027" y="80359"/>
                </a:lnTo>
                <a:lnTo>
                  <a:pt x="94436" y="102569"/>
                </a:lnTo>
                <a:lnTo>
                  <a:pt x="61755" y="126789"/>
                </a:lnTo>
                <a:lnTo>
                  <a:pt x="16096" y="180365"/>
                </a:lnTo>
                <a:lnTo>
                  <a:pt x="0" y="239293"/>
                </a:lnTo>
                <a:lnTo>
                  <a:pt x="4106" y="269318"/>
                </a:lnTo>
                <a:lnTo>
                  <a:pt x="35477" y="325804"/>
                </a:lnTo>
                <a:lnTo>
                  <a:pt x="94436" y="376043"/>
                </a:lnTo>
                <a:lnTo>
                  <a:pt x="133027" y="398260"/>
                </a:lnTo>
                <a:lnTo>
                  <a:pt x="177034" y="418242"/>
                </a:lnTo>
                <a:lnTo>
                  <a:pt x="225963" y="435765"/>
                </a:lnTo>
                <a:lnTo>
                  <a:pt x="279322" y="450606"/>
                </a:lnTo>
                <a:lnTo>
                  <a:pt x="336616" y="462538"/>
                </a:lnTo>
                <a:lnTo>
                  <a:pt x="397352" y="471340"/>
                </a:lnTo>
                <a:lnTo>
                  <a:pt x="461037" y="476785"/>
                </a:lnTo>
                <a:lnTo>
                  <a:pt x="527176" y="478650"/>
                </a:lnTo>
                <a:lnTo>
                  <a:pt x="593318" y="476785"/>
                </a:lnTo>
                <a:lnTo>
                  <a:pt x="657009" y="471340"/>
                </a:lnTo>
                <a:lnTo>
                  <a:pt x="717754" y="462538"/>
                </a:lnTo>
                <a:lnTo>
                  <a:pt x="775060" y="450606"/>
                </a:lnTo>
                <a:lnTo>
                  <a:pt x="828432" y="435765"/>
                </a:lnTo>
                <a:lnTo>
                  <a:pt x="877376" y="418242"/>
                </a:lnTo>
                <a:lnTo>
                  <a:pt x="921397" y="398260"/>
                </a:lnTo>
                <a:lnTo>
                  <a:pt x="960002" y="376043"/>
                </a:lnTo>
                <a:lnTo>
                  <a:pt x="992696" y="351816"/>
                </a:lnTo>
                <a:lnTo>
                  <a:pt x="1038375" y="298229"/>
                </a:lnTo>
                <a:lnTo>
                  <a:pt x="1054480" y="239293"/>
                </a:lnTo>
                <a:lnTo>
                  <a:pt x="1050372" y="209272"/>
                </a:lnTo>
                <a:lnTo>
                  <a:pt x="1018986" y="152796"/>
                </a:lnTo>
                <a:lnTo>
                  <a:pt x="960002" y="102569"/>
                </a:lnTo>
                <a:lnTo>
                  <a:pt x="921397" y="80359"/>
                </a:lnTo>
                <a:lnTo>
                  <a:pt x="877376" y="60384"/>
                </a:lnTo>
                <a:lnTo>
                  <a:pt x="828432" y="42866"/>
                </a:lnTo>
                <a:lnTo>
                  <a:pt x="775060" y="28032"/>
                </a:lnTo>
                <a:lnTo>
                  <a:pt x="717754" y="16104"/>
                </a:lnTo>
                <a:lnTo>
                  <a:pt x="657009" y="7306"/>
                </a:lnTo>
                <a:lnTo>
                  <a:pt x="593318" y="1864"/>
                </a:lnTo>
                <a:lnTo>
                  <a:pt x="527176" y="0"/>
                </a:lnTo>
                <a:close/>
              </a:path>
            </a:pathLst>
          </a:custGeom>
          <a:solidFill>
            <a:srgbClr val="4F6128"/>
          </a:solidFill>
        </p:spPr>
        <p:txBody>
          <a:bodyPr wrap="square" lIns="0" tIns="0" rIns="0" bIns="0" rtlCol="0"/>
          <a:lstStyle/>
          <a:p/>
        </p:txBody>
      </p:sp>
      <p:sp>
        <p:nvSpPr>
          <p:cNvPr id="14" name="object 14"/>
          <p:cNvSpPr txBox="1"/>
          <p:nvPr/>
        </p:nvSpPr>
        <p:spPr>
          <a:xfrm>
            <a:off x="3299206" y="3520387"/>
            <a:ext cx="407670" cy="320040"/>
          </a:xfrm>
          <a:prstGeom prst="rect">
            <a:avLst/>
          </a:prstGeom>
        </p:spPr>
        <p:txBody>
          <a:bodyPr vert="horz" wrap="square" lIns="0" tIns="12700" rIns="0" bIns="0" rtlCol="0">
            <a:spAutoFit/>
          </a:bodyPr>
          <a:lstStyle/>
          <a:p>
            <a:pPr marL="12700" marR="5080" indent="62865">
              <a:lnSpc>
                <a:spcPct val="100000"/>
              </a:lnSpc>
              <a:spcBef>
                <a:spcPts val="100"/>
              </a:spcBef>
            </a:pPr>
            <a:r>
              <a:rPr sz="1000" b="1" dirty="0">
                <a:latin typeface="黑体" panose="02010609060101010101" charset="-122"/>
                <a:ea typeface="黑体" panose="02010609060101010101" charset="-122"/>
                <a:cs typeface="黑体" panose="02010609060101010101" charset="-122"/>
              </a:rPr>
              <a:t>实际 排放量</a:t>
            </a:r>
            <a:endParaRPr sz="1000" b="1" dirty="0">
              <a:latin typeface="黑体" panose="02010609060101010101" charset="-122"/>
              <a:ea typeface="黑体" panose="02010609060101010101" charset="-122"/>
              <a:cs typeface="黑体" panose="02010609060101010101" charset="-122"/>
            </a:endParaRPr>
          </a:p>
        </p:txBody>
      </p:sp>
      <p:sp>
        <p:nvSpPr>
          <p:cNvPr id="15" name="object 15"/>
          <p:cNvSpPr/>
          <p:nvPr/>
        </p:nvSpPr>
        <p:spPr>
          <a:xfrm>
            <a:off x="4527550" y="3463491"/>
            <a:ext cx="3224530" cy="0"/>
          </a:xfrm>
          <a:custGeom>
            <a:avLst/>
            <a:gdLst/>
            <a:ahLst/>
            <a:cxnLst/>
            <a:rect l="l" t="t" r="r" b="b"/>
            <a:pathLst>
              <a:path w="3224529">
                <a:moveTo>
                  <a:pt x="0" y="0"/>
                </a:moveTo>
                <a:lnTo>
                  <a:pt x="3224149" y="0"/>
                </a:lnTo>
              </a:path>
            </a:pathLst>
          </a:custGeom>
          <a:ln w="19050">
            <a:solidFill>
              <a:srgbClr val="497DBA"/>
            </a:solidFill>
          </a:ln>
        </p:spPr>
        <p:txBody>
          <a:bodyPr wrap="square" lIns="0" tIns="0" rIns="0" bIns="0" rtlCol="0"/>
          <a:lstStyle/>
          <a:p/>
        </p:txBody>
      </p:sp>
      <p:sp>
        <p:nvSpPr>
          <p:cNvPr id="16" name="object 16"/>
          <p:cNvSpPr/>
          <p:nvPr/>
        </p:nvSpPr>
        <p:spPr>
          <a:xfrm>
            <a:off x="4527550" y="1494737"/>
            <a:ext cx="2626360" cy="6985"/>
          </a:xfrm>
          <a:custGeom>
            <a:avLst/>
            <a:gdLst/>
            <a:ahLst/>
            <a:cxnLst/>
            <a:rect l="l" t="t" r="r" b="b"/>
            <a:pathLst>
              <a:path w="2626359" h="6985">
                <a:moveTo>
                  <a:pt x="0" y="0"/>
                </a:moveTo>
                <a:lnTo>
                  <a:pt x="2626106" y="6985"/>
                </a:lnTo>
              </a:path>
            </a:pathLst>
          </a:custGeom>
          <a:ln w="19050">
            <a:solidFill>
              <a:srgbClr val="497DBA"/>
            </a:solidFill>
            <a:prstDash val="sysDash"/>
          </a:ln>
        </p:spPr>
        <p:txBody>
          <a:bodyPr wrap="square" lIns="0" tIns="0" rIns="0" bIns="0" rtlCol="0"/>
          <a:lstStyle/>
          <a:p/>
        </p:txBody>
      </p:sp>
      <p:sp>
        <p:nvSpPr>
          <p:cNvPr id="17" name="object 17"/>
          <p:cNvSpPr/>
          <p:nvPr/>
        </p:nvSpPr>
        <p:spPr>
          <a:xfrm>
            <a:off x="6721728" y="1962859"/>
            <a:ext cx="325755" cy="1501140"/>
          </a:xfrm>
          <a:custGeom>
            <a:avLst/>
            <a:gdLst/>
            <a:ahLst/>
            <a:cxnLst/>
            <a:rect l="l" t="t" r="r" b="b"/>
            <a:pathLst>
              <a:path w="325754" h="1501139">
                <a:moveTo>
                  <a:pt x="0" y="1500632"/>
                </a:moveTo>
                <a:lnTo>
                  <a:pt x="325704" y="1500632"/>
                </a:lnTo>
                <a:lnTo>
                  <a:pt x="325704" y="0"/>
                </a:lnTo>
                <a:lnTo>
                  <a:pt x="0" y="0"/>
                </a:lnTo>
                <a:lnTo>
                  <a:pt x="0" y="1500632"/>
                </a:lnTo>
                <a:close/>
              </a:path>
            </a:pathLst>
          </a:custGeom>
          <a:solidFill>
            <a:srgbClr val="0D0D0D"/>
          </a:solidFill>
        </p:spPr>
        <p:txBody>
          <a:bodyPr wrap="square" lIns="0" tIns="0" rIns="0" bIns="0" rtlCol="0"/>
          <a:lstStyle/>
          <a:p/>
        </p:txBody>
      </p:sp>
      <p:sp>
        <p:nvSpPr>
          <p:cNvPr id="18" name="object 18"/>
          <p:cNvSpPr/>
          <p:nvPr/>
        </p:nvSpPr>
        <p:spPr>
          <a:xfrm>
            <a:off x="5867526" y="1963112"/>
            <a:ext cx="325755" cy="1501140"/>
          </a:xfrm>
          <a:custGeom>
            <a:avLst/>
            <a:gdLst/>
            <a:ahLst/>
            <a:cxnLst/>
            <a:rect l="l" t="t" r="r" b="b"/>
            <a:pathLst>
              <a:path w="325754" h="1501139">
                <a:moveTo>
                  <a:pt x="0" y="1500758"/>
                </a:moveTo>
                <a:lnTo>
                  <a:pt x="325704" y="1500758"/>
                </a:lnTo>
                <a:lnTo>
                  <a:pt x="325704" y="0"/>
                </a:lnTo>
                <a:lnTo>
                  <a:pt x="0" y="0"/>
                </a:lnTo>
                <a:lnTo>
                  <a:pt x="0" y="1500758"/>
                </a:lnTo>
                <a:close/>
              </a:path>
            </a:pathLst>
          </a:custGeom>
          <a:solidFill>
            <a:srgbClr val="7E7E7E"/>
          </a:solidFill>
        </p:spPr>
        <p:txBody>
          <a:bodyPr wrap="square" lIns="0" tIns="0" rIns="0" bIns="0" rtlCol="0"/>
          <a:lstStyle/>
          <a:p/>
        </p:txBody>
      </p:sp>
      <p:sp>
        <p:nvSpPr>
          <p:cNvPr id="19" name="object 19"/>
          <p:cNvSpPr/>
          <p:nvPr/>
        </p:nvSpPr>
        <p:spPr>
          <a:xfrm>
            <a:off x="5867526" y="1487878"/>
            <a:ext cx="325755" cy="475615"/>
          </a:xfrm>
          <a:custGeom>
            <a:avLst/>
            <a:gdLst/>
            <a:ahLst/>
            <a:cxnLst/>
            <a:rect l="l" t="t" r="r" b="b"/>
            <a:pathLst>
              <a:path w="325754" h="475614">
                <a:moveTo>
                  <a:pt x="0" y="475234"/>
                </a:moveTo>
                <a:lnTo>
                  <a:pt x="325704" y="475234"/>
                </a:lnTo>
                <a:lnTo>
                  <a:pt x="325704" y="0"/>
                </a:lnTo>
                <a:lnTo>
                  <a:pt x="0" y="0"/>
                </a:lnTo>
                <a:lnTo>
                  <a:pt x="0" y="475234"/>
                </a:lnTo>
                <a:close/>
              </a:path>
            </a:pathLst>
          </a:custGeom>
          <a:solidFill>
            <a:srgbClr val="73AC79"/>
          </a:solidFill>
        </p:spPr>
        <p:txBody>
          <a:bodyPr wrap="square" lIns="0" tIns="0" rIns="0" bIns="0" rtlCol="0"/>
          <a:lstStyle/>
          <a:p/>
        </p:txBody>
      </p:sp>
      <p:sp>
        <p:nvSpPr>
          <p:cNvPr id="20" name="object 20"/>
          <p:cNvSpPr/>
          <p:nvPr/>
        </p:nvSpPr>
        <p:spPr>
          <a:xfrm>
            <a:off x="5757799" y="1441904"/>
            <a:ext cx="528955" cy="2075814"/>
          </a:xfrm>
          <a:custGeom>
            <a:avLst/>
            <a:gdLst/>
            <a:ahLst/>
            <a:cxnLst/>
            <a:rect l="l" t="t" r="r" b="b"/>
            <a:pathLst>
              <a:path w="528954" h="2075814">
                <a:moveTo>
                  <a:pt x="0" y="88137"/>
                </a:moveTo>
                <a:lnTo>
                  <a:pt x="6911" y="53846"/>
                </a:lnTo>
                <a:lnTo>
                  <a:pt x="25765" y="25828"/>
                </a:lnTo>
                <a:lnTo>
                  <a:pt x="53738" y="6931"/>
                </a:lnTo>
                <a:lnTo>
                  <a:pt x="88011" y="0"/>
                </a:lnTo>
                <a:lnTo>
                  <a:pt x="440436" y="0"/>
                </a:lnTo>
                <a:lnTo>
                  <a:pt x="474708" y="6931"/>
                </a:lnTo>
                <a:lnTo>
                  <a:pt x="502681" y="25828"/>
                </a:lnTo>
                <a:lnTo>
                  <a:pt x="521535" y="53846"/>
                </a:lnTo>
                <a:lnTo>
                  <a:pt x="528446" y="88137"/>
                </a:lnTo>
                <a:lnTo>
                  <a:pt x="528446" y="1987423"/>
                </a:lnTo>
                <a:lnTo>
                  <a:pt x="521535" y="2021768"/>
                </a:lnTo>
                <a:lnTo>
                  <a:pt x="502681" y="2049780"/>
                </a:lnTo>
                <a:lnTo>
                  <a:pt x="474708" y="2068647"/>
                </a:lnTo>
                <a:lnTo>
                  <a:pt x="440436" y="2075561"/>
                </a:lnTo>
                <a:lnTo>
                  <a:pt x="88011" y="2075561"/>
                </a:lnTo>
                <a:lnTo>
                  <a:pt x="53738" y="2068647"/>
                </a:lnTo>
                <a:lnTo>
                  <a:pt x="25765" y="2049780"/>
                </a:lnTo>
                <a:lnTo>
                  <a:pt x="6911" y="2021768"/>
                </a:lnTo>
                <a:lnTo>
                  <a:pt x="0" y="1987423"/>
                </a:lnTo>
                <a:lnTo>
                  <a:pt x="0" y="88137"/>
                </a:lnTo>
                <a:close/>
              </a:path>
            </a:pathLst>
          </a:custGeom>
          <a:ln w="19049">
            <a:solidFill>
              <a:srgbClr val="000000"/>
            </a:solidFill>
            <a:prstDash val="sysDash"/>
          </a:ln>
        </p:spPr>
        <p:txBody>
          <a:bodyPr wrap="square" lIns="0" tIns="0" rIns="0" bIns="0" rtlCol="0"/>
          <a:lstStyle/>
          <a:p/>
        </p:txBody>
      </p:sp>
      <p:sp>
        <p:nvSpPr>
          <p:cNvPr id="21" name="object 21"/>
          <p:cNvSpPr/>
          <p:nvPr/>
        </p:nvSpPr>
        <p:spPr>
          <a:xfrm>
            <a:off x="6266941" y="1501722"/>
            <a:ext cx="234315" cy="480059"/>
          </a:xfrm>
          <a:custGeom>
            <a:avLst/>
            <a:gdLst/>
            <a:ahLst/>
            <a:cxnLst/>
            <a:rect l="l" t="t" r="r" b="b"/>
            <a:pathLst>
              <a:path w="234315" h="480060">
                <a:moveTo>
                  <a:pt x="0" y="0"/>
                </a:moveTo>
                <a:lnTo>
                  <a:pt x="45493" y="1537"/>
                </a:lnTo>
                <a:lnTo>
                  <a:pt x="82676" y="5730"/>
                </a:lnTo>
                <a:lnTo>
                  <a:pt x="107763" y="11947"/>
                </a:lnTo>
                <a:lnTo>
                  <a:pt x="116967" y="19557"/>
                </a:lnTo>
                <a:lnTo>
                  <a:pt x="116967" y="220471"/>
                </a:lnTo>
                <a:lnTo>
                  <a:pt x="126152" y="228082"/>
                </a:lnTo>
                <a:lnTo>
                  <a:pt x="151209" y="234299"/>
                </a:lnTo>
                <a:lnTo>
                  <a:pt x="188386" y="238492"/>
                </a:lnTo>
                <a:lnTo>
                  <a:pt x="233934" y="240029"/>
                </a:lnTo>
                <a:lnTo>
                  <a:pt x="188386" y="241548"/>
                </a:lnTo>
                <a:lnTo>
                  <a:pt x="151209" y="245697"/>
                </a:lnTo>
                <a:lnTo>
                  <a:pt x="126152" y="251870"/>
                </a:lnTo>
                <a:lnTo>
                  <a:pt x="116967" y="259460"/>
                </a:lnTo>
                <a:lnTo>
                  <a:pt x="116967" y="460374"/>
                </a:lnTo>
                <a:lnTo>
                  <a:pt x="107763" y="467985"/>
                </a:lnTo>
                <a:lnTo>
                  <a:pt x="82677" y="474202"/>
                </a:lnTo>
                <a:lnTo>
                  <a:pt x="45493" y="478395"/>
                </a:lnTo>
                <a:lnTo>
                  <a:pt x="0" y="479932"/>
                </a:lnTo>
              </a:path>
            </a:pathLst>
          </a:custGeom>
          <a:ln w="9525">
            <a:solidFill>
              <a:srgbClr val="497DBA"/>
            </a:solidFill>
          </a:ln>
        </p:spPr>
        <p:txBody>
          <a:bodyPr wrap="square" lIns="0" tIns="0" rIns="0" bIns="0" rtlCol="0"/>
          <a:lstStyle/>
          <a:p/>
        </p:txBody>
      </p:sp>
      <p:sp>
        <p:nvSpPr>
          <p:cNvPr id="22" name="object 22"/>
          <p:cNvSpPr txBox="1"/>
          <p:nvPr/>
        </p:nvSpPr>
        <p:spPr>
          <a:xfrm>
            <a:off x="6607555" y="1661868"/>
            <a:ext cx="534670" cy="166370"/>
          </a:xfrm>
          <a:prstGeom prst="rect">
            <a:avLst/>
          </a:prstGeom>
        </p:spPr>
        <p:txBody>
          <a:bodyPr vert="horz" wrap="square" lIns="0" tIns="12700" rIns="0" bIns="0" rtlCol="0">
            <a:spAutoFit/>
          </a:bodyPr>
          <a:lstStyle/>
          <a:p>
            <a:pPr marL="12700">
              <a:lnSpc>
                <a:spcPct val="100000"/>
              </a:lnSpc>
              <a:spcBef>
                <a:spcPts val="100"/>
              </a:spcBef>
            </a:pPr>
            <a:r>
              <a:rPr sz="1000" b="1" dirty="0">
                <a:latin typeface="黑体" panose="02010609060101010101" charset="-122"/>
                <a:ea typeface="黑体" panose="02010609060101010101" charset="-122"/>
                <a:cs typeface="微软雅黑" panose="020B0503020204020204" charset="-122"/>
              </a:rPr>
              <a:t>富余配额</a:t>
            </a:r>
            <a:endParaRPr sz="1000" b="1" dirty="0">
              <a:latin typeface="黑体" panose="02010609060101010101" charset="-122"/>
              <a:ea typeface="黑体" panose="02010609060101010101" charset="-122"/>
              <a:cs typeface="微软雅黑" panose="020B0503020204020204" charset="-122"/>
            </a:endParaRPr>
          </a:p>
        </p:txBody>
      </p:sp>
      <p:sp>
        <p:nvSpPr>
          <p:cNvPr id="23" name="object 23"/>
          <p:cNvSpPr/>
          <p:nvPr/>
        </p:nvSpPr>
        <p:spPr>
          <a:xfrm>
            <a:off x="5348096" y="1494737"/>
            <a:ext cx="410209" cy="1969135"/>
          </a:xfrm>
          <a:custGeom>
            <a:avLst/>
            <a:gdLst/>
            <a:ahLst/>
            <a:cxnLst/>
            <a:rect l="l" t="t" r="r" b="b"/>
            <a:pathLst>
              <a:path w="410210" h="1969135">
                <a:moveTo>
                  <a:pt x="409701" y="1968753"/>
                </a:moveTo>
                <a:lnTo>
                  <a:pt x="329955" y="1966077"/>
                </a:lnTo>
                <a:lnTo>
                  <a:pt x="264842" y="1958768"/>
                </a:lnTo>
                <a:lnTo>
                  <a:pt x="220946" y="1947912"/>
                </a:lnTo>
                <a:lnTo>
                  <a:pt x="204850" y="1934590"/>
                </a:lnTo>
                <a:lnTo>
                  <a:pt x="204850" y="1018539"/>
                </a:lnTo>
                <a:lnTo>
                  <a:pt x="188755" y="1005218"/>
                </a:lnTo>
                <a:lnTo>
                  <a:pt x="144859" y="994362"/>
                </a:lnTo>
                <a:lnTo>
                  <a:pt x="79746" y="987053"/>
                </a:lnTo>
                <a:lnTo>
                  <a:pt x="0" y="984376"/>
                </a:lnTo>
                <a:lnTo>
                  <a:pt x="79746" y="981700"/>
                </a:lnTo>
                <a:lnTo>
                  <a:pt x="144859" y="974391"/>
                </a:lnTo>
                <a:lnTo>
                  <a:pt x="188755" y="963535"/>
                </a:lnTo>
                <a:lnTo>
                  <a:pt x="204850" y="950213"/>
                </a:lnTo>
                <a:lnTo>
                  <a:pt x="204850" y="34162"/>
                </a:lnTo>
                <a:lnTo>
                  <a:pt x="220946" y="20841"/>
                </a:lnTo>
                <a:lnTo>
                  <a:pt x="264842" y="9985"/>
                </a:lnTo>
                <a:lnTo>
                  <a:pt x="329955" y="2676"/>
                </a:lnTo>
                <a:lnTo>
                  <a:pt x="409701" y="0"/>
                </a:lnTo>
              </a:path>
            </a:pathLst>
          </a:custGeom>
          <a:ln w="9525">
            <a:solidFill>
              <a:srgbClr val="497DBA"/>
            </a:solidFill>
          </a:ln>
        </p:spPr>
        <p:txBody>
          <a:bodyPr wrap="square" lIns="0" tIns="0" rIns="0" bIns="0" rtlCol="0"/>
          <a:lstStyle/>
          <a:p/>
        </p:txBody>
      </p:sp>
      <p:sp>
        <p:nvSpPr>
          <p:cNvPr id="24" name="object 24"/>
          <p:cNvSpPr txBox="1"/>
          <p:nvPr/>
        </p:nvSpPr>
        <p:spPr>
          <a:xfrm>
            <a:off x="5167630" y="2060648"/>
            <a:ext cx="153035" cy="781685"/>
          </a:xfrm>
          <a:prstGeom prst="rect">
            <a:avLst/>
          </a:prstGeom>
        </p:spPr>
        <p:txBody>
          <a:bodyPr vert="horz" wrap="square" lIns="0" tIns="12700" rIns="0" bIns="0" rtlCol="0">
            <a:spAutoFit/>
          </a:bodyPr>
          <a:lstStyle/>
          <a:p>
            <a:pPr marL="12700" marR="5080" algn="just">
              <a:lnSpc>
                <a:spcPct val="100000"/>
              </a:lnSpc>
              <a:spcBef>
                <a:spcPts val="100"/>
              </a:spcBef>
            </a:pPr>
            <a:r>
              <a:rPr sz="1000" b="1" dirty="0">
                <a:latin typeface="黑体" panose="02010609060101010101" charset="-122"/>
                <a:ea typeface="黑体" panose="02010609060101010101" charset="-122"/>
                <a:cs typeface="黑体" panose="02010609060101010101" charset="-122"/>
              </a:rPr>
              <a:t>初 始 配 额 量</a:t>
            </a:r>
            <a:endParaRPr sz="1000" b="1" dirty="0">
              <a:latin typeface="黑体" panose="02010609060101010101" charset="-122"/>
              <a:ea typeface="黑体" panose="02010609060101010101" charset="-122"/>
              <a:cs typeface="黑体" panose="02010609060101010101" charset="-122"/>
            </a:endParaRPr>
          </a:p>
        </p:txBody>
      </p:sp>
      <p:sp>
        <p:nvSpPr>
          <p:cNvPr id="25" name="object 25"/>
          <p:cNvSpPr/>
          <p:nvPr/>
        </p:nvSpPr>
        <p:spPr>
          <a:xfrm>
            <a:off x="5522721" y="3600016"/>
            <a:ext cx="1054735" cy="478790"/>
          </a:xfrm>
          <a:custGeom>
            <a:avLst/>
            <a:gdLst/>
            <a:ahLst/>
            <a:cxnLst/>
            <a:rect l="l" t="t" r="r" b="b"/>
            <a:pathLst>
              <a:path w="1054734" h="478789">
                <a:moveTo>
                  <a:pt x="527304" y="0"/>
                </a:moveTo>
                <a:lnTo>
                  <a:pt x="461162" y="1864"/>
                </a:lnTo>
                <a:lnTo>
                  <a:pt x="397471" y="7310"/>
                </a:lnTo>
                <a:lnTo>
                  <a:pt x="336726" y="16111"/>
                </a:lnTo>
                <a:lnTo>
                  <a:pt x="279420" y="28043"/>
                </a:lnTo>
                <a:lnTo>
                  <a:pt x="226048" y="42883"/>
                </a:lnTo>
                <a:lnTo>
                  <a:pt x="177104" y="60406"/>
                </a:lnTo>
                <a:lnTo>
                  <a:pt x="133083" y="80388"/>
                </a:lnTo>
                <a:lnTo>
                  <a:pt x="94478" y="102603"/>
                </a:lnTo>
                <a:lnTo>
                  <a:pt x="61784" y="126829"/>
                </a:lnTo>
                <a:lnTo>
                  <a:pt x="16105" y="180412"/>
                </a:lnTo>
                <a:lnTo>
                  <a:pt x="0" y="239344"/>
                </a:lnTo>
                <a:lnTo>
                  <a:pt x="4108" y="269368"/>
                </a:lnTo>
                <a:lnTo>
                  <a:pt x="35494" y="325854"/>
                </a:lnTo>
                <a:lnTo>
                  <a:pt x="94478" y="376094"/>
                </a:lnTo>
                <a:lnTo>
                  <a:pt x="133083" y="398311"/>
                </a:lnTo>
                <a:lnTo>
                  <a:pt x="177104" y="418293"/>
                </a:lnTo>
                <a:lnTo>
                  <a:pt x="226048" y="435816"/>
                </a:lnTo>
                <a:lnTo>
                  <a:pt x="279420" y="450656"/>
                </a:lnTo>
                <a:lnTo>
                  <a:pt x="336726" y="462589"/>
                </a:lnTo>
                <a:lnTo>
                  <a:pt x="397471" y="471390"/>
                </a:lnTo>
                <a:lnTo>
                  <a:pt x="461162" y="476836"/>
                </a:lnTo>
                <a:lnTo>
                  <a:pt x="527304" y="478701"/>
                </a:lnTo>
                <a:lnTo>
                  <a:pt x="593443" y="476836"/>
                </a:lnTo>
                <a:lnTo>
                  <a:pt x="657128" y="471390"/>
                </a:lnTo>
                <a:lnTo>
                  <a:pt x="717864" y="462589"/>
                </a:lnTo>
                <a:lnTo>
                  <a:pt x="775158" y="450656"/>
                </a:lnTo>
                <a:lnTo>
                  <a:pt x="828517" y="435816"/>
                </a:lnTo>
                <a:lnTo>
                  <a:pt x="877446" y="418293"/>
                </a:lnTo>
                <a:lnTo>
                  <a:pt x="921453" y="398311"/>
                </a:lnTo>
                <a:lnTo>
                  <a:pt x="960044" y="376094"/>
                </a:lnTo>
                <a:lnTo>
                  <a:pt x="992725" y="351867"/>
                </a:lnTo>
                <a:lnTo>
                  <a:pt x="1038384" y="298280"/>
                </a:lnTo>
                <a:lnTo>
                  <a:pt x="1054481" y="239344"/>
                </a:lnTo>
                <a:lnTo>
                  <a:pt x="1050374" y="209322"/>
                </a:lnTo>
                <a:lnTo>
                  <a:pt x="1019003" y="152840"/>
                </a:lnTo>
                <a:lnTo>
                  <a:pt x="960044" y="102603"/>
                </a:lnTo>
                <a:lnTo>
                  <a:pt x="921453" y="80388"/>
                </a:lnTo>
                <a:lnTo>
                  <a:pt x="877446" y="60406"/>
                </a:lnTo>
                <a:lnTo>
                  <a:pt x="828517" y="42883"/>
                </a:lnTo>
                <a:lnTo>
                  <a:pt x="775158" y="28043"/>
                </a:lnTo>
                <a:lnTo>
                  <a:pt x="717864" y="16111"/>
                </a:lnTo>
                <a:lnTo>
                  <a:pt x="657128" y="7310"/>
                </a:lnTo>
                <a:lnTo>
                  <a:pt x="593443" y="1864"/>
                </a:lnTo>
                <a:lnTo>
                  <a:pt x="527304" y="0"/>
                </a:lnTo>
                <a:close/>
              </a:path>
            </a:pathLst>
          </a:custGeom>
          <a:solidFill>
            <a:srgbClr val="4F6128"/>
          </a:solidFill>
        </p:spPr>
        <p:txBody>
          <a:bodyPr wrap="square" lIns="0" tIns="0" rIns="0" bIns="0" rtlCol="0"/>
          <a:lstStyle/>
          <a:p/>
        </p:txBody>
      </p:sp>
      <p:sp>
        <p:nvSpPr>
          <p:cNvPr id="26" name="object 26"/>
          <p:cNvSpPr txBox="1"/>
          <p:nvPr/>
        </p:nvSpPr>
        <p:spPr>
          <a:xfrm>
            <a:off x="2373630" y="3714569"/>
            <a:ext cx="3928110" cy="227330"/>
          </a:xfrm>
          <a:prstGeom prst="rect">
            <a:avLst/>
          </a:prstGeom>
        </p:spPr>
        <p:txBody>
          <a:bodyPr vert="horz" wrap="square" lIns="0" tIns="12065" rIns="0" bIns="0" rtlCol="0">
            <a:spAutoFit/>
          </a:bodyPr>
          <a:lstStyle/>
          <a:p>
            <a:pPr marL="12700">
              <a:lnSpc>
                <a:spcPct val="100000"/>
              </a:lnSpc>
              <a:spcBef>
                <a:spcPts val="95"/>
              </a:spcBef>
              <a:tabLst>
                <a:tab pos="3438525" algn="l"/>
              </a:tabLst>
            </a:pPr>
            <a:r>
              <a:rPr sz="2100" b="1" spc="-7" baseline="2000" dirty="0">
                <a:solidFill>
                  <a:srgbClr val="FFFFFF"/>
                </a:solidFill>
                <a:latin typeface="微软雅黑" panose="020B0503020204020204" charset="-122"/>
                <a:cs typeface="微软雅黑" panose="020B0503020204020204" charset="-122"/>
              </a:rPr>
              <a:t>企业A	</a:t>
            </a:r>
            <a:r>
              <a:rPr sz="1400" b="1" spc="-5" dirty="0">
                <a:solidFill>
                  <a:srgbClr val="FFFFFF"/>
                </a:solidFill>
                <a:latin typeface="微软雅黑" panose="020B0503020204020204" charset="-122"/>
                <a:cs typeface="微软雅黑" panose="020B0503020204020204" charset="-122"/>
              </a:rPr>
              <a:t>企业B</a:t>
            </a:r>
            <a:endParaRPr sz="1400">
              <a:latin typeface="微软雅黑" panose="020B0503020204020204" charset="-122"/>
              <a:cs typeface="微软雅黑" panose="020B0503020204020204" charset="-122"/>
            </a:endParaRPr>
          </a:p>
        </p:txBody>
      </p:sp>
      <p:sp>
        <p:nvSpPr>
          <p:cNvPr id="27" name="object 27"/>
          <p:cNvSpPr/>
          <p:nvPr/>
        </p:nvSpPr>
        <p:spPr>
          <a:xfrm>
            <a:off x="2793238" y="1244674"/>
            <a:ext cx="3074670" cy="511809"/>
          </a:xfrm>
          <a:custGeom>
            <a:avLst/>
            <a:gdLst/>
            <a:ahLst/>
            <a:cxnLst/>
            <a:rect l="l" t="t" r="r" b="b"/>
            <a:pathLst>
              <a:path w="3074670" h="511810">
                <a:moveTo>
                  <a:pt x="1522857" y="66420"/>
                </a:moveTo>
                <a:lnTo>
                  <a:pt x="1522857" y="504951"/>
                </a:lnTo>
                <a:lnTo>
                  <a:pt x="1529334" y="511301"/>
                </a:lnTo>
                <a:lnTo>
                  <a:pt x="3074289" y="511301"/>
                </a:lnTo>
                <a:lnTo>
                  <a:pt x="3074289" y="497077"/>
                </a:lnTo>
                <a:lnTo>
                  <a:pt x="1551432" y="497077"/>
                </a:lnTo>
                <a:lnTo>
                  <a:pt x="1537208" y="482726"/>
                </a:lnTo>
                <a:lnTo>
                  <a:pt x="1551432" y="482726"/>
                </a:lnTo>
                <a:lnTo>
                  <a:pt x="1551432" y="80644"/>
                </a:lnTo>
                <a:lnTo>
                  <a:pt x="1537208" y="80644"/>
                </a:lnTo>
                <a:lnTo>
                  <a:pt x="1522857" y="66420"/>
                </a:lnTo>
                <a:close/>
              </a:path>
              <a:path w="3074670" h="511810">
                <a:moveTo>
                  <a:pt x="1551432" y="482726"/>
                </a:moveTo>
                <a:lnTo>
                  <a:pt x="1537208" y="482726"/>
                </a:lnTo>
                <a:lnTo>
                  <a:pt x="1551432" y="497077"/>
                </a:lnTo>
                <a:lnTo>
                  <a:pt x="1551432" y="482726"/>
                </a:lnTo>
                <a:close/>
              </a:path>
              <a:path w="3074670" h="511810">
                <a:moveTo>
                  <a:pt x="3074289" y="482726"/>
                </a:moveTo>
                <a:lnTo>
                  <a:pt x="1551432" y="482726"/>
                </a:lnTo>
                <a:lnTo>
                  <a:pt x="1551432" y="497077"/>
                </a:lnTo>
                <a:lnTo>
                  <a:pt x="3074289" y="497077"/>
                </a:lnTo>
                <a:lnTo>
                  <a:pt x="3074289" y="482726"/>
                </a:lnTo>
                <a:close/>
              </a:path>
              <a:path w="3074670" h="511810">
                <a:moveTo>
                  <a:pt x="113664" y="0"/>
                </a:moveTo>
                <a:lnTo>
                  <a:pt x="106934" y="4063"/>
                </a:lnTo>
                <a:lnTo>
                  <a:pt x="0" y="66420"/>
                </a:lnTo>
                <a:lnTo>
                  <a:pt x="113664" y="132714"/>
                </a:lnTo>
                <a:lnTo>
                  <a:pt x="122427" y="130428"/>
                </a:lnTo>
                <a:lnTo>
                  <a:pt x="126364" y="123570"/>
                </a:lnTo>
                <a:lnTo>
                  <a:pt x="130429" y="116712"/>
                </a:lnTo>
                <a:lnTo>
                  <a:pt x="128143" y="107950"/>
                </a:lnTo>
                <a:lnTo>
                  <a:pt x="81250" y="80644"/>
                </a:lnTo>
                <a:lnTo>
                  <a:pt x="28321" y="80644"/>
                </a:lnTo>
                <a:lnTo>
                  <a:pt x="28321" y="52069"/>
                </a:lnTo>
                <a:lnTo>
                  <a:pt x="81250" y="52069"/>
                </a:lnTo>
                <a:lnTo>
                  <a:pt x="128143" y="24764"/>
                </a:lnTo>
                <a:lnTo>
                  <a:pt x="130429" y="16001"/>
                </a:lnTo>
                <a:lnTo>
                  <a:pt x="126364" y="9143"/>
                </a:lnTo>
                <a:lnTo>
                  <a:pt x="122427" y="2286"/>
                </a:lnTo>
                <a:lnTo>
                  <a:pt x="113664" y="0"/>
                </a:lnTo>
                <a:close/>
              </a:path>
              <a:path w="3074670" h="511810">
                <a:moveTo>
                  <a:pt x="81250" y="52069"/>
                </a:moveTo>
                <a:lnTo>
                  <a:pt x="28321" y="52069"/>
                </a:lnTo>
                <a:lnTo>
                  <a:pt x="28321" y="80644"/>
                </a:lnTo>
                <a:lnTo>
                  <a:pt x="81250" y="80644"/>
                </a:lnTo>
                <a:lnTo>
                  <a:pt x="77987" y="78739"/>
                </a:lnTo>
                <a:lnTo>
                  <a:pt x="35560" y="78739"/>
                </a:lnTo>
                <a:lnTo>
                  <a:pt x="35560" y="53975"/>
                </a:lnTo>
                <a:lnTo>
                  <a:pt x="77987" y="53975"/>
                </a:lnTo>
                <a:lnTo>
                  <a:pt x="81250" y="52069"/>
                </a:lnTo>
                <a:close/>
              </a:path>
              <a:path w="3074670" h="511810">
                <a:moveTo>
                  <a:pt x="1545082" y="52069"/>
                </a:moveTo>
                <a:lnTo>
                  <a:pt x="81250" y="52069"/>
                </a:lnTo>
                <a:lnTo>
                  <a:pt x="56773" y="66357"/>
                </a:lnTo>
                <a:lnTo>
                  <a:pt x="81250" y="80644"/>
                </a:lnTo>
                <a:lnTo>
                  <a:pt x="1522857" y="80644"/>
                </a:lnTo>
                <a:lnTo>
                  <a:pt x="1522857" y="66420"/>
                </a:lnTo>
                <a:lnTo>
                  <a:pt x="1551432" y="66420"/>
                </a:lnTo>
                <a:lnTo>
                  <a:pt x="1551432" y="58419"/>
                </a:lnTo>
                <a:lnTo>
                  <a:pt x="1545082" y="52069"/>
                </a:lnTo>
                <a:close/>
              </a:path>
              <a:path w="3074670" h="511810">
                <a:moveTo>
                  <a:pt x="1551432" y="66420"/>
                </a:moveTo>
                <a:lnTo>
                  <a:pt x="1522857" y="66420"/>
                </a:lnTo>
                <a:lnTo>
                  <a:pt x="1537208" y="80644"/>
                </a:lnTo>
                <a:lnTo>
                  <a:pt x="1551432" y="80644"/>
                </a:lnTo>
                <a:lnTo>
                  <a:pt x="1551432" y="66420"/>
                </a:lnTo>
                <a:close/>
              </a:path>
              <a:path w="3074670" h="511810">
                <a:moveTo>
                  <a:pt x="35560" y="53975"/>
                </a:moveTo>
                <a:lnTo>
                  <a:pt x="35560" y="78739"/>
                </a:lnTo>
                <a:lnTo>
                  <a:pt x="56773" y="66357"/>
                </a:lnTo>
                <a:lnTo>
                  <a:pt x="35560" y="53975"/>
                </a:lnTo>
                <a:close/>
              </a:path>
              <a:path w="3074670" h="511810">
                <a:moveTo>
                  <a:pt x="56773" y="66357"/>
                </a:moveTo>
                <a:lnTo>
                  <a:pt x="35560" y="78739"/>
                </a:lnTo>
                <a:lnTo>
                  <a:pt x="77987" y="78739"/>
                </a:lnTo>
                <a:lnTo>
                  <a:pt x="56773" y="66357"/>
                </a:lnTo>
                <a:close/>
              </a:path>
              <a:path w="3074670" h="511810">
                <a:moveTo>
                  <a:pt x="77987" y="53975"/>
                </a:moveTo>
                <a:lnTo>
                  <a:pt x="35560" y="53975"/>
                </a:lnTo>
                <a:lnTo>
                  <a:pt x="56773" y="66357"/>
                </a:lnTo>
                <a:lnTo>
                  <a:pt x="77987" y="53975"/>
                </a:lnTo>
                <a:close/>
              </a:path>
            </a:pathLst>
          </a:custGeom>
          <a:solidFill>
            <a:srgbClr val="7E7E7E"/>
          </a:solidFill>
        </p:spPr>
        <p:txBody>
          <a:bodyPr wrap="square" lIns="0" tIns="0" rIns="0" bIns="0" rtlCol="0"/>
          <a:lstStyle/>
          <a:p/>
        </p:txBody>
      </p:sp>
      <p:sp>
        <p:nvSpPr>
          <p:cNvPr id="28" name="object 28"/>
          <p:cNvSpPr txBox="1"/>
          <p:nvPr/>
        </p:nvSpPr>
        <p:spPr>
          <a:xfrm>
            <a:off x="2994660" y="1081987"/>
            <a:ext cx="420370" cy="165735"/>
          </a:xfrm>
          <a:prstGeom prst="rect">
            <a:avLst/>
          </a:prstGeom>
        </p:spPr>
        <p:txBody>
          <a:bodyPr vert="horz" wrap="square" lIns="0" tIns="12065" rIns="0" bIns="0" rtlCol="0">
            <a:spAutoFit/>
          </a:bodyPr>
          <a:lstStyle/>
          <a:p>
            <a:pPr marL="12700">
              <a:lnSpc>
                <a:spcPct val="100000"/>
              </a:lnSpc>
              <a:spcBef>
                <a:spcPts val="95"/>
              </a:spcBef>
            </a:pPr>
            <a:r>
              <a:rPr sz="1000" b="1" spc="-5" dirty="0">
                <a:latin typeface="黑体" panose="02010609060101010101" charset="-122"/>
                <a:ea typeface="黑体" panose="02010609060101010101" charset="-122"/>
                <a:cs typeface="微软雅黑" panose="020B0503020204020204" charset="-122"/>
              </a:rPr>
              <a:t>交易</a:t>
            </a:r>
            <a:endParaRPr sz="800" b="1" spc="-5" dirty="0">
              <a:latin typeface="黑体" panose="02010609060101010101" charset="-122"/>
              <a:ea typeface="黑体" panose="02010609060101010101" charset="-122"/>
              <a:cs typeface="微软雅黑" panose="020B0503020204020204" charset="-122"/>
            </a:endParaRPr>
          </a:p>
        </p:txBody>
      </p:sp>
      <p:sp>
        <p:nvSpPr>
          <p:cNvPr id="29" name="object 29"/>
          <p:cNvSpPr/>
          <p:nvPr/>
        </p:nvSpPr>
        <p:spPr>
          <a:xfrm>
            <a:off x="7315835" y="601927"/>
            <a:ext cx="1591310" cy="1125855"/>
          </a:xfrm>
          <a:prstGeom prst="rect">
            <a:avLst/>
          </a:prstGeom>
          <a:blipFill>
            <a:blip r:embed="rId2" cstate="print"/>
            <a:stretch>
              <a:fillRect/>
            </a:stretch>
          </a:blipFill>
        </p:spPr>
        <p:txBody>
          <a:bodyPr wrap="square" lIns="0" tIns="0" rIns="0" bIns="0" rtlCol="0"/>
          <a:lstStyle/>
          <a:p/>
        </p:txBody>
      </p:sp>
      <p:sp>
        <p:nvSpPr>
          <p:cNvPr id="30" name="object 30"/>
          <p:cNvSpPr txBox="1"/>
          <p:nvPr/>
        </p:nvSpPr>
        <p:spPr>
          <a:xfrm>
            <a:off x="6694169" y="3637481"/>
            <a:ext cx="407670" cy="320040"/>
          </a:xfrm>
          <a:prstGeom prst="rect">
            <a:avLst/>
          </a:prstGeom>
        </p:spPr>
        <p:txBody>
          <a:bodyPr vert="horz" wrap="square" lIns="0" tIns="12700" rIns="0" bIns="0" rtlCol="0">
            <a:spAutoFit/>
          </a:bodyPr>
          <a:lstStyle/>
          <a:p>
            <a:pPr marL="75565">
              <a:lnSpc>
                <a:spcPct val="100000"/>
              </a:lnSpc>
              <a:spcBef>
                <a:spcPts val="100"/>
              </a:spcBef>
            </a:pPr>
            <a:r>
              <a:rPr sz="1000" b="1" spc="-5" dirty="0">
                <a:latin typeface="黑体" panose="02010609060101010101" charset="-122"/>
                <a:ea typeface="黑体" panose="02010609060101010101" charset="-122"/>
                <a:cs typeface="微软雅黑" panose="020B0503020204020204" charset="-122"/>
              </a:rPr>
              <a:t>实际</a:t>
            </a:r>
            <a:endParaRPr sz="1000">
              <a:latin typeface="黑体" panose="02010609060101010101" charset="-122"/>
              <a:ea typeface="黑体" panose="02010609060101010101" charset="-122"/>
              <a:cs typeface="微软雅黑" panose="020B0503020204020204" charset="-122"/>
            </a:endParaRPr>
          </a:p>
          <a:p>
            <a:pPr marL="12700">
              <a:lnSpc>
                <a:spcPct val="100000"/>
              </a:lnSpc>
            </a:pPr>
            <a:r>
              <a:rPr sz="1000" b="1" dirty="0">
                <a:latin typeface="黑体" panose="02010609060101010101" charset="-122"/>
                <a:ea typeface="黑体" panose="02010609060101010101" charset="-122"/>
                <a:cs typeface="微软雅黑" panose="020B0503020204020204" charset="-122"/>
              </a:rPr>
              <a:t>排放量</a:t>
            </a:r>
            <a:endParaRPr sz="1000">
              <a:latin typeface="黑体" panose="02010609060101010101" charset="-122"/>
              <a:ea typeface="黑体" panose="02010609060101010101" charset="-122"/>
              <a:cs typeface="微软雅黑" panose="020B0503020204020204" charset="-122"/>
            </a:endParaRPr>
          </a:p>
        </p:txBody>
      </p:sp>
      <p:sp>
        <p:nvSpPr>
          <p:cNvPr id="31" name="object 31"/>
          <p:cNvSpPr txBox="1"/>
          <p:nvPr/>
        </p:nvSpPr>
        <p:spPr>
          <a:xfrm>
            <a:off x="2057653" y="4249367"/>
            <a:ext cx="5207000" cy="381635"/>
          </a:xfrm>
          <a:prstGeom prst="rect">
            <a:avLst/>
          </a:prstGeom>
        </p:spPr>
        <p:txBody>
          <a:bodyPr vert="horz" wrap="square" lIns="0" tIns="12700" rIns="0" bIns="0" rtlCol="0">
            <a:spAutoFit/>
          </a:bodyPr>
          <a:lstStyle/>
          <a:p>
            <a:pPr marL="12700" marR="5080">
              <a:lnSpc>
                <a:spcPct val="100000"/>
              </a:lnSpc>
              <a:spcBef>
                <a:spcPts val="100"/>
              </a:spcBef>
            </a:pPr>
            <a:r>
              <a:rPr sz="1200" b="1" spc="-5" dirty="0">
                <a:solidFill>
                  <a:schemeClr val="tx2"/>
                </a:solidFill>
                <a:latin typeface="黑体" panose="02010609060101010101" charset="-122"/>
                <a:ea typeface="黑体" panose="02010609060101010101" charset="-122"/>
                <a:cs typeface="黑体" panose="02010609060101010101" charset="-122"/>
              </a:rPr>
              <a:t>碳交易是一种碳定价方式，企业间通过市场手段进行排放权交换以平衡各自的 排放量，从而达到低成本控制碳排放总量的目的。</a:t>
            </a:r>
            <a:endParaRPr sz="1200" b="1" spc="-5" dirty="0">
              <a:solidFill>
                <a:schemeClr val="tx2"/>
              </a:solidFill>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457212" y="592021"/>
            <a:ext cx="229235" cy="3839845"/>
          </a:xfrm>
          <a:prstGeom prst="rect">
            <a:avLst/>
          </a:prstGeom>
        </p:spPr>
        <p:txBody>
          <a:bodyPr vert="horz" wrap="square" lIns="0" tIns="56515" rIns="0" bIns="0" rtlCol="0">
            <a:spAutoFit/>
          </a:bodyPr>
          <a:lstStyle/>
          <a:p>
            <a:pPr marL="12700" marR="5080" algn="just">
              <a:lnSpc>
                <a:spcPct val="80000"/>
              </a:lnSpc>
              <a:spcBef>
                <a:spcPts val="445"/>
              </a:spcBef>
              <a:spcAft>
                <a:spcPts val="0"/>
              </a:spcAft>
            </a:pPr>
            <a:r>
              <a:rPr b="1" spc="-5" dirty="0">
                <a:solidFill>
                  <a:schemeClr val="tx2"/>
                </a:solidFill>
                <a:latin typeface="方正黑体_GBK" panose="03000509000000000000" charset="-122"/>
                <a:ea typeface="方正黑体_GBK" panose="03000509000000000000" charset="-122"/>
                <a:cs typeface="方正黑体_GBK" panose="03000509000000000000" charset="-122"/>
              </a:rPr>
              <a:t>碳 排 放 权 交 易</a:t>
            </a:r>
            <a:endParaRPr>
              <a:solidFill>
                <a:schemeClr val="tx2"/>
              </a:solidFill>
              <a:latin typeface="方正黑体_GBK" panose="03000509000000000000" charset="-122"/>
              <a:ea typeface="方正黑体_GBK" panose="03000509000000000000" charset="-122"/>
              <a:cs typeface="方正黑体_GBK" panose="03000509000000000000" charset="-122"/>
            </a:endParaRPr>
          </a:p>
          <a:p>
            <a:pPr marL="12700">
              <a:lnSpc>
                <a:spcPct val="80000"/>
              </a:lnSpc>
              <a:spcAft>
                <a:spcPts val="0"/>
              </a:spcAft>
            </a:pPr>
            <a:r>
              <a:rPr b="1" spc="-5" dirty="0">
                <a:solidFill>
                  <a:schemeClr val="tx2"/>
                </a:solidFill>
                <a:latin typeface="方正黑体_GBK" panose="03000509000000000000" charset="-122"/>
                <a:ea typeface="方正黑体_GBK" panose="03000509000000000000" charset="-122"/>
                <a:cs typeface="方正黑体_GBK" panose="03000509000000000000" charset="-122"/>
              </a:rPr>
              <a:t>（</a:t>
            </a:r>
            <a:endParaRPr>
              <a:solidFill>
                <a:schemeClr val="tx2"/>
              </a:solidFill>
              <a:latin typeface="方正黑体_GBK" panose="03000509000000000000" charset="-122"/>
              <a:ea typeface="方正黑体_GBK" panose="03000509000000000000" charset="-122"/>
              <a:cs typeface="方正黑体_GBK" panose="03000509000000000000" charset="-122"/>
            </a:endParaRPr>
          </a:p>
          <a:p>
            <a:pPr marL="12700" marR="5080" algn="just">
              <a:lnSpc>
                <a:spcPct val="80000"/>
              </a:lnSpc>
              <a:spcBef>
                <a:spcPts val="170"/>
              </a:spcBef>
              <a:spcAft>
                <a:spcPts val="0"/>
              </a:spcAft>
            </a:pPr>
            <a:r>
              <a:rPr b="1" spc="-5" dirty="0">
                <a:solidFill>
                  <a:schemeClr val="tx2"/>
                </a:solidFill>
                <a:latin typeface="方正黑体_GBK" panose="03000509000000000000" charset="-122"/>
                <a:ea typeface="方正黑体_GBK" panose="03000509000000000000" charset="-122"/>
                <a:cs typeface="方正黑体_GBK" panose="03000509000000000000" charset="-122"/>
              </a:rPr>
              <a:t>总 量 控 制 与 交 易</a:t>
            </a:r>
            <a:endParaRPr>
              <a:solidFill>
                <a:schemeClr val="tx2"/>
              </a:solidFill>
              <a:latin typeface="方正黑体_GBK" panose="03000509000000000000" charset="-122"/>
              <a:ea typeface="方正黑体_GBK" panose="03000509000000000000" charset="-122"/>
              <a:cs typeface="方正黑体_GBK" panose="03000509000000000000" charset="-122"/>
            </a:endParaRPr>
          </a:p>
          <a:p>
            <a:pPr marL="12700" marR="5080" algn="just">
              <a:lnSpc>
                <a:spcPct val="80000"/>
              </a:lnSpc>
              <a:spcBef>
                <a:spcPts val="10"/>
              </a:spcBef>
              <a:spcAft>
                <a:spcPts val="0"/>
              </a:spcAft>
            </a:pPr>
            <a:r>
              <a:rPr b="1" spc="-5" dirty="0">
                <a:solidFill>
                  <a:schemeClr val="tx2"/>
                </a:solidFill>
                <a:latin typeface="方正黑体_GBK" panose="03000509000000000000" charset="-122"/>
                <a:ea typeface="方正黑体_GBK" panose="03000509000000000000" charset="-122"/>
                <a:cs typeface="方正黑体_GBK" panose="03000509000000000000" charset="-122"/>
              </a:rPr>
              <a:t>） 原 理</a:t>
            </a:r>
            <a:endParaRPr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3" name="object 3"/>
          <p:cNvSpPr txBox="1"/>
          <p:nvPr/>
        </p:nvSpPr>
        <p:spPr>
          <a:xfrm>
            <a:off x="1371726" y="592020"/>
            <a:ext cx="5739130" cy="453390"/>
          </a:xfrm>
          <a:prstGeom prst="rect">
            <a:avLst/>
          </a:prstGeom>
        </p:spPr>
        <p:txBody>
          <a:bodyPr vert="horz" wrap="square" lIns="0" tIns="104139" rIns="0" bIns="0" rtlCol="0">
            <a:spAutoFit/>
          </a:bodyPr>
          <a:lstStyle/>
          <a:p>
            <a:pPr marL="298450" indent="-285750">
              <a:lnSpc>
                <a:spcPct val="70000"/>
              </a:lnSpc>
              <a:spcBef>
                <a:spcPts val="820"/>
              </a:spcBef>
              <a:buFont typeface="Wingdings" panose="05000000000000000000"/>
              <a:buChar char=""/>
              <a:tabLst>
                <a:tab pos="297815" algn="l"/>
                <a:tab pos="298450" algn="l"/>
              </a:tabLst>
            </a:pPr>
            <a:r>
              <a:rPr sz="1200" dirty="0">
                <a:solidFill>
                  <a:schemeClr val="tx2"/>
                </a:solidFill>
                <a:latin typeface="方正黑体简体" panose="02010601030101010101" charset="-122"/>
                <a:ea typeface="方正黑体简体" panose="02010601030101010101" charset="-122"/>
                <a:cs typeface="方正黑体简体" panose="02010601030101010101" charset="-122"/>
              </a:rPr>
              <a:t>政策目标：减排</a:t>
            </a:r>
            <a:r>
              <a:rPr sz="1200" spc="-5" dirty="0">
                <a:solidFill>
                  <a:schemeClr val="tx2"/>
                </a:solidFill>
                <a:latin typeface="方正黑体简体" panose="02010601030101010101" charset="-122"/>
                <a:ea typeface="方正黑体简体" panose="02010601030101010101" charset="-122"/>
                <a:cs typeface="方正黑体简体" panose="02010601030101010101" charset="-122"/>
              </a:rPr>
              <a:t>6000</a:t>
            </a:r>
            <a:r>
              <a:rPr sz="1200" dirty="0">
                <a:solidFill>
                  <a:schemeClr val="tx2"/>
                </a:solidFill>
                <a:latin typeface="方正黑体简体" panose="02010601030101010101" charset="-122"/>
                <a:ea typeface="方正黑体简体" panose="02010601030101010101" charset="-122"/>
                <a:cs typeface="方正黑体简体" panose="02010601030101010101" charset="-122"/>
              </a:rPr>
              <a:t>吨</a:t>
            </a:r>
            <a:r>
              <a:rPr sz="1200" spc="-10" dirty="0">
                <a:solidFill>
                  <a:schemeClr val="tx2"/>
                </a:solidFill>
                <a:latin typeface="方正黑体简体" panose="02010601030101010101" charset="-122"/>
                <a:ea typeface="方正黑体简体" panose="02010601030101010101" charset="-122"/>
                <a:cs typeface="方正黑体简体" panose="02010601030101010101" charset="-122"/>
              </a:rPr>
              <a:t>CO</a:t>
            </a:r>
            <a:r>
              <a:rPr sz="900" spc="-10" dirty="0">
                <a:solidFill>
                  <a:schemeClr val="tx2"/>
                </a:solidFill>
                <a:latin typeface="方正黑体简体" panose="02010601030101010101" charset="-122"/>
                <a:ea typeface="方正黑体简体" panose="02010601030101010101" charset="-122"/>
                <a:cs typeface="方正黑体简体" panose="02010601030101010101" charset="-122"/>
              </a:rPr>
              <a:t>2</a:t>
            </a:r>
            <a:endParaRPr sz="900">
              <a:solidFill>
                <a:schemeClr val="tx2"/>
              </a:solidFill>
              <a:latin typeface="方正黑体简体" panose="02010601030101010101" charset="-122"/>
              <a:ea typeface="方正黑体简体" panose="02010601030101010101" charset="-122"/>
              <a:cs typeface="方正黑体简体" panose="02010601030101010101" charset="-122"/>
            </a:endParaRPr>
          </a:p>
          <a:p>
            <a:pPr marL="298450" indent="-285750">
              <a:lnSpc>
                <a:spcPct val="70000"/>
              </a:lnSpc>
              <a:spcBef>
                <a:spcPts val="720"/>
              </a:spcBef>
              <a:spcAft>
                <a:spcPts val="0"/>
              </a:spcAft>
              <a:buFont typeface="Wingdings" panose="05000000000000000000"/>
              <a:buChar char=""/>
              <a:tabLst>
                <a:tab pos="297815" algn="l"/>
                <a:tab pos="298450" algn="l"/>
              </a:tabLst>
            </a:pPr>
            <a:r>
              <a:rPr sz="1200" dirty="0">
                <a:solidFill>
                  <a:schemeClr val="tx2"/>
                </a:solidFill>
                <a:latin typeface="方正黑体简体" panose="02010601030101010101" charset="-122"/>
                <a:ea typeface="方正黑体简体" panose="02010601030101010101" charset="-122"/>
                <a:cs typeface="方正黑体简体" panose="02010601030101010101" charset="-122"/>
              </a:rPr>
              <a:t>减排成本：企业A每减少一吨</a:t>
            </a:r>
            <a:r>
              <a:rPr sz="1200" spc="-10" dirty="0">
                <a:solidFill>
                  <a:schemeClr val="tx2"/>
                </a:solidFill>
                <a:latin typeface="方正黑体简体" panose="02010601030101010101" charset="-122"/>
                <a:ea typeface="方正黑体简体" panose="02010601030101010101" charset="-122"/>
                <a:cs typeface="方正黑体简体" panose="02010601030101010101" charset="-122"/>
              </a:rPr>
              <a:t>CO</a:t>
            </a:r>
            <a:r>
              <a:rPr sz="900" spc="-10" dirty="0">
                <a:solidFill>
                  <a:schemeClr val="tx2"/>
                </a:solidFill>
                <a:latin typeface="方正黑体简体" panose="02010601030101010101" charset="-122"/>
                <a:ea typeface="方正黑体简体" panose="02010601030101010101" charset="-122"/>
                <a:cs typeface="方正黑体简体" panose="02010601030101010101" charset="-122"/>
              </a:rPr>
              <a:t>2</a:t>
            </a:r>
            <a:r>
              <a:rPr sz="1200" dirty="0">
                <a:solidFill>
                  <a:schemeClr val="tx2"/>
                </a:solidFill>
                <a:latin typeface="方正黑体简体" panose="02010601030101010101" charset="-122"/>
                <a:ea typeface="方正黑体简体" panose="02010601030101010101" charset="-122"/>
                <a:cs typeface="方正黑体简体" panose="02010601030101010101" charset="-122"/>
              </a:rPr>
              <a:t>成本为</a:t>
            </a:r>
            <a:r>
              <a:rPr sz="1200" b="1" spc="-5" dirty="0">
                <a:solidFill>
                  <a:schemeClr val="tx2"/>
                </a:solidFill>
                <a:latin typeface="方正黑体简体" panose="02010601030101010101" charset="-122"/>
                <a:ea typeface="方正黑体简体" panose="02010601030101010101" charset="-122"/>
                <a:cs typeface="方正黑体简体" panose="02010601030101010101" charset="-122"/>
              </a:rPr>
              <a:t>10</a:t>
            </a:r>
            <a:r>
              <a:rPr sz="1200" dirty="0">
                <a:solidFill>
                  <a:schemeClr val="tx2"/>
                </a:solidFill>
                <a:latin typeface="方正黑体简体" panose="02010601030101010101" charset="-122"/>
                <a:ea typeface="方正黑体简体" panose="02010601030101010101" charset="-122"/>
                <a:cs typeface="方正黑体简体" panose="02010601030101010101" charset="-122"/>
              </a:rPr>
              <a:t>元；企业</a:t>
            </a:r>
            <a:r>
              <a:rPr sz="1200" spc="-5" dirty="0">
                <a:solidFill>
                  <a:schemeClr val="tx2"/>
                </a:solidFill>
                <a:latin typeface="方正黑体简体" panose="02010601030101010101" charset="-122"/>
                <a:ea typeface="方正黑体简体" panose="02010601030101010101" charset="-122"/>
                <a:cs typeface="方正黑体简体" panose="02010601030101010101" charset="-122"/>
              </a:rPr>
              <a:t>B</a:t>
            </a:r>
            <a:r>
              <a:rPr sz="1200" dirty="0">
                <a:solidFill>
                  <a:schemeClr val="tx2"/>
                </a:solidFill>
                <a:latin typeface="方正黑体简体" panose="02010601030101010101" charset="-122"/>
                <a:ea typeface="方正黑体简体" panose="02010601030101010101" charset="-122"/>
                <a:cs typeface="方正黑体简体" panose="02010601030101010101" charset="-122"/>
              </a:rPr>
              <a:t>每减少一吨</a:t>
            </a:r>
            <a:r>
              <a:rPr sz="1200" spc="-10" dirty="0">
                <a:solidFill>
                  <a:schemeClr val="tx2"/>
                </a:solidFill>
                <a:latin typeface="方正黑体简体" panose="02010601030101010101" charset="-122"/>
                <a:ea typeface="方正黑体简体" panose="02010601030101010101" charset="-122"/>
                <a:cs typeface="方正黑体简体" panose="02010601030101010101" charset="-122"/>
              </a:rPr>
              <a:t>CO</a:t>
            </a:r>
            <a:r>
              <a:rPr sz="900" spc="-10" dirty="0">
                <a:solidFill>
                  <a:schemeClr val="tx2"/>
                </a:solidFill>
                <a:latin typeface="方正黑体简体" panose="02010601030101010101" charset="-122"/>
                <a:ea typeface="方正黑体简体" panose="02010601030101010101" charset="-122"/>
                <a:cs typeface="方正黑体简体" panose="02010601030101010101" charset="-122"/>
              </a:rPr>
              <a:t>2</a:t>
            </a:r>
            <a:r>
              <a:rPr sz="1200" dirty="0">
                <a:solidFill>
                  <a:schemeClr val="tx2"/>
                </a:solidFill>
                <a:latin typeface="方正黑体简体" panose="02010601030101010101" charset="-122"/>
                <a:ea typeface="方正黑体简体" panose="02010601030101010101" charset="-122"/>
                <a:cs typeface="方正黑体简体" panose="02010601030101010101" charset="-122"/>
              </a:rPr>
              <a:t>成本为</a:t>
            </a:r>
            <a:r>
              <a:rPr sz="1200" b="1" spc="-5" dirty="0">
                <a:solidFill>
                  <a:schemeClr val="tx2"/>
                </a:solidFill>
                <a:latin typeface="方正黑体简体" panose="02010601030101010101" charset="-122"/>
                <a:ea typeface="方正黑体简体" panose="02010601030101010101" charset="-122"/>
                <a:cs typeface="方正黑体简体" panose="02010601030101010101" charset="-122"/>
              </a:rPr>
              <a:t>20</a:t>
            </a:r>
            <a:r>
              <a:rPr sz="1200" dirty="0">
                <a:solidFill>
                  <a:schemeClr val="tx2"/>
                </a:solidFill>
                <a:latin typeface="方正黑体简体" panose="02010601030101010101" charset="-122"/>
                <a:ea typeface="方正黑体简体" panose="02010601030101010101" charset="-122"/>
                <a:cs typeface="方正黑体简体" panose="02010601030101010101" charset="-122"/>
              </a:rPr>
              <a:t>元</a:t>
            </a:r>
            <a:endParaRPr sz="1200" dirty="0">
              <a:solidFill>
                <a:schemeClr val="tx2"/>
              </a:solidFill>
              <a:latin typeface="方正黑体简体" panose="02010601030101010101" charset="-122"/>
              <a:ea typeface="方正黑体简体" panose="02010601030101010101" charset="-122"/>
              <a:cs typeface="方正黑体简体" panose="02010601030101010101" charset="-122"/>
            </a:endParaRPr>
          </a:p>
        </p:txBody>
      </p:sp>
      <p:sp>
        <p:nvSpPr>
          <p:cNvPr id="4" name="object 4"/>
          <p:cNvSpPr/>
          <p:nvPr/>
        </p:nvSpPr>
        <p:spPr>
          <a:xfrm>
            <a:off x="3191255" y="1132151"/>
            <a:ext cx="571500" cy="397510"/>
          </a:xfrm>
          <a:custGeom>
            <a:avLst/>
            <a:gdLst/>
            <a:ahLst/>
            <a:cxnLst/>
            <a:rect l="l" t="t" r="r" b="b"/>
            <a:pathLst>
              <a:path w="571500" h="397509">
                <a:moveTo>
                  <a:pt x="0" y="396925"/>
                </a:moveTo>
                <a:lnTo>
                  <a:pt x="571499" y="396925"/>
                </a:lnTo>
                <a:lnTo>
                  <a:pt x="571499" y="0"/>
                </a:lnTo>
                <a:lnTo>
                  <a:pt x="0" y="0"/>
                </a:lnTo>
                <a:lnTo>
                  <a:pt x="0" y="396925"/>
                </a:lnTo>
                <a:close/>
              </a:path>
            </a:pathLst>
          </a:custGeom>
          <a:solidFill>
            <a:srgbClr val="73AC79"/>
          </a:solidFill>
        </p:spPr>
        <p:txBody>
          <a:bodyPr wrap="square" lIns="0" tIns="0" rIns="0" bIns="0" rtlCol="0"/>
          <a:lstStyle/>
          <a:p/>
        </p:txBody>
      </p:sp>
      <p:sp>
        <p:nvSpPr>
          <p:cNvPr id="5" name="object 5"/>
          <p:cNvSpPr/>
          <p:nvPr/>
        </p:nvSpPr>
        <p:spPr>
          <a:xfrm>
            <a:off x="2048255" y="1132151"/>
            <a:ext cx="571500" cy="397510"/>
          </a:xfrm>
          <a:custGeom>
            <a:avLst/>
            <a:gdLst/>
            <a:ahLst/>
            <a:cxnLst/>
            <a:rect l="l" t="t" r="r" b="b"/>
            <a:pathLst>
              <a:path w="571500" h="397509">
                <a:moveTo>
                  <a:pt x="0" y="396925"/>
                </a:moveTo>
                <a:lnTo>
                  <a:pt x="571500" y="396925"/>
                </a:lnTo>
                <a:lnTo>
                  <a:pt x="571500" y="0"/>
                </a:lnTo>
                <a:lnTo>
                  <a:pt x="0" y="0"/>
                </a:lnTo>
                <a:lnTo>
                  <a:pt x="0" y="396925"/>
                </a:lnTo>
                <a:close/>
              </a:path>
            </a:pathLst>
          </a:custGeom>
          <a:solidFill>
            <a:srgbClr val="73AC79"/>
          </a:solidFill>
        </p:spPr>
        <p:txBody>
          <a:bodyPr wrap="square" lIns="0" tIns="0" rIns="0" bIns="0" rtlCol="0"/>
          <a:lstStyle/>
          <a:p/>
        </p:txBody>
      </p:sp>
      <p:sp>
        <p:nvSpPr>
          <p:cNvPr id="6" name="object 6"/>
          <p:cNvSpPr/>
          <p:nvPr/>
        </p:nvSpPr>
        <p:spPr>
          <a:xfrm>
            <a:off x="1259065" y="1132151"/>
            <a:ext cx="2786380" cy="1905"/>
          </a:xfrm>
          <a:custGeom>
            <a:avLst/>
            <a:gdLst/>
            <a:ahLst/>
            <a:cxnLst/>
            <a:rect l="l" t="t" r="r" b="b"/>
            <a:pathLst>
              <a:path w="2786379" h="1905">
                <a:moveTo>
                  <a:pt x="0" y="0"/>
                </a:moveTo>
                <a:lnTo>
                  <a:pt x="2786011" y="1650"/>
                </a:lnTo>
              </a:path>
            </a:pathLst>
          </a:custGeom>
          <a:ln w="9525">
            <a:solidFill>
              <a:srgbClr val="497DBA"/>
            </a:solidFill>
            <a:prstDash val="sysDash"/>
          </a:ln>
        </p:spPr>
        <p:txBody>
          <a:bodyPr wrap="square" lIns="0" tIns="0" rIns="0" bIns="0" rtlCol="0"/>
          <a:lstStyle/>
          <a:p/>
        </p:txBody>
      </p:sp>
      <p:sp>
        <p:nvSpPr>
          <p:cNvPr id="7" name="object 7"/>
          <p:cNvSpPr/>
          <p:nvPr/>
        </p:nvSpPr>
        <p:spPr>
          <a:xfrm>
            <a:off x="1568322" y="1132151"/>
            <a:ext cx="103505" cy="398145"/>
          </a:xfrm>
          <a:custGeom>
            <a:avLst/>
            <a:gdLst/>
            <a:ahLst/>
            <a:cxnLst/>
            <a:rect l="l" t="t" r="r" b="b"/>
            <a:pathLst>
              <a:path w="103505" h="398144">
                <a:moveTo>
                  <a:pt x="7112" y="301751"/>
                </a:moveTo>
                <a:lnTo>
                  <a:pt x="1015" y="305307"/>
                </a:lnTo>
                <a:lnTo>
                  <a:pt x="0" y="309244"/>
                </a:lnTo>
                <a:lnTo>
                  <a:pt x="1778" y="312292"/>
                </a:lnTo>
                <a:lnTo>
                  <a:pt x="51308" y="398017"/>
                </a:lnTo>
                <a:lnTo>
                  <a:pt x="58717" y="385444"/>
                </a:lnTo>
                <a:lnTo>
                  <a:pt x="45085" y="385444"/>
                </a:lnTo>
                <a:lnTo>
                  <a:pt x="45163" y="362007"/>
                </a:lnTo>
                <a:lnTo>
                  <a:pt x="12700" y="305942"/>
                </a:lnTo>
                <a:lnTo>
                  <a:pt x="11049" y="302894"/>
                </a:lnTo>
                <a:lnTo>
                  <a:pt x="7112" y="301751"/>
                </a:lnTo>
                <a:close/>
              </a:path>
              <a:path w="103505" h="398144">
                <a:moveTo>
                  <a:pt x="45177" y="362032"/>
                </a:moveTo>
                <a:lnTo>
                  <a:pt x="45085" y="385444"/>
                </a:lnTo>
                <a:lnTo>
                  <a:pt x="57784" y="385444"/>
                </a:lnTo>
                <a:lnTo>
                  <a:pt x="57797" y="382269"/>
                </a:lnTo>
                <a:lnTo>
                  <a:pt x="45974" y="382269"/>
                </a:lnTo>
                <a:lnTo>
                  <a:pt x="51474" y="372907"/>
                </a:lnTo>
                <a:lnTo>
                  <a:pt x="45177" y="362032"/>
                </a:lnTo>
                <a:close/>
              </a:path>
              <a:path w="103505" h="398144">
                <a:moveTo>
                  <a:pt x="96393" y="302132"/>
                </a:moveTo>
                <a:lnTo>
                  <a:pt x="92456" y="303149"/>
                </a:lnTo>
                <a:lnTo>
                  <a:pt x="57877" y="362007"/>
                </a:lnTo>
                <a:lnTo>
                  <a:pt x="57784" y="385444"/>
                </a:lnTo>
                <a:lnTo>
                  <a:pt x="58717" y="385444"/>
                </a:lnTo>
                <a:lnTo>
                  <a:pt x="101600" y="312674"/>
                </a:lnTo>
                <a:lnTo>
                  <a:pt x="103378" y="309625"/>
                </a:lnTo>
                <a:lnTo>
                  <a:pt x="102362" y="305688"/>
                </a:lnTo>
                <a:lnTo>
                  <a:pt x="99314" y="303910"/>
                </a:lnTo>
                <a:lnTo>
                  <a:pt x="96393" y="302132"/>
                </a:lnTo>
                <a:close/>
              </a:path>
              <a:path w="103505" h="398144">
                <a:moveTo>
                  <a:pt x="51474" y="372907"/>
                </a:moveTo>
                <a:lnTo>
                  <a:pt x="45974" y="382269"/>
                </a:lnTo>
                <a:lnTo>
                  <a:pt x="56896" y="382269"/>
                </a:lnTo>
                <a:lnTo>
                  <a:pt x="51474" y="372907"/>
                </a:lnTo>
                <a:close/>
              </a:path>
              <a:path w="103505" h="398144">
                <a:moveTo>
                  <a:pt x="57877" y="362007"/>
                </a:moveTo>
                <a:lnTo>
                  <a:pt x="51474" y="372907"/>
                </a:lnTo>
                <a:lnTo>
                  <a:pt x="56896" y="382269"/>
                </a:lnTo>
                <a:lnTo>
                  <a:pt x="57797" y="382269"/>
                </a:lnTo>
                <a:lnTo>
                  <a:pt x="57877" y="362007"/>
                </a:lnTo>
                <a:close/>
              </a:path>
              <a:path w="103505" h="398144">
                <a:moveTo>
                  <a:pt x="59309" y="0"/>
                </a:moveTo>
                <a:lnTo>
                  <a:pt x="46609" y="0"/>
                </a:lnTo>
                <a:lnTo>
                  <a:pt x="45177" y="362032"/>
                </a:lnTo>
                <a:lnTo>
                  <a:pt x="51474" y="372907"/>
                </a:lnTo>
                <a:lnTo>
                  <a:pt x="57877" y="362007"/>
                </a:lnTo>
                <a:lnTo>
                  <a:pt x="59309" y="0"/>
                </a:lnTo>
                <a:close/>
              </a:path>
            </a:pathLst>
          </a:custGeom>
          <a:solidFill>
            <a:srgbClr val="497DBA"/>
          </a:solidFill>
        </p:spPr>
        <p:txBody>
          <a:bodyPr wrap="square" lIns="0" tIns="0" rIns="0" bIns="0" rtlCol="0"/>
          <a:lstStyle/>
          <a:p/>
        </p:txBody>
      </p:sp>
      <p:sp>
        <p:nvSpPr>
          <p:cNvPr id="8" name="object 8"/>
          <p:cNvSpPr/>
          <p:nvPr/>
        </p:nvSpPr>
        <p:spPr>
          <a:xfrm>
            <a:off x="2048255" y="1529077"/>
            <a:ext cx="571500" cy="1022985"/>
          </a:xfrm>
          <a:custGeom>
            <a:avLst/>
            <a:gdLst/>
            <a:ahLst/>
            <a:cxnLst/>
            <a:rect l="l" t="t" r="r" b="b"/>
            <a:pathLst>
              <a:path w="571500" h="1022985">
                <a:moveTo>
                  <a:pt x="0" y="1022426"/>
                </a:moveTo>
                <a:lnTo>
                  <a:pt x="571500" y="1022426"/>
                </a:lnTo>
                <a:lnTo>
                  <a:pt x="571500" y="0"/>
                </a:lnTo>
                <a:lnTo>
                  <a:pt x="0" y="0"/>
                </a:lnTo>
                <a:lnTo>
                  <a:pt x="0" y="1022426"/>
                </a:lnTo>
                <a:close/>
              </a:path>
            </a:pathLst>
          </a:custGeom>
          <a:solidFill>
            <a:srgbClr val="8B872F"/>
          </a:solidFill>
        </p:spPr>
        <p:txBody>
          <a:bodyPr wrap="square" lIns="0" tIns="0" rIns="0" bIns="0" rtlCol="0"/>
          <a:lstStyle/>
          <a:p/>
        </p:txBody>
      </p:sp>
      <p:sp>
        <p:nvSpPr>
          <p:cNvPr id="9" name="object 9"/>
          <p:cNvSpPr/>
          <p:nvPr/>
        </p:nvSpPr>
        <p:spPr>
          <a:xfrm>
            <a:off x="3191255" y="1529077"/>
            <a:ext cx="571500" cy="1022985"/>
          </a:xfrm>
          <a:custGeom>
            <a:avLst/>
            <a:gdLst/>
            <a:ahLst/>
            <a:cxnLst/>
            <a:rect l="l" t="t" r="r" b="b"/>
            <a:pathLst>
              <a:path w="571500" h="1022985">
                <a:moveTo>
                  <a:pt x="0" y="1022426"/>
                </a:moveTo>
                <a:lnTo>
                  <a:pt x="571499" y="1022426"/>
                </a:lnTo>
                <a:lnTo>
                  <a:pt x="571499" y="0"/>
                </a:lnTo>
                <a:lnTo>
                  <a:pt x="0" y="0"/>
                </a:lnTo>
                <a:lnTo>
                  <a:pt x="0" y="1022426"/>
                </a:lnTo>
                <a:close/>
              </a:path>
            </a:pathLst>
          </a:custGeom>
          <a:solidFill>
            <a:srgbClr val="006FC0"/>
          </a:solidFill>
        </p:spPr>
        <p:txBody>
          <a:bodyPr wrap="square" lIns="0" tIns="0" rIns="0" bIns="0" rtlCol="0"/>
          <a:lstStyle/>
          <a:p/>
        </p:txBody>
      </p:sp>
      <p:sp>
        <p:nvSpPr>
          <p:cNvPr id="10" name="object 10"/>
          <p:cNvSpPr/>
          <p:nvPr/>
        </p:nvSpPr>
        <p:spPr>
          <a:xfrm>
            <a:off x="1259065" y="1529154"/>
            <a:ext cx="2786380" cy="1270"/>
          </a:xfrm>
          <a:custGeom>
            <a:avLst/>
            <a:gdLst/>
            <a:ahLst/>
            <a:cxnLst/>
            <a:rect l="l" t="t" r="r" b="b"/>
            <a:pathLst>
              <a:path w="2786379" h="1269">
                <a:moveTo>
                  <a:pt x="0" y="0"/>
                </a:moveTo>
                <a:lnTo>
                  <a:pt x="2786011" y="1015"/>
                </a:lnTo>
              </a:path>
            </a:pathLst>
          </a:custGeom>
          <a:ln w="9525">
            <a:solidFill>
              <a:srgbClr val="497DBA"/>
            </a:solidFill>
            <a:prstDash val="sysDash"/>
          </a:ln>
        </p:spPr>
        <p:txBody>
          <a:bodyPr wrap="square" lIns="0" tIns="0" rIns="0" bIns="0" rtlCol="0"/>
          <a:lstStyle/>
          <a:p/>
        </p:txBody>
      </p:sp>
      <p:sp>
        <p:nvSpPr>
          <p:cNvPr id="11" name="object 11"/>
          <p:cNvSpPr/>
          <p:nvPr/>
        </p:nvSpPr>
        <p:spPr>
          <a:xfrm>
            <a:off x="1115618" y="1204160"/>
            <a:ext cx="864235" cy="213995"/>
          </a:xfrm>
          <a:custGeom>
            <a:avLst/>
            <a:gdLst/>
            <a:ahLst/>
            <a:cxnLst/>
            <a:rect l="l" t="t" r="r" b="b"/>
            <a:pathLst>
              <a:path w="864235" h="213994">
                <a:moveTo>
                  <a:pt x="828497" y="0"/>
                </a:moveTo>
                <a:lnTo>
                  <a:pt x="35636" y="0"/>
                </a:lnTo>
                <a:lnTo>
                  <a:pt x="21763" y="2807"/>
                </a:lnTo>
                <a:lnTo>
                  <a:pt x="10436" y="10461"/>
                </a:lnTo>
                <a:lnTo>
                  <a:pt x="2799" y="21806"/>
                </a:lnTo>
                <a:lnTo>
                  <a:pt x="0" y="35687"/>
                </a:lnTo>
                <a:lnTo>
                  <a:pt x="0" y="178181"/>
                </a:lnTo>
                <a:lnTo>
                  <a:pt x="2799" y="192061"/>
                </a:lnTo>
                <a:lnTo>
                  <a:pt x="10436" y="203406"/>
                </a:lnTo>
                <a:lnTo>
                  <a:pt x="21763" y="211060"/>
                </a:lnTo>
                <a:lnTo>
                  <a:pt x="35636" y="213868"/>
                </a:lnTo>
                <a:lnTo>
                  <a:pt x="828497" y="213868"/>
                </a:lnTo>
                <a:lnTo>
                  <a:pt x="842358" y="211060"/>
                </a:lnTo>
                <a:lnTo>
                  <a:pt x="853659" y="203406"/>
                </a:lnTo>
                <a:lnTo>
                  <a:pt x="861269" y="192061"/>
                </a:lnTo>
                <a:lnTo>
                  <a:pt x="864057" y="178181"/>
                </a:lnTo>
                <a:lnTo>
                  <a:pt x="864057" y="35687"/>
                </a:lnTo>
                <a:lnTo>
                  <a:pt x="861269" y="21806"/>
                </a:lnTo>
                <a:lnTo>
                  <a:pt x="853659" y="10461"/>
                </a:lnTo>
                <a:lnTo>
                  <a:pt x="842358" y="2807"/>
                </a:lnTo>
                <a:lnTo>
                  <a:pt x="828497" y="0"/>
                </a:lnTo>
                <a:close/>
              </a:path>
            </a:pathLst>
          </a:custGeom>
          <a:solidFill>
            <a:srgbClr val="FFFFFF"/>
          </a:solidFill>
        </p:spPr>
        <p:txBody>
          <a:bodyPr wrap="square" lIns="0" tIns="0" rIns="0" bIns="0" rtlCol="0"/>
          <a:lstStyle/>
          <a:p/>
        </p:txBody>
      </p:sp>
      <p:sp>
        <p:nvSpPr>
          <p:cNvPr id="12" name="object 12"/>
          <p:cNvSpPr/>
          <p:nvPr/>
        </p:nvSpPr>
        <p:spPr>
          <a:xfrm>
            <a:off x="1115618" y="1204160"/>
            <a:ext cx="864235" cy="213995"/>
          </a:xfrm>
          <a:custGeom>
            <a:avLst/>
            <a:gdLst/>
            <a:ahLst/>
            <a:cxnLst/>
            <a:rect l="l" t="t" r="r" b="b"/>
            <a:pathLst>
              <a:path w="864235" h="213994">
                <a:moveTo>
                  <a:pt x="0" y="35687"/>
                </a:moveTo>
                <a:lnTo>
                  <a:pt x="2799" y="21806"/>
                </a:lnTo>
                <a:lnTo>
                  <a:pt x="10436" y="10461"/>
                </a:lnTo>
                <a:lnTo>
                  <a:pt x="21763" y="2807"/>
                </a:lnTo>
                <a:lnTo>
                  <a:pt x="35636" y="0"/>
                </a:lnTo>
                <a:lnTo>
                  <a:pt x="828497" y="0"/>
                </a:lnTo>
                <a:lnTo>
                  <a:pt x="842358" y="2807"/>
                </a:lnTo>
                <a:lnTo>
                  <a:pt x="853659" y="10461"/>
                </a:lnTo>
                <a:lnTo>
                  <a:pt x="861269" y="21806"/>
                </a:lnTo>
                <a:lnTo>
                  <a:pt x="864057" y="35687"/>
                </a:lnTo>
                <a:lnTo>
                  <a:pt x="864057" y="178181"/>
                </a:lnTo>
                <a:lnTo>
                  <a:pt x="861269" y="192061"/>
                </a:lnTo>
                <a:lnTo>
                  <a:pt x="853659" y="203406"/>
                </a:lnTo>
                <a:lnTo>
                  <a:pt x="842358" y="211060"/>
                </a:lnTo>
                <a:lnTo>
                  <a:pt x="828497" y="213868"/>
                </a:lnTo>
                <a:lnTo>
                  <a:pt x="35636" y="213868"/>
                </a:lnTo>
                <a:lnTo>
                  <a:pt x="21763" y="211060"/>
                </a:lnTo>
                <a:lnTo>
                  <a:pt x="10436" y="203406"/>
                </a:lnTo>
                <a:lnTo>
                  <a:pt x="2799" y="192061"/>
                </a:lnTo>
                <a:lnTo>
                  <a:pt x="0" y="178181"/>
                </a:lnTo>
                <a:lnTo>
                  <a:pt x="0" y="35687"/>
                </a:lnTo>
                <a:close/>
              </a:path>
            </a:pathLst>
          </a:custGeom>
          <a:ln w="25400">
            <a:solidFill>
              <a:srgbClr val="FFFFFF"/>
            </a:solidFill>
          </a:ln>
        </p:spPr>
        <p:txBody>
          <a:bodyPr wrap="square" lIns="0" tIns="0" rIns="0" bIns="0" rtlCol="0"/>
          <a:lstStyle/>
          <a:p/>
        </p:txBody>
      </p:sp>
      <p:sp>
        <p:nvSpPr>
          <p:cNvPr id="13" name="object 13"/>
          <p:cNvSpPr txBox="1"/>
          <p:nvPr/>
        </p:nvSpPr>
        <p:spPr>
          <a:xfrm>
            <a:off x="1342644" y="1209368"/>
            <a:ext cx="492125" cy="180975"/>
          </a:xfrm>
          <a:prstGeom prst="rect">
            <a:avLst/>
          </a:prstGeom>
        </p:spPr>
        <p:txBody>
          <a:bodyPr vert="horz" wrap="square" lIns="0" tIns="12065" rIns="0" bIns="0" rtlCol="0">
            <a:spAutoFit/>
          </a:bodyPr>
          <a:lstStyle/>
          <a:p>
            <a:pPr marL="12700">
              <a:lnSpc>
                <a:spcPct val="100000"/>
              </a:lnSpc>
              <a:spcBef>
                <a:spcPts val="95"/>
              </a:spcBef>
            </a:pPr>
            <a:r>
              <a:rPr sz="1100" spc="-10" dirty="0">
                <a:solidFill>
                  <a:srgbClr val="7E7E7E"/>
                </a:solidFill>
                <a:latin typeface="微软雅黑" panose="020B0503020204020204" charset="-122"/>
                <a:cs typeface="微软雅黑" panose="020B0503020204020204" charset="-122"/>
              </a:rPr>
              <a:t>3000</a:t>
            </a:r>
            <a:r>
              <a:rPr sz="1100" spc="-5" dirty="0">
                <a:solidFill>
                  <a:srgbClr val="7E7E7E"/>
                </a:solidFill>
                <a:latin typeface="微软雅黑" panose="020B0503020204020204" charset="-122"/>
                <a:cs typeface="微软雅黑" panose="020B0503020204020204" charset="-122"/>
              </a:rPr>
              <a:t>吨</a:t>
            </a:r>
            <a:endParaRPr sz="1100">
              <a:latin typeface="微软雅黑" panose="020B0503020204020204" charset="-122"/>
              <a:cs typeface="微软雅黑" panose="020B0503020204020204" charset="-122"/>
            </a:endParaRPr>
          </a:p>
        </p:txBody>
      </p:sp>
      <p:sp>
        <p:nvSpPr>
          <p:cNvPr id="14" name="object 14"/>
          <p:cNvSpPr/>
          <p:nvPr/>
        </p:nvSpPr>
        <p:spPr>
          <a:xfrm>
            <a:off x="1691639" y="2564584"/>
            <a:ext cx="1214755" cy="139065"/>
          </a:xfrm>
          <a:custGeom>
            <a:avLst/>
            <a:gdLst/>
            <a:ahLst/>
            <a:cxnLst/>
            <a:rect l="l" t="t" r="r" b="b"/>
            <a:pathLst>
              <a:path w="1214755" h="139064">
                <a:moveTo>
                  <a:pt x="1191387" y="0"/>
                </a:moveTo>
                <a:lnTo>
                  <a:pt x="23114" y="0"/>
                </a:lnTo>
                <a:lnTo>
                  <a:pt x="14144" y="1807"/>
                </a:lnTo>
                <a:lnTo>
                  <a:pt x="6794" y="6746"/>
                </a:lnTo>
                <a:lnTo>
                  <a:pt x="1825" y="14091"/>
                </a:lnTo>
                <a:lnTo>
                  <a:pt x="0" y="23114"/>
                </a:lnTo>
                <a:lnTo>
                  <a:pt x="0" y="115570"/>
                </a:lnTo>
                <a:lnTo>
                  <a:pt x="1825" y="124539"/>
                </a:lnTo>
                <a:lnTo>
                  <a:pt x="6794" y="131889"/>
                </a:lnTo>
                <a:lnTo>
                  <a:pt x="14144" y="136858"/>
                </a:lnTo>
                <a:lnTo>
                  <a:pt x="23114" y="138684"/>
                </a:lnTo>
                <a:lnTo>
                  <a:pt x="1191387" y="138684"/>
                </a:lnTo>
                <a:lnTo>
                  <a:pt x="1200356" y="136858"/>
                </a:lnTo>
                <a:lnTo>
                  <a:pt x="1207706" y="131889"/>
                </a:lnTo>
                <a:lnTo>
                  <a:pt x="1212675" y="124539"/>
                </a:lnTo>
                <a:lnTo>
                  <a:pt x="1214501" y="115570"/>
                </a:lnTo>
                <a:lnTo>
                  <a:pt x="1214501" y="23114"/>
                </a:lnTo>
                <a:lnTo>
                  <a:pt x="1212675" y="14091"/>
                </a:lnTo>
                <a:lnTo>
                  <a:pt x="1207706" y="6746"/>
                </a:lnTo>
                <a:lnTo>
                  <a:pt x="1200356" y="1807"/>
                </a:lnTo>
                <a:lnTo>
                  <a:pt x="1191387" y="0"/>
                </a:lnTo>
                <a:close/>
              </a:path>
            </a:pathLst>
          </a:custGeom>
          <a:solidFill>
            <a:srgbClr val="FFFFFF"/>
          </a:solidFill>
        </p:spPr>
        <p:txBody>
          <a:bodyPr wrap="square" lIns="0" tIns="0" rIns="0" bIns="0" rtlCol="0"/>
          <a:lstStyle/>
          <a:p/>
        </p:txBody>
      </p:sp>
      <p:sp>
        <p:nvSpPr>
          <p:cNvPr id="15" name="object 15"/>
          <p:cNvSpPr/>
          <p:nvPr/>
        </p:nvSpPr>
        <p:spPr>
          <a:xfrm>
            <a:off x="1691639" y="2564584"/>
            <a:ext cx="1214755" cy="139065"/>
          </a:xfrm>
          <a:custGeom>
            <a:avLst/>
            <a:gdLst/>
            <a:ahLst/>
            <a:cxnLst/>
            <a:rect l="l" t="t" r="r" b="b"/>
            <a:pathLst>
              <a:path w="1214755" h="139064">
                <a:moveTo>
                  <a:pt x="0" y="23114"/>
                </a:moveTo>
                <a:lnTo>
                  <a:pt x="1825" y="14091"/>
                </a:lnTo>
                <a:lnTo>
                  <a:pt x="6794" y="6746"/>
                </a:lnTo>
                <a:lnTo>
                  <a:pt x="14144" y="1807"/>
                </a:lnTo>
                <a:lnTo>
                  <a:pt x="23114" y="0"/>
                </a:lnTo>
                <a:lnTo>
                  <a:pt x="1191387" y="0"/>
                </a:lnTo>
                <a:lnTo>
                  <a:pt x="1200356" y="1807"/>
                </a:lnTo>
                <a:lnTo>
                  <a:pt x="1207706" y="6746"/>
                </a:lnTo>
                <a:lnTo>
                  <a:pt x="1212675" y="14091"/>
                </a:lnTo>
                <a:lnTo>
                  <a:pt x="1214501" y="23114"/>
                </a:lnTo>
                <a:lnTo>
                  <a:pt x="1214501" y="115570"/>
                </a:lnTo>
                <a:lnTo>
                  <a:pt x="1212675" y="124539"/>
                </a:lnTo>
                <a:lnTo>
                  <a:pt x="1207706" y="131889"/>
                </a:lnTo>
                <a:lnTo>
                  <a:pt x="1200356" y="136858"/>
                </a:lnTo>
                <a:lnTo>
                  <a:pt x="1191387" y="138684"/>
                </a:lnTo>
                <a:lnTo>
                  <a:pt x="23114" y="138684"/>
                </a:lnTo>
                <a:lnTo>
                  <a:pt x="14144" y="136858"/>
                </a:lnTo>
                <a:lnTo>
                  <a:pt x="6794" y="131889"/>
                </a:lnTo>
                <a:lnTo>
                  <a:pt x="1825" y="124539"/>
                </a:lnTo>
                <a:lnTo>
                  <a:pt x="0" y="115570"/>
                </a:lnTo>
                <a:lnTo>
                  <a:pt x="0" y="23114"/>
                </a:lnTo>
                <a:close/>
              </a:path>
            </a:pathLst>
          </a:custGeom>
          <a:ln w="25400">
            <a:solidFill>
              <a:srgbClr val="FFFFFF"/>
            </a:solidFill>
          </a:ln>
        </p:spPr>
        <p:txBody>
          <a:bodyPr wrap="square" lIns="0" tIns="0" rIns="0" bIns="0" rtlCol="0"/>
          <a:lstStyle/>
          <a:p/>
        </p:txBody>
      </p:sp>
      <p:sp>
        <p:nvSpPr>
          <p:cNvPr id="16" name="object 16"/>
          <p:cNvSpPr txBox="1"/>
          <p:nvPr/>
        </p:nvSpPr>
        <p:spPr>
          <a:xfrm>
            <a:off x="2114295" y="2540073"/>
            <a:ext cx="369570" cy="166370"/>
          </a:xfrm>
          <a:prstGeom prst="rect">
            <a:avLst/>
          </a:prstGeom>
        </p:spPr>
        <p:txBody>
          <a:bodyPr vert="horz" wrap="square" lIns="0" tIns="12700" rIns="0" bIns="0" rtlCol="0">
            <a:spAutoFit/>
          </a:bodyPr>
          <a:lstStyle/>
          <a:p>
            <a:pPr marL="12700">
              <a:lnSpc>
                <a:spcPct val="100000"/>
              </a:lnSpc>
              <a:spcBef>
                <a:spcPts val="100"/>
              </a:spcBef>
            </a:pPr>
            <a:r>
              <a:rPr sz="1000" b="1" dirty="0">
                <a:latin typeface="微软雅黑" panose="020B0503020204020204" charset="-122"/>
                <a:cs typeface="微软雅黑" panose="020B0503020204020204" charset="-122"/>
              </a:rPr>
              <a:t>企业A</a:t>
            </a:r>
            <a:endParaRPr sz="1000" b="1" dirty="0">
              <a:latin typeface="微软雅黑" panose="020B0503020204020204" charset="-122"/>
              <a:cs typeface="微软雅黑" panose="020B0503020204020204" charset="-122"/>
            </a:endParaRPr>
          </a:p>
        </p:txBody>
      </p:sp>
      <p:sp>
        <p:nvSpPr>
          <p:cNvPr id="17" name="object 17"/>
          <p:cNvSpPr/>
          <p:nvPr/>
        </p:nvSpPr>
        <p:spPr>
          <a:xfrm>
            <a:off x="2843783" y="2562680"/>
            <a:ext cx="1214755" cy="140970"/>
          </a:xfrm>
          <a:custGeom>
            <a:avLst/>
            <a:gdLst/>
            <a:ahLst/>
            <a:cxnLst/>
            <a:rect l="l" t="t" r="r" b="b"/>
            <a:pathLst>
              <a:path w="1214754" h="140969">
                <a:moveTo>
                  <a:pt x="1191006" y="0"/>
                </a:moveTo>
                <a:lnTo>
                  <a:pt x="23495" y="0"/>
                </a:lnTo>
                <a:lnTo>
                  <a:pt x="14358" y="1849"/>
                </a:lnTo>
                <a:lnTo>
                  <a:pt x="6889" y="6889"/>
                </a:lnTo>
                <a:lnTo>
                  <a:pt x="1849" y="14358"/>
                </a:lnTo>
                <a:lnTo>
                  <a:pt x="0" y="23494"/>
                </a:lnTo>
                <a:lnTo>
                  <a:pt x="0" y="117093"/>
                </a:lnTo>
                <a:lnTo>
                  <a:pt x="1849" y="126230"/>
                </a:lnTo>
                <a:lnTo>
                  <a:pt x="6889" y="133699"/>
                </a:lnTo>
                <a:lnTo>
                  <a:pt x="14358" y="138739"/>
                </a:lnTo>
                <a:lnTo>
                  <a:pt x="23495" y="140588"/>
                </a:lnTo>
                <a:lnTo>
                  <a:pt x="1191006" y="140588"/>
                </a:lnTo>
                <a:lnTo>
                  <a:pt x="1200142" y="138739"/>
                </a:lnTo>
                <a:lnTo>
                  <a:pt x="1207611" y="133699"/>
                </a:lnTo>
                <a:lnTo>
                  <a:pt x="1212651" y="126230"/>
                </a:lnTo>
                <a:lnTo>
                  <a:pt x="1214501" y="117093"/>
                </a:lnTo>
                <a:lnTo>
                  <a:pt x="1214501" y="23494"/>
                </a:lnTo>
                <a:lnTo>
                  <a:pt x="1212651" y="14358"/>
                </a:lnTo>
                <a:lnTo>
                  <a:pt x="1207611" y="6889"/>
                </a:lnTo>
                <a:lnTo>
                  <a:pt x="1200142" y="1849"/>
                </a:lnTo>
                <a:lnTo>
                  <a:pt x="1191006" y="0"/>
                </a:lnTo>
                <a:close/>
              </a:path>
            </a:pathLst>
          </a:custGeom>
          <a:solidFill>
            <a:srgbClr val="FFFFFF"/>
          </a:solidFill>
        </p:spPr>
        <p:txBody>
          <a:bodyPr wrap="square" lIns="0" tIns="0" rIns="0" bIns="0" rtlCol="0"/>
          <a:lstStyle/>
          <a:p/>
        </p:txBody>
      </p:sp>
      <p:sp>
        <p:nvSpPr>
          <p:cNvPr id="18" name="object 18"/>
          <p:cNvSpPr/>
          <p:nvPr/>
        </p:nvSpPr>
        <p:spPr>
          <a:xfrm>
            <a:off x="2843783" y="2562680"/>
            <a:ext cx="1214755" cy="140970"/>
          </a:xfrm>
          <a:custGeom>
            <a:avLst/>
            <a:gdLst/>
            <a:ahLst/>
            <a:cxnLst/>
            <a:rect l="l" t="t" r="r" b="b"/>
            <a:pathLst>
              <a:path w="1214754" h="140969">
                <a:moveTo>
                  <a:pt x="0" y="23494"/>
                </a:moveTo>
                <a:lnTo>
                  <a:pt x="1849" y="14358"/>
                </a:lnTo>
                <a:lnTo>
                  <a:pt x="6889" y="6889"/>
                </a:lnTo>
                <a:lnTo>
                  <a:pt x="14358" y="1849"/>
                </a:lnTo>
                <a:lnTo>
                  <a:pt x="23495" y="0"/>
                </a:lnTo>
                <a:lnTo>
                  <a:pt x="1191006" y="0"/>
                </a:lnTo>
                <a:lnTo>
                  <a:pt x="1200142" y="1849"/>
                </a:lnTo>
                <a:lnTo>
                  <a:pt x="1207611" y="6889"/>
                </a:lnTo>
                <a:lnTo>
                  <a:pt x="1212651" y="14358"/>
                </a:lnTo>
                <a:lnTo>
                  <a:pt x="1214501" y="23494"/>
                </a:lnTo>
                <a:lnTo>
                  <a:pt x="1214501" y="117093"/>
                </a:lnTo>
                <a:lnTo>
                  <a:pt x="1212651" y="126230"/>
                </a:lnTo>
                <a:lnTo>
                  <a:pt x="1207611" y="133699"/>
                </a:lnTo>
                <a:lnTo>
                  <a:pt x="1200142" y="138739"/>
                </a:lnTo>
                <a:lnTo>
                  <a:pt x="1191006" y="140588"/>
                </a:lnTo>
                <a:lnTo>
                  <a:pt x="23495" y="140588"/>
                </a:lnTo>
                <a:lnTo>
                  <a:pt x="14358" y="138739"/>
                </a:lnTo>
                <a:lnTo>
                  <a:pt x="6889" y="133699"/>
                </a:lnTo>
                <a:lnTo>
                  <a:pt x="1849" y="126230"/>
                </a:lnTo>
                <a:lnTo>
                  <a:pt x="0" y="117093"/>
                </a:lnTo>
                <a:lnTo>
                  <a:pt x="0" y="23494"/>
                </a:lnTo>
                <a:close/>
              </a:path>
            </a:pathLst>
          </a:custGeom>
          <a:ln w="25400">
            <a:solidFill>
              <a:srgbClr val="FFFFFF"/>
            </a:solidFill>
          </a:ln>
        </p:spPr>
        <p:txBody>
          <a:bodyPr wrap="square" lIns="0" tIns="0" rIns="0" bIns="0" rtlCol="0"/>
          <a:lstStyle/>
          <a:p/>
        </p:txBody>
      </p:sp>
      <p:sp>
        <p:nvSpPr>
          <p:cNvPr id="19" name="object 19"/>
          <p:cNvSpPr txBox="1"/>
          <p:nvPr/>
        </p:nvSpPr>
        <p:spPr>
          <a:xfrm>
            <a:off x="3271011" y="2539057"/>
            <a:ext cx="360045" cy="166370"/>
          </a:xfrm>
          <a:prstGeom prst="rect">
            <a:avLst/>
          </a:prstGeom>
        </p:spPr>
        <p:txBody>
          <a:bodyPr vert="horz" wrap="square" lIns="0" tIns="12700" rIns="0" bIns="0" rtlCol="0">
            <a:spAutoFit/>
          </a:bodyPr>
          <a:lstStyle/>
          <a:p>
            <a:pPr marL="12700">
              <a:lnSpc>
                <a:spcPct val="100000"/>
              </a:lnSpc>
              <a:spcBef>
                <a:spcPts val="100"/>
              </a:spcBef>
            </a:pPr>
            <a:r>
              <a:rPr sz="1000" b="1" dirty="0">
                <a:latin typeface="微软雅黑" panose="020B0503020204020204" charset="-122"/>
                <a:cs typeface="微软雅黑" panose="020B0503020204020204" charset="-122"/>
              </a:rPr>
              <a:t>企业B</a:t>
            </a:r>
            <a:endParaRPr sz="1000" b="1" dirty="0">
              <a:latin typeface="微软雅黑" panose="020B0503020204020204" charset="-122"/>
              <a:cs typeface="微软雅黑" panose="020B0503020204020204" charset="-122"/>
            </a:endParaRPr>
          </a:p>
        </p:txBody>
      </p:sp>
      <p:sp>
        <p:nvSpPr>
          <p:cNvPr id="20" name="object 20"/>
          <p:cNvSpPr/>
          <p:nvPr/>
        </p:nvSpPr>
        <p:spPr>
          <a:xfrm>
            <a:off x="5818378" y="1894152"/>
            <a:ext cx="571500" cy="657860"/>
          </a:xfrm>
          <a:custGeom>
            <a:avLst/>
            <a:gdLst/>
            <a:ahLst/>
            <a:cxnLst/>
            <a:rect l="l" t="t" r="r" b="b"/>
            <a:pathLst>
              <a:path w="571500" h="657860">
                <a:moveTo>
                  <a:pt x="0" y="657352"/>
                </a:moveTo>
                <a:lnTo>
                  <a:pt x="571500" y="657352"/>
                </a:lnTo>
                <a:lnTo>
                  <a:pt x="571500" y="0"/>
                </a:lnTo>
                <a:lnTo>
                  <a:pt x="0" y="0"/>
                </a:lnTo>
                <a:lnTo>
                  <a:pt x="0" y="657352"/>
                </a:lnTo>
                <a:close/>
              </a:path>
            </a:pathLst>
          </a:custGeom>
          <a:solidFill>
            <a:srgbClr val="7C8B46"/>
          </a:solidFill>
        </p:spPr>
        <p:txBody>
          <a:bodyPr wrap="square" lIns="0" tIns="0" rIns="0" bIns="0" rtlCol="0"/>
          <a:lstStyle/>
          <a:p/>
        </p:txBody>
      </p:sp>
      <p:sp>
        <p:nvSpPr>
          <p:cNvPr id="21" name="object 21"/>
          <p:cNvSpPr/>
          <p:nvPr/>
        </p:nvSpPr>
        <p:spPr>
          <a:xfrm>
            <a:off x="6984238" y="1132279"/>
            <a:ext cx="571500" cy="1428115"/>
          </a:xfrm>
          <a:custGeom>
            <a:avLst/>
            <a:gdLst/>
            <a:ahLst/>
            <a:cxnLst/>
            <a:rect l="l" t="t" r="r" b="b"/>
            <a:pathLst>
              <a:path w="571500" h="1428114">
                <a:moveTo>
                  <a:pt x="0" y="1428114"/>
                </a:moveTo>
                <a:lnTo>
                  <a:pt x="571500" y="1428114"/>
                </a:lnTo>
                <a:lnTo>
                  <a:pt x="571500" y="0"/>
                </a:lnTo>
                <a:lnTo>
                  <a:pt x="0" y="0"/>
                </a:lnTo>
                <a:lnTo>
                  <a:pt x="0" y="1428114"/>
                </a:lnTo>
                <a:close/>
              </a:path>
            </a:pathLst>
          </a:custGeom>
          <a:solidFill>
            <a:srgbClr val="4F81BC"/>
          </a:solidFill>
        </p:spPr>
        <p:txBody>
          <a:bodyPr wrap="square" lIns="0" tIns="0" rIns="0" bIns="0" rtlCol="0"/>
          <a:lstStyle/>
          <a:p/>
        </p:txBody>
      </p:sp>
      <p:sp>
        <p:nvSpPr>
          <p:cNvPr id="22" name="object 22"/>
          <p:cNvSpPr/>
          <p:nvPr/>
        </p:nvSpPr>
        <p:spPr>
          <a:xfrm>
            <a:off x="5818378" y="1513304"/>
            <a:ext cx="571500" cy="381000"/>
          </a:xfrm>
          <a:custGeom>
            <a:avLst/>
            <a:gdLst/>
            <a:ahLst/>
            <a:cxnLst/>
            <a:rect l="l" t="t" r="r" b="b"/>
            <a:pathLst>
              <a:path w="571500" h="381000">
                <a:moveTo>
                  <a:pt x="0" y="380847"/>
                </a:moveTo>
                <a:lnTo>
                  <a:pt x="571500" y="380847"/>
                </a:lnTo>
                <a:lnTo>
                  <a:pt x="571500" y="0"/>
                </a:lnTo>
                <a:lnTo>
                  <a:pt x="0" y="0"/>
                </a:lnTo>
                <a:lnTo>
                  <a:pt x="0" y="380847"/>
                </a:lnTo>
                <a:close/>
              </a:path>
            </a:pathLst>
          </a:custGeom>
          <a:solidFill>
            <a:srgbClr val="73AC79"/>
          </a:solidFill>
        </p:spPr>
        <p:txBody>
          <a:bodyPr wrap="square" lIns="0" tIns="0" rIns="0" bIns="0" rtlCol="0"/>
          <a:lstStyle/>
          <a:p/>
        </p:txBody>
      </p:sp>
      <p:sp>
        <p:nvSpPr>
          <p:cNvPr id="23" name="object 23"/>
          <p:cNvSpPr/>
          <p:nvPr/>
        </p:nvSpPr>
        <p:spPr>
          <a:xfrm>
            <a:off x="5818378" y="1135606"/>
            <a:ext cx="571500" cy="381000"/>
          </a:xfrm>
          <a:custGeom>
            <a:avLst/>
            <a:gdLst/>
            <a:ahLst/>
            <a:cxnLst/>
            <a:rect l="l" t="t" r="r" b="b"/>
            <a:pathLst>
              <a:path w="571500" h="381000">
                <a:moveTo>
                  <a:pt x="0" y="380847"/>
                </a:moveTo>
                <a:lnTo>
                  <a:pt x="571500" y="380847"/>
                </a:lnTo>
                <a:lnTo>
                  <a:pt x="571500" y="0"/>
                </a:lnTo>
                <a:lnTo>
                  <a:pt x="0" y="0"/>
                </a:lnTo>
                <a:lnTo>
                  <a:pt x="0" y="380847"/>
                </a:lnTo>
                <a:close/>
              </a:path>
            </a:pathLst>
          </a:custGeom>
          <a:solidFill>
            <a:srgbClr val="73AC79"/>
          </a:solidFill>
        </p:spPr>
        <p:txBody>
          <a:bodyPr wrap="square" lIns="0" tIns="0" rIns="0" bIns="0" rtlCol="0"/>
          <a:lstStyle/>
          <a:p/>
        </p:txBody>
      </p:sp>
      <p:sp>
        <p:nvSpPr>
          <p:cNvPr id="24" name="object 24"/>
          <p:cNvSpPr/>
          <p:nvPr/>
        </p:nvSpPr>
        <p:spPr>
          <a:xfrm>
            <a:off x="5148071" y="1135707"/>
            <a:ext cx="857250" cy="1270"/>
          </a:xfrm>
          <a:custGeom>
            <a:avLst/>
            <a:gdLst/>
            <a:ahLst/>
            <a:cxnLst/>
            <a:rect l="l" t="t" r="r" b="b"/>
            <a:pathLst>
              <a:path w="857250" h="1269">
                <a:moveTo>
                  <a:pt x="0" y="0"/>
                </a:moveTo>
                <a:lnTo>
                  <a:pt x="857250" y="1015"/>
                </a:lnTo>
              </a:path>
            </a:pathLst>
          </a:custGeom>
          <a:ln w="9524">
            <a:solidFill>
              <a:srgbClr val="497DBA"/>
            </a:solidFill>
            <a:prstDash val="sysDash"/>
          </a:ln>
        </p:spPr>
        <p:txBody>
          <a:bodyPr wrap="square" lIns="0" tIns="0" rIns="0" bIns="0" rtlCol="0"/>
          <a:lstStyle/>
          <a:p/>
        </p:txBody>
      </p:sp>
      <p:sp>
        <p:nvSpPr>
          <p:cNvPr id="25" name="object 25"/>
          <p:cNvSpPr/>
          <p:nvPr/>
        </p:nvSpPr>
        <p:spPr>
          <a:xfrm>
            <a:off x="5148071" y="1913202"/>
            <a:ext cx="670560" cy="0"/>
          </a:xfrm>
          <a:custGeom>
            <a:avLst/>
            <a:gdLst/>
            <a:ahLst/>
            <a:cxnLst/>
            <a:rect l="l" t="t" r="r" b="b"/>
            <a:pathLst>
              <a:path w="670560">
                <a:moveTo>
                  <a:pt x="0" y="0"/>
                </a:moveTo>
                <a:lnTo>
                  <a:pt x="670305" y="0"/>
                </a:lnTo>
              </a:path>
            </a:pathLst>
          </a:custGeom>
          <a:ln w="9525">
            <a:solidFill>
              <a:srgbClr val="497DBA"/>
            </a:solidFill>
            <a:prstDash val="sysDash"/>
          </a:ln>
        </p:spPr>
        <p:txBody>
          <a:bodyPr wrap="square" lIns="0" tIns="0" rIns="0" bIns="0" rtlCol="0"/>
          <a:lstStyle/>
          <a:p/>
        </p:txBody>
      </p:sp>
      <p:sp>
        <p:nvSpPr>
          <p:cNvPr id="26" name="object 26"/>
          <p:cNvSpPr/>
          <p:nvPr/>
        </p:nvSpPr>
        <p:spPr>
          <a:xfrm>
            <a:off x="5430139" y="1174951"/>
            <a:ext cx="103505" cy="762000"/>
          </a:xfrm>
          <a:custGeom>
            <a:avLst/>
            <a:gdLst/>
            <a:ahLst/>
            <a:cxnLst/>
            <a:rect l="l" t="t" r="r" b="b"/>
            <a:pathLst>
              <a:path w="103504" h="762000">
                <a:moveTo>
                  <a:pt x="7112" y="665479"/>
                </a:moveTo>
                <a:lnTo>
                  <a:pt x="1015" y="669035"/>
                </a:lnTo>
                <a:lnTo>
                  <a:pt x="0" y="672972"/>
                </a:lnTo>
                <a:lnTo>
                  <a:pt x="51562" y="761745"/>
                </a:lnTo>
                <a:lnTo>
                  <a:pt x="58986" y="749045"/>
                </a:lnTo>
                <a:lnTo>
                  <a:pt x="45212" y="749045"/>
                </a:lnTo>
                <a:lnTo>
                  <a:pt x="45259" y="725613"/>
                </a:lnTo>
                <a:lnTo>
                  <a:pt x="12700" y="669543"/>
                </a:lnTo>
                <a:lnTo>
                  <a:pt x="11049" y="666622"/>
                </a:lnTo>
                <a:lnTo>
                  <a:pt x="7112" y="665479"/>
                </a:lnTo>
                <a:close/>
              </a:path>
              <a:path w="103504" h="762000">
                <a:moveTo>
                  <a:pt x="45259" y="725613"/>
                </a:moveTo>
                <a:lnTo>
                  <a:pt x="45212" y="749045"/>
                </a:lnTo>
                <a:lnTo>
                  <a:pt x="57912" y="749045"/>
                </a:lnTo>
                <a:lnTo>
                  <a:pt x="57918" y="745870"/>
                </a:lnTo>
                <a:lnTo>
                  <a:pt x="46100" y="745870"/>
                </a:lnTo>
                <a:lnTo>
                  <a:pt x="51586" y="736508"/>
                </a:lnTo>
                <a:lnTo>
                  <a:pt x="45259" y="725613"/>
                </a:lnTo>
                <a:close/>
              </a:path>
              <a:path w="103504" h="762000">
                <a:moveTo>
                  <a:pt x="96393" y="665733"/>
                </a:moveTo>
                <a:lnTo>
                  <a:pt x="92456" y="666750"/>
                </a:lnTo>
                <a:lnTo>
                  <a:pt x="57969" y="725613"/>
                </a:lnTo>
                <a:lnTo>
                  <a:pt x="57912" y="749045"/>
                </a:lnTo>
                <a:lnTo>
                  <a:pt x="58986" y="749045"/>
                </a:lnTo>
                <a:lnTo>
                  <a:pt x="103377" y="673100"/>
                </a:lnTo>
                <a:lnTo>
                  <a:pt x="102362" y="669289"/>
                </a:lnTo>
                <a:lnTo>
                  <a:pt x="99313" y="667511"/>
                </a:lnTo>
                <a:lnTo>
                  <a:pt x="96393" y="665733"/>
                </a:lnTo>
                <a:close/>
              </a:path>
              <a:path w="103504" h="762000">
                <a:moveTo>
                  <a:pt x="51586" y="736508"/>
                </a:moveTo>
                <a:lnTo>
                  <a:pt x="46100" y="745870"/>
                </a:lnTo>
                <a:lnTo>
                  <a:pt x="57023" y="745870"/>
                </a:lnTo>
                <a:lnTo>
                  <a:pt x="51586" y="736508"/>
                </a:lnTo>
                <a:close/>
              </a:path>
              <a:path w="103504" h="762000">
                <a:moveTo>
                  <a:pt x="57959" y="725630"/>
                </a:moveTo>
                <a:lnTo>
                  <a:pt x="51586" y="736508"/>
                </a:lnTo>
                <a:lnTo>
                  <a:pt x="57023" y="745870"/>
                </a:lnTo>
                <a:lnTo>
                  <a:pt x="57918" y="745870"/>
                </a:lnTo>
                <a:lnTo>
                  <a:pt x="57959" y="725630"/>
                </a:lnTo>
                <a:close/>
              </a:path>
              <a:path w="103504" h="762000">
                <a:moveTo>
                  <a:pt x="59436" y="0"/>
                </a:moveTo>
                <a:lnTo>
                  <a:pt x="46736" y="0"/>
                </a:lnTo>
                <a:lnTo>
                  <a:pt x="45269" y="725630"/>
                </a:lnTo>
                <a:lnTo>
                  <a:pt x="51586" y="736508"/>
                </a:lnTo>
                <a:lnTo>
                  <a:pt x="57959" y="725630"/>
                </a:lnTo>
                <a:lnTo>
                  <a:pt x="59436" y="0"/>
                </a:lnTo>
                <a:close/>
              </a:path>
            </a:pathLst>
          </a:custGeom>
          <a:solidFill>
            <a:srgbClr val="497DBA"/>
          </a:solidFill>
        </p:spPr>
        <p:txBody>
          <a:bodyPr wrap="square" lIns="0" tIns="0" rIns="0" bIns="0" rtlCol="0"/>
          <a:lstStyle/>
          <a:p/>
        </p:txBody>
      </p:sp>
      <p:sp>
        <p:nvSpPr>
          <p:cNvPr id="27" name="object 27"/>
          <p:cNvSpPr/>
          <p:nvPr/>
        </p:nvSpPr>
        <p:spPr>
          <a:xfrm>
            <a:off x="4938267" y="1418029"/>
            <a:ext cx="861060" cy="285750"/>
          </a:xfrm>
          <a:custGeom>
            <a:avLst/>
            <a:gdLst/>
            <a:ahLst/>
            <a:cxnLst/>
            <a:rect l="l" t="t" r="r" b="b"/>
            <a:pathLst>
              <a:path w="861060" h="285750">
                <a:moveTo>
                  <a:pt x="813054" y="0"/>
                </a:moveTo>
                <a:lnTo>
                  <a:pt x="47625" y="0"/>
                </a:lnTo>
                <a:lnTo>
                  <a:pt x="29092" y="3744"/>
                </a:lnTo>
                <a:lnTo>
                  <a:pt x="13954" y="13954"/>
                </a:lnTo>
                <a:lnTo>
                  <a:pt x="3744" y="29092"/>
                </a:lnTo>
                <a:lnTo>
                  <a:pt x="0" y="47625"/>
                </a:lnTo>
                <a:lnTo>
                  <a:pt x="0" y="237998"/>
                </a:lnTo>
                <a:lnTo>
                  <a:pt x="3744" y="256530"/>
                </a:lnTo>
                <a:lnTo>
                  <a:pt x="13954" y="271668"/>
                </a:lnTo>
                <a:lnTo>
                  <a:pt x="29092" y="281878"/>
                </a:lnTo>
                <a:lnTo>
                  <a:pt x="47625" y="285623"/>
                </a:lnTo>
                <a:lnTo>
                  <a:pt x="813054" y="285623"/>
                </a:lnTo>
                <a:lnTo>
                  <a:pt x="831586" y="281878"/>
                </a:lnTo>
                <a:lnTo>
                  <a:pt x="846724" y="271668"/>
                </a:lnTo>
                <a:lnTo>
                  <a:pt x="856934" y="256530"/>
                </a:lnTo>
                <a:lnTo>
                  <a:pt x="860679" y="237998"/>
                </a:lnTo>
                <a:lnTo>
                  <a:pt x="860679" y="47625"/>
                </a:lnTo>
                <a:lnTo>
                  <a:pt x="856934" y="29092"/>
                </a:lnTo>
                <a:lnTo>
                  <a:pt x="846724" y="13954"/>
                </a:lnTo>
                <a:lnTo>
                  <a:pt x="831586" y="3744"/>
                </a:lnTo>
                <a:lnTo>
                  <a:pt x="813054" y="0"/>
                </a:lnTo>
                <a:close/>
              </a:path>
            </a:pathLst>
          </a:custGeom>
          <a:solidFill>
            <a:srgbClr val="FFFFFF"/>
          </a:solidFill>
        </p:spPr>
        <p:txBody>
          <a:bodyPr wrap="square" lIns="0" tIns="0" rIns="0" bIns="0" rtlCol="0"/>
          <a:lstStyle/>
          <a:p/>
        </p:txBody>
      </p:sp>
      <p:sp>
        <p:nvSpPr>
          <p:cNvPr id="28" name="object 28"/>
          <p:cNvSpPr/>
          <p:nvPr/>
        </p:nvSpPr>
        <p:spPr>
          <a:xfrm>
            <a:off x="4938267" y="1418029"/>
            <a:ext cx="861060" cy="285750"/>
          </a:xfrm>
          <a:custGeom>
            <a:avLst/>
            <a:gdLst/>
            <a:ahLst/>
            <a:cxnLst/>
            <a:rect l="l" t="t" r="r" b="b"/>
            <a:pathLst>
              <a:path w="861060" h="285750">
                <a:moveTo>
                  <a:pt x="0" y="47625"/>
                </a:moveTo>
                <a:lnTo>
                  <a:pt x="3744" y="29092"/>
                </a:lnTo>
                <a:lnTo>
                  <a:pt x="13954" y="13954"/>
                </a:lnTo>
                <a:lnTo>
                  <a:pt x="29092" y="3744"/>
                </a:lnTo>
                <a:lnTo>
                  <a:pt x="47625" y="0"/>
                </a:lnTo>
                <a:lnTo>
                  <a:pt x="813054" y="0"/>
                </a:lnTo>
                <a:lnTo>
                  <a:pt x="831586" y="3744"/>
                </a:lnTo>
                <a:lnTo>
                  <a:pt x="846724" y="13954"/>
                </a:lnTo>
                <a:lnTo>
                  <a:pt x="856934" y="29092"/>
                </a:lnTo>
                <a:lnTo>
                  <a:pt x="860679" y="47625"/>
                </a:lnTo>
                <a:lnTo>
                  <a:pt x="860679" y="237998"/>
                </a:lnTo>
                <a:lnTo>
                  <a:pt x="856934" y="256530"/>
                </a:lnTo>
                <a:lnTo>
                  <a:pt x="846724" y="271668"/>
                </a:lnTo>
                <a:lnTo>
                  <a:pt x="831586" y="281878"/>
                </a:lnTo>
                <a:lnTo>
                  <a:pt x="813054" y="285623"/>
                </a:lnTo>
                <a:lnTo>
                  <a:pt x="47625" y="285623"/>
                </a:lnTo>
                <a:lnTo>
                  <a:pt x="29092" y="281878"/>
                </a:lnTo>
                <a:lnTo>
                  <a:pt x="13954" y="271668"/>
                </a:lnTo>
                <a:lnTo>
                  <a:pt x="3744" y="256530"/>
                </a:lnTo>
                <a:lnTo>
                  <a:pt x="0" y="237998"/>
                </a:lnTo>
                <a:lnTo>
                  <a:pt x="0" y="47625"/>
                </a:lnTo>
                <a:close/>
              </a:path>
            </a:pathLst>
          </a:custGeom>
          <a:ln w="25400">
            <a:solidFill>
              <a:srgbClr val="FFFFFF"/>
            </a:solidFill>
          </a:ln>
        </p:spPr>
        <p:txBody>
          <a:bodyPr wrap="square" lIns="0" tIns="0" rIns="0" bIns="0" rtlCol="0"/>
          <a:lstStyle/>
          <a:p/>
        </p:txBody>
      </p:sp>
      <p:sp>
        <p:nvSpPr>
          <p:cNvPr id="29" name="object 29"/>
          <p:cNvSpPr txBox="1"/>
          <p:nvPr/>
        </p:nvSpPr>
        <p:spPr>
          <a:xfrm>
            <a:off x="5205984" y="1459303"/>
            <a:ext cx="491490" cy="180975"/>
          </a:xfrm>
          <a:prstGeom prst="rect">
            <a:avLst/>
          </a:prstGeom>
        </p:spPr>
        <p:txBody>
          <a:bodyPr vert="horz" wrap="square" lIns="0" tIns="12065" rIns="0" bIns="0" rtlCol="0">
            <a:spAutoFit/>
          </a:bodyPr>
          <a:lstStyle/>
          <a:p>
            <a:pPr marL="12700">
              <a:lnSpc>
                <a:spcPct val="100000"/>
              </a:lnSpc>
              <a:spcBef>
                <a:spcPts val="95"/>
              </a:spcBef>
            </a:pPr>
            <a:r>
              <a:rPr sz="1100" spc="-10" dirty="0">
                <a:solidFill>
                  <a:srgbClr val="7E7E7E"/>
                </a:solidFill>
                <a:latin typeface="微软雅黑" panose="020B0503020204020204" charset="-122"/>
                <a:cs typeface="微软雅黑" panose="020B0503020204020204" charset="-122"/>
              </a:rPr>
              <a:t>6000</a:t>
            </a:r>
            <a:r>
              <a:rPr sz="1100" spc="-5" dirty="0">
                <a:solidFill>
                  <a:srgbClr val="7E7E7E"/>
                </a:solidFill>
                <a:latin typeface="微软雅黑" panose="020B0503020204020204" charset="-122"/>
                <a:cs typeface="微软雅黑" panose="020B0503020204020204" charset="-122"/>
              </a:rPr>
              <a:t>吨</a:t>
            </a:r>
            <a:endParaRPr sz="1100">
              <a:latin typeface="微软雅黑" panose="020B0503020204020204" charset="-122"/>
              <a:cs typeface="微软雅黑" panose="020B0503020204020204" charset="-122"/>
            </a:endParaRPr>
          </a:p>
        </p:txBody>
      </p:sp>
      <p:sp>
        <p:nvSpPr>
          <p:cNvPr id="30" name="object 30"/>
          <p:cNvSpPr/>
          <p:nvPr/>
        </p:nvSpPr>
        <p:spPr>
          <a:xfrm>
            <a:off x="5496940" y="2582746"/>
            <a:ext cx="1214755" cy="182880"/>
          </a:xfrm>
          <a:custGeom>
            <a:avLst/>
            <a:gdLst/>
            <a:ahLst/>
            <a:cxnLst/>
            <a:rect l="l" t="t" r="r" b="b"/>
            <a:pathLst>
              <a:path w="1214754" h="182880">
                <a:moveTo>
                  <a:pt x="1184020" y="0"/>
                </a:moveTo>
                <a:lnTo>
                  <a:pt x="30480" y="0"/>
                </a:lnTo>
                <a:lnTo>
                  <a:pt x="18591" y="2387"/>
                </a:lnTo>
                <a:lnTo>
                  <a:pt x="8905" y="8905"/>
                </a:lnTo>
                <a:lnTo>
                  <a:pt x="2387" y="18591"/>
                </a:lnTo>
                <a:lnTo>
                  <a:pt x="0" y="30480"/>
                </a:lnTo>
                <a:lnTo>
                  <a:pt x="0" y="152146"/>
                </a:lnTo>
                <a:lnTo>
                  <a:pt x="2387" y="163960"/>
                </a:lnTo>
                <a:lnTo>
                  <a:pt x="8905" y="173608"/>
                </a:lnTo>
                <a:lnTo>
                  <a:pt x="18591" y="180113"/>
                </a:lnTo>
                <a:lnTo>
                  <a:pt x="30480" y="182499"/>
                </a:lnTo>
                <a:lnTo>
                  <a:pt x="1184020" y="182499"/>
                </a:lnTo>
                <a:lnTo>
                  <a:pt x="1195855" y="180113"/>
                </a:lnTo>
                <a:lnTo>
                  <a:pt x="1205547" y="173608"/>
                </a:lnTo>
                <a:lnTo>
                  <a:pt x="1212095" y="163960"/>
                </a:lnTo>
                <a:lnTo>
                  <a:pt x="1214501" y="152146"/>
                </a:lnTo>
                <a:lnTo>
                  <a:pt x="1214501" y="30480"/>
                </a:lnTo>
                <a:lnTo>
                  <a:pt x="1212095" y="18591"/>
                </a:lnTo>
                <a:lnTo>
                  <a:pt x="1205547" y="8905"/>
                </a:lnTo>
                <a:lnTo>
                  <a:pt x="1195855" y="2387"/>
                </a:lnTo>
                <a:lnTo>
                  <a:pt x="1184020" y="0"/>
                </a:lnTo>
                <a:close/>
              </a:path>
            </a:pathLst>
          </a:custGeom>
          <a:solidFill>
            <a:srgbClr val="FFFFFF"/>
          </a:solidFill>
        </p:spPr>
        <p:txBody>
          <a:bodyPr wrap="square" lIns="0" tIns="0" rIns="0" bIns="0" rtlCol="0"/>
          <a:lstStyle/>
          <a:p/>
        </p:txBody>
      </p:sp>
      <p:sp>
        <p:nvSpPr>
          <p:cNvPr id="31" name="object 31"/>
          <p:cNvSpPr/>
          <p:nvPr/>
        </p:nvSpPr>
        <p:spPr>
          <a:xfrm>
            <a:off x="5496940" y="2582746"/>
            <a:ext cx="1214755" cy="182880"/>
          </a:xfrm>
          <a:custGeom>
            <a:avLst/>
            <a:gdLst/>
            <a:ahLst/>
            <a:cxnLst/>
            <a:rect l="l" t="t" r="r" b="b"/>
            <a:pathLst>
              <a:path w="1214754" h="182880">
                <a:moveTo>
                  <a:pt x="0" y="30480"/>
                </a:moveTo>
                <a:lnTo>
                  <a:pt x="2387" y="18591"/>
                </a:lnTo>
                <a:lnTo>
                  <a:pt x="8905" y="8905"/>
                </a:lnTo>
                <a:lnTo>
                  <a:pt x="18591" y="2387"/>
                </a:lnTo>
                <a:lnTo>
                  <a:pt x="30480" y="0"/>
                </a:lnTo>
                <a:lnTo>
                  <a:pt x="1184020" y="0"/>
                </a:lnTo>
                <a:lnTo>
                  <a:pt x="1195855" y="2387"/>
                </a:lnTo>
                <a:lnTo>
                  <a:pt x="1205547" y="8905"/>
                </a:lnTo>
                <a:lnTo>
                  <a:pt x="1212095" y="18591"/>
                </a:lnTo>
                <a:lnTo>
                  <a:pt x="1214501" y="30480"/>
                </a:lnTo>
                <a:lnTo>
                  <a:pt x="1214501" y="152146"/>
                </a:lnTo>
                <a:lnTo>
                  <a:pt x="1212095" y="163960"/>
                </a:lnTo>
                <a:lnTo>
                  <a:pt x="1205547" y="173608"/>
                </a:lnTo>
                <a:lnTo>
                  <a:pt x="1195855" y="180113"/>
                </a:lnTo>
                <a:lnTo>
                  <a:pt x="1184020" y="182499"/>
                </a:lnTo>
                <a:lnTo>
                  <a:pt x="30480" y="182499"/>
                </a:lnTo>
                <a:lnTo>
                  <a:pt x="18591" y="180113"/>
                </a:lnTo>
                <a:lnTo>
                  <a:pt x="8905" y="173608"/>
                </a:lnTo>
                <a:lnTo>
                  <a:pt x="2387" y="163960"/>
                </a:lnTo>
                <a:lnTo>
                  <a:pt x="0" y="152146"/>
                </a:lnTo>
                <a:lnTo>
                  <a:pt x="0" y="30480"/>
                </a:lnTo>
                <a:close/>
              </a:path>
            </a:pathLst>
          </a:custGeom>
          <a:ln w="25400">
            <a:solidFill>
              <a:srgbClr val="FFFFFF"/>
            </a:solidFill>
          </a:ln>
        </p:spPr>
        <p:txBody>
          <a:bodyPr wrap="square" lIns="0" tIns="0" rIns="0" bIns="0" rtlCol="0"/>
          <a:lstStyle/>
          <a:p/>
        </p:txBody>
      </p:sp>
      <p:sp>
        <p:nvSpPr>
          <p:cNvPr id="32" name="object 32"/>
          <p:cNvSpPr txBox="1"/>
          <p:nvPr/>
        </p:nvSpPr>
        <p:spPr>
          <a:xfrm>
            <a:off x="5919215" y="2580205"/>
            <a:ext cx="369570" cy="166370"/>
          </a:xfrm>
          <a:prstGeom prst="rect">
            <a:avLst/>
          </a:prstGeom>
        </p:spPr>
        <p:txBody>
          <a:bodyPr vert="horz" wrap="square" lIns="0" tIns="12700" rIns="0" bIns="0" rtlCol="0">
            <a:spAutoFit/>
          </a:bodyPr>
          <a:lstStyle/>
          <a:p>
            <a:pPr marL="12700">
              <a:lnSpc>
                <a:spcPct val="100000"/>
              </a:lnSpc>
              <a:spcBef>
                <a:spcPts val="100"/>
              </a:spcBef>
            </a:pPr>
            <a:r>
              <a:rPr sz="1000" b="1" dirty="0">
                <a:latin typeface="微软雅黑" panose="020B0503020204020204" charset="-122"/>
                <a:cs typeface="微软雅黑" panose="020B0503020204020204" charset="-122"/>
              </a:rPr>
              <a:t>企业A</a:t>
            </a:r>
            <a:endParaRPr sz="1000" b="1" dirty="0">
              <a:latin typeface="微软雅黑" panose="020B0503020204020204" charset="-122"/>
              <a:cs typeface="微软雅黑" panose="020B0503020204020204" charset="-122"/>
            </a:endParaRPr>
          </a:p>
        </p:txBody>
      </p:sp>
      <p:sp>
        <p:nvSpPr>
          <p:cNvPr id="33" name="object 33"/>
          <p:cNvSpPr/>
          <p:nvPr/>
        </p:nvSpPr>
        <p:spPr>
          <a:xfrm>
            <a:off x="6662039" y="2571442"/>
            <a:ext cx="1216025" cy="194310"/>
          </a:xfrm>
          <a:custGeom>
            <a:avLst/>
            <a:gdLst/>
            <a:ahLst/>
            <a:cxnLst/>
            <a:rect l="l" t="t" r="r" b="b"/>
            <a:pathLst>
              <a:path w="1216025" h="194310">
                <a:moveTo>
                  <a:pt x="1183639" y="0"/>
                </a:moveTo>
                <a:lnTo>
                  <a:pt x="32257" y="0"/>
                </a:lnTo>
                <a:lnTo>
                  <a:pt x="19716" y="2539"/>
                </a:lnTo>
                <a:lnTo>
                  <a:pt x="9461" y="9461"/>
                </a:lnTo>
                <a:lnTo>
                  <a:pt x="2540" y="19716"/>
                </a:lnTo>
                <a:lnTo>
                  <a:pt x="0" y="32257"/>
                </a:lnTo>
                <a:lnTo>
                  <a:pt x="0" y="161544"/>
                </a:lnTo>
                <a:lnTo>
                  <a:pt x="2540" y="174085"/>
                </a:lnTo>
                <a:lnTo>
                  <a:pt x="9461" y="184340"/>
                </a:lnTo>
                <a:lnTo>
                  <a:pt x="19716" y="191262"/>
                </a:lnTo>
                <a:lnTo>
                  <a:pt x="32257" y="193801"/>
                </a:lnTo>
                <a:lnTo>
                  <a:pt x="1183639" y="193801"/>
                </a:lnTo>
                <a:lnTo>
                  <a:pt x="1196254" y="191262"/>
                </a:lnTo>
                <a:lnTo>
                  <a:pt x="1206547" y="184340"/>
                </a:lnTo>
                <a:lnTo>
                  <a:pt x="1213483" y="174085"/>
                </a:lnTo>
                <a:lnTo>
                  <a:pt x="1216025" y="161544"/>
                </a:lnTo>
                <a:lnTo>
                  <a:pt x="1216025" y="32257"/>
                </a:lnTo>
                <a:lnTo>
                  <a:pt x="1213483" y="19716"/>
                </a:lnTo>
                <a:lnTo>
                  <a:pt x="1206547" y="9461"/>
                </a:lnTo>
                <a:lnTo>
                  <a:pt x="1196254" y="2539"/>
                </a:lnTo>
                <a:lnTo>
                  <a:pt x="1183639" y="0"/>
                </a:lnTo>
                <a:close/>
              </a:path>
            </a:pathLst>
          </a:custGeom>
          <a:solidFill>
            <a:srgbClr val="FFFFFF"/>
          </a:solidFill>
        </p:spPr>
        <p:txBody>
          <a:bodyPr wrap="square" lIns="0" tIns="0" rIns="0" bIns="0" rtlCol="0"/>
          <a:lstStyle/>
          <a:p/>
        </p:txBody>
      </p:sp>
      <p:sp>
        <p:nvSpPr>
          <p:cNvPr id="34" name="object 34"/>
          <p:cNvSpPr/>
          <p:nvPr/>
        </p:nvSpPr>
        <p:spPr>
          <a:xfrm>
            <a:off x="6662039" y="2571442"/>
            <a:ext cx="1216025" cy="194310"/>
          </a:xfrm>
          <a:custGeom>
            <a:avLst/>
            <a:gdLst/>
            <a:ahLst/>
            <a:cxnLst/>
            <a:rect l="l" t="t" r="r" b="b"/>
            <a:pathLst>
              <a:path w="1216025" h="194310">
                <a:moveTo>
                  <a:pt x="0" y="32257"/>
                </a:moveTo>
                <a:lnTo>
                  <a:pt x="2540" y="19716"/>
                </a:lnTo>
                <a:lnTo>
                  <a:pt x="9461" y="9461"/>
                </a:lnTo>
                <a:lnTo>
                  <a:pt x="19716" y="2539"/>
                </a:lnTo>
                <a:lnTo>
                  <a:pt x="32257" y="0"/>
                </a:lnTo>
                <a:lnTo>
                  <a:pt x="1183639" y="0"/>
                </a:lnTo>
                <a:lnTo>
                  <a:pt x="1196254" y="2539"/>
                </a:lnTo>
                <a:lnTo>
                  <a:pt x="1206547" y="9461"/>
                </a:lnTo>
                <a:lnTo>
                  <a:pt x="1213483" y="19716"/>
                </a:lnTo>
                <a:lnTo>
                  <a:pt x="1216025" y="32257"/>
                </a:lnTo>
                <a:lnTo>
                  <a:pt x="1216025" y="161544"/>
                </a:lnTo>
                <a:lnTo>
                  <a:pt x="1213483" y="174085"/>
                </a:lnTo>
                <a:lnTo>
                  <a:pt x="1206547" y="184340"/>
                </a:lnTo>
                <a:lnTo>
                  <a:pt x="1196254" y="191262"/>
                </a:lnTo>
                <a:lnTo>
                  <a:pt x="1183639" y="193801"/>
                </a:lnTo>
                <a:lnTo>
                  <a:pt x="32257" y="193801"/>
                </a:lnTo>
                <a:lnTo>
                  <a:pt x="19716" y="191262"/>
                </a:lnTo>
                <a:lnTo>
                  <a:pt x="9461" y="184340"/>
                </a:lnTo>
                <a:lnTo>
                  <a:pt x="2540" y="174085"/>
                </a:lnTo>
                <a:lnTo>
                  <a:pt x="0" y="161544"/>
                </a:lnTo>
                <a:lnTo>
                  <a:pt x="0" y="32257"/>
                </a:lnTo>
                <a:close/>
              </a:path>
            </a:pathLst>
          </a:custGeom>
          <a:ln w="25400">
            <a:solidFill>
              <a:srgbClr val="FFFFFF"/>
            </a:solidFill>
          </a:ln>
        </p:spPr>
        <p:txBody>
          <a:bodyPr wrap="square" lIns="0" tIns="0" rIns="0" bIns="0" rtlCol="0"/>
          <a:lstStyle/>
          <a:p/>
        </p:txBody>
      </p:sp>
      <p:sp>
        <p:nvSpPr>
          <p:cNvPr id="35" name="object 35"/>
          <p:cNvSpPr txBox="1"/>
          <p:nvPr/>
        </p:nvSpPr>
        <p:spPr>
          <a:xfrm>
            <a:off x="7090409" y="2574363"/>
            <a:ext cx="360045" cy="166370"/>
          </a:xfrm>
          <a:prstGeom prst="rect">
            <a:avLst/>
          </a:prstGeom>
        </p:spPr>
        <p:txBody>
          <a:bodyPr vert="horz" wrap="square" lIns="0" tIns="12700" rIns="0" bIns="0" rtlCol="0">
            <a:spAutoFit/>
          </a:bodyPr>
          <a:lstStyle/>
          <a:p>
            <a:pPr marL="12700">
              <a:lnSpc>
                <a:spcPct val="100000"/>
              </a:lnSpc>
              <a:spcBef>
                <a:spcPts val="100"/>
              </a:spcBef>
            </a:pPr>
            <a:r>
              <a:rPr sz="1000" b="1" dirty="0">
                <a:latin typeface="微软雅黑" panose="020B0503020204020204" charset="-122"/>
                <a:cs typeface="微软雅黑" panose="020B0503020204020204" charset="-122"/>
              </a:rPr>
              <a:t>企业B</a:t>
            </a:r>
            <a:endParaRPr sz="1000" b="1" dirty="0">
              <a:latin typeface="微软雅黑" panose="020B0503020204020204" charset="-122"/>
              <a:cs typeface="微软雅黑" panose="020B0503020204020204" charset="-122"/>
            </a:endParaRPr>
          </a:p>
        </p:txBody>
      </p:sp>
      <p:sp>
        <p:nvSpPr>
          <p:cNvPr id="36" name="object 36"/>
          <p:cNvSpPr/>
          <p:nvPr/>
        </p:nvSpPr>
        <p:spPr>
          <a:xfrm>
            <a:off x="4139946" y="1963112"/>
            <a:ext cx="1214755" cy="428625"/>
          </a:xfrm>
          <a:custGeom>
            <a:avLst/>
            <a:gdLst/>
            <a:ahLst/>
            <a:cxnLst/>
            <a:rect l="l" t="t" r="r" b="b"/>
            <a:pathLst>
              <a:path w="1214754" h="428625">
                <a:moveTo>
                  <a:pt x="1143000" y="0"/>
                </a:moveTo>
                <a:lnTo>
                  <a:pt x="71500" y="0"/>
                </a:lnTo>
                <a:lnTo>
                  <a:pt x="43666" y="5617"/>
                </a:lnTo>
                <a:lnTo>
                  <a:pt x="20939" y="20939"/>
                </a:lnTo>
                <a:lnTo>
                  <a:pt x="5617" y="43666"/>
                </a:lnTo>
                <a:lnTo>
                  <a:pt x="0" y="71500"/>
                </a:lnTo>
                <a:lnTo>
                  <a:pt x="0" y="357250"/>
                </a:lnTo>
                <a:lnTo>
                  <a:pt x="5617" y="385065"/>
                </a:lnTo>
                <a:lnTo>
                  <a:pt x="20939" y="407749"/>
                </a:lnTo>
                <a:lnTo>
                  <a:pt x="43666" y="423027"/>
                </a:lnTo>
                <a:lnTo>
                  <a:pt x="71500" y="428625"/>
                </a:lnTo>
                <a:lnTo>
                  <a:pt x="1143000" y="428625"/>
                </a:lnTo>
                <a:lnTo>
                  <a:pt x="1170834" y="423027"/>
                </a:lnTo>
                <a:lnTo>
                  <a:pt x="1193561" y="407749"/>
                </a:lnTo>
                <a:lnTo>
                  <a:pt x="1208883" y="385065"/>
                </a:lnTo>
                <a:lnTo>
                  <a:pt x="1214501" y="357250"/>
                </a:lnTo>
                <a:lnTo>
                  <a:pt x="1214501" y="71500"/>
                </a:lnTo>
                <a:lnTo>
                  <a:pt x="1208883" y="43666"/>
                </a:lnTo>
                <a:lnTo>
                  <a:pt x="1193561" y="20939"/>
                </a:lnTo>
                <a:lnTo>
                  <a:pt x="1170834" y="5617"/>
                </a:lnTo>
                <a:lnTo>
                  <a:pt x="1143000" y="0"/>
                </a:lnTo>
                <a:close/>
              </a:path>
            </a:pathLst>
          </a:custGeom>
          <a:solidFill>
            <a:srgbClr val="FFFFFF"/>
          </a:solidFill>
        </p:spPr>
        <p:txBody>
          <a:bodyPr wrap="square" lIns="0" tIns="0" rIns="0" bIns="0" rtlCol="0"/>
          <a:lstStyle/>
          <a:p/>
        </p:txBody>
      </p:sp>
      <p:sp>
        <p:nvSpPr>
          <p:cNvPr id="37" name="object 37"/>
          <p:cNvSpPr/>
          <p:nvPr/>
        </p:nvSpPr>
        <p:spPr>
          <a:xfrm>
            <a:off x="4139946" y="1963112"/>
            <a:ext cx="1214755" cy="428625"/>
          </a:xfrm>
          <a:custGeom>
            <a:avLst/>
            <a:gdLst/>
            <a:ahLst/>
            <a:cxnLst/>
            <a:rect l="l" t="t" r="r" b="b"/>
            <a:pathLst>
              <a:path w="1214754" h="428625">
                <a:moveTo>
                  <a:pt x="0" y="71500"/>
                </a:moveTo>
                <a:lnTo>
                  <a:pt x="5617" y="43666"/>
                </a:lnTo>
                <a:lnTo>
                  <a:pt x="20939" y="20939"/>
                </a:lnTo>
                <a:lnTo>
                  <a:pt x="43666" y="5617"/>
                </a:lnTo>
                <a:lnTo>
                  <a:pt x="71500" y="0"/>
                </a:lnTo>
                <a:lnTo>
                  <a:pt x="1143000" y="0"/>
                </a:lnTo>
                <a:lnTo>
                  <a:pt x="1170834" y="5617"/>
                </a:lnTo>
                <a:lnTo>
                  <a:pt x="1193561" y="20939"/>
                </a:lnTo>
                <a:lnTo>
                  <a:pt x="1208883" y="43666"/>
                </a:lnTo>
                <a:lnTo>
                  <a:pt x="1214501" y="71500"/>
                </a:lnTo>
                <a:lnTo>
                  <a:pt x="1214501" y="357250"/>
                </a:lnTo>
                <a:lnTo>
                  <a:pt x="1208883" y="385065"/>
                </a:lnTo>
                <a:lnTo>
                  <a:pt x="1193561" y="407749"/>
                </a:lnTo>
                <a:lnTo>
                  <a:pt x="1170834" y="423027"/>
                </a:lnTo>
                <a:lnTo>
                  <a:pt x="1143000" y="428625"/>
                </a:lnTo>
                <a:lnTo>
                  <a:pt x="71500" y="428625"/>
                </a:lnTo>
                <a:lnTo>
                  <a:pt x="43666" y="423027"/>
                </a:lnTo>
                <a:lnTo>
                  <a:pt x="20939" y="407749"/>
                </a:lnTo>
                <a:lnTo>
                  <a:pt x="5617" y="385065"/>
                </a:lnTo>
                <a:lnTo>
                  <a:pt x="0" y="357250"/>
                </a:lnTo>
                <a:lnTo>
                  <a:pt x="0" y="71500"/>
                </a:lnTo>
                <a:close/>
              </a:path>
            </a:pathLst>
          </a:custGeom>
          <a:ln w="25400">
            <a:solidFill>
              <a:srgbClr val="FFFFFF"/>
            </a:solidFill>
          </a:ln>
        </p:spPr>
        <p:txBody>
          <a:bodyPr wrap="square" lIns="0" tIns="0" rIns="0" bIns="0" rtlCol="0"/>
          <a:lstStyle/>
          <a:p/>
        </p:txBody>
      </p:sp>
      <p:sp>
        <p:nvSpPr>
          <p:cNvPr id="38" name="object 38"/>
          <p:cNvSpPr txBox="1"/>
          <p:nvPr/>
        </p:nvSpPr>
        <p:spPr>
          <a:xfrm>
            <a:off x="4618990" y="2052393"/>
            <a:ext cx="255270" cy="227330"/>
          </a:xfrm>
          <a:prstGeom prst="rect">
            <a:avLst/>
          </a:prstGeom>
        </p:spPr>
        <p:txBody>
          <a:bodyPr vert="horz" wrap="square" lIns="0" tIns="12065" rIns="0" bIns="0" rtlCol="0">
            <a:spAutoFit/>
          </a:bodyPr>
          <a:lstStyle/>
          <a:p>
            <a:pPr marL="12700">
              <a:lnSpc>
                <a:spcPct val="100000"/>
              </a:lnSpc>
              <a:spcBef>
                <a:spcPts val="95"/>
              </a:spcBef>
            </a:pPr>
            <a:r>
              <a:rPr sz="1400" b="1" spc="-25" dirty="0">
                <a:latin typeface="微软雅黑" panose="020B0503020204020204" charset="-122"/>
                <a:cs typeface="微软雅黑" panose="020B0503020204020204" charset="-122"/>
              </a:rPr>
              <a:t>VS</a:t>
            </a:r>
            <a:endParaRPr sz="1400">
              <a:latin typeface="微软雅黑" panose="020B0503020204020204" charset="-122"/>
              <a:cs typeface="微软雅黑" panose="020B0503020204020204" charset="-122"/>
            </a:endParaRPr>
          </a:p>
        </p:txBody>
      </p:sp>
      <p:graphicFrame>
        <p:nvGraphicFramePr>
          <p:cNvPr id="39" name="object 39"/>
          <p:cNvGraphicFramePr>
            <a:graphicFrameLocks noGrp="1"/>
          </p:cNvGraphicFramePr>
          <p:nvPr>
            <p:custDataLst>
              <p:tags r:id="rId2"/>
            </p:custDataLst>
          </p:nvPr>
        </p:nvGraphicFramePr>
        <p:xfrm>
          <a:off x="1097280" y="2781247"/>
          <a:ext cx="2863850" cy="732155"/>
        </p:xfrm>
        <a:graphic>
          <a:graphicData uri="http://schemas.openxmlformats.org/drawingml/2006/table">
            <a:tbl>
              <a:tblPr firstRow="1" bandRow="1">
                <a:tableStyleId>{2D5ABB26-0587-4C30-8999-92F81FD0307C}</a:tableStyleId>
              </a:tblPr>
              <a:tblGrid>
                <a:gridCol w="886460"/>
                <a:gridCol w="681990"/>
                <a:gridCol w="614045"/>
                <a:gridCol w="681355"/>
              </a:tblGrid>
              <a:tr h="203200">
                <a:tc>
                  <a:txBody>
                    <a:bodyPr/>
                    <a:lstStyle/>
                    <a:p>
                      <a:pPr>
                        <a:lnSpc>
                          <a:spcPct val="100000"/>
                        </a:lnSpc>
                      </a:pPr>
                      <a:endParaRPr sz="1000">
                        <a:latin typeface="Times New Roman" panose="02020603050405020304"/>
                        <a:cs typeface="Times New Roman" panose="02020603050405020304"/>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C0504D"/>
                    </a:solidFill>
                  </a:tcPr>
                </a:tc>
                <a:tc>
                  <a:txBody>
                    <a:bodyPr/>
                    <a:lstStyle/>
                    <a:p>
                      <a:pPr marL="91440">
                        <a:lnSpc>
                          <a:spcPct val="100000"/>
                        </a:lnSpc>
                        <a:spcBef>
                          <a:spcPts val="325"/>
                        </a:spcBef>
                      </a:pPr>
                      <a:r>
                        <a:rPr sz="900" dirty="0">
                          <a:solidFill>
                            <a:schemeClr val="bg1"/>
                          </a:solidFill>
                          <a:latin typeface="微软雅黑" panose="020B0503020204020204" charset="-122"/>
                          <a:ea typeface="微软雅黑" panose="020B0503020204020204" charset="-122"/>
                          <a:cs typeface="微软雅黑" panose="020B0503020204020204" charset="-122"/>
                        </a:rPr>
                        <a:t>企业A</a:t>
                      </a:r>
                      <a:endParaRPr sz="900" dirty="0">
                        <a:solidFill>
                          <a:schemeClr val="bg1"/>
                        </a:solidFill>
                        <a:latin typeface="微软雅黑" panose="020B0503020204020204" charset="-122"/>
                        <a:ea typeface="微软雅黑" panose="020B0503020204020204" charset="-122"/>
                        <a:cs typeface="微软雅黑" panose="020B0503020204020204" charset="-122"/>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C0504D"/>
                    </a:solidFill>
                  </a:tcPr>
                </a:tc>
                <a:tc>
                  <a:txBody>
                    <a:bodyPr/>
                    <a:lstStyle/>
                    <a:p>
                      <a:pPr marL="91440" algn="l">
                        <a:lnSpc>
                          <a:spcPct val="100000"/>
                        </a:lnSpc>
                        <a:spcBef>
                          <a:spcPts val="325"/>
                        </a:spcBef>
                        <a:buClrTx/>
                        <a:buSzTx/>
                        <a:buFontTx/>
                      </a:pPr>
                      <a:r>
                        <a:rPr sz="900" dirty="0">
                          <a:solidFill>
                            <a:schemeClr val="bg1"/>
                          </a:solidFill>
                          <a:latin typeface="微软雅黑" panose="020B0503020204020204" charset="-122"/>
                          <a:ea typeface="微软雅黑" panose="020B0503020204020204" charset="-122"/>
                          <a:cs typeface="微软雅黑" panose="020B0503020204020204" charset="-122"/>
                        </a:rPr>
                        <a:t>企业B</a:t>
                      </a:r>
                      <a:endParaRPr sz="900" dirty="0">
                        <a:solidFill>
                          <a:schemeClr val="bg1"/>
                        </a:solidFill>
                        <a:latin typeface="微软雅黑" panose="020B0503020204020204" charset="-122"/>
                        <a:ea typeface="微软雅黑" panose="020B0503020204020204" charset="-122"/>
                        <a:cs typeface="微软雅黑" panose="020B0503020204020204" charset="-122"/>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C0504D"/>
                    </a:solidFill>
                  </a:tcPr>
                </a:tc>
                <a:tc>
                  <a:txBody>
                    <a:bodyPr/>
                    <a:lstStyle/>
                    <a:p>
                      <a:pPr marL="91440" algn="l">
                        <a:lnSpc>
                          <a:spcPct val="100000"/>
                        </a:lnSpc>
                        <a:spcBef>
                          <a:spcPts val="325"/>
                        </a:spcBef>
                        <a:buClrTx/>
                        <a:buSzTx/>
                        <a:buFontTx/>
                      </a:pPr>
                      <a:r>
                        <a:rPr sz="900" dirty="0">
                          <a:solidFill>
                            <a:schemeClr val="bg1"/>
                          </a:solidFill>
                          <a:latin typeface="微软雅黑" panose="020B0503020204020204" charset="-122"/>
                          <a:ea typeface="微软雅黑" panose="020B0503020204020204" charset="-122"/>
                          <a:cs typeface="微软雅黑" panose="020B0503020204020204" charset="-122"/>
                        </a:rPr>
                        <a:t>合计</a:t>
                      </a:r>
                      <a:endParaRPr sz="900" dirty="0">
                        <a:solidFill>
                          <a:schemeClr val="bg1"/>
                        </a:solidFill>
                        <a:latin typeface="微软雅黑" panose="020B0503020204020204" charset="-122"/>
                        <a:ea typeface="微软雅黑" panose="020B0503020204020204" charset="-122"/>
                        <a:cs typeface="微软雅黑" panose="020B0503020204020204" charset="-122"/>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C0504D"/>
                    </a:solidFill>
                  </a:tcPr>
                </a:tc>
              </a:tr>
              <a:tr h="264795">
                <a:tc>
                  <a:txBody>
                    <a:bodyPr/>
                    <a:lstStyle/>
                    <a:p>
                      <a:pPr marL="91440">
                        <a:lnSpc>
                          <a:spcPct val="100000"/>
                        </a:lnSpc>
                        <a:spcBef>
                          <a:spcPts val="680"/>
                        </a:spcBef>
                      </a:pPr>
                      <a:r>
                        <a:rPr sz="900" dirty="0">
                          <a:latin typeface="微软雅黑" panose="020B0503020204020204" charset="-122"/>
                          <a:ea typeface="微软雅黑" panose="020B0503020204020204" charset="-122"/>
                          <a:cs typeface="微软雅黑" panose="020B0503020204020204" charset="-122"/>
                        </a:rPr>
                        <a:t>减排量（吨）</a:t>
                      </a:r>
                      <a:endParaRPr sz="900">
                        <a:latin typeface="微软雅黑" panose="020B0503020204020204" charset="-122"/>
                        <a:ea typeface="微软雅黑" panose="020B0503020204020204" charset="-122"/>
                        <a:cs typeface="微软雅黑" panose="020B0503020204020204" charset="-122"/>
                      </a:endParaRPr>
                    </a:p>
                  </a:txBody>
                  <a:tcPr marL="0" marR="0" marT="863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8D0D0"/>
                    </a:solidFill>
                  </a:tcPr>
                </a:tc>
                <a:tc>
                  <a:txBody>
                    <a:bodyPr/>
                    <a:lstStyle/>
                    <a:p>
                      <a:pPr marL="91440">
                        <a:lnSpc>
                          <a:spcPct val="100000"/>
                        </a:lnSpc>
                        <a:spcBef>
                          <a:spcPts val="680"/>
                        </a:spcBef>
                      </a:pPr>
                      <a:r>
                        <a:rPr sz="900" dirty="0">
                          <a:latin typeface="微软雅黑" panose="020B0503020204020204" charset="-122"/>
                          <a:cs typeface="微软雅黑" panose="020B0503020204020204" charset="-122"/>
                        </a:rPr>
                        <a:t>3000</a:t>
                      </a:r>
                      <a:endParaRPr sz="900">
                        <a:latin typeface="微软雅黑" panose="020B0503020204020204" charset="-122"/>
                        <a:cs typeface="微软雅黑" panose="020B0503020204020204" charset="-122"/>
                      </a:endParaRPr>
                    </a:p>
                  </a:txBody>
                  <a:tcPr marL="0" marR="0" marT="863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8D0D0"/>
                    </a:solidFill>
                  </a:tcPr>
                </a:tc>
                <a:tc>
                  <a:txBody>
                    <a:bodyPr/>
                    <a:lstStyle/>
                    <a:p>
                      <a:pPr marL="91440">
                        <a:lnSpc>
                          <a:spcPct val="100000"/>
                        </a:lnSpc>
                        <a:spcBef>
                          <a:spcPts val="680"/>
                        </a:spcBef>
                      </a:pPr>
                      <a:r>
                        <a:rPr sz="900" dirty="0">
                          <a:latin typeface="微软雅黑" panose="020B0503020204020204" charset="-122"/>
                          <a:cs typeface="微软雅黑" panose="020B0503020204020204" charset="-122"/>
                        </a:rPr>
                        <a:t>3000</a:t>
                      </a:r>
                      <a:endParaRPr sz="900">
                        <a:latin typeface="微软雅黑" panose="020B0503020204020204" charset="-122"/>
                        <a:cs typeface="微软雅黑" panose="020B0503020204020204" charset="-122"/>
                      </a:endParaRPr>
                    </a:p>
                  </a:txBody>
                  <a:tcPr marL="0" marR="0" marT="863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8D0D0"/>
                    </a:solidFill>
                  </a:tcPr>
                </a:tc>
                <a:tc>
                  <a:txBody>
                    <a:bodyPr/>
                    <a:lstStyle/>
                    <a:p>
                      <a:pPr marL="91440">
                        <a:lnSpc>
                          <a:spcPct val="100000"/>
                        </a:lnSpc>
                        <a:spcBef>
                          <a:spcPts val="680"/>
                        </a:spcBef>
                      </a:pPr>
                      <a:r>
                        <a:rPr sz="900" dirty="0">
                          <a:latin typeface="微软雅黑" panose="020B0503020204020204" charset="-122"/>
                          <a:cs typeface="微软雅黑" panose="020B0503020204020204" charset="-122"/>
                        </a:rPr>
                        <a:t>6000</a:t>
                      </a:r>
                      <a:endParaRPr sz="900">
                        <a:latin typeface="微软雅黑" panose="020B0503020204020204" charset="-122"/>
                        <a:cs typeface="微软雅黑" panose="020B0503020204020204" charset="-122"/>
                      </a:endParaRPr>
                    </a:p>
                  </a:txBody>
                  <a:tcPr marL="0" marR="0" marT="863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8D0D0"/>
                    </a:solidFill>
                  </a:tcPr>
                </a:tc>
              </a:tr>
              <a:tr h="264160">
                <a:tc>
                  <a:txBody>
                    <a:bodyPr/>
                    <a:lstStyle/>
                    <a:p>
                      <a:pPr marL="91440" algn="l">
                        <a:lnSpc>
                          <a:spcPct val="100000"/>
                        </a:lnSpc>
                        <a:spcBef>
                          <a:spcPts val="680"/>
                        </a:spcBef>
                        <a:buClrTx/>
                        <a:buSzTx/>
                        <a:buFontTx/>
                      </a:pPr>
                      <a:r>
                        <a:rPr sz="900" dirty="0">
                          <a:latin typeface="微软雅黑" panose="020B0503020204020204" charset="-122"/>
                          <a:ea typeface="微软雅黑" panose="020B0503020204020204" charset="-122"/>
                          <a:cs typeface="微软雅黑" panose="020B0503020204020204" charset="-122"/>
                        </a:rPr>
                        <a:t>减排成本（元）</a:t>
                      </a:r>
                      <a:endParaRPr sz="900" dirty="0">
                        <a:latin typeface="微软雅黑" panose="020B0503020204020204" charset="-122"/>
                        <a:ea typeface="微软雅黑" panose="020B0503020204020204" charset="-122"/>
                        <a:cs typeface="微软雅黑" panose="020B0503020204020204" charset="-122"/>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9E9"/>
                    </a:solidFill>
                  </a:tcPr>
                </a:tc>
                <a:tc>
                  <a:txBody>
                    <a:bodyPr/>
                    <a:lstStyle/>
                    <a:p>
                      <a:pPr marL="91440">
                        <a:lnSpc>
                          <a:spcPct val="100000"/>
                        </a:lnSpc>
                        <a:spcBef>
                          <a:spcPts val="680"/>
                        </a:spcBef>
                      </a:pPr>
                      <a:r>
                        <a:rPr sz="900" dirty="0">
                          <a:latin typeface="微软雅黑" panose="020B0503020204020204" charset="-122"/>
                          <a:cs typeface="微软雅黑" panose="020B0503020204020204" charset="-122"/>
                        </a:rPr>
                        <a:t>30000</a:t>
                      </a:r>
                      <a:endParaRPr sz="900">
                        <a:latin typeface="微软雅黑" panose="020B0503020204020204" charset="-122"/>
                        <a:cs typeface="微软雅黑" panose="020B0503020204020204" charset="-122"/>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9E9"/>
                    </a:solidFill>
                  </a:tcPr>
                </a:tc>
                <a:tc>
                  <a:txBody>
                    <a:bodyPr/>
                    <a:lstStyle/>
                    <a:p>
                      <a:pPr marL="91440">
                        <a:lnSpc>
                          <a:spcPct val="100000"/>
                        </a:lnSpc>
                        <a:spcBef>
                          <a:spcPts val="680"/>
                        </a:spcBef>
                      </a:pPr>
                      <a:r>
                        <a:rPr sz="900" dirty="0">
                          <a:latin typeface="微软雅黑" panose="020B0503020204020204" charset="-122"/>
                          <a:cs typeface="微软雅黑" panose="020B0503020204020204" charset="-122"/>
                        </a:rPr>
                        <a:t>60000</a:t>
                      </a:r>
                      <a:endParaRPr sz="900">
                        <a:latin typeface="微软雅黑" panose="020B0503020204020204" charset="-122"/>
                        <a:cs typeface="微软雅黑" panose="020B0503020204020204" charset="-122"/>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9E9"/>
                    </a:solidFill>
                  </a:tcPr>
                </a:tc>
                <a:tc>
                  <a:txBody>
                    <a:bodyPr/>
                    <a:lstStyle/>
                    <a:p>
                      <a:pPr marL="91440">
                        <a:lnSpc>
                          <a:spcPct val="100000"/>
                        </a:lnSpc>
                        <a:spcBef>
                          <a:spcPts val="680"/>
                        </a:spcBef>
                      </a:pPr>
                      <a:r>
                        <a:rPr sz="900" b="1" spc="-5" dirty="0">
                          <a:latin typeface="微软雅黑" panose="020B0503020204020204" charset="-122"/>
                          <a:cs typeface="微软雅黑" panose="020B0503020204020204" charset="-122"/>
                        </a:rPr>
                        <a:t>90000</a:t>
                      </a:r>
                      <a:endParaRPr sz="900">
                        <a:latin typeface="微软雅黑" panose="020B0503020204020204" charset="-122"/>
                        <a:cs typeface="微软雅黑" panose="020B0503020204020204" charset="-122"/>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9E9"/>
                    </a:solidFill>
                  </a:tcPr>
                </a:tc>
              </a:tr>
            </a:tbl>
          </a:graphicData>
        </a:graphic>
      </p:graphicFrame>
      <p:graphicFrame>
        <p:nvGraphicFramePr>
          <p:cNvPr id="40" name="object 40"/>
          <p:cNvGraphicFramePr>
            <a:graphicFrameLocks noGrp="1"/>
          </p:cNvGraphicFramePr>
          <p:nvPr>
            <p:custDataLst>
              <p:tags r:id="rId3"/>
            </p:custDataLst>
          </p:nvPr>
        </p:nvGraphicFramePr>
        <p:xfrm>
          <a:off x="4267200" y="2781247"/>
          <a:ext cx="4116070" cy="1835150"/>
        </p:xfrm>
        <a:graphic>
          <a:graphicData uri="http://schemas.openxmlformats.org/drawingml/2006/table">
            <a:tbl>
              <a:tblPr firstRow="1" bandRow="1">
                <a:tableStyleId>{2D5ABB26-0587-4C30-8999-92F81FD0307C}</a:tableStyleId>
              </a:tblPr>
              <a:tblGrid>
                <a:gridCol w="1091565"/>
                <a:gridCol w="1567180"/>
                <a:gridCol w="953135"/>
                <a:gridCol w="504190"/>
              </a:tblGrid>
              <a:tr h="195580">
                <a:tc>
                  <a:txBody>
                    <a:bodyPr/>
                    <a:lstStyle/>
                    <a:p>
                      <a:pPr>
                        <a:lnSpc>
                          <a:spcPct val="100000"/>
                        </a:lnSpc>
                      </a:pPr>
                      <a:endParaRPr sz="1000">
                        <a:latin typeface="Times New Roman" panose="02020603050405020304"/>
                        <a:cs typeface="Times New Roman" panose="02020603050405020304"/>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C0504D"/>
                    </a:solidFill>
                  </a:tcPr>
                </a:tc>
                <a:tc>
                  <a:txBody>
                    <a:bodyPr/>
                    <a:lstStyle/>
                    <a:p>
                      <a:pPr marL="91440" algn="l">
                        <a:lnSpc>
                          <a:spcPct val="100000"/>
                        </a:lnSpc>
                        <a:spcBef>
                          <a:spcPts val="325"/>
                        </a:spcBef>
                        <a:buClrTx/>
                        <a:buSzTx/>
                        <a:buFontTx/>
                      </a:pPr>
                      <a:r>
                        <a:rPr sz="900" dirty="0">
                          <a:solidFill>
                            <a:schemeClr val="bg1"/>
                          </a:solidFill>
                          <a:latin typeface="微软雅黑" panose="020B0503020204020204" charset="-122"/>
                          <a:ea typeface="微软雅黑" panose="020B0503020204020204" charset="-122"/>
                          <a:cs typeface="微软雅黑" panose="020B0503020204020204" charset="-122"/>
                        </a:rPr>
                        <a:t>企业A</a:t>
                      </a:r>
                      <a:endParaRPr sz="900" dirty="0">
                        <a:solidFill>
                          <a:schemeClr val="bg1"/>
                        </a:solidFill>
                        <a:latin typeface="微软雅黑" panose="020B0503020204020204" charset="-122"/>
                        <a:ea typeface="微软雅黑" panose="020B0503020204020204" charset="-122"/>
                        <a:cs typeface="微软雅黑" panose="020B0503020204020204" charset="-122"/>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C0504D"/>
                    </a:solidFill>
                  </a:tcPr>
                </a:tc>
                <a:tc>
                  <a:txBody>
                    <a:bodyPr/>
                    <a:lstStyle/>
                    <a:p>
                      <a:pPr marL="91440" algn="l">
                        <a:lnSpc>
                          <a:spcPct val="100000"/>
                        </a:lnSpc>
                        <a:spcBef>
                          <a:spcPts val="325"/>
                        </a:spcBef>
                        <a:buClrTx/>
                        <a:buSzTx/>
                        <a:buFontTx/>
                      </a:pPr>
                      <a:r>
                        <a:rPr sz="900" dirty="0">
                          <a:solidFill>
                            <a:schemeClr val="bg1"/>
                          </a:solidFill>
                          <a:latin typeface="微软雅黑" panose="020B0503020204020204" charset="-122"/>
                          <a:ea typeface="微软雅黑" panose="020B0503020204020204" charset="-122"/>
                          <a:cs typeface="微软雅黑" panose="020B0503020204020204" charset="-122"/>
                        </a:rPr>
                        <a:t>企业B</a:t>
                      </a:r>
                      <a:endParaRPr sz="900" dirty="0">
                        <a:solidFill>
                          <a:schemeClr val="bg1"/>
                        </a:solidFill>
                        <a:latin typeface="微软雅黑" panose="020B0503020204020204" charset="-122"/>
                        <a:ea typeface="微软雅黑" panose="020B0503020204020204" charset="-122"/>
                        <a:cs typeface="微软雅黑" panose="020B0503020204020204" charset="-122"/>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C0504D"/>
                    </a:solidFill>
                  </a:tcPr>
                </a:tc>
                <a:tc>
                  <a:txBody>
                    <a:bodyPr/>
                    <a:lstStyle/>
                    <a:p>
                      <a:pPr marL="91440" algn="l">
                        <a:lnSpc>
                          <a:spcPct val="100000"/>
                        </a:lnSpc>
                        <a:spcBef>
                          <a:spcPts val="325"/>
                        </a:spcBef>
                        <a:buClrTx/>
                        <a:buSzTx/>
                        <a:buFontTx/>
                      </a:pPr>
                      <a:r>
                        <a:rPr sz="900" dirty="0">
                          <a:solidFill>
                            <a:schemeClr val="bg1"/>
                          </a:solidFill>
                          <a:latin typeface="微软雅黑" panose="020B0503020204020204" charset="-122"/>
                          <a:ea typeface="微软雅黑" panose="020B0503020204020204" charset="-122"/>
                          <a:cs typeface="微软雅黑" panose="020B0503020204020204" charset="-122"/>
                        </a:rPr>
                        <a:t>合计</a:t>
                      </a:r>
                      <a:endParaRPr sz="900" dirty="0">
                        <a:solidFill>
                          <a:schemeClr val="bg1"/>
                        </a:solidFill>
                        <a:latin typeface="微软雅黑" panose="020B0503020204020204" charset="-122"/>
                        <a:ea typeface="微软雅黑" panose="020B0503020204020204" charset="-122"/>
                        <a:cs typeface="微软雅黑" panose="020B0503020204020204" charset="-122"/>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C0504D"/>
                    </a:solidFill>
                  </a:tcPr>
                </a:tc>
              </a:tr>
              <a:tr h="254000">
                <a:tc>
                  <a:txBody>
                    <a:bodyPr/>
                    <a:lstStyle/>
                    <a:p>
                      <a:pPr marL="91440">
                        <a:lnSpc>
                          <a:spcPct val="100000"/>
                        </a:lnSpc>
                        <a:spcBef>
                          <a:spcPts val="680"/>
                        </a:spcBef>
                      </a:pPr>
                      <a:r>
                        <a:rPr sz="900" dirty="0">
                          <a:latin typeface="微软雅黑" panose="020B0503020204020204" charset="-122"/>
                          <a:ea typeface="微软雅黑" panose="020B0503020204020204" charset="-122"/>
                          <a:cs typeface="微软雅黑" panose="020B0503020204020204" charset="-122"/>
                        </a:rPr>
                        <a:t>减排量（吨）</a:t>
                      </a:r>
                      <a:endParaRPr sz="900">
                        <a:latin typeface="微软雅黑" panose="020B0503020204020204" charset="-122"/>
                        <a:cs typeface="微软雅黑" panose="020B0503020204020204" charset="-122"/>
                      </a:endParaRPr>
                    </a:p>
                  </a:txBody>
                  <a:tcPr marL="0" marR="0" marT="863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8D0D0"/>
                    </a:solidFill>
                  </a:tcPr>
                </a:tc>
                <a:tc>
                  <a:txBody>
                    <a:bodyPr/>
                    <a:lstStyle/>
                    <a:p>
                      <a:pPr marL="91440">
                        <a:lnSpc>
                          <a:spcPct val="100000"/>
                        </a:lnSpc>
                        <a:spcBef>
                          <a:spcPts val="680"/>
                        </a:spcBef>
                      </a:pPr>
                      <a:r>
                        <a:rPr sz="900" dirty="0">
                          <a:latin typeface="微软雅黑" panose="020B0503020204020204" charset="-122"/>
                          <a:cs typeface="微软雅黑" panose="020B0503020204020204" charset="-122"/>
                        </a:rPr>
                        <a:t>6000</a:t>
                      </a:r>
                      <a:endParaRPr sz="900">
                        <a:latin typeface="微软雅黑" panose="020B0503020204020204" charset="-122"/>
                        <a:cs typeface="微软雅黑" panose="020B0503020204020204" charset="-122"/>
                      </a:endParaRPr>
                    </a:p>
                  </a:txBody>
                  <a:tcPr marL="0" marR="0" marT="863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8D0D0"/>
                    </a:solidFill>
                  </a:tcPr>
                </a:tc>
                <a:tc>
                  <a:txBody>
                    <a:bodyPr/>
                    <a:lstStyle/>
                    <a:p>
                      <a:pPr marL="91440">
                        <a:lnSpc>
                          <a:spcPct val="100000"/>
                        </a:lnSpc>
                        <a:spcBef>
                          <a:spcPts val="680"/>
                        </a:spcBef>
                      </a:pPr>
                      <a:r>
                        <a:rPr sz="900" dirty="0">
                          <a:latin typeface="微软雅黑" panose="020B0503020204020204" charset="-122"/>
                          <a:cs typeface="微软雅黑" panose="020B0503020204020204" charset="-122"/>
                        </a:rPr>
                        <a:t>0</a:t>
                      </a:r>
                      <a:endParaRPr sz="900">
                        <a:latin typeface="微软雅黑" panose="020B0503020204020204" charset="-122"/>
                        <a:cs typeface="微软雅黑" panose="020B0503020204020204" charset="-122"/>
                      </a:endParaRPr>
                    </a:p>
                  </a:txBody>
                  <a:tcPr marL="0" marR="0" marT="863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8D0D0"/>
                    </a:solidFill>
                  </a:tcPr>
                </a:tc>
                <a:tc>
                  <a:txBody>
                    <a:bodyPr/>
                    <a:lstStyle/>
                    <a:p>
                      <a:pPr marL="91440">
                        <a:lnSpc>
                          <a:spcPct val="100000"/>
                        </a:lnSpc>
                        <a:spcBef>
                          <a:spcPts val="680"/>
                        </a:spcBef>
                      </a:pPr>
                      <a:r>
                        <a:rPr sz="900" dirty="0">
                          <a:latin typeface="微软雅黑" panose="020B0503020204020204" charset="-122"/>
                          <a:cs typeface="微软雅黑" panose="020B0503020204020204" charset="-122"/>
                        </a:rPr>
                        <a:t>6000</a:t>
                      </a:r>
                      <a:endParaRPr sz="900">
                        <a:latin typeface="微软雅黑" panose="020B0503020204020204" charset="-122"/>
                        <a:cs typeface="微软雅黑" panose="020B0503020204020204" charset="-122"/>
                      </a:endParaRPr>
                    </a:p>
                  </a:txBody>
                  <a:tcPr marL="0" marR="0" marT="863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8D0D0"/>
                    </a:solidFill>
                  </a:tcPr>
                </a:tc>
              </a:tr>
              <a:tr h="253365">
                <a:tc>
                  <a:txBody>
                    <a:bodyPr/>
                    <a:lstStyle/>
                    <a:p>
                      <a:pPr marL="91440">
                        <a:lnSpc>
                          <a:spcPct val="100000"/>
                        </a:lnSpc>
                        <a:spcBef>
                          <a:spcPts val="680"/>
                        </a:spcBef>
                      </a:pPr>
                      <a:r>
                        <a:rPr sz="900" dirty="0">
                          <a:latin typeface="微软雅黑" panose="020B0503020204020204" charset="-122"/>
                          <a:ea typeface="微软雅黑" panose="020B0503020204020204" charset="-122"/>
                          <a:cs typeface="微软雅黑" panose="020B0503020204020204" charset="-122"/>
                        </a:rPr>
                        <a:t>减排成本（元）</a:t>
                      </a:r>
                      <a:endParaRPr sz="900" dirty="0">
                        <a:latin typeface="微软雅黑" panose="020B0503020204020204" charset="-122"/>
                        <a:ea typeface="微软雅黑" panose="020B0503020204020204" charset="-122"/>
                        <a:cs typeface="微软雅黑" panose="020B0503020204020204" charset="-122"/>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9E9"/>
                    </a:solidFill>
                  </a:tcPr>
                </a:tc>
                <a:tc>
                  <a:txBody>
                    <a:bodyPr/>
                    <a:lstStyle/>
                    <a:p>
                      <a:pPr marL="91440">
                        <a:lnSpc>
                          <a:spcPct val="100000"/>
                        </a:lnSpc>
                        <a:spcBef>
                          <a:spcPts val="680"/>
                        </a:spcBef>
                      </a:pPr>
                      <a:r>
                        <a:rPr sz="900" dirty="0">
                          <a:latin typeface="微软雅黑" panose="020B0503020204020204" charset="-122"/>
                          <a:cs typeface="微软雅黑" panose="020B0503020204020204" charset="-122"/>
                        </a:rPr>
                        <a:t>60000</a:t>
                      </a:r>
                      <a:endParaRPr sz="900">
                        <a:latin typeface="微软雅黑" panose="020B0503020204020204" charset="-122"/>
                        <a:cs typeface="微软雅黑" panose="020B0503020204020204" charset="-122"/>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9E9"/>
                    </a:solidFill>
                  </a:tcPr>
                </a:tc>
                <a:tc>
                  <a:txBody>
                    <a:bodyPr/>
                    <a:lstStyle/>
                    <a:p>
                      <a:pPr marL="91440">
                        <a:lnSpc>
                          <a:spcPct val="100000"/>
                        </a:lnSpc>
                        <a:spcBef>
                          <a:spcPts val="680"/>
                        </a:spcBef>
                      </a:pPr>
                      <a:r>
                        <a:rPr sz="900" dirty="0">
                          <a:latin typeface="微软雅黑" panose="020B0503020204020204" charset="-122"/>
                          <a:cs typeface="微软雅黑" panose="020B0503020204020204" charset="-122"/>
                        </a:rPr>
                        <a:t>0</a:t>
                      </a:r>
                      <a:endParaRPr sz="900">
                        <a:latin typeface="微软雅黑" panose="020B0503020204020204" charset="-122"/>
                        <a:cs typeface="微软雅黑" panose="020B0503020204020204" charset="-122"/>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9E9"/>
                    </a:solidFill>
                  </a:tcPr>
                </a:tc>
                <a:tc>
                  <a:txBody>
                    <a:bodyPr/>
                    <a:lstStyle/>
                    <a:p>
                      <a:pPr marL="91440">
                        <a:lnSpc>
                          <a:spcPct val="100000"/>
                        </a:lnSpc>
                        <a:spcBef>
                          <a:spcPts val="680"/>
                        </a:spcBef>
                      </a:pPr>
                      <a:r>
                        <a:rPr sz="900" b="1" spc="-5" dirty="0">
                          <a:latin typeface="微软雅黑" panose="020B0503020204020204" charset="-122"/>
                          <a:cs typeface="微软雅黑" panose="020B0503020204020204" charset="-122"/>
                        </a:rPr>
                        <a:t>60000</a:t>
                      </a:r>
                      <a:endParaRPr sz="900">
                        <a:latin typeface="微软雅黑" panose="020B0503020204020204" charset="-122"/>
                        <a:cs typeface="微软雅黑" panose="020B0503020204020204" charset="-122"/>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9E9"/>
                    </a:solidFill>
                  </a:tcPr>
                </a:tc>
              </a:tr>
              <a:tr h="1132205">
                <a:tc>
                  <a:txBody>
                    <a:bodyPr/>
                    <a:lstStyle/>
                    <a:p>
                      <a:pPr marL="91440" marR="138430">
                        <a:lnSpc>
                          <a:spcPct val="100000"/>
                        </a:lnSpc>
                        <a:spcBef>
                          <a:spcPts val="325"/>
                        </a:spcBef>
                      </a:pPr>
                      <a:r>
                        <a:rPr sz="900" dirty="0">
                          <a:latin typeface="微软雅黑" panose="020B0503020204020204" charset="-122"/>
                          <a:ea typeface="微软雅黑" panose="020B0503020204020204" charset="-122"/>
                          <a:cs typeface="微软雅黑" panose="020B0503020204020204" charset="-122"/>
                        </a:rPr>
                        <a:t>使用碳交易机制后 的成本（假定市场 配额价格为15元/  吨）</a:t>
                      </a:r>
                      <a:endParaRPr sz="900" dirty="0">
                        <a:latin typeface="微软雅黑" panose="020B0503020204020204" charset="-122"/>
                        <a:ea typeface="微软雅黑" panose="020B0503020204020204" charset="-122"/>
                        <a:cs typeface="微软雅黑" panose="020B0503020204020204" charset="-122"/>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D0D0"/>
                    </a:solidFill>
                  </a:tcPr>
                </a:tc>
                <a:tc>
                  <a:txBody>
                    <a:bodyPr/>
                    <a:lstStyle/>
                    <a:p>
                      <a:pPr marL="91440">
                        <a:lnSpc>
                          <a:spcPct val="100000"/>
                        </a:lnSpc>
                        <a:spcBef>
                          <a:spcPts val="325"/>
                        </a:spcBef>
                      </a:pPr>
                      <a:r>
                        <a:rPr sz="900" dirty="0">
                          <a:latin typeface="微软雅黑" panose="020B0503020204020204" charset="-122"/>
                          <a:ea typeface="微软雅黑" panose="020B0503020204020204" charset="-122"/>
                          <a:cs typeface="微软雅黑" panose="020B0503020204020204" charset="-122"/>
                        </a:rPr>
                        <a:t>减排支出60000元（10元/吨</a:t>
                      </a:r>
                      <a:endParaRPr sz="900" dirty="0">
                        <a:latin typeface="微软雅黑" panose="020B0503020204020204" charset="-122"/>
                        <a:ea typeface="微软雅黑" panose="020B0503020204020204" charset="-122"/>
                        <a:cs typeface="微软雅黑" panose="020B0503020204020204" charset="-122"/>
                      </a:endParaRPr>
                    </a:p>
                    <a:p>
                      <a:pPr marL="91440">
                        <a:lnSpc>
                          <a:spcPct val="100000"/>
                        </a:lnSpc>
                      </a:pPr>
                      <a:r>
                        <a:rPr sz="900" dirty="0">
                          <a:latin typeface="微软雅黑" panose="020B0503020204020204" charset="-122"/>
                          <a:ea typeface="微软雅黑" panose="020B0503020204020204" charset="-122"/>
                          <a:cs typeface="微软雅黑" panose="020B0503020204020204" charset="-122"/>
                        </a:rPr>
                        <a:t>*6000吨）；出售配额赚取</a:t>
                      </a:r>
                      <a:endParaRPr sz="900" dirty="0">
                        <a:latin typeface="微软雅黑" panose="020B0503020204020204" charset="-122"/>
                        <a:ea typeface="微软雅黑" panose="020B0503020204020204" charset="-122"/>
                        <a:cs typeface="微软雅黑" panose="020B0503020204020204" charset="-122"/>
                      </a:endParaRPr>
                    </a:p>
                    <a:p>
                      <a:pPr marL="91440" marR="191770">
                        <a:lnSpc>
                          <a:spcPct val="100000"/>
                        </a:lnSpc>
                      </a:pPr>
                      <a:r>
                        <a:rPr sz="900" dirty="0">
                          <a:latin typeface="微软雅黑" panose="020B0503020204020204" charset="-122"/>
                          <a:ea typeface="微软雅黑" panose="020B0503020204020204" charset="-122"/>
                          <a:cs typeface="微软雅黑" panose="020B0503020204020204" charset="-122"/>
                        </a:rPr>
                        <a:t>45000元（15元/吨*3000  吨）；实际支出15000元， 较未采取碳交易方式节省</a:t>
                      </a:r>
                      <a:endParaRPr sz="900" dirty="0">
                        <a:latin typeface="微软雅黑" panose="020B0503020204020204" charset="-122"/>
                        <a:ea typeface="微软雅黑" panose="020B0503020204020204" charset="-122"/>
                        <a:cs typeface="微软雅黑" panose="020B0503020204020204" charset="-122"/>
                      </a:endParaRPr>
                    </a:p>
                    <a:p>
                      <a:pPr marL="91440">
                        <a:lnSpc>
                          <a:spcPct val="100000"/>
                        </a:lnSpc>
                        <a:spcBef>
                          <a:spcPts val="5"/>
                        </a:spcBef>
                      </a:pPr>
                      <a:r>
                        <a:rPr sz="900" dirty="0">
                          <a:latin typeface="微软雅黑" panose="020B0503020204020204" charset="-122"/>
                          <a:ea typeface="微软雅黑" panose="020B0503020204020204" charset="-122"/>
                          <a:cs typeface="微软雅黑" panose="020B0503020204020204" charset="-122"/>
                        </a:rPr>
                        <a:t>15000元</a:t>
                      </a:r>
                      <a:endParaRPr sz="900" dirty="0">
                        <a:latin typeface="微软雅黑" panose="020B0503020204020204" charset="-122"/>
                        <a:ea typeface="微软雅黑" panose="020B0503020204020204" charset="-122"/>
                        <a:cs typeface="微软雅黑" panose="020B0503020204020204" charset="-122"/>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D0D0"/>
                    </a:solidFill>
                  </a:tcPr>
                </a:tc>
                <a:tc>
                  <a:txBody>
                    <a:bodyPr/>
                    <a:lstStyle/>
                    <a:p>
                      <a:pPr marL="91440">
                        <a:lnSpc>
                          <a:spcPct val="100000"/>
                        </a:lnSpc>
                        <a:spcBef>
                          <a:spcPts val="325"/>
                        </a:spcBef>
                      </a:pPr>
                      <a:r>
                        <a:rPr sz="900" b="0" dirty="0">
                          <a:latin typeface="微软雅黑" panose="020B0503020204020204" charset="-122"/>
                          <a:ea typeface="微软雅黑" panose="020B0503020204020204" charset="-122"/>
                          <a:cs typeface="微软雅黑" panose="020B0503020204020204" charset="-122"/>
                        </a:rPr>
                        <a:t>购买配额支出</a:t>
                      </a:r>
                      <a:endParaRPr sz="900" b="0" dirty="0">
                        <a:latin typeface="微软雅黑" panose="020B0503020204020204" charset="-122"/>
                        <a:ea typeface="微软雅黑" panose="020B0503020204020204" charset="-122"/>
                        <a:cs typeface="微软雅黑" panose="020B0503020204020204" charset="-122"/>
                      </a:endParaRPr>
                    </a:p>
                    <a:p>
                      <a:pPr marL="91440">
                        <a:lnSpc>
                          <a:spcPct val="100000"/>
                        </a:lnSpc>
                      </a:pPr>
                      <a:r>
                        <a:rPr sz="900" b="0" dirty="0">
                          <a:latin typeface="微软雅黑" panose="020B0503020204020204" charset="-122"/>
                          <a:ea typeface="微软雅黑" panose="020B0503020204020204" charset="-122"/>
                          <a:cs typeface="微软雅黑" panose="020B0503020204020204" charset="-122"/>
                        </a:rPr>
                        <a:t>45000元（15元</a:t>
                      </a:r>
                      <a:endParaRPr sz="900" b="0" dirty="0">
                        <a:latin typeface="微软雅黑" panose="020B0503020204020204" charset="-122"/>
                        <a:ea typeface="微软雅黑" panose="020B0503020204020204" charset="-122"/>
                        <a:cs typeface="微软雅黑" panose="020B0503020204020204" charset="-122"/>
                      </a:endParaRPr>
                    </a:p>
                    <a:p>
                      <a:pPr marL="91440" marR="83185" algn="just">
                        <a:lnSpc>
                          <a:spcPct val="100000"/>
                        </a:lnSpc>
                      </a:pPr>
                      <a:r>
                        <a:rPr sz="900" b="0" dirty="0">
                          <a:latin typeface="微软雅黑" panose="020B0503020204020204" charset="-122"/>
                          <a:ea typeface="微软雅黑" panose="020B0503020204020204" charset="-122"/>
                          <a:cs typeface="微软雅黑" panose="020B0503020204020204" charset="-122"/>
                        </a:rPr>
                        <a:t>/吨*3000吨）， 相较于自行减排 节省15000元</a:t>
                      </a:r>
                      <a:endParaRPr sz="900" b="0" dirty="0">
                        <a:latin typeface="微软雅黑" panose="020B0503020204020204" charset="-122"/>
                        <a:ea typeface="微软雅黑" panose="020B0503020204020204" charset="-122"/>
                        <a:cs typeface="微软雅黑" panose="020B0503020204020204" charset="-122"/>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D0D0"/>
                    </a:solidFill>
                  </a:tcPr>
                </a:tc>
                <a:tc>
                  <a:txBody>
                    <a:bodyPr/>
                    <a:lstStyle/>
                    <a:p>
                      <a:pPr>
                        <a:lnSpc>
                          <a:spcPct val="100000"/>
                        </a:lnSpc>
                      </a:pPr>
                      <a:endParaRPr sz="1000">
                        <a:latin typeface="Times New Roman" panose="02020603050405020304"/>
                        <a:cs typeface="Times New Roman" panose="02020603050405020304"/>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D0D0"/>
                    </a:solidFill>
                  </a:tcPr>
                </a:tc>
              </a:tr>
            </a:tbl>
          </a:graphicData>
        </a:graphic>
      </p:graphicFrame>
      <p:sp>
        <p:nvSpPr>
          <p:cNvPr id="41" name="object 41"/>
          <p:cNvSpPr txBox="1"/>
          <p:nvPr/>
        </p:nvSpPr>
        <p:spPr>
          <a:xfrm>
            <a:off x="1176655" y="3752797"/>
            <a:ext cx="3280410" cy="394335"/>
          </a:xfrm>
          <a:prstGeom prst="rect">
            <a:avLst/>
          </a:prstGeom>
        </p:spPr>
        <p:txBody>
          <a:bodyPr vert="horz" wrap="square" lIns="0" tIns="12700" rIns="0" bIns="0" rtlCol="0">
            <a:spAutoFit/>
          </a:bodyPr>
          <a:lstStyle/>
          <a:p>
            <a:pPr marL="12700" marR="5080">
              <a:lnSpc>
                <a:spcPct val="100000"/>
              </a:lnSpc>
              <a:spcBef>
                <a:spcPts val="100"/>
              </a:spcBef>
            </a:pPr>
            <a:r>
              <a:rPr sz="1200" kern="0" dirty="0">
                <a:latin typeface="微软雅黑" panose="020B0503020204020204" charset="-122"/>
                <a:ea typeface="微软雅黑" panose="020B0503020204020204" charset="-122"/>
                <a:cs typeface="微软雅黑" panose="020B0503020204020204" charset="-122"/>
              </a:rPr>
              <a:t>以碳价格为信号，引导碳排放权资源合理化</a:t>
            </a:r>
            <a:endParaRPr sz="1200" kern="0" dirty="0">
              <a:latin typeface="微软雅黑" panose="020B0503020204020204" charset="-122"/>
              <a:ea typeface="微软雅黑" panose="020B0503020204020204" charset="-122"/>
              <a:cs typeface="微软雅黑" panose="020B0503020204020204" charset="-122"/>
            </a:endParaRPr>
          </a:p>
          <a:p>
            <a:pPr marL="12700" marR="5080">
              <a:lnSpc>
                <a:spcPct val="100000"/>
              </a:lnSpc>
              <a:spcBef>
                <a:spcPts val="100"/>
              </a:spcBef>
            </a:pPr>
            <a:r>
              <a:rPr sz="1200" kern="0" dirty="0">
                <a:latin typeface="微软雅黑" panose="020B0503020204020204" charset="-122"/>
                <a:ea typeface="微软雅黑" panose="020B0503020204020204" charset="-122"/>
                <a:cs typeface="微软雅黑" panose="020B0503020204020204" charset="-122"/>
              </a:rPr>
              <a:t>配置，实现全社会减排成本的最低化</a:t>
            </a:r>
            <a:endParaRPr sz="1200" kern="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457212" y="1178761"/>
            <a:ext cx="229235" cy="2477770"/>
          </a:xfrm>
          <a:prstGeom prst="rect">
            <a:avLst/>
          </a:prstGeom>
        </p:spPr>
        <p:txBody>
          <a:bodyPr vert="horz" wrap="square" lIns="0" tIns="56515" rIns="0" bIns="0" rtlCol="0">
            <a:spAutoFit/>
          </a:bodyPr>
          <a:lstStyle/>
          <a:p>
            <a:pPr marL="12700" marR="5080" algn="just">
              <a:lnSpc>
                <a:spcPct val="82000"/>
              </a:lnSpc>
              <a:spcBef>
                <a:spcPts val="445"/>
              </a:spcBef>
            </a:pPr>
            <a:r>
              <a:rPr sz="2400" b="1" spc="-5" dirty="0">
                <a:solidFill>
                  <a:schemeClr val="tx2"/>
                </a:solidFill>
                <a:latin typeface="方正黑体_GBK" panose="03000509000000000000" charset="-122"/>
                <a:ea typeface="方正黑体_GBK" panose="03000509000000000000" charset="-122"/>
                <a:cs typeface="方正黑体_GBK" panose="03000509000000000000" charset="-122"/>
              </a:rPr>
              <a:t>碳 交 易 机 制 的 特 点</a:t>
            </a:r>
            <a:endParaRPr sz="24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graphicFrame>
        <p:nvGraphicFramePr>
          <p:cNvPr id="3" name="object 3"/>
          <p:cNvGraphicFramePr>
            <a:graphicFrameLocks noGrp="1"/>
          </p:cNvGraphicFramePr>
          <p:nvPr>
            <p:custDataLst>
              <p:tags r:id="rId2"/>
            </p:custDataLst>
          </p:nvPr>
        </p:nvGraphicFramePr>
        <p:xfrm>
          <a:off x="990523" y="972894"/>
          <a:ext cx="7508240" cy="3081020"/>
        </p:xfrm>
        <a:graphic>
          <a:graphicData uri="http://schemas.openxmlformats.org/drawingml/2006/table">
            <a:tbl>
              <a:tblPr firstRow="1" bandRow="1">
                <a:tableStyleId>{2D5ABB26-0587-4C30-8999-92F81FD0307C}</a:tableStyleId>
              </a:tblPr>
              <a:tblGrid>
                <a:gridCol w="1515745"/>
                <a:gridCol w="5992495"/>
              </a:tblGrid>
              <a:tr h="945515">
                <a:tc>
                  <a:txBody>
                    <a:bodyPr/>
                    <a:lstStyle/>
                    <a:p>
                      <a:pPr algn="ctr" eaLnBrk="1" fontAlgn="auto" latinLnBrk="0" hangingPunct="1">
                        <a:lnSpc>
                          <a:spcPct val="100000"/>
                        </a:lnSpc>
                        <a:spcBef>
                          <a:spcPts val="100"/>
                        </a:spcBef>
                      </a:pPr>
                      <a:endParaRPr sz="1800">
                        <a:latin typeface="Times New Roman" panose="02020603050405020304"/>
                        <a:cs typeface="Times New Roman" panose="02020603050405020304"/>
                      </a:endParaRPr>
                    </a:p>
                    <a:p>
                      <a:pPr algn="ctr" eaLnBrk="1" fontAlgn="auto" latinLnBrk="0" hangingPunct="1">
                        <a:lnSpc>
                          <a:spcPct val="100000"/>
                        </a:lnSpc>
                        <a:spcBef>
                          <a:spcPts val="100"/>
                        </a:spcBef>
                        <a:buClrTx/>
                        <a:buSzTx/>
                        <a:buNone/>
                      </a:pPr>
                      <a:endParaRPr sz="1600" b="1" kern="1200" spc="-5" dirty="0">
                        <a:solidFill>
                          <a:schemeClr val="bg1"/>
                        </a:solidFill>
                        <a:latin typeface="方正黑体_GBK" panose="03000509000000000000" charset="-122"/>
                        <a:ea typeface="方正黑体_GBK" panose="03000509000000000000" charset="-122"/>
                        <a:cs typeface="微软雅黑" panose="020B0503020204020204" charset="-122"/>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AF50"/>
                    </a:solidFill>
                  </a:tcPr>
                </a:tc>
                <a:tc>
                  <a:txBody>
                    <a:bodyPr/>
                    <a:lstStyle/>
                    <a:p>
                      <a:pPr>
                        <a:lnSpc>
                          <a:spcPct val="100000"/>
                        </a:lnSpc>
                      </a:pPr>
                      <a:endParaRPr sz="1600">
                        <a:latin typeface="Times New Roman" panose="02020603050405020304"/>
                        <a:cs typeface="Times New Roman" panose="02020603050405020304"/>
                      </a:endParaRPr>
                    </a:p>
                    <a:p>
                      <a:pPr>
                        <a:lnSpc>
                          <a:spcPct val="100000"/>
                        </a:lnSpc>
                        <a:spcBef>
                          <a:spcPts val="50"/>
                        </a:spcBef>
                      </a:pPr>
                      <a:endParaRPr sz="1300">
                        <a:latin typeface="Times New Roman" panose="02020603050405020304"/>
                        <a:cs typeface="Times New Roman" panose="02020603050405020304"/>
                      </a:endParaRPr>
                    </a:p>
                    <a:p>
                      <a:pPr marL="98425">
                        <a:lnSpc>
                          <a:spcPct val="100000"/>
                        </a:lnSpc>
                      </a:pPr>
                      <a:r>
                        <a:rPr sz="1200" dirty="0">
                          <a:solidFill>
                            <a:schemeClr val="bg1"/>
                          </a:solidFill>
                          <a:latin typeface="微软雅黑" panose="020B0503020204020204" charset="-122"/>
                          <a:ea typeface="微软雅黑" panose="020B0503020204020204" charset="-122"/>
                          <a:cs typeface="微软雅黑" panose="020B0503020204020204" charset="-122"/>
                        </a:rPr>
                        <a:t>施行总量控制，只要碳交易的市场有效运行，总量控制的目标就能实现，减排效果明显</a:t>
                      </a:r>
                      <a:endParaRPr sz="1200" dirty="0">
                        <a:solidFill>
                          <a:schemeClr val="bg1"/>
                        </a:solidFill>
                        <a:latin typeface="微软雅黑" panose="020B0503020204020204" charset="-122"/>
                        <a:ea typeface="微软雅黑" panose="020B0503020204020204" charset="-122"/>
                        <a:cs typeface="微软雅黑" panose="020B0503020204020204" charset="-122"/>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AF50"/>
                    </a:solidFill>
                  </a:tcPr>
                </a:tc>
              </a:tr>
              <a:tr h="1296035">
                <a:tc>
                  <a:txBody>
                    <a:bodyPr/>
                    <a:lstStyle/>
                    <a:p>
                      <a:pPr algn="ctr" eaLnBrk="1" fontAlgn="auto" latinLnBrk="0" hangingPunct="1">
                        <a:lnSpc>
                          <a:spcPct val="100000"/>
                        </a:lnSpc>
                        <a:spcBef>
                          <a:spcPts val="100"/>
                        </a:spcBef>
                      </a:pPr>
                      <a:endParaRPr sz="1400" b="0" spc="-5" dirty="0">
                        <a:solidFill>
                          <a:schemeClr val="bg1"/>
                        </a:solidFill>
                        <a:latin typeface="方正黑体_GBK" panose="03000509000000000000" charset="-122"/>
                        <a:ea typeface="方正黑体_GBK" panose="03000509000000000000" charset="-122"/>
                        <a:cs typeface="微软雅黑" panose="020B0503020204020204" charset="-122"/>
                      </a:endParaRPr>
                    </a:p>
                    <a:p>
                      <a:pPr algn="ctr" eaLnBrk="1" fontAlgn="auto" latinLnBrk="0" hangingPunct="1">
                        <a:lnSpc>
                          <a:spcPct val="100000"/>
                        </a:lnSpc>
                        <a:spcBef>
                          <a:spcPts val="100"/>
                        </a:spcBef>
                      </a:pPr>
                      <a:endParaRPr sz="1600" b="1" kern="1200" spc="-5" dirty="0">
                        <a:solidFill>
                          <a:schemeClr val="bg1"/>
                        </a:solidFill>
                        <a:latin typeface="方正黑体_GBK" panose="03000509000000000000" charset="-122"/>
                        <a:ea typeface="方正黑体_GBK" panose="03000509000000000000" charset="-122"/>
                        <a:cs typeface="微软雅黑" panose="020B0503020204020204" charset="-122"/>
                      </a:endParaRPr>
                    </a:p>
                    <a:p>
                      <a:pPr algn="ctr" eaLnBrk="1" fontAlgn="auto" latinLnBrk="0" hangingPunct="1">
                        <a:lnSpc>
                          <a:spcPct val="100000"/>
                        </a:lnSpc>
                        <a:spcBef>
                          <a:spcPts val="100"/>
                        </a:spcBef>
                      </a:pPr>
                      <a:r>
                        <a:rPr sz="1600" b="1" kern="1200" spc="-5" dirty="0">
                          <a:solidFill>
                            <a:schemeClr val="bg1"/>
                          </a:solidFill>
                          <a:latin typeface="方正黑体_GBK" panose="03000509000000000000" charset="-122"/>
                          <a:ea typeface="方正黑体_GBK" panose="03000509000000000000" charset="-122"/>
                          <a:cs typeface="微软雅黑" panose="020B0503020204020204" charset="-122"/>
                        </a:rPr>
                        <a:t> 参与灵活性强</a:t>
                      </a:r>
                      <a:endParaRPr sz="1600" b="1" kern="1200" spc="-5" dirty="0">
                        <a:solidFill>
                          <a:schemeClr val="bg1"/>
                        </a:solidFill>
                        <a:latin typeface="方正黑体_GBK" panose="03000509000000000000" charset="-122"/>
                        <a:ea typeface="方正黑体_GBK" panose="03000509000000000000" charset="-122"/>
                        <a:cs typeface="微软雅黑" panose="020B0503020204020204" charset="-122"/>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AF50"/>
                    </a:solidFill>
                  </a:tcPr>
                </a:tc>
                <a:tc>
                  <a:txBody>
                    <a:bodyPr/>
                    <a:lstStyle/>
                    <a:p>
                      <a:pPr marL="98425" marR="1603375">
                        <a:lnSpc>
                          <a:spcPct val="150000"/>
                        </a:lnSpc>
                        <a:spcBef>
                          <a:spcPts val="800"/>
                        </a:spcBef>
                      </a:pPr>
                      <a:r>
                        <a:rPr sz="1200" b="0" dirty="0">
                          <a:solidFill>
                            <a:schemeClr val="bg1"/>
                          </a:solidFill>
                          <a:latin typeface="微软雅黑" panose="020B0503020204020204" charset="-122"/>
                          <a:ea typeface="微软雅黑" panose="020B0503020204020204" charset="-122"/>
                          <a:cs typeface="微软雅黑" panose="020B0503020204020204" charset="-122"/>
                        </a:rPr>
                        <a:t>企业可根据自身减排成本和碳配额价格的高低做出灵活性决策： 减排成本</a:t>
                      </a:r>
                      <a:r>
                        <a:rPr sz="1200" b="0" spc="-5" dirty="0">
                          <a:solidFill>
                            <a:schemeClr val="bg1"/>
                          </a:solidFill>
                          <a:latin typeface="微软雅黑" panose="020B0503020204020204" charset="-122"/>
                          <a:ea typeface="微软雅黑" panose="020B0503020204020204" charset="-122"/>
                          <a:cs typeface="微软雅黑" panose="020B0503020204020204" charset="-122"/>
                        </a:rPr>
                        <a:t>&lt;</a:t>
                      </a:r>
                      <a:r>
                        <a:rPr sz="1200" b="0" dirty="0">
                          <a:solidFill>
                            <a:schemeClr val="bg1"/>
                          </a:solidFill>
                          <a:latin typeface="微软雅黑" panose="020B0503020204020204" charset="-122"/>
                          <a:ea typeface="微软雅黑" panose="020B0503020204020204" charset="-122"/>
                          <a:cs typeface="微软雅黑" panose="020B0503020204020204" charset="-122"/>
                        </a:rPr>
                        <a:t>配额价格，</a:t>
                      </a:r>
                      <a:r>
                        <a:rPr sz="1200" b="0" spc="335" dirty="0">
                          <a:solidFill>
                            <a:schemeClr val="bg1"/>
                          </a:solidFill>
                          <a:latin typeface="微软雅黑" panose="020B0503020204020204" charset="-122"/>
                          <a:ea typeface="微软雅黑" panose="020B0503020204020204" charset="-122"/>
                          <a:cs typeface="微软雅黑" panose="020B0503020204020204" charset="-122"/>
                        </a:rPr>
                        <a:t> </a:t>
                      </a:r>
                      <a:r>
                        <a:rPr sz="1200" b="0" dirty="0">
                          <a:solidFill>
                            <a:schemeClr val="bg1"/>
                          </a:solidFill>
                          <a:latin typeface="微软雅黑" panose="020B0503020204020204" charset="-122"/>
                          <a:ea typeface="微软雅黑" panose="020B0503020204020204" charset="-122"/>
                          <a:cs typeface="微软雅黑" panose="020B0503020204020204" charset="-122"/>
                        </a:rPr>
                        <a:t>做减排并出售节余的配额</a:t>
                      </a:r>
                      <a:endParaRPr sz="1200" b="0">
                        <a:solidFill>
                          <a:schemeClr val="bg1"/>
                        </a:solidFill>
                        <a:latin typeface="微软雅黑" panose="020B0503020204020204" charset="-122"/>
                        <a:ea typeface="微软雅黑" panose="020B0503020204020204" charset="-122"/>
                        <a:cs typeface="微软雅黑" panose="020B0503020204020204" charset="-122"/>
                      </a:endParaRPr>
                    </a:p>
                    <a:p>
                      <a:pPr marL="98425">
                        <a:lnSpc>
                          <a:spcPct val="100000"/>
                        </a:lnSpc>
                        <a:spcBef>
                          <a:spcPts val="720"/>
                        </a:spcBef>
                      </a:pPr>
                      <a:r>
                        <a:rPr sz="1200" b="0" dirty="0">
                          <a:solidFill>
                            <a:schemeClr val="bg1"/>
                          </a:solidFill>
                          <a:latin typeface="微软雅黑" panose="020B0503020204020204" charset="-122"/>
                          <a:ea typeface="微软雅黑" panose="020B0503020204020204" charset="-122"/>
                          <a:cs typeface="微软雅黑" panose="020B0503020204020204" charset="-122"/>
                        </a:rPr>
                        <a:t>减排成本</a:t>
                      </a:r>
                      <a:r>
                        <a:rPr sz="1200" b="0" spc="-5" dirty="0">
                          <a:solidFill>
                            <a:schemeClr val="bg1"/>
                          </a:solidFill>
                          <a:latin typeface="微软雅黑" panose="020B0503020204020204" charset="-122"/>
                          <a:ea typeface="微软雅黑" panose="020B0503020204020204" charset="-122"/>
                          <a:cs typeface="微软雅黑" panose="020B0503020204020204" charset="-122"/>
                        </a:rPr>
                        <a:t>&gt;</a:t>
                      </a:r>
                      <a:r>
                        <a:rPr sz="1200" b="0" dirty="0">
                          <a:solidFill>
                            <a:schemeClr val="bg1"/>
                          </a:solidFill>
                          <a:latin typeface="微软雅黑" panose="020B0503020204020204" charset="-122"/>
                          <a:ea typeface="微软雅黑" panose="020B0503020204020204" charset="-122"/>
                          <a:cs typeface="微软雅黑" panose="020B0503020204020204" charset="-122"/>
                        </a:rPr>
                        <a:t>配额价格</a:t>
                      </a:r>
                      <a:r>
                        <a:rPr sz="1200" b="0" spc="-15" dirty="0">
                          <a:solidFill>
                            <a:schemeClr val="bg1"/>
                          </a:solidFill>
                          <a:latin typeface="微软雅黑" panose="020B0503020204020204" charset="-122"/>
                          <a:ea typeface="微软雅黑" panose="020B0503020204020204" charset="-122"/>
                          <a:cs typeface="微软雅黑" panose="020B0503020204020204" charset="-122"/>
                        </a:rPr>
                        <a:t> </a:t>
                      </a:r>
                      <a:r>
                        <a:rPr sz="1200" b="0" dirty="0">
                          <a:solidFill>
                            <a:schemeClr val="bg1"/>
                          </a:solidFill>
                          <a:latin typeface="微软雅黑" panose="020B0503020204020204" charset="-122"/>
                          <a:ea typeface="微软雅黑" panose="020B0503020204020204" charset="-122"/>
                          <a:cs typeface="微软雅黑" panose="020B0503020204020204" charset="-122"/>
                        </a:rPr>
                        <a:t>，</a:t>
                      </a:r>
                      <a:r>
                        <a:rPr sz="1200" b="0" spc="-10" dirty="0">
                          <a:solidFill>
                            <a:schemeClr val="bg1"/>
                          </a:solidFill>
                          <a:latin typeface="微软雅黑" panose="020B0503020204020204" charset="-122"/>
                          <a:ea typeface="微软雅黑" panose="020B0503020204020204" charset="-122"/>
                          <a:cs typeface="微软雅黑" panose="020B0503020204020204" charset="-122"/>
                        </a:rPr>
                        <a:t> </a:t>
                      </a:r>
                      <a:r>
                        <a:rPr sz="1200" b="0" dirty="0">
                          <a:solidFill>
                            <a:schemeClr val="bg1"/>
                          </a:solidFill>
                          <a:latin typeface="微软雅黑" panose="020B0503020204020204" charset="-122"/>
                          <a:ea typeface="微软雅黑" panose="020B0503020204020204" charset="-122"/>
                          <a:cs typeface="微软雅黑" panose="020B0503020204020204" charset="-122"/>
                        </a:rPr>
                        <a:t>不做减排、购买配额</a:t>
                      </a:r>
                      <a:endParaRPr sz="1200" b="0" dirty="0">
                        <a:solidFill>
                          <a:schemeClr val="bg1"/>
                        </a:solidFill>
                        <a:latin typeface="微软雅黑" panose="020B0503020204020204" charset="-122"/>
                        <a:ea typeface="微软雅黑" panose="020B0503020204020204" charset="-122"/>
                        <a:cs typeface="微软雅黑" panose="020B0503020204020204" charset="-122"/>
                      </a:endParaRPr>
                    </a:p>
                  </a:txBody>
                  <a:tcPr marL="0" marR="0" marT="1016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AF50"/>
                    </a:solidFill>
                  </a:tcPr>
                </a:tc>
              </a:tr>
              <a:tr h="839470">
                <a:tc>
                  <a:txBody>
                    <a:bodyPr/>
                    <a:lstStyle/>
                    <a:p>
                      <a:pPr algn="ctr" eaLnBrk="1" fontAlgn="auto" latinLnBrk="0" hangingPunct="1">
                        <a:lnSpc>
                          <a:spcPct val="100000"/>
                        </a:lnSpc>
                        <a:spcBef>
                          <a:spcPts val="100"/>
                        </a:spcBef>
                      </a:pPr>
                      <a:endParaRPr sz="1400" b="1" spc="-5" dirty="0">
                        <a:solidFill>
                          <a:schemeClr val="bg1"/>
                        </a:solidFill>
                        <a:latin typeface="方正黑体_GBK" panose="03000509000000000000" charset="-122"/>
                        <a:ea typeface="方正黑体_GBK" panose="03000509000000000000" charset="-122"/>
                        <a:cs typeface="微软雅黑" panose="020B0503020204020204" charset="-122"/>
                      </a:endParaRPr>
                    </a:p>
                    <a:p>
                      <a:pPr algn="ctr" eaLnBrk="1" fontAlgn="auto" latinLnBrk="0" hangingPunct="1">
                        <a:lnSpc>
                          <a:spcPct val="100000"/>
                        </a:lnSpc>
                        <a:spcBef>
                          <a:spcPts val="100"/>
                        </a:spcBef>
                      </a:pPr>
                      <a:r>
                        <a:rPr sz="1400" b="1" spc="-5" dirty="0">
                          <a:solidFill>
                            <a:schemeClr val="bg1"/>
                          </a:solidFill>
                          <a:latin typeface="方正黑体_GBK" panose="03000509000000000000" charset="-122"/>
                          <a:ea typeface="方正黑体_GBK" panose="03000509000000000000" charset="-122"/>
                          <a:cs typeface="微软雅黑" panose="020B0503020204020204" charset="-122"/>
                        </a:rPr>
                        <a:t> </a:t>
                      </a:r>
                      <a:r>
                        <a:rPr lang="en-US" sz="1400" b="1" spc="-5" dirty="0">
                          <a:solidFill>
                            <a:schemeClr val="bg1"/>
                          </a:solidFill>
                          <a:latin typeface="方正黑体_GBK" panose="03000509000000000000" charset="-122"/>
                          <a:ea typeface="方正黑体_GBK" panose="03000509000000000000" charset="-122"/>
                          <a:cs typeface="微软雅黑" panose="020B0503020204020204" charset="-122"/>
                        </a:rPr>
                        <a:t>   </a:t>
                      </a:r>
                      <a:endParaRPr lang="en-US" sz="1400" b="1" spc="-5" dirty="0">
                        <a:solidFill>
                          <a:schemeClr val="bg1"/>
                        </a:solidFill>
                        <a:latin typeface="方正黑体_GBK" panose="03000509000000000000" charset="-122"/>
                        <a:ea typeface="方正黑体_GBK" panose="03000509000000000000" charset="-122"/>
                        <a:cs typeface="微软雅黑" panose="020B0503020204020204" charset="-122"/>
                      </a:endParaRPr>
                    </a:p>
                    <a:p>
                      <a:pPr algn="ctr" eaLnBrk="1" fontAlgn="auto" latinLnBrk="0" hangingPunct="1">
                        <a:lnSpc>
                          <a:spcPct val="100000"/>
                        </a:lnSpc>
                        <a:spcBef>
                          <a:spcPts val="100"/>
                        </a:spcBef>
                        <a:buClrTx/>
                        <a:buSzTx/>
                        <a:buFontTx/>
                      </a:pPr>
                      <a:r>
                        <a:rPr sz="1400" b="1" spc="-5" dirty="0">
                          <a:solidFill>
                            <a:schemeClr val="bg1"/>
                          </a:solidFill>
                          <a:latin typeface="方正黑体_GBK" panose="03000509000000000000" charset="-122"/>
                          <a:ea typeface="方正黑体_GBK" panose="03000509000000000000" charset="-122"/>
                          <a:cs typeface="微软雅黑" panose="020B0503020204020204" charset="-122"/>
                        </a:rPr>
                        <a:t>  </a:t>
                      </a:r>
                      <a:endParaRPr sz="1400" b="1" spc="-5" dirty="0">
                        <a:solidFill>
                          <a:schemeClr val="bg1"/>
                        </a:solidFill>
                        <a:latin typeface="方正黑体_GBK" panose="03000509000000000000" charset="-122"/>
                        <a:ea typeface="方正黑体_GBK" panose="03000509000000000000" charset="-122"/>
                        <a:cs typeface="微软雅黑" panose="020B0503020204020204" charset="-122"/>
                      </a:endParaRPr>
                    </a:p>
                  </a:txBody>
                  <a:tcPr marL="0" marR="0" marT="38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AF50"/>
                    </a:solidFill>
                  </a:tcPr>
                </a:tc>
                <a:tc>
                  <a:txBody>
                    <a:bodyPr/>
                    <a:lstStyle/>
                    <a:p>
                      <a:pPr>
                        <a:lnSpc>
                          <a:spcPct val="100000"/>
                        </a:lnSpc>
                      </a:pPr>
                      <a:endParaRPr sz="1600">
                        <a:latin typeface="Times New Roman" panose="02020603050405020304"/>
                        <a:cs typeface="Times New Roman" panose="02020603050405020304"/>
                      </a:endParaRPr>
                    </a:p>
                    <a:p>
                      <a:pPr marL="98425">
                        <a:lnSpc>
                          <a:spcPct val="100000"/>
                        </a:lnSpc>
                        <a:spcBef>
                          <a:spcPts val="1130"/>
                        </a:spcBef>
                      </a:pPr>
                      <a:r>
                        <a:rPr sz="1200" dirty="0">
                          <a:solidFill>
                            <a:schemeClr val="bg1"/>
                          </a:solidFill>
                          <a:latin typeface="微软雅黑" panose="020B0503020204020204" charset="-122"/>
                          <a:ea typeface="微软雅黑" panose="020B0503020204020204" charset="-122"/>
                          <a:cs typeface="微软雅黑" panose="020B0503020204020204" charset="-122"/>
                        </a:rPr>
                        <a:t>需要建设全新的基础设施，包括交易平台、清算结算制度以及相关的市场监管体系</a:t>
                      </a:r>
                      <a:endParaRPr sz="1200" dirty="0">
                        <a:solidFill>
                          <a:schemeClr val="bg1"/>
                        </a:solidFill>
                        <a:latin typeface="微软雅黑" panose="020B0503020204020204" charset="-122"/>
                        <a:ea typeface="微软雅黑" panose="020B0503020204020204" charset="-122"/>
                        <a:cs typeface="微软雅黑" panose="020B0503020204020204" charset="-122"/>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AF50"/>
                    </a:solidFill>
                  </a:tcPr>
                </a:tc>
              </a:tr>
            </a:tbl>
          </a:graphicData>
        </a:graphic>
      </p:graphicFrame>
      <p:sp>
        <p:nvSpPr>
          <p:cNvPr id="5" name="文本框 4"/>
          <p:cNvSpPr txBox="1"/>
          <p:nvPr/>
        </p:nvSpPr>
        <p:spPr>
          <a:xfrm>
            <a:off x="852170" y="3487367"/>
            <a:ext cx="1634490" cy="337185"/>
          </a:xfrm>
          <a:prstGeom prst="rect">
            <a:avLst/>
          </a:prstGeom>
          <a:noFill/>
        </p:spPr>
        <p:txBody>
          <a:bodyPr wrap="none" rtlCol="0" anchor="t">
            <a:spAutoFit/>
          </a:bodyPr>
          <a:p>
            <a:pPr algn="ctr" eaLnBrk="1" fontAlgn="auto" latinLnBrk="0" hangingPunct="1">
              <a:lnSpc>
                <a:spcPct val="100000"/>
              </a:lnSpc>
              <a:spcBef>
                <a:spcPts val="100"/>
              </a:spcBef>
              <a:buClrTx/>
              <a:buSzTx/>
              <a:buFontTx/>
            </a:pPr>
            <a:r>
              <a:rPr sz="1600" b="1" spc="-5" dirty="0">
                <a:solidFill>
                  <a:schemeClr val="bg1"/>
                </a:solidFill>
                <a:latin typeface="方正黑体_GBK" panose="03000509000000000000" charset="-122"/>
                <a:ea typeface="方正黑体_GBK" panose="03000509000000000000" charset="-122"/>
                <a:cs typeface="微软雅黑" panose="020B0503020204020204" charset="-122"/>
                <a:sym typeface="+mn-ea"/>
              </a:rPr>
              <a:t>    实施成本较高</a:t>
            </a:r>
            <a:endParaRPr lang="zh-CN" altLang="en-US" sz="1600" b="1" spc="-5" dirty="0">
              <a:solidFill>
                <a:schemeClr val="bg1"/>
              </a:solidFill>
              <a:latin typeface="方正黑体_GBK" panose="03000509000000000000" charset="-122"/>
              <a:ea typeface="方正黑体_GBK" panose="03000509000000000000" charset="-122"/>
              <a:cs typeface="微软雅黑" panose="020B0503020204020204" charset="-122"/>
              <a:sym typeface="+mn-ea"/>
            </a:endParaRPr>
          </a:p>
        </p:txBody>
      </p:sp>
      <p:sp>
        <p:nvSpPr>
          <p:cNvPr id="6" name="文本框 5"/>
          <p:cNvSpPr txBox="1"/>
          <p:nvPr/>
        </p:nvSpPr>
        <p:spPr>
          <a:xfrm>
            <a:off x="1066800" y="1353767"/>
            <a:ext cx="1405890" cy="337185"/>
          </a:xfrm>
          <a:prstGeom prst="rect">
            <a:avLst/>
          </a:prstGeom>
          <a:noFill/>
        </p:spPr>
        <p:txBody>
          <a:bodyPr wrap="none" rtlCol="0" anchor="t">
            <a:spAutoFit/>
          </a:bodyPr>
          <a:p>
            <a:pPr algn="ctr" eaLnBrk="1" fontAlgn="auto" latinLnBrk="0" hangingPunct="1">
              <a:lnSpc>
                <a:spcPct val="100000"/>
              </a:lnSpc>
              <a:spcBef>
                <a:spcPts val="100"/>
              </a:spcBef>
              <a:buClrTx/>
              <a:buSzTx/>
              <a:buNone/>
            </a:pPr>
            <a:r>
              <a:rPr sz="1600" b="1" spc="-5" dirty="0">
                <a:solidFill>
                  <a:schemeClr val="bg1"/>
                </a:solidFill>
                <a:latin typeface="方正黑体_GBK" panose="03000509000000000000" charset="-122"/>
                <a:ea typeface="方正黑体_GBK" panose="03000509000000000000" charset="-122"/>
                <a:cs typeface="微软雅黑" panose="020B0503020204020204" charset="-122"/>
                <a:sym typeface="+mn-ea"/>
              </a:rPr>
              <a:t>减排效果明显</a:t>
            </a:r>
            <a:endParaRPr lang="zh-CN" altLang="en-US" sz="1600" b="1" spc="-5" dirty="0">
              <a:solidFill>
                <a:schemeClr val="bg1"/>
              </a:solidFill>
              <a:latin typeface="方正黑体_GBK" panose="03000509000000000000" charset="-122"/>
              <a:ea typeface="方正黑体_GBK" panose="03000509000000000000" charset="-122"/>
              <a:cs typeface="微软雅黑" panose="020B0503020204020204" charset="-122"/>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605802" y="1208606"/>
            <a:ext cx="229235" cy="2210435"/>
          </a:xfrm>
          <a:prstGeom prst="rect">
            <a:avLst/>
          </a:prstGeom>
        </p:spPr>
        <p:txBody>
          <a:bodyPr vert="horz" wrap="square" lIns="0" tIns="56515" rIns="0" bIns="0" rtlCol="0">
            <a:spAutoFit/>
          </a:bodyPr>
          <a:lstStyle/>
          <a:p>
            <a:pPr marL="12700" marR="5080" algn="just">
              <a:lnSpc>
                <a:spcPct val="100000"/>
              </a:lnSpc>
              <a:spcBef>
                <a:spcPts val="445"/>
              </a:spcBef>
              <a:spcAft>
                <a:spcPts val="0"/>
              </a:spcAft>
            </a:pPr>
            <a:r>
              <a:rPr sz="2800" spc="-5" dirty="0">
                <a:solidFill>
                  <a:schemeClr val="tx2"/>
                </a:solidFill>
                <a:latin typeface="方正黑体_GBK" panose="03000509000000000000" charset="-122"/>
                <a:ea typeface="方正黑体_GBK" panose="03000509000000000000" charset="-122"/>
                <a:cs typeface="方正黑体_GBK" panose="03000509000000000000" charset="-122"/>
              </a:rPr>
              <a:t>关 于 碳 价 格</a:t>
            </a:r>
            <a:endParaRPr sz="2800"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3" name="object 3"/>
          <p:cNvSpPr txBox="1"/>
          <p:nvPr/>
        </p:nvSpPr>
        <p:spPr>
          <a:xfrm>
            <a:off x="1447800" y="1208352"/>
            <a:ext cx="7308215" cy="2350135"/>
          </a:xfrm>
          <a:prstGeom prst="rect">
            <a:avLst/>
          </a:prstGeom>
        </p:spPr>
        <p:txBody>
          <a:bodyPr vert="horz" wrap="square" lIns="0" tIns="134620" rIns="0" bIns="0" rtlCol="0">
            <a:spAutoFit/>
          </a:bodyPr>
          <a:lstStyle/>
          <a:p>
            <a:pPr marL="12700">
              <a:lnSpc>
                <a:spcPct val="150000"/>
              </a:lnSpc>
              <a:spcBef>
                <a:spcPts val="1060"/>
              </a:spcBef>
            </a:pPr>
            <a:r>
              <a:rPr sz="2000" b="1" dirty="0">
                <a:solidFill>
                  <a:schemeClr val="tx2"/>
                </a:solidFill>
                <a:latin typeface="黑体" panose="02010609060101010101" charset="-122"/>
                <a:ea typeface="黑体" panose="02010609060101010101" charset="-122"/>
                <a:cs typeface="微软雅黑" panose="020B0503020204020204" charset="-122"/>
              </a:rPr>
              <a:t>过低的碳价格：</a:t>
            </a:r>
            <a:r>
              <a:rPr sz="2000" dirty="0">
                <a:solidFill>
                  <a:schemeClr val="tx2"/>
                </a:solidFill>
                <a:latin typeface="黑体" panose="02010609060101010101" charset="-122"/>
                <a:ea typeface="黑体" panose="02010609060101010101" charset="-122"/>
                <a:cs typeface="微软雅黑" panose="020B0503020204020204" charset="-122"/>
              </a:rPr>
              <a:t>无法形成有效激励</a:t>
            </a:r>
            <a:endParaRPr sz="2000" dirty="0">
              <a:solidFill>
                <a:schemeClr val="tx2"/>
              </a:solidFill>
              <a:latin typeface="黑体" panose="02010609060101010101" charset="-122"/>
              <a:ea typeface="黑体" panose="02010609060101010101" charset="-122"/>
              <a:cs typeface="微软雅黑" panose="020B0503020204020204" charset="-122"/>
            </a:endParaRPr>
          </a:p>
          <a:p>
            <a:pPr marL="12700">
              <a:lnSpc>
                <a:spcPct val="150000"/>
              </a:lnSpc>
              <a:spcBef>
                <a:spcPts val="960"/>
              </a:spcBef>
            </a:pPr>
            <a:r>
              <a:rPr sz="2000" b="1" dirty="0">
                <a:solidFill>
                  <a:schemeClr val="tx2"/>
                </a:solidFill>
                <a:latin typeface="黑体" panose="02010609060101010101" charset="-122"/>
                <a:ea typeface="黑体" panose="02010609060101010101" charset="-122"/>
                <a:cs typeface="微软雅黑" panose="020B0503020204020204" charset="-122"/>
              </a:rPr>
              <a:t>过高的碳价格：</a:t>
            </a:r>
            <a:r>
              <a:rPr sz="2000" dirty="0">
                <a:solidFill>
                  <a:schemeClr val="tx2"/>
                </a:solidFill>
                <a:latin typeface="黑体" panose="02010609060101010101" charset="-122"/>
                <a:ea typeface="黑体" panose="02010609060101010101" charset="-122"/>
                <a:cs typeface="微软雅黑" panose="020B0503020204020204" charset="-122"/>
              </a:rPr>
              <a:t>增加企业成本，增大碳市场发展阻力</a:t>
            </a:r>
            <a:endParaRPr sz="2000" dirty="0">
              <a:solidFill>
                <a:schemeClr val="tx2"/>
              </a:solidFill>
              <a:latin typeface="黑体" panose="02010609060101010101" charset="-122"/>
              <a:ea typeface="黑体" panose="02010609060101010101" charset="-122"/>
              <a:cs typeface="微软雅黑" panose="020B0503020204020204" charset="-122"/>
            </a:endParaRPr>
          </a:p>
          <a:p>
            <a:pPr marL="12700">
              <a:lnSpc>
                <a:spcPct val="150000"/>
              </a:lnSpc>
              <a:spcBef>
                <a:spcPts val="960"/>
              </a:spcBef>
            </a:pPr>
            <a:r>
              <a:rPr sz="2000" b="1" dirty="0">
                <a:solidFill>
                  <a:schemeClr val="tx2"/>
                </a:solidFill>
                <a:latin typeface="黑体" panose="02010609060101010101" charset="-122"/>
                <a:ea typeface="黑体" panose="02010609060101010101" charset="-122"/>
                <a:cs typeface="微软雅黑" panose="020B0503020204020204" charset="-122"/>
              </a:rPr>
              <a:t>合适的碳价格：</a:t>
            </a:r>
            <a:r>
              <a:rPr sz="2000" dirty="0">
                <a:solidFill>
                  <a:schemeClr val="tx2"/>
                </a:solidFill>
                <a:latin typeface="黑体" panose="02010609060101010101" charset="-122"/>
                <a:ea typeface="黑体" panose="02010609060101010101" charset="-122"/>
                <a:cs typeface="微软雅黑" panose="020B0503020204020204" charset="-122"/>
              </a:rPr>
              <a:t>短期较低，但是长期随着碳容量空间稀缺，</a:t>
            </a:r>
            <a:endParaRPr sz="2000" dirty="0">
              <a:solidFill>
                <a:schemeClr val="tx2"/>
              </a:solidFill>
              <a:latin typeface="黑体" panose="02010609060101010101" charset="-122"/>
              <a:ea typeface="黑体" panose="02010609060101010101" charset="-122"/>
              <a:cs typeface="微软雅黑" panose="020B0503020204020204" charset="-122"/>
            </a:endParaRPr>
          </a:p>
          <a:p>
            <a:pPr marL="12700">
              <a:lnSpc>
                <a:spcPct val="150000"/>
              </a:lnSpc>
              <a:spcBef>
                <a:spcPts val="960"/>
              </a:spcBef>
            </a:pPr>
            <a:r>
              <a:rPr sz="2000" dirty="0">
                <a:solidFill>
                  <a:schemeClr val="tx2"/>
                </a:solidFill>
                <a:latin typeface="黑体" panose="02010609060101010101" charset="-122"/>
                <a:ea typeface="黑体" panose="02010609060101010101" charset="-122"/>
                <a:cs typeface="微软雅黑" panose="020B0503020204020204" charset="-122"/>
              </a:rPr>
              <a:t> </a:t>
            </a:r>
            <a:r>
              <a:rPr lang="en-US" sz="2000" dirty="0">
                <a:solidFill>
                  <a:schemeClr val="tx2"/>
                </a:solidFill>
                <a:latin typeface="黑体" panose="02010609060101010101" charset="-122"/>
                <a:ea typeface="黑体" panose="02010609060101010101" charset="-122"/>
                <a:cs typeface="微软雅黑" panose="020B0503020204020204" charset="-122"/>
              </a:rPr>
              <a:t>             </a:t>
            </a:r>
            <a:r>
              <a:rPr sz="2000" dirty="0">
                <a:solidFill>
                  <a:schemeClr val="tx2"/>
                </a:solidFill>
                <a:latin typeface="黑体" panose="02010609060101010101" charset="-122"/>
                <a:ea typeface="黑体" panose="02010609060101010101" charset="-122"/>
                <a:cs typeface="微软雅黑" panose="020B0503020204020204" charset="-122"/>
              </a:rPr>
              <a:t>价格会趋于升高</a:t>
            </a:r>
            <a:endParaRPr sz="2000" dirty="0">
              <a:solidFill>
                <a:schemeClr val="tx2"/>
              </a:solidFill>
              <a:latin typeface="黑体" panose="02010609060101010101" charset="-122"/>
              <a:ea typeface="黑体" panose="02010609060101010101" charset="-122"/>
              <a:cs typeface="微软雅黑" panose="020B050302020402020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609612" y="1125421"/>
            <a:ext cx="229235" cy="2641600"/>
          </a:xfrm>
          <a:prstGeom prst="rect">
            <a:avLst/>
          </a:prstGeom>
        </p:spPr>
        <p:txBody>
          <a:bodyPr vert="horz" wrap="square" lIns="0" tIns="56515" rIns="0" bIns="0" rtlCol="0">
            <a:spAutoFit/>
          </a:bodyPr>
          <a:lstStyle/>
          <a:p>
            <a:pPr marL="12700" marR="5080" algn="just">
              <a:lnSpc>
                <a:spcPct val="100000"/>
              </a:lnSpc>
              <a:spcBef>
                <a:spcPts val="445"/>
              </a:spcBef>
            </a:pPr>
            <a:r>
              <a:rPr sz="2800" b="1" spc="-5" dirty="0">
                <a:solidFill>
                  <a:schemeClr val="tx2"/>
                </a:solidFill>
                <a:effectLst>
                  <a:outerShdw blurRad="50800" dist="38100" dir="5400000" algn="t" rotWithShape="0">
                    <a:prstClr val="black">
                      <a:alpha val="40000"/>
                    </a:prstClr>
                  </a:outerShdw>
                </a:effectLst>
                <a:latin typeface="方正黑体_GBK" panose="03000509000000000000" charset="-122"/>
                <a:ea typeface="方正黑体_GBK" panose="03000509000000000000" charset="-122"/>
                <a:cs typeface="方正黑体_GBK" panose="03000509000000000000" charset="-122"/>
              </a:rPr>
              <a:t>碳 交 易 关 键 词</a:t>
            </a:r>
            <a:endParaRPr sz="2800" b="1" spc="-5" dirty="0">
              <a:solidFill>
                <a:schemeClr val="tx2"/>
              </a:solidFill>
              <a:effectLst>
                <a:outerShdw blurRad="50800" dist="38100" dir="5400000" algn="t" rotWithShape="0">
                  <a:prstClr val="black">
                    <a:alpha val="40000"/>
                  </a:prstClr>
                </a:outerShdw>
              </a:effectLst>
              <a:latin typeface="方正黑体_GBK" panose="03000509000000000000" charset="-122"/>
              <a:ea typeface="方正黑体_GBK" panose="03000509000000000000" charset="-122"/>
              <a:cs typeface="方正黑体_GBK" panose="03000509000000000000" charset="-122"/>
            </a:endParaRPr>
          </a:p>
        </p:txBody>
      </p:sp>
      <p:sp>
        <p:nvSpPr>
          <p:cNvPr id="3" name="object 3"/>
          <p:cNvSpPr/>
          <p:nvPr/>
        </p:nvSpPr>
        <p:spPr>
          <a:xfrm>
            <a:off x="3867023" y="2953840"/>
            <a:ext cx="1667510" cy="1667510"/>
          </a:xfrm>
          <a:custGeom>
            <a:avLst/>
            <a:gdLst/>
            <a:ahLst/>
            <a:cxnLst/>
            <a:rect l="l" t="t" r="r" b="b"/>
            <a:pathLst>
              <a:path w="1667510" h="1667510">
                <a:moveTo>
                  <a:pt x="833627" y="0"/>
                </a:moveTo>
                <a:lnTo>
                  <a:pt x="786325" y="1319"/>
                </a:lnTo>
                <a:lnTo>
                  <a:pt x="739714" y="5230"/>
                </a:lnTo>
                <a:lnTo>
                  <a:pt x="693866" y="11662"/>
                </a:lnTo>
                <a:lnTo>
                  <a:pt x="648851" y="20545"/>
                </a:lnTo>
                <a:lnTo>
                  <a:pt x="604738" y="31810"/>
                </a:lnTo>
                <a:lnTo>
                  <a:pt x="561600" y="45384"/>
                </a:lnTo>
                <a:lnTo>
                  <a:pt x="519505" y="61198"/>
                </a:lnTo>
                <a:lnTo>
                  <a:pt x="478524" y="79183"/>
                </a:lnTo>
                <a:lnTo>
                  <a:pt x="438728" y="99266"/>
                </a:lnTo>
                <a:lnTo>
                  <a:pt x="400187" y="121379"/>
                </a:lnTo>
                <a:lnTo>
                  <a:pt x="362972" y="145450"/>
                </a:lnTo>
                <a:lnTo>
                  <a:pt x="327153" y="171410"/>
                </a:lnTo>
                <a:lnTo>
                  <a:pt x="292799" y="199188"/>
                </a:lnTo>
                <a:lnTo>
                  <a:pt x="259983" y="228713"/>
                </a:lnTo>
                <a:lnTo>
                  <a:pt x="228773" y="259916"/>
                </a:lnTo>
                <a:lnTo>
                  <a:pt x="199241" y="292726"/>
                </a:lnTo>
                <a:lnTo>
                  <a:pt x="171457" y="327073"/>
                </a:lnTo>
                <a:lnTo>
                  <a:pt x="145491" y="362886"/>
                </a:lnTo>
                <a:lnTo>
                  <a:pt x="121414" y="400095"/>
                </a:lnTo>
                <a:lnTo>
                  <a:pt x="99295" y="438630"/>
                </a:lnTo>
                <a:lnTo>
                  <a:pt x="79206" y="478421"/>
                </a:lnTo>
                <a:lnTo>
                  <a:pt x="61217" y="519396"/>
                </a:lnTo>
                <a:lnTo>
                  <a:pt x="45398" y="561487"/>
                </a:lnTo>
                <a:lnTo>
                  <a:pt x="31820" y="604622"/>
                </a:lnTo>
                <a:lnTo>
                  <a:pt x="20552" y="648730"/>
                </a:lnTo>
                <a:lnTo>
                  <a:pt x="11666" y="693743"/>
                </a:lnTo>
                <a:lnTo>
                  <a:pt x="5231" y="739589"/>
                </a:lnTo>
                <a:lnTo>
                  <a:pt x="1319" y="786198"/>
                </a:lnTo>
                <a:lnTo>
                  <a:pt x="0" y="833501"/>
                </a:lnTo>
                <a:lnTo>
                  <a:pt x="1319" y="880807"/>
                </a:lnTo>
                <a:lnTo>
                  <a:pt x="5231" y="927420"/>
                </a:lnTo>
                <a:lnTo>
                  <a:pt x="11666" y="973271"/>
                </a:lnTo>
                <a:lnTo>
                  <a:pt x="20552" y="1018289"/>
                </a:lnTo>
                <a:lnTo>
                  <a:pt x="31820" y="1062403"/>
                </a:lnTo>
                <a:lnTo>
                  <a:pt x="45398" y="1105543"/>
                </a:lnTo>
                <a:lnTo>
                  <a:pt x="61217" y="1147639"/>
                </a:lnTo>
                <a:lnTo>
                  <a:pt x="79206" y="1188620"/>
                </a:lnTo>
                <a:lnTo>
                  <a:pt x="99295" y="1228417"/>
                </a:lnTo>
                <a:lnTo>
                  <a:pt x="121414" y="1266957"/>
                </a:lnTo>
                <a:lnTo>
                  <a:pt x="145491" y="1304173"/>
                </a:lnTo>
                <a:lnTo>
                  <a:pt x="171457" y="1339992"/>
                </a:lnTo>
                <a:lnTo>
                  <a:pt x="199241" y="1374344"/>
                </a:lnTo>
                <a:lnTo>
                  <a:pt x="228773" y="1407160"/>
                </a:lnTo>
                <a:lnTo>
                  <a:pt x="259983" y="1438368"/>
                </a:lnTo>
                <a:lnTo>
                  <a:pt x="292799" y="1467899"/>
                </a:lnTo>
                <a:lnTo>
                  <a:pt x="327153" y="1495682"/>
                </a:lnTo>
                <a:lnTo>
                  <a:pt x="362972" y="1521647"/>
                </a:lnTo>
                <a:lnTo>
                  <a:pt x="400187" y="1545723"/>
                </a:lnTo>
                <a:lnTo>
                  <a:pt x="438728" y="1567840"/>
                </a:lnTo>
                <a:lnTo>
                  <a:pt x="478524" y="1587928"/>
                </a:lnTo>
                <a:lnTo>
                  <a:pt x="519505" y="1605916"/>
                </a:lnTo>
                <a:lnTo>
                  <a:pt x="561600" y="1621734"/>
                </a:lnTo>
                <a:lnTo>
                  <a:pt x="604738" y="1635311"/>
                </a:lnTo>
                <a:lnTo>
                  <a:pt x="648851" y="1646578"/>
                </a:lnTo>
                <a:lnTo>
                  <a:pt x="693866" y="1655463"/>
                </a:lnTo>
                <a:lnTo>
                  <a:pt x="739714" y="1661897"/>
                </a:lnTo>
                <a:lnTo>
                  <a:pt x="786325" y="1665809"/>
                </a:lnTo>
                <a:lnTo>
                  <a:pt x="833627" y="1667129"/>
                </a:lnTo>
                <a:lnTo>
                  <a:pt x="880930" y="1665809"/>
                </a:lnTo>
                <a:lnTo>
                  <a:pt x="927539" y="1661897"/>
                </a:lnTo>
                <a:lnTo>
                  <a:pt x="973385" y="1655463"/>
                </a:lnTo>
                <a:lnTo>
                  <a:pt x="1018398" y="1646578"/>
                </a:lnTo>
                <a:lnTo>
                  <a:pt x="1062506" y="1635311"/>
                </a:lnTo>
                <a:lnTo>
                  <a:pt x="1105641" y="1621734"/>
                </a:lnTo>
                <a:lnTo>
                  <a:pt x="1147732" y="1605916"/>
                </a:lnTo>
                <a:lnTo>
                  <a:pt x="1188707" y="1587928"/>
                </a:lnTo>
                <a:lnTo>
                  <a:pt x="1228498" y="1567840"/>
                </a:lnTo>
                <a:lnTo>
                  <a:pt x="1267033" y="1545723"/>
                </a:lnTo>
                <a:lnTo>
                  <a:pt x="1304242" y="1521647"/>
                </a:lnTo>
                <a:lnTo>
                  <a:pt x="1340055" y="1495682"/>
                </a:lnTo>
                <a:lnTo>
                  <a:pt x="1374402" y="1467899"/>
                </a:lnTo>
                <a:lnTo>
                  <a:pt x="1407212" y="1438368"/>
                </a:lnTo>
                <a:lnTo>
                  <a:pt x="1438415" y="1407160"/>
                </a:lnTo>
                <a:lnTo>
                  <a:pt x="1467940" y="1374344"/>
                </a:lnTo>
                <a:lnTo>
                  <a:pt x="1495718" y="1339992"/>
                </a:lnTo>
                <a:lnTo>
                  <a:pt x="1521678" y="1304173"/>
                </a:lnTo>
                <a:lnTo>
                  <a:pt x="1545749" y="1266957"/>
                </a:lnTo>
                <a:lnTo>
                  <a:pt x="1567862" y="1228417"/>
                </a:lnTo>
                <a:lnTo>
                  <a:pt x="1587945" y="1188620"/>
                </a:lnTo>
                <a:lnTo>
                  <a:pt x="1605930" y="1147639"/>
                </a:lnTo>
                <a:lnTo>
                  <a:pt x="1621744" y="1105543"/>
                </a:lnTo>
                <a:lnTo>
                  <a:pt x="1635318" y="1062403"/>
                </a:lnTo>
                <a:lnTo>
                  <a:pt x="1646583" y="1018289"/>
                </a:lnTo>
                <a:lnTo>
                  <a:pt x="1655466" y="973271"/>
                </a:lnTo>
                <a:lnTo>
                  <a:pt x="1661898" y="927420"/>
                </a:lnTo>
                <a:lnTo>
                  <a:pt x="1665809" y="880807"/>
                </a:lnTo>
                <a:lnTo>
                  <a:pt x="1667128" y="833501"/>
                </a:lnTo>
                <a:lnTo>
                  <a:pt x="1665809" y="786198"/>
                </a:lnTo>
                <a:lnTo>
                  <a:pt x="1661898" y="739589"/>
                </a:lnTo>
                <a:lnTo>
                  <a:pt x="1655466" y="693743"/>
                </a:lnTo>
                <a:lnTo>
                  <a:pt x="1646583" y="648730"/>
                </a:lnTo>
                <a:lnTo>
                  <a:pt x="1635318" y="604622"/>
                </a:lnTo>
                <a:lnTo>
                  <a:pt x="1621744" y="561487"/>
                </a:lnTo>
                <a:lnTo>
                  <a:pt x="1605930" y="519396"/>
                </a:lnTo>
                <a:lnTo>
                  <a:pt x="1587945" y="478421"/>
                </a:lnTo>
                <a:lnTo>
                  <a:pt x="1567862" y="438630"/>
                </a:lnTo>
                <a:lnTo>
                  <a:pt x="1545749" y="400095"/>
                </a:lnTo>
                <a:lnTo>
                  <a:pt x="1521678" y="362886"/>
                </a:lnTo>
                <a:lnTo>
                  <a:pt x="1495718" y="327073"/>
                </a:lnTo>
                <a:lnTo>
                  <a:pt x="1467940" y="292726"/>
                </a:lnTo>
                <a:lnTo>
                  <a:pt x="1438415" y="259916"/>
                </a:lnTo>
                <a:lnTo>
                  <a:pt x="1407212" y="228713"/>
                </a:lnTo>
                <a:lnTo>
                  <a:pt x="1374402" y="199188"/>
                </a:lnTo>
                <a:lnTo>
                  <a:pt x="1340055" y="171410"/>
                </a:lnTo>
                <a:lnTo>
                  <a:pt x="1304242" y="145450"/>
                </a:lnTo>
                <a:lnTo>
                  <a:pt x="1267033" y="121379"/>
                </a:lnTo>
                <a:lnTo>
                  <a:pt x="1228498" y="99266"/>
                </a:lnTo>
                <a:lnTo>
                  <a:pt x="1188707" y="79183"/>
                </a:lnTo>
                <a:lnTo>
                  <a:pt x="1147732" y="61198"/>
                </a:lnTo>
                <a:lnTo>
                  <a:pt x="1105641" y="45384"/>
                </a:lnTo>
                <a:lnTo>
                  <a:pt x="1062506" y="31810"/>
                </a:lnTo>
                <a:lnTo>
                  <a:pt x="1018398" y="20545"/>
                </a:lnTo>
                <a:lnTo>
                  <a:pt x="973385" y="11662"/>
                </a:lnTo>
                <a:lnTo>
                  <a:pt x="927539" y="5230"/>
                </a:lnTo>
                <a:lnTo>
                  <a:pt x="880930" y="1319"/>
                </a:lnTo>
                <a:lnTo>
                  <a:pt x="833627" y="0"/>
                </a:lnTo>
                <a:close/>
              </a:path>
            </a:pathLst>
          </a:custGeom>
          <a:gradFill>
            <a:gsLst>
              <a:gs pos="0">
                <a:srgbClr val="14CD68"/>
              </a:gs>
              <a:gs pos="100000">
                <a:srgbClr val="0B6E38"/>
              </a:gs>
            </a:gsLst>
            <a:lin scaled="0"/>
          </a:gradFill>
        </p:spPr>
        <p:txBody>
          <a:bodyPr wrap="square" lIns="0" tIns="0" rIns="0" bIns="0" rtlCol="0"/>
          <a:lstStyle/>
          <a:p/>
        </p:txBody>
      </p:sp>
      <p:sp>
        <p:nvSpPr>
          <p:cNvPr id="4" name="object 4"/>
          <p:cNvSpPr/>
          <p:nvPr/>
        </p:nvSpPr>
        <p:spPr>
          <a:xfrm>
            <a:off x="3867658" y="2952570"/>
            <a:ext cx="1667510" cy="1667510"/>
          </a:xfrm>
          <a:custGeom>
            <a:avLst/>
            <a:gdLst/>
            <a:ahLst/>
            <a:cxnLst/>
            <a:rect l="l" t="t" r="r" b="b"/>
            <a:pathLst>
              <a:path w="1667510" h="1667510">
                <a:moveTo>
                  <a:pt x="0" y="833501"/>
                </a:moveTo>
                <a:lnTo>
                  <a:pt x="1319" y="786198"/>
                </a:lnTo>
                <a:lnTo>
                  <a:pt x="5231" y="739589"/>
                </a:lnTo>
                <a:lnTo>
                  <a:pt x="11666" y="693743"/>
                </a:lnTo>
                <a:lnTo>
                  <a:pt x="20552" y="648730"/>
                </a:lnTo>
                <a:lnTo>
                  <a:pt x="31820" y="604622"/>
                </a:lnTo>
                <a:lnTo>
                  <a:pt x="45398" y="561487"/>
                </a:lnTo>
                <a:lnTo>
                  <a:pt x="61217" y="519396"/>
                </a:lnTo>
                <a:lnTo>
                  <a:pt x="79206" y="478421"/>
                </a:lnTo>
                <a:lnTo>
                  <a:pt x="99295" y="438630"/>
                </a:lnTo>
                <a:lnTo>
                  <a:pt x="121414" y="400095"/>
                </a:lnTo>
                <a:lnTo>
                  <a:pt x="145491" y="362886"/>
                </a:lnTo>
                <a:lnTo>
                  <a:pt x="171457" y="327073"/>
                </a:lnTo>
                <a:lnTo>
                  <a:pt x="199241" y="292726"/>
                </a:lnTo>
                <a:lnTo>
                  <a:pt x="228773" y="259916"/>
                </a:lnTo>
                <a:lnTo>
                  <a:pt x="259983" y="228713"/>
                </a:lnTo>
                <a:lnTo>
                  <a:pt x="292799" y="199188"/>
                </a:lnTo>
                <a:lnTo>
                  <a:pt x="327153" y="171410"/>
                </a:lnTo>
                <a:lnTo>
                  <a:pt x="362972" y="145450"/>
                </a:lnTo>
                <a:lnTo>
                  <a:pt x="400187" y="121379"/>
                </a:lnTo>
                <a:lnTo>
                  <a:pt x="438728" y="99266"/>
                </a:lnTo>
                <a:lnTo>
                  <a:pt x="478524" y="79183"/>
                </a:lnTo>
                <a:lnTo>
                  <a:pt x="519505" y="61198"/>
                </a:lnTo>
                <a:lnTo>
                  <a:pt x="561600" y="45384"/>
                </a:lnTo>
                <a:lnTo>
                  <a:pt x="604738" y="31810"/>
                </a:lnTo>
                <a:lnTo>
                  <a:pt x="648851" y="20545"/>
                </a:lnTo>
                <a:lnTo>
                  <a:pt x="693866" y="11662"/>
                </a:lnTo>
                <a:lnTo>
                  <a:pt x="739714" y="5230"/>
                </a:lnTo>
                <a:lnTo>
                  <a:pt x="786325" y="1319"/>
                </a:lnTo>
                <a:lnTo>
                  <a:pt x="833627" y="0"/>
                </a:lnTo>
                <a:lnTo>
                  <a:pt x="880930" y="1319"/>
                </a:lnTo>
                <a:lnTo>
                  <a:pt x="927539" y="5230"/>
                </a:lnTo>
                <a:lnTo>
                  <a:pt x="973385" y="11662"/>
                </a:lnTo>
                <a:lnTo>
                  <a:pt x="1018398" y="20545"/>
                </a:lnTo>
                <a:lnTo>
                  <a:pt x="1062506" y="31810"/>
                </a:lnTo>
                <a:lnTo>
                  <a:pt x="1105641" y="45384"/>
                </a:lnTo>
                <a:lnTo>
                  <a:pt x="1147732" y="61198"/>
                </a:lnTo>
                <a:lnTo>
                  <a:pt x="1188707" y="79183"/>
                </a:lnTo>
                <a:lnTo>
                  <a:pt x="1228498" y="99266"/>
                </a:lnTo>
                <a:lnTo>
                  <a:pt x="1267033" y="121379"/>
                </a:lnTo>
                <a:lnTo>
                  <a:pt x="1304242" y="145450"/>
                </a:lnTo>
                <a:lnTo>
                  <a:pt x="1340055" y="171410"/>
                </a:lnTo>
                <a:lnTo>
                  <a:pt x="1374402" y="199188"/>
                </a:lnTo>
                <a:lnTo>
                  <a:pt x="1407212" y="228713"/>
                </a:lnTo>
                <a:lnTo>
                  <a:pt x="1438415" y="259916"/>
                </a:lnTo>
                <a:lnTo>
                  <a:pt x="1467940" y="292726"/>
                </a:lnTo>
                <a:lnTo>
                  <a:pt x="1495718" y="327073"/>
                </a:lnTo>
                <a:lnTo>
                  <a:pt x="1521678" y="362886"/>
                </a:lnTo>
                <a:lnTo>
                  <a:pt x="1545749" y="400095"/>
                </a:lnTo>
                <a:lnTo>
                  <a:pt x="1567862" y="438630"/>
                </a:lnTo>
                <a:lnTo>
                  <a:pt x="1587945" y="478421"/>
                </a:lnTo>
                <a:lnTo>
                  <a:pt x="1605930" y="519396"/>
                </a:lnTo>
                <a:lnTo>
                  <a:pt x="1621744" y="561487"/>
                </a:lnTo>
                <a:lnTo>
                  <a:pt x="1635318" y="604622"/>
                </a:lnTo>
                <a:lnTo>
                  <a:pt x="1646583" y="648730"/>
                </a:lnTo>
                <a:lnTo>
                  <a:pt x="1655466" y="693743"/>
                </a:lnTo>
                <a:lnTo>
                  <a:pt x="1661898" y="739589"/>
                </a:lnTo>
                <a:lnTo>
                  <a:pt x="1665809" y="786198"/>
                </a:lnTo>
                <a:lnTo>
                  <a:pt x="1667128" y="833501"/>
                </a:lnTo>
                <a:lnTo>
                  <a:pt x="1665809" y="880807"/>
                </a:lnTo>
                <a:lnTo>
                  <a:pt x="1661898" y="927420"/>
                </a:lnTo>
                <a:lnTo>
                  <a:pt x="1655466" y="973271"/>
                </a:lnTo>
                <a:lnTo>
                  <a:pt x="1646583" y="1018289"/>
                </a:lnTo>
                <a:lnTo>
                  <a:pt x="1635318" y="1062403"/>
                </a:lnTo>
                <a:lnTo>
                  <a:pt x="1621744" y="1105543"/>
                </a:lnTo>
                <a:lnTo>
                  <a:pt x="1605930" y="1147639"/>
                </a:lnTo>
                <a:lnTo>
                  <a:pt x="1587945" y="1188620"/>
                </a:lnTo>
                <a:lnTo>
                  <a:pt x="1567862" y="1228417"/>
                </a:lnTo>
                <a:lnTo>
                  <a:pt x="1545749" y="1266957"/>
                </a:lnTo>
                <a:lnTo>
                  <a:pt x="1521678" y="1304173"/>
                </a:lnTo>
                <a:lnTo>
                  <a:pt x="1495718" y="1339992"/>
                </a:lnTo>
                <a:lnTo>
                  <a:pt x="1467940" y="1374344"/>
                </a:lnTo>
                <a:lnTo>
                  <a:pt x="1438415" y="1407160"/>
                </a:lnTo>
                <a:lnTo>
                  <a:pt x="1407212" y="1438368"/>
                </a:lnTo>
                <a:lnTo>
                  <a:pt x="1374402" y="1467899"/>
                </a:lnTo>
                <a:lnTo>
                  <a:pt x="1340055" y="1495682"/>
                </a:lnTo>
                <a:lnTo>
                  <a:pt x="1304242" y="1521647"/>
                </a:lnTo>
                <a:lnTo>
                  <a:pt x="1267033" y="1545723"/>
                </a:lnTo>
                <a:lnTo>
                  <a:pt x="1228498" y="1567840"/>
                </a:lnTo>
                <a:lnTo>
                  <a:pt x="1188707" y="1587928"/>
                </a:lnTo>
                <a:lnTo>
                  <a:pt x="1147732" y="1605916"/>
                </a:lnTo>
                <a:lnTo>
                  <a:pt x="1105641" y="1621734"/>
                </a:lnTo>
                <a:lnTo>
                  <a:pt x="1062506" y="1635311"/>
                </a:lnTo>
                <a:lnTo>
                  <a:pt x="1018398" y="1646578"/>
                </a:lnTo>
                <a:lnTo>
                  <a:pt x="973385" y="1655463"/>
                </a:lnTo>
                <a:lnTo>
                  <a:pt x="927539" y="1661897"/>
                </a:lnTo>
                <a:lnTo>
                  <a:pt x="880930" y="1665809"/>
                </a:lnTo>
                <a:lnTo>
                  <a:pt x="833627" y="1667129"/>
                </a:lnTo>
                <a:lnTo>
                  <a:pt x="786325" y="1665809"/>
                </a:lnTo>
                <a:lnTo>
                  <a:pt x="739714" y="1661897"/>
                </a:lnTo>
                <a:lnTo>
                  <a:pt x="693866" y="1655463"/>
                </a:lnTo>
                <a:lnTo>
                  <a:pt x="648851" y="1646578"/>
                </a:lnTo>
                <a:lnTo>
                  <a:pt x="604738" y="1635311"/>
                </a:lnTo>
                <a:lnTo>
                  <a:pt x="561600" y="1621734"/>
                </a:lnTo>
                <a:lnTo>
                  <a:pt x="519505" y="1605916"/>
                </a:lnTo>
                <a:lnTo>
                  <a:pt x="478524" y="1587928"/>
                </a:lnTo>
                <a:lnTo>
                  <a:pt x="438728" y="1567840"/>
                </a:lnTo>
                <a:lnTo>
                  <a:pt x="400187" y="1545723"/>
                </a:lnTo>
                <a:lnTo>
                  <a:pt x="362972" y="1521647"/>
                </a:lnTo>
                <a:lnTo>
                  <a:pt x="327153" y="1495682"/>
                </a:lnTo>
                <a:lnTo>
                  <a:pt x="292799" y="1467899"/>
                </a:lnTo>
                <a:lnTo>
                  <a:pt x="259983" y="1438368"/>
                </a:lnTo>
                <a:lnTo>
                  <a:pt x="228773" y="1407160"/>
                </a:lnTo>
                <a:lnTo>
                  <a:pt x="199241" y="1374344"/>
                </a:lnTo>
                <a:lnTo>
                  <a:pt x="171457" y="1339992"/>
                </a:lnTo>
                <a:lnTo>
                  <a:pt x="145491" y="1304173"/>
                </a:lnTo>
                <a:lnTo>
                  <a:pt x="121414" y="1266957"/>
                </a:lnTo>
                <a:lnTo>
                  <a:pt x="99295" y="1228417"/>
                </a:lnTo>
                <a:lnTo>
                  <a:pt x="79206" y="1188620"/>
                </a:lnTo>
                <a:lnTo>
                  <a:pt x="61217" y="1147639"/>
                </a:lnTo>
                <a:lnTo>
                  <a:pt x="45398" y="1105543"/>
                </a:lnTo>
                <a:lnTo>
                  <a:pt x="31820" y="1062403"/>
                </a:lnTo>
                <a:lnTo>
                  <a:pt x="20552" y="1018289"/>
                </a:lnTo>
                <a:lnTo>
                  <a:pt x="11666" y="973271"/>
                </a:lnTo>
                <a:lnTo>
                  <a:pt x="5231" y="927420"/>
                </a:lnTo>
                <a:lnTo>
                  <a:pt x="1319" y="880807"/>
                </a:lnTo>
                <a:lnTo>
                  <a:pt x="0" y="833501"/>
                </a:lnTo>
                <a:close/>
              </a:path>
            </a:pathLst>
          </a:custGeom>
          <a:ln w="25400">
            <a:solidFill>
              <a:srgbClr val="FFFFFF"/>
            </a:solidFill>
          </a:ln>
        </p:spPr>
        <p:txBody>
          <a:bodyPr wrap="square" lIns="0" tIns="0" rIns="0" bIns="0" rtlCol="0"/>
          <a:lstStyle/>
          <a:p/>
        </p:txBody>
      </p:sp>
      <p:sp>
        <p:nvSpPr>
          <p:cNvPr id="5" name="object 5"/>
          <p:cNvSpPr txBox="1"/>
          <p:nvPr/>
        </p:nvSpPr>
        <p:spPr>
          <a:xfrm>
            <a:off x="4116323" y="3495876"/>
            <a:ext cx="1170940" cy="570865"/>
          </a:xfrm>
          <a:prstGeom prst="rect">
            <a:avLst/>
          </a:prstGeom>
        </p:spPr>
        <p:txBody>
          <a:bodyPr vert="horz" wrap="square" lIns="0" tIns="12700" rIns="0" bIns="0" rtlCol="0">
            <a:spAutoFit/>
          </a:bodyPr>
          <a:lstStyle/>
          <a:p>
            <a:pPr algn="ctr">
              <a:lnSpc>
                <a:spcPct val="100000"/>
              </a:lnSpc>
              <a:spcBef>
                <a:spcPts val="100"/>
              </a:spcBef>
            </a:pPr>
            <a:r>
              <a:rPr sz="1500" b="1" i="1" spc="-5" dirty="0">
                <a:solidFill>
                  <a:srgbClr val="FFFFFF"/>
                </a:solidFill>
                <a:latin typeface="黑体" panose="02010609060101010101" charset="-122"/>
                <a:ea typeface="黑体" panose="02010609060101010101" charset="-122"/>
                <a:cs typeface="微软雅黑" panose="020B0503020204020204" charset="-122"/>
              </a:rPr>
              <a:t>碳交易机制</a:t>
            </a:r>
            <a:endParaRPr sz="1500">
              <a:latin typeface="黑体" panose="02010609060101010101" charset="-122"/>
              <a:ea typeface="黑体" panose="02010609060101010101" charset="-122"/>
              <a:cs typeface="微软雅黑" panose="020B0503020204020204" charset="-122"/>
            </a:endParaRPr>
          </a:p>
          <a:p>
            <a:pPr algn="ctr">
              <a:lnSpc>
                <a:spcPct val="100000"/>
              </a:lnSpc>
              <a:spcBef>
                <a:spcPts val="1355"/>
              </a:spcBef>
            </a:pPr>
            <a:r>
              <a:rPr sz="1000" b="1" i="1" dirty="0">
                <a:solidFill>
                  <a:srgbClr val="FFFFFF"/>
                </a:solidFill>
                <a:latin typeface="黑体" panose="02010609060101010101" charset="-122"/>
                <a:ea typeface="黑体" panose="02010609060101010101" charset="-122"/>
                <a:cs typeface="微软雅黑" panose="020B0503020204020204" charset="-122"/>
              </a:rPr>
              <a:t>（总量控制与交易）</a:t>
            </a:r>
            <a:endParaRPr sz="1000">
              <a:latin typeface="黑体" panose="02010609060101010101" charset="-122"/>
              <a:ea typeface="黑体" panose="02010609060101010101" charset="-122"/>
              <a:cs typeface="微软雅黑" panose="020B0503020204020204" charset="-122"/>
            </a:endParaRPr>
          </a:p>
        </p:txBody>
      </p:sp>
      <p:sp>
        <p:nvSpPr>
          <p:cNvPr id="6" name="object 6"/>
          <p:cNvSpPr/>
          <p:nvPr/>
        </p:nvSpPr>
        <p:spPr>
          <a:xfrm>
            <a:off x="2249170" y="3548580"/>
            <a:ext cx="1529715" cy="475615"/>
          </a:xfrm>
          <a:custGeom>
            <a:avLst/>
            <a:gdLst/>
            <a:ahLst/>
            <a:cxnLst/>
            <a:rect l="l" t="t" r="r" b="b"/>
            <a:pathLst>
              <a:path w="1529714" h="475614">
                <a:moveTo>
                  <a:pt x="1291844" y="0"/>
                </a:moveTo>
                <a:lnTo>
                  <a:pt x="1291844" y="94995"/>
                </a:lnTo>
                <a:lnTo>
                  <a:pt x="0" y="94995"/>
                </a:lnTo>
                <a:lnTo>
                  <a:pt x="0" y="380072"/>
                </a:lnTo>
                <a:lnTo>
                  <a:pt x="1291844" y="380072"/>
                </a:lnTo>
                <a:lnTo>
                  <a:pt x="1291844" y="475106"/>
                </a:lnTo>
                <a:lnTo>
                  <a:pt x="1529460" y="237489"/>
                </a:lnTo>
                <a:lnTo>
                  <a:pt x="1291844" y="0"/>
                </a:lnTo>
                <a:close/>
              </a:path>
            </a:pathLst>
          </a:custGeom>
          <a:solidFill>
            <a:srgbClr val="4A7AB4"/>
          </a:solidFill>
        </p:spPr>
        <p:txBody>
          <a:bodyPr wrap="square" lIns="0" tIns="0" rIns="0" bIns="0" rtlCol="0"/>
          <a:lstStyle/>
          <a:p/>
        </p:txBody>
      </p:sp>
      <p:sp>
        <p:nvSpPr>
          <p:cNvPr id="7" name="object 7"/>
          <p:cNvSpPr/>
          <p:nvPr/>
        </p:nvSpPr>
        <p:spPr>
          <a:xfrm>
            <a:off x="1457325" y="3152595"/>
            <a:ext cx="1584325" cy="1267460"/>
          </a:xfrm>
          <a:custGeom>
            <a:avLst/>
            <a:gdLst/>
            <a:ahLst/>
            <a:cxnLst/>
            <a:rect l="l" t="t" r="r" b="b"/>
            <a:pathLst>
              <a:path w="1584325" h="1267460">
                <a:moveTo>
                  <a:pt x="1457070" y="0"/>
                </a:moveTo>
                <a:lnTo>
                  <a:pt x="126618" y="0"/>
                </a:lnTo>
                <a:lnTo>
                  <a:pt x="77313" y="9963"/>
                </a:lnTo>
                <a:lnTo>
                  <a:pt x="37068" y="37131"/>
                </a:lnTo>
                <a:lnTo>
                  <a:pt x="9943" y="77420"/>
                </a:lnTo>
                <a:lnTo>
                  <a:pt x="0" y="126745"/>
                </a:lnTo>
                <a:lnTo>
                  <a:pt x="0" y="1140333"/>
                </a:lnTo>
                <a:lnTo>
                  <a:pt x="9943" y="1189652"/>
                </a:lnTo>
                <a:lnTo>
                  <a:pt x="37068" y="1229928"/>
                </a:lnTo>
                <a:lnTo>
                  <a:pt x="77313" y="1257083"/>
                </a:lnTo>
                <a:lnTo>
                  <a:pt x="126618" y="1267040"/>
                </a:lnTo>
                <a:lnTo>
                  <a:pt x="1457070" y="1267040"/>
                </a:lnTo>
                <a:lnTo>
                  <a:pt x="1506396" y="1257083"/>
                </a:lnTo>
                <a:lnTo>
                  <a:pt x="1546685" y="1229928"/>
                </a:lnTo>
                <a:lnTo>
                  <a:pt x="1573853" y="1189652"/>
                </a:lnTo>
                <a:lnTo>
                  <a:pt x="1583817" y="1140333"/>
                </a:lnTo>
                <a:lnTo>
                  <a:pt x="1583817" y="126745"/>
                </a:lnTo>
                <a:lnTo>
                  <a:pt x="1573853" y="77420"/>
                </a:lnTo>
                <a:lnTo>
                  <a:pt x="1546685" y="37131"/>
                </a:lnTo>
                <a:lnTo>
                  <a:pt x="1506396" y="9963"/>
                </a:lnTo>
                <a:lnTo>
                  <a:pt x="1457070" y="0"/>
                </a:lnTo>
                <a:close/>
              </a:path>
            </a:pathLst>
          </a:custGeom>
          <a:solidFill>
            <a:schemeClr val="accent1"/>
          </a:solidFill>
        </p:spPr>
        <p:txBody>
          <a:bodyPr wrap="square" lIns="0" tIns="0" rIns="0" bIns="0" rtlCol="0"/>
          <a:lstStyle/>
          <a:p/>
        </p:txBody>
      </p:sp>
      <p:sp>
        <p:nvSpPr>
          <p:cNvPr id="8" name="object 8"/>
          <p:cNvSpPr/>
          <p:nvPr/>
        </p:nvSpPr>
        <p:spPr>
          <a:xfrm>
            <a:off x="1457325" y="3152595"/>
            <a:ext cx="1584325" cy="1267460"/>
          </a:xfrm>
          <a:custGeom>
            <a:avLst/>
            <a:gdLst/>
            <a:ahLst/>
            <a:cxnLst/>
            <a:rect l="l" t="t" r="r" b="b"/>
            <a:pathLst>
              <a:path w="1584325" h="1267460">
                <a:moveTo>
                  <a:pt x="0" y="126745"/>
                </a:moveTo>
                <a:lnTo>
                  <a:pt x="9943" y="77420"/>
                </a:lnTo>
                <a:lnTo>
                  <a:pt x="37068" y="37131"/>
                </a:lnTo>
                <a:lnTo>
                  <a:pt x="77313" y="9963"/>
                </a:lnTo>
                <a:lnTo>
                  <a:pt x="126618" y="0"/>
                </a:lnTo>
                <a:lnTo>
                  <a:pt x="1457070" y="0"/>
                </a:lnTo>
                <a:lnTo>
                  <a:pt x="1506396" y="9963"/>
                </a:lnTo>
                <a:lnTo>
                  <a:pt x="1546685" y="37131"/>
                </a:lnTo>
                <a:lnTo>
                  <a:pt x="1573853" y="77420"/>
                </a:lnTo>
                <a:lnTo>
                  <a:pt x="1583817" y="126745"/>
                </a:lnTo>
                <a:lnTo>
                  <a:pt x="1583817" y="1140333"/>
                </a:lnTo>
                <a:lnTo>
                  <a:pt x="1573853" y="1189652"/>
                </a:lnTo>
                <a:lnTo>
                  <a:pt x="1546685" y="1229928"/>
                </a:lnTo>
                <a:lnTo>
                  <a:pt x="1506396" y="1257083"/>
                </a:lnTo>
                <a:lnTo>
                  <a:pt x="1457070" y="1267040"/>
                </a:lnTo>
                <a:lnTo>
                  <a:pt x="126618" y="1267040"/>
                </a:lnTo>
                <a:lnTo>
                  <a:pt x="77313" y="1257083"/>
                </a:lnTo>
                <a:lnTo>
                  <a:pt x="37068" y="1229928"/>
                </a:lnTo>
                <a:lnTo>
                  <a:pt x="9943" y="1189652"/>
                </a:lnTo>
                <a:lnTo>
                  <a:pt x="0" y="1140333"/>
                </a:lnTo>
                <a:lnTo>
                  <a:pt x="0" y="126745"/>
                </a:lnTo>
                <a:close/>
              </a:path>
            </a:pathLst>
          </a:custGeom>
          <a:ln w="25400">
            <a:solidFill>
              <a:srgbClr val="FFFFFF"/>
            </a:solidFill>
          </a:ln>
        </p:spPr>
        <p:txBody>
          <a:bodyPr wrap="square" lIns="0" tIns="0" rIns="0" bIns="0" rtlCol="0"/>
          <a:lstStyle/>
          <a:p/>
        </p:txBody>
      </p:sp>
      <p:sp>
        <p:nvSpPr>
          <p:cNvPr id="9" name="object 9"/>
          <p:cNvSpPr txBox="1"/>
          <p:nvPr/>
        </p:nvSpPr>
        <p:spPr>
          <a:xfrm>
            <a:off x="1665223" y="3651323"/>
            <a:ext cx="1168400" cy="243205"/>
          </a:xfrm>
          <a:prstGeom prst="rect">
            <a:avLst/>
          </a:prstGeom>
        </p:spPr>
        <p:txBody>
          <a:bodyPr vert="horz" wrap="square" lIns="0" tIns="12700" rIns="0" bIns="0" rtlCol="0">
            <a:spAutoFit/>
          </a:bodyPr>
          <a:lstStyle/>
          <a:p>
            <a:pPr marL="12700">
              <a:lnSpc>
                <a:spcPct val="100000"/>
              </a:lnSpc>
              <a:spcBef>
                <a:spcPts val="100"/>
              </a:spcBef>
            </a:pPr>
            <a:r>
              <a:rPr sz="1500" dirty="0">
                <a:solidFill>
                  <a:srgbClr val="FFFFFF"/>
                </a:solidFill>
                <a:latin typeface="黑体" panose="02010609060101010101" charset="-122"/>
                <a:ea typeface="黑体" panose="02010609060101010101" charset="-122"/>
                <a:cs typeface="微软雅黑" panose="020B0503020204020204" charset="-122"/>
              </a:rPr>
              <a:t>机构强制纳入</a:t>
            </a:r>
            <a:endParaRPr sz="1500" dirty="0">
              <a:solidFill>
                <a:srgbClr val="FFFFFF"/>
              </a:solidFill>
              <a:latin typeface="黑体" panose="02010609060101010101" charset="-122"/>
              <a:ea typeface="黑体" panose="02010609060101010101" charset="-122"/>
              <a:cs typeface="微软雅黑" panose="020B0503020204020204" charset="-122"/>
            </a:endParaRPr>
          </a:p>
        </p:txBody>
      </p:sp>
      <p:sp>
        <p:nvSpPr>
          <p:cNvPr id="10" name="object 10"/>
          <p:cNvSpPr/>
          <p:nvPr/>
        </p:nvSpPr>
        <p:spPr>
          <a:xfrm>
            <a:off x="2866644" y="1951429"/>
            <a:ext cx="1182370" cy="1182370"/>
          </a:xfrm>
          <a:custGeom>
            <a:avLst/>
            <a:gdLst/>
            <a:ahLst/>
            <a:cxnLst/>
            <a:rect l="l" t="t" r="r" b="b"/>
            <a:pathLst>
              <a:path w="1182370" h="1182370">
                <a:moveTo>
                  <a:pt x="201549" y="0"/>
                </a:moveTo>
                <a:lnTo>
                  <a:pt x="0" y="201548"/>
                </a:lnTo>
                <a:lnTo>
                  <a:pt x="913383" y="1115059"/>
                </a:lnTo>
                <a:lnTo>
                  <a:pt x="846201" y="1182370"/>
                </a:lnTo>
                <a:lnTo>
                  <a:pt x="1182243" y="1182370"/>
                </a:lnTo>
                <a:lnTo>
                  <a:pt x="1182243" y="913510"/>
                </a:lnTo>
                <a:lnTo>
                  <a:pt x="1115059" y="913510"/>
                </a:lnTo>
                <a:lnTo>
                  <a:pt x="201549" y="0"/>
                </a:lnTo>
                <a:close/>
              </a:path>
              <a:path w="1182370" h="1182370">
                <a:moveTo>
                  <a:pt x="1182243" y="846327"/>
                </a:moveTo>
                <a:lnTo>
                  <a:pt x="1115059" y="913510"/>
                </a:lnTo>
                <a:lnTo>
                  <a:pt x="1182243" y="913510"/>
                </a:lnTo>
                <a:lnTo>
                  <a:pt x="1182243" y="846327"/>
                </a:lnTo>
                <a:close/>
              </a:path>
            </a:pathLst>
          </a:custGeom>
          <a:solidFill>
            <a:schemeClr val="tx2"/>
          </a:solidFill>
        </p:spPr>
        <p:txBody>
          <a:bodyPr wrap="square" lIns="0" tIns="0" rIns="0" bIns="0" rtlCol="0"/>
          <a:lstStyle/>
          <a:p/>
        </p:txBody>
      </p:sp>
      <p:sp>
        <p:nvSpPr>
          <p:cNvPr id="11" name="object 11"/>
          <p:cNvSpPr/>
          <p:nvPr/>
        </p:nvSpPr>
        <p:spPr>
          <a:xfrm>
            <a:off x="2175510" y="1418664"/>
            <a:ext cx="1584325" cy="1267460"/>
          </a:xfrm>
          <a:custGeom>
            <a:avLst/>
            <a:gdLst/>
            <a:ahLst/>
            <a:cxnLst/>
            <a:rect l="l" t="t" r="r" b="b"/>
            <a:pathLst>
              <a:path w="1584325" h="1267460">
                <a:moveTo>
                  <a:pt x="1457070" y="0"/>
                </a:moveTo>
                <a:lnTo>
                  <a:pt x="126618" y="0"/>
                </a:lnTo>
                <a:lnTo>
                  <a:pt x="77313" y="9963"/>
                </a:lnTo>
                <a:lnTo>
                  <a:pt x="37068" y="37131"/>
                </a:lnTo>
                <a:lnTo>
                  <a:pt x="9943" y="77420"/>
                </a:lnTo>
                <a:lnTo>
                  <a:pt x="0" y="126745"/>
                </a:lnTo>
                <a:lnTo>
                  <a:pt x="0" y="1140459"/>
                </a:lnTo>
                <a:lnTo>
                  <a:pt x="9943" y="1189765"/>
                </a:lnTo>
                <a:lnTo>
                  <a:pt x="37068" y="1230010"/>
                </a:lnTo>
                <a:lnTo>
                  <a:pt x="77313" y="1257135"/>
                </a:lnTo>
                <a:lnTo>
                  <a:pt x="126618" y="1267078"/>
                </a:lnTo>
                <a:lnTo>
                  <a:pt x="1457070" y="1267078"/>
                </a:lnTo>
                <a:lnTo>
                  <a:pt x="1506396" y="1257135"/>
                </a:lnTo>
                <a:lnTo>
                  <a:pt x="1546685" y="1230010"/>
                </a:lnTo>
                <a:lnTo>
                  <a:pt x="1573853" y="1189765"/>
                </a:lnTo>
                <a:lnTo>
                  <a:pt x="1583816" y="1140459"/>
                </a:lnTo>
                <a:lnTo>
                  <a:pt x="1583816" y="126745"/>
                </a:lnTo>
                <a:lnTo>
                  <a:pt x="1573853" y="77420"/>
                </a:lnTo>
                <a:lnTo>
                  <a:pt x="1546685" y="37131"/>
                </a:lnTo>
                <a:lnTo>
                  <a:pt x="1506396" y="9963"/>
                </a:lnTo>
                <a:lnTo>
                  <a:pt x="1457070" y="0"/>
                </a:lnTo>
                <a:close/>
              </a:path>
            </a:pathLst>
          </a:custGeom>
          <a:solidFill>
            <a:schemeClr val="tx2"/>
          </a:solidFill>
        </p:spPr>
        <p:txBody>
          <a:bodyPr wrap="square" lIns="0" tIns="0" rIns="0" bIns="0" rtlCol="0"/>
          <a:lstStyle/>
          <a:p/>
        </p:txBody>
      </p:sp>
      <p:sp>
        <p:nvSpPr>
          <p:cNvPr id="12" name="object 12"/>
          <p:cNvSpPr/>
          <p:nvPr/>
        </p:nvSpPr>
        <p:spPr>
          <a:xfrm>
            <a:off x="2175510" y="1418664"/>
            <a:ext cx="1584325" cy="1267460"/>
          </a:xfrm>
          <a:custGeom>
            <a:avLst/>
            <a:gdLst/>
            <a:ahLst/>
            <a:cxnLst/>
            <a:rect l="l" t="t" r="r" b="b"/>
            <a:pathLst>
              <a:path w="1584325" h="1267460">
                <a:moveTo>
                  <a:pt x="0" y="126745"/>
                </a:moveTo>
                <a:lnTo>
                  <a:pt x="9943" y="77420"/>
                </a:lnTo>
                <a:lnTo>
                  <a:pt x="37068" y="37131"/>
                </a:lnTo>
                <a:lnTo>
                  <a:pt x="77313" y="9963"/>
                </a:lnTo>
                <a:lnTo>
                  <a:pt x="126618" y="0"/>
                </a:lnTo>
                <a:lnTo>
                  <a:pt x="1457070" y="0"/>
                </a:lnTo>
                <a:lnTo>
                  <a:pt x="1506396" y="9963"/>
                </a:lnTo>
                <a:lnTo>
                  <a:pt x="1546685" y="37131"/>
                </a:lnTo>
                <a:lnTo>
                  <a:pt x="1573853" y="77420"/>
                </a:lnTo>
                <a:lnTo>
                  <a:pt x="1583816" y="126745"/>
                </a:lnTo>
                <a:lnTo>
                  <a:pt x="1583816" y="1140459"/>
                </a:lnTo>
                <a:lnTo>
                  <a:pt x="1573853" y="1189765"/>
                </a:lnTo>
                <a:lnTo>
                  <a:pt x="1546685" y="1230010"/>
                </a:lnTo>
                <a:lnTo>
                  <a:pt x="1506396" y="1257135"/>
                </a:lnTo>
                <a:lnTo>
                  <a:pt x="1457070" y="1267078"/>
                </a:lnTo>
                <a:lnTo>
                  <a:pt x="126618" y="1267078"/>
                </a:lnTo>
                <a:lnTo>
                  <a:pt x="77313" y="1257135"/>
                </a:lnTo>
                <a:lnTo>
                  <a:pt x="37068" y="1230010"/>
                </a:lnTo>
                <a:lnTo>
                  <a:pt x="9943" y="1189765"/>
                </a:lnTo>
                <a:lnTo>
                  <a:pt x="0" y="1140459"/>
                </a:lnTo>
                <a:lnTo>
                  <a:pt x="0" y="126745"/>
                </a:lnTo>
                <a:close/>
              </a:path>
            </a:pathLst>
          </a:custGeom>
          <a:ln w="25400">
            <a:solidFill>
              <a:srgbClr val="FFFFFF"/>
            </a:solidFill>
          </a:ln>
        </p:spPr>
        <p:txBody>
          <a:bodyPr wrap="square" lIns="0" tIns="0" rIns="0" bIns="0" rtlCol="0"/>
          <a:lstStyle/>
          <a:p/>
        </p:txBody>
      </p:sp>
      <p:sp>
        <p:nvSpPr>
          <p:cNvPr id="13" name="object 13"/>
          <p:cNvSpPr txBox="1"/>
          <p:nvPr/>
        </p:nvSpPr>
        <p:spPr>
          <a:xfrm>
            <a:off x="2383535" y="1941649"/>
            <a:ext cx="1168400" cy="243205"/>
          </a:xfrm>
          <a:prstGeom prst="rect">
            <a:avLst/>
          </a:prstGeom>
        </p:spPr>
        <p:txBody>
          <a:bodyPr vert="horz" wrap="square" lIns="0" tIns="12700" rIns="0" bIns="0" rtlCol="0">
            <a:spAutoFit/>
          </a:bodyPr>
          <a:lstStyle/>
          <a:p>
            <a:pPr marL="12700">
              <a:lnSpc>
                <a:spcPct val="100000"/>
              </a:lnSpc>
              <a:spcBef>
                <a:spcPts val="100"/>
              </a:spcBef>
            </a:pPr>
            <a:r>
              <a:rPr sz="1500" dirty="0">
                <a:solidFill>
                  <a:srgbClr val="FFFFFF"/>
                </a:solidFill>
                <a:latin typeface="黑体" panose="02010609060101010101" charset="-122"/>
                <a:ea typeface="黑体" panose="02010609060101010101" charset="-122"/>
                <a:cs typeface="微软雅黑" panose="020B0503020204020204" charset="-122"/>
              </a:rPr>
              <a:t>设定排放总量</a:t>
            </a:r>
            <a:endParaRPr sz="1500">
              <a:latin typeface="黑体" panose="02010609060101010101" charset="-122"/>
              <a:ea typeface="黑体" panose="02010609060101010101" charset="-122"/>
              <a:cs typeface="微软雅黑" panose="020B0503020204020204" charset="-122"/>
            </a:endParaRPr>
          </a:p>
        </p:txBody>
      </p:sp>
      <p:sp>
        <p:nvSpPr>
          <p:cNvPr id="14" name="object 14"/>
          <p:cNvSpPr/>
          <p:nvPr/>
        </p:nvSpPr>
        <p:spPr>
          <a:xfrm>
            <a:off x="4463669" y="1334082"/>
            <a:ext cx="475615" cy="1529715"/>
          </a:xfrm>
          <a:custGeom>
            <a:avLst/>
            <a:gdLst/>
            <a:ahLst/>
            <a:cxnLst/>
            <a:rect l="l" t="t" r="r" b="b"/>
            <a:pathLst>
              <a:path w="475614" h="1529714">
                <a:moveTo>
                  <a:pt x="475106" y="1291844"/>
                </a:moveTo>
                <a:lnTo>
                  <a:pt x="0" y="1291844"/>
                </a:lnTo>
                <a:lnTo>
                  <a:pt x="237616" y="1529461"/>
                </a:lnTo>
                <a:lnTo>
                  <a:pt x="475106" y="1291844"/>
                </a:lnTo>
                <a:close/>
              </a:path>
              <a:path w="475614" h="1529714">
                <a:moveTo>
                  <a:pt x="380110" y="0"/>
                </a:moveTo>
                <a:lnTo>
                  <a:pt x="94995" y="0"/>
                </a:lnTo>
                <a:lnTo>
                  <a:pt x="94995" y="1291844"/>
                </a:lnTo>
                <a:lnTo>
                  <a:pt x="380110" y="1291844"/>
                </a:lnTo>
                <a:lnTo>
                  <a:pt x="380110" y="0"/>
                </a:lnTo>
                <a:close/>
              </a:path>
            </a:pathLst>
          </a:custGeom>
          <a:solidFill>
            <a:schemeClr val="tx2">
              <a:lumMod val="40000"/>
              <a:lumOff val="60000"/>
            </a:schemeClr>
          </a:solidFill>
        </p:spPr>
        <p:txBody>
          <a:bodyPr wrap="square" lIns="0" tIns="0" rIns="0" bIns="0" rtlCol="0"/>
          <a:lstStyle/>
          <a:p/>
        </p:txBody>
      </p:sp>
      <p:sp>
        <p:nvSpPr>
          <p:cNvPr id="15" name="object 15"/>
          <p:cNvSpPr/>
          <p:nvPr/>
        </p:nvSpPr>
        <p:spPr>
          <a:xfrm>
            <a:off x="3909314" y="700479"/>
            <a:ext cx="1584325" cy="1267460"/>
          </a:xfrm>
          <a:custGeom>
            <a:avLst/>
            <a:gdLst/>
            <a:ahLst/>
            <a:cxnLst/>
            <a:rect l="l" t="t" r="r" b="b"/>
            <a:pathLst>
              <a:path w="1584325" h="1267460">
                <a:moveTo>
                  <a:pt x="1457071" y="0"/>
                </a:moveTo>
                <a:lnTo>
                  <a:pt x="126746" y="0"/>
                </a:lnTo>
                <a:lnTo>
                  <a:pt x="77420" y="9963"/>
                </a:lnTo>
                <a:lnTo>
                  <a:pt x="37131" y="37131"/>
                </a:lnTo>
                <a:lnTo>
                  <a:pt x="9963" y="77420"/>
                </a:lnTo>
                <a:lnTo>
                  <a:pt x="0" y="126745"/>
                </a:lnTo>
                <a:lnTo>
                  <a:pt x="0" y="1140332"/>
                </a:lnTo>
                <a:lnTo>
                  <a:pt x="9963" y="1189658"/>
                </a:lnTo>
                <a:lnTo>
                  <a:pt x="37131" y="1229947"/>
                </a:lnTo>
                <a:lnTo>
                  <a:pt x="77420" y="1257115"/>
                </a:lnTo>
                <a:lnTo>
                  <a:pt x="126746" y="1267078"/>
                </a:lnTo>
                <a:lnTo>
                  <a:pt x="1457071" y="1267078"/>
                </a:lnTo>
                <a:lnTo>
                  <a:pt x="1506396" y="1257115"/>
                </a:lnTo>
                <a:lnTo>
                  <a:pt x="1546685" y="1229947"/>
                </a:lnTo>
                <a:lnTo>
                  <a:pt x="1573853" y="1189658"/>
                </a:lnTo>
                <a:lnTo>
                  <a:pt x="1583816" y="1140332"/>
                </a:lnTo>
                <a:lnTo>
                  <a:pt x="1583816" y="126745"/>
                </a:lnTo>
                <a:lnTo>
                  <a:pt x="1573853" y="77420"/>
                </a:lnTo>
                <a:lnTo>
                  <a:pt x="1546685" y="37131"/>
                </a:lnTo>
                <a:lnTo>
                  <a:pt x="1506396" y="9963"/>
                </a:lnTo>
                <a:lnTo>
                  <a:pt x="1457071" y="0"/>
                </a:lnTo>
                <a:close/>
              </a:path>
            </a:pathLst>
          </a:custGeom>
          <a:solidFill>
            <a:schemeClr val="tx2">
              <a:lumMod val="40000"/>
              <a:lumOff val="60000"/>
            </a:schemeClr>
          </a:solidFill>
        </p:spPr>
        <p:txBody>
          <a:bodyPr wrap="square" lIns="0" tIns="0" rIns="0" bIns="0" rtlCol="0"/>
          <a:lstStyle/>
          <a:p/>
        </p:txBody>
      </p:sp>
      <p:sp>
        <p:nvSpPr>
          <p:cNvPr id="16" name="object 16"/>
          <p:cNvSpPr/>
          <p:nvPr/>
        </p:nvSpPr>
        <p:spPr>
          <a:xfrm>
            <a:off x="3909314" y="700479"/>
            <a:ext cx="1584325" cy="1267460"/>
          </a:xfrm>
          <a:custGeom>
            <a:avLst/>
            <a:gdLst/>
            <a:ahLst/>
            <a:cxnLst/>
            <a:rect l="l" t="t" r="r" b="b"/>
            <a:pathLst>
              <a:path w="1584325" h="1267460">
                <a:moveTo>
                  <a:pt x="0" y="126745"/>
                </a:moveTo>
                <a:lnTo>
                  <a:pt x="9963" y="77420"/>
                </a:lnTo>
                <a:lnTo>
                  <a:pt x="37131" y="37131"/>
                </a:lnTo>
                <a:lnTo>
                  <a:pt x="77420" y="9963"/>
                </a:lnTo>
                <a:lnTo>
                  <a:pt x="126746" y="0"/>
                </a:lnTo>
                <a:lnTo>
                  <a:pt x="1457071" y="0"/>
                </a:lnTo>
                <a:lnTo>
                  <a:pt x="1506396" y="9963"/>
                </a:lnTo>
                <a:lnTo>
                  <a:pt x="1546685" y="37131"/>
                </a:lnTo>
                <a:lnTo>
                  <a:pt x="1573853" y="77420"/>
                </a:lnTo>
                <a:lnTo>
                  <a:pt x="1583816" y="126745"/>
                </a:lnTo>
                <a:lnTo>
                  <a:pt x="1583816" y="1140332"/>
                </a:lnTo>
                <a:lnTo>
                  <a:pt x="1573853" y="1189658"/>
                </a:lnTo>
                <a:lnTo>
                  <a:pt x="1546685" y="1229947"/>
                </a:lnTo>
                <a:lnTo>
                  <a:pt x="1506396" y="1257115"/>
                </a:lnTo>
                <a:lnTo>
                  <a:pt x="1457071" y="1267078"/>
                </a:lnTo>
                <a:lnTo>
                  <a:pt x="126746" y="1267078"/>
                </a:lnTo>
                <a:lnTo>
                  <a:pt x="77420" y="1257115"/>
                </a:lnTo>
                <a:lnTo>
                  <a:pt x="37131" y="1229947"/>
                </a:lnTo>
                <a:lnTo>
                  <a:pt x="9963" y="1189658"/>
                </a:lnTo>
                <a:lnTo>
                  <a:pt x="0" y="1140332"/>
                </a:lnTo>
                <a:lnTo>
                  <a:pt x="0" y="126745"/>
                </a:lnTo>
                <a:close/>
              </a:path>
            </a:pathLst>
          </a:custGeom>
          <a:ln w="25400">
            <a:solidFill>
              <a:srgbClr val="FFFFFF"/>
            </a:solidFill>
          </a:ln>
        </p:spPr>
        <p:txBody>
          <a:bodyPr wrap="square" lIns="0" tIns="0" rIns="0" bIns="0" rtlCol="0"/>
          <a:lstStyle/>
          <a:p/>
        </p:txBody>
      </p:sp>
      <p:sp>
        <p:nvSpPr>
          <p:cNvPr id="17" name="object 17"/>
          <p:cNvSpPr txBox="1"/>
          <p:nvPr/>
        </p:nvSpPr>
        <p:spPr>
          <a:xfrm>
            <a:off x="4212590" y="945208"/>
            <a:ext cx="977900" cy="671830"/>
          </a:xfrm>
          <a:prstGeom prst="rect">
            <a:avLst/>
          </a:prstGeom>
        </p:spPr>
        <p:txBody>
          <a:bodyPr vert="horz" wrap="square" lIns="0" tIns="12700" rIns="0" bIns="0" rtlCol="0">
            <a:spAutoFit/>
          </a:bodyPr>
          <a:lstStyle/>
          <a:p>
            <a:pPr marL="107950" marR="5080" indent="-95250">
              <a:lnSpc>
                <a:spcPct val="143000"/>
              </a:lnSpc>
              <a:spcBef>
                <a:spcPts val="100"/>
              </a:spcBef>
            </a:pPr>
            <a:r>
              <a:rPr sz="1500" dirty="0">
                <a:solidFill>
                  <a:srgbClr val="FFFFFF"/>
                </a:solidFill>
                <a:latin typeface="黑体" panose="02010609060101010101" charset="-122"/>
                <a:ea typeface="黑体" panose="02010609060101010101" charset="-122"/>
                <a:cs typeface="黑体" panose="02010609060101010101" charset="-122"/>
              </a:rPr>
              <a:t>配额免费或 有偿分配</a:t>
            </a:r>
            <a:endParaRPr sz="1500" dirty="0">
              <a:solidFill>
                <a:srgbClr val="FFFFFF"/>
              </a:solidFill>
              <a:latin typeface="黑体" panose="02010609060101010101" charset="-122"/>
              <a:ea typeface="黑体" panose="02010609060101010101" charset="-122"/>
              <a:cs typeface="黑体" panose="02010609060101010101" charset="-122"/>
            </a:endParaRPr>
          </a:p>
        </p:txBody>
      </p:sp>
      <p:sp>
        <p:nvSpPr>
          <p:cNvPr id="18" name="object 18"/>
          <p:cNvSpPr/>
          <p:nvPr/>
        </p:nvSpPr>
        <p:spPr>
          <a:xfrm>
            <a:off x="5353558" y="1951429"/>
            <a:ext cx="1182370" cy="1182370"/>
          </a:xfrm>
          <a:custGeom>
            <a:avLst/>
            <a:gdLst/>
            <a:ahLst/>
            <a:cxnLst/>
            <a:rect l="l" t="t" r="r" b="b"/>
            <a:pathLst>
              <a:path w="1182370" h="1182370">
                <a:moveTo>
                  <a:pt x="0" y="846327"/>
                </a:moveTo>
                <a:lnTo>
                  <a:pt x="0" y="1182370"/>
                </a:lnTo>
                <a:lnTo>
                  <a:pt x="336041" y="1182370"/>
                </a:lnTo>
                <a:lnTo>
                  <a:pt x="268858" y="1115059"/>
                </a:lnTo>
                <a:lnTo>
                  <a:pt x="470407" y="913510"/>
                </a:lnTo>
                <a:lnTo>
                  <a:pt x="67309" y="913510"/>
                </a:lnTo>
                <a:lnTo>
                  <a:pt x="0" y="846327"/>
                </a:lnTo>
                <a:close/>
              </a:path>
              <a:path w="1182370" h="1182370">
                <a:moveTo>
                  <a:pt x="980693" y="0"/>
                </a:moveTo>
                <a:lnTo>
                  <a:pt x="67309" y="913510"/>
                </a:lnTo>
                <a:lnTo>
                  <a:pt x="470407" y="913510"/>
                </a:lnTo>
                <a:lnTo>
                  <a:pt x="1182369" y="201548"/>
                </a:lnTo>
                <a:lnTo>
                  <a:pt x="980693" y="0"/>
                </a:lnTo>
                <a:close/>
              </a:path>
            </a:pathLst>
          </a:custGeom>
          <a:solidFill>
            <a:schemeClr val="accent1"/>
          </a:solidFill>
        </p:spPr>
        <p:txBody>
          <a:bodyPr wrap="square" lIns="0" tIns="0" rIns="0" bIns="0" rtlCol="0"/>
          <a:lstStyle/>
          <a:p/>
        </p:txBody>
      </p:sp>
      <p:sp>
        <p:nvSpPr>
          <p:cNvPr id="19" name="object 19"/>
          <p:cNvSpPr/>
          <p:nvPr/>
        </p:nvSpPr>
        <p:spPr>
          <a:xfrm>
            <a:off x="5643245" y="1418664"/>
            <a:ext cx="1584325" cy="1267460"/>
          </a:xfrm>
          <a:custGeom>
            <a:avLst/>
            <a:gdLst/>
            <a:ahLst/>
            <a:cxnLst/>
            <a:rect l="l" t="t" r="r" b="b"/>
            <a:pathLst>
              <a:path w="1584325" h="1267460">
                <a:moveTo>
                  <a:pt x="1457071" y="0"/>
                </a:moveTo>
                <a:lnTo>
                  <a:pt x="126618" y="0"/>
                </a:lnTo>
                <a:lnTo>
                  <a:pt x="77313" y="9963"/>
                </a:lnTo>
                <a:lnTo>
                  <a:pt x="37068" y="37131"/>
                </a:lnTo>
                <a:lnTo>
                  <a:pt x="9943" y="77420"/>
                </a:lnTo>
                <a:lnTo>
                  <a:pt x="0" y="126745"/>
                </a:lnTo>
                <a:lnTo>
                  <a:pt x="0" y="1140459"/>
                </a:lnTo>
                <a:lnTo>
                  <a:pt x="9943" y="1189765"/>
                </a:lnTo>
                <a:lnTo>
                  <a:pt x="37068" y="1230010"/>
                </a:lnTo>
                <a:lnTo>
                  <a:pt x="77313" y="1257135"/>
                </a:lnTo>
                <a:lnTo>
                  <a:pt x="126618" y="1267078"/>
                </a:lnTo>
                <a:lnTo>
                  <a:pt x="1457071" y="1267078"/>
                </a:lnTo>
                <a:lnTo>
                  <a:pt x="1506396" y="1257135"/>
                </a:lnTo>
                <a:lnTo>
                  <a:pt x="1546685" y="1230010"/>
                </a:lnTo>
                <a:lnTo>
                  <a:pt x="1573853" y="1189765"/>
                </a:lnTo>
                <a:lnTo>
                  <a:pt x="1583816" y="1140459"/>
                </a:lnTo>
                <a:lnTo>
                  <a:pt x="1583816" y="126745"/>
                </a:lnTo>
                <a:lnTo>
                  <a:pt x="1573853" y="77420"/>
                </a:lnTo>
                <a:lnTo>
                  <a:pt x="1546685" y="37131"/>
                </a:lnTo>
                <a:lnTo>
                  <a:pt x="1506396" y="9963"/>
                </a:lnTo>
                <a:lnTo>
                  <a:pt x="1457071" y="0"/>
                </a:lnTo>
                <a:close/>
              </a:path>
            </a:pathLst>
          </a:custGeom>
          <a:solidFill>
            <a:schemeClr val="accent1"/>
          </a:solidFill>
        </p:spPr>
        <p:txBody>
          <a:bodyPr wrap="square" lIns="0" tIns="0" rIns="0" bIns="0" rtlCol="0"/>
          <a:lstStyle/>
          <a:p/>
        </p:txBody>
      </p:sp>
      <p:sp>
        <p:nvSpPr>
          <p:cNvPr id="20" name="object 20"/>
          <p:cNvSpPr/>
          <p:nvPr/>
        </p:nvSpPr>
        <p:spPr>
          <a:xfrm>
            <a:off x="5643245" y="1418664"/>
            <a:ext cx="1584325" cy="1267460"/>
          </a:xfrm>
          <a:custGeom>
            <a:avLst/>
            <a:gdLst/>
            <a:ahLst/>
            <a:cxnLst/>
            <a:rect l="l" t="t" r="r" b="b"/>
            <a:pathLst>
              <a:path w="1584325" h="1267460">
                <a:moveTo>
                  <a:pt x="0" y="126745"/>
                </a:moveTo>
                <a:lnTo>
                  <a:pt x="9943" y="77420"/>
                </a:lnTo>
                <a:lnTo>
                  <a:pt x="37068" y="37131"/>
                </a:lnTo>
                <a:lnTo>
                  <a:pt x="77313" y="9963"/>
                </a:lnTo>
                <a:lnTo>
                  <a:pt x="126618" y="0"/>
                </a:lnTo>
                <a:lnTo>
                  <a:pt x="1457071" y="0"/>
                </a:lnTo>
                <a:lnTo>
                  <a:pt x="1506396" y="9963"/>
                </a:lnTo>
                <a:lnTo>
                  <a:pt x="1546685" y="37131"/>
                </a:lnTo>
                <a:lnTo>
                  <a:pt x="1573853" y="77420"/>
                </a:lnTo>
                <a:lnTo>
                  <a:pt x="1583816" y="126745"/>
                </a:lnTo>
                <a:lnTo>
                  <a:pt x="1583816" y="1140459"/>
                </a:lnTo>
                <a:lnTo>
                  <a:pt x="1573853" y="1189765"/>
                </a:lnTo>
                <a:lnTo>
                  <a:pt x="1546685" y="1230010"/>
                </a:lnTo>
                <a:lnTo>
                  <a:pt x="1506396" y="1257135"/>
                </a:lnTo>
                <a:lnTo>
                  <a:pt x="1457071" y="1267078"/>
                </a:lnTo>
                <a:lnTo>
                  <a:pt x="126618" y="1267078"/>
                </a:lnTo>
                <a:lnTo>
                  <a:pt x="77313" y="1257135"/>
                </a:lnTo>
                <a:lnTo>
                  <a:pt x="37068" y="1230010"/>
                </a:lnTo>
                <a:lnTo>
                  <a:pt x="9943" y="1189765"/>
                </a:lnTo>
                <a:lnTo>
                  <a:pt x="0" y="1140459"/>
                </a:lnTo>
                <a:lnTo>
                  <a:pt x="0" y="126745"/>
                </a:lnTo>
                <a:close/>
              </a:path>
            </a:pathLst>
          </a:custGeom>
          <a:ln w="25400">
            <a:solidFill>
              <a:srgbClr val="FFFFFF"/>
            </a:solidFill>
          </a:ln>
        </p:spPr>
        <p:txBody>
          <a:bodyPr wrap="square" lIns="0" tIns="0" rIns="0" bIns="0" rtlCol="0"/>
          <a:lstStyle/>
          <a:p/>
        </p:txBody>
      </p:sp>
      <p:sp>
        <p:nvSpPr>
          <p:cNvPr id="21" name="object 21"/>
          <p:cNvSpPr txBox="1"/>
          <p:nvPr/>
        </p:nvSpPr>
        <p:spPr>
          <a:xfrm>
            <a:off x="6041897" y="1558872"/>
            <a:ext cx="787400" cy="671830"/>
          </a:xfrm>
          <a:prstGeom prst="rect">
            <a:avLst/>
          </a:prstGeom>
        </p:spPr>
        <p:txBody>
          <a:bodyPr vert="horz" wrap="square" lIns="0" tIns="12700" rIns="0" bIns="0" rtlCol="0">
            <a:spAutoFit/>
          </a:bodyPr>
          <a:lstStyle/>
          <a:p>
            <a:pPr marL="12700" marR="5080">
              <a:lnSpc>
                <a:spcPct val="143000"/>
              </a:lnSpc>
              <a:spcBef>
                <a:spcPts val="100"/>
              </a:spcBef>
            </a:pPr>
            <a:r>
              <a:rPr sz="1500" dirty="0">
                <a:solidFill>
                  <a:srgbClr val="FFFFFF"/>
                </a:solidFill>
                <a:latin typeface="黑体" panose="02010609060101010101" charset="-122"/>
                <a:ea typeface="黑体" panose="02010609060101010101" charset="-122"/>
                <a:cs typeface="黑体" panose="02010609060101010101" charset="-122"/>
              </a:rPr>
              <a:t>排放需要 提交配额</a:t>
            </a:r>
            <a:endParaRPr sz="1500" dirty="0">
              <a:solidFill>
                <a:srgbClr val="FFFFFF"/>
              </a:solidFill>
              <a:latin typeface="黑体" panose="02010609060101010101" charset="-122"/>
              <a:ea typeface="黑体" panose="02010609060101010101" charset="-122"/>
              <a:cs typeface="黑体" panose="02010609060101010101" charset="-122"/>
            </a:endParaRPr>
          </a:p>
        </p:txBody>
      </p:sp>
      <p:sp>
        <p:nvSpPr>
          <p:cNvPr id="22" name="object 22"/>
          <p:cNvSpPr/>
          <p:nvPr/>
        </p:nvSpPr>
        <p:spPr>
          <a:xfrm>
            <a:off x="5623814" y="3548580"/>
            <a:ext cx="1529715" cy="475615"/>
          </a:xfrm>
          <a:custGeom>
            <a:avLst/>
            <a:gdLst/>
            <a:ahLst/>
            <a:cxnLst/>
            <a:rect l="l" t="t" r="r" b="b"/>
            <a:pathLst>
              <a:path w="1529715" h="475614">
                <a:moveTo>
                  <a:pt x="237616" y="0"/>
                </a:moveTo>
                <a:lnTo>
                  <a:pt x="0" y="237489"/>
                </a:lnTo>
                <a:lnTo>
                  <a:pt x="237616" y="475106"/>
                </a:lnTo>
                <a:lnTo>
                  <a:pt x="237616" y="380072"/>
                </a:lnTo>
                <a:lnTo>
                  <a:pt x="1529461" y="380072"/>
                </a:lnTo>
                <a:lnTo>
                  <a:pt x="1529461" y="94995"/>
                </a:lnTo>
                <a:lnTo>
                  <a:pt x="237616" y="94995"/>
                </a:lnTo>
                <a:lnTo>
                  <a:pt x="237616" y="0"/>
                </a:lnTo>
                <a:close/>
              </a:path>
            </a:pathLst>
          </a:custGeom>
          <a:solidFill>
            <a:schemeClr val="tx2"/>
          </a:solidFill>
        </p:spPr>
        <p:txBody>
          <a:bodyPr wrap="square" lIns="0" tIns="0" rIns="0" bIns="0" rtlCol="0"/>
          <a:lstStyle/>
          <a:p/>
        </p:txBody>
      </p:sp>
      <p:sp>
        <p:nvSpPr>
          <p:cNvPr id="23" name="object 23"/>
          <p:cNvSpPr/>
          <p:nvPr/>
        </p:nvSpPr>
        <p:spPr>
          <a:xfrm>
            <a:off x="6361429" y="3152595"/>
            <a:ext cx="1584325" cy="1267460"/>
          </a:xfrm>
          <a:custGeom>
            <a:avLst/>
            <a:gdLst/>
            <a:ahLst/>
            <a:cxnLst/>
            <a:rect l="l" t="t" r="r" b="b"/>
            <a:pathLst>
              <a:path w="1584325" h="1267460">
                <a:moveTo>
                  <a:pt x="1457071" y="0"/>
                </a:moveTo>
                <a:lnTo>
                  <a:pt x="126619" y="0"/>
                </a:lnTo>
                <a:lnTo>
                  <a:pt x="77313" y="9963"/>
                </a:lnTo>
                <a:lnTo>
                  <a:pt x="37068" y="37131"/>
                </a:lnTo>
                <a:lnTo>
                  <a:pt x="9943" y="77420"/>
                </a:lnTo>
                <a:lnTo>
                  <a:pt x="0" y="126745"/>
                </a:lnTo>
                <a:lnTo>
                  <a:pt x="0" y="1140333"/>
                </a:lnTo>
                <a:lnTo>
                  <a:pt x="9943" y="1189652"/>
                </a:lnTo>
                <a:lnTo>
                  <a:pt x="37068" y="1229928"/>
                </a:lnTo>
                <a:lnTo>
                  <a:pt x="77313" y="1257083"/>
                </a:lnTo>
                <a:lnTo>
                  <a:pt x="126619" y="1267040"/>
                </a:lnTo>
                <a:lnTo>
                  <a:pt x="1457071" y="1267040"/>
                </a:lnTo>
                <a:lnTo>
                  <a:pt x="1506396" y="1257083"/>
                </a:lnTo>
                <a:lnTo>
                  <a:pt x="1546685" y="1229928"/>
                </a:lnTo>
                <a:lnTo>
                  <a:pt x="1573853" y="1189652"/>
                </a:lnTo>
                <a:lnTo>
                  <a:pt x="1583817" y="1140333"/>
                </a:lnTo>
                <a:lnTo>
                  <a:pt x="1583817" y="126745"/>
                </a:lnTo>
                <a:lnTo>
                  <a:pt x="1573853" y="77420"/>
                </a:lnTo>
                <a:lnTo>
                  <a:pt x="1546685" y="37131"/>
                </a:lnTo>
                <a:lnTo>
                  <a:pt x="1506396" y="9963"/>
                </a:lnTo>
                <a:lnTo>
                  <a:pt x="1457071" y="0"/>
                </a:lnTo>
                <a:close/>
              </a:path>
            </a:pathLst>
          </a:custGeom>
          <a:solidFill>
            <a:schemeClr val="accent1">
              <a:lumMod val="75000"/>
            </a:schemeClr>
          </a:solidFill>
        </p:spPr>
        <p:txBody>
          <a:bodyPr wrap="square" lIns="0" tIns="0" rIns="0" bIns="0" rtlCol="0"/>
          <a:lstStyle/>
          <a:p/>
        </p:txBody>
      </p:sp>
      <p:sp>
        <p:nvSpPr>
          <p:cNvPr id="24" name="object 24"/>
          <p:cNvSpPr/>
          <p:nvPr/>
        </p:nvSpPr>
        <p:spPr>
          <a:xfrm>
            <a:off x="6361429" y="3152595"/>
            <a:ext cx="1584325" cy="1267460"/>
          </a:xfrm>
          <a:custGeom>
            <a:avLst/>
            <a:gdLst/>
            <a:ahLst/>
            <a:cxnLst/>
            <a:rect l="l" t="t" r="r" b="b"/>
            <a:pathLst>
              <a:path w="1584325" h="1267460">
                <a:moveTo>
                  <a:pt x="0" y="126745"/>
                </a:moveTo>
                <a:lnTo>
                  <a:pt x="9943" y="77420"/>
                </a:lnTo>
                <a:lnTo>
                  <a:pt x="37068" y="37131"/>
                </a:lnTo>
                <a:lnTo>
                  <a:pt x="77313" y="9963"/>
                </a:lnTo>
                <a:lnTo>
                  <a:pt x="126619" y="0"/>
                </a:lnTo>
                <a:lnTo>
                  <a:pt x="1457071" y="0"/>
                </a:lnTo>
                <a:lnTo>
                  <a:pt x="1506396" y="9963"/>
                </a:lnTo>
                <a:lnTo>
                  <a:pt x="1546685" y="37131"/>
                </a:lnTo>
                <a:lnTo>
                  <a:pt x="1573853" y="77420"/>
                </a:lnTo>
                <a:lnTo>
                  <a:pt x="1583817" y="126745"/>
                </a:lnTo>
                <a:lnTo>
                  <a:pt x="1583817" y="1140333"/>
                </a:lnTo>
                <a:lnTo>
                  <a:pt x="1573853" y="1189652"/>
                </a:lnTo>
                <a:lnTo>
                  <a:pt x="1546685" y="1229928"/>
                </a:lnTo>
                <a:lnTo>
                  <a:pt x="1506396" y="1257083"/>
                </a:lnTo>
                <a:lnTo>
                  <a:pt x="1457071" y="1267040"/>
                </a:lnTo>
                <a:lnTo>
                  <a:pt x="126619" y="1267040"/>
                </a:lnTo>
                <a:lnTo>
                  <a:pt x="77313" y="1257083"/>
                </a:lnTo>
                <a:lnTo>
                  <a:pt x="37068" y="1229928"/>
                </a:lnTo>
                <a:lnTo>
                  <a:pt x="9943" y="1189652"/>
                </a:lnTo>
                <a:lnTo>
                  <a:pt x="0" y="1140333"/>
                </a:lnTo>
                <a:lnTo>
                  <a:pt x="0" y="126745"/>
                </a:lnTo>
                <a:close/>
              </a:path>
            </a:pathLst>
          </a:custGeom>
          <a:ln w="25400">
            <a:solidFill>
              <a:srgbClr val="FFFFFF"/>
            </a:solidFill>
          </a:ln>
        </p:spPr>
        <p:txBody>
          <a:bodyPr wrap="square" lIns="0" tIns="0" rIns="0" bIns="0" rtlCol="0"/>
          <a:lstStyle/>
          <a:p/>
        </p:txBody>
      </p:sp>
      <p:sp>
        <p:nvSpPr>
          <p:cNvPr id="25" name="object 25"/>
          <p:cNvSpPr txBox="1"/>
          <p:nvPr/>
        </p:nvSpPr>
        <p:spPr>
          <a:xfrm>
            <a:off x="6569709" y="3651323"/>
            <a:ext cx="1168400" cy="243205"/>
          </a:xfrm>
          <a:prstGeom prst="rect">
            <a:avLst/>
          </a:prstGeom>
        </p:spPr>
        <p:txBody>
          <a:bodyPr vert="horz" wrap="square" lIns="0" tIns="12700" rIns="0" bIns="0" rtlCol="0">
            <a:spAutoFit/>
          </a:bodyPr>
          <a:lstStyle/>
          <a:p>
            <a:pPr marL="12700">
              <a:lnSpc>
                <a:spcPct val="100000"/>
              </a:lnSpc>
              <a:spcBef>
                <a:spcPts val="100"/>
              </a:spcBef>
            </a:pPr>
            <a:r>
              <a:rPr sz="1500" dirty="0">
                <a:solidFill>
                  <a:srgbClr val="FFFFFF"/>
                </a:solidFill>
                <a:latin typeface="黑体" panose="02010609060101010101" charset="-122"/>
                <a:ea typeface="黑体" panose="02010609060101010101" charset="-122"/>
                <a:cs typeface="微软雅黑" panose="020B0503020204020204" charset="-122"/>
              </a:rPr>
              <a:t>配额可以交易</a:t>
            </a:r>
            <a:endParaRPr sz="1500" dirty="0">
              <a:solidFill>
                <a:srgbClr val="FFFFFF"/>
              </a:solidFill>
              <a:latin typeface="黑体" panose="02010609060101010101" charset="-122"/>
              <a:ea typeface="黑体" panose="02010609060101010101" charset="-122"/>
              <a:cs typeface="微软雅黑" panose="020B0503020204020204"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533400" y="972767"/>
            <a:ext cx="497840" cy="3072765"/>
          </a:xfrm>
          <a:prstGeom prst="rect">
            <a:avLst/>
          </a:prstGeom>
        </p:spPr>
        <p:txBody>
          <a:bodyPr vert="horz" wrap="square" lIns="0" tIns="56515" rIns="0" bIns="0" rtlCol="0">
            <a:spAutoFit/>
          </a:bodyPr>
          <a:lstStyle/>
          <a:p>
            <a:pPr marL="12700" marR="5080" algn="just">
              <a:lnSpc>
                <a:spcPct val="100000"/>
              </a:lnSpc>
              <a:spcBef>
                <a:spcPts val="445"/>
              </a:spcBef>
            </a:pPr>
            <a:r>
              <a:rPr sz="2800" b="1" spc="-5" dirty="0">
                <a:solidFill>
                  <a:schemeClr val="tx2"/>
                </a:solidFill>
                <a:latin typeface="方正黑体_GBK" panose="03000509000000000000" charset="-122"/>
                <a:ea typeface="方正黑体_GBK" panose="03000509000000000000" charset="-122"/>
                <a:cs typeface="方正黑体_GBK" panose="03000509000000000000" charset="-122"/>
              </a:rPr>
              <a:t>碳 交 易 要 素 框 架</a:t>
            </a:r>
            <a:endParaRPr sz="28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3" name="object 3"/>
          <p:cNvSpPr txBox="1"/>
          <p:nvPr/>
        </p:nvSpPr>
        <p:spPr>
          <a:xfrm>
            <a:off x="1348740" y="1994482"/>
            <a:ext cx="2214245" cy="537845"/>
          </a:xfrm>
          <a:prstGeom prst="rect">
            <a:avLst/>
          </a:prstGeom>
          <a:solidFill>
            <a:schemeClr val="tx2">
              <a:lumMod val="60000"/>
              <a:lumOff val="40000"/>
            </a:schemeClr>
          </a:solidFill>
        </p:spPr>
        <p:txBody>
          <a:bodyPr vert="horz" wrap="square" lIns="0" tIns="53340" rIns="0" bIns="0" rtlCol="0">
            <a:spAutoFit/>
          </a:bodyPr>
          <a:lstStyle/>
          <a:p>
            <a:pPr algn="ctr">
              <a:lnSpc>
                <a:spcPct val="100000"/>
              </a:lnSpc>
              <a:spcBef>
                <a:spcPts val="420"/>
              </a:spcBef>
            </a:pPr>
            <a:r>
              <a:rPr lang="zh-CN" sz="1400" b="1">
                <a:solidFill>
                  <a:schemeClr val="bg1"/>
                </a:solidFill>
                <a:latin typeface="微软雅黑" panose="020B0503020204020204" charset="-122"/>
                <a:cs typeface="微软雅黑" panose="020B0503020204020204" charset="-122"/>
              </a:rPr>
              <a:t>交易机制</a:t>
            </a:r>
            <a:endParaRPr lang="zh-CN" sz="1400" b="1">
              <a:solidFill>
                <a:schemeClr val="bg1"/>
              </a:solidFill>
              <a:latin typeface="微软雅黑" panose="020B0503020204020204" charset="-122"/>
              <a:cs typeface="微软雅黑" panose="020B0503020204020204" charset="-122"/>
            </a:endParaRPr>
          </a:p>
          <a:p>
            <a:pPr algn="ctr">
              <a:lnSpc>
                <a:spcPct val="100000"/>
              </a:lnSpc>
              <a:spcBef>
                <a:spcPts val="420"/>
              </a:spcBef>
            </a:pPr>
            <a:endParaRPr sz="1400">
              <a:latin typeface="微软雅黑" panose="020B0503020204020204" charset="-122"/>
              <a:cs typeface="微软雅黑" panose="020B0503020204020204" charset="-122"/>
            </a:endParaRPr>
          </a:p>
        </p:txBody>
      </p:sp>
      <p:sp>
        <p:nvSpPr>
          <p:cNvPr id="4" name="object 4"/>
          <p:cNvSpPr/>
          <p:nvPr/>
        </p:nvSpPr>
        <p:spPr>
          <a:xfrm>
            <a:off x="1355090" y="2384600"/>
            <a:ext cx="2197735" cy="1038225"/>
          </a:xfrm>
          <a:custGeom>
            <a:avLst/>
            <a:gdLst/>
            <a:ahLst/>
            <a:cxnLst/>
            <a:rect l="l" t="t" r="r" b="b"/>
            <a:pathLst>
              <a:path w="2197735" h="1038225">
                <a:moveTo>
                  <a:pt x="0" y="1037742"/>
                </a:moveTo>
                <a:lnTo>
                  <a:pt x="2197227" y="1037742"/>
                </a:lnTo>
                <a:lnTo>
                  <a:pt x="2197227" y="0"/>
                </a:lnTo>
                <a:lnTo>
                  <a:pt x="0" y="0"/>
                </a:lnTo>
                <a:lnTo>
                  <a:pt x="0" y="1037742"/>
                </a:lnTo>
                <a:close/>
              </a:path>
            </a:pathLst>
          </a:custGeom>
          <a:gradFill>
            <a:gsLst>
              <a:gs pos="0">
                <a:srgbClr val="2A62AE"/>
              </a:gs>
              <a:gs pos="100000">
                <a:srgbClr val="2A62AE"/>
              </a:gs>
            </a:gsLst>
            <a:lin ang="2700000" scaled="0"/>
          </a:gradFill>
        </p:spPr>
        <p:txBody>
          <a:bodyPr wrap="square" lIns="0" tIns="0" rIns="0" bIns="0" rtlCol="0">
            <a:noAutofit/>
          </a:bodyPr>
          <a:lstStyle/>
          <a:p>
            <a:pPr lvl="0" algn="l">
              <a:buClrTx/>
              <a:buSzTx/>
              <a:buFontTx/>
            </a:pPr>
            <a:endParaRPr>
              <a:sym typeface="+mn-ea"/>
            </a:endParaRPr>
          </a:p>
        </p:txBody>
      </p:sp>
      <p:sp>
        <p:nvSpPr>
          <p:cNvPr id="5" name="object 5"/>
          <p:cNvSpPr/>
          <p:nvPr/>
        </p:nvSpPr>
        <p:spPr>
          <a:xfrm>
            <a:off x="1358900" y="2389045"/>
            <a:ext cx="2197735" cy="1038225"/>
          </a:xfrm>
          <a:custGeom>
            <a:avLst/>
            <a:gdLst/>
            <a:ahLst/>
            <a:cxnLst/>
            <a:rect l="l" t="t" r="r" b="b"/>
            <a:pathLst>
              <a:path w="2197735" h="1038225">
                <a:moveTo>
                  <a:pt x="0" y="1037742"/>
                </a:moveTo>
                <a:lnTo>
                  <a:pt x="2197227" y="1037742"/>
                </a:lnTo>
                <a:lnTo>
                  <a:pt x="2197227" y="0"/>
                </a:lnTo>
                <a:lnTo>
                  <a:pt x="0" y="0"/>
                </a:lnTo>
                <a:lnTo>
                  <a:pt x="0" y="1037742"/>
                </a:lnTo>
                <a:close/>
              </a:path>
            </a:pathLst>
          </a:custGeom>
          <a:ln w="12700" cmpd="sng">
            <a:solidFill>
              <a:schemeClr val="accent1">
                <a:shade val="50000"/>
              </a:schemeClr>
            </a:solidFill>
            <a:prstDash val="solid"/>
          </a:ln>
        </p:spPr>
        <p:txBody>
          <a:bodyPr wrap="square" lIns="0" tIns="0" rIns="0" bIns="0" rtlCol="0"/>
          <a:lstStyle/>
          <a:p/>
        </p:txBody>
      </p:sp>
      <p:sp>
        <p:nvSpPr>
          <p:cNvPr id="10" name="object 10"/>
          <p:cNvSpPr txBox="1"/>
          <p:nvPr/>
        </p:nvSpPr>
        <p:spPr>
          <a:xfrm>
            <a:off x="1624076" y="2487877"/>
            <a:ext cx="2157730" cy="778510"/>
          </a:xfrm>
          <a:prstGeom prst="rect">
            <a:avLst/>
          </a:prstGeom>
        </p:spPr>
        <p:txBody>
          <a:bodyPr vert="horz" wrap="square" lIns="0" tIns="12700" rIns="0" bIns="0" rtlCol="0">
            <a:spAutoFit/>
          </a:bodyPr>
          <a:lstStyle/>
          <a:p>
            <a:pPr marL="337820" indent="-228600">
              <a:lnSpc>
                <a:spcPct val="100000"/>
              </a:lnSpc>
              <a:spcBef>
                <a:spcPts val="100"/>
              </a:spcBef>
              <a:buChar char="•"/>
              <a:tabLst>
                <a:tab pos="337820" algn="l"/>
                <a:tab pos="338455" algn="l"/>
              </a:tabLst>
            </a:pPr>
            <a:r>
              <a:rPr sz="1200" dirty="0">
                <a:solidFill>
                  <a:schemeClr val="bg1"/>
                </a:solidFill>
                <a:latin typeface="黑体" panose="02010609060101010101" charset="-122"/>
                <a:ea typeface="黑体" panose="02010609060101010101" charset="-122"/>
                <a:cs typeface="黑体" panose="02010609060101010101" charset="-122"/>
              </a:rPr>
              <a:t>报告系统</a:t>
            </a:r>
            <a:endParaRPr sz="1200">
              <a:solidFill>
                <a:schemeClr val="bg1"/>
              </a:solidFill>
              <a:latin typeface="黑体" panose="02010609060101010101" charset="-122"/>
              <a:ea typeface="黑体" panose="02010609060101010101" charset="-122"/>
              <a:cs typeface="黑体" panose="02010609060101010101" charset="-122"/>
            </a:endParaRPr>
          </a:p>
          <a:p>
            <a:pPr marL="337820" indent="-228600">
              <a:lnSpc>
                <a:spcPct val="100000"/>
              </a:lnSpc>
              <a:spcBef>
                <a:spcPts val="70"/>
              </a:spcBef>
              <a:buChar char="•"/>
              <a:tabLst>
                <a:tab pos="337820" algn="l"/>
                <a:tab pos="338455" algn="l"/>
              </a:tabLst>
            </a:pPr>
            <a:r>
              <a:rPr sz="1200" dirty="0">
                <a:solidFill>
                  <a:schemeClr val="bg1"/>
                </a:solidFill>
                <a:latin typeface="黑体" panose="02010609060101010101" charset="-122"/>
                <a:ea typeface="黑体" panose="02010609060101010101" charset="-122"/>
                <a:cs typeface="黑体" panose="02010609060101010101" charset="-122"/>
              </a:rPr>
              <a:t>登记</a:t>
            </a:r>
            <a:endParaRPr sz="1200">
              <a:solidFill>
                <a:schemeClr val="bg1"/>
              </a:solidFill>
              <a:latin typeface="黑体" panose="02010609060101010101" charset="-122"/>
              <a:ea typeface="黑体" panose="02010609060101010101" charset="-122"/>
              <a:cs typeface="黑体" panose="02010609060101010101" charset="-122"/>
            </a:endParaRPr>
          </a:p>
          <a:p>
            <a:pPr marL="337820" indent="-228600">
              <a:lnSpc>
                <a:spcPct val="100000"/>
              </a:lnSpc>
              <a:spcBef>
                <a:spcPts val="75"/>
              </a:spcBef>
              <a:buChar char="•"/>
              <a:tabLst>
                <a:tab pos="337820" algn="l"/>
                <a:tab pos="338455" algn="l"/>
              </a:tabLst>
            </a:pPr>
            <a:r>
              <a:rPr sz="1200" dirty="0">
                <a:solidFill>
                  <a:schemeClr val="bg1"/>
                </a:solidFill>
                <a:latin typeface="黑体" panose="02010609060101010101" charset="-122"/>
                <a:ea typeface="黑体" panose="02010609060101010101" charset="-122"/>
                <a:cs typeface="黑体" panose="02010609060101010101" charset="-122"/>
              </a:rPr>
              <a:t>交易结算系统</a:t>
            </a:r>
            <a:endParaRPr sz="1200">
              <a:solidFill>
                <a:schemeClr val="bg1"/>
              </a:solidFill>
              <a:latin typeface="黑体" panose="02010609060101010101" charset="-122"/>
              <a:ea typeface="黑体" panose="02010609060101010101" charset="-122"/>
              <a:cs typeface="黑体" panose="02010609060101010101" charset="-122"/>
            </a:endParaRPr>
          </a:p>
          <a:p>
            <a:pPr marL="337820" indent="-228600">
              <a:lnSpc>
                <a:spcPct val="100000"/>
              </a:lnSpc>
              <a:spcBef>
                <a:spcPts val="70"/>
              </a:spcBef>
              <a:buChar char="•"/>
              <a:tabLst>
                <a:tab pos="337820" algn="l"/>
                <a:tab pos="338455" algn="l"/>
              </a:tabLst>
            </a:pPr>
            <a:r>
              <a:rPr sz="1200" dirty="0">
                <a:solidFill>
                  <a:schemeClr val="bg1"/>
                </a:solidFill>
                <a:latin typeface="黑体" panose="02010609060101010101" charset="-122"/>
                <a:ea typeface="黑体" panose="02010609060101010101" charset="-122"/>
                <a:cs typeface="黑体" panose="02010609060101010101" charset="-122"/>
              </a:rPr>
              <a:t>……</a:t>
            </a:r>
            <a:endParaRPr sz="1200" dirty="0">
              <a:solidFill>
                <a:schemeClr val="bg1"/>
              </a:solidFill>
              <a:latin typeface="黑体" panose="02010609060101010101" charset="-122"/>
              <a:ea typeface="黑体" panose="02010609060101010101" charset="-122"/>
              <a:cs typeface="黑体" panose="02010609060101010101" charset="-122"/>
            </a:endParaRPr>
          </a:p>
        </p:txBody>
      </p:sp>
      <p:sp>
        <p:nvSpPr>
          <p:cNvPr id="15" name="object 15"/>
          <p:cNvSpPr/>
          <p:nvPr/>
        </p:nvSpPr>
        <p:spPr>
          <a:xfrm>
            <a:off x="4055109" y="831289"/>
            <a:ext cx="1783714" cy="418465"/>
          </a:xfrm>
          <a:custGeom>
            <a:avLst/>
            <a:gdLst/>
            <a:ahLst/>
            <a:cxnLst/>
            <a:rect l="l" t="t" r="r" b="b"/>
            <a:pathLst>
              <a:path w="1783714" h="418465">
                <a:moveTo>
                  <a:pt x="1713738" y="0"/>
                </a:moveTo>
                <a:lnTo>
                  <a:pt x="69723" y="0"/>
                </a:lnTo>
                <a:lnTo>
                  <a:pt x="42594" y="5482"/>
                </a:lnTo>
                <a:lnTo>
                  <a:pt x="20431" y="20431"/>
                </a:lnTo>
                <a:lnTo>
                  <a:pt x="5482" y="42594"/>
                </a:lnTo>
                <a:lnTo>
                  <a:pt x="0" y="69722"/>
                </a:lnTo>
                <a:lnTo>
                  <a:pt x="0" y="348488"/>
                </a:lnTo>
                <a:lnTo>
                  <a:pt x="5482" y="375669"/>
                </a:lnTo>
                <a:lnTo>
                  <a:pt x="20431" y="397827"/>
                </a:lnTo>
                <a:lnTo>
                  <a:pt x="42594" y="412746"/>
                </a:lnTo>
                <a:lnTo>
                  <a:pt x="69723" y="418210"/>
                </a:lnTo>
                <a:lnTo>
                  <a:pt x="1713738" y="418210"/>
                </a:lnTo>
                <a:lnTo>
                  <a:pt x="1740919" y="412746"/>
                </a:lnTo>
                <a:lnTo>
                  <a:pt x="1763077" y="397827"/>
                </a:lnTo>
                <a:lnTo>
                  <a:pt x="1777996" y="375669"/>
                </a:lnTo>
                <a:lnTo>
                  <a:pt x="1783461" y="348488"/>
                </a:lnTo>
                <a:lnTo>
                  <a:pt x="1783461" y="69722"/>
                </a:lnTo>
                <a:lnTo>
                  <a:pt x="1777996" y="42594"/>
                </a:lnTo>
                <a:lnTo>
                  <a:pt x="1763077" y="20431"/>
                </a:lnTo>
                <a:lnTo>
                  <a:pt x="1740919" y="5482"/>
                </a:lnTo>
                <a:lnTo>
                  <a:pt x="1713738" y="0"/>
                </a:lnTo>
                <a:close/>
              </a:path>
            </a:pathLst>
          </a:custGeom>
          <a:gradFill>
            <a:gsLst>
              <a:gs pos="0">
                <a:srgbClr val="14CD68"/>
              </a:gs>
              <a:gs pos="100000">
                <a:srgbClr val="035C7D"/>
              </a:gs>
            </a:gsLst>
            <a:lin scaled="0"/>
          </a:gradFill>
        </p:spPr>
        <p:txBody>
          <a:bodyPr wrap="square" lIns="0" tIns="0" rIns="0" bIns="0" rtlCol="0"/>
          <a:lstStyle/>
          <a:p/>
        </p:txBody>
      </p:sp>
      <p:sp>
        <p:nvSpPr>
          <p:cNvPr id="16" name="object 16"/>
          <p:cNvSpPr txBox="1">
            <a:spLocks noGrp="1"/>
          </p:cNvSpPr>
          <p:nvPr>
            <p:ph type="title"/>
          </p:nvPr>
        </p:nvSpPr>
        <p:spPr>
          <a:xfrm>
            <a:off x="4232910" y="895297"/>
            <a:ext cx="1256665" cy="289560"/>
          </a:xfrm>
          <a:prstGeom prst="rect">
            <a:avLst/>
          </a:prstGeom>
        </p:spPr>
        <p:txBody>
          <a:bodyPr vert="horz" wrap="square" lIns="179705" tIns="12700" rIns="0" bIns="0" rtlCol="0">
            <a:spAutoFit/>
          </a:bodyPr>
          <a:lstStyle/>
          <a:p>
            <a:pPr marL="12700">
              <a:lnSpc>
                <a:spcPct val="100000"/>
              </a:lnSpc>
              <a:spcBef>
                <a:spcPts val="100"/>
              </a:spcBef>
            </a:pPr>
            <a:r>
              <a:rPr sz="1800" dirty="0">
                <a:solidFill>
                  <a:srgbClr val="FFFFFF"/>
                </a:solidFill>
                <a:latin typeface="方正黑体_GBK" panose="03000509000000000000" charset="-122"/>
                <a:ea typeface="方正黑体_GBK" panose="03000509000000000000" charset="-122"/>
                <a:cs typeface="微软雅黑" panose="020B0503020204020204" charset="-122"/>
              </a:rPr>
              <a:t>要素框架</a:t>
            </a:r>
            <a:endParaRPr sz="1800" dirty="0">
              <a:solidFill>
                <a:srgbClr val="FFFFFF"/>
              </a:solidFill>
              <a:latin typeface="方正黑体_GBK" panose="03000509000000000000" charset="-122"/>
              <a:ea typeface="方正黑体_GBK" panose="03000509000000000000" charset="-122"/>
              <a:cs typeface="微软雅黑" panose="020B0503020204020204" charset="-122"/>
            </a:endParaRPr>
          </a:p>
        </p:txBody>
      </p:sp>
      <p:sp>
        <p:nvSpPr>
          <p:cNvPr id="17" name="object 17"/>
          <p:cNvSpPr/>
          <p:nvPr/>
        </p:nvSpPr>
        <p:spPr>
          <a:xfrm>
            <a:off x="1261872" y="1422473"/>
            <a:ext cx="1519428" cy="454913"/>
          </a:xfrm>
          <a:prstGeom prst="rect">
            <a:avLst/>
          </a:prstGeom>
          <a:blipFill>
            <a:blip r:embed="rId2" cstate="print"/>
            <a:stretch>
              <a:fillRect/>
            </a:stretch>
          </a:blipFill>
        </p:spPr>
        <p:txBody>
          <a:bodyPr wrap="square" lIns="0" tIns="0" rIns="0" bIns="0" rtlCol="0"/>
          <a:lstStyle/>
          <a:p/>
        </p:txBody>
      </p:sp>
      <p:sp>
        <p:nvSpPr>
          <p:cNvPr id="18" name="object 18"/>
          <p:cNvSpPr/>
          <p:nvPr/>
        </p:nvSpPr>
        <p:spPr>
          <a:xfrm>
            <a:off x="1514094" y="1444571"/>
            <a:ext cx="1067562" cy="464820"/>
          </a:xfrm>
          <a:prstGeom prst="rect">
            <a:avLst/>
          </a:prstGeom>
          <a:blipFill>
            <a:blip r:embed="rId3" cstate="print"/>
            <a:stretch>
              <a:fillRect/>
            </a:stretch>
          </a:blipFill>
        </p:spPr>
        <p:txBody>
          <a:bodyPr wrap="square" lIns="0" tIns="0" rIns="0" bIns="0" rtlCol="0"/>
          <a:lstStyle/>
          <a:p/>
        </p:txBody>
      </p:sp>
      <p:sp>
        <p:nvSpPr>
          <p:cNvPr id="19" name="object 19"/>
          <p:cNvSpPr/>
          <p:nvPr/>
        </p:nvSpPr>
        <p:spPr>
          <a:xfrm>
            <a:off x="1307464" y="1440254"/>
            <a:ext cx="1428750" cy="363855"/>
          </a:xfrm>
          <a:custGeom>
            <a:avLst/>
            <a:gdLst/>
            <a:ahLst/>
            <a:cxnLst/>
            <a:rect l="l" t="t" r="r" b="b"/>
            <a:pathLst>
              <a:path w="1428750" h="363855">
                <a:moveTo>
                  <a:pt x="1367790" y="0"/>
                </a:moveTo>
                <a:lnTo>
                  <a:pt x="60578" y="0"/>
                </a:lnTo>
                <a:lnTo>
                  <a:pt x="36968" y="4768"/>
                </a:lnTo>
                <a:lnTo>
                  <a:pt x="17716" y="17764"/>
                </a:lnTo>
                <a:lnTo>
                  <a:pt x="4750" y="37022"/>
                </a:lnTo>
                <a:lnTo>
                  <a:pt x="0" y="60578"/>
                </a:lnTo>
                <a:lnTo>
                  <a:pt x="0" y="303149"/>
                </a:lnTo>
                <a:lnTo>
                  <a:pt x="4750" y="326759"/>
                </a:lnTo>
                <a:lnTo>
                  <a:pt x="17716" y="346011"/>
                </a:lnTo>
                <a:lnTo>
                  <a:pt x="36968" y="358977"/>
                </a:lnTo>
                <a:lnTo>
                  <a:pt x="60578" y="363727"/>
                </a:lnTo>
                <a:lnTo>
                  <a:pt x="1367790" y="363727"/>
                </a:lnTo>
                <a:lnTo>
                  <a:pt x="1391346" y="358977"/>
                </a:lnTo>
                <a:lnTo>
                  <a:pt x="1410604" y="346011"/>
                </a:lnTo>
                <a:lnTo>
                  <a:pt x="1423600" y="326759"/>
                </a:lnTo>
                <a:lnTo>
                  <a:pt x="1428368" y="303149"/>
                </a:lnTo>
                <a:lnTo>
                  <a:pt x="1428368" y="60578"/>
                </a:lnTo>
                <a:lnTo>
                  <a:pt x="1423600" y="37022"/>
                </a:lnTo>
                <a:lnTo>
                  <a:pt x="1410604" y="17764"/>
                </a:lnTo>
                <a:lnTo>
                  <a:pt x="1391346" y="4768"/>
                </a:lnTo>
                <a:lnTo>
                  <a:pt x="1367790" y="0"/>
                </a:lnTo>
                <a:close/>
              </a:path>
            </a:pathLst>
          </a:custGeom>
          <a:gradFill>
            <a:gsLst>
              <a:gs pos="0">
                <a:srgbClr val="14CD68"/>
              </a:gs>
              <a:gs pos="100000">
                <a:srgbClr val="035C7D"/>
              </a:gs>
            </a:gsLst>
            <a:lin ang="2700000" scaled="0"/>
          </a:gradFill>
        </p:spPr>
        <p:txBody>
          <a:bodyPr wrap="square" lIns="0" tIns="0" rIns="0" bIns="0" rtlCol="0"/>
          <a:lstStyle/>
          <a:p/>
        </p:txBody>
      </p:sp>
      <p:sp>
        <p:nvSpPr>
          <p:cNvPr id="21" name="object 21"/>
          <p:cNvSpPr/>
          <p:nvPr/>
        </p:nvSpPr>
        <p:spPr>
          <a:xfrm>
            <a:off x="2765551" y="1440254"/>
            <a:ext cx="1428750" cy="363855"/>
          </a:xfrm>
          <a:custGeom>
            <a:avLst/>
            <a:gdLst/>
            <a:ahLst/>
            <a:cxnLst/>
            <a:rect l="l" t="t" r="r" b="b"/>
            <a:pathLst>
              <a:path w="1428750" h="363855">
                <a:moveTo>
                  <a:pt x="1367789" y="0"/>
                </a:moveTo>
                <a:lnTo>
                  <a:pt x="60579" y="0"/>
                </a:lnTo>
                <a:lnTo>
                  <a:pt x="37022" y="4768"/>
                </a:lnTo>
                <a:lnTo>
                  <a:pt x="17764" y="17764"/>
                </a:lnTo>
                <a:lnTo>
                  <a:pt x="4768" y="37022"/>
                </a:lnTo>
                <a:lnTo>
                  <a:pt x="0" y="60578"/>
                </a:lnTo>
                <a:lnTo>
                  <a:pt x="0" y="303149"/>
                </a:lnTo>
                <a:lnTo>
                  <a:pt x="4768" y="326759"/>
                </a:lnTo>
                <a:lnTo>
                  <a:pt x="17764" y="346011"/>
                </a:lnTo>
                <a:lnTo>
                  <a:pt x="37022" y="358977"/>
                </a:lnTo>
                <a:lnTo>
                  <a:pt x="60579" y="363727"/>
                </a:lnTo>
                <a:lnTo>
                  <a:pt x="1367789" y="363727"/>
                </a:lnTo>
                <a:lnTo>
                  <a:pt x="1391400" y="358977"/>
                </a:lnTo>
                <a:lnTo>
                  <a:pt x="1410652" y="346011"/>
                </a:lnTo>
                <a:lnTo>
                  <a:pt x="1423618" y="326759"/>
                </a:lnTo>
                <a:lnTo>
                  <a:pt x="1428369" y="303149"/>
                </a:lnTo>
                <a:lnTo>
                  <a:pt x="1428369" y="60578"/>
                </a:lnTo>
                <a:lnTo>
                  <a:pt x="1423618" y="37022"/>
                </a:lnTo>
                <a:lnTo>
                  <a:pt x="1410652" y="17764"/>
                </a:lnTo>
                <a:lnTo>
                  <a:pt x="1391400" y="4768"/>
                </a:lnTo>
                <a:lnTo>
                  <a:pt x="1367789" y="0"/>
                </a:lnTo>
                <a:close/>
              </a:path>
            </a:pathLst>
          </a:custGeom>
          <a:gradFill>
            <a:gsLst>
              <a:gs pos="0">
                <a:srgbClr val="14CD68"/>
              </a:gs>
              <a:gs pos="100000">
                <a:srgbClr val="035C7D"/>
              </a:gs>
            </a:gsLst>
            <a:lin ang="2700000" scaled="0"/>
          </a:gradFill>
        </p:spPr>
        <p:txBody>
          <a:bodyPr wrap="square" lIns="0" tIns="0" rIns="0" bIns="0" rtlCol="0"/>
          <a:lstStyle/>
          <a:p/>
        </p:txBody>
      </p:sp>
      <p:sp>
        <p:nvSpPr>
          <p:cNvPr id="23" name="object 23"/>
          <p:cNvSpPr/>
          <p:nvPr/>
        </p:nvSpPr>
        <p:spPr>
          <a:xfrm>
            <a:off x="4232655" y="1440254"/>
            <a:ext cx="1428750" cy="363855"/>
          </a:xfrm>
          <a:custGeom>
            <a:avLst/>
            <a:gdLst/>
            <a:ahLst/>
            <a:cxnLst/>
            <a:rect l="l" t="t" r="r" b="b"/>
            <a:pathLst>
              <a:path w="1428750" h="363855">
                <a:moveTo>
                  <a:pt x="1367790" y="0"/>
                </a:moveTo>
                <a:lnTo>
                  <a:pt x="60579" y="0"/>
                </a:lnTo>
                <a:lnTo>
                  <a:pt x="37022" y="4768"/>
                </a:lnTo>
                <a:lnTo>
                  <a:pt x="17764" y="17764"/>
                </a:lnTo>
                <a:lnTo>
                  <a:pt x="4768" y="37022"/>
                </a:lnTo>
                <a:lnTo>
                  <a:pt x="0" y="60578"/>
                </a:lnTo>
                <a:lnTo>
                  <a:pt x="0" y="303149"/>
                </a:lnTo>
                <a:lnTo>
                  <a:pt x="4768" y="326759"/>
                </a:lnTo>
                <a:lnTo>
                  <a:pt x="17764" y="346011"/>
                </a:lnTo>
                <a:lnTo>
                  <a:pt x="37022" y="358977"/>
                </a:lnTo>
                <a:lnTo>
                  <a:pt x="60579" y="363727"/>
                </a:lnTo>
                <a:lnTo>
                  <a:pt x="1367790" y="363727"/>
                </a:lnTo>
                <a:lnTo>
                  <a:pt x="1391400" y="358977"/>
                </a:lnTo>
                <a:lnTo>
                  <a:pt x="1410652" y="346011"/>
                </a:lnTo>
                <a:lnTo>
                  <a:pt x="1423618" y="326759"/>
                </a:lnTo>
                <a:lnTo>
                  <a:pt x="1428369" y="303149"/>
                </a:lnTo>
                <a:lnTo>
                  <a:pt x="1428369" y="60578"/>
                </a:lnTo>
                <a:lnTo>
                  <a:pt x="1423618" y="37022"/>
                </a:lnTo>
                <a:lnTo>
                  <a:pt x="1410652" y="17764"/>
                </a:lnTo>
                <a:lnTo>
                  <a:pt x="1391400" y="4768"/>
                </a:lnTo>
                <a:lnTo>
                  <a:pt x="1367790" y="0"/>
                </a:lnTo>
                <a:close/>
              </a:path>
            </a:pathLst>
          </a:custGeom>
          <a:gradFill>
            <a:gsLst>
              <a:gs pos="0">
                <a:srgbClr val="14CD68"/>
              </a:gs>
              <a:gs pos="100000">
                <a:srgbClr val="035C7D"/>
              </a:gs>
            </a:gsLst>
            <a:lin ang="2700000" scaled="0"/>
          </a:gradFill>
        </p:spPr>
        <p:txBody>
          <a:bodyPr wrap="square" lIns="0" tIns="0" rIns="0" bIns="0" rtlCol="0"/>
          <a:lstStyle/>
          <a:p/>
        </p:txBody>
      </p:sp>
      <p:sp>
        <p:nvSpPr>
          <p:cNvPr id="24" name="object 24"/>
          <p:cNvSpPr txBox="1"/>
          <p:nvPr/>
        </p:nvSpPr>
        <p:spPr>
          <a:xfrm>
            <a:off x="4729734" y="1496895"/>
            <a:ext cx="434975" cy="257810"/>
          </a:xfrm>
          <a:prstGeom prst="rect">
            <a:avLst/>
          </a:prstGeom>
        </p:spPr>
        <p:txBody>
          <a:bodyPr vert="horz" wrap="square" lIns="0" tIns="12065" rIns="0" bIns="0" rtlCol="0">
            <a:spAutoFit/>
          </a:bodyPr>
          <a:lstStyle/>
          <a:p>
            <a:pPr marL="12700">
              <a:lnSpc>
                <a:spcPct val="100000"/>
              </a:lnSpc>
              <a:spcBef>
                <a:spcPts val="95"/>
              </a:spcBef>
            </a:pPr>
            <a:r>
              <a:rPr sz="1600" spc="-10" dirty="0">
                <a:solidFill>
                  <a:srgbClr val="FFFFFF"/>
                </a:solidFill>
                <a:latin typeface="黑体" panose="02010609060101010101" charset="-122"/>
                <a:ea typeface="黑体" panose="02010609060101010101" charset="-122"/>
                <a:cs typeface="微软雅黑" panose="020B0503020204020204" charset="-122"/>
              </a:rPr>
              <a:t>MRV</a:t>
            </a:r>
            <a:endParaRPr sz="1400" spc="-10" dirty="0">
              <a:solidFill>
                <a:srgbClr val="FFFFFF"/>
              </a:solidFill>
              <a:latin typeface="黑体" panose="02010609060101010101" charset="-122"/>
              <a:ea typeface="黑体" panose="02010609060101010101" charset="-122"/>
              <a:cs typeface="微软雅黑" panose="020B0503020204020204" charset="-122"/>
            </a:endParaRPr>
          </a:p>
        </p:txBody>
      </p:sp>
      <p:sp>
        <p:nvSpPr>
          <p:cNvPr id="25" name="object 25"/>
          <p:cNvSpPr/>
          <p:nvPr/>
        </p:nvSpPr>
        <p:spPr>
          <a:xfrm>
            <a:off x="5695188" y="1440254"/>
            <a:ext cx="1428750" cy="363855"/>
          </a:xfrm>
          <a:custGeom>
            <a:avLst/>
            <a:gdLst/>
            <a:ahLst/>
            <a:cxnLst/>
            <a:rect l="l" t="t" r="r" b="b"/>
            <a:pathLst>
              <a:path w="1428750" h="363855">
                <a:moveTo>
                  <a:pt x="1367789" y="0"/>
                </a:moveTo>
                <a:lnTo>
                  <a:pt x="60578" y="0"/>
                </a:lnTo>
                <a:lnTo>
                  <a:pt x="37022" y="4768"/>
                </a:lnTo>
                <a:lnTo>
                  <a:pt x="17764" y="17764"/>
                </a:lnTo>
                <a:lnTo>
                  <a:pt x="4768" y="37022"/>
                </a:lnTo>
                <a:lnTo>
                  <a:pt x="0" y="60578"/>
                </a:lnTo>
                <a:lnTo>
                  <a:pt x="0" y="303149"/>
                </a:lnTo>
                <a:lnTo>
                  <a:pt x="4768" y="326759"/>
                </a:lnTo>
                <a:lnTo>
                  <a:pt x="17764" y="346011"/>
                </a:lnTo>
                <a:lnTo>
                  <a:pt x="37022" y="358977"/>
                </a:lnTo>
                <a:lnTo>
                  <a:pt x="60578" y="363727"/>
                </a:lnTo>
                <a:lnTo>
                  <a:pt x="1367789" y="363727"/>
                </a:lnTo>
                <a:lnTo>
                  <a:pt x="1391400" y="358977"/>
                </a:lnTo>
                <a:lnTo>
                  <a:pt x="1410652" y="346011"/>
                </a:lnTo>
                <a:lnTo>
                  <a:pt x="1423618" y="326759"/>
                </a:lnTo>
                <a:lnTo>
                  <a:pt x="1428368" y="303149"/>
                </a:lnTo>
                <a:lnTo>
                  <a:pt x="1428368" y="60578"/>
                </a:lnTo>
                <a:lnTo>
                  <a:pt x="1423618" y="37022"/>
                </a:lnTo>
                <a:lnTo>
                  <a:pt x="1410652" y="17764"/>
                </a:lnTo>
                <a:lnTo>
                  <a:pt x="1391400" y="4768"/>
                </a:lnTo>
                <a:lnTo>
                  <a:pt x="1367789" y="0"/>
                </a:lnTo>
                <a:close/>
              </a:path>
            </a:pathLst>
          </a:custGeom>
          <a:gradFill>
            <a:gsLst>
              <a:gs pos="0">
                <a:srgbClr val="14CD68"/>
              </a:gs>
              <a:gs pos="100000">
                <a:srgbClr val="035C7D"/>
              </a:gs>
            </a:gsLst>
            <a:lin ang="2700000" scaled="0"/>
          </a:gradFill>
        </p:spPr>
        <p:txBody>
          <a:bodyPr wrap="square" lIns="0" tIns="0" rIns="0" bIns="0" rtlCol="0"/>
          <a:lstStyle/>
          <a:p/>
        </p:txBody>
      </p:sp>
      <p:sp>
        <p:nvSpPr>
          <p:cNvPr id="26" name="object 26"/>
          <p:cNvSpPr/>
          <p:nvPr/>
        </p:nvSpPr>
        <p:spPr>
          <a:xfrm>
            <a:off x="7170801" y="1440254"/>
            <a:ext cx="1428750" cy="363855"/>
          </a:xfrm>
          <a:custGeom>
            <a:avLst/>
            <a:gdLst/>
            <a:ahLst/>
            <a:cxnLst/>
            <a:rect l="l" t="t" r="r" b="b"/>
            <a:pathLst>
              <a:path w="1428750" h="363855">
                <a:moveTo>
                  <a:pt x="1367790" y="0"/>
                </a:moveTo>
                <a:lnTo>
                  <a:pt x="60578" y="0"/>
                </a:lnTo>
                <a:lnTo>
                  <a:pt x="36968" y="4768"/>
                </a:lnTo>
                <a:lnTo>
                  <a:pt x="17716" y="17764"/>
                </a:lnTo>
                <a:lnTo>
                  <a:pt x="4750" y="37022"/>
                </a:lnTo>
                <a:lnTo>
                  <a:pt x="0" y="60578"/>
                </a:lnTo>
                <a:lnTo>
                  <a:pt x="0" y="303149"/>
                </a:lnTo>
                <a:lnTo>
                  <a:pt x="4750" y="326759"/>
                </a:lnTo>
                <a:lnTo>
                  <a:pt x="17716" y="346011"/>
                </a:lnTo>
                <a:lnTo>
                  <a:pt x="36968" y="358977"/>
                </a:lnTo>
                <a:lnTo>
                  <a:pt x="60578" y="363727"/>
                </a:lnTo>
                <a:lnTo>
                  <a:pt x="1367790" y="363727"/>
                </a:lnTo>
                <a:lnTo>
                  <a:pt x="1391346" y="358977"/>
                </a:lnTo>
                <a:lnTo>
                  <a:pt x="1410604" y="346011"/>
                </a:lnTo>
                <a:lnTo>
                  <a:pt x="1423600" y="326759"/>
                </a:lnTo>
                <a:lnTo>
                  <a:pt x="1428369" y="303149"/>
                </a:lnTo>
                <a:lnTo>
                  <a:pt x="1428369" y="60578"/>
                </a:lnTo>
                <a:lnTo>
                  <a:pt x="1423600" y="37022"/>
                </a:lnTo>
                <a:lnTo>
                  <a:pt x="1410604" y="17764"/>
                </a:lnTo>
                <a:lnTo>
                  <a:pt x="1391346" y="4768"/>
                </a:lnTo>
                <a:lnTo>
                  <a:pt x="1367790" y="0"/>
                </a:lnTo>
                <a:close/>
              </a:path>
            </a:pathLst>
          </a:custGeom>
          <a:gradFill>
            <a:gsLst>
              <a:gs pos="0">
                <a:srgbClr val="14CD68"/>
              </a:gs>
              <a:gs pos="100000">
                <a:srgbClr val="035C7D"/>
              </a:gs>
            </a:gsLst>
            <a:lin ang="2700000" scaled="0"/>
          </a:gradFill>
        </p:spPr>
        <p:txBody>
          <a:bodyPr wrap="square" lIns="0" tIns="0" rIns="0" bIns="0" rtlCol="0"/>
          <a:lstStyle/>
          <a:p/>
        </p:txBody>
      </p:sp>
      <p:sp>
        <p:nvSpPr>
          <p:cNvPr id="27" name="object 27"/>
          <p:cNvSpPr txBox="1"/>
          <p:nvPr/>
        </p:nvSpPr>
        <p:spPr>
          <a:xfrm>
            <a:off x="6042152" y="1496895"/>
            <a:ext cx="2211705" cy="227330"/>
          </a:xfrm>
          <a:prstGeom prst="rect">
            <a:avLst/>
          </a:prstGeom>
        </p:spPr>
        <p:txBody>
          <a:bodyPr vert="horz" wrap="square" lIns="0" tIns="12065" rIns="0" bIns="0" rtlCol="0">
            <a:spAutoFit/>
          </a:bodyPr>
          <a:lstStyle/>
          <a:p>
            <a:pPr marL="12700">
              <a:lnSpc>
                <a:spcPct val="100000"/>
              </a:lnSpc>
              <a:spcBef>
                <a:spcPts val="95"/>
              </a:spcBef>
              <a:tabLst>
                <a:tab pos="1487805" algn="l"/>
              </a:tabLst>
            </a:pPr>
            <a:r>
              <a:rPr sz="1400" spc="-5" dirty="0">
                <a:solidFill>
                  <a:srgbClr val="FFFFFF"/>
                </a:solidFill>
                <a:latin typeface="黑体" panose="02010609060101010101" charset="-122"/>
                <a:ea typeface="黑体" panose="02010609060101010101" charset="-122"/>
                <a:cs typeface="黑体" panose="02010609060101010101" charset="-122"/>
              </a:rPr>
              <a:t>履约机制</a:t>
            </a:r>
            <a:r>
              <a:rPr sz="1400" spc="-5" dirty="0">
                <a:solidFill>
                  <a:srgbClr val="FFFFFF"/>
                </a:solidFill>
                <a:latin typeface="黑体" panose="02010609060101010101" charset="-122"/>
                <a:ea typeface="黑体" panose="02010609060101010101" charset="-122"/>
                <a:cs typeface="黑体" panose="02010609060101010101" charset="-122"/>
              </a:rPr>
              <a:t>	抵消机制</a:t>
            </a:r>
            <a:endParaRPr sz="1400">
              <a:latin typeface="黑体" panose="02010609060101010101" charset="-122"/>
              <a:ea typeface="黑体" panose="02010609060101010101" charset="-122"/>
              <a:cs typeface="黑体" panose="02010609060101010101" charset="-122"/>
            </a:endParaRPr>
          </a:p>
        </p:txBody>
      </p:sp>
      <p:sp>
        <p:nvSpPr>
          <p:cNvPr id="28" name="object 28"/>
          <p:cNvSpPr/>
          <p:nvPr/>
        </p:nvSpPr>
        <p:spPr>
          <a:xfrm>
            <a:off x="1358900" y="1989021"/>
            <a:ext cx="2197735" cy="1438275"/>
          </a:xfrm>
          <a:custGeom>
            <a:avLst/>
            <a:gdLst/>
            <a:ahLst/>
            <a:cxnLst/>
            <a:rect l="l" t="t" r="r" b="b"/>
            <a:pathLst>
              <a:path w="2197735" h="1438275">
                <a:moveTo>
                  <a:pt x="0" y="1437767"/>
                </a:moveTo>
                <a:lnTo>
                  <a:pt x="2197227" y="1437767"/>
                </a:lnTo>
                <a:lnTo>
                  <a:pt x="2197227" y="0"/>
                </a:lnTo>
                <a:lnTo>
                  <a:pt x="0" y="0"/>
                </a:lnTo>
                <a:lnTo>
                  <a:pt x="0" y="1437767"/>
                </a:lnTo>
                <a:close/>
              </a:path>
            </a:pathLst>
          </a:custGeom>
          <a:ln w="28575" cmpd="sng">
            <a:solidFill>
              <a:schemeClr val="accent1"/>
            </a:solidFill>
            <a:prstDash val="solid"/>
          </a:ln>
        </p:spPr>
        <p:txBody>
          <a:bodyPr wrap="square" lIns="0" tIns="0" rIns="0" bIns="0" rtlCol="0"/>
          <a:lstStyle/>
          <a:p/>
        </p:txBody>
      </p:sp>
      <p:sp>
        <p:nvSpPr>
          <p:cNvPr id="31" name="object 31"/>
          <p:cNvSpPr/>
          <p:nvPr/>
        </p:nvSpPr>
        <p:spPr>
          <a:xfrm>
            <a:off x="1322450" y="3527372"/>
            <a:ext cx="7217409" cy="314960"/>
          </a:xfrm>
          <a:custGeom>
            <a:avLst/>
            <a:gdLst/>
            <a:ahLst/>
            <a:cxnLst/>
            <a:rect l="l" t="t" r="r" b="b"/>
            <a:pathLst>
              <a:path w="7217409" h="314960">
                <a:moveTo>
                  <a:pt x="7164705" y="0"/>
                </a:moveTo>
                <a:lnTo>
                  <a:pt x="52451" y="0"/>
                </a:lnTo>
                <a:lnTo>
                  <a:pt x="32039" y="4123"/>
                </a:lnTo>
                <a:lnTo>
                  <a:pt x="15366" y="15367"/>
                </a:lnTo>
                <a:lnTo>
                  <a:pt x="4123" y="32039"/>
                </a:lnTo>
                <a:lnTo>
                  <a:pt x="0" y="52451"/>
                </a:lnTo>
                <a:lnTo>
                  <a:pt x="0" y="262382"/>
                </a:lnTo>
                <a:lnTo>
                  <a:pt x="4123" y="282866"/>
                </a:lnTo>
                <a:lnTo>
                  <a:pt x="15367" y="299577"/>
                </a:lnTo>
                <a:lnTo>
                  <a:pt x="32039" y="310834"/>
                </a:lnTo>
                <a:lnTo>
                  <a:pt x="52451" y="314960"/>
                </a:lnTo>
                <a:lnTo>
                  <a:pt x="7164705" y="314960"/>
                </a:lnTo>
                <a:lnTo>
                  <a:pt x="7185116" y="310834"/>
                </a:lnTo>
                <a:lnTo>
                  <a:pt x="7201788" y="299577"/>
                </a:lnTo>
                <a:lnTo>
                  <a:pt x="7213032" y="282866"/>
                </a:lnTo>
                <a:lnTo>
                  <a:pt x="7217156" y="262382"/>
                </a:lnTo>
                <a:lnTo>
                  <a:pt x="7217156" y="52451"/>
                </a:lnTo>
                <a:lnTo>
                  <a:pt x="7213032" y="32039"/>
                </a:lnTo>
                <a:lnTo>
                  <a:pt x="7201788" y="15367"/>
                </a:lnTo>
                <a:lnTo>
                  <a:pt x="7185116" y="4123"/>
                </a:lnTo>
                <a:lnTo>
                  <a:pt x="7164705" y="0"/>
                </a:lnTo>
                <a:close/>
              </a:path>
            </a:pathLst>
          </a:custGeom>
          <a:gradFill>
            <a:gsLst>
              <a:gs pos="0">
                <a:srgbClr val="14CD68"/>
              </a:gs>
              <a:gs pos="100000">
                <a:srgbClr val="035C7D"/>
              </a:gs>
            </a:gsLst>
            <a:lin scaled="0"/>
          </a:gradFill>
        </p:spPr>
        <p:txBody>
          <a:bodyPr wrap="square" lIns="0" tIns="0" rIns="0" bIns="0" rtlCol="0">
            <a:noAutofit/>
          </a:bodyPr>
          <a:lstStyle/>
          <a:p>
            <a:pPr lvl="0" algn="l">
              <a:buClrTx/>
              <a:buSzTx/>
              <a:buFontTx/>
            </a:pPr>
            <a:endParaRPr>
              <a:sym typeface="+mn-ea"/>
            </a:endParaRPr>
          </a:p>
        </p:txBody>
      </p:sp>
      <p:sp>
        <p:nvSpPr>
          <p:cNvPr id="32" name="object 32"/>
          <p:cNvSpPr txBox="1"/>
          <p:nvPr/>
        </p:nvSpPr>
        <p:spPr>
          <a:xfrm>
            <a:off x="4511802" y="3543120"/>
            <a:ext cx="839469" cy="258445"/>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FFFFFF"/>
                </a:solidFill>
                <a:latin typeface="微软雅黑" panose="020B0503020204020204" charset="-122"/>
                <a:cs typeface="微软雅黑" panose="020B0503020204020204" charset="-122"/>
              </a:rPr>
              <a:t>法律保障</a:t>
            </a:r>
            <a:endParaRPr sz="1600">
              <a:latin typeface="微软雅黑" panose="020B0503020204020204" charset="-122"/>
              <a:cs typeface="微软雅黑" panose="020B0503020204020204" charset="-122"/>
            </a:endParaRPr>
          </a:p>
        </p:txBody>
      </p:sp>
      <p:sp>
        <p:nvSpPr>
          <p:cNvPr id="34" name="object 20"/>
          <p:cNvSpPr txBox="1"/>
          <p:nvPr/>
        </p:nvSpPr>
        <p:spPr>
          <a:xfrm>
            <a:off x="1600073" y="1512135"/>
            <a:ext cx="735965" cy="227330"/>
          </a:xfrm>
          <a:prstGeom prst="rect">
            <a:avLst/>
          </a:prstGeom>
        </p:spPr>
        <p:txBody>
          <a:bodyPr vert="horz" wrap="square" lIns="0" tIns="12065" rIns="0" bIns="0" rtlCol="0">
            <a:spAutoFit/>
          </a:bodyPr>
          <a:p>
            <a:pPr marL="12700">
              <a:lnSpc>
                <a:spcPct val="100000"/>
              </a:lnSpc>
              <a:spcBef>
                <a:spcPts val="95"/>
              </a:spcBef>
            </a:pPr>
            <a:r>
              <a:rPr sz="1400" spc="-5" dirty="0">
                <a:solidFill>
                  <a:srgbClr val="FFFFFF"/>
                </a:solidFill>
                <a:latin typeface="黑体" panose="02010609060101010101" charset="-122"/>
                <a:ea typeface="黑体" panose="02010609060101010101" charset="-122"/>
                <a:cs typeface="微软雅黑" panose="020B0503020204020204" charset="-122"/>
              </a:rPr>
              <a:t>覆盖范围</a:t>
            </a:r>
            <a:endParaRPr sz="1400" spc="-5" dirty="0">
              <a:solidFill>
                <a:srgbClr val="FFFFFF"/>
              </a:solidFill>
              <a:latin typeface="黑体" panose="02010609060101010101" charset="-122"/>
              <a:ea typeface="黑体" panose="02010609060101010101" charset="-122"/>
              <a:cs typeface="微软雅黑" panose="020B0503020204020204" charset="-122"/>
            </a:endParaRPr>
          </a:p>
        </p:txBody>
      </p:sp>
      <p:sp>
        <p:nvSpPr>
          <p:cNvPr id="35" name="object 22"/>
          <p:cNvSpPr txBox="1"/>
          <p:nvPr/>
        </p:nvSpPr>
        <p:spPr>
          <a:xfrm>
            <a:off x="2874010" y="1496007"/>
            <a:ext cx="1324610" cy="227965"/>
          </a:xfrm>
          <a:prstGeom prst="rect">
            <a:avLst/>
          </a:prstGeom>
        </p:spPr>
        <p:txBody>
          <a:bodyPr vert="horz" wrap="square" lIns="0" tIns="12700" rIns="0" bIns="0" rtlCol="0">
            <a:spAutoFit/>
          </a:bodyPr>
          <a:p>
            <a:pPr marL="12700">
              <a:lnSpc>
                <a:spcPct val="100000"/>
              </a:lnSpc>
              <a:spcBef>
                <a:spcPts val="100"/>
              </a:spcBef>
            </a:pPr>
            <a:r>
              <a:rPr sz="1400" dirty="0">
                <a:solidFill>
                  <a:srgbClr val="FFFFFF"/>
                </a:solidFill>
                <a:latin typeface="黑体" panose="02010609060101010101" charset="-122"/>
                <a:ea typeface="黑体" panose="02010609060101010101" charset="-122"/>
                <a:cs typeface="微软雅黑" panose="020B0503020204020204" charset="-122"/>
              </a:rPr>
              <a:t>配额总量与分配</a:t>
            </a:r>
            <a:endParaRPr sz="1400" dirty="0">
              <a:solidFill>
                <a:srgbClr val="FFFFFF"/>
              </a:solidFill>
              <a:latin typeface="黑体" panose="02010609060101010101" charset="-122"/>
              <a:ea typeface="黑体" panose="02010609060101010101" charset="-122"/>
              <a:cs typeface="微软雅黑" panose="020B0503020204020204" charset="-122"/>
            </a:endParaRPr>
          </a:p>
        </p:txBody>
      </p:sp>
      <p:sp>
        <p:nvSpPr>
          <p:cNvPr id="37" name="object 3"/>
          <p:cNvSpPr txBox="1"/>
          <p:nvPr/>
        </p:nvSpPr>
        <p:spPr>
          <a:xfrm>
            <a:off x="3782060" y="1970352"/>
            <a:ext cx="2165350" cy="581025"/>
          </a:xfrm>
          <a:prstGeom prst="rect">
            <a:avLst/>
          </a:prstGeom>
          <a:solidFill>
            <a:schemeClr val="tx2">
              <a:lumMod val="60000"/>
              <a:lumOff val="40000"/>
            </a:schemeClr>
          </a:solidFill>
        </p:spPr>
        <p:txBody>
          <a:bodyPr vert="horz" wrap="square" lIns="0" tIns="53340" rIns="0" bIns="0" rtlCol="0">
            <a:spAutoFit/>
          </a:bodyPr>
          <a:p>
            <a:pPr algn="ctr">
              <a:lnSpc>
                <a:spcPct val="120000"/>
              </a:lnSpc>
              <a:spcBef>
                <a:spcPts val="420"/>
              </a:spcBef>
            </a:pPr>
            <a:r>
              <a:rPr lang="zh-CN" sz="1400" b="1">
                <a:solidFill>
                  <a:schemeClr val="bg1"/>
                </a:solidFill>
                <a:latin typeface="微软雅黑" panose="020B0503020204020204" charset="-122"/>
                <a:cs typeface="微软雅黑" panose="020B0503020204020204" charset="-122"/>
              </a:rPr>
              <a:t>支撑系统</a:t>
            </a:r>
            <a:endParaRPr lang="zh-CN" sz="1400" b="1">
              <a:solidFill>
                <a:schemeClr val="bg1"/>
              </a:solidFill>
              <a:latin typeface="微软雅黑" panose="020B0503020204020204" charset="-122"/>
              <a:cs typeface="微软雅黑" panose="020B0503020204020204" charset="-122"/>
            </a:endParaRPr>
          </a:p>
          <a:p>
            <a:pPr algn="ctr">
              <a:lnSpc>
                <a:spcPct val="100000"/>
              </a:lnSpc>
              <a:spcBef>
                <a:spcPts val="420"/>
              </a:spcBef>
            </a:pPr>
            <a:endParaRPr lang="zh-CN" sz="1400" b="1">
              <a:solidFill>
                <a:schemeClr val="bg1"/>
              </a:solidFill>
              <a:latin typeface="微软雅黑" panose="020B0503020204020204" charset="-122"/>
              <a:cs typeface="微软雅黑" panose="020B0503020204020204" charset="-122"/>
            </a:endParaRPr>
          </a:p>
        </p:txBody>
      </p:sp>
      <p:sp>
        <p:nvSpPr>
          <p:cNvPr id="38" name="object 4"/>
          <p:cNvSpPr/>
          <p:nvPr/>
        </p:nvSpPr>
        <p:spPr>
          <a:xfrm>
            <a:off x="3761740" y="2377615"/>
            <a:ext cx="2197735" cy="1038225"/>
          </a:xfrm>
          <a:custGeom>
            <a:avLst/>
            <a:gdLst/>
            <a:ahLst/>
            <a:cxnLst/>
            <a:rect l="l" t="t" r="r" b="b"/>
            <a:pathLst>
              <a:path w="2197735" h="1038225">
                <a:moveTo>
                  <a:pt x="0" y="1037742"/>
                </a:moveTo>
                <a:lnTo>
                  <a:pt x="2197227" y="1037742"/>
                </a:lnTo>
                <a:lnTo>
                  <a:pt x="2197227" y="0"/>
                </a:lnTo>
                <a:lnTo>
                  <a:pt x="0" y="0"/>
                </a:lnTo>
                <a:lnTo>
                  <a:pt x="0" y="1037742"/>
                </a:lnTo>
                <a:close/>
              </a:path>
            </a:pathLst>
          </a:custGeom>
          <a:gradFill>
            <a:gsLst>
              <a:gs pos="0">
                <a:srgbClr val="2A62AE"/>
              </a:gs>
              <a:gs pos="100000">
                <a:srgbClr val="2A62AE"/>
              </a:gs>
            </a:gsLst>
            <a:lin ang="2700000" scaled="0"/>
          </a:gradFill>
        </p:spPr>
        <p:txBody>
          <a:bodyPr wrap="square" lIns="0" tIns="0" rIns="0" bIns="0" rtlCol="0">
            <a:noAutofit/>
          </a:bodyPr>
          <a:p>
            <a:pPr lvl="0" algn="l">
              <a:buClrTx/>
              <a:buSzTx/>
              <a:buFontTx/>
            </a:pPr>
            <a:endParaRPr>
              <a:sym typeface="+mn-ea"/>
            </a:endParaRPr>
          </a:p>
        </p:txBody>
      </p:sp>
      <p:sp>
        <p:nvSpPr>
          <p:cNvPr id="39" name="object 5"/>
          <p:cNvSpPr/>
          <p:nvPr/>
        </p:nvSpPr>
        <p:spPr>
          <a:xfrm>
            <a:off x="3765550" y="2382060"/>
            <a:ext cx="2197735" cy="1038225"/>
          </a:xfrm>
          <a:custGeom>
            <a:avLst/>
            <a:gdLst/>
            <a:ahLst/>
            <a:cxnLst/>
            <a:rect l="l" t="t" r="r" b="b"/>
            <a:pathLst>
              <a:path w="2197735" h="1038225">
                <a:moveTo>
                  <a:pt x="0" y="1037742"/>
                </a:moveTo>
                <a:lnTo>
                  <a:pt x="2197227" y="1037742"/>
                </a:lnTo>
                <a:lnTo>
                  <a:pt x="2197227" y="0"/>
                </a:lnTo>
                <a:lnTo>
                  <a:pt x="0" y="0"/>
                </a:lnTo>
                <a:lnTo>
                  <a:pt x="0" y="1037742"/>
                </a:lnTo>
                <a:close/>
              </a:path>
            </a:pathLst>
          </a:custGeom>
          <a:ln w="12700" cmpd="sng">
            <a:solidFill>
              <a:schemeClr val="accent1">
                <a:shade val="50000"/>
              </a:schemeClr>
            </a:solidFill>
            <a:prstDash val="solid"/>
          </a:ln>
        </p:spPr>
        <p:txBody>
          <a:bodyPr wrap="square" lIns="0" tIns="0" rIns="0" bIns="0" rtlCol="0"/>
          <a:p/>
        </p:txBody>
      </p:sp>
      <p:sp>
        <p:nvSpPr>
          <p:cNvPr id="41" name="object 28"/>
          <p:cNvSpPr/>
          <p:nvPr/>
        </p:nvSpPr>
        <p:spPr>
          <a:xfrm>
            <a:off x="3765550" y="1982036"/>
            <a:ext cx="2197735" cy="1438275"/>
          </a:xfrm>
          <a:custGeom>
            <a:avLst/>
            <a:gdLst/>
            <a:ahLst/>
            <a:cxnLst/>
            <a:rect l="l" t="t" r="r" b="b"/>
            <a:pathLst>
              <a:path w="2197735" h="1438275">
                <a:moveTo>
                  <a:pt x="0" y="1437767"/>
                </a:moveTo>
                <a:lnTo>
                  <a:pt x="2197227" y="1437767"/>
                </a:lnTo>
                <a:lnTo>
                  <a:pt x="2197227" y="0"/>
                </a:lnTo>
                <a:lnTo>
                  <a:pt x="0" y="0"/>
                </a:lnTo>
                <a:lnTo>
                  <a:pt x="0" y="1437767"/>
                </a:lnTo>
                <a:close/>
              </a:path>
            </a:pathLst>
          </a:custGeom>
          <a:ln w="28575" cmpd="sng">
            <a:solidFill>
              <a:schemeClr val="accent1"/>
            </a:solidFill>
            <a:prstDash val="solid"/>
          </a:ln>
        </p:spPr>
        <p:txBody>
          <a:bodyPr wrap="square" lIns="0" tIns="0" rIns="0" bIns="0" rtlCol="0"/>
          <a:p/>
        </p:txBody>
      </p:sp>
      <p:sp>
        <p:nvSpPr>
          <p:cNvPr id="43" name="object 3"/>
          <p:cNvSpPr txBox="1"/>
          <p:nvPr/>
        </p:nvSpPr>
        <p:spPr>
          <a:xfrm>
            <a:off x="6172200" y="1970987"/>
            <a:ext cx="2180590" cy="451485"/>
          </a:xfrm>
          <a:prstGeom prst="rect">
            <a:avLst/>
          </a:prstGeom>
          <a:solidFill>
            <a:schemeClr val="tx2">
              <a:lumMod val="60000"/>
              <a:lumOff val="40000"/>
            </a:schemeClr>
          </a:solidFill>
          <a:ln w="0">
            <a:noFill/>
          </a:ln>
        </p:spPr>
        <p:txBody>
          <a:bodyPr vert="horz" wrap="square" lIns="0" tIns="53340" rIns="0" bIns="0" rtlCol="0">
            <a:spAutoFit/>
          </a:bodyPr>
          <a:p>
            <a:pPr algn="ctr">
              <a:lnSpc>
                <a:spcPct val="120000"/>
              </a:lnSpc>
              <a:spcBef>
                <a:spcPts val="420"/>
              </a:spcBef>
              <a:buClrTx/>
              <a:buSzTx/>
              <a:buFontTx/>
            </a:pPr>
            <a:r>
              <a:rPr lang="zh-CN" sz="1400" b="1">
                <a:solidFill>
                  <a:schemeClr val="bg1"/>
                </a:solidFill>
                <a:latin typeface="微软雅黑" panose="020B0503020204020204" charset="-122"/>
                <a:cs typeface="微软雅黑" panose="020B0503020204020204" charset="-122"/>
              </a:rPr>
              <a:t>调控机制</a:t>
            </a:r>
            <a:endParaRPr lang="zh-CN" sz="1400" b="1">
              <a:solidFill>
                <a:schemeClr val="bg1"/>
              </a:solidFill>
              <a:latin typeface="微软雅黑" panose="020B0503020204020204" charset="-122"/>
              <a:cs typeface="微软雅黑" panose="020B0503020204020204" charset="-122"/>
            </a:endParaRPr>
          </a:p>
          <a:p>
            <a:pPr algn="ctr">
              <a:lnSpc>
                <a:spcPct val="40000"/>
              </a:lnSpc>
              <a:spcBef>
                <a:spcPts val="420"/>
              </a:spcBef>
            </a:pPr>
            <a:endParaRPr sz="1400">
              <a:latin typeface="微软雅黑" panose="020B0503020204020204" charset="-122"/>
              <a:cs typeface="微软雅黑" panose="020B0503020204020204" charset="-122"/>
            </a:endParaRPr>
          </a:p>
        </p:txBody>
      </p:sp>
      <p:sp>
        <p:nvSpPr>
          <p:cNvPr id="44" name="object 4"/>
          <p:cNvSpPr/>
          <p:nvPr/>
        </p:nvSpPr>
        <p:spPr>
          <a:xfrm>
            <a:off x="6165850" y="2367455"/>
            <a:ext cx="2197735" cy="1038225"/>
          </a:xfrm>
          <a:custGeom>
            <a:avLst/>
            <a:gdLst/>
            <a:ahLst/>
            <a:cxnLst/>
            <a:rect l="l" t="t" r="r" b="b"/>
            <a:pathLst>
              <a:path w="2197735" h="1038225">
                <a:moveTo>
                  <a:pt x="0" y="1037742"/>
                </a:moveTo>
                <a:lnTo>
                  <a:pt x="2197227" y="1037742"/>
                </a:lnTo>
                <a:lnTo>
                  <a:pt x="2197227" y="0"/>
                </a:lnTo>
                <a:lnTo>
                  <a:pt x="0" y="0"/>
                </a:lnTo>
                <a:lnTo>
                  <a:pt x="0" y="1037742"/>
                </a:lnTo>
                <a:close/>
              </a:path>
            </a:pathLst>
          </a:custGeom>
          <a:gradFill>
            <a:gsLst>
              <a:gs pos="0">
                <a:srgbClr val="2A62AE"/>
              </a:gs>
              <a:gs pos="100000">
                <a:srgbClr val="2A62AE"/>
              </a:gs>
            </a:gsLst>
            <a:lin ang="2700000" scaled="0"/>
          </a:gradFill>
        </p:spPr>
        <p:txBody>
          <a:bodyPr wrap="square" lIns="0" tIns="0" rIns="0" bIns="0" rtlCol="0">
            <a:noAutofit/>
          </a:bodyPr>
          <a:p>
            <a:pPr lvl="0" algn="l">
              <a:buClrTx/>
              <a:buSzTx/>
              <a:buFontTx/>
            </a:pPr>
            <a:endParaRPr>
              <a:sym typeface="+mn-ea"/>
            </a:endParaRPr>
          </a:p>
        </p:txBody>
      </p:sp>
      <p:sp>
        <p:nvSpPr>
          <p:cNvPr id="45" name="object 5"/>
          <p:cNvSpPr/>
          <p:nvPr/>
        </p:nvSpPr>
        <p:spPr>
          <a:xfrm>
            <a:off x="6169660" y="2371900"/>
            <a:ext cx="2197735" cy="1038225"/>
          </a:xfrm>
          <a:custGeom>
            <a:avLst/>
            <a:gdLst/>
            <a:ahLst/>
            <a:cxnLst/>
            <a:rect l="l" t="t" r="r" b="b"/>
            <a:pathLst>
              <a:path w="2197735" h="1038225">
                <a:moveTo>
                  <a:pt x="0" y="1037742"/>
                </a:moveTo>
                <a:lnTo>
                  <a:pt x="2197227" y="1037742"/>
                </a:lnTo>
                <a:lnTo>
                  <a:pt x="2197227" y="0"/>
                </a:lnTo>
                <a:lnTo>
                  <a:pt x="0" y="0"/>
                </a:lnTo>
                <a:lnTo>
                  <a:pt x="0" y="1037742"/>
                </a:lnTo>
                <a:close/>
              </a:path>
            </a:pathLst>
          </a:custGeom>
          <a:ln w="12700" cmpd="sng">
            <a:solidFill>
              <a:schemeClr val="accent1">
                <a:shade val="50000"/>
              </a:schemeClr>
            </a:solidFill>
            <a:prstDash val="solid"/>
          </a:ln>
        </p:spPr>
        <p:txBody>
          <a:bodyPr wrap="square" lIns="0" tIns="0" rIns="0" bIns="0" rtlCol="0"/>
          <a:p/>
        </p:txBody>
      </p:sp>
      <p:sp>
        <p:nvSpPr>
          <p:cNvPr id="47" name="object 28"/>
          <p:cNvSpPr/>
          <p:nvPr/>
        </p:nvSpPr>
        <p:spPr>
          <a:xfrm>
            <a:off x="6169660" y="1971876"/>
            <a:ext cx="2197735" cy="1438275"/>
          </a:xfrm>
          <a:custGeom>
            <a:avLst/>
            <a:gdLst/>
            <a:ahLst/>
            <a:cxnLst/>
            <a:rect l="l" t="t" r="r" b="b"/>
            <a:pathLst>
              <a:path w="2197735" h="1438275">
                <a:moveTo>
                  <a:pt x="0" y="1437767"/>
                </a:moveTo>
                <a:lnTo>
                  <a:pt x="2197227" y="1437767"/>
                </a:lnTo>
                <a:lnTo>
                  <a:pt x="2197227" y="0"/>
                </a:lnTo>
                <a:lnTo>
                  <a:pt x="0" y="0"/>
                </a:lnTo>
                <a:lnTo>
                  <a:pt x="0" y="1437767"/>
                </a:lnTo>
                <a:close/>
              </a:path>
            </a:pathLst>
          </a:custGeom>
          <a:ln w="28575" cmpd="sng">
            <a:solidFill>
              <a:schemeClr val="accent1"/>
            </a:solidFill>
            <a:prstDash val="solid"/>
          </a:ln>
        </p:spPr>
        <p:txBody>
          <a:bodyPr wrap="square" lIns="0" tIns="0" rIns="0" bIns="0" rtlCol="0"/>
          <a:p/>
        </p:txBody>
      </p:sp>
      <p:sp>
        <p:nvSpPr>
          <p:cNvPr id="6" name="object 6"/>
          <p:cNvSpPr/>
          <p:nvPr/>
        </p:nvSpPr>
        <p:spPr>
          <a:xfrm>
            <a:off x="4343400" y="2449142"/>
            <a:ext cx="1378585" cy="873760"/>
          </a:xfrm>
          <a:prstGeom prst="rect">
            <a:avLst/>
          </a:prstGeom>
          <a:noFill/>
        </p:spPr>
        <p:txBody>
          <a:bodyPr vert="horz" wrap="square" lIns="0" tIns="0" rIns="0" bIns="0" rtlCol="0">
            <a:noAutofit/>
          </a:bodyPr>
          <a:lstStyle/>
          <a:p>
            <a:pPr marL="171450" lvl="0" indent="-171450" algn="l">
              <a:lnSpc>
                <a:spcPct val="120000"/>
              </a:lnSpc>
              <a:spcBef>
                <a:spcPts val="0"/>
              </a:spcBef>
              <a:spcAft>
                <a:spcPts val="0"/>
              </a:spcAft>
              <a:buClrTx/>
              <a:buSzTx/>
              <a:buFont typeface="Arial" panose="020B0604020202020204" pitchFamily="34" charset="0"/>
              <a:buChar char="•"/>
            </a:pPr>
            <a:r>
              <a:rPr lang="en-US" sz="1200" dirty="0">
                <a:solidFill>
                  <a:schemeClr val="bg1"/>
                </a:solidFill>
                <a:latin typeface="黑体" panose="02010609060101010101" charset="-122"/>
                <a:ea typeface="黑体" panose="02010609060101010101" charset="-122"/>
                <a:cs typeface="黑体" panose="02010609060101010101" charset="-122"/>
                <a:sym typeface="+mn-ea"/>
              </a:rPr>
              <a:t>交易主体</a:t>
            </a:r>
            <a:endParaRPr lang="en-US" sz="1200" dirty="0">
              <a:solidFill>
                <a:schemeClr val="bg1"/>
              </a:solidFill>
              <a:latin typeface="黑体" panose="02010609060101010101" charset="-122"/>
              <a:ea typeface="黑体" panose="02010609060101010101" charset="-122"/>
              <a:cs typeface="黑体" panose="02010609060101010101" charset="-122"/>
              <a:sym typeface="+mn-ea"/>
            </a:endParaRPr>
          </a:p>
          <a:p>
            <a:pPr marL="171450" lvl="0" indent="-171450" algn="l">
              <a:lnSpc>
                <a:spcPct val="120000"/>
              </a:lnSpc>
              <a:spcBef>
                <a:spcPts val="0"/>
              </a:spcBef>
              <a:spcAft>
                <a:spcPts val="0"/>
              </a:spcAft>
              <a:buClrTx/>
              <a:buSzTx/>
              <a:buFont typeface="Arial" panose="020B0604020202020204" pitchFamily="34" charset="0"/>
              <a:buChar char="•"/>
            </a:pPr>
            <a:r>
              <a:rPr lang="en-US" sz="1200" dirty="0">
                <a:solidFill>
                  <a:schemeClr val="bg1"/>
                </a:solidFill>
                <a:latin typeface="黑体" panose="02010609060101010101" charset="-122"/>
                <a:ea typeface="黑体" panose="02010609060101010101" charset="-122"/>
                <a:cs typeface="黑体" panose="02010609060101010101" charset="-122"/>
                <a:sym typeface="+mn-ea"/>
              </a:rPr>
              <a:t>交易品种</a:t>
            </a:r>
            <a:endParaRPr lang="en-US" sz="1200" dirty="0">
              <a:solidFill>
                <a:schemeClr val="bg1"/>
              </a:solidFill>
              <a:latin typeface="黑体" panose="02010609060101010101" charset="-122"/>
              <a:ea typeface="黑体" panose="02010609060101010101" charset="-122"/>
              <a:cs typeface="黑体" panose="02010609060101010101" charset="-122"/>
              <a:sym typeface="+mn-ea"/>
            </a:endParaRPr>
          </a:p>
          <a:p>
            <a:pPr marL="171450" lvl="0" indent="-171450" algn="l">
              <a:lnSpc>
                <a:spcPct val="120000"/>
              </a:lnSpc>
              <a:spcBef>
                <a:spcPts val="0"/>
              </a:spcBef>
              <a:spcAft>
                <a:spcPts val="0"/>
              </a:spcAft>
              <a:buClrTx/>
              <a:buSzTx/>
              <a:buFont typeface="Arial" panose="020B0604020202020204" pitchFamily="34" charset="0"/>
              <a:buChar char="•"/>
            </a:pPr>
            <a:r>
              <a:rPr lang="en-US" sz="1200" dirty="0">
                <a:solidFill>
                  <a:schemeClr val="bg1"/>
                </a:solidFill>
                <a:latin typeface="黑体" panose="02010609060101010101" charset="-122"/>
                <a:ea typeface="黑体" panose="02010609060101010101" charset="-122"/>
                <a:cs typeface="黑体" panose="02010609060101010101" charset="-122"/>
                <a:sym typeface="+mn-ea"/>
              </a:rPr>
              <a:t>交易平台</a:t>
            </a:r>
            <a:endParaRPr lang="en-US" sz="1200" dirty="0">
              <a:solidFill>
                <a:schemeClr val="bg1"/>
              </a:solidFill>
              <a:latin typeface="黑体" panose="02010609060101010101" charset="-122"/>
              <a:ea typeface="黑体" panose="02010609060101010101" charset="-122"/>
              <a:cs typeface="黑体" panose="02010609060101010101" charset="-122"/>
              <a:sym typeface="+mn-ea"/>
            </a:endParaRPr>
          </a:p>
          <a:p>
            <a:pPr marL="171450" lvl="0" indent="-171450" algn="l">
              <a:lnSpc>
                <a:spcPct val="120000"/>
              </a:lnSpc>
              <a:spcBef>
                <a:spcPts val="0"/>
              </a:spcBef>
              <a:spcAft>
                <a:spcPts val="0"/>
              </a:spcAft>
              <a:buClrTx/>
              <a:buSzTx/>
              <a:buFont typeface="Arial" panose="020B0604020202020204" pitchFamily="34" charset="0"/>
              <a:buChar char="•"/>
            </a:pPr>
            <a:r>
              <a:rPr lang="en-US" sz="1200" dirty="0">
                <a:solidFill>
                  <a:schemeClr val="bg1"/>
                </a:solidFill>
                <a:latin typeface="黑体" panose="02010609060101010101" charset="-122"/>
                <a:ea typeface="黑体" panose="02010609060101010101" charset="-122"/>
                <a:cs typeface="黑体" panose="02010609060101010101" charset="-122"/>
                <a:sym typeface="+mn-ea"/>
              </a:rPr>
              <a:t>……</a:t>
            </a:r>
            <a:endParaRPr lang="en-US" sz="1200" dirty="0">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14" name="object 14"/>
          <p:cNvSpPr txBox="1"/>
          <p:nvPr/>
        </p:nvSpPr>
        <p:spPr>
          <a:xfrm>
            <a:off x="6781800" y="2525342"/>
            <a:ext cx="1414780" cy="703580"/>
          </a:xfrm>
          <a:prstGeom prst="rect">
            <a:avLst/>
          </a:prstGeom>
        </p:spPr>
        <p:txBody>
          <a:bodyPr vert="horz" wrap="square" lIns="0" tIns="21590" rIns="0" bIns="0" rtlCol="0">
            <a:spAutoFit/>
          </a:bodyPr>
          <a:lstStyle/>
          <a:p>
            <a:pPr algn="l" defTabSz="914400">
              <a:lnSpc>
                <a:spcPct val="120000"/>
              </a:lnSpc>
              <a:spcBef>
                <a:spcPts val="170"/>
              </a:spcBef>
              <a:spcAft>
                <a:spcPts val="0"/>
              </a:spcAft>
              <a:buClrTx/>
              <a:buSzTx/>
              <a:buChar char="•"/>
            </a:pPr>
            <a:r>
              <a:rPr lang="en-US" sz="1200" dirty="0">
                <a:solidFill>
                  <a:schemeClr val="bg1"/>
                </a:solidFill>
                <a:latin typeface="黑体" panose="02010609060101010101" charset="-122"/>
                <a:ea typeface="黑体" panose="02010609060101010101" charset="-122"/>
                <a:cs typeface="黑体" panose="02010609060101010101" charset="-122"/>
              </a:rPr>
              <a:t> </a:t>
            </a:r>
            <a:r>
              <a:rPr sz="1200" dirty="0">
                <a:solidFill>
                  <a:schemeClr val="bg1"/>
                </a:solidFill>
                <a:latin typeface="黑体" panose="02010609060101010101" charset="-122"/>
                <a:ea typeface="黑体" panose="02010609060101010101" charset="-122"/>
                <a:cs typeface="黑体" panose="02010609060101010101" charset="-122"/>
              </a:rPr>
              <a:t>价格调控</a:t>
            </a:r>
            <a:endParaRPr sz="1200" dirty="0">
              <a:solidFill>
                <a:schemeClr val="bg1"/>
              </a:solidFill>
              <a:latin typeface="黑体" panose="02010609060101010101" charset="-122"/>
              <a:ea typeface="黑体" panose="02010609060101010101" charset="-122"/>
              <a:cs typeface="黑体" panose="02010609060101010101" charset="-122"/>
            </a:endParaRPr>
          </a:p>
          <a:p>
            <a:pPr algn="l" defTabSz="914400">
              <a:lnSpc>
                <a:spcPct val="120000"/>
              </a:lnSpc>
              <a:spcBef>
                <a:spcPts val="75"/>
              </a:spcBef>
              <a:spcAft>
                <a:spcPts val="0"/>
              </a:spcAft>
              <a:buClrTx/>
              <a:buSzTx/>
              <a:buChar char="•"/>
            </a:pPr>
            <a:r>
              <a:rPr lang="en-US" sz="1200" dirty="0">
                <a:solidFill>
                  <a:schemeClr val="bg1"/>
                </a:solidFill>
                <a:latin typeface="黑体" panose="02010609060101010101" charset="-122"/>
                <a:ea typeface="黑体" panose="02010609060101010101" charset="-122"/>
                <a:cs typeface="黑体" panose="02010609060101010101" charset="-122"/>
              </a:rPr>
              <a:t> </a:t>
            </a:r>
            <a:r>
              <a:rPr sz="1200" dirty="0">
                <a:solidFill>
                  <a:schemeClr val="bg1"/>
                </a:solidFill>
                <a:latin typeface="黑体" panose="02010609060101010101" charset="-122"/>
                <a:ea typeface="黑体" panose="02010609060101010101" charset="-122"/>
                <a:cs typeface="黑体" panose="02010609060101010101" charset="-122"/>
              </a:rPr>
              <a:t>配额存储</a:t>
            </a:r>
            <a:endParaRPr sz="1200" dirty="0">
              <a:solidFill>
                <a:schemeClr val="bg1"/>
              </a:solidFill>
              <a:latin typeface="黑体" panose="02010609060101010101" charset="-122"/>
              <a:ea typeface="黑体" panose="02010609060101010101" charset="-122"/>
              <a:cs typeface="黑体" panose="02010609060101010101" charset="-122"/>
            </a:endParaRPr>
          </a:p>
          <a:p>
            <a:pPr algn="l" defTabSz="914400">
              <a:lnSpc>
                <a:spcPct val="120000"/>
              </a:lnSpc>
              <a:spcBef>
                <a:spcPts val="70"/>
              </a:spcBef>
              <a:spcAft>
                <a:spcPts val="0"/>
              </a:spcAft>
              <a:buClrTx/>
              <a:buSzTx/>
              <a:buChar char="•"/>
            </a:pPr>
            <a:r>
              <a:rPr lang="en-US" sz="1200" dirty="0">
                <a:solidFill>
                  <a:schemeClr val="bg1"/>
                </a:solidFill>
                <a:latin typeface="黑体" panose="02010609060101010101" charset="-122"/>
                <a:ea typeface="黑体" panose="02010609060101010101" charset="-122"/>
                <a:cs typeface="黑体" panose="02010609060101010101" charset="-122"/>
              </a:rPr>
              <a:t> </a:t>
            </a:r>
            <a:r>
              <a:rPr sz="1200" dirty="0">
                <a:solidFill>
                  <a:schemeClr val="bg1"/>
                </a:solidFill>
                <a:latin typeface="黑体" panose="02010609060101010101" charset="-122"/>
                <a:ea typeface="黑体" panose="02010609060101010101" charset="-122"/>
                <a:cs typeface="黑体" panose="02010609060101010101" charset="-122"/>
              </a:rPr>
              <a:t>……</a:t>
            </a:r>
            <a:endParaRPr sz="1200" dirty="0">
              <a:solidFill>
                <a:schemeClr val="bg1"/>
              </a:solidFill>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533412" y="854276"/>
            <a:ext cx="229235" cy="1717040"/>
          </a:xfrm>
          <a:prstGeom prst="rect">
            <a:avLst/>
          </a:prstGeom>
        </p:spPr>
        <p:txBody>
          <a:bodyPr vert="horz" wrap="square" lIns="0" tIns="56515" rIns="0" bIns="0" rtlCol="0">
            <a:spAutoFit/>
          </a:bodyPr>
          <a:lstStyle/>
          <a:p>
            <a:pPr marL="12700" marR="5080" algn="just">
              <a:lnSpc>
                <a:spcPct val="90000"/>
              </a:lnSpc>
              <a:spcBef>
                <a:spcPts val="445"/>
              </a:spcBef>
              <a:spcAft>
                <a:spcPts val="0"/>
              </a:spcAft>
            </a:pPr>
            <a:r>
              <a:rPr sz="2400" b="1" spc="-5" dirty="0">
                <a:solidFill>
                  <a:schemeClr val="tx2"/>
                </a:solidFill>
                <a:latin typeface="方正黑体_GBK" panose="03000509000000000000" charset="-122"/>
                <a:ea typeface="方正黑体_GBK" panose="03000509000000000000" charset="-122"/>
                <a:cs typeface="方正黑体_GBK" panose="03000509000000000000" charset="-122"/>
              </a:rPr>
              <a:t>碳 交 易 要 素</a:t>
            </a:r>
            <a:endParaRPr sz="24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3" name="object 3"/>
          <p:cNvSpPr txBox="1"/>
          <p:nvPr/>
        </p:nvSpPr>
        <p:spPr>
          <a:xfrm>
            <a:off x="532777" y="2567760"/>
            <a:ext cx="229870" cy="434340"/>
          </a:xfrm>
          <a:prstGeom prst="rect">
            <a:avLst/>
          </a:prstGeom>
        </p:spPr>
        <p:txBody>
          <a:bodyPr vert="vert" wrap="square" lIns="0" tIns="0" rIns="0" bIns="0" rtlCol="0">
            <a:spAutoFit/>
          </a:bodyPr>
          <a:lstStyle/>
          <a:p>
            <a:pPr marL="12700">
              <a:lnSpc>
                <a:spcPts val="1795"/>
              </a:lnSpc>
            </a:pPr>
            <a:r>
              <a:rPr sz="1600" b="1" spc="5" dirty="0">
                <a:solidFill>
                  <a:schemeClr val="tx2"/>
                </a:solidFill>
                <a:latin typeface="方正黑体_GBK" panose="03000509000000000000" charset="-122"/>
                <a:ea typeface="方正黑体_GBK" panose="03000509000000000000" charset="-122"/>
                <a:cs typeface="黑体" panose="02010609060101010101" charset="-122"/>
              </a:rPr>
              <a:t>——</a:t>
            </a:r>
            <a:endParaRPr sz="1600" b="1" spc="5" dirty="0">
              <a:solidFill>
                <a:schemeClr val="tx2"/>
              </a:solidFill>
              <a:latin typeface="方正黑体_GBK" panose="03000509000000000000" charset="-122"/>
              <a:ea typeface="方正黑体_GBK" panose="03000509000000000000" charset="-122"/>
              <a:cs typeface="黑体" panose="02010609060101010101" charset="-122"/>
            </a:endParaRPr>
          </a:p>
        </p:txBody>
      </p:sp>
      <p:sp>
        <p:nvSpPr>
          <p:cNvPr id="4" name="object 4"/>
          <p:cNvSpPr txBox="1"/>
          <p:nvPr/>
        </p:nvSpPr>
        <p:spPr>
          <a:xfrm>
            <a:off x="532142" y="2976826"/>
            <a:ext cx="229235" cy="1384935"/>
          </a:xfrm>
          <a:prstGeom prst="rect">
            <a:avLst/>
          </a:prstGeom>
        </p:spPr>
        <p:txBody>
          <a:bodyPr vert="horz" wrap="square" lIns="0" tIns="56515" rIns="0" bIns="0" rtlCol="0">
            <a:spAutoFit/>
          </a:bodyPr>
          <a:lstStyle/>
          <a:p>
            <a:pPr marL="12700" marR="5080" algn="just">
              <a:lnSpc>
                <a:spcPct val="90000"/>
              </a:lnSpc>
              <a:spcBef>
                <a:spcPts val="445"/>
              </a:spcBef>
              <a:spcAft>
                <a:spcPts val="0"/>
              </a:spcAft>
            </a:pPr>
            <a:r>
              <a:rPr sz="2400" b="1" spc="-5" dirty="0">
                <a:solidFill>
                  <a:schemeClr val="tx2"/>
                </a:solidFill>
                <a:latin typeface="方正黑体_GBK" panose="03000509000000000000" charset="-122"/>
                <a:ea typeface="方正黑体_GBK" panose="03000509000000000000" charset="-122"/>
                <a:cs typeface="方正黑体_GBK" panose="03000509000000000000" charset="-122"/>
              </a:rPr>
              <a:t>覆 盖 范 围</a:t>
            </a:r>
            <a:endParaRPr sz="24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5" name="object 5"/>
          <p:cNvSpPr/>
          <p:nvPr/>
        </p:nvSpPr>
        <p:spPr>
          <a:xfrm>
            <a:off x="2668016" y="1500198"/>
            <a:ext cx="443230" cy="76200"/>
          </a:xfrm>
          <a:custGeom>
            <a:avLst/>
            <a:gdLst/>
            <a:ahLst/>
            <a:cxnLst/>
            <a:rect l="l" t="t" r="r" b="b"/>
            <a:pathLst>
              <a:path w="443230" h="76200">
                <a:moveTo>
                  <a:pt x="366521" y="0"/>
                </a:moveTo>
                <a:lnTo>
                  <a:pt x="366521" y="76200"/>
                </a:lnTo>
                <a:lnTo>
                  <a:pt x="423671" y="47625"/>
                </a:lnTo>
                <a:lnTo>
                  <a:pt x="384428" y="47625"/>
                </a:lnTo>
                <a:lnTo>
                  <a:pt x="388746" y="43307"/>
                </a:lnTo>
                <a:lnTo>
                  <a:pt x="388746" y="32766"/>
                </a:lnTo>
                <a:lnTo>
                  <a:pt x="384428" y="28575"/>
                </a:lnTo>
                <a:lnTo>
                  <a:pt x="423671" y="28575"/>
                </a:lnTo>
                <a:lnTo>
                  <a:pt x="366521" y="0"/>
                </a:lnTo>
                <a:close/>
              </a:path>
              <a:path w="443230" h="76200">
                <a:moveTo>
                  <a:pt x="366521" y="28575"/>
                </a:moveTo>
                <a:lnTo>
                  <a:pt x="4317" y="28575"/>
                </a:lnTo>
                <a:lnTo>
                  <a:pt x="0" y="32766"/>
                </a:lnTo>
                <a:lnTo>
                  <a:pt x="0" y="43307"/>
                </a:lnTo>
                <a:lnTo>
                  <a:pt x="4317" y="47625"/>
                </a:lnTo>
                <a:lnTo>
                  <a:pt x="366521" y="47625"/>
                </a:lnTo>
                <a:lnTo>
                  <a:pt x="366521" y="28575"/>
                </a:lnTo>
                <a:close/>
              </a:path>
              <a:path w="443230" h="76200">
                <a:moveTo>
                  <a:pt x="423671" y="28575"/>
                </a:moveTo>
                <a:lnTo>
                  <a:pt x="384428" y="28575"/>
                </a:lnTo>
                <a:lnTo>
                  <a:pt x="388746" y="32766"/>
                </a:lnTo>
                <a:lnTo>
                  <a:pt x="388746" y="43307"/>
                </a:lnTo>
                <a:lnTo>
                  <a:pt x="384428" y="47625"/>
                </a:lnTo>
                <a:lnTo>
                  <a:pt x="423671" y="47625"/>
                </a:lnTo>
                <a:lnTo>
                  <a:pt x="442721" y="38100"/>
                </a:lnTo>
                <a:lnTo>
                  <a:pt x="423671" y="28575"/>
                </a:lnTo>
                <a:close/>
              </a:path>
            </a:pathLst>
          </a:cu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0" tIns="0" rIns="0" bIns="0" rtlCol="0"/>
          <a:lstStyle/>
          <a:p/>
        </p:txBody>
      </p:sp>
      <p:sp>
        <p:nvSpPr>
          <p:cNvPr id="6" name="object 6"/>
          <p:cNvSpPr/>
          <p:nvPr/>
        </p:nvSpPr>
        <p:spPr>
          <a:xfrm>
            <a:off x="2677541" y="1540329"/>
            <a:ext cx="0" cy="954405"/>
          </a:xfrm>
          <a:custGeom>
            <a:avLst/>
            <a:gdLst/>
            <a:ahLst/>
            <a:cxnLst/>
            <a:rect l="l" t="t" r="r" b="b"/>
            <a:pathLst>
              <a:path h="954405">
                <a:moveTo>
                  <a:pt x="0" y="0"/>
                </a:moveTo>
                <a:lnTo>
                  <a:pt x="0" y="953896"/>
                </a:lnTo>
              </a:path>
            </a:pathLst>
          </a:custGeom>
          <a:ln>
            <a:solidFill>
              <a:schemeClr val="accent1"/>
            </a:solidFill>
          </a:ln>
        </p:spPr>
        <p:style>
          <a:lnRef idx="2">
            <a:schemeClr val="accent5"/>
          </a:lnRef>
          <a:fillRef idx="1">
            <a:schemeClr val="lt1"/>
          </a:fillRef>
          <a:effectRef idx="0">
            <a:schemeClr val="accent5"/>
          </a:effectRef>
          <a:fontRef idx="minor">
            <a:schemeClr val="dk1"/>
          </a:fontRef>
        </p:style>
        <p:txBody>
          <a:bodyPr wrap="square" lIns="0" tIns="0" rIns="0" bIns="0" rtlCol="0"/>
          <a:lstStyle/>
          <a:p/>
        </p:txBody>
      </p:sp>
      <p:sp>
        <p:nvSpPr>
          <p:cNvPr id="7" name="object 7"/>
          <p:cNvSpPr/>
          <p:nvPr/>
        </p:nvSpPr>
        <p:spPr>
          <a:xfrm>
            <a:off x="2528570" y="2494227"/>
            <a:ext cx="149225" cy="0"/>
          </a:xfrm>
          <a:custGeom>
            <a:avLst/>
            <a:gdLst/>
            <a:ahLst/>
            <a:cxnLst/>
            <a:rect l="l" t="t" r="r" b="b"/>
            <a:pathLst>
              <a:path w="149225">
                <a:moveTo>
                  <a:pt x="148971" y="0"/>
                </a:moveTo>
                <a:lnTo>
                  <a:pt x="0" y="0"/>
                </a:lnTo>
              </a:path>
            </a:pathLst>
          </a:custGeom>
          <a:ln>
            <a:solidFill>
              <a:schemeClr val="accent1"/>
            </a:solidFill>
          </a:ln>
        </p:spPr>
        <p:style>
          <a:lnRef idx="2">
            <a:schemeClr val="accent5"/>
          </a:lnRef>
          <a:fillRef idx="1">
            <a:schemeClr val="lt1"/>
          </a:fillRef>
          <a:effectRef idx="0">
            <a:schemeClr val="accent5"/>
          </a:effectRef>
          <a:fontRef idx="minor">
            <a:schemeClr val="dk1"/>
          </a:fontRef>
        </p:style>
        <p:txBody>
          <a:bodyPr wrap="square" lIns="0" tIns="0" rIns="0" bIns="0" rtlCol="0"/>
          <a:lstStyle/>
          <a:p/>
        </p:txBody>
      </p:sp>
      <p:sp>
        <p:nvSpPr>
          <p:cNvPr id="9" name="object 9"/>
          <p:cNvSpPr/>
          <p:nvPr/>
        </p:nvSpPr>
        <p:spPr>
          <a:xfrm>
            <a:off x="3110738" y="1147645"/>
            <a:ext cx="1820545" cy="742315"/>
          </a:xfrm>
          <a:custGeom>
            <a:avLst/>
            <a:gdLst/>
            <a:ahLst/>
            <a:cxnLst/>
            <a:rect l="l" t="t" r="r" b="b"/>
            <a:pathLst>
              <a:path w="1820545" h="742314">
                <a:moveTo>
                  <a:pt x="1741551" y="0"/>
                </a:moveTo>
                <a:lnTo>
                  <a:pt x="78993" y="0"/>
                </a:lnTo>
                <a:lnTo>
                  <a:pt x="48220" y="6217"/>
                </a:lnTo>
                <a:lnTo>
                  <a:pt x="23113" y="23161"/>
                </a:lnTo>
                <a:lnTo>
                  <a:pt x="6199" y="48273"/>
                </a:lnTo>
                <a:lnTo>
                  <a:pt x="0" y="78994"/>
                </a:lnTo>
                <a:lnTo>
                  <a:pt x="0" y="662686"/>
                </a:lnTo>
                <a:lnTo>
                  <a:pt x="6199" y="693479"/>
                </a:lnTo>
                <a:lnTo>
                  <a:pt x="23113" y="718629"/>
                </a:lnTo>
                <a:lnTo>
                  <a:pt x="48220" y="735587"/>
                </a:lnTo>
                <a:lnTo>
                  <a:pt x="78993" y="741807"/>
                </a:lnTo>
                <a:lnTo>
                  <a:pt x="1741551" y="741807"/>
                </a:lnTo>
                <a:lnTo>
                  <a:pt x="1772324" y="735587"/>
                </a:lnTo>
                <a:lnTo>
                  <a:pt x="1797430" y="718629"/>
                </a:lnTo>
                <a:lnTo>
                  <a:pt x="1814345" y="693479"/>
                </a:lnTo>
                <a:lnTo>
                  <a:pt x="1820545" y="662686"/>
                </a:lnTo>
                <a:lnTo>
                  <a:pt x="1820545" y="78994"/>
                </a:lnTo>
                <a:lnTo>
                  <a:pt x="1814345" y="48273"/>
                </a:lnTo>
                <a:lnTo>
                  <a:pt x="1797431" y="23161"/>
                </a:lnTo>
                <a:lnTo>
                  <a:pt x="1772324" y="6217"/>
                </a:lnTo>
                <a:lnTo>
                  <a:pt x="1741551" y="0"/>
                </a:lnTo>
                <a:close/>
              </a:path>
            </a:pathLst>
          </a:custGeom>
          <a:gradFill>
            <a:gsLst>
              <a:gs pos="0">
                <a:srgbClr val="14CD68"/>
              </a:gs>
              <a:gs pos="100000">
                <a:srgbClr val="035C7D"/>
              </a:gs>
            </a:gsLst>
            <a:lin ang="0" scaled="0"/>
          </a:gradFill>
          <a:effectLst>
            <a:outerShdw blurRad="50800" dist="38100" dir="2700000" algn="tl" rotWithShape="0">
              <a:prstClr val="black">
                <a:alpha val="40000"/>
              </a:prstClr>
            </a:outerShdw>
          </a:effectLst>
        </p:spPr>
        <p:txBody>
          <a:bodyPr wrap="square" lIns="0" tIns="0" rIns="0" bIns="0" rtlCol="0"/>
          <a:lstStyle/>
          <a:p/>
        </p:txBody>
      </p:sp>
      <p:sp>
        <p:nvSpPr>
          <p:cNvPr id="11" name="object 11"/>
          <p:cNvSpPr/>
          <p:nvPr/>
        </p:nvSpPr>
        <p:spPr>
          <a:xfrm>
            <a:off x="1255788" y="2201492"/>
            <a:ext cx="1250950" cy="741680"/>
          </a:xfrm>
          <a:custGeom>
            <a:avLst/>
            <a:gdLst/>
            <a:ahLst/>
            <a:cxnLst/>
            <a:rect l="l" t="t" r="r" b="b"/>
            <a:pathLst>
              <a:path w="1250950" h="741680">
                <a:moveTo>
                  <a:pt x="1171816" y="0"/>
                </a:moveTo>
                <a:lnTo>
                  <a:pt x="78981" y="0"/>
                </a:lnTo>
                <a:lnTo>
                  <a:pt x="48263" y="6199"/>
                </a:lnTo>
                <a:lnTo>
                  <a:pt x="23155" y="23113"/>
                </a:lnTo>
                <a:lnTo>
                  <a:pt x="6215" y="48220"/>
                </a:lnTo>
                <a:lnTo>
                  <a:pt x="0" y="78993"/>
                </a:lnTo>
                <a:lnTo>
                  <a:pt x="0" y="662685"/>
                </a:lnTo>
                <a:lnTo>
                  <a:pt x="6215" y="693459"/>
                </a:lnTo>
                <a:lnTo>
                  <a:pt x="23155" y="718565"/>
                </a:lnTo>
                <a:lnTo>
                  <a:pt x="48263" y="735480"/>
                </a:lnTo>
                <a:lnTo>
                  <a:pt x="78981" y="741679"/>
                </a:lnTo>
                <a:lnTo>
                  <a:pt x="1171816" y="741679"/>
                </a:lnTo>
                <a:lnTo>
                  <a:pt x="1202536" y="735480"/>
                </a:lnTo>
                <a:lnTo>
                  <a:pt x="1227648" y="718565"/>
                </a:lnTo>
                <a:lnTo>
                  <a:pt x="1244593" y="693459"/>
                </a:lnTo>
                <a:lnTo>
                  <a:pt x="1250810" y="662685"/>
                </a:lnTo>
                <a:lnTo>
                  <a:pt x="1250810" y="78993"/>
                </a:lnTo>
                <a:lnTo>
                  <a:pt x="1244593" y="48220"/>
                </a:lnTo>
                <a:lnTo>
                  <a:pt x="1227648" y="23113"/>
                </a:lnTo>
                <a:lnTo>
                  <a:pt x="1202536" y="6199"/>
                </a:lnTo>
                <a:lnTo>
                  <a:pt x="1171816" y="0"/>
                </a:lnTo>
                <a:close/>
              </a:path>
            </a:pathLst>
          </a:custGeom>
          <a:gradFill>
            <a:gsLst>
              <a:gs pos="0">
                <a:srgbClr val="14CD68"/>
              </a:gs>
              <a:gs pos="100000">
                <a:srgbClr val="035C7D"/>
              </a:gs>
            </a:gsLst>
            <a:lin ang="0" scaled="0"/>
          </a:gradFill>
          <a:effectLst>
            <a:outerShdw blurRad="50800" dist="38100" dir="2700000" algn="tl" rotWithShape="0">
              <a:prstClr val="black">
                <a:alpha val="40000"/>
              </a:prstClr>
            </a:outerShdw>
          </a:effectLst>
        </p:spPr>
        <p:txBody>
          <a:bodyPr wrap="square" lIns="0" tIns="0" rIns="0" bIns="0" rtlCol="0"/>
          <a:lstStyle/>
          <a:p/>
        </p:txBody>
      </p:sp>
      <p:sp>
        <p:nvSpPr>
          <p:cNvPr id="13" name="object 13"/>
          <p:cNvSpPr/>
          <p:nvPr/>
        </p:nvSpPr>
        <p:spPr>
          <a:xfrm>
            <a:off x="3110738" y="2205048"/>
            <a:ext cx="1820545" cy="742315"/>
          </a:xfrm>
          <a:custGeom>
            <a:avLst/>
            <a:gdLst/>
            <a:ahLst/>
            <a:cxnLst/>
            <a:rect l="l" t="t" r="r" b="b"/>
            <a:pathLst>
              <a:path w="1820545" h="742314">
                <a:moveTo>
                  <a:pt x="1741551" y="0"/>
                </a:moveTo>
                <a:lnTo>
                  <a:pt x="78993" y="0"/>
                </a:lnTo>
                <a:lnTo>
                  <a:pt x="48220" y="6217"/>
                </a:lnTo>
                <a:lnTo>
                  <a:pt x="23113" y="23161"/>
                </a:lnTo>
                <a:lnTo>
                  <a:pt x="6199" y="48273"/>
                </a:lnTo>
                <a:lnTo>
                  <a:pt x="0" y="78993"/>
                </a:lnTo>
                <a:lnTo>
                  <a:pt x="0" y="662685"/>
                </a:lnTo>
                <a:lnTo>
                  <a:pt x="6199" y="693479"/>
                </a:lnTo>
                <a:lnTo>
                  <a:pt x="23113" y="718629"/>
                </a:lnTo>
                <a:lnTo>
                  <a:pt x="48220" y="735587"/>
                </a:lnTo>
                <a:lnTo>
                  <a:pt x="78993" y="741807"/>
                </a:lnTo>
                <a:lnTo>
                  <a:pt x="1741551" y="741807"/>
                </a:lnTo>
                <a:lnTo>
                  <a:pt x="1772324" y="735587"/>
                </a:lnTo>
                <a:lnTo>
                  <a:pt x="1797430" y="718629"/>
                </a:lnTo>
                <a:lnTo>
                  <a:pt x="1814345" y="693479"/>
                </a:lnTo>
                <a:lnTo>
                  <a:pt x="1820545" y="662685"/>
                </a:lnTo>
                <a:lnTo>
                  <a:pt x="1820545" y="78993"/>
                </a:lnTo>
                <a:lnTo>
                  <a:pt x="1814345" y="48273"/>
                </a:lnTo>
                <a:lnTo>
                  <a:pt x="1797431" y="23161"/>
                </a:lnTo>
                <a:lnTo>
                  <a:pt x="1772324" y="6217"/>
                </a:lnTo>
                <a:lnTo>
                  <a:pt x="1741551" y="0"/>
                </a:lnTo>
                <a:close/>
              </a:path>
            </a:pathLst>
          </a:custGeom>
          <a:gradFill>
            <a:gsLst>
              <a:gs pos="0">
                <a:srgbClr val="14CD68"/>
              </a:gs>
              <a:gs pos="100000">
                <a:srgbClr val="035C7D"/>
              </a:gs>
            </a:gsLst>
            <a:lin ang="0" scaled="0"/>
          </a:gradFill>
          <a:effectLst>
            <a:outerShdw blurRad="50800" dist="38100" dir="5400000" algn="t" rotWithShape="0">
              <a:prstClr val="black">
                <a:alpha val="40000"/>
              </a:prstClr>
            </a:outerShdw>
          </a:effectLst>
        </p:spPr>
        <p:txBody>
          <a:bodyPr wrap="square" lIns="0" tIns="0" rIns="0" bIns="0" rtlCol="0"/>
          <a:lstStyle/>
          <a:p/>
        </p:txBody>
      </p:sp>
      <p:sp>
        <p:nvSpPr>
          <p:cNvPr id="15" name="object 15"/>
          <p:cNvSpPr/>
          <p:nvPr/>
        </p:nvSpPr>
        <p:spPr>
          <a:xfrm>
            <a:off x="3110738" y="3322266"/>
            <a:ext cx="1820545" cy="742315"/>
          </a:xfrm>
          <a:custGeom>
            <a:avLst/>
            <a:gdLst/>
            <a:ahLst/>
            <a:cxnLst/>
            <a:rect l="l" t="t" r="r" b="b"/>
            <a:pathLst>
              <a:path w="1820545" h="742314">
                <a:moveTo>
                  <a:pt x="1741551" y="0"/>
                </a:moveTo>
                <a:lnTo>
                  <a:pt x="78993" y="0"/>
                </a:lnTo>
                <a:lnTo>
                  <a:pt x="48220" y="6219"/>
                </a:lnTo>
                <a:lnTo>
                  <a:pt x="23113" y="23177"/>
                </a:lnTo>
                <a:lnTo>
                  <a:pt x="6199" y="48327"/>
                </a:lnTo>
                <a:lnTo>
                  <a:pt x="0" y="79120"/>
                </a:lnTo>
                <a:lnTo>
                  <a:pt x="0" y="662787"/>
                </a:lnTo>
                <a:lnTo>
                  <a:pt x="6199" y="693543"/>
                </a:lnTo>
                <a:lnTo>
                  <a:pt x="23114" y="718661"/>
                </a:lnTo>
                <a:lnTo>
                  <a:pt x="48220" y="735596"/>
                </a:lnTo>
                <a:lnTo>
                  <a:pt x="78993" y="741806"/>
                </a:lnTo>
                <a:lnTo>
                  <a:pt x="1741551" y="741806"/>
                </a:lnTo>
                <a:lnTo>
                  <a:pt x="1772324" y="735596"/>
                </a:lnTo>
                <a:lnTo>
                  <a:pt x="1797430" y="718661"/>
                </a:lnTo>
                <a:lnTo>
                  <a:pt x="1814345" y="693543"/>
                </a:lnTo>
                <a:lnTo>
                  <a:pt x="1820545" y="662787"/>
                </a:lnTo>
                <a:lnTo>
                  <a:pt x="1820545" y="79120"/>
                </a:lnTo>
                <a:lnTo>
                  <a:pt x="1814345" y="48327"/>
                </a:lnTo>
                <a:lnTo>
                  <a:pt x="1797431" y="23177"/>
                </a:lnTo>
                <a:lnTo>
                  <a:pt x="1772324" y="6219"/>
                </a:lnTo>
                <a:lnTo>
                  <a:pt x="1741551" y="0"/>
                </a:lnTo>
                <a:close/>
              </a:path>
            </a:pathLst>
          </a:custGeom>
          <a:gradFill>
            <a:gsLst>
              <a:gs pos="0">
                <a:srgbClr val="14CD68"/>
              </a:gs>
              <a:gs pos="100000">
                <a:srgbClr val="035C7D"/>
              </a:gs>
            </a:gsLst>
            <a:lin ang="0" scaled="0"/>
          </a:gradFill>
          <a:effectLst>
            <a:outerShdw blurRad="50800" dist="38100" dir="2700000" algn="tl" rotWithShape="0">
              <a:prstClr val="black">
                <a:alpha val="40000"/>
              </a:prstClr>
            </a:outerShdw>
          </a:effectLst>
        </p:spPr>
        <p:txBody>
          <a:bodyPr wrap="square" lIns="0" tIns="0" rIns="0" bIns="0" rtlCol="0"/>
          <a:lstStyle/>
          <a:p/>
        </p:txBody>
      </p:sp>
      <p:sp>
        <p:nvSpPr>
          <p:cNvPr id="16" name="object 16"/>
          <p:cNvSpPr/>
          <p:nvPr/>
        </p:nvSpPr>
        <p:spPr>
          <a:xfrm>
            <a:off x="2668016" y="3669739"/>
            <a:ext cx="443230" cy="76200"/>
          </a:xfrm>
          <a:custGeom>
            <a:avLst/>
            <a:gdLst/>
            <a:ahLst/>
            <a:cxnLst/>
            <a:rect l="l" t="t" r="r" b="b"/>
            <a:pathLst>
              <a:path w="443230" h="76200">
                <a:moveTo>
                  <a:pt x="366521" y="0"/>
                </a:moveTo>
                <a:lnTo>
                  <a:pt x="366521" y="76200"/>
                </a:lnTo>
                <a:lnTo>
                  <a:pt x="423671" y="47625"/>
                </a:lnTo>
                <a:lnTo>
                  <a:pt x="384428" y="47625"/>
                </a:lnTo>
                <a:lnTo>
                  <a:pt x="388746" y="43434"/>
                </a:lnTo>
                <a:lnTo>
                  <a:pt x="388746" y="32893"/>
                </a:lnTo>
                <a:lnTo>
                  <a:pt x="384428" y="28575"/>
                </a:lnTo>
                <a:lnTo>
                  <a:pt x="423671" y="28575"/>
                </a:lnTo>
                <a:lnTo>
                  <a:pt x="366521" y="0"/>
                </a:lnTo>
                <a:close/>
              </a:path>
              <a:path w="443230" h="76200">
                <a:moveTo>
                  <a:pt x="366521" y="28575"/>
                </a:moveTo>
                <a:lnTo>
                  <a:pt x="4317" y="28575"/>
                </a:lnTo>
                <a:lnTo>
                  <a:pt x="0" y="32893"/>
                </a:lnTo>
                <a:lnTo>
                  <a:pt x="0" y="43434"/>
                </a:lnTo>
                <a:lnTo>
                  <a:pt x="4317" y="47625"/>
                </a:lnTo>
                <a:lnTo>
                  <a:pt x="366521" y="47625"/>
                </a:lnTo>
                <a:lnTo>
                  <a:pt x="366521" y="28575"/>
                </a:lnTo>
                <a:close/>
              </a:path>
              <a:path w="443230" h="76200">
                <a:moveTo>
                  <a:pt x="423671" y="28575"/>
                </a:moveTo>
                <a:lnTo>
                  <a:pt x="384428" y="28575"/>
                </a:lnTo>
                <a:lnTo>
                  <a:pt x="388746" y="32893"/>
                </a:lnTo>
                <a:lnTo>
                  <a:pt x="388746" y="43434"/>
                </a:lnTo>
                <a:lnTo>
                  <a:pt x="384428" y="47625"/>
                </a:lnTo>
                <a:lnTo>
                  <a:pt x="423671" y="47625"/>
                </a:lnTo>
                <a:lnTo>
                  <a:pt x="442721" y="38100"/>
                </a:lnTo>
                <a:lnTo>
                  <a:pt x="423671" y="28575"/>
                </a:lnTo>
                <a:close/>
              </a:path>
            </a:pathLst>
          </a:cu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0" tIns="0" rIns="0" bIns="0" rtlCol="0"/>
          <a:lstStyle/>
          <a:p/>
        </p:txBody>
      </p:sp>
      <p:sp>
        <p:nvSpPr>
          <p:cNvPr id="17" name="object 17"/>
          <p:cNvSpPr/>
          <p:nvPr/>
        </p:nvSpPr>
        <p:spPr>
          <a:xfrm>
            <a:off x="2677541" y="2751909"/>
            <a:ext cx="0" cy="954405"/>
          </a:xfrm>
          <a:custGeom>
            <a:avLst/>
            <a:gdLst/>
            <a:ahLst/>
            <a:cxnLst/>
            <a:rect l="l" t="t" r="r" b="b"/>
            <a:pathLst>
              <a:path h="954404">
                <a:moveTo>
                  <a:pt x="0" y="953897"/>
                </a:moveTo>
                <a:lnTo>
                  <a:pt x="0" y="0"/>
                </a:lnTo>
              </a:path>
            </a:pathLst>
          </a:custGeom>
          <a:ln>
            <a:solidFill>
              <a:schemeClr val="accent1"/>
            </a:solidFill>
          </a:ln>
        </p:spPr>
        <p:style>
          <a:lnRef idx="2">
            <a:schemeClr val="accent5"/>
          </a:lnRef>
          <a:fillRef idx="1">
            <a:schemeClr val="lt1"/>
          </a:fillRef>
          <a:effectRef idx="0">
            <a:schemeClr val="accent5"/>
          </a:effectRef>
          <a:fontRef idx="minor">
            <a:schemeClr val="dk1"/>
          </a:fontRef>
        </p:style>
        <p:txBody>
          <a:bodyPr wrap="square" lIns="0" tIns="0" rIns="0" bIns="0" rtlCol="0"/>
          <a:lstStyle/>
          <a:p/>
        </p:txBody>
      </p:sp>
      <p:sp>
        <p:nvSpPr>
          <p:cNvPr id="18" name="object 18"/>
          <p:cNvSpPr/>
          <p:nvPr/>
        </p:nvSpPr>
        <p:spPr>
          <a:xfrm>
            <a:off x="2528570" y="2751909"/>
            <a:ext cx="149225" cy="0"/>
          </a:xfrm>
          <a:custGeom>
            <a:avLst/>
            <a:gdLst/>
            <a:ahLst/>
            <a:cxnLst/>
            <a:rect l="l" t="t" r="r" b="b"/>
            <a:pathLst>
              <a:path w="149225">
                <a:moveTo>
                  <a:pt x="148971" y="0"/>
                </a:moveTo>
                <a:lnTo>
                  <a:pt x="0" y="0"/>
                </a:lnTo>
              </a:path>
            </a:pathLst>
          </a:custGeom>
          <a:ln>
            <a:solidFill>
              <a:schemeClr val="accent1"/>
            </a:solidFill>
          </a:ln>
        </p:spPr>
        <p:style>
          <a:lnRef idx="2">
            <a:schemeClr val="accent5"/>
          </a:lnRef>
          <a:fillRef idx="1">
            <a:schemeClr val="lt1"/>
          </a:fillRef>
          <a:effectRef idx="0">
            <a:schemeClr val="accent5"/>
          </a:effectRef>
          <a:fontRef idx="minor">
            <a:schemeClr val="dk1"/>
          </a:fontRef>
        </p:style>
        <p:txBody>
          <a:bodyPr wrap="square" lIns="0" tIns="0" rIns="0" bIns="0" rtlCol="0"/>
          <a:lstStyle/>
          <a:p/>
        </p:txBody>
      </p:sp>
      <p:sp>
        <p:nvSpPr>
          <p:cNvPr id="19" name="object 19"/>
          <p:cNvSpPr/>
          <p:nvPr/>
        </p:nvSpPr>
        <p:spPr>
          <a:xfrm>
            <a:off x="2519045" y="2594937"/>
            <a:ext cx="591820" cy="76200"/>
          </a:xfrm>
          <a:custGeom>
            <a:avLst/>
            <a:gdLst/>
            <a:ahLst/>
            <a:cxnLst/>
            <a:rect l="l" t="t" r="r" b="b"/>
            <a:pathLst>
              <a:path w="591819" h="76200">
                <a:moveTo>
                  <a:pt x="515493" y="0"/>
                </a:moveTo>
                <a:lnTo>
                  <a:pt x="515493" y="76200"/>
                </a:lnTo>
                <a:lnTo>
                  <a:pt x="572643" y="47625"/>
                </a:lnTo>
                <a:lnTo>
                  <a:pt x="533400" y="47625"/>
                </a:lnTo>
                <a:lnTo>
                  <a:pt x="537718" y="43433"/>
                </a:lnTo>
                <a:lnTo>
                  <a:pt x="537718" y="32893"/>
                </a:lnTo>
                <a:lnTo>
                  <a:pt x="533400" y="28575"/>
                </a:lnTo>
                <a:lnTo>
                  <a:pt x="572643" y="28575"/>
                </a:lnTo>
                <a:lnTo>
                  <a:pt x="515493" y="0"/>
                </a:lnTo>
                <a:close/>
              </a:path>
              <a:path w="591819" h="76200">
                <a:moveTo>
                  <a:pt x="515493" y="28575"/>
                </a:moveTo>
                <a:lnTo>
                  <a:pt x="4318" y="28575"/>
                </a:lnTo>
                <a:lnTo>
                  <a:pt x="0" y="32893"/>
                </a:lnTo>
                <a:lnTo>
                  <a:pt x="0" y="43433"/>
                </a:lnTo>
                <a:lnTo>
                  <a:pt x="4318" y="47625"/>
                </a:lnTo>
                <a:lnTo>
                  <a:pt x="515493" y="47625"/>
                </a:lnTo>
                <a:lnTo>
                  <a:pt x="515493" y="28575"/>
                </a:lnTo>
                <a:close/>
              </a:path>
              <a:path w="591819" h="76200">
                <a:moveTo>
                  <a:pt x="572643" y="28575"/>
                </a:moveTo>
                <a:lnTo>
                  <a:pt x="533400" y="28575"/>
                </a:lnTo>
                <a:lnTo>
                  <a:pt x="537718" y="32893"/>
                </a:lnTo>
                <a:lnTo>
                  <a:pt x="537718" y="43433"/>
                </a:lnTo>
                <a:lnTo>
                  <a:pt x="533400" y="47625"/>
                </a:lnTo>
                <a:lnTo>
                  <a:pt x="572643" y="47625"/>
                </a:lnTo>
                <a:lnTo>
                  <a:pt x="591693" y="38100"/>
                </a:lnTo>
                <a:lnTo>
                  <a:pt x="572643" y="28575"/>
                </a:lnTo>
                <a:close/>
              </a:path>
            </a:pathLst>
          </a:cu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0" tIns="0" rIns="0" bIns="0" rtlCol="0"/>
          <a:lstStyle/>
          <a:p/>
        </p:txBody>
      </p:sp>
      <p:sp>
        <p:nvSpPr>
          <p:cNvPr id="20" name="object 20"/>
          <p:cNvSpPr txBox="1"/>
          <p:nvPr/>
        </p:nvSpPr>
        <p:spPr>
          <a:xfrm>
            <a:off x="1523872" y="2443299"/>
            <a:ext cx="636270" cy="196850"/>
          </a:xfrm>
          <a:prstGeom prst="rect">
            <a:avLst/>
          </a:prstGeom>
        </p:spPr>
        <p:txBody>
          <a:bodyPr vert="horz" wrap="square" lIns="0" tIns="12700" rIns="0" bIns="0" rtlCol="0">
            <a:spAutoFit/>
          </a:bodyPr>
          <a:lstStyle/>
          <a:p>
            <a:pPr marL="12700">
              <a:lnSpc>
                <a:spcPct val="100000"/>
              </a:lnSpc>
              <a:spcBef>
                <a:spcPts val="100"/>
              </a:spcBef>
            </a:pPr>
            <a:r>
              <a:rPr sz="1200" b="1" spc="-5" dirty="0">
                <a:solidFill>
                  <a:srgbClr val="FFFFFF"/>
                </a:solidFill>
                <a:latin typeface="黑体" panose="02010609060101010101" charset="-122"/>
                <a:ea typeface="黑体" panose="02010609060101010101" charset="-122"/>
                <a:cs typeface="黑体" panose="02010609060101010101" charset="-122"/>
              </a:rPr>
              <a:t>覆盖范围</a:t>
            </a:r>
            <a:endParaRPr sz="1200">
              <a:latin typeface="黑体" panose="02010609060101010101" charset="-122"/>
              <a:ea typeface="黑体" panose="02010609060101010101" charset="-122"/>
              <a:cs typeface="黑体" panose="02010609060101010101" charset="-122"/>
            </a:endParaRPr>
          </a:p>
        </p:txBody>
      </p:sp>
      <p:sp>
        <p:nvSpPr>
          <p:cNvPr id="21" name="object 21"/>
          <p:cNvSpPr/>
          <p:nvPr/>
        </p:nvSpPr>
        <p:spPr>
          <a:xfrm>
            <a:off x="3298571" y="1243276"/>
            <a:ext cx="158241" cy="172338"/>
          </a:xfrm>
          <a:prstGeom prst="rect">
            <a:avLst/>
          </a:prstGeom>
          <a:blipFill>
            <a:blip r:embed="rId2" cstate="print"/>
            <a:stretch>
              <a:fillRect/>
            </a:stretch>
          </a:blipFill>
        </p:spPr>
        <p:txBody>
          <a:bodyPr wrap="square" lIns="0" tIns="0" rIns="0" bIns="0" rtlCol="0"/>
          <a:lstStyle/>
          <a:p/>
        </p:txBody>
      </p:sp>
      <p:sp>
        <p:nvSpPr>
          <p:cNvPr id="22" name="object 22"/>
          <p:cNvSpPr/>
          <p:nvPr/>
        </p:nvSpPr>
        <p:spPr>
          <a:xfrm>
            <a:off x="3328527" y="2351671"/>
            <a:ext cx="75838" cy="91755"/>
          </a:xfrm>
          <a:prstGeom prst="rect">
            <a:avLst/>
          </a:prstGeom>
          <a:blipFill>
            <a:blip r:embed="rId3" cstate="print"/>
            <a:stretch>
              <a:fillRect/>
            </a:stretch>
          </a:blipFill>
        </p:spPr>
        <p:txBody>
          <a:bodyPr wrap="square" lIns="0" tIns="0" rIns="0" bIns="0" rtlCol="0"/>
          <a:lstStyle/>
          <a:p/>
        </p:txBody>
      </p:sp>
      <p:sp>
        <p:nvSpPr>
          <p:cNvPr id="23" name="object 23"/>
          <p:cNvSpPr/>
          <p:nvPr/>
        </p:nvSpPr>
        <p:spPr>
          <a:xfrm>
            <a:off x="3318621" y="2726158"/>
            <a:ext cx="34925" cy="41910"/>
          </a:xfrm>
          <a:custGeom>
            <a:avLst/>
            <a:gdLst/>
            <a:ahLst/>
            <a:cxnLst/>
            <a:rect l="l" t="t" r="r" b="b"/>
            <a:pathLst>
              <a:path w="34925" h="41910">
                <a:moveTo>
                  <a:pt x="18440" y="0"/>
                </a:moveTo>
                <a:lnTo>
                  <a:pt x="11572" y="224"/>
                </a:lnTo>
                <a:lnTo>
                  <a:pt x="5619" y="3423"/>
                </a:lnTo>
                <a:lnTo>
                  <a:pt x="1666" y="8955"/>
                </a:lnTo>
                <a:lnTo>
                  <a:pt x="0" y="16154"/>
                </a:lnTo>
                <a:lnTo>
                  <a:pt x="904" y="24354"/>
                </a:lnTo>
                <a:lnTo>
                  <a:pt x="4298" y="32194"/>
                </a:lnTo>
                <a:lnTo>
                  <a:pt x="9477" y="38117"/>
                </a:lnTo>
                <a:lnTo>
                  <a:pt x="15799" y="41445"/>
                </a:lnTo>
                <a:lnTo>
                  <a:pt x="22621" y="41499"/>
                </a:lnTo>
                <a:lnTo>
                  <a:pt x="28620" y="38022"/>
                </a:lnTo>
                <a:lnTo>
                  <a:pt x="32797" y="31878"/>
                </a:lnTo>
                <a:lnTo>
                  <a:pt x="33023" y="30958"/>
                </a:lnTo>
                <a:lnTo>
                  <a:pt x="16144" y="30958"/>
                </a:lnTo>
                <a:lnTo>
                  <a:pt x="11572" y="27656"/>
                </a:lnTo>
                <a:lnTo>
                  <a:pt x="8905" y="17623"/>
                </a:lnTo>
                <a:lnTo>
                  <a:pt x="11191" y="12543"/>
                </a:lnTo>
                <a:lnTo>
                  <a:pt x="14620" y="11527"/>
                </a:lnTo>
                <a:lnTo>
                  <a:pt x="19192" y="10384"/>
                </a:lnTo>
                <a:lnTo>
                  <a:pt x="31507" y="10384"/>
                </a:lnTo>
                <a:lnTo>
                  <a:pt x="30414" y="8028"/>
                </a:lnTo>
                <a:lnTo>
                  <a:pt x="24987" y="2716"/>
                </a:lnTo>
                <a:lnTo>
                  <a:pt x="18440" y="0"/>
                </a:lnTo>
                <a:close/>
              </a:path>
              <a:path w="34925" h="41910">
                <a:moveTo>
                  <a:pt x="31507" y="10384"/>
                </a:moveTo>
                <a:lnTo>
                  <a:pt x="19192" y="10384"/>
                </a:lnTo>
                <a:lnTo>
                  <a:pt x="23637" y="13686"/>
                </a:lnTo>
                <a:lnTo>
                  <a:pt x="26304" y="23719"/>
                </a:lnTo>
                <a:lnTo>
                  <a:pt x="24145" y="28799"/>
                </a:lnTo>
                <a:lnTo>
                  <a:pt x="19573" y="30069"/>
                </a:lnTo>
                <a:lnTo>
                  <a:pt x="16144" y="30958"/>
                </a:lnTo>
                <a:lnTo>
                  <a:pt x="33023" y="30958"/>
                </a:lnTo>
                <a:lnTo>
                  <a:pt x="34642" y="24354"/>
                </a:lnTo>
                <a:lnTo>
                  <a:pt x="34680" y="23719"/>
                </a:lnTo>
                <a:lnTo>
                  <a:pt x="33924" y="15591"/>
                </a:lnTo>
                <a:lnTo>
                  <a:pt x="31507" y="10384"/>
                </a:lnTo>
                <a:close/>
              </a:path>
            </a:pathLst>
          </a:custGeom>
          <a:solidFill>
            <a:srgbClr val="FFFFFF"/>
          </a:solidFill>
        </p:spPr>
        <p:txBody>
          <a:bodyPr wrap="square" lIns="0" tIns="0" rIns="0" bIns="0" rtlCol="0"/>
          <a:lstStyle/>
          <a:p/>
        </p:txBody>
      </p:sp>
      <p:sp>
        <p:nvSpPr>
          <p:cNvPr id="24" name="object 24"/>
          <p:cNvSpPr/>
          <p:nvPr/>
        </p:nvSpPr>
        <p:spPr>
          <a:xfrm>
            <a:off x="3212592" y="3404435"/>
            <a:ext cx="247650" cy="266065"/>
          </a:xfrm>
          <a:custGeom>
            <a:avLst/>
            <a:gdLst/>
            <a:ahLst/>
            <a:cxnLst/>
            <a:rect l="l" t="t" r="r" b="b"/>
            <a:pathLst>
              <a:path w="247650" h="266064">
                <a:moveTo>
                  <a:pt x="229616" y="0"/>
                </a:moveTo>
                <a:lnTo>
                  <a:pt x="17780" y="0"/>
                </a:lnTo>
                <a:lnTo>
                  <a:pt x="10876" y="1581"/>
                </a:lnTo>
                <a:lnTo>
                  <a:pt x="5222" y="5984"/>
                </a:lnTo>
                <a:lnTo>
                  <a:pt x="1402" y="12698"/>
                </a:lnTo>
                <a:lnTo>
                  <a:pt x="0" y="21209"/>
                </a:lnTo>
                <a:lnTo>
                  <a:pt x="0" y="243332"/>
                </a:lnTo>
                <a:lnTo>
                  <a:pt x="1402" y="252021"/>
                </a:lnTo>
                <a:lnTo>
                  <a:pt x="5222" y="259127"/>
                </a:lnTo>
                <a:lnTo>
                  <a:pt x="10876" y="263923"/>
                </a:lnTo>
                <a:lnTo>
                  <a:pt x="17780" y="265684"/>
                </a:lnTo>
                <a:lnTo>
                  <a:pt x="229616" y="265684"/>
                </a:lnTo>
                <a:lnTo>
                  <a:pt x="236519" y="263923"/>
                </a:lnTo>
                <a:lnTo>
                  <a:pt x="242173" y="259127"/>
                </a:lnTo>
                <a:lnTo>
                  <a:pt x="245993" y="252021"/>
                </a:lnTo>
                <a:lnTo>
                  <a:pt x="247395" y="243332"/>
                </a:lnTo>
                <a:lnTo>
                  <a:pt x="17780" y="243332"/>
                </a:lnTo>
                <a:lnTo>
                  <a:pt x="17780" y="54610"/>
                </a:lnTo>
                <a:lnTo>
                  <a:pt x="247395" y="54610"/>
                </a:lnTo>
                <a:lnTo>
                  <a:pt x="247395" y="37846"/>
                </a:lnTo>
                <a:lnTo>
                  <a:pt x="25781" y="37846"/>
                </a:lnTo>
                <a:lnTo>
                  <a:pt x="22225" y="33401"/>
                </a:lnTo>
                <a:lnTo>
                  <a:pt x="22225" y="21209"/>
                </a:lnTo>
                <a:lnTo>
                  <a:pt x="25781" y="16637"/>
                </a:lnTo>
                <a:lnTo>
                  <a:pt x="246642" y="16637"/>
                </a:lnTo>
                <a:lnTo>
                  <a:pt x="245993" y="12698"/>
                </a:lnTo>
                <a:lnTo>
                  <a:pt x="242173" y="5984"/>
                </a:lnTo>
                <a:lnTo>
                  <a:pt x="236519" y="1581"/>
                </a:lnTo>
                <a:lnTo>
                  <a:pt x="229616" y="0"/>
                </a:lnTo>
                <a:close/>
              </a:path>
              <a:path w="247650" h="266064">
                <a:moveTo>
                  <a:pt x="247395" y="54610"/>
                </a:moveTo>
                <a:lnTo>
                  <a:pt x="229616" y="54610"/>
                </a:lnTo>
                <a:lnTo>
                  <a:pt x="229616" y="243332"/>
                </a:lnTo>
                <a:lnTo>
                  <a:pt x="247395" y="243332"/>
                </a:lnTo>
                <a:lnTo>
                  <a:pt x="247395" y="54610"/>
                </a:lnTo>
                <a:close/>
              </a:path>
              <a:path w="247650" h="266064">
                <a:moveTo>
                  <a:pt x="52450" y="16637"/>
                </a:moveTo>
                <a:lnTo>
                  <a:pt x="35559" y="16637"/>
                </a:lnTo>
                <a:lnTo>
                  <a:pt x="40005" y="21209"/>
                </a:lnTo>
                <a:lnTo>
                  <a:pt x="40005" y="33401"/>
                </a:lnTo>
                <a:lnTo>
                  <a:pt x="35559" y="37846"/>
                </a:lnTo>
                <a:lnTo>
                  <a:pt x="52450" y="37846"/>
                </a:lnTo>
                <a:lnTo>
                  <a:pt x="48894" y="33401"/>
                </a:lnTo>
                <a:lnTo>
                  <a:pt x="48894" y="21209"/>
                </a:lnTo>
                <a:lnTo>
                  <a:pt x="52450" y="16637"/>
                </a:lnTo>
                <a:close/>
              </a:path>
              <a:path w="247650" h="266064">
                <a:moveTo>
                  <a:pt x="79120" y="16637"/>
                </a:moveTo>
                <a:lnTo>
                  <a:pt x="62230" y="16637"/>
                </a:lnTo>
                <a:lnTo>
                  <a:pt x="65785" y="21209"/>
                </a:lnTo>
                <a:lnTo>
                  <a:pt x="65785" y="33401"/>
                </a:lnTo>
                <a:lnTo>
                  <a:pt x="62230" y="37846"/>
                </a:lnTo>
                <a:lnTo>
                  <a:pt x="79120" y="37846"/>
                </a:lnTo>
                <a:lnTo>
                  <a:pt x="75565" y="33401"/>
                </a:lnTo>
                <a:lnTo>
                  <a:pt x="75565" y="21209"/>
                </a:lnTo>
                <a:lnTo>
                  <a:pt x="79120" y="16637"/>
                </a:lnTo>
                <a:close/>
              </a:path>
              <a:path w="247650" h="266064">
                <a:moveTo>
                  <a:pt x="246642" y="16637"/>
                </a:moveTo>
                <a:lnTo>
                  <a:pt x="88899" y="16637"/>
                </a:lnTo>
                <a:lnTo>
                  <a:pt x="93344" y="21209"/>
                </a:lnTo>
                <a:lnTo>
                  <a:pt x="93344" y="33401"/>
                </a:lnTo>
                <a:lnTo>
                  <a:pt x="88899" y="37846"/>
                </a:lnTo>
                <a:lnTo>
                  <a:pt x="247395" y="37846"/>
                </a:lnTo>
                <a:lnTo>
                  <a:pt x="247395" y="33401"/>
                </a:lnTo>
                <a:lnTo>
                  <a:pt x="105918" y="33401"/>
                </a:lnTo>
                <a:lnTo>
                  <a:pt x="105918" y="22225"/>
                </a:lnTo>
                <a:lnTo>
                  <a:pt x="247395" y="22225"/>
                </a:lnTo>
                <a:lnTo>
                  <a:pt x="247395" y="21209"/>
                </a:lnTo>
                <a:lnTo>
                  <a:pt x="246642" y="16637"/>
                </a:lnTo>
                <a:close/>
              </a:path>
              <a:path w="247650" h="266064">
                <a:moveTo>
                  <a:pt x="247395" y="22225"/>
                </a:moveTo>
                <a:lnTo>
                  <a:pt x="229616" y="22225"/>
                </a:lnTo>
                <a:lnTo>
                  <a:pt x="229616" y="33401"/>
                </a:lnTo>
                <a:lnTo>
                  <a:pt x="247395" y="33401"/>
                </a:lnTo>
                <a:lnTo>
                  <a:pt x="247395" y="22225"/>
                </a:lnTo>
                <a:close/>
              </a:path>
            </a:pathLst>
          </a:custGeom>
          <a:solidFill>
            <a:srgbClr val="FFFFFF"/>
          </a:solidFill>
        </p:spPr>
        <p:txBody>
          <a:bodyPr wrap="square" lIns="0" tIns="0" rIns="0" bIns="0" rtlCol="0"/>
          <a:lstStyle/>
          <a:p/>
        </p:txBody>
      </p:sp>
      <p:sp>
        <p:nvSpPr>
          <p:cNvPr id="25" name="object 25"/>
          <p:cNvSpPr/>
          <p:nvPr/>
        </p:nvSpPr>
        <p:spPr>
          <a:xfrm>
            <a:off x="5242433" y="1007565"/>
            <a:ext cx="303530" cy="371475"/>
          </a:xfrm>
          <a:custGeom>
            <a:avLst/>
            <a:gdLst/>
            <a:ahLst/>
            <a:cxnLst/>
            <a:rect l="l" t="t" r="r" b="b"/>
            <a:pathLst>
              <a:path w="303529" h="371475">
                <a:moveTo>
                  <a:pt x="260630" y="302640"/>
                </a:moveTo>
                <a:lnTo>
                  <a:pt x="236600" y="302640"/>
                </a:lnTo>
                <a:lnTo>
                  <a:pt x="285622" y="371475"/>
                </a:lnTo>
                <a:lnTo>
                  <a:pt x="303275" y="350519"/>
                </a:lnTo>
                <a:lnTo>
                  <a:pt x="260630" y="302640"/>
                </a:lnTo>
                <a:close/>
              </a:path>
              <a:path w="303529" h="371475">
                <a:moveTo>
                  <a:pt x="251807" y="292734"/>
                </a:moveTo>
                <a:lnTo>
                  <a:pt x="127634" y="292734"/>
                </a:lnTo>
                <a:lnTo>
                  <a:pt x="139291" y="306238"/>
                </a:lnTo>
                <a:lnTo>
                  <a:pt x="153257" y="316753"/>
                </a:lnTo>
                <a:lnTo>
                  <a:pt x="168890" y="323578"/>
                </a:lnTo>
                <a:lnTo>
                  <a:pt x="185546" y="326008"/>
                </a:lnTo>
                <a:lnTo>
                  <a:pt x="199828" y="324429"/>
                </a:lnTo>
                <a:lnTo>
                  <a:pt x="213217" y="319849"/>
                </a:lnTo>
                <a:lnTo>
                  <a:pt x="225534" y="312507"/>
                </a:lnTo>
                <a:lnTo>
                  <a:pt x="236600" y="302640"/>
                </a:lnTo>
                <a:lnTo>
                  <a:pt x="260630" y="302640"/>
                </a:lnTo>
                <a:lnTo>
                  <a:pt x="251807" y="292734"/>
                </a:lnTo>
                <a:close/>
              </a:path>
              <a:path w="303529" h="371475">
                <a:moveTo>
                  <a:pt x="97154" y="0"/>
                </a:moveTo>
                <a:lnTo>
                  <a:pt x="62843" y="2782"/>
                </a:lnTo>
                <a:lnTo>
                  <a:pt x="32305" y="11112"/>
                </a:lnTo>
                <a:lnTo>
                  <a:pt x="10412" y="24967"/>
                </a:lnTo>
                <a:lnTo>
                  <a:pt x="2031" y="44322"/>
                </a:lnTo>
                <a:lnTo>
                  <a:pt x="2031" y="46736"/>
                </a:lnTo>
                <a:lnTo>
                  <a:pt x="2920" y="49275"/>
                </a:lnTo>
                <a:lnTo>
                  <a:pt x="3937" y="51688"/>
                </a:lnTo>
                <a:lnTo>
                  <a:pt x="2920" y="52958"/>
                </a:lnTo>
                <a:lnTo>
                  <a:pt x="1015" y="57912"/>
                </a:lnTo>
                <a:lnTo>
                  <a:pt x="0" y="62737"/>
                </a:lnTo>
                <a:lnTo>
                  <a:pt x="0" y="109474"/>
                </a:lnTo>
                <a:lnTo>
                  <a:pt x="2031" y="114426"/>
                </a:lnTo>
                <a:lnTo>
                  <a:pt x="4952" y="120522"/>
                </a:lnTo>
                <a:lnTo>
                  <a:pt x="3937" y="123062"/>
                </a:lnTo>
                <a:lnTo>
                  <a:pt x="1015" y="128015"/>
                </a:lnTo>
                <a:lnTo>
                  <a:pt x="0" y="132841"/>
                </a:lnTo>
                <a:lnTo>
                  <a:pt x="0" y="179577"/>
                </a:lnTo>
                <a:lnTo>
                  <a:pt x="2031" y="185800"/>
                </a:lnTo>
                <a:lnTo>
                  <a:pt x="4952" y="190626"/>
                </a:lnTo>
                <a:lnTo>
                  <a:pt x="3937" y="193166"/>
                </a:lnTo>
                <a:lnTo>
                  <a:pt x="1015" y="198119"/>
                </a:lnTo>
                <a:lnTo>
                  <a:pt x="116" y="202390"/>
                </a:lnTo>
                <a:lnTo>
                  <a:pt x="0" y="243586"/>
                </a:lnTo>
                <a:lnTo>
                  <a:pt x="7590" y="265203"/>
                </a:lnTo>
                <a:lnTo>
                  <a:pt x="28336" y="282797"/>
                </a:lnTo>
                <a:lnTo>
                  <a:pt x="59203" y="294628"/>
                </a:lnTo>
                <a:lnTo>
                  <a:pt x="97154" y="298957"/>
                </a:lnTo>
                <a:lnTo>
                  <a:pt x="105679" y="298739"/>
                </a:lnTo>
                <a:lnTo>
                  <a:pt x="113728" y="298164"/>
                </a:lnTo>
                <a:lnTo>
                  <a:pt x="121586" y="297350"/>
                </a:lnTo>
                <a:lnTo>
                  <a:pt x="129539" y="296417"/>
                </a:lnTo>
                <a:lnTo>
                  <a:pt x="128524" y="295275"/>
                </a:lnTo>
                <a:lnTo>
                  <a:pt x="127634" y="294004"/>
                </a:lnTo>
                <a:lnTo>
                  <a:pt x="127634" y="292734"/>
                </a:lnTo>
                <a:lnTo>
                  <a:pt x="251807" y="292734"/>
                </a:lnTo>
                <a:lnTo>
                  <a:pt x="248866" y="289433"/>
                </a:lnTo>
                <a:lnTo>
                  <a:pt x="187007" y="289433"/>
                </a:lnTo>
                <a:lnTo>
                  <a:pt x="175254" y="286638"/>
                </a:lnTo>
                <a:lnTo>
                  <a:pt x="97154" y="286638"/>
                </a:lnTo>
                <a:lnTo>
                  <a:pt x="62122" y="282680"/>
                </a:lnTo>
                <a:lnTo>
                  <a:pt x="34829" y="272494"/>
                </a:lnTo>
                <a:lnTo>
                  <a:pt x="17109" y="258617"/>
                </a:lnTo>
                <a:lnTo>
                  <a:pt x="10794" y="243586"/>
                </a:lnTo>
                <a:lnTo>
                  <a:pt x="10794" y="210312"/>
                </a:lnTo>
                <a:lnTo>
                  <a:pt x="56055" y="210312"/>
                </a:lnTo>
                <a:lnTo>
                  <a:pt x="34829" y="202390"/>
                </a:lnTo>
                <a:lnTo>
                  <a:pt x="17109" y="188513"/>
                </a:lnTo>
                <a:lnTo>
                  <a:pt x="10794" y="173481"/>
                </a:lnTo>
                <a:lnTo>
                  <a:pt x="10794" y="140207"/>
                </a:lnTo>
                <a:lnTo>
                  <a:pt x="58885" y="140207"/>
                </a:lnTo>
                <a:lnTo>
                  <a:pt x="34829" y="131492"/>
                </a:lnTo>
                <a:lnTo>
                  <a:pt x="17109" y="117675"/>
                </a:lnTo>
                <a:lnTo>
                  <a:pt x="10794" y="102107"/>
                </a:lnTo>
                <a:lnTo>
                  <a:pt x="10794" y="73787"/>
                </a:lnTo>
                <a:lnTo>
                  <a:pt x="82638" y="73787"/>
                </a:lnTo>
                <a:lnTo>
                  <a:pt x="62065" y="71987"/>
                </a:lnTo>
                <a:lnTo>
                  <a:pt x="35512" y="64309"/>
                </a:lnTo>
                <a:lnTo>
                  <a:pt x="18698" y="54322"/>
                </a:lnTo>
                <a:lnTo>
                  <a:pt x="12826" y="44322"/>
                </a:lnTo>
                <a:lnTo>
                  <a:pt x="18698" y="33841"/>
                </a:lnTo>
                <a:lnTo>
                  <a:pt x="35512" y="23907"/>
                </a:lnTo>
                <a:lnTo>
                  <a:pt x="62065" y="16498"/>
                </a:lnTo>
                <a:lnTo>
                  <a:pt x="97154" y="13588"/>
                </a:lnTo>
                <a:lnTo>
                  <a:pt x="165989" y="13588"/>
                </a:lnTo>
                <a:lnTo>
                  <a:pt x="162067" y="11112"/>
                </a:lnTo>
                <a:lnTo>
                  <a:pt x="131486" y="2782"/>
                </a:lnTo>
                <a:lnTo>
                  <a:pt x="97154" y="0"/>
                </a:lnTo>
                <a:close/>
              </a:path>
              <a:path w="303529" h="371475">
                <a:moveTo>
                  <a:pt x="247542" y="167322"/>
                </a:moveTo>
                <a:lnTo>
                  <a:pt x="187134" y="167322"/>
                </a:lnTo>
                <a:lnTo>
                  <a:pt x="205454" y="171942"/>
                </a:lnTo>
                <a:lnTo>
                  <a:pt x="221868" y="185800"/>
                </a:lnTo>
                <a:lnTo>
                  <a:pt x="232298" y="205827"/>
                </a:lnTo>
                <a:lnTo>
                  <a:pt x="235775" y="228853"/>
                </a:lnTo>
                <a:lnTo>
                  <a:pt x="232298" y="251880"/>
                </a:lnTo>
                <a:lnTo>
                  <a:pt x="221868" y="271906"/>
                </a:lnTo>
                <a:lnTo>
                  <a:pt x="205438" y="285051"/>
                </a:lnTo>
                <a:lnTo>
                  <a:pt x="187007" y="289433"/>
                </a:lnTo>
                <a:lnTo>
                  <a:pt x="248866" y="289433"/>
                </a:lnTo>
                <a:lnTo>
                  <a:pt x="247395" y="287781"/>
                </a:lnTo>
                <a:lnTo>
                  <a:pt x="254708" y="274786"/>
                </a:lnTo>
                <a:lnTo>
                  <a:pt x="260270" y="260016"/>
                </a:lnTo>
                <a:lnTo>
                  <a:pt x="263808" y="244080"/>
                </a:lnTo>
                <a:lnTo>
                  <a:pt x="265049" y="227583"/>
                </a:lnTo>
                <a:lnTo>
                  <a:pt x="259500" y="191095"/>
                </a:lnTo>
                <a:lnTo>
                  <a:pt x="247542" y="167322"/>
                </a:lnTo>
                <a:close/>
              </a:path>
              <a:path w="303529" h="371475">
                <a:moveTo>
                  <a:pt x="56055" y="210312"/>
                </a:moveTo>
                <a:lnTo>
                  <a:pt x="10794" y="210312"/>
                </a:lnTo>
                <a:lnTo>
                  <a:pt x="25556" y="222757"/>
                </a:lnTo>
                <a:lnTo>
                  <a:pt x="45545" y="232060"/>
                </a:lnTo>
                <a:lnTo>
                  <a:pt x="69748" y="237886"/>
                </a:lnTo>
                <a:lnTo>
                  <a:pt x="97154" y="239902"/>
                </a:lnTo>
                <a:lnTo>
                  <a:pt x="107950" y="239902"/>
                </a:lnTo>
                <a:lnTo>
                  <a:pt x="109071" y="248904"/>
                </a:lnTo>
                <a:lnTo>
                  <a:pt x="110918" y="257428"/>
                </a:lnTo>
                <a:lnTo>
                  <a:pt x="113504" y="265477"/>
                </a:lnTo>
                <a:lnTo>
                  <a:pt x="116839" y="273050"/>
                </a:lnTo>
                <a:lnTo>
                  <a:pt x="117728" y="276732"/>
                </a:lnTo>
                <a:lnTo>
                  <a:pt x="119761" y="280415"/>
                </a:lnTo>
                <a:lnTo>
                  <a:pt x="121665" y="284099"/>
                </a:lnTo>
                <a:lnTo>
                  <a:pt x="106044" y="286638"/>
                </a:lnTo>
                <a:lnTo>
                  <a:pt x="175254" y="286638"/>
                </a:lnTo>
                <a:lnTo>
                  <a:pt x="168576" y="285051"/>
                </a:lnTo>
                <a:lnTo>
                  <a:pt x="152145" y="271906"/>
                </a:lnTo>
                <a:lnTo>
                  <a:pt x="141660" y="251344"/>
                </a:lnTo>
                <a:lnTo>
                  <a:pt x="138271" y="228377"/>
                </a:lnTo>
                <a:lnTo>
                  <a:pt x="140252" y="216534"/>
                </a:lnTo>
                <a:lnTo>
                  <a:pt x="97154" y="216534"/>
                </a:lnTo>
                <a:lnTo>
                  <a:pt x="62122" y="212576"/>
                </a:lnTo>
                <a:lnTo>
                  <a:pt x="56055" y="210312"/>
                </a:lnTo>
                <a:close/>
              </a:path>
              <a:path w="303529" h="371475">
                <a:moveTo>
                  <a:pt x="182399" y="168528"/>
                </a:moveTo>
                <a:lnTo>
                  <a:pt x="123697" y="168528"/>
                </a:lnTo>
                <a:lnTo>
                  <a:pt x="118929" y="176373"/>
                </a:lnTo>
                <a:lnTo>
                  <a:pt x="114982" y="184991"/>
                </a:lnTo>
                <a:lnTo>
                  <a:pt x="111964" y="194300"/>
                </a:lnTo>
                <a:lnTo>
                  <a:pt x="109981" y="204215"/>
                </a:lnTo>
                <a:lnTo>
                  <a:pt x="107950" y="211581"/>
                </a:lnTo>
                <a:lnTo>
                  <a:pt x="107950" y="215264"/>
                </a:lnTo>
                <a:lnTo>
                  <a:pt x="104012" y="215264"/>
                </a:lnTo>
                <a:lnTo>
                  <a:pt x="101091" y="216534"/>
                </a:lnTo>
                <a:lnTo>
                  <a:pt x="140252" y="216534"/>
                </a:lnTo>
                <a:lnTo>
                  <a:pt x="142073" y="205648"/>
                </a:lnTo>
                <a:lnTo>
                  <a:pt x="153162" y="185800"/>
                </a:lnTo>
                <a:lnTo>
                  <a:pt x="169005" y="171942"/>
                </a:lnTo>
                <a:lnTo>
                  <a:pt x="182399" y="168528"/>
                </a:lnTo>
                <a:close/>
              </a:path>
              <a:path w="303529" h="371475">
                <a:moveTo>
                  <a:pt x="58885" y="140207"/>
                </a:moveTo>
                <a:lnTo>
                  <a:pt x="10794" y="140207"/>
                </a:lnTo>
                <a:lnTo>
                  <a:pt x="25556" y="152832"/>
                </a:lnTo>
                <a:lnTo>
                  <a:pt x="45545" y="162528"/>
                </a:lnTo>
                <a:lnTo>
                  <a:pt x="69748" y="168747"/>
                </a:lnTo>
                <a:lnTo>
                  <a:pt x="97154" y="170941"/>
                </a:lnTo>
                <a:lnTo>
                  <a:pt x="103802" y="170743"/>
                </a:lnTo>
                <a:lnTo>
                  <a:pt x="110426" y="170211"/>
                </a:lnTo>
                <a:lnTo>
                  <a:pt x="117050" y="169441"/>
                </a:lnTo>
                <a:lnTo>
                  <a:pt x="123697" y="168528"/>
                </a:lnTo>
                <a:lnTo>
                  <a:pt x="182399" y="168528"/>
                </a:lnTo>
                <a:lnTo>
                  <a:pt x="187134" y="167322"/>
                </a:lnTo>
                <a:lnTo>
                  <a:pt x="247542" y="167322"/>
                </a:lnTo>
                <a:lnTo>
                  <a:pt x="244284" y="160845"/>
                </a:lnTo>
                <a:lnTo>
                  <a:pt x="227684" y="145161"/>
                </a:lnTo>
                <a:lnTo>
                  <a:pt x="97154" y="145161"/>
                </a:lnTo>
                <a:lnTo>
                  <a:pt x="62122" y="141380"/>
                </a:lnTo>
                <a:lnTo>
                  <a:pt x="58885" y="140207"/>
                </a:lnTo>
                <a:close/>
              </a:path>
              <a:path w="303529" h="371475">
                <a:moveTo>
                  <a:pt x="194309" y="73787"/>
                </a:moveTo>
                <a:lnTo>
                  <a:pt x="184530" y="73787"/>
                </a:lnTo>
                <a:lnTo>
                  <a:pt x="184530" y="102107"/>
                </a:lnTo>
                <a:lnTo>
                  <a:pt x="178057" y="117675"/>
                </a:lnTo>
                <a:lnTo>
                  <a:pt x="159988" y="131492"/>
                </a:lnTo>
                <a:lnTo>
                  <a:pt x="132345" y="141380"/>
                </a:lnTo>
                <a:lnTo>
                  <a:pt x="97154" y="145161"/>
                </a:lnTo>
                <a:lnTo>
                  <a:pt x="227684" y="145161"/>
                </a:lnTo>
                <a:lnTo>
                  <a:pt x="221543" y="139358"/>
                </a:lnTo>
                <a:lnTo>
                  <a:pt x="193420" y="129158"/>
                </a:lnTo>
                <a:lnTo>
                  <a:pt x="193420" y="128015"/>
                </a:lnTo>
                <a:lnTo>
                  <a:pt x="192404" y="125475"/>
                </a:lnTo>
                <a:lnTo>
                  <a:pt x="191388" y="123062"/>
                </a:lnTo>
                <a:lnTo>
                  <a:pt x="190372" y="120522"/>
                </a:lnTo>
                <a:lnTo>
                  <a:pt x="193420" y="114426"/>
                </a:lnTo>
                <a:lnTo>
                  <a:pt x="194309" y="109474"/>
                </a:lnTo>
                <a:lnTo>
                  <a:pt x="194309" y="73787"/>
                </a:lnTo>
                <a:close/>
              </a:path>
              <a:path w="303529" h="371475">
                <a:moveTo>
                  <a:pt x="82638" y="73787"/>
                </a:moveTo>
                <a:lnTo>
                  <a:pt x="10794" y="73787"/>
                </a:lnTo>
                <a:lnTo>
                  <a:pt x="25967" y="84387"/>
                </a:lnTo>
                <a:lnTo>
                  <a:pt x="46640" y="92106"/>
                </a:lnTo>
                <a:lnTo>
                  <a:pt x="70981" y="96825"/>
                </a:lnTo>
                <a:lnTo>
                  <a:pt x="97154" y="98425"/>
                </a:lnTo>
                <a:lnTo>
                  <a:pt x="123487" y="96825"/>
                </a:lnTo>
                <a:lnTo>
                  <a:pt x="148177" y="92106"/>
                </a:lnTo>
                <a:lnTo>
                  <a:pt x="169199" y="84387"/>
                </a:lnTo>
                <a:lnTo>
                  <a:pt x="182694" y="75056"/>
                </a:lnTo>
                <a:lnTo>
                  <a:pt x="97154" y="75056"/>
                </a:lnTo>
                <a:lnTo>
                  <a:pt x="82638" y="73787"/>
                </a:lnTo>
                <a:close/>
              </a:path>
              <a:path w="303529" h="371475">
                <a:moveTo>
                  <a:pt x="165989" y="13588"/>
                </a:moveTo>
                <a:lnTo>
                  <a:pt x="97154" y="13588"/>
                </a:lnTo>
                <a:lnTo>
                  <a:pt x="132746" y="16498"/>
                </a:lnTo>
                <a:lnTo>
                  <a:pt x="159289" y="23907"/>
                </a:lnTo>
                <a:lnTo>
                  <a:pt x="175879" y="33841"/>
                </a:lnTo>
                <a:lnTo>
                  <a:pt x="181609" y="44322"/>
                </a:lnTo>
                <a:lnTo>
                  <a:pt x="175879" y="54322"/>
                </a:lnTo>
                <a:lnTo>
                  <a:pt x="159289" y="64309"/>
                </a:lnTo>
                <a:lnTo>
                  <a:pt x="132746" y="71987"/>
                </a:lnTo>
                <a:lnTo>
                  <a:pt x="97154" y="75056"/>
                </a:lnTo>
                <a:lnTo>
                  <a:pt x="182694" y="75056"/>
                </a:lnTo>
                <a:lnTo>
                  <a:pt x="184530" y="73787"/>
                </a:lnTo>
                <a:lnTo>
                  <a:pt x="194309" y="73787"/>
                </a:lnTo>
                <a:lnTo>
                  <a:pt x="194309" y="62737"/>
                </a:lnTo>
                <a:lnTo>
                  <a:pt x="193420" y="57912"/>
                </a:lnTo>
                <a:lnTo>
                  <a:pt x="191388" y="52958"/>
                </a:lnTo>
                <a:lnTo>
                  <a:pt x="191388" y="51688"/>
                </a:lnTo>
                <a:lnTo>
                  <a:pt x="192404" y="49275"/>
                </a:lnTo>
                <a:lnTo>
                  <a:pt x="192404" y="44322"/>
                </a:lnTo>
                <a:lnTo>
                  <a:pt x="184005" y="24967"/>
                </a:lnTo>
                <a:lnTo>
                  <a:pt x="165989" y="13588"/>
                </a:lnTo>
                <a:close/>
              </a:path>
            </a:pathLst>
          </a:custGeom>
          <a:solidFill>
            <a:srgbClr val="FFFFFF"/>
          </a:solidFill>
        </p:spPr>
        <p:txBody>
          <a:bodyPr wrap="square" lIns="0" tIns="0" rIns="0" bIns="0" rtlCol="0"/>
          <a:lstStyle/>
          <a:p/>
        </p:txBody>
      </p:sp>
      <p:sp>
        <p:nvSpPr>
          <p:cNvPr id="26" name="object 26"/>
          <p:cNvSpPr txBox="1"/>
          <p:nvPr/>
        </p:nvSpPr>
        <p:spPr>
          <a:xfrm>
            <a:off x="3489960" y="1087067"/>
            <a:ext cx="1374775" cy="726440"/>
          </a:xfrm>
          <a:prstGeom prst="rect">
            <a:avLst/>
          </a:prstGeom>
        </p:spPr>
        <p:txBody>
          <a:bodyPr vert="horz" wrap="square" lIns="0" tIns="120014" rIns="0" bIns="0" rtlCol="0">
            <a:spAutoFit/>
          </a:bodyPr>
          <a:lstStyle/>
          <a:p>
            <a:pPr marL="29845">
              <a:lnSpc>
                <a:spcPct val="100000"/>
              </a:lnSpc>
              <a:spcBef>
                <a:spcPts val="945"/>
              </a:spcBef>
            </a:pPr>
            <a:r>
              <a:rPr sz="1200" b="1" spc="-10" dirty="0">
                <a:solidFill>
                  <a:srgbClr val="FFFFFF"/>
                </a:solidFill>
                <a:latin typeface="黑体" panose="02010609060101010101" charset="-122"/>
                <a:cs typeface="黑体" panose="02010609060101010101" charset="-122"/>
              </a:rPr>
              <a:t>纳入行业</a:t>
            </a:r>
            <a:endParaRPr sz="1200">
              <a:latin typeface="黑体" panose="02010609060101010101" charset="-122"/>
              <a:cs typeface="黑体" panose="02010609060101010101" charset="-122"/>
            </a:endParaRPr>
          </a:p>
          <a:p>
            <a:pPr marL="12700" marR="5080">
              <a:lnSpc>
                <a:spcPct val="120000"/>
              </a:lnSpc>
              <a:spcBef>
                <a:spcPts val="415"/>
              </a:spcBef>
            </a:pPr>
            <a:r>
              <a:rPr sz="1000" dirty="0">
                <a:solidFill>
                  <a:srgbClr val="FFFFFF"/>
                </a:solidFill>
                <a:latin typeface="黑体" panose="02010609060101010101" charset="-122"/>
                <a:ea typeface="黑体" panose="02010609060101010101" charset="-122"/>
                <a:cs typeface="黑体" panose="02010609060101010101" charset="-122"/>
              </a:rPr>
              <a:t>重点是电力、石化、 钢铁等排放密集型行业</a:t>
            </a:r>
            <a:endParaRPr sz="1000" dirty="0">
              <a:solidFill>
                <a:srgbClr val="FFFFFF"/>
              </a:solidFill>
              <a:latin typeface="黑体" panose="02010609060101010101" charset="-122"/>
              <a:ea typeface="黑体" panose="02010609060101010101" charset="-122"/>
              <a:cs typeface="黑体" panose="02010609060101010101" charset="-122"/>
            </a:endParaRPr>
          </a:p>
        </p:txBody>
      </p:sp>
      <p:sp>
        <p:nvSpPr>
          <p:cNvPr id="27" name="object 27"/>
          <p:cNvSpPr txBox="1"/>
          <p:nvPr/>
        </p:nvSpPr>
        <p:spPr>
          <a:xfrm>
            <a:off x="3587241" y="2280232"/>
            <a:ext cx="1054100" cy="592455"/>
          </a:xfrm>
          <a:prstGeom prst="rect">
            <a:avLst/>
          </a:prstGeom>
        </p:spPr>
        <p:txBody>
          <a:bodyPr vert="horz" wrap="square" lIns="0" tIns="12700" rIns="0" bIns="0" rtlCol="0">
            <a:spAutoFit/>
          </a:bodyPr>
          <a:lstStyle/>
          <a:p>
            <a:pPr marL="17145">
              <a:lnSpc>
                <a:spcPct val="100000"/>
              </a:lnSpc>
              <a:spcBef>
                <a:spcPts val="100"/>
              </a:spcBef>
            </a:pPr>
            <a:r>
              <a:rPr sz="1200" b="1" spc="-5" dirty="0">
                <a:solidFill>
                  <a:srgbClr val="FFFFFF"/>
                </a:solidFill>
                <a:latin typeface="黑体" panose="02010609060101010101" charset="-122"/>
                <a:cs typeface="黑体" panose="02010609060101010101" charset="-122"/>
              </a:rPr>
              <a:t>纳入气体</a:t>
            </a:r>
            <a:endParaRPr sz="1200">
              <a:latin typeface="黑体" panose="02010609060101010101" charset="-122"/>
              <a:cs typeface="黑体" panose="02010609060101010101" charset="-122"/>
            </a:endParaRPr>
          </a:p>
          <a:p>
            <a:pPr marL="12700" marR="5080">
              <a:lnSpc>
                <a:spcPct val="100000"/>
              </a:lnSpc>
              <a:spcBef>
                <a:spcPts val="685"/>
              </a:spcBef>
            </a:pPr>
            <a:r>
              <a:rPr sz="1000" dirty="0">
                <a:solidFill>
                  <a:srgbClr val="FFFFFF"/>
                </a:solidFill>
                <a:latin typeface="黑体" panose="02010609060101010101" charset="-122"/>
                <a:ea typeface="黑体" panose="02010609060101010101" charset="-122"/>
                <a:cs typeface="黑体" panose="02010609060101010101" charset="-122"/>
              </a:rPr>
              <a:t>以二氧化碳为主的温 室气体</a:t>
            </a:r>
            <a:endParaRPr sz="1000" dirty="0">
              <a:solidFill>
                <a:srgbClr val="FFFFFF"/>
              </a:solidFill>
              <a:latin typeface="黑体" panose="02010609060101010101" charset="-122"/>
              <a:ea typeface="黑体" panose="02010609060101010101" charset="-122"/>
              <a:cs typeface="黑体" panose="02010609060101010101" charset="-122"/>
            </a:endParaRPr>
          </a:p>
        </p:txBody>
      </p:sp>
      <p:sp>
        <p:nvSpPr>
          <p:cNvPr id="28" name="object 28"/>
          <p:cNvSpPr txBox="1"/>
          <p:nvPr/>
        </p:nvSpPr>
        <p:spPr>
          <a:xfrm>
            <a:off x="3587115" y="3339412"/>
            <a:ext cx="882650" cy="451485"/>
          </a:xfrm>
          <a:prstGeom prst="rect">
            <a:avLst/>
          </a:prstGeom>
        </p:spPr>
        <p:txBody>
          <a:bodyPr vert="horz" wrap="square" lIns="0" tIns="69850" rIns="0" bIns="0" rtlCol="0">
            <a:spAutoFit/>
          </a:bodyPr>
          <a:lstStyle/>
          <a:p>
            <a:pPr marL="17145">
              <a:lnSpc>
                <a:spcPct val="100000"/>
              </a:lnSpc>
              <a:spcBef>
                <a:spcPts val="550"/>
              </a:spcBef>
            </a:pPr>
            <a:r>
              <a:rPr sz="1200" b="1" spc="-5" dirty="0">
                <a:solidFill>
                  <a:srgbClr val="FFFFFF"/>
                </a:solidFill>
                <a:latin typeface="黑体" panose="02010609060101010101" charset="-122"/>
                <a:cs typeface="黑体" panose="02010609060101010101" charset="-122"/>
              </a:rPr>
              <a:t>纳入标准</a:t>
            </a:r>
            <a:endParaRPr sz="1200">
              <a:latin typeface="黑体" panose="02010609060101010101" charset="-122"/>
              <a:cs typeface="黑体" panose="02010609060101010101" charset="-122"/>
            </a:endParaRPr>
          </a:p>
          <a:p>
            <a:pPr marL="12700">
              <a:lnSpc>
                <a:spcPct val="100000"/>
              </a:lnSpc>
              <a:spcBef>
                <a:spcPts val="340"/>
              </a:spcBef>
            </a:pPr>
            <a:r>
              <a:rPr sz="1000" dirty="0">
                <a:solidFill>
                  <a:srgbClr val="FFFFFF"/>
                </a:solidFill>
                <a:latin typeface="黑体" panose="02010609060101010101" charset="-122"/>
                <a:ea typeface="黑体" panose="02010609060101010101" charset="-122"/>
                <a:cs typeface="黑体" panose="02010609060101010101" charset="-122"/>
              </a:rPr>
              <a:t>排放门槛</a:t>
            </a:r>
            <a:r>
              <a:rPr sz="1000" spc="-5" dirty="0">
                <a:solidFill>
                  <a:srgbClr val="FFFFFF"/>
                </a:solidFill>
                <a:latin typeface="黑体" panose="02010609060101010101" charset="-122"/>
                <a:ea typeface="黑体" panose="02010609060101010101" charset="-122"/>
                <a:cs typeface="黑体" panose="02010609060101010101" charset="-122"/>
              </a:rPr>
              <a:t>……</a:t>
            </a:r>
            <a:endParaRPr sz="1000" spc="-5" dirty="0">
              <a:solidFill>
                <a:srgbClr val="FFFFFF"/>
              </a:solidFill>
              <a:latin typeface="黑体" panose="02010609060101010101" charset="-122"/>
              <a:ea typeface="黑体" panose="02010609060101010101" charset="-122"/>
              <a:cs typeface="黑体" panose="02010609060101010101" charset="-122"/>
            </a:endParaRPr>
          </a:p>
        </p:txBody>
      </p:sp>
      <p:sp>
        <p:nvSpPr>
          <p:cNvPr id="30" name="object 30"/>
          <p:cNvSpPr txBox="1"/>
          <p:nvPr/>
        </p:nvSpPr>
        <p:spPr>
          <a:xfrm>
            <a:off x="5210809" y="1046249"/>
            <a:ext cx="3294379" cy="1534795"/>
          </a:xfrm>
          <a:prstGeom prst="rect">
            <a:avLst/>
          </a:prstGeom>
        </p:spPr>
        <p:txBody>
          <a:bodyPr vert="horz" wrap="square" lIns="0" tIns="96520" rIns="0" bIns="0" rtlCol="0">
            <a:spAutoFit/>
          </a:bodyPr>
          <a:lstStyle/>
          <a:p>
            <a:pPr marL="184150" indent="-171450">
              <a:lnSpc>
                <a:spcPct val="100000"/>
              </a:lnSpc>
              <a:spcBef>
                <a:spcPts val="760"/>
              </a:spcBef>
              <a:buFont typeface="Wingdings" panose="05000000000000000000"/>
              <a:buChar char=""/>
              <a:tabLst>
                <a:tab pos="184150" algn="l"/>
              </a:tabLst>
            </a:pPr>
            <a:r>
              <a:rPr sz="1100" spc="-5" dirty="0">
                <a:solidFill>
                  <a:schemeClr val="tx2"/>
                </a:solidFill>
                <a:latin typeface="黑体" panose="02010609060101010101" charset="-122"/>
                <a:ea typeface="黑体" panose="02010609060101010101" charset="-122"/>
                <a:cs typeface="黑体" panose="02010609060101010101" charset="-122"/>
              </a:rPr>
              <a:t>覆盖范围决定了配额总量多少</a:t>
            </a:r>
            <a:endParaRPr sz="1100">
              <a:solidFill>
                <a:schemeClr val="tx2"/>
              </a:solidFill>
              <a:latin typeface="黑体" panose="02010609060101010101" charset="-122"/>
              <a:ea typeface="黑体" panose="02010609060101010101" charset="-122"/>
              <a:cs typeface="黑体" panose="02010609060101010101" charset="-122"/>
            </a:endParaRPr>
          </a:p>
          <a:p>
            <a:pPr marL="184150" marR="5080" indent="-171450">
              <a:lnSpc>
                <a:spcPct val="150000"/>
              </a:lnSpc>
              <a:buFont typeface="Wingdings" panose="05000000000000000000"/>
              <a:buChar char=""/>
              <a:tabLst>
                <a:tab pos="184150" algn="l"/>
              </a:tabLst>
            </a:pPr>
            <a:r>
              <a:rPr sz="1100" spc="5" dirty="0">
                <a:solidFill>
                  <a:schemeClr val="tx2"/>
                </a:solidFill>
                <a:latin typeface="黑体" panose="02010609060101010101" charset="-122"/>
                <a:ea typeface="黑体" panose="02010609060101010101" charset="-122"/>
                <a:cs typeface="黑体" panose="02010609060101010101" charset="-122"/>
              </a:rPr>
              <a:t>覆盖的主体和排放源越多，则碳交易体系里的边 际减排差</a:t>
            </a:r>
            <a:r>
              <a:rPr sz="1100" spc="-5" dirty="0">
                <a:solidFill>
                  <a:schemeClr val="tx2"/>
                </a:solidFill>
                <a:latin typeface="黑体" panose="02010609060101010101" charset="-122"/>
                <a:ea typeface="黑体" panose="02010609060101010101" charset="-122"/>
                <a:cs typeface="黑体" panose="02010609060101010101" charset="-122"/>
              </a:rPr>
              <a:t>异</a:t>
            </a:r>
            <a:r>
              <a:rPr sz="1100" spc="5" dirty="0">
                <a:solidFill>
                  <a:schemeClr val="tx2"/>
                </a:solidFill>
                <a:latin typeface="黑体" panose="02010609060101010101" charset="-122"/>
                <a:ea typeface="黑体" panose="02010609060101010101" charset="-122"/>
                <a:cs typeface="黑体" panose="02010609060101010101" charset="-122"/>
              </a:rPr>
              <a:t>就越</a:t>
            </a:r>
            <a:r>
              <a:rPr sz="1100" spc="15" dirty="0">
                <a:solidFill>
                  <a:schemeClr val="tx2"/>
                </a:solidFill>
                <a:latin typeface="黑体" panose="02010609060101010101" charset="-122"/>
                <a:ea typeface="黑体" panose="02010609060101010101" charset="-122"/>
                <a:cs typeface="黑体" panose="02010609060101010101" charset="-122"/>
              </a:rPr>
              <a:t>大</a:t>
            </a:r>
            <a:r>
              <a:rPr sz="1100" spc="5" dirty="0">
                <a:solidFill>
                  <a:schemeClr val="tx2"/>
                </a:solidFill>
                <a:latin typeface="黑体" panose="02010609060101010101" charset="-122"/>
                <a:ea typeface="黑体" panose="02010609060101010101" charset="-122"/>
                <a:cs typeface="黑体" panose="02010609060101010101" charset="-122"/>
              </a:rPr>
              <a:t>，</a:t>
            </a:r>
            <a:r>
              <a:rPr sz="1100" spc="-5" dirty="0">
                <a:solidFill>
                  <a:schemeClr val="tx2"/>
                </a:solidFill>
                <a:latin typeface="黑体" panose="02010609060101010101" charset="-122"/>
                <a:ea typeface="黑体" panose="02010609060101010101" charset="-122"/>
                <a:cs typeface="黑体" panose="02010609060101010101" charset="-122"/>
              </a:rPr>
              <a:t>就</a:t>
            </a:r>
            <a:r>
              <a:rPr sz="1100" spc="5" dirty="0">
                <a:solidFill>
                  <a:schemeClr val="tx2"/>
                </a:solidFill>
                <a:latin typeface="黑体" panose="02010609060101010101" charset="-122"/>
                <a:ea typeface="黑体" panose="02010609060101010101" charset="-122"/>
                <a:cs typeface="黑体" panose="02010609060101010101" charset="-122"/>
              </a:rPr>
              <a:t>越容易降</a:t>
            </a:r>
            <a:r>
              <a:rPr sz="1100" spc="-5" dirty="0">
                <a:solidFill>
                  <a:schemeClr val="tx2"/>
                </a:solidFill>
                <a:latin typeface="黑体" panose="02010609060101010101" charset="-122"/>
                <a:ea typeface="黑体" panose="02010609060101010101" charset="-122"/>
                <a:cs typeface="黑体" panose="02010609060101010101" charset="-122"/>
              </a:rPr>
              <a:t>低</a:t>
            </a:r>
            <a:r>
              <a:rPr sz="1100" spc="5" dirty="0">
                <a:solidFill>
                  <a:schemeClr val="tx2"/>
                </a:solidFill>
                <a:latin typeface="黑体" panose="02010609060101010101" charset="-122"/>
                <a:ea typeface="黑体" panose="02010609060101010101" charset="-122"/>
                <a:cs typeface="黑体" panose="02010609060101010101" charset="-122"/>
              </a:rPr>
              <a:t>总体减排</a:t>
            </a:r>
            <a:r>
              <a:rPr sz="1100" spc="-5" dirty="0">
                <a:solidFill>
                  <a:schemeClr val="tx2"/>
                </a:solidFill>
                <a:latin typeface="黑体" panose="02010609060101010101" charset="-122"/>
                <a:ea typeface="黑体" panose="02010609060101010101" charset="-122"/>
                <a:cs typeface="黑体" panose="02010609060101010101" charset="-122"/>
              </a:rPr>
              <a:t>成</a:t>
            </a:r>
            <a:r>
              <a:rPr sz="1100" spc="20" dirty="0">
                <a:solidFill>
                  <a:schemeClr val="tx2"/>
                </a:solidFill>
                <a:latin typeface="黑体" panose="02010609060101010101" charset="-122"/>
                <a:ea typeface="黑体" panose="02010609060101010101" charset="-122"/>
                <a:cs typeface="黑体" panose="02010609060101010101" charset="-122"/>
              </a:rPr>
              <a:t>本</a:t>
            </a:r>
            <a:r>
              <a:rPr sz="1100" spc="-5" dirty="0">
                <a:solidFill>
                  <a:schemeClr val="tx2"/>
                </a:solidFill>
                <a:latin typeface="黑体" panose="02010609060101010101" charset="-122"/>
                <a:ea typeface="黑体" panose="02010609060101010101" charset="-122"/>
                <a:cs typeface="黑体" panose="02010609060101010101" charset="-122"/>
              </a:rPr>
              <a:t>， 碳交易体系运行就会更有效率</a:t>
            </a:r>
            <a:endParaRPr sz="1100">
              <a:solidFill>
                <a:schemeClr val="tx2"/>
              </a:solidFill>
              <a:latin typeface="黑体" panose="02010609060101010101" charset="-122"/>
              <a:ea typeface="黑体" panose="02010609060101010101" charset="-122"/>
              <a:cs typeface="黑体" panose="02010609060101010101" charset="-122"/>
            </a:endParaRPr>
          </a:p>
          <a:p>
            <a:pPr marL="184150" indent="-171450">
              <a:lnSpc>
                <a:spcPct val="100000"/>
              </a:lnSpc>
              <a:spcBef>
                <a:spcPts val="660"/>
              </a:spcBef>
              <a:buFont typeface="Wingdings" panose="05000000000000000000"/>
              <a:buChar char=""/>
              <a:tabLst>
                <a:tab pos="184150" algn="l"/>
              </a:tabLst>
            </a:pPr>
            <a:r>
              <a:rPr sz="1100" spc="50" dirty="0">
                <a:solidFill>
                  <a:schemeClr val="tx2"/>
                </a:solidFill>
                <a:latin typeface="黑体" panose="02010609060101010101" charset="-122"/>
                <a:ea typeface="黑体" panose="02010609060101010101" charset="-122"/>
                <a:cs typeface="黑体" panose="02010609060101010101" charset="-122"/>
              </a:rPr>
              <a:t>覆盖范围</a:t>
            </a:r>
            <a:r>
              <a:rPr sz="1100" spc="55" dirty="0">
                <a:solidFill>
                  <a:schemeClr val="tx2"/>
                </a:solidFill>
                <a:latin typeface="黑体" panose="02010609060101010101" charset="-122"/>
                <a:ea typeface="黑体" panose="02010609060101010101" charset="-122"/>
                <a:cs typeface="黑体" panose="02010609060101010101" charset="-122"/>
              </a:rPr>
              <a:t>越</a:t>
            </a:r>
            <a:r>
              <a:rPr sz="1100" spc="60" dirty="0">
                <a:solidFill>
                  <a:schemeClr val="tx2"/>
                </a:solidFill>
                <a:latin typeface="黑体" panose="02010609060101010101" charset="-122"/>
                <a:ea typeface="黑体" panose="02010609060101010101" charset="-122"/>
                <a:cs typeface="黑体" panose="02010609060101010101" charset="-122"/>
              </a:rPr>
              <a:t>大</a:t>
            </a:r>
            <a:r>
              <a:rPr sz="1100" spc="50" dirty="0">
                <a:solidFill>
                  <a:schemeClr val="tx2"/>
                </a:solidFill>
                <a:latin typeface="黑体" panose="02010609060101010101" charset="-122"/>
                <a:ea typeface="黑体" panose="02010609060101010101" charset="-122"/>
                <a:cs typeface="黑体" panose="02010609060101010101" charset="-122"/>
              </a:rPr>
              <a:t>，对排</a:t>
            </a:r>
            <a:r>
              <a:rPr sz="1100" spc="55" dirty="0">
                <a:solidFill>
                  <a:schemeClr val="tx2"/>
                </a:solidFill>
                <a:latin typeface="黑体" panose="02010609060101010101" charset="-122"/>
                <a:ea typeface="黑体" panose="02010609060101010101" charset="-122"/>
                <a:cs typeface="黑体" panose="02010609060101010101" charset="-122"/>
              </a:rPr>
              <a:t>放</a:t>
            </a:r>
            <a:r>
              <a:rPr sz="1100" spc="50" dirty="0">
                <a:solidFill>
                  <a:schemeClr val="tx2"/>
                </a:solidFill>
                <a:latin typeface="黑体" panose="02010609060101010101" charset="-122"/>
                <a:ea typeface="黑体" panose="02010609060101010101" charset="-122"/>
                <a:cs typeface="黑体" panose="02010609060101010101" charset="-122"/>
              </a:rPr>
              <a:t>监测报告</a:t>
            </a:r>
            <a:r>
              <a:rPr sz="1100" spc="55" dirty="0">
                <a:solidFill>
                  <a:schemeClr val="tx2"/>
                </a:solidFill>
                <a:latin typeface="黑体" panose="02010609060101010101" charset="-122"/>
                <a:ea typeface="黑体" panose="02010609060101010101" charset="-122"/>
                <a:cs typeface="黑体" panose="02010609060101010101" charset="-122"/>
              </a:rPr>
              <a:t>核</a:t>
            </a:r>
            <a:r>
              <a:rPr sz="1100" spc="60" dirty="0">
                <a:solidFill>
                  <a:schemeClr val="tx2"/>
                </a:solidFill>
                <a:latin typeface="黑体" panose="02010609060101010101" charset="-122"/>
                <a:ea typeface="黑体" panose="02010609060101010101" charset="-122"/>
                <a:cs typeface="黑体" panose="02010609060101010101" charset="-122"/>
              </a:rPr>
              <a:t>查</a:t>
            </a:r>
            <a:r>
              <a:rPr sz="1100" spc="15" dirty="0">
                <a:solidFill>
                  <a:schemeClr val="tx2"/>
                </a:solidFill>
                <a:latin typeface="黑体" panose="02010609060101010101" charset="-122"/>
                <a:ea typeface="黑体" panose="02010609060101010101" charset="-122"/>
                <a:cs typeface="黑体" panose="02010609060101010101" charset="-122"/>
              </a:rPr>
              <a:t>（MRV）</a:t>
            </a:r>
            <a:endParaRPr sz="1100">
              <a:solidFill>
                <a:schemeClr val="tx2"/>
              </a:solidFill>
              <a:latin typeface="黑体" panose="02010609060101010101" charset="-122"/>
              <a:ea typeface="黑体" panose="02010609060101010101" charset="-122"/>
              <a:cs typeface="黑体" panose="02010609060101010101" charset="-122"/>
            </a:endParaRPr>
          </a:p>
          <a:p>
            <a:pPr marL="184150">
              <a:lnSpc>
                <a:spcPct val="100000"/>
              </a:lnSpc>
              <a:spcBef>
                <a:spcPts val="660"/>
              </a:spcBef>
            </a:pPr>
            <a:r>
              <a:rPr sz="1100" spc="-5" dirty="0">
                <a:solidFill>
                  <a:schemeClr val="tx2"/>
                </a:solidFill>
                <a:latin typeface="黑体" panose="02010609060101010101" charset="-122"/>
                <a:ea typeface="黑体" panose="02010609060101010101" charset="-122"/>
                <a:cs typeface="黑体" panose="02010609060101010101" charset="-122"/>
              </a:rPr>
              <a:t>的要求也越高，管理成本也越高</a:t>
            </a:r>
            <a:endParaRPr sz="1100" spc="-5" dirty="0">
              <a:solidFill>
                <a:schemeClr val="tx2"/>
              </a:solidFill>
              <a:latin typeface="黑体" panose="02010609060101010101" charset="-122"/>
              <a:ea typeface="黑体" panose="02010609060101010101" charset="-122"/>
              <a:cs typeface="黑体" panose="02010609060101010101" charset="-122"/>
            </a:endParaRPr>
          </a:p>
        </p:txBody>
      </p:sp>
      <p:sp>
        <p:nvSpPr>
          <p:cNvPr id="31" name="object 31"/>
          <p:cNvSpPr/>
          <p:nvPr/>
        </p:nvSpPr>
        <p:spPr>
          <a:xfrm>
            <a:off x="6474460" y="2872687"/>
            <a:ext cx="2122805" cy="1367155"/>
          </a:xfrm>
          <a:prstGeom prst="rect">
            <a:avLst/>
          </a:prstGeom>
          <a:blipFill>
            <a:blip r:embed="rId4" cstate="print"/>
            <a:stretch>
              <a:fillRect/>
            </a:stretch>
          </a:blipFill>
        </p:spPr>
        <p:txBody>
          <a:bodyPr wrap="square" lIns="0" tIns="0" rIns="0" bIns="0" rtlCol="0"/>
          <a:lstStyl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529602" y="770456"/>
            <a:ext cx="229235" cy="1316355"/>
          </a:xfrm>
          <a:prstGeom prst="rect">
            <a:avLst/>
          </a:prstGeom>
        </p:spPr>
        <p:txBody>
          <a:bodyPr vert="horz" wrap="square" lIns="0" tIns="56515" rIns="0" bIns="0" rtlCol="0">
            <a:spAutoFit/>
          </a:bodyPr>
          <a:lstStyle/>
          <a:p>
            <a:pPr marL="12700" marR="5080" algn="just">
              <a:lnSpc>
                <a:spcPct val="82000"/>
              </a:lnSpc>
              <a:spcBef>
                <a:spcPts val="445"/>
              </a:spcBef>
            </a:pPr>
            <a:r>
              <a:rPr sz="2000" b="1" spc="-5" dirty="0">
                <a:solidFill>
                  <a:schemeClr val="tx2"/>
                </a:solidFill>
                <a:latin typeface="方正黑体_GBK" panose="03000509000000000000" charset="-122"/>
                <a:ea typeface="方正黑体_GBK" panose="03000509000000000000" charset="-122"/>
                <a:cs typeface="方正黑体_GBK" panose="03000509000000000000" charset="-122"/>
              </a:rPr>
              <a:t>碳 交 易 要 素</a:t>
            </a:r>
            <a:endParaRPr sz="20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3" name="object 3"/>
          <p:cNvSpPr txBox="1"/>
          <p:nvPr/>
        </p:nvSpPr>
        <p:spPr>
          <a:xfrm>
            <a:off x="529046" y="2086430"/>
            <a:ext cx="229870" cy="434340"/>
          </a:xfrm>
          <a:prstGeom prst="rect">
            <a:avLst/>
          </a:prstGeom>
        </p:spPr>
        <p:txBody>
          <a:bodyPr vert="vert" wrap="square" lIns="0" tIns="0" rIns="0" bIns="0" rtlCol="0">
            <a:spAutoFit/>
          </a:bodyPr>
          <a:lstStyle/>
          <a:p>
            <a:pPr marL="12700">
              <a:lnSpc>
                <a:spcPts val="1795"/>
              </a:lnSpc>
            </a:pPr>
            <a:r>
              <a:rPr sz="1600" b="1" spc="5" dirty="0">
                <a:solidFill>
                  <a:schemeClr val="tx2"/>
                </a:solidFill>
                <a:latin typeface="方正黑体_GBK" panose="03000509000000000000" charset="-122"/>
                <a:ea typeface="方正黑体_GBK" panose="03000509000000000000" charset="-122"/>
                <a:cs typeface="黑体" panose="02010609060101010101" charset="-122"/>
              </a:rPr>
              <a:t>——</a:t>
            </a:r>
            <a:endParaRPr sz="1600" b="1" spc="5" dirty="0">
              <a:solidFill>
                <a:schemeClr val="tx2"/>
              </a:solidFill>
              <a:latin typeface="方正黑体_GBK" panose="03000509000000000000" charset="-122"/>
              <a:ea typeface="方正黑体_GBK" panose="03000509000000000000" charset="-122"/>
              <a:cs typeface="黑体" panose="02010609060101010101" charset="-122"/>
            </a:endParaRPr>
          </a:p>
        </p:txBody>
      </p:sp>
      <p:sp>
        <p:nvSpPr>
          <p:cNvPr id="4" name="object 4"/>
          <p:cNvSpPr txBox="1"/>
          <p:nvPr/>
        </p:nvSpPr>
        <p:spPr>
          <a:xfrm>
            <a:off x="529602" y="2543121"/>
            <a:ext cx="229235" cy="1819910"/>
          </a:xfrm>
          <a:prstGeom prst="rect">
            <a:avLst/>
          </a:prstGeom>
        </p:spPr>
        <p:txBody>
          <a:bodyPr vert="horz" wrap="square" lIns="0" tIns="56515" rIns="0" bIns="0" rtlCol="0">
            <a:spAutoFit/>
          </a:bodyPr>
          <a:lstStyle/>
          <a:p>
            <a:pPr marL="12700" marR="5080" algn="just">
              <a:lnSpc>
                <a:spcPct val="82000"/>
              </a:lnSpc>
              <a:spcBef>
                <a:spcPts val="445"/>
              </a:spcBef>
            </a:pPr>
            <a:r>
              <a:rPr sz="2000" b="1" spc="-5" dirty="0">
                <a:solidFill>
                  <a:schemeClr val="tx2"/>
                </a:solidFill>
                <a:latin typeface="方正黑体_GBK" panose="03000509000000000000" charset="-122"/>
                <a:ea typeface="方正黑体_GBK" panose="03000509000000000000" charset="-122"/>
                <a:cs typeface="方正黑体_GBK" panose="03000509000000000000" charset="-122"/>
              </a:rPr>
              <a:t>配 额 总 量 的 设 定</a:t>
            </a:r>
            <a:endParaRPr sz="20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5" name="object 5"/>
          <p:cNvSpPr txBox="1"/>
          <p:nvPr/>
        </p:nvSpPr>
        <p:spPr>
          <a:xfrm>
            <a:off x="1312672" y="2168218"/>
            <a:ext cx="1268730" cy="227330"/>
          </a:xfrm>
          <a:prstGeom prst="rect">
            <a:avLst/>
          </a:prstGeom>
        </p:spPr>
        <p:txBody>
          <a:bodyPr vert="horz" wrap="square" lIns="0" tIns="12065" rIns="0" bIns="0" rtlCol="0">
            <a:spAutoFit/>
          </a:bodyPr>
          <a:lstStyle/>
          <a:p>
            <a:pPr marL="12700">
              <a:lnSpc>
                <a:spcPct val="100000"/>
              </a:lnSpc>
              <a:spcBef>
                <a:spcPts val="95"/>
              </a:spcBef>
            </a:pPr>
            <a:r>
              <a:rPr sz="1400" b="1" u="sng" kern="0" spc="-5" dirty="0">
                <a:solidFill>
                  <a:srgbClr val="000000"/>
                </a:solidFill>
                <a:latin typeface="方正黑体_GBK" panose="03000509000000000000" charset="-122"/>
                <a:ea typeface="方正黑体_GBK" panose="03000509000000000000" charset="-122"/>
                <a:cs typeface="微软雅黑" panose="020B0503020204020204" charset="-122"/>
              </a:rPr>
              <a:t>配额总量的设定</a:t>
            </a:r>
            <a:endParaRPr sz="1400" b="1" u="sng" kern="0" spc="-5" dirty="0">
              <a:solidFill>
                <a:srgbClr val="000000"/>
              </a:solidFill>
              <a:latin typeface="方正黑体_GBK" panose="03000509000000000000" charset="-122"/>
              <a:ea typeface="方正黑体_GBK" panose="03000509000000000000" charset="-122"/>
              <a:cs typeface="微软雅黑" panose="020B0503020204020204" charset="-122"/>
            </a:endParaRPr>
          </a:p>
        </p:txBody>
      </p:sp>
      <p:sp>
        <p:nvSpPr>
          <p:cNvPr id="6" name="object 6"/>
          <p:cNvSpPr txBox="1"/>
          <p:nvPr/>
        </p:nvSpPr>
        <p:spPr>
          <a:xfrm>
            <a:off x="1312672" y="2423995"/>
            <a:ext cx="3448050" cy="1988185"/>
          </a:xfrm>
          <a:prstGeom prst="rect">
            <a:avLst/>
          </a:prstGeom>
        </p:spPr>
        <p:txBody>
          <a:bodyPr vert="horz" wrap="square" lIns="0" tIns="12700" rIns="0" bIns="0" rtlCol="0">
            <a:spAutoFit/>
          </a:bodyPr>
          <a:lstStyle/>
          <a:p>
            <a:pPr marL="298450" marR="5080" indent="-285750" algn="just">
              <a:lnSpc>
                <a:spcPct val="150000"/>
              </a:lnSpc>
              <a:spcBef>
                <a:spcPts val="100"/>
              </a:spcBef>
              <a:buFont typeface="Wingdings" panose="05000000000000000000"/>
              <a:buChar char=""/>
              <a:tabLst>
                <a:tab pos="298450" algn="l"/>
              </a:tabLst>
            </a:pPr>
            <a:r>
              <a:rPr sz="1200" spc="30" dirty="0">
                <a:solidFill>
                  <a:schemeClr val="tx2"/>
                </a:solidFill>
                <a:latin typeface="黑体" panose="02010609060101010101" charset="-122"/>
                <a:ea typeface="黑体" panose="02010609060101010101" charset="-122"/>
                <a:cs typeface="黑体" panose="02010609060101010101" charset="-122"/>
              </a:rPr>
              <a:t>碳交易</a:t>
            </a:r>
            <a:r>
              <a:rPr sz="1200" spc="25" dirty="0">
                <a:solidFill>
                  <a:schemeClr val="tx2"/>
                </a:solidFill>
                <a:latin typeface="黑体" panose="02010609060101010101" charset="-122"/>
                <a:ea typeface="黑体" panose="02010609060101010101" charset="-122"/>
                <a:cs typeface="黑体" panose="02010609060101010101" charset="-122"/>
              </a:rPr>
              <a:t>的</a:t>
            </a:r>
            <a:r>
              <a:rPr sz="1200" spc="30" dirty="0">
                <a:solidFill>
                  <a:schemeClr val="tx2"/>
                </a:solidFill>
                <a:latin typeface="黑体" panose="02010609060101010101" charset="-122"/>
                <a:ea typeface="黑体" panose="02010609060101010101" charset="-122"/>
                <a:cs typeface="黑体" panose="02010609060101010101" charset="-122"/>
              </a:rPr>
              <a:t>初衷是</a:t>
            </a:r>
            <a:r>
              <a:rPr sz="1200" spc="25" dirty="0">
                <a:solidFill>
                  <a:schemeClr val="tx2"/>
                </a:solidFill>
                <a:latin typeface="黑体" panose="02010609060101010101" charset="-122"/>
                <a:ea typeface="黑体" panose="02010609060101010101" charset="-122"/>
                <a:cs typeface="黑体" panose="02010609060101010101" charset="-122"/>
              </a:rPr>
              <a:t>控</a:t>
            </a:r>
            <a:r>
              <a:rPr sz="1200" spc="30" dirty="0">
                <a:solidFill>
                  <a:schemeClr val="tx2"/>
                </a:solidFill>
                <a:latin typeface="黑体" panose="02010609060101010101" charset="-122"/>
                <a:ea typeface="黑体" panose="02010609060101010101" charset="-122"/>
                <a:cs typeface="黑体" panose="02010609060101010101" charset="-122"/>
              </a:rPr>
              <a:t>制温室</a:t>
            </a:r>
            <a:r>
              <a:rPr sz="1200" spc="25" dirty="0">
                <a:solidFill>
                  <a:schemeClr val="tx2"/>
                </a:solidFill>
                <a:latin typeface="黑体" panose="02010609060101010101" charset="-122"/>
                <a:ea typeface="黑体" panose="02010609060101010101" charset="-122"/>
                <a:cs typeface="黑体" panose="02010609060101010101" charset="-122"/>
              </a:rPr>
              <a:t>气</a:t>
            </a:r>
            <a:r>
              <a:rPr sz="1200" spc="30" dirty="0">
                <a:solidFill>
                  <a:schemeClr val="tx2"/>
                </a:solidFill>
                <a:latin typeface="黑体" panose="02010609060101010101" charset="-122"/>
                <a:ea typeface="黑体" panose="02010609060101010101" charset="-122"/>
                <a:cs typeface="黑体" panose="02010609060101010101" charset="-122"/>
              </a:rPr>
              <a:t>体的排</a:t>
            </a:r>
            <a:r>
              <a:rPr sz="1200" spc="25" dirty="0">
                <a:solidFill>
                  <a:schemeClr val="tx2"/>
                </a:solidFill>
                <a:latin typeface="黑体" panose="02010609060101010101" charset="-122"/>
                <a:ea typeface="黑体" panose="02010609060101010101" charset="-122"/>
                <a:cs typeface="黑体" panose="02010609060101010101" charset="-122"/>
              </a:rPr>
              <a:t>放</a:t>
            </a:r>
            <a:r>
              <a:rPr sz="1200" spc="55" dirty="0">
                <a:solidFill>
                  <a:schemeClr val="tx2"/>
                </a:solidFill>
                <a:latin typeface="黑体" panose="02010609060101010101" charset="-122"/>
                <a:ea typeface="黑体" panose="02010609060101010101" charset="-122"/>
                <a:cs typeface="黑体" panose="02010609060101010101" charset="-122"/>
              </a:rPr>
              <a:t>量</a:t>
            </a:r>
            <a:r>
              <a:rPr sz="1200" spc="35" dirty="0">
                <a:solidFill>
                  <a:schemeClr val="tx2"/>
                </a:solidFill>
                <a:latin typeface="黑体" panose="02010609060101010101" charset="-122"/>
                <a:ea typeface="黑体" panose="02010609060101010101" charset="-122"/>
                <a:cs typeface="黑体" panose="02010609060101010101" charset="-122"/>
              </a:rPr>
              <a:t>，通过 </a:t>
            </a:r>
            <a:r>
              <a:rPr sz="1200" spc="30" dirty="0">
                <a:solidFill>
                  <a:schemeClr val="tx2"/>
                </a:solidFill>
                <a:latin typeface="黑体" panose="02010609060101010101" charset="-122"/>
                <a:ea typeface="黑体" panose="02010609060101010101" charset="-122"/>
                <a:cs typeface="黑体" panose="02010609060101010101" charset="-122"/>
              </a:rPr>
              <a:t>设定配</a:t>
            </a:r>
            <a:r>
              <a:rPr sz="1200" spc="25" dirty="0">
                <a:solidFill>
                  <a:schemeClr val="tx2"/>
                </a:solidFill>
                <a:latin typeface="黑体" panose="02010609060101010101" charset="-122"/>
                <a:ea typeface="黑体" panose="02010609060101010101" charset="-122"/>
                <a:cs typeface="黑体" panose="02010609060101010101" charset="-122"/>
              </a:rPr>
              <a:t>额</a:t>
            </a:r>
            <a:r>
              <a:rPr sz="1200" spc="30" dirty="0">
                <a:solidFill>
                  <a:schemeClr val="tx2"/>
                </a:solidFill>
                <a:latin typeface="黑体" panose="02010609060101010101" charset="-122"/>
                <a:ea typeface="黑体" panose="02010609060101010101" charset="-122"/>
                <a:cs typeface="黑体" panose="02010609060101010101" charset="-122"/>
              </a:rPr>
              <a:t>总量确</a:t>
            </a:r>
            <a:r>
              <a:rPr sz="1200" spc="25" dirty="0">
                <a:solidFill>
                  <a:schemeClr val="tx2"/>
                </a:solidFill>
                <a:latin typeface="黑体" panose="02010609060101010101" charset="-122"/>
                <a:ea typeface="黑体" panose="02010609060101010101" charset="-122"/>
                <a:cs typeface="黑体" panose="02010609060101010101" charset="-122"/>
              </a:rPr>
              <a:t>保</a:t>
            </a:r>
            <a:r>
              <a:rPr sz="1200" spc="30" dirty="0">
                <a:solidFill>
                  <a:schemeClr val="tx2"/>
                </a:solidFill>
                <a:latin typeface="黑体" panose="02010609060101010101" charset="-122"/>
                <a:ea typeface="黑体" panose="02010609060101010101" charset="-122"/>
                <a:cs typeface="黑体" panose="02010609060101010101" charset="-122"/>
              </a:rPr>
              <a:t>碳排放</a:t>
            </a:r>
            <a:r>
              <a:rPr sz="1200" spc="25" dirty="0">
                <a:solidFill>
                  <a:schemeClr val="tx2"/>
                </a:solidFill>
                <a:latin typeface="黑体" panose="02010609060101010101" charset="-122"/>
                <a:ea typeface="黑体" panose="02010609060101010101" charset="-122"/>
                <a:cs typeface="黑体" panose="02010609060101010101" charset="-122"/>
              </a:rPr>
              <a:t>权</a:t>
            </a:r>
            <a:r>
              <a:rPr sz="1200" spc="50" dirty="0">
                <a:solidFill>
                  <a:schemeClr val="tx2"/>
                </a:solidFill>
                <a:latin typeface="黑体" panose="02010609060101010101" charset="-122"/>
                <a:ea typeface="黑体" panose="02010609060101010101" charset="-122"/>
                <a:cs typeface="黑体" panose="02010609060101010101" charset="-122"/>
              </a:rPr>
              <a:t>的</a:t>
            </a:r>
            <a:r>
              <a:rPr sz="1200" spc="35" dirty="0">
                <a:solidFill>
                  <a:schemeClr val="tx2"/>
                </a:solidFill>
                <a:latin typeface="黑体" panose="02010609060101010101" charset="-122"/>
                <a:ea typeface="黑体" panose="02010609060101010101" charset="-122"/>
                <a:cs typeface="黑体" panose="02010609060101010101" charset="-122"/>
              </a:rPr>
              <a:t>“</a:t>
            </a:r>
            <a:r>
              <a:rPr sz="1200" spc="30" dirty="0">
                <a:solidFill>
                  <a:schemeClr val="tx2"/>
                </a:solidFill>
                <a:latin typeface="黑体" panose="02010609060101010101" charset="-122"/>
                <a:ea typeface="黑体" panose="02010609060101010101" charset="-122"/>
                <a:cs typeface="黑体" panose="02010609060101010101" charset="-122"/>
              </a:rPr>
              <a:t>稀</a:t>
            </a:r>
            <a:r>
              <a:rPr sz="1200" spc="25" dirty="0">
                <a:solidFill>
                  <a:schemeClr val="tx2"/>
                </a:solidFill>
                <a:latin typeface="黑体" panose="02010609060101010101" charset="-122"/>
                <a:ea typeface="黑体" panose="02010609060101010101" charset="-122"/>
                <a:cs typeface="黑体" panose="02010609060101010101" charset="-122"/>
              </a:rPr>
              <a:t>缺</a:t>
            </a:r>
            <a:r>
              <a:rPr sz="1200" spc="40" dirty="0">
                <a:solidFill>
                  <a:schemeClr val="tx2"/>
                </a:solidFill>
                <a:latin typeface="黑体" panose="02010609060101010101" charset="-122"/>
                <a:ea typeface="黑体" panose="02010609060101010101" charset="-122"/>
                <a:cs typeface="黑体" panose="02010609060101010101" charset="-122"/>
              </a:rPr>
              <a:t>性</a:t>
            </a:r>
            <a:r>
              <a:rPr sz="1200" spc="35" dirty="0">
                <a:solidFill>
                  <a:schemeClr val="tx2"/>
                </a:solidFill>
                <a:latin typeface="黑体" panose="02010609060101010101" charset="-122"/>
                <a:ea typeface="黑体" panose="02010609060101010101" charset="-122"/>
                <a:cs typeface="黑体" panose="02010609060101010101" charset="-122"/>
              </a:rPr>
              <a:t>”是碳 </a:t>
            </a:r>
            <a:r>
              <a:rPr sz="1200" dirty="0">
                <a:solidFill>
                  <a:schemeClr val="tx2"/>
                </a:solidFill>
                <a:latin typeface="黑体" panose="02010609060101010101" charset="-122"/>
                <a:ea typeface="黑体" panose="02010609060101010101" charset="-122"/>
                <a:cs typeface="黑体" panose="02010609060101010101" charset="-122"/>
              </a:rPr>
              <a:t>交易的实践前提</a:t>
            </a:r>
            <a:endParaRPr sz="1200">
              <a:solidFill>
                <a:schemeClr val="tx2"/>
              </a:solidFill>
              <a:latin typeface="黑体" panose="02010609060101010101" charset="-122"/>
              <a:ea typeface="黑体" panose="02010609060101010101" charset="-122"/>
              <a:cs typeface="黑体" panose="02010609060101010101" charset="-122"/>
            </a:endParaRPr>
          </a:p>
          <a:p>
            <a:pPr marL="298450" marR="5080" indent="-285750" algn="just">
              <a:lnSpc>
                <a:spcPct val="150000"/>
              </a:lnSpc>
              <a:spcBef>
                <a:spcPts val="285"/>
              </a:spcBef>
              <a:buFont typeface="Wingdings" panose="05000000000000000000"/>
              <a:buChar char=""/>
              <a:tabLst>
                <a:tab pos="298450" algn="l"/>
              </a:tabLst>
            </a:pPr>
            <a:r>
              <a:rPr sz="1200" spc="30" dirty="0">
                <a:solidFill>
                  <a:schemeClr val="tx2"/>
                </a:solidFill>
                <a:latin typeface="黑体" panose="02010609060101010101" charset="-122"/>
                <a:ea typeface="黑体" panose="02010609060101010101" charset="-122"/>
                <a:cs typeface="黑体" panose="02010609060101010101" charset="-122"/>
              </a:rPr>
              <a:t>配额总</a:t>
            </a:r>
            <a:r>
              <a:rPr sz="1200" spc="25" dirty="0">
                <a:solidFill>
                  <a:schemeClr val="tx2"/>
                </a:solidFill>
                <a:latin typeface="黑体" panose="02010609060101010101" charset="-122"/>
                <a:ea typeface="黑体" panose="02010609060101010101" charset="-122"/>
                <a:cs typeface="黑体" panose="02010609060101010101" charset="-122"/>
              </a:rPr>
              <a:t>量</a:t>
            </a:r>
            <a:r>
              <a:rPr sz="1200" spc="30" dirty="0">
                <a:solidFill>
                  <a:schemeClr val="tx2"/>
                </a:solidFill>
                <a:latin typeface="黑体" panose="02010609060101010101" charset="-122"/>
                <a:ea typeface="黑体" panose="02010609060101010101" charset="-122"/>
                <a:cs typeface="黑体" panose="02010609060101010101" charset="-122"/>
              </a:rPr>
              <a:t>的多少</a:t>
            </a:r>
            <a:r>
              <a:rPr sz="1200" spc="25" dirty="0">
                <a:solidFill>
                  <a:schemeClr val="tx2"/>
                </a:solidFill>
                <a:latin typeface="黑体" panose="02010609060101010101" charset="-122"/>
                <a:ea typeface="黑体" panose="02010609060101010101" charset="-122"/>
                <a:cs typeface="黑体" panose="02010609060101010101" charset="-122"/>
              </a:rPr>
              <a:t>决</a:t>
            </a:r>
            <a:r>
              <a:rPr sz="1200" spc="30" dirty="0">
                <a:solidFill>
                  <a:schemeClr val="tx2"/>
                </a:solidFill>
                <a:latin typeface="黑体" panose="02010609060101010101" charset="-122"/>
                <a:ea typeface="黑体" panose="02010609060101010101" charset="-122"/>
                <a:cs typeface="黑体" panose="02010609060101010101" charset="-122"/>
              </a:rPr>
              <a:t>定了碳</a:t>
            </a:r>
            <a:r>
              <a:rPr sz="1200" spc="25" dirty="0">
                <a:solidFill>
                  <a:schemeClr val="tx2"/>
                </a:solidFill>
                <a:latin typeface="黑体" panose="02010609060101010101" charset="-122"/>
                <a:ea typeface="黑体" panose="02010609060101010101" charset="-122"/>
                <a:cs typeface="黑体" panose="02010609060101010101" charset="-122"/>
              </a:rPr>
              <a:t>市</a:t>
            </a:r>
            <a:r>
              <a:rPr sz="1200" spc="30" dirty="0">
                <a:solidFill>
                  <a:schemeClr val="tx2"/>
                </a:solidFill>
                <a:latin typeface="黑体" panose="02010609060101010101" charset="-122"/>
                <a:ea typeface="黑体" panose="02010609060101010101" charset="-122"/>
                <a:cs typeface="黑体" panose="02010609060101010101" charset="-122"/>
              </a:rPr>
              <a:t>场上配</a:t>
            </a:r>
            <a:r>
              <a:rPr sz="1200" spc="25" dirty="0">
                <a:solidFill>
                  <a:schemeClr val="tx2"/>
                </a:solidFill>
                <a:latin typeface="黑体" panose="02010609060101010101" charset="-122"/>
                <a:ea typeface="黑体" panose="02010609060101010101" charset="-122"/>
                <a:cs typeface="黑体" panose="02010609060101010101" charset="-122"/>
              </a:rPr>
              <a:t>额</a:t>
            </a:r>
            <a:r>
              <a:rPr sz="1200" spc="30" dirty="0">
                <a:solidFill>
                  <a:schemeClr val="tx2"/>
                </a:solidFill>
                <a:latin typeface="黑体" panose="02010609060101010101" charset="-122"/>
                <a:ea typeface="黑体" panose="02010609060101010101" charset="-122"/>
                <a:cs typeface="黑体" panose="02010609060101010101" charset="-122"/>
              </a:rPr>
              <a:t>的供</a:t>
            </a:r>
            <a:r>
              <a:rPr sz="1200" spc="55" dirty="0">
                <a:solidFill>
                  <a:schemeClr val="tx2"/>
                </a:solidFill>
                <a:latin typeface="黑体" panose="02010609060101010101" charset="-122"/>
                <a:ea typeface="黑体" panose="02010609060101010101" charset="-122"/>
                <a:cs typeface="黑体" panose="02010609060101010101" charset="-122"/>
              </a:rPr>
              <a:t>给</a:t>
            </a:r>
            <a:r>
              <a:rPr sz="1200" dirty="0">
                <a:solidFill>
                  <a:schemeClr val="tx2"/>
                </a:solidFill>
                <a:latin typeface="黑体" panose="02010609060101010101" charset="-122"/>
                <a:ea typeface="黑体" panose="02010609060101010101" charset="-122"/>
                <a:cs typeface="黑体" panose="02010609060101010101" charset="-122"/>
              </a:rPr>
              <a:t>， </a:t>
            </a:r>
            <a:r>
              <a:rPr sz="1200" spc="30" dirty="0">
                <a:solidFill>
                  <a:schemeClr val="tx2"/>
                </a:solidFill>
                <a:latin typeface="黑体" panose="02010609060101010101" charset="-122"/>
                <a:ea typeface="黑体" panose="02010609060101010101" charset="-122"/>
                <a:cs typeface="黑体" panose="02010609060101010101" charset="-122"/>
              </a:rPr>
              <a:t>进而影</a:t>
            </a:r>
            <a:r>
              <a:rPr sz="1200" spc="25" dirty="0">
                <a:solidFill>
                  <a:schemeClr val="tx2"/>
                </a:solidFill>
                <a:latin typeface="黑体" panose="02010609060101010101" charset="-122"/>
                <a:ea typeface="黑体" panose="02010609060101010101" charset="-122"/>
                <a:cs typeface="黑体" panose="02010609060101010101" charset="-122"/>
              </a:rPr>
              <a:t>响</a:t>
            </a:r>
            <a:r>
              <a:rPr sz="1200" spc="30" dirty="0">
                <a:solidFill>
                  <a:schemeClr val="tx2"/>
                </a:solidFill>
                <a:latin typeface="黑体" panose="02010609060101010101" charset="-122"/>
                <a:ea typeface="黑体" panose="02010609060101010101" charset="-122"/>
                <a:cs typeface="黑体" panose="02010609060101010101" charset="-122"/>
              </a:rPr>
              <a:t>配额的</a:t>
            </a:r>
            <a:r>
              <a:rPr sz="1200" spc="25" dirty="0">
                <a:solidFill>
                  <a:schemeClr val="tx2"/>
                </a:solidFill>
                <a:latin typeface="黑体" panose="02010609060101010101" charset="-122"/>
                <a:ea typeface="黑体" panose="02010609060101010101" charset="-122"/>
                <a:cs typeface="黑体" panose="02010609060101010101" charset="-122"/>
              </a:rPr>
              <a:t>价</a:t>
            </a:r>
            <a:r>
              <a:rPr sz="1200" spc="45" dirty="0">
                <a:solidFill>
                  <a:schemeClr val="tx2"/>
                </a:solidFill>
                <a:latin typeface="黑体" panose="02010609060101010101" charset="-122"/>
                <a:ea typeface="黑体" panose="02010609060101010101" charset="-122"/>
                <a:cs typeface="黑体" panose="02010609060101010101" charset="-122"/>
              </a:rPr>
              <a:t>格</a:t>
            </a:r>
            <a:r>
              <a:rPr sz="1200" spc="35" dirty="0">
                <a:solidFill>
                  <a:schemeClr val="tx2"/>
                </a:solidFill>
                <a:latin typeface="黑体" panose="02010609060101010101" charset="-122"/>
                <a:ea typeface="黑体" panose="02010609060101010101" charset="-122"/>
                <a:cs typeface="黑体" panose="02010609060101010101" charset="-122"/>
              </a:rPr>
              <a:t>。“</a:t>
            </a:r>
            <a:r>
              <a:rPr sz="1200" spc="25" dirty="0">
                <a:solidFill>
                  <a:schemeClr val="tx2"/>
                </a:solidFill>
                <a:latin typeface="黑体" panose="02010609060101010101" charset="-122"/>
                <a:ea typeface="黑体" panose="02010609060101010101" charset="-122"/>
                <a:cs typeface="黑体" panose="02010609060101010101" charset="-122"/>
              </a:rPr>
              <a:t>物</a:t>
            </a:r>
            <a:r>
              <a:rPr sz="1200" spc="30" dirty="0">
                <a:solidFill>
                  <a:schemeClr val="tx2"/>
                </a:solidFill>
                <a:latin typeface="黑体" panose="02010609060101010101" charset="-122"/>
                <a:ea typeface="黑体" panose="02010609060101010101" charset="-122"/>
                <a:cs typeface="黑体" panose="02010609060101010101" charset="-122"/>
              </a:rPr>
              <a:t>以稀为</a:t>
            </a:r>
            <a:r>
              <a:rPr sz="1200" spc="35" dirty="0">
                <a:solidFill>
                  <a:schemeClr val="tx2"/>
                </a:solidFill>
                <a:latin typeface="黑体" panose="02010609060101010101" charset="-122"/>
                <a:ea typeface="黑体" panose="02010609060101010101" charset="-122"/>
                <a:cs typeface="黑体" panose="02010609060101010101" charset="-122"/>
              </a:rPr>
              <a:t>贵”，通常 情况下</a:t>
            </a:r>
            <a:r>
              <a:rPr sz="1200" spc="30" dirty="0">
                <a:solidFill>
                  <a:schemeClr val="tx2"/>
                </a:solidFill>
                <a:latin typeface="黑体" panose="02010609060101010101" charset="-122"/>
                <a:ea typeface="黑体" panose="02010609060101010101" charset="-122"/>
                <a:cs typeface="黑体" panose="02010609060101010101" charset="-122"/>
              </a:rPr>
              <a:t>，配额总</a:t>
            </a:r>
            <a:r>
              <a:rPr sz="1200" spc="25" dirty="0">
                <a:solidFill>
                  <a:schemeClr val="tx2"/>
                </a:solidFill>
                <a:latin typeface="黑体" panose="02010609060101010101" charset="-122"/>
                <a:ea typeface="黑体" panose="02010609060101010101" charset="-122"/>
                <a:cs typeface="黑体" panose="02010609060101010101" charset="-122"/>
              </a:rPr>
              <a:t>量</a:t>
            </a:r>
            <a:r>
              <a:rPr sz="1200" spc="30" dirty="0">
                <a:solidFill>
                  <a:schemeClr val="tx2"/>
                </a:solidFill>
                <a:latin typeface="黑体" panose="02010609060101010101" charset="-122"/>
                <a:ea typeface="黑体" panose="02010609060101010101" charset="-122"/>
                <a:cs typeface="黑体" panose="02010609060101010101" charset="-122"/>
              </a:rPr>
              <a:t>越多则</a:t>
            </a:r>
            <a:r>
              <a:rPr sz="1200" spc="25" dirty="0">
                <a:solidFill>
                  <a:schemeClr val="tx2"/>
                </a:solidFill>
                <a:latin typeface="黑体" panose="02010609060101010101" charset="-122"/>
                <a:ea typeface="黑体" panose="02010609060101010101" charset="-122"/>
                <a:cs typeface="黑体" panose="02010609060101010101" charset="-122"/>
              </a:rPr>
              <a:t>碳</a:t>
            </a:r>
            <a:r>
              <a:rPr sz="1200" spc="30" dirty="0">
                <a:solidFill>
                  <a:schemeClr val="tx2"/>
                </a:solidFill>
                <a:latin typeface="黑体" panose="02010609060101010101" charset="-122"/>
                <a:ea typeface="黑体" panose="02010609060101010101" charset="-122"/>
                <a:cs typeface="黑体" panose="02010609060101010101" charset="-122"/>
              </a:rPr>
              <a:t>价越</a:t>
            </a:r>
            <a:r>
              <a:rPr sz="1200" spc="50" dirty="0">
                <a:solidFill>
                  <a:schemeClr val="tx2"/>
                </a:solidFill>
                <a:latin typeface="黑体" panose="02010609060101010101" charset="-122"/>
                <a:ea typeface="黑体" panose="02010609060101010101" charset="-122"/>
                <a:cs typeface="黑体" panose="02010609060101010101" charset="-122"/>
              </a:rPr>
              <a:t>低</a:t>
            </a:r>
            <a:r>
              <a:rPr sz="1200" spc="30" dirty="0">
                <a:solidFill>
                  <a:schemeClr val="tx2"/>
                </a:solidFill>
                <a:latin typeface="黑体" panose="02010609060101010101" charset="-122"/>
                <a:ea typeface="黑体" panose="02010609060101010101" charset="-122"/>
                <a:cs typeface="黑体" panose="02010609060101010101" charset="-122"/>
              </a:rPr>
              <a:t>，</a:t>
            </a:r>
            <a:r>
              <a:rPr sz="1200" spc="35" dirty="0">
                <a:solidFill>
                  <a:schemeClr val="tx2"/>
                </a:solidFill>
                <a:latin typeface="黑体" panose="02010609060101010101" charset="-122"/>
                <a:ea typeface="黑体" panose="02010609060101010101" charset="-122"/>
                <a:cs typeface="黑体" panose="02010609060101010101" charset="-122"/>
              </a:rPr>
              <a:t>总量越少 </a:t>
            </a:r>
            <a:r>
              <a:rPr sz="1200" dirty="0">
                <a:solidFill>
                  <a:schemeClr val="tx2"/>
                </a:solidFill>
                <a:latin typeface="黑体" panose="02010609060101010101" charset="-122"/>
                <a:ea typeface="黑体" panose="02010609060101010101" charset="-122"/>
                <a:cs typeface="黑体" panose="02010609060101010101" charset="-122"/>
              </a:rPr>
              <a:t>则碳价越高</a:t>
            </a:r>
            <a:endParaRPr sz="1200" dirty="0">
              <a:solidFill>
                <a:schemeClr val="tx2"/>
              </a:solidFill>
              <a:latin typeface="黑体" panose="02010609060101010101" charset="-122"/>
              <a:ea typeface="黑体" panose="02010609060101010101" charset="-122"/>
              <a:cs typeface="黑体" panose="02010609060101010101" charset="-122"/>
            </a:endParaRPr>
          </a:p>
        </p:txBody>
      </p:sp>
      <p:sp>
        <p:nvSpPr>
          <p:cNvPr id="7" name="object 7"/>
          <p:cNvSpPr txBox="1">
            <a:spLocks noGrp="1"/>
          </p:cNvSpPr>
          <p:nvPr>
            <p:ph type="title"/>
          </p:nvPr>
        </p:nvSpPr>
        <p:spPr>
          <a:xfrm>
            <a:off x="1259967" y="773631"/>
            <a:ext cx="1090930" cy="227965"/>
          </a:xfrm>
          <a:prstGeom prst="rect">
            <a:avLst/>
          </a:prstGeom>
        </p:spPr>
        <p:txBody>
          <a:bodyPr vert="horz" wrap="square" lIns="0" tIns="12700" rIns="0" bIns="0" rtlCol="0">
            <a:spAutoFit/>
          </a:bodyPr>
          <a:lstStyle/>
          <a:p>
            <a:pPr marL="12700">
              <a:lnSpc>
                <a:spcPct val="100000"/>
              </a:lnSpc>
              <a:spcBef>
                <a:spcPts val="100"/>
              </a:spcBef>
            </a:pPr>
            <a:r>
              <a:rPr sz="1400" u="sng" spc="-5" dirty="0">
                <a:solidFill>
                  <a:srgbClr val="000000"/>
                </a:solidFill>
                <a:latin typeface="方正黑体_GBK" panose="03000509000000000000" charset="-122"/>
                <a:ea typeface="方正黑体_GBK" panose="03000509000000000000" charset="-122"/>
                <a:cs typeface="微软雅黑" panose="020B0503020204020204" charset="-122"/>
              </a:rPr>
              <a:t>什么是配额？</a:t>
            </a:r>
            <a:endParaRPr sz="1400" u="sng">
              <a:latin typeface="方正黑体_GBK" panose="03000509000000000000" charset="-122"/>
              <a:ea typeface="方正黑体_GBK" panose="03000509000000000000" charset="-122"/>
              <a:cs typeface="微软雅黑" panose="020B0503020204020204" charset="-122"/>
            </a:endParaRPr>
          </a:p>
        </p:txBody>
      </p:sp>
      <p:sp>
        <p:nvSpPr>
          <p:cNvPr id="8" name="object 8"/>
          <p:cNvSpPr txBox="1"/>
          <p:nvPr/>
        </p:nvSpPr>
        <p:spPr>
          <a:xfrm>
            <a:off x="1295527" y="1049221"/>
            <a:ext cx="4731385" cy="842645"/>
          </a:xfrm>
          <a:prstGeom prst="rect">
            <a:avLst/>
          </a:prstGeom>
        </p:spPr>
        <p:txBody>
          <a:bodyPr vert="horz" wrap="square" lIns="0" tIns="104140" rIns="0" bIns="0" rtlCol="0">
            <a:spAutoFit/>
          </a:bodyPr>
          <a:lstStyle/>
          <a:p>
            <a:pPr marL="298450" indent="-285750">
              <a:lnSpc>
                <a:spcPct val="100000"/>
              </a:lnSpc>
              <a:spcBef>
                <a:spcPts val="820"/>
              </a:spcBef>
              <a:buFont typeface="Wingdings" panose="05000000000000000000"/>
              <a:buChar char=""/>
              <a:tabLst>
                <a:tab pos="297815" algn="l"/>
                <a:tab pos="298450" algn="l"/>
              </a:tabLst>
            </a:pPr>
            <a:r>
              <a:rPr sz="1200" dirty="0">
                <a:solidFill>
                  <a:schemeClr val="tx2"/>
                </a:solidFill>
                <a:latin typeface="黑体" panose="02010609060101010101" charset="-122"/>
                <a:ea typeface="黑体" panose="02010609060101010101" charset="-122"/>
                <a:cs typeface="微软雅黑" panose="020B0503020204020204" charset="-122"/>
              </a:rPr>
              <a:t>是政府发放给重点排放单位或设施的二氧化碳初始排放权</a:t>
            </a:r>
            <a:endParaRPr sz="1200">
              <a:solidFill>
                <a:schemeClr val="tx2"/>
              </a:solidFill>
              <a:latin typeface="黑体" panose="02010609060101010101" charset="-122"/>
              <a:ea typeface="黑体" panose="02010609060101010101" charset="-122"/>
              <a:cs typeface="微软雅黑" panose="020B0503020204020204" charset="-122"/>
            </a:endParaRPr>
          </a:p>
          <a:p>
            <a:pPr marL="298450" indent="-285750">
              <a:lnSpc>
                <a:spcPct val="100000"/>
              </a:lnSpc>
              <a:spcBef>
                <a:spcPts val="720"/>
              </a:spcBef>
              <a:buFont typeface="Wingdings" panose="05000000000000000000"/>
              <a:buChar char=""/>
              <a:tabLst>
                <a:tab pos="297815" algn="l"/>
                <a:tab pos="298450" algn="l"/>
              </a:tabLst>
            </a:pPr>
            <a:r>
              <a:rPr sz="1200" dirty="0">
                <a:solidFill>
                  <a:schemeClr val="tx2"/>
                </a:solidFill>
                <a:latin typeface="黑体" panose="02010609060101010101" charset="-122"/>
                <a:ea typeface="黑体" panose="02010609060101010101" charset="-122"/>
                <a:cs typeface="微软雅黑" panose="020B0503020204020204" charset="-122"/>
              </a:rPr>
              <a:t>是排放单位或设施在特定时期内可以造成二氧化碳排放的总量额度</a:t>
            </a:r>
            <a:endParaRPr sz="1200">
              <a:solidFill>
                <a:schemeClr val="tx2"/>
              </a:solidFill>
              <a:latin typeface="黑体" panose="02010609060101010101" charset="-122"/>
              <a:ea typeface="黑体" panose="02010609060101010101" charset="-122"/>
              <a:cs typeface="微软雅黑" panose="020B0503020204020204" charset="-122"/>
            </a:endParaRPr>
          </a:p>
          <a:p>
            <a:pPr marL="298450" indent="-285750">
              <a:lnSpc>
                <a:spcPct val="100000"/>
              </a:lnSpc>
              <a:spcBef>
                <a:spcPts val="720"/>
              </a:spcBef>
              <a:buFont typeface="Wingdings" panose="05000000000000000000"/>
              <a:buChar char=""/>
              <a:tabLst>
                <a:tab pos="297815" algn="l"/>
                <a:tab pos="298450" algn="l"/>
              </a:tabLst>
            </a:pPr>
            <a:r>
              <a:rPr sz="1200" dirty="0">
                <a:solidFill>
                  <a:schemeClr val="tx2"/>
                </a:solidFill>
                <a:latin typeface="黑体" panose="02010609060101010101" charset="-122"/>
                <a:ea typeface="黑体" panose="02010609060101010101" charset="-122"/>
                <a:cs typeface="微软雅黑" panose="020B0503020204020204" charset="-122"/>
              </a:rPr>
              <a:t>配额以吨为计量单位，精确到个位数，一个单位一个二氧化碳配额</a:t>
            </a:r>
            <a:endParaRPr sz="1200" dirty="0">
              <a:solidFill>
                <a:schemeClr val="tx2"/>
              </a:solidFill>
              <a:latin typeface="黑体" panose="02010609060101010101" charset="-122"/>
              <a:ea typeface="黑体" panose="02010609060101010101" charset="-122"/>
              <a:cs typeface="微软雅黑" panose="020B0503020204020204" charset="-122"/>
            </a:endParaRPr>
          </a:p>
        </p:txBody>
      </p:sp>
      <p:sp>
        <p:nvSpPr>
          <p:cNvPr id="9" name="object 9"/>
          <p:cNvSpPr/>
          <p:nvPr/>
        </p:nvSpPr>
        <p:spPr>
          <a:xfrm>
            <a:off x="4749546" y="3168977"/>
            <a:ext cx="2134361" cy="956309"/>
          </a:xfrm>
          <a:prstGeom prst="rect">
            <a:avLst/>
          </a:prstGeom>
          <a:blipFill>
            <a:blip r:embed="rId2" cstate="print"/>
            <a:stretch>
              <a:fillRect/>
            </a:stretch>
          </a:blipFill>
        </p:spPr>
        <p:txBody>
          <a:bodyPr wrap="square" lIns="0" tIns="0" rIns="0" bIns="0" rtlCol="0"/>
          <a:lstStyle/>
          <a:p/>
        </p:txBody>
      </p:sp>
      <p:sp>
        <p:nvSpPr>
          <p:cNvPr id="10" name="object 10"/>
          <p:cNvSpPr/>
          <p:nvPr/>
        </p:nvSpPr>
        <p:spPr>
          <a:xfrm>
            <a:off x="4756403" y="2977715"/>
            <a:ext cx="1882140" cy="352044"/>
          </a:xfrm>
          <a:prstGeom prst="rect">
            <a:avLst/>
          </a:prstGeom>
          <a:blipFill>
            <a:blip r:embed="rId3" cstate="print"/>
            <a:stretch>
              <a:fillRect/>
            </a:stretch>
          </a:blipFill>
        </p:spPr>
        <p:txBody>
          <a:bodyPr wrap="square" lIns="0" tIns="0" rIns="0" bIns="0" rtlCol="0"/>
          <a:lstStyle/>
          <a:p/>
        </p:txBody>
      </p:sp>
      <p:sp>
        <p:nvSpPr>
          <p:cNvPr id="11" name="object 11"/>
          <p:cNvSpPr/>
          <p:nvPr/>
        </p:nvSpPr>
        <p:spPr>
          <a:xfrm>
            <a:off x="5148071" y="2388943"/>
            <a:ext cx="1728470" cy="864235"/>
          </a:xfrm>
          <a:custGeom>
            <a:avLst/>
            <a:gdLst/>
            <a:ahLst/>
            <a:cxnLst/>
            <a:rect l="l" t="t" r="r" b="b"/>
            <a:pathLst>
              <a:path w="1728470" h="864235">
                <a:moveTo>
                  <a:pt x="1728216" y="0"/>
                </a:moveTo>
                <a:lnTo>
                  <a:pt x="0" y="126"/>
                </a:lnTo>
                <a:lnTo>
                  <a:pt x="864107" y="864235"/>
                </a:lnTo>
                <a:lnTo>
                  <a:pt x="1728216" y="0"/>
                </a:lnTo>
                <a:close/>
              </a:path>
            </a:pathLst>
          </a:custGeom>
          <a:solidFill>
            <a:srgbClr val="7E7E7E"/>
          </a:solidFill>
        </p:spPr>
        <p:txBody>
          <a:bodyPr wrap="square" lIns="0" tIns="0" rIns="0" bIns="0" rtlCol="0"/>
          <a:lstStyle/>
          <a:p/>
        </p:txBody>
      </p:sp>
      <p:sp>
        <p:nvSpPr>
          <p:cNvPr id="12" name="object 12"/>
          <p:cNvSpPr/>
          <p:nvPr/>
        </p:nvSpPr>
        <p:spPr>
          <a:xfrm>
            <a:off x="6155435" y="1990164"/>
            <a:ext cx="2244852" cy="1123188"/>
          </a:xfrm>
          <a:prstGeom prst="rect">
            <a:avLst/>
          </a:prstGeom>
          <a:blipFill>
            <a:blip r:embed="rId4" cstate="print"/>
            <a:stretch>
              <a:fillRect/>
            </a:stretch>
          </a:blipFill>
        </p:spPr>
        <p:txBody>
          <a:bodyPr wrap="square" lIns="0" tIns="0" rIns="0" bIns="0" rtlCol="0"/>
          <a:lstStyle/>
          <a:p/>
        </p:txBody>
      </p:sp>
      <p:sp>
        <p:nvSpPr>
          <p:cNvPr id="13" name="object 13"/>
          <p:cNvSpPr txBox="1"/>
          <p:nvPr/>
        </p:nvSpPr>
        <p:spPr>
          <a:xfrm>
            <a:off x="5644388" y="2566998"/>
            <a:ext cx="736600" cy="227330"/>
          </a:xfrm>
          <a:prstGeom prst="rect">
            <a:avLst/>
          </a:prstGeom>
        </p:spPr>
        <p:txBody>
          <a:bodyPr vert="horz" wrap="square" lIns="0" tIns="12065" rIns="0" bIns="0" rtlCol="0">
            <a:spAutoFit/>
          </a:bodyPr>
          <a:lstStyle/>
          <a:p>
            <a:pPr marL="12700">
              <a:lnSpc>
                <a:spcPct val="100000"/>
              </a:lnSpc>
              <a:spcBef>
                <a:spcPts val="95"/>
              </a:spcBef>
            </a:pPr>
            <a:r>
              <a:rPr sz="1400" spc="-5" dirty="0">
                <a:solidFill>
                  <a:srgbClr val="FFFFFF"/>
                </a:solidFill>
                <a:latin typeface="方正黑体_GBK" panose="03000509000000000000" charset="-122"/>
                <a:ea typeface="方正黑体_GBK" panose="03000509000000000000" charset="-122"/>
                <a:cs typeface="黑体" panose="02010609060101010101" charset="-122"/>
              </a:rPr>
              <a:t>自上而下</a:t>
            </a:r>
            <a:endParaRPr sz="1400">
              <a:latin typeface="方正黑体_GBK" panose="03000509000000000000" charset="-122"/>
              <a:ea typeface="方正黑体_GBK" panose="03000509000000000000" charset="-122"/>
              <a:cs typeface="黑体" panose="02010609060101010101" charset="-122"/>
            </a:endParaRPr>
          </a:p>
        </p:txBody>
      </p:sp>
      <p:sp>
        <p:nvSpPr>
          <p:cNvPr id="14" name="object 14"/>
          <p:cNvSpPr txBox="1"/>
          <p:nvPr/>
        </p:nvSpPr>
        <p:spPr>
          <a:xfrm>
            <a:off x="6960361" y="2539820"/>
            <a:ext cx="736600" cy="227330"/>
          </a:xfrm>
          <a:prstGeom prst="rect">
            <a:avLst/>
          </a:prstGeom>
        </p:spPr>
        <p:txBody>
          <a:bodyPr vert="horz" wrap="square" lIns="0" tIns="12065" rIns="0" bIns="0" rtlCol="0">
            <a:spAutoFit/>
          </a:bodyPr>
          <a:lstStyle/>
          <a:p>
            <a:pPr marL="12700">
              <a:lnSpc>
                <a:spcPct val="100000"/>
              </a:lnSpc>
              <a:spcBef>
                <a:spcPts val="95"/>
              </a:spcBef>
            </a:pPr>
            <a:r>
              <a:rPr sz="1400" dirty="0">
                <a:solidFill>
                  <a:srgbClr val="FFFFFF"/>
                </a:solidFill>
                <a:latin typeface="方正黑体_GBK" panose="03000509000000000000" charset="-122"/>
                <a:ea typeface="方正黑体_GBK" panose="03000509000000000000" charset="-122"/>
                <a:cs typeface="黑体" panose="02010609060101010101" charset="-122"/>
              </a:rPr>
              <a:t>自</a:t>
            </a:r>
            <a:r>
              <a:rPr sz="1400" spc="-5" dirty="0">
                <a:solidFill>
                  <a:srgbClr val="FFFFFF"/>
                </a:solidFill>
                <a:latin typeface="方正黑体_GBK" panose="03000509000000000000" charset="-122"/>
                <a:ea typeface="方正黑体_GBK" panose="03000509000000000000" charset="-122"/>
                <a:cs typeface="黑体" panose="02010609060101010101" charset="-122"/>
              </a:rPr>
              <a:t>下而上</a:t>
            </a:r>
            <a:endParaRPr sz="1400">
              <a:latin typeface="方正黑体_GBK" panose="03000509000000000000" charset="-122"/>
              <a:ea typeface="方正黑体_GBK" panose="03000509000000000000" charset="-122"/>
              <a:cs typeface="黑体" panose="02010609060101010101" charset="-122"/>
            </a:endParaRPr>
          </a:p>
        </p:txBody>
      </p:sp>
      <p:sp>
        <p:nvSpPr>
          <p:cNvPr id="15" name="object 15"/>
          <p:cNvSpPr txBox="1"/>
          <p:nvPr/>
        </p:nvSpPr>
        <p:spPr>
          <a:xfrm>
            <a:off x="7304531" y="826843"/>
            <a:ext cx="1397000" cy="551180"/>
          </a:xfrm>
          <a:prstGeom prst="rect">
            <a:avLst/>
          </a:prstGeom>
        </p:spPr>
        <p:txBody>
          <a:bodyPr vert="horz" wrap="square" lIns="0" tIns="12700" rIns="0" bIns="0" rtlCol="0">
            <a:spAutoFit/>
          </a:bodyPr>
          <a:lstStyle/>
          <a:p>
            <a:pPr marL="12700" marR="5080" algn="just">
              <a:lnSpc>
                <a:spcPct val="130000"/>
              </a:lnSpc>
              <a:spcBef>
                <a:spcPts val="100"/>
              </a:spcBef>
            </a:pPr>
            <a:r>
              <a:rPr sz="900" dirty="0">
                <a:solidFill>
                  <a:schemeClr val="bg1">
                    <a:lumMod val="50000"/>
                  </a:schemeClr>
                </a:solidFill>
                <a:latin typeface="方正黑体简体" panose="02010601030101010101" charset="-122"/>
                <a:ea typeface="方正黑体简体" panose="02010601030101010101" charset="-122"/>
                <a:cs typeface="方正黑体简体" panose="02010601030101010101" charset="-122"/>
              </a:rPr>
              <a:t>根据社会总体排放控制目标 和纳入行业特点，确定碳交 易体系排放总量</a:t>
            </a:r>
            <a:endParaRPr sz="900" dirty="0">
              <a:solidFill>
                <a:schemeClr val="bg1">
                  <a:lumMod val="50000"/>
                </a:schemeClr>
              </a:solidFill>
              <a:latin typeface="方正黑体简体" panose="02010601030101010101" charset="-122"/>
              <a:ea typeface="方正黑体简体" panose="02010601030101010101" charset="-122"/>
              <a:cs typeface="方正黑体简体" panose="02010601030101010101" charset="-122"/>
            </a:endParaRPr>
          </a:p>
        </p:txBody>
      </p:sp>
      <p:sp>
        <p:nvSpPr>
          <p:cNvPr id="16" name="object 16"/>
          <p:cNvSpPr txBox="1"/>
          <p:nvPr/>
        </p:nvSpPr>
        <p:spPr>
          <a:xfrm>
            <a:off x="5519420" y="3661230"/>
            <a:ext cx="1511300" cy="551180"/>
          </a:xfrm>
          <a:prstGeom prst="rect">
            <a:avLst/>
          </a:prstGeom>
        </p:spPr>
        <p:txBody>
          <a:bodyPr vert="horz" wrap="square" lIns="0" tIns="12700" rIns="0" bIns="0" rtlCol="0">
            <a:spAutoFit/>
          </a:bodyPr>
          <a:lstStyle/>
          <a:p>
            <a:pPr marL="12700" marR="5080" algn="just">
              <a:lnSpc>
                <a:spcPct val="130000"/>
              </a:lnSpc>
              <a:spcBef>
                <a:spcPts val="100"/>
              </a:spcBef>
            </a:pPr>
            <a:r>
              <a:rPr sz="900" dirty="0">
                <a:solidFill>
                  <a:schemeClr val="bg1">
                    <a:lumMod val="50000"/>
                  </a:schemeClr>
                </a:solidFill>
                <a:latin typeface="方正黑体简体" panose="02010601030101010101" charset="-122"/>
                <a:ea typeface="方正黑体简体" panose="02010601030101010101" charset="-122"/>
                <a:cs typeface="方正黑体简体" panose="02010601030101010101" charset="-122"/>
              </a:rPr>
              <a:t>根据配额分配规则确定控排企 业配额，然后加总得到碳交易 体系的配额总量上限</a:t>
            </a:r>
            <a:endParaRPr sz="900" dirty="0">
              <a:solidFill>
                <a:schemeClr val="bg1">
                  <a:lumMod val="50000"/>
                </a:schemeClr>
              </a:solidFill>
              <a:latin typeface="方正黑体简体" panose="02010601030101010101" charset="-122"/>
              <a:ea typeface="方正黑体简体" panose="02010601030101010101" charset="-122"/>
              <a:cs typeface="方正黑体简体" panose="02010601030101010101" charset="-122"/>
            </a:endParaRPr>
          </a:p>
        </p:txBody>
      </p:sp>
      <p:sp>
        <p:nvSpPr>
          <p:cNvPr id="17" name="object 17"/>
          <p:cNvSpPr/>
          <p:nvPr/>
        </p:nvSpPr>
        <p:spPr>
          <a:xfrm>
            <a:off x="7087234" y="3170883"/>
            <a:ext cx="741045" cy="599440"/>
          </a:xfrm>
          <a:custGeom>
            <a:avLst/>
            <a:gdLst/>
            <a:ahLst/>
            <a:cxnLst/>
            <a:rect l="l" t="t" r="r" b="b"/>
            <a:pathLst>
              <a:path w="741045" h="599439">
                <a:moveTo>
                  <a:pt x="740918" y="0"/>
                </a:moveTo>
                <a:lnTo>
                  <a:pt x="740918" y="599059"/>
                </a:lnTo>
                <a:lnTo>
                  <a:pt x="0" y="599059"/>
                </a:lnTo>
              </a:path>
            </a:pathLst>
          </a:custGeom>
          <a:ln w="22225">
            <a:solidFill>
              <a:srgbClr val="585858"/>
            </a:solidFill>
            <a:prstDash val="sysDot"/>
          </a:ln>
        </p:spPr>
        <p:txBody>
          <a:bodyPr wrap="square" lIns="0" tIns="0" rIns="0" bIns="0" rtlCol="0"/>
          <a:lstStyle/>
          <a:p/>
        </p:txBody>
      </p:sp>
      <p:sp>
        <p:nvSpPr>
          <p:cNvPr id="18" name="object 18"/>
          <p:cNvSpPr/>
          <p:nvPr/>
        </p:nvSpPr>
        <p:spPr>
          <a:xfrm>
            <a:off x="6247003" y="1012264"/>
            <a:ext cx="981710" cy="1311910"/>
          </a:xfrm>
          <a:custGeom>
            <a:avLst/>
            <a:gdLst/>
            <a:ahLst/>
            <a:cxnLst/>
            <a:rect l="l" t="t" r="r" b="b"/>
            <a:pathLst>
              <a:path w="981709" h="1311910">
                <a:moveTo>
                  <a:pt x="0" y="1311782"/>
                </a:moveTo>
                <a:lnTo>
                  <a:pt x="0" y="0"/>
                </a:lnTo>
                <a:lnTo>
                  <a:pt x="981328" y="0"/>
                </a:lnTo>
              </a:path>
            </a:pathLst>
          </a:custGeom>
          <a:ln w="22224">
            <a:solidFill>
              <a:srgbClr val="585858"/>
            </a:solidFill>
            <a:prstDash val="sysDot"/>
          </a:ln>
        </p:spPr>
        <p:txBody>
          <a:bodyPr wrap="square" lIns="0" tIns="0" rIns="0" bIns="0" rtlCol="0"/>
          <a:lstStyl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529602" y="751406"/>
            <a:ext cx="229235" cy="1569720"/>
          </a:xfrm>
          <a:prstGeom prst="rect">
            <a:avLst/>
          </a:prstGeom>
        </p:spPr>
        <p:txBody>
          <a:bodyPr vert="horz" wrap="square" lIns="0" tIns="56515" rIns="0" bIns="0" rtlCol="0">
            <a:spAutoFit/>
          </a:bodyPr>
          <a:lstStyle/>
          <a:p>
            <a:pPr marL="12700" marR="5080" algn="just">
              <a:lnSpc>
                <a:spcPct val="82000"/>
              </a:lnSpc>
              <a:spcBef>
                <a:spcPts val="445"/>
              </a:spcBef>
            </a:pPr>
            <a:r>
              <a:rPr sz="2400" b="1" spc="-5" dirty="0">
                <a:solidFill>
                  <a:schemeClr val="tx2"/>
                </a:solidFill>
                <a:latin typeface="方正黑体_GBK" panose="03000509000000000000" charset="-122"/>
                <a:ea typeface="方正黑体_GBK" panose="03000509000000000000" charset="-122"/>
                <a:cs typeface="方正黑体_GBK" panose="03000509000000000000" charset="-122"/>
              </a:rPr>
              <a:t>碳 交 易 要 素</a:t>
            </a:r>
            <a:endParaRPr sz="24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3" name="object 3"/>
          <p:cNvSpPr txBox="1"/>
          <p:nvPr/>
        </p:nvSpPr>
        <p:spPr>
          <a:xfrm>
            <a:off x="528955" y="2315157"/>
            <a:ext cx="229870" cy="838200"/>
          </a:xfrm>
          <a:prstGeom prst="rect">
            <a:avLst/>
          </a:prstGeom>
        </p:spPr>
        <p:txBody>
          <a:bodyPr vert="vert" wrap="square" lIns="0" tIns="0" rIns="0" bIns="0" rtlCol="0">
            <a:spAutoFit/>
          </a:bodyPr>
          <a:lstStyle/>
          <a:p>
            <a:pPr marL="12700">
              <a:lnSpc>
                <a:spcPts val="1795"/>
              </a:lnSpc>
            </a:pPr>
            <a:r>
              <a:rPr sz="2000" b="1" spc="5" dirty="0">
                <a:solidFill>
                  <a:schemeClr val="tx2"/>
                </a:solidFill>
                <a:latin typeface="黑体" panose="02010609060101010101" charset="-122"/>
                <a:cs typeface="黑体" panose="02010609060101010101" charset="-122"/>
              </a:rPr>
              <a:t>——</a:t>
            </a:r>
            <a:endParaRPr sz="2000" b="1" spc="5" dirty="0">
              <a:solidFill>
                <a:srgbClr val="7E7E7E"/>
              </a:solidFill>
              <a:latin typeface="黑体" panose="02010609060101010101" charset="-122"/>
              <a:cs typeface="黑体" panose="02010609060101010101" charset="-122"/>
            </a:endParaRPr>
          </a:p>
        </p:txBody>
      </p:sp>
      <p:sp>
        <p:nvSpPr>
          <p:cNvPr id="4" name="object 4"/>
          <p:cNvSpPr txBox="1"/>
          <p:nvPr/>
        </p:nvSpPr>
        <p:spPr>
          <a:xfrm>
            <a:off x="529602" y="2924121"/>
            <a:ext cx="229235" cy="1266825"/>
          </a:xfrm>
          <a:prstGeom prst="rect">
            <a:avLst/>
          </a:prstGeom>
        </p:spPr>
        <p:txBody>
          <a:bodyPr vert="horz" wrap="square" lIns="0" tIns="56515" rIns="0" bIns="0" rtlCol="0">
            <a:spAutoFit/>
          </a:bodyPr>
          <a:lstStyle/>
          <a:p>
            <a:pPr marL="12700" marR="5080" algn="just">
              <a:lnSpc>
                <a:spcPct val="82000"/>
              </a:lnSpc>
              <a:spcBef>
                <a:spcPts val="445"/>
              </a:spcBef>
            </a:pPr>
            <a:r>
              <a:rPr sz="2400" b="1" spc="-5" dirty="0">
                <a:solidFill>
                  <a:schemeClr val="tx2"/>
                </a:solidFill>
                <a:latin typeface="方正黑体_GBK" panose="03000509000000000000" charset="-122"/>
                <a:ea typeface="方正黑体_GBK" panose="03000509000000000000" charset="-122"/>
                <a:cs typeface="方正黑体_GBK" panose="03000509000000000000" charset="-122"/>
              </a:rPr>
              <a:t>配 额 分 配</a:t>
            </a:r>
            <a:endParaRPr sz="24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5" name="object 5"/>
          <p:cNvSpPr/>
          <p:nvPr/>
        </p:nvSpPr>
        <p:spPr>
          <a:xfrm>
            <a:off x="2572892" y="1365070"/>
            <a:ext cx="596900" cy="76200"/>
          </a:xfrm>
          <a:custGeom>
            <a:avLst/>
            <a:gdLst/>
            <a:ahLst/>
            <a:cxnLst/>
            <a:rect l="l" t="t" r="r" b="b"/>
            <a:pathLst>
              <a:path w="596900" h="76200">
                <a:moveTo>
                  <a:pt x="520445" y="0"/>
                </a:moveTo>
                <a:lnTo>
                  <a:pt x="520445" y="76200"/>
                </a:lnTo>
                <a:lnTo>
                  <a:pt x="577595" y="47625"/>
                </a:lnTo>
                <a:lnTo>
                  <a:pt x="538352" y="47625"/>
                </a:lnTo>
                <a:lnTo>
                  <a:pt x="542670" y="43434"/>
                </a:lnTo>
                <a:lnTo>
                  <a:pt x="542670" y="32892"/>
                </a:lnTo>
                <a:lnTo>
                  <a:pt x="538352" y="28575"/>
                </a:lnTo>
                <a:lnTo>
                  <a:pt x="577595" y="28575"/>
                </a:lnTo>
                <a:lnTo>
                  <a:pt x="520445" y="0"/>
                </a:lnTo>
                <a:close/>
              </a:path>
              <a:path w="596900" h="76200">
                <a:moveTo>
                  <a:pt x="520445" y="28575"/>
                </a:moveTo>
                <a:lnTo>
                  <a:pt x="4318" y="28575"/>
                </a:lnTo>
                <a:lnTo>
                  <a:pt x="0" y="32892"/>
                </a:lnTo>
                <a:lnTo>
                  <a:pt x="0" y="43434"/>
                </a:lnTo>
                <a:lnTo>
                  <a:pt x="4318" y="47625"/>
                </a:lnTo>
                <a:lnTo>
                  <a:pt x="520445" y="47625"/>
                </a:lnTo>
                <a:lnTo>
                  <a:pt x="520445" y="28575"/>
                </a:lnTo>
                <a:close/>
              </a:path>
              <a:path w="596900" h="76200">
                <a:moveTo>
                  <a:pt x="577595" y="28575"/>
                </a:moveTo>
                <a:lnTo>
                  <a:pt x="538352" y="28575"/>
                </a:lnTo>
                <a:lnTo>
                  <a:pt x="542670" y="32892"/>
                </a:lnTo>
                <a:lnTo>
                  <a:pt x="542670" y="43434"/>
                </a:lnTo>
                <a:lnTo>
                  <a:pt x="538352" y="47625"/>
                </a:lnTo>
                <a:lnTo>
                  <a:pt x="577595" y="47625"/>
                </a:lnTo>
                <a:lnTo>
                  <a:pt x="596645" y="38100"/>
                </a:lnTo>
                <a:lnTo>
                  <a:pt x="577595" y="28575"/>
                </a:lnTo>
                <a:close/>
              </a:path>
            </a:pathLst>
          </a:custGeom>
          <a:solidFill>
            <a:srgbClr val="A6A6A6"/>
          </a:solidFill>
        </p:spPr>
        <p:txBody>
          <a:bodyPr wrap="square" lIns="0" tIns="0" rIns="0" bIns="0" rtlCol="0"/>
          <a:lstStyle/>
          <a:p/>
        </p:txBody>
      </p:sp>
      <p:sp>
        <p:nvSpPr>
          <p:cNvPr id="6" name="object 6"/>
          <p:cNvSpPr/>
          <p:nvPr/>
        </p:nvSpPr>
        <p:spPr>
          <a:xfrm>
            <a:off x="2565272" y="1405074"/>
            <a:ext cx="0" cy="1139825"/>
          </a:xfrm>
          <a:custGeom>
            <a:avLst/>
            <a:gdLst/>
            <a:ahLst/>
            <a:cxnLst/>
            <a:rect l="l" t="t" r="r" b="b"/>
            <a:pathLst>
              <a:path h="1139825">
                <a:moveTo>
                  <a:pt x="0" y="0"/>
                </a:moveTo>
                <a:lnTo>
                  <a:pt x="0" y="1139444"/>
                </a:lnTo>
              </a:path>
            </a:pathLst>
          </a:custGeom>
          <a:solidFill>
            <a:schemeClr val="accent1"/>
          </a:solidFill>
          <a:ln w="19050">
            <a:solidFill>
              <a:schemeClr val="accent1"/>
            </a:solidFill>
          </a:ln>
        </p:spPr>
        <p:txBody>
          <a:bodyPr wrap="square" lIns="0" tIns="0" rIns="0" bIns="0" rtlCol="0"/>
          <a:lstStyle/>
          <a:p/>
        </p:txBody>
      </p:sp>
      <p:sp>
        <p:nvSpPr>
          <p:cNvPr id="7" name="object 7"/>
          <p:cNvSpPr/>
          <p:nvPr/>
        </p:nvSpPr>
        <p:spPr>
          <a:xfrm>
            <a:off x="2380614" y="2545154"/>
            <a:ext cx="201930" cy="0"/>
          </a:xfrm>
          <a:custGeom>
            <a:avLst/>
            <a:gdLst/>
            <a:ahLst/>
            <a:cxnLst/>
            <a:rect l="l" t="t" r="r" b="b"/>
            <a:pathLst>
              <a:path w="201930">
                <a:moveTo>
                  <a:pt x="201803" y="0"/>
                </a:moveTo>
                <a:lnTo>
                  <a:pt x="0" y="0"/>
                </a:lnTo>
              </a:path>
            </a:pathLst>
          </a:custGeom>
          <a:ln w="19050">
            <a:solidFill>
              <a:srgbClr val="A6A6A6"/>
            </a:solidFill>
          </a:ln>
        </p:spPr>
        <p:txBody>
          <a:bodyPr wrap="square" lIns="0" tIns="0" rIns="0" bIns="0" rtlCol="0"/>
          <a:lstStyle/>
          <a:p/>
        </p:txBody>
      </p:sp>
      <p:sp>
        <p:nvSpPr>
          <p:cNvPr id="8" name="object 8"/>
          <p:cNvSpPr/>
          <p:nvPr/>
        </p:nvSpPr>
        <p:spPr>
          <a:xfrm>
            <a:off x="3175254" y="1048967"/>
            <a:ext cx="1294765" cy="886460"/>
          </a:xfrm>
          <a:custGeom>
            <a:avLst/>
            <a:gdLst/>
            <a:ahLst/>
            <a:cxnLst/>
            <a:rect l="l" t="t" r="r" b="b"/>
            <a:pathLst>
              <a:path w="1294764" h="886460">
                <a:moveTo>
                  <a:pt x="1199895" y="0"/>
                </a:moveTo>
                <a:lnTo>
                  <a:pt x="94487" y="0"/>
                </a:lnTo>
                <a:lnTo>
                  <a:pt x="57703" y="7403"/>
                </a:lnTo>
                <a:lnTo>
                  <a:pt x="27670" y="27606"/>
                </a:lnTo>
                <a:lnTo>
                  <a:pt x="7423" y="57596"/>
                </a:lnTo>
                <a:lnTo>
                  <a:pt x="0" y="94361"/>
                </a:lnTo>
                <a:lnTo>
                  <a:pt x="0" y="791591"/>
                </a:lnTo>
                <a:lnTo>
                  <a:pt x="7423" y="828301"/>
                </a:lnTo>
                <a:lnTo>
                  <a:pt x="27670" y="858297"/>
                </a:lnTo>
                <a:lnTo>
                  <a:pt x="57703" y="878530"/>
                </a:lnTo>
                <a:lnTo>
                  <a:pt x="94487" y="885952"/>
                </a:lnTo>
                <a:lnTo>
                  <a:pt x="1199895" y="885952"/>
                </a:lnTo>
                <a:lnTo>
                  <a:pt x="1236680" y="878530"/>
                </a:lnTo>
                <a:lnTo>
                  <a:pt x="1266713" y="858297"/>
                </a:lnTo>
                <a:lnTo>
                  <a:pt x="1286960" y="828301"/>
                </a:lnTo>
                <a:lnTo>
                  <a:pt x="1294383" y="791591"/>
                </a:lnTo>
                <a:lnTo>
                  <a:pt x="1294383" y="94361"/>
                </a:lnTo>
                <a:lnTo>
                  <a:pt x="1286960" y="57596"/>
                </a:lnTo>
                <a:lnTo>
                  <a:pt x="1266713" y="27606"/>
                </a:lnTo>
                <a:lnTo>
                  <a:pt x="1236680" y="7403"/>
                </a:lnTo>
                <a:lnTo>
                  <a:pt x="1199895" y="0"/>
                </a:lnTo>
                <a:close/>
              </a:path>
            </a:pathLst>
          </a:custGeom>
          <a:solidFill>
            <a:schemeClr val="accent1"/>
          </a:solidFill>
        </p:spPr>
        <p:txBody>
          <a:bodyPr wrap="square" lIns="0" tIns="0" rIns="0" bIns="0" rtlCol="0"/>
          <a:lstStyle/>
          <a:p/>
        </p:txBody>
      </p:sp>
      <p:sp>
        <p:nvSpPr>
          <p:cNvPr id="9" name="object 9"/>
          <p:cNvSpPr/>
          <p:nvPr/>
        </p:nvSpPr>
        <p:spPr>
          <a:xfrm>
            <a:off x="3169539" y="3534357"/>
            <a:ext cx="1294765" cy="886460"/>
          </a:xfrm>
          <a:custGeom>
            <a:avLst/>
            <a:gdLst/>
            <a:ahLst/>
            <a:cxnLst/>
            <a:rect l="l" t="t" r="r" b="b"/>
            <a:pathLst>
              <a:path w="1294764" h="886460">
                <a:moveTo>
                  <a:pt x="1199896" y="0"/>
                </a:moveTo>
                <a:lnTo>
                  <a:pt x="94361" y="0"/>
                </a:lnTo>
                <a:lnTo>
                  <a:pt x="57596" y="7403"/>
                </a:lnTo>
                <a:lnTo>
                  <a:pt x="27606" y="27606"/>
                </a:lnTo>
                <a:lnTo>
                  <a:pt x="7403" y="57596"/>
                </a:lnTo>
                <a:lnTo>
                  <a:pt x="0" y="94361"/>
                </a:lnTo>
                <a:lnTo>
                  <a:pt x="0" y="791565"/>
                </a:lnTo>
                <a:lnTo>
                  <a:pt x="7403" y="828307"/>
                </a:lnTo>
                <a:lnTo>
                  <a:pt x="27606" y="858308"/>
                </a:lnTo>
                <a:lnTo>
                  <a:pt x="57596" y="878535"/>
                </a:lnTo>
                <a:lnTo>
                  <a:pt x="94361" y="885951"/>
                </a:lnTo>
                <a:lnTo>
                  <a:pt x="1199896" y="885951"/>
                </a:lnTo>
                <a:lnTo>
                  <a:pt x="1236606" y="878535"/>
                </a:lnTo>
                <a:lnTo>
                  <a:pt x="1266602" y="858308"/>
                </a:lnTo>
                <a:lnTo>
                  <a:pt x="1286835" y="828307"/>
                </a:lnTo>
                <a:lnTo>
                  <a:pt x="1294257" y="791565"/>
                </a:lnTo>
                <a:lnTo>
                  <a:pt x="1294257" y="94361"/>
                </a:lnTo>
                <a:lnTo>
                  <a:pt x="1286835" y="57596"/>
                </a:lnTo>
                <a:lnTo>
                  <a:pt x="1266602" y="27606"/>
                </a:lnTo>
                <a:lnTo>
                  <a:pt x="1236606" y="7403"/>
                </a:lnTo>
                <a:lnTo>
                  <a:pt x="1199896" y="0"/>
                </a:lnTo>
                <a:close/>
              </a:path>
            </a:pathLst>
          </a:custGeom>
          <a:solidFill>
            <a:srgbClr val="548ED4"/>
          </a:solidFill>
        </p:spPr>
        <p:txBody>
          <a:bodyPr wrap="square" lIns="0" tIns="0" rIns="0" bIns="0" rtlCol="0"/>
          <a:lstStyle/>
          <a:p/>
        </p:txBody>
      </p:sp>
      <p:sp>
        <p:nvSpPr>
          <p:cNvPr id="10" name="object 10"/>
          <p:cNvSpPr/>
          <p:nvPr/>
        </p:nvSpPr>
        <p:spPr>
          <a:xfrm>
            <a:off x="2572892" y="3956759"/>
            <a:ext cx="596900" cy="76200"/>
          </a:xfrm>
          <a:custGeom>
            <a:avLst/>
            <a:gdLst/>
            <a:ahLst/>
            <a:cxnLst/>
            <a:rect l="l" t="t" r="r" b="b"/>
            <a:pathLst>
              <a:path w="596900" h="76200">
                <a:moveTo>
                  <a:pt x="520445" y="0"/>
                </a:moveTo>
                <a:lnTo>
                  <a:pt x="520445" y="76200"/>
                </a:lnTo>
                <a:lnTo>
                  <a:pt x="577595" y="47625"/>
                </a:lnTo>
                <a:lnTo>
                  <a:pt x="538352" y="47625"/>
                </a:lnTo>
                <a:lnTo>
                  <a:pt x="542670" y="43370"/>
                </a:lnTo>
                <a:lnTo>
                  <a:pt x="542670" y="32842"/>
                </a:lnTo>
                <a:lnTo>
                  <a:pt x="538352" y="28575"/>
                </a:lnTo>
                <a:lnTo>
                  <a:pt x="577595" y="28575"/>
                </a:lnTo>
                <a:lnTo>
                  <a:pt x="520445" y="0"/>
                </a:lnTo>
                <a:close/>
              </a:path>
              <a:path w="596900" h="76200">
                <a:moveTo>
                  <a:pt x="520445" y="28575"/>
                </a:moveTo>
                <a:lnTo>
                  <a:pt x="4318" y="28575"/>
                </a:lnTo>
                <a:lnTo>
                  <a:pt x="0" y="32842"/>
                </a:lnTo>
                <a:lnTo>
                  <a:pt x="0" y="43370"/>
                </a:lnTo>
                <a:lnTo>
                  <a:pt x="4318" y="47625"/>
                </a:lnTo>
                <a:lnTo>
                  <a:pt x="520445" y="47625"/>
                </a:lnTo>
                <a:lnTo>
                  <a:pt x="520445" y="28575"/>
                </a:lnTo>
                <a:close/>
              </a:path>
              <a:path w="596900" h="76200">
                <a:moveTo>
                  <a:pt x="577595" y="28575"/>
                </a:moveTo>
                <a:lnTo>
                  <a:pt x="538352" y="28575"/>
                </a:lnTo>
                <a:lnTo>
                  <a:pt x="542670" y="32842"/>
                </a:lnTo>
                <a:lnTo>
                  <a:pt x="542670" y="43370"/>
                </a:lnTo>
                <a:lnTo>
                  <a:pt x="538352" y="47625"/>
                </a:lnTo>
                <a:lnTo>
                  <a:pt x="577595" y="47625"/>
                </a:lnTo>
                <a:lnTo>
                  <a:pt x="596645" y="38100"/>
                </a:lnTo>
                <a:lnTo>
                  <a:pt x="577595" y="28575"/>
                </a:lnTo>
                <a:close/>
              </a:path>
            </a:pathLst>
          </a:custGeom>
          <a:solidFill>
            <a:srgbClr val="A6A6A6"/>
          </a:solidFill>
        </p:spPr>
        <p:txBody>
          <a:bodyPr wrap="square" lIns="0" tIns="0" rIns="0" bIns="0" rtlCol="0"/>
          <a:lstStyle/>
          <a:p/>
        </p:txBody>
      </p:sp>
      <p:sp>
        <p:nvSpPr>
          <p:cNvPr id="11" name="object 11"/>
          <p:cNvSpPr/>
          <p:nvPr/>
        </p:nvSpPr>
        <p:spPr>
          <a:xfrm>
            <a:off x="2565272" y="2852239"/>
            <a:ext cx="0" cy="1139825"/>
          </a:xfrm>
          <a:custGeom>
            <a:avLst/>
            <a:gdLst/>
            <a:ahLst/>
            <a:cxnLst/>
            <a:rect l="l" t="t" r="r" b="b"/>
            <a:pathLst>
              <a:path h="1139825">
                <a:moveTo>
                  <a:pt x="0" y="1139444"/>
                </a:moveTo>
                <a:lnTo>
                  <a:pt x="0" y="0"/>
                </a:lnTo>
              </a:path>
            </a:pathLst>
          </a:custGeom>
          <a:solidFill>
            <a:schemeClr val="accent1"/>
          </a:solidFill>
          <a:ln w="19050">
            <a:solidFill>
              <a:schemeClr val="accent1"/>
            </a:solidFill>
          </a:ln>
        </p:spPr>
        <p:txBody>
          <a:bodyPr wrap="square" lIns="0" tIns="0" rIns="0" bIns="0" rtlCol="0"/>
          <a:lstStyle/>
          <a:p/>
        </p:txBody>
      </p:sp>
      <p:sp>
        <p:nvSpPr>
          <p:cNvPr id="12" name="object 12"/>
          <p:cNvSpPr/>
          <p:nvPr/>
        </p:nvSpPr>
        <p:spPr>
          <a:xfrm>
            <a:off x="2380614" y="2852874"/>
            <a:ext cx="201930" cy="0"/>
          </a:xfrm>
          <a:custGeom>
            <a:avLst/>
            <a:gdLst/>
            <a:ahLst/>
            <a:cxnLst/>
            <a:rect l="l" t="t" r="r" b="b"/>
            <a:pathLst>
              <a:path w="201930">
                <a:moveTo>
                  <a:pt x="201803" y="0"/>
                </a:moveTo>
                <a:lnTo>
                  <a:pt x="0" y="0"/>
                </a:lnTo>
              </a:path>
            </a:pathLst>
          </a:custGeom>
          <a:ln w="19050">
            <a:solidFill>
              <a:srgbClr val="A6A6A6"/>
            </a:solidFill>
          </a:ln>
        </p:spPr>
        <p:txBody>
          <a:bodyPr wrap="square" lIns="0" tIns="0" rIns="0" bIns="0" rtlCol="0"/>
          <a:lstStyle/>
          <a:p/>
        </p:txBody>
      </p:sp>
      <p:sp>
        <p:nvSpPr>
          <p:cNvPr id="13" name="object 13"/>
          <p:cNvSpPr/>
          <p:nvPr/>
        </p:nvSpPr>
        <p:spPr>
          <a:xfrm>
            <a:off x="4457191" y="1415234"/>
            <a:ext cx="564515" cy="76200"/>
          </a:xfrm>
          <a:custGeom>
            <a:avLst/>
            <a:gdLst/>
            <a:ahLst/>
            <a:cxnLst/>
            <a:rect l="l" t="t" r="r" b="b"/>
            <a:pathLst>
              <a:path w="564514" h="76200">
                <a:moveTo>
                  <a:pt x="488315" y="0"/>
                </a:moveTo>
                <a:lnTo>
                  <a:pt x="488188" y="76200"/>
                </a:lnTo>
                <a:lnTo>
                  <a:pt x="545433" y="47625"/>
                </a:lnTo>
                <a:lnTo>
                  <a:pt x="506222" y="47625"/>
                </a:lnTo>
                <a:lnTo>
                  <a:pt x="510540" y="43306"/>
                </a:lnTo>
                <a:lnTo>
                  <a:pt x="510540" y="32765"/>
                </a:lnTo>
                <a:lnTo>
                  <a:pt x="506222" y="28575"/>
                </a:lnTo>
                <a:lnTo>
                  <a:pt x="545465" y="28575"/>
                </a:lnTo>
                <a:lnTo>
                  <a:pt x="488315" y="0"/>
                </a:lnTo>
                <a:close/>
              </a:path>
              <a:path w="564514" h="76200">
                <a:moveTo>
                  <a:pt x="488267" y="28575"/>
                </a:moveTo>
                <a:lnTo>
                  <a:pt x="4318" y="28575"/>
                </a:lnTo>
                <a:lnTo>
                  <a:pt x="0" y="32765"/>
                </a:lnTo>
                <a:lnTo>
                  <a:pt x="0" y="43306"/>
                </a:lnTo>
                <a:lnTo>
                  <a:pt x="4318" y="47625"/>
                </a:lnTo>
                <a:lnTo>
                  <a:pt x="488235" y="47625"/>
                </a:lnTo>
                <a:lnTo>
                  <a:pt x="488267" y="28575"/>
                </a:lnTo>
                <a:close/>
              </a:path>
              <a:path w="564514" h="76200">
                <a:moveTo>
                  <a:pt x="545465" y="28575"/>
                </a:moveTo>
                <a:lnTo>
                  <a:pt x="506222" y="28575"/>
                </a:lnTo>
                <a:lnTo>
                  <a:pt x="510540" y="32765"/>
                </a:lnTo>
                <a:lnTo>
                  <a:pt x="510540" y="43306"/>
                </a:lnTo>
                <a:lnTo>
                  <a:pt x="506222" y="47625"/>
                </a:lnTo>
                <a:lnTo>
                  <a:pt x="545433" y="47625"/>
                </a:lnTo>
                <a:lnTo>
                  <a:pt x="564515" y="38100"/>
                </a:lnTo>
                <a:lnTo>
                  <a:pt x="545465" y="28575"/>
                </a:lnTo>
                <a:close/>
              </a:path>
            </a:pathLst>
          </a:custGeom>
          <a:solidFill>
            <a:schemeClr val="accent1"/>
          </a:solidFill>
        </p:spPr>
        <p:txBody>
          <a:bodyPr wrap="square" lIns="0" tIns="0" rIns="0" bIns="0" rtlCol="0"/>
          <a:lstStyle/>
          <a:p/>
        </p:txBody>
      </p:sp>
      <p:sp>
        <p:nvSpPr>
          <p:cNvPr id="14" name="object 14"/>
          <p:cNvSpPr/>
          <p:nvPr/>
        </p:nvSpPr>
        <p:spPr>
          <a:xfrm>
            <a:off x="5062474" y="591894"/>
            <a:ext cx="762000" cy="661670"/>
          </a:xfrm>
          <a:custGeom>
            <a:avLst/>
            <a:gdLst/>
            <a:ahLst/>
            <a:cxnLst/>
            <a:rect l="l" t="t" r="r" b="b"/>
            <a:pathLst>
              <a:path w="762000" h="661669">
                <a:moveTo>
                  <a:pt x="700658" y="0"/>
                </a:moveTo>
                <a:lnTo>
                  <a:pt x="61213" y="0"/>
                </a:lnTo>
                <a:lnTo>
                  <a:pt x="37397" y="4794"/>
                </a:lnTo>
                <a:lnTo>
                  <a:pt x="17938" y="17875"/>
                </a:lnTo>
                <a:lnTo>
                  <a:pt x="4814" y="37290"/>
                </a:lnTo>
                <a:lnTo>
                  <a:pt x="0" y="61087"/>
                </a:lnTo>
                <a:lnTo>
                  <a:pt x="0" y="600075"/>
                </a:lnTo>
                <a:lnTo>
                  <a:pt x="4814" y="623818"/>
                </a:lnTo>
                <a:lnTo>
                  <a:pt x="17938" y="643239"/>
                </a:lnTo>
                <a:lnTo>
                  <a:pt x="37397" y="656349"/>
                </a:lnTo>
                <a:lnTo>
                  <a:pt x="61213" y="661162"/>
                </a:lnTo>
                <a:lnTo>
                  <a:pt x="700658" y="661162"/>
                </a:lnTo>
                <a:lnTo>
                  <a:pt x="724455" y="656349"/>
                </a:lnTo>
                <a:lnTo>
                  <a:pt x="743870" y="643239"/>
                </a:lnTo>
                <a:lnTo>
                  <a:pt x="756951" y="623818"/>
                </a:lnTo>
                <a:lnTo>
                  <a:pt x="761745" y="600075"/>
                </a:lnTo>
                <a:lnTo>
                  <a:pt x="761745" y="61087"/>
                </a:lnTo>
                <a:lnTo>
                  <a:pt x="756951" y="37290"/>
                </a:lnTo>
                <a:lnTo>
                  <a:pt x="743870" y="17875"/>
                </a:lnTo>
                <a:lnTo>
                  <a:pt x="724455" y="4794"/>
                </a:lnTo>
                <a:lnTo>
                  <a:pt x="700658" y="0"/>
                </a:lnTo>
                <a:close/>
              </a:path>
            </a:pathLst>
          </a:custGeom>
          <a:solidFill>
            <a:schemeClr val="tx2">
              <a:lumMod val="40000"/>
              <a:lumOff val="60000"/>
            </a:schemeClr>
          </a:solidFill>
        </p:spPr>
        <p:txBody>
          <a:bodyPr wrap="square" lIns="0" tIns="0" rIns="0" bIns="0" rtlCol="0"/>
          <a:lstStyle/>
          <a:p/>
        </p:txBody>
      </p:sp>
      <p:sp>
        <p:nvSpPr>
          <p:cNvPr id="15" name="object 15"/>
          <p:cNvSpPr txBox="1"/>
          <p:nvPr/>
        </p:nvSpPr>
        <p:spPr>
          <a:xfrm>
            <a:off x="5221350" y="830654"/>
            <a:ext cx="444500" cy="180975"/>
          </a:xfrm>
          <a:prstGeom prst="rect">
            <a:avLst/>
          </a:prstGeom>
        </p:spPr>
        <p:txBody>
          <a:bodyPr vert="horz" wrap="square" lIns="0" tIns="12065" rIns="0" bIns="0" rtlCol="0">
            <a:spAutoFit/>
          </a:bodyPr>
          <a:lstStyle/>
          <a:p>
            <a:pPr marL="12700">
              <a:lnSpc>
                <a:spcPct val="100000"/>
              </a:lnSpc>
              <a:spcBef>
                <a:spcPts val="95"/>
              </a:spcBef>
            </a:pPr>
            <a:r>
              <a:rPr sz="1100" spc="-5" dirty="0">
                <a:solidFill>
                  <a:srgbClr val="FFFFFF"/>
                </a:solidFill>
                <a:latin typeface="方正黑体_GBK" panose="03000509000000000000" charset="-122"/>
                <a:ea typeface="方正黑体_GBK" panose="03000509000000000000" charset="-122"/>
                <a:cs typeface="黑体" panose="02010609060101010101" charset="-122"/>
              </a:rPr>
              <a:t>历史法</a:t>
            </a:r>
            <a:endParaRPr sz="1100" spc="-5" dirty="0">
              <a:solidFill>
                <a:srgbClr val="FFFFFF"/>
              </a:solidFill>
              <a:latin typeface="方正黑体_GBK" panose="03000509000000000000" charset="-122"/>
              <a:ea typeface="方正黑体_GBK" panose="03000509000000000000" charset="-122"/>
              <a:cs typeface="黑体" panose="02010609060101010101" charset="-122"/>
            </a:endParaRPr>
          </a:p>
        </p:txBody>
      </p:sp>
      <p:sp>
        <p:nvSpPr>
          <p:cNvPr id="16" name="object 16"/>
          <p:cNvSpPr/>
          <p:nvPr/>
        </p:nvSpPr>
        <p:spPr>
          <a:xfrm>
            <a:off x="5080634" y="2072079"/>
            <a:ext cx="744220" cy="661670"/>
          </a:xfrm>
          <a:custGeom>
            <a:avLst/>
            <a:gdLst/>
            <a:ahLst/>
            <a:cxnLst/>
            <a:rect l="l" t="t" r="r" b="b"/>
            <a:pathLst>
              <a:path w="744220" h="661669">
                <a:moveTo>
                  <a:pt x="683132" y="0"/>
                </a:moveTo>
                <a:lnTo>
                  <a:pt x="61213" y="0"/>
                </a:lnTo>
                <a:lnTo>
                  <a:pt x="37397" y="4794"/>
                </a:lnTo>
                <a:lnTo>
                  <a:pt x="17938" y="17875"/>
                </a:lnTo>
                <a:lnTo>
                  <a:pt x="4814" y="37290"/>
                </a:lnTo>
                <a:lnTo>
                  <a:pt x="0" y="61086"/>
                </a:lnTo>
                <a:lnTo>
                  <a:pt x="0" y="600075"/>
                </a:lnTo>
                <a:lnTo>
                  <a:pt x="4814" y="623871"/>
                </a:lnTo>
                <a:lnTo>
                  <a:pt x="17938" y="643286"/>
                </a:lnTo>
                <a:lnTo>
                  <a:pt x="37397" y="656367"/>
                </a:lnTo>
                <a:lnTo>
                  <a:pt x="61213" y="661161"/>
                </a:lnTo>
                <a:lnTo>
                  <a:pt x="683132" y="661161"/>
                </a:lnTo>
                <a:lnTo>
                  <a:pt x="706929" y="656367"/>
                </a:lnTo>
                <a:lnTo>
                  <a:pt x="726344" y="643286"/>
                </a:lnTo>
                <a:lnTo>
                  <a:pt x="739425" y="623871"/>
                </a:lnTo>
                <a:lnTo>
                  <a:pt x="744219" y="600075"/>
                </a:lnTo>
                <a:lnTo>
                  <a:pt x="744219" y="61086"/>
                </a:lnTo>
                <a:lnTo>
                  <a:pt x="739425" y="37290"/>
                </a:lnTo>
                <a:lnTo>
                  <a:pt x="726344" y="17875"/>
                </a:lnTo>
                <a:lnTo>
                  <a:pt x="706929" y="4794"/>
                </a:lnTo>
                <a:lnTo>
                  <a:pt x="683132" y="0"/>
                </a:lnTo>
                <a:close/>
              </a:path>
            </a:pathLst>
          </a:custGeom>
          <a:solidFill>
            <a:schemeClr val="accent1">
              <a:lumMod val="75000"/>
            </a:schemeClr>
          </a:solidFill>
        </p:spPr>
        <p:txBody>
          <a:bodyPr wrap="square" lIns="0" tIns="0" rIns="0" bIns="0" rtlCol="0"/>
          <a:lstStyle/>
          <a:p/>
        </p:txBody>
      </p:sp>
      <p:sp>
        <p:nvSpPr>
          <p:cNvPr id="17" name="object 17"/>
          <p:cNvSpPr txBox="1"/>
          <p:nvPr/>
        </p:nvSpPr>
        <p:spPr>
          <a:xfrm>
            <a:off x="5299582" y="2186708"/>
            <a:ext cx="306070" cy="417830"/>
          </a:xfrm>
          <a:prstGeom prst="rect">
            <a:avLst/>
          </a:prstGeom>
        </p:spPr>
        <p:txBody>
          <a:bodyPr vert="horz" wrap="square" lIns="0" tIns="12700" rIns="0" bIns="0" rtlCol="0">
            <a:spAutoFit/>
          </a:bodyPr>
          <a:lstStyle/>
          <a:p>
            <a:pPr marL="12700" marR="5080">
              <a:lnSpc>
                <a:spcPct val="120000"/>
              </a:lnSpc>
              <a:spcBef>
                <a:spcPts val="100"/>
              </a:spcBef>
            </a:pPr>
            <a:r>
              <a:rPr sz="1100" dirty="0">
                <a:solidFill>
                  <a:srgbClr val="FFFFFF"/>
                </a:solidFill>
                <a:latin typeface="方正黑体_GBK" panose="03000509000000000000" charset="-122"/>
                <a:ea typeface="方正黑体_GBK" panose="03000509000000000000" charset="-122"/>
                <a:cs typeface="方正黑体_GBK" panose="03000509000000000000" charset="-122"/>
              </a:rPr>
              <a:t>基准 值法</a:t>
            </a:r>
            <a:endParaRPr sz="1100" dirty="0">
              <a:solidFill>
                <a:srgbClr val="FFFFFF"/>
              </a:solidFill>
              <a:latin typeface="方正黑体_GBK" panose="03000509000000000000" charset="-122"/>
              <a:ea typeface="方正黑体_GBK" panose="03000509000000000000" charset="-122"/>
              <a:cs typeface="方正黑体_GBK" panose="03000509000000000000" charset="-122"/>
            </a:endParaRPr>
          </a:p>
        </p:txBody>
      </p:sp>
      <p:sp>
        <p:nvSpPr>
          <p:cNvPr id="18" name="object 18"/>
          <p:cNvSpPr/>
          <p:nvPr/>
        </p:nvSpPr>
        <p:spPr>
          <a:xfrm>
            <a:off x="5074284" y="3208221"/>
            <a:ext cx="744220" cy="661670"/>
          </a:xfrm>
          <a:custGeom>
            <a:avLst/>
            <a:gdLst/>
            <a:ahLst/>
            <a:cxnLst/>
            <a:rect l="l" t="t" r="r" b="b"/>
            <a:pathLst>
              <a:path w="744220" h="661670">
                <a:moveTo>
                  <a:pt x="683132" y="0"/>
                </a:moveTo>
                <a:lnTo>
                  <a:pt x="61213" y="0"/>
                </a:lnTo>
                <a:lnTo>
                  <a:pt x="37397" y="4814"/>
                </a:lnTo>
                <a:lnTo>
                  <a:pt x="17938" y="17938"/>
                </a:lnTo>
                <a:lnTo>
                  <a:pt x="4814" y="37397"/>
                </a:lnTo>
                <a:lnTo>
                  <a:pt x="0" y="61213"/>
                </a:lnTo>
                <a:lnTo>
                  <a:pt x="0" y="600075"/>
                </a:lnTo>
                <a:lnTo>
                  <a:pt x="4814" y="623891"/>
                </a:lnTo>
                <a:lnTo>
                  <a:pt x="17938" y="643350"/>
                </a:lnTo>
                <a:lnTo>
                  <a:pt x="37397" y="656474"/>
                </a:lnTo>
                <a:lnTo>
                  <a:pt x="61213" y="661289"/>
                </a:lnTo>
                <a:lnTo>
                  <a:pt x="683132" y="661289"/>
                </a:lnTo>
                <a:lnTo>
                  <a:pt x="706929" y="656474"/>
                </a:lnTo>
                <a:lnTo>
                  <a:pt x="726344" y="643350"/>
                </a:lnTo>
                <a:lnTo>
                  <a:pt x="739425" y="623891"/>
                </a:lnTo>
                <a:lnTo>
                  <a:pt x="744219" y="600075"/>
                </a:lnTo>
                <a:lnTo>
                  <a:pt x="744219" y="61213"/>
                </a:lnTo>
                <a:lnTo>
                  <a:pt x="739425" y="37397"/>
                </a:lnTo>
                <a:lnTo>
                  <a:pt x="726344" y="17938"/>
                </a:lnTo>
                <a:lnTo>
                  <a:pt x="706929" y="4814"/>
                </a:lnTo>
                <a:lnTo>
                  <a:pt x="683132" y="0"/>
                </a:lnTo>
                <a:close/>
              </a:path>
            </a:pathLst>
          </a:custGeom>
          <a:solidFill>
            <a:srgbClr val="8EB4E2"/>
          </a:solidFill>
        </p:spPr>
        <p:txBody>
          <a:bodyPr wrap="square" lIns="0" tIns="0" rIns="0" bIns="0" rtlCol="0"/>
          <a:lstStyle/>
          <a:p/>
        </p:txBody>
      </p:sp>
      <p:sp>
        <p:nvSpPr>
          <p:cNvPr id="19" name="object 19"/>
          <p:cNvSpPr/>
          <p:nvPr/>
        </p:nvSpPr>
        <p:spPr>
          <a:xfrm>
            <a:off x="5074284" y="3208221"/>
            <a:ext cx="744220" cy="661670"/>
          </a:xfrm>
          <a:custGeom>
            <a:avLst/>
            <a:gdLst/>
            <a:ahLst/>
            <a:cxnLst/>
            <a:rect l="l" t="t" r="r" b="b"/>
            <a:pathLst>
              <a:path w="744220" h="661670">
                <a:moveTo>
                  <a:pt x="0" y="61213"/>
                </a:moveTo>
                <a:lnTo>
                  <a:pt x="4814" y="37397"/>
                </a:lnTo>
                <a:lnTo>
                  <a:pt x="17938" y="17938"/>
                </a:lnTo>
                <a:lnTo>
                  <a:pt x="37397" y="4814"/>
                </a:lnTo>
                <a:lnTo>
                  <a:pt x="61213" y="0"/>
                </a:lnTo>
                <a:lnTo>
                  <a:pt x="683132" y="0"/>
                </a:lnTo>
                <a:lnTo>
                  <a:pt x="706929" y="4814"/>
                </a:lnTo>
                <a:lnTo>
                  <a:pt x="726344" y="17938"/>
                </a:lnTo>
                <a:lnTo>
                  <a:pt x="739425" y="37397"/>
                </a:lnTo>
                <a:lnTo>
                  <a:pt x="744219" y="61213"/>
                </a:lnTo>
                <a:lnTo>
                  <a:pt x="744219" y="600075"/>
                </a:lnTo>
                <a:lnTo>
                  <a:pt x="739425" y="623891"/>
                </a:lnTo>
                <a:lnTo>
                  <a:pt x="726344" y="643350"/>
                </a:lnTo>
                <a:lnTo>
                  <a:pt x="706929" y="656474"/>
                </a:lnTo>
                <a:lnTo>
                  <a:pt x="683132" y="661289"/>
                </a:lnTo>
                <a:lnTo>
                  <a:pt x="61213" y="661289"/>
                </a:lnTo>
                <a:lnTo>
                  <a:pt x="37397" y="656474"/>
                </a:lnTo>
                <a:lnTo>
                  <a:pt x="17938" y="643350"/>
                </a:lnTo>
                <a:lnTo>
                  <a:pt x="4814" y="623891"/>
                </a:lnTo>
                <a:lnTo>
                  <a:pt x="0" y="600075"/>
                </a:lnTo>
                <a:lnTo>
                  <a:pt x="0" y="61213"/>
                </a:lnTo>
                <a:close/>
              </a:path>
            </a:pathLst>
          </a:custGeom>
          <a:ln w="12700">
            <a:solidFill>
              <a:srgbClr val="A6A6A6"/>
            </a:solidFill>
          </a:ln>
        </p:spPr>
        <p:txBody>
          <a:bodyPr wrap="square" lIns="0" tIns="0" rIns="0" bIns="0" rtlCol="0"/>
          <a:lstStyle/>
          <a:p/>
        </p:txBody>
      </p:sp>
      <p:sp>
        <p:nvSpPr>
          <p:cNvPr id="20" name="object 20"/>
          <p:cNvSpPr txBox="1"/>
          <p:nvPr/>
        </p:nvSpPr>
        <p:spPr>
          <a:xfrm>
            <a:off x="5293867" y="3447361"/>
            <a:ext cx="306070" cy="180975"/>
          </a:xfrm>
          <a:prstGeom prst="rect">
            <a:avLst/>
          </a:prstGeom>
        </p:spPr>
        <p:txBody>
          <a:bodyPr vert="horz" wrap="square" lIns="0" tIns="12065" rIns="0" bIns="0" rtlCol="0">
            <a:spAutoFit/>
          </a:bodyPr>
          <a:lstStyle/>
          <a:p>
            <a:pPr marL="12700">
              <a:lnSpc>
                <a:spcPct val="100000"/>
              </a:lnSpc>
              <a:spcBef>
                <a:spcPts val="95"/>
              </a:spcBef>
            </a:pPr>
            <a:r>
              <a:rPr sz="1100" dirty="0">
                <a:solidFill>
                  <a:srgbClr val="FFFFFF"/>
                </a:solidFill>
                <a:latin typeface="方正黑体_GBK" panose="03000509000000000000" charset="-122"/>
                <a:ea typeface="方正黑体_GBK" panose="03000509000000000000" charset="-122"/>
                <a:cs typeface="黑体" panose="02010609060101010101" charset="-122"/>
              </a:rPr>
              <a:t>拍卖</a:t>
            </a:r>
            <a:endParaRPr sz="1100" dirty="0">
              <a:solidFill>
                <a:srgbClr val="FFFFFF"/>
              </a:solidFill>
              <a:latin typeface="方正黑体_GBK" panose="03000509000000000000" charset="-122"/>
              <a:ea typeface="方正黑体_GBK" panose="03000509000000000000" charset="-122"/>
              <a:cs typeface="黑体" panose="02010609060101010101" charset="-122"/>
            </a:endParaRPr>
          </a:p>
        </p:txBody>
      </p:sp>
      <p:sp>
        <p:nvSpPr>
          <p:cNvPr id="21" name="object 21"/>
          <p:cNvSpPr/>
          <p:nvPr/>
        </p:nvSpPr>
        <p:spPr>
          <a:xfrm>
            <a:off x="5075681" y="1301189"/>
            <a:ext cx="748665" cy="661670"/>
          </a:xfrm>
          <a:custGeom>
            <a:avLst/>
            <a:gdLst/>
            <a:ahLst/>
            <a:cxnLst/>
            <a:rect l="l" t="t" r="r" b="b"/>
            <a:pathLst>
              <a:path w="748664" h="661669">
                <a:moveTo>
                  <a:pt x="687451" y="0"/>
                </a:moveTo>
                <a:lnTo>
                  <a:pt x="61213" y="0"/>
                </a:lnTo>
                <a:lnTo>
                  <a:pt x="37397" y="4814"/>
                </a:lnTo>
                <a:lnTo>
                  <a:pt x="17938" y="17938"/>
                </a:lnTo>
                <a:lnTo>
                  <a:pt x="4814" y="37397"/>
                </a:lnTo>
                <a:lnTo>
                  <a:pt x="0" y="61213"/>
                </a:lnTo>
                <a:lnTo>
                  <a:pt x="0" y="600075"/>
                </a:lnTo>
                <a:lnTo>
                  <a:pt x="4814" y="623891"/>
                </a:lnTo>
                <a:lnTo>
                  <a:pt x="17938" y="643350"/>
                </a:lnTo>
                <a:lnTo>
                  <a:pt x="37397" y="656474"/>
                </a:lnTo>
                <a:lnTo>
                  <a:pt x="61213" y="661288"/>
                </a:lnTo>
                <a:lnTo>
                  <a:pt x="687451" y="661288"/>
                </a:lnTo>
                <a:lnTo>
                  <a:pt x="711247" y="656474"/>
                </a:lnTo>
                <a:lnTo>
                  <a:pt x="730662" y="643350"/>
                </a:lnTo>
                <a:lnTo>
                  <a:pt x="743743" y="623891"/>
                </a:lnTo>
                <a:lnTo>
                  <a:pt x="748538" y="600075"/>
                </a:lnTo>
                <a:lnTo>
                  <a:pt x="748538" y="61213"/>
                </a:lnTo>
                <a:lnTo>
                  <a:pt x="743743" y="37397"/>
                </a:lnTo>
                <a:lnTo>
                  <a:pt x="730662" y="17938"/>
                </a:lnTo>
                <a:lnTo>
                  <a:pt x="711247" y="4814"/>
                </a:lnTo>
                <a:lnTo>
                  <a:pt x="687451" y="0"/>
                </a:lnTo>
                <a:close/>
              </a:path>
            </a:pathLst>
          </a:custGeom>
          <a:solidFill>
            <a:schemeClr val="tx2">
              <a:lumMod val="60000"/>
              <a:lumOff val="40000"/>
            </a:schemeClr>
          </a:solidFill>
        </p:spPr>
        <p:txBody>
          <a:bodyPr wrap="square" lIns="0" tIns="0" rIns="0" bIns="0" rtlCol="0"/>
          <a:lstStyle/>
          <a:p/>
        </p:txBody>
      </p:sp>
      <p:sp>
        <p:nvSpPr>
          <p:cNvPr id="22" name="object 22"/>
          <p:cNvSpPr/>
          <p:nvPr/>
        </p:nvSpPr>
        <p:spPr>
          <a:xfrm>
            <a:off x="5074284" y="4021402"/>
            <a:ext cx="744220" cy="661670"/>
          </a:xfrm>
          <a:custGeom>
            <a:avLst/>
            <a:gdLst/>
            <a:ahLst/>
            <a:cxnLst/>
            <a:rect l="l" t="t" r="r" b="b"/>
            <a:pathLst>
              <a:path w="744220" h="661670">
                <a:moveTo>
                  <a:pt x="683132" y="0"/>
                </a:moveTo>
                <a:lnTo>
                  <a:pt x="61213" y="0"/>
                </a:lnTo>
                <a:lnTo>
                  <a:pt x="37397" y="4803"/>
                </a:lnTo>
                <a:lnTo>
                  <a:pt x="17938" y="17905"/>
                </a:lnTo>
                <a:lnTo>
                  <a:pt x="4814" y="37338"/>
                </a:lnTo>
                <a:lnTo>
                  <a:pt x="0" y="61137"/>
                </a:lnTo>
                <a:lnTo>
                  <a:pt x="0" y="600074"/>
                </a:lnTo>
                <a:lnTo>
                  <a:pt x="4814" y="623876"/>
                </a:lnTo>
                <a:lnTo>
                  <a:pt x="17938" y="643313"/>
                </a:lnTo>
                <a:lnTo>
                  <a:pt x="37397" y="656419"/>
                </a:lnTo>
                <a:lnTo>
                  <a:pt x="61213" y="661225"/>
                </a:lnTo>
                <a:lnTo>
                  <a:pt x="683132" y="661225"/>
                </a:lnTo>
                <a:lnTo>
                  <a:pt x="706929" y="656419"/>
                </a:lnTo>
                <a:lnTo>
                  <a:pt x="726344" y="643313"/>
                </a:lnTo>
                <a:lnTo>
                  <a:pt x="739425" y="623876"/>
                </a:lnTo>
                <a:lnTo>
                  <a:pt x="744219" y="600074"/>
                </a:lnTo>
                <a:lnTo>
                  <a:pt x="744219" y="61137"/>
                </a:lnTo>
                <a:lnTo>
                  <a:pt x="739425" y="37338"/>
                </a:lnTo>
                <a:lnTo>
                  <a:pt x="726344" y="17905"/>
                </a:lnTo>
                <a:lnTo>
                  <a:pt x="706929" y="4803"/>
                </a:lnTo>
                <a:lnTo>
                  <a:pt x="683132" y="0"/>
                </a:lnTo>
                <a:close/>
              </a:path>
            </a:pathLst>
          </a:custGeom>
          <a:solidFill>
            <a:srgbClr val="548ED4"/>
          </a:solidFill>
        </p:spPr>
        <p:txBody>
          <a:bodyPr wrap="square" lIns="0" tIns="0" rIns="0" bIns="0" rtlCol="0"/>
          <a:lstStyle/>
          <a:p/>
        </p:txBody>
      </p:sp>
      <p:sp>
        <p:nvSpPr>
          <p:cNvPr id="23" name="object 23"/>
          <p:cNvSpPr txBox="1"/>
          <p:nvPr/>
        </p:nvSpPr>
        <p:spPr>
          <a:xfrm>
            <a:off x="5224526" y="4176849"/>
            <a:ext cx="444500" cy="350520"/>
          </a:xfrm>
          <a:prstGeom prst="rect">
            <a:avLst/>
          </a:prstGeom>
        </p:spPr>
        <p:txBody>
          <a:bodyPr vert="horz" wrap="square" lIns="0" tIns="12065" rIns="0" bIns="0" rtlCol="0">
            <a:spAutoFit/>
          </a:bodyPr>
          <a:lstStyle/>
          <a:p>
            <a:pPr marL="12700" marR="5080">
              <a:lnSpc>
                <a:spcPct val="100000"/>
              </a:lnSpc>
              <a:spcBef>
                <a:spcPts val="95"/>
              </a:spcBef>
            </a:pPr>
            <a:r>
              <a:rPr sz="1100" spc="-5" dirty="0">
                <a:solidFill>
                  <a:srgbClr val="FFFFFF"/>
                </a:solidFill>
                <a:latin typeface="方正黑体_GBK" panose="03000509000000000000" charset="-122"/>
                <a:ea typeface="方正黑体_GBK" panose="03000509000000000000" charset="-122"/>
                <a:cs typeface="方正黑体_GBK" panose="03000509000000000000" charset="-122"/>
              </a:rPr>
              <a:t>固定价 格出售</a:t>
            </a:r>
            <a:endParaRPr sz="1100" spc="-5" dirty="0">
              <a:solidFill>
                <a:srgbClr val="FFFFFF"/>
              </a:solidFill>
              <a:latin typeface="方正黑体_GBK" panose="03000509000000000000" charset="-122"/>
              <a:ea typeface="方正黑体_GBK" panose="03000509000000000000" charset="-122"/>
              <a:cs typeface="方正黑体_GBK" panose="03000509000000000000" charset="-122"/>
            </a:endParaRPr>
          </a:p>
        </p:txBody>
      </p:sp>
      <p:sp>
        <p:nvSpPr>
          <p:cNvPr id="24" name="object 24"/>
          <p:cNvSpPr txBox="1"/>
          <p:nvPr/>
        </p:nvSpPr>
        <p:spPr>
          <a:xfrm>
            <a:off x="3397503" y="1343861"/>
            <a:ext cx="838835" cy="259080"/>
          </a:xfrm>
          <a:prstGeom prst="rect">
            <a:avLst/>
          </a:prstGeom>
        </p:spPr>
        <p:txBody>
          <a:bodyPr vert="horz" wrap="square" lIns="0" tIns="13335" rIns="0" bIns="0" rtlCol="0">
            <a:spAutoFit/>
          </a:bodyPr>
          <a:lstStyle/>
          <a:p>
            <a:pPr marL="12700">
              <a:lnSpc>
                <a:spcPct val="100000"/>
              </a:lnSpc>
              <a:spcBef>
                <a:spcPts val="105"/>
              </a:spcBef>
            </a:pPr>
            <a:r>
              <a:rPr sz="1600" dirty="0">
                <a:solidFill>
                  <a:srgbClr val="FFFFFF"/>
                </a:solidFill>
                <a:latin typeface="方正黑体_GBK" panose="03000509000000000000" charset="-122"/>
                <a:ea typeface="方正黑体_GBK" panose="03000509000000000000" charset="-122"/>
                <a:cs typeface="黑体" panose="02010609060101010101" charset="-122"/>
              </a:rPr>
              <a:t>免费</a:t>
            </a:r>
            <a:r>
              <a:rPr sz="1600" spc="-15" dirty="0">
                <a:solidFill>
                  <a:srgbClr val="FFFFFF"/>
                </a:solidFill>
                <a:latin typeface="方正黑体_GBK" panose="03000509000000000000" charset="-122"/>
                <a:ea typeface="方正黑体_GBK" panose="03000509000000000000" charset="-122"/>
                <a:cs typeface="黑体" panose="02010609060101010101" charset="-122"/>
              </a:rPr>
              <a:t>分</a:t>
            </a:r>
            <a:r>
              <a:rPr sz="1600" dirty="0">
                <a:solidFill>
                  <a:srgbClr val="FFFFFF"/>
                </a:solidFill>
                <a:latin typeface="方正黑体_GBK" panose="03000509000000000000" charset="-122"/>
                <a:ea typeface="方正黑体_GBK" panose="03000509000000000000" charset="-122"/>
                <a:cs typeface="黑体" panose="02010609060101010101" charset="-122"/>
              </a:rPr>
              <a:t>配</a:t>
            </a:r>
            <a:endParaRPr sz="1600">
              <a:latin typeface="方正黑体_GBK" panose="03000509000000000000" charset="-122"/>
              <a:ea typeface="方正黑体_GBK" panose="03000509000000000000" charset="-122"/>
              <a:cs typeface="黑体" panose="02010609060101010101" charset="-122"/>
            </a:endParaRPr>
          </a:p>
        </p:txBody>
      </p:sp>
      <p:sp>
        <p:nvSpPr>
          <p:cNvPr id="25" name="object 25"/>
          <p:cNvSpPr txBox="1"/>
          <p:nvPr/>
        </p:nvSpPr>
        <p:spPr>
          <a:xfrm>
            <a:off x="3374644" y="3884241"/>
            <a:ext cx="838835" cy="258445"/>
          </a:xfrm>
          <a:prstGeom prst="rect">
            <a:avLst/>
          </a:prstGeom>
        </p:spPr>
        <p:txBody>
          <a:bodyPr vert="horz" wrap="square" lIns="0" tIns="12700" rIns="0" bIns="0" rtlCol="0">
            <a:spAutoFit/>
          </a:bodyPr>
          <a:lstStyle/>
          <a:p>
            <a:pPr marL="12700">
              <a:lnSpc>
                <a:spcPct val="100000"/>
              </a:lnSpc>
              <a:spcBef>
                <a:spcPts val="100"/>
              </a:spcBef>
            </a:pPr>
            <a:r>
              <a:rPr sz="1600" dirty="0">
                <a:solidFill>
                  <a:srgbClr val="FFFFFF"/>
                </a:solidFill>
                <a:latin typeface="方正黑体_GBK" panose="03000509000000000000" charset="-122"/>
                <a:ea typeface="方正黑体_GBK" panose="03000509000000000000" charset="-122"/>
                <a:cs typeface="黑体" panose="02010609060101010101" charset="-122"/>
              </a:rPr>
              <a:t>有偿</a:t>
            </a:r>
            <a:r>
              <a:rPr sz="1600" spc="-10" dirty="0">
                <a:solidFill>
                  <a:srgbClr val="FFFFFF"/>
                </a:solidFill>
                <a:latin typeface="方正黑体_GBK" panose="03000509000000000000" charset="-122"/>
                <a:ea typeface="方正黑体_GBK" panose="03000509000000000000" charset="-122"/>
                <a:cs typeface="黑体" panose="02010609060101010101" charset="-122"/>
              </a:rPr>
              <a:t>分</a:t>
            </a:r>
            <a:r>
              <a:rPr sz="1600" dirty="0">
                <a:solidFill>
                  <a:srgbClr val="FFFFFF"/>
                </a:solidFill>
                <a:latin typeface="方正黑体_GBK" panose="03000509000000000000" charset="-122"/>
                <a:ea typeface="方正黑体_GBK" panose="03000509000000000000" charset="-122"/>
                <a:cs typeface="黑体" panose="02010609060101010101" charset="-122"/>
              </a:rPr>
              <a:t>配</a:t>
            </a:r>
            <a:endParaRPr sz="1600">
              <a:latin typeface="方正黑体_GBK" panose="03000509000000000000" charset="-122"/>
              <a:ea typeface="方正黑体_GBK" panose="03000509000000000000" charset="-122"/>
              <a:cs typeface="黑体" panose="02010609060101010101" charset="-122"/>
            </a:endParaRPr>
          </a:p>
        </p:txBody>
      </p:sp>
      <p:sp>
        <p:nvSpPr>
          <p:cNvPr id="26" name="object 26"/>
          <p:cNvSpPr/>
          <p:nvPr/>
        </p:nvSpPr>
        <p:spPr>
          <a:xfrm>
            <a:off x="4674996" y="3498035"/>
            <a:ext cx="399415" cy="76200"/>
          </a:xfrm>
          <a:custGeom>
            <a:avLst/>
            <a:gdLst/>
            <a:ahLst/>
            <a:cxnLst/>
            <a:rect l="l" t="t" r="r" b="b"/>
            <a:pathLst>
              <a:path w="399414" h="76200">
                <a:moveTo>
                  <a:pt x="381796" y="28067"/>
                </a:moveTo>
                <a:lnTo>
                  <a:pt x="340867" y="28067"/>
                </a:lnTo>
                <a:lnTo>
                  <a:pt x="345313" y="32258"/>
                </a:lnTo>
                <a:lnTo>
                  <a:pt x="345439" y="42799"/>
                </a:lnTo>
                <a:lnTo>
                  <a:pt x="341375" y="47117"/>
                </a:lnTo>
                <a:lnTo>
                  <a:pt x="323435" y="47536"/>
                </a:lnTo>
                <a:lnTo>
                  <a:pt x="324103" y="76200"/>
                </a:lnTo>
                <a:lnTo>
                  <a:pt x="399288" y="36322"/>
                </a:lnTo>
                <a:lnTo>
                  <a:pt x="381796" y="28067"/>
                </a:lnTo>
                <a:close/>
              </a:path>
              <a:path w="399414" h="76200">
                <a:moveTo>
                  <a:pt x="322990" y="28491"/>
                </a:moveTo>
                <a:lnTo>
                  <a:pt x="4190" y="36068"/>
                </a:lnTo>
                <a:lnTo>
                  <a:pt x="0" y="40386"/>
                </a:lnTo>
                <a:lnTo>
                  <a:pt x="253" y="50927"/>
                </a:lnTo>
                <a:lnTo>
                  <a:pt x="4572" y="54991"/>
                </a:lnTo>
                <a:lnTo>
                  <a:pt x="323435" y="47536"/>
                </a:lnTo>
                <a:lnTo>
                  <a:pt x="322990" y="28491"/>
                </a:lnTo>
                <a:close/>
              </a:path>
              <a:path w="399414" h="76200">
                <a:moveTo>
                  <a:pt x="340867" y="28067"/>
                </a:moveTo>
                <a:lnTo>
                  <a:pt x="322990" y="28491"/>
                </a:lnTo>
                <a:lnTo>
                  <a:pt x="323435" y="47536"/>
                </a:lnTo>
                <a:lnTo>
                  <a:pt x="341375" y="47117"/>
                </a:lnTo>
                <a:lnTo>
                  <a:pt x="345439" y="42799"/>
                </a:lnTo>
                <a:lnTo>
                  <a:pt x="345313" y="32258"/>
                </a:lnTo>
                <a:lnTo>
                  <a:pt x="340867" y="28067"/>
                </a:lnTo>
                <a:close/>
              </a:path>
              <a:path w="399414" h="76200">
                <a:moveTo>
                  <a:pt x="322325" y="0"/>
                </a:moveTo>
                <a:lnTo>
                  <a:pt x="322990" y="28491"/>
                </a:lnTo>
                <a:lnTo>
                  <a:pt x="340867" y="28067"/>
                </a:lnTo>
                <a:lnTo>
                  <a:pt x="381796" y="28067"/>
                </a:lnTo>
                <a:lnTo>
                  <a:pt x="322325" y="0"/>
                </a:lnTo>
                <a:close/>
              </a:path>
            </a:pathLst>
          </a:custGeom>
          <a:solidFill>
            <a:srgbClr val="A6A6A6"/>
          </a:solidFill>
        </p:spPr>
        <p:txBody>
          <a:bodyPr wrap="square" lIns="0" tIns="0" rIns="0" bIns="0" rtlCol="0"/>
          <a:lstStyle/>
          <a:p/>
        </p:txBody>
      </p:sp>
      <p:sp>
        <p:nvSpPr>
          <p:cNvPr id="28" name="object 28"/>
          <p:cNvSpPr/>
          <p:nvPr/>
        </p:nvSpPr>
        <p:spPr>
          <a:xfrm>
            <a:off x="4469891" y="3780737"/>
            <a:ext cx="201930" cy="0"/>
          </a:xfrm>
          <a:custGeom>
            <a:avLst/>
            <a:gdLst/>
            <a:ahLst/>
            <a:cxnLst/>
            <a:rect l="l" t="t" r="r" b="b"/>
            <a:pathLst>
              <a:path w="201929">
                <a:moveTo>
                  <a:pt x="201803" y="0"/>
                </a:moveTo>
                <a:lnTo>
                  <a:pt x="0" y="0"/>
                </a:lnTo>
              </a:path>
            </a:pathLst>
          </a:custGeom>
          <a:ln w="19050">
            <a:solidFill>
              <a:schemeClr val="tx2">
                <a:lumMod val="40000"/>
                <a:lumOff val="60000"/>
              </a:schemeClr>
            </a:solidFill>
          </a:ln>
        </p:spPr>
        <p:txBody>
          <a:bodyPr wrap="square" lIns="0" tIns="0" rIns="0" bIns="0" rtlCol="0"/>
          <a:lstStyle/>
          <a:p/>
        </p:txBody>
      </p:sp>
      <p:sp>
        <p:nvSpPr>
          <p:cNvPr id="29" name="object 29"/>
          <p:cNvSpPr/>
          <p:nvPr/>
        </p:nvSpPr>
        <p:spPr>
          <a:xfrm>
            <a:off x="4656073" y="4421871"/>
            <a:ext cx="418465" cy="76200"/>
          </a:xfrm>
          <a:custGeom>
            <a:avLst/>
            <a:gdLst/>
            <a:ahLst/>
            <a:cxnLst/>
            <a:rect l="l" t="t" r="r" b="b"/>
            <a:pathLst>
              <a:path w="418464" h="76200">
                <a:moveTo>
                  <a:pt x="342011" y="0"/>
                </a:moveTo>
                <a:lnTo>
                  <a:pt x="342011" y="76200"/>
                </a:lnTo>
                <a:lnTo>
                  <a:pt x="399161" y="47625"/>
                </a:lnTo>
                <a:lnTo>
                  <a:pt x="360045" y="47625"/>
                </a:lnTo>
                <a:lnTo>
                  <a:pt x="364236" y="43357"/>
                </a:lnTo>
                <a:lnTo>
                  <a:pt x="364236" y="32842"/>
                </a:lnTo>
                <a:lnTo>
                  <a:pt x="360045" y="28575"/>
                </a:lnTo>
                <a:lnTo>
                  <a:pt x="399161" y="28575"/>
                </a:lnTo>
                <a:lnTo>
                  <a:pt x="342011" y="0"/>
                </a:lnTo>
                <a:close/>
              </a:path>
              <a:path w="418464" h="76200">
                <a:moveTo>
                  <a:pt x="342011" y="28575"/>
                </a:moveTo>
                <a:lnTo>
                  <a:pt x="4317" y="28575"/>
                </a:lnTo>
                <a:lnTo>
                  <a:pt x="0" y="32842"/>
                </a:lnTo>
                <a:lnTo>
                  <a:pt x="0" y="43357"/>
                </a:lnTo>
                <a:lnTo>
                  <a:pt x="4317" y="47625"/>
                </a:lnTo>
                <a:lnTo>
                  <a:pt x="342011" y="47625"/>
                </a:lnTo>
                <a:lnTo>
                  <a:pt x="342011" y="28575"/>
                </a:lnTo>
                <a:close/>
              </a:path>
              <a:path w="418464" h="76200">
                <a:moveTo>
                  <a:pt x="399161" y="28575"/>
                </a:moveTo>
                <a:lnTo>
                  <a:pt x="360045" y="28575"/>
                </a:lnTo>
                <a:lnTo>
                  <a:pt x="364236" y="32842"/>
                </a:lnTo>
                <a:lnTo>
                  <a:pt x="364236" y="43357"/>
                </a:lnTo>
                <a:lnTo>
                  <a:pt x="360045" y="47625"/>
                </a:lnTo>
                <a:lnTo>
                  <a:pt x="399161" y="47625"/>
                </a:lnTo>
                <a:lnTo>
                  <a:pt x="418211" y="38100"/>
                </a:lnTo>
                <a:lnTo>
                  <a:pt x="399161" y="28575"/>
                </a:lnTo>
                <a:close/>
              </a:path>
            </a:pathLst>
          </a:custGeom>
          <a:solidFill>
            <a:schemeClr val="accent1"/>
          </a:solidFill>
        </p:spPr>
        <p:txBody>
          <a:bodyPr wrap="square" lIns="0" tIns="0" rIns="0" bIns="0" rtlCol="0"/>
          <a:lstStyle/>
          <a:p/>
        </p:txBody>
      </p:sp>
      <p:sp>
        <p:nvSpPr>
          <p:cNvPr id="30" name="object 30"/>
          <p:cNvSpPr/>
          <p:nvPr/>
        </p:nvSpPr>
        <p:spPr>
          <a:xfrm>
            <a:off x="4648453" y="4213121"/>
            <a:ext cx="0" cy="246379"/>
          </a:xfrm>
          <a:custGeom>
            <a:avLst/>
            <a:gdLst/>
            <a:ahLst/>
            <a:cxnLst/>
            <a:rect l="l" t="t" r="r" b="b"/>
            <a:pathLst>
              <a:path h="246379">
                <a:moveTo>
                  <a:pt x="0" y="246214"/>
                </a:moveTo>
                <a:lnTo>
                  <a:pt x="0" y="0"/>
                </a:lnTo>
              </a:path>
            </a:pathLst>
          </a:custGeom>
          <a:solidFill>
            <a:schemeClr val="accent1"/>
          </a:solidFill>
          <a:ln w="19050">
            <a:solidFill>
              <a:schemeClr val="tx2">
                <a:lumMod val="40000"/>
                <a:lumOff val="60000"/>
              </a:schemeClr>
            </a:solidFill>
          </a:ln>
        </p:spPr>
        <p:txBody>
          <a:bodyPr wrap="square" lIns="0" tIns="0" rIns="0" bIns="0" rtlCol="0"/>
          <a:lstStyle/>
          <a:p/>
        </p:txBody>
      </p:sp>
      <p:sp>
        <p:nvSpPr>
          <p:cNvPr id="31" name="object 31"/>
          <p:cNvSpPr/>
          <p:nvPr/>
        </p:nvSpPr>
        <p:spPr>
          <a:xfrm>
            <a:off x="4469891" y="4213121"/>
            <a:ext cx="201930" cy="0"/>
          </a:xfrm>
          <a:custGeom>
            <a:avLst/>
            <a:gdLst/>
            <a:ahLst/>
            <a:cxnLst/>
            <a:rect l="l" t="t" r="r" b="b"/>
            <a:pathLst>
              <a:path w="201929">
                <a:moveTo>
                  <a:pt x="201803" y="0"/>
                </a:moveTo>
                <a:lnTo>
                  <a:pt x="0" y="0"/>
                </a:lnTo>
              </a:path>
            </a:pathLst>
          </a:custGeom>
          <a:solidFill>
            <a:schemeClr val="accent1"/>
          </a:solidFill>
          <a:ln w="19050">
            <a:solidFill>
              <a:schemeClr val="tx2">
                <a:lumMod val="40000"/>
                <a:lumOff val="60000"/>
              </a:schemeClr>
            </a:solidFill>
          </a:ln>
        </p:spPr>
        <p:txBody>
          <a:bodyPr wrap="square" lIns="0" tIns="0" rIns="0" bIns="0" rtlCol="0"/>
          <a:lstStyle/>
          <a:p/>
        </p:txBody>
      </p:sp>
      <p:sp>
        <p:nvSpPr>
          <p:cNvPr id="32" name="object 32"/>
          <p:cNvSpPr/>
          <p:nvPr/>
        </p:nvSpPr>
        <p:spPr>
          <a:xfrm>
            <a:off x="4656073" y="721688"/>
            <a:ext cx="400685" cy="76200"/>
          </a:xfrm>
          <a:custGeom>
            <a:avLst/>
            <a:gdLst/>
            <a:ahLst/>
            <a:cxnLst/>
            <a:rect l="l" t="t" r="r" b="b"/>
            <a:pathLst>
              <a:path w="400685" h="76200">
                <a:moveTo>
                  <a:pt x="324485" y="0"/>
                </a:moveTo>
                <a:lnTo>
                  <a:pt x="324485" y="76200"/>
                </a:lnTo>
                <a:lnTo>
                  <a:pt x="381635" y="47625"/>
                </a:lnTo>
                <a:lnTo>
                  <a:pt x="342518" y="47625"/>
                </a:lnTo>
                <a:lnTo>
                  <a:pt x="346710" y="43434"/>
                </a:lnTo>
                <a:lnTo>
                  <a:pt x="346710" y="32893"/>
                </a:lnTo>
                <a:lnTo>
                  <a:pt x="342518" y="28575"/>
                </a:lnTo>
                <a:lnTo>
                  <a:pt x="381635" y="28575"/>
                </a:lnTo>
                <a:lnTo>
                  <a:pt x="324485" y="0"/>
                </a:lnTo>
                <a:close/>
              </a:path>
              <a:path w="400685" h="76200">
                <a:moveTo>
                  <a:pt x="324485" y="28575"/>
                </a:moveTo>
                <a:lnTo>
                  <a:pt x="4317" y="28575"/>
                </a:lnTo>
                <a:lnTo>
                  <a:pt x="0" y="32893"/>
                </a:lnTo>
                <a:lnTo>
                  <a:pt x="0" y="43434"/>
                </a:lnTo>
                <a:lnTo>
                  <a:pt x="4317" y="47625"/>
                </a:lnTo>
                <a:lnTo>
                  <a:pt x="324485" y="47625"/>
                </a:lnTo>
                <a:lnTo>
                  <a:pt x="324485" y="28575"/>
                </a:lnTo>
                <a:close/>
              </a:path>
              <a:path w="400685" h="76200">
                <a:moveTo>
                  <a:pt x="381635" y="28575"/>
                </a:moveTo>
                <a:lnTo>
                  <a:pt x="342518" y="28575"/>
                </a:lnTo>
                <a:lnTo>
                  <a:pt x="346710" y="32893"/>
                </a:lnTo>
                <a:lnTo>
                  <a:pt x="346710" y="43434"/>
                </a:lnTo>
                <a:lnTo>
                  <a:pt x="342518" y="47625"/>
                </a:lnTo>
                <a:lnTo>
                  <a:pt x="381635" y="47625"/>
                </a:lnTo>
                <a:lnTo>
                  <a:pt x="400685" y="38100"/>
                </a:lnTo>
                <a:lnTo>
                  <a:pt x="381635" y="28575"/>
                </a:lnTo>
                <a:close/>
              </a:path>
            </a:pathLst>
          </a:custGeom>
          <a:solidFill>
            <a:schemeClr val="accent1"/>
          </a:solidFill>
        </p:spPr>
        <p:txBody>
          <a:bodyPr wrap="square" lIns="0" tIns="0" rIns="0" bIns="0" rtlCol="0"/>
          <a:lstStyle/>
          <a:p/>
        </p:txBody>
      </p:sp>
      <p:sp>
        <p:nvSpPr>
          <p:cNvPr id="33" name="object 33"/>
          <p:cNvSpPr/>
          <p:nvPr/>
        </p:nvSpPr>
        <p:spPr>
          <a:xfrm>
            <a:off x="4648453" y="761185"/>
            <a:ext cx="0" cy="459105"/>
          </a:xfrm>
          <a:custGeom>
            <a:avLst/>
            <a:gdLst/>
            <a:ahLst/>
            <a:cxnLst/>
            <a:rect l="l" t="t" r="r" b="b"/>
            <a:pathLst>
              <a:path h="459105">
                <a:moveTo>
                  <a:pt x="0" y="0"/>
                </a:moveTo>
                <a:lnTo>
                  <a:pt x="0" y="458596"/>
                </a:lnTo>
              </a:path>
            </a:pathLst>
          </a:custGeom>
          <a:noFill/>
          <a:ln w="19050">
            <a:solidFill>
              <a:schemeClr val="tx2">
                <a:lumMod val="60000"/>
                <a:lumOff val="40000"/>
              </a:schemeClr>
            </a:solidFill>
          </a:ln>
        </p:spPr>
        <p:txBody>
          <a:bodyPr wrap="square" lIns="0" tIns="0" rIns="0" bIns="0" rtlCol="0"/>
          <a:lstStyle/>
          <a:p/>
        </p:txBody>
      </p:sp>
      <p:sp>
        <p:nvSpPr>
          <p:cNvPr id="34" name="object 34"/>
          <p:cNvSpPr/>
          <p:nvPr/>
        </p:nvSpPr>
        <p:spPr>
          <a:xfrm>
            <a:off x="4446651" y="1217496"/>
            <a:ext cx="201930" cy="0"/>
          </a:xfrm>
          <a:custGeom>
            <a:avLst/>
            <a:gdLst/>
            <a:ahLst/>
            <a:cxnLst/>
            <a:rect l="l" t="t" r="r" b="b"/>
            <a:pathLst>
              <a:path w="201929">
                <a:moveTo>
                  <a:pt x="201802" y="0"/>
                </a:moveTo>
                <a:lnTo>
                  <a:pt x="0" y="0"/>
                </a:lnTo>
              </a:path>
            </a:pathLst>
          </a:custGeom>
          <a:solidFill>
            <a:schemeClr val="accent1"/>
          </a:solidFill>
          <a:ln w="19050">
            <a:solidFill>
              <a:schemeClr val="tx2">
                <a:lumMod val="40000"/>
                <a:lumOff val="60000"/>
              </a:schemeClr>
            </a:solidFill>
          </a:ln>
        </p:spPr>
        <p:txBody>
          <a:bodyPr wrap="square" lIns="0" tIns="0" rIns="0" bIns="0" rtlCol="0"/>
          <a:lstStyle/>
          <a:p/>
        </p:txBody>
      </p:sp>
      <p:sp>
        <p:nvSpPr>
          <p:cNvPr id="35" name="object 35"/>
          <p:cNvSpPr/>
          <p:nvPr/>
        </p:nvSpPr>
        <p:spPr>
          <a:xfrm>
            <a:off x="4656073" y="2203778"/>
            <a:ext cx="383540" cy="76200"/>
          </a:xfrm>
          <a:custGeom>
            <a:avLst/>
            <a:gdLst/>
            <a:ahLst/>
            <a:cxnLst/>
            <a:rect l="l" t="t" r="r" b="b"/>
            <a:pathLst>
              <a:path w="383539" h="76200">
                <a:moveTo>
                  <a:pt x="307339" y="0"/>
                </a:moveTo>
                <a:lnTo>
                  <a:pt x="307339" y="76200"/>
                </a:lnTo>
                <a:lnTo>
                  <a:pt x="364489" y="47625"/>
                </a:lnTo>
                <a:lnTo>
                  <a:pt x="325374" y="47625"/>
                </a:lnTo>
                <a:lnTo>
                  <a:pt x="329564" y="43433"/>
                </a:lnTo>
                <a:lnTo>
                  <a:pt x="329564" y="32892"/>
                </a:lnTo>
                <a:lnTo>
                  <a:pt x="325374" y="28575"/>
                </a:lnTo>
                <a:lnTo>
                  <a:pt x="364489" y="28575"/>
                </a:lnTo>
                <a:lnTo>
                  <a:pt x="307339" y="0"/>
                </a:lnTo>
                <a:close/>
              </a:path>
              <a:path w="383539" h="76200">
                <a:moveTo>
                  <a:pt x="307339" y="28575"/>
                </a:moveTo>
                <a:lnTo>
                  <a:pt x="4317" y="28575"/>
                </a:lnTo>
                <a:lnTo>
                  <a:pt x="0" y="32892"/>
                </a:lnTo>
                <a:lnTo>
                  <a:pt x="0" y="43433"/>
                </a:lnTo>
                <a:lnTo>
                  <a:pt x="4317" y="47625"/>
                </a:lnTo>
                <a:lnTo>
                  <a:pt x="307339" y="47625"/>
                </a:lnTo>
                <a:lnTo>
                  <a:pt x="307339" y="28575"/>
                </a:lnTo>
                <a:close/>
              </a:path>
              <a:path w="383539" h="76200">
                <a:moveTo>
                  <a:pt x="364489" y="28575"/>
                </a:moveTo>
                <a:lnTo>
                  <a:pt x="325374" y="28575"/>
                </a:lnTo>
                <a:lnTo>
                  <a:pt x="329564" y="32892"/>
                </a:lnTo>
                <a:lnTo>
                  <a:pt x="329564" y="43433"/>
                </a:lnTo>
                <a:lnTo>
                  <a:pt x="325374" y="47625"/>
                </a:lnTo>
                <a:lnTo>
                  <a:pt x="364489" y="47625"/>
                </a:lnTo>
                <a:lnTo>
                  <a:pt x="383539" y="38100"/>
                </a:lnTo>
                <a:lnTo>
                  <a:pt x="364489" y="28575"/>
                </a:lnTo>
                <a:close/>
              </a:path>
            </a:pathLst>
          </a:custGeom>
          <a:solidFill>
            <a:schemeClr val="accent1"/>
          </a:solidFill>
        </p:spPr>
        <p:txBody>
          <a:bodyPr wrap="square" lIns="0" tIns="0" rIns="0" bIns="0" rtlCol="0"/>
          <a:lstStyle/>
          <a:p/>
        </p:txBody>
      </p:sp>
      <p:sp>
        <p:nvSpPr>
          <p:cNvPr id="36" name="object 36"/>
          <p:cNvSpPr/>
          <p:nvPr/>
        </p:nvSpPr>
        <p:spPr>
          <a:xfrm>
            <a:off x="4648453" y="1658821"/>
            <a:ext cx="0" cy="582930"/>
          </a:xfrm>
          <a:custGeom>
            <a:avLst/>
            <a:gdLst/>
            <a:ahLst/>
            <a:cxnLst/>
            <a:rect l="l" t="t" r="r" b="b"/>
            <a:pathLst>
              <a:path h="582930">
                <a:moveTo>
                  <a:pt x="0" y="582421"/>
                </a:moveTo>
                <a:lnTo>
                  <a:pt x="0" y="0"/>
                </a:lnTo>
              </a:path>
            </a:pathLst>
          </a:custGeom>
          <a:solidFill>
            <a:schemeClr val="accent1"/>
          </a:solidFill>
          <a:ln w="19050">
            <a:solidFill>
              <a:schemeClr val="tx2">
                <a:lumMod val="40000"/>
                <a:lumOff val="60000"/>
              </a:schemeClr>
            </a:solidFill>
          </a:ln>
        </p:spPr>
        <p:txBody>
          <a:bodyPr wrap="square" lIns="0" tIns="0" rIns="0" bIns="0" rtlCol="0"/>
          <a:lstStyle/>
          <a:p/>
        </p:txBody>
      </p:sp>
      <p:sp>
        <p:nvSpPr>
          <p:cNvPr id="37" name="object 37"/>
          <p:cNvSpPr/>
          <p:nvPr/>
        </p:nvSpPr>
        <p:spPr>
          <a:xfrm>
            <a:off x="4446651" y="1658821"/>
            <a:ext cx="201930" cy="0"/>
          </a:xfrm>
          <a:custGeom>
            <a:avLst/>
            <a:gdLst/>
            <a:ahLst/>
            <a:cxnLst/>
            <a:rect l="l" t="t" r="r" b="b"/>
            <a:pathLst>
              <a:path w="201929">
                <a:moveTo>
                  <a:pt x="201802" y="0"/>
                </a:moveTo>
                <a:lnTo>
                  <a:pt x="0" y="0"/>
                </a:lnTo>
              </a:path>
            </a:pathLst>
          </a:custGeom>
          <a:solidFill>
            <a:schemeClr val="accent1"/>
          </a:solidFill>
          <a:ln w="19050">
            <a:solidFill>
              <a:schemeClr val="tx2">
                <a:lumMod val="40000"/>
                <a:lumOff val="60000"/>
              </a:schemeClr>
            </a:solidFill>
          </a:ln>
        </p:spPr>
        <p:txBody>
          <a:bodyPr wrap="square" lIns="0" tIns="0" rIns="0" bIns="0" rtlCol="0"/>
          <a:lstStyle/>
          <a:p/>
        </p:txBody>
      </p:sp>
      <p:sp>
        <p:nvSpPr>
          <p:cNvPr id="38" name="object 38"/>
          <p:cNvSpPr txBox="1"/>
          <p:nvPr/>
        </p:nvSpPr>
        <p:spPr>
          <a:xfrm>
            <a:off x="5181600" y="1441397"/>
            <a:ext cx="589915" cy="320040"/>
          </a:xfrm>
          <a:prstGeom prst="rect">
            <a:avLst/>
          </a:prstGeom>
        </p:spPr>
        <p:txBody>
          <a:bodyPr vert="horz" wrap="square" lIns="0" tIns="12700" rIns="0" bIns="0" rtlCol="0">
            <a:spAutoFit/>
          </a:bodyPr>
          <a:lstStyle/>
          <a:p>
            <a:pPr marL="69850" marR="5080" indent="-57150">
              <a:lnSpc>
                <a:spcPct val="100000"/>
              </a:lnSpc>
              <a:spcBef>
                <a:spcPts val="100"/>
              </a:spcBef>
            </a:pPr>
            <a:r>
              <a:rPr sz="1000" dirty="0">
                <a:solidFill>
                  <a:srgbClr val="FFFFFF"/>
                </a:solidFill>
                <a:latin typeface="方正黑体_GBK" panose="03000509000000000000" charset="-122"/>
                <a:ea typeface="方正黑体_GBK" panose="03000509000000000000" charset="-122"/>
                <a:cs typeface="方正黑体_GBK" panose="03000509000000000000" charset="-122"/>
              </a:rPr>
              <a:t>历史强度 下降法</a:t>
            </a:r>
            <a:endParaRPr sz="1000" dirty="0">
              <a:solidFill>
                <a:srgbClr val="FFFFFF"/>
              </a:solidFill>
              <a:latin typeface="方正黑体_GBK" panose="03000509000000000000" charset="-122"/>
              <a:ea typeface="方正黑体_GBK" panose="03000509000000000000" charset="-122"/>
              <a:cs typeface="方正黑体_GBK" panose="03000509000000000000" charset="-122"/>
            </a:endParaRPr>
          </a:p>
        </p:txBody>
      </p:sp>
      <p:sp>
        <p:nvSpPr>
          <p:cNvPr id="39" name="object 39"/>
          <p:cNvSpPr/>
          <p:nvPr/>
        </p:nvSpPr>
        <p:spPr>
          <a:xfrm>
            <a:off x="1124826" y="2186759"/>
            <a:ext cx="1245870" cy="889635"/>
          </a:xfrm>
          <a:custGeom>
            <a:avLst/>
            <a:gdLst/>
            <a:ahLst/>
            <a:cxnLst/>
            <a:rect l="l" t="t" r="r" b="b"/>
            <a:pathLst>
              <a:path w="1245870" h="889635">
                <a:moveTo>
                  <a:pt x="1150505" y="0"/>
                </a:moveTo>
                <a:lnTo>
                  <a:pt x="94780" y="0"/>
                </a:lnTo>
                <a:lnTo>
                  <a:pt x="57885" y="7445"/>
                </a:lnTo>
                <a:lnTo>
                  <a:pt x="27759" y="27749"/>
                </a:lnTo>
                <a:lnTo>
                  <a:pt x="7447" y="57864"/>
                </a:lnTo>
                <a:lnTo>
                  <a:pt x="0" y="94742"/>
                </a:lnTo>
                <a:lnTo>
                  <a:pt x="0" y="794893"/>
                </a:lnTo>
                <a:lnTo>
                  <a:pt x="7447" y="831770"/>
                </a:lnTo>
                <a:lnTo>
                  <a:pt x="27759" y="861885"/>
                </a:lnTo>
                <a:lnTo>
                  <a:pt x="57885" y="882189"/>
                </a:lnTo>
                <a:lnTo>
                  <a:pt x="94780" y="889635"/>
                </a:lnTo>
                <a:lnTo>
                  <a:pt x="1150505" y="889635"/>
                </a:lnTo>
                <a:lnTo>
                  <a:pt x="1187403" y="882189"/>
                </a:lnTo>
                <a:lnTo>
                  <a:pt x="1217561" y="861885"/>
                </a:lnTo>
                <a:lnTo>
                  <a:pt x="1237909" y="831770"/>
                </a:lnTo>
                <a:lnTo>
                  <a:pt x="1245374" y="794893"/>
                </a:lnTo>
                <a:lnTo>
                  <a:pt x="1245374" y="94742"/>
                </a:lnTo>
                <a:lnTo>
                  <a:pt x="1237909" y="57864"/>
                </a:lnTo>
                <a:lnTo>
                  <a:pt x="1217561" y="27749"/>
                </a:lnTo>
                <a:lnTo>
                  <a:pt x="1187403" y="7445"/>
                </a:lnTo>
                <a:lnTo>
                  <a:pt x="1150505" y="0"/>
                </a:lnTo>
                <a:close/>
              </a:path>
            </a:pathLst>
          </a:custGeom>
          <a:gradFill>
            <a:gsLst>
              <a:gs pos="0">
                <a:srgbClr val="14CD68"/>
              </a:gs>
              <a:gs pos="100000">
                <a:srgbClr val="035C7D"/>
              </a:gs>
            </a:gsLst>
            <a:lin ang="0" scaled="0"/>
          </a:gradFill>
        </p:spPr>
        <p:txBody>
          <a:bodyPr wrap="square" lIns="0" tIns="0" rIns="0" bIns="0" rtlCol="0"/>
          <a:lstStyle/>
          <a:p/>
        </p:txBody>
      </p:sp>
      <p:sp>
        <p:nvSpPr>
          <p:cNvPr id="40" name="object 40"/>
          <p:cNvSpPr txBox="1"/>
          <p:nvPr/>
        </p:nvSpPr>
        <p:spPr>
          <a:xfrm>
            <a:off x="1295399" y="2320617"/>
            <a:ext cx="838835" cy="504825"/>
          </a:xfrm>
          <a:prstGeom prst="rect">
            <a:avLst/>
          </a:prstGeom>
        </p:spPr>
        <p:txBody>
          <a:bodyPr vert="horz" wrap="square" lIns="0" tIns="12700" rIns="0" bIns="0" rtlCol="0">
            <a:spAutoFit/>
          </a:bodyPr>
          <a:lstStyle/>
          <a:p>
            <a:pPr marL="12700" marR="5080" indent="203200">
              <a:lnSpc>
                <a:spcPct val="100000"/>
              </a:lnSpc>
              <a:spcBef>
                <a:spcPts val="100"/>
              </a:spcBef>
            </a:pPr>
            <a:r>
              <a:rPr sz="1600" dirty="0">
                <a:solidFill>
                  <a:srgbClr val="FFFFFF"/>
                </a:solidFill>
                <a:latin typeface="方正黑体_GBK" panose="03000509000000000000" charset="-122"/>
                <a:ea typeface="方正黑体_GBK" panose="03000509000000000000" charset="-122"/>
                <a:cs typeface="方正黑体_GBK" panose="03000509000000000000" charset="-122"/>
              </a:rPr>
              <a:t>配额 分配</a:t>
            </a:r>
            <a:r>
              <a:rPr sz="1600" spc="-10" dirty="0">
                <a:solidFill>
                  <a:srgbClr val="FFFFFF"/>
                </a:solidFill>
                <a:latin typeface="方正黑体_GBK" panose="03000509000000000000" charset="-122"/>
                <a:ea typeface="方正黑体_GBK" panose="03000509000000000000" charset="-122"/>
                <a:cs typeface="方正黑体_GBK" panose="03000509000000000000" charset="-122"/>
              </a:rPr>
              <a:t>方</a:t>
            </a:r>
            <a:r>
              <a:rPr sz="1600" dirty="0">
                <a:solidFill>
                  <a:srgbClr val="FFFFFF"/>
                </a:solidFill>
                <a:latin typeface="方正黑体_GBK" panose="03000509000000000000" charset="-122"/>
                <a:ea typeface="方正黑体_GBK" panose="03000509000000000000" charset="-122"/>
                <a:cs typeface="方正黑体_GBK" panose="03000509000000000000" charset="-122"/>
              </a:rPr>
              <a:t>式</a:t>
            </a:r>
            <a:endParaRPr sz="1600">
              <a:latin typeface="方正黑体_GBK" panose="03000509000000000000" charset="-122"/>
              <a:ea typeface="方正黑体_GBK" panose="03000509000000000000" charset="-122"/>
              <a:cs typeface="方正黑体_GBK" panose="03000509000000000000" charset="-122"/>
            </a:endParaRPr>
          </a:p>
        </p:txBody>
      </p:sp>
      <p:sp>
        <p:nvSpPr>
          <p:cNvPr id="41" name="object 41"/>
          <p:cNvSpPr txBox="1"/>
          <p:nvPr/>
        </p:nvSpPr>
        <p:spPr>
          <a:xfrm>
            <a:off x="5921120" y="714789"/>
            <a:ext cx="1282700" cy="372110"/>
          </a:xfrm>
          <a:prstGeom prst="rect">
            <a:avLst/>
          </a:prstGeom>
        </p:spPr>
        <p:txBody>
          <a:bodyPr vert="horz" wrap="square" lIns="0" tIns="53975" rIns="0" bIns="0" rtlCol="0">
            <a:spAutoFit/>
          </a:bodyPr>
          <a:lstStyle/>
          <a:p>
            <a:pPr marL="12700">
              <a:lnSpc>
                <a:spcPct val="100000"/>
              </a:lnSpc>
              <a:spcBef>
                <a:spcPts val="425"/>
              </a:spcBef>
            </a:pPr>
            <a:r>
              <a:rPr sz="900" spc="-5" dirty="0">
                <a:solidFill>
                  <a:schemeClr val="tx2"/>
                </a:solidFill>
                <a:latin typeface="方正黑体_GBK" panose="03000509000000000000" charset="-122"/>
                <a:ea typeface="方正黑体_GBK" panose="03000509000000000000" charset="-122"/>
                <a:cs typeface="微软雅黑" panose="020B0503020204020204" charset="-122"/>
              </a:rPr>
              <a:t>根据排放单位自身历史排</a:t>
            </a:r>
            <a:endParaRPr sz="900">
              <a:solidFill>
                <a:schemeClr val="tx2"/>
              </a:solidFill>
              <a:latin typeface="方正黑体_GBK" panose="03000509000000000000" charset="-122"/>
              <a:ea typeface="方正黑体_GBK" panose="03000509000000000000" charset="-122"/>
              <a:cs typeface="微软雅黑" panose="020B0503020204020204" charset="-122"/>
            </a:endParaRPr>
          </a:p>
          <a:p>
            <a:pPr marL="12700">
              <a:lnSpc>
                <a:spcPct val="100000"/>
              </a:lnSpc>
              <a:spcBef>
                <a:spcPts val="325"/>
              </a:spcBef>
            </a:pPr>
            <a:r>
              <a:rPr sz="900" dirty="0">
                <a:solidFill>
                  <a:schemeClr val="tx2"/>
                </a:solidFill>
                <a:latin typeface="方正黑体_GBK" panose="03000509000000000000" charset="-122"/>
                <a:ea typeface="方正黑体_GBK" panose="03000509000000000000" charset="-122"/>
                <a:cs typeface="微软雅黑" panose="020B0503020204020204" charset="-122"/>
              </a:rPr>
              <a:t>放情况计算分配配额</a:t>
            </a:r>
            <a:endParaRPr sz="900" dirty="0">
              <a:solidFill>
                <a:schemeClr val="tx2"/>
              </a:solidFill>
              <a:latin typeface="方正黑体_GBK" panose="03000509000000000000" charset="-122"/>
              <a:ea typeface="方正黑体_GBK" panose="03000509000000000000" charset="-122"/>
              <a:cs typeface="微软雅黑" panose="020B0503020204020204" charset="-122"/>
            </a:endParaRPr>
          </a:p>
        </p:txBody>
      </p:sp>
      <p:sp>
        <p:nvSpPr>
          <p:cNvPr id="42" name="object 42"/>
          <p:cNvSpPr txBox="1"/>
          <p:nvPr/>
        </p:nvSpPr>
        <p:spPr>
          <a:xfrm>
            <a:off x="5943726" y="1365161"/>
            <a:ext cx="1400175" cy="550545"/>
          </a:xfrm>
          <a:prstGeom prst="rect">
            <a:avLst/>
          </a:prstGeom>
        </p:spPr>
        <p:txBody>
          <a:bodyPr vert="horz" wrap="square" lIns="0" tIns="12065" rIns="0" bIns="0" rtlCol="0">
            <a:spAutoFit/>
          </a:bodyPr>
          <a:lstStyle/>
          <a:p>
            <a:pPr marL="12700" marR="5080">
              <a:lnSpc>
                <a:spcPct val="130000"/>
              </a:lnSpc>
              <a:spcBef>
                <a:spcPts val="95"/>
              </a:spcBef>
            </a:pPr>
            <a:r>
              <a:rPr sz="900" dirty="0">
                <a:solidFill>
                  <a:schemeClr val="tx2"/>
                </a:solidFill>
                <a:latin typeface="方正黑体_GBK" panose="03000509000000000000" charset="-122"/>
                <a:ea typeface="方正黑体_GBK" panose="03000509000000000000" charset="-122"/>
                <a:cs typeface="方正黑体_GBK" panose="03000509000000000000" charset="-122"/>
              </a:rPr>
              <a:t>根据排放单位的产品产量、 历史排放强度值、减排系 数计算分配配额</a:t>
            </a:r>
            <a:endParaRPr sz="9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43" name="object 43"/>
          <p:cNvSpPr txBox="1"/>
          <p:nvPr/>
        </p:nvSpPr>
        <p:spPr>
          <a:xfrm>
            <a:off x="5941694" y="2188538"/>
            <a:ext cx="1282700" cy="371475"/>
          </a:xfrm>
          <a:prstGeom prst="rect">
            <a:avLst/>
          </a:prstGeom>
        </p:spPr>
        <p:txBody>
          <a:bodyPr vert="horz" wrap="square" lIns="0" tIns="12700" rIns="0" bIns="0" rtlCol="0">
            <a:spAutoFit/>
          </a:bodyPr>
          <a:lstStyle/>
          <a:p>
            <a:pPr marL="12700" marR="5080">
              <a:lnSpc>
                <a:spcPct val="130000"/>
              </a:lnSpc>
              <a:spcBef>
                <a:spcPts val="100"/>
              </a:spcBef>
            </a:pPr>
            <a:r>
              <a:rPr sz="900" dirty="0">
                <a:solidFill>
                  <a:schemeClr val="tx2"/>
                </a:solidFill>
                <a:latin typeface="方正黑体_GBK" panose="03000509000000000000" charset="-122"/>
                <a:ea typeface="方正黑体_GBK" panose="03000509000000000000" charset="-122"/>
                <a:cs typeface="方正黑体_GBK" panose="03000509000000000000" charset="-122"/>
              </a:rPr>
              <a:t>以确定的行业排放标杆值 作为基准来计算分配配额</a:t>
            </a:r>
            <a:endParaRPr sz="9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44" name="object 44"/>
          <p:cNvSpPr txBox="1"/>
          <p:nvPr/>
        </p:nvSpPr>
        <p:spPr>
          <a:xfrm>
            <a:off x="5938011" y="3455997"/>
            <a:ext cx="1400175" cy="151130"/>
          </a:xfrm>
          <a:prstGeom prst="rect">
            <a:avLst/>
          </a:prstGeom>
        </p:spPr>
        <p:txBody>
          <a:bodyPr vert="horz" wrap="square" lIns="0" tIns="12700" rIns="0" bIns="0" rtlCol="0">
            <a:spAutoFit/>
          </a:bodyPr>
          <a:lstStyle/>
          <a:p>
            <a:pPr marL="12700">
              <a:lnSpc>
                <a:spcPct val="100000"/>
              </a:lnSpc>
              <a:spcBef>
                <a:spcPts val="100"/>
              </a:spcBef>
            </a:pPr>
            <a:r>
              <a:rPr sz="900" dirty="0">
                <a:solidFill>
                  <a:schemeClr val="tx2"/>
                </a:solidFill>
                <a:latin typeface="方正黑体_GBK" panose="03000509000000000000" charset="-122"/>
                <a:ea typeface="方正黑体_GBK" panose="03000509000000000000" charset="-122"/>
                <a:cs typeface="微软雅黑" panose="020B0503020204020204" charset="-122"/>
              </a:rPr>
              <a:t>由购买者竞标决定配额价格</a:t>
            </a:r>
            <a:endParaRPr sz="900" dirty="0">
              <a:solidFill>
                <a:schemeClr val="tx2"/>
              </a:solidFill>
              <a:latin typeface="方正黑体_GBK" panose="03000509000000000000" charset="-122"/>
              <a:ea typeface="方正黑体_GBK" panose="03000509000000000000" charset="-122"/>
              <a:cs typeface="微软雅黑" panose="020B0503020204020204" charset="-122"/>
            </a:endParaRPr>
          </a:p>
        </p:txBody>
      </p:sp>
      <p:sp>
        <p:nvSpPr>
          <p:cNvPr id="45" name="object 45"/>
          <p:cNvSpPr txBox="1"/>
          <p:nvPr/>
        </p:nvSpPr>
        <p:spPr>
          <a:xfrm>
            <a:off x="5998845" y="4276418"/>
            <a:ext cx="1168400" cy="151130"/>
          </a:xfrm>
          <a:prstGeom prst="rect">
            <a:avLst/>
          </a:prstGeom>
        </p:spPr>
        <p:txBody>
          <a:bodyPr vert="horz" wrap="square" lIns="0" tIns="12700" rIns="0" bIns="0" rtlCol="0">
            <a:spAutoFit/>
          </a:bodyPr>
          <a:lstStyle/>
          <a:p>
            <a:pPr marL="12700">
              <a:lnSpc>
                <a:spcPct val="100000"/>
              </a:lnSpc>
              <a:spcBef>
                <a:spcPts val="100"/>
              </a:spcBef>
            </a:pPr>
            <a:r>
              <a:rPr sz="900" dirty="0">
                <a:solidFill>
                  <a:schemeClr val="tx2"/>
                </a:solidFill>
                <a:latin typeface="方正黑体_GBK" panose="03000509000000000000" charset="-122"/>
                <a:ea typeface="方正黑体_GBK" panose="03000509000000000000" charset="-122"/>
                <a:cs typeface="微软雅黑" panose="020B0503020204020204" charset="-122"/>
              </a:rPr>
              <a:t>由出售者确定配额价格</a:t>
            </a:r>
            <a:endParaRPr sz="900" dirty="0">
              <a:solidFill>
                <a:schemeClr val="tx2"/>
              </a:solidFill>
              <a:latin typeface="方正黑体_GBK" panose="03000509000000000000" charset="-122"/>
              <a:ea typeface="方正黑体_GBK" panose="03000509000000000000" charset="-122"/>
              <a:cs typeface="微软雅黑" panose="020B0503020204020204" charset="-122"/>
            </a:endParaRPr>
          </a:p>
        </p:txBody>
      </p:sp>
      <p:sp>
        <p:nvSpPr>
          <p:cNvPr id="46" name="object 46"/>
          <p:cNvSpPr/>
          <p:nvPr/>
        </p:nvSpPr>
        <p:spPr>
          <a:xfrm>
            <a:off x="3017520" y="2071698"/>
            <a:ext cx="1652016" cy="1107948"/>
          </a:xfrm>
          <a:prstGeom prst="rect">
            <a:avLst/>
          </a:prstGeom>
          <a:blipFill>
            <a:blip r:embed="rId2" cstate="print"/>
            <a:stretch>
              <a:fillRect/>
            </a:stretch>
          </a:blipFill>
        </p:spPr>
        <p:txBody>
          <a:bodyPr wrap="square" lIns="0" tIns="0" rIns="0" bIns="0" rtlCol="0"/>
          <a:lstStyle/>
          <a:p/>
        </p:txBody>
      </p:sp>
      <p:sp>
        <p:nvSpPr>
          <p:cNvPr id="48" name="object 5"/>
          <p:cNvSpPr/>
          <p:nvPr/>
        </p:nvSpPr>
        <p:spPr>
          <a:xfrm>
            <a:off x="2558287" y="1356180"/>
            <a:ext cx="596900" cy="76200"/>
          </a:xfrm>
          <a:custGeom>
            <a:avLst/>
            <a:gdLst/>
            <a:ahLst/>
            <a:cxnLst/>
            <a:rect l="l" t="t" r="r" b="b"/>
            <a:pathLst>
              <a:path w="596900" h="76200">
                <a:moveTo>
                  <a:pt x="520445" y="0"/>
                </a:moveTo>
                <a:lnTo>
                  <a:pt x="520445" y="76200"/>
                </a:lnTo>
                <a:lnTo>
                  <a:pt x="577595" y="47625"/>
                </a:lnTo>
                <a:lnTo>
                  <a:pt x="538352" y="47625"/>
                </a:lnTo>
                <a:lnTo>
                  <a:pt x="542670" y="43434"/>
                </a:lnTo>
                <a:lnTo>
                  <a:pt x="542670" y="32892"/>
                </a:lnTo>
                <a:lnTo>
                  <a:pt x="538352" y="28575"/>
                </a:lnTo>
                <a:lnTo>
                  <a:pt x="577595" y="28575"/>
                </a:lnTo>
                <a:lnTo>
                  <a:pt x="520445" y="0"/>
                </a:lnTo>
                <a:close/>
              </a:path>
              <a:path w="596900" h="76200">
                <a:moveTo>
                  <a:pt x="520445" y="28575"/>
                </a:moveTo>
                <a:lnTo>
                  <a:pt x="4318" y="28575"/>
                </a:lnTo>
                <a:lnTo>
                  <a:pt x="0" y="32892"/>
                </a:lnTo>
                <a:lnTo>
                  <a:pt x="0" y="43434"/>
                </a:lnTo>
                <a:lnTo>
                  <a:pt x="4318" y="47625"/>
                </a:lnTo>
                <a:lnTo>
                  <a:pt x="520445" y="47625"/>
                </a:lnTo>
                <a:lnTo>
                  <a:pt x="520445" y="28575"/>
                </a:lnTo>
                <a:close/>
              </a:path>
              <a:path w="596900" h="76200">
                <a:moveTo>
                  <a:pt x="577595" y="28575"/>
                </a:moveTo>
                <a:lnTo>
                  <a:pt x="538352" y="28575"/>
                </a:lnTo>
                <a:lnTo>
                  <a:pt x="542670" y="32892"/>
                </a:lnTo>
                <a:lnTo>
                  <a:pt x="542670" y="43434"/>
                </a:lnTo>
                <a:lnTo>
                  <a:pt x="538352" y="47625"/>
                </a:lnTo>
                <a:lnTo>
                  <a:pt x="577595" y="47625"/>
                </a:lnTo>
                <a:lnTo>
                  <a:pt x="596645" y="38100"/>
                </a:lnTo>
                <a:lnTo>
                  <a:pt x="577595" y="28575"/>
                </a:lnTo>
                <a:close/>
              </a:path>
            </a:pathLst>
          </a:custGeom>
          <a:solidFill>
            <a:schemeClr val="accent1"/>
          </a:solidFill>
        </p:spPr>
        <p:txBody>
          <a:bodyPr wrap="square" lIns="0" tIns="0" rIns="0" bIns="0" rtlCol="0"/>
          <a:p/>
        </p:txBody>
      </p:sp>
      <p:sp>
        <p:nvSpPr>
          <p:cNvPr id="49" name="object 7"/>
          <p:cNvSpPr/>
          <p:nvPr/>
        </p:nvSpPr>
        <p:spPr>
          <a:xfrm>
            <a:off x="2363469" y="2545154"/>
            <a:ext cx="201930" cy="0"/>
          </a:xfrm>
          <a:custGeom>
            <a:avLst/>
            <a:gdLst/>
            <a:ahLst/>
            <a:cxnLst/>
            <a:rect l="l" t="t" r="r" b="b"/>
            <a:pathLst>
              <a:path w="201930">
                <a:moveTo>
                  <a:pt x="201803" y="0"/>
                </a:moveTo>
                <a:lnTo>
                  <a:pt x="0" y="0"/>
                </a:lnTo>
              </a:path>
            </a:pathLst>
          </a:custGeom>
          <a:solidFill>
            <a:schemeClr val="accent1"/>
          </a:solidFill>
          <a:ln w="19050">
            <a:solidFill>
              <a:schemeClr val="tx2">
                <a:lumMod val="40000"/>
                <a:lumOff val="60000"/>
              </a:schemeClr>
            </a:solidFill>
          </a:ln>
        </p:spPr>
        <p:txBody>
          <a:bodyPr wrap="square" lIns="0" tIns="0" rIns="0" bIns="0" rtlCol="0"/>
          <a:p/>
        </p:txBody>
      </p:sp>
      <p:sp>
        <p:nvSpPr>
          <p:cNvPr id="50" name="object 10"/>
          <p:cNvSpPr/>
          <p:nvPr/>
        </p:nvSpPr>
        <p:spPr>
          <a:xfrm>
            <a:off x="2558287" y="3947869"/>
            <a:ext cx="596900" cy="76200"/>
          </a:xfrm>
          <a:custGeom>
            <a:avLst/>
            <a:gdLst/>
            <a:ahLst/>
            <a:cxnLst/>
            <a:rect l="l" t="t" r="r" b="b"/>
            <a:pathLst>
              <a:path w="596900" h="76200">
                <a:moveTo>
                  <a:pt x="520445" y="0"/>
                </a:moveTo>
                <a:lnTo>
                  <a:pt x="520445" y="76200"/>
                </a:lnTo>
                <a:lnTo>
                  <a:pt x="577595" y="47625"/>
                </a:lnTo>
                <a:lnTo>
                  <a:pt x="538352" y="47625"/>
                </a:lnTo>
                <a:lnTo>
                  <a:pt x="542670" y="43370"/>
                </a:lnTo>
                <a:lnTo>
                  <a:pt x="542670" y="32842"/>
                </a:lnTo>
                <a:lnTo>
                  <a:pt x="538352" y="28575"/>
                </a:lnTo>
                <a:lnTo>
                  <a:pt x="577595" y="28575"/>
                </a:lnTo>
                <a:lnTo>
                  <a:pt x="520445" y="0"/>
                </a:lnTo>
                <a:close/>
              </a:path>
              <a:path w="596900" h="76200">
                <a:moveTo>
                  <a:pt x="520445" y="28575"/>
                </a:moveTo>
                <a:lnTo>
                  <a:pt x="4318" y="28575"/>
                </a:lnTo>
                <a:lnTo>
                  <a:pt x="0" y="32842"/>
                </a:lnTo>
                <a:lnTo>
                  <a:pt x="0" y="43370"/>
                </a:lnTo>
                <a:lnTo>
                  <a:pt x="4318" y="47625"/>
                </a:lnTo>
                <a:lnTo>
                  <a:pt x="520445" y="47625"/>
                </a:lnTo>
                <a:lnTo>
                  <a:pt x="520445" y="28575"/>
                </a:lnTo>
                <a:close/>
              </a:path>
              <a:path w="596900" h="76200">
                <a:moveTo>
                  <a:pt x="577595" y="28575"/>
                </a:moveTo>
                <a:lnTo>
                  <a:pt x="538352" y="28575"/>
                </a:lnTo>
                <a:lnTo>
                  <a:pt x="542670" y="32842"/>
                </a:lnTo>
                <a:lnTo>
                  <a:pt x="542670" y="43370"/>
                </a:lnTo>
                <a:lnTo>
                  <a:pt x="538352" y="47625"/>
                </a:lnTo>
                <a:lnTo>
                  <a:pt x="577595" y="47625"/>
                </a:lnTo>
                <a:lnTo>
                  <a:pt x="596645" y="38100"/>
                </a:lnTo>
                <a:lnTo>
                  <a:pt x="577595" y="28575"/>
                </a:lnTo>
                <a:close/>
              </a:path>
            </a:pathLst>
          </a:custGeom>
          <a:solidFill>
            <a:schemeClr val="accent1"/>
          </a:solidFill>
        </p:spPr>
        <p:txBody>
          <a:bodyPr wrap="square" lIns="0" tIns="0" rIns="0" bIns="0" rtlCol="0"/>
          <a:p/>
        </p:txBody>
      </p:sp>
      <p:sp>
        <p:nvSpPr>
          <p:cNvPr id="51" name="object 12"/>
          <p:cNvSpPr/>
          <p:nvPr/>
        </p:nvSpPr>
        <p:spPr>
          <a:xfrm>
            <a:off x="2356484" y="2852239"/>
            <a:ext cx="201930" cy="0"/>
          </a:xfrm>
          <a:custGeom>
            <a:avLst/>
            <a:gdLst/>
            <a:ahLst/>
            <a:cxnLst/>
            <a:rect l="l" t="t" r="r" b="b"/>
            <a:pathLst>
              <a:path w="201930">
                <a:moveTo>
                  <a:pt x="201803" y="0"/>
                </a:moveTo>
                <a:lnTo>
                  <a:pt x="0" y="0"/>
                </a:lnTo>
              </a:path>
            </a:pathLst>
          </a:custGeom>
          <a:solidFill>
            <a:schemeClr val="accent1"/>
          </a:solidFill>
          <a:ln w="19050">
            <a:solidFill>
              <a:schemeClr val="tx2">
                <a:lumMod val="40000"/>
                <a:lumOff val="60000"/>
              </a:schemeClr>
            </a:solidFill>
          </a:ln>
        </p:spPr>
        <p:txBody>
          <a:bodyPr wrap="square" lIns="0" tIns="0" rIns="0" bIns="0" rtlCol="0"/>
          <a:p/>
        </p:txBody>
      </p:sp>
      <p:sp>
        <p:nvSpPr>
          <p:cNvPr id="52" name="object 26"/>
          <p:cNvSpPr/>
          <p:nvPr/>
        </p:nvSpPr>
        <p:spPr>
          <a:xfrm>
            <a:off x="4681346" y="3486605"/>
            <a:ext cx="399415" cy="76200"/>
          </a:xfrm>
          <a:custGeom>
            <a:avLst/>
            <a:gdLst/>
            <a:ahLst/>
            <a:cxnLst/>
            <a:rect l="l" t="t" r="r" b="b"/>
            <a:pathLst>
              <a:path w="399414" h="76200">
                <a:moveTo>
                  <a:pt x="381796" y="28067"/>
                </a:moveTo>
                <a:lnTo>
                  <a:pt x="340867" y="28067"/>
                </a:lnTo>
                <a:lnTo>
                  <a:pt x="345313" y="32258"/>
                </a:lnTo>
                <a:lnTo>
                  <a:pt x="345439" y="42799"/>
                </a:lnTo>
                <a:lnTo>
                  <a:pt x="341375" y="47117"/>
                </a:lnTo>
                <a:lnTo>
                  <a:pt x="323435" y="47536"/>
                </a:lnTo>
                <a:lnTo>
                  <a:pt x="324103" y="76200"/>
                </a:lnTo>
                <a:lnTo>
                  <a:pt x="399288" y="36322"/>
                </a:lnTo>
                <a:lnTo>
                  <a:pt x="381796" y="28067"/>
                </a:lnTo>
                <a:close/>
              </a:path>
              <a:path w="399414" h="76200">
                <a:moveTo>
                  <a:pt x="322990" y="28491"/>
                </a:moveTo>
                <a:lnTo>
                  <a:pt x="4190" y="36068"/>
                </a:lnTo>
                <a:lnTo>
                  <a:pt x="0" y="40386"/>
                </a:lnTo>
                <a:lnTo>
                  <a:pt x="253" y="50927"/>
                </a:lnTo>
                <a:lnTo>
                  <a:pt x="4572" y="54991"/>
                </a:lnTo>
                <a:lnTo>
                  <a:pt x="323435" y="47536"/>
                </a:lnTo>
                <a:lnTo>
                  <a:pt x="322990" y="28491"/>
                </a:lnTo>
                <a:close/>
              </a:path>
              <a:path w="399414" h="76200">
                <a:moveTo>
                  <a:pt x="340867" y="28067"/>
                </a:moveTo>
                <a:lnTo>
                  <a:pt x="322990" y="28491"/>
                </a:lnTo>
                <a:lnTo>
                  <a:pt x="323435" y="47536"/>
                </a:lnTo>
                <a:lnTo>
                  <a:pt x="341375" y="47117"/>
                </a:lnTo>
                <a:lnTo>
                  <a:pt x="345439" y="42799"/>
                </a:lnTo>
                <a:lnTo>
                  <a:pt x="345313" y="32258"/>
                </a:lnTo>
                <a:lnTo>
                  <a:pt x="340867" y="28067"/>
                </a:lnTo>
                <a:close/>
              </a:path>
              <a:path w="399414" h="76200">
                <a:moveTo>
                  <a:pt x="322325" y="0"/>
                </a:moveTo>
                <a:lnTo>
                  <a:pt x="322990" y="28491"/>
                </a:lnTo>
                <a:lnTo>
                  <a:pt x="340867" y="28067"/>
                </a:lnTo>
                <a:lnTo>
                  <a:pt x="381796" y="28067"/>
                </a:lnTo>
                <a:lnTo>
                  <a:pt x="322325" y="0"/>
                </a:lnTo>
                <a:close/>
              </a:path>
            </a:pathLst>
          </a:custGeom>
          <a:solidFill>
            <a:schemeClr val="accent1"/>
          </a:solidFill>
        </p:spPr>
        <p:txBody>
          <a:bodyPr wrap="square" lIns="0" tIns="0" rIns="0" bIns="0" rtlCol="0"/>
          <a:p/>
        </p:txBody>
      </p:sp>
      <p:sp>
        <p:nvSpPr>
          <p:cNvPr id="53" name="object 27"/>
          <p:cNvSpPr/>
          <p:nvPr/>
        </p:nvSpPr>
        <p:spPr>
          <a:xfrm flipH="1">
            <a:off x="4621530" y="3534357"/>
            <a:ext cx="76200" cy="246380"/>
          </a:xfrm>
          <a:custGeom>
            <a:avLst/>
            <a:gdLst/>
            <a:ahLst/>
            <a:cxnLst/>
            <a:rect l="l" t="t" r="r" b="b"/>
            <a:pathLst>
              <a:path h="246379">
                <a:moveTo>
                  <a:pt x="0" y="0"/>
                </a:moveTo>
                <a:lnTo>
                  <a:pt x="0" y="246125"/>
                </a:lnTo>
              </a:path>
            </a:pathLst>
          </a:custGeom>
          <a:solidFill>
            <a:schemeClr val="accent1"/>
          </a:solidFill>
          <a:ln w="19050">
            <a:solidFill>
              <a:schemeClr val="tx2">
                <a:lumMod val="40000"/>
                <a:lumOff val="60000"/>
              </a:schemeClr>
            </a:solidFill>
          </a:ln>
        </p:spPr>
        <p:txBody>
          <a:bodyPr wrap="square" lIns="0" tIns="0" rIns="0" bIns="0" rtlCol="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533412" y="675206"/>
            <a:ext cx="229235" cy="1062990"/>
          </a:xfrm>
          <a:prstGeom prst="rect">
            <a:avLst/>
          </a:prstGeom>
        </p:spPr>
        <p:txBody>
          <a:bodyPr vert="horz" wrap="square" lIns="0" tIns="56515" rIns="0" bIns="0" rtlCol="0">
            <a:spAutoFit/>
          </a:bodyPr>
          <a:lstStyle/>
          <a:p>
            <a:pPr marL="12700" marR="5080" algn="just">
              <a:lnSpc>
                <a:spcPct val="82000"/>
              </a:lnSpc>
              <a:spcBef>
                <a:spcPts val="445"/>
              </a:spcBef>
            </a:pPr>
            <a:r>
              <a:rPr sz="1600" b="1" spc="-5" dirty="0">
                <a:solidFill>
                  <a:schemeClr val="tx2"/>
                </a:solidFill>
                <a:latin typeface="方正黑体_GBK" panose="03000509000000000000" charset="-122"/>
                <a:ea typeface="方正黑体_GBK" panose="03000509000000000000" charset="-122"/>
                <a:cs typeface="方正黑体_GBK" panose="03000509000000000000" charset="-122"/>
              </a:rPr>
              <a:t>碳 交 易 要 素</a:t>
            </a:r>
            <a:endParaRPr sz="16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3" name="object 3"/>
          <p:cNvSpPr txBox="1"/>
          <p:nvPr/>
        </p:nvSpPr>
        <p:spPr>
          <a:xfrm>
            <a:off x="529046" y="1705430"/>
            <a:ext cx="229870" cy="434340"/>
          </a:xfrm>
          <a:prstGeom prst="rect">
            <a:avLst/>
          </a:prstGeom>
        </p:spPr>
        <p:txBody>
          <a:bodyPr vert="vert" wrap="square" lIns="0" tIns="0" rIns="0" bIns="0" rtlCol="0">
            <a:spAutoFit/>
          </a:bodyPr>
          <a:lstStyle/>
          <a:p>
            <a:pPr marL="12700">
              <a:lnSpc>
                <a:spcPts val="1795"/>
              </a:lnSpc>
            </a:pPr>
            <a:r>
              <a:rPr sz="1600" b="1" spc="5" dirty="0">
                <a:solidFill>
                  <a:schemeClr val="tx2"/>
                </a:solidFill>
                <a:latin typeface="方正黑体_GBK" panose="03000509000000000000" charset="-122"/>
                <a:ea typeface="方正黑体_GBK" panose="03000509000000000000" charset="-122"/>
                <a:cs typeface="黑体" panose="02010609060101010101" charset="-122"/>
              </a:rPr>
              <a:t>——</a:t>
            </a:r>
            <a:endParaRPr sz="1600" b="1" spc="5" dirty="0">
              <a:solidFill>
                <a:schemeClr val="tx2"/>
              </a:solidFill>
              <a:latin typeface="方正黑体_GBK" panose="03000509000000000000" charset="-122"/>
              <a:ea typeface="方正黑体_GBK" panose="03000509000000000000" charset="-122"/>
              <a:cs typeface="黑体" panose="02010609060101010101" charset="-122"/>
            </a:endParaRPr>
          </a:p>
        </p:txBody>
      </p:sp>
      <p:sp>
        <p:nvSpPr>
          <p:cNvPr id="4" name="object 4"/>
          <p:cNvSpPr txBox="1"/>
          <p:nvPr/>
        </p:nvSpPr>
        <p:spPr>
          <a:xfrm>
            <a:off x="533412" y="2085921"/>
            <a:ext cx="229235" cy="1668145"/>
          </a:xfrm>
          <a:prstGeom prst="rect">
            <a:avLst/>
          </a:prstGeom>
        </p:spPr>
        <p:txBody>
          <a:bodyPr vert="horz" wrap="square" lIns="0" tIns="56515" rIns="0" bIns="0" rtlCol="0">
            <a:spAutoFit/>
          </a:bodyPr>
          <a:lstStyle/>
          <a:p>
            <a:pPr marL="12700" marR="5080" algn="just">
              <a:lnSpc>
                <a:spcPct val="82000"/>
              </a:lnSpc>
              <a:spcBef>
                <a:spcPts val="445"/>
              </a:spcBef>
            </a:pPr>
            <a:r>
              <a:rPr sz="1600" b="1" spc="-5" dirty="0">
                <a:solidFill>
                  <a:schemeClr val="tx2"/>
                </a:solidFill>
                <a:latin typeface="方正黑体_GBK" panose="03000509000000000000" charset="-122"/>
                <a:ea typeface="方正黑体_GBK" panose="03000509000000000000" charset="-122"/>
                <a:cs typeface="方正黑体_GBK" panose="03000509000000000000" charset="-122"/>
              </a:rPr>
              <a:t>监 测 报 告 与 核 查</a:t>
            </a:r>
            <a:endParaRPr sz="1600">
              <a:solidFill>
                <a:schemeClr val="tx2"/>
              </a:solidFill>
              <a:latin typeface="方正黑体_GBK" panose="03000509000000000000" charset="-122"/>
              <a:ea typeface="方正黑体_GBK" panose="03000509000000000000" charset="-122"/>
              <a:cs typeface="方正黑体_GBK" panose="03000509000000000000" charset="-122"/>
            </a:endParaRPr>
          </a:p>
          <a:p>
            <a:pPr marL="12700" algn="just">
              <a:lnSpc>
                <a:spcPts val="1580"/>
              </a:lnSpc>
            </a:pPr>
            <a:r>
              <a:rPr sz="1600" b="1" spc="-5" dirty="0">
                <a:solidFill>
                  <a:schemeClr val="tx2"/>
                </a:solidFill>
                <a:latin typeface="方正黑体_GBK" panose="03000509000000000000" charset="-122"/>
                <a:ea typeface="方正黑体_GBK" panose="03000509000000000000" charset="-122"/>
                <a:cs typeface="方正黑体_GBK" panose="03000509000000000000" charset="-122"/>
              </a:rPr>
              <a:t>（</a:t>
            </a:r>
            <a:endParaRPr sz="16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5" name="object 5"/>
          <p:cNvSpPr txBox="1"/>
          <p:nvPr/>
        </p:nvSpPr>
        <p:spPr>
          <a:xfrm>
            <a:off x="532765" y="3785817"/>
            <a:ext cx="229870" cy="536575"/>
          </a:xfrm>
          <a:prstGeom prst="rect">
            <a:avLst/>
          </a:prstGeom>
        </p:spPr>
        <p:txBody>
          <a:bodyPr vert="vert" wrap="square" lIns="0" tIns="0" rIns="0" bIns="0" rtlCol="0">
            <a:spAutoFit/>
          </a:bodyPr>
          <a:lstStyle/>
          <a:p>
            <a:pPr marL="12700">
              <a:lnSpc>
                <a:spcPts val="1795"/>
              </a:lnSpc>
            </a:pPr>
            <a:r>
              <a:rPr sz="1600" b="1" dirty="0">
                <a:solidFill>
                  <a:schemeClr val="tx2"/>
                </a:solidFill>
                <a:latin typeface="方正黑体_GBK" panose="03000509000000000000" charset="-122"/>
                <a:ea typeface="方正黑体_GBK" panose="03000509000000000000" charset="-122"/>
                <a:cs typeface="黑体" panose="02010609060101010101" charset="-122"/>
              </a:rPr>
              <a:t>M</a:t>
            </a:r>
            <a:r>
              <a:rPr sz="1600" b="1" spc="5" dirty="0">
                <a:solidFill>
                  <a:schemeClr val="tx2"/>
                </a:solidFill>
                <a:latin typeface="方正黑体_GBK" panose="03000509000000000000" charset="-122"/>
                <a:ea typeface="方正黑体_GBK" panose="03000509000000000000" charset="-122"/>
                <a:cs typeface="黑体" panose="02010609060101010101" charset="-122"/>
              </a:rPr>
              <a:t>R</a:t>
            </a:r>
            <a:r>
              <a:rPr sz="1600" b="1" dirty="0">
                <a:solidFill>
                  <a:schemeClr val="tx2"/>
                </a:solidFill>
                <a:latin typeface="方正黑体_GBK" panose="03000509000000000000" charset="-122"/>
                <a:ea typeface="方正黑体_GBK" panose="03000509000000000000" charset="-122"/>
                <a:cs typeface="黑体" panose="02010609060101010101" charset="-122"/>
              </a:rPr>
              <a:t>V</a:t>
            </a:r>
            <a:endParaRPr sz="1600" b="1" dirty="0">
              <a:solidFill>
                <a:schemeClr val="tx2"/>
              </a:solidFill>
              <a:latin typeface="方正黑体_GBK" panose="03000509000000000000" charset="-122"/>
              <a:ea typeface="方正黑体_GBK" panose="03000509000000000000" charset="-122"/>
              <a:cs typeface="黑体" panose="02010609060101010101" charset="-122"/>
            </a:endParaRPr>
          </a:p>
        </p:txBody>
      </p:sp>
      <p:sp>
        <p:nvSpPr>
          <p:cNvPr id="6" name="object 6"/>
          <p:cNvSpPr txBox="1"/>
          <p:nvPr/>
        </p:nvSpPr>
        <p:spPr>
          <a:xfrm>
            <a:off x="533412" y="4275795"/>
            <a:ext cx="229235" cy="258445"/>
          </a:xfrm>
          <a:prstGeom prst="rect">
            <a:avLst/>
          </a:prstGeom>
        </p:spPr>
        <p:txBody>
          <a:bodyPr vert="horz" wrap="square" lIns="0" tIns="12700" rIns="0" bIns="0" rtlCol="0">
            <a:spAutoFit/>
          </a:bodyPr>
          <a:lstStyle/>
          <a:p>
            <a:pPr marL="12700">
              <a:lnSpc>
                <a:spcPct val="100000"/>
              </a:lnSpc>
              <a:spcBef>
                <a:spcPts val="100"/>
              </a:spcBef>
            </a:pPr>
            <a:r>
              <a:rPr sz="1600" b="1" spc="-5" dirty="0">
                <a:solidFill>
                  <a:schemeClr val="tx2"/>
                </a:solidFill>
                <a:latin typeface="方正黑体_GBK" panose="03000509000000000000" charset="-122"/>
                <a:ea typeface="方正黑体_GBK" panose="03000509000000000000" charset="-122"/>
                <a:cs typeface="黑体" panose="02010609060101010101" charset="-122"/>
              </a:rPr>
              <a:t>）</a:t>
            </a:r>
            <a:endParaRPr sz="1600" b="1" spc="-5" dirty="0">
              <a:solidFill>
                <a:schemeClr val="tx2"/>
              </a:solidFill>
              <a:latin typeface="方正黑体_GBK" panose="03000509000000000000" charset="-122"/>
              <a:ea typeface="方正黑体_GBK" panose="03000509000000000000" charset="-122"/>
              <a:cs typeface="黑体" panose="02010609060101010101" charset="-122"/>
            </a:endParaRPr>
          </a:p>
        </p:txBody>
      </p:sp>
      <p:sp>
        <p:nvSpPr>
          <p:cNvPr id="7" name="object 7"/>
          <p:cNvSpPr/>
          <p:nvPr/>
        </p:nvSpPr>
        <p:spPr>
          <a:xfrm>
            <a:off x="1497584" y="498294"/>
            <a:ext cx="2199131" cy="2395347"/>
          </a:xfrm>
          <a:prstGeom prst="rect">
            <a:avLst/>
          </a:prstGeom>
          <a:blipFill>
            <a:blip r:embed="rId2"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8" name="object 8"/>
          <p:cNvSpPr/>
          <p:nvPr/>
        </p:nvSpPr>
        <p:spPr>
          <a:xfrm>
            <a:off x="2828544" y="2915993"/>
            <a:ext cx="318516" cy="145542"/>
          </a:xfrm>
          <a:prstGeom prst="rect">
            <a:avLst/>
          </a:prstGeom>
          <a:blipFill>
            <a:blip r:embed="rId3"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9" name="object 9"/>
          <p:cNvSpPr/>
          <p:nvPr/>
        </p:nvSpPr>
        <p:spPr>
          <a:xfrm>
            <a:off x="2102357" y="1608401"/>
            <a:ext cx="210312" cy="256793"/>
          </a:xfrm>
          <a:prstGeom prst="rect">
            <a:avLst/>
          </a:prstGeom>
          <a:blipFill>
            <a:blip r:embed="rId4"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10" name="object 10"/>
          <p:cNvSpPr/>
          <p:nvPr/>
        </p:nvSpPr>
        <p:spPr>
          <a:xfrm>
            <a:off x="3612641" y="1538298"/>
            <a:ext cx="208025" cy="256793"/>
          </a:xfrm>
          <a:prstGeom prst="rect">
            <a:avLst/>
          </a:prstGeom>
          <a:blipFill>
            <a:blip r:embed="rId5"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11" name="object 11"/>
          <p:cNvSpPr/>
          <p:nvPr/>
        </p:nvSpPr>
        <p:spPr>
          <a:xfrm>
            <a:off x="2959607" y="1694761"/>
            <a:ext cx="1484757" cy="1198880"/>
          </a:xfrm>
          <a:prstGeom prst="rect">
            <a:avLst/>
          </a:prstGeom>
          <a:blipFill>
            <a:blip r:embed="rId6"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12" name="object 12"/>
          <p:cNvSpPr/>
          <p:nvPr/>
        </p:nvSpPr>
        <p:spPr>
          <a:xfrm>
            <a:off x="2071877" y="1023185"/>
            <a:ext cx="1176527" cy="898398"/>
          </a:xfrm>
          <a:prstGeom prst="rect">
            <a:avLst/>
          </a:prstGeom>
          <a:blipFill>
            <a:blip r:embed="rId7"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13" name="object 13"/>
          <p:cNvSpPr/>
          <p:nvPr/>
        </p:nvSpPr>
        <p:spPr>
          <a:xfrm>
            <a:off x="2099436" y="1050871"/>
            <a:ext cx="915669" cy="622935"/>
          </a:xfrm>
          <a:custGeom>
            <a:avLst/>
            <a:gdLst/>
            <a:ahLst/>
            <a:cxnLst/>
            <a:rect l="l" t="t" r="r" b="b"/>
            <a:pathLst>
              <a:path w="915669" h="622935">
                <a:moveTo>
                  <a:pt x="557402" y="0"/>
                </a:moveTo>
                <a:lnTo>
                  <a:pt x="586739" y="112013"/>
                </a:lnTo>
                <a:lnTo>
                  <a:pt x="268096" y="195325"/>
                </a:lnTo>
                <a:lnTo>
                  <a:pt x="0" y="622681"/>
                </a:lnTo>
                <a:lnTo>
                  <a:pt x="674115" y="446405"/>
                </a:lnTo>
                <a:lnTo>
                  <a:pt x="770713" y="446405"/>
                </a:lnTo>
                <a:lnTo>
                  <a:pt x="915669" y="204724"/>
                </a:lnTo>
                <a:lnTo>
                  <a:pt x="557402" y="0"/>
                </a:lnTo>
                <a:close/>
              </a:path>
              <a:path w="915669" h="622935">
                <a:moveTo>
                  <a:pt x="770713" y="446405"/>
                </a:moveTo>
                <a:lnTo>
                  <a:pt x="674115" y="446405"/>
                </a:lnTo>
                <a:lnTo>
                  <a:pt x="703452" y="558546"/>
                </a:lnTo>
                <a:lnTo>
                  <a:pt x="770713" y="446405"/>
                </a:lnTo>
                <a:close/>
              </a:path>
            </a:pathLst>
          </a:custGeom>
          <a:solidFill>
            <a:srgbClr val="C4BC96"/>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14" name="object 14"/>
          <p:cNvSpPr txBox="1"/>
          <p:nvPr/>
        </p:nvSpPr>
        <p:spPr>
          <a:xfrm>
            <a:off x="2637027" y="1235783"/>
            <a:ext cx="212090" cy="505460"/>
          </a:xfrm>
          <a:prstGeom prst="rect">
            <a:avLst/>
          </a:prstGeom>
        </p:spPr>
        <p:txBody>
          <a:bodyPr vert="horz" wrap="square" lIns="0" tIns="13335" rIns="0" bIns="0" rtlCol="0">
            <a:spAutoFit/>
          </a:bodyPr>
          <a:lstStyle/>
          <a:p>
            <a:pPr marL="12700">
              <a:lnSpc>
                <a:spcPct val="100000"/>
              </a:lnSpc>
              <a:spcBef>
                <a:spcPts val="105"/>
              </a:spcBef>
            </a:pPr>
            <a:r>
              <a:rPr sz="1600" spc="-5" dirty="0">
                <a:solidFill>
                  <a:srgbClr val="FFFFFF"/>
                </a:solidFill>
                <a:latin typeface="方正黑体_GBK" panose="03000509000000000000" charset="-122"/>
                <a:ea typeface="方正黑体_GBK" panose="03000509000000000000" charset="-122"/>
                <a:cs typeface="Impact" panose="020B0806030902050204"/>
              </a:rPr>
              <a:t>01</a:t>
            </a:r>
            <a:endParaRPr sz="1600" spc="-5" dirty="0">
              <a:solidFill>
                <a:srgbClr val="FFFFFF"/>
              </a:solidFill>
              <a:latin typeface="方正黑体_GBK" panose="03000509000000000000" charset="-122"/>
              <a:ea typeface="方正黑体_GBK" panose="03000509000000000000" charset="-122"/>
              <a:cs typeface="Impact" panose="020B0806030902050204"/>
            </a:endParaRPr>
          </a:p>
        </p:txBody>
      </p:sp>
      <p:sp>
        <p:nvSpPr>
          <p:cNvPr id="15" name="object 15"/>
          <p:cNvSpPr/>
          <p:nvPr/>
        </p:nvSpPr>
        <p:spPr>
          <a:xfrm>
            <a:off x="3491484" y="1558871"/>
            <a:ext cx="875538" cy="1197102"/>
          </a:xfrm>
          <a:prstGeom prst="rect">
            <a:avLst/>
          </a:prstGeom>
          <a:blipFill>
            <a:blip r:embed="rId8"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16" name="object 16"/>
          <p:cNvSpPr/>
          <p:nvPr/>
        </p:nvSpPr>
        <p:spPr>
          <a:xfrm>
            <a:off x="3518789" y="1586049"/>
            <a:ext cx="599440" cy="937894"/>
          </a:xfrm>
          <a:custGeom>
            <a:avLst/>
            <a:gdLst/>
            <a:ahLst/>
            <a:cxnLst/>
            <a:rect l="l" t="t" r="r" b="b"/>
            <a:pathLst>
              <a:path w="599439" h="937894">
                <a:moveTo>
                  <a:pt x="0" y="591312"/>
                </a:moveTo>
                <a:lnTo>
                  <a:pt x="226949" y="937641"/>
                </a:lnTo>
                <a:lnTo>
                  <a:pt x="599059" y="755777"/>
                </a:lnTo>
                <a:lnTo>
                  <a:pt x="478789" y="722757"/>
                </a:lnTo>
                <a:lnTo>
                  <a:pt x="505810" y="624332"/>
                </a:lnTo>
                <a:lnTo>
                  <a:pt x="120141" y="624332"/>
                </a:lnTo>
                <a:lnTo>
                  <a:pt x="0" y="591312"/>
                </a:lnTo>
                <a:close/>
              </a:path>
              <a:path w="599439" h="937894">
                <a:moveTo>
                  <a:pt x="291591" y="0"/>
                </a:moveTo>
                <a:lnTo>
                  <a:pt x="120141" y="624332"/>
                </a:lnTo>
                <a:lnTo>
                  <a:pt x="505810" y="624332"/>
                </a:lnTo>
                <a:lnTo>
                  <a:pt x="559815" y="427609"/>
                </a:lnTo>
                <a:lnTo>
                  <a:pt x="291591" y="0"/>
                </a:lnTo>
                <a:close/>
              </a:path>
            </a:pathLst>
          </a:custGeom>
          <a:solidFill>
            <a:srgbClr val="DDD9C3"/>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17" name="object 17"/>
          <p:cNvSpPr txBox="1"/>
          <p:nvPr/>
        </p:nvSpPr>
        <p:spPr>
          <a:xfrm>
            <a:off x="3735578" y="2057220"/>
            <a:ext cx="236854" cy="504825"/>
          </a:xfrm>
          <a:prstGeom prst="rect">
            <a:avLst/>
          </a:prstGeom>
        </p:spPr>
        <p:txBody>
          <a:bodyPr vert="horz" wrap="square" lIns="0" tIns="12700" rIns="0" bIns="0" rtlCol="0">
            <a:spAutoFit/>
          </a:bodyPr>
          <a:lstStyle/>
          <a:p>
            <a:pPr marL="12700">
              <a:lnSpc>
                <a:spcPct val="100000"/>
              </a:lnSpc>
              <a:spcBef>
                <a:spcPts val="100"/>
              </a:spcBef>
            </a:pPr>
            <a:r>
              <a:rPr sz="1600" spc="-5" dirty="0">
                <a:solidFill>
                  <a:srgbClr val="FFFFFF"/>
                </a:solidFill>
                <a:latin typeface="方正黑体_GBK" panose="03000509000000000000" charset="-122"/>
                <a:ea typeface="方正黑体_GBK" panose="03000509000000000000" charset="-122"/>
                <a:cs typeface="Impact" panose="020B0806030902050204"/>
              </a:rPr>
              <a:t>02</a:t>
            </a:r>
            <a:endParaRPr sz="1600" spc="-5" dirty="0">
              <a:solidFill>
                <a:srgbClr val="FFFFFF"/>
              </a:solidFill>
              <a:latin typeface="方正黑体_GBK" panose="03000509000000000000" charset="-122"/>
              <a:ea typeface="方正黑体_GBK" panose="03000509000000000000" charset="-122"/>
              <a:cs typeface="Impact" panose="020B0806030902050204"/>
            </a:endParaRPr>
          </a:p>
        </p:txBody>
      </p:sp>
      <p:sp>
        <p:nvSpPr>
          <p:cNvPr id="18" name="object 18"/>
          <p:cNvSpPr txBox="1"/>
          <p:nvPr/>
        </p:nvSpPr>
        <p:spPr>
          <a:xfrm>
            <a:off x="3012694" y="1228671"/>
            <a:ext cx="304800" cy="180975"/>
          </a:xfrm>
          <a:prstGeom prst="rect">
            <a:avLst/>
          </a:prstGeom>
        </p:spPr>
        <p:txBody>
          <a:bodyPr vert="horz" wrap="square" lIns="0" tIns="12065" rIns="0" bIns="0" rtlCol="0">
            <a:spAutoFit/>
          </a:bodyPr>
          <a:lstStyle/>
          <a:p>
            <a:pPr marL="12700">
              <a:lnSpc>
                <a:spcPct val="100000"/>
              </a:lnSpc>
              <a:spcBef>
                <a:spcPts val="95"/>
              </a:spcBef>
            </a:pPr>
            <a:r>
              <a:rPr sz="1100" b="1" i="1" spc="-5" dirty="0">
                <a:solidFill>
                  <a:srgbClr val="49452A"/>
                </a:solidFill>
                <a:latin typeface="方正黑体_GBK" panose="03000509000000000000" charset="-122"/>
                <a:ea typeface="方正黑体_GBK" panose="03000509000000000000" charset="-122"/>
                <a:cs typeface="微软雅黑" panose="020B0503020204020204" charset="-122"/>
              </a:rPr>
              <a:t>监测</a:t>
            </a:r>
            <a:endParaRPr sz="1100" b="1" i="1" spc="-5" dirty="0">
              <a:solidFill>
                <a:srgbClr val="49452A"/>
              </a:solidFill>
              <a:latin typeface="方正黑体_GBK" panose="03000509000000000000" charset="-122"/>
              <a:ea typeface="方正黑体_GBK" panose="03000509000000000000" charset="-122"/>
              <a:cs typeface="微软雅黑" panose="020B0503020204020204" charset="-122"/>
            </a:endParaRPr>
          </a:p>
        </p:txBody>
      </p:sp>
      <p:sp>
        <p:nvSpPr>
          <p:cNvPr id="19" name="object 19"/>
          <p:cNvSpPr txBox="1"/>
          <p:nvPr/>
        </p:nvSpPr>
        <p:spPr>
          <a:xfrm>
            <a:off x="3012694" y="1396312"/>
            <a:ext cx="786765" cy="180975"/>
          </a:xfrm>
          <a:prstGeom prst="rect">
            <a:avLst/>
          </a:prstGeom>
        </p:spPr>
        <p:txBody>
          <a:bodyPr vert="horz" wrap="square" lIns="0" tIns="12065" rIns="0" bIns="0" rtlCol="0">
            <a:spAutoFit/>
          </a:bodyPr>
          <a:lstStyle/>
          <a:p>
            <a:pPr marL="12700">
              <a:lnSpc>
                <a:spcPct val="100000"/>
              </a:lnSpc>
              <a:spcBef>
                <a:spcPts val="95"/>
              </a:spcBef>
            </a:pPr>
            <a:r>
              <a:rPr sz="1100" b="1" spc="-5" dirty="0">
                <a:solidFill>
                  <a:srgbClr val="49452A"/>
                </a:solidFill>
                <a:latin typeface="方正黑体_GBK" panose="03000509000000000000" charset="-122"/>
                <a:ea typeface="方正黑体_GBK" panose="03000509000000000000" charset="-122"/>
                <a:cs typeface="微软雅黑" panose="020B0503020204020204" charset="-122"/>
              </a:rPr>
              <a:t>M</a:t>
            </a:r>
            <a:r>
              <a:rPr sz="1100" spc="-5" dirty="0">
                <a:solidFill>
                  <a:srgbClr val="49452A"/>
                </a:solidFill>
                <a:latin typeface="方正黑体_GBK" panose="03000509000000000000" charset="-122"/>
                <a:ea typeface="方正黑体_GBK" panose="03000509000000000000" charset="-122"/>
                <a:cs typeface="微软雅黑" panose="020B0503020204020204" charset="-122"/>
              </a:rPr>
              <a:t>onitoring</a:t>
            </a:r>
            <a:endParaRPr sz="1100">
              <a:latin typeface="方正黑体_GBK" panose="03000509000000000000" charset="-122"/>
              <a:ea typeface="方正黑体_GBK" panose="03000509000000000000" charset="-122"/>
              <a:cs typeface="微软雅黑" panose="020B0503020204020204" charset="-122"/>
            </a:endParaRPr>
          </a:p>
        </p:txBody>
      </p:sp>
      <p:sp>
        <p:nvSpPr>
          <p:cNvPr id="20" name="object 20"/>
          <p:cNvSpPr/>
          <p:nvPr/>
        </p:nvSpPr>
        <p:spPr>
          <a:xfrm>
            <a:off x="2074926" y="2428314"/>
            <a:ext cx="1149096" cy="890015"/>
          </a:xfrm>
          <a:prstGeom prst="rect">
            <a:avLst/>
          </a:prstGeom>
          <a:blipFill>
            <a:blip r:embed="rId9"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21" name="object 21"/>
          <p:cNvSpPr/>
          <p:nvPr/>
        </p:nvSpPr>
        <p:spPr>
          <a:xfrm>
            <a:off x="2102485" y="2455746"/>
            <a:ext cx="887094" cy="614680"/>
          </a:xfrm>
          <a:custGeom>
            <a:avLst/>
            <a:gdLst/>
            <a:ahLst/>
            <a:cxnLst/>
            <a:rect l="l" t="t" r="r" b="b"/>
            <a:pathLst>
              <a:path w="887094" h="614680">
                <a:moveTo>
                  <a:pt x="645350" y="368173"/>
                </a:moveTo>
                <a:lnTo>
                  <a:pt x="93598" y="368173"/>
                </a:lnTo>
                <a:lnTo>
                  <a:pt x="336550" y="614172"/>
                </a:lnTo>
                <a:lnTo>
                  <a:pt x="886967" y="612775"/>
                </a:lnTo>
                <a:lnTo>
                  <a:pt x="645350" y="368173"/>
                </a:lnTo>
                <a:close/>
              </a:path>
              <a:path w="887094" h="614680">
                <a:moveTo>
                  <a:pt x="466470" y="0"/>
                </a:moveTo>
                <a:lnTo>
                  <a:pt x="15747" y="10160"/>
                </a:lnTo>
                <a:lnTo>
                  <a:pt x="0" y="460629"/>
                </a:lnTo>
                <a:lnTo>
                  <a:pt x="93598" y="368173"/>
                </a:lnTo>
                <a:lnTo>
                  <a:pt x="645350" y="368173"/>
                </a:lnTo>
                <a:lnTo>
                  <a:pt x="372871" y="92329"/>
                </a:lnTo>
                <a:lnTo>
                  <a:pt x="466470" y="0"/>
                </a:lnTo>
                <a:close/>
              </a:path>
            </a:pathLst>
          </a:custGeom>
          <a:solidFill>
            <a:srgbClr val="D99593"/>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22" name="object 22"/>
          <p:cNvSpPr txBox="1"/>
          <p:nvPr/>
        </p:nvSpPr>
        <p:spPr>
          <a:xfrm>
            <a:off x="2066289" y="2107512"/>
            <a:ext cx="791845" cy="706755"/>
          </a:xfrm>
          <a:prstGeom prst="rect">
            <a:avLst/>
          </a:prstGeom>
        </p:spPr>
        <p:txBody>
          <a:bodyPr vert="horz" wrap="square" lIns="0" tIns="12065" rIns="0" bIns="0" rtlCol="0">
            <a:spAutoFit/>
          </a:bodyPr>
          <a:lstStyle/>
          <a:p>
            <a:pPr marL="12700" marR="5080">
              <a:lnSpc>
                <a:spcPct val="100000"/>
              </a:lnSpc>
              <a:spcBef>
                <a:spcPts val="95"/>
              </a:spcBef>
            </a:pPr>
            <a:r>
              <a:rPr sz="1100" b="1" i="1" spc="-5" dirty="0">
                <a:solidFill>
                  <a:srgbClr val="49452A"/>
                </a:solidFill>
                <a:latin typeface="方正黑体_GBK" panose="03000509000000000000" charset="-122"/>
                <a:ea typeface="方正黑体_GBK" panose="03000509000000000000" charset="-122"/>
                <a:cs typeface="方正黑体_GBK" panose="03000509000000000000" charset="-122"/>
              </a:rPr>
              <a:t>核查 </a:t>
            </a:r>
            <a:r>
              <a:rPr sz="1100" b="1" spc="-5" dirty="0">
                <a:solidFill>
                  <a:srgbClr val="49452A"/>
                </a:solidFill>
                <a:latin typeface="方正黑体_GBK" panose="03000509000000000000" charset="-122"/>
                <a:ea typeface="方正黑体_GBK" panose="03000509000000000000" charset="-122"/>
                <a:cs typeface="方正黑体_GBK" panose="03000509000000000000" charset="-122"/>
              </a:rPr>
              <a:t>V</a:t>
            </a:r>
            <a:r>
              <a:rPr sz="1100" spc="-10" dirty="0">
                <a:solidFill>
                  <a:srgbClr val="49452A"/>
                </a:solidFill>
                <a:latin typeface="方正黑体_GBK" panose="03000509000000000000" charset="-122"/>
                <a:ea typeface="方正黑体_GBK" panose="03000509000000000000" charset="-122"/>
                <a:cs typeface="方正黑体_GBK" panose="03000509000000000000" charset="-122"/>
              </a:rPr>
              <a:t>er</a:t>
            </a:r>
            <a:r>
              <a:rPr sz="1100" spc="-5" dirty="0">
                <a:solidFill>
                  <a:srgbClr val="49452A"/>
                </a:solidFill>
                <a:latin typeface="方正黑体_GBK" panose="03000509000000000000" charset="-122"/>
                <a:ea typeface="方正黑体_GBK" panose="03000509000000000000" charset="-122"/>
                <a:cs typeface="方正黑体_GBK" panose="03000509000000000000" charset="-122"/>
              </a:rPr>
              <a:t>ification</a:t>
            </a:r>
            <a:endParaRPr sz="1100">
              <a:latin typeface="方正黑体_GBK" panose="03000509000000000000" charset="-122"/>
              <a:ea typeface="方正黑体_GBK" panose="03000509000000000000" charset="-122"/>
              <a:cs typeface="方正黑体_GBK" panose="03000509000000000000" charset="-122"/>
            </a:endParaRPr>
          </a:p>
          <a:p>
            <a:pPr marL="106045">
              <a:lnSpc>
                <a:spcPct val="100000"/>
              </a:lnSpc>
              <a:spcBef>
                <a:spcPts val="860"/>
              </a:spcBef>
            </a:pPr>
            <a:r>
              <a:rPr sz="1600" spc="-5" dirty="0">
                <a:solidFill>
                  <a:srgbClr val="FFFFFF"/>
                </a:solidFill>
                <a:latin typeface="方正黑体_GBK" panose="03000509000000000000" charset="-122"/>
                <a:ea typeface="方正黑体_GBK" panose="03000509000000000000" charset="-122"/>
                <a:cs typeface="方正黑体_GBK" panose="03000509000000000000" charset="-122"/>
              </a:rPr>
              <a:t>03</a:t>
            </a:r>
            <a:endParaRPr sz="1600">
              <a:latin typeface="方正黑体_GBK" panose="03000509000000000000" charset="-122"/>
              <a:ea typeface="方正黑体_GBK" panose="03000509000000000000" charset="-122"/>
              <a:cs typeface="方正黑体_GBK" panose="03000509000000000000" charset="-122"/>
            </a:endParaRPr>
          </a:p>
        </p:txBody>
      </p:sp>
      <p:sp>
        <p:nvSpPr>
          <p:cNvPr id="23" name="object 23"/>
          <p:cNvSpPr txBox="1"/>
          <p:nvPr/>
        </p:nvSpPr>
        <p:spPr>
          <a:xfrm>
            <a:off x="3131057" y="2491814"/>
            <a:ext cx="304800" cy="180975"/>
          </a:xfrm>
          <a:prstGeom prst="rect">
            <a:avLst/>
          </a:prstGeom>
        </p:spPr>
        <p:txBody>
          <a:bodyPr vert="horz" wrap="square" lIns="0" tIns="12065" rIns="0" bIns="0" rtlCol="0">
            <a:spAutoFit/>
          </a:bodyPr>
          <a:lstStyle/>
          <a:p>
            <a:pPr marL="12700">
              <a:lnSpc>
                <a:spcPct val="100000"/>
              </a:lnSpc>
              <a:spcBef>
                <a:spcPts val="95"/>
              </a:spcBef>
            </a:pPr>
            <a:r>
              <a:rPr sz="1100" b="1" i="1" spc="-5" dirty="0">
                <a:solidFill>
                  <a:srgbClr val="49452A"/>
                </a:solidFill>
                <a:latin typeface="方正黑体_GBK" panose="03000509000000000000" charset="-122"/>
                <a:ea typeface="方正黑体_GBK" panose="03000509000000000000" charset="-122"/>
                <a:cs typeface="微软雅黑" panose="020B0503020204020204" charset="-122"/>
              </a:rPr>
              <a:t>报告</a:t>
            </a:r>
            <a:endParaRPr sz="1100" b="1" i="1" spc="-5" dirty="0">
              <a:solidFill>
                <a:srgbClr val="49452A"/>
              </a:solidFill>
              <a:latin typeface="方正黑体_GBK" panose="03000509000000000000" charset="-122"/>
              <a:ea typeface="方正黑体_GBK" panose="03000509000000000000" charset="-122"/>
              <a:cs typeface="微软雅黑" panose="020B0503020204020204" charset="-122"/>
            </a:endParaRPr>
          </a:p>
        </p:txBody>
      </p:sp>
      <p:sp>
        <p:nvSpPr>
          <p:cNvPr id="24" name="object 24"/>
          <p:cNvSpPr txBox="1"/>
          <p:nvPr/>
        </p:nvSpPr>
        <p:spPr>
          <a:xfrm>
            <a:off x="3131057" y="2659454"/>
            <a:ext cx="697230" cy="180975"/>
          </a:xfrm>
          <a:prstGeom prst="rect">
            <a:avLst/>
          </a:prstGeom>
        </p:spPr>
        <p:txBody>
          <a:bodyPr vert="horz" wrap="square" lIns="0" tIns="12065" rIns="0" bIns="0" rtlCol="0">
            <a:spAutoFit/>
          </a:bodyPr>
          <a:lstStyle/>
          <a:p>
            <a:pPr marL="12700">
              <a:lnSpc>
                <a:spcPct val="100000"/>
              </a:lnSpc>
              <a:spcBef>
                <a:spcPts val="95"/>
              </a:spcBef>
            </a:pPr>
            <a:r>
              <a:rPr sz="1100" b="1" spc="-10" dirty="0">
                <a:solidFill>
                  <a:srgbClr val="49452A"/>
                </a:solidFill>
                <a:latin typeface="方正黑体_GBK" panose="03000509000000000000" charset="-122"/>
                <a:ea typeface="方正黑体_GBK" panose="03000509000000000000" charset="-122"/>
                <a:cs typeface="微软雅黑" panose="020B0503020204020204" charset="-122"/>
              </a:rPr>
              <a:t>R</a:t>
            </a:r>
            <a:r>
              <a:rPr sz="1100" spc="-10" dirty="0">
                <a:solidFill>
                  <a:srgbClr val="49452A"/>
                </a:solidFill>
                <a:latin typeface="方正黑体_GBK" panose="03000509000000000000" charset="-122"/>
                <a:ea typeface="方正黑体_GBK" panose="03000509000000000000" charset="-122"/>
                <a:cs typeface="微软雅黑" panose="020B0503020204020204" charset="-122"/>
              </a:rPr>
              <a:t>eporting</a:t>
            </a:r>
            <a:endParaRPr sz="1100">
              <a:latin typeface="方正黑体_GBK" panose="03000509000000000000" charset="-122"/>
              <a:ea typeface="方正黑体_GBK" panose="03000509000000000000" charset="-122"/>
              <a:cs typeface="微软雅黑" panose="020B0503020204020204" charset="-122"/>
            </a:endParaRPr>
          </a:p>
        </p:txBody>
      </p:sp>
      <p:sp>
        <p:nvSpPr>
          <p:cNvPr id="25" name="object 25"/>
          <p:cNvSpPr txBox="1"/>
          <p:nvPr/>
        </p:nvSpPr>
        <p:spPr>
          <a:xfrm>
            <a:off x="4821428" y="584528"/>
            <a:ext cx="2959735" cy="452755"/>
          </a:xfrm>
          <a:prstGeom prst="rect">
            <a:avLst/>
          </a:prstGeom>
        </p:spPr>
        <p:txBody>
          <a:bodyPr vert="horz" wrap="square" lIns="0" tIns="12700" rIns="0" bIns="0" rtlCol="0">
            <a:spAutoFit/>
          </a:bodyPr>
          <a:lstStyle/>
          <a:p>
            <a:pPr marL="12700">
              <a:lnSpc>
                <a:spcPct val="100000"/>
              </a:lnSpc>
              <a:spcBef>
                <a:spcPts val="100"/>
              </a:spcBef>
            </a:pPr>
            <a:r>
              <a:rPr sz="1200" b="1" u="sng" dirty="0">
                <a:solidFill>
                  <a:schemeClr val="tx2"/>
                </a:solidFill>
                <a:latin typeface="方正黑体_GBK" panose="03000509000000000000" charset="-122"/>
                <a:ea typeface="方正黑体_GBK" panose="03000509000000000000" charset="-122"/>
                <a:cs typeface="方正黑体_GBK" panose="03000509000000000000" charset="-122"/>
              </a:rPr>
              <a:t>监测方法</a:t>
            </a:r>
            <a:r>
              <a:rPr sz="1200" b="1" u="sng" spc="-5" dirty="0">
                <a:solidFill>
                  <a:schemeClr val="tx2"/>
                </a:solidFill>
                <a:latin typeface="方正黑体_GBK" panose="03000509000000000000" charset="-122"/>
                <a:ea typeface="方正黑体_GBK" panose="03000509000000000000" charset="-122"/>
                <a:cs typeface="方正黑体_GBK" panose="03000509000000000000" charset="-122"/>
              </a:rPr>
              <a:t> </a:t>
            </a:r>
            <a:r>
              <a:rPr sz="1200" b="1" u="sng" dirty="0">
                <a:solidFill>
                  <a:schemeClr val="tx2"/>
                </a:solidFill>
                <a:latin typeface="方正黑体_GBK" panose="03000509000000000000" charset="-122"/>
                <a:ea typeface="方正黑体_GBK" panose="03000509000000000000" charset="-122"/>
                <a:cs typeface="方正黑体_GBK" panose="03000509000000000000" charset="-122"/>
              </a:rPr>
              <a:t>监测设备 监测周期</a:t>
            </a:r>
            <a:endParaRPr sz="1200" b="1" u="sng">
              <a:solidFill>
                <a:schemeClr val="tx2"/>
              </a:solidFill>
              <a:latin typeface="方正黑体_GBK" panose="03000509000000000000" charset="-122"/>
              <a:ea typeface="方正黑体_GBK" panose="03000509000000000000" charset="-122"/>
              <a:cs typeface="方正黑体_GBK" panose="03000509000000000000" charset="-122"/>
            </a:endParaRPr>
          </a:p>
          <a:p>
            <a:pPr marL="25400">
              <a:lnSpc>
                <a:spcPct val="100000"/>
              </a:lnSpc>
              <a:spcBef>
                <a:spcPts val="795"/>
              </a:spcBef>
            </a:pPr>
            <a:r>
              <a:rPr sz="1000" dirty="0">
                <a:solidFill>
                  <a:schemeClr val="tx2"/>
                </a:solidFill>
                <a:latin typeface="方正黑体_GBK" panose="03000509000000000000" charset="-122"/>
                <a:ea typeface="方正黑体_GBK" panose="03000509000000000000" charset="-122"/>
                <a:cs typeface="方正黑体_GBK" panose="03000509000000000000" charset="-122"/>
              </a:rPr>
              <a:t>监测的技术与标准决定</a:t>
            </a:r>
            <a:r>
              <a:rPr sz="1000" spc="-10" dirty="0">
                <a:solidFill>
                  <a:schemeClr val="tx2"/>
                </a:solidFill>
                <a:latin typeface="方正黑体_GBK" panose="03000509000000000000" charset="-122"/>
                <a:ea typeface="方正黑体_GBK" panose="03000509000000000000" charset="-122"/>
                <a:cs typeface="方正黑体_GBK" panose="03000509000000000000" charset="-122"/>
              </a:rPr>
              <a:t>了</a:t>
            </a:r>
            <a:r>
              <a:rPr sz="1000" dirty="0">
                <a:solidFill>
                  <a:schemeClr val="tx2"/>
                </a:solidFill>
                <a:latin typeface="方正黑体_GBK" panose="03000509000000000000" charset="-122"/>
                <a:ea typeface="方正黑体_GBK" panose="03000509000000000000" charset="-122"/>
                <a:cs typeface="方正黑体_GBK" panose="03000509000000000000" charset="-122"/>
              </a:rPr>
              <a:t>报告</a:t>
            </a:r>
            <a:r>
              <a:rPr sz="1000" spc="-10" dirty="0">
                <a:solidFill>
                  <a:schemeClr val="tx2"/>
                </a:solidFill>
                <a:latin typeface="方正黑体_GBK" panose="03000509000000000000" charset="-122"/>
                <a:ea typeface="方正黑体_GBK" panose="03000509000000000000" charset="-122"/>
                <a:cs typeface="方正黑体_GBK" panose="03000509000000000000" charset="-122"/>
              </a:rPr>
              <a:t>信</a:t>
            </a:r>
            <a:r>
              <a:rPr sz="1000" dirty="0">
                <a:solidFill>
                  <a:schemeClr val="tx2"/>
                </a:solidFill>
                <a:latin typeface="方正黑体_GBK" panose="03000509000000000000" charset="-122"/>
                <a:ea typeface="方正黑体_GBK" panose="03000509000000000000" charset="-122"/>
                <a:cs typeface="方正黑体_GBK" panose="03000509000000000000" charset="-122"/>
              </a:rPr>
              <a:t>息的</a:t>
            </a:r>
            <a:r>
              <a:rPr sz="1000" spc="-10" dirty="0">
                <a:solidFill>
                  <a:schemeClr val="tx2"/>
                </a:solidFill>
                <a:latin typeface="方正黑体_GBK" panose="03000509000000000000" charset="-122"/>
                <a:ea typeface="方正黑体_GBK" panose="03000509000000000000" charset="-122"/>
                <a:cs typeface="方正黑体_GBK" panose="03000509000000000000" charset="-122"/>
              </a:rPr>
              <a:t>准</a:t>
            </a:r>
            <a:r>
              <a:rPr sz="1000" dirty="0">
                <a:solidFill>
                  <a:schemeClr val="tx2"/>
                </a:solidFill>
                <a:latin typeface="方正黑体_GBK" panose="03000509000000000000" charset="-122"/>
                <a:ea typeface="方正黑体_GBK" panose="03000509000000000000" charset="-122"/>
                <a:cs typeface="方正黑体_GBK" panose="03000509000000000000" charset="-122"/>
              </a:rPr>
              <a:t>确</a:t>
            </a:r>
            <a:r>
              <a:rPr sz="1000" spc="-10" dirty="0">
                <a:solidFill>
                  <a:schemeClr val="tx2"/>
                </a:solidFill>
                <a:latin typeface="方正黑体_GBK" panose="03000509000000000000" charset="-122"/>
                <a:ea typeface="方正黑体_GBK" panose="03000509000000000000" charset="-122"/>
                <a:cs typeface="方正黑体_GBK" panose="03000509000000000000" charset="-122"/>
              </a:rPr>
              <a:t>性和可靠</a:t>
            </a:r>
            <a:r>
              <a:rPr sz="1000" dirty="0">
                <a:solidFill>
                  <a:schemeClr val="tx2"/>
                </a:solidFill>
                <a:latin typeface="方正黑体_GBK" panose="03000509000000000000" charset="-122"/>
                <a:ea typeface="方正黑体_GBK" panose="03000509000000000000" charset="-122"/>
                <a:cs typeface="方正黑体_GBK" panose="03000509000000000000" charset="-122"/>
              </a:rPr>
              <a:t>性</a:t>
            </a:r>
            <a:endParaRPr sz="10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26" name="object 26"/>
          <p:cNvSpPr txBox="1"/>
          <p:nvPr/>
        </p:nvSpPr>
        <p:spPr>
          <a:xfrm>
            <a:off x="4815840" y="1239340"/>
            <a:ext cx="1794510" cy="196850"/>
          </a:xfrm>
          <a:prstGeom prst="rect">
            <a:avLst/>
          </a:prstGeom>
        </p:spPr>
        <p:txBody>
          <a:bodyPr vert="horz" wrap="square" lIns="0" tIns="12700" rIns="0" bIns="0" rtlCol="0">
            <a:spAutoFit/>
          </a:bodyPr>
          <a:lstStyle/>
          <a:p>
            <a:pPr marL="12700">
              <a:lnSpc>
                <a:spcPct val="100000"/>
              </a:lnSpc>
              <a:spcBef>
                <a:spcPts val="100"/>
              </a:spcBef>
            </a:pPr>
            <a:r>
              <a:rPr sz="1200" b="1" u="sng" dirty="0">
                <a:solidFill>
                  <a:schemeClr val="tx2"/>
                </a:solidFill>
                <a:latin typeface="方正黑体_GBK" panose="03000509000000000000" charset="-122"/>
                <a:ea typeface="方正黑体_GBK" panose="03000509000000000000" charset="-122"/>
                <a:cs typeface="方正黑体_GBK" panose="03000509000000000000" charset="-122"/>
              </a:rPr>
              <a:t>基本信息</a:t>
            </a:r>
            <a:r>
              <a:rPr sz="1200" b="1" u="sng" spc="-45" dirty="0">
                <a:solidFill>
                  <a:schemeClr val="tx2"/>
                </a:solidFill>
                <a:latin typeface="方正黑体_GBK" panose="03000509000000000000" charset="-122"/>
                <a:ea typeface="方正黑体_GBK" panose="03000509000000000000" charset="-122"/>
                <a:cs typeface="方正黑体_GBK" panose="03000509000000000000" charset="-122"/>
              </a:rPr>
              <a:t> </a:t>
            </a:r>
            <a:r>
              <a:rPr sz="1200" b="1" u="sng" dirty="0">
                <a:solidFill>
                  <a:schemeClr val="tx2"/>
                </a:solidFill>
                <a:latin typeface="方正黑体_GBK" panose="03000509000000000000" charset="-122"/>
                <a:ea typeface="方正黑体_GBK" panose="03000509000000000000" charset="-122"/>
                <a:cs typeface="方正黑体_GBK" panose="03000509000000000000" charset="-122"/>
              </a:rPr>
              <a:t>排放量</a:t>
            </a:r>
            <a:r>
              <a:rPr sz="1200" b="1" u="sng" spc="-35" dirty="0">
                <a:solidFill>
                  <a:schemeClr val="tx2"/>
                </a:solidFill>
                <a:latin typeface="方正黑体_GBK" panose="03000509000000000000" charset="-122"/>
                <a:ea typeface="方正黑体_GBK" panose="03000509000000000000" charset="-122"/>
                <a:cs typeface="方正黑体_GBK" panose="03000509000000000000" charset="-122"/>
              </a:rPr>
              <a:t> </a:t>
            </a:r>
            <a:r>
              <a:rPr sz="1200" b="1" u="sng" dirty="0">
                <a:solidFill>
                  <a:schemeClr val="tx2"/>
                </a:solidFill>
                <a:latin typeface="方正黑体_GBK" panose="03000509000000000000" charset="-122"/>
                <a:ea typeface="方正黑体_GBK" panose="03000509000000000000" charset="-122"/>
                <a:cs typeface="方正黑体_GBK" panose="03000509000000000000" charset="-122"/>
              </a:rPr>
              <a:t>数据来源</a:t>
            </a:r>
            <a:endParaRPr sz="1200" b="1" u="sng"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27" name="object 27"/>
          <p:cNvSpPr txBox="1"/>
          <p:nvPr/>
        </p:nvSpPr>
        <p:spPr>
          <a:xfrm>
            <a:off x="4817109" y="1522804"/>
            <a:ext cx="2839085" cy="498475"/>
          </a:xfrm>
          <a:prstGeom prst="rect">
            <a:avLst/>
          </a:prstGeom>
        </p:spPr>
        <p:txBody>
          <a:bodyPr vert="horz" wrap="square" lIns="0" tIns="12700" rIns="0" bIns="0" rtlCol="0">
            <a:spAutoFit/>
          </a:bodyPr>
          <a:lstStyle/>
          <a:p>
            <a:pPr marL="23495">
              <a:lnSpc>
                <a:spcPct val="100000"/>
              </a:lnSpc>
              <a:spcBef>
                <a:spcPts val="100"/>
              </a:spcBef>
            </a:pPr>
            <a:r>
              <a:rPr sz="1000" dirty="0">
                <a:solidFill>
                  <a:schemeClr val="tx2"/>
                </a:solidFill>
                <a:latin typeface="方正黑体_GBK" panose="03000509000000000000" charset="-122"/>
                <a:ea typeface="方正黑体_GBK" panose="03000509000000000000" charset="-122"/>
                <a:cs typeface="方正黑体_GBK" panose="03000509000000000000" charset="-122"/>
              </a:rPr>
              <a:t>企业提交的排放报告是</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第</a:t>
            </a:r>
            <a:r>
              <a:rPr sz="1000" dirty="0">
                <a:solidFill>
                  <a:schemeClr val="tx2"/>
                </a:solidFill>
                <a:latin typeface="方正黑体_GBK" panose="03000509000000000000" charset="-122"/>
                <a:ea typeface="方正黑体_GBK" panose="03000509000000000000" charset="-122"/>
                <a:cs typeface="方正黑体_GBK" panose="03000509000000000000" charset="-122"/>
              </a:rPr>
              <a:t>三方</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机</a:t>
            </a:r>
            <a:r>
              <a:rPr sz="1000" dirty="0">
                <a:solidFill>
                  <a:schemeClr val="tx2"/>
                </a:solidFill>
                <a:latin typeface="方正黑体_GBK" panose="03000509000000000000" charset="-122"/>
                <a:ea typeface="方正黑体_GBK" panose="03000509000000000000" charset="-122"/>
                <a:cs typeface="方正黑体_GBK" panose="03000509000000000000" charset="-122"/>
              </a:rPr>
              <a:t>构核</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查</a:t>
            </a:r>
            <a:r>
              <a:rPr sz="1000" dirty="0">
                <a:solidFill>
                  <a:schemeClr val="tx2"/>
                </a:solidFill>
                <a:latin typeface="方正黑体_GBK" panose="03000509000000000000" charset="-122"/>
                <a:ea typeface="方正黑体_GBK" panose="03000509000000000000" charset="-122"/>
                <a:cs typeface="方正黑体_GBK" panose="03000509000000000000" charset="-122"/>
              </a:rPr>
              <a:t>工作</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的</a:t>
            </a:r>
            <a:r>
              <a:rPr sz="1000" dirty="0">
                <a:solidFill>
                  <a:schemeClr val="tx2"/>
                </a:solidFill>
                <a:latin typeface="方正黑体_GBK" panose="03000509000000000000" charset="-122"/>
                <a:ea typeface="方正黑体_GBK" panose="03000509000000000000" charset="-122"/>
                <a:cs typeface="方正黑体_GBK" panose="03000509000000000000" charset="-122"/>
              </a:rPr>
              <a:t>基础</a:t>
            </a:r>
            <a:endParaRPr sz="1000">
              <a:solidFill>
                <a:schemeClr val="tx2"/>
              </a:solidFill>
              <a:latin typeface="方正黑体_GBK" panose="03000509000000000000" charset="-122"/>
              <a:ea typeface="方正黑体_GBK" panose="03000509000000000000" charset="-122"/>
              <a:cs typeface="方正黑体_GBK" panose="03000509000000000000" charset="-122"/>
            </a:endParaRPr>
          </a:p>
          <a:p>
            <a:pPr marL="12700">
              <a:lnSpc>
                <a:spcPct val="100000"/>
              </a:lnSpc>
              <a:spcBef>
                <a:spcPts val="1150"/>
              </a:spcBef>
            </a:pPr>
            <a:r>
              <a:rPr sz="1200" b="1" u="sng" dirty="0">
                <a:solidFill>
                  <a:schemeClr val="tx2"/>
                </a:solidFill>
                <a:latin typeface="方正黑体_GBK" panose="03000509000000000000" charset="-122"/>
                <a:ea typeface="方正黑体_GBK" panose="03000509000000000000" charset="-122"/>
                <a:cs typeface="方正黑体_GBK" panose="03000509000000000000" charset="-122"/>
              </a:rPr>
              <a:t>核查标准</a:t>
            </a:r>
            <a:r>
              <a:rPr sz="1200" b="1" u="sng" spc="-5" dirty="0">
                <a:solidFill>
                  <a:schemeClr val="tx2"/>
                </a:solidFill>
                <a:latin typeface="方正黑体_GBK" panose="03000509000000000000" charset="-122"/>
                <a:ea typeface="方正黑体_GBK" panose="03000509000000000000" charset="-122"/>
                <a:cs typeface="方正黑体_GBK" panose="03000509000000000000" charset="-122"/>
              </a:rPr>
              <a:t> </a:t>
            </a:r>
            <a:r>
              <a:rPr sz="1200" b="1" u="sng" dirty="0">
                <a:solidFill>
                  <a:schemeClr val="tx2"/>
                </a:solidFill>
                <a:latin typeface="方正黑体_GBK" panose="03000509000000000000" charset="-122"/>
                <a:ea typeface="方正黑体_GBK" panose="03000509000000000000" charset="-122"/>
                <a:cs typeface="方正黑体_GBK" panose="03000509000000000000" charset="-122"/>
              </a:rPr>
              <a:t>核查流程</a:t>
            </a:r>
            <a:r>
              <a:rPr sz="1200" b="1" u="sng" spc="5" dirty="0">
                <a:solidFill>
                  <a:schemeClr val="tx2"/>
                </a:solidFill>
                <a:latin typeface="方正黑体_GBK" panose="03000509000000000000" charset="-122"/>
                <a:ea typeface="方正黑体_GBK" panose="03000509000000000000" charset="-122"/>
                <a:cs typeface="方正黑体_GBK" panose="03000509000000000000" charset="-122"/>
              </a:rPr>
              <a:t> </a:t>
            </a:r>
            <a:r>
              <a:rPr sz="1200" b="1" u="sng" dirty="0">
                <a:solidFill>
                  <a:schemeClr val="tx2"/>
                </a:solidFill>
                <a:latin typeface="方正黑体_GBK" panose="03000509000000000000" charset="-122"/>
                <a:ea typeface="方正黑体_GBK" panose="03000509000000000000" charset="-122"/>
                <a:cs typeface="方正黑体_GBK" panose="03000509000000000000" charset="-122"/>
              </a:rPr>
              <a:t>核查机构</a:t>
            </a:r>
            <a:endParaRPr sz="1200" b="1" u="sng"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28" name="object 28"/>
          <p:cNvSpPr txBox="1"/>
          <p:nvPr/>
        </p:nvSpPr>
        <p:spPr>
          <a:xfrm>
            <a:off x="4829809" y="2105226"/>
            <a:ext cx="2952750" cy="166370"/>
          </a:xfrm>
          <a:prstGeom prst="rect">
            <a:avLst/>
          </a:prstGeom>
        </p:spPr>
        <p:txBody>
          <a:bodyPr vert="horz" wrap="square" lIns="0" tIns="12700" rIns="0" bIns="0" rtlCol="0">
            <a:spAutoFit/>
          </a:bodyPr>
          <a:lstStyle/>
          <a:p>
            <a:pPr marL="12700">
              <a:lnSpc>
                <a:spcPct val="100000"/>
              </a:lnSpc>
              <a:spcBef>
                <a:spcPts val="100"/>
              </a:spcBef>
            </a:pPr>
            <a:r>
              <a:rPr sz="1000" dirty="0">
                <a:solidFill>
                  <a:schemeClr val="tx2"/>
                </a:solidFill>
                <a:latin typeface="方正黑体_GBK" panose="03000509000000000000" charset="-122"/>
                <a:ea typeface="方正黑体_GBK" panose="03000509000000000000" charset="-122"/>
                <a:cs typeface="微软雅黑" panose="020B0503020204020204" charset="-122"/>
              </a:rPr>
              <a:t>保证数据准确性，帮助</a:t>
            </a:r>
            <a:r>
              <a:rPr sz="1000" spc="-5" dirty="0">
                <a:solidFill>
                  <a:schemeClr val="tx2"/>
                </a:solidFill>
                <a:latin typeface="方正黑体_GBK" panose="03000509000000000000" charset="-122"/>
                <a:ea typeface="方正黑体_GBK" panose="03000509000000000000" charset="-122"/>
                <a:cs typeface="微软雅黑" panose="020B0503020204020204" charset="-122"/>
              </a:rPr>
              <a:t>企</a:t>
            </a:r>
            <a:r>
              <a:rPr sz="1000" dirty="0">
                <a:solidFill>
                  <a:schemeClr val="tx2"/>
                </a:solidFill>
                <a:latin typeface="方正黑体_GBK" panose="03000509000000000000" charset="-122"/>
                <a:ea typeface="方正黑体_GBK" panose="03000509000000000000" charset="-122"/>
                <a:cs typeface="微软雅黑" panose="020B0503020204020204" charset="-122"/>
              </a:rPr>
              <a:t>业完</a:t>
            </a:r>
            <a:r>
              <a:rPr sz="1000" spc="-5" dirty="0">
                <a:solidFill>
                  <a:schemeClr val="tx2"/>
                </a:solidFill>
                <a:latin typeface="方正黑体_GBK" panose="03000509000000000000" charset="-122"/>
                <a:ea typeface="方正黑体_GBK" panose="03000509000000000000" charset="-122"/>
                <a:cs typeface="微软雅黑" panose="020B0503020204020204" charset="-122"/>
              </a:rPr>
              <a:t>善</a:t>
            </a:r>
            <a:r>
              <a:rPr sz="1000" dirty="0">
                <a:solidFill>
                  <a:schemeClr val="tx2"/>
                </a:solidFill>
                <a:latin typeface="方正黑体_GBK" panose="03000509000000000000" charset="-122"/>
                <a:ea typeface="方正黑体_GBK" panose="03000509000000000000" charset="-122"/>
                <a:cs typeface="微软雅黑" panose="020B0503020204020204" charset="-122"/>
              </a:rPr>
              <a:t>监测</a:t>
            </a:r>
            <a:r>
              <a:rPr sz="1000" spc="-5" dirty="0">
                <a:solidFill>
                  <a:schemeClr val="tx2"/>
                </a:solidFill>
                <a:latin typeface="方正黑体_GBK" panose="03000509000000000000" charset="-122"/>
                <a:ea typeface="方正黑体_GBK" panose="03000509000000000000" charset="-122"/>
                <a:cs typeface="微软雅黑" panose="020B0503020204020204" charset="-122"/>
              </a:rPr>
              <a:t>计</a:t>
            </a:r>
            <a:r>
              <a:rPr sz="1000" dirty="0">
                <a:solidFill>
                  <a:schemeClr val="tx2"/>
                </a:solidFill>
                <a:latin typeface="方正黑体_GBK" panose="03000509000000000000" charset="-122"/>
                <a:ea typeface="方正黑体_GBK" panose="03000509000000000000" charset="-122"/>
                <a:cs typeface="微软雅黑" panose="020B0503020204020204" charset="-122"/>
              </a:rPr>
              <a:t>划</a:t>
            </a:r>
            <a:r>
              <a:rPr sz="1000" spc="-5" dirty="0">
                <a:solidFill>
                  <a:schemeClr val="tx2"/>
                </a:solidFill>
                <a:latin typeface="方正黑体_GBK" panose="03000509000000000000" charset="-122"/>
                <a:ea typeface="方正黑体_GBK" panose="03000509000000000000" charset="-122"/>
                <a:cs typeface="微软雅黑" panose="020B0503020204020204" charset="-122"/>
              </a:rPr>
              <a:t>和排放报</a:t>
            </a:r>
            <a:r>
              <a:rPr sz="1000" dirty="0">
                <a:solidFill>
                  <a:schemeClr val="tx2"/>
                </a:solidFill>
                <a:latin typeface="方正黑体_GBK" panose="03000509000000000000" charset="-122"/>
                <a:ea typeface="方正黑体_GBK" panose="03000509000000000000" charset="-122"/>
                <a:cs typeface="微软雅黑" panose="020B0503020204020204" charset="-122"/>
              </a:rPr>
              <a:t>告</a:t>
            </a:r>
            <a:endParaRPr sz="1000" dirty="0">
              <a:solidFill>
                <a:schemeClr val="tx2"/>
              </a:solidFill>
              <a:latin typeface="方正黑体_GBK" panose="03000509000000000000" charset="-122"/>
              <a:ea typeface="方正黑体_GBK" panose="03000509000000000000" charset="-122"/>
              <a:cs typeface="微软雅黑" panose="020B0503020204020204" charset="-122"/>
            </a:endParaRPr>
          </a:p>
        </p:txBody>
      </p:sp>
      <p:sp>
        <p:nvSpPr>
          <p:cNvPr id="29" name="object 29"/>
          <p:cNvSpPr/>
          <p:nvPr/>
        </p:nvSpPr>
        <p:spPr>
          <a:xfrm>
            <a:off x="3275838" y="732863"/>
            <a:ext cx="675005" cy="622300"/>
          </a:xfrm>
          <a:custGeom>
            <a:avLst/>
            <a:gdLst/>
            <a:ahLst/>
            <a:cxnLst/>
            <a:rect l="l" t="t" r="r" b="b"/>
            <a:pathLst>
              <a:path w="675004" h="622300">
                <a:moveTo>
                  <a:pt x="0" y="621918"/>
                </a:moveTo>
                <a:lnTo>
                  <a:pt x="674497" y="621918"/>
                </a:lnTo>
                <a:lnTo>
                  <a:pt x="674497" y="0"/>
                </a:lnTo>
              </a:path>
            </a:pathLst>
          </a:custGeom>
          <a:ln w="22225">
            <a:solidFill>
              <a:srgbClr val="585858"/>
            </a:solidFill>
            <a:prstDash val="sysDot"/>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30" name="object 30"/>
          <p:cNvSpPr/>
          <p:nvPr/>
        </p:nvSpPr>
        <p:spPr>
          <a:xfrm>
            <a:off x="3950334" y="732863"/>
            <a:ext cx="786765" cy="0"/>
          </a:xfrm>
          <a:custGeom>
            <a:avLst/>
            <a:gdLst/>
            <a:ahLst/>
            <a:cxnLst/>
            <a:rect l="l" t="t" r="r" b="b"/>
            <a:pathLst>
              <a:path w="786764">
                <a:moveTo>
                  <a:pt x="0" y="0"/>
                </a:moveTo>
                <a:lnTo>
                  <a:pt x="786511" y="0"/>
                </a:lnTo>
              </a:path>
            </a:pathLst>
          </a:custGeom>
          <a:ln w="22225">
            <a:solidFill>
              <a:srgbClr val="585858"/>
            </a:solidFill>
            <a:prstDash val="sysDot"/>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31" name="object 31"/>
          <p:cNvSpPr/>
          <p:nvPr/>
        </p:nvSpPr>
        <p:spPr>
          <a:xfrm>
            <a:off x="3430904" y="1355418"/>
            <a:ext cx="1030605" cy="1231900"/>
          </a:xfrm>
          <a:custGeom>
            <a:avLst/>
            <a:gdLst/>
            <a:ahLst/>
            <a:cxnLst/>
            <a:rect l="l" t="t" r="r" b="b"/>
            <a:pathLst>
              <a:path w="1030604" h="1231900">
                <a:moveTo>
                  <a:pt x="0" y="1231645"/>
                </a:moveTo>
                <a:lnTo>
                  <a:pt x="1030097" y="1231645"/>
                </a:lnTo>
                <a:lnTo>
                  <a:pt x="1030097" y="0"/>
                </a:lnTo>
              </a:path>
            </a:pathLst>
          </a:custGeom>
          <a:ln w="22225">
            <a:solidFill>
              <a:srgbClr val="585858"/>
            </a:solidFill>
            <a:prstDash val="sysDot"/>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32" name="object 32"/>
          <p:cNvSpPr txBox="1"/>
          <p:nvPr/>
        </p:nvSpPr>
        <p:spPr>
          <a:xfrm>
            <a:off x="1312672" y="637106"/>
            <a:ext cx="992505" cy="227330"/>
          </a:xfrm>
          <a:prstGeom prst="rect">
            <a:avLst/>
          </a:prstGeom>
        </p:spPr>
        <p:txBody>
          <a:bodyPr vert="horz" wrap="square" lIns="0" tIns="12065" rIns="0" bIns="0" rtlCol="0">
            <a:spAutoFit/>
          </a:bodyPr>
          <a:lstStyle/>
          <a:p>
            <a:pPr marL="12700">
              <a:lnSpc>
                <a:spcPct val="100000"/>
              </a:lnSpc>
              <a:spcBef>
                <a:spcPts val="95"/>
              </a:spcBef>
            </a:pPr>
            <a:r>
              <a:rPr sz="1400" b="1" spc="-5" dirty="0">
                <a:solidFill>
                  <a:schemeClr val="tx2"/>
                </a:solidFill>
                <a:latin typeface="方正黑体_GBK" panose="03000509000000000000" charset="-122"/>
                <a:ea typeface="方正黑体_GBK" panose="03000509000000000000" charset="-122"/>
                <a:cs typeface="方正黑体_GBK" panose="03000509000000000000" charset="-122"/>
              </a:rPr>
              <a:t>MRV</a:t>
            </a:r>
            <a:r>
              <a:rPr sz="1400" b="1" i="1" spc="-5" dirty="0">
                <a:solidFill>
                  <a:schemeClr val="tx2"/>
                </a:solidFill>
                <a:latin typeface="方正黑体_GBK" panose="03000509000000000000" charset="-122"/>
                <a:ea typeface="方正黑体_GBK" panose="03000509000000000000" charset="-122"/>
                <a:cs typeface="方正黑体_GBK" panose="03000509000000000000" charset="-122"/>
              </a:rPr>
              <a:t>的内容</a:t>
            </a:r>
            <a:endParaRPr sz="1400" b="1" i="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33" name="object 33"/>
          <p:cNvSpPr txBox="1"/>
          <p:nvPr/>
        </p:nvSpPr>
        <p:spPr>
          <a:xfrm>
            <a:off x="1337055" y="3692694"/>
            <a:ext cx="2359025" cy="770255"/>
          </a:xfrm>
          <a:prstGeom prst="rect">
            <a:avLst/>
          </a:prstGeom>
        </p:spPr>
        <p:txBody>
          <a:bodyPr vert="horz" wrap="square" lIns="0" tIns="112395" rIns="0" bIns="0" rtlCol="0">
            <a:spAutoFit/>
          </a:bodyPr>
          <a:lstStyle/>
          <a:p>
            <a:pPr marL="12700">
              <a:lnSpc>
                <a:spcPct val="100000"/>
              </a:lnSpc>
              <a:spcBef>
                <a:spcPts val="885"/>
              </a:spcBef>
            </a:pPr>
            <a:r>
              <a:rPr sz="1400" b="1" spc="-5" dirty="0">
                <a:solidFill>
                  <a:schemeClr val="tx2"/>
                </a:solidFill>
                <a:latin typeface="方正黑体_GBK" panose="03000509000000000000" charset="-122"/>
                <a:ea typeface="方正黑体_GBK" panose="03000509000000000000" charset="-122"/>
                <a:cs typeface="方正黑体_GBK" panose="03000509000000000000" charset="-122"/>
              </a:rPr>
              <a:t>MRV</a:t>
            </a:r>
            <a:r>
              <a:rPr sz="1400" b="1" i="1" spc="-5" dirty="0">
                <a:solidFill>
                  <a:schemeClr val="tx2"/>
                </a:solidFill>
                <a:latin typeface="方正黑体_GBK" panose="03000509000000000000" charset="-122"/>
                <a:ea typeface="方正黑体_GBK" panose="03000509000000000000" charset="-122"/>
                <a:cs typeface="方正黑体_GBK" panose="03000509000000000000" charset="-122"/>
              </a:rPr>
              <a:t>的目的</a:t>
            </a:r>
            <a:endParaRPr sz="1400">
              <a:solidFill>
                <a:schemeClr val="tx2"/>
              </a:solidFill>
              <a:latin typeface="方正黑体_GBK" panose="03000509000000000000" charset="-122"/>
              <a:ea typeface="方正黑体_GBK" panose="03000509000000000000" charset="-122"/>
              <a:cs typeface="方正黑体_GBK" panose="03000509000000000000" charset="-122"/>
            </a:endParaRPr>
          </a:p>
          <a:p>
            <a:pPr marL="184150" indent="-171450">
              <a:lnSpc>
                <a:spcPct val="100000"/>
              </a:lnSpc>
              <a:spcBef>
                <a:spcPts val="570"/>
              </a:spcBef>
              <a:buFont typeface="Arial" panose="020B0604020202020204"/>
              <a:buChar char="•"/>
              <a:tabLst>
                <a:tab pos="184150" algn="l"/>
              </a:tabLst>
            </a:pPr>
            <a:r>
              <a:rPr sz="1000" dirty="0">
                <a:solidFill>
                  <a:schemeClr val="tx2"/>
                </a:solidFill>
                <a:latin typeface="方正黑体_GBK" panose="03000509000000000000" charset="-122"/>
                <a:ea typeface="方正黑体_GBK" panose="03000509000000000000" charset="-122"/>
                <a:cs typeface="方正黑体_GBK" panose="03000509000000000000" charset="-122"/>
              </a:rPr>
              <a:t>保证监测、报告的实际</a:t>
            </a:r>
            <a:r>
              <a:rPr sz="1000" spc="-10" dirty="0">
                <a:solidFill>
                  <a:schemeClr val="tx2"/>
                </a:solidFill>
                <a:latin typeface="方正黑体_GBK" panose="03000509000000000000" charset="-122"/>
                <a:ea typeface="方正黑体_GBK" panose="03000509000000000000" charset="-122"/>
                <a:cs typeface="方正黑体_GBK" panose="03000509000000000000" charset="-122"/>
              </a:rPr>
              <a:t>排</a:t>
            </a:r>
            <a:r>
              <a:rPr sz="1000" dirty="0">
                <a:solidFill>
                  <a:schemeClr val="tx2"/>
                </a:solidFill>
                <a:latin typeface="方正黑体_GBK" panose="03000509000000000000" charset="-122"/>
                <a:ea typeface="方正黑体_GBK" panose="03000509000000000000" charset="-122"/>
                <a:cs typeface="方正黑体_GBK" panose="03000509000000000000" charset="-122"/>
              </a:rPr>
              <a:t>放量</a:t>
            </a:r>
            <a:r>
              <a:rPr sz="1000" spc="-10" dirty="0">
                <a:solidFill>
                  <a:schemeClr val="tx2"/>
                </a:solidFill>
                <a:latin typeface="方正黑体_GBK" panose="03000509000000000000" charset="-122"/>
                <a:ea typeface="方正黑体_GBK" panose="03000509000000000000" charset="-122"/>
                <a:cs typeface="方正黑体_GBK" panose="03000509000000000000" charset="-122"/>
              </a:rPr>
              <a:t>的</a:t>
            </a:r>
            <a:r>
              <a:rPr sz="1000" dirty="0">
                <a:solidFill>
                  <a:schemeClr val="tx2"/>
                </a:solidFill>
                <a:latin typeface="方正黑体_GBK" panose="03000509000000000000" charset="-122"/>
                <a:ea typeface="方正黑体_GBK" panose="03000509000000000000" charset="-122"/>
                <a:cs typeface="方正黑体_GBK" panose="03000509000000000000" charset="-122"/>
              </a:rPr>
              <a:t>准确性</a:t>
            </a:r>
            <a:endParaRPr sz="1000">
              <a:solidFill>
                <a:schemeClr val="tx2"/>
              </a:solidFill>
              <a:latin typeface="方正黑体_GBK" panose="03000509000000000000" charset="-122"/>
              <a:ea typeface="方正黑体_GBK" panose="03000509000000000000" charset="-122"/>
              <a:cs typeface="方正黑体_GBK" panose="03000509000000000000" charset="-122"/>
            </a:endParaRPr>
          </a:p>
          <a:p>
            <a:pPr marL="184150" indent="-171450">
              <a:lnSpc>
                <a:spcPct val="100000"/>
              </a:lnSpc>
              <a:spcBef>
                <a:spcPts val="480"/>
              </a:spcBef>
              <a:buFont typeface="Arial" panose="020B0604020202020204"/>
              <a:buChar char="•"/>
              <a:tabLst>
                <a:tab pos="184150" algn="l"/>
              </a:tabLst>
            </a:pPr>
            <a:r>
              <a:rPr sz="1000" dirty="0">
                <a:solidFill>
                  <a:schemeClr val="tx2"/>
                </a:solidFill>
                <a:latin typeface="方正黑体_GBK" panose="03000509000000000000" charset="-122"/>
                <a:ea typeface="方正黑体_GBK" panose="03000509000000000000" charset="-122"/>
                <a:cs typeface="方正黑体_GBK" panose="03000509000000000000" charset="-122"/>
              </a:rPr>
              <a:t>保证排放交易体系市场</a:t>
            </a:r>
            <a:r>
              <a:rPr sz="1000" spc="-10" dirty="0">
                <a:solidFill>
                  <a:schemeClr val="tx2"/>
                </a:solidFill>
                <a:latin typeface="方正黑体_GBK" panose="03000509000000000000" charset="-122"/>
                <a:ea typeface="方正黑体_GBK" panose="03000509000000000000" charset="-122"/>
                <a:cs typeface="方正黑体_GBK" panose="03000509000000000000" charset="-122"/>
              </a:rPr>
              <a:t>可</a:t>
            </a:r>
            <a:r>
              <a:rPr sz="1000" dirty="0">
                <a:solidFill>
                  <a:schemeClr val="tx2"/>
                </a:solidFill>
                <a:latin typeface="方正黑体_GBK" panose="03000509000000000000" charset="-122"/>
                <a:ea typeface="方正黑体_GBK" panose="03000509000000000000" charset="-122"/>
                <a:cs typeface="方正黑体_GBK" panose="03000509000000000000" charset="-122"/>
              </a:rPr>
              <a:t>信可靠</a:t>
            </a:r>
            <a:endParaRPr sz="10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34" name="object 34"/>
          <p:cNvSpPr/>
          <p:nvPr/>
        </p:nvSpPr>
        <p:spPr>
          <a:xfrm>
            <a:off x="7645654" y="3529911"/>
            <a:ext cx="76200" cy="205740"/>
          </a:xfrm>
          <a:prstGeom prst="rect">
            <a:avLst/>
          </a:prstGeom>
          <a:blipFill>
            <a:blip r:embed="rId10"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35" name="object 35"/>
          <p:cNvSpPr/>
          <p:nvPr/>
        </p:nvSpPr>
        <p:spPr>
          <a:xfrm>
            <a:off x="5155056" y="3540834"/>
            <a:ext cx="76200" cy="194818"/>
          </a:xfrm>
          <a:prstGeom prst="rect">
            <a:avLst/>
          </a:prstGeom>
          <a:blipFill>
            <a:blip r:embed="rId11"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36" name="object 36"/>
          <p:cNvSpPr/>
          <p:nvPr/>
        </p:nvSpPr>
        <p:spPr>
          <a:xfrm>
            <a:off x="7328788" y="2831761"/>
            <a:ext cx="701675" cy="702945"/>
          </a:xfrm>
          <a:custGeom>
            <a:avLst/>
            <a:gdLst/>
            <a:ahLst/>
            <a:cxnLst/>
            <a:rect l="l" t="t" r="r" b="b"/>
            <a:pathLst>
              <a:path w="701675" h="702945">
                <a:moveTo>
                  <a:pt x="331850" y="0"/>
                </a:moveTo>
                <a:lnTo>
                  <a:pt x="11810" y="344709"/>
                </a:lnTo>
                <a:lnTo>
                  <a:pt x="0" y="379523"/>
                </a:lnTo>
                <a:lnTo>
                  <a:pt x="4738" y="397341"/>
                </a:lnTo>
                <a:lnTo>
                  <a:pt x="16382" y="412527"/>
                </a:lnTo>
                <a:lnTo>
                  <a:pt x="335025" y="691038"/>
                </a:lnTo>
                <a:lnTo>
                  <a:pt x="351567" y="700541"/>
                </a:lnTo>
                <a:lnTo>
                  <a:pt x="369824" y="702865"/>
                </a:lnTo>
                <a:lnTo>
                  <a:pt x="387603" y="698164"/>
                </a:lnTo>
                <a:lnTo>
                  <a:pt x="402717" y="686593"/>
                </a:lnTo>
                <a:lnTo>
                  <a:pt x="689864" y="358044"/>
                </a:lnTo>
                <a:lnTo>
                  <a:pt x="699365" y="341503"/>
                </a:lnTo>
                <a:lnTo>
                  <a:pt x="701675" y="323246"/>
                </a:lnTo>
                <a:lnTo>
                  <a:pt x="696936" y="305466"/>
                </a:lnTo>
                <a:lnTo>
                  <a:pt x="685292" y="290353"/>
                </a:lnTo>
                <a:lnTo>
                  <a:pt x="366649" y="11715"/>
                </a:lnTo>
                <a:lnTo>
                  <a:pt x="350107" y="2286"/>
                </a:lnTo>
                <a:lnTo>
                  <a:pt x="331850" y="0"/>
                </a:lnTo>
                <a:close/>
              </a:path>
            </a:pathLst>
          </a:custGeom>
          <a:solidFill>
            <a:srgbClr val="4F81BC"/>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37" name="object 37"/>
          <p:cNvSpPr/>
          <p:nvPr/>
        </p:nvSpPr>
        <p:spPr>
          <a:xfrm>
            <a:off x="6069996" y="2831824"/>
            <a:ext cx="707390" cy="707390"/>
          </a:xfrm>
          <a:custGeom>
            <a:avLst/>
            <a:gdLst/>
            <a:ahLst/>
            <a:cxnLst/>
            <a:rect l="l" t="t" r="r" b="b"/>
            <a:pathLst>
              <a:path w="707390" h="707389">
                <a:moveTo>
                  <a:pt x="349123" y="0"/>
                </a:moveTo>
                <a:lnTo>
                  <a:pt x="14192" y="311753"/>
                </a:lnTo>
                <a:lnTo>
                  <a:pt x="0" y="345630"/>
                </a:lnTo>
                <a:lnTo>
                  <a:pt x="3405" y="363724"/>
                </a:lnTo>
                <a:lnTo>
                  <a:pt x="13811" y="379698"/>
                </a:lnTo>
                <a:lnTo>
                  <a:pt x="323945" y="692880"/>
                </a:lnTo>
                <a:lnTo>
                  <a:pt x="339794" y="703548"/>
                </a:lnTo>
                <a:lnTo>
                  <a:pt x="357870" y="707167"/>
                </a:lnTo>
                <a:lnTo>
                  <a:pt x="375969" y="703738"/>
                </a:lnTo>
                <a:lnTo>
                  <a:pt x="391890" y="693261"/>
                </a:lnTo>
                <a:lnTo>
                  <a:pt x="692753" y="395319"/>
                </a:lnTo>
                <a:lnTo>
                  <a:pt x="703421" y="379489"/>
                </a:lnTo>
                <a:lnTo>
                  <a:pt x="707040" y="361457"/>
                </a:lnTo>
                <a:lnTo>
                  <a:pt x="703611" y="343402"/>
                </a:lnTo>
                <a:lnTo>
                  <a:pt x="693134" y="327501"/>
                </a:lnTo>
                <a:lnTo>
                  <a:pt x="383000" y="14192"/>
                </a:lnTo>
                <a:lnTo>
                  <a:pt x="367168" y="3595"/>
                </a:lnTo>
                <a:lnTo>
                  <a:pt x="349123" y="0"/>
                </a:lnTo>
                <a:close/>
              </a:path>
            </a:pathLst>
          </a:custGeom>
          <a:solidFill>
            <a:srgbClr val="C0504D"/>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38" name="object 38"/>
          <p:cNvSpPr/>
          <p:nvPr/>
        </p:nvSpPr>
        <p:spPr>
          <a:xfrm>
            <a:off x="4816617" y="2832681"/>
            <a:ext cx="735965" cy="735330"/>
          </a:xfrm>
          <a:custGeom>
            <a:avLst/>
            <a:gdLst/>
            <a:ahLst/>
            <a:cxnLst/>
            <a:rect l="l" t="t" r="r" b="b"/>
            <a:pathLst>
              <a:path w="735964" h="735329">
                <a:moveTo>
                  <a:pt x="357806" y="0"/>
                </a:moveTo>
                <a:lnTo>
                  <a:pt x="322564" y="15112"/>
                </a:lnTo>
                <a:lnTo>
                  <a:pt x="14208" y="331596"/>
                </a:lnTo>
                <a:lnTo>
                  <a:pt x="0" y="367220"/>
                </a:lnTo>
                <a:lnTo>
                  <a:pt x="3938" y="386032"/>
                </a:lnTo>
                <a:lnTo>
                  <a:pt x="15224" y="402463"/>
                </a:lnTo>
                <a:lnTo>
                  <a:pt x="342122" y="720979"/>
                </a:lnTo>
                <a:lnTo>
                  <a:pt x="358838" y="731770"/>
                </a:lnTo>
                <a:lnTo>
                  <a:pt x="377745" y="735202"/>
                </a:lnTo>
                <a:lnTo>
                  <a:pt x="396557" y="731301"/>
                </a:lnTo>
                <a:lnTo>
                  <a:pt x="412988" y="720089"/>
                </a:lnTo>
                <a:lnTo>
                  <a:pt x="721344" y="403606"/>
                </a:lnTo>
                <a:lnTo>
                  <a:pt x="732135" y="386889"/>
                </a:lnTo>
                <a:lnTo>
                  <a:pt x="735568" y="367982"/>
                </a:lnTo>
                <a:lnTo>
                  <a:pt x="731666" y="349170"/>
                </a:lnTo>
                <a:lnTo>
                  <a:pt x="720455" y="332739"/>
                </a:lnTo>
                <a:lnTo>
                  <a:pt x="393430" y="14224"/>
                </a:lnTo>
                <a:lnTo>
                  <a:pt x="376713" y="3432"/>
                </a:lnTo>
                <a:lnTo>
                  <a:pt x="357806" y="0"/>
                </a:lnTo>
                <a:close/>
              </a:path>
            </a:pathLst>
          </a:custGeom>
          <a:solidFill>
            <a:srgbClr val="77923B"/>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39" name="object 39"/>
          <p:cNvSpPr/>
          <p:nvPr/>
        </p:nvSpPr>
        <p:spPr>
          <a:xfrm>
            <a:off x="5846699" y="3762232"/>
            <a:ext cx="1145540" cy="732155"/>
          </a:xfrm>
          <a:custGeom>
            <a:avLst/>
            <a:gdLst/>
            <a:ahLst/>
            <a:cxnLst/>
            <a:rect l="l" t="t" r="r" b="b"/>
            <a:pathLst>
              <a:path w="1145540" h="732154">
                <a:moveTo>
                  <a:pt x="1067054" y="0"/>
                </a:moveTo>
                <a:lnTo>
                  <a:pt x="77977" y="0"/>
                </a:lnTo>
                <a:lnTo>
                  <a:pt x="47630" y="6125"/>
                </a:lnTo>
                <a:lnTo>
                  <a:pt x="22844" y="22829"/>
                </a:lnTo>
                <a:lnTo>
                  <a:pt x="6129" y="47604"/>
                </a:lnTo>
                <a:lnTo>
                  <a:pt x="0" y="77939"/>
                </a:lnTo>
                <a:lnTo>
                  <a:pt x="0" y="653592"/>
                </a:lnTo>
                <a:lnTo>
                  <a:pt x="6129" y="683933"/>
                </a:lnTo>
                <a:lnTo>
                  <a:pt x="22844" y="708707"/>
                </a:lnTo>
                <a:lnTo>
                  <a:pt x="47630" y="725408"/>
                </a:lnTo>
                <a:lnTo>
                  <a:pt x="77977" y="731532"/>
                </a:lnTo>
                <a:lnTo>
                  <a:pt x="1067054" y="731532"/>
                </a:lnTo>
                <a:lnTo>
                  <a:pt x="1097401" y="725408"/>
                </a:lnTo>
                <a:lnTo>
                  <a:pt x="1122187" y="708707"/>
                </a:lnTo>
                <a:lnTo>
                  <a:pt x="1138902" y="683933"/>
                </a:lnTo>
                <a:lnTo>
                  <a:pt x="1145032" y="653592"/>
                </a:lnTo>
                <a:lnTo>
                  <a:pt x="1145032" y="77939"/>
                </a:lnTo>
                <a:lnTo>
                  <a:pt x="1138902" y="47604"/>
                </a:lnTo>
                <a:lnTo>
                  <a:pt x="1122187" y="22829"/>
                </a:lnTo>
                <a:lnTo>
                  <a:pt x="1097401" y="6125"/>
                </a:lnTo>
                <a:lnTo>
                  <a:pt x="1067054" y="0"/>
                </a:lnTo>
                <a:close/>
              </a:path>
            </a:pathLst>
          </a:custGeom>
          <a:solidFill>
            <a:srgbClr val="E3E3E3"/>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40" name="object 40"/>
          <p:cNvSpPr/>
          <p:nvPr/>
        </p:nvSpPr>
        <p:spPr>
          <a:xfrm>
            <a:off x="4601591" y="3762232"/>
            <a:ext cx="1145540" cy="732155"/>
          </a:xfrm>
          <a:custGeom>
            <a:avLst/>
            <a:gdLst/>
            <a:ahLst/>
            <a:cxnLst/>
            <a:rect l="l" t="t" r="r" b="b"/>
            <a:pathLst>
              <a:path w="1145539" h="732154">
                <a:moveTo>
                  <a:pt x="1067053" y="0"/>
                </a:moveTo>
                <a:lnTo>
                  <a:pt x="77977" y="0"/>
                </a:lnTo>
                <a:lnTo>
                  <a:pt x="47630" y="6125"/>
                </a:lnTo>
                <a:lnTo>
                  <a:pt x="22844" y="22829"/>
                </a:lnTo>
                <a:lnTo>
                  <a:pt x="6129" y="47604"/>
                </a:lnTo>
                <a:lnTo>
                  <a:pt x="0" y="77939"/>
                </a:lnTo>
                <a:lnTo>
                  <a:pt x="0" y="653592"/>
                </a:lnTo>
                <a:lnTo>
                  <a:pt x="6129" y="683933"/>
                </a:lnTo>
                <a:lnTo>
                  <a:pt x="22844" y="708707"/>
                </a:lnTo>
                <a:lnTo>
                  <a:pt x="47630" y="725408"/>
                </a:lnTo>
                <a:lnTo>
                  <a:pt x="77977" y="731532"/>
                </a:lnTo>
                <a:lnTo>
                  <a:pt x="1067053" y="731532"/>
                </a:lnTo>
                <a:lnTo>
                  <a:pt x="1097401" y="725408"/>
                </a:lnTo>
                <a:lnTo>
                  <a:pt x="1122187" y="708707"/>
                </a:lnTo>
                <a:lnTo>
                  <a:pt x="1138902" y="683933"/>
                </a:lnTo>
                <a:lnTo>
                  <a:pt x="1145032" y="653592"/>
                </a:lnTo>
                <a:lnTo>
                  <a:pt x="1145032" y="77939"/>
                </a:lnTo>
                <a:lnTo>
                  <a:pt x="1138902" y="47604"/>
                </a:lnTo>
                <a:lnTo>
                  <a:pt x="1122187" y="22829"/>
                </a:lnTo>
                <a:lnTo>
                  <a:pt x="1097401" y="6125"/>
                </a:lnTo>
                <a:lnTo>
                  <a:pt x="1067053" y="0"/>
                </a:lnTo>
                <a:close/>
              </a:path>
            </a:pathLst>
          </a:custGeom>
          <a:solidFill>
            <a:srgbClr val="BEBEBE"/>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41" name="object 41"/>
          <p:cNvSpPr/>
          <p:nvPr/>
        </p:nvSpPr>
        <p:spPr>
          <a:xfrm>
            <a:off x="7086854" y="3757178"/>
            <a:ext cx="1144905" cy="736600"/>
          </a:xfrm>
          <a:custGeom>
            <a:avLst/>
            <a:gdLst/>
            <a:ahLst/>
            <a:cxnLst/>
            <a:rect l="l" t="t" r="r" b="b"/>
            <a:pathLst>
              <a:path w="1144904" h="736600">
                <a:moveTo>
                  <a:pt x="1066418" y="0"/>
                </a:moveTo>
                <a:lnTo>
                  <a:pt x="78485" y="0"/>
                </a:lnTo>
                <a:lnTo>
                  <a:pt x="47898" y="6167"/>
                </a:lnTo>
                <a:lnTo>
                  <a:pt x="22955" y="22987"/>
                </a:lnTo>
                <a:lnTo>
                  <a:pt x="6155" y="47930"/>
                </a:lnTo>
                <a:lnTo>
                  <a:pt x="0" y="78473"/>
                </a:lnTo>
                <a:lnTo>
                  <a:pt x="0" y="658114"/>
                </a:lnTo>
                <a:lnTo>
                  <a:pt x="6155" y="688661"/>
                </a:lnTo>
                <a:lnTo>
                  <a:pt x="22955" y="713605"/>
                </a:lnTo>
                <a:lnTo>
                  <a:pt x="47898" y="730421"/>
                </a:lnTo>
                <a:lnTo>
                  <a:pt x="78485" y="736587"/>
                </a:lnTo>
                <a:lnTo>
                  <a:pt x="1066418" y="736587"/>
                </a:lnTo>
                <a:lnTo>
                  <a:pt x="1097006" y="730421"/>
                </a:lnTo>
                <a:lnTo>
                  <a:pt x="1121949" y="713605"/>
                </a:lnTo>
                <a:lnTo>
                  <a:pt x="1138749" y="688661"/>
                </a:lnTo>
                <a:lnTo>
                  <a:pt x="1144904" y="658114"/>
                </a:lnTo>
                <a:lnTo>
                  <a:pt x="1144904" y="78473"/>
                </a:lnTo>
                <a:lnTo>
                  <a:pt x="1138749" y="47930"/>
                </a:lnTo>
                <a:lnTo>
                  <a:pt x="1121949" y="22987"/>
                </a:lnTo>
                <a:lnTo>
                  <a:pt x="1097006" y="6167"/>
                </a:lnTo>
                <a:lnTo>
                  <a:pt x="1066418" y="0"/>
                </a:lnTo>
                <a:close/>
              </a:path>
            </a:pathLst>
          </a:custGeom>
          <a:solidFill>
            <a:srgbClr val="E3E3E3"/>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42" name="object 42"/>
          <p:cNvSpPr/>
          <p:nvPr/>
        </p:nvSpPr>
        <p:spPr>
          <a:xfrm>
            <a:off x="6387337" y="3540834"/>
            <a:ext cx="76200" cy="194818"/>
          </a:xfrm>
          <a:prstGeom prst="rect">
            <a:avLst/>
          </a:prstGeom>
          <a:blipFill>
            <a:blip r:embed="rId12"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43" name="object 43"/>
          <p:cNvSpPr txBox="1"/>
          <p:nvPr/>
        </p:nvSpPr>
        <p:spPr>
          <a:xfrm>
            <a:off x="4653787" y="3771277"/>
            <a:ext cx="1051560" cy="603250"/>
          </a:xfrm>
          <a:prstGeom prst="rect">
            <a:avLst/>
          </a:prstGeom>
        </p:spPr>
        <p:txBody>
          <a:bodyPr vert="horz" wrap="square" lIns="0" tIns="37465" rIns="0" bIns="0" rtlCol="0">
            <a:spAutoFit/>
          </a:bodyPr>
          <a:lstStyle/>
          <a:p>
            <a:pPr marL="184150" indent="-171450">
              <a:lnSpc>
                <a:spcPct val="100000"/>
              </a:lnSpc>
              <a:spcBef>
                <a:spcPts val="295"/>
              </a:spcBef>
              <a:buFont typeface="Arial" panose="020B0604020202020204"/>
              <a:buChar char="•"/>
              <a:tabLst>
                <a:tab pos="183515" algn="l"/>
                <a:tab pos="184150" algn="l"/>
              </a:tabLst>
            </a:pPr>
            <a:r>
              <a:rPr sz="800" spc="-5" dirty="0">
                <a:solidFill>
                  <a:srgbClr val="7E7E7E"/>
                </a:solidFill>
                <a:latin typeface="方正黑体_GBK" panose="03000509000000000000" charset="-122"/>
                <a:ea typeface="方正黑体_GBK" panose="03000509000000000000" charset="-122"/>
                <a:cs typeface="方正黑体_GBK" panose="03000509000000000000" charset="-122"/>
              </a:rPr>
              <a:t>颁布相关规定</a:t>
            </a:r>
            <a:endParaRPr sz="800">
              <a:latin typeface="方正黑体_GBK" panose="03000509000000000000" charset="-122"/>
              <a:ea typeface="方正黑体_GBK" panose="03000509000000000000" charset="-122"/>
              <a:cs typeface="方正黑体_GBK" panose="03000509000000000000" charset="-122"/>
            </a:endParaRPr>
          </a:p>
          <a:p>
            <a:pPr marL="184150" indent="-171450">
              <a:lnSpc>
                <a:spcPct val="100000"/>
              </a:lnSpc>
              <a:spcBef>
                <a:spcPts val="190"/>
              </a:spcBef>
              <a:buFont typeface="Arial" panose="020B0604020202020204"/>
              <a:buChar char="•"/>
              <a:tabLst>
                <a:tab pos="183515" algn="l"/>
                <a:tab pos="184150" algn="l"/>
              </a:tabLst>
            </a:pPr>
            <a:r>
              <a:rPr sz="800" spc="-5" dirty="0">
                <a:solidFill>
                  <a:srgbClr val="7E7E7E"/>
                </a:solidFill>
                <a:latin typeface="方正黑体_GBK" panose="03000509000000000000" charset="-122"/>
                <a:ea typeface="方正黑体_GBK" panose="03000509000000000000" charset="-122"/>
                <a:cs typeface="方正黑体_GBK" panose="03000509000000000000" charset="-122"/>
              </a:rPr>
              <a:t>确定履约企业</a:t>
            </a:r>
            <a:endParaRPr sz="800">
              <a:latin typeface="方正黑体_GBK" panose="03000509000000000000" charset="-122"/>
              <a:ea typeface="方正黑体_GBK" panose="03000509000000000000" charset="-122"/>
              <a:cs typeface="方正黑体_GBK" panose="03000509000000000000" charset="-122"/>
            </a:endParaRPr>
          </a:p>
          <a:p>
            <a:pPr marL="184150" indent="-171450">
              <a:lnSpc>
                <a:spcPct val="100000"/>
              </a:lnSpc>
              <a:spcBef>
                <a:spcPts val="190"/>
              </a:spcBef>
              <a:buFont typeface="Arial" panose="020B0604020202020204"/>
              <a:buChar char="•"/>
              <a:tabLst>
                <a:tab pos="183515" algn="l"/>
                <a:tab pos="184150" algn="l"/>
              </a:tabLst>
            </a:pPr>
            <a:r>
              <a:rPr sz="800" spc="-5" dirty="0">
                <a:solidFill>
                  <a:srgbClr val="7E7E7E"/>
                </a:solidFill>
                <a:latin typeface="方正黑体_GBK" panose="03000509000000000000" charset="-122"/>
                <a:ea typeface="方正黑体_GBK" panose="03000509000000000000" charset="-122"/>
                <a:cs typeface="方正黑体_GBK" panose="03000509000000000000" charset="-122"/>
              </a:rPr>
              <a:t>确定核查机构</a:t>
            </a:r>
            <a:endParaRPr sz="800">
              <a:latin typeface="方正黑体_GBK" panose="03000509000000000000" charset="-122"/>
              <a:ea typeface="方正黑体_GBK" panose="03000509000000000000" charset="-122"/>
              <a:cs typeface="方正黑体_GBK" panose="03000509000000000000" charset="-122"/>
            </a:endParaRPr>
          </a:p>
          <a:p>
            <a:pPr marL="184150" indent="-171450">
              <a:lnSpc>
                <a:spcPct val="100000"/>
              </a:lnSpc>
              <a:spcBef>
                <a:spcPts val="195"/>
              </a:spcBef>
              <a:buFont typeface="Arial" panose="020B0604020202020204"/>
              <a:buChar char="•"/>
              <a:tabLst>
                <a:tab pos="183515" algn="l"/>
                <a:tab pos="184150" algn="l"/>
              </a:tabLst>
            </a:pPr>
            <a:r>
              <a:rPr sz="800" spc="-5" dirty="0">
                <a:solidFill>
                  <a:srgbClr val="7E7E7E"/>
                </a:solidFill>
                <a:latin typeface="方正黑体_GBK" panose="03000509000000000000" charset="-122"/>
                <a:ea typeface="方正黑体_GBK" panose="03000509000000000000" charset="-122"/>
                <a:cs typeface="方正黑体_GBK" panose="03000509000000000000" charset="-122"/>
              </a:rPr>
              <a:t>审批排放/核查报告</a:t>
            </a:r>
            <a:endParaRPr sz="800">
              <a:latin typeface="方正黑体_GBK" panose="03000509000000000000" charset="-122"/>
              <a:ea typeface="方正黑体_GBK" panose="03000509000000000000" charset="-122"/>
              <a:cs typeface="方正黑体_GBK" panose="03000509000000000000" charset="-122"/>
            </a:endParaRPr>
          </a:p>
        </p:txBody>
      </p:sp>
      <p:sp>
        <p:nvSpPr>
          <p:cNvPr id="44" name="object 44"/>
          <p:cNvSpPr txBox="1"/>
          <p:nvPr/>
        </p:nvSpPr>
        <p:spPr>
          <a:xfrm>
            <a:off x="5916930" y="3778643"/>
            <a:ext cx="1008380" cy="455295"/>
          </a:xfrm>
          <a:prstGeom prst="rect">
            <a:avLst/>
          </a:prstGeom>
        </p:spPr>
        <p:txBody>
          <a:bodyPr vert="horz" wrap="square" lIns="0" tIns="37465" rIns="0" bIns="0" rtlCol="0">
            <a:spAutoFit/>
          </a:bodyPr>
          <a:lstStyle/>
          <a:p>
            <a:pPr marL="184150" indent="-171450">
              <a:lnSpc>
                <a:spcPct val="100000"/>
              </a:lnSpc>
              <a:spcBef>
                <a:spcPts val="295"/>
              </a:spcBef>
              <a:buFont typeface="Arial" panose="020B0604020202020204"/>
              <a:buChar char="•"/>
              <a:tabLst>
                <a:tab pos="184150" algn="l"/>
                <a:tab pos="184785" algn="l"/>
              </a:tabLst>
            </a:pPr>
            <a:r>
              <a:rPr sz="800" spc="-5" dirty="0">
                <a:solidFill>
                  <a:srgbClr val="7E7E7E"/>
                </a:solidFill>
                <a:latin typeface="方正黑体_GBK" panose="03000509000000000000" charset="-122"/>
                <a:ea typeface="方正黑体_GBK" panose="03000509000000000000" charset="-122"/>
                <a:cs typeface="微软雅黑" panose="020B0503020204020204" charset="-122"/>
              </a:rPr>
              <a:t>提交年度监测计划</a:t>
            </a:r>
            <a:endParaRPr sz="800">
              <a:latin typeface="方正黑体_GBK" panose="03000509000000000000" charset="-122"/>
              <a:ea typeface="方正黑体_GBK" panose="03000509000000000000" charset="-122"/>
              <a:cs typeface="微软雅黑" panose="020B0503020204020204" charset="-122"/>
            </a:endParaRPr>
          </a:p>
          <a:p>
            <a:pPr marL="184150" indent="-171450">
              <a:lnSpc>
                <a:spcPct val="100000"/>
              </a:lnSpc>
              <a:spcBef>
                <a:spcPts val="190"/>
              </a:spcBef>
              <a:buFont typeface="Arial" panose="020B0604020202020204"/>
              <a:buChar char="•"/>
              <a:tabLst>
                <a:tab pos="184150" algn="l"/>
                <a:tab pos="184785" algn="l"/>
              </a:tabLst>
            </a:pPr>
            <a:r>
              <a:rPr sz="800" spc="-5" dirty="0">
                <a:solidFill>
                  <a:srgbClr val="7E7E7E"/>
                </a:solidFill>
                <a:latin typeface="方正黑体_GBK" panose="03000509000000000000" charset="-122"/>
                <a:ea typeface="方正黑体_GBK" panose="03000509000000000000" charset="-122"/>
                <a:cs typeface="微软雅黑" panose="020B0503020204020204" charset="-122"/>
              </a:rPr>
              <a:t>监测排放情况</a:t>
            </a:r>
            <a:endParaRPr sz="800">
              <a:latin typeface="方正黑体_GBK" panose="03000509000000000000" charset="-122"/>
              <a:ea typeface="方正黑体_GBK" panose="03000509000000000000" charset="-122"/>
              <a:cs typeface="微软雅黑" panose="020B0503020204020204" charset="-122"/>
            </a:endParaRPr>
          </a:p>
          <a:p>
            <a:pPr marL="184150" indent="-171450">
              <a:lnSpc>
                <a:spcPct val="100000"/>
              </a:lnSpc>
              <a:spcBef>
                <a:spcPts val="190"/>
              </a:spcBef>
              <a:buFont typeface="Arial" panose="020B0604020202020204"/>
              <a:buChar char="•"/>
              <a:tabLst>
                <a:tab pos="184150" algn="l"/>
                <a:tab pos="184785" algn="l"/>
              </a:tabLst>
            </a:pPr>
            <a:r>
              <a:rPr sz="800" spc="-5" dirty="0">
                <a:solidFill>
                  <a:srgbClr val="7E7E7E"/>
                </a:solidFill>
                <a:latin typeface="方正黑体_GBK" panose="03000509000000000000" charset="-122"/>
                <a:ea typeface="方正黑体_GBK" panose="03000509000000000000" charset="-122"/>
                <a:cs typeface="微软雅黑" panose="020B0503020204020204" charset="-122"/>
              </a:rPr>
              <a:t>提交排放报告</a:t>
            </a:r>
            <a:endParaRPr sz="800">
              <a:latin typeface="方正黑体_GBK" panose="03000509000000000000" charset="-122"/>
              <a:ea typeface="方正黑体_GBK" panose="03000509000000000000" charset="-122"/>
              <a:cs typeface="微软雅黑" panose="020B0503020204020204" charset="-122"/>
            </a:endParaRPr>
          </a:p>
        </p:txBody>
      </p:sp>
      <p:sp>
        <p:nvSpPr>
          <p:cNvPr id="45" name="object 45"/>
          <p:cNvSpPr txBox="1"/>
          <p:nvPr/>
        </p:nvSpPr>
        <p:spPr>
          <a:xfrm>
            <a:off x="7215378" y="3786528"/>
            <a:ext cx="805180" cy="307975"/>
          </a:xfrm>
          <a:prstGeom prst="rect">
            <a:avLst/>
          </a:prstGeom>
        </p:spPr>
        <p:txBody>
          <a:bodyPr vert="horz" wrap="square" lIns="0" tIns="36830" rIns="0" bIns="0" rtlCol="0">
            <a:spAutoFit/>
          </a:bodyPr>
          <a:lstStyle/>
          <a:p>
            <a:pPr marL="184150" indent="-171450">
              <a:lnSpc>
                <a:spcPct val="100000"/>
              </a:lnSpc>
              <a:spcBef>
                <a:spcPts val="290"/>
              </a:spcBef>
              <a:buFont typeface="Arial" panose="020B0604020202020204"/>
              <a:buChar char="•"/>
              <a:tabLst>
                <a:tab pos="183515" algn="l"/>
                <a:tab pos="184150" algn="l"/>
              </a:tabLst>
            </a:pPr>
            <a:r>
              <a:rPr sz="800" spc="-5" dirty="0">
                <a:solidFill>
                  <a:srgbClr val="7E7E7E"/>
                </a:solidFill>
                <a:latin typeface="方正黑体_GBK" panose="03000509000000000000" charset="-122"/>
                <a:ea typeface="方正黑体_GBK" panose="03000509000000000000" charset="-122"/>
                <a:cs typeface="微软雅黑" panose="020B0503020204020204" charset="-122"/>
              </a:rPr>
              <a:t>开展核查</a:t>
            </a:r>
            <a:endParaRPr sz="800">
              <a:latin typeface="方正黑体_GBK" panose="03000509000000000000" charset="-122"/>
              <a:ea typeface="方正黑体_GBK" panose="03000509000000000000" charset="-122"/>
              <a:cs typeface="微软雅黑" panose="020B0503020204020204" charset="-122"/>
            </a:endParaRPr>
          </a:p>
          <a:p>
            <a:pPr marL="184150" indent="-171450">
              <a:lnSpc>
                <a:spcPct val="100000"/>
              </a:lnSpc>
              <a:spcBef>
                <a:spcPts val="195"/>
              </a:spcBef>
              <a:buFont typeface="Arial" panose="020B0604020202020204"/>
              <a:buChar char="•"/>
              <a:tabLst>
                <a:tab pos="183515" algn="l"/>
                <a:tab pos="184150" algn="l"/>
              </a:tabLst>
            </a:pPr>
            <a:r>
              <a:rPr sz="800" spc="-5" dirty="0">
                <a:solidFill>
                  <a:srgbClr val="7E7E7E"/>
                </a:solidFill>
                <a:latin typeface="方正黑体_GBK" panose="03000509000000000000" charset="-122"/>
                <a:ea typeface="方正黑体_GBK" panose="03000509000000000000" charset="-122"/>
                <a:cs typeface="微软雅黑" panose="020B0503020204020204" charset="-122"/>
              </a:rPr>
              <a:t>提交核查报告</a:t>
            </a:r>
            <a:endParaRPr sz="800">
              <a:latin typeface="方正黑体_GBK" panose="03000509000000000000" charset="-122"/>
              <a:ea typeface="方正黑体_GBK" panose="03000509000000000000" charset="-122"/>
              <a:cs typeface="微软雅黑" panose="020B0503020204020204" charset="-122"/>
            </a:endParaRPr>
          </a:p>
        </p:txBody>
      </p:sp>
      <p:sp>
        <p:nvSpPr>
          <p:cNvPr id="46" name="object 46"/>
          <p:cNvSpPr txBox="1"/>
          <p:nvPr/>
        </p:nvSpPr>
        <p:spPr>
          <a:xfrm>
            <a:off x="5051805" y="3003293"/>
            <a:ext cx="280035" cy="381635"/>
          </a:xfrm>
          <a:prstGeom prst="rect">
            <a:avLst/>
          </a:prstGeom>
        </p:spPr>
        <p:txBody>
          <a:bodyPr vert="horz" wrap="square" lIns="0" tIns="12700" rIns="0" bIns="0" rtlCol="0">
            <a:spAutoFit/>
          </a:bodyPr>
          <a:lstStyle/>
          <a:p>
            <a:pPr marL="12700" marR="5080">
              <a:lnSpc>
                <a:spcPct val="120000"/>
              </a:lnSpc>
              <a:spcBef>
                <a:spcPts val="100"/>
              </a:spcBef>
            </a:pPr>
            <a:r>
              <a:rPr sz="1000" b="1" i="1" dirty="0">
                <a:solidFill>
                  <a:srgbClr val="FFFFFF"/>
                </a:solidFill>
                <a:latin typeface="方正黑体_GBK" panose="03000509000000000000" charset="-122"/>
                <a:ea typeface="方正黑体_GBK" panose="03000509000000000000" charset="-122"/>
                <a:cs typeface="方正黑体_GBK" panose="03000509000000000000" charset="-122"/>
              </a:rPr>
              <a:t>主管 机构</a:t>
            </a:r>
            <a:endParaRPr sz="1000" b="1" i="1" dirty="0">
              <a:solidFill>
                <a:srgbClr val="FFFFFF"/>
              </a:solidFill>
              <a:latin typeface="方正黑体_GBK" panose="03000509000000000000" charset="-122"/>
              <a:ea typeface="方正黑体_GBK" panose="03000509000000000000" charset="-122"/>
              <a:cs typeface="方正黑体_GBK" panose="03000509000000000000" charset="-122"/>
            </a:endParaRPr>
          </a:p>
        </p:txBody>
      </p:sp>
      <p:sp>
        <p:nvSpPr>
          <p:cNvPr id="47" name="object 47"/>
          <p:cNvSpPr txBox="1"/>
          <p:nvPr/>
        </p:nvSpPr>
        <p:spPr>
          <a:xfrm>
            <a:off x="6275831" y="3086554"/>
            <a:ext cx="292100" cy="173990"/>
          </a:xfrm>
          <a:prstGeom prst="rect">
            <a:avLst/>
          </a:prstGeom>
        </p:spPr>
        <p:txBody>
          <a:bodyPr vert="horz" wrap="square" lIns="0" tIns="12700" rIns="0" bIns="0" rtlCol="0">
            <a:spAutoFit/>
          </a:bodyPr>
          <a:lstStyle/>
          <a:p>
            <a:pPr marL="12700">
              <a:lnSpc>
                <a:spcPct val="100000"/>
              </a:lnSpc>
              <a:spcBef>
                <a:spcPts val="100"/>
              </a:spcBef>
            </a:pPr>
            <a:r>
              <a:rPr sz="1050" b="1" i="1" dirty="0">
                <a:solidFill>
                  <a:srgbClr val="FFFFFF"/>
                </a:solidFill>
                <a:latin typeface="方正黑体_GBK" panose="03000509000000000000" charset="-122"/>
                <a:ea typeface="方正黑体_GBK" panose="03000509000000000000" charset="-122"/>
                <a:cs typeface="微软雅黑" panose="020B0503020204020204" charset="-122"/>
              </a:rPr>
              <a:t>企业</a:t>
            </a:r>
            <a:endParaRPr sz="1050" b="1" i="1" dirty="0">
              <a:solidFill>
                <a:srgbClr val="FFFFFF"/>
              </a:solidFill>
              <a:latin typeface="方正黑体_GBK" panose="03000509000000000000" charset="-122"/>
              <a:ea typeface="方正黑体_GBK" panose="03000509000000000000" charset="-122"/>
              <a:cs typeface="微软雅黑" panose="020B0503020204020204" charset="-122"/>
            </a:endParaRPr>
          </a:p>
        </p:txBody>
      </p:sp>
      <p:sp>
        <p:nvSpPr>
          <p:cNvPr id="48" name="object 48"/>
          <p:cNvSpPr txBox="1"/>
          <p:nvPr/>
        </p:nvSpPr>
        <p:spPr>
          <a:xfrm>
            <a:off x="7531861" y="2992829"/>
            <a:ext cx="292100" cy="399415"/>
          </a:xfrm>
          <a:prstGeom prst="rect">
            <a:avLst/>
          </a:prstGeom>
        </p:spPr>
        <p:txBody>
          <a:bodyPr vert="horz" wrap="square" lIns="0" tIns="12700" rIns="0" bIns="0" rtlCol="0">
            <a:spAutoFit/>
          </a:bodyPr>
          <a:lstStyle/>
          <a:p>
            <a:pPr marL="12700" marR="5080">
              <a:lnSpc>
                <a:spcPct val="120000"/>
              </a:lnSpc>
              <a:spcBef>
                <a:spcPts val="100"/>
              </a:spcBef>
            </a:pPr>
            <a:r>
              <a:rPr sz="1050" b="1" i="1" dirty="0">
                <a:solidFill>
                  <a:srgbClr val="FFFFFF"/>
                </a:solidFill>
                <a:latin typeface="方正黑体_GBK" panose="03000509000000000000" charset="-122"/>
                <a:ea typeface="方正黑体_GBK" panose="03000509000000000000" charset="-122"/>
                <a:cs typeface="方正黑体_GBK" panose="03000509000000000000" charset="-122"/>
              </a:rPr>
              <a:t>核查 机构</a:t>
            </a:r>
            <a:endParaRPr sz="1050" b="1" i="1" dirty="0">
              <a:solidFill>
                <a:srgbClr val="FFFFFF"/>
              </a:solidFill>
              <a:latin typeface="方正黑体_GBK" panose="03000509000000000000" charset="-122"/>
              <a:ea typeface="方正黑体_GBK" panose="03000509000000000000" charset="-122"/>
              <a:cs typeface="方正黑体_GBK" panose="03000509000000000000" charset="-122"/>
            </a:endParaRPr>
          </a:p>
        </p:txBody>
      </p:sp>
      <p:sp>
        <p:nvSpPr>
          <p:cNvPr id="49" name="object 49"/>
          <p:cNvSpPr/>
          <p:nvPr/>
        </p:nvSpPr>
        <p:spPr>
          <a:xfrm>
            <a:off x="4461002" y="1354782"/>
            <a:ext cx="333375" cy="635"/>
          </a:xfrm>
          <a:custGeom>
            <a:avLst/>
            <a:gdLst/>
            <a:ahLst/>
            <a:cxnLst/>
            <a:rect l="l" t="t" r="r" b="b"/>
            <a:pathLst>
              <a:path w="333375" h="634">
                <a:moveTo>
                  <a:pt x="0" y="635"/>
                </a:moveTo>
                <a:lnTo>
                  <a:pt x="333375" y="0"/>
                </a:lnTo>
              </a:path>
            </a:pathLst>
          </a:custGeom>
          <a:ln w="22224">
            <a:solidFill>
              <a:srgbClr val="585858"/>
            </a:solidFill>
            <a:prstDash val="sysDot"/>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50" name="object 50"/>
          <p:cNvSpPr/>
          <p:nvPr/>
        </p:nvSpPr>
        <p:spPr>
          <a:xfrm>
            <a:off x="2281301" y="1924251"/>
            <a:ext cx="50165" cy="270510"/>
          </a:xfrm>
          <a:custGeom>
            <a:avLst/>
            <a:gdLst/>
            <a:ahLst/>
            <a:cxnLst/>
            <a:rect l="l" t="t" r="r" b="b"/>
            <a:pathLst>
              <a:path w="50164" h="270510">
                <a:moveTo>
                  <a:pt x="49656" y="270382"/>
                </a:moveTo>
                <a:lnTo>
                  <a:pt x="0" y="270382"/>
                </a:lnTo>
                <a:lnTo>
                  <a:pt x="0" y="0"/>
                </a:lnTo>
              </a:path>
            </a:pathLst>
          </a:custGeom>
          <a:ln w="22225">
            <a:solidFill>
              <a:srgbClr val="585858"/>
            </a:solidFill>
            <a:prstDash val="sysDot"/>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51" name="object 51"/>
          <p:cNvSpPr/>
          <p:nvPr/>
        </p:nvSpPr>
        <p:spPr>
          <a:xfrm>
            <a:off x="2281301" y="1924251"/>
            <a:ext cx="2607310" cy="0"/>
          </a:xfrm>
          <a:custGeom>
            <a:avLst/>
            <a:gdLst/>
            <a:ahLst/>
            <a:cxnLst/>
            <a:rect l="l" t="t" r="r" b="b"/>
            <a:pathLst>
              <a:path w="2607310">
                <a:moveTo>
                  <a:pt x="0" y="0"/>
                </a:moveTo>
                <a:lnTo>
                  <a:pt x="2607310" y="0"/>
                </a:lnTo>
              </a:path>
            </a:pathLst>
          </a:custGeom>
          <a:ln w="22225">
            <a:solidFill>
              <a:srgbClr val="585858"/>
            </a:solidFill>
            <a:prstDash val="sysDot"/>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52" name="object 52"/>
          <p:cNvSpPr txBox="1"/>
          <p:nvPr/>
        </p:nvSpPr>
        <p:spPr>
          <a:xfrm>
            <a:off x="4680711" y="2491941"/>
            <a:ext cx="1347470" cy="227965"/>
          </a:xfrm>
          <a:prstGeom prst="rect">
            <a:avLst/>
          </a:prstGeom>
        </p:spPr>
        <p:txBody>
          <a:bodyPr vert="horz" wrap="square" lIns="0" tIns="12700" rIns="0" bIns="0" rtlCol="0">
            <a:spAutoFit/>
          </a:bodyPr>
          <a:lstStyle/>
          <a:p>
            <a:pPr marL="12700">
              <a:lnSpc>
                <a:spcPct val="100000"/>
              </a:lnSpc>
              <a:spcBef>
                <a:spcPts val="100"/>
              </a:spcBef>
            </a:pPr>
            <a:r>
              <a:rPr sz="1400" b="1" dirty="0">
                <a:solidFill>
                  <a:schemeClr val="tx2"/>
                </a:solidFill>
                <a:latin typeface="方正黑体_GBK" panose="03000509000000000000" charset="-122"/>
                <a:ea typeface="方正黑体_GBK" panose="03000509000000000000" charset="-122"/>
                <a:cs typeface="方正黑体_GBK" panose="03000509000000000000" charset="-122"/>
              </a:rPr>
              <a:t>MRV</a:t>
            </a:r>
            <a:r>
              <a:rPr sz="1400" b="1" i="1" spc="-5" dirty="0">
                <a:solidFill>
                  <a:schemeClr val="tx2"/>
                </a:solidFill>
                <a:latin typeface="方正黑体_GBK" panose="03000509000000000000" charset="-122"/>
                <a:ea typeface="方正黑体_GBK" panose="03000509000000000000" charset="-122"/>
                <a:cs typeface="方正黑体_GBK" panose="03000509000000000000" charset="-122"/>
              </a:rPr>
              <a:t>涉及的机构</a:t>
            </a:r>
            <a:endParaRPr sz="1400" b="1" i="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605802" y="1056206"/>
            <a:ext cx="229234" cy="1316355"/>
          </a:xfrm>
          <a:prstGeom prst="rect">
            <a:avLst/>
          </a:prstGeom>
        </p:spPr>
        <p:txBody>
          <a:bodyPr vert="horz" wrap="square" lIns="0" tIns="56515" rIns="0" bIns="0" rtlCol="0">
            <a:spAutoFit/>
          </a:bodyPr>
          <a:lstStyle/>
          <a:p>
            <a:pPr marL="12700" marR="5080" algn="just">
              <a:lnSpc>
                <a:spcPct val="82000"/>
              </a:lnSpc>
              <a:spcBef>
                <a:spcPts val="445"/>
              </a:spcBef>
            </a:pPr>
            <a:r>
              <a:rPr sz="2000" spc="-5" dirty="0">
                <a:solidFill>
                  <a:schemeClr val="tx2"/>
                </a:solidFill>
                <a:latin typeface="方正黑体_GBK" panose="03000509000000000000" charset="-122"/>
                <a:ea typeface="方正黑体_GBK" panose="03000509000000000000" charset="-122"/>
                <a:cs typeface="方正黑体_GBK" panose="03000509000000000000" charset="-122"/>
              </a:rPr>
              <a:t>碳 交 易 要 素</a:t>
            </a:r>
            <a:endParaRPr sz="2000"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3" name="object 3"/>
          <p:cNvSpPr txBox="1"/>
          <p:nvPr/>
        </p:nvSpPr>
        <p:spPr>
          <a:xfrm>
            <a:off x="605155" y="2391357"/>
            <a:ext cx="229870" cy="791845"/>
          </a:xfrm>
          <a:prstGeom prst="rect">
            <a:avLst/>
          </a:prstGeom>
        </p:spPr>
        <p:txBody>
          <a:bodyPr vert="vert" wrap="square" lIns="0" tIns="0" rIns="0" bIns="0" rtlCol="0">
            <a:spAutoFit/>
          </a:bodyPr>
          <a:lstStyle/>
          <a:p>
            <a:pPr marL="12700">
              <a:lnSpc>
                <a:spcPts val="1795"/>
              </a:lnSpc>
            </a:pPr>
            <a:r>
              <a:rPr sz="2000" b="1" spc="5" dirty="0">
                <a:solidFill>
                  <a:schemeClr val="tx2"/>
                </a:solidFill>
                <a:latin typeface="黑体" panose="02010609060101010101" charset="-122"/>
                <a:cs typeface="黑体" panose="02010609060101010101" charset="-122"/>
              </a:rPr>
              <a:t>——</a:t>
            </a:r>
            <a:endParaRPr sz="2000" b="1" spc="5" dirty="0">
              <a:solidFill>
                <a:schemeClr val="tx2"/>
              </a:solidFill>
              <a:latin typeface="黑体" panose="02010609060101010101" charset="-122"/>
              <a:cs typeface="黑体" panose="02010609060101010101" charset="-122"/>
            </a:endParaRPr>
          </a:p>
        </p:txBody>
      </p:sp>
      <p:sp>
        <p:nvSpPr>
          <p:cNvPr id="4" name="object 4"/>
          <p:cNvSpPr txBox="1"/>
          <p:nvPr/>
        </p:nvSpPr>
        <p:spPr>
          <a:xfrm>
            <a:off x="605802" y="2953966"/>
            <a:ext cx="229235" cy="1064260"/>
          </a:xfrm>
          <a:prstGeom prst="rect">
            <a:avLst/>
          </a:prstGeom>
        </p:spPr>
        <p:txBody>
          <a:bodyPr vert="horz" wrap="square" lIns="0" tIns="56515" rIns="0" bIns="0" rtlCol="0">
            <a:spAutoFit/>
          </a:bodyPr>
          <a:lstStyle/>
          <a:p>
            <a:pPr marL="12700" marR="5080" algn="just">
              <a:lnSpc>
                <a:spcPct val="82000"/>
              </a:lnSpc>
              <a:spcBef>
                <a:spcPts val="445"/>
              </a:spcBef>
            </a:pPr>
            <a:r>
              <a:rPr sz="2000" b="1" spc="-5" dirty="0">
                <a:solidFill>
                  <a:schemeClr val="tx2"/>
                </a:solidFill>
                <a:latin typeface="方正黑体_GBK" panose="03000509000000000000" charset="-122"/>
                <a:ea typeface="方正黑体_GBK" panose="03000509000000000000" charset="-122"/>
                <a:cs typeface="方正黑体_GBK" panose="03000509000000000000" charset="-122"/>
              </a:rPr>
              <a:t>履 约 机 制</a:t>
            </a:r>
            <a:endParaRPr sz="20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5" name="object 5"/>
          <p:cNvSpPr txBox="1"/>
          <p:nvPr/>
        </p:nvSpPr>
        <p:spPr>
          <a:xfrm>
            <a:off x="1289685" y="1146757"/>
            <a:ext cx="6101715" cy="3127375"/>
          </a:xfrm>
          <a:prstGeom prst="rect">
            <a:avLst/>
          </a:prstGeom>
        </p:spPr>
        <p:txBody>
          <a:bodyPr vert="horz" wrap="square" lIns="0" tIns="12700" rIns="0" bIns="0" rtlCol="0">
            <a:spAutoFit/>
          </a:bodyPr>
          <a:lstStyle/>
          <a:p>
            <a:pPr marL="355600" indent="-342900">
              <a:lnSpc>
                <a:spcPct val="100000"/>
              </a:lnSpc>
              <a:spcBef>
                <a:spcPts val="100"/>
              </a:spcBef>
              <a:buFont typeface="Wingdings" panose="05000000000000000000"/>
              <a:buChar char=""/>
              <a:tabLst>
                <a:tab pos="354965" algn="l"/>
                <a:tab pos="355600" algn="l"/>
              </a:tabLst>
            </a:pPr>
            <a:r>
              <a:rPr sz="1200" dirty="0">
                <a:solidFill>
                  <a:schemeClr val="tx2"/>
                </a:solidFill>
                <a:latin typeface="方正黑体_GBK" panose="03000509000000000000" charset="-122"/>
                <a:ea typeface="方正黑体_GBK" panose="03000509000000000000" charset="-122"/>
                <a:cs typeface="方正黑体_GBK" panose="03000509000000000000" charset="-122"/>
              </a:rPr>
              <a:t>履约(</a:t>
            </a:r>
            <a:r>
              <a:rPr sz="1200" spc="-15" dirty="0">
                <a:solidFill>
                  <a:schemeClr val="tx2"/>
                </a:solidFill>
                <a:latin typeface="方正黑体_GBK" panose="03000509000000000000" charset="-122"/>
                <a:ea typeface="方正黑体_GBK" panose="03000509000000000000" charset="-122"/>
                <a:cs typeface="方正黑体_GBK" panose="03000509000000000000" charset="-122"/>
              </a:rPr>
              <a:t> </a:t>
            </a:r>
            <a:r>
              <a:rPr sz="1200" dirty="0">
                <a:solidFill>
                  <a:schemeClr val="tx2"/>
                </a:solidFill>
                <a:latin typeface="方正黑体_GBK" panose="03000509000000000000" charset="-122"/>
                <a:ea typeface="方正黑体_GBK" panose="03000509000000000000" charset="-122"/>
                <a:cs typeface="方正黑体_GBK" panose="03000509000000000000" charset="-122"/>
              </a:rPr>
              <a:t>又称企业合规)</a:t>
            </a:r>
            <a:r>
              <a:rPr sz="1200" spc="-10" dirty="0">
                <a:solidFill>
                  <a:schemeClr val="tx2"/>
                </a:solidFill>
                <a:latin typeface="方正黑体_GBK" panose="03000509000000000000" charset="-122"/>
                <a:ea typeface="方正黑体_GBK" panose="03000509000000000000" charset="-122"/>
                <a:cs typeface="方正黑体_GBK" panose="03000509000000000000" charset="-122"/>
              </a:rPr>
              <a:t> </a:t>
            </a:r>
            <a:r>
              <a:rPr sz="1200" dirty="0">
                <a:solidFill>
                  <a:schemeClr val="tx2"/>
                </a:solidFill>
                <a:latin typeface="方正黑体_GBK" panose="03000509000000000000" charset="-122"/>
                <a:ea typeface="方正黑体_GBK" panose="03000509000000000000" charset="-122"/>
                <a:cs typeface="方正黑体_GBK" panose="03000509000000000000" charset="-122"/>
              </a:rPr>
              <a:t>包括两个层面内容：</a:t>
            </a:r>
            <a:endParaRPr sz="1200">
              <a:solidFill>
                <a:schemeClr val="tx2"/>
              </a:solidFill>
              <a:latin typeface="方正黑体_GBK" panose="03000509000000000000" charset="-122"/>
              <a:ea typeface="方正黑体_GBK" panose="03000509000000000000" charset="-122"/>
              <a:cs typeface="方正黑体_GBK" panose="03000509000000000000" charset="-122"/>
            </a:endParaRPr>
          </a:p>
          <a:p>
            <a:pPr marL="368300">
              <a:lnSpc>
                <a:spcPct val="100000"/>
              </a:lnSpc>
              <a:spcBef>
                <a:spcPts val="1125"/>
              </a:spcBef>
            </a:pPr>
            <a:r>
              <a:rPr sz="1400" b="1" i="1" spc="-5" dirty="0">
                <a:solidFill>
                  <a:schemeClr val="tx2"/>
                </a:solidFill>
                <a:latin typeface="方正黑体_GBK" panose="03000509000000000000" charset="-122"/>
                <a:ea typeface="方正黑体_GBK" panose="03000509000000000000" charset="-122"/>
                <a:cs typeface="方正黑体_GBK" panose="03000509000000000000" charset="-122"/>
              </a:rPr>
              <a:t>一是</a:t>
            </a:r>
            <a:r>
              <a:rPr lang="en-US" sz="1400" b="1" i="1" spc="-5" dirty="0">
                <a:solidFill>
                  <a:schemeClr val="tx2"/>
                </a:solidFill>
                <a:latin typeface="方正黑体_GBK" panose="03000509000000000000" charset="-122"/>
                <a:ea typeface="方正黑体_GBK" panose="03000509000000000000" charset="-122"/>
                <a:cs typeface="方正黑体_GBK" panose="03000509000000000000" charset="-122"/>
              </a:rPr>
              <a:t> </a:t>
            </a:r>
            <a:r>
              <a:rPr sz="1200" dirty="0">
                <a:solidFill>
                  <a:schemeClr val="tx2"/>
                </a:solidFill>
                <a:latin typeface="方正黑体_GBK" panose="03000509000000000000" charset="-122"/>
                <a:ea typeface="方正黑体_GBK" panose="03000509000000000000" charset="-122"/>
                <a:cs typeface="方正黑体_GBK" panose="03000509000000000000" charset="-122"/>
              </a:rPr>
              <a:t>控排企业需按时提交合规的监测计划和排放报告</a:t>
            </a:r>
            <a:endParaRPr sz="1200">
              <a:solidFill>
                <a:schemeClr val="tx2"/>
              </a:solidFill>
              <a:latin typeface="方正黑体_GBK" panose="03000509000000000000" charset="-122"/>
              <a:ea typeface="方正黑体_GBK" panose="03000509000000000000" charset="-122"/>
              <a:cs typeface="方正黑体_GBK" panose="03000509000000000000" charset="-122"/>
            </a:endParaRPr>
          </a:p>
          <a:p>
            <a:pPr marL="368300">
              <a:lnSpc>
                <a:spcPct val="100000"/>
              </a:lnSpc>
              <a:spcBef>
                <a:spcPts val="1180"/>
              </a:spcBef>
            </a:pPr>
            <a:r>
              <a:rPr sz="1400" b="1" i="1" spc="-5" dirty="0">
                <a:solidFill>
                  <a:schemeClr val="tx2"/>
                </a:solidFill>
                <a:latin typeface="方正黑体_GBK" panose="03000509000000000000" charset="-122"/>
                <a:ea typeface="方正黑体_GBK" panose="03000509000000000000" charset="-122"/>
                <a:cs typeface="方正黑体_GBK" panose="03000509000000000000" charset="-122"/>
              </a:rPr>
              <a:t>二是</a:t>
            </a:r>
            <a:r>
              <a:rPr lang="en-US" sz="1400" b="1" i="1" spc="-5" dirty="0">
                <a:solidFill>
                  <a:schemeClr val="tx2"/>
                </a:solidFill>
                <a:latin typeface="方正黑体_GBK" panose="03000509000000000000" charset="-122"/>
                <a:ea typeface="方正黑体_GBK" panose="03000509000000000000" charset="-122"/>
                <a:cs typeface="方正黑体_GBK" panose="03000509000000000000" charset="-122"/>
              </a:rPr>
              <a:t> </a:t>
            </a:r>
            <a:r>
              <a:rPr sz="1200" spc="-5" dirty="0">
                <a:solidFill>
                  <a:schemeClr val="tx2"/>
                </a:solidFill>
                <a:latin typeface="方正黑体_GBK" panose="03000509000000000000" charset="-122"/>
                <a:ea typeface="方正黑体_GBK" panose="03000509000000000000" charset="-122"/>
                <a:cs typeface="方正黑体_GBK" panose="03000509000000000000" charset="-122"/>
              </a:rPr>
              <a:t>控排企业须在主管部门规定的期限内，按实际年度排放指标完成碳配额清缴</a:t>
            </a:r>
            <a:endParaRPr sz="1200">
              <a:solidFill>
                <a:schemeClr val="tx2"/>
              </a:solidFill>
              <a:latin typeface="方正黑体_GBK" panose="03000509000000000000" charset="-122"/>
              <a:ea typeface="方正黑体_GBK" panose="03000509000000000000" charset="-122"/>
              <a:cs typeface="方正黑体_GBK" panose="03000509000000000000" charset="-122"/>
            </a:endParaRPr>
          </a:p>
          <a:p>
            <a:pPr marL="355600" indent="-342900">
              <a:lnSpc>
                <a:spcPct val="100000"/>
              </a:lnSpc>
              <a:spcBef>
                <a:spcPts val="1055"/>
              </a:spcBef>
              <a:buFont typeface="Wingdings" panose="05000000000000000000"/>
              <a:buChar char=""/>
              <a:tabLst>
                <a:tab pos="354965" algn="l"/>
                <a:tab pos="355600" algn="l"/>
              </a:tabLst>
            </a:pPr>
            <a:r>
              <a:rPr sz="1200" dirty="0">
                <a:solidFill>
                  <a:schemeClr val="tx2"/>
                </a:solidFill>
                <a:latin typeface="方正黑体_GBK" panose="03000509000000000000" charset="-122"/>
                <a:ea typeface="方正黑体_GBK" panose="03000509000000000000" charset="-122"/>
                <a:cs typeface="方正黑体_GBK" panose="03000509000000000000" charset="-122"/>
              </a:rPr>
              <a:t>完善的法律法规和执法体系保障履约的强有力支撑</a:t>
            </a:r>
            <a:endParaRPr sz="1200">
              <a:solidFill>
                <a:schemeClr val="tx2"/>
              </a:solidFill>
              <a:latin typeface="方正黑体_GBK" panose="03000509000000000000" charset="-122"/>
              <a:ea typeface="方正黑体_GBK" panose="03000509000000000000" charset="-122"/>
              <a:cs typeface="方正黑体_GBK" panose="03000509000000000000" charset="-122"/>
            </a:endParaRPr>
          </a:p>
          <a:p>
            <a:pPr marL="355600" indent="-342900">
              <a:lnSpc>
                <a:spcPct val="100000"/>
              </a:lnSpc>
              <a:spcBef>
                <a:spcPts val="1010"/>
              </a:spcBef>
              <a:buFont typeface="Wingdings" panose="05000000000000000000"/>
              <a:buChar char=""/>
              <a:tabLst>
                <a:tab pos="354965" algn="l"/>
                <a:tab pos="355600" algn="l"/>
              </a:tabLst>
            </a:pPr>
            <a:r>
              <a:rPr sz="1200" dirty="0">
                <a:solidFill>
                  <a:schemeClr val="tx2"/>
                </a:solidFill>
                <a:latin typeface="方正黑体_GBK" panose="03000509000000000000" charset="-122"/>
                <a:ea typeface="方正黑体_GBK" panose="03000509000000000000" charset="-122"/>
                <a:cs typeface="方正黑体_GBK" panose="03000509000000000000" charset="-122"/>
              </a:rPr>
              <a:t>实践中常用的惩罚措施：</a:t>
            </a:r>
            <a:endParaRPr sz="1200">
              <a:solidFill>
                <a:schemeClr val="tx2"/>
              </a:solidFill>
              <a:latin typeface="方正黑体_GBK" panose="03000509000000000000" charset="-122"/>
              <a:ea typeface="方正黑体_GBK" panose="03000509000000000000" charset="-122"/>
              <a:cs typeface="方正黑体_GBK" panose="03000509000000000000" charset="-122"/>
            </a:endParaRPr>
          </a:p>
          <a:p>
            <a:pPr marL="355600" indent="-342900">
              <a:lnSpc>
                <a:spcPct val="100000"/>
              </a:lnSpc>
              <a:spcBef>
                <a:spcPts val="1005"/>
              </a:spcBef>
              <a:buFont typeface="Arial" panose="020B0604020202020204"/>
              <a:buChar char="•"/>
              <a:tabLst>
                <a:tab pos="354965" algn="l"/>
                <a:tab pos="355600" algn="l"/>
              </a:tabLst>
            </a:pPr>
            <a:r>
              <a:rPr sz="1200" dirty="0">
                <a:solidFill>
                  <a:schemeClr val="tx2"/>
                </a:solidFill>
                <a:latin typeface="方正黑体_GBK" panose="03000509000000000000" charset="-122"/>
                <a:ea typeface="方正黑体_GBK" panose="03000509000000000000" charset="-122"/>
                <a:cs typeface="方正黑体_GBK" panose="03000509000000000000" charset="-122"/>
              </a:rPr>
              <a:t>罚款</a:t>
            </a:r>
            <a:endParaRPr sz="1200">
              <a:solidFill>
                <a:schemeClr val="tx2"/>
              </a:solidFill>
              <a:latin typeface="方正黑体_GBK" panose="03000509000000000000" charset="-122"/>
              <a:ea typeface="方正黑体_GBK" panose="03000509000000000000" charset="-122"/>
              <a:cs typeface="方正黑体_GBK" panose="03000509000000000000" charset="-122"/>
            </a:endParaRPr>
          </a:p>
          <a:p>
            <a:pPr marL="355600" indent="-342900">
              <a:lnSpc>
                <a:spcPct val="100000"/>
              </a:lnSpc>
              <a:spcBef>
                <a:spcPts val="1010"/>
              </a:spcBef>
              <a:buFont typeface="Arial" panose="020B0604020202020204"/>
              <a:buChar char="•"/>
              <a:tabLst>
                <a:tab pos="354965" algn="l"/>
                <a:tab pos="355600" algn="l"/>
              </a:tabLst>
            </a:pPr>
            <a:r>
              <a:rPr sz="1200" dirty="0">
                <a:solidFill>
                  <a:schemeClr val="tx2"/>
                </a:solidFill>
                <a:latin typeface="方正黑体_GBK" panose="03000509000000000000" charset="-122"/>
                <a:ea typeface="方正黑体_GBK" panose="03000509000000000000" charset="-122"/>
                <a:cs typeface="方正黑体_GBK" panose="03000509000000000000" charset="-122"/>
              </a:rPr>
              <a:t>记入征信系统</a:t>
            </a:r>
            <a:endParaRPr sz="1200">
              <a:solidFill>
                <a:schemeClr val="tx2"/>
              </a:solidFill>
              <a:latin typeface="方正黑体_GBK" panose="03000509000000000000" charset="-122"/>
              <a:ea typeface="方正黑体_GBK" panose="03000509000000000000" charset="-122"/>
              <a:cs typeface="方正黑体_GBK" panose="03000509000000000000" charset="-122"/>
            </a:endParaRPr>
          </a:p>
          <a:p>
            <a:pPr marL="355600" indent="-342900">
              <a:lnSpc>
                <a:spcPct val="100000"/>
              </a:lnSpc>
              <a:spcBef>
                <a:spcPts val="1010"/>
              </a:spcBef>
              <a:buFont typeface="Arial" panose="020B0604020202020204"/>
              <a:buChar char="•"/>
              <a:tabLst>
                <a:tab pos="354965" algn="l"/>
                <a:tab pos="355600" algn="l"/>
              </a:tabLst>
            </a:pPr>
            <a:r>
              <a:rPr sz="1200" spc="-5" dirty="0">
                <a:solidFill>
                  <a:schemeClr val="tx2"/>
                </a:solidFill>
                <a:latin typeface="方正黑体_GBK" panose="03000509000000000000" charset="-122"/>
                <a:ea typeface="方正黑体_GBK" panose="03000509000000000000" charset="-122"/>
                <a:cs typeface="方正黑体_GBK" panose="03000509000000000000" charset="-122"/>
              </a:rPr>
              <a:t>媒体曝光</a:t>
            </a:r>
            <a:endParaRPr sz="1200">
              <a:solidFill>
                <a:schemeClr val="tx2"/>
              </a:solidFill>
              <a:latin typeface="方正黑体_GBK" panose="03000509000000000000" charset="-122"/>
              <a:ea typeface="方正黑体_GBK" panose="03000509000000000000" charset="-122"/>
              <a:cs typeface="方正黑体_GBK" panose="03000509000000000000" charset="-122"/>
            </a:endParaRPr>
          </a:p>
          <a:p>
            <a:pPr marL="355600" indent="-342900">
              <a:lnSpc>
                <a:spcPct val="100000"/>
              </a:lnSpc>
              <a:spcBef>
                <a:spcPts val="1010"/>
              </a:spcBef>
              <a:buFont typeface="Arial" panose="020B0604020202020204"/>
              <a:buChar char="•"/>
              <a:tabLst>
                <a:tab pos="354965" algn="l"/>
                <a:tab pos="355600" algn="l"/>
              </a:tabLst>
            </a:pPr>
            <a:r>
              <a:rPr sz="1200" dirty="0">
                <a:solidFill>
                  <a:schemeClr val="tx2"/>
                </a:solidFill>
                <a:latin typeface="方正黑体_GBK" panose="03000509000000000000" charset="-122"/>
                <a:ea typeface="方正黑体_GBK" panose="03000509000000000000" charset="-122"/>
                <a:cs typeface="方正黑体_GBK" panose="03000509000000000000" charset="-122"/>
              </a:rPr>
              <a:t>配额扣减</a:t>
            </a:r>
            <a:endParaRPr sz="1200">
              <a:solidFill>
                <a:schemeClr val="tx2"/>
              </a:solidFill>
              <a:latin typeface="方正黑体_GBK" panose="03000509000000000000" charset="-122"/>
              <a:ea typeface="方正黑体_GBK" panose="03000509000000000000" charset="-122"/>
              <a:cs typeface="方正黑体_GBK" panose="03000509000000000000" charset="-122"/>
            </a:endParaRPr>
          </a:p>
          <a:p>
            <a:pPr marL="355600" indent="-342900">
              <a:lnSpc>
                <a:spcPct val="100000"/>
              </a:lnSpc>
              <a:spcBef>
                <a:spcPts val="1005"/>
              </a:spcBef>
              <a:buFont typeface="Arial" panose="020B0604020202020204"/>
              <a:buChar char="•"/>
              <a:tabLst>
                <a:tab pos="354965" algn="l"/>
                <a:tab pos="355600" algn="l"/>
              </a:tabLst>
            </a:pPr>
            <a:r>
              <a:rPr sz="1200" dirty="0">
                <a:solidFill>
                  <a:schemeClr val="tx2"/>
                </a:solidFill>
                <a:latin typeface="方正黑体_GBK" panose="03000509000000000000" charset="-122"/>
                <a:ea typeface="方正黑体_GBK" panose="03000509000000000000" charset="-122"/>
                <a:cs typeface="方正黑体_GBK" panose="03000509000000000000" charset="-122"/>
              </a:rPr>
              <a:t>……</a:t>
            </a:r>
            <a:endParaRPr sz="12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6" name="object 6"/>
          <p:cNvSpPr/>
          <p:nvPr/>
        </p:nvSpPr>
        <p:spPr>
          <a:xfrm>
            <a:off x="5105400" y="2572967"/>
            <a:ext cx="2804795" cy="1701165"/>
          </a:xfrm>
          <a:prstGeom prst="rect">
            <a:avLst/>
          </a:prstGeom>
          <a:blipFill>
            <a:blip r:embed="rId2" cstate="print"/>
            <a:stretch>
              <a:fillRect/>
            </a:stretch>
          </a:blipFill>
        </p:spPr>
        <p:txBody>
          <a:bodyPr wrap="square" lIns="0" tIns="0" rIns="0" bIns="0" rtlCol="0"/>
          <a:lstStyle/>
          <a:p>
            <a:endParaRPr>
              <a:solidFill>
                <a:schemeClr val="tx2"/>
              </a:solidFill>
              <a:latin typeface="方正黑体_GBK" panose="03000509000000000000" charset="-122"/>
              <a:ea typeface="方正黑体_GBK" panose="03000509000000000000"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609612" y="857832"/>
            <a:ext cx="229235" cy="1569720"/>
          </a:xfrm>
          <a:prstGeom prst="rect">
            <a:avLst/>
          </a:prstGeom>
        </p:spPr>
        <p:txBody>
          <a:bodyPr vert="horz" wrap="square" lIns="0" tIns="56515" rIns="0" bIns="0" rtlCol="0">
            <a:spAutoFit/>
          </a:bodyPr>
          <a:lstStyle/>
          <a:p>
            <a:pPr marL="12700" marR="5080" algn="just">
              <a:lnSpc>
                <a:spcPct val="82000"/>
              </a:lnSpc>
              <a:spcBef>
                <a:spcPts val="445"/>
              </a:spcBef>
            </a:pPr>
            <a:r>
              <a:rPr sz="2400" b="1" spc="-5" dirty="0">
                <a:solidFill>
                  <a:schemeClr val="tx2"/>
                </a:solidFill>
                <a:latin typeface="方正黑体_GBK" panose="03000509000000000000" charset="-122"/>
                <a:ea typeface="方正黑体_GBK" panose="03000509000000000000" charset="-122"/>
                <a:cs typeface="方正黑体_GBK" panose="03000509000000000000" charset="-122"/>
              </a:rPr>
              <a:t>碳 交 易 要 素</a:t>
            </a:r>
            <a:endParaRPr sz="24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3" name="object 3"/>
          <p:cNvSpPr txBox="1"/>
          <p:nvPr/>
        </p:nvSpPr>
        <p:spPr>
          <a:xfrm>
            <a:off x="608965" y="2421202"/>
            <a:ext cx="229870" cy="668655"/>
          </a:xfrm>
          <a:prstGeom prst="rect">
            <a:avLst/>
          </a:prstGeom>
        </p:spPr>
        <p:txBody>
          <a:bodyPr vert="vert" wrap="square" lIns="0" tIns="0" rIns="0" bIns="0" rtlCol="0">
            <a:spAutoFit/>
          </a:bodyPr>
          <a:lstStyle/>
          <a:p>
            <a:pPr marL="12700">
              <a:lnSpc>
                <a:spcPts val="1795"/>
              </a:lnSpc>
            </a:pPr>
            <a:r>
              <a:rPr b="1" spc="5" dirty="0">
                <a:solidFill>
                  <a:schemeClr val="tx2"/>
                </a:solidFill>
                <a:latin typeface="方正黑体_GBK" panose="03000509000000000000" charset="-122"/>
                <a:ea typeface="方正黑体_GBK" panose="03000509000000000000" charset="-122"/>
                <a:cs typeface="黑体" panose="02010609060101010101" charset="-122"/>
              </a:rPr>
              <a:t>——</a:t>
            </a:r>
            <a:endParaRPr b="1" spc="5" dirty="0">
              <a:solidFill>
                <a:schemeClr val="tx2"/>
              </a:solidFill>
              <a:latin typeface="方正黑体_GBK" panose="03000509000000000000" charset="-122"/>
              <a:ea typeface="方正黑体_GBK" panose="03000509000000000000" charset="-122"/>
              <a:cs typeface="黑体" panose="02010609060101010101" charset="-122"/>
            </a:endParaRPr>
          </a:p>
        </p:txBody>
      </p:sp>
      <p:sp>
        <p:nvSpPr>
          <p:cNvPr id="4" name="object 4"/>
          <p:cNvSpPr txBox="1"/>
          <p:nvPr/>
        </p:nvSpPr>
        <p:spPr>
          <a:xfrm>
            <a:off x="609612" y="2971238"/>
            <a:ext cx="229235" cy="1266825"/>
          </a:xfrm>
          <a:prstGeom prst="rect">
            <a:avLst/>
          </a:prstGeom>
        </p:spPr>
        <p:txBody>
          <a:bodyPr vert="horz" wrap="square" lIns="0" tIns="56515" rIns="0" bIns="0" rtlCol="0">
            <a:spAutoFit/>
          </a:bodyPr>
          <a:lstStyle/>
          <a:p>
            <a:pPr marL="12700" marR="5080" algn="just">
              <a:lnSpc>
                <a:spcPct val="82000"/>
              </a:lnSpc>
              <a:spcBef>
                <a:spcPts val="445"/>
              </a:spcBef>
            </a:pPr>
            <a:r>
              <a:rPr sz="2400" b="1" spc="-5" dirty="0">
                <a:solidFill>
                  <a:schemeClr val="tx2"/>
                </a:solidFill>
                <a:latin typeface="方正黑体_GBK" panose="03000509000000000000" charset="-122"/>
                <a:ea typeface="方正黑体_GBK" panose="03000509000000000000" charset="-122"/>
                <a:cs typeface="方正黑体_GBK" panose="03000509000000000000" charset="-122"/>
              </a:rPr>
              <a:t>抵 消 机 制</a:t>
            </a:r>
            <a:endParaRPr sz="24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5" name="object 5"/>
          <p:cNvSpPr/>
          <p:nvPr/>
        </p:nvSpPr>
        <p:spPr>
          <a:xfrm>
            <a:off x="6548246" y="206829"/>
            <a:ext cx="850265" cy="306705"/>
          </a:xfrm>
          <a:custGeom>
            <a:avLst/>
            <a:gdLst/>
            <a:ahLst/>
            <a:cxnLst/>
            <a:rect l="l" t="t" r="r" b="b"/>
            <a:pathLst>
              <a:path w="850265" h="306705">
                <a:moveTo>
                  <a:pt x="424942" y="0"/>
                </a:moveTo>
                <a:lnTo>
                  <a:pt x="356012" y="2004"/>
                </a:lnTo>
                <a:lnTo>
                  <a:pt x="290624" y="7808"/>
                </a:lnTo>
                <a:lnTo>
                  <a:pt x="229653" y="17096"/>
                </a:lnTo>
                <a:lnTo>
                  <a:pt x="173973" y="29553"/>
                </a:lnTo>
                <a:lnTo>
                  <a:pt x="124459" y="44862"/>
                </a:lnTo>
                <a:lnTo>
                  <a:pt x="81987" y="62709"/>
                </a:lnTo>
                <a:lnTo>
                  <a:pt x="47429" y="82778"/>
                </a:lnTo>
                <a:lnTo>
                  <a:pt x="5561" y="128320"/>
                </a:lnTo>
                <a:lnTo>
                  <a:pt x="0" y="153162"/>
                </a:lnTo>
                <a:lnTo>
                  <a:pt x="5561" y="178003"/>
                </a:lnTo>
                <a:lnTo>
                  <a:pt x="47429" y="223545"/>
                </a:lnTo>
                <a:lnTo>
                  <a:pt x="81987" y="243614"/>
                </a:lnTo>
                <a:lnTo>
                  <a:pt x="124460" y="261461"/>
                </a:lnTo>
                <a:lnTo>
                  <a:pt x="173973" y="276770"/>
                </a:lnTo>
                <a:lnTo>
                  <a:pt x="229653" y="289227"/>
                </a:lnTo>
                <a:lnTo>
                  <a:pt x="290624" y="298515"/>
                </a:lnTo>
                <a:lnTo>
                  <a:pt x="356012" y="304319"/>
                </a:lnTo>
                <a:lnTo>
                  <a:pt x="424942" y="306324"/>
                </a:lnTo>
                <a:lnTo>
                  <a:pt x="493871" y="304319"/>
                </a:lnTo>
                <a:lnTo>
                  <a:pt x="559259" y="298515"/>
                </a:lnTo>
                <a:lnTo>
                  <a:pt x="620230" y="289227"/>
                </a:lnTo>
                <a:lnTo>
                  <a:pt x="675910" y="276770"/>
                </a:lnTo>
                <a:lnTo>
                  <a:pt x="725424" y="261461"/>
                </a:lnTo>
                <a:lnTo>
                  <a:pt x="767896" y="243614"/>
                </a:lnTo>
                <a:lnTo>
                  <a:pt x="802454" y="223545"/>
                </a:lnTo>
                <a:lnTo>
                  <a:pt x="844322" y="178003"/>
                </a:lnTo>
                <a:lnTo>
                  <a:pt x="849883" y="153162"/>
                </a:lnTo>
                <a:lnTo>
                  <a:pt x="844322" y="128320"/>
                </a:lnTo>
                <a:lnTo>
                  <a:pt x="802454" y="82778"/>
                </a:lnTo>
                <a:lnTo>
                  <a:pt x="767896" y="62709"/>
                </a:lnTo>
                <a:lnTo>
                  <a:pt x="725424" y="44862"/>
                </a:lnTo>
                <a:lnTo>
                  <a:pt x="675910" y="29553"/>
                </a:lnTo>
                <a:lnTo>
                  <a:pt x="620230" y="17096"/>
                </a:lnTo>
                <a:lnTo>
                  <a:pt x="559259" y="7808"/>
                </a:lnTo>
                <a:lnTo>
                  <a:pt x="493871" y="2004"/>
                </a:lnTo>
                <a:lnTo>
                  <a:pt x="424942" y="0"/>
                </a:lnTo>
                <a:close/>
              </a:path>
            </a:pathLst>
          </a:custGeom>
          <a:solidFill>
            <a:srgbClr val="39633D"/>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6" name="object 6"/>
          <p:cNvSpPr txBox="1"/>
          <p:nvPr/>
        </p:nvSpPr>
        <p:spPr>
          <a:xfrm>
            <a:off x="6790943" y="265757"/>
            <a:ext cx="365760" cy="166370"/>
          </a:xfrm>
          <a:prstGeom prst="rect">
            <a:avLst/>
          </a:prstGeom>
        </p:spPr>
        <p:txBody>
          <a:bodyPr vert="horz" wrap="square" lIns="0" tIns="12700" rIns="0" bIns="0" rtlCol="0">
            <a:spAutoFit/>
          </a:bodyPr>
          <a:lstStyle/>
          <a:p>
            <a:pPr marL="12700">
              <a:lnSpc>
                <a:spcPct val="100000"/>
              </a:lnSpc>
              <a:spcBef>
                <a:spcPts val="100"/>
              </a:spcBef>
            </a:pPr>
            <a:r>
              <a:rPr sz="1000" b="1" i="1" dirty="0">
                <a:solidFill>
                  <a:srgbClr val="FFFFFF"/>
                </a:solidFill>
                <a:latin typeface="方正黑体_GBK" panose="03000509000000000000" charset="-122"/>
                <a:ea typeface="方正黑体_GBK" panose="03000509000000000000" charset="-122"/>
                <a:cs typeface="方正黑体_GBK" panose="03000509000000000000" charset="-122"/>
              </a:rPr>
              <a:t>企业</a:t>
            </a:r>
            <a:r>
              <a:rPr sz="1000" b="1" dirty="0">
                <a:solidFill>
                  <a:srgbClr val="FFFFFF"/>
                </a:solidFill>
                <a:latin typeface="方正黑体_GBK" panose="03000509000000000000" charset="-122"/>
                <a:ea typeface="方正黑体_GBK" panose="03000509000000000000" charset="-122"/>
                <a:cs typeface="方正黑体_GBK" panose="03000509000000000000" charset="-122"/>
              </a:rPr>
              <a:t>C</a:t>
            </a:r>
            <a:endParaRPr sz="1000">
              <a:latin typeface="方正黑体_GBK" panose="03000509000000000000" charset="-122"/>
              <a:ea typeface="方正黑体_GBK" panose="03000509000000000000" charset="-122"/>
              <a:cs typeface="方正黑体_GBK" panose="03000509000000000000" charset="-122"/>
            </a:endParaRPr>
          </a:p>
        </p:txBody>
      </p:sp>
      <p:sp>
        <p:nvSpPr>
          <p:cNvPr id="7" name="object 7"/>
          <p:cNvSpPr/>
          <p:nvPr/>
        </p:nvSpPr>
        <p:spPr>
          <a:xfrm>
            <a:off x="1385569" y="4162638"/>
            <a:ext cx="3053715" cy="0"/>
          </a:xfrm>
          <a:custGeom>
            <a:avLst/>
            <a:gdLst/>
            <a:ahLst/>
            <a:cxnLst/>
            <a:rect l="l" t="t" r="r" b="b"/>
            <a:pathLst>
              <a:path w="3053715">
                <a:moveTo>
                  <a:pt x="0" y="0"/>
                </a:moveTo>
                <a:lnTo>
                  <a:pt x="3053334" y="0"/>
                </a:lnTo>
              </a:path>
            </a:pathLst>
          </a:custGeom>
          <a:ln w="19050">
            <a:solidFill>
              <a:srgbClr val="497DBA"/>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8" name="object 8"/>
          <p:cNvSpPr/>
          <p:nvPr/>
        </p:nvSpPr>
        <p:spPr>
          <a:xfrm>
            <a:off x="3773119" y="2579443"/>
            <a:ext cx="721360" cy="0"/>
          </a:xfrm>
          <a:custGeom>
            <a:avLst/>
            <a:gdLst/>
            <a:ahLst/>
            <a:cxnLst/>
            <a:rect l="l" t="t" r="r" b="b"/>
            <a:pathLst>
              <a:path w="721360">
                <a:moveTo>
                  <a:pt x="0" y="0"/>
                </a:moveTo>
                <a:lnTo>
                  <a:pt x="720775" y="0"/>
                </a:lnTo>
              </a:path>
            </a:pathLst>
          </a:custGeom>
          <a:ln w="19050">
            <a:solidFill>
              <a:srgbClr val="497DBA"/>
            </a:solidFill>
            <a:prstDash val="sysDash"/>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9" name="object 9"/>
          <p:cNvSpPr/>
          <p:nvPr/>
        </p:nvSpPr>
        <p:spPr>
          <a:xfrm>
            <a:off x="1385569" y="2579443"/>
            <a:ext cx="2079625" cy="0"/>
          </a:xfrm>
          <a:custGeom>
            <a:avLst/>
            <a:gdLst/>
            <a:ahLst/>
            <a:cxnLst/>
            <a:rect l="l" t="t" r="r" b="b"/>
            <a:pathLst>
              <a:path w="2079625">
                <a:moveTo>
                  <a:pt x="0" y="0"/>
                </a:moveTo>
                <a:lnTo>
                  <a:pt x="2079117" y="0"/>
                </a:lnTo>
              </a:path>
            </a:pathLst>
          </a:custGeom>
          <a:ln w="19050">
            <a:solidFill>
              <a:srgbClr val="497DBA"/>
            </a:solidFill>
            <a:prstDash val="sysDash"/>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10" name="object 10"/>
          <p:cNvSpPr/>
          <p:nvPr/>
        </p:nvSpPr>
        <p:spPr>
          <a:xfrm>
            <a:off x="3464686" y="2191725"/>
            <a:ext cx="308610" cy="1971039"/>
          </a:xfrm>
          <a:custGeom>
            <a:avLst/>
            <a:gdLst/>
            <a:ahLst/>
            <a:cxnLst/>
            <a:rect l="l" t="t" r="r" b="b"/>
            <a:pathLst>
              <a:path w="308610" h="1971039">
                <a:moveTo>
                  <a:pt x="0" y="1970913"/>
                </a:moveTo>
                <a:lnTo>
                  <a:pt x="308432" y="1970913"/>
                </a:lnTo>
                <a:lnTo>
                  <a:pt x="308432" y="0"/>
                </a:lnTo>
                <a:lnTo>
                  <a:pt x="0" y="0"/>
                </a:lnTo>
                <a:lnTo>
                  <a:pt x="0" y="1970913"/>
                </a:lnTo>
                <a:close/>
              </a:path>
            </a:pathLst>
          </a:custGeom>
          <a:solidFill>
            <a:srgbClr val="0D0D0D"/>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11" name="object 11"/>
          <p:cNvSpPr/>
          <p:nvPr/>
        </p:nvSpPr>
        <p:spPr>
          <a:xfrm>
            <a:off x="3464686" y="2191725"/>
            <a:ext cx="308610" cy="1971039"/>
          </a:xfrm>
          <a:custGeom>
            <a:avLst/>
            <a:gdLst/>
            <a:ahLst/>
            <a:cxnLst/>
            <a:rect l="l" t="t" r="r" b="b"/>
            <a:pathLst>
              <a:path w="308610" h="1971039">
                <a:moveTo>
                  <a:pt x="0" y="1970913"/>
                </a:moveTo>
                <a:lnTo>
                  <a:pt x="308432" y="1970913"/>
                </a:lnTo>
                <a:lnTo>
                  <a:pt x="308432" y="0"/>
                </a:lnTo>
                <a:lnTo>
                  <a:pt x="0" y="0"/>
                </a:lnTo>
                <a:lnTo>
                  <a:pt x="0" y="1970913"/>
                </a:lnTo>
                <a:close/>
              </a:path>
            </a:pathLst>
          </a:custGeom>
          <a:ln w="9524">
            <a:solidFill>
              <a:srgbClr val="938953"/>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12" name="object 12"/>
          <p:cNvSpPr/>
          <p:nvPr/>
        </p:nvSpPr>
        <p:spPr>
          <a:xfrm>
            <a:off x="2654554" y="2573906"/>
            <a:ext cx="308610" cy="1589405"/>
          </a:xfrm>
          <a:custGeom>
            <a:avLst/>
            <a:gdLst/>
            <a:ahLst/>
            <a:cxnLst/>
            <a:rect l="l" t="t" r="r" b="b"/>
            <a:pathLst>
              <a:path w="308610" h="1589404">
                <a:moveTo>
                  <a:pt x="0" y="1589024"/>
                </a:moveTo>
                <a:lnTo>
                  <a:pt x="308432" y="1589024"/>
                </a:lnTo>
                <a:lnTo>
                  <a:pt x="308432" y="0"/>
                </a:lnTo>
                <a:lnTo>
                  <a:pt x="0" y="0"/>
                </a:lnTo>
                <a:lnTo>
                  <a:pt x="0" y="1589024"/>
                </a:lnTo>
                <a:close/>
              </a:path>
            </a:pathLst>
          </a:custGeom>
          <a:solidFill>
            <a:srgbClr val="7E7E7E"/>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13" name="object 13"/>
          <p:cNvSpPr/>
          <p:nvPr/>
        </p:nvSpPr>
        <p:spPr>
          <a:xfrm>
            <a:off x="2654554" y="2373818"/>
            <a:ext cx="308610" cy="200660"/>
          </a:xfrm>
          <a:custGeom>
            <a:avLst/>
            <a:gdLst/>
            <a:ahLst/>
            <a:cxnLst/>
            <a:rect l="l" t="t" r="r" b="b"/>
            <a:pathLst>
              <a:path w="308610" h="200660">
                <a:moveTo>
                  <a:pt x="0" y="200164"/>
                </a:moveTo>
                <a:lnTo>
                  <a:pt x="308432" y="200164"/>
                </a:lnTo>
                <a:lnTo>
                  <a:pt x="308432" y="0"/>
                </a:lnTo>
                <a:lnTo>
                  <a:pt x="0" y="0"/>
                </a:lnTo>
                <a:lnTo>
                  <a:pt x="0" y="200164"/>
                </a:lnTo>
                <a:close/>
              </a:path>
            </a:pathLst>
          </a:custGeom>
          <a:solidFill>
            <a:srgbClr val="92D050"/>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14" name="object 14"/>
          <p:cNvSpPr/>
          <p:nvPr/>
        </p:nvSpPr>
        <p:spPr>
          <a:xfrm>
            <a:off x="2551810" y="2537026"/>
            <a:ext cx="499745" cy="1669414"/>
          </a:xfrm>
          <a:custGeom>
            <a:avLst/>
            <a:gdLst/>
            <a:ahLst/>
            <a:cxnLst/>
            <a:rect l="l" t="t" r="r" b="b"/>
            <a:pathLst>
              <a:path w="499744" h="1669414">
                <a:moveTo>
                  <a:pt x="0" y="83185"/>
                </a:moveTo>
                <a:lnTo>
                  <a:pt x="6532" y="50792"/>
                </a:lnTo>
                <a:lnTo>
                  <a:pt x="24352" y="24352"/>
                </a:lnTo>
                <a:lnTo>
                  <a:pt x="50792" y="6532"/>
                </a:lnTo>
                <a:lnTo>
                  <a:pt x="83184" y="0"/>
                </a:lnTo>
                <a:lnTo>
                  <a:pt x="416051" y="0"/>
                </a:lnTo>
                <a:lnTo>
                  <a:pt x="448464" y="6532"/>
                </a:lnTo>
                <a:lnTo>
                  <a:pt x="474948" y="24352"/>
                </a:lnTo>
                <a:lnTo>
                  <a:pt x="492811" y="50792"/>
                </a:lnTo>
                <a:lnTo>
                  <a:pt x="499363" y="83185"/>
                </a:lnTo>
                <a:lnTo>
                  <a:pt x="499363" y="1585785"/>
                </a:lnTo>
                <a:lnTo>
                  <a:pt x="492811" y="1618179"/>
                </a:lnTo>
                <a:lnTo>
                  <a:pt x="474948" y="1644632"/>
                </a:lnTo>
                <a:lnTo>
                  <a:pt x="448464" y="1662468"/>
                </a:lnTo>
                <a:lnTo>
                  <a:pt x="416051" y="1669008"/>
                </a:lnTo>
                <a:lnTo>
                  <a:pt x="83184" y="1669008"/>
                </a:lnTo>
                <a:lnTo>
                  <a:pt x="50792" y="1662468"/>
                </a:lnTo>
                <a:lnTo>
                  <a:pt x="24352" y="1644632"/>
                </a:lnTo>
                <a:lnTo>
                  <a:pt x="6532" y="1618179"/>
                </a:lnTo>
                <a:lnTo>
                  <a:pt x="0" y="1585785"/>
                </a:lnTo>
                <a:lnTo>
                  <a:pt x="0" y="83185"/>
                </a:lnTo>
                <a:close/>
              </a:path>
            </a:pathLst>
          </a:custGeom>
          <a:ln w="19050">
            <a:solidFill>
              <a:srgbClr val="000000"/>
            </a:solidFill>
            <a:prstDash val="sysDash"/>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15" name="object 15"/>
          <p:cNvSpPr/>
          <p:nvPr/>
        </p:nvSpPr>
        <p:spPr>
          <a:xfrm>
            <a:off x="2374392" y="2191712"/>
            <a:ext cx="221615" cy="385445"/>
          </a:xfrm>
          <a:custGeom>
            <a:avLst/>
            <a:gdLst/>
            <a:ahLst/>
            <a:cxnLst/>
            <a:rect l="l" t="t" r="r" b="b"/>
            <a:pathLst>
              <a:path w="221614" h="385444">
                <a:moveTo>
                  <a:pt x="221487" y="384937"/>
                </a:moveTo>
                <a:lnTo>
                  <a:pt x="178359" y="383488"/>
                </a:lnTo>
                <a:lnTo>
                  <a:pt x="143160" y="379539"/>
                </a:lnTo>
                <a:lnTo>
                  <a:pt x="119439" y="373685"/>
                </a:lnTo>
                <a:lnTo>
                  <a:pt x="110743" y="366521"/>
                </a:lnTo>
                <a:lnTo>
                  <a:pt x="110743" y="210946"/>
                </a:lnTo>
                <a:lnTo>
                  <a:pt x="102030" y="203783"/>
                </a:lnTo>
                <a:lnTo>
                  <a:pt x="78279" y="197929"/>
                </a:lnTo>
                <a:lnTo>
                  <a:pt x="43074" y="193980"/>
                </a:lnTo>
                <a:lnTo>
                  <a:pt x="0" y="192531"/>
                </a:lnTo>
                <a:lnTo>
                  <a:pt x="43074" y="191081"/>
                </a:lnTo>
                <a:lnTo>
                  <a:pt x="78279" y="187118"/>
                </a:lnTo>
                <a:lnTo>
                  <a:pt x="102030" y="181227"/>
                </a:lnTo>
                <a:lnTo>
                  <a:pt x="110743" y="173989"/>
                </a:lnTo>
                <a:lnTo>
                  <a:pt x="110743" y="18414"/>
                </a:lnTo>
                <a:lnTo>
                  <a:pt x="119439" y="11251"/>
                </a:lnTo>
                <a:lnTo>
                  <a:pt x="143160" y="5397"/>
                </a:lnTo>
                <a:lnTo>
                  <a:pt x="178359" y="1448"/>
                </a:lnTo>
                <a:lnTo>
                  <a:pt x="221487" y="0"/>
                </a:lnTo>
              </a:path>
            </a:pathLst>
          </a:custGeom>
          <a:ln w="9525">
            <a:solidFill>
              <a:srgbClr val="497DBA"/>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16" name="object 16"/>
          <p:cNvSpPr txBox="1"/>
          <p:nvPr/>
        </p:nvSpPr>
        <p:spPr>
          <a:xfrm>
            <a:off x="1857755" y="2297757"/>
            <a:ext cx="534670" cy="166370"/>
          </a:xfrm>
          <a:prstGeom prst="rect">
            <a:avLst/>
          </a:prstGeom>
        </p:spPr>
        <p:txBody>
          <a:bodyPr vert="horz" wrap="square" lIns="0" tIns="12700" rIns="0" bIns="0" rtlCol="0">
            <a:spAutoFit/>
          </a:bodyPr>
          <a:lstStyle/>
          <a:p>
            <a:pPr marL="12700">
              <a:lnSpc>
                <a:spcPct val="100000"/>
              </a:lnSpc>
              <a:spcBef>
                <a:spcPts val="100"/>
              </a:spcBef>
            </a:pPr>
            <a:r>
              <a:rPr sz="1000" b="1" i="1" dirty="0">
                <a:latin typeface="方正黑体_GBK" panose="03000509000000000000" charset="-122"/>
                <a:ea typeface="方正黑体_GBK" panose="03000509000000000000" charset="-122"/>
                <a:cs typeface="微软雅黑" panose="020B0503020204020204" charset="-122"/>
              </a:rPr>
              <a:t>补足缺口</a:t>
            </a:r>
            <a:endParaRPr sz="1000" b="1" i="1" dirty="0">
              <a:latin typeface="方正黑体_GBK" panose="03000509000000000000" charset="-122"/>
              <a:ea typeface="方正黑体_GBK" panose="03000509000000000000" charset="-122"/>
              <a:cs typeface="微软雅黑" panose="020B0503020204020204" charset="-122"/>
            </a:endParaRPr>
          </a:p>
        </p:txBody>
      </p:sp>
      <p:sp>
        <p:nvSpPr>
          <p:cNvPr id="17" name="object 17"/>
          <p:cNvSpPr/>
          <p:nvPr/>
        </p:nvSpPr>
        <p:spPr>
          <a:xfrm>
            <a:off x="2162682" y="2573855"/>
            <a:ext cx="389255" cy="1589405"/>
          </a:xfrm>
          <a:custGeom>
            <a:avLst/>
            <a:gdLst/>
            <a:ahLst/>
            <a:cxnLst/>
            <a:rect l="l" t="t" r="r" b="b"/>
            <a:pathLst>
              <a:path w="389255" h="1589404">
                <a:moveTo>
                  <a:pt x="389128" y="1588782"/>
                </a:moveTo>
                <a:lnTo>
                  <a:pt x="313400" y="1586232"/>
                </a:lnTo>
                <a:lnTo>
                  <a:pt x="251555" y="1579279"/>
                </a:lnTo>
                <a:lnTo>
                  <a:pt x="209855" y="1568969"/>
                </a:lnTo>
                <a:lnTo>
                  <a:pt x="194564" y="1556346"/>
                </a:lnTo>
                <a:lnTo>
                  <a:pt x="194564" y="826769"/>
                </a:lnTo>
                <a:lnTo>
                  <a:pt x="179272" y="814155"/>
                </a:lnTo>
                <a:lnTo>
                  <a:pt x="137572" y="803862"/>
                </a:lnTo>
                <a:lnTo>
                  <a:pt x="75727" y="796926"/>
                </a:lnTo>
                <a:lnTo>
                  <a:pt x="0" y="794384"/>
                </a:lnTo>
                <a:lnTo>
                  <a:pt x="75727" y="791843"/>
                </a:lnTo>
                <a:lnTo>
                  <a:pt x="137572" y="784907"/>
                </a:lnTo>
                <a:lnTo>
                  <a:pt x="179272" y="774614"/>
                </a:lnTo>
                <a:lnTo>
                  <a:pt x="194564" y="762000"/>
                </a:lnTo>
                <a:lnTo>
                  <a:pt x="194564" y="32384"/>
                </a:lnTo>
                <a:lnTo>
                  <a:pt x="209855" y="19770"/>
                </a:lnTo>
                <a:lnTo>
                  <a:pt x="251555" y="9477"/>
                </a:lnTo>
                <a:lnTo>
                  <a:pt x="313400" y="2541"/>
                </a:lnTo>
                <a:lnTo>
                  <a:pt x="389128" y="0"/>
                </a:lnTo>
              </a:path>
            </a:pathLst>
          </a:custGeom>
          <a:ln w="9525">
            <a:solidFill>
              <a:srgbClr val="497DBA"/>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18" name="object 18"/>
          <p:cNvSpPr txBox="1"/>
          <p:nvPr/>
        </p:nvSpPr>
        <p:spPr>
          <a:xfrm>
            <a:off x="1822957" y="3042485"/>
            <a:ext cx="153035" cy="628015"/>
          </a:xfrm>
          <a:prstGeom prst="rect">
            <a:avLst/>
          </a:prstGeom>
        </p:spPr>
        <p:txBody>
          <a:bodyPr vert="horz" wrap="square" lIns="0" tIns="12700" rIns="0" bIns="0" rtlCol="0">
            <a:spAutoFit/>
          </a:bodyPr>
          <a:lstStyle/>
          <a:p>
            <a:pPr marL="12700" marR="5080" algn="just">
              <a:lnSpc>
                <a:spcPct val="100000"/>
              </a:lnSpc>
              <a:spcBef>
                <a:spcPts val="100"/>
              </a:spcBef>
            </a:pPr>
            <a:r>
              <a:rPr sz="1000" b="1" i="1" dirty="0">
                <a:latin typeface="方正黑体_GBK" panose="03000509000000000000" charset="-122"/>
                <a:ea typeface="方正黑体_GBK" panose="03000509000000000000" charset="-122"/>
                <a:cs typeface="方正黑体_GBK" panose="03000509000000000000" charset="-122"/>
              </a:rPr>
              <a:t>初 始 配 额</a:t>
            </a:r>
            <a:endParaRPr sz="1000" b="1" i="1" dirty="0">
              <a:latin typeface="方正黑体_GBK" panose="03000509000000000000" charset="-122"/>
              <a:ea typeface="方正黑体_GBK" panose="03000509000000000000" charset="-122"/>
              <a:cs typeface="方正黑体_GBK" panose="03000509000000000000" charset="-122"/>
            </a:endParaRPr>
          </a:p>
        </p:txBody>
      </p:sp>
      <p:sp>
        <p:nvSpPr>
          <p:cNvPr id="19" name="object 19"/>
          <p:cNvSpPr/>
          <p:nvPr/>
        </p:nvSpPr>
        <p:spPr>
          <a:xfrm>
            <a:off x="2322702" y="4290870"/>
            <a:ext cx="998855" cy="385445"/>
          </a:xfrm>
          <a:custGeom>
            <a:avLst/>
            <a:gdLst/>
            <a:ahLst/>
            <a:cxnLst/>
            <a:rect l="l" t="t" r="r" b="b"/>
            <a:pathLst>
              <a:path w="998854" h="385445">
                <a:moveTo>
                  <a:pt x="499237" y="0"/>
                </a:moveTo>
                <a:lnTo>
                  <a:pt x="431494" y="1756"/>
                </a:lnTo>
                <a:lnTo>
                  <a:pt x="366521" y="6875"/>
                </a:lnTo>
                <a:lnTo>
                  <a:pt x="304913" y="15124"/>
                </a:lnTo>
                <a:lnTo>
                  <a:pt x="247264" y="26277"/>
                </a:lnTo>
                <a:lnTo>
                  <a:pt x="194169" y="40102"/>
                </a:lnTo>
                <a:lnTo>
                  <a:pt x="146224" y="56372"/>
                </a:lnTo>
                <a:lnTo>
                  <a:pt x="104023" y="74856"/>
                </a:lnTo>
                <a:lnTo>
                  <a:pt x="68161" y="95325"/>
                </a:lnTo>
                <a:lnTo>
                  <a:pt x="17833" y="141302"/>
                </a:lnTo>
                <a:lnTo>
                  <a:pt x="0" y="192468"/>
                </a:lnTo>
                <a:lnTo>
                  <a:pt x="4557" y="218582"/>
                </a:lnTo>
                <a:lnTo>
                  <a:pt x="39233" y="267381"/>
                </a:lnTo>
                <a:lnTo>
                  <a:pt x="104023" y="310075"/>
                </a:lnTo>
                <a:lnTo>
                  <a:pt x="146224" y="328560"/>
                </a:lnTo>
                <a:lnTo>
                  <a:pt x="194169" y="344830"/>
                </a:lnTo>
                <a:lnTo>
                  <a:pt x="247264" y="358656"/>
                </a:lnTo>
                <a:lnTo>
                  <a:pt x="304913" y="369810"/>
                </a:lnTo>
                <a:lnTo>
                  <a:pt x="366521" y="378061"/>
                </a:lnTo>
                <a:lnTo>
                  <a:pt x="431494" y="383179"/>
                </a:lnTo>
                <a:lnTo>
                  <a:pt x="499237" y="384937"/>
                </a:lnTo>
                <a:lnTo>
                  <a:pt x="567008" y="383179"/>
                </a:lnTo>
                <a:lnTo>
                  <a:pt x="632006" y="378061"/>
                </a:lnTo>
                <a:lnTo>
                  <a:pt x="693634" y="369810"/>
                </a:lnTo>
                <a:lnTo>
                  <a:pt x="751299" y="358656"/>
                </a:lnTo>
                <a:lnTo>
                  <a:pt x="804405" y="344830"/>
                </a:lnTo>
                <a:lnTo>
                  <a:pt x="852360" y="328560"/>
                </a:lnTo>
                <a:lnTo>
                  <a:pt x="894568" y="310075"/>
                </a:lnTo>
                <a:lnTo>
                  <a:pt x="930434" y="289606"/>
                </a:lnTo>
                <a:lnTo>
                  <a:pt x="980766" y="243630"/>
                </a:lnTo>
                <a:lnTo>
                  <a:pt x="998601" y="192468"/>
                </a:lnTo>
                <a:lnTo>
                  <a:pt x="994043" y="166351"/>
                </a:lnTo>
                <a:lnTo>
                  <a:pt x="959365" y="117550"/>
                </a:lnTo>
                <a:lnTo>
                  <a:pt x="894568" y="74856"/>
                </a:lnTo>
                <a:lnTo>
                  <a:pt x="852360" y="56372"/>
                </a:lnTo>
                <a:lnTo>
                  <a:pt x="804405" y="40102"/>
                </a:lnTo>
                <a:lnTo>
                  <a:pt x="751299" y="26277"/>
                </a:lnTo>
                <a:lnTo>
                  <a:pt x="693634" y="15124"/>
                </a:lnTo>
                <a:lnTo>
                  <a:pt x="632006" y="6875"/>
                </a:lnTo>
                <a:lnTo>
                  <a:pt x="567008" y="1756"/>
                </a:lnTo>
                <a:lnTo>
                  <a:pt x="499237" y="0"/>
                </a:lnTo>
                <a:close/>
              </a:path>
            </a:pathLst>
          </a:custGeom>
          <a:solidFill>
            <a:srgbClr val="4F6128"/>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20" name="object 20"/>
          <p:cNvSpPr txBox="1"/>
          <p:nvPr/>
        </p:nvSpPr>
        <p:spPr>
          <a:xfrm>
            <a:off x="2564892" y="4358459"/>
            <a:ext cx="514350" cy="227330"/>
          </a:xfrm>
          <a:prstGeom prst="rect">
            <a:avLst/>
          </a:prstGeom>
        </p:spPr>
        <p:txBody>
          <a:bodyPr vert="horz" wrap="square" lIns="0" tIns="12065" rIns="0" bIns="0" rtlCol="0">
            <a:spAutoFit/>
          </a:bodyPr>
          <a:lstStyle/>
          <a:p>
            <a:pPr marL="12700">
              <a:lnSpc>
                <a:spcPct val="100000"/>
              </a:lnSpc>
              <a:spcBef>
                <a:spcPts val="95"/>
              </a:spcBef>
            </a:pPr>
            <a:r>
              <a:rPr sz="1400" b="1" i="1" spc="-5" dirty="0">
                <a:solidFill>
                  <a:srgbClr val="FFFFFF"/>
                </a:solidFill>
                <a:latin typeface="方正黑体_GBK" panose="03000509000000000000" charset="-122"/>
                <a:ea typeface="方正黑体_GBK" panose="03000509000000000000" charset="-122"/>
                <a:cs typeface="方正黑体_GBK" panose="03000509000000000000" charset="-122"/>
              </a:rPr>
              <a:t>企业</a:t>
            </a:r>
            <a:r>
              <a:rPr sz="1400" b="1" spc="-5" dirty="0">
                <a:solidFill>
                  <a:srgbClr val="FFFFFF"/>
                </a:solidFill>
                <a:latin typeface="方正黑体_GBK" panose="03000509000000000000" charset="-122"/>
                <a:ea typeface="方正黑体_GBK" panose="03000509000000000000" charset="-122"/>
                <a:cs typeface="方正黑体_GBK" panose="03000509000000000000" charset="-122"/>
              </a:rPr>
              <a:t>A</a:t>
            </a:r>
            <a:endParaRPr sz="1400">
              <a:latin typeface="方正黑体_GBK" panose="03000509000000000000" charset="-122"/>
              <a:ea typeface="方正黑体_GBK" panose="03000509000000000000" charset="-122"/>
              <a:cs typeface="方正黑体_GBK" panose="03000509000000000000" charset="-122"/>
            </a:endParaRPr>
          </a:p>
        </p:txBody>
      </p:sp>
      <p:sp>
        <p:nvSpPr>
          <p:cNvPr id="21" name="object 21"/>
          <p:cNvSpPr txBox="1"/>
          <p:nvPr/>
        </p:nvSpPr>
        <p:spPr>
          <a:xfrm>
            <a:off x="3419347" y="4219522"/>
            <a:ext cx="407670" cy="320040"/>
          </a:xfrm>
          <a:prstGeom prst="rect">
            <a:avLst/>
          </a:prstGeom>
        </p:spPr>
        <p:txBody>
          <a:bodyPr vert="horz" wrap="square" lIns="0" tIns="12700" rIns="0" bIns="0" rtlCol="0">
            <a:spAutoFit/>
          </a:bodyPr>
          <a:lstStyle/>
          <a:p>
            <a:pPr marL="12700" marR="5080" indent="62865">
              <a:lnSpc>
                <a:spcPct val="100000"/>
              </a:lnSpc>
              <a:spcBef>
                <a:spcPts val="100"/>
              </a:spcBef>
            </a:pPr>
            <a:r>
              <a:rPr sz="1000" b="1" i="1" dirty="0">
                <a:latin typeface="方正黑体_GBK" panose="03000509000000000000" charset="-122"/>
                <a:ea typeface="方正黑体_GBK" panose="03000509000000000000" charset="-122"/>
                <a:cs typeface="方正黑体_GBK" panose="03000509000000000000" charset="-122"/>
              </a:rPr>
              <a:t>实际 排放量</a:t>
            </a:r>
            <a:endParaRPr sz="1000">
              <a:latin typeface="方正黑体_GBK" panose="03000509000000000000" charset="-122"/>
              <a:ea typeface="方正黑体_GBK" panose="03000509000000000000" charset="-122"/>
              <a:cs typeface="方正黑体_GBK" panose="03000509000000000000" charset="-122"/>
            </a:endParaRPr>
          </a:p>
        </p:txBody>
      </p:sp>
      <p:sp>
        <p:nvSpPr>
          <p:cNvPr id="22" name="object 22"/>
          <p:cNvSpPr/>
          <p:nvPr/>
        </p:nvSpPr>
        <p:spPr>
          <a:xfrm>
            <a:off x="4605273" y="4162638"/>
            <a:ext cx="3053715" cy="0"/>
          </a:xfrm>
          <a:custGeom>
            <a:avLst/>
            <a:gdLst/>
            <a:ahLst/>
            <a:cxnLst/>
            <a:rect l="l" t="t" r="r" b="b"/>
            <a:pathLst>
              <a:path w="3053715">
                <a:moveTo>
                  <a:pt x="0" y="0"/>
                </a:moveTo>
                <a:lnTo>
                  <a:pt x="3053333" y="0"/>
                </a:lnTo>
              </a:path>
            </a:pathLst>
          </a:custGeom>
          <a:ln w="19050">
            <a:solidFill>
              <a:srgbClr val="497DBA"/>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23" name="object 23"/>
          <p:cNvSpPr/>
          <p:nvPr/>
        </p:nvSpPr>
        <p:spPr>
          <a:xfrm>
            <a:off x="4605273" y="2579443"/>
            <a:ext cx="2487295" cy="5715"/>
          </a:xfrm>
          <a:custGeom>
            <a:avLst/>
            <a:gdLst/>
            <a:ahLst/>
            <a:cxnLst/>
            <a:rect l="l" t="t" r="r" b="b"/>
            <a:pathLst>
              <a:path w="2487295" h="5714">
                <a:moveTo>
                  <a:pt x="0" y="0"/>
                </a:moveTo>
                <a:lnTo>
                  <a:pt x="2487041" y="5714"/>
                </a:lnTo>
              </a:path>
            </a:pathLst>
          </a:custGeom>
          <a:ln w="19050">
            <a:solidFill>
              <a:srgbClr val="497DBA"/>
            </a:solidFill>
            <a:prstDash val="sysDash"/>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24" name="object 24"/>
          <p:cNvSpPr/>
          <p:nvPr/>
        </p:nvSpPr>
        <p:spPr>
          <a:xfrm>
            <a:off x="6683247" y="2955948"/>
            <a:ext cx="308610" cy="1207135"/>
          </a:xfrm>
          <a:custGeom>
            <a:avLst/>
            <a:gdLst/>
            <a:ahLst/>
            <a:cxnLst/>
            <a:rect l="l" t="t" r="r" b="b"/>
            <a:pathLst>
              <a:path w="308609" h="1207135">
                <a:moveTo>
                  <a:pt x="0" y="1206690"/>
                </a:moveTo>
                <a:lnTo>
                  <a:pt x="308432" y="1206690"/>
                </a:lnTo>
                <a:lnTo>
                  <a:pt x="308432" y="0"/>
                </a:lnTo>
                <a:lnTo>
                  <a:pt x="0" y="0"/>
                </a:lnTo>
                <a:lnTo>
                  <a:pt x="0" y="1206690"/>
                </a:lnTo>
                <a:close/>
              </a:path>
            </a:pathLst>
          </a:custGeom>
          <a:solidFill>
            <a:srgbClr val="0D0D0D"/>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25" name="object 25"/>
          <p:cNvSpPr/>
          <p:nvPr/>
        </p:nvSpPr>
        <p:spPr>
          <a:xfrm>
            <a:off x="5874258" y="2956126"/>
            <a:ext cx="308610" cy="1207135"/>
          </a:xfrm>
          <a:custGeom>
            <a:avLst/>
            <a:gdLst/>
            <a:ahLst/>
            <a:cxnLst/>
            <a:rect l="l" t="t" r="r" b="b"/>
            <a:pathLst>
              <a:path w="308610" h="1207135">
                <a:moveTo>
                  <a:pt x="0" y="1206804"/>
                </a:moveTo>
                <a:lnTo>
                  <a:pt x="308432" y="1206804"/>
                </a:lnTo>
                <a:lnTo>
                  <a:pt x="308432" y="0"/>
                </a:lnTo>
                <a:lnTo>
                  <a:pt x="0" y="0"/>
                </a:lnTo>
                <a:lnTo>
                  <a:pt x="0" y="1206804"/>
                </a:lnTo>
                <a:close/>
              </a:path>
            </a:pathLst>
          </a:custGeom>
          <a:solidFill>
            <a:srgbClr val="7E7E7E"/>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26" name="object 26"/>
          <p:cNvSpPr/>
          <p:nvPr/>
        </p:nvSpPr>
        <p:spPr>
          <a:xfrm>
            <a:off x="5874258" y="2573970"/>
            <a:ext cx="308610" cy="382270"/>
          </a:xfrm>
          <a:custGeom>
            <a:avLst/>
            <a:gdLst/>
            <a:ahLst/>
            <a:cxnLst/>
            <a:rect l="l" t="t" r="r" b="b"/>
            <a:pathLst>
              <a:path w="308610" h="382269">
                <a:moveTo>
                  <a:pt x="0" y="382155"/>
                </a:moveTo>
                <a:lnTo>
                  <a:pt x="308432" y="382155"/>
                </a:lnTo>
                <a:lnTo>
                  <a:pt x="308432" y="0"/>
                </a:lnTo>
                <a:lnTo>
                  <a:pt x="0" y="0"/>
                </a:lnTo>
                <a:lnTo>
                  <a:pt x="0" y="382155"/>
                </a:lnTo>
                <a:close/>
              </a:path>
            </a:pathLst>
          </a:custGeom>
          <a:solidFill>
            <a:srgbClr val="92D050"/>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27" name="object 27"/>
          <p:cNvSpPr/>
          <p:nvPr/>
        </p:nvSpPr>
        <p:spPr>
          <a:xfrm>
            <a:off x="5770371" y="2537026"/>
            <a:ext cx="501015" cy="1669414"/>
          </a:xfrm>
          <a:custGeom>
            <a:avLst/>
            <a:gdLst/>
            <a:ahLst/>
            <a:cxnLst/>
            <a:rect l="l" t="t" r="r" b="b"/>
            <a:pathLst>
              <a:path w="501014" h="1669414">
                <a:moveTo>
                  <a:pt x="0" y="83438"/>
                </a:moveTo>
                <a:lnTo>
                  <a:pt x="6554" y="50952"/>
                </a:lnTo>
                <a:lnTo>
                  <a:pt x="24431" y="24431"/>
                </a:lnTo>
                <a:lnTo>
                  <a:pt x="50952" y="6554"/>
                </a:lnTo>
                <a:lnTo>
                  <a:pt x="83438" y="0"/>
                </a:lnTo>
                <a:lnTo>
                  <a:pt x="417067" y="0"/>
                </a:lnTo>
                <a:lnTo>
                  <a:pt x="449554" y="6554"/>
                </a:lnTo>
                <a:lnTo>
                  <a:pt x="476075" y="24431"/>
                </a:lnTo>
                <a:lnTo>
                  <a:pt x="493952" y="50952"/>
                </a:lnTo>
                <a:lnTo>
                  <a:pt x="500506" y="83438"/>
                </a:lnTo>
                <a:lnTo>
                  <a:pt x="500506" y="1585582"/>
                </a:lnTo>
                <a:lnTo>
                  <a:pt x="493952" y="1618055"/>
                </a:lnTo>
                <a:lnTo>
                  <a:pt x="476075" y="1644573"/>
                </a:lnTo>
                <a:lnTo>
                  <a:pt x="449554" y="1662452"/>
                </a:lnTo>
                <a:lnTo>
                  <a:pt x="417067" y="1669008"/>
                </a:lnTo>
                <a:lnTo>
                  <a:pt x="83438" y="1669008"/>
                </a:lnTo>
                <a:lnTo>
                  <a:pt x="50952" y="1662452"/>
                </a:lnTo>
                <a:lnTo>
                  <a:pt x="24431" y="1644573"/>
                </a:lnTo>
                <a:lnTo>
                  <a:pt x="6554" y="1618055"/>
                </a:lnTo>
                <a:lnTo>
                  <a:pt x="0" y="1585582"/>
                </a:lnTo>
                <a:lnTo>
                  <a:pt x="0" y="83438"/>
                </a:lnTo>
                <a:close/>
              </a:path>
            </a:pathLst>
          </a:custGeom>
          <a:ln w="19050">
            <a:solidFill>
              <a:srgbClr val="000000"/>
            </a:solidFill>
            <a:prstDash val="sysDash"/>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28" name="object 28"/>
          <p:cNvSpPr/>
          <p:nvPr/>
        </p:nvSpPr>
        <p:spPr>
          <a:xfrm>
            <a:off x="6252464" y="2585158"/>
            <a:ext cx="221615" cy="386080"/>
          </a:xfrm>
          <a:custGeom>
            <a:avLst/>
            <a:gdLst/>
            <a:ahLst/>
            <a:cxnLst/>
            <a:rect l="l" t="t" r="r" b="b"/>
            <a:pathLst>
              <a:path w="221614" h="386080">
                <a:moveTo>
                  <a:pt x="0" y="0"/>
                </a:moveTo>
                <a:lnTo>
                  <a:pt x="43128" y="1448"/>
                </a:lnTo>
                <a:lnTo>
                  <a:pt x="78327" y="5397"/>
                </a:lnTo>
                <a:lnTo>
                  <a:pt x="102048" y="11251"/>
                </a:lnTo>
                <a:lnTo>
                  <a:pt x="110744" y="18415"/>
                </a:lnTo>
                <a:lnTo>
                  <a:pt x="110744" y="174498"/>
                </a:lnTo>
                <a:lnTo>
                  <a:pt x="119457" y="181661"/>
                </a:lnTo>
                <a:lnTo>
                  <a:pt x="143208" y="187515"/>
                </a:lnTo>
                <a:lnTo>
                  <a:pt x="178413" y="191464"/>
                </a:lnTo>
                <a:lnTo>
                  <a:pt x="221487" y="192912"/>
                </a:lnTo>
                <a:lnTo>
                  <a:pt x="178413" y="194363"/>
                </a:lnTo>
                <a:lnTo>
                  <a:pt x="143208" y="198326"/>
                </a:lnTo>
                <a:lnTo>
                  <a:pt x="119457" y="204217"/>
                </a:lnTo>
                <a:lnTo>
                  <a:pt x="110744" y="211455"/>
                </a:lnTo>
                <a:lnTo>
                  <a:pt x="110744" y="367411"/>
                </a:lnTo>
                <a:lnTo>
                  <a:pt x="102048" y="374574"/>
                </a:lnTo>
                <a:lnTo>
                  <a:pt x="78327" y="380428"/>
                </a:lnTo>
                <a:lnTo>
                  <a:pt x="43128" y="384377"/>
                </a:lnTo>
                <a:lnTo>
                  <a:pt x="0" y="385825"/>
                </a:lnTo>
              </a:path>
            </a:pathLst>
          </a:custGeom>
          <a:ln w="9525">
            <a:solidFill>
              <a:srgbClr val="497DBA"/>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29" name="object 29"/>
          <p:cNvSpPr txBox="1"/>
          <p:nvPr/>
        </p:nvSpPr>
        <p:spPr>
          <a:xfrm>
            <a:off x="6567169" y="2725239"/>
            <a:ext cx="534670" cy="166370"/>
          </a:xfrm>
          <a:prstGeom prst="rect">
            <a:avLst/>
          </a:prstGeom>
        </p:spPr>
        <p:txBody>
          <a:bodyPr vert="horz" wrap="square" lIns="0" tIns="12700" rIns="0" bIns="0" rtlCol="0">
            <a:spAutoFit/>
          </a:bodyPr>
          <a:lstStyle/>
          <a:p>
            <a:pPr marL="12700">
              <a:lnSpc>
                <a:spcPct val="100000"/>
              </a:lnSpc>
              <a:spcBef>
                <a:spcPts val="100"/>
              </a:spcBef>
            </a:pPr>
            <a:r>
              <a:rPr sz="1000" b="1" i="1" dirty="0">
                <a:latin typeface="方正黑体_GBK" panose="03000509000000000000" charset="-122"/>
                <a:ea typeface="方正黑体_GBK" panose="03000509000000000000" charset="-122"/>
                <a:cs typeface="微软雅黑" panose="020B0503020204020204" charset="-122"/>
              </a:rPr>
              <a:t>富余配额</a:t>
            </a:r>
            <a:endParaRPr sz="1000" b="1" i="1" dirty="0">
              <a:latin typeface="方正黑体_GBK" panose="03000509000000000000" charset="-122"/>
              <a:ea typeface="方正黑体_GBK" panose="03000509000000000000" charset="-122"/>
              <a:cs typeface="微软雅黑" panose="020B0503020204020204" charset="-122"/>
            </a:endParaRPr>
          </a:p>
        </p:txBody>
      </p:sp>
      <p:sp>
        <p:nvSpPr>
          <p:cNvPr id="30" name="object 30"/>
          <p:cNvSpPr/>
          <p:nvPr/>
        </p:nvSpPr>
        <p:spPr>
          <a:xfrm>
            <a:off x="5382386" y="2579443"/>
            <a:ext cx="387985" cy="1583690"/>
          </a:xfrm>
          <a:custGeom>
            <a:avLst/>
            <a:gdLst/>
            <a:ahLst/>
            <a:cxnLst/>
            <a:rect l="l" t="t" r="r" b="b"/>
            <a:pathLst>
              <a:path w="387985" h="1583689">
                <a:moveTo>
                  <a:pt x="387985" y="1583194"/>
                </a:moveTo>
                <a:lnTo>
                  <a:pt x="312443" y="1580653"/>
                </a:lnTo>
                <a:lnTo>
                  <a:pt x="250761" y="1573723"/>
                </a:lnTo>
                <a:lnTo>
                  <a:pt x="209176" y="1563445"/>
                </a:lnTo>
                <a:lnTo>
                  <a:pt x="193928" y="1550860"/>
                </a:lnTo>
                <a:lnTo>
                  <a:pt x="193928" y="823976"/>
                </a:lnTo>
                <a:lnTo>
                  <a:pt x="178700" y="811361"/>
                </a:lnTo>
                <a:lnTo>
                  <a:pt x="137159" y="801068"/>
                </a:lnTo>
                <a:lnTo>
                  <a:pt x="75521" y="794132"/>
                </a:lnTo>
                <a:lnTo>
                  <a:pt x="0" y="791590"/>
                </a:lnTo>
                <a:lnTo>
                  <a:pt x="75521" y="789051"/>
                </a:lnTo>
                <a:lnTo>
                  <a:pt x="137159" y="782129"/>
                </a:lnTo>
                <a:lnTo>
                  <a:pt x="178700" y="771874"/>
                </a:lnTo>
                <a:lnTo>
                  <a:pt x="193928" y="759332"/>
                </a:lnTo>
                <a:lnTo>
                  <a:pt x="193928" y="32385"/>
                </a:lnTo>
                <a:lnTo>
                  <a:pt x="209176" y="19770"/>
                </a:lnTo>
                <a:lnTo>
                  <a:pt x="250761" y="9477"/>
                </a:lnTo>
                <a:lnTo>
                  <a:pt x="312443" y="2541"/>
                </a:lnTo>
                <a:lnTo>
                  <a:pt x="387985" y="0"/>
                </a:lnTo>
              </a:path>
            </a:pathLst>
          </a:custGeom>
          <a:ln w="9524">
            <a:solidFill>
              <a:srgbClr val="497DBA"/>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31" name="object 31"/>
          <p:cNvSpPr txBox="1"/>
          <p:nvPr/>
        </p:nvSpPr>
        <p:spPr>
          <a:xfrm>
            <a:off x="5104638" y="3045787"/>
            <a:ext cx="153035" cy="628015"/>
          </a:xfrm>
          <a:prstGeom prst="rect">
            <a:avLst/>
          </a:prstGeom>
        </p:spPr>
        <p:txBody>
          <a:bodyPr vert="horz" wrap="square" lIns="0" tIns="12700" rIns="0" bIns="0" rtlCol="0">
            <a:spAutoFit/>
          </a:bodyPr>
          <a:lstStyle/>
          <a:p>
            <a:pPr marL="12700" marR="5080" algn="just">
              <a:lnSpc>
                <a:spcPct val="100000"/>
              </a:lnSpc>
              <a:spcBef>
                <a:spcPts val="100"/>
              </a:spcBef>
            </a:pPr>
            <a:r>
              <a:rPr sz="1000" b="1" i="1" dirty="0">
                <a:latin typeface="方正黑体_GBK" panose="03000509000000000000" charset="-122"/>
                <a:ea typeface="方正黑体_GBK" panose="03000509000000000000" charset="-122"/>
                <a:cs typeface="方正黑体_GBK" panose="03000509000000000000" charset="-122"/>
              </a:rPr>
              <a:t>初 始 配 额</a:t>
            </a:r>
            <a:endParaRPr sz="1000" b="1" i="1" dirty="0">
              <a:latin typeface="方正黑体_GBK" panose="03000509000000000000" charset="-122"/>
              <a:ea typeface="方正黑体_GBK" panose="03000509000000000000" charset="-122"/>
              <a:cs typeface="方正黑体_GBK" panose="03000509000000000000" charset="-122"/>
            </a:endParaRPr>
          </a:p>
        </p:txBody>
      </p:sp>
      <p:sp>
        <p:nvSpPr>
          <p:cNvPr id="32" name="object 32"/>
          <p:cNvSpPr/>
          <p:nvPr/>
        </p:nvSpPr>
        <p:spPr>
          <a:xfrm>
            <a:off x="5535167" y="4290870"/>
            <a:ext cx="998855" cy="385445"/>
          </a:xfrm>
          <a:custGeom>
            <a:avLst/>
            <a:gdLst/>
            <a:ahLst/>
            <a:cxnLst/>
            <a:rect l="l" t="t" r="r" b="b"/>
            <a:pathLst>
              <a:path w="998854" h="385445">
                <a:moveTo>
                  <a:pt x="499237" y="0"/>
                </a:moveTo>
                <a:lnTo>
                  <a:pt x="431494" y="1756"/>
                </a:lnTo>
                <a:lnTo>
                  <a:pt x="366521" y="6875"/>
                </a:lnTo>
                <a:lnTo>
                  <a:pt x="304913" y="15124"/>
                </a:lnTo>
                <a:lnTo>
                  <a:pt x="247264" y="26277"/>
                </a:lnTo>
                <a:lnTo>
                  <a:pt x="194169" y="40102"/>
                </a:lnTo>
                <a:lnTo>
                  <a:pt x="146224" y="56372"/>
                </a:lnTo>
                <a:lnTo>
                  <a:pt x="104023" y="74856"/>
                </a:lnTo>
                <a:lnTo>
                  <a:pt x="68161" y="95325"/>
                </a:lnTo>
                <a:lnTo>
                  <a:pt x="17833" y="141302"/>
                </a:lnTo>
                <a:lnTo>
                  <a:pt x="0" y="192468"/>
                </a:lnTo>
                <a:lnTo>
                  <a:pt x="4557" y="218582"/>
                </a:lnTo>
                <a:lnTo>
                  <a:pt x="39233" y="267381"/>
                </a:lnTo>
                <a:lnTo>
                  <a:pt x="104023" y="310075"/>
                </a:lnTo>
                <a:lnTo>
                  <a:pt x="146224" y="328560"/>
                </a:lnTo>
                <a:lnTo>
                  <a:pt x="194169" y="344830"/>
                </a:lnTo>
                <a:lnTo>
                  <a:pt x="247264" y="358656"/>
                </a:lnTo>
                <a:lnTo>
                  <a:pt x="304913" y="369810"/>
                </a:lnTo>
                <a:lnTo>
                  <a:pt x="366521" y="378061"/>
                </a:lnTo>
                <a:lnTo>
                  <a:pt x="431494" y="383179"/>
                </a:lnTo>
                <a:lnTo>
                  <a:pt x="499237" y="384937"/>
                </a:lnTo>
                <a:lnTo>
                  <a:pt x="567008" y="383179"/>
                </a:lnTo>
                <a:lnTo>
                  <a:pt x="632006" y="378061"/>
                </a:lnTo>
                <a:lnTo>
                  <a:pt x="693634" y="369810"/>
                </a:lnTo>
                <a:lnTo>
                  <a:pt x="751299" y="358656"/>
                </a:lnTo>
                <a:lnTo>
                  <a:pt x="804405" y="344830"/>
                </a:lnTo>
                <a:lnTo>
                  <a:pt x="852360" y="328560"/>
                </a:lnTo>
                <a:lnTo>
                  <a:pt x="894568" y="310075"/>
                </a:lnTo>
                <a:lnTo>
                  <a:pt x="930434" y="289606"/>
                </a:lnTo>
                <a:lnTo>
                  <a:pt x="980766" y="243630"/>
                </a:lnTo>
                <a:lnTo>
                  <a:pt x="998601" y="192468"/>
                </a:lnTo>
                <a:lnTo>
                  <a:pt x="994043" y="166351"/>
                </a:lnTo>
                <a:lnTo>
                  <a:pt x="959365" y="117550"/>
                </a:lnTo>
                <a:lnTo>
                  <a:pt x="894568" y="74856"/>
                </a:lnTo>
                <a:lnTo>
                  <a:pt x="852360" y="56372"/>
                </a:lnTo>
                <a:lnTo>
                  <a:pt x="804405" y="40102"/>
                </a:lnTo>
                <a:lnTo>
                  <a:pt x="751299" y="26277"/>
                </a:lnTo>
                <a:lnTo>
                  <a:pt x="693634" y="15124"/>
                </a:lnTo>
                <a:lnTo>
                  <a:pt x="632006" y="6875"/>
                </a:lnTo>
                <a:lnTo>
                  <a:pt x="567008" y="1756"/>
                </a:lnTo>
                <a:lnTo>
                  <a:pt x="499237" y="0"/>
                </a:lnTo>
                <a:close/>
              </a:path>
            </a:pathLst>
          </a:custGeom>
          <a:solidFill>
            <a:srgbClr val="4F6128"/>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33" name="object 33"/>
          <p:cNvSpPr txBox="1"/>
          <p:nvPr/>
        </p:nvSpPr>
        <p:spPr>
          <a:xfrm>
            <a:off x="5783834" y="4358459"/>
            <a:ext cx="502284" cy="227330"/>
          </a:xfrm>
          <a:prstGeom prst="rect">
            <a:avLst/>
          </a:prstGeom>
        </p:spPr>
        <p:txBody>
          <a:bodyPr vert="horz" wrap="square" lIns="0" tIns="12065" rIns="0" bIns="0" rtlCol="0">
            <a:spAutoFit/>
          </a:bodyPr>
          <a:lstStyle/>
          <a:p>
            <a:pPr marL="12700">
              <a:lnSpc>
                <a:spcPct val="100000"/>
              </a:lnSpc>
              <a:spcBef>
                <a:spcPts val="95"/>
              </a:spcBef>
            </a:pPr>
            <a:r>
              <a:rPr sz="1400" b="1" i="1" spc="-5" dirty="0">
                <a:solidFill>
                  <a:srgbClr val="FFFFFF"/>
                </a:solidFill>
                <a:latin typeface="方正黑体_GBK" panose="03000509000000000000" charset="-122"/>
                <a:ea typeface="方正黑体_GBK" panose="03000509000000000000" charset="-122"/>
                <a:cs typeface="方正黑体_GBK" panose="03000509000000000000" charset="-122"/>
              </a:rPr>
              <a:t>企业</a:t>
            </a:r>
            <a:r>
              <a:rPr sz="1400" b="1" spc="-5" dirty="0">
                <a:solidFill>
                  <a:srgbClr val="FFFFFF"/>
                </a:solidFill>
                <a:latin typeface="方正黑体_GBK" panose="03000509000000000000" charset="-122"/>
                <a:ea typeface="方正黑体_GBK" panose="03000509000000000000" charset="-122"/>
                <a:cs typeface="方正黑体_GBK" panose="03000509000000000000" charset="-122"/>
              </a:rPr>
              <a:t>B</a:t>
            </a:r>
            <a:endParaRPr sz="1400">
              <a:latin typeface="方正黑体_GBK" panose="03000509000000000000" charset="-122"/>
              <a:ea typeface="方正黑体_GBK" panose="03000509000000000000" charset="-122"/>
              <a:cs typeface="方正黑体_GBK" panose="03000509000000000000" charset="-122"/>
            </a:endParaRPr>
          </a:p>
        </p:txBody>
      </p:sp>
      <p:sp>
        <p:nvSpPr>
          <p:cNvPr id="34" name="object 34"/>
          <p:cNvSpPr/>
          <p:nvPr/>
        </p:nvSpPr>
        <p:spPr>
          <a:xfrm>
            <a:off x="2962910" y="2384371"/>
            <a:ext cx="2911475" cy="427355"/>
          </a:xfrm>
          <a:custGeom>
            <a:avLst/>
            <a:gdLst/>
            <a:ahLst/>
            <a:cxnLst/>
            <a:rect l="l" t="t" r="r" b="b"/>
            <a:pathLst>
              <a:path w="2911475" h="427355">
                <a:moveTo>
                  <a:pt x="1441450" y="66293"/>
                </a:moveTo>
                <a:lnTo>
                  <a:pt x="1441450" y="420497"/>
                </a:lnTo>
                <a:lnTo>
                  <a:pt x="1447800" y="426974"/>
                </a:lnTo>
                <a:lnTo>
                  <a:pt x="2911348" y="426974"/>
                </a:lnTo>
                <a:lnTo>
                  <a:pt x="2911348" y="412623"/>
                </a:lnTo>
                <a:lnTo>
                  <a:pt x="1470025" y="412623"/>
                </a:lnTo>
                <a:lnTo>
                  <a:pt x="1455801" y="398399"/>
                </a:lnTo>
                <a:lnTo>
                  <a:pt x="1470025" y="398399"/>
                </a:lnTo>
                <a:lnTo>
                  <a:pt x="1470025" y="80645"/>
                </a:lnTo>
                <a:lnTo>
                  <a:pt x="1455801" y="80645"/>
                </a:lnTo>
                <a:lnTo>
                  <a:pt x="1441450" y="66293"/>
                </a:lnTo>
                <a:close/>
              </a:path>
              <a:path w="2911475" h="427355">
                <a:moveTo>
                  <a:pt x="1470025" y="398399"/>
                </a:moveTo>
                <a:lnTo>
                  <a:pt x="1455801" y="398399"/>
                </a:lnTo>
                <a:lnTo>
                  <a:pt x="1470025" y="412623"/>
                </a:lnTo>
                <a:lnTo>
                  <a:pt x="1470025" y="398399"/>
                </a:lnTo>
                <a:close/>
              </a:path>
              <a:path w="2911475" h="427355">
                <a:moveTo>
                  <a:pt x="2911348" y="398399"/>
                </a:moveTo>
                <a:lnTo>
                  <a:pt x="1470025" y="398399"/>
                </a:lnTo>
                <a:lnTo>
                  <a:pt x="1470025" y="412623"/>
                </a:lnTo>
                <a:lnTo>
                  <a:pt x="2911348" y="412623"/>
                </a:lnTo>
                <a:lnTo>
                  <a:pt x="2911348" y="398399"/>
                </a:lnTo>
                <a:close/>
              </a:path>
              <a:path w="2911475" h="427355">
                <a:moveTo>
                  <a:pt x="113664" y="0"/>
                </a:moveTo>
                <a:lnTo>
                  <a:pt x="0" y="66293"/>
                </a:lnTo>
                <a:lnTo>
                  <a:pt x="106933" y="128651"/>
                </a:lnTo>
                <a:lnTo>
                  <a:pt x="113664" y="132715"/>
                </a:lnTo>
                <a:lnTo>
                  <a:pt x="122427" y="130302"/>
                </a:lnTo>
                <a:lnTo>
                  <a:pt x="126491" y="123571"/>
                </a:lnTo>
                <a:lnTo>
                  <a:pt x="130428" y="116712"/>
                </a:lnTo>
                <a:lnTo>
                  <a:pt x="128142" y="107950"/>
                </a:lnTo>
                <a:lnTo>
                  <a:pt x="81250" y="80645"/>
                </a:lnTo>
                <a:lnTo>
                  <a:pt x="28320" y="80645"/>
                </a:lnTo>
                <a:lnTo>
                  <a:pt x="28320" y="52070"/>
                </a:lnTo>
                <a:lnTo>
                  <a:pt x="81149" y="52070"/>
                </a:lnTo>
                <a:lnTo>
                  <a:pt x="121284" y="28702"/>
                </a:lnTo>
                <a:lnTo>
                  <a:pt x="128142" y="24637"/>
                </a:lnTo>
                <a:lnTo>
                  <a:pt x="130428" y="16002"/>
                </a:lnTo>
                <a:lnTo>
                  <a:pt x="126491" y="9143"/>
                </a:lnTo>
                <a:lnTo>
                  <a:pt x="122427" y="2286"/>
                </a:lnTo>
                <a:lnTo>
                  <a:pt x="113664" y="0"/>
                </a:lnTo>
                <a:close/>
              </a:path>
              <a:path w="2911475" h="427355">
                <a:moveTo>
                  <a:pt x="81149" y="52070"/>
                </a:moveTo>
                <a:lnTo>
                  <a:pt x="28320" y="52070"/>
                </a:lnTo>
                <a:lnTo>
                  <a:pt x="28320" y="80645"/>
                </a:lnTo>
                <a:lnTo>
                  <a:pt x="81250" y="80645"/>
                </a:lnTo>
                <a:lnTo>
                  <a:pt x="77769" y="78612"/>
                </a:lnTo>
                <a:lnTo>
                  <a:pt x="35559" y="78612"/>
                </a:lnTo>
                <a:lnTo>
                  <a:pt x="35559" y="53975"/>
                </a:lnTo>
                <a:lnTo>
                  <a:pt x="77877" y="53975"/>
                </a:lnTo>
                <a:lnTo>
                  <a:pt x="81149" y="52070"/>
                </a:lnTo>
                <a:close/>
              </a:path>
              <a:path w="2911475" h="427355">
                <a:moveTo>
                  <a:pt x="1463675" y="52070"/>
                </a:moveTo>
                <a:lnTo>
                  <a:pt x="81149" y="52070"/>
                </a:lnTo>
                <a:lnTo>
                  <a:pt x="56691" y="66309"/>
                </a:lnTo>
                <a:lnTo>
                  <a:pt x="81250" y="80645"/>
                </a:lnTo>
                <a:lnTo>
                  <a:pt x="1441450" y="80645"/>
                </a:lnTo>
                <a:lnTo>
                  <a:pt x="1441450" y="66293"/>
                </a:lnTo>
                <a:lnTo>
                  <a:pt x="1470025" y="66293"/>
                </a:lnTo>
                <a:lnTo>
                  <a:pt x="1470025" y="58420"/>
                </a:lnTo>
                <a:lnTo>
                  <a:pt x="1463675" y="52070"/>
                </a:lnTo>
                <a:close/>
              </a:path>
              <a:path w="2911475" h="427355">
                <a:moveTo>
                  <a:pt x="1470025" y="66293"/>
                </a:moveTo>
                <a:lnTo>
                  <a:pt x="1441450" y="66293"/>
                </a:lnTo>
                <a:lnTo>
                  <a:pt x="1455801" y="80645"/>
                </a:lnTo>
                <a:lnTo>
                  <a:pt x="1470025" y="80645"/>
                </a:lnTo>
                <a:lnTo>
                  <a:pt x="1470025" y="66293"/>
                </a:lnTo>
                <a:close/>
              </a:path>
              <a:path w="2911475" h="427355">
                <a:moveTo>
                  <a:pt x="35559" y="53975"/>
                </a:moveTo>
                <a:lnTo>
                  <a:pt x="35559" y="78612"/>
                </a:lnTo>
                <a:lnTo>
                  <a:pt x="56691" y="66309"/>
                </a:lnTo>
                <a:lnTo>
                  <a:pt x="35559" y="53975"/>
                </a:lnTo>
                <a:close/>
              </a:path>
              <a:path w="2911475" h="427355">
                <a:moveTo>
                  <a:pt x="56691" y="66309"/>
                </a:moveTo>
                <a:lnTo>
                  <a:pt x="35559" y="78612"/>
                </a:lnTo>
                <a:lnTo>
                  <a:pt x="77769" y="78612"/>
                </a:lnTo>
                <a:lnTo>
                  <a:pt x="56691" y="66309"/>
                </a:lnTo>
                <a:close/>
              </a:path>
              <a:path w="2911475" h="427355">
                <a:moveTo>
                  <a:pt x="77877" y="53975"/>
                </a:moveTo>
                <a:lnTo>
                  <a:pt x="35559" y="53975"/>
                </a:lnTo>
                <a:lnTo>
                  <a:pt x="56691" y="66309"/>
                </a:lnTo>
                <a:lnTo>
                  <a:pt x="77877" y="53975"/>
                </a:lnTo>
                <a:close/>
              </a:path>
            </a:pathLst>
          </a:custGeom>
          <a:solidFill>
            <a:srgbClr val="7E7E7E"/>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35" name="object 35"/>
          <p:cNvSpPr txBox="1"/>
          <p:nvPr/>
        </p:nvSpPr>
        <p:spPr>
          <a:xfrm>
            <a:off x="3149345" y="2197936"/>
            <a:ext cx="228600" cy="257810"/>
          </a:xfrm>
          <a:prstGeom prst="rect">
            <a:avLst/>
          </a:prstGeom>
        </p:spPr>
        <p:txBody>
          <a:bodyPr vert="horz" wrap="square" lIns="0" tIns="12065" rIns="0" bIns="0" rtlCol="0">
            <a:spAutoFit/>
          </a:bodyPr>
          <a:lstStyle/>
          <a:p>
            <a:pPr marL="12700" marR="5080">
              <a:lnSpc>
                <a:spcPct val="100000"/>
              </a:lnSpc>
              <a:spcBef>
                <a:spcPts val="95"/>
              </a:spcBef>
            </a:pPr>
            <a:r>
              <a:rPr sz="800" spc="-5" dirty="0">
                <a:latin typeface="方正黑体_GBK" panose="03000509000000000000" charset="-122"/>
                <a:ea typeface="方正黑体_GBK" panose="03000509000000000000" charset="-122"/>
                <a:cs typeface="方正黑体_GBK" panose="03000509000000000000" charset="-122"/>
              </a:rPr>
              <a:t>购买 配额</a:t>
            </a:r>
            <a:endParaRPr sz="800" spc="-5" dirty="0">
              <a:latin typeface="方正黑体_GBK" panose="03000509000000000000" charset="-122"/>
              <a:ea typeface="方正黑体_GBK" panose="03000509000000000000" charset="-122"/>
              <a:cs typeface="方正黑体_GBK" panose="03000509000000000000" charset="-122"/>
            </a:endParaRPr>
          </a:p>
        </p:txBody>
      </p:sp>
      <p:sp>
        <p:nvSpPr>
          <p:cNvPr id="36" name="object 36"/>
          <p:cNvSpPr txBox="1"/>
          <p:nvPr/>
        </p:nvSpPr>
        <p:spPr>
          <a:xfrm>
            <a:off x="6638797" y="4219522"/>
            <a:ext cx="407670" cy="320040"/>
          </a:xfrm>
          <a:prstGeom prst="rect">
            <a:avLst/>
          </a:prstGeom>
        </p:spPr>
        <p:txBody>
          <a:bodyPr vert="horz" wrap="square" lIns="0" tIns="12700" rIns="0" bIns="0" rtlCol="0">
            <a:spAutoFit/>
          </a:bodyPr>
          <a:lstStyle/>
          <a:p>
            <a:pPr marL="12700" marR="5080" indent="62865">
              <a:lnSpc>
                <a:spcPct val="100000"/>
              </a:lnSpc>
              <a:spcBef>
                <a:spcPts val="100"/>
              </a:spcBef>
            </a:pPr>
            <a:r>
              <a:rPr sz="1000" b="1" i="1" dirty="0">
                <a:latin typeface="方正黑体_GBK" panose="03000509000000000000" charset="-122"/>
                <a:ea typeface="方正黑体_GBK" panose="03000509000000000000" charset="-122"/>
                <a:cs typeface="方正黑体_GBK" panose="03000509000000000000" charset="-122"/>
              </a:rPr>
              <a:t>实际 排放量</a:t>
            </a:r>
            <a:endParaRPr sz="1000">
              <a:latin typeface="方正黑体_GBK" panose="03000509000000000000" charset="-122"/>
              <a:ea typeface="方正黑体_GBK" panose="03000509000000000000" charset="-122"/>
              <a:cs typeface="方正黑体_GBK" panose="03000509000000000000" charset="-122"/>
            </a:endParaRPr>
          </a:p>
        </p:txBody>
      </p:sp>
      <p:sp>
        <p:nvSpPr>
          <p:cNvPr id="37" name="object 37"/>
          <p:cNvSpPr/>
          <p:nvPr/>
        </p:nvSpPr>
        <p:spPr>
          <a:xfrm>
            <a:off x="5858636" y="1378912"/>
            <a:ext cx="308610" cy="254635"/>
          </a:xfrm>
          <a:custGeom>
            <a:avLst/>
            <a:gdLst/>
            <a:ahLst/>
            <a:cxnLst/>
            <a:rect l="l" t="t" r="r" b="b"/>
            <a:pathLst>
              <a:path w="308610" h="254635">
                <a:moveTo>
                  <a:pt x="0" y="254508"/>
                </a:moveTo>
                <a:lnTo>
                  <a:pt x="308432" y="254508"/>
                </a:lnTo>
                <a:lnTo>
                  <a:pt x="308432" y="0"/>
                </a:lnTo>
                <a:lnTo>
                  <a:pt x="0" y="0"/>
                </a:lnTo>
                <a:lnTo>
                  <a:pt x="0" y="254508"/>
                </a:lnTo>
                <a:close/>
              </a:path>
            </a:pathLst>
          </a:custGeom>
          <a:solidFill>
            <a:srgbClr val="7E7E7E"/>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38" name="object 38"/>
          <p:cNvSpPr/>
          <p:nvPr/>
        </p:nvSpPr>
        <p:spPr>
          <a:xfrm>
            <a:off x="6407403" y="596338"/>
            <a:ext cx="308610" cy="1037590"/>
          </a:xfrm>
          <a:custGeom>
            <a:avLst/>
            <a:gdLst/>
            <a:ahLst/>
            <a:cxnLst/>
            <a:rect l="l" t="t" r="r" b="b"/>
            <a:pathLst>
              <a:path w="308609" h="1037589">
                <a:moveTo>
                  <a:pt x="0" y="1037082"/>
                </a:moveTo>
                <a:lnTo>
                  <a:pt x="308432" y="1037082"/>
                </a:lnTo>
                <a:lnTo>
                  <a:pt x="308432" y="0"/>
                </a:lnTo>
                <a:lnTo>
                  <a:pt x="0" y="0"/>
                </a:lnTo>
                <a:lnTo>
                  <a:pt x="0" y="1037082"/>
                </a:lnTo>
                <a:close/>
              </a:path>
            </a:pathLst>
          </a:custGeom>
          <a:solidFill>
            <a:srgbClr val="205868"/>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39" name="object 39"/>
          <p:cNvSpPr/>
          <p:nvPr/>
        </p:nvSpPr>
        <p:spPr>
          <a:xfrm>
            <a:off x="6765797" y="614754"/>
            <a:ext cx="221615" cy="941705"/>
          </a:xfrm>
          <a:custGeom>
            <a:avLst/>
            <a:gdLst/>
            <a:ahLst/>
            <a:cxnLst/>
            <a:rect l="l" t="t" r="r" b="b"/>
            <a:pathLst>
              <a:path w="221615" h="941705">
                <a:moveTo>
                  <a:pt x="0" y="0"/>
                </a:moveTo>
                <a:lnTo>
                  <a:pt x="43074" y="1448"/>
                </a:lnTo>
                <a:lnTo>
                  <a:pt x="78279" y="5397"/>
                </a:lnTo>
                <a:lnTo>
                  <a:pt x="102030" y="11251"/>
                </a:lnTo>
                <a:lnTo>
                  <a:pt x="110744" y="18414"/>
                </a:lnTo>
                <a:lnTo>
                  <a:pt x="110744" y="452247"/>
                </a:lnTo>
                <a:lnTo>
                  <a:pt x="119439" y="459430"/>
                </a:lnTo>
                <a:lnTo>
                  <a:pt x="143160" y="465327"/>
                </a:lnTo>
                <a:lnTo>
                  <a:pt x="178359" y="469320"/>
                </a:lnTo>
                <a:lnTo>
                  <a:pt x="221487" y="470788"/>
                </a:lnTo>
                <a:lnTo>
                  <a:pt x="178359" y="472237"/>
                </a:lnTo>
                <a:lnTo>
                  <a:pt x="143160" y="476186"/>
                </a:lnTo>
                <a:lnTo>
                  <a:pt x="119439" y="482040"/>
                </a:lnTo>
                <a:lnTo>
                  <a:pt x="110744" y="489203"/>
                </a:lnTo>
                <a:lnTo>
                  <a:pt x="110744" y="923036"/>
                </a:lnTo>
                <a:lnTo>
                  <a:pt x="102030" y="930199"/>
                </a:lnTo>
                <a:lnTo>
                  <a:pt x="78279" y="936053"/>
                </a:lnTo>
                <a:lnTo>
                  <a:pt x="43074" y="940002"/>
                </a:lnTo>
                <a:lnTo>
                  <a:pt x="0" y="941451"/>
                </a:lnTo>
              </a:path>
            </a:pathLst>
          </a:custGeom>
          <a:ln w="9525">
            <a:solidFill>
              <a:srgbClr val="497DBA"/>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40" name="object 40"/>
          <p:cNvSpPr txBox="1"/>
          <p:nvPr/>
        </p:nvSpPr>
        <p:spPr>
          <a:xfrm>
            <a:off x="7044181" y="643964"/>
            <a:ext cx="127000" cy="873760"/>
          </a:xfrm>
          <a:prstGeom prst="rect">
            <a:avLst/>
          </a:prstGeom>
        </p:spPr>
        <p:txBody>
          <a:bodyPr vert="horz" wrap="square" lIns="0" tIns="12065" rIns="0" bIns="0" rtlCol="0">
            <a:spAutoFit/>
          </a:bodyPr>
          <a:lstStyle/>
          <a:p>
            <a:pPr marL="12700" marR="5080" algn="just">
              <a:lnSpc>
                <a:spcPct val="100000"/>
              </a:lnSpc>
              <a:spcBef>
                <a:spcPts val="95"/>
              </a:spcBef>
            </a:pPr>
            <a:r>
              <a:rPr sz="800" b="1" i="1" spc="-5" dirty="0">
                <a:latin typeface="方正黑体_GBK" panose="03000509000000000000" charset="-122"/>
                <a:ea typeface="方正黑体_GBK" panose="03000509000000000000" charset="-122"/>
                <a:cs typeface="方正黑体_GBK" panose="03000509000000000000" charset="-122"/>
              </a:rPr>
              <a:t>基 准 情 </a:t>
            </a:r>
            <a:r>
              <a:rPr sz="800" b="1" i="1" spc="-5" dirty="0">
                <a:latin typeface="方正黑体_GBK" panose="03000509000000000000" charset="-122"/>
                <a:ea typeface="方正黑体_GBK" panose="03000509000000000000" charset="-122"/>
                <a:cs typeface="方正黑体_GBK" panose="03000509000000000000" charset="-122"/>
              </a:rPr>
              <a:t>景 排 放 量</a:t>
            </a:r>
            <a:endParaRPr sz="800">
              <a:latin typeface="方正黑体_GBK" panose="03000509000000000000" charset="-122"/>
              <a:ea typeface="方正黑体_GBK" panose="03000509000000000000" charset="-122"/>
              <a:cs typeface="方正黑体_GBK" panose="03000509000000000000" charset="-122"/>
            </a:endParaRPr>
          </a:p>
        </p:txBody>
      </p:sp>
      <p:sp>
        <p:nvSpPr>
          <p:cNvPr id="41" name="object 41"/>
          <p:cNvSpPr/>
          <p:nvPr/>
        </p:nvSpPr>
        <p:spPr>
          <a:xfrm>
            <a:off x="5627242" y="1378912"/>
            <a:ext cx="221615" cy="261620"/>
          </a:xfrm>
          <a:custGeom>
            <a:avLst/>
            <a:gdLst/>
            <a:ahLst/>
            <a:cxnLst/>
            <a:rect l="l" t="t" r="r" b="b"/>
            <a:pathLst>
              <a:path w="221614" h="261619">
                <a:moveTo>
                  <a:pt x="221487" y="261366"/>
                </a:moveTo>
                <a:lnTo>
                  <a:pt x="178413" y="259915"/>
                </a:lnTo>
                <a:lnTo>
                  <a:pt x="143208" y="255952"/>
                </a:lnTo>
                <a:lnTo>
                  <a:pt x="119457" y="250061"/>
                </a:lnTo>
                <a:lnTo>
                  <a:pt x="110744" y="242824"/>
                </a:lnTo>
                <a:lnTo>
                  <a:pt x="110744" y="149098"/>
                </a:lnTo>
                <a:lnTo>
                  <a:pt x="102048" y="141934"/>
                </a:lnTo>
                <a:lnTo>
                  <a:pt x="78327" y="136080"/>
                </a:lnTo>
                <a:lnTo>
                  <a:pt x="43128" y="132131"/>
                </a:lnTo>
                <a:lnTo>
                  <a:pt x="0" y="130683"/>
                </a:lnTo>
                <a:lnTo>
                  <a:pt x="43128" y="129234"/>
                </a:lnTo>
                <a:lnTo>
                  <a:pt x="78327" y="125285"/>
                </a:lnTo>
                <a:lnTo>
                  <a:pt x="102048" y="119431"/>
                </a:lnTo>
                <a:lnTo>
                  <a:pt x="110744" y="112268"/>
                </a:lnTo>
                <a:lnTo>
                  <a:pt x="110744" y="18415"/>
                </a:lnTo>
                <a:lnTo>
                  <a:pt x="119457" y="11251"/>
                </a:lnTo>
                <a:lnTo>
                  <a:pt x="143208" y="5397"/>
                </a:lnTo>
                <a:lnTo>
                  <a:pt x="178413" y="1448"/>
                </a:lnTo>
                <a:lnTo>
                  <a:pt x="221487" y="0"/>
                </a:lnTo>
              </a:path>
            </a:pathLst>
          </a:custGeom>
          <a:ln w="9525">
            <a:solidFill>
              <a:srgbClr val="497DBA"/>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42" name="object 42"/>
          <p:cNvSpPr txBox="1"/>
          <p:nvPr/>
        </p:nvSpPr>
        <p:spPr>
          <a:xfrm>
            <a:off x="5493258" y="991435"/>
            <a:ext cx="127000" cy="873760"/>
          </a:xfrm>
          <a:prstGeom prst="rect">
            <a:avLst/>
          </a:prstGeom>
        </p:spPr>
        <p:txBody>
          <a:bodyPr vert="horz" wrap="square" lIns="0" tIns="12065" rIns="0" bIns="0" rtlCol="0">
            <a:spAutoFit/>
          </a:bodyPr>
          <a:lstStyle/>
          <a:p>
            <a:pPr marL="12700" marR="5080" algn="just">
              <a:lnSpc>
                <a:spcPct val="100000"/>
              </a:lnSpc>
              <a:spcBef>
                <a:spcPts val="95"/>
              </a:spcBef>
            </a:pPr>
            <a:r>
              <a:rPr sz="800" b="1" i="1" spc="-5" dirty="0">
                <a:latin typeface="方正黑体_GBK" panose="03000509000000000000" charset="-122"/>
                <a:ea typeface="方正黑体_GBK" panose="03000509000000000000" charset="-122"/>
                <a:cs typeface="方正黑体_GBK" panose="03000509000000000000" charset="-122"/>
              </a:rPr>
              <a:t>项 目 </a:t>
            </a:r>
            <a:r>
              <a:rPr sz="800" b="1" i="1" spc="-5" dirty="0">
                <a:latin typeface="方正黑体_GBK" panose="03000509000000000000" charset="-122"/>
                <a:ea typeface="方正黑体_GBK" panose="03000509000000000000" charset="-122"/>
                <a:cs typeface="方正黑体_GBK" panose="03000509000000000000" charset="-122"/>
              </a:rPr>
              <a:t>情 景 排 放 量</a:t>
            </a:r>
            <a:endParaRPr sz="800">
              <a:latin typeface="方正黑体_GBK" panose="03000509000000000000" charset="-122"/>
              <a:ea typeface="方正黑体_GBK" panose="03000509000000000000" charset="-122"/>
              <a:cs typeface="方正黑体_GBK" panose="03000509000000000000" charset="-122"/>
            </a:endParaRPr>
          </a:p>
        </p:txBody>
      </p:sp>
      <p:sp>
        <p:nvSpPr>
          <p:cNvPr id="43" name="object 43"/>
          <p:cNvSpPr/>
          <p:nvPr/>
        </p:nvSpPr>
        <p:spPr>
          <a:xfrm>
            <a:off x="2742438" y="821382"/>
            <a:ext cx="3106420" cy="1367790"/>
          </a:xfrm>
          <a:custGeom>
            <a:avLst/>
            <a:gdLst/>
            <a:ahLst/>
            <a:cxnLst/>
            <a:rect l="l" t="t" r="r" b="b"/>
            <a:pathLst>
              <a:path w="3106420" h="1367789">
                <a:moveTo>
                  <a:pt x="16001" y="1237234"/>
                </a:moveTo>
                <a:lnTo>
                  <a:pt x="2286" y="1245108"/>
                </a:lnTo>
                <a:lnTo>
                  <a:pt x="0" y="1253871"/>
                </a:lnTo>
                <a:lnTo>
                  <a:pt x="4063" y="1260729"/>
                </a:lnTo>
                <a:lnTo>
                  <a:pt x="66293" y="1367536"/>
                </a:lnTo>
                <a:lnTo>
                  <a:pt x="82828" y="1339215"/>
                </a:lnTo>
                <a:lnTo>
                  <a:pt x="52069" y="1339215"/>
                </a:lnTo>
                <a:lnTo>
                  <a:pt x="52069" y="1286291"/>
                </a:lnTo>
                <a:lnTo>
                  <a:pt x="24764" y="1239520"/>
                </a:lnTo>
                <a:lnTo>
                  <a:pt x="16001" y="1237234"/>
                </a:lnTo>
                <a:close/>
              </a:path>
              <a:path w="3106420" h="1367789">
                <a:moveTo>
                  <a:pt x="52069" y="1286291"/>
                </a:moveTo>
                <a:lnTo>
                  <a:pt x="52069" y="1339215"/>
                </a:lnTo>
                <a:lnTo>
                  <a:pt x="80644" y="1339215"/>
                </a:lnTo>
                <a:lnTo>
                  <a:pt x="80644" y="1331976"/>
                </a:lnTo>
                <a:lnTo>
                  <a:pt x="53975" y="1331976"/>
                </a:lnTo>
                <a:lnTo>
                  <a:pt x="66357" y="1310765"/>
                </a:lnTo>
                <a:lnTo>
                  <a:pt x="52069" y="1286291"/>
                </a:lnTo>
                <a:close/>
              </a:path>
              <a:path w="3106420" h="1367789">
                <a:moveTo>
                  <a:pt x="116712" y="1237234"/>
                </a:moveTo>
                <a:lnTo>
                  <a:pt x="107950" y="1239520"/>
                </a:lnTo>
                <a:lnTo>
                  <a:pt x="80644" y="1286291"/>
                </a:lnTo>
                <a:lnTo>
                  <a:pt x="80644" y="1339215"/>
                </a:lnTo>
                <a:lnTo>
                  <a:pt x="82828" y="1339215"/>
                </a:lnTo>
                <a:lnTo>
                  <a:pt x="128650" y="1260729"/>
                </a:lnTo>
                <a:lnTo>
                  <a:pt x="132714" y="1253871"/>
                </a:lnTo>
                <a:lnTo>
                  <a:pt x="130429" y="1245108"/>
                </a:lnTo>
                <a:lnTo>
                  <a:pt x="116712" y="1237234"/>
                </a:lnTo>
                <a:close/>
              </a:path>
              <a:path w="3106420" h="1367789">
                <a:moveTo>
                  <a:pt x="66357" y="1310765"/>
                </a:moveTo>
                <a:lnTo>
                  <a:pt x="53975" y="1331976"/>
                </a:lnTo>
                <a:lnTo>
                  <a:pt x="78739" y="1331976"/>
                </a:lnTo>
                <a:lnTo>
                  <a:pt x="66357" y="1310765"/>
                </a:lnTo>
                <a:close/>
              </a:path>
              <a:path w="3106420" h="1367789">
                <a:moveTo>
                  <a:pt x="80644" y="1286291"/>
                </a:moveTo>
                <a:lnTo>
                  <a:pt x="66357" y="1310765"/>
                </a:lnTo>
                <a:lnTo>
                  <a:pt x="78739" y="1331976"/>
                </a:lnTo>
                <a:lnTo>
                  <a:pt x="80644" y="1331976"/>
                </a:lnTo>
                <a:lnTo>
                  <a:pt x="80644" y="1286291"/>
                </a:lnTo>
                <a:close/>
              </a:path>
              <a:path w="3106420" h="1367789">
                <a:moveTo>
                  <a:pt x="3106420" y="0"/>
                </a:moveTo>
                <a:lnTo>
                  <a:pt x="58419" y="0"/>
                </a:lnTo>
                <a:lnTo>
                  <a:pt x="52069" y="6350"/>
                </a:lnTo>
                <a:lnTo>
                  <a:pt x="52069" y="1286291"/>
                </a:lnTo>
                <a:lnTo>
                  <a:pt x="66357" y="1310765"/>
                </a:lnTo>
                <a:lnTo>
                  <a:pt x="80644" y="1286291"/>
                </a:lnTo>
                <a:lnTo>
                  <a:pt x="80644" y="28575"/>
                </a:lnTo>
                <a:lnTo>
                  <a:pt x="66293" y="28575"/>
                </a:lnTo>
                <a:lnTo>
                  <a:pt x="80644" y="14350"/>
                </a:lnTo>
                <a:lnTo>
                  <a:pt x="3106420" y="14350"/>
                </a:lnTo>
                <a:lnTo>
                  <a:pt x="3106420" y="0"/>
                </a:lnTo>
                <a:close/>
              </a:path>
              <a:path w="3106420" h="1367789">
                <a:moveTo>
                  <a:pt x="80644" y="14350"/>
                </a:moveTo>
                <a:lnTo>
                  <a:pt x="66293" y="28575"/>
                </a:lnTo>
                <a:lnTo>
                  <a:pt x="80644" y="28575"/>
                </a:lnTo>
                <a:lnTo>
                  <a:pt x="80644" y="14350"/>
                </a:lnTo>
                <a:close/>
              </a:path>
              <a:path w="3106420" h="1367789">
                <a:moveTo>
                  <a:pt x="3106420" y="14350"/>
                </a:moveTo>
                <a:lnTo>
                  <a:pt x="80644" y="14350"/>
                </a:lnTo>
                <a:lnTo>
                  <a:pt x="80644" y="28575"/>
                </a:lnTo>
                <a:lnTo>
                  <a:pt x="3106420" y="28575"/>
                </a:lnTo>
                <a:lnTo>
                  <a:pt x="3106420" y="14350"/>
                </a:lnTo>
                <a:close/>
              </a:path>
            </a:pathLst>
          </a:custGeom>
          <a:solidFill>
            <a:srgbClr val="7E7E7E"/>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44" name="object 44"/>
          <p:cNvSpPr txBox="1"/>
          <p:nvPr/>
        </p:nvSpPr>
        <p:spPr>
          <a:xfrm>
            <a:off x="5858636" y="589468"/>
            <a:ext cx="334010" cy="445770"/>
          </a:xfrm>
          <a:prstGeom prst="rect">
            <a:avLst/>
          </a:prstGeom>
          <a:solidFill>
            <a:srgbClr val="00AF50"/>
          </a:solidFill>
        </p:spPr>
        <p:txBody>
          <a:bodyPr vert="horz" wrap="square" lIns="0" tIns="0" rIns="0" bIns="0" rtlCol="0">
            <a:spAutoFit/>
          </a:bodyPr>
          <a:lstStyle/>
          <a:p>
            <a:pPr marR="12065">
              <a:lnSpc>
                <a:spcPct val="100000"/>
              </a:lnSpc>
            </a:pPr>
            <a:endParaRPr sz="1000">
              <a:latin typeface="方正黑体_GBK" panose="03000509000000000000" charset="-122"/>
              <a:ea typeface="方正黑体_GBK" panose="03000509000000000000" charset="-122"/>
              <a:cs typeface="Times New Roman" panose="02020603050405020304"/>
            </a:endParaRPr>
          </a:p>
          <a:p>
            <a:pPr marR="12065">
              <a:lnSpc>
                <a:spcPct val="100000"/>
              </a:lnSpc>
            </a:pPr>
            <a:endParaRPr sz="1100">
              <a:latin typeface="方正黑体_GBK" panose="03000509000000000000" charset="-122"/>
              <a:ea typeface="方正黑体_GBK" panose="03000509000000000000" charset="-122"/>
              <a:cs typeface="Times New Roman" panose="02020603050405020304"/>
            </a:endParaRPr>
          </a:p>
          <a:p>
            <a:pPr marL="13970">
              <a:lnSpc>
                <a:spcPct val="100000"/>
              </a:lnSpc>
            </a:pPr>
            <a:r>
              <a:rPr sz="800" b="1" spc="-5" dirty="0">
                <a:solidFill>
                  <a:schemeClr val="bg1"/>
                </a:solidFill>
                <a:latin typeface="方正黑体_GBK" panose="03000509000000000000" charset="-122"/>
                <a:ea typeface="方正黑体_GBK" panose="03000509000000000000" charset="-122"/>
                <a:cs typeface="微软雅黑" panose="020B0503020204020204" charset="-122"/>
              </a:rPr>
              <a:t>减排量</a:t>
            </a:r>
            <a:endParaRPr sz="800" b="1" spc="-5" dirty="0">
              <a:solidFill>
                <a:schemeClr val="bg1"/>
              </a:solidFill>
              <a:latin typeface="方正黑体_GBK" panose="03000509000000000000" charset="-122"/>
              <a:ea typeface="方正黑体_GBK" panose="03000509000000000000" charset="-122"/>
              <a:cs typeface="微软雅黑" panose="020B0503020204020204" charset="-122"/>
            </a:endParaRPr>
          </a:p>
        </p:txBody>
      </p:sp>
      <p:sp>
        <p:nvSpPr>
          <p:cNvPr id="45" name="object 45"/>
          <p:cNvSpPr txBox="1"/>
          <p:nvPr/>
        </p:nvSpPr>
        <p:spPr>
          <a:xfrm>
            <a:off x="2654554" y="2190290"/>
            <a:ext cx="334010" cy="156845"/>
          </a:xfrm>
          <a:prstGeom prst="rect">
            <a:avLst/>
          </a:prstGeom>
          <a:solidFill>
            <a:srgbClr val="00AF50"/>
          </a:solidFill>
        </p:spPr>
        <p:txBody>
          <a:bodyPr vert="horz" wrap="square" lIns="0" tIns="34290" rIns="0" bIns="0" rtlCol="0">
            <a:spAutoFit/>
          </a:bodyPr>
          <a:lstStyle/>
          <a:p>
            <a:pPr marL="18415">
              <a:lnSpc>
                <a:spcPct val="100000"/>
              </a:lnSpc>
              <a:spcBef>
                <a:spcPts val="270"/>
              </a:spcBef>
            </a:pPr>
            <a:r>
              <a:rPr sz="800" b="1" spc="-5" dirty="0">
                <a:solidFill>
                  <a:schemeClr val="bg1"/>
                </a:solidFill>
                <a:latin typeface="方正黑体_GBK" panose="03000509000000000000" charset="-122"/>
                <a:ea typeface="方正黑体_GBK" panose="03000509000000000000" charset="-122"/>
                <a:cs typeface="微软雅黑" panose="020B0503020204020204" charset="-122"/>
              </a:rPr>
              <a:t>减排量</a:t>
            </a:r>
            <a:endParaRPr sz="800" b="1" spc="-5" dirty="0">
              <a:solidFill>
                <a:schemeClr val="bg1"/>
              </a:solidFill>
              <a:latin typeface="方正黑体_GBK" panose="03000509000000000000" charset="-122"/>
              <a:ea typeface="方正黑体_GBK" panose="03000509000000000000" charset="-122"/>
              <a:cs typeface="微软雅黑" panose="020B0503020204020204" charset="-122"/>
            </a:endParaRPr>
          </a:p>
        </p:txBody>
      </p:sp>
      <p:sp>
        <p:nvSpPr>
          <p:cNvPr id="46" name="object 46"/>
          <p:cNvSpPr txBox="1"/>
          <p:nvPr/>
        </p:nvSpPr>
        <p:spPr>
          <a:xfrm>
            <a:off x="2646933" y="1071445"/>
            <a:ext cx="127000" cy="627380"/>
          </a:xfrm>
          <a:prstGeom prst="rect">
            <a:avLst/>
          </a:prstGeom>
        </p:spPr>
        <p:txBody>
          <a:bodyPr vert="horz" wrap="square" lIns="0" tIns="12065" rIns="0" bIns="0" rtlCol="0">
            <a:spAutoFit/>
          </a:bodyPr>
          <a:lstStyle/>
          <a:p>
            <a:pPr marL="12700" marR="5080" algn="just">
              <a:lnSpc>
                <a:spcPct val="100000"/>
              </a:lnSpc>
              <a:spcBef>
                <a:spcPts val="95"/>
              </a:spcBef>
            </a:pPr>
            <a:r>
              <a:rPr sz="800" spc="-5" dirty="0">
                <a:latin typeface="方正黑体_GBK" panose="03000509000000000000" charset="-122"/>
                <a:ea typeface="方正黑体_GBK" panose="03000509000000000000" charset="-122"/>
                <a:cs typeface="方正黑体_GBK" panose="03000509000000000000" charset="-122"/>
              </a:rPr>
              <a:t>购 买 </a:t>
            </a:r>
            <a:r>
              <a:rPr sz="800" spc="-5" dirty="0">
                <a:latin typeface="方正黑体_GBK" panose="03000509000000000000" charset="-122"/>
                <a:ea typeface="方正黑体_GBK" panose="03000509000000000000" charset="-122"/>
                <a:cs typeface="方正黑体_GBK" panose="03000509000000000000" charset="-122"/>
              </a:rPr>
              <a:t>减 排 量</a:t>
            </a:r>
            <a:endParaRPr sz="800">
              <a:latin typeface="方正黑体_GBK" panose="03000509000000000000" charset="-122"/>
              <a:ea typeface="方正黑体_GBK" panose="03000509000000000000" charset="-122"/>
              <a:cs typeface="方正黑体_GBK" panose="03000509000000000000" charset="-122"/>
            </a:endParaRPr>
          </a:p>
        </p:txBody>
      </p:sp>
      <p:sp>
        <p:nvSpPr>
          <p:cNvPr id="47" name="object 47"/>
          <p:cNvSpPr/>
          <p:nvPr/>
        </p:nvSpPr>
        <p:spPr>
          <a:xfrm>
            <a:off x="5627242" y="1633421"/>
            <a:ext cx="1364615" cy="6985"/>
          </a:xfrm>
          <a:custGeom>
            <a:avLst/>
            <a:gdLst/>
            <a:ahLst/>
            <a:cxnLst/>
            <a:rect l="l" t="t" r="r" b="b"/>
            <a:pathLst>
              <a:path w="1364615" h="6985">
                <a:moveTo>
                  <a:pt x="0" y="6858"/>
                </a:moveTo>
                <a:lnTo>
                  <a:pt x="1364361" y="0"/>
                </a:lnTo>
              </a:path>
            </a:pathLst>
          </a:custGeom>
          <a:ln w="19049">
            <a:solidFill>
              <a:srgbClr val="497DBA"/>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48" name="object 48"/>
          <p:cNvSpPr txBox="1"/>
          <p:nvPr/>
        </p:nvSpPr>
        <p:spPr>
          <a:xfrm>
            <a:off x="1326896" y="461642"/>
            <a:ext cx="1169670" cy="1627505"/>
          </a:xfrm>
          <a:prstGeom prst="rect">
            <a:avLst/>
          </a:prstGeom>
        </p:spPr>
        <p:txBody>
          <a:bodyPr vert="horz" wrap="square" lIns="0" tIns="88900" rIns="0" bIns="0" rtlCol="0">
            <a:spAutoFit/>
          </a:bodyPr>
          <a:lstStyle/>
          <a:p>
            <a:pPr marL="12700">
              <a:lnSpc>
                <a:spcPct val="100000"/>
              </a:lnSpc>
              <a:spcBef>
                <a:spcPts val="700"/>
              </a:spcBef>
            </a:pPr>
            <a:r>
              <a:rPr sz="1000" b="1" i="1" dirty="0">
                <a:latin typeface="方正黑体_GBK" panose="03000509000000000000" charset="-122"/>
                <a:ea typeface="方正黑体_GBK" panose="03000509000000000000" charset="-122"/>
                <a:cs typeface="方正黑体_GBK" panose="03000509000000000000" charset="-122"/>
              </a:rPr>
              <a:t>抵消机制</a:t>
            </a:r>
            <a:endParaRPr sz="1000">
              <a:latin typeface="方正黑体_GBK" panose="03000509000000000000" charset="-122"/>
              <a:ea typeface="方正黑体_GBK" panose="03000509000000000000" charset="-122"/>
              <a:cs typeface="方正黑体_GBK" panose="03000509000000000000" charset="-122"/>
            </a:endParaRPr>
          </a:p>
          <a:p>
            <a:pPr marL="12700" marR="5080">
              <a:lnSpc>
                <a:spcPct val="150000"/>
              </a:lnSpc>
            </a:pPr>
            <a:r>
              <a:rPr sz="1000" dirty="0">
                <a:latin typeface="方正黑体_GBK" panose="03000509000000000000" charset="-122"/>
                <a:ea typeface="方正黑体_GBK" panose="03000509000000000000" charset="-122"/>
                <a:cs typeface="方正黑体_GBK" panose="03000509000000000000" charset="-122"/>
              </a:rPr>
              <a:t>在实行总量控制的碳 交易体系中，允许控 排企业使用特定减排 项目产生的减排指</a:t>
            </a:r>
            <a:r>
              <a:rPr sz="1000" spc="-10" dirty="0">
                <a:latin typeface="方正黑体_GBK" panose="03000509000000000000" charset="-122"/>
                <a:ea typeface="方正黑体_GBK" panose="03000509000000000000" charset="-122"/>
                <a:cs typeface="方正黑体_GBK" panose="03000509000000000000" charset="-122"/>
              </a:rPr>
              <a:t>标 </a:t>
            </a:r>
            <a:r>
              <a:rPr sz="1000" dirty="0">
                <a:latin typeface="方正黑体_GBK" panose="03000509000000000000" charset="-122"/>
                <a:ea typeface="方正黑体_GBK" panose="03000509000000000000" charset="-122"/>
                <a:cs typeface="方正黑体_GBK" panose="03000509000000000000" charset="-122"/>
              </a:rPr>
              <a:t>进</a:t>
            </a:r>
            <a:r>
              <a:rPr sz="1000" spc="-10" dirty="0">
                <a:latin typeface="方正黑体_GBK" panose="03000509000000000000" charset="-122"/>
                <a:ea typeface="方正黑体_GBK" panose="03000509000000000000" charset="-122"/>
                <a:cs typeface="方正黑体_GBK" panose="03000509000000000000" charset="-122"/>
              </a:rPr>
              <a:t>行</a:t>
            </a:r>
            <a:r>
              <a:rPr sz="1000" dirty="0">
                <a:latin typeface="方正黑体_GBK" panose="03000509000000000000" charset="-122"/>
                <a:ea typeface="方正黑体_GBK" panose="03000509000000000000" charset="-122"/>
                <a:cs typeface="方正黑体_GBK" panose="03000509000000000000" charset="-122"/>
              </a:rPr>
              <a:t>履约，但有使用 比例限制</a:t>
            </a:r>
            <a:endParaRPr sz="1000">
              <a:latin typeface="方正黑体_GBK" panose="03000509000000000000" charset="-122"/>
              <a:ea typeface="方正黑体_GBK" panose="03000509000000000000" charset="-122"/>
              <a:cs typeface="方正黑体_GBK" panose="03000509000000000000" charset="-122"/>
            </a:endParaRPr>
          </a:p>
        </p:txBody>
      </p:sp>
      <p:sp>
        <p:nvSpPr>
          <p:cNvPr id="49" name="object 49"/>
          <p:cNvSpPr txBox="1"/>
          <p:nvPr/>
        </p:nvSpPr>
        <p:spPr>
          <a:xfrm>
            <a:off x="7477506" y="1602611"/>
            <a:ext cx="1042035" cy="1859280"/>
          </a:xfrm>
          <a:prstGeom prst="rect">
            <a:avLst/>
          </a:prstGeom>
        </p:spPr>
        <p:txBody>
          <a:bodyPr vert="horz" wrap="square" lIns="0" tIns="12700" rIns="0" bIns="0" rtlCol="0">
            <a:spAutoFit/>
          </a:bodyPr>
          <a:lstStyle/>
          <a:p>
            <a:pPr marL="12700" marR="86360">
              <a:lnSpc>
                <a:spcPct val="150000"/>
              </a:lnSpc>
              <a:spcBef>
                <a:spcPts val="100"/>
              </a:spcBef>
              <a:buFont typeface="Arial" panose="020B0604020202020204"/>
              <a:buChar char="•"/>
              <a:tabLst>
                <a:tab pos="184150" algn="l"/>
              </a:tabLst>
            </a:pPr>
            <a:r>
              <a:rPr sz="1000" dirty="0">
                <a:latin typeface="方正黑体_GBK" panose="03000509000000000000" charset="-122"/>
                <a:ea typeface="方正黑体_GBK" panose="03000509000000000000" charset="-122"/>
                <a:cs typeface="方正黑体_GBK" panose="03000509000000000000" charset="-122"/>
              </a:rPr>
              <a:t>扩大碳市场参 与主体</a:t>
            </a:r>
            <a:endParaRPr sz="1000">
              <a:latin typeface="方正黑体_GBK" panose="03000509000000000000" charset="-122"/>
              <a:ea typeface="方正黑体_GBK" panose="03000509000000000000" charset="-122"/>
              <a:cs typeface="方正黑体_GBK" panose="03000509000000000000" charset="-122"/>
            </a:endParaRPr>
          </a:p>
          <a:p>
            <a:pPr marL="12700" marR="5080">
              <a:lnSpc>
                <a:spcPct val="150000"/>
              </a:lnSpc>
              <a:buFont typeface="Arial" panose="020B0604020202020204"/>
              <a:buChar char="•"/>
              <a:tabLst>
                <a:tab pos="184150" algn="l"/>
              </a:tabLst>
            </a:pPr>
            <a:r>
              <a:rPr sz="1000" dirty="0">
                <a:latin typeface="方正黑体_GBK" panose="03000509000000000000" charset="-122"/>
                <a:ea typeface="方正黑体_GBK" panose="03000509000000000000" charset="-122"/>
                <a:cs typeface="方正黑体_GBK" panose="03000509000000000000" charset="-122"/>
              </a:rPr>
              <a:t>以市场化补偿 手段，</a:t>
            </a:r>
            <a:r>
              <a:rPr sz="1000" spc="-10" dirty="0">
                <a:latin typeface="方正黑体_GBK" panose="03000509000000000000" charset="-122"/>
                <a:ea typeface="方正黑体_GBK" panose="03000509000000000000" charset="-122"/>
                <a:cs typeface="方正黑体_GBK" panose="03000509000000000000" charset="-122"/>
              </a:rPr>
              <a:t>促</a:t>
            </a:r>
            <a:r>
              <a:rPr sz="1000" dirty="0">
                <a:latin typeface="方正黑体_GBK" panose="03000509000000000000" charset="-122"/>
                <a:ea typeface="方正黑体_GBK" panose="03000509000000000000" charset="-122"/>
                <a:cs typeface="方正黑体_GBK" panose="03000509000000000000" charset="-122"/>
              </a:rPr>
              <a:t>进</a:t>
            </a:r>
            <a:r>
              <a:rPr sz="1000" spc="-10" dirty="0">
                <a:latin typeface="方正黑体_GBK" panose="03000509000000000000" charset="-122"/>
                <a:ea typeface="方正黑体_GBK" panose="03000509000000000000" charset="-122"/>
                <a:cs typeface="方正黑体_GBK" panose="03000509000000000000" charset="-122"/>
              </a:rPr>
              <a:t>林</a:t>
            </a:r>
            <a:r>
              <a:rPr sz="1000" dirty="0">
                <a:latin typeface="方正黑体_GBK" panose="03000509000000000000" charset="-122"/>
                <a:ea typeface="方正黑体_GBK" panose="03000509000000000000" charset="-122"/>
                <a:cs typeface="方正黑体_GBK" panose="03000509000000000000" charset="-122"/>
              </a:rPr>
              <a:t>业、 清洁能源等环境 友好型产业发展</a:t>
            </a:r>
            <a:endParaRPr sz="1000">
              <a:latin typeface="方正黑体_GBK" panose="03000509000000000000" charset="-122"/>
              <a:ea typeface="方正黑体_GBK" panose="03000509000000000000" charset="-122"/>
              <a:cs typeface="方正黑体_GBK" panose="03000509000000000000" charset="-122"/>
            </a:endParaRPr>
          </a:p>
          <a:p>
            <a:pPr marL="12700" marR="86360">
              <a:lnSpc>
                <a:spcPct val="150000"/>
              </a:lnSpc>
              <a:buFont typeface="Arial" panose="020B0604020202020204"/>
              <a:buChar char="•"/>
              <a:tabLst>
                <a:tab pos="184150" algn="l"/>
              </a:tabLst>
            </a:pPr>
            <a:r>
              <a:rPr sz="1000" dirty="0">
                <a:latin typeface="方正黑体_GBK" panose="03000509000000000000" charset="-122"/>
                <a:ea typeface="方正黑体_GBK" panose="03000509000000000000" charset="-122"/>
                <a:cs typeface="方正黑体_GBK" panose="03000509000000000000" charset="-122"/>
              </a:rPr>
              <a:t>降低控排企业 的履约成本</a:t>
            </a:r>
            <a:endParaRPr sz="1000">
              <a:latin typeface="方正黑体_GBK" panose="03000509000000000000" charset="-122"/>
              <a:ea typeface="方正黑体_GBK" panose="03000509000000000000" charset="-122"/>
              <a:cs typeface="方正黑体_GBK" panose="03000509000000000000"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533412" y="870151"/>
            <a:ext cx="229234" cy="1505585"/>
          </a:xfrm>
          <a:prstGeom prst="rect">
            <a:avLst/>
          </a:prstGeom>
        </p:spPr>
        <p:txBody>
          <a:bodyPr vert="horz" wrap="square" lIns="0" tIns="56515" rIns="0" bIns="0" rtlCol="0">
            <a:spAutoFit/>
          </a:bodyPr>
          <a:lstStyle/>
          <a:p>
            <a:pPr marL="12700" marR="5080" algn="just">
              <a:lnSpc>
                <a:spcPct val="82000"/>
              </a:lnSpc>
              <a:spcBef>
                <a:spcPts val="445"/>
              </a:spcBef>
            </a:pPr>
            <a:r>
              <a:rPr sz="2300" spc="-5" dirty="0">
                <a:solidFill>
                  <a:schemeClr val="tx2"/>
                </a:solidFill>
                <a:latin typeface="方正黑体_GBK" panose="03000509000000000000" charset="-122"/>
                <a:ea typeface="方正黑体_GBK" panose="03000509000000000000" charset="-122"/>
                <a:cs typeface="方正黑体_GBK" panose="03000509000000000000" charset="-122"/>
              </a:rPr>
              <a:t>碳 交 易 要 素</a:t>
            </a:r>
            <a:endParaRPr sz="2300"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3" name="object 3"/>
          <p:cNvSpPr txBox="1"/>
          <p:nvPr/>
        </p:nvSpPr>
        <p:spPr>
          <a:xfrm>
            <a:off x="532765" y="2375482"/>
            <a:ext cx="229870" cy="789305"/>
          </a:xfrm>
          <a:prstGeom prst="rect">
            <a:avLst/>
          </a:prstGeom>
        </p:spPr>
        <p:txBody>
          <a:bodyPr vert="vert" wrap="square" lIns="0" tIns="0" rIns="0" bIns="0" rtlCol="0">
            <a:spAutoFit/>
          </a:bodyPr>
          <a:lstStyle/>
          <a:p>
            <a:pPr marL="12700">
              <a:lnSpc>
                <a:spcPts val="1795"/>
              </a:lnSpc>
            </a:pPr>
            <a:r>
              <a:rPr sz="2000" b="1" spc="5" dirty="0">
                <a:solidFill>
                  <a:schemeClr val="tx2"/>
                </a:solidFill>
                <a:latin typeface="方正黑体_GBK" panose="03000509000000000000" charset="-122"/>
                <a:ea typeface="方正黑体_GBK" panose="03000509000000000000" charset="-122"/>
                <a:cs typeface="黑体" panose="02010609060101010101" charset="-122"/>
              </a:rPr>
              <a:t>——</a:t>
            </a:r>
            <a:endParaRPr sz="2000" b="1" spc="5" dirty="0">
              <a:solidFill>
                <a:schemeClr val="tx2"/>
              </a:solidFill>
              <a:latin typeface="方正黑体_GBK" panose="03000509000000000000" charset="-122"/>
              <a:ea typeface="方正黑体_GBK" panose="03000509000000000000" charset="-122"/>
              <a:cs typeface="黑体" panose="02010609060101010101" charset="-122"/>
            </a:endParaRPr>
          </a:p>
        </p:txBody>
      </p:sp>
      <p:sp>
        <p:nvSpPr>
          <p:cNvPr id="4" name="object 4"/>
          <p:cNvSpPr txBox="1"/>
          <p:nvPr/>
        </p:nvSpPr>
        <p:spPr>
          <a:xfrm>
            <a:off x="533412" y="2953966"/>
            <a:ext cx="229235" cy="1215390"/>
          </a:xfrm>
          <a:prstGeom prst="rect">
            <a:avLst/>
          </a:prstGeom>
        </p:spPr>
        <p:txBody>
          <a:bodyPr vert="horz" wrap="square" lIns="0" tIns="56515" rIns="0" bIns="0" rtlCol="0">
            <a:spAutoFit/>
          </a:bodyPr>
          <a:lstStyle/>
          <a:p>
            <a:pPr marL="12700" marR="5080" algn="just">
              <a:lnSpc>
                <a:spcPct val="82000"/>
              </a:lnSpc>
              <a:spcBef>
                <a:spcPts val="445"/>
              </a:spcBef>
            </a:pPr>
            <a:r>
              <a:rPr sz="2300" b="1" spc="-5" dirty="0">
                <a:solidFill>
                  <a:schemeClr val="tx2"/>
                </a:solidFill>
                <a:latin typeface="方正黑体_GBK" panose="03000509000000000000" charset="-122"/>
                <a:ea typeface="方正黑体_GBK" panose="03000509000000000000" charset="-122"/>
                <a:cs typeface="方正黑体_GBK" panose="03000509000000000000" charset="-122"/>
              </a:rPr>
              <a:t>交 易 机 制</a:t>
            </a:r>
            <a:endParaRPr sz="23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5" name="object 5"/>
          <p:cNvSpPr/>
          <p:nvPr/>
        </p:nvSpPr>
        <p:spPr>
          <a:xfrm>
            <a:off x="4377690" y="3103446"/>
            <a:ext cx="2547366" cy="789432"/>
          </a:xfrm>
          <a:prstGeom prst="rect">
            <a:avLst/>
          </a:prstGeom>
          <a:blipFill>
            <a:blip r:embed="rId2"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6" name="object 6"/>
          <p:cNvSpPr/>
          <p:nvPr/>
        </p:nvSpPr>
        <p:spPr>
          <a:xfrm>
            <a:off x="4524375" y="3250639"/>
            <a:ext cx="2163445" cy="405130"/>
          </a:xfrm>
          <a:custGeom>
            <a:avLst/>
            <a:gdLst/>
            <a:ahLst/>
            <a:cxnLst/>
            <a:rect l="l" t="t" r="r" b="b"/>
            <a:pathLst>
              <a:path w="2163445" h="405129">
                <a:moveTo>
                  <a:pt x="1114038" y="211430"/>
                </a:moveTo>
                <a:lnTo>
                  <a:pt x="437648" y="211430"/>
                </a:lnTo>
                <a:lnTo>
                  <a:pt x="547793" y="212687"/>
                </a:lnTo>
                <a:lnTo>
                  <a:pt x="662228" y="215989"/>
                </a:lnTo>
                <a:lnTo>
                  <a:pt x="720619" y="218535"/>
                </a:lnTo>
                <a:lnTo>
                  <a:pt x="779560" y="221748"/>
                </a:lnTo>
                <a:lnTo>
                  <a:pt x="838878" y="225678"/>
                </a:lnTo>
                <a:lnTo>
                  <a:pt x="898398" y="230378"/>
                </a:lnTo>
                <a:lnTo>
                  <a:pt x="1256728" y="262811"/>
                </a:lnTo>
                <a:lnTo>
                  <a:pt x="1547466" y="294031"/>
                </a:lnTo>
                <a:lnTo>
                  <a:pt x="1717691" y="315892"/>
                </a:lnTo>
                <a:lnTo>
                  <a:pt x="1824379" y="331746"/>
                </a:lnTo>
                <a:lnTo>
                  <a:pt x="1874779" y="340052"/>
                </a:lnTo>
                <a:lnTo>
                  <a:pt x="1922812" y="348608"/>
                </a:lnTo>
                <a:lnTo>
                  <a:pt x="1968176" y="357414"/>
                </a:lnTo>
                <a:lnTo>
                  <a:pt x="2010570" y="366468"/>
                </a:lnTo>
                <a:lnTo>
                  <a:pt x="2049691" y="375768"/>
                </a:lnTo>
                <a:lnTo>
                  <a:pt x="2116906" y="395100"/>
                </a:lnTo>
                <a:lnTo>
                  <a:pt x="2144395" y="405130"/>
                </a:lnTo>
                <a:lnTo>
                  <a:pt x="2160461" y="218443"/>
                </a:lnTo>
                <a:lnTo>
                  <a:pt x="1442586" y="218443"/>
                </a:lnTo>
                <a:lnTo>
                  <a:pt x="1273327" y="216468"/>
                </a:lnTo>
                <a:lnTo>
                  <a:pt x="1164501" y="213411"/>
                </a:lnTo>
                <a:lnTo>
                  <a:pt x="1114038" y="211430"/>
                </a:lnTo>
                <a:close/>
              </a:path>
              <a:path w="2163445" h="405129">
                <a:moveTo>
                  <a:pt x="19050" y="0"/>
                </a:moveTo>
                <a:lnTo>
                  <a:pt x="0" y="221361"/>
                </a:lnTo>
                <a:lnTo>
                  <a:pt x="190190" y="214522"/>
                </a:lnTo>
                <a:lnTo>
                  <a:pt x="333185" y="211804"/>
                </a:lnTo>
                <a:lnTo>
                  <a:pt x="1114038" y="211430"/>
                </a:lnTo>
                <a:lnTo>
                  <a:pt x="1012479" y="206160"/>
                </a:lnTo>
                <a:lnTo>
                  <a:pt x="965834" y="203021"/>
                </a:lnTo>
                <a:lnTo>
                  <a:pt x="921638" y="199517"/>
                </a:lnTo>
                <a:lnTo>
                  <a:pt x="862458" y="193929"/>
                </a:lnTo>
                <a:lnTo>
                  <a:pt x="804075" y="187406"/>
                </a:lnTo>
                <a:lnTo>
                  <a:pt x="746539" y="180001"/>
                </a:lnTo>
                <a:lnTo>
                  <a:pt x="689901" y="171769"/>
                </a:lnTo>
                <a:lnTo>
                  <a:pt x="634209" y="162764"/>
                </a:lnTo>
                <a:lnTo>
                  <a:pt x="579515" y="153039"/>
                </a:lnTo>
                <a:lnTo>
                  <a:pt x="525867" y="142650"/>
                </a:lnTo>
                <a:lnTo>
                  <a:pt x="473315" y="131650"/>
                </a:lnTo>
                <a:lnTo>
                  <a:pt x="421909" y="120094"/>
                </a:lnTo>
                <a:lnTo>
                  <a:pt x="371700" y="108036"/>
                </a:lnTo>
                <a:lnTo>
                  <a:pt x="322736" y="95529"/>
                </a:lnTo>
                <a:lnTo>
                  <a:pt x="275067" y="82629"/>
                </a:lnTo>
                <a:lnTo>
                  <a:pt x="228744" y="69390"/>
                </a:lnTo>
                <a:lnTo>
                  <a:pt x="183816" y="55866"/>
                </a:lnTo>
                <a:lnTo>
                  <a:pt x="140333" y="42110"/>
                </a:lnTo>
                <a:lnTo>
                  <a:pt x="98344" y="28178"/>
                </a:lnTo>
                <a:lnTo>
                  <a:pt x="57900" y="14123"/>
                </a:lnTo>
                <a:lnTo>
                  <a:pt x="19050" y="0"/>
                </a:lnTo>
                <a:close/>
              </a:path>
              <a:path w="2163445" h="405129">
                <a:moveTo>
                  <a:pt x="2163445" y="183769"/>
                </a:moveTo>
                <a:lnTo>
                  <a:pt x="2097421" y="192492"/>
                </a:lnTo>
                <a:lnTo>
                  <a:pt x="2059379" y="196397"/>
                </a:lnTo>
                <a:lnTo>
                  <a:pt x="2018329" y="199994"/>
                </a:lnTo>
                <a:lnTo>
                  <a:pt x="1974531" y="203280"/>
                </a:lnTo>
                <a:lnTo>
                  <a:pt x="1879732" y="208908"/>
                </a:lnTo>
                <a:lnTo>
                  <a:pt x="1777060" y="213261"/>
                </a:lnTo>
                <a:lnTo>
                  <a:pt x="1612836" y="217349"/>
                </a:lnTo>
                <a:lnTo>
                  <a:pt x="1442586" y="218443"/>
                </a:lnTo>
                <a:lnTo>
                  <a:pt x="2160461" y="218443"/>
                </a:lnTo>
                <a:lnTo>
                  <a:pt x="2163445" y="183769"/>
                </a:lnTo>
                <a:close/>
              </a:path>
            </a:pathLst>
          </a:custGeom>
          <a:solidFill>
            <a:srgbClr val="FFFFFF"/>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7" name="object 7"/>
          <p:cNvSpPr/>
          <p:nvPr/>
        </p:nvSpPr>
        <p:spPr>
          <a:xfrm>
            <a:off x="4194809" y="2438220"/>
            <a:ext cx="1633727" cy="1187958"/>
          </a:xfrm>
          <a:prstGeom prst="rect">
            <a:avLst/>
          </a:prstGeom>
          <a:blipFill>
            <a:blip r:embed="rId3"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8" name="object 8"/>
          <p:cNvSpPr/>
          <p:nvPr/>
        </p:nvSpPr>
        <p:spPr>
          <a:xfrm>
            <a:off x="4341114" y="2584524"/>
            <a:ext cx="1251585" cy="805815"/>
          </a:xfrm>
          <a:custGeom>
            <a:avLst/>
            <a:gdLst/>
            <a:ahLst/>
            <a:cxnLst/>
            <a:rect l="l" t="t" r="r" b="b"/>
            <a:pathLst>
              <a:path w="1251585" h="805814">
                <a:moveTo>
                  <a:pt x="1149350" y="0"/>
                </a:moveTo>
                <a:lnTo>
                  <a:pt x="1098479" y="53555"/>
                </a:lnTo>
                <a:lnTo>
                  <a:pt x="1066098" y="83834"/>
                </a:lnTo>
                <a:lnTo>
                  <a:pt x="1029871" y="115859"/>
                </a:lnTo>
                <a:lnTo>
                  <a:pt x="990383" y="149192"/>
                </a:lnTo>
                <a:lnTo>
                  <a:pt x="948222" y="183390"/>
                </a:lnTo>
                <a:lnTo>
                  <a:pt x="903975" y="218013"/>
                </a:lnTo>
                <a:lnTo>
                  <a:pt x="858229" y="252621"/>
                </a:lnTo>
                <a:lnTo>
                  <a:pt x="811570" y="286774"/>
                </a:lnTo>
                <a:lnTo>
                  <a:pt x="764587" y="320030"/>
                </a:lnTo>
                <a:lnTo>
                  <a:pt x="717865" y="351950"/>
                </a:lnTo>
                <a:lnTo>
                  <a:pt x="671992" y="382093"/>
                </a:lnTo>
                <a:lnTo>
                  <a:pt x="627555" y="410018"/>
                </a:lnTo>
                <a:lnTo>
                  <a:pt x="585141" y="435285"/>
                </a:lnTo>
                <a:lnTo>
                  <a:pt x="545338" y="457453"/>
                </a:lnTo>
                <a:lnTo>
                  <a:pt x="492968" y="483926"/>
                </a:lnTo>
                <a:lnTo>
                  <a:pt x="440473" y="507591"/>
                </a:lnTo>
                <a:lnTo>
                  <a:pt x="388081" y="528568"/>
                </a:lnTo>
                <a:lnTo>
                  <a:pt x="336020" y="546977"/>
                </a:lnTo>
                <a:lnTo>
                  <a:pt x="284518" y="562938"/>
                </a:lnTo>
                <a:lnTo>
                  <a:pt x="233803" y="576573"/>
                </a:lnTo>
                <a:lnTo>
                  <a:pt x="184102" y="588000"/>
                </a:lnTo>
                <a:lnTo>
                  <a:pt x="135643" y="597341"/>
                </a:lnTo>
                <a:lnTo>
                  <a:pt x="88654" y="604715"/>
                </a:lnTo>
                <a:lnTo>
                  <a:pt x="43364" y="610243"/>
                </a:lnTo>
                <a:lnTo>
                  <a:pt x="0" y="614044"/>
                </a:lnTo>
                <a:lnTo>
                  <a:pt x="102108" y="805307"/>
                </a:lnTo>
                <a:lnTo>
                  <a:pt x="157455" y="759680"/>
                </a:lnTo>
                <a:lnTo>
                  <a:pt x="190502" y="733109"/>
                </a:lnTo>
                <a:lnTo>
                  <a:pt x="226785" y="704650"/>
                </a:lnTo>
                <a:lnTo>
                  <a:pt x="266041" y="674765"/>
                </a:lnTo>
                <a:lnTo>
                  <a:pt x="308009" y="643914"/>
                </a:lnTo>
                <a:lnTo>
                  <a:pt x="352429" y="612561"/>
                </a:lnTo>
                <a:lnTo>
                  <a:pt x="399039" y="581167"/>
                </a:lnTo>
                <a:lnTo>
                  <a:pt x="447579" y="550195"/>
                </a:lnTo>
                <a:lnTo>
                  <a:pt x="497786" y="520106"/>
                </a:lnTo>
                <a:lnTo>
                  <a:pt x="549401" y="491363"/>
                </a:lnTo>
                <a:lnTo>
                  <a:pt x="681950" y="421308"/>
                </a:lnTo>
                <a:lnTo>
                  <a:pt x="784055" y="369137"/>
                </a:lnTo>
                <a:lnTo>
                  <a:pt x="837151" y="342896"/>
                </a:lnTo>
                <a:lnTo>
                  <a:pt x="890685" y="317214"/>
                </a:lnTo>
                <a:lnTo>
                  <a:pt x="943964" y="292584"/>
                </a:lnTo>
                <a:lnTo>
                  <a:pt x="996296" y="269502"/>
                </a:lnTo>
                <a:lnTo>
                  <a:pt x="1046988" y="248463"/>
                </a:lnTo>
                <a:lnTo>
                  <a:pt x="1095345" y="229964"/>
                </a:lnTo>
                <a:lnTo>
                  <a:pt x="1140677" y="214498"/>
                </a:lnTo>
                <a:lnTo>
                  <a:pt x="1182289" y="202563"/>
                </a:lnTo>
                <a:lnTo>
                  <a:pt x="1251585" y="191262"/>
                </a:lnTo>
                <a:lnTo>
                  <a:pt x="1149350" y="0"/>
                </a:lnTo>
                <a:close/>
              </a:path>
            </a:pathLst>
          </a:custGeom>
          <a:solidFill>
            <a:srgbClr val="FFFFFF"/>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9" name="object 9"/>
          <p:cNvSpPr/>
          <p:nvPr/>
        </p:nvSpPr>
        <p:spPr>
          <a:xfrm>
            <a:off x="3909059" y="2044265"/>
            <a:ext cx="2007869" cy="925830"/>
          </a:xfrm>
          <a:prstGeom prst="rect">
            <a:avLst/>
          </a:prstGeom>
          <a:blipFill>
            <a:blip r:embed="rId4"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10" name="object 10"/>
          <p:cNvSpPr/>
          <p:nvPr/>
        </p:nvSpPr>
        <p:spPr>
          <a:xfrm>
            <a:off x="4055364" y="2190824"/>
            <a:ext cx="1625600" cy="542925"/>
          </a:xfrm>
          <a:custGeom>
            <a:avLst/>
            <a:gdLst/>
            <a:ahLst/>
            <a:cxnLst/>
            <a:rect l="l" t="t" r="r" b="b"/>
            <a:pathLst>
              <a:path w="1625600" h="542925">
                <a:moveTo>
                  <a:pt x="44323" y="0"/>
                </a:moveTo>
                <a:lnTo>
                  <a:pt x="0" y="212216"/>
                </a:lnTo>
                <a:lnTo>
                  <a:pt x="115645" y="217639"/>
                </a:lnTo>
                <a:lnTo>
                  <a:pt x="210733" y="223717"/>
                </a:lnTo>
                <a:lnTo>
                  <a:pt x="262578" y="227796"/>
                </a:lnTo>
                <a:lnTo>
                  <a:pt x="316804" y="232702"/>
                </a:lnTo>
                <a:lnTo>
                  <a:pt x="373046" y="238535"/>
                </a:lnTo>
                <a:lnTo>
                  <a:pt x="430938" y="245395"/>
                </a:lnTo>
                <a:lnTo>
                  <a:pt x="490114" y="253383"/>
                </a:lnTo>
                <a:lnTo>
                  <a:pt x="550211" y="262599"/>
                </a:lnTo>
                <a:lnTo>
                  <a:pt x="610862" y="273143"/>
                </a:lnTo>
                <a:lnTo>
                  <a:pt x="671702" y="285114"/>
                </a:lnTo>
                <a:lnTo>
                  <a:pt x="904145" y="334988"/>
                </a:lnTo>
                <a:lnTo>
                  <a:pt x="1086156" y="377232"/>
                </a:lnTo>
                <a:lnTo>
                  <a:pt x="1198080" y="405551"/>
                </a:lnTo>
                <a:lnTo>
                  <a:pt x="1252454" y="420217"/>
                </a:lnTo>
                <a:lnTo>
                  <a:pt x="1305081" y="435150"/>
                </a:lnTo>
                <a:lnTo>
                  <a:pt x="1355447" y="450299"/>
                </a:lnTo>
                <a:lnTo>
                  <a:pt x="1403035" y="465611"/>
                </a:lnTo>
                <a:lnTo>
                  <a:pt x="1447331" y="481035"/>
                </a:lnTo>
                <a:lnTo>
                  <a:pt x="1487818" y="496518"/>
                </a:lnTo>
                <a:lnTo>
                  <a:pt x="1523982" y="512007"/>
                </a:lnTo>
                <a:lnTo>
                  <a:pt x="1581277" y="542797"/>
                </a:lnTo>
                <a:lnTo>
                  <a:pt x="1624503" y="335829"/>
                </a:lnTo>
                <a:lnTo>
                  <a:pt x="1516414" y="335829"/>
                </a:lnTo>
                <a:lnTo>
                  <a:pt x="1472408" y="335810"/>
                </a:lnTo>
                <a:lnTo>
                  <a:pt x="1425337" y="334968"/>
                </a:lnTo>
                <a:lnTo>
                  <a:pt x="1375645" y="333338"/>
                </a:lnTo>
                <a:lnTo>
                  <a:pt x="1323776" y="330958"/>
                </a:lnTo>
                <a:lnTo>
                  <a:pt x="1270175" y="327863"/>
                </a:lnTo>
                <a:lnTo>
                  <a:pt x="1215286" y="324090"/>
                </a:lnTo>
                <a:lnTo>
                  <a:pt x="1159553" y="319675"/>
                </a:lnTo>
                <a:lnTo>
                  <a:pt x="1103421" y="314654"/>
                </a:lnTo>
                <a:lnTo>
                  <a:pt x="1047333" y="309064"/>
                </a:lnTo>
                <a:lnTo>
                  <a:pt x="991735" y="302941"/>
                </a:lnTo>
                <a:lnTo>
                  <a:pt x="937069" y="296322"/>
                </a:lnTo>
                <a:lnTo>
                  <a:pt x="883782" y="289242"/>
                </a:lnTo>
                <a:lnTo>
                  <a:pt x="832316" y="281739"/>
                </a:lnTo>
                <a:lnTo>
                  <a:pt x="783116" y="273847"/>
                </a:lnTo>
                <a:lnTo>
                  <a:pt x="736627" y="265605"/>
                </a:lnTo>
                <a:lnTo>
                  <a:pt x="693293" y="257047"/>
                </a:lnTo>
                <a:lnTo>
                  <a:pt x="637407" y="244514"/>
                </a:lnTo>
                <a:lnTo>
                  <a:pt x="582732" y="230612"/>
                </a:lnTo>
                <a:lnTo>
                  <a:pt x="529260" y="215439"/>
                </a:lnTo>
                <a:lnTo>
                  <a:pt x="477270" y="199178"/>
                </a:lnTo>
                <a:lnTo>
                  <a:pt x="426611" y="181881"/>
                </a:lnTo>
                <a:lnTo>
                  <a:pt x="377418" y="163688"/>
                </a:lnTo>
                <a:lnTo>
                  <a:pt x="329755" y="144716"/>
                </a:lnTo>
                <a:lnTo>
                  <a:pt x="283686" y="125083"/>
                </a:lnTo>
                <a:lnTo>
                  <a:pt x="239275" y="104907"/>
                </a:lnTo>
                <a:lnTo>
                  <a:pt x="196586" y="84305"/>
                </a:lnTo>
                <a:lnTo>
                  <a:pt x="155682" y="63396"/>
                </a:lnTo>
                <a:lnTo>
                  <a:pt x="116627" y="42297"/>
                </a:lnTo>
                <a:lnTo>
                  <a:pt x="79486" y="21125"/>
                </a:lnTo>
                <a:lnTo>
                  <a:pt x="44323" y="0"/>
                </a:lnTo>
                <a:close/>
              </a:path>
              <a:path w="1625600" h="542925">
                <a:moveTo>
                  <a:pt x="1625600" y="330581"/>
                </a:moveTo>
                <a:lnTo>
                  <a:pt x="1593454" y="333250"/>
                </a:lnTo>
                <a:lnTo>
                  <a:pt x="1556911" y="334988"/>
                </a:lnTo>
                <a:lnTo>
                  <a:pt x="1516414" y="335829"/>
                </a:lnTo>
                <a:lnTo>
                  <a:pt x="1624503" y="335829"/>
                </a:lnTo>
                <a:lnTo>
                  <a:pt x="1625600" y="330581"/>
                </a:lnTo>
                <a:close/>
              </a:path>
            </a:pathLst>
          </a:custGeom>
          <a:solidFill>
            <a:srgbClr val="FFFFFF"/>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11" name="object 11"/>
          <p:cNvSpPr/>
          <p:nvPr/>
        </p:nvSpPr>
        <p:spPr>
          <a:xfrm>
            <a:off x="3960114" y="999564"/>
            <a:ext cx="2547366" cy="788670"/>
          </a:xfrm>
          <a:prstGeom prst="rect">
            <a:avLst/>
          </a:prstGeom>
          <a:blipFill>
            <a:blip r:embed="rId5"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12" name="object 12"/>
          <p:cNvSpPr/>
          <p:nvPr/>
        </p:nvSpPr>
        <p:spPr>
          <a:xfrm>
            <a:off x="4106926" y="1146376"/>
            <a:ext cx="2163445" cy="405130"/>
          </a:xfrm>
          <a:custGeom>
            <a:avLst/>
            <a:gdLst/>
            <a:ahLst/>
            <a:cxnLst/>
            <a:rect l="l" t="t" r="r" b="b"/>
            <a:pathLst>
              <a:path w="2163445" h="405130">
                <a:moveTo>
                  <a:pt x="1113911" y="211430"/>
                </a:moveTo>
                <a:lnTo>
                  <a:pt x="437648" y="211430"/>
                </a:lnTo>
                <a:lnTo>
                  <a:pt x="547793" y="212687"/>
                </a:lnTo>
                <a:lnTo>
                  <a:pt x="662228" y="215989"/>
                </a:lnTo>
                <a:lnTo>
                  <a:pt x="720619" y="218535"/>
                </a:lnTo>
                <a:lnTo>
                  <a:pt x="779560" y="221748"/>
                </a:lnTo>
                <a:lnTo>
                  <a:pt x="838878" y="225678"/>
                </a:lnTo>
                <a:lnTo>
                  <a:pt x="898398" y="230377"/>
                </a:lnTo>
                <a:lnTo>
                  <a:pt x="1256652" y="262811"/>
                </a:lnTo>
                <a:lnTo>
                  <a:pt x="1547371" y="294031"/>
                </a:lnTo>
                <a:lnTo>
                  <a:pt x="1717599" y="315892"/>
                </a:lnTo>
                <a:lnTo>
                  <a:pt x="1824296" y="331746"/>
                </a:lnTo>
                <a:lnTo>
                  <a:pt x="1874702" y="340052"/>
                </a:lnTo>
                <a:lnTo>
                  <a:pt x="1922742" y="348608"/>
                </a:lnTo>
                <a:lnTo>
                  <a:pt x="1968115" y="357414"/>
                </a:lnTo>
                <a:lnTo>
                  <a:pt x="2010519" y="366468"/>
                </a:lnTo>
                <a:lnTo>
                  <a:pt x="2049651" y="375768"/>
                </a:lnTo>
                <a:lnTo>
                  <a:pt x="2116891" y="395100"/>
                </a:lnTo>
                <a:lnTo>
                  <a:pt x="2144395" y="405129"/>
                </a:lnTo>
                <a:lnTo>
                  <a:pt x="2160353" y="218443"/>
                </a:lnTo>
                <a:lnTo>
                  <a:pt x="1442459" y="218443"/>
                </a:lnTo>
                <a:lnTo>
                  <a:pt x="1273200" y="216468"/>
                </a:lnTo>
                <a:lnTo>
                  <a:pt x="1164374" y="213411"/>
                </a:lnTo>
                <a:lnTo>
                  <a:pt x="1113911" y="211430"/>
                </a:lnTo>
                <a:close/>
              </a:path>
              <a:path w="2163445" h="405130">
                <a:moveTo>
                  <a:pt x="18923" y="0"/>
                </a:moveTo>
                <a:lnTo>
                  <a:pt x="0" y="221360"/>
                </a:lnTo>
                <a:lnTo>
                  <a:pt x="190190" y="214522"/>
                </a:lnTo>
                <a:lnTo>
                  <a:pt x="333185" y="211804"/>
                </a:lnTo>
                <a:lnTo>
                  <a:pt x="1113911" y="211430"/>
                </a:lnTo>
                <a:lnTo>
                  <a:pt x="1012352" y="206160"/>
                </a:lnTo>
                <a:lnTo>
                  <a:pt x="965707" y="203021"/>
                </a:lnTo>
                <a:lnTo>
                  <a:pt x="921512" y="199516"/>
                </a:lnTo>
                <a:lnTo>
                  <a:pt x="862331" y="193930"/>
                </a:lnTo>
                <a:lnTo>
                  <a:pt x="803948" y="187410"/>
                </a:lnTo>
                <a:lnTo>
                  <a:pt x="746412" y="180010"/>
                </a:lnTo>
                <a:lnTo>
                  <a:pt x="689774" y="171784"/>
                </a:lnTo>
                <a:lnTo>
                  <a:pt x="634082" y="162785"/>
                </a:lnTo>
                <a:lnTo>
                  <a:pt x="579388" y="153067"/>
                </a:lnTo>
                <a:lnTo>
                  <a:pt x="525740" y="142685"/>
                </a:lnTo>
                <a:lnTo>
                  <a:pt x="473188" y="131692"/>
                </a:lnTo>
                <a:lnTo>
                  <a:pt x="421782" y="120141"/>
                </a:lnTo>
                <a:lnTo>
                  <a:pt x="371573" y="108088"/>
                </a:lnTo>
                <a:lnTo>
                  <a:pt x="322609" y="95585"/>
                </a:lnTo>
                <a:lnTo>
                  <a:pt x="274940" y="82686"/>
                </a:lnTo>
                <a:lnTo>
                  <a:pt x="228617" y="69445"/>
                </a:lnTo>
                <a:lnTo>
                  <a:pt x="183689" y="55917"/>
                </a:lnTo>
                <a:lnTo>
                  <a:pt x="140206" y="42154"/>
                </a:lnTo>
                <a:lnTo>
                  <a:pt x="98217" y="28211"/>
                </a:lnTo>
                <a:lnTo>
                  <a:pt x="57773" y="14142"/>
                </a:lnTo>
                <a:lnTo>
                  <a:pt x="18923" y="0"/>
                </a:lnTo>
                <a:close/>
              </a:path>
              <a:path w="2163445" h="405130">
                <a:moveTo>
                  <a:pt x="2163318" y="183768"/>
                </a:moveTo>
                <a:lnTo>
                  <a:pt x="2097294" y="192492"/>
                </a:lnTo>
                <a:lnTo>
                  <a:pt x="2059252" y="196397"/>
                </a:lnTo>
                <a:lnTo>
                  <a:pt x="2018202" y="199994"/>
                </a:lnTo>
                <a:lnTo>
                  <a:pt x="1974404" y="203280"/>
                </a:lnTo>
                <a:lnTo>
                  <a:pt x="1879605" y="208908"/>
                </a:lnTo>
                <a:lnTo>
                  <a:pt x="1776933" y="213261"/>
                </a:lnTo>
                <a:lnTo>
                  <a:pt x="1612709" y="217349"/>
                </a:lnTo>
                <a:lnTo>
                  <a:pt x="1442459" y="218443"/>
                </a:lnTo>
                <a:lnTo>
                  <a:pt x="2160353" y="218443"/>
                </a:lnTo>
                <a:lnTo>
                  <a:pt x="2163318" y="183768"/>
                </a:lnTo>
                <a:close/>
              </a:path>
            </a:pathLst>
          </a:custGeom>
          <a:solidFill>
            <a:srgbClr val="FFFFFF"/>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13" name="object 13"/>
          <p:cNvSpPr/>
          <p:nvPr/>
        </p:nvSpPr>
        <p:spPr>
          <a:xfrm>
            <a:off x="3534155" y="1236545"/>
            <a:ext cx="2915412" cy="1495806"/>
          </a:xfrm>
          <a:prstGeom prst="rect">
            <a:avLst/>
          </a:prstGeom>
          <a:blipFill>
            <a:blip r:embed="rId6"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14" name="object 14"/>
          <p:cNvSpPr/>
          <p:nvPr/>
        </p:nvSpPr>
        <p:spPr>
          <a:xfrm>
            <a:off x="3680333" y="1382849"/>
            <a:ext cx="2533015" cy="1113790"/>
          </a:xfrm>
          <a:custGeom>
            <a:avLst/>
            <a:gdLst/>
            <a:ahLst/>
            <a:cxnLst/>
            <a:rect l="l" t="t" r="r" b="b"/>
            <a:pathLst>
              <a:path w="2533015" h="1113789">
                <a:moveTo>
                  <a:pt x="2440178" y="0"/>
                </a:moveTo>
                <a:lnTo>
                  <a:pt x="2382715" y="36595"/>
                </a:lnTo>
                <a:lnTo>
                  <a:pt x="2349646" y="56376"/>
                </a:lnTo>
                <a:lnTo>
                  <a:pt x="2313926" y="77036"/>
                </a:lnTo>
                <a:lnTo>
                  <a:pt x="2275738" y="98488"/>
                </a:lnTo>
                <a:lnTo>
                  <a:pt x="2235262" y="120649"/>
                </a:lnTo>
                <a:lnTo>
                  <a:pt x="2192680" y="143434"/>
                </a:lnTo>
                <a:lnTo>
                  <a:pt x="2148173" y="166761"/>
                </a:lnTo>
                <a:lnTo>
                  <a:pt x="2054107" y="214697"/>
                </a:lnTo>
                <a:lnTo>
                  <a:pt x="1954516" y="263785"/>
                </a:lnTo>
                <a:lnTo>
                  <a:pt x="1850849" y="313351"/>
                </a:lnTo>
                <a:lnTo>
                  <a:pt x="1690879" y="387123"/>
                </a:lnTo>
                <a:lnTo>
                  <a:pt x="1529893" y="458180"/>
                </a:lnTo>
                <a:lnTo>
                  <a:pt x="1424423" y="502921"/>
                </a:lnTo>
                <a:lnTo>
                  <a:pt x="1322126" y="544771"/>
                </a:lnTo>
                <a:lnTo>
                  <a:pt x="1224454" y="583058"/>
                </a:lnTo>
                <a:lnTo>
                  <a:pt x="1177805" y="600655"/>
                </a:lnTo>
                <a:lnTo>
                  <a:pt x="1132855" y="617107"/>
                </a:lnTo>
                <a:lnTo>
                  <a:pt x="1089787" y="632333"/>
                </a:lnTo>
                <a:lnTo>
                  <a:pt x="1034445" y="651032"/>
                </a:lnTo>
                <a:lnTo>
                  <a:pt x="979357" y="668732"/>
                </a:lnTo>
                <a:lnTo>
                  <a:pt x="924566" y="685454"/>
                </a:lnTo>
                <a:lnTo>
                  <a:pt x="870118" y="701220"/>
                </a:lnTo>
                <a:lnTo>
                  <a:pt x="816058" y="716049"/>
                </a:lnTo>
                <a:lnTo>
                  <a:pt x="762431" y="729964"/>
                </a:lnTo>
                <a:lnTo>
                  <a:pt x="709282" y="742986"/>
                </a:lnTo>
                <a:lnTo>
                  <a:pt x="656655" y="755135"/>
                </a:lnTo>
                <a:lnTo>
                  <a:pt x="604597" y="766432"/>
                </a:lnTo>
                <a:lnTo>
                  <a:pt x="553151" y="776900"/>
                </a:lnTo>
                <a:lnTo>
                  <a:pt x="502364" y="786558"/>
                </a:lnTo>
                <a:lnTo>
                  <a:pt x="452279" y="795429"/>
                </a:lnTo>
                <a:lnTo>
                  <a:pt x="402943" y="803532"/>
                </a:lnTo>
                <a:lnTo>
                  <a:pt x="354399" y="810890"/>
                </a:lnTo>
                <a:lnTo>
                  <a:pt x="306694" y="817523"/>
                </a:lnTo>
                <a:lnTo>
                  <a:pt x="259871" y="823453"/>
                </a:lnTo>
                <a:lnTo>
                  <a:pt x="213976" y="828700"/>
                </a:lnTo>
                <a:lnTo>
                  <a:pt x="169055" y="833286"/>
                </a:lnTo>
                <a:lnTo>
                  <a:pt x="125151" y="837232"/>
                </a:lnTo>
                <a:lnTo>
                  <a:pt x="82311" y="840558"/>
                </a:lnTo>
                <a:lnTo>
                  <a:pt x="40579" y="843287"/>
                </a:lnTo>
                <a:lnTo>
                  <a:pt x="0" y="845439"/>
                </a:lnTo>
                <a:lnTo>
                  <a:pt x="92837" y="1113282"/>
                </a:lnTo>
                <a:lnTo>
                  <a:pt x="263725" y="1027792"/>
                </a:lnTo>
                <a:lnTo>
                  <a:pt x="390891" y="966361"/>
                </a:lnTo>
                <a:lnTo>
                  <a:pt x="484212" y="922727"/>
                </a:lnTo>
                <a:lnTo>
                  <a:pt x="583403" y="877812"/>
                </a:lnTo>
                <a:lnTo>
                  <a:pt x="687639" y="832358"/>
                </a:lnTo>
                <a:lnTo>
                  <a:pt x="796093" y="787103"/>
                </a:lnTo>
                <a:lnTo>
                  <a:pt x="851643" y="764782"/>
                </a:lnTo>
                <a:lnTo>
                  <a:pt x="907939" y="742790"/>
                </a:lnTo>
                <a:lnTo>
                  <a:pt x="964876" y="721217"/>
                </a:lnTo>
                <a:lnTo>
                  <a:pt x="1022351" y="700158"/>
                </a:lnTo>
                <a:lnTo>
                  <a:pt x="1310040" y="600627"/>
                </a:lnTo>
                <a:lnTo>
                  <a:pt x="1632391" y="493389"/>
                </a:lnTo>
                <a:lnTo>
                  <a:pt x="1856359" y="422957"/>
                </a:lnTo>
                <a:lnTo>
                  <a:pt x="1966458" y="390110"/>
                </a:lnTo>
                <a:lnTo>
                  <a:pt x="2073255" y="359753"/>
                </a:lnTo>
                <a:lnTo>
                  <a:pt x="2175214" y="332569"/>
                </a:lnTo>
                <a:lnTo>
                  <a:pt x="2223900" y="320381"/>
                </a:lnTo>
                <a:lnTo>
                  <a:pt x="2270801" y="309243"/>
                </a:lnTo>
                <a:lnTo>
                  <a:pt x="2315726" y="299240"/>
                </a:lnTo>
                <a:lnTo>
                  <a:pt x="2358481" y="290457"/>
                </a:lnTo>
                <a:lnTo>
                  <a:pt x="2398876" y="282981"/>
                </a:lnTo>
                <a:lnTo>
                  <a:pt x="2436719" y="276895"/>
                </a:lnTo>
                <a:lnTo>
                  <a:pt x="2503980" y="269241"/>
                </a:lnTo>
                <a:lnTo>
                  <a:pt x="2533015" y="267843"/>
                </a:lnTo>
                <a:lnTo>
                  <a:pt x="2440178" y="0"/>
                </a:lnTo>
                <a:close/>
              </a:path>
            </a:pathLst>
          </a:custGeom>
          <a:solidFill>
            <a:srgbClr val="FFFFFF"/>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15" name="object 15"/>
          <p:cNvSpPr/>
          <p:nvPr/>
        </p:nvSpPr>
        <p:spPr>
          <a:xfrm>
            <a:off x="2924555" y="665045"/>
            <a:ext cx="1371599" cy="1379220"/>
          </a:xfrm>
          <a:prstGeom prst="rect">
            <a:avLst/>
          </a:prstGeom>
          <a:blipFill>
            <a:blip r:embed="rId7"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16" name="object 16"/>
          <p:cNvSpPr/>
          <p:nvPr/>
        </p:nvSpPr>
        <p:spPr>
          <a:xfrm>
            <a:off x="3635628" y="918792"/>
            <a:ext cx="531876" cy="539623"/>
          </a:xfrm>
          <a:prstGeom prst="rect">
            <a:avLst/>
          </a:prstGeom>
          <a:blipFill>
            <a:blip r:embed="rId8"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17" name="object 17"/>
          <p:cNvSpPr/>
          <p:nvPr/>
        </p:nvSpPr>
        <p:spPr>
          <a:xfrm>
            <a:off x="3635628" y="918792"/>
            <a:ext cx="532130" cy="539750"/>
          </a:xfrm>
          <a:custGeom>
            <a:avLst/>
            <a:gdLst/>
            <a:ahLst/>
            <a:cxnLst/>
            <a:rect l="l" t="t" r="r" b="b"/>
            <a:pathLst>
              <a:path w="532129" h="539750">
                <a:moveTo>
                  <a:pt x="0" y="269875"/>
                </a:moveTo>
                <a:lnTo>
                  <a:pt x="4282" y="221351"/>
                </a:lnTo>
                <a:lnTo>
                  <a:pt x="16630" y="175686"/>
                </a:lnTo>
                <a:lnTo>
                  <a:pt x="36293" y="133641"/>
                </a:lnTo>
                <a:lnTo>
                  <a:pt x="62523" y="95977"/>
                </a:lnTo>
                <a:lnTo>
                  <a:pt x="94570" y="63454"/>
                </a:lnTo>
                <a:lnTo>
                  <a:pt x="131684" y="36834"/>
                </a:lnTo>
                <a:lnTo>
                  <a:pt x="173117" y="16878"/>
                </a:lnTo>
                <a:lnTo>
                  <a:pt x="218118" y="4346"/>
                </a:lnTo>
                <a:lnTo>
                  <a:pt x="265938" y="0"/>
                </a:lnTo>
                <a:lnTo>
                  <a:pt x="313757" y="4346"/>
                </a:lnTo>
                <a:lnTo>
                  <a:pt x="358758" y="16878"/>
                </a:lnTo>
                <a:lnTo>
                  <a:pt x="400191" y="36834"/>
                </a:lnTo>
                <a:lnTo>
                  <a:pt x="437305" y="63454"/>
                </a:lnTo>
                <a:lnTo>
                  <a:pt x="469352" y="95977"/>
                </a:lnTo>
                <a:lnTo>
                  <a:pt x="495582" y="133641"/>
                </a:lnTo>
                <a:lnTo>
                  <a:pt x="515245" y="175686"/>
                </a:lnTo>
                <a:lnTo>
                  <a:pt x="527593" y="221351"/>
                </a:lnTo>
                <a:lnTo>
                  <a:pt x="531876" y="269875"/>
                </a:lnTo>
                <a:lnTo>
                  <a:pt x="527593" y="318360"/>
                </a:lnTo>
                <a:lnTo>
                  <a:pt x="515245" y="363996"/>
                </a:lnTo>
                <a:lnTo>
                  <a:pt x="495582" y="406018"/>
                </a:lnTo>
                <a:lnTo>
                  <a:pt x="469352" y="443667"/>
                </a:lnTo>
                <a:lnTo>
                  <a:pt x="437305" y="476179"/>
                </a:lnTo>
                <a:lnTo>
                  <a:pt x="400191" y="502792"/>
                </a:lnTo>
                <a:lnTo>
                  <a:pt x="358758" y="522746"/>
                </a:lnTo>
                <a:lnTo>
                  <a:pt x="313757" y="535276"/>
                </a:lnTo>
                <a:lnTo>
                  <a:pt x="265938" y="539623"/>
                </a:lnTo>
                <a:lnTo>
                  <a:pt x="218118" y="535276"/>
                </a:lnTo>
                <a:lnTo>
                  <a:pt x="173117" y="522746"/>
                </a:lnTo>
                <a:lnTo>
                  <a:pt x="131684" y="502792"/>
                </a:lnTo>
                <a:lnTo>
                  <a:pt x="94570" y="476179"/>
                </a:lnTo>
                <a:lnTo>
                  <a:pt x="62523" y="443667"/>
                </a:lnTo>
                <a:lnTo>
                  <a:pt x="36293" y="406018"/>
                </a:lnTo>
                <a:lnTo>
                  <a:pt x="16630" y="363996"/>
                </a:lnTo>
                <a:lnTo>
                  <a:pt x="4282" y="318360"/>
                </a:lnTo>
                <a:lnTo>
                  <a:pt x="0" y="269875"/>
                </a:lnTo>
                <a:close/>
              </a:path>
            </a:pathLst>
          </a:custGeom>
          <a:ln w="76200">
            <a:solidFill>
              <a:srgbClr val="8BC84B"/>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18" name="object 18"/>
          <p:cNvSpPr/>
          <p:nvPr/>
        </p:nvSpPr>
        <p:spPr>
          <a:xfrm>
            <a:off x="3693159" y="977212"/>
            <a:ext cx="416813" cy="422783"/>
          </a:xfrm>
          <a:prstGeom prst="rect">
            <a:avLst/>
          </a:prstGeom>
          <a:blipFill>
            <a:blip r:embed="rId9"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19" name="object 19"/>
          <p:cNvSpPr/>
          <p:nvPr/>
        </p:nvSpPr>
        <p:spPr>
          <a:xfrm>
            <a:off x="3693159" y="977212"/>
            <a:ext cx="417195" cy="422909"/>
          </a:xfrm>
          <a:custGeom>
            <a:avLst/>
            <a:gdLst/>
            <a:ahLst/>
            <a:cxnLst/>
            <a:rect l="l" t="t" r="r" b="b"/>
            <a:pathLst>
              <a:path w="417195" h="422909">
                <a:moveTo>
                  <a:pt x="0" y="211455"/>
                </a:moveTo>
                <a:lnTo>
                  <a:pt x="5506" y="162952"/>
                </a:lnTo>
                <a:lnTo>
                  <a:pt x="21189" y="118437"/>
                </a:lnTo>
                <a:lnTo>
                  <a:pt x="45796" y="79176"/>
                </a:lnTo>
                <a:lnTo>
                  <a:pt x="78075" y="46436"/>
                </a:lnTo>
                <a:lnTo>
                  <a:pt x="116771" y="21482"/>
                </a:lnTo>
                <a:lnTo>
                  <a:pt x="160633" y="5581"/>
                </a:lnTo>
                <a:lnTo>
                  <a:pt x="208406" y="0"/>
                </a:lnTo>
                <a:lnTo>
                  <a:pt x="256220" y="5581"/>
                </a:lnTo>
                <a:lnTo>
                  <a:pt x="300098" y="21482"/>
                </a:lnTo>
                <a:lnTo>
                  <a:pt x="338792" y="46436"/>
                </a:lnTo>
                <a:lnTo>
                  <a:pt x="371057" y="79176"/>
                </a:lnTo>
                <a:lnTo>
                  <a:pt x="395646" y="118437"/>
                </a:lnTo>
                <a:lnTo>
                  <a:pt x="411314" y="162952"/>
                </a:lnTo>
                <a:lnTo>
                  <a:pt x="416813" y="211455"/>
                </a:lnTo>
                <a:lnTo>
                  <a:pt x="411314" y="259910"/>
                </a:lnTo>
                <a:lnTo>
                  <a:pt x="395646" y="304391"/>
                </a:lnTo>
                <a:lnTo>
                  <a:pt x="371057" y="343629"/>
                </a:lnTo>
                <a:lnTo>
                  <a:pt x="338792" y="376356"/>
                </a:lnTo>
                <a:lnTo>
                  <a:pt x="300098" y="401303"/>
                </a:lnTo>
                <a:lnTo>
                  <a:pt x="256220" y="417201"/>
                </a:lnTo>
                <a:lnTo>
                  <a:pt x="208406" y="422783"/>
                </a:lnTo>
                <a:lnTo>
                  <a:pt x="160633" y="417201"/>
                </a:lnTo>
                <a:lnTo>
                  <a:pt x="116771" y="401303"/>
                </a:lnTo>
                <a:lnTo>
                  <a:pt x="78075" y="376356"/>
                </a:lnTo>
                <a:lnTo>
                  <a:pt x="45796" y="343629"/>
                </a:lnTo>
                <a:lnTo>
                  <a:pt x="21189" y="304391"/>
                </a:lnTo>
                <a:lnTo>
                  <a:pt x="5506" y="259910"/>
                </a:lnTo>
                <a:lnTo>
                  <a:pt x="0" y="211455"/>
                </a:lnTo>
                <a:close/>
              </a:path>
            </a:pathLst>
          </a:custGeom>
          <a:ln w="25400">
            <a:solidFill>
              <a:srgbClr val="8BC84B"/>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20" name="object 20"/>
          <p:cNvSpPr/>
          <p:nvPr/>
        </p:nvSpPr>
        <p:spPr>
          <a:xfrm>
            <a:off x="5459729" y="690954"/>
            <a:ext cx="1687068" cy="1699259"/>
          </a:xfrm>
          <a:prstGeom prst="rect">
            <a:avLst/>
          </a:prstGeom>
          <a:blipFill>
            <a:blip r:embed="rId10"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21" name="object 21"/>
          <p:cNvSpPr/>
          <p:nvPr/>
        </p:nvSpPr>
        <p:spPr>
          <a:xfrm>
            <a:off x="5789421" y="1020773"/>
            <a:ext cx="847978" cy="860044"/>
          </a:xfrm>
          <a:prstGeom prst="rect">
            <a:avLst/>
          </a:prstGeom>
          <a:blipFill>
            <a:blip r:embed="rId11"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22" name="object 22"/>
          <p:cNvSpPr/>
          <p:nvPr/>
        </p:nvSpPr>
        <p:spPr>
          <a:xfrm>
            <a:off x="5789421" y="1020773"/>
            <a:ext cx="848360" cy="860425"/>
          </a:xfrm>
          <a:custGeom>
            <a:avLst/>
            <a:gdLst/>
            <a:ahLst/>
            <a:cxnLst/>
            <a:rect l="l" t="t" r="r" b="b"/>
            <a:pathLst>
              <a:path w="848360" h="860425">
                <a:moveTo>
                  <a:pt x="0" y="430022"/>
                </a:moveTo>
                <a:lnTo>
                  <a:pt x="2488" y="383167"/>
                </a:lnTo>
                <a:lnTo>
                  <a:pt x="9781" y="337773"/>
                </a:lnTo>
                <a:lnTo>
                  <a:pt x="21619" y="294103"/>
                </a:lnTo>
                <a:lnTo>
                  <a:pt x="37744" y="252419"/>
                </a:lnTo>
                <a:lnTo>
                  <a:pt x="57897" y="212983"/>
                </a:lnTo>
                <a:lnTo>
                  <a:pt x="81820" y="176058"/>
                </a:lnTo>
                <a:lnTo>
                  <a:pt x="109253" y="141906"/>
                </a:lnTo>
                <a:lnTo>
                  <a:pt x="139938" y="110789"/>
                </a:lnTo>
                <a:lnTo>
                  <a:pt x="173617" y="82970"/>
                </a:lnTo>
                <a:lnTo>
                  <a:pt x="210029" y="58711"/>
                </a:lnTo>
                <a:lnTo>
                  <a:pt x="248918" y="38275"/>
                </a:lnTo>
                <a:lnTo>
                  <a:pt x="290023" y="21923"/>
                </a:lnTo>
                <a:lnTo>
                  <a:pt x="333086" y="9918"/>
                </a:lnTo>
                <a:lnTo>
                  <a:pt x="377849" y="2523"/>
                </a:lnTo>
                <a:lnTo>
                  <a:pt x="424052" y="0"/>
                </a:lnTo>
                <a:lnTo>
                  <a:pt x="470232" y="2523"/>
                </a:lnTo>
                <a:lnTo>
                  <a:pt x="514974" y="9918"/>
                </a:lnTo>
                <a:lnTo>
                  <a:pt x="558020" y="21923"/>
                </a:lnTo>
                <a:lnTo>
                  <a:pt x="599111" y="38275"/>
                </a:lnTo>
                <a:lnTo>
                  <a:pt x="637986" y="58711"/>
                </a:lnTo>
                <a:lnTo>
                  <a:pt x="674389" y="82970"/>
                </a:lnTo>
                <a:lnTo>
                  <a:pt x="708059" y="110789"/>
                </a:lnTo>
                <a:lnTo>
                  <a:pt x="738738" y="141906"/>
                </a:lnTo>
                <a:lnTo>
                  <a:pt x="766166" y="176058"/>
                </a:lnTo>
                <a:lnTo>
                  <a:pt x="790085" y="212983"/>
                </a:lnTo>
                <a:lnTo>
                  <a:pt x="810236" y="252419"/>
                </a:lnTo>
                <a:lnTo>
                  <a:pt x="826360" y="294103"/>
                </a:lnTo>
                <a:lnTo>
                  <a:pt x="838198" y="337773"/>
                </a:lnTo>
                <a:lnTo>
                  <a:pt x="845490" y="383167"/>
                </a:lnTo>
                <a:lnTo>
                  <a:pt x="847978" y="430022"/>
                </a:lnTo>
                <a:lnTo>
                  <a:pt x="845490" y="476876"/>
                </a:lnTo>
                <a:lnTo>
                  <a:pt x="838198" y="522270"/>
                </a:lnTo>
                <a:lnTo>
                  <a:pt x="826360" y="565940"/>
                </a:lnTo>
                <a:lnTo>
                  <a:pt x="810236" y="607624"/>
                </a:lnTo>
                <a:lnTo>
                  <a:pt x="790085" y="647060"/>
                </a:lnTo>
                <a:lnTo>
                  <a:pt x="766166" y="683985"/>
                </a:lnTo>
                <a:lnTo>
                  <a:pt x="738738" y="718137"/>
                </a:lnTo>
                <a:lnTo>
                  <a:pt x="708059" y="749254"/>
                </a:lnTo>
                <a:lnTo>
                  <a:pt x="674389" y="777073"/>
                </a:lnTo>
                <a:lnTo>
                  <a:pt x="637986" y="801332"/>
                </a:lnTo>
                <a:lnTo>
                  <a:pt x="599111" y="821768"/>
                </a:lnTo>
                <a:lnTo>
                  <a:pt x="558020" y="838120"/>
                </a:lnTo>
                <a:lnTo>
                  <a:pt x="514974" y="850125"/>
                </a:lnTo>
                <a:lnTo>
                  <a:pt x="470232" y="857520"/>
                </a:lnTo>
                <a:lnTo>
                  <a:pt x="424052" y="860044"/>
                </a:lnTo>
                <a:lnTo>
                  <a:pt x="377849" y="857520"/>
                </a:lnTo>
                <a:lnTo>
                  <a:pt x="333086" y="850125"/>
                </a:lnTo>
                <a:lnTo>
                  <a:pt x="290023" y="838120"/>
                </a:lnTo>
                <a:lnTo>
                  <a:pt x="248918" y="821768"/>
                </a:lnTo>
                <a:lnTo>
                  <a:pt x="210029" y="801332"/>
                </a:lnTo>
                <a:lnTo>
                  <a:pt x="173617" y="777073"/>
                </a:lnTo>
                <a:lnTo>
                  <a:pt x="139938" y="749254"/>
                </a:lnTo>
                <a:lnTo>
                  <a:pt x="109253" y="718137"/>
                </a:lnTo>
                <a:lnTo>
                  <a:pt x="81820" y="683985"/>
                </a:lnTo>
                <a:lnTo>
                  <a:pt x="57897" y="647060"/>
                </a:lnTo>
                <a:lnTo>
                  <a:pt x="37744" y="607624"/>
                </a:lnTo>
                <a:lnTo>
                  <a:pt x="21619" y="565940"/>
                </a:lnTo>
                <a:lnTo>
                  <a:pt x="9781" y="522270"/>
                </a:lnTo>
                <a:lnTo>
                  <a:pt x="2488" y="476876"/>
                </a:lnTo>
                <a:lnTo>
                  <a:pt x="0" y="430022"/>
                </a:lnTo>
                <a:close/>
              </a:path>
            </a:pathLst>
          </a:custGeom>
          <a:ln w="76200">
            <a:solidFill>
              <a:srgbClr val="339966"/>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23" name="object 23"/>
          <p:cNvSpPr/>
          <p:nvPr/>
        </p:nvSpPr>
        <p:spPr>
          <a:xfrm>
            <a:off x="5881115" y="1113737"/>
            <a:ext cx="664591" cy="674116"/>
          </a:xfrm>
          <a:prstGeom prst="rect">
            <a:avLst/>
          </a:prstGeom>
          <a:blipFill>
            <a:blip r:embed="rId12"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24" name="object 24"/>
          <p:cNvSpPr/>
          <p:nvPr/>
        </p:nvSpPr>
        <p:spPr>
          <a:xfrm>
            <a:off x="5881115" y="1113737"/>
            <a:ext cx="664845" cy="674370"/>
          </a:xfrm>
          <a:custGeom>
            <a:avLst/>
            <a:gdLst/>
            <a:ahLst/>
            <a:cxnLst/>
            <a:rect l="l" t="t" r="r" b="b"/>
            <a:pathLst>
              <a:path w="664845" h="674369">
                <a:moveTo>
                  <a:pt x="0" y="337058"/>
                </a:moveTo>
                <a:lnTo>
                  <a:pt x="3604" y="287243"/>
                </a:lnTo>
                <a:lnTo>
                  <a:pt x="14075" y="239700"/>
                </a:lnTo>
                <a:lnTo>
                  <a:pt x="30897" y="194949"/>
                </a:lnTo>
                <a:lnTo>
                  <a:pt x="53555" y="153513"/>
                </a:lnTo>
                <a:lnTo>
                  <a:pt x="81536" y="115911"/>
                </a:lnTo>
                <a:lnTo>
                  <a:pt x="114324" y="82664"/>
                </a:lnTo>
                <a:lnTo>
                  <a:pt x="151404" y="54294"/>
                </a:lnTo>
                <a:lnTo>
                  <a:pt x="192262" y="31322"/>
                </a:lnTo>
                <a:lnTo>
                  <a:pt x="236384" y="14268"/>
                </a:lnTo>
                <a:lnTo>
                  <a:pt x="283254" y="3653"/>
                </a:lnTo>
                <a:lnTo>
                  <a:pt x="332359" y="0"/>
                </a:lnTo>
                <a:lnTo>
                  <a:pt x="381431" y="3653"/>
                </a:lnTo>
                <a:lnTo>
                  <a:pt x="428275" y="14268"/>
                </a:lnTo>
                <a:lnTo>
                  <a:pt x="472376" y="31322"/>
                </a:lnTo>
                <a:lnTo>
                  <a:pt x="513219" y="54294"/>
                </a:lnTo>
                <a:lnTo>
                  <a:pt x="550287" y="82664"/>
                </a:lnTo>
                <a:lnTo>
                  <a:pt x="583066" y="115911"/>
                </a:lnTo>
                <a:lnTo>
                  <a:pt x="611041" y="153513"/>
                </a:lnTo>
                <a:lnTo>
                  <a:pt x="633696" y="194949"/>
                </a:lnTo>
                <a:lnTo>
                  <a:pt x="650516" y="239700"/>
                </a:lnTo>
                <a:lnTo>
                  <a:pt x="660986" y="287243"/>
                </a:lnTo>
                <a:lnTo>
                  <a:pt x="664591" y="337058"/>
                </a:lnTo>
                <a:lnTo>
                  <a:pt x="660986" y="386872"/>
                </a:lnTo>
                <a:lnTo>
                  <a:pt x="650516" y="434415"/>
                </a:lnTo>
                <a:lnTo>
                  <a:pt x="633696" y="479166"/>
                </a:lnTo>
                <a:lnTo>
                  <a:pt x="611041" y="520602"/>
                </a:lnTo>
                <a:lnTo>
                  <a:pt x="583066" y="558204"/>
                </a:lnTo>
                <a:lnTo>
                  <a:pt x="550287" y="591451"/>
                </a:lnTo>
                <a:lnTo>
                  <a:pt x="513219" y="619821"/>
                </a:lnTo>
                <a:lnTo>
                  <a:pt x="472376" y="642793"/>
                </a:lnTo>
                <a:lnTo>
                  <a:pt x="428275" y="659847"/>
                </a:lnTo>
                <a:lnTo>
                  <a:pt x="381431" y="670462"/>
                </a:lnTo>
                <a:lnTo>
                  <a:pt x="332359" y="674116"/>
                </a:lnTo>
                <a:lnTo>
                  <a:pt x="283254" y="670462"/>
                </a:lnTo>
                <a:lnTo>
                  <a:pt x="236384" y="659847"/>
                </a:lnTo>
                <a:lnTo>
                  <a:pt x="192262" y="642793"/>
                </a:lnTo>
                <a:lnTo>
                  <a:pt x="151404" y="619821"/>
                </a:lnTo>
                <a:lnTo>
                  <a:pt x="114324" y="591451"/>
                </a:lnTo>
                <a:lnTo>
                  <a:pt x="81536" y="558204"/>
                </a:lnTo>
                <a:lnTo>
                  <a:pt x="53555" y="520602"/>
                </a:lnTo>
                <a:lnTo>
                  <a:pt x="30897" y="479166"/>
                </a:lnTo>
                <a:lnTo>
                  <a:pt x="14075" y="434415"/>
                </a:lnTo>
                <a:lnTo>
                  <a:pt x="3604" y="386872"/>
                </a:lnTo>
                <a:lnTo>
                  <a:pt x="0" y="337058"/>
                </a:lnTo>
                <a:close/>
              </a:path>
            </a:pathLst>
          </a:custGeom>
          <a:ln w="25400">
            <a:solidFill>
              <a:srgbClr val="339966"/>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25" name="object 25"/>
          <p:cNvSpPr/>
          <p:nvPr/>
        </p:nvSpPr>
        <p:spPr>
          <a:xfrm>
            <a:off x="2882645" y="1558109"/>
            <a:ext cx="1718309" cy="1729740"/>
          </a:xfrm>
          <a:prstGeom prst="rect">
            <a:avLst/>
          </a:prstGeom>
          <a:blipFill>
            <a:blip r:embed="rId13"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26" name="object 26"/>
          <p:cNvSpPr/>
          <p:nvPr/>
        </p:nvSpPr>
        <p:spPr>
          <a:xfrm>
            <a:off x="3212973" y="1887802"/>
            <a:ext cx="878077" cy="890651"/>
          </a:xfrm>
          <a:prstGeom prst="rect">
            <a:avLst/>
          </a:prstGeom>
          <a:blipFill>
            <a:blip r:embed="rId14"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27" name="object 27"/>
          <p:cNvSpPr/>
          <p:nvPr/>
        </p:nvSpPr>
        <p:spPr>
          <a:xfrm>
            <a:off x="3212973" y="1887802"/>
            <a:ext cx="878205" cy="890905"/>
          </a:xfrm>
          <a:custGeom>
            <a:avLst/>
            <a:gdLst/>
            <a:ahLst/>
            <a:cxnLst/>
            <a:rect l="l" t="t" r="r" b="b"/>
            <a:pathLst>
              <a:path w="878204" h="890905">
                <a:moveTo>
                  <a:pt x="0" y="445262"/>
                </a:moveTo>
                <a:lnTo>
                  <a:pt x="2576" y="396752"/>
                </a:lnTo>
                <a:lnTo>
                  <a:pt x="10127" y="349754"/>
                </a:lnTo>
                <a:lnTo>
                  <a:pt x="22385" y="304539"/>
                </a:lnTo>
                <a:lnTo>
                  <a:pt x="39081" y="261380"/>
                </a:lnTo>
                <a:lnTo>
                  <a:pt x="59948" y="220547"/>
                </a:lnTo>
                <a:lnTo>
                  <a:pt x="84718" y="182313"/>
                </a:lnTo>
                <a:lnTo>
                  <a:pt x="113122" y="146949"/>
                </a:lnTo>
                <a:lnTo>
                  <a:pt x="144892" y="114728"/>
                </a:lnTo>
                <a:lnTo>
                  <a:pt x="179761" y="85921"/>
                </a:lnTo>
                <a:lnTo>
                  <a:pt x="217461" y="60800"/>
                </a:lnTo>
                <a:lnTo>
                  <a:pt x="257723" y="39636"/>
                </a:lnTo>
                <a:lnTo>
                  <a:pt x="300280" y="22703"/>
                </a:lnTo>
                <a:lnTo>
                  <a:pt x="344864" y="10271"/>
                </a:lnTo>
                <a:lnTo>
                  <a:pt x="391206" y="2613"/>
                </a:lnTo>
                <a:lnTo>
                  <a:pt x="439038" y="0"/>
                </a:lnTo>
                <a:lnTo>
                  <a:pt x="486871" y="2613"/>
                </a:lnTo>
                <a:lnTo>
                  <a:pt x="533213" y="10271"/>
                </a:lnTo>
                <a:lnTo>
                  <a:pt x="577797" y="22703"/>
                </a:lnTo>
                <a:lnTo>
                  <a:pt x="620354" y="39636"/>
                </a:lnTo>
                <a:lnTo>
                  <a:pt x="660616" y="60800"/>
                </a:lnTo>
                <a:lnTo>
                  <a:pt x="698316" y="85921"/>
                </a:lnTo>
                <a:lnTo>
                  <a:pt x="733185" y="114728"/>
                </a:lnTo>
                <a:lnTo>
                  <a:pt x="764955" y="146949"/>
                </a:lnTo>
                <a:lnTo>
                  <a:pt x="793359" y="182313"/>
                </a:lnTo>
                <a:lnTo>
                  <a:pt x="818129" y="220547"/>
                </a:lnTo>
                <a:lnTo>
                  <a:pt x="838996" y="261380"/>
                </a:lnTo>
                <a:lnTo>
                  <a:pt x="855692" y="304539"/>
                </a:lnTo>
                <a:lnTo>
                  <a:pt x="867950" y="349754"/>
                </a:lnTo>
                <a:lnTo>
                  <a:pt x="875501" y="396752"/>
                </a:lnTo>
                <a:lnTo>
                  <a:pt x="878077" y="445262"/>
                </a:lnTo>
                <a:lnTo>
                  <a:pt x="875501" y="493795"/>
                </a:lnTo>
                <a:lnTo>
                  <a:pt x="867950" y="540813"/>
                </a:lnTo>
                <a:lnTo>
                  <a:pt x="855692" y="586046"/>
                </a:lnTo>
                <a:lnTo>
                  <a:pt x="838996" y="629220"/>
                </a:lnTo>
                <a:lnTo>
                  <a:pt x="818129" y="670066"/>
                </a:lnTo>
                <a:lnTo>
                  <a:pt x="793359" y="708310"/>
                </a:lnTo>
                <a:lnTo>
                  <a:pt x="764955" y="743682"/>
                </a:lnTo>
                <a:lnTo>
                  <a:pt x="733185" y="775909"/>
                </a:lnTo>
                <a:lnTo>
                  <a:pt x="698316" y="804721"/>
                </a:lnTo>
                <a:lnTo>
                  <a:pt x="660616" y="829846"/>
                </a:lnTo>
                <a:lnTo>
                  <a:pt x="620354" y="851011"/>
                </a:lnTo>
                <a:lnTo>
                  <a:pt x="577797" y="867946"/>
                </a:lnTo>
                <a:lnTo>
                  <a:pt x="533213" y="880379"/>
                </a:lnTo>
                <a:lnTo>
                  <a:pt x="486871" y="888037"/>
                </a:lnTo>
                <a:lnTo>
                  <a:pt x="439038" y="890651"/>
                </a:lnTo>
                <a:lnTo>
                  <a:pt x="391206" y="888037"/>
                </a:lnTo>
                <a:lnTo>
                  <a:pt x="344864" y="880379"/>
                </a:lnTo>
                <a:lnTo>
                  <a:pt x="300280" y="867946"/>
                </a:lnTo>
                <a:lnTo>
                  <a:pt x="257723" y="851011"/>
                </a:lnTo>
                <a:lnTo>
                  <a:pt x="217461" y="829846"/>
                </a:lnTo>
                <a:lnTo>
                  <a:pt x="179761" y="804721"/>
                </a:lnTo>
                <a:lnTo>
                  <a:pt x="144892" y="775909"/>
                </a:lnTo>
                <a:lnTo>
                  <a:pt x="113122" y="743682"/>
                </a:lnTo>
                <a:lnTo>
                  <a:pt x="84718" y="708310"/>
                </a:lnTo>
                <a:lnTo>
                  <a:pt x="59948" y="670066"/>
                </a:lnTo>
                <a:lnTo>
                  <a:pt x="39081" y="629220"/>
                </a:lnTo>
                <a:lnTo>
                  <a:pt x="22385" y="586046"/>
                </a:lnTo>
                <a:lnTo>
                  <a:pt x="10127" y="540813"/>
                </a:lnTo>
                <a:lnTo>
                  <a:pt x="2576" y="493795"/>
                </a:lnTo>
                <a:lnTo>
                  <a:pt x="0" y="445262"/>
                </a:lnTo>
                <a:close/>
              </a:path>
            </a:pathLst>
          </a:custGeom>
          <a:ln w="76199">
            <a:solidFill>
              <a:srgbClr val="8BC84B"/>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28" name="object 28"/>
          <p:cNvSpPr/>
          <p:nvPr/>
        </p:nvSpPr>
        <p:spPr>
          <a:xfrm>
            <a:off x="3307969" y="1984195"/>
            <a:ext cx="688085" cy="697864"/>
          </a:xfrm>
          <a:prstGeom prst="rect">
            <a:avLst/>
          </a:prstGeom>
          <a:blipFill>
            <a:blip r:embed="rId15"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29" name="object 29"/>
          <p:cNvSpPr/>
          <p:nvPr/>
        </p:nvSpPr>
        <p:spPr>
          <a:xfrm>
            <a:off x="3307969" y="1984195"/>
            <a:ext cx="688340" cy="697865"/>
          </a:xfrm>
          <a:custGeom>
            <a:avLst/>
            <a:gdLst/>
            <a:ahLst/>
            <a:cxnLst/>
            <a:rect l="l" t="t" r="r" b="b"/>
            <a:pathLst>
              <a:path w="688339" h="697864">
                <a:moveTo>
                  <a:pt x="0" y="348869"/>
                </a:moveTo>
                <a:lnTo>
                  <a:pt x="3141" y="301532"/>
                </a:lnTo>
                <a:lnTo>
                  <a:pt x="12290" y="256131"/>
                </a:lnTo>
                <a:lnTo>
                  <a:pt x="27039" y="213080"/>
                </a:lnTo>
                <a:lnTo>
                  <a:pt x="46975" y="172795"/>
                </a:lnTo>
                <a:lnTo>
                  <a:pt x="71691" y="135692"/>
                </a:lnTo>
                <a:lnTo>
                  <a:pt x="100774" y="102187"/>
                </a:lnTo>
                <a:lnTo>
                  <a:pt x="133816" y="72696"/>
                </a:lnTo>
                <a:lnTo>
                  <a:pt x="170405" y="47634"/>
                </a:lnTo>
                <a:lnTo>
                  <a:pt x="210133" y="27418"/>
                </a:lnTo>
                <a:lnTo>
                  <a:pt x="252588" y="12463"/>
                </a:lnTo>
                <a:lnTo>
                  <a:pt x="297362" y="3185"/>
                </a:lnTo>
                <a:lnTo>
                  <a:pt x="344043" y="0"/>
                </a:lnTo>
                <a:lnTo>
                  <a:pt x="390723" y="3185"/>
                </a:lnTo>
                <a:lnTo>
                  <a:pt x="435497" y="12463"/>
                </a:lnTo>
                <a:lnTo>
                  <a:pt x="477952" y="27418"/>
                </a:lnTo>
                <a:lnTo>
                  <a:pt x="517680" y="47634"/>
                </a:lnTo>
                <a:lnTo>
                  <a:pt x="554269" y="72696"/>
                </a:lnTo>
                <a:lnTo>
                  <a:pt x="587311" y="102187"/>
                </a:lnTo>
                <a:lnTo>
                  <a:pt x="616394" y="135692"/>
                </a:lnTo>
                <a:lnTo>
                  <a:pt x="641110" y="172795"/>
                </a:lnTo>
                <a:lnTo>
                  <a:pt x="661046" y="213080"/>
                </a:lnTo>
                <a:lnTo>
                  <a:pt x="675795" y="256131"/>
                </a:lnTo>
                <a:lnTo>
                  <a:pt x="684944" y="301532"/>
                </a:lnTo>
                <a:lnTo>
                  <a:pt x="688085" y="348869"/>
                </a:lnTo>
                <a:lnTo>
                  <a:pt x="684944" y="396234"/>
                </a:lnTo>
                <a:lnTo>
                  <a:pt x="675795" y="441660"/>
                </a:lnTo>
                <a:lnTo>
                  <a:pt x="661046" y="484731"/>
                </a:lnTo>
                <a:lnTo>
                  <a:pt x="641110" y="525032"/>
                </a:lnTo>
                <a:lnTo>
                  <a:pt x="616394" y="562147"/>
                </a:lnTo>
                <a:lnTo>
                  <a:pt x="587311" y="595661"/>
                </a:lnTo>
                <a:lnTo>
                  <a:pt x="554269" y="625159"/>
                </a:lnTo>
                <a:lnTo>
                  <a:pt x="517680" y="650225"/>
                </a:lnTo>
                <a:lnTo>
                  <a:pt x="477952" y="670444"/>
                </a:lnTo>
                <a:lnTo>
                  <a:pt x="435497" y="685401"/>
                </a:lnTo>
                <a:lnTo>
                  <a:pt x="390723" y="694679"/>
                </a:lnTo>
                <a:lnTo>
                  <a:pt x="344043" y="697864"/>
                </a:lnTo>
                <a:lnTo>
                  <a:pt x="297362" y="694679"/>
                </a:lnTo>
                <a:lnTo>
                  <a:pt x="252588" y="685401"/>
                </a:lnTo>
                <a:lnTo>
                  <a:pt x="210133" y="670444"/>
                </a:lnTo>
                <a:lnTo>
                  <a:pt x="170405" y="650225"/>
                </a:lnTo>
                <a:lnTo>
                  <a:pt x="133816" y="625159"/>
                </a:lnTo>
                <a:lnTo>
                  <a:pt x="100774" y="595661"/>
                </a:lnTo>
                <a:lnTo>
                  <a:pt x="71691" y="562147"/>
                </a:lnTo>
                <a:lnTo>
                  <a:pt x="46975" y="525032"/>
                </a:lnTo>
                <a:lnTo>
                  <a:pt x="27039" y="484731"/>
                </a:lnTo>
                <a:lnTo>
                  <a:pt x="12290" y="441660"/>
                </a:lnTo>
                <a:lnTo>
                  <a:pt x="3141" y="396234"/>
                </a:lnTo>
                <a:lnTo>
                  <a:pt x="0" y="348869"/>
                </a:lnTo>
                <a:close/>
              </a:path>
            </a:pathLst>
          </a:custGeom>
          <a:ln w="25400">
            <a:solidFill>
              <a:srgbClr val="8BC84B"/>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30" name="object 30"/>
          <p:cNvSpPr/>
          <p:nvPr/>
        </p:nvSpPr>
        <p:spPr>
          <a:xfrm>
            <a:off x="5129021" y="2033598"/>
            <a:ext cx="1341881" cy="1348740"/>
          </a:xfrm>
          <a:prstGeom prst="rect">
            <a:avLst/>
          </a:prstGeom>
          <a:blipFill>
            <a:blip r:embed="rId16"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31" name="object 31"/>
          <p:cNvSpPr/>
          <p:nvPr/>
        </p:nvSpPr>
        <p:spPr>
          <a:xfrm>
            <a:off x="5458714" y="2363543"/>
            <a:ext cx="502158" cy="509396"/>
          </a:xfrm>
          <a:prstGeom prst="rect">
            <a:avLst/>
          </a:prstGeom>
          <a:blipFill>
            <a:blip r:embed="rId17"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32" name="object 32"/>
          <p:cNvSpPr/>
          <p:nvPr/>
        </p:nvSpPr>
        <p:spPr>
          <a:xfrm>
            <a:off x="5458714" y="2363543"/>
            <a:ext cx="502284" cy="509905"/>
          </a:xfrm>
          <a:custGeom>
            <a:avLst/>
            <a:gdLst/>
            <a:ahLst/>
            <a:cxnLst/>
            <a:rect l="l" t="t" r="r" b="b"/>
            <a:pathLst>
              <a:path w="502285" h="509905">
                <a:moveTo>
                  <a:pt x="0" y="254762"/>
                </a:moveTo>
                <a:lnTo>
                  <a:pt x="4044" y="208964"/>
                </a:lnTo>
                <a:lnTo>
                  <a:pt x="15706" y="165861"/>
                </a:lnTo>
                <a:lnTo>
                  <a:pt x="34275" y="126172"/>
                </a:lnTo>
                <a:lnTo>
                  <a:pt x="59045" y="90615"/>
                </a:lnTo>
                <a:lnTo>
                  <a:pt x="89305" y="59911"/>
                </a:lnTo>
                <a:lnTo>
                  <a:pt x="124347" y="34779"/>
                </a:lnTo>
                <a:lnTo>
                  <a:pt x="163462" y="15936"/>
                </a:lnTo>
                <a:lnTo>
                  <a:pt x="205942" y="4104"/>
                </a:lnTo>
                <a:lnTo>
                  <a:pt x="251078" y="0"/>
                </a:lnTo>
                <a:lnTo>
                  <a:pt x="296215" y="4104"/>
                </a:lnTo>
                <a:lnTo>
                  <a:pt x="338695" y="15936"/>
                </a:lnTo>
                <a:lnTo>
                  <a:pt x="377810" y="34779"/>
                </a:lnTo>
                <a:lnTo>
                  <a:pt x="412852" y="59911"/>
                </a:lnTo>
                <a:lnTo>
                  <a:pt x="443112" y="90615"/>
                </a:lnTo>
                <a:lnTo>
                  <a:pt x="467882" y="126172"/>
                </a:lnTo>
                <a:lnTo>
                  <a:pt x="486451" y="165861"/>
                </a:lnTo>
                <a:lnTo>
                  <a:pt x="498113" y="208964"/>
                </a:lnTo>
                <a:lnTo>
                  <a:pt x="502158" y="254762"/>
                </a:lnTo>
                <a:lnTo>
                  <a:pt x="498113" y="300521"/>
                </a:lnTo>
                <a:lnTo>
                  <a:pt x="486451" y="343595"/>
                </a:lnTo>
                <a:lnTo>
                  <a:pt x="467882" y="383262"/>
                </a:lnTo>
                <a:lnTo>
                  <a:pt x="443112" y="418802"/>
                </a:lnTo>
                <a:lnTo>
                  <a:pt x="412852" y="449496"/>
                </a:lnTo>
                <a:lnTo>
                  <a:pt x="377810" y="474622"/>
                </a:lnTo>
                <a:lnTo>
                  <a:pt x="338695" y="493461"/>
                </a:lnTo>
                <a:lnTo>
                  <a:pt x="296215" y="505293"/>
                </a:lnTo>
                <a:lnTo>
                  <a:pt x="251078" y="509396"/>
                </a:lnTo>
                <a:lnTo>
                  <a:pt x="205942" y="505293"/>
                </a:lnTo>
                <a:lnTo>
                  <a:pt x="163462" y="493461"/>
                </a:lnTo>
                <a:lnTo>
                  <a:pt x="124347" y="474622"/>
                </a:lnTo>
                <a:lnTo>
                  <a:pt x="89305" y="449496"/>
                </a:lnTo>
                <a:lnTo>
                  <a:pt x="59045" y="418802"/>
                </a:lnTo>
                <a:lnTo>
                  <a:pt x="34275" y="383262"/>
                </a:lnTo>
                <a:lnTo>
                  <a:pt x="15706" y="343595"/>
                </a:lnTo>
                <a:lnTo>
                  <a:pt x="4044" y="300521"/>
                </a:lnTo>
                <a:lnTo>
                  <a:pt x="0" y="254762"/>
                </a:lnTo>
                <a:close/>
              </a:path>
            </a:pathLst>
          </a:custGeom>
          <a:ln w="76200">
            <a:solidFill>
              <a:srgbClr val="339966"/>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33" name="object 33"/>
          <p:cNvSpPr/>
          <p:nvPr/>
        </p:nvSpPr>
        <p:spPr>
          <a:xfrm>
            <a:off x="5513070" y="2418661"/>
            <a:ext cx="393445" cy="399161"/>
          </a:xfrm>
          <a:prstGeom prst="rect">
            <a:avLst/>
          </a:prstGeom>
          <a:blipFill>
            <a:blip r:embed="rId18"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34" name="object 34"/>
          <p:cNvSpPr/>
          <p:nvPr/>
        </p:nvSpPr>
        <p:spPr>
          <a:xfrm>
            <a:off x="5513070" y="2418661"/>
            <a:ext cx="393700" cy="399415"/>
          </a:xfrm>
          <a:custGeom>
            <a:avLst/>
            <a:gdLst/>
            <a:ahLst/>
            <a:cxnLst/>
            <a:rect l="l" t="t" r="r" b="b"/>
            <a:pathLst>
              <a:path w="393700" h="399414">
                <a:moveTo>
                  <a:pt x="0" y="199644"/>
                </a:moveTo>
                <a:lnTo>
                  <a:pt x="5192" y="153875"/>
                </a:lnTo>
                <a:lnTo>
                  <a:pt x="19983" y="111856"/>
                </a:lnTo>
                <a:lnTo>
                  <a:pt x="43197" y="74787"/>
                </a:lnTo>
                <a:lnTo>
                  <a:pt x="73655" y="43867"/>
                </a:lnTo>
                <a:lnTo>
                  <a:pt x="110180" y="20296"/>
                </a:lnTo>
                <a:lnTo>
                  <a:pt x="151595" y="5274"/>
                </a:lnTo>
                <a:lnTo>
                  <a:pt x="196722" y="0"/>
                </a:lnTo>
                <a:lnTo>
                  <a:pt x="241850" y="5274"/>
                </a:lnTo>
                <a:lnTo>
                  <a:pt x="283265" y="20296"/>
                </a:lnTo>
                <a:lnTo>
                  <a:pt x="319790" y="43867"/>
                </a:lnTo>
                <a:lnTo>
                  <a:pt x="350248" y="74787"/>
                </a:lnTo>
                <a:lnTo>
                  <a:pt x="373462" y="111856"/>
                </a:lnTo>
                <a:lnTo>
                  <a:pt x="388253" y="153875"/>
                </a:lnTo>
                <a:lnTo>
                  <a:pt x="393445" y="199644"/>
                </a:lnTo>
                <a:lnTo>
                  <a:pt x="388253" y="245405"/>
                </a:lnTo>
                <a:lnTo>
                  <a:pt x="373462" y="287406"/>
                </a:lnTo>
                <a:lnTo>
                  <a:pt x="350248" y="324450"/>
                </a:lnTo>
                <a:lnTo>
                  <a:pt x="319790" y="355343"/>
                </a:lnTo>
                <a:lnTo>
                  <a:pt x="283265" y="378889"/>
                </a:lnTo>
                <a:lnTo>
                  <a:pt x="241850" y="393894"/>
                </a:lnTo>
                <a:lnTo>
                  <a:pt x="196722" y="399161"/>
                </a:lnTo>
                <a:lnTo>
                  <a:pt x="151595" y="393894"/>
                </a:lnTo>
                <a:lnTo>
                  <a:pt x="110180" y="378889"/>
                </a:lnTo>
                <a:lnTo>
                  <a:pt x="73655" y="355343"/>
                </a:lnTo>
                <a:lnTo>
                  <a:pt x="43197" y="324450"/>
                </a:lnTo>
                <a:lnTo>
                  <a:pt x="19983" y="287406"/>
                </a:lnTo>
                <a:lnTo>
                  <a:pt x="5192" y="245405"/>
                </a:lnTo>
                <a:lnTo>
                  <a:pt x="0" y="199644"/>
                </a:lnTo>
                <a:close/>
              </a:path>
            </a:pathLst>
          </a:custGeom>
          <a:ln w="25400">
            <a:solidFill>
              <a:srgbClr val="339966"/>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35" name="object 35"/>
          <p:cNvSpPr/>
          <p:nvPr/>
        </p:nvSpPr>
        <p:spPr>
          <a:xfrm>
            <a:off x="3763517" y="2723970"/>
            <a:ext cx="1341882" cy="1348740"/>
          </a:xfrm>
          <a:prstGeom prst="rect">
            <a:avLst/>
          </a:prstGeom>
          <a:blipFill>
            <a:blip r:embed="rId19"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36" name="object 36"/>
          <p:cNvSpPr/>
          <p:nvPr/>
        </p:nvSpPr>
        <p:spPr>
          <a:xfrm>
            <a:off x="4093717" y="3053915"/>
            <a:ext cx="502158" cy="509397"/>
          </a:xfrm>
          <a:prstGeom prst="rect">
            <a:avLst/>
          </a:prstGeom>
          <a:blipFill>
            <a:blip r:embed="rId20"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37" name="object 37"/>
          <p:cNvSpPr/>
          <p:nvPr/>
        </p:nvSpPr>
        <p:spPr>
          <a:xfrm>
            <a:off x="4093717" y="3053915"/>
            <a:ext cx="502284" cy="509905"/>
          </a:xfrm>
          <a:custGeom>
            <a:avLst/>
            <a:gdLst/>
            <a:ahLst/>
            <a:cxnLst/>
            <a:rect l="l" t="t" r="r" b="b"/>
            <a:pathLst>
              <a:path w="502285" h="509904">
                <a:moveTo>
                  <a:pt x="0" y="254762"/>
                </a:moveTo>
                <a:lnTo>
                  <a:pt x="4044" y="208964"/>
                </a:lnTo>
                <a:lnTo>
                  <a:pt x="15706" y="165861"/>
                </a:lnTo>
                <a:lnTo>
                  <a:pt x="34275" y="126172"/>
                </a:lnTo>
                <a:lnTo>
                  <a:pt x="59045" y="90615"/>
                </a:lnTo>
                <a:lnTo>
                  <a:pt x="89305" y="59911"/>
                </a:lnTo>
                <a:lnTo>
                  <a:pt x="124347" y="34779"/>
                </a:lnTo>
                <a:lnTo>
                  <a:pt x="163462" y="15936"/>
                </a:lnTo>
                <a:lnTo>
                  <a:pt x="205942" y="4104"/>
                </a:lnTo>
                <a:lnTo>
                  <a:pt x="251079" y="0"/>
                </a:lnTo>
                <a:lnTo>
                  <a:pt x="296215" y="4104"/>
                </a:lnTo>
                <a:lnTo>
                  <a:pt x="338695" y="15936"/>
                </a:lnTo>
                <a:lnTo>
                  <a:pt x="377810" y="34779"/>
                </a:lnTo>
                <a:lnTo>
                  <a:pt x="412852" y="59911"/>
                </a:lnTo>
                <a:lnTo>
                  <a:pt x="443112" y="90615"/>
                </a:lnTo>
                <a:lnTo>
                  <a:pt x="467882" y="126172"/>
                </a:lnTo>
                <a:lnTo>
                  <a:pt x="486451" y="165861"/>
                </a:lnTo>
                <a:lnTo>
                  <a:pt x="498113" y="208964"/>
                </a:lnTo>
                <a:lnTo>
                  <a:pt x="502158" y="254762"/>
                </a:lnTo>
                <a:lnTo>
                  <a:pt x="498113" y="300521"/>
                </a:lnTo>
                <a:lnTo>
                  <a:pt x="486451" y="343595"/>
                </a:lnTo>
                <a:lnTo>
                  <a:pt x="467882" y="383262"/>
                </a:lnTo>
                <a:lnTo>
                  <a:pt x="443112" y="418802"/>
                </a:lnTo>
                <a:lnTo>
                  <a:pt x="412852" y="449496"/>
                </a:lnTo>
                <a:lnTo>
                  <a:pt x="377810" y="474622"/>
                </a:lnTo>
                <a:lnTo>
                  <a:pt x="338695" y="493461"/>
                </a:lnTo>
                <a:lnTo>
                  <a:pt x="296215" y="505293"/>
                </a:lnTo>
                <a:lnTo>
                  <a:pt x="251079" y="509397"/>
                </a:lnTo>
                <a:lnTo>
                  <a:pt x="205942" y="505293"/>
                </a:lnTo>
                <a:lnTo>
                  <a:pt x="163462" y="493461"/>
                </a:lnTo>
                <a:lnTo>
                  <a:pt x="124347" y="474622"/>
                </a:lnTo>
                <a:lnTo>
                  <a:pt x="89305" y="449496"/>
                </a:lnTo>
                <a:lnTo>
                  <a:pt x="59045" y="418802"/>
                </a:lnTo>
                <a:lnTo>
                  <a:pt x="34275" y="383262"/>
                </a:lnTo>
                <a:lnTo>
                  <a:pt x="15706" y="343595"/>
                </a:lnTo>
                <a:lnTo>
                  <a:pt x="4044" y="300521"/>
                </a:lnTo>
                <a:lnTo>
                  <a:pt x="0" y="254762"/>
                </a:lnTo>
                <a:close/>
              </a:path>
            </a:pathLst>
          </a:custGeom>
          <a:ln w="76200">
            <a:solidFill>
              <a:srgbClr val="8BC84B"/>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38" name="object 38"/>
          <p:cNvSpPr/>
          <p:nvPr/>
        </p:nvSpPr>
        <p:spPr>
          <a:xfrm>
            <a:off x="4148073" y="3109033"/>
            <a:ext cx="393446" cy="399161"/>
          </a:xfrm>
          <a:prstGeom prst="rect">
            <a:avLst/>
          </a:prstGeom>
          <a:blipFill>
            <a:blip r:embed="rId21"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39" name="object 39"/>
          <p:cNvSpPr/>
          <p:nvPr/>
        </p:nvSpPr>
        <p:spPr>
          <a:xfrm>
            <a:off x="4148073" y="3109033"/>
            <a:ext cx="393700" cy="399415"/>
          </a:xfrm>
          <a:custGeom>
            <a:avLst/>
            <a:gdLst/>
            <a:ahLst/>
            <a:cxnLst/>
            <a:rect l="l" t="t" r="r" b="b"/>
            <a:pathLst>
              <a:path w="393700" h="399414">
                <a:moveTo>
                  <a:pt x="0" y="199644"/>
                </a:moveTo>
                <a:lnTo>
                  <a:pt x="5192" y="153875"/>
                </a:lnTo>
                <a:lnTo>
                  <a:pt x="19983" y="111856"/>
                </a:lnTo>
                <a:lnTo>
                  <a:pt x="43197" y="74787"/>
                </a:lnTo>
                <a:lnTo>
                  <a:pt x="73655" y="43867"/>
                </a:lnTo>
                <a:lnTo>
                  <a:pt x="110180" y="20296"/>
                </a:lnTo>
                <a:lnTo>
                  <a:pt x="151595" y="5274"/>
                </a:lnTo>
                <a:lnTo>
                  <a:pt x="196723" y="0"/>
                </a:lnTo>
                <a:lnTo>
                  <a:pt x="241850" y="5274"/>
                </a:lnTo>
                <a:lnTo>
                  <a:pt x="283265" y="20296"/>
                </a:lnTo>
                <a:lnTo>
                  <a:pt x="319790" y="43867"/>
                </a:lnTo>
                <a:lnTo>
                  <a:pt x="350248" y="74787"/>
                </a:lnTo>
                <a:lnTo>
                  <a:pt x="373462" y="111856"/>
                </a:lnTo>
                <a:lnTo>
                  <a:pt x="388253" y="153875"/>
                </a:lnTo>
                <a:lnTo>
                  <a:pt x="393446" y="199644"/>
                </a:lnTo>
                <a:lnTo>
                  <a:pt x="388253" y="245405"/>
                </a:lnTo>
                <a:lnTo>
                  <a:pt x="373462" y="287406"/>
                </a:lnTo>
                <a:lnTo>
                  <a:pt x="350248" y="324450"/>
                </a:lnTo>
                <a:lnTo>
                  <a:pt x="319790" y="355343"/>
                </a:lnTo>
                <a:lnTo>
                  <a:pt x="283265" y="378889"/>
                </a:lnTo>
                <a:lnTo>
                  <a:pt x="241850" y="393894"/>
                </a:lnTo>
                <a:lnTo>
                  <a:pt x="196723" y="399161"/>
                </a:lnTo>
                <a:lnTo>
                  <a:pt x="151595" y="393894"/>
                </a:lnTo>
                <a:lnTo>
                  <a:pt x="110180" y="378889"/>
                </a:lnTo>
                <a:lnTo>
                  <a:pt x="73655" y="355343"/>
                </a:lnTo>
                <a:lnTo>
                  <a:pt x="43197" y="324450"/>
                </a:lnTo>
                <a:lnTo>
                  <a:pt x="19983" y="287406"/>
                </a:lnTo>
                <a:lnTo>
                  <a:pt x="5192" y="245405"/>
                </a:lnTo>
                <a:lnTo>
                  <a:pt x="0" y="199644"/>
                </a:lnTo>
                <a:close/>
              </a:path>
            </a:pathLst>
          </a:custGeom>
          <a:ln w="25400">
            <a:solidFill>
              <a:srgbClr val="8BC84B"/>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40" name="object 40"/>
          <p:cNvSpPr/>
          <p:nvPr/>
        </p:nvSpPr>
        <p:spPr>
          <a:xfrm>
            <a:off x="6121908" y="2843604"/>
            <a:ext cx="1495043" cy="1504187"/>
          </a:xfrm>
          <a:prstGeom prst="rect">
            <a:avLst/>
          </a:prstGeom>
          <a:blipFill>
            <a:blip r:embed="rId22"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41" name="object 41"/>
          <p:cNvSpPr/>
          <p:nvPr/>
        </p:nvSpPr>
        <p:spPr>
          <a:xfrm>
            <a:off x="6452234" y="3173423"/>
            <a:ext cx="655319" cy="664641"/>
          </a:xfrm>
          <a:prstGeom prst="rect">
            <a:avLst/>
          </a:prstGeom>
          <a:blipFill>
            <a:blip r:embed="rId23"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42" name="object 42"/>
          <p:cNvSpPr/>
          <p:nvPr/>
        </p:nvSpPr>
        <p:spPr>
          <a:xfrm>
            <a:off x="6452234" y="3173423"/>
            <a:ext cx="655320" cy="664845"/>
          </a:xfrm>
          <a:custGeom>
            <a:avLst/>
            <a:gdLst/>
            <a:ahLst/>
            <a:cxnLst/>
            <a:rect l="l" t="t" r="r" b="b"/>
            <a:pathLst>
              <a:path w="655320" h="664845">
                <a:moveTo>
                  <a:pt x="0" y="332358"/>
                </a:moveTo>
                <a:lnTo>
                  <a:pt x="3552" y="283226"/>
                </a:lnTo>
                <a:lnTo>
                  <a:pt x="13871" y="236338"/>
                </a:lnTo>
                <a:lnTo>
                  <a:pt x="30451" y="192207"/>
                </a:lnTo>
                <a:lnTo>
                  <a:pt x="52784" y="151348"/>
                </a:lnTo>
                <a:lnTo>
                  <a:pt x="80364" y="114272"/>
                </a:lnTo>
                <a:lnTo>
                  <a:pt x="112685" y="81493"/>
                </a:lnTo>
                <a:lnTo>
                  <a:pt x="149239" y="53523"/>
                </a:lnTo>
                <a:lnTo>
                  <a:pt x="189521" y="30876"/>
                </a:lnTo>
                <a:lnTo>
                  <a:pt x="233022" y="14064"/>
                </a:lnTo>
                <a:lnTo>
                  <a:pt x="279237" y="3601"/>
                </a:lnTo>
                <a:lnTo>
                  <a:pt x="327660" y="0"/>
                </a:lnTo>
                <a:lnTo>
                  <a:pt x="376082" y="3601"/>
                </a:lnTo>
                <a:lnTo>
                  <a:pt x="422297" y="14064"/>
                </a:lnTo>
                <a:lnTo>
                  <a:pt x="465798" y="30876"/>
                </a:lnTo>
                <a:lnTo>
                  <a:pt x="506080" y="53523"/>
                </a:lnTo>
                <a:lnTo>
                  <a:pt x="542634" y="81493"/>
                </a:lnTo>
                <a:lnTo>
                  <a:pt x="574955" y="114272"/>
                </a:lnTo>
                <a:lnTo>
                  <a:pt x="602535" y="151348"/>
                </a:lnTo>
                <a:lnTo>
                  <a:pt x="624868" y="192207"/>
                </a:lnTo>
                <a:lnTo>
                  <a:pt x="641448" y="236338"/>
                </a:lnTo>
                <a:lnTo>
                  <a:pt x="651767" y="283226"/>
                </a:lnTo>
                <a:lnTo>
                  <a:pt x="655319" y="332358"/>
                </a:lnTo>
                <a:lnTo>
                  <a:pt x="651767" y="381461"/>
                </a:lnTo>
                <a:lnTo>
                  <a:pt x="641448" y="428326"/>
                </a:lnTo>
                <a:lnTo>
                  <a:pt x="624868" y="472441"/>
                </a:lnTo>
                <a:lnTo>
                  <a:pt x="602535" y="513290"/>
                </a:lnTo>
                <a:lnTo>
                  <a:pt x="574955" y="550361"/>
                </a:lnTo>
                <a:lnTo>
                  <a:pt x="542634" y="583138"/>
                </a:lnTo>
                <a:lnTo>
                  <a:pt x="506080" y="611109"/>
                </a:lnTo>
                <a:lnTo>
                  <a:pt x="465798" y="633758"/>
                </a:lnTo>
                <a:lnTo>
                  <a:pt x="422297" y="650573"/>
                </a:lnTo>
                <a:lnTo>
                  <a:pt x="376082" y="661039"/>
                </a:lnTo>
                <a:lnTo>
                  <a:pt x="327660" y="664641"/>
                </a:lnTo>
                <a:lnTo>
                  <a:pt x="279237" y="661039"/>
                </a:lnTo>
                <a:lnTo>
                  <a:pt x="233022" y="650573"/>
                </a:lnTo>
                <a:lnTo>
                  <a:pt x="189521" y="633758"/>
                </a:lnTo>
                <a:lnTo>
                  <a:pt x="149239" y="611109"/>
                </a:lnTo>
                <a:lnTo>
                  <a:pt x="112685" y="583138"/>
                </a:lnTo>
                <a:lnTo>
                  <a:pt x="80364" y="550361"/>
                </a:lnTo>
                <a:lnTo>
                  <a:pt x="52784" y="513290"/>
                </a:lnTo>
                <a:lnTo>
                  <a:pt x="30451" y="472441"/>
                </a:lnTo>
                <a:lnTo>
                  <a:pt x="13871" y="428326"/>
                </a:lnTo>
                <a:lnTo>
                  <a:pt x="3552" y="381461"/>
                </a:lnTo>
                <a:lnTo>
                  <a:pt x="0" y="332358"/>
                </a:lnTo>
                <a:close/>
              </a:path>
            </a:pathLst>
          </a:custGeom>
          <a:ln w="76200">
            <a:solidFill>
              <a:srgbClr val="339966"/>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43" name="object 43"/>
          <p:cNvSpPr/>
          <p:nvPr/>
        </p:nvSpPr>
        <p:spPr>
          <a:xfrm>
            <a:off x="6523101" y="3245304"/>
            <a:ext cx="513588" cy="520826"/>
          </a:xfrm>
          <a:prstGeom prst="rect">
            <a:avLst/>
          </a:prstGeom>
          <a:blipFill>
            <a:blip r:embed="rId24"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44" name="object 44"/>
          <p:cNvSpPr/>
          <p:nvPr/>
        </p:nvSpPr>
        <p:spPr>
          <a:xfrm>
            <a:off x="6523101" y="3245304"/>
            <a:ext cx="513715" cy="521334"/>
          </a:xfrm>
          <a:custGeom>
            <a:avLst/>
            <a:gdLst/>
            <a:ahLst/>
            <a:cxnLst/>
            <a:rect l="l" t="t" r="r" b="b"/>
            <a:pathLst>
              <a:path w="513715" h="521335">
                <a:moveTo>
                  <a:pt x="0" y="260476"/>
                </a:moveTo>
                <a:lnTo>
                  <a:pt x="4140" y="213647"/>
                </a:lnTo>
                <a:lnTo>
                  <a:pt x="16076" y="169574"/>
                </a:lnTo>
                <a:lnTo>
                  <a:pt x="35080" y="128994"/>
                </a:lnTo>
                <a:lnTo>
                  <a:pt x="60424" y="92641"/>
                </a:lnTo>
                <a:lnTo>
                  <a:pt x="91382" y="61249"/>
                </a:lnTo>
                <a:lnTo>
                  <a:pt x="127225" y="35555"/>
                </a:lnTo>
                <a:lnTo>
                  <a:pt x="167227" y="16292"/>
                </a:lnTo>
                <a:lnTo>
                  <a:pt x="210659" y="4195"/>
                </a:lnTo>
                <a:lnTo>
                  <a:pt x="256794" y="0"/>
                </a:lnTo>
                <a:lnTo>
                  <a:pt x="302962" y="4195"/>
                </a:lnTo>
                <a:lnTo>
                  <a:pt x="346412" y="16292"/>
                </a:lnTo>
                <a:lnTo>
                  <a:pt x="386418" y="35555"/>
                </a:lnTo>
                <a:lnTo>
                  <a:pt x="422257" y="61249"/>
                </a:lnTo>
                <a:lnTo>
                  <a:pt x="453204" y="92641"/>
                </a:lnTo>
                <a:lnTo>
                  <a:pt x="478536" y="128994"/>
                </a:lnTo>
                <a:lnTo>
                  <a:pt x="497526" y="169574"/>
                </a:lnTo>
                <a:lnTo>
                  <a:pt x="509451" y="213647"/>
                </a:lnTo>
                <a:lnTo>
                  <a:pt x="513588" y="260476"/>
                </a:lnTo>
                <a:lnTo>
                  <a:pt x="509451" y="307269"/>
                </a:lnTo>
                <a:lnTo>
                  <a:pt x="497526" y="351312"/>
                </a:lnTo>
                <a:lnTo>
                  <a:pt x="478536" y="391870"/>
                </a:lnTo>
                <a:lnTo>
                  <a:pt x="453204" y="428207"/>
                </a:lnTo>
                <a:lnTo>
                  <a:pt x="422257" y="459588"/>
                </a:lnTo>
                <a:lnTo>
                  <a:pt x="386418" y="485276"/>
                </a:lnTo>
                <a:lnTo>
                  <a:pt x="346412" y="504536"/>
                </a:lnTo>
                <a:lnTo>
                  <a:pt x="302962" y="516631"/>
                </a:lnTo>
                <a:lnTo>
                  <a:pt x="256794" y="520826"/>
                </a:lnTo>
                <a:lnTo>
                  <a:pt x="210659" y="516631"/>
                </a:lnTo>
                <a:lnTo>
                  <a:pt x="167227" y="504536"/>
                </a:lnTo>
                <a:lnTo>
                  <a:pt x="127225" y="485276"/>
                </a:lnTo>
                <a:lnTo>
                  <a:pt x="91382" y="459588"/>
                </a:lnTo>
                <a:lnTo>
                  <a:pt x="60424" y="428207"/>
                </a:lnTo>
                <a:lnTo>
                  <a:pt x="35080" y="391870"/>
                </a:lnTo>
                <a:lnTo>
                  <a:pt x="16076" y="351312"/>
                </a:lnTo>
                <a:lnTo>
                  <a:pt x="4140" y="307269"/>
                </a:lnTo>
                <a:lnTo>
                  <a:pt x="0" y="260476"/>
                </a:lnTo>
                <a:close/>
              </a:path>
            </a:pathLst>
          </a:custGeom>
          <a:ln w="25400">
            <a:solidFill>
              <a:srgbClr val="339966"/>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45" name="object 45"/>
          <p:cNvSpPr txBox="1"/>
          <p:nvPr/>
        </p:nvSpPr>
        <p:spPr>
          <a:xfrm>
            <a:off x="7186930" y="3401134"/>
            <a:ext cx="635000" cy="196850"/>
          </a:xfrm>
          <a:prstGeom prst="rect">
            <a:avLst/>
          </a:prstGeom>
        </p:spPr>
        <p:txBody>
          <a:bodyPr vert="horz" wrap="square" lIns="0" tIns="12700" rIns="0" bIns="0" rtlCol="0">
            <a:spAutoFit/>
          </a:bodyPr>
          <a:lstStyle/>
          <a:p>
            <a:pPr marL="12700">
              <a:lnSpc>
                <a:spcPct val="100000"/>
              </a:lnSpc>
              <a:spcBef>
                <a:spcPts val="100"/>
              </a:spcBef>
            </a:pPr>
            <a:r>
              <a:rPr sz="1200" b="1" spc="-5" dirty="0">
                <a:solidFill>
                  <a:schemeClr val="tx2"/>
                </a:solidFill>
                <a:latin typeface="方正黑体_GBK" panose="03000509000000000000" charset="-122"/>
                <a:ea typeface="方正黑体_GBK" panose="03000509000000000000" charset="-122"/>
                <a:cs typeface="黑体" panose="02010609060101010101" charset="-122"/>
              </a:rPr>
              <a:t>交易规则</a:t>
            </a:r>
            <a:endParaRPr sz="1200" b="1" spc="-5" dirty="0">
              <a:solidFill>
                <a:schemeClr val="tx2"/>
              </a:solidFill>
              <a:latin typeface="方正黑体_GBK" panose="03000509000000000000" charset="-122"/>
              <a:ea typeface="方正黑体_GBK" panose="03000509000000000000" charset="-122"/>
              <a:cs typeface="黑体" panose="02010609060101010101" charset="-122"/>
            </a:endParaRPr>
          </a:p>
        </p:txBody>
      </p:sp>
      <p:sp>
        <p:nvSpPr>
          <p:cNvPr id="46" name="object 46"/>
          <p:cNvSpPr txBox="1"/>
          <p:nvPr/>
        </p:nvSpPr>
        <p:spPr>
          <a:xfrm>
            <a:off x="2437003" y="3103117"/>
            <a:ext cx="1672589" cy="1477010"/>
          </a:xfrm>
          <a:prstGeom prst="rect">
            <a:avLst/>
          </a:prstGeom>
        </p:spPr>
        <p:txBody>
          <a:bodyPr vert="horz" wrap="square" lIns="0" tIns="31750" rIns="0" bIns="0" rtlCol="0">
            <a:spAutoFit/>
          </a:bodyPr>
          <a:lstStyle/>
          <a:p>
            <a:pPr marL="12700" marR="5080" indent="979805">
              <a:lnSpc>
                <a:spcPct val="131000"/>
              </a:lnSpc>
              <a:spcBef>
                <a:spcPts val="250"/>
              </a:spcBef>
            </a:pPr>
            <a:r>
              <a:rPr sz="1200" b="1" spc="-5" dirty="0">
                <a:solidFill>
                  <a:schemeClr val="tx2"/>
                </a:solidFill>
                <a:latin typeface="方正黑体_GBK" panose="03000509000000000000" charset="-122"/>
                <a:ea typeface="方正黑体_GBK" panose="03000509000000000000" charset="-122"/>
                <a:cs typeface="方正黑体_GBK" panose="03000509000000000000" charset="-122"/>
              </a:rPr>
              <a:t>交易方式 </a:t>
            </a:r>
            <a:r>
              <a:rPr sz="1000" b="1" i="1" spc="-5" dirty="0">
                <a:solidFill>
                  <a:schemeClr val="tx2"/>
                </a:solidFill>
                <a:latin typeface="方正黑体_GBK" panose="03000509000000000000" charset="-122"/>
                <a:ea typeface="方正黑体_GBK" panose="03000509000000000000" charset="-122"/>
                <a:cs typeface="方正黑体_GBK" panose="03000509000000000000" charset="-122"/>
              </a:rPr>
              <a:t>场内交易</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：又称</a:t>
            </a:r>
            <a:r>
              <a:rPr sz="1000" dirty="0">
                <a:solidFill>
                  <a:schemeClr val="tx2"/>
                </a:solidFill>
                <a:latin typeface="方正黑体_GBK" panose="03000509000000000000" charset="-122"/>
                <a:ea typeface="方正黑体_GBK" panose="03000509000000000000" charset="-122"/>
                <a:cs typeface="方正黑体_GBK" panose="03000509000000000000" charset="-122"/>
              </a:rPr>
              <a:t>公开</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交</a:t>
            </a:r>
            <a:r>
              <a:rPr sz="1000" dirty="0">
                <a:solidFill>
                  <a:schemeClr val="tx2"/>
                </a:solidFill>
                <a:latin typeface="方正黑体_GBK" panose="03000509000000000000" charset="-122"/>
                <a:ea typeface="方正黑体_GBK" panose="03000509000000000000" charset="-122"/>
                <a:cs typeface="方正黑体_GBK" panose="03000509000000000000" charset="-122"/>
              </a:rPr>
              <a:t>易、</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挂 牌交易，交易双</a:t>
            </a:r>
            <a:r>
              <a:rPr sz="1000" dirty="0">
                <a:solidFill>
                  <a:schemeClr val="tx2"/>
                </a:solidFill>
                <a:latin typeface="方正黑体_GBK" panose="03000509000000000000" charset="-122"/>
                <a:ea typeface="方正黑体_GBK" panose="03000509000000000000" charset="-122"/>
                <a:cs typeface="方正黑体_GBK" panose="03000509000000000000" charset="-122"/>
              </a:rPr>
              <a:t>方直</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接</a:t>
            </a:r>
            <a:r>
              <a:rPr sz="1000" dirty="0">
                <a:solidFill>
                  <a:schemeClr val="tx2"/>
                </a:solidFill>
                <a:latin typeface="方正黑体_GBK" panose="03000509000000000000" charset="-122"/>
                <a:ea typeface="方正黑体_GBK" panose="03000509000000000000" charset="-122"/>
                <a:cs typeface="方正黑体_GBK" panose="03000509000000000000" charset="-122"/>
              </a:rPr>
              <a:t>通过</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线 上交易系统进行</a:t>
            </a:r>
            <a:r>
              <a:rPr sz="1000" dirty="0">
                <a:solidFill>
                  <a:schemeClr val="tx2"/>
                </a:solidFill>
                <a:latin typeface="方正黑体_GBK" panose="03000509000000000000" charset="-122"/>
                <a:ea typeface="方正黑体_GBK" panose="03000509000000000000" charset="-122"/>
                <a:cs typeface="方正黑体_GBK" panose="03000509000000000000" charset="-122"/>
              </a:rPr>
              <a:t>操</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作</a:t>
            </a:r>
            <a:endParaRPr sz="1000">
              <a:solidFill>
                <a:schemeClr val="tx2"/>
              </a:solidFill>
              <a:latin typeface="方正黑体_GBK" panose="03000509000000000000" charset="-122"/>
              <a:ea typeface="方正黑体_GBK" panose="03000509000000000000" charset="-122"/>
              <a:cs typeface="方正黑体_GBK" panose="03000509000000000000" charset="-122"/>
            </a:endParaRPr>
          </a:p>
          <a:p>
            <a:pPr marL="12700" marR="5080">
              <a:lnSpc>
                <a:spcPct val="130000"/>
              </a:lnSpc>
            </a:pPr>
            <a:r>
              <a:rPr sz="1000" b="1" i="1" spc="-5" dirty="0">
                <a:solidFill>
                  <a:schemeClr val="tx2"/>
                </a:solidFill>
                <a:latin typeface="方正黑体_GBK" panose="03000509000000000000" charset="-122"/>
                <a:ea typeface="方正黑体_GBK" panose="03000509000000000000" charset="-122"/>
                <a:cs typeface="方正黑体_GBK" panose="03000509000000000000" charset="-122"/>
              </a:rPr>
              <a:t>场外交易</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：又称</a:t>
            </a:r>
            <a:r>
              <a:rPr sz="1000" dirty="0">
                <a:solidFill>
                  <a:schemeClr val="tx2"/>
                </a:solidFill>
                <a:latin typeface="方正黑体_GBK" panose="03000509000000000000" charset="-122"/>
                <a:ea typeface="方正黑体_GBK" panose="03000509000000000000" charset="-122"/>
                <a:cs typeface="方正黑体_GBK" panose="03000509000000000000" charset="-122"/>
              </a:rPr>
              <a:t>协议</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转</a:t>
            </a:r>
            <a:r>
              <a:rPr sz="1000" dirty="0">
                <a:solidFill>
                  <a:schemeClr val="tx2"/>
                </a:solidFill>
                <a:latin typeface="方正黑体_GBK" panose="03000509000000000000" charset="-122"/>
                <a:ea typeface="方正黑体_GBK" panose="03000509000000000000" charset="-122"/>
                <a:cs typeface="方正黑体_GBK" panose="03000509000000000000" charset="-122"/>
              </a:rPr>
              <a:t>让、</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大 宗交易，双方线</a:t>
            </a:r>
            <a:r>
              <a:rPr sz="1000" dirty="0">
                <a:solidFill>
                  <a:schemeClr val="tx2"/>
                </a:solidFill>
                <a:latin typeface="方正黑体_GBK" panose="03000509000000000000" charset="-122"/>
                <a:ea typeface="方正黑体_GBK" panose="03000509000000000000" charset="-122"/>
                <a:cs typeface="方正黑体_GBK" panose="03000509000000000000" charset="-122"/>
              </a:rPr>
              <a:t>下自</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行</a:t>
            </a:r>
            <a:r>
              <a:rPr sz="1000" dirty="0">
                <a:solidFill>
                  <a:schemeClr val="tx2"/>
                </a:solidFill>
                <a:latin typeface="方正黑体_GBK" panose="03000509000000000000" charset="-122"/>
                <a:ea typeface="方正黑体_GBK" panose="03000509000000000000" charset="-122"/>
                <a:cs typeface="方正黑体_GBK" panose="03000509000000000000" charset="-122"/>
              </a:rPr>
              <a:t>协商</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后</a:t>
            </a:r>
            <a:endParaRPr sz="1000">
              <a:solidFill>
                <a:schemeClr val="tx2"/>
              </a:solidFill>
              <a:latin typeface="方正黑体_GBK" panose="03000509000000000000" charset="-122"/>
              <a:ea typeface="方正黑体_GBK" panose="03000509000000000000" charset="-122"/>
              <a:cs typeface="方正黑体_GBK" panose="03000509000000000000" charset="-122"/>
            </a:endParaRPr>
          </a:p>
          <a:p>
            <a:pPr marL="12700">
              <a:lnSpc>
                <a:spcPct val="100000"/>
              </a:lnSpc>
              <a:spcBef>
                <a:spcPts val="355"/>
              </a:spcBef>
            </a:pPr>
            <a:r>
              <a:rPr sz="1000" spc="-10" dirty="0">
                <a:solidFill>
                  <a:schemeClr val="tx2"/>
                </a:solidFill>
                <a:latin typeface="方正黑体_GBK" panose="03000509000000000000" charset="-122"/>
                <a:ea typeface="方正黑体_GBK" panose="03000509000000000000" charset="-122"/>
                <a:cs typeface="方正黑体_GBK" panose="03000509000000000000" charset="-122"/>
              </a:rPr>
              <a:t>再通过交易系统</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完成</a:t>
            </a:r>
            <a:r>
              <a:rPr sz="1000" spc="-10" dirty="0">
                <a:solidFill>
                  <a:schemeClr val="tx2"/>
                </a:solidFill>
                <a:latin typeface="方正黑体_GBK" panose="03000509000000000000" charset="-122"/>
                <a:ea typeface="方正黑体_GBK" panose="03000509000000000000" charset="-122"/>
                <a:cs typeface="方正黑体_GBK" panose="03000509000000000000" charset="-122"/>
              </a:rPr>
              <a:t>交易</a:t>
            </a:r>
            <a:endParaRPr sz="1000" spc="-1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47" name="object 47"/>
          <p:cNvSpPr txBox="1"/>
          <p:nvPr/>
        </p:nvSpPr>
        <p:spPr>
          <a:xfrm>
            <a:off x="6019800" y="2221923"/>
            <a:ext cx="817244" cy="819785"/>
          </a:xfrm>
          <a:prstGeom prst="rect">
            <a:avLst/>
          </a:prstGeom>
        </p:spPr>
        <p:txBody>
          <a:bodyPr vert="horz" wrap="square" lIns="0" tIns="10160" rIns="0" bIns="0" rtlCol="0">
            <a:spAutoFit/>
          </a:bodyPr>
          <a:lstStyle/>
          <a:p>
            <a:pPr marL="45085" marR="186690" indent="-33020">
              <a:lnSpc>
                <a:spcPct val="124000"/>
              </a:lnSpc>
              <a:spcBef>
                <a:spcPts val="80"/>
              </a:spcBef>
            </a:pPr>
            <a:r>
              <a:rPr sz="1200" b="1" spc="-5" dirty="0">
                <a:solidFill>
                  <a:schemeClr val="tx2"/>
                </a:solidFill>
                <a:latin typeface="方正黑体_GBK" panose="03000509000000000000" charset="-122"/>
                <a:ea typeface="方正黑体_GBK" panose="03000509000000000000" charset="-122"/>
                <a:cs typeface="方正黑体_GBK" panose="03000509000000000000" charset="-122"/>
              </a:rPr>
              <a:t>交易主体 </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控排主体 投资机构</a:t>
            </a:r>
            <a:endParaRPr sz="1000">
              <a:solidFill>
                <a:schemeClr val="tx2"/>
              </a:solidFill>
              <a:latin typeface="方正黑体_GBK" panose="03000509000000000000" charset="-122"/>
              <a:ea typeface="方正黑体_GBK" panose="03000509000000000000" charset="-122"/>
              <a:cs typeface="方正黑体_GBK" panose="03000509000000000000" charset="-122"/>
            </a:endParaRPr>
          </a:p>
          <a:p>
            <a:pPr marL="45085">
              <a:lnSpc>
                <a:spcPct val="100000"/>
              </a:lnSpc>
              <a:spcBef>
                <a:spcPts val="360"/>
              </a:spcBef>
            </a:pPr>
            <a:r>
              <a:rPr sz="1000" spc="-10" dirty="0">
                <a:solidFill>
                  <a:schemeClr val="tx2"/>
                </a:solidFill>
                <a:latin typeface="方正黑体_GBK" panose="03000509000000000000" charset="-122"/>
                <a:ea typeface="方正黑体_GBK" panose="03000509000000000000" charset="-122"/>
                <a:cs typeface="方正黑体_GBK" panose="03000509000000000000" charset="-122"/>
              </a:rPr>
              <a:t>减排项目业主</a:t>
            </a:r>
            <a:endParaRPr sz="1000" spc="-1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48" name="object 48"/>
          <p:cNvSpPr txBox="1"/>
          <p:nvPr/>
        </p:nvSpPr>
        <p:spPr>
          <a:xfrm>
            <a:off x="6073902" y="3053535"/>
            <a:ext cx="278765" cy="165735"/>
          </a:xfrm>
          <a:prstGeom prst="rect">
            <a:avLst/>
          </a:prstGeom>
        </p:spPr>
        <p:txBody>
          <a:bodyPr vert="horz" wrap="square" lIns="0" tIns="12065" rIns="0" bIns="0" rtlCol="0">
            <a:spAutoFit/>
          </a:bodyPr>
          <a:lstStyle/>
          <a:p>
            <a:pPr marL="12700">
              <a:lnSpc>
                <a:spcPct val="100000"/>
              </a:lnSpc>
              <a:spcBef>
                <a:spcPts val="95"/>
              </a:spcBef>
            </a:pPr>
            <a:r>
              <a:rPr sz="1000" spc="-5" dirty="0">
                <a:solidFill>
                  <a:schemeClr val="tx2"/>
                </a:solidFill>
                <a:latin typeface="方正黑体_GBK" panose="03000509000000000000" charset="-122"/>
                <a:ea typeface="方正黑体_GBK" panose="03000509000000000000" charset="-122"/>
                <a:cs typeface="微软雅黑" panose="020B0503020204020204" charset="-122"/>
              </a:rPr>
              <a:t>个人</a:t>
            </a:r>
            <a:endParaRPr sz="1000" spc="-5" dirty="0">
              <a:solidFill>
                <a:schemeClr val="tx2"/>
              </a:solidFill>
              <a:latin typeface="方正黑体_GBK" panose="03000509000000000000" charset="-122"/>
              <a:ea typeface="方正黑体_GBK" panose="03000509000000000000" charset="-122"/>
              <a:cs typeface="微软雅黑" panose="020B0503020204020204" charset="-122"/>
            </a:endParaRPr>
          </a:p>
        </p:txBody>
      </p:sp>
      <p:sp>
        <p:nvSpPr>
          <p:cNvPr id="49" name="object 49"/>
          <p:cNvSpPr txBox="1"/>
          <p:nvPr/>
        </p:nvSpPr>
        <p:spPr>
          <a:xfrm>
            <a:off x="6772655" y="1240610"/>
            <a:ext cx="635000" cy="196850"/>
          </a:xfrm>
          <a:prstGeom prst="rect">
            <a:avLst/>
          </a:prstGeom>
        </p:spPr>
        <p:txBody>
          <a:bodyPr vert="horz" wrap="square" lIns="0" tIns="12700" rIns="0" bIns="0" rtlCol="0">
            <a:spAutoFit/>
          </a:bodyPr>
          <a:lstStyle/>
          <a:p>
            <a:pPr marL="12700">
              <a:lnSpc>
                <a:spcPct val="100000"/>
              </a:lnSpc>
              <a:spcBef>
                <a:spcPts val="100"/>
              </a:spcBef>
            </a:pPr>
            <a:r>
              <a:rPr sz="1200" b="1" spc="-10" dirty="0">
                <a:solidFill>
                  <a:schemeClr val="tx2"/>
                </a:solidFill>
                <a:latin typeface="方正黑体_GBK" panose="03000509000000000000" charset="-122"/>
                <a:ea typeface="方正黑体_GBK" panose="03000509000000000000" charset="-122"/>
                <a:cs typeface="黑体" panose="02010609060101010101" charset="-122"/>
              </a:rPr>
              <a:t>交易平台</a:t>
            </a:r>
            <a:endParaRPr sz="1200" b="1" spc="-10" dirty="0">
              <a:solidFill>
                <a:schemeClr val="tx2"/>
              </a:solidFill>
              <a:latin typeface="方正黑体_GBK" panose="03000509000000000000" charset="-122"/>
              <a:ea typeface="方正黑体_GBK" panose="03000509000000000000" charset="-122"/>
              <a:cs typeface="黑体" panose="02010609060101010101" charset="-122"/>
            </a:endParaRPr>
          </a:p>
        </p:txBody>
      </p:sp>
      <p:sp>
        <p:nvSpPr>
          <p:cNvPr id="50" name="object 50"/>
          <p:cNvSpPr txBox="1"/>
          <p:nvPr/>
        </p:nvSpPr>
        <p:spPr>
          <a:xfrm>
            <a:off x="1672971" y="918643"/>
            <a:ext cx="1672589" cy="821055"/>
          </a:xfrm>
          <a:prstGeom prst="rect">
            <a:avLst/>
          </a:prstGeom>
        </p:spPr>
        <p:txBody>
          <a:bodyPr vert="horz" wrap="square" lIns="0" tIns="8255" rIns="0" bIns="0" rtlCol="0">
            <a:spAutoFit/>
          </a:bodyPr>
          <a:lstStyle/>
          <a:p>
            <a:pPr marL="12700" marR="5080" indent="863600">
              <a:lnSpc>
                <a:spcPct val="126000"/>
              </a:lnSpc>
              <a:spcBef>
                <a:spcPts val="65"/>
              </a:spcBef>
            </a:pPr>
            <a:r>
              <a:rPr sz="1200" b="1" spc="-5" dirty="0">
                <a:solidFill>
                  <a:schemeClr val="tx2"/>
                </a:solidFill>
                <a:latin typeface="方正黑体_GBK" panose="03000509000000000000" charset="-122"/>
                <a:ea typeface="方正黑体_GBK" panose="03000509000000000000" charset="-122"/>
                <a:cs typeface="方正黑体_GBK" panose="03000509000000000000" charset="-122"/>
              </a:rPr>
              <a:t>交易品种 </a:t>
            </a:r>
            <a:r>
              <a:rPr sz="1000" b="1" i="1" spc="-5" dirty="0">
                <a:solidFill>
                  <a:schemeClr val="tx2"/>
                </a:solidFill>
                <a:latin typeface="方正黑体_GBK" panose="03000509000000000000" charset="-122"/>
                <a:ea typeface="方正黑体_GBK" panose="03000509000000000000" charset="-122"/>
                <a:cs typeface="方正黑体_GBK" panose="03000509000000000000" charset="-122"/>
              </a:rPr>
              <a:t>现货</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：碳配额、</a:t>
            </a:r>
            <a:r>
              <a:rPr sz="1000" dirty="0">
                <a:solidFill>
                  <a:schemeClr val="tx2"/>
                </a:solidFill>
                <a:latin typeface="方正黑体_GBK" panose="03000509000000000000" charset="-122"/>
                <a:ea typeface="方正黑体_GBK" panose="03000509000000000000" charset="-122"/>
                <a:cs typeface="方正黑体_GBK" panose="03000509000000000000" charset="-122"/>
              </a:rPr>
              <a:t>自愿</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减</a:t>
            </a:r>
            <a:r>
              <a:rPr sz="1000" dirty="0">
                <a:solidFill>
                  <a:schemeClr val="tx2"/>
                </a:solidFill>
                <a:latin typeface="方正黑体_GBK" panose="03000509000000000000" charset="-122"/>
                <a:ea typeface="方正黑体_GBK" panose="03000509000000000000" charset="-122"/>
                <a:cs typeface="方正黑体_GBK" panose="03000509000000000000" charset="-122"/>
              </a:rPr>
              <a:t>排</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量 </a:t>
            </a:r>
            <a:r>
              <a:rPr sz="1000" b="1" i="1" spc="-5" dirty="0">
                <a:solidFill>
                  <a:schemeClr val="tx2"/>
                </a:solidFill>
                <a:latin typeface="方正黑体_GBK" panose="03000509000000000000" charset="-122"/>
                <a:ea typeface="方正黑体_GBK" panose="03000509000000000000" charset="-122"/>
                <a:cs typeface="方正黑体_GBK" panose="03000509000000000000" charset="-122"/>
              </a:rPr>
              <a:t>衍生品</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：期权、</a:t>
            </a:r>
            <a:r>
              <a:rPr sz="1000" dirty="0">
                <a:solidFill>
                  <a:schemeClr val="tx2"/>
                </a:solidFill>
                <a:latin typeface="方正黑体_GBK" panose="03000509000000000000" charset="-122"/>
                <a:ea typeface="方正黑体_GBK" panose="03000509000000000000" charset="-122"/>
                <a:cs typeface="方正黑体_GBK" panose="03000509000000000000" charset="-122"/>
              </a:rPr>
              <a:t>期货</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a:t>
            </a:r>
            <a:r>
              <a:rPr sz="1000" dirty="0">
                <a:solidFill>
                  <a:schemeClr val="tx2"/>
                </a:solidFill>
                <a:latin typeface="方正黑体_GBK" panose="03000509000000000000" charset="-122"/>
                <a:ea typeface="方正黑体_GBK" panose="03000509000000000000" charset="-122"/>
                <a:cs typeface="方正黑体_GBK" panose="03000509000000000000" charset="-122"/>
              </a:rPr>
              <a:t>远期</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 互换</a:t>
            </a:r>
            <a:endParaRPr sz="1000"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51" name="object 51"/>
          <p:cNvSpPr txBox="1"/>
          <p:nvPr/>
        </p:nvSpPr>
        <p:spPr>
          <a:xfrm>
            <a:off x="1544066" y="1874196"/>
            <a:ext cx="1801495" cy="1276350"/>
          </a:xfrm>
          <a:prstGeom prst="rect">
            <a:avLst/>
          </a:prstGeom>
        </p:spPr>
        <p:txBody>
          <a:bodyPr vert="horz" wrap="square" lIns="0" tIns="30480" rIns="0" bIns="0" rtlCol="0">
            <a:spAutoFit/>
          </a:bodyPr>
          <a:lstStyle/>
          <a:p>
            <a:pPr marL="12700" marR="125730" indent="1045210" algn="just">
              <a:lnSpc>
                <a:spcPct val="131000"/>
              </a:lnSpc>
              <a:spcBef>
                <a:spcPts val="240"/>
              </a:spcBef>
            </a:pPr>
            <a:r>
              <a:rPr sz="1200" b="1" spc="-5" dirty="0">
                <a:solidFill>
                  <a:schemeClr val="tx2"/>
                </a:solidFill>
                <a:latin typeface="方正黑体_GBK" panose="03000509000000000000" charset="-122"/>
                <a:ea typeface="方正黑体_GBK" panose="03000509000000000000" charset="-122"/>
                <a:cs typeface="方正黑体_GBK" panose="03000509000000000000" charset="-122"/>
              </a:rPr>
              <a:t>交易监管 </a:t>
            </a:r>
            <a:r>
              <a:rPr sz="1000" b="1" i="1" spc="-5" dirty="0">
                <a:solidFill>
                  <a:schemeClr val="tx2"/>
                </a:solidFill>
                <a:latin typeface="方正黑体_GBK" panose="03000509000000000000" charset="-122"/>
                <a:ea typeface="方正黑体_GBK" panose="03000509000000000000" charset="-122"/>
                <a:cs typeface="方正黑体_GBK" panose="03000509000000000000" charset="-122"/>
              </a:rPr>
              <a:t>金融监管</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：避免</a:t>
            </a:r>
            <a:r>
              <a:rPr sz="1000" dirty="0">
                <a:solidFill>
                  <a:schemeClr val="tx2"/>
                </a:solidFill>
                <a:latin typeface="方正黑体_GBK" panose="03000509000000000000" charset="-122"/>
                <a:ea typeface="方正黑体_GBK" panose="03000509000000000000" charset="-122"/>
                <a:cs typeface="方正黑体_GBK" panose="03000509000000000000" charset="-122"/>
              </a:rPr>
              <a:t>内幕</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交</a:t>
            </a:r>
            <a:r>
              <a:rPr sz="1000" dirty="0">
                <a:solidFill>
                  <a:schemeClr val="tx2"/>
                </a:solidFill>
                <a:latin typeface="方正黑体_GBK" panose="03000509000000000000" charset="-122"/>
                <a:ea typeface="方正黑体_GBK" panose="03000509000000000000" charset="-122"/>
                <a:cs typeface="方正黑体_GBK" panose="03000509000000000000" charset="-122"/>
              </a:rPr>
              <a:t>易、</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市 场操作、重复买</a:t>
            </a:r>
            <a:r>
              <a:rPr sz="1000" dirty="0">
                <a:solidFill>
                  <a:schemeClr val="tx2"/>
                </a:solidFill>
                <a:latin typeface="方正黑体_GBK" panose="03000509000000000000" charset="-122"/>
                <a:ea typeface="方正黑体_GBK" panose="03000509000000000000" charset="-122"/>
                <a:cs typeface="方正黑体_GBK" panose="03000509000000000000" charset="-122"/>
              </a:rPr>
              <a:t>卖等</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a:t>
            </a:r>
            <a:r>
              <a:rPr sz="1000" dirty="0">
                <a:solidFill>
                  <a:schemeClr val="tx2"/>
                </a:solidFill>
                <a:latin typeface="方正黑体_GBK" panose="03000509000000000000" charset="-122"/>
                <a:ea typeface="方正黑体_GBK" panose="03000509000000000000" charset="-122"/>
                <a:cs typeface="方正黑体_GBK" panose="03000509000000000000" charset="-122"/>
              </a:rPr>
              <a:t>针对</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交 易机构）</a:t>
            </a:r>
            <a:endParaRPr sz="1000">
              <a:solidFill>
                <a:schemeClr val="tx2"/>
              </a:solidFill>
              <a:latin typeface="方正黑体_GBK" panose="03000509000000000000" charset="-122"/>
              <a:ea typeface="方正黑体_GBK" panose="03000509000000000000" charset="-122"/>
              <a:cs typeface="方正黑体_GBK" panose="03000509000000000000" charset="-122"/>
            </a:endParaRPr>
          </a:p>
          <a:p>
            <a:pPr marL="12700" marR="5080">
              <a:lnSpc>
                <a:spcPct val="130000"/>
              </a:lnSpc>
            </a:pPr>
            <a:r>
              <a:rPr sz="1000" b="1" i="1" spc="-5" dirty="0">
                <a:solidFill>
                  <a:schemeClr val="tx2"/>
                </a:solidFill>
                <a:latin typeface="方正黑体_GBK" panose="03000509000000000000" charset="-122"/>
                <a:ea typeface="方正黑体_GBK" panose="03000509000000000000" charset="-122"/>
                <a:cs typeface="方正黑体_GBK" panose="03000509000000000000" charset="-122"/>
              </a:rPr>
              <a:t>安全监管</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：避免</a:t>
            </a:r>
            <a:r>
              <a:rPr sz="1000" dirty="0">
                <a:solidFill>
                  <a:schemeClr val="tx2"/>
                </a:solidFill>
                <a:latin typeface="方正黑体_GBK" panose="03000509000000000000" charset="-122"/>
                <a:ea typeface="方正黑体_GBK" panose="03000509000000000000" charset="-122"/>
                <a:cs typeface="方正黑体_GBK" panose="03000509000000000000" charset="-122"/>
              </a:rPr>
              <a:t>网络</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钓</a:t>
            </a:r>
            <a:r>
              <a:rPr sz="1000" dirty="0">
                <a:solidFill>
                  <a:schemeClr val="tx2"/>
                </a:solidFill>
                <a:latin typeface="方正黑体_GBK" panose="03000509000000000000" charset="-122"/>
                <a:ea typeface="方正黑体_GBK" panose="03000509000000000000" charset="-122"/>
                <a:cs typeface="方正黑体_GBK" panose="03000509000000000000" charset="-122"/>
              </a:rPr>
              <a:t>鱼、</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黑 客</a:t>
            </a:r>
            <a:r>
              <a:rPr sz="1000" dirty="0">
                <a:solidFill>
                  <a:schemeClr val="tx2"/>
                </a:solidFill>
                <a:latin typeface="方正黑体_GBK" panose="03000509000000000000" charset="-122"/>
                <a:ea typeface="方正黑体_GBK" panose="03000509000000000000" charset="-122"/>
                <a:cs typeface="方正黑体_GBK" panose="03000509000000000000" charset="-122"/>
              </a:rPr>
              <a:t>攻击</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等</a:t>
            </a:r>
            <a:r>
              <a:rPr sz="1000" dirty="0">
                <a:solidFill>
                  <a:schemeClr val="tx2"/>
                </a:solidFill>
                <a:latin typeface="方正黑体_GBK" panose="03000509000000000000" charset="-122"/>
                <a:ea typeface="方正黑体_GBK" panose="03000509000000000000" charset="-122"/>
                <a:cs typeface="方正黑体_GBK" panose="03000509000000000000" charset="-122"/>
              </a:rPr>
              <a:t>行为</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a:t>
            </a:r>
            <a:r>
              <a:rPr sz="1000" dirty="0">
                <a:solidFill>
                  <a:schemeClr val="tx2"/>
                </a:solidFill>
                <a:latin typeface="方正黑体_GBK" panose="03000509000000000000" charset="-122"/>
                <a:ea typeface="方正黑体_GBK" panose="03000509000000000000" charset="-122"/>
                <a:cs typeface="方正黑体_GBK" panose="03000509000000000000" charset="-122"/>
              </a:rPr>
              <a:t>针对</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交</a:t>
            </a:r>
            <a:r>
              <a:rPr sz="1000" dirty="0">
                <a:solidFill>
                  <a:schemeClr val="tx2"/>
                </a:solidFill>
                <a:latin typeface="方正黑体_GBK" panose="03000509000000000000" charset="-122"/>
                <a:ea typeface="方正黑体_GBK" panose="03000509000000000000" charset="-122"/>
                <a:cs typeface="方正黑体_GBK" panose="03000509000000000000" charset="-122"/>
              </a:rPr>
              <a:t>易系</a:t>
            </a:r>
            <a:r>
              <a:rPr sz="1000" spc="-5" dirty="0">
                <a:solidFill>
                  <a:schemeClr val="tx2"/>
                </a:solidFill>
                <a:latin typeface="方正黑体_GBK" panose="03000509000000000000" charset="-122"/>
                <a:ea typeface="方正黑体_GBK" panose="03000509000000000000" charset="-122"/>
                <a:cs typeface="方正黑体_GBK" panose="03000509000000000000" charset="-122"/>
              </a:rPr>
              <a:t>统）</a:t>
            </a:r>
            <a:endParaRPr sz="1000"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685812" y="896821"/>
            <a:ext cx="229235" cy="1505585"/>
          </a:xfrm>
          <a:prstGeom prst="rect">
            <a:avLst/>
          </a:prstGeom>
        </p:spPr>
        <p:txBody>
          <a:bodyPr vert="horz" wrap="square" lIns="0" tIns="56515" rIns="0" bIns="0" rtlCol="0">
            <a:spAutoFit/>
          </a:bodyPr>
          <a:lstStyle/>
          <a:p>
            <a:pPr marL="12700" marR="5080" algn="just">
              <a:lnSpc>
                <a:spcPct val="82000"/>
              </a:lnSpc>
              <a:spcBef>
                <a:spcPts val="445"/>
              </a:spcBef>
            </a:pPr>
            <a:r>
              <a:rPr sz="2300" b="1" spc="-5" dirty="0">
                <a:solidFill>
                  <a:schemeClr val="tx2"/>
                </a:solidFill>
                <a:latin typeface="方正黑体_GBK" panose="03000509000000000000" charset="-122"/>
                <a:ea typeface="方正黑体_GBK" panose="03000509000000000000" charset="-122"/>
                <a:cs typeface="方正黑体_GBK" panose="03000509000000000000" charset="-122"/>
              </a:rPr>
              <a:t>碳 交 易 要 素</a:t>
            </a:r>
            <a:endParaRPr sz="23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3" name="object 3"/>
          <p:cNvSpPr txBox="1"/>
          <p:nvPr/>
        </p:nvSpPr>
        <p:spPr>
          <a:xfrm>
            <a:off x="685165" y="2384372"/>
            <a:ext cx="229870" cy="1066800"/>
          </a:xfrm>
          <a:prstGeom prst="rect">
            <a:avLst/>
          </a:prstGeom>
        </p:spPr>
        <p:txBody>
          <a:bodyPr vert="vert" wrap="square" lIns="0" tIns="0" rIns="0" bIns="0" rtlCol="0">
            <a:spAutoFit/>
          </a:bodyPr>
          <a:lstStyle/>
          <a:p>
            <a:pPr marL="12700">
              <a:lnSpc>
                <a:spcPts val="1795"/>
              </a:lnSpc>
            </a:pPr>
            <a:r>
              <a:rPr sz="2000" b="1" spc="5" dirty="0">
                <a:solidFill>
                  <a:schemeClr val="tx2"/>
                </a:solidFill>
                <a:latin typeface="方正黑体_GBK" panose="03000509000000000000" charset="-122"/>
                <a:ea typeface="方正黑体_GBK" panose="03000509000000000000" charset="-122"/>
                <a:cs typeface="黑体" panose="02010609060101010101" charset="-122"/>
              </a:rPr>
              <a:t>——</a:t>
            </a:r>
            <a:endParaRPr sz="2000" b="1" spc="5" dirty="0">
              <a:solidFill>
                <a:schemeClr val="tx2"/>
              </a:solidFill>
              <a:latin typeface="方正黑体_GBK" panose="03000509000000000000" charset="-122"/>
              <a:ea typeface="方正黑体_GBK" panose="03000509000000000000" charset="-122"/>
              <a:cs typeface="黑体" panose="02010609060101010101" charset="-122"/>
            </a:endParaRPr>
          </a:p>
        </p:txBody>
      </p:sp>
      <p:sp>
        <p:nvSpPr>
          <p:cNvPr id="4" name="object 4"/>
          <p:cNvSpPr txBox="1"/>
          <p:nvPr/>
        </p:nvSpPr>
        <p:spPr>
          <a:xfrm>
            <a:off x="685812" y="2917136"/>
            <a:ext cx="229235" cy="1215390"/>
          </a:xfrm>
          <a:prstGeom prst="rect">
            <a:avLst/>
          </a:prstGeom>
        </p:spPr>
        <p:txBody>
          <a:bodyPr vert="horz" wrap="square" lIns="0" tIns="56515" rIns="0" bIns="0" rtlCol="0">
            <a:spAutoFit/>
          </a:bodyPr>
          <a:lstStyle/>
          <a:p>
            <a:pPr marL="12700" marR="5080" algn="just">
              <a:lnSpc>
                <a:spcPct val="82000"/>
              </a:lnSpc>
              <a:spcBef>
                <a:spcPts val="445"/>
              </a:spcBef>
            </a:pPr>
            <a:r>
              <a:rPr sz="2300" b="1" spc="-5" dirty="0">
                <a:solidFill>
                  <a:schemeClr val="tx2"/>
                </a:solidFill>
                <a:latin typeface="方正黑体_GBK" panose="03000509000000000000" charset="-122"/>
                <a:ea typeface="方正黑体_GBK" panose="03000509000000000000" charset="-122"/>
                <a:cs typeface="方正黑体_GBK" panose="03000509000000000000" charset="-122"/>
              </a:rPr>
              <a:t>支 撑 系 统</a:t>
            </a:r>
            <a:endParaRPr sz="23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5" name="object 5"/>
          <p:cNvSpPr/>
          <p:nvPr/>
        </p:nvSpPr>
        <p:spPr>
          <a:xfrm>
            <a:off x="1802129" y="573605"/>
            <a:ext cx="1671066" cy="1375409"/>
          </a:xfrm>
          <a:prstGeom prst="rect">
            <a:avLst/>
          </a:prstGeom>
          <a:blipFill>
            <a:blip r:embed="rId2"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6" name="object 6"/>
          <p:cNvSpPr/>
          <p:nvPr/>
        </p:nvSpPr>
        <p:spPr>
          <a:xfrm>
            <a:off x="1819655" y="1959683"/>
            <a:ext cx="1675638" cy="1367790"/>
          </a:xfrm>
          <a:prstGeom prst="rect">
            <a:avLst/>
          </a:prstGeom>
          <a:blipFill>
            <a:blip r:embed="rId3"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7" name="object 7"/>
          <p:cNvSpPr/>
          <p:nvPr/>
        </p:nvSpPr>
        <p:spPr>
          <a:xfrm>
            <a:off x="1826514" y="3387672"/>
            <a:ext cx="1668780" cy="1374647"/>
          </a:xfrm>
          <a:prstGeom prst="rect">
            <a:avLst/>
          </a:prstGeom>
          <a:blipFill>
            <a:blip r:embed="rId4"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8" name="object 8"/>
          <p:cNvSpPr txBox="1"/>
          <p:nvPr/>
        </p:nvSpPr>
        <p:spPr>
          <a:xfrm>
            <a:off x="4470653" y="665046"/>
            <a:ext cx="1101090" cy="1114425"/>
          </a:xfrm>
          <a:prstGeom prst="rect">
            <a:avLst/>
          </a:prstGeom>
        </p:spPr>
        <p:txBody>
          <a:bodyPr vert="horz" wrap="square" lIns="0" tIns="12700" rIns="0" bIns="0" rtlCol="0">
            <a:spAutoFit/>
          </a:bodyPr>
          <a:lstStyle/>
          <a:p>
            <a:pPr marL="12700">
              <a:lnSpc>
                <a:spcPct val="100000"/>
              </a:lnSpc>
              <a:spcBef>
                <a:spcPts val="100"/>
              </a:spcBef>
            </a:pPr>
            <a:r>
              <a:rPr sz="1400" b="1" i="1" dirty="0">
                <a:solidFill>
                  <a:schemeClr val="tx2"/>
                </a:solidFill>
                <a:latin typeface="方正黑体_GBK" panose="03000509000000000000" charset="-122"/>
                <a:ea typeface="方正黑体_GBK" panose="03000509000000000000" charset="-122"/>
                <a:cs typeface="微软雅黑" panose="020B0503020204020204" charset="-122"/>
              </a:rPr>
              <a:t>排放报告系统</a:t>
            </a:r>
            <a:endParaRPr sz="1400">
              <a:solidFill>
                <a:schemeClr val="tx2"/>
              </a:solidFill>
              <a:latin typeface="方正黑体_GBK" panose="03000509000000000000" charset="-122"/>
              <a:ea typeface="方正黑体_GBK" panose="03000509000000000000" charset="-122"/>
              <a:cs typeface="微软雅黑" panose="020B0503020204020204" charset="-122"/>
            </a:endParaRPr>
          </a:p>
          <a:p>
            <a:pPr marL="196850" indent="-171450">
              <a:lnSpc>
                <a:spcPct val="100000"/>
              </a:lnSpc>
              <a:spcBef>
                <a:spcPts val="795"/>
              </a:spcBef>
              <a:buFont typeface="Arial" panose="020B0604020202020204"/>
              <a:buChar char="•"/>
              <a:tabLst>
                <a:tab pos="196850" algn="l"/>
              </a:tabLst>
            </a:pPr>
            <a:r>
              <a:rPr sz="1200" dirty="0">
                <a:solidFill>
                  <a:schemeClr val="tx2"/>
                </a:solidFill>
                <a:latin typeface="方正黑体_GBK" panose="03000509000000000000" charset="-122"/>
                <a:ea typeface="方正黑体_GBK" panose="03000509000000000000" charset="-122"/>
                <a:cs typeface="微软雅黑" panose="020B0503020204020204" charset="-122"/>
              </a:rPr>
              <a:t>企业报告数据</a:t>
            </a:r>
            <a:endParaRPr sz="1200">
              <a:solidFill>
                <a:schemeClr val="tx2"/>
              </a:solidFill>
              <a:latin typeface="方正黑体_GBK" panose="03000509000000000000" charset="-122"/>
              <a:ea typeface="方正黑体_GBK" panose="03000509000000000000" charset="-122"/>
              <a:cs typeface="微软雅黑" panose="020B0503020204020204" charset="-122"/>
            </a:endParaRPr>
          </a:p>
          <a:p>
            <a:pPr marL="196850" indent="-171450">
              <a:lnSpc>
                <a:spcPct val="100000"/>
              </a:lnSpc>
              <a:spcBef>
                <a:spcPts val="360"/>
              </a:spcBef>
              <a:buFont typeface="Arial" panose="020B0604020202020204"/>
              <a:buChar char="•"/>
              <a:tabLst>
                <a:tab pos="196850" algn="l"/>
              </a:tabLst>
            </a:pPr>
            <a:r>
              <a:rPr sz="1200" dirty="0">
                <a:solidFill>
                  <a:schemeClr val="tx2"/>
                </a:solidFill>
                <a:latin typeface="方正黑体_GBK" panose="03000509000000000000" charset="-122"/>
                <a:ea typeface="方正黑体_GBK" panose="03000509000000000000" charset="-122"/>
                <a:cs typeface="微软雅黑" panose="020B0503020204020204" charset="-122"/>
              </a:rPr>
              <a:t>第三方核查数据</a:t>
            </a:r>
            <a:endParaRPr sz="1200" dirty="0">
              <a:solidFill>
                <a:schemeClr val="tx2"/>
              </a:solidFill>
              <a:latin typeface="方正黑体_GBK" panose="03000509000000000000" charset="-122"/>
              <a:ea typeface="方正黑体_GBK" panose="03000509000000000000" charset="-122"/>
              <a:cs typeface="微软雅黑" panose="020B0503020204020204" charset="-122"/>
            </a:endParaRPr>
          </a:p>
        </p:txBody>
      </p:sp>
      <p:sp>
        <p:nvSpPr>
          <p:cNvPr id="9" name="object 9"/>
          <p:cNvSpPr txBox="1"/>
          <p:nvPr/>
        </p:nvSpPr>
        <p:spPr>
          <a:xfrm>
            <a:off x="4470400" y="2030042"/>
            <a:ext cx="1566545" cy="1209040"/>
          </a:xfrm>
          <a:prstGeom prst="rect">
            <a:avLst/>
          </a:prstGeom>
        </p:spPr>
        <p:txBody>
          <a:bodyPr vert="horz" wrap="square" lIns="0" tIns="12700" rIns="0" bIns="0" rtlCol="0">
            <a:spAutoFit/>
          </a:bodyPr>
          <a:lstStyle/>
          <a:p>
            <a:pPr marL="12700">
              <a:lnSpc>
                <a:spcPct val="100000"/>
              </a:lnSpc>
              <a:spcBef>
                <a:spcPts val="100"/>
              </a:spcBef>
            </a:pPr>
            <a:r>
              <a:rPr sz="1400" b="1" i="1" dirty="0">
                <a:solidFill>
                  <a:schemeClr val="tx2"/>
                </a:solidFill>
                <a:latin typeface="方正黑体_GBK" panose="03000509000000000000" charset="-122"/>
                <a:ea typeface="方正黑体_GBK" panose="03000509000000000000" charset="-122"/>
                <a:cs typeface="微软雅黑" panose="020B0503020204020204" charset="-122"/>
              </a:rPr>
              <a:t>注册登记系统</a:t>
            </a:r>
            <a:endParaRPr sz="1400">
              <a:solidFill>
                <a:schemeClr val="tx2"/>
              </a:solidFill>
              <a:latin typeface="方正黑体_GBK" panose="03000509000000000000" charset="-122"/>
              <a:ea typeface="方正黑体_GBK" panose="03000509000000000000" charset="-122"/>
              <a:cs typeface="微软雅黑" panose="020B0503020204020204" charset="-122"/>
            </a:endParaRPr>
          </a:p>
          <a:p>
            <a:pPr marL="196850" indent="-171450">
              <a:lnSpc>
                <a:spcPct val="100000"/>
              </a:lnSpc>
              <a:spcBef>
                <a:spcPts val="810"/>
              </a:spcBef>
              <a:buFont typeface="Arial" panose="020B0604020202020204"/>
              <a:buChar char="•"/>
              <a:tabLst>
                <a:tab pos="196850" algn="l"/>
              </a:tabLst>
            </a:pPr>
            <a:r>
              <a:rPr sz="1200" dirty="0">
                <a:solidFill>
                  <a:schemeClr val="tx2"/>
                </a:solidFill>
                <a:latin typeface="方正黑体_GBK" panose="03000509000000000000" charset="-122"/>
                <a:ea typeface="方正黑体_GBK" panose="03000509000000000000" charset="-122"/>
                <a:cs typeface="微软雅黑" panose="020B0503020204020204" charset="-122"/>
              </a:rPr>
              <a:t>配额发放</a:t>
            </a:r>
            <a:endParaRPr sz="1200">
              <a:solidFill>
                <a:schemeClr val="tx2"/>
              </a:solidFill>
              <a:latin typeface="方正黑体_GBK" panose="03000509000000000000" charset="-122"/>
              <a:ea typeface="方正黑体_GBK" panose="03000509000000000000" charset="-122"/>
              <a:cs typeface="微软雅黑" panose="020B0503020204020204" charset="-122"/>
            </a:endParaRPr>
          </a:p>
          <a:p>
            <a:pPr marL="196850" indent="-171450">
              <a:lnSpc>
                <a:spcPct val="100000"/>
              </a:lnSpc>
              <a:spcBef>
                <a:spcPts val="360"/>
              </a:spcBef>
              <a:buFont typeface="Arial" panose="020B0604020202020204"/>
              <a:buChar char="•"/>
              <a:tabLst>
                <a:tab pos="196850" algn="l"/>
              </a:tabLst>
            </a:pPr>
            <a:r>
              <a:rPr sz="1200" dirty="0">
                <a:solidFill>
                  <a:schemeClr val="tx2"/>
                </a:solidFill>
                <a:latin typeface="方正黑体_GBK" panose="03000509000000000000" charset="-122"/>
                <a:ea typeface="方正黑体_GBK" panose="03000509000000000000" charset="-122"/>
                <a:cs typeface="微软雅黑" panose="020B0503020204020204" charset="-122"/>
              </a:rPr>
              <a:t>配额流转</a:t>
            </a:r>
            <a:endParaRPr sz="1200">
              <a:solidFill>
                <a:schemeClr val="tx2"/>
              </a:solidFill>
              <a:latin typeface="方正黑体_GBK" panose="03000509000000000000" charset="-122"/>
              <a:ea typeface="方正黑体_GBK" panose="03000509000000000000" charset="-122"/>
              <a:cs typeface="微软雅黑" panose="020B0503020204020204" charset="-122"/>
            </a:endParaRPr>
          </a:p>
          <a:p>
            <a:pPr marL="196850" indent="-171450">
              <a:lnSpc>
                <a:spcPct val="100000"/>
              </a:lnSpc>
              <a:spcBef>
                <a:spcPts val="360"/>
              </a:spcBef>
              <a:buFont typeface="Arial" panose="020B0604020202020204"/>
              <a:buChar char="•"/>
              <a:tabLst>
                <a:tab pos="196850" algn="l"/>
              </a:tabLst>
            </a:pPr>
            <a:r>
              <a:rPr sz="1200" dirty="0">
                <a:solidFill>
                  <a:schemeClr val="tx2"/>
                </a:solidFill>
                <a:latin typeface="方正黑体_GBK" panose="03000509000000000000" charset="-122"/>
                <a:ea typeface="方正黑体_GBK" panose="03000509000000000000" charset="-122"/>
                <a:cs typeface="微软雅黑" panose="020B0503020204020204" charset="-122"/>
              </a:rPr>
              <a:t>配额清缴</a:t>
            </a:r>
            <a:endParaRPr sz="1200">
              <a:solidFill>
                <a:schemeClr val="tx2"/>
              </a:solidFill>
              <a:latin typeface="方正黑体_GBK" panose="03000509000000000000" charset="-122"/>
              <a:ea typeface="方正黑体_GBK" panose="03000509000000000000" charset="-122"/>
              <a:cs typeface="微软雅黑" panose="020B0503020204020204" charset="-122"/>
            </a:endParaRPr>
          </a:p>
          <a:p>
            <a:pPr marL="196850" indent="-171450">
              <a:lnSpc>
                <a:spcPct val="100000"/>
              </a:lnSpc>
              <a:spcBef>
                <a:spcPts val="360"/>
              </a:spcBef>
              <a:buFont typeface="Arial" panose="020B0604020202020204"/>
              <a:buChar char="•"/>
              <a:tabLst>
                <a:tab pos="196850" algn="l"/>
              </a:tabLst>
            </a:pPr>
            <a:r>
              <a:rPr sz="1200" dirty="0">
                <a:solidFill>
                  <a:schemeClr val="tx2"/>
                </a:solidFill>
                <a:latin typeface="方正黑体_GBK" panose="03000509000000000000" charset="-122"/>
                <a:ea typeface="方正黑体_GBK" panose="03000509000000000000" charset="-122"/>
                <a:cs typeface="微软雅黑" panose="020B0503020204020204" charset="-122"/>
              </a:rPr>
              <a:t>配额注销</a:t>
            </a:r>
            <a:endParaRPr sz="1200" dirty="0">
              <a:solidFill>
                <a:schemeClr val="tx2"/>
              </a:solidFill>
              <a:latin typeface="方正黑体_GBK" panose="03000509000000000000" charset="-122"/>
              <a:ea typeface="方正黑体_GBK" panose="03000509000000000000" charset="-122"/>
              <a:cs typeface="微软雅黑" panose="020B0503020204020204" charset="-122"/>
            </a:endParaRPr>
          </a:p>
        </p:txBody>
      </p:sp>
      <p:sp>
        <p:nvSpPr>
          <p:cNvPr id="10" name="object 10"/>
          <p:cNvSpPr txBox="1"/>
          <p:nvPr/>
        </p:nvSpPr>
        <p:spPr>
          <a:xfrm>
            <a:off x="4464685" y="3563567"/>
            <a:ext cx="1801495" cy="745490"/>
          </a:xfrm>
          <a:prstGeom prst="rect">
            <a:avLst/>
          </a:prstGeom>
        </p:spPr>
        <p:txBody>
          <a:bodyPr vert="horz" wrap="square" lIns="0" tIns="12700" rIns="0" bIns="0" rtlCol="0">
            <a:spAutoFit/>
          </a:bodyPr>
          <a:lstStyle/>
          <a:p>
            <a:pPr marL="12700">
              <a:lnSpc>
                <a:spcPct val="100000"/>
              </a:lnSpc>
              <a:spcBef>
                <a:spcPts val="100"/>
              </a:spcBef>
            </a:pPr>
            <a:r>
              <a:rPr sz="1400" b="1" i="1" dirty="0">
                <a:solidFill>
                  <a:schemeClr val="tx2"/>
                </a:solidFill>
                <a:latin typeface="方正黑体_GBK" panose="03000509000000000000" charset="-122"/>
                <a:ea typeface="方正黑体_GBK" panose="03000509000000000000" charset="-122"/>
                <a:cs typeface="微软雅黑" panose="020B0503020204020204" charset="-122"/>
              </a:rPr>
              <a:t>交易系统</a:t>
            </a:r>
            <a:endParaRPr sz="1400">
              <a:solidFill>
                <a:schemeClr val="tx2"/>
              </a:solidFill>
              <a:latin typeface="方正黑体_GBK" panose="03000509000000000000" charset="-122"/>
              <a:ea typeface="方正黑体_GBK" panose="03000509000000000000" charset="-122"/>
              <a:cs typeface="微软雅黑" panose="020B0503020204020204" charset="-122"/>
            </a:endParaRPr>
          </a:p>
          <a:p>
            <a:pPr marL="196850" indent="-171450">
              <a:lnSpc>
                <a:spcPct val="100000"/>
              </a:lnSpc>
              <a:spcBef>
                <a:spcPts val="795"/>
              </a:spcBef>
              <a:buFont typeface="Arial" panose="020B0604020202020204"/>
              <a:buChar char="•"/>
              <a:tabLst>
                <a:tab pos="196850" algn="l"/>
              </a:tabLst>
            </a:pPr>
            <a:r>
              <a:rPr sz="1200" spc="-5" dirty="0">
                <a:solidFill>
                  <a:schemeClr val="tx2"/>
                </a:solidFill>
                <a:latin typeface="方正黑体_GBK" panose="03000509000000000000" charset="-122"/>
                <a:ea typeface="方正黑体_GBK" panose="03000509000000000000" charset="-122"/>
                <a:cs typeface="微软雅黑" panose="020B0503020204020204" charset="-122"/>
              </a:rPr>
              <a:t>交</a:t>
            </a:r>
            <a:r>
              <a:rPr sz="1200" dirty="0">
                <a:solidFill>
                  <a:schemeClr val="tx2"/>
                </a:solidFill>
                <a:latin typeface="方正黑体_GBK" panose="03000509000000000000" charset="-122"/>
                <a:ea typeface="方正黑体_GBK" panose="03000509000000000000" charset="-122"/>
                <a:cs typeface="微软雅黑" panose="020B0503020204020204" charset="-122"/>
              </a:rPr>
              <a:t>易</a:t>
            </a:r>
            <a:r>
              <a:rPr sz="1200" spc="-5" dirty="0">
                <a:solidFill>
                  <a:schemeClr val="tx2"/>
                </a:solidFill>
                <a:latin typeface="方正黑体_GBK" panose="03000509000000000000" charset="-122"/>
                <a:ea typeface="方正黑体_GBK" panose="03000509000000000000" charset="-122"/>
                <a:cs typeface="微软雅黑" panose="020B0503020204020204" charset="-122"/>
              </a:rPr>
              <a:t>撮合</a:t>
            </a:r>
            <a:endParaRPr sz="1200">
              <a:solidFill>
                <a:schemeClr val="tx2"/>
              </a:solidFill>
              <a:latin typeface="方正黑体_GBK" panose="03000509000000000000" charset="-122"/>
              <a:ea typeface="方正黑体_GBK" panose="03000509000000000000" charset="-122"/>
              <a:cs typeface="微软雅黑" panose="020B0503020204020204" charset="-122"/>
            </a:endParaRPr>
          </a:p>
          <a:p>
            <a:pPr marL="196850" indent="-171450">
              <a:lnSpc>
                <a:spcPct val="100000"/>
              </a:lnSpc>
              <a:spcBef>
                <a:spcPts val="360"/>
              </a:spcBef>
              <a:buFont typeface="Arial" panose="020B0604020202020204"/>
              <a:buChar char="•"/>
              <a:tabLst>
                <a:tab pos="196850" algn="l"/>
              </a:tabLst>
            </a:pPr>
            <a:r>
              <a:rPr sz="1200" dirty="0">
                <a:solidFill>
                  <a:schemeClr val="tx2"/>
                </a:solidFill>
                <a:latin typeface="方正黑体_GBK" panose="03000509000000000000" charset="-122"/>
                <a:ea typeface="方正黑体_GBK" panose="03000509000000000000" charset="-122"/>
                <a:cs typeface="微软雅黑" panose="020B0503020204020204" charset="-122"/>
              </a:rPr>
              <a:t>交易清算</a:t>
            </a:r>
            <a:endParaRPr sz="1200" dirty="0">
              <a:solidFill>
                <a:schemeClr val="tx2"/>
              </a:solidFill>
              <a:latin typeface="方正黑体_GBK" panose="03000509000000000000" charset="-122"/>
              <a:ea typeface="方正黑体_GBK" panose="03000509000000000000" charset="-122"/>
              <a:cs typeface="微软雅黑" panose="020B0503020204020204" charset="-122"/>
            </a:endParaRPr>
          </a:p>
        </p:txBody>
      </p:sp>
      <p:sp>
        <p:nvSpPr>
          <p:cNvPr id="11" name="object 11"/>
          <p:cNvSpPr/>
          <p:nvPr/>
        </p:nvSpPr>
        <p:spPr>
          <a:xfrm>
            <a:off x="6421755" y="2891737"/>
            <a:ext cx="2177415" cy="1710055"/>
          </a:xfrm>
          <a:prstGeom prst="rect">
            <a:avLst/>
          </a:prstGeom>
          <a:blipFill>
            <a:blip r:embed="rId5"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605802" y="903806"/>
            <a:ext cx="229235" cy="1505585"/>
          </a:xfrm>
          <a:prstGeom prst="rect">
            <a:avLst/>
          </a:prstGeom>
        </p:spPr>
        <p:txBody>
          <a:bodyPr vert="horz" wrap="square" lIns="0" tIns="56515" rIns="0" bIns="0" rtlCol="0">
            <a:spAutoFit/>
          </a:bodyPr>
          <a:lstStyle/>
          <a:p>
            <a:pPr marL="12700" marR="5080" algn="just">
              <a:lnSpc>
                <a:spcPct val="82000"/>
              </a:lnSpc>
              <a:spcBef>
                <a:spcPts val="445"/>
              </a:spcBef>
            </a:pPr>
            <a:r>
              <a:rPr sz="2300" b="1" spc="-5" dirty="0">
                <a:solidFill>
                  <a:schemeClr val="tx2"/>
                </a:solidFill>
                <a:latin typeface="方正黑体_GBK" panose="03000509000000000000" charset="-122"/>
                <a:ea typeface="方正黑体_GBK" panose="03000509000000000000" charset="-122"/>
                <a:cs typeface="方正黑体_GBK" panose="03000509000000000000" charset="-122"/>
              </a:rPr>
              <a:t>碳 交 易 要 素</a:t>
            </a:r>
            <a:endParaRPr sz="23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3" name="object 3"/>
          <p:cNvSpPr txBox="1"/>
          <p:nvPr/>
        </p:nvSpPr>
        <p:spPr>
          <a:xfrm>
            <a:off x="605155" y="2391357"/>
            <a:ext cx="229870" cy="664845"/>
          </a:xfrm>
          <a:prstGeom prst="rect">
            <a:avLst/>
          </a:prstGeom>
        </p:spPr>
        <p:txBody>
          <a:bodyPr vert="vert" wrap="square" lIns="0" tIns="0" rIns="0" bIns="0" rtlCol="0">
            <a:spAutoFit/>
          </a:bodyPr>
          <a:lstStyle/>
          <a:p>
            <a:pPr marL="12700">
              <a:lnSpc>
                <a:spcPts val="1795"/>
              </a:lnSpc>
            </a:pPr>
            <a:r>
              <a:rPr sz="2000" b="1" spc="5" dirty="0">
                <a:solidFill>
                  <a:schemeClr val="tx2"/>
                </a:solidFill>
                <a:latin typeface="方正黑体_GBK" panose="03000509000000000000" charset="-122"/>
                <a:ea typeface="方正黑体_GBK" panose="03000509000000000000" charset="-122"/>
                <a:cs typeface="黑体" panose="02010609060101010101" charset="-122"/>
              </a:rPr>
              <a:t>——</a:t>
            </a:r>
            <a:endParaRPr sz="2000" b="1" spc="5" dirty="0">
              <a:solidFill>
                <a:schemeClr val="tx2"/>
              </a:solidFill>
              <a:latin typeface="方正黑体_GBK" panose="03000509000000000000" charset="-122"/>
              <a:ea typeface="方正黑体_GBK" panose="03000509000000000000" charset="-122"/>
              <a:cs typeface="黑体" panose="02010609060101010101" charset="-122"/>
            </a:endParaRPr>
          </a:p>
        </p:txBody>
      </p:sp>
      <p:sp>
        <p:nvSpPr>
          <p:cNvPr id="4" name="object 4"/>
          <p:cNvSpPr txBox="1"/>
          <p:nvPr/>
        </p:nvSpPr>
        <p:spPr>
          <a:xfrm>
            <a:off x="605802" y="2924121"/>
            <a:ext cx="229235" cy="1215390"/>
          </a:xfrm>
          <a:prstGeom prst="rect">
            <a:avLst/>
          </a:prstGeom>
        </p:spPr>
        <p:txBody>
          <a:bodyPr vert="horz" wrap="square" lIns="0" tIns="56515" rIns="0" bIns="0" rtlCol="0">
            <a:spAutoFit/>
          </a:bodyPr>
          <a:lstStyle/>
          <a:p>
            <a:pPr marL="12700" marR="5080" algn="just">
              <a:lnSpc>
                <a:spcPct val="82000"/>
              </a:lnSpc>
              <a:spcBef>
                <a:spcPts val="445"/>
              </a:spcBef>
            </a:pPr>
            <a:r>
              <a:rPr sz="2300" b="1" spc="-5" dirty="0">
                <a:solidFill>
                  <a:schemeClr val="tx2"/>
                </a:solidFill>
                <a:latin typeface="方正黑体_GBK" panose="03000509000000000000" charset="-122"/>
                <a:ea typeface="方正黑体_GBK" panose="03000509000000000000" charset="-122"/>
                <a:cs typeface="方正黑体_GBK" panose="03000509000000000000" charset="-122"/>
              </a:rPr>
              <a:t>调 控 机 制</a:t>
            </a:r>
            <a:endParaRPr sz="23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5" name="object 5"/>
          <p:cNvSpPr txBox="1"/>
          <p:nvPr/>
        </p:nvSpPr>
        <p:spPr>
          <a:xfrm>
            <a:off x="2229611" y="777821"/>
            <a:ext cx="3512820" cy="1221740"/>
          </a:xfrm>
          <a:prstGeom prst="rect">
            <a:avLst/>
          </a:prstGeom>
        </p:spPr>
        <p:txBody>
          <a:bodyPr vert="horz" wrap="square" lIns="0" tIns="12065" rIns="0" bIns="0" rtlCol="0">
            <a:spAutoFit/>
          </a:bodyPr>
          <a:lstStyle/>
          <a:p>
            <a:pPr marL="355600" indent="-342900">
              <a:lnSpc>
                <a:spcPct val="100000"/>
              </a:lnSpc>
              <a:spcBef>
                <a:spcPts val="95"/>
              </a:spcBef>
              <a:buFont typeface="Wingdings" panose="05000000000000000000"/>
              <a:buChar char=""/>
              <a:tabLst>
                <a:tab pos="354965" algn="l"/>
                <a:tab pos="355600" algn="l"/>
              </a:tabLst>
            </a:pPr>
            <a:r>
              <a:rPr sz="1400" b="1" u="sng" spc="-5" dirty="0">
                <a:solidFill>
                  <a:schemeClr val="tx2"/>
                </a:solidFill>
                <a:latin typeface="方正黑体_GBK" panose="03000509000000000000" charset="-122"/>
                <a:ea typeface="方正黑体_GBK" panose="03000509000000000000" charset="-122"/>
                <a:cs typeface="方正黑体_GBK" panose="03000509000000000000" charset="-122"/>
              </a:rPr>
              <a:t>价格控制方式</a:t>
            </a:r>
            <a:endParaRPr sz="1400" u="sng">
              <a:solidFill>
                <a:schemeClr val="tx2"/>
              </a:solidFill>
              <a:latin typeface="方正黑体_GBK" panose="03000509000000000000" charset="-122"/>
              <a:ea typeface="方正黑体_GBK" panose="03000509000000000000" charset="-122"/>
              <a:cs typeface="方正黑体_GBK" panose="03000509000000000000" charset="-122"/>
            </a:endParaRPr>
          </a:p>
          <a:p>
            <a:pPr marL="355600" indent="-342900">
              <a:lnSpc>
                <a:spcPct val="100000"/>
              </a:lnSpc>
              <a:spcBef>
                <a:spcPts val="1060"/>
              </a:spcBef>
              <a:buFont typeface="Arial" panose="020B0604020202020204"/>
              <a:buChar char="•"/>
              <a:tabLst>
                <a:tab pos="354965" algn="l"/>
                <a:tab pos="355600" algn="l"/>
              </a:tabLst>
            </a:pPr>
            <a:r>
              <a:rPr sz="1200" dirty="0">
                <a:solidFill>
                  <a:schemeClr val="tx2"/>
                </a:solidFill>
                <a:latin typeface="方正黑体_GBK" panose="03000509000000000000" charset="-122"/>
                <a:ea typeface="方正黑体_GBK" panose="03000509000000000000" charset="-122"/>
                <a:cs typeface="方正黑体_GBK" panose="03000509000000000000" charset="-122"/>
              </a:rPr>
              <a:t>政府公开市场操作：拍卖、回购……</a:t>
            </a:r>
            <a:endParaRPr sz="1200">
              <a:solidFill>
                <a:schemeClr val="tx2"/>
              </a:solidFill>
              <a:latin typeface="方正黑体_GBK" panose="03000509000000000000" charset="-122"/>
              <a:ea typeface="方正黑体_GBK" panose="03000509000000000000" charset="-122"/>
              <a:cs typeface="方正黑体_GBK" panose="03000509000000000000" charset="-122"/>
            </a:endParaRPr>
          </a:p>
          <a:p>
            <a:pPr marL="355600" indent="-342900">
              <a:lnSpc>
                <a:spcPct val="100000"/>
              </a:lnSpc>
              <a:spcBef>
                <a:spcPts val="1010"/>
              </a:spcBef>
              <a:buFont typeface="Arial" panose="020B0604020202020204"/>
              <a:buChar char="•"/>
              <a:tabLst>
                <a:tab pos="354965" algn="l"/>
                <a:tab pos="355600" algn="l"/>
              </a:tabLst>
            </a:pPr>
            <a:r>
              <a:rPr sz="1200" dirty="0">
                <a:solidFill>
                  <a:schemeClr val="tx2"/>
                </a:solidFill>
                <a:latin typeface="方正黑体_GBK" panose="03000509000000000000" charset="-122"/>
                <a:ea typeface="方正黑体_GBK" panose="03000509000000000000" charset="-122"/>
                <a:cs typeface="方正黑体_GBK" panose="03000509000000000000" charset="-122"/>
              </a:rPr>
              <a:t>调整遵约方式：减排量使用比例、配额贷……</a:t>
            </a:r>
            <a:endParaRPr sz="1200">
              <a:solidFill>
                <a:schemeClr val="tx2"/>
              </a:solidFill>
              <a:latin typeface="方正黑体_GBK" panose="03000509000000000000" charset="-122"/>
              <a:ea typeface="方正黑体_GBK" panose="03000509000000000000" charset="-122"/>
              <a:cs typeface="方正黑体_GBK" panose="03000509000000000000" charset="-122"/>
            </a:endParaRPr>
          </a:p>
          <a:p>
            <a:pPr marL="355600" indent="-342900">
              <a:lnSpc>
                <a:spcPct val="100000"/>
              </a:lnSpc>
              <a:spcBef>
                <a:spcPts val="1125"/>
              </a:spcBef>
              <a:buFont typeface="Wingdings" panose="05000000000000000000"/>
              <a:buChar char=""/>
              <a:tabLst>
                <a:tab pos="354965" algn="l"/>
                <a:tab pos="355600" algn="l"/>
              </a:tabLst>
            </a:pPr>
            <a:r>
              <a:rPr sz="1400" b="1" u="sng" spc="-5" dirty="0">
                <a:solidFill>
                  <a:schemeClr val="tx2"/>
                </a:solidFill>
                <a:latin typeface="方正黑体_GBK" panose="03000509000000000000" charset="-122"/>
                <a:ea typeface="方正黑体_GBK" panose="03000509000000000000" charset="-122"/>
                <a:cs typeface="方正黑体_GBK" panose="03000509000000000000" charset="-122"/>
              </a:rPr>
              <a:t>政府公开市场操作流程</a:t>
            </a:r>
            <a:endParaRPr sz="1400" b="1" u="sng"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6" name="object 6"/>
          <p:cNvSpPr/>
          <p:nvPr/>
        </p:nvSpPr>
        <p:spPr>
          <a:xfrm>
            <a:off x="2229230" y="2281248"/>
            <a:ext cx="792480" cy="380365"/>
          </a:xfrm>
          <a:custGeom>
            <a:avLst/>
            <a:gdLst/>
            <a:ahLst/>
            <a:cxnLst/>
            <a:rect l="l" t="t" r="r" b="b"/>
            <a:pathLst>
              <a:path w="792480" h="380364">
                <a:moveTo>
                  <a:pt x="757046" y="0"/>
                </a:moveTo>
                <a:lnTo>
                  <a:pt x="35179" y="0"/>
                </a:lnTo>
                <a:lnTo>
                  <a:pt x="21484" y="2764"/>
                </a:lnTo>
                <a:lnTo>
                  <a:pt x="10302" y="10302"/>
                </a:lnTo>
                <a:lnTo>
                  <a:pt x="2764" y="21484"/>
                </a:lnTo>
                <a:lnTo>
                  <a:pt x="0" y="35178"/>
                </a:lnTo>
                <a:lnTo>
                  <a:pt x="0" y="344677"/>
                </a:lnTo>
                <a:lnTo>
                  <a:pt x="2764" y="358372"/>
                </a:lnTo>
                <a:lnTo>
                  <a:pt x="10302" y="369554"/>
                </a:lnTo>
                <a:lnTo>
                  <a:pt x="21484" y="377092"/>
                </a:lnTo>
                <a:lnTo>
                  <a:pt x="35179" y="379856"/>
                </a:lnTo>
                <a:lnTo>
                  <a:pt x="757046" y="379856"/>
                </a:lnTo>
                <a:lnTo>
                  <a:pt x="770667" y="377092"/>
                </a:lnTo>
                <a:lnTo>
                  <a:pt x="781812" y="369554"/>
                </a:lnTo>
                <a:lnTo>
                  <a:pt x="789336" y="358372"/>
                </a:lnTo>
                <a:lnTo>
                  <a:pt x="792099" y="344677"/>
                </a:lnTo>
                <a:lnTo>
                  <a:pt x="792099" y="35178"/>
                </a:lnTo>
                <a:lnTo>
                  <a:pt x="789336" y="21484"/>
                </a:lnTo>
                <a:lnTo>
                  <a:pt x="781812" y="10302"/>
                </a:lnTo>
                <a:lnTo>
                  <a:pt x="770667" y="2764"/>
                </a:lnTo>
                <a:lnTo>
                  <a:pt x="757046" y="0"/>
                </a:lnTo>
                <a:close/>
              </a:path>
            </a:pathLst>
          </a:custGeom>
          <a:solidFill>
            <a:srgbClr val="7E7E7E"/>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7" name="object 7"/>
          <p:cNvSpPr txBox="1"/>
          <p:nvPr/>
        </p:nvSpPr>
        <p:spPr>
          <a:xfrm>
            <a:off x="2333498" y="2379546"/>
            <a:ext cx="584200" cy="180975"/>
          </a:xfrm>
          <a:prstGeom prst="rect">
            <a:avLst/>
          </a:prstGeom>
        </p:spPr>
        <p:txBody>
          <a:bodyPr vert="horz" wrap="square" lIns="0" tIns="12065" rIns="0" bIns="0" rtlCol="0">
            <a:spAutoFit/>
          </a:bodyPr>
          <a:lstStyle/>
          <a:p>
            <a:pPr marL="12700">
              <a:lnSpc>
                <a:spcPct val="100000"/>
              </a:lnSpc>
              <a:spcBef>
                <a:spcPts val="95"/>
              </a:spcBef>
            </a:pPr>
            <a:r>
              <a:rPr sz="1100" spc="-5" dirty="0">
                <a:solidFill>
                  <a:srgbClr val="FFFFFF"/>
                </a:solidFill>
                <a:latin typeface="方正黑体_GBK" panose="03000509000000000000" charset="-122"/>
                <a:ea typeface="方正黑体_GBK" panose="03000509000000000000" charset="-122"/>
                <a:cs typeface="黑体" panose="02010609060101010101" charset="-122"/>
              </a:rPr>
              <a:t>配额储备</a:t>
            </a:r>
            <a:endParaRPr sz="1100" spc="-5" dirty="0">
              <a:solidFill>
                <a:srgbClr val="FFFFFF"/>
              </a:solidFill>
              <a:latin typeface="方正黑体_GBK" panose="03000509000000000000" charset="-122"/>
              <a:ea typeface="方正黑体_GBK" panose="03000509000000000000" charset="-122"/>
              <a:cs typeface="黑体" panose="02010609060101010101" charset="-122"/>
            </a:endParaRPr>
          </a:p>
        </p:txBody>
      </p:sp>
      <p:sp>
        <p:nvSpPr>
          <p:cNvPr id="8" name="object 8"/>
          <p:cNvSpPr/>
          <p:nvPr/>
        </p:nvSpPr>
        <p:spPr>
          <a:xfrm>
            <a:off x="3885438" y="2157042"/>
            <a:ext cx="1152525" cy="568325"/>
          </a:xfrm>
          <a:custGeom>
            <a:avLst/>
            <a:gdLst/>
            <a:ahLst/>
            <a:cxnLst/>
            <a:rect l="l" t="t" r="r" b="b"/>
            <a:pathLst>
              <a:path w="1152525" h="568325">
                <a:moveTo>
                  <a:pt x="576072" y="0"/>
                </a:moveTo>
                <a:lnTo>
                  <a:pt x="0" y="284098"/>
                </a:lnTo>
                <a:lnTo>
                  <a:pt x="576072" y="568197"/>
                </a:lnTo>
                <a:lnTo>
                  <a:pt x="1152144" y="284098"/>
                </a:lnTo>
                <a:lnTo>
                  <a:pt x="576072" y="0"/>
                </a:lnTo>
                <a:close/>
              </a:path>
            </a:pathLst>
          </a:custGeom>
          <a:solidFill>
            <a:srgbClr val="C0504D"/>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9" name="object 9"/>
          <p:cNvSpPr txBox="1"/>
          <p:nvPr/>
        </p:nvSpPr>
        <p:spPr>
          <a:xfrm>
            <a:off x="4309364" y="2265754"/>
            <a:ext cx="306070" cy="350520"/>
          </a:xfrm>
          <a:prstGeom prst="rect">
            <a:avLst/>
          </a:prstGeom>
        </p:spPr>
        <p:txBody>
          <a:bodyPr vert="horz" wrap="square" lIns="0" tIns="12065" rIns="0" bIns="0" rtlCol="0">
            <a:spAutoFit/>
          </a:bodyPr>
          <a:lstStyle/>
          <a:p>
            <a:pPr marL="12700" marR="5080">
              <a:lnSpc>
                <a:spcPct val="100000"/>
              </a:lnSpc>
              <a:spcBef>
                <a:spcPts val="95"/>
              </a:spcBef>
            </a:pPr>
            <a:r>
              <a:rPr sz="1100" dirty="0">
                <a:solidFill>
                  <a:srgbClr val="FFFFFF"/>
                </a:solidFill>
                <a:latin typeface="方正黑体_GBK" panose="03000509000000000000" charset="-122"/>
                <a:ea typeface="方正黑体_GBK" panose="03000509000000000000" charset="-122"/>
                <a:cs typeface="方正黑体_GBK" panose="03000509000000000000" charset="-122"/>
              </a:rPr>
              <a:t>价格 过高</a:t>
            </a:r>
            <a:endParaRPr sz="1100" dirty="0">
              <a:solidFill>
                <a:srgbClr val="FFFFFF"/>
              </a:solidFill>
              <a:latin typeface="方正黑体_GBK" panose="03000509000000000000" charset="-122"/>
              <a:ea typeface="方正黑体_GBK" panose="03000509000000000000" charset="-122"/>
              <a:cs typeface="方正黑体_GBK" panose="03000509000000000000" charset="-122"/>
            </a:endParaRPr>
          </a:p>
        </p:txBody>
      </p:sp>
      <p:sp>
        <p:nvSpPr>
          <p:cNvPr id="10" name="object 10"/>
          <p:cNvSpPr/>
          <p:nvPr/>
        </p:nvSpPr>
        <p:spPr>
          <a:xfrm>
            <a:off x="6045708" y="2251149"/>
            <a:ext cx="792480" cy="380365"/>
          </a:xfrm>
          <a:custGeom>
            <a:avLst/>
            <a:gdLst/>
            <a:ahLst/>
            <a:cxnLst/>
            <a:rect l="l" t="t" r="r" b="b"/>
            <a:pathLst>
              <a:path w="792479" h="380364">
                <a:moveTo>
                  <a:pt x="756919" y="0"/>
                </a:moveTo>
                <a:lnTo>
                  <a:pt x="35051" y="0"/>
                </a:lnTo>
                <a:lnTo>
                  <a:pt x="21431" y="2764"/>
                </a:lnTo>
                <a:lnTo>
                  <a:pt x="10286" y="10302"/>
                </a:lnTo>
                <a:lnTo>
                  <a:pt x="2762" y="21484"/>
                </a:lnTo>
                <a:lnTo>
                  <a:pt x="0" y="35178"/>
                </a:lnTo>
                <a:lnTo>
                  <a:pt x="0" y="344805"/>
                </a:lnTo>
                <a:lnTo>
                  <a:pt x="2762" y="358425"/>
                </a:lnTo>
                <a:lnTo>
                  <a:pt x="10287" y="369569"/>
                </a:lnTo>
                <a:lnTo>
                  <a:pt x="21431" y="377094"/>
                </a:lnTo>
                <a:lnTo>
                  <a:pt x="35051" y="379856"/>
                </a:lnTo>
                <a:lnTo>
                  <a:pt x="756919" y="379856"/>
                </a:lnTo>
                <a:lnTo>
                  <a:pt x="770614" y="377094"/>
                </a:lnTo>
                <a:lnTo>
                  <a:pt x="781796" y="369569"/>
                </a:lnTo>
                <a:lnTo>
                  <a:pt x="789334" y="358425"/>
                </a:lnTo>
                <a:lnTo>
                  <a:pt x="792099" y="344805"/>
                </a:lnTo>
                <a:lnTo>
                  <a:pt x="792099" y="35178"/>
                </a:lnTo>
                <a:lnTo>
                  <a:pt x="789334" y="21484"/>
                </a:lnTo>
                <a:lnTo>
                  <a:pt x="781796" y="10302"/>
                </a:lnTo>
                <a:lnTo>
                  <a:pt x="770614" y="2764"/>
                </a:lnTo>
                <a:lnTo>
                  <a:pt x="756919" y="0"/>
                </a:lnTo>
                <a:close/>
              </a:path>
            </a:pathLst>
          </a:custGeom>
          <a:solidFill>
            <a:srgbClr val="938953"/>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11" name="object 11"/>
          <p:cNvSpPr txBox="1"/>
          <p:nvPr/>
        </p:nvSpPr>
        <p:spPr>
          <a:xfrm>
            <a:off x="6150355" y="2349574"/>
            <a:ext cx="584200" cy="180975"/>
          </a:xfrm>
          <a:prstGeom prst="rect">
            <a:avLst/>
          </a:prstGeom>
        </p:spPr>
        <p:txBody>
          <a:bodyPr vert="horz" wrap="square" lIns="0" tIns="12065" rIns="0" bIns="0" rtlCol="0">
            <a:spAutoFit/>
          </a:bodyPr>
          <a:lstStyle/>
          <a:p>
            <a:pPr marL="12700">
              <a:lnSpc>
                <a:spcPct val="100000"/>
              </a:lnSpc>
              <a:spcBef>
                <a:spcPts val="95"/>
              </a:spcBef>
            </a:pPr>
            <a:r>
              <a:rPr sz="1100" spc="-5" dirty="0">
                <a:solidFill>
                  <a:srgbClr val="FFFFFF"/>
                </a:solidFill>
                <a:latin typeface="方正黑体_GBK" panose="03000509000000000000" charset="-122"/>
                <a:ea typeface="方正黑体_GBK" panose="03000509000000000000" charset="-122"/>
                <a:cs typeface="黑体" panose="02010609060101010101" charset="-122"/>
              </a:rPr>
              <a:t>投放配额</a:t>
            </a:r>
            <a:endParaRPr sz="1100" spc="-5" dirty="0">
              <a:solidFill>
                <a:srgbClr val="FFFFFF"/>
              </a:solidFill>
              <a:latin typeface="方正黑体_GBK" panose="03000509000000000000" charset="-122"/>
              <a:ea typeface="方正黑体_GBK" panose="03000509000000000000" charset="-122"/>
              <a:cs typeface="黑体" panose="02010609060101010101" charset="-122"/>
            </a:endParaRPr>
          </a:p>
        </p:txBody>
      </p:sp>
      <p:sp>
        <p:nvSpPr>
          <p:cNvPr id="12" name="object 12"/>
          <p:cNvSpPr/>
          <p:nvPr/>
        </p:nvSpPr>
        <p:spPr>
          <a:xfrm>
            <a:off x="3043935" y="2355924"/>
            <a:ext cx="842010" cy="144145"/>
          </a:xfrm>
          <a:custGeom>
            <a:avLst/>
            <a:gdLst/>
            <a:ahLst/>
            <a:cxnLst/>
            <a:rect l="l" t="t" r="r" b="b"/>
            <a:pathLst>
              <a:path w="842010" h="144144">
                <a:moveTo>
                  <a:pt x="724407" y="0"/>
                </a:moveTo>
                <a:lnTo>
                  <a:pt x="724407" y="46227"/>
                </a:lnTo>
                <a:lnTo>
                  <a:pt x="0" y="46227"/>
                </a:lnTo>
                <a:lnTo>
                  <a:pt x="0" y="97789"/>
                </a:lnTo>
                <a:lnTo>
                  <a:pt x="724407" y="97789"/>
                </a:lnTo>
                <a:lnTo>
                  <a:pt x="724407" y="144018"/>
                </a:lnTo>
                <a:lnTo>
                  <a:pt x="841501" y="72008"/>
                </a:lnTo>
                <a:lnTo>
                  <a:pt x="724407" y="0"/>
                </a:lnTo>
                <a:close/>
              </a:path>
            </a:pathLst>
          </a:custGeom>
          <a:solidFill>
            <a:srgbClr val="C0504D"/>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13" name="object 13"/>
          <p:cNvSpPr/>
          <p:nvPr/>
        </p:nvSpPr>
        <p:spPr>
          <a:xfrm>
            <a:off x="5109590" y="2355924"/>
            <a:ext cx="842010" cy="144145"/>
          </a:xfrm>
          <a:custGeom>
            <a:avLst/>
            <a:gdLst/>
            <a:ahLst/>
            <a:cxnLst/>
            <a:rect l="l" t="t" r="r" b="b"/>
            <a:pathLst>
              <a:path w="842010" h="144144">
                <a:moveTo>
                  <a:pt x="724408" y="0"/>
                </a:moveTo>
                <a:lnTo>
                  <a:pt x="724408" y="46227"/>
                </a:lnTo>
                <a:lnTo>
                  <a:pt x="0" y="46227"/>
                </a:lnTo>
                <a:lnTo>
                  <a:pt x="0" y="97789"/>
                </a:lnTo>
                <a:lnTo>
                  <a:pt x="724408" y="97789"/>
                </a:lnTo>
                <a:lnTo>
                  <a:pt x="724408" y="144018"/>
                </a:lnTo>
                <a:lnTo>
                  <a:pt x="841501" y="72008"/>
                </a:lnTo>
                <a:lnTo>
                  <a:pt x="724408" y="0"/>
                </a:lnTo>
                <a:close/>
              </a:path>
            </a:pathLst>
          </a:custGeom>
          <a:solidFill>
            <a:srgbClr val="C0504D"/>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14" name="object 14"/>
          <p:cNvSpPr/>
          <p:nvPr/>
        </p:nvSpPr>
        <p:spPr>
          <a:xfrm>
            <a:off x="2229230" y="3646878"/>
            <a:ext cx="792480" cy="380365"/>
          </a:xfrm>
          <a:custGeom>
            <a:avLst/>
            <a:gdLst/>
            <a:ahLst/>
            <a:cxnLst/>
            <a:rect l="l" t="t" r="r" b="b"/>
            <a:pathLst>
              <a:path w="792480" h="380364">
                <a:moveTo>
                  <a:pt x="757046" y="0"/>
                </a:moveTo>
                <a:lnTo>
                  <a:pt x="35179" y="0"/>
                </a:lnTo>
                <a:lnTo>
                  <a:pt x="21484" y="2764"/>
                </a:lnTo>
                <a:lnTo>
                  <a:pt x="10302" y="10302"/>
                </a:lnTo>
                <a:lnTo>
                  <a:pt x="2764" y="21484"/>
                </a:lnTo>
                <a:lnTo>
                  <a:pt x="0" y="35178"/>
                </a:lnTo>
                <a:lnTo>
                  <a:pt x="0" y="344804"/>
                </a:lnTo>
                <a:lnTo>
                  <a:pt x="2764" y="358425"/>
                </a:lnTo>
                <a:lnTo>
                  <a:pt x="10302" y="369569"/>
                </a:lnTo>
                <a:lnTo>
                  <a:pt x="21484" y="377094"/>
                </a:lnTo>
                <a:lnTo>
                  <a:pt x="35179" y="379856"/>
                </a:lnTo>
                <a:lnTo>
                  <a:pt x="757046" y="379856"/>
                </a:lnTo>
                <a:lnTo>
                  <a:pt x="770667" y="377094"/>
                </a:lnTo>
                <a:lnTo>
                  <a:pt x="781812" y="369569"/>
                </a:lnTo>
                <a:lnTo>
                  <a:pt x="789336" y="358425"/>
                </a:lnTo>
                <a:lnTo>
                  <a:pt x="792099" y="344804"/>
                </a:lnTo>
                <a:lnTo>
                  <a:pt x="792099" y="35178"/>
                </a:lnTo>
                <a:lnTo>
                  <a:pt x="789336" y="21484"/>
                </a:lnTo>
                <a:lnTo>
                  <a:pt x="781812" y="10302"/>
                </a:lnTo>
                <a:lnTo>
                  <a:pt x="770667" y="2764"/>
                </a:lnTo>
                <a:lnTo>
                  <a:pt x="757046" y="0"/>
                </a:lnTo>
                <a:close/>
              </a:path>
            </a:pathLst>
          </a:custGeom>
          <a:solidFill>
            <a:srgbClr val="94B3D6"/>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15" name="object 15"/>
          <p:cNvSpPr txBox="1"/>
          <p:nvPr/>
        </p:nvSpPr>
        <p:spPr>
          <a:xfrm>
            <a:off x="2333498" y="3745303"/>
            <a:ext cx="584200" cy="180975"/>
          </a:xfrm>
          <a:prstGeom prst="rect">
            <a:avLst/>
          </a:prstGeom>
        </p:spPr>
        <p:txBody>
          <a:bodyPr vert="horz" wrap="square" lIns="0" tIns="12065" rIns="0" bIns="0" rtlCol="0">
            <a:spAutoFit/>
          </a:bodyPr>
          <a:lstStyle/>
          <a:p>
            <a:pPr marL="12700">
              <a:lnSpc>
                <a:spcPct val="100000"/>
              </a:lnSpc>
              <a:spcBef>
                <a:spcPts val="95"/>
              </a:spcBef>
            </a:pPr>
            <a:r>
              <a:rPr sz="1100" spc="-5" dirty="0">
                <a:solidFill>
                  <a:srgbClr val="FFFFFF"/>
                </a:solidFill>
                <a:latin typeface="方正黑体_GBK" panose="03000509000000000000" charset="-122"/>
                <a:ea typeface="方正黑体_GBK" panose="03000509000000000000" charset="-122"/>
                <a:cs typeface="黑体" panose="02010609060101010101" charset="-122"/>
              </a:rPr>
              <a:t>资金储备</a:t>
            </a:r>
            <a:endParaRPr sz="1100" spc="-5" dirty="0">
              <a:solidFill>
                <a:srgbClr val="FFFFFF"/>
              </a:solidFill>
              <a:latin typeface="方正黑体_GBK" panose="03000509000000000000" charset="-122"/>
              <a:ea typeface="方正黑体_GBK" panose="03000509000000000000" charset="-122"/>
              <a:cs typeface="黑体" panose="02010609060101010101" charset="-122"/>
            </a:endParaRPr>
          </a:p>
        </p:txBody>
      </p:sp>
      <p:sp>
        <p:nvSpPr>
          <p:cNvPr id="16" name="object 16"/>
          <p:cNvSpPr/>
          <p:nvPr/>
        </p:nvSpPr>
        <p:spPr>
          <a:xfrm>
            <a:off x="3885438" y="3552771"/>
            <a:ext cx="1152525" cy="568325"/>
          </a:xfrm>
          <a:custGeom>
            <a:avLst/>
            <a:gdLst/>
            <a:ahLst/>
            <a:cxnLst/>
            <a:rect l="l" t="t" r="r" b="b"/>
            <a:pathLst>
              <a:path w="1152525" h="568325">
                <a:moveTo>
                  <a:pt x="576072" y="0"/>
                </a:moveTo>
                <a:lnTo>
                  <a:pt x="0" y="284099"/>
                </a:lnTo>
                <a:lnTo>
                  <a:pt x="576072" y="568198"/>
                </a:lnTo>
                <a:lnTo>
                  <a:pt x="1152144" y="284099"/>
                </a:lnTo>
                <a:lnTo>
                  <a:pt x="576072" y="0"/>
                </a:lnTo>
                <a:close/>
              </a:path>
            </a:pathLst>
          </a:custGeom>
          <a:solidFill>
            <a:srgbClr val="C0504D"/>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17" name="object 17"/>
          <p:cNvSpPr txBox="1"/>
          <p:nvPr/>
        </p:nvSpPr>
        <p:spPr>
          <a:xfrm>
            <a:off x="4309364" y="3661484"/>
            <a:ext cx="306070" cy="350520"/>
          </a:xfrm>
          <a:prstGeom prst="rect">
            <a:avLst/>
          </a:prstGeom>
        </p:spPr>
        <p:txBody>
          <a:bodyPr vert="horz" wrap="square" lIns="0" tIns="12065" rIns="0" bIns="0" rtlCol="0">
            <a:spAutoFit/>
          </a:bodyPr>
          <a:lstStyle/>
          <a:p>
            <a:pPr marL="12700" marR="5080">
              <a:lnSpc>
                <a:spcPct val="100000"/>
              </a:lnSpc>
              <a:spcBef>
                <a:spcPts val="95"/>
              </a:spcBef>
            </a:pPr>
            <a:r>
              <a:rPr sz="1100" dirty="0">
                <a:solidFill>
                  <a:srgbClr val="FFFFFF"/>
                </a:solidFill>
                <a:latin typeface="方正黑体_GBK" panose="03000509000000000000" charset="-122"/>
                <a:ea typeface="方正黑体_GBK" panose="03000509000000000000" charset="-122"/>
                <a:cs typeface="方正黑体_GBK" panose="03000509000000000000" charset="-122"/>
              </a:rPr>
              <a:t>价格 过低</a:t>
            </a:r>
            <a:endParaRPr sz="1100" dirty="0">
              <a:solidFill>
                <a:srgbClr val="FFFFFF"/>
              </a:solidFill>
              <a:latin typeface="方正黑体_GBK" panose="03000509000000000000" charset="-122"/>
              <a:ea typeface="方正黑体_GBK" panose="03000509000000000000" charset="-122"/>
              <a:cs typeface="方正黑体_GBK" panose="03000509000000000000" charset="-122"/>
            </a:endParaRPr>
          </a:p>
        </p:txBody>
      </p:sp>
      <p:sp>
        <p:nvSpPr>
          <p:cNvPr id="18" name="object 18"/>
          <p:cNvSpPr/>
          <p:nvPr/>
        </p:nvSpPr>
        <p:spPr>
          <a:xfrm>
            <a:off x="6051803" y="3646878"/>
            <a:ext cx="792480" cy="380365"/>
          </a:xfrm>
          <a:custGeom>
            <a:avLst/>
            <a:gdLst/>
            <a:ahLst/>
            <a:cxnLst/>
            <a:rect l="l" t="t" r="r" b="b"/>
            <a:pathLst>
              <a:path w="792479" h="380364">
                <a:moveTo>
                  <a:pt x="757047" y="0"/>
                </a:moveTo>
                <a:lnTo>
                  <a:pt x="35179" y="0"/>
                </a:lnTo>
                <a:lnTo>
                  <a:pt x="21484" y="2764"/>
                </a:lnTo>
                <a:lnTo>
                  <a:pt x="10302" y="10302"/>
                </a:lnTo>
                <a:lnTo>
                  <a:pt x="2764" y="21484"/>
                </a:lnTo>
                <a:lnTo>
                  <a:pt x="0" y="35178"/>
                </a:lnTo>
                <a:lnTo>
                  <a:pt x="0" y="344804"/>
                </a:lnTo>
                <a:lnTo>
                  <a:pt x="2764" y="358425"/>
                </a:lnTo>
                <a:lnTo>
                  <a:pt x="10302" y="369569"/>
                </a:lnTo>
                <a:lnTo>
                  <a:pt x="21484" y="377094"/>
                </a:lnTo>
                <a:lnTo>
                  <a:pt x="35179" y="379856"/>
                </a:lnTo>
                <a:lnTo>
                  <a:pt x="757047" y="379856"/>
                </a:lnTo>
                <a:lnTo>
                  <a:pt x="770667" y="377094"/>
                </a:lnTo>
                <a:lnTo>
                  <a:pt x="781812" y="369569"/>
                </a:lnTo>
                <a:lnTo>
                  <a:pt x="789336" y="358425"/>
                </a:lnTo>
                <a:lnTo>
                  <a:pt x="792099" y="344804"/>
                </a:lnTo>
                <a:lnTo>
                  <a:pt x="792099" y="35178"/>
                </a:lnTo>
                <a:lnTo>
                  <a:pt x="789336" y="21484"/>
                </a:lnTo>
                <a:lnTo>
                  <a:pt x="781812" y="10302"/>
                </a:lnTo>
                <a:lnTo>
                  <a:pt x="770667" y="2764"/>
                </a:lnTo>
                <a:lnTo>
                  <a:pt x="757047" y="0"/>
                </a:lnTo>
                <a:close/>
              </a:path>
            </a:pathLst>
          </a:custGeom>
          <a:solidFill>
            <a:srgbClr val="938953"/>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19" name="object 19"/>
          <p:cNvSpPr txBox="1"/>
          <p:nvPr/>
        </p:nvSpPr>
        <p:spPr>
          <a:xfrm>
            <a:off x="6156452" y="3745303"/>
            <a:ext cx="584200" cy="180975"/>
          </a:xfrm>
          <a:prstGeom prst="rect">
            <a:avLst/>
          </a:prstGeom>
        </p:spPr>
        <p:txBody>
          <a:bodyPr vert="horz" wrap="square" lIns="0" tIns="12065" rIns="0" bIns="0" rtlCol="0">
            <a:spAutoFit/>
          </a:bodyPr>
          <a:lstStyle/>
          <a:p>
            <a:pPr marL="12700">
              <a:lnSpc>
                <a:spcPct val="100000"/>
              </a:lnSpc>
              <a:spcBef>
                <a:spcPts val="95"/>
              </a:spcBef>
            </a:pPr>
            <a:r>
              <a:rPr sz="1100" dirty="0">
                <a:solidFill>
                  <a:srgbClr val="FFFFFF"/>
                </a:solidFill>
                <a:latin typeface="方正黑体_GBK" panose="03000509000000000000" charset="-122"/>
                <a:ea typeface="方正黑体_GBK" panose="03000509000000000000" charset="-122"/>
                <a:cs typeface="黑体" panose="02010609060101010101" charset="-122"/>
              </a:rPr>
              <a:t>回</a:t>
            </a:r>
            <a:r>
              <a:rPr sz="1100" spc="-5" dirty="0">
                <a:solidFill>
                  <a:srgbClr val="FFFFFF"/>
                </a:solidFill>
                <a:latin typeface="方正黑体_GBK" panose="03000509000000000000" charset="-122"/>
                <a:ea typeface="方正黑体_GBK" panose="03000509000000000000" charset="-122"/>
                <a:cs typeface="黑体" panose="02010609060101010101" charset="-122"/>
              </a:rPr>
              <a:t>购配额</a:t>
            </a:r>
            <a:endParaRPr sz="1100">
              <a:latin typeface="方正黑体_GBK" panose="03000509000000000000" charset="-122"/>
              <a:ea typeface="方正黑体_GBK" panose="03000509000000000000" charset="-122"/>
              <a:cs typeface="黑体" panose="02010609060101010101" charset="-122"/>
            </a:endParaRPr>
          </a:p>
        </p:txBody>
      </p:sp>
      <p:sp>
        <p:nvSpPr>
          <p:cNvPr id="20" name="object 20"/>
          <p:cNvSpPr/>
          <p:nvPr/>
        </p:nvSpPr>
        <p:spPr>
          <a:xfrm>
            <a:off x="3043935" y="3751653"/>
            <a:ext cx="842010" cy="144145"/>
          </a:xfrm>
          <a:custGeom>
            <a:avLst/>
            <a:gdLst/>
            <a:ahLst/>
            <a:cxnLst/>
            <a:rect l="l" t="t" r="r" b="b"/>
            <a:pathLst>
              <a:path w="842010" h="144145">
                <a:moveTo>
                  <a:pt x="724407" y="0"/>
                </a:moveTo>
                <a:lnTo>
                  <a:pt x="724407" y="46227"/>
                </a:lnTo>
                <a:lnTo>
                  <a:pt x="0" y="46227"/>
                </a:lnTo>
                <a:lnTo>
                  <a:pt x="0" y="97789"/>
                </a:lnTo>
                <a:lnTo>
                  <a:pt x="724407" y="97789"/>
                </a:lnTo>
                <a:lnTo>
                  <a:pt x="724407" y="144017"/>
                </a:lnTo>
                <a:lnTo>
                  <a:pt x="841501" y="72008"/>
                </a:lnTo>
                <a:lnTo>
                  <a:pt x="724407" y="0"/>
                </a:lnTo>
                <a:close/>
              </a:path>
            </a:pathLst>
          </a:custGeom>
          <a:solidFill>
            <a:srgbClr val="C0504D"/>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21" name="object 21"/>
          <p:cNvSpPr/>
          <p:nvPr/>
        </p:nvSpPr>
        <p:spPr>
          <a:xfrm>
            <a:off x="5116448" y="3751653"/>
            <a:ext cx="842010" cy="144145"/>
          </a:xfrm>
          <a:custGeom>
            <a:avLst/>
            <a:gdLst/>
            <a:ahLst/>
            <a:cxnLst/>
            <a:rect l="l" t="t" r="r" b="b"/>
            <a:pathLst>
              <a:path w="842010" h="144145">
                <a:moveTo>
                  <a:pt x="724408" y="0"/>
                </a:moveTo>
                <a:lnTo>
                  <a:pt x="724408" y="46227"/>
                </a:lnTo>
                <a:lnTo>
                  <a:pt x="0" y="46227"/>
                </a:lnTo>
                <a:lnTo>
                  <a:pt x="0" y="97789"/>
                </a:lnTo>
                <a:lnTo>
                  <a:pt x="724408" y="97789"/>
                </a:lnTo>
                <a:lnTo>
                  <a:pt x="724408" y="144017"/>
                </a:lnTo>
                <a:lnTo>
                  <a:pt x="841501" y="72008"/>
                </a:lnTo>
                <a:lnTo>
                  <a:pt x="724408" y="0"/>
                </a:lnTo>
                <a:close/>
              </a:path>
            </a:pathLst>
          </a:custGeom>
          <a:solidFill>
            <a:srgbClr val="C0504D"/>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22" name="object 22"/>
          <p:cNvSpPr/>
          <p:nvPr/>
        </p:nvSpPr>
        <p:spPr>
          <a:xfrm>
            <a:off x="2931032" y="2576904"/>
            <a:ext cx="3136265" cy="1015365"/>
          </a:xfrm>
          <a:custGeom>
            <a:avLst/>
            <a:gdLst/>
            <a:ahLst/>
            <a:cxnLst/>
            <a:rect l="l" t="t" r="r" b="b"/>
            <a:pathLst>
              <a:path w="3136265" h="1015364">
                <a:moveTo>
                  <a:pt x="110998" y="847725"/>
                </a:moveTo>
                <a:lnTo>
                  <a:pt x="0" y="972438"/>
                </a:lnTo>
                <a:lnTo>
                  <a:pt x="161544" y="1015110"/>
                </a:lnTo>
                <a:lnTo>
                  <a:pt x="145287" y="961389"/>
                </a:lnTo>
                <a:lnTo>
                  <a:pt x="344172" y="901445"/>
                </a:lnTo>
                <a:lnTo>
                  <a:pt x="127254" y="901445"/>
                </a:lnTo>
                <a:lnTo>
                  <a:pt x="110998" y="847725"/>
                </a:lnTo>
                <a:close/>
              </a:path>
              <a:path w="3136265" h="1015364">
                <a:moveTo>
                  <a:pt x="3117977" y="0"/>
                </a:moveTo>
                <a:lnTo>
                  <a:pt x="127254" y="901445"/>
                </a:lnTo>
                <a:lnTo>
                  <a:pt x="344172" y="901445"/>
                </a:lnTo>
                <a:lnTo>
                  <a:pt x="3136138" y="59943"/>
                </a:lnTo>
                <a:lnTo>
                  <a:pt x="3117977" y="0"/>
                </a:lnTo>
                <a:close/>
              </a:path>
            </a:pathLst>
          </a:custGeom>
          <a:solidFill>
            <a:srgbClr val="C0504D"/>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23" name="object 23"/>
          <p:cNvSpPr/>
          <p:nvPr/>
        </p:nvSpPr>
        <p:spPr>
          <a:xfrm>
            <a:off x="4913121" y="2640404"/>
            <a:ext cx="546353" cy="271780"/>
          </a:xfrm>
          <a:prstGeom prst="rect">
            <a:avLst/>
          </a:prstGeom>
          <a:blipFill>
            <a:blip r:embed="rId2" cstate="print"/>
            <a:stretch>
              <a:fillRect/>
            </a:stretch>
          </a:blipFill>
        </p:spPr>
        <p:txBody>
          <a:bodyPr wrap="square" lIns="0" tIns="0" rIns="0" bIns="0" rtlCol="0"/>
          <a:lstStyle/>
          <a:p>
            <a:endParaRPr>
              <a:solidFill>
                <a:schemeClr val="tx2"/>
              </a:solidFill>
              <a:latin typeface="方正黑体_GBK" panose="03000509000000000000" charset="-122"/>
              <a:ea typeface="方正黑体_GBK" panose="03000509000000000000" charset="-122"/>
            </a:endParaRPr>
          </a:p>
        </p:txBody>
      </p:sp>
      <p:sp>
        <p:nvSpPr>
          <p:cNvPr id="24" name="object 24"/>
          <p:cNvSpPr/>
          <p:nvPr/>
        </p:nvSpPr>
        <p:spPr>
          <a:xfrm>
            <a:off x="4903851" y="3327474"/>
            <a:ext cx="546100" cy="235838"/>
          </a:xfrm>
          <a:prstGeom prst="rect">
            <a:avLst/>
          </a:prstGeom>
          <a:blipFill>
            <a:blip r:embed="rId3" cstate="print"/>
            <a:stretch>
              <a:fillRect/>
            </a:stretch>
          </a:blipFill>
        </p:spPr>
        <p:txBody>
          <a:bodyPr wrap="square" lIns="0" tIns="0" rIns="0" bIns="0" rtlCol="0"/>
          <a:lstStyle/>
          <a:p>
            <a:endParaRPr>
              <a:solidFill>
                <a:schemeClr val="tx2"/>
              </a:solidFill>
              <a:latin typeface="方正黑体_GBK" panose="03000509000000000000" charset="-122"/>
              <a:ea typeface="方正黑体_GBK" panose="03000509000000000000" charset="-122"/>
            </a:endParaRPr>
          </a:p>
        </p:txBody>
      </p:sp>
      <p:sp>
        <p:nvSpPr>
          <p:cNvPr id="25" name="object 25"/>
          <p:cNvSpPr/>
          <p:nvPr/>
        </p:nvSpPr>
        <p:spPr>
          <a:xfrm>
            <a:off x="2924936" y="2640784"/>
            <a:ext cx="3146425" cy="982980"/>
          </a:xfrm>
          <a:custGeom>
            <a:avLst/>
            <a:gdLst/>
            <a:ahLst/>
            <a:cxnLst/>
            <a:rect l="l" t="t" r="r" b="b"/>
            <a:pathLst>
              <a:path w="3146425" h="982979">
                <a:moveTo>
                  <a:pt x="352817" y="114046"/>
                </a:moveTo>
                <a:lnTo>
                  <a:pt x="127888" y="114046"/>
                </a:lnTo>
                <a:lnTo>
                  <a:pt x="3128517" y="982599"/>
                </a:lnTo>
                <a:lnTo>
                  <a:pt x="3145916" y="922528"/>
                </a:lnTo>
                <a:lnTo>
                  <a:pt x="352817" y="114046"/>
                </a:lnTo>
                <a:close/>
              </a:path>
              <a:path w="3146425" h="982979">
                <a:moveTo>
                  <a:pt x="160908" y="0"/>
                </a:moveTo>
                <a:lnTo>
                  <a:pt x="0" y="44450"/>
                </a:lnTo>
                <a:lnTo>
                  <a:pt x="112268" y="168021"/>
                </a:lnTo>
                <a:lnTo>
                  <a:pt x="127888" y="114046"/>
                </a:lnTo>
                <a:lnTo>
                  <a:pt x="352817" y="114046"/>
                </a:lnTo>
                <a:lnTo>
                  <a:pt x="145287" y="53975"/>
                </a:lnTo>
                <a:lnTo>
                  <a:pt x="160908" y="0"/>
                </a:lnTo>
                <a:close/>
              </a:path>
            </a:pathLst>
          </a:custGeom>
          <a:solidFill>
            <a:srgbClr val="C0504D"/>
          </a:solidFill>
        </p:spPr>
        <p:txBody>
          <a:bodyPr wrap="square" lIns="0" tIns="0" rIns="0" bIns="0" rtlCol="0"/>
          <a:lstStyle/>
          <a:p>
            <a:endParaRPr>
              <a:latin typeface="方正黑体_GBK" panose="03000509000000000000" charset="-122"/>
              <a:ea typeface="方正黑体_GBK" panose="03000509000000000000"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1534922" y="2409517"/>
            <a:ext cx="5257800" cy="258445"/>
          </a:xfrm>
          <a:prstGeom prst="rect">
            <a:avLst/>
          </a:prstGeom>
        </p:spPr>
        <p:txBody>
          <a:bodyPr vert="horz" wrap="square" lIns="0" tIns="12700" rIns="0" bIns="0" rtlCol="0">
            <a:spAutoFit/>
          </a:bodyPr>
          <a:lstStyle/>
          <a:p>
            <a:pPr marL="12700">
              <a:lnSpc>
                <a:spcPct val="100000"/>
              </a:lnSpc>
              <a:spcBef>
                <a:spcPts val="100"/>
              </a:spcBef>
              <a:tabLst>
                <a:tab pos="5244465" algn="l"/>
              </a:tabLst>
            </a:pPr>
            <a:r>
              <a:rPr sz="1600" b="1" u="heavy" dirty="0">
                <a:solidFill>
                  <a:srgbClr val="7E7E7E"/>
                </a:solidFill>
                <a:uFill>
                  <a:solidFill>
                    <a:srgbClr val="D9D9D9"/>
                  </a:solidFill>
                </a:uFill>
                <a:latin typeface="方正黑体_GBK" panose="03000509000000000000" charset="-122"/>
                <a:ea typeface="方正黑体_GBK" panose="03000509000000000000" charset="-122"/>
                <a:cs typeface="Times New Roman" panose="02020603050405020304"/>
              </a:rPr>
              <a:t> 	</a:t>
            </a:r>
            <a:endParaRPr sz="1600">
              <a:latin typeface="方正黑体_GBK" panose="03000509000000000000" charset="-122"/>
              <a:ea typeface="方正黑体_GBK" panose="03000509000000000000" charset="-122"/>
              <a:cs typeface="Times New Roman" panose="02020603050405020304"/>
            </a:endParaRPr>
          </a:p>
        </p:txBody>
      </p:sp>
      <p:sp>
        <p:nvSpPr>
          <p:cNvPr id="3" name="object 3"/>
          <p:cNvSpPr txBox="1"/>
          <p:nvPr/>
        </p:nvSpPr>
        <p:spPr>
          <a:xfrm>
            <a:off x="533412" y="780616"/>
            <a:ext cx="229235" cy="3583940"/>
          </a:xfrm>
          <a:prstGeom prst="rect">
            <a:avLst/>
          </a:prstGeom>
        </p:spPr>
        <p:txBody>
          <a:bodyPr vert="horz" wrap="square" lIns="0" tIns="56515" rIns="0" bIns="0" rtlCol="0">
            <a:spAutoFit/>
          </a:bodyPr>
          <a:lstStyle/>
          <a:p>
            <a:pPr marL="12700" marR="5080" algn="just">
              <a:lnSpc>
                <a:spcPct val="82000"/>
              </a:lnSpc>
              <a:spcBef>
                <a:spcPts val="445"/>
              </a:spcBef>
            </a:pPr>
            <a:r>
              <a:rPr sz="2000" b="1" spc="-5" dirty="0">
                <a:solidFill>
                  <a:schemeClr val="tx2"/>
                </a:solidFill>
                <a:latin typeface="方正黑体_GBK" panose="03000509000000000000" charset="-122"/>
                <a:ea typeface="方正黑体_GBK" panose="03000509000000000000" charset="-122"/>
                <a:cs typeface="方正黑体_GBK" panose="03000509000000000000" charset="-122"/>
              </a:rPr>
              <a:t>碳 排 放 权 交 易 体 系 运 转 基 本 流 程</a:t>
            </a:r>
            <a:endParaRPr sz="20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4" name="object 4"/>
          <p:cNvSpPr/>
          <p:nvPr/>
        </p:nvSpPr>
        <p:spPr>
          <a:xfrm>
            <a:off x="2715386" y="1148154"/>
            <a:ext cx="941705" cy="776605"/>
          </a:xfrm>
          <a:custGeom>
            <a:avLst/>
            <a:gdLst/>
            <a:ahLst/>
            <a:cxnLst/>
            <a:rect l="l" t="t" r="r" b="b"/>
            <a:pathLst>
              <a:path w="941704" h="776605">
                <a:moveTo>
                  <a:pt x="863473" y="0"/>
                </a:moveTo>
                <a:lnTo>
                  <a:pt x="77596" y="0"/>
                </a:lnTo>
                <a:lnTo>
                  <a:pt x="47416" y="6088"/>
                </a:lnTo>
                <a:lnTo>
                  <a:pt x="22748" y="22701"/>
                </a:lnTo>
                <a:lnTo>
                  <a:pt x="6105" y="47363"/>
                </a:lnTo>
                <a:lnTo>
                  <a:pt x="0" y="77597"/>
                </a:lnTo>
                <a:lnTo>
                  <a:pt x="0" y="698626"/>
                </a:lnTo>
                <a:lnTo>
                  <a:pt x="6105" y="728807"/>
                </a:lnTo>
                <a:lnTo>
                  <a:pt x="22748" y="753475"/>
                </a:lnTo>
                <a:lnTo>
                  <a:pt x="47416" y="770118"/>
                </a:lnTo>
                <a:lnTo>
                  <a:pt x="77596" y="776223"/>
                </a:lnTo>
                <a:lnTo>
                  <a:pt x="863473" y="776223"/>
                </a:lnTo>
                <a:lnTo>
                  <a:pt x="893726" y="770118"/>
                </a:lnTo>
                <a:lnTo>
                  <a:pt x="918432" y="753475"/>
                </a:lnTo>
                <a:lnTo>
                  <a:pt x="935089" y="728807"/>
                </a:lnTo>
                <a:lnTo>
                  <a:pt x="941197" y="698626"/>
                </a:lnTo>
                <a:lnTo>
                  <a:pt x="941197" y="77597"/>
                </a:lnTo>
                <a:lnTo>
                  <a:pt x="935089" y="47363"/>
                </a:lnTo>
                <a:lnTo>
                  <a:pt x="918432" y="22701"/>
                </a:lnTo>
                <a:lnTo>
                  <a:pt x="893726" y="6088"/>
                </a:lnTo>
                <a:lnTo>
                  <a:pt x="863473" y="0"/>
                </a:lnTo>
                <a:close/>
              </a:path>
            </a:pathLst>
          </a:custGeom>
          <a:solidFill>
            <a:srgbClr val="FFFFFF">
              <a:alpha val="90194"/>
            </a:srgbClr>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5" name="object 5"/>
          <p:cNvSpPr/>
          <p:nvPr/>
        </p:nvSpPr>
        <p:spPr>
          <a:xfrm>
            <a:off x="2715386" y="1148154"/>
            <a:ext cx="941705" cy="776605"/>
          </a:xfrm>
          <a:custGeom>
            <a:avLst/>
            <a:gdLst/>
            <a:ahLst/>
            <a:cxnLst/>
            <a:rect l="l" t="t" r="r" b="b"/>
            <a:pathLst>
              <a:path w="941704" h="776605">
                <a:moveTo>
                  <a:pt x="0" y="77597"/>
                </a:moveTo>
                <a:lnTo>
                  <a:pt x="6105" y="47363"/>
                </a:lnTo>
                <a:lnTo>
                  <a:pt x="22748" y="22701"/>
                </a:lnTo>
                <a:lnTo>
                  <a:pt x="47416" y="6088"/>
                </a:lnTo>
                <a:lnTo>
                  <a:pt x="77596" y="0"/>
                </a:lnTo>
                <a:lnTo>
                  <a:pt x="863473" y="0"/>
                </a:lnTo>
                <a:lnTo>
                  <a:pt x="893726" y="6088"/>
                </a:lnTo>
                <a:lnTo>
                  <a:pt x="918432" y="22701"/>
                </a:lnTo>
                <a:lnTo>
                  <a:pt x="935089" y="47363"/>
                </a:lnTo>
                <a:lnTo>
                  <a:pt x="941197" y="77597"/>
                </a:lnTo>
                <a:lnTo>
                  <a:pt x="941197" y="698626"/>
                </a:lnTo>
                <a:lnTo>
                  <a:pt x="935089" y="728807"/>
                </a:lnTo>
                <a:lnTo>
                  <a:pt x="918432" y="753475"/>
                </a:lnTo>
                <a:lnTo>
                  <a:pt x="893726" y="770118"/>
                </a:lnTo>
                <a:lnTo>
                  <a:pt x="863473" y="776223"/>
                </a:lnTo>
                <a:lnTo>
                  <a:pt x="77596" y="776223"/>
                </a:lnTo>
                <a:lnTo>
                  <a:pt x="47416" y="770118"/>
                </a:lnTo>
                <a:lnTo>
                  <a:pt x="22748" y="753475"/>
                </a:lnTo>
                <a:lnTo>
                  <a:pt x="6105" y="728807"/>
                </a:lnTo>
                <a:lnTo>
                  <a:pt x="0" y="698626"/>
                </a:lnTo>
                <a:lnTo>
                  <a:pt x="0" y="77597"/>
                </a:lnTo>
                <a:close/>
              </a:path>
            </a:pathLst>
          </a:custGeom>
          <a:ln w="25400">
            <a:solidFill>
              <a:srgbClr val="4F81BC"/>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6" name="object 6"/>
          <p:cNvSpPr txBox="1"/>
          <p:nvPr/>
        </p:nvSpPr>
        <p:spPr>
          <a:xfrm>
            <a:off x="2844545" y="1254745"/>
            <a:ext cx="589280" cy="329565"/>
          </a:xfrm>
          <a:prstGeom prst="rect">
            <a:avLst/>
          </a:prstGeom>
        </p:spPr>
        <p:txBody>
          <a:bodyPr vert="horz" wrap="square" lIns="0" tIns="47625" rIns="0" bIns="0" rtlCol="0">
            <a:spAutoFit/>
          </a:bodyPr>
          <a:lstStyle/>
          <a:p>
            <a:pPr marL="69850" indent="-57150">
              <a:lnSpc>
                <a:spcPct val="100000"/>
              </a:lnSpc>
              <a:spcBef>
                <a:spcPts val="375"/>
              </a:spcBef>
              <a:buChar char="•"/>
              <a:tabLst>
                <a:tab pos="69850" algn="l"/>
              </a:tabLst>
            </a:pPr>
            <a:r>
              <a:rPr sz="800" spc="-5" dirty="0">
                <a:latin typeface="方正黑体_GBK" panose="03000509000000000000" charset="-122"/>
                <a:ea typeface="方正黑体_GBK" panose="03000509000000000000" charset="-122"/>
                <a:cs typeface="微软雅黑" panose="020B0503020204020204" charset="-122"/>
              </a:rPr>
              <a:t>确定碳交易</a:t>
            </a:r>
            <a:endParaRPr sz="800">
              <a:latin typeface="方正黑体_GBK" panose="03000509000000000000" charset="-122"/>
              <a:ea typeface="方正黑体_GBK" panose="03000509000000000000" charset="-122"/>
              <a:cs typeface="微软雅黑" panose="020B0503020204020204" charset="-122"/>
            </a:endParaRPr>
          </a:p>
          <a:p>
            <a:pPr marL="69850">
              <a:lnSpc>
                <a:spcPct val="100000"/>
              </a:lnSpc>
              <a:spcBef>
                <a:spcPts val="280"/>
              </a:spcBef>
            </a:pPr>
            <a:r>
              <a:rPr sz="800" spc="-5" dirty="0">
                <a:latin typeface="方正黑体_GBK" panose="03000509000000000000" charset="-122"/>
                <a:ea typeface="方正黑体_GBK" panose="03000509000000000000" charset="-122"/>
                <a:cs typeface="微软雅黑" panose="020B0503020204020204" charset="-122"/>
              </a:rPr>
              <a:t>覆盖范围</a:t>
            </a:r>
            <a:endParaRPr sz="800">
              <a:latin typeface="方正黑体_GBK" panose="03000509000000000000" charset="-122"/>
              <a:ea typeface="方正黑体_GBK" panose="03000509000000000000" charset="-122"/>
              <a:cs typeface="微软雅黑" panose="020B0503020204020204" charset="-122"/>
            </a:endParaRPr>
          </a:p>
        </p:txBody>
      </p:sp>
      <p:sp>
        <p:nvSpPr>
          <p:cNvPr id="7" name="object 7"/>
          <p:cNvSpPr/>
          <p:nvPr/>
        </p:nvSpPr>
        <p:spPr>
          <a:xfrm>
            <a:off x="3315461" y="2068904"/>
            <a:ext cx="1071245" cy="357505"/>
          </a:xfrm>
          <a:custGeom>
            <a:avLst/>
            <a:gdLst/>
            <a:ahLst/>
            <a:cxnLst/>
            <a:rect l="l" t="t" r="r" b="b"/>
            <a:pathLst>
              <a:path w="1071245" h="357505">
                <a:moveTo>
                  <a:pt x="65659" y="0"/>
                </a:moveTo>
                <a:lnTo>
                  <a:pt x="0" y="37337"/>
                </a:lnTo>
                <a:lnTo>
                  <a:pt x="28571" y="83022"/>
                </a:lnTo>
                <a:lnTo>
                  <a:pt x="60833" y="126015"/>
                </a:lnTo>
                <a:lnTo>
                  <a:pt x="96619" y="166104"/>
                </a:lnTo>
                <a:lnTo>
                  <a:pt x="135762" y="203072"/>
                </a:lnTo>
                <a:lnTo>
                  <a:pt x="172577" y="232653"/>
                </a:lnTo>
                <a:lnTo>
                  <a:pt x="210898" y="259058"/>
                </a:lnTo>
                <a:lnTo>
                  <a:pt x="250552" y="282300"/>
                </a:lnTo>
                <a:lnTo>
                  <a:pt x="291366" y="302390"/>
                </a:lnTo>
                <a:lnTo>
                  <a:pt x="333169" y="319341"/>
                </a:lnTo>
                <a:lnTo>
                  <a:pt x="375787" y="333166"/>
                </a:lnTo>
                <a:lnTo>
                  <a:pt x="419049" y="343876"/>
                </a:lnTo>
                <a:lnTo>
                  <a:pt x="462781" y="351485"/>
                </a:lnTo>
                <a:lnTo>
                  <a:pt x="506810" y="356004"/>
                </a:lnTo>
                <a:lnTo>
                  <a:pt x="550966" y="357445"/>
                </a:lnTo>
                <a:lnTo>
                  <a:pt x="595074" y="355822"/>
                </a:lnTo>
                <a:lnTo>
                  <a:pt x="638962" y="351146"/>
                </a:lnTo>
                <a:lnTo>
                  <a:pt x="682459" y="343429"/>
                </a:lnTo>
                <a:lnTo>
                  <a:pt x="725391" y="332684"/>
                </a:lnTo>
                <a:lnTo>
                  <a:pt x="767585" y="318924"/>
                </a:lnTo>
                <a:lnTo>
                  <a:pt x="808870" y="302160"/>
                </a:lnTo>
                <a:lnTo>
                  <a:pt x="849072" y="282404"/>
                </a:lnTo>
                <a:lnTo>
                  <a:pt x="849973" y="281879"/>
                </a:lnTo>
                <a:lnTo>
                  <a:pt x="557981" y="281879"/>
                </a:lnTo>
                <a:lnTo>
                  <a:pt x="512759" y="280667"/>
                </a:lnTo>
                <a:lnTo>
                  <a:pt x="467926" y="275813"/>
                </a:lnTo>
                <a:lnTo>
                  <a:pt x="423711" y="267381"/>
                </a:lnTo>
                <a:lnTo>
                  <a:pt x="380342" y="255432"/>
                </a:lnTo>
                <a:lnTo>
                  <a:pt x="338046" y="240029"/>
                </a:lnTo>
                <a:lnTo>
                  <a:pt x="297051" y="221236"/>
                </a:lnTo>
                <a:lnTo>
                  <a:pt x="257585" y="199114"/>
                </a:lnTo>
                <a:lnTo>
                  <a:pt x="219865" y="173718"/>
                </a:lnTo>
                <a:lnTo>
                  <a:pt x="184152" y="145137"/>
                </a:lnTo>
                <a:lnTo>
                  <a:pt x="150640" y="113406"/>
                </a:lnTo>
                <a:lnTo>
                  <a:pt x="119569" y="78598"/>
                </a:lnTo>
                <a:lnTo>
                  <a:pt x="91165" y="40775"/>
                </a:lnTo>
                <a:lnTo>
                  <a:pt x="65659" y="0"/>
                </a:lnTo>
                <a:close/>
              </a:path>
              <a:path w="1071245" h="357505">
                <a:moveTo>
                  <a:pt x="1066800" y="18668"/>
                </a:moveTo>
                <a:lnTo>
                  <a:pt x="917575" y="76453"/>
                </a:lnTo>
                <a:lnTo>
                  <a:pt x="960627" y="100964"/>
                </a:lnTo>
                <a:lnTo>
                  <a:pt x="929911" y="131945"/>
                </a:lnTo>
                <a:lnTo>
                  <a:pt x="896921" y="160400"/>
                </a:lnTo>
                <a:lnTo>
                  <a:pt x="861812" y="186189"/>
                </a:lnTo>
                <a:lnTo>
                  <a:pt x="824738" y="209169"/>
                </a:lnTo>
                <a:lnTo>
                  <a:pt x="781962" y="231122"/>
                </a:lnTo>
                <a:lnTo>
                  <a:pt x="738209" y="249058"/>
                </a:lnTo>
                <a:lnTo>
                  <a:pt x="693707" y="263038"/>
                </a:lnTo>
                <a:lnTo>
                  <a:pt x="648683" y="273127"/>
                </a:lnTo>
                <a:lnTo>
                  <a:pt x="603365" y="279386"/>
                </a:lnTo>
                <a:lnTo>
                  <a:pt x="557981" y="281879"/>
                </a:lnTo>
                <a:lnTo>
                  <a:pt x="849973" y="281879"/>
                </a:lnTo>
                <a:lnTo>
                  <a:pt x="888020" y="259670"/>
                </a:lnTo>
                <a:lnTo>
                  <a:pt x="925540" y="233970"/>
                </a:lnTo>
                <a:lnTo>
                  <a:pt x="961460" y="205315"/>
                </a:lnTo>
                <a:lnTo>
                  <a:pt x="995608" y="173718"/>
                </a:lnTo>
                <a:lnTo>
                  <a:pt x="1027811" y="139191"/>
                </a:lnTo>
                <a:lnTo>
                  <a:pt x="1070285" y="139191"/>
                </a:lnTo>
                <a:lnTo>
                  <a:pt x="1066800" y="18668"/>
                </a:lnTo>
                <a:close/>
              </a:path>
              <a:path w="1071245" h="357505">
                <a:moveTo>
                  <a:pt x="1070285" y="139191"/>
                </a:moveTo>
                <a:lnTo>
                  <a:pt x="1027811" y="139191"/>
                </a:lnTo>
                <a:lnTo>
                  <a:pt x="1070990" y="163575"/>
                </a:lnTo>
                <a:lnTo>
                  <a:pt x="1070285" y="139191"/>
                </a:lnTo>
                <a:close/>
              </a:path>
            </a:pathLst>
          </a:custGeom>
          <a:solidFill>
            <a:srgbClr val="B1C1DB"/>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8" name="object 8"/>
          <p:cNvSpPr/>
          <p:nvPr/>
        </p:nvSpPr>
        <p:spPr>
          <a:xfrm>
            <a:off x="2924555" y="1758008"/>
            <a:ext cx="836930" cy="332740"/>
          </a:xfrm>
          <a:custGeom>
            <a:avLst/>
            <a:gdLst/>
            <a:ahLst/>
            <a:cxnLst/>
            <a:rect l="l" t="t" r="r" b="b"/>
            <a:pathLst>
              <a:path w="836929" h="332739">
                <a:moveTo>
                  <a:pt x="803274" y="0"/>
                </a:moveTo>
                <a:lnTo>
                  <a:pt x="33274" y="0"/>
                </a:lnTo>
                <a:lnTo>
                  <a:pt x="20306" y="2627"/>
                </a:lnTo>
                <a:lnTo>
                  <a:pt x="9731" y="9779"/>
                </a:lnTo>
                <a:lnTo>
                  <a:pt x="2609" y="20359"/>
                </a:lnTo>
                <a:lnTo>
                  <a:pt x="0" y="33274"/>
                </a:lnTo>
                <a:lnTo>
                  <a:pt x="0" y="299466"/>
                </a:lnTo>
                <a:lnTo>
                  <a:pt x="2609" y="312380"/>
                </a:lnTo>
                <a:lnTo>
                  <a:pt x="9731" y="322961"/>
                </a:lnTo>
                <a:lnTo>
                  <a:pt x="20306" y="330112"/>
                </a:lnTo>
                <a:lnTo>
                  <a:pt x="33274" y="332740"/>
                </a:lnTo>
                <a:lnTo>
                  <a:pt x="803274" y="332740"/>
                </a:lnTo>
                <a:lnTo>
                  <a:pt x="816242" y="330112"/>
                </a:lnTo>
                <a:lnTo>
                  <a:pt x="826817" y="322961"/>
                </a:lnTo>
                <a:lnTo>
                  <a:pt x="833939" y="312380"/>
                </a:lnTo>
                <a:lnTo>
                  <a:pt x="836548" y="299466"/>
                </a:lnTo>
                <a:lnTo>
                  <a:pt x="836548" y="33274"/>
                </a:lnTo>
                <a:lnTo>
                  <a:pt x="833939" y="20359"/>
                </a:lnTo>
                <a:lnTo>
                  <a:pt x="826817" y="9779"/>
                </a:lnTo>
                <a:lnTo>
                  <a:pt x="816242" y="2627"/>
                </a:lnTo>
                <a:lnTo>
                  <a:pt x="803274" y="0"/>
                </a:lnTo>
                <a:close/>
              </a:path>
            </a:pathLst>
          </a:custGeom>
          <a:solidFill>
            <a:srgbClr val="73AC79"/>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9" name="object 9"/>
          <p:cNvSpPr/>
          <p:nvPr/>
        </p:nvSpPr>
        <p:spPr>
          <a:xfrm>
            <a:off x="2924555" y="1758008"/>
            <a:ext cx="836930" cy="332740"/>
          </a:xfrm>
          <a:custGeom>
            <a:avLst/>
            <a:gdLst/>
            <a:ahLst/>
            <a:cxnLst/>
            <a:rect l="l" t="t" r="r" b="b"/>
            <a:pathLst>
              <a:path w="836929" h="332739">
                <a:moveTo>
                  <a:pt x="0" y="33274"/>
                </a:moveTo>
                <a:lnTo>
                  <a:pt x="2609" y="20359"/>
                </a:lnTo>
                <a:lnTo>
                  <a:pt x="9731" y="9778"/>
                </a:lnTo>
                <a:lnTo>
                  <a:pt x="20306" y="2627"/>
                </a:lnTo>
                <a:lnTo>
                  <a:pt x="33274" y="0"/>
                </a:lnTo>
                <a:lnTo>
                  <a:pt x="803274" y="0"/>
                </a:lnTo>
                <a:lnTo>
                  <a:pt x="816242" y="2627"/>
                </a:lnTo>
                <a:lnTo>
                  <a:pt x="826817" y="9779"/>
                </a:lnTo>
                <a:lnTo>
                  <a:pt x="833939" y="20359"/>
                </a:lnTo>
                <a:lnTo>
                  <a:pt x="836548" y="33274"/>
                </a:lnTo>
                <a:lnTo>
                  <a:pt x="836548" y="299466"/>
                </a:lnTo>
                <a:lnTo>
                  <a:pt x="833939" y="312380"/>
                </a:lnTo>
                <a:lnTo>
                  <a:pt x="826817" y="322961"/>
                </a:lnTo>
                <a:lnTo>
                  <a:pt x="816242" y="330112"/>
                </a:lnTo>
                <a:lnTo>
                  <a:pt x="803274" y="332740"/>
                </a:lnTo>
                <a:lnTo>
                  <a:pt x="33274" y="332740"/>
                </a:lnTo>
                <a:lnTo>
                  <a:pt x="20306" y="330112"/>
                </a:lnTo>
                <a:lnTo>
                  <a:pt x="9731" y="322961"/>
                </a:lnTo>
                <a:lnTo>
                  <a:pt x="2609" y="312380"/>
                </a:lnTo>
                <a:lnTo>
                  <a:pt x="0" y="299466"/>
                </a:lnTo>
                <a:lnTo>
                  <a:pt x="0" y="33274"/>
                </a:lnTo>
                <a:close/>
              </a:path>
            </a:pathLst>
          </a:custGeom>
          <a:ln w="25400">
            <a:solidFill>
              <a:srgbClr val="FFFFFF"/>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10" name="object 10"/>
          <p:cNvSpPr/>
          <p:nvPr/>
        </p:nvSpPr>
        <p:spPr>
          <a:xfrm>
            <a:off x="4121150" y="1148154"/>
            <a:ext cx="941705" cy="776605"/>
          </a:xfrm>
          <a:custGeom>
            <a:avLst/>
            <a:gdLst/>
            <a:ahLst/>
            <a:cxnLst/>
            <a:rect l="l" t="t" r="r" b="b"/>
            <a:pathLst>
              <a:path w="941704" h="776605">
                <a:moveTo>
                  <a:pt x="863473" y="0"/>
                </a:moveTo>
                <a:lnTo>
                  <a:pt x="77597" y="0"/>
                </a:lnTo>
                <a:lnTo>
                  <a:pt x="47416" y="6088"/>
                </a:lnTo>
                <a:lnTo>
                  <a:pt x="22748" y="22701"/>
                </a:lnTo>
                <a:lnTo>
                  <a:pt x="6105" y="47363"/>
                </a:lnTo>
                <a:lnTo>
                  <a:pt x="0" y="77597"/>
                </a:lnTo>
                <a:lnTo>
                  <a:pt x="0" y="698626"/>
                </a:lnTo>
                <a:lnTo>
                  <a:pt x="6105" y="728807"/>
                </a:lnTo>
                <a:lnTo>
                  <a:pt x="22748" y="753475"/>
                </a:lnTo>
                <a:lnTo>
                  <a:pt x="47416" y="770118"/>
                </a:lnTo>
                <a:lnTo>
                  <a:pt x="77597" y="776223"/>
                </a:lnTo>
                <a:lnTo>
                  <a:pt x="863473" y="776223"/>
                </a:lnTo>
                <a:lnTo>
                  <a:pt x="893726" y="770118"/>
                </a:lnTo>
                <a:lnTo>
                  <a:pt x="918432" y="753475"/>
                </a:lnTo>
                <a:lnTo>
                  <a:pt x="935089" y="728807"/>
                </a:lnTo>
                <a:lnTo>
                  <a:pt x="941197" y="698626"/>
                </a:lnTo>
                <a:lnTo>
                  <a:pt x="941197" y="77597"/>
                </a:lnTo>
                <a:lnTo>
                  <a:pt x="935089" y="47363"/>
                </a:lnTo>
                <a:lnTo>
                  <a:pt x="918432" y="22701"/>
                </a:lnTo>
                <a:lnTo>
                  <a:pt x="893726" y="6088"/>
                </a:lnTo>
                <a:lnTo>
                  <a:pt x="863473" y="0"/>
                </a:lnTo>
                <a:close/>
              </a:path>
            </a:pathLst>
          </a:custGeom>
          <a:solidFill>
            <a:srgbClr val="FFFFFF">
              <a:alpha val="90194"/>
            </a:srgbClr>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11" name="object 11"/>
          <p:cNvSpPr/>
          <p:nvPr/>
        </p:nvSpPr>
        <p:spPr>
          <a:xfrm>
            <a:off x="4121150" y="1148154"/>
            <a:ext cx="941705" cy="776605"/>
          </a:xfrm>
          <a:custGeom>
            <a:avLst/>
            <a:gdLst/>
            <a:ahLst/>
            <a:cxnLst/>
            <a:rect l="l" t="t" r="r" b="b"/>
            <a:pathLst>
              <a:path w="941704" h="776605">
                <a:moveTo>
                  <a:pt x="0" y="77597"/>
                </a:moveTo>
                <a:lnTo>
                  <a:pt x="6105" y="47363"/>
                </a:lnTo>
                <a:lnTo>
                  <a:pt x="22748" y="22701"/>
                </a:lnTo>
                <a:lnTo>
                  <a:pt x="47416" y="6088"/>
                </a:lnTo>
                <a:lnTo>
                  <a:pt x="77597" y="0"/>
                </a:lnTo>
                <a:lnTo>
                  <a:pt x="863473" y="0"/>
                </a:lnTo>
                <a:lnTo>
                  <a:pt x="893726" y="6088"/>
                </a:lnTo>
                <a:lnTo>
                  <a:pt x="918432" y="22701"/>
                </a:lnTo>
                <a:lnTo>
                  <a:pt x="935089" y="47363"/>
                </a:lnTo>
                <a:lnTo>
                  <a:pt x="941197" y="77597"/>
                </a:lnTo>
                <a:lnTo>
                  <a:pt x="941197" y="698626"/>
                </a:lnTo>
                <a:lnTo>
                  <a:pt x="935089" y="728807"/>
                </a:lnTo>
                <a:lnTo>
                  <a:pt x="918432" y="753475"/>
                </a:lnTo>
                <a:lnTo>
                  <a:pt x="893726" y="770118"/>
                </a:lnTo>
                <a:lnTo>
                  <a:pt x="863473" y="776223"/>
                </a:lnTo>
                <a:lnTo>
                  <a:pt x="77597" y="776223"/>
                </a:lnTo>
                <a:lnTo>
                  <a:pt x="47416" y="770118"/>
                </a:lnTo>
                <a:lnTo>
                  <a:pt x="22748" y="753475"/>
                </a:lnTo>
                <a:lnTo>
                  <a:pt x="6105" y="728807"/>
                </a:lnTo>
                <a:lnTo>
                  <a:pt x="0" y="698626"/>
                </a:lnTo>
                <a:lnTo>
                  <a:pt x="0" y="77597"/>
                </a:lnTo>
                <a:close/>
              </a:path>
            </a:pathLst>
          </a:custGeom>
          <a:ln w="25400">
            <a:solidFill>
              <a:srgbClr val="4F81BC"/>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12" name="object 12"/>
          <p:cNvSpPr/>
          <p:nvPr/>
        </p:nvSpPr>
        <p:spPr>
          <a:xfrm>
            <a:off x="4721225" y="615685"/>
            <a:ext cx="1176655" cy="387985"/>
          </a:xfrm>
          <a:custGeom>
            <a:avLst/>
            <a:gdLst/>
            <a:ahLst/>
            <a:cxnLst/>
            <a:rect l="l" t="t" r="r" b="b"/>
            <a:pathLst>
              <a:path w="1176654" h="387984">
                <a:moveTo>
                  <a:pt x="593485" y="0"/>
                </a:moveTo>
                <a:lnTo>
                  <a:pt x="549019" y="2026"/>
                </a:lnTo>
                <a:lnTo>
                  <a:pt x="504881" y="6885"/>
                </a:lnTo>
                <a:lnTo>
                  <a:pt x="461210" y="14538"/>
                </a:lnTo>
                <a:lnTo>
                  <a:pt x="418147" y="24944"/>
                </a:lnTo>
                <a:lnTo>
                  <a:pt x="375833" y="38067"/>
                </a:lnTo>
                <a:lnTo>
                  <a:pt x="334409" y="53867"/>
                </a:lnTo>
                <a:lnTo>
                  <a:pt x="294014" y="72306"/>
                </a:lnTo>
                <a:lnTo>
                  <a:pt x="254790" y="93345"/>
                </a:lnTo>
                <a:lnTo>
                  <a:pt x="216877" y="116944"/>
                </a:lnTo>
                <a:lnTo>
                  <a:pt x="180415" y="143066"/>
                </a:lnTo>
                <a:lnTo>
                  <a:pt x="145545" y="171672"/>
                </a:lnTo>
                <a:lnTo>
                  <a:pt x="112409" y="202723"/>
                </a:lnTo>
                <a:lnTo>
                  <a:pt x="81145" y="236181"/>
                </a:lnTo>
                <a:lnTo>
                  <a:pt x="51895" y="272006"/>
                </a:lnTo>
                <a:lnTo>
                  <a:pt x="24800" y="310160"/>
                </a:lnTo>
                <a:lnTo>
                  <a:pt x="0" y="350604"/>
                </a:lnTo>
                <a:lnTo>
                  <a:pt x="65659" y="387942"/>
                </a:lnTo>
                <a:lnTo>
                  <a:pt x="93087" y="344070"/>
                </a:lnTo>
                <a:lnTo>
                  <a:pt x="124015" y="302709"/>
                </a:lnTo>
                <a:lnTo>
                  <a:pt x="158277" y="264087"/>
                </a:lnTo>
                <a:lnTo>
                  <a:pt x="195707" y="228430"/>
                </a:lnTo>
                <a:lnTo>
                  <a:pt x="233195" y="198072"/>
                </a:lnTo>
                <a:lnTo>
                  <a:pt x="272305" y="171104"/>
                </a:lnTo>
                <a:lnTo>
                  <a:pt x="312844" y="147515"/>
                </a:lnTo>
                <a:lnTo>
                  <a:pt x="354619" y="127292"/>
                </a:lnTo>
                <a:lnTo>
                  <a:pt x="397435" y="110422"/>
                </a:lnTo>
                <a:lnTo>
                  <a:pt x="441099" y="96891"/>
                </a:lnTo>
                <a:lnTo>
                  <a:pt x="485417" y="86689"/>
                </a:lnTo>
                <a:lnTo>
                  <a:pt x="530196" y="79801"/>
                </a:lnTo>
                <a:lnTo>
                  <a:pt x="575242" y="76215"/>
                </a:lnTo>
                <a:lnTo>
                  <a:pt x="916519" y="75918"/>
                </a:lnTo>
                <a:lnTo>
                  <a:pt x="902095" y="68359"/>
                </a:lnTo>
                <a:lnTo>
                  <a:pt x="859276" y="49478"/>
                </a:lnTo>
                <a:lnTo>
                  <a:pt x="815799" y="33700"/>
                </a:lnTo>
                <a:lnTo>
                  <a:pt x="771807" y="20986"/>
                </a:lnTo>
                <a:lnTo>
                  <a:pt x="727438" y="11298"/>
                </a:lnTo>
                <a:lnTo>
                  <a:pt x="682835" y="4597"/>
                </a:lnTo>
                <a:lnTo>
                  <a:pt x="638137" y="843"/>
                </a:lnTo>
                <a:lnTo>
                  <a:pt x="593485" y="0"/>
                </a:lnTo>
                <a:close/>
              </a:path>
              <a:path w="1176654" h="387984">
                <a:moveTo>
                  <a:pt x="916519" y="75918"/>
                </a:moveTo>
                <a:lnTo>
                  <a:pt x="620362" y="75918"/>
                </a:lnTo>
                <a:lnTo>
                  <a:pt x="665362" y="78897"/>
                </a:lnTo>
                <a:lnTo>
                  <a:pt x="710048" y="85140"/>
                </a:lnTo>
                <a:lnTo>
                  <a:pt x="754227" y="94634"/>
                </a:lnTo>
                <a:lnTo>
                  <a:pt x="797705" y="107366"/>
                </a:lnTo>
                <a:lnTo>
                  <a:pt x="840289" y="123324"/>
                </a:lnTo>
                <a:lnTo>
                  <a:pt x="881784" y="142494"/>
                </a:lnTo>
                <a:lnTo>
                  <a:pt x="921998" y="164864"/>
                </a:lnTo>
                <a:lnTo>
                  <a:pt x="960737" y="190421"/>
                </a:lnTo>
                <a:lnTo>
                  <a:pt x="997806" y="219153"/>
                </a:lnTo>
                <a:lnTo>
                  <a:pt x="1033013" y="251046"/>
                </a:lnTo>
                <a:lnTo>
                  <a:pt x="1066164" y="286088"/>
                </a:lnTo>
                <a:lnTo>
                  <a:pt x="1022985" y="310599"/>
                </a:lnTo>
                <a:lnTo>
                  <a:pt x="1171448" y="369273"/>
                </a:lnTo>
                <a:lnTo>
                  <a:pt x="1175563" y="248115"/>
                </a:lnTo>
                <a:lnTo>
                  <a:pt x="1133221" y="248115"/>
                </a:lnTo>
                <a:lnTo>
                  <a:pt x="1100069" y="211240"/>
                </a:lnTo>
                <a:lnTo>
                  <a:pt x="1064425" y="176902"/>
                </a:lnTo>
                <a:lnTo>
                  <a:pt x="1026446" y="145227"/>
                </a:lnTo>
                <a:lnTo>
                  <a:pt x="986291" y="116344"/>
                </a:lnTo>
                <a:lnTo>
                  <a:pt x="944117" y="90381"/>
                </a:lnTo>
                <a:lnTo>
                  <a:pt x="916519" y="75918"/>
                </a:lnTo>
                <a:close/>
              </a:path>
              <a:path w="1176654" h="387984">
                <a:moveTo>
                  <a:pt x="1176401" y="223477"/>
                </a:moveTo>
                <a:lnTo>
                  <a:pt x="1133221" y="248115"/>
                </a:lnTo>
                <a:lnTo>
                  <a:pt x="1175563" y="248115"/>
                </a:lnTo>
                <a:lnTo>
                  <a:pt x="1176401" y="223477"/>
                </a:lnTo>
                <a:close/>
              </a:path>
            </a:pathLst>
          </a:custGeom>
          <a:solidFill>
            <a:srgbClr val="B1C1DB"/>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13" name="object 13"/>
          <p:cNvSpPr/>
          <p:nvPr/>
        </p:nvSpPr>
        <p:spPr>
          <a:xfrm>
            <a:off x="4330319" y="981784"/>
            <a:ext cx="836930" cy="332740"/>
          </a:xfrm>
          <a:custGeom>
            <a:avLst/>
            <a:gdLst/>
            <a:ahLst/>
            <a:cxnLst/>
            <a:rect l="l" t="t" r="r" b="b"/>
            <a:pathLst>
              <a:path w="836929" h="332740">
                <a:moveTo>
                  <a:pt x="803275" y="0"/>
                </a:moveTo>
                <a:lnTo>
                  <a:pt x="33273" y="0"/>
                </a:lnTo>
                <a:lnTo>
                  <a:pt x="20306" y="2609"/>
                </a:lnTo>
                <a:lnTo>
                  <a:pt x="9731" y="9731"/>
                </a:lnTo>
                <a:lnTo>
                  <a:pt x="2609" y="20306"/>
                </a:lnTo>
                <a:lnTo>
                  <a:pt x="0" y="33274"/>
                </a:lnTo>
                <a:lnTo>
                  <a:pt x="0" y="299465"/>
                </a:lnTo>
                <a:lnTo>
                  <a:pt x="2609" y="312380"/>
                </a:lnTo>
                <a:lnTo>
                  <a:pt x="9731" y="322961"/>
                </a:lnTo>
                <a:lnTo>
                  <a:pt x="20306" y="330112"/>
                </a:lnTo>
                <a:lnTo>
                  <a:pt x="33273" y="332739"/>
                </a:lnTo>
                <a:lnTo>
                  <a:pt x="803275" y="332739"/>
                </a:lnTo>
                <a:lnTo>
                  <a:pt x="816242" y="330112"/>
                </a:lnTo>
                <a:lnTo>
                  <a:pt x="826817" y="322961"/>
                </a:lnTo>
                <a:lnTo>
                  <a:pt x="833939" y="312380"/>
                </a:lnTo>
                <a:lnTo>
                  <a:pt x="836548" y="299465"/>
                </a:lnTo>
                <a:lnTo>
                  <a:pt x="836548" y="33274"/>
                </a:lnTo>
                <a:lnTo>
                  <a:pt x="833939" y="20306"/>
                </a:lnTo>
                <a:lnTo>
                  <a:pt x="826817" y="9731"/>
                </a:lnTo>
                <a:lnTo>
                  <a:pt x="816242" y="2609"/>
                </a:lnTo>
                <a:lnTo>
                  <a:pt x="803275" y="0"/>
                </a:lnTo>
                <a:close/>
              </a:path>
            </a:pathLst>
          </a:custGeom>
          <a:solidFill>
            <a:srgbClr val="73AC79"/>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14" name="object 14"/>
          <p:cNvSpPr/>
          <p:nvPr/>
        </p:nvSpPr>
        <p:spPr>
          <a:xfrm>
            <a:off x="4330319" y="981784"/>
            <a:ext cx="836930" cy="332740"/>
          </a:xfrm>
          <a:custGeom>
            <a:avLst/>
            <a:gdLst/>
            <a:ahLst/>
            <a:cxnLst/>
            <a:rect l="l" t="t" r="r" b="b"/>
            <a:pathLst>
              <a:path w="836929" h="332740">
                <a:moveTo>
                  <a:pt x="0" y="33274"/>
                </a:moveTo>
                <a:lnTo>
                  <a:pt x="2609" y="20306"/>
                </a:lnTo>
                <a:lnTo>
                  <a:pt x="9731" y="9731"/>
                </a:lnTo>
                <a:lnTo>
                  <a:pt x="20306" y="2609"/>
                </a:lnTo>
                <a:lnTo>
                  <a:pt x="33273" y="0"/>
                </a:lnTo>
                <a:lnTo>
                  <a:pt x="803275" y="0"/>
                </a:lnTo>
                <a:lnTo>
                  <a:pt x="816242" y="2609"/>
                </a:lnTo>
                <a:lnTo>
                  <a:pt x="826817" y="9731"/>
                </a:lnTo>
                <a:lnTo>
                  <a:pt x="833939" y="20306"/>
                </a:lnTo>
                <a:lnTo>
                  <a:pt x="836548" y="33274"/>
                </a:lnTo>
                <a:lnTo>
                  <a:pt x="836548" y="299465"/>
                </a:lnTo>
                <a:lnTo>
                  <a:pt x="833939" y="312380"/>
                </a:lnTo>
                <a:lnTo>
                  <a:pt x="826817" y="322961"/>
                </a:lnTo>
                <a:lnTo>
                  <a:pt x="816242" y="330112"/>
                </a:lnTo>
                <a:lnTo>
                  <a:pt x="803275" y="332739"/>
                </a:lnTo>
                <a:lnTo>
                  <a:pt x="33273" y="332739"/>
                </a:lnTo>
                <a:lnTo>
                  <a:pt x="20306" y="330112"/>
                </a:lnTo>
                <a:lnTo>
                  <a:pt x="9731" y="322960"/>
                </a:lnTo>
                <a:lnTo>
                  <a:pt x="2609" y="312380"/>
                </a:lnTo>
                <a:lnTo>
                  <a:pt x="0" y="299465"/>
                </a:lnTo>
                <a:lnTo>
                  <a:pt x="0" y="33274"/>
                </a:lnTo>
                <a:close/>
              </a:path>
            </a:pathLst>
          </a:custGeom>
          <a:ln w="25399">
            <a:solidFill>
              <a:srgbClr val="FFFFFF"/>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15" name="object 15"/>
          <p:cNvSpPr txBox="1"/>
          <p:nvPr/>
        </p:nvSpPr>
        <p:spPr>
          <a:xfrm>
            <a:off x="4244720" y="1017978"/>
            <a:ext cx="654050" cy="808355"/>
          </a:xfrm>
          <a:prstGeom prst="rect">
            <a:avLst/>
          </a:prstGeom>
        </p:spPr>
        <p:txBody>
          <a:bodyPr vert="horz" wrap="square" lIns="0" tIns="12700" rIns="0" bIns="0" rtlCol="0">
            <a:spAutoFit/>
          </a:bodyPr>
          <a:lstStyle/>
          <a:p>
            <a:pPr marR="90170" algn="r">
              <a:lnSpc>
                <a:spcPct val="100000"/>
              </a:lnSpc>
              <a:spcBef>
                <a:spcPts val="100"/>
              </a:spcBef>
            </a:pPr>
            <a:r>
              <a:rPr sz="1800" dirty="0">
                <a:solidFill>
                  <a:srgbClr val="FFFFFF"/>
                </a:solidFill>
                <a:latin typeface="方正黑体_GBK" panose="03000509000000000000" charset="-122"/>
                <a:ea typeface="方正黑体_GBK" panose="03000509000000000000" charset="-122"/>
                <a:cs typeface="方正黑体_GBK" panose="03000509000000000000" charset="-122"/>
              </a:rPr>
              <a:t>2</a:t>
            </a:r>
            <a:endParaRPr sz="1800">
              <a:latin typeface="方正黑体_GBK" panose="03000509000000000000" charset="-122"/>
              <a:ea typeface="方正黑体_GBK" panose="03000509000000000000" charset="-122"/>
              <a:cs typeface="方正黑体_GBK" panose="03000509000000000000" charset="-122"/>
            </a:endParaRPr>
          </a:p>
          <a:p>
            <a:pPr marL="69850" indent="-57150">
              <a:lnSpc>
                <a:spcPct val="100000"/>
              </a:lnSpc>
              <a:spcBef>
                <a:spcPts val="1570"/>
              </a:spcBef>
              <a:buSzPct val="89000"/>
              <a:buChar char="•"/>
              <a:tabLst>
                <a:tab pos="69850" algn="l"/>
              </a:tabLst>
            </a:pPr>
            <a:r>
              <a:rPr sz="900" spc="-5" dirty="0">
                <a:latin typeface="方正黑体_GBK" panose="03000509000000000000" charset="-122"/>
                <a:ea typeface="方正黑体_GBK" panose="03000509000000000000" charset="-122"/>
                <a:cs typeface="方正黑体_GBK" panose="03000509000000000000" charset="-122"/>
              </a:rPr>
              <a:t>设定总的碳</a:t>
            </a:r>
            <a:endParaRPr sz="900">
              <a:latin typeface="方正黑体_GBK" panose="03000509000000000000" charset="-122"/>
              <a:ea typeface="方正黑体_GBK" panose="03000509000000000000" charset="-122"/>
              <a:cs typeface="方正黑体_GBK" panose="03000509000000000000" charset="-122"/>
            </a:endParaRPr>
          </a:p>
          <a:p>
            <a:pPr marR="119380" algn="r">
              <a:lnSpc>
                <a:spcPct val="100000"/>
              </a:lnSpc>
              <a:spcBef>
                <a:spcPts val="315"/>
              </a:spcBef>
            </a:pPr>
            <a:r>
              <a:rPr sz="900" dirty="0">
                <a:latin typeface="方正黑体_GBK" panose="03000509000000000000" charset="-122"/>
                <a:ea typeface="方正黑体_GBK" panose="03000509000000000000" charset="-122"/>
                <a:cs typeface="方正黑体_GBK" panose="03000509000000000000" charset="-122"/>
              </a:rPr>
              <a:t>排放上限</a:t>
            </a:r>
            <a:endParaRPr sz="900">
              <a:latin typeface="方正黑体_GBK" panose="03000509000000000000" charset="-122"/>
              <a:ea typeface="方正黑体_GBK" panose="03000509000000000000" charset="-122"/>
              <a:cs typeface="方正黑体_GBK" panose="03000509000000000000" charset="-122"/>
            </a:endParaRPr>
          </a:p>
        </p:txBody>
      </p:sp>
      <p:sp>
        <p:nvSpPr>
          <p:cNvPr id="16" name="object 16"/>
          <p:cNvSpPr/>
          <p:nvPr/>
        </p:nvSpPr>
        <p:spPr>
          <a:xfrm>
            <a:off x="5526913" y="1148154"/>
            <a:ext cx="941705" cy="776605"/>
          </a:xfrm>
          <a:custGeom>
            <a:avLst/>
            <a:gdLst/>
            <a:ahLst/>
            <a:cxnLst/>
            <a:rect l="l" t="t" r="r" b="b"/>
            <a:pathLst>
              <a:path w="941704" h="776605">
                <a:moveTo>
                  <a:pt x="863473" y="0"/>
                </a:moveTo>
                <a:lnTo>
                  <a:pt x="77597" y="0"/>
                </a:lnTo>
                <a:lnTo>
                  <a:pt x="47416" y="6088"/>
                </a:lnTo>
                <a:lnTo>
                  <a:pt x="22748" y="22701"/>
                </a:lnTo>
                <a:lnTo>
                  <a:pt x="6105" y="47363"/>
                </a:lnTo>
                <a:lnTo>
                  <a:pt x="0" y="77597"/>
                </a:lnTo>
                <a:lnTo>
                  <a:pt x="0" y="698626"/>
                </a:lnTo>
                <a:lnTo>
                  <a:pt x="6105" y="728807"/>
                </a:lnTo>
                <a:lnTo>
                  <a:pt x="22748" y="753475"/>
                </a:lnTo>
                <a:lnTo>
                  <a:pt x="47416" y="770118"/>
                </a:lnTo>
                <a:lnTo>
                  <a:pt x="77597" y="776223"/>
                </a:lnTo>
                <a:lnTo>
                  <a:pt x="863473" y="776223"/>
                </a:lnTo>
                <a:lnTo>
                  <a:pt x="893726" y="770118"/>
                </a:lnTo>
                <a:lnTo>
                  <a:pt x="918432" y="753475"/>
                </a:lnTo>
                <a:lnTo>
                  <a:pt x="935089" y="728807"/>
                </a:lnTo>
                <a:lnTo>
                  <a:pt x="941197" y="698626"/>
                </a:lnTo>
                <a:lnTo>
                  <a:pt x="941197" y="77597"/>
                </a:lnTo>
                <a:lnTo>
                  <a:pt x="935089" y="47363"/>
                </a:lnTo>
                <a:lnTo>
                  <a:pt x="918432" y="22701"/>
                </a:lnTo>
                <a:lnTo>
                  <a:pt x="893726" y="6088"/>
                </a:lnTo>
                <a:lnTo>
                  <a:pt x="863473" y="0"/>
                </a:lnTo>
                <a:close/>
              </a:path>
            </a:pathLst>
          </a:custGeom>
          <a:solidFill>
            <a:srgbClr val="FFFFFF">
              <a:alpha val="90194"/>
            </a:srgbClr>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17" name="object 17"/>
          <p:cNvSpPr/>
          <p:nvPr/>
        </p:nvSpPr>
        <p:spPr>
          <a:xfrm>
            <a:off x="5526913" y="1148154"/>
            <a:ext cx="941705" cy="776605"/>
          </a:xfrm>
          <a:custGeom>
            <a:avLst/>
            <a:gdLst/>
            <a:ahLst/>
            <a:cxnLst/>
            <a:rect l="l" t="t" r="r" b="b"/>
            <a:pathLst>
              <a:path w="941704" h="776605">
                <a:moveTo>
                  <a:pt x="0" y="77597"/>
                </a:moveTo>
                <a:lnTo>
                  <a:pt x="6105" y="47363"/>
                </a:lnTo>
                <a:lnTo>
                  <a:pt x="22748" y="22701"/>
                </a:lnTo>
                <a:lnTo>
                  <a:pt x="47416" y="6088"/>
                </a:lnTo>
                <a:lnTo>
                  <a:pt x="77597" y="0"/>
                </a:lnTo>
                <a:lnTo>
                  <a:pt x="863473" y="0"/>
                </a:lnTo>
                <a:lnTo>
                  <a:pt x="893726" y="6088"/>
                </a:lnTo>
                <a:lnTo>
                  <a:pt x="918432" y="22701"/>
                </a:lnTo>
                <a:lnTo>
                  <a:pt x="935089" y="47363"/>
                </a:lnTo>
                <a:lnTo>
                  <a:pt x="941197" y="77597"/>
                </a:lnTo>
                <a:lnTo>
                  <a:pt x="941197" y="698626"/>
                </a:lnTo>
                <a:lnTo>
                  <a:pt x="935089" y="728807"/>
                </a:lnTo>
                <a:lnTo>
                  <a:pt x="918432" y="753475"/>
                </a:lnTo>
                <a:lnTo>
                  <a:pt x="893726" y="770118"/>
                </a:lnTo>
                <a:lnTo>
                  <a:pt x="863473" y="776223"/>
                </a:lnTo>
                <a:lnTo>
                  <a:pt x="77597" y="776223"/>
                </a:lnTo>
                <a:lnTo>
                  <a:pt x="47416" y="770118"/>
                </a:lnTo>
                <a:lnTo>
                  <a:pt x="22748" y="753475"/>
                </a:lnTo>
                <a:lnTo>
                  <a:pt x="6105" y="728807"/>
                </a:lnTo>
                <a:lnTo>
                  <a:pt x="0" y="698626"/>
                </a:lnTo>
                <a:lnTo>
                  <a:pt x="0" y="77597"/>
                </a:lnTo>
                <a:close/>
              </a:path>
            </a:pathLst>
          </a:custGeom>
          <a:ln w="25400">
            <a:solidFill>
              <a:srgbClr val="4F81BC"/>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18" name="object 18"/>
          <p:cNvSpPr txBox="1"/>
          <p:nvPr/>
        </p:nvSpPr>
        <p:spPr>
          <a:xfrm>
            <a:off x="5656326" y="1295473"/>
            <a:ext cx="645160" cy="181610"/>
          </a:xfrm>
          <a:prstGeom prst="rect">
            <a:avLst/>
          </a:prstGeom>
        </p:spPr>
        <p:txBody>
          <a:bodyPr vert="horz" wrap="square" lIns="0" tIns="12700" rIns="0" bIns="0" rtlCol="0">
            <a:spAutoFit/>
          </a:bodyPr>
          <a:lstStyle/>
          <a:p>
            <a:pPr marL="74295" indent="-61595">
              <a:lnSpc>
                <a:spcPct val="100000"/>
              </a:lnSpc>
              <a:spcBef>
                <a:spcPts val="100"/>
              </a:spcBef>
              <a:buSzPct val="91000"/>
              <a:buChar char="•"/>
              <a:tabLst>
                <a:tab pos="74930" algn="l"/>
              </a:tabLst>
            </a:pPr>
            <a:r>
              <a:rPr sz="1100" spc="-5" dirty="0">
                <a:latin typeface="方正黑体_GBK" panose="03000509000000000000" charset="-122"/>
                <a:ea typeface="方正黑体_GBK" panose="03000509000000000000" charset="-122"/>
                <a:cs typeface="微软雅黑" panose="020B0503020204020204" charset="-122"/>
              </a:rPr>
              <a:t>分配配额</a:t>
            </a:r>
            <a:endParaRPr sz="1100" spc="-5" dirty="0">
              <a:latin typeface="方正黑体_GBK" panose="03000509000000000000" charset="-122"/>
              <a:ea typeface="方正黑体_GBK" panose="03000509000000000000" charset="-122"/>
              <a:cs typeface="微软雅黑" panose="020B0503020204020204" charset="-122"/>
            </a:endParaRPr>
          </a:p>
        </p:txBody>
      </p:sp>
      <p:sp>
        <p:nvSpPr>
          <p:cNvPr id="19" name="object 19"/>
          <p:cNvSpPr/>
          <p:nvPr/>
        </p:nvSpPr>
        <p:spPr>
          <a:xfrm>
            <a:off x="5736082" y="1758008"/>
            <a:ext cx="836930" cy="332740"/>
          </a:xfrm>
          <a:custGeom>
            <a:avLst/>
            <a:gdLst/>
            <a:ahLst/>
            <a:cxnLst/>
            <a:rect l="l" t="t" r="r" b="b"/>
            <a:pathLst>
              <a:path w="836929" h="332739">
                <a:moveTo>
                  <a:pt x="803274" y="0"/>
                </a:moveTo>
                <a:lnTo>
                  <a:pt x="33273" y="0"/>
                </a:lnTo>
                <a:lnTo>
                  <a:pt x="20306" y="2627"/>
                </a:lnTo>
                <a:lnTo>
                  <a:pt x="9731" y="9779"/>
                </a:lnTo>
                <a:lnTo>
                  <a:pt x="2609" y="20359"/>
                </a:lnTo>
                <a:lnTo>
                  <a:pt x="0" y="33274"/>
                </a:lnTo>
                <a:lnTo>
                  <a:pt x="0" y="299466"/>
                </a:lnTo>
                <a:lnTo>
                  <a:pt x="2609" y="312380"/>
                </a:lnTo>
                <a:lnTo>
                  <a:pt x="9731" y="322961"/>
                </a:lnTo>
                <a:lnTo>
                  <a:pt x="20306" y="330112"/>
                </a:lnTo>
                <a:lnTo>
                  <a:pt x="33273" y="332740"/>
                </a:lnTo>
                <a:lnTo>
                  <a:pt x="803274" y="332740"/>
                </a:lnTo>
                <a:lnTo>
                  <a:pt x="816242" y="330112"/>
                </a:lnTo>
                <a:lnTo>
                  <a:pt x="826817" y="322961"/>
                </a:lnTo>
                <a:lnTo>
                  <a:pt x="833939" y="312380"/>
                </a:lnTo>
                <a:lnTo>
                  <a:pt x="836548" y="299466"/>
                </a:lnTo>
                <a:lnTo>
                  <a:pt x="836548" y="33274"/>
                </a:lnTo>
                <a:lnTo>
                  <a:pt x="833939" y="20359"/>
                </a:lnTo>
                <a:lnTo>
                  <a:pt x="826817" y="9779"/>
                </a:lnTo>
                <a:lnTo>
                  <a:pt x="816242" y="2627"/>
                </a:lnTo>
                <a:lnTo>
                  <a:pt x="803274" y="0"/>
                </a:lnTo>
                <a:close/>
              </a:path>
            </a:pathLst>
          </a:custGeom>
          <a:solidFill>
            <a:srgbClr val="73AC79"/>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20" name="object 20"/>
          <p:cNvSpPr/>
          <p:nvPr/>
        </p:nvSpPr>
        <p:spPr>
          <a:xfrm>
            <a:off x="5736082" y="1758008"/>
            <a:ext cx="836930" cy="332740"/>
          </a:xfrm>
          <a:custGeom>
            <a:avLst/>
            <a:gdLst/>
            <a:ahLst/>
            <a:cxnLst/>
            <a:rect l="l" t="t" r="r" b="b"/>
            <a:pathLst>
              <a:path w="836929" h="332739">
                <a:moveTo>
                  <a:pt x="0" y="33274"/>
                </a:moveTo>
                <a:lnTo>
                  <a:pt x="2609" y="20359"/>
                </a:lnTo>
                <a:lnTo>
                  <a:pt x="9731" y="9778"/>
                </a:lnTo>
                <a:lnTo>
                  <a:pt x="20306" y="2627"/>
                </a:lnTo>
                <a:lnTo>
                  <a:pt x="33273" y="0"/>
                </a:lnTo>
                <a:lnTo>
                  <a:pt x="803274" y="0"/>
                </a:lnTo>
                <a:lnTo>
                  <a:pt x="816242" y="2627"/>
                </a:lnTo>
                <a:lnTo>
                  <a:pt x="826817" y="9779"/>
                </a:lnTo>
                <a:lnTo>
                  <a:pt x="833939" y="20359"/>
                </a:lnTo>
                <a:lnTo>
                  <a:pt x="836548" y="33274"/>
                </a:lnTo>
                <a:lnTo>
                  <a:pt x="836548" y="299466"/>
                </a:lnTo>
                <a:lnTo>
                  <a:pt x="833939" y="312380"/>
                </a:lnTo>
                <a:lnTo>
                  <a:pt x="826817" y="322961"/>
                </a:lnTo>
                <a:lnTo>
                  <a:pt x="816242" y="330112"/>
                </a:lnTo>
                <a:lnTo>
                  <a:pt x="803274" y="332740"/>
                </a:lnTo>
                <a:lnTo>
                  <a:pt x="33273" y="332740"/>
                </a:lnTo>
                <a:lnTo>
                  <a:pt x="20306" y="330112"/>
                </a:lnTo>
                <a:lnTo>
                  <a:pt x="9731" y="322961"/>
                </a:lnTo>
                <a:lnTo>
                  <a:pt x="2609" y="312380"/>
                </a:lnTo>
                <a:lnTo>
                  <a:pt x="0" y="299466"/>
                </a:lnTo>
                <a:lnTo>
                  <a:pt x="0" y="33274"/>
                </a:lnTo>
                <a:close/>
              </a:path>
            </a:pathLst>
          </a:custGeom>
          <a:ln w="25400">
            <a:solidFill>
              <a:srgbClr val="FFFFFF"/>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21" name="object 21"/>
          <p:cNvSpPr txBox="1"/>
          <p:nvPr/>
        </p:nvSpPr>
        <p:spPr>
          <a:xfrm>
            <a:off x="3286759" y="1760548"/>
            <a:ext cx="2941955" cy="289560"/>
          </a:xfrm>
          <a:prstGeom prst="rect">
            <a:avLst/>
          </a:prstGeom>
        </p:spPr>
        <p:txBody>
          <a:bodyPr vert="horz" wrap="square" lIns="0" tIns="12700" rIns="0" bIns="0" rtlCol="0">
            <a:spAutoFit/>
          </a:bodyPr>
          <a:lstStyle/>
          <a:p>
            <a:pPr marL="12700">
              <a:lnSpc>
                <a:spcPct val="100000"/>
              </a:lnSpc>
              <a:spcBef>
                <a:spcPts val="100"/>
              </a:spcBef>
              <a:tabLst>
                <a:tab pos="2807335" algn="l"/>
              </a:tabLst>
            </a:pPr>
            <a:r>
              <a:rPr sz="1800" dirty="0">
                <a:solidFill>
                  <a:srgbClr val="FFFFFF"/>
                </a:solidFill>
                <a:latin typeface="方正黑体_GBK" panose="03000509000000000000" charset="-122"/>
                <a:ea typeface="方正黑体_GBK" panose="03000509000000000000" charset="-122"/>
                <a:cs typeface="Impact" panose="020B0806030902050204"/>
              </a:rPr>
              <a:t>1	3</a:t>
            </a:r>
            <a:endParaRPr sz="1800" dirty="0">
              <a:solidFill>
                <a:srgbClr val="FFFFFF"/>
              </a:solidFill>
              <a:latin typeface="方正黑体_GBK" panose="03000509000000000000" charset="-122"/>
              <a:ea typeface="方正黑体_GBK" panose="03000509000000000000" charset="-122"/>
              <a:cs typeface="Impact" panose="020B0806030902050204"/>
            </a:endParaRPr>
          </a:p>
        </p:txBody>
      </p:sp>
      <p:sp>
        <p:nvSpPr>
          <p:cNvPr id="22" name="object 22"/>
          <p:cNvSpPr/>
          <p:nvPr/>
        </p:nvSpPr>
        <p:spPr>
          <a:xfrm>
            <a:off x="2715386" y="3192346"/>
            <a:ext cx="941705" cy="776605"/>
          </a:xfrm>
          <a:custGeom>
            <a:avLst/>
            <a:gdLst/>
            <a:ahLst/>
            <a:cxnLst/>
            <a:rect l="l" t="t" r="r" b="b"/>
            <a:pathLst>
              <a:path w="941704" h="776604">
                <a:moveTo>
                  <a:pt x="863473" y="0"/>
                </a:moveTo>
                <a:lnTo>
                  <a:pt x="77596" y="0"/>
                </a:lnTo>
                <a:lnTo>
                  <a:pt x="47416" y="6088"/>
                </a:lnTo>
                <a:lnTo>
                  <a:pt x="22748" y="22701"/>
                </a:lnTo>
                <a:lnTo>
                  <a:pt x="6105" y="47363"/>
                </a:lnTo>
                <a:lnTo>
                  <a:pt x="0" y="77597"/>
                </a:lnTo>
                <a:lnTo>
                  <a:pt x="0" y="698588"/>
                </a:lnTo>
                <a:lnTo>
                  <a:pt x="6105" y="728807"/>
                </a:lnTo>
                <a:lnTo>
                  <a:pt x="22748" y="753484"/>
                </a:lnTo>
                <a:lnTo>
                  <a:pt x="47416" y="770122"/>
                </a:lnTo>
                <a:lnTo>
                  <a:pt x="77596" y="776224"/>
                </a:lnTo>
                <a:lnTo>
                  <a:pt x="863473" y="776224"/>
                </a:lnTo>
                <a:lnTo>
                  <a:pt x="893726" y="770122"/>
                </a:lnTo>
                <a:lnTo>
                  <a:pt x="918432" y="753484"/>
                </a:lnTo>
                <a:lnTo>
                  <a:pt x="935089" y="728807"/>
                </a:lnTo>
                <a:lnTo>
                  <a:pt x="941197" y="698588"/>
                </a:lnTo>
                <a:lnTo>
                  <a:pt x="941197" y="77597"/>
                </a:lnTo>
                <a:lnTo>
                  <a:pt x="935089" y="47363"/>
                </a:lnTo>
                <a:lnTo>
                  <a:pt x="918432" y="22701"/>
                </a:lnTo>
                <a:lnTo>
                  <a:pt x="893726" y="6088"/>
                </a:lnTo>
                <a:lnTo>
                  <a:pt x="863473" y="0"/>
                </a:lnTo>
                <a:close/>
              </a:path>
            </a:pathLst>
          </a:custGeom>
          <a:solidFill>
            <a:srgbClr val="FFFFFF">
              <a:alpha val="90194"/>
            </a:srgbClr>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23" name="object 23"/>
          <p:cNvSpPr/>
          <p:nvPr/>
        </p:nvSpPr>
        <p:spPr>
          <a:xfrm>
            <a:off x="2715386" y="3192346"/>
            <a:ext cx="941705" cy="776605"/>
          </a:xfrm>
          <a:custGeom>
            <a:avLst/>
            <a:gdLst/>
            <a:ahLst/>
            <a:cxnLst/>
            <a:rect l="l" t="t" r="r" b="b"/>
            <a:pathLst>
              <a:path w="941704" h="776604">
                <a:moveTo>
                  <a:pt x="0" y="77597"/>
                </a:moveTo>
                <a:lnTo>
                  <a:pt x="6105" y="47363"/>
                </a:lnTo>
                <a:lnTo>
                  <a:pt x="22748" y="22701"/>
                </a:lnTo>
                <a:lnTo>
                  <a:pt x="47416" y="6088"/>
                </a:lnTo>
                <a:lnTo>
                  <a:pt x="77596" y="0"/>
                </a:lnTo>
                <a:lnTo>
                  <a:pt x="863473" y="0"/>
                </a:lnTo>
                <a:lnTo>
                  <a:pt x="893726" y="6088"/>
                </a:lnTo>
                <a:lnTo>
                  <a:pt x="918432" y="22701"/>
                </a:lnTo>
                <a:lnTo>
                  <a:pt x="935089" y="47363"/>
                </a:lnTo>
                <a:lnTo>
                  <a:pt x="941197" y="77597"/>
                </a:lnTo>
                <a:lnTo>
                  <a:pt x="941197" y="698588"/>
                </a:lnTo>
                <a:lnTo>
                  <a:pt x="935089" y="728807"/>
                </a:lnTo>
                <a:lnTo>
                  <a:pt x="918432" y="753484"/>
                </a:lnTo>
                <a:lnTo>
                  <a:pt x="893726" y="770122"/>
                </a:lnTo>
                <a:lnTo>
                  <a:pt x="863473" y="776224"/>
                </a:lnTo>
                <a:lnTo>
                  <a:pt x="77596" y="776224"/>
                </a:lnTo>
                <a:lnTo>
                  <a:pt x="47416" y="770122"/>
                </a:lnTo>
                <a:lnTo>
                  <a:pt x="22748" y="753484"/>
                </a:lnTo>
                <a:lnTo>
                  <a:pt x="6105" y="728807"/>
                </a:lnTo>
                <a:lnTo>
                  <a:pt x="0" y="698588"/>
                </a:lnTo>
                <a:lnTo>
                  <a:pt x="0" y="77597"/>
                </a:lnTo>
                <a:close/>
              </a:path>
            </a:pathLst>
          </a:custGeom>
          <a:ln w="25400">
            <a:solidFill>
              <a:srgbClr val="4F81BC"/>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24" name="object 24"/>
          <p:cNvSpPr/>
          <p:nvPr/>
        </p:nvSpPr>
        <p:spPr>
          <a:xfrm>
            <a:off x="3356228" y="2781978"/>
            <a:ext cx="1078230" cy="412750"/>
          </a:xfrm>
          <a:custGeom>
            <a:avLst/>
            <a:gdLst/>
            <a:ahLst/>
            <a:cxnLst/>
            <a:rect l="l" t="t" r="r" b="b"/>
            <a:pathLst>
              <a:path w="1078229" h="412750">
                <a:moveTo>
                  <a:pt x="0" y="269524"/>
                </a:moveTo>
                <a:lnTo>
                  <a:pt x="24003" y="412526"/>
                </a:lnTo>
                <a:lnTo>
                  <a:pt x="163957" y="334802"/>
                </a:lnTo>
                <a:lnTo>
                  <a:pt x="117983" y="316514"/>
                </a:lnTo>
                <a:lnTo>
                  <a:pt x="139348" y="287939"/>
                </a:lnTo>
                <a:lnTo>
                  <a:pt x="46100" y="287939"/>
                </a:lnTo>
                <a:lnTo>
                  <a:pt x="0" y="269524"/>
                </a:lnTo>
                <a:close/>
              </a:path>
              <a:path w="1078229" h="412750">
                <a:moveTo>
                  <a:pt x="875848" y="75617"/>
                </a:moveTo>
                <a:lnTo>
                  <a:pt x="581913" y="75617"/>
                </a:lnTo>
                <a:lnTo>
                  <a:pt x="626866" y="77908"/>
                </a:lnTo>
                <a:lnTo>
                  <a:pt x="671463" y="83797"/>
                </a:lnTo>
                <a:lnTo>
                  <a:pt x="715470" y="93254"/>
                </a:lnTo>
                <a:lnTo>
                  <a:pt x="758653" y="106248"/>
                </a:lnTo>
                <a:lnTo>
                  <a:pt x="800777" y="122748"/>
                </a:lnTo>
                <a:lnTo>
                  <a:pt x="841608" y="142723"/>
                </a:lnTo>
                <a:lnTo>
                  <a:pt x="880911" y="166143"/>
                </a:lnTo>
                <a:lnTo>
                  <a:pt x="918452" y="192977"/>
                </a:lnTo>
                <a:lnTo>
                  <a:pt x="953997" y="223194"/>
                </a:lnTo>
                <a:lnTo>
                  <a:pt x="987310" y="256763"/>
                </a:lnTo>
                <a:lnTo>
                  <a:pt x="1018159" y="293654"/>
                </a:lnTo>
                <a:lnTo>
                  <a:pt x="1078230" y="247553"/>
                </a:lnTo>
                <a:lnTo>
                  <a:pt x="1043642" y="206276"/>
                </a:lnTo>
                <a:lnTo>
                  <a:pt x="1005744" y="168130"/>
                </a:lnTo>
                <a:lnTo>
                  <a:pt x="964751" y="133342"/>
                </a:lnTo>
                <a:lnTo>
                  <a:pt x="920876" y="102138"/>
                </a:lnTo>
                <a:lnTo>
                  <a:pt x="880357" y="77884"/>
                </a:lnTo>
                <a:lnTo>
                  <a:pt x="875848" y="75617"/>
                </a:lnTo>
                <a:close/>
              </a:path>
              <a:path w="1078229" h="412750">
                <a:moveTo>
                  <a:pt x="576631" y="0"/>
                </a:moveTo>
                <a:lnTo>
                  <a:pt x="532402" y="1570"/>
                </a:lnTo>
                <a:lnTo>
                  <a:pt x="488472" y="6206"/>
                </a:lnTo>
                <a:lnTo>
                  <a:pt x="445008" y="13873"/>
                </a:lnTo>
                <a:lnTo>
                  <a:pt x="402179" y="24534"/>
                </a:lnTo>
                <a:lnTo>
                  <a:pt x="360157" y="38154"/>
                </a:lnTo>
                <a:lnTo>
                  <a:pt x="319108" y="54696"/>
                </a:lnTo>
                <a:lnTo>
                  <a:pt x="279204" y="74125"/>
                </a:lnTo>
                <a:lnTo>
                  <a:pt x="240611" y="96405"/>
                </a:lnTo>
                <a:lnTo>
                  <a:pt x="203501" y="121500"/>
                </a:lnTo>
                <a:lnTo>
                  <a:pt x="168042" y="149373"/>
                </a:lnTo>
                <a:lnTo>
                  <a:pt x="134403" y="179990"/>
                </a:lnTo>
                <a:lnTo>
                  <a:pt x="102754" y="213314"/>
                </a:lnTo>
                <a:lnTo>
                  <a:pt x="73263" y="249309"/>
                </a:lnTo>
                <a:lnTo>
                  <a:pt x="46100" y="287939"/>
                </a:lnTo>
                <a:lnTo>
                  <a:pt x="139348" y="287939"/>
                </a:lnTo>
                <a:lnTo>
                  <a:pt x="144105" y="281577"/>
                </a:lnTo>
                <a:lnTo>
                  <a:pt x="172847" y="248854"/>
                </a:lnTo>
                <a:lnTo>
                  <a:pt x="204065" y="218466"/>
                </a:lnTo>
                <a:lnTo>
                  <a:pt x="237617" y="190530"/>
                </a:lnTo>
                <a:lnTo>
                  <a:pt x="276976" y="162925"/>
                </a:lnTo>
                <a:lnTo>
                  <a:pt x="317854" y="139164"/>
                </a:lnTo>
                <a:lnTo>
                  <a:pt x="360018" y="119218"/>
                </a:lnTo>
                <a:lnTo>
                  <a:pt x="403233" y="103055"/>
                </a:lnTo>
                <a:lnTo>
                  <a:pt x="447264" y="90644"/>
                </a:lnTo>
                <a:lnTo>
                  <a:pt x="491878" y="81954"/>
                </a:lnTo>
                <a:lnTo>
                  <a:pt x="536839" y="76956"/>
                </a:lnTo>
                <a:lnTo>
                  <a:pt x="581913" y="75617"/>
                </a:lnTo>
                <a:lnTo>
                  <a:pt x="875848" y="75617"/>
                </a:lnTo>
                <a:lnTo>
                  <a:pt x="838781" y="56984"/>
                </a:lnTo>
                <a:lnTo>
                  <a:pt x="796319" y="39401"/>
                </a:lnTo>
                <a:lnTo>
                  <a:pt x="753139" y="25101"/>
                </a:lnTo>
                <a:lnTo>
                  <a:pt x="709411" y="14047"/>
                </a:lnTo>
                <a:lnTo>
                  <a:pt x="665305" y="6202"/>
                </a:lnTo>
                <a:lnTo>
                  <a:pt x="620988" y="1532"/>
                </a:lnTo>
                <a:lnTo>
                  <a:pt x="576631" y="0"/>
                </a:lnTo>
                <a:close/>
              </a:path>
            </a:pathLst>
          </a:custGeom>
          <a:solidFill>
            <a:srgbClr val="B1C1DB"/>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25" name="object 25"/>
          <p:cNvSpPr/>
          <p:nvPr/>
        </p:nvSpPr>
        <p:spPr>
          <a:xfrm>
            <a:off x="2924555" y="3802199"/>
            <a:ext cx="836930" cy="332740"/>
          </a:xfrm>
          <a:custGeom>
            <a:avLst/>
            <a:gdLst/>
            <a:ahLst/>
            <a:cxnLst/>
            <a:rect l="l" t="t" r="r" b="b"/>
            <a:pathLst>
              <a:path w="836929" h="332739">
                <a:moveTo>
                  <a:pt x="803274" y="0"/>
                </a:moveTo>
                <a:lnTo>
                  <a:pt x="33274" y="0"/>
                </a:lnTo>
                <a:lnTo>
                  <a:pt x="20306" y="2609"/>
                </a:lnTo>
                <a:lnTo>
                  <a:pt x="9731" y="9731"/>
                </a:lnTo>
                <a:lnTo>
                  <a:pt x="2609" y="20306"/>
                </a:lnTo>
                <a:lnTo>
                  <a:pt x="0" y="33273"/>
                </a:lnTo>
                <a:lnTo>
                  <a:pt x="0" y="299440"/>
                </a:lnTo>
                <a:lnTo>
                  <a:pt x="2609" y="312385"/>
                </a:lnTo>
                <a:lnTo>
                  <a:pt x="9731" y="322957"/>
                </a:lnTo>
                <a:lnTo>
                  <a:pt x="20306" y="330087"/>
                </a:lnTo>
                <a:lnTo>
                  <a:pt x="33274" y="332701"/>
                </a:lnTo>
                <a:lnTo>
                  <a:pt x="803274" y="332701"/>
                </a:lnTo>
                <a:lnTo>
                  <a:pt x="816242" y="330087"/>
                </a:lnTo>
                <a:lnTo>
                  <a:pt x="826817" y="322957"/>
                </a:lnTo>
                <a:lnTo>
                  <a:pt x="833939" y="312385"/>
                </a:lnTo>
                <a:lnTo>
                  <a:pt x="836548" y="299440"/>
                </a:lnTo>
                <a:lnTo>
                  <a:pt x="836548" y="33273"/>
                </a:lnTo>
                <a:lnTo>
                  <a:pt x="833939" y="20306"/>
                </a:lnTo>
                <a:lnTo>
                  <a:pt x="826817" y="9731"/>
                </a:lnTo>
                <a:lnTo>
                  <a:pt x="816242" y="2609"/>
                </a:lnTo>
                <a:lnTo>
                  <a:pt x="803274" y="0"/>
                </a:lnTo>
                <a:close/>
              </a:path>
            </a:pathLst>
          </a:custGeom>
          <a:solidFill>
            <a:srgbClr val="73AC79"/>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26" name="object 26"/>
          <p:cNvSpPr/>
          <p:nvPr/>
        </p:nvSpPr>
        <p:spPr>
          <a:xfrm>
            <a:off x="2924555" y="3802199"/>
            <a:ext cx="836930" cy="332740"/>
          </a:xfrm>
          <a:custGeom>
            <a:avLst/>
            <a:gdLst/>
            <a:ahLst/>
            <a:cxnLst/>
            <a:rect l="l" t="t" r="r" b="b"/>
            <a:pathLst>
              <a:path w="836929" h="332739">
                <a:moveTo>
                  <a:pt x="0" y="33273"/>
                </a:moveTo>
                <a:lnTo>
                  <a:pt x="2609" y="20306"/>
                </a:lnTo>
                <a:lnTo>
                  <a:pt x="9731" y="9731"/>
                </a:lnTo>
                <a:lnTo>
                  <a:pt x="20306" y="2609"/>
                </a:lnTo>
                <a:lnTo>
                  <a:pt x="33274" y="0"/>
                </a:lnTo>
                <a:lnTo>
                  <a:pt x="803274" y="0"/>
                </a:lnTo>
                <a:lnTo>
                  <a:pt x="816242" y="2609"/>
                </a:lnTo>
                <a:lnTo>
                  <a:pt x="826817" y="9731"/>
                </a:lnTo>
                <a:lnTo>
                  <a:pt x="833939" y="20306"/>
                </a:lnTo>
                <a:lnTo>
                  <a:pt x="836548" y="33273"/>
                </a:lnTo>
                <a:lnTo>
                  <a:pt x="836548" y="299440"/>
                </a:lnTo>
                <a:lnTo>
                  <a:pt x="833939" y="312385"/>
                </a:lnTo>
                <a:lnTo>
                  <a:pt x="826817" y="322957"/>
                </a:lnTo>
                <a:lnTo>
                  <a:pt x="816242" y="330087"/>
                </a:lnTo>
                <a:lnTo>
                  <a:pt x="803274" y="332701"/>
                </a:lnTo>
                <a:lnTo>
                  <a:pt x="33274" y="332701"/>
                </a:lnTo>
                <a:lnTo>
                  <a:pt x="20306" y="330087"/>
                </a:lnTo>
                <a:lnTo>
                  <a:pt x="9731" y="322957"/>
                </a:lnTo>
                <a:lnTo>
                  <a:pt x="2609" y="312385"/>
                </a:lnTo>
                <a:lnTo>
                  <a:pt x="0" y="299440"/>
                </a:lnTo>
                <a:lnTo>
                  <a:pt x="0" y="33273"/>
                </a:lnTo>
                <a:close/>
              </a:path>
            </a:pathLst>
          </a:custGeom>
          <a:ln w="25400">
            <a:solidFill>
              <a:srgbClr val="FFFFFF"/>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27" name="object 27"/>
          <p:cNvSpPr txBox="1"/>
          <p:nvPr/>
        </p:nvSpPr>
        <p:spPr>
          <a:xfrm>
            <a:off x="2737866" y="3190059"/>
            <a:ext cx="882650" cy="910590"/>
          </a:xfrm>
          <a:prstGeom prst="rect">
            <a:avLst/>
          </a:prstGeom>
        </p:spPr>
        <p:txBody>
          <a:bodyPr vert="horz" wrap="square" lIns="0" tIns="12700" rIns="0" bIns="0" rtlCol="0">
            <a:spAutoFit/>
          </a:bodyPr>
          <a:lstStyle/>
          <a:p>
            <a:pPr marL="69850" marR="5080" indent="-57150" algn="just">
              <a:lnSpc>
                <a:spcPct val="129000"/>
              </a:lnSpc>
              <a:spcBef>
                <a:spcPts val="100"/>
              </a:spcBef>
              <a:buSzPct val="89000"/>
              <a:buChar char="•"/>
              <a:tabLst>
                <a:tab pos="69850" algn="l"/>
              </a:tabLst>
            </a:pPr>
            <a:r>
              <a:rPr sz="900" dirty="0">
                <a:latin typeface="方正黑体_GBK" panose="03000509000000000000" charset="-122"/>
                <a:ea typeface="方正黑体_GBK" panose="03000509000000000000" charset="-122"/>
                <a:cs typeface="方正黑体_GBK" panose="03000509000000000000" charset="-122"/>
              </a:rPr>
              <a:t>提交不少于核查 排放量的配额以 完成履约</a:t>
            </a:r>
            <a:endParaRPr sz="900">
              <a:latin typeface="方正黑体_GBK" panose="03000509000000000000" charset="-122"/>
              <a:ea typeface="方正黑体_GBK" panose="03000509000000000000" charset="-122"/>
              <a:cs typeface="方正黑体_GBK" panose="03000509000000000000" charset="-122"/>
            </a:endParaRPr>
          </a:p>
          <a:p>
            <a:pPr marL="542925">
              <a:lnSpc>
                <a:spcPct val="100000"/>
              </a:lnSpc>
              <a:spcBef>
                <a:spcPts val="675"/>
              </a:spcBef>
            </a:pPr>
            <a:r>
              <a:rPr sz="1800" dirty="0">
                <a:solidFill>
                  <a:srgbClr val="FFFFFF"/>
                </a:solidFill>
                <a:latin typeface="方正黑体_GBK" panose="03000509000000000000" charset="-122"/>
                <a:ea typeface="方正黑体_GBK" panose="03000509000000000000" charset="-122"/>
                <a:cs typeface="方正黑体_GBK" panose="03000509000000000000" charset="-122"/>
              </a:rPr>
              <a:t>6</a:t>
            </a:r>
            <a:endParaRPr sz="1800">
              <a:latin typeface="方正黑体_GBK" panose="03000509000000000000" charset="-122"/>
              <a:ea typeface="方正黑体_GBK" panose="03000509000000000000" charset="-122"/>
              <a:cs typeface="方正黑体_GBK" panose="03000509000000000000" charset="-122"/>
            </a:endParaRPr>
          </a:p>
        </p:txBody>
      </p:sp>
      <p:sp>
        <p:nvSpPr>
          <p:cNvPr id="28" name="object 28"/>
          <p:cNvSpPr/>
          <p:nvPr/>
        </p:nvSpPr>
        <p:spPr>
          <a:xfrm>
            <a:off x="4121150" y="3192346"/>
            <a:ext cx="941705" cy="776605"/>
          </a:xfrm>
          <a:custGeom>
            <a:avLst/>
            <a:gdLst/>
            <a:ahLst/>
            <a:cxnLst/>
            <a:rect l="l" t="t" r="r" b="b"/>
            <a:pathLst>
              <a:path w="941704" h="776604">
                <a:moveTo>
                  <a:pt x="863473" y="0"/>
                </a:moveTo>
                <a:lnTo>
                  <a:pt x="77597" y="0"/>
                </a:lnTo>
                <a:lnTo>
                  <a:pt x="47416" y="6088"/>
                </a:lnTo>
                <a:lnTo>
                  <a:pt x="22748" y="22701"/>
                </a:lnTo>
                <a:lnTo>
                  <a:pt x="6105" y="47363"/>
                </a:lnTo>
                <a:lnTo>
                  <a:pt x="0" y="77597"/>
                </a:lnTo>
                <a:lnTo>
                  <a:pt x="0" y="698588"/>
                </a:lnTo>
                <a:lnTo>
                  <a:pt x="6105" y="728807"/>
                </a:lnTo>
                <a:lnTo>
                  <a:pt x="22748" y="753484"/>
                </a:lnTo>
                <a:lnTo>
                  <a:pt x="47416" y="770122"/>
                </a:lnTo>
                <a:lnTo>
                  <a:pt x="77597" y="776224"/>
                </a:lnTo>
                <a:lnTo>
                  <a:pt x="863473" y="776224"/>
                </a:lnTo>
                <a:lnTo>
                  <a:pt x="893726" y="770122"/>
                </a:lnTo>
                <a:lnTo>
                  <a:pt x="918432" y="753484"/>
                </a:lnTo>
                <a:lnTo>
                  <a:pt x="935089" y="728807"/>
                </a:lnTo>
                <a:lnTo>
                  <a:pt x="941197" y="698588"/>
                </a:lnTo>
                <a:lnTo>
                  <a:pt x="941197" y="77597"/>
                </a:lnTo>
                <a:lnTo>
                  <a:pt x="935089" y="47363"/>
                </a:lnTo>
                <a:lnTo>
                  <a:pt x="918432" y="22701"/>
                </a:lnTo>
                <a:lnTo>
                  <a:pt x="893726" y="6088"/>
                </a:lnTo>
                <a:lnTo>
                  <a:pt x="863473" y="0"/>
                </a:lnTo>
                <a:close/>
              </a:path>
            </a:pathLst>
          </a:custGeom>
          <a:solidFill>
            <a:srgbClr val="FFFFFF">
              <a:alpha val="90194"/>
            </a:srgbClr>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29" name="object 29"/>
          <p:cNvSpPr/>
          <p:nvPr/>
        </p:nvSpPr>
        <p:spPr>
          <a:xfrm>
            <a:off x="4121150" y="3192346"/>
            <a:ext cx="941705" cy="776605"/>
          </a:xfrm>
          <a:custGeom>
            <a:avLst/>
            <a:gdLst/>
            <a:ahLst/>
            <a:cxnLst/>
            <a:rect l="l" t="t" r="r" b="b"/>
            <a:pathLst>
              <a:path w="941704" h="776604">
                <a:moveTo>
                  <a:pt x="0" y="77597"/>
                </a:moveTo>
                <a:lnTo>
                  <a:pt x="6105" y="47363"/>
                </a:lnTo>
                <a:lnTo>
                  <a:pt x="22748" y="22701"/>
                </a:lnTo>
                <a:lnTo>
                  <a:pt x="47416" y="6088"/>
                </a:lnTo>
                <a:lnTo>
                  <a:pt x="77597" y="0"/>
                </a:lnTo>
                <a:lnTo>
                  <a:pt x="863473" y="0"/>
                </a:lnTo>
                <a:lnTo>
                  <a:pt x="893726" y="6088"/>
                </a:lnTo>
                <a:lnTo>
                  <a:pt x="918432" y="22701"/>
                </a:lnTo>
                <a:lnTo>
                  <a:pt x="935089" y="47363"/>
                </a:lnTo>
                <a:lnTo>
                  <a:pt x="941197" y="77597"/>
                </a:lnTo>
                <a:lnTo>
                  <a:pt x="941197" y="698588"/>
                </a:lnTo>
                <a:lnTo>
                  <a:pt x="935089" y="728807"/>
                </a:lnTo>
                <a:lnTo>
                  <a:pt x="918432" y="753484"/>
                </a:lnTo>
                <a:lnTo>
                  <a:pt x="893726" y="770122"/>
                </a:lnTo>
                <a:lnTo>
                  <a:pt x="863473" y="776224"/>
                </a:lnTo>
                <a:lnTo>
                  <a:pt x="77597" y="776224"/>
                </a:lnTo>
                <a:lnTo>
                  <a:pt x="47416" y="770122"/>
                </a:lnTo>
                <a:lnTo>
                  <a:pt x="22748" y="753484"/>
                </a:lnTo>
                <a:lnTo>
                  <a:pt x="6105" y="728807"/>
                </a:lnTo>
                <a:lnTo>
                  <a:pt x="0" y="698588"/>
                </a:lnTo>
                <a:lnTo>
                  <a:pt x="0" y="77597"/>
                </a:lnTo>
                <a:close/>
              </a:path>
            </a:pathLst>
          </a:custGeom>
          <a:ln w="25400">
            <a:solidFill>
              <a:srgbClr val="4F81BC"/>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30" name="object 30"/>
          <p:cNvSpPr/>
          <p:nvPr/>
        </p:nvSpPr>
        <p:spPr>
          <a:xfrm>
            <a:off x="4791202" y="3921300"/>
            <a:ext cx="1169035" cy="433070"/>
          </a:xfrm>
          <a:custGeom>
            <a:avLst/>
            <a:gdLst/>
            <a:ahLst/>
            <a:cxnLst/>
            <a:rect l="l" t="t" r="r" b="b"/>
            <a:pathLst>
              <a:path w="1169035" h="433070">
                <a:moveTo>
                  <a:pt x="162279" y="226898"/>
                </a:moveTo>
                <a:lnTo>
                  <a:pt x="48133" y="226898"/>
                </a:lnTo>
                <a:lnTo>
                  <a:pt x="84149" y="260900"/>
                </a:lnTo>
                <a:lnTo>
                  <a:pt x="122445" y="292179"/>
                </a:lnTo>
                <a:lnTo>
                  <a:pt x="162862" y="320626"/>
                </a:lnTo>
                <a:lnTo>
                  <a:pt x="205243" y="346129"/>
                </a:lnTo>
                <a:lnTo>
                  <a:pt x="249427" y="368579"/>
                </a:lnTo>
                <a:lnTo>
                  <a:pt x="293113" y="387082"/>
                </a:lnTo>
                <a:lnTo>
                  <a:pt x="337335" y="402389"/>
                </a:lnTo>
                <a:lnTo>
                  <a:pt x="381959" y="414548"/>
                </a:lnTo>
                <a:lnTo>
                  <a:pt x="426846" y="423612"/>
                </a:lnTo>
                <a:lnTo>
                  <a:pt x="471860" y="429628"/>
                </a:lnTo>
                <a:lnTo>
                  <a:pt x="516864" y="432649"/>
                </a:lnTo>
                <a:lnTo>
                  <a:pt x="561720" y="432723"/>
                </a:lnTo>
                <a:lnTo>
                  <a:pt x="606293" y="429902"/>
                </a:lnTo>
                <a:lnTo>
                  <a:pt x="650444" y="424235"/>
                </a:lnTo>
                <a:lnTo>
                  <a:pt x="694037" y="415772"/>
                </a:lnTo>
                <a:lnTo>
                  <a:pt x="736936" y="404563"/>
                </a:lnTo>
                <a:lnTo>
                  <a:pt x="779002" y="390659"/>
                </a:lnTo>
                <a:lnTo>
                  <a:pt x="820099" y="374110"/>
                </a:lnTo>
                <a:lnTo>
                  <a:pt x="855534" y="357147"/>
                </a:lnTo>
                <a:lnTo>
                  <a:pt x="528231" y="357147"/>
                </a:lnTo>
                <a:lnTo>
                  <a:pt x="483185" y="354588"/>
                </a:lnTo>
                <a:lnTo>
                  <a:pt x="438376" y="348748"/>
                </a:lnTo>
                <a:lnTo>
                  <a:pt x="394001" y="339622"/>
                </a:lnTo>
                <a:lnTo>
                  <a:pt x="350251" y="327208"/>
                </a:lnTo>
                <a:lnTo>
                  <a:pt x="307321" y="311503"/>
                </a:lnTo>
                <a:lnTo>
                  <a:pt x="265405" y="292504"/>
                </a:lnTo>
                <a:lnTo>
                  <a:pt x="224697" y="270207"/>
                </a:lnTo>
                <a:lnTo>
                  <a:pt x="185391" y="244610"/>
                </a:lnTo>
                <a:lnTo>
                  <a:pt x="162279" y="226898"/>
                </a:lnTo>
                <a:close/>
              </a:path>
              <a:path w="1169035" h="433070">
                <a:moveTo>
                  <a:pt x="1100455" y="0"/>
                </a:moveTo>
                <a:lnTo>
                  <a:pt x="1076739" y="45949"/>
                </a:lnTo>
                <a:lnTo>
                  <a:pt x="1049321" y="89676"/>
                </a:lnTo>
                <a:lnTo>
                  <a:pt x="1018355" y="130957"/>
                </a:lnTo>
                <a:lnTo>
                  <a:pt x="983996" y="169570"/>
                </a:lnTo>
                <a:lnTo>
                  <a:pt x="949129" y="202908"/>
                </a:lnTo>
                <a:lnTo>
                  <a:pt x="912367" y="232999"/>
                </a:lnTo>
                <a:lnTo>
                  <a:pt x="873904" y="259838"/>
                </a:lnTo>
                <a:lnTo>
                  <a:pt x="833934" y="283424"/>
                </a:lnTo>
                <a:lnTo>
                  <a:pt x="792650" y="303752"/>
                </a:lnTo>
                <a:lnTo>
                  <a:pt x="750247" y="320820"/>
                </a:lnTo>
                <a:lnTo>
                  <a:pt x="706919" y="334624"/>
                </a:lnTo>
                <a:lnTo>
                  <a:pt x="662859" y="345162"/>
                </a:lnTo>
                <a:lnTo>
                  <a:pt x="618262" y="352431"/>
                </a:lnTo>
                <a:lnTo>
                  <a:pt x="573321" y="356427"/>
                </a:lnTo>
                <a:lnTo>
                  <a:pt x="528231" y="357147"/>
                </a:lnTo>
                <a:lnTo>
                  <a:pt x="855534" y="357147"/>
                </a:lnTo>
                <a:lnTo>
                  <a:pt x="898838" y="333277"/>
                </a:lnTo>
                <a:lnTo>
                  <a:pt x="936206" y="309093"/>
                </a:lnTo>
                <a:lnTo>
                  <a:pt x="972057" y="282464"/>
                </a:lnTo>
                <a:lnTo>
                  <a:pt x="1006254" y="253441"/>
                </a:lnTo>
                <a:lnTo>
                  <a:pt x="1038661" y="222074"/>
                </a:lnTo>
                <a:lnTo>
                  <a:pt x="1069139" y="188412"/>
                </a:lnTo>
                <a:lnTo>
                  <a:pt x="1097553" y="152506"/>
                </a:lnTo>
                <a:lnTo>
                  <a:pt x="1123764" y="114406"/>
                </a:lnTo>
                <a:lnTo>
                  <a:pt x="1147637" y="74163"/>
                </a:lnTo>
                <a:lnTo>
                  <a:pt x="1169035" y="31826"/>
                </a:lnTo>
                <a:lnTo>
                  <a:pt x="1100455" y="0"/>
                </a:lnTo>
                <a:close/>
              </a:path>
              <a:path w="1169035" h="433070">
                <a:moveTo>
                  <a:pt x="0" y="109283"/>
                </a:moveTo>
                <a:lnTo>
                  <a:pt x="6985" y="254939"/>
                </a:lnTo>
                <a:lnTo>
                  <a:pt x="48133" y="226898"/>
                </a:lnTo>
                <a:lnTo>
                  <a:pt x="162279" y="226898"/>
                </a:lnTo>
                <a:lnTo>
                  <a:pt x="147680" y="215709"/>
                </a:lnTo>
                <a:lnTo>
                  <a:pt x="111760" y="183502"/>
                </a:lnTo>
                <a:lnTo>
                  <a:pt x="152781" y="155524"/>
                </a:lnTo>
                <a:lnTo>
                  <a:pt x="0" y="109283"/>
                </a:lnTo>
                <a:close/>
              </a:path>
            </a:pathLst>
          </a:custGeom>
          <a:solidFill>
            <a:srgbClr val="B1C1DB"/>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31" name="object 31"/>
          <p:cNvSpPr/>
          <p:nvPr/>
        </p:nvSpPr>
        <p:spPr>
          <a:xfrm>
            <a:off x="4330319" y="3025976"/>
            <a:ext cx="836930" cy="332740"/>
          </a:xfrm>
          <a:custGeom>
            <a:avLst/>
            <a:gdLst/>
            <a:ahLst/>
            <a:cxnLst/>
            <a:rect l="l" t="t" r="r" b="b"/>
            <a:pathLst>
              <a:path w="836929" h="332739">
                <a:moveTo>
                  <a:pt x="803275" y="0"/>
                </a:moveTo>
                <a:lnTo>
                  <a:pt x="33273" y="0"/>
                </a:lnTo>
                <a:lnTo>
                  <a:pt x="20306" y="2609"/>
                </a:lnTo>
                <a:lnTo>
                  <a:pt x="9731" y="9731"/>
                </a:lnTo>
                <a:lnTo>
                  <a:pt x="2609" y="20306"/>
                </a:lnTo>
                <a:lnTo>
                  <a:pt x="0" y="33274"/>
                </a:lnTo>
                <a:lnTo>
                  <a:pt x="0" y="299466"/>
                </a:lnTo>
                <a:lnTo>
                  <a:pt x="2609" y="312380"/>
                </a:lnTo>
                <a:lnTo>
                  <a:pt x="9731" y="322961"/>
                </a:lnTo>
                <a:lnTo>
                  <a:pt x="20306" y="330112"/>
                </a:lnTo>
                <a:lnTo>
                  <a:pt x="33273" y="332739"/>
                </a:lnTo>
                <a:lnTo>
                  <a:pt x="803275" y="332739"/>
                </a:lnTo>
                <a:lnTo>
                  <a:pt x="816242" y="330112"/>
                </a:lnTo>
                <a:lnTo>
                  <a:pt x="826817" y="322961"/>
                </a:lnTo>
                <a:lnTo>
                  <a:pt x="833939" y="312380"/>
                </a:lnTo>
                <a:lnTo>
                  <a:pt x="836548" y="299466"/>
                </a:lnTo>
                <a:lnTo>
                  <a:pt x="836548" y="33274"/>
                </a:lnTo>
                <a:lnTo>
                  <a:pt x="833939" y="20306"/>
                </a:lnTo>
                <a:lnTo>
                  <a:pt x="826817" y="9731"/>
                </a:lnTo>
                <a:lnTo>
                  <a:pt x="816242" y="2609"/>
                </a:lnTo>
                <a:lnTo>
                  <a:pt x="803275" y="0"/>
                </a:lnTo>
                <a:close/>
              </a:path>
            </a:pathLst>
          </a:custGeom>
          <a:solidFill>
            <a:srgbClr val="73AC79"/>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32" name="object 32"/>
          <p:cNvSpPr/>
          <p:nvPr/>
        </p:nvSpPr>
        <p:spPr>
          <a:xfrm>
            <a:off x="4330319" y="3025976"/>
            <a:ext cx="836930" cy="332740"/>
          </a:xfrm>
          <a:custGeom>
            <a:avLst/>
            <a:gdLst/>
            <a:ahLst/>
            <a:cxnLst/>
            <a:rect l="l" t="t" r="r" b="b"/>
            <a:pathLst>
              <a:path w="836929" h="332739">
                <a:moveTo>
                  <a:pt x="0" y="33274"/>
                </a:moveTo>
                <a:lnTo>
                  <a:pt x="2609" y="20306"/>
                </a:lnTo>
                <a:lnTo>
                  <a:pt x="9731" y="9731"/>
                </a:lnTo>
                <a:lnTo>
                  <a:pt x="20306" y="2609"/>
                </a:lnTo>
                <a:lnTo>
                  <a:pt x="33273" y="0"/>
                </a:lnTo>
                <a:lnTo>
                  <a:pt x="803275" y="0"/>
                </a:lnTo>
                <a:lnTo>
                  <a:pt x="816242" y="2609"/>
                </a:lnTo>
                <a:lnTo>
                  <a:pt x="826817" y="9731"/>
                </a:lnTo>
                <a:lnTo>
                  <a:pt x="833939" y="20306"/>
                </a:lnTo>
                <a:lnTo>
                  <a:pt x="836548" y="33274"/>
                </a:lnTo>
                <a:lnTo>
                  <a:pt x="836548" y="299466"/>
                </a:lnTo>
                <a:lnTo>
                  <a:pt x="833939" y="312380"/>
                </a:lnTo>
                <a:lnTo>
                  <a:pt x="826817" y="322961"/>
                </a:lnTo>
                <a:lnTo>
                  <a:pt x="816242" y="330112"/>
                </a:lnTo>
                <a:lnTo>
                  <a:pt x="803275" y="332739"/>
                </a:lnTo>
                <a:lnTo>
                  <a:pt x="33273" y="332739"/>
                </a:lnTo>
                <a:lnTo>
                  <a:pt x="20306" y="330112"/>
                </a:lnTo>
                <a:lnTo>
                  <a:pt x="9731" y="322961"/>
                </a:lnTo>
                <a:lnTo>
                  <a:pt x="2609" y="312380"/>
                </a:lnTo>
                <a:lnTo>
                  <a:pt x="0" y="299466"/>
                </a:lnTo>
                <a:lnTo>
                  <a:pt x="0" y="33274"/>
                </a:lnTo>
                <a:close/>
              </a:path>
            </a:pathLst>
          </a:custGeom>
          <a:ln w="25399">
            <a:solidFill>
              <a:srgbClr val="FFFFFF"/>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33" name="object 33"/>
          <p:cNvSpPr txBox="1"/>
          <p:nvPr/>
        </p:nvSpPr>
        <p:spPr>
          <a:xfrm>
            <a:off x="4143755" y="3028770"/>
            <a:ext cx="679450" cy="554990"/>
          </a:xfrm>
          <a:prstGeom prst="rect">
            <a:avLst/>
          </a:prstGeom>
        </p:spPr>
        <p:txBody>
          <a:bodyPr vert="horz" wrap="square" lIns="0" tIns="12700" rIns="0" bIns="0" rtlCol="0">
            <a:spAutoFit/>
          </a:bodyPr>
          <a:lstStyle/>
          <a:p>
            <a:pPr marR="5080" algn="r">
              <a:lnSpc>
                <a:spcPct val="100000"/>
              </a:lnSpc>
              <a:spcBef>
                <a:spcPts val="100"/>
              </a:spcBef>
            </a:pPr>
            <a:r>
              <a:rPr sz="1800" dirty="0">
                <a:solidFill>
                  <a:srgbClr val="FFFFFF"/>
                </a:solidFill>
                <a:latin typeface="方正黑体_GBK" panose="03000509000000000000" charset="-122"/>
                <a:ea typeface="方正黑体_GBK" panose="03000509000000000000" charset="-122"/>
                <a:cs typeface="方正黑体_GBK" panose="03000509000000000000" charset="-122"/>
              </a:rPr>
              <a:t>5</a:t>
            </a:r>
            <a:endParaRPr sz="1800">
              <a:latin typeface="方正黑体_GBK" panose="03000509000000000000" charset="-122"/>
              <a:ea typeface="方正黑体_GBK" panose="03000509000000000000" charset="-122"/>
              <a:cs typeface="方正黑体_GBK" panose="03000509000000000000" charset="-122"/>
            </a:endParaRPr>
          </a:p>
          <a:p>
            <a:pPr marL="69215" indent="-56515">
              <a:lnSpc>
                <a:spcPct val="100000"/>
              </a:lnSpc>
              <a:spcBef>
                <a:spcPts val="870"/>
              </a:spcBef>
              <a:buSzPct val="90000"/>
              <a:buChar char="•"/>
              <a:tabLst>
                <a:tab pos="69850" algn="l"/>
              </a:tabLst>
            </a:pPr>
            <a:r>
              <a:rPr sz="1000" dirty="0">
                <a:latin typeface="方正黑体_GBK" panose="03000509000000000000" charset="-122"/>
                <a:ea typeface="方正黑体_GBK" panose="03000509000000000000" charset="-122"/>
                <a:cs typeface="方正黑体_GBK" panose="03000509000000000000" charset="-122"/>
              </a:rPr>
              <a:t>配额交易</a:t>
            </a:r>
            <a:endParaRPr sz="1000">
              <a:latin typeface="方正黑体_GBK" panose="03000509000000000000" charset="-122"/>
              <a:ea typeface="方正黑体_GBK" panose="03000509000000000000" charset="-122"/>
              <a:cs typeface="方正黑体_GBK" panose="03000509000000000000" charset="-122"/>
            </a:endParaRPr>
          </a:p>
        </p:txBody>
      </p:sp>
      <p:sp>
        <p:nvSpPr>
          <p:cNvPr id="34" name="object 34"/>
          <p:cNvSpPr/>
          <p:nvPr/>
        </p:nvSpPr>
        <p:spPr>
          <a:xfrm>
            <a:off x="5526913" y="3192346"/>
            <a:ext cx="941705" cy="776605"/>
          </a:xfrm>
          <a:custGeom>
            <a:avLst/>
            <a:gdLst/>
            <a:ahLst/>
            <a:cxnLst/>
            <a:rect l="l" t="t" r="r" b="b"/>
            <a:pathLst>
              <a:path w="941704" h="776604">
                <a:moveTo>
                  <a:pt x="863473" y="0"/>
                </a:moveTo>
                <a:lnTo>
                  <a:pt x="77597" y="0"/>
                </a:lnTo>
                <a:lnTo>
                  <a:pt x="47416" y="6088"/>
                </a:lnTo>
                <a:lnTo>
                  <a:pt x="22748" y="22701"/>
                </a:lnTo>
                <a:lnTo>
                  <a:pt x="6105" y="47363"/>
                </a:lnTo>
                <a:lnTo>
                  <a:pt x="0" y="77597"/>
                </a:lnTo>
                <a:lnTo>
                  <a:pt x="0" y="698588"/>
                </a:lnTo>
                <a:lnTo>
                  <a:pt x="6105" y="728807"/>
                </a:lnTo>
                <a:lnTo>
                  <a:pt x="22748" y="753484"/>
                </a:lnTo>
                <a:lnTo>
                  <a:pt x="47416" y="770122"/>
                </a:lnTo>
                <a:lnTo>
                  <a:pt x="77597" y="776224"/>
                </a:lnTo>
                <a:lnTo>
                  <a:pt x="863473" y="776224"/>
                </a:lnTo>
                <a:lnTo>
                  <a:pt x="893726" y="770122"/>
                </a:lnTo>
                <a:lnTo>
                  <a:pt x="918432" y="753484"/>
                </a:lnTo>
                <a:lnTo>
                  <a:pt x="935089" y="728807"/>
                </a:lnTo>
                <a:lnTo>
                  <a:pt x="941197" y="698588"/>
                </a:lnTo>
                <a:lnTo>
                  <a:pt x="941197" y="77597"/>
                </a:lnTo>
                <a:lnTo>
                  <a:pt x="935089" y="47363"/>
                </a:lnTo>
                <a:lnTo>
                  <a:pt x="918432" y="22701"/>
                </a:lnTo>
                <a:lnTo>
                  <a:pt x="893726" y="6088"/>
                </a:lnTo>
                <a:lnTo>
                  <a:pt x="863473" y="0"/>
                </a:lnTo>
                <a:close/>
              </a:path>
            </a:pathLst>
          </a:custGeom>
          <a:solidFill>
            <a:srgbClr val="FFFFFF">
              <a:alpha val="90194"/>
            </a:srgbClr>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35" name="object 35"/>
          <p:cNvSpPr/>
          <p:nvPr/>
        </p:nvSpPr>
        <p:spPr>
          <a:xfrm>
            <a:off x="5526913" y="3192346"/>
            <a:ext cx="941705" cy="776605"/>
          </a:xfrm>
          <a:custGeom>
            <a:avLst/>
            <a:gdLst/>
            <a:ahLst/>
            <a:cxnLst/>
            <a:rect l="l" t="t" r="r" b="b"/>
            <a:pathLst>
              <a:path w="941704" h="776604">
                <a:moveTo>
                  <a:pt x="0" y="77597"/>
                </a:moveTo>
                <a:lnTo>
                  <a:pt x="6105" y="47363"/>
                </a:lnTo>
                <a:lnTo>
                  <a:pt x="22748" y="22701"/>
                </a:lnTo>
                <a:lnTo>
                  <a:pt x="47416" y="6088"/>
                </a:lnTo>
                <a:lnTo>
                  <a:pt x="77597" y="0"/>
                </a:lnTo>
                <a:lnTo>
                  <a:pt x="863473" y="0"/>
                </a:lnTo>
                <a:lnTo>
                  <a:pt x="893726" y="6088"/>
                </a:lnTo>
                <a:lnTo>
                  <a:pt x="918432" y="22701"/>
                </a:lnTo>
                <a:lnTo>
                  <a:pt x="935089" y="47363"/>
                </a:lnTo>
                <a:lnTo>
                  <a:pt x="941197" y="77597"/>
                </a:lnTo>
                <a:lnTo>
                  <a:pt x="941197" y="698588"/>
                </a:lnTo>
                <a:lnTo>
                  <a:pt x="935089" y="728807"/>
                </a:lnTo>
                <a:lnTo>
                  <a:pt x="918432" y="753484"/>
                </a:lnTo>
                <a:lnTo>
                  <a:pt x="893726" y="770122"/>
                </a:lnTo>
                <a:lnTo>
                  <a:pt x="863473" y="776224"/>
                </a:lnTo>
                <a:lnTo>
                  <a:pt x="77597" y="776224"/>
                </a:lnTo>
                <a:lnTo>
                  <a:pt x="47416" y="770122"/>
                </a:lnTo>
                <a:lnTo>
                  <a:pt x="22748" y="753484"/>
                </a:lnTo>
                <a:lnTo>
                  <a:pt x="6105" y="728807"/>
                </a:lnTo>
                <a:lnTo>
                  <a:pt x="0" y="698588"/>
                </a:lnTo>
                <a:lnTo>
                  <a:pt x="0" y="77597"/>
                </a:lnTo>
                <a:close/>
              </a:path>
            </a:pathLst>
          </a:custGeom>
          <a:ln w="25400">
            <a:solidFill>
              <a:srgbClr val="4F81BC"/>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36" name="object 36"/>
          <p:cNvSpPr txBox="1"/>
          <p:nvPr/>
        </p:nvSpPr>
        <p:spPr>
          <a:xfrm>
            <a:off x="5601461" y="3181982"/>
            <a:ext cx="844550" cy="452120"/>
          </a:xfrm>
          <a:prstGeom prst="rect">
            <a:avLst/>
          </a:prstGeom>
        </p:spPr>
        <p:txBody>
          <a:bodyPr vert="horz" wrap="square" lIns="0" tIns="12700" rIns="0" bIns="0" rtlCol="0">
            <a:spAutoFit/>
          </a:bodyPr>
          <a:lstStyle/>
          <a:p>
            <a:pPr marL="69850" marR="5080" indent="-69850">
              <a:lnSpc>
                <a:spcPct val="143000"/>
              </a:lnSpc>
              <a:spcBef>
                <a:spcPts val="100"/>
              </a:spcBef>
              <a:buSzPct val="90000"/>
              <a:buChar char="•"/>
              <a:tabLst>
                <a:tab pos="69850" algn="l"/>
              </a:tabLst>
            </a:pPr>
            <a:r>
              <a:rPr sz="1000" dirty="0">
                <a:latin typeface="方正黑体_GBK" panose="03000509000000000000" charset="-122"/>
                <a:ea typeface="方正黑体_GBK" panose="03000509000000000000" charset="-122"/>
                <a:cs typeface="方正黑体_GBK" panose="03000509000000000000" charset="-122"/>
              </a:rPr>
              <a:t>报告年度排放 并接受核查</a:t>
            </a:r>
            <a:endParaRPr sz="1000" dirty="0">
              <a:latin typeface="方正黑体_GBK" panose="03000509000000000000" charset="-122"/>
              <a:ea typeface="方正黑体_GBK" panose="03000509000000000000" charset="-122"/>
              <a:cs typeface="方正黑体_GBK" panose="03000509000000000000" charset="-122"/>
            </a:endParaRPr>
          </a:p>
        </p:txBody>
      </p:sp>
      <p:sp>
        <p:nvSpPr>
          <p:cNvPr id="37" name="object 37"/>
          <p:cNvSpPr/>
          <p:nvPr/>
        </p:nvSpPr>
        <p:spPr>
          <a:xfrm>
            <a:off x="5736082" y="3802199"/>
            <a:ext cx="836930" cy="332740"/>
          </a:xfrm>
          <a:custGeom>
            <a:avLst/>
            <a:gdLst/>
            <a:ahLst/>
            <a:cxnLst/>
            <a:rect l="l" t="t" r="r" b="b"/>
            <a:pathLst>
              <a:path w="836929" h="332739">
                <a:moveTo>
                  <a:pt x="803274" y="0"/>
                </a:moveTo>
                <a:lnTo>
                  <a:pt x="33273" y="0"/>
                </a:lnTo>
                <a:lnTo>
                  <a:pt x="20306" y="2609"/>
                </a:lnTo>
                <a:lnTo>
                  <a:pt x="9731" y="9731"/>
                </a:lnTo>
                <a:lnTo>
                  <a:pt x="2609" y="20306"/>
                </a:lnTo>
                <a:lnTo>
                  <a:pt x="0" y="33273"/>
                </a:lnTo>
                <a:lnTo>
                  <a:pt x="0" y="299440"/>
                </a:lnTo>
                <a:lnTo>
                  <a:pt x="2609" y="312385"/>
                </a:lnTo>
                <a:lnTo>
                  <a:pt x="9731" y="322957"/>
                </a:lnTo>
                <a:lnTo>
                  <a:pt x="20306" y="330087"/>
                </a:lnTo>
                <a:lnTo>
                  <a:pt x="33273" y="332701"/>
                </a:lnTo>
                <a:lnTo>
                  <a:pt x="803274" y="332701"/>
                </a:lnTo>
                <a:lnTo>
                  <a:pt x="816242" y="330087"/>
                </a:lnTo>
                <a:lnTo>
                  <a:pt x="826817" y="322957"/>
                </a:lnTo>
                <a:lnTo>
                  <a:pt x="833939" y="312385"/>
                </a:lnTo>
                <a:lnTo>
                  <a:pt x="836548" y="299440"/>
                </a:lnTo>
                <a:lnTo>
                  <a:pt x="836548" y="33273"/>
                </a:lnTo>
                <a:lnTo>
                  <a:pt x="833939" y="20306"/>
                </a:lnTo>
                <a:lnTo>
                  <a:pt x="826817" y="9731"/>
                </a:lnTo>
                <a:lnTo>
                  <a:pt x="816242" y="2609"/>
                </a:lnTo>
                <a:lnTo>
                  <a:pt x="803274" y="0"/>
                </a:lnTo>
                <a:close/>
              </a:path>
            </a:pathLst>
          </a:custGeom>
          <a:solidFill>
            <a:srgbClr val="73AC79"/>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38" name="object 38"/>
          <p:cNvSpPr/>
          <p:nvPr/>
        </p:nvSpPr>
        <p:spPr>
          <a:xfrm>
            <a:off x="5736082" y="3802199"/>
            <a:ext cx="836930" cy="332740"/>
          </a:xfrm>
          <a:custGeom>
            <a:avLst/>
            <a:gdLst/>
            <a:ahLst/>
            <a:cxnLst/>
            <a:rect l="l" t="t" r="r" b="b"/>
            <a:pathLst>
              <a:path w="836929" h="332739">
                <a:moveTo>
                  <a:pt x="0" y="33273"/>
                </a:moveTo>
                <a:lnTo>
                  <a:pt x="2609" y="20306"/>
                </a:lnTo>
                <a:lnTo>
                  <a:pt x="9731" y="9731"/>
                </a:lnTo>
                <a:lnTo>
                  <a:pt x="20306" y="2609"/>
                </a:lnTo>
                <a:lnTo>
                  <a:pt x="33273" y="0"/>
                </a:lnTo>
                <a:lnTo>
                  <a:pt x="803274" y="0"/>
                </a:lnTo>
                <a:lnTo>
                  <a:pt x="816242" y="2609"/>
                </a:lnTo>
                <a:lnTo>
                  <a:pt x="826817" y="9731"/>
                </a:lnTo>
                <a:lnTo>
                  <a:pt x="833939" y="20306"/>
                </a:lnTo>
                <a:lnTo>
                  <a:pt x="836548" y="33273"/>
                </a:lnTo>
                <a:lnTo>
                  <a:pt x="836548" y="299440"/>
                </a:lnTo>
                <a:lnTo>
                  <a:pt x="833939" y="312385"/>
                </a:lnTo>
                <a:lnTo>
                  <a:pt x="826817" y="322957"/>
                </a:lnTo>
                <a:lnTo>
                  <a:pt x="816242" y="330087"/>
                </a:lnTo>
                <a:lnTo>
                  <a:pt x="803274" y="332701"/>
                </a:lnTo>
                <a:lnTo>
                  <a:pt x="33273" y="332701"/>
                </a:lnTo>
                <a:lnTo>
                  <a:pt x="20306" y="330087"/>
                </a:lnTo>
                <a:lnTo>
                  <a:pt x="9731" y="322957"/>
                </a:lnTo>
                <a:lnTo>
                  <a:pt x="2609" y="312385"/>
                </a:lnTo>
                <a:lnTo>
                  <a:pt x="0" y="299440"/>
                </a:lnTo>
                <a:lnTo>
                  <a:pt x="0" y="33273"/>
                </a:lnTo>
                <a:close/>
              </a:path>
            </a:pathLst>
          </a:custGeom>
          <a:ln w="25400">
            <a:solidFill>
              <a:srgbClr val="FFFFFF"/>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39" name="object 39"/>
          <p:cNvSpPr txBox="1"/>
          <p:nvPr/>
        </p:nvSpPr>
        <p:spPr>
          <a:xfrm>
            <a:off x="6084823" y="3804993"/>
            <a:ext cx="139700"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FFFFFF"/>
                </a:solidFill>
                <a:latin typeface="方正黑体_GBK" panose="03000509000000000000" charset="-122"/>
                <a:ea typeface="方正黑体_GBK" panose="03000509000000000000" charset="-122"/>
                <a:cs typeface="Impact" panose="020B0806030902050204"/>
              </a:rPr>
              <a:t>4</a:t>
            </a:r>
            <a:endParaRPr sz="1800" dirty="0">
              <a:solidFill>
                <a:srgbClr val="FFFFFF"/>
              </a:solidFill>
              <a:latin typeface="方正黑体_GBK" panose="03000509000000000000" charset="-122"/>
              <a:ea typeface="方正黑体_GBK" panose="03000509000000000000" charset="-122"/>
              <a:cs typeface="Impact" panose="020B0806030902050204"/>
            </a:endParaRPr>
          </a:p>
        </p:txBody>
      </p:sp>
      <p:sp>
        <p:nvSpPr>
          <p:cNvPr id="40" name="object 40"/>
          <p:cNvSpPr/>
          <p:nvPr/>
        </p:nvSpPr>
        <p:spPr>
          <a:xfrm>
            <a:off x="6671944" y="1965271"/>
            <a:ext cx="387985" cy="1176655"/>
          </a:xfrm>
          <a:custGeom>
            <a:avLst/>
            <a:gdLst/>
            <a:ahLst/>
            <a:cxnLst/>
            <a:rect l="l" t="t" r="r" b="b"/>
            <a:pathLst>
              <a:path w="387984" h="1176655">
                <a:moveTo>
                  <a:pt x="77343" y="1023112"/>
                </a:moveTo>
                <a:lnTo>
                  <a:pt x="18669" y="1171448"/>
                </a:lnTo>
                <a:lnTo>
                  <a:pt x="164464" y="1176528"/>
                </a:lnTo>
                <a:lnTo>
                  <a:pt x="139826" y="1133221"/>
                </a:lnTo>
                <a:lnTo>
                  <a:pt x="176689" y="1100082"/>
                </a:lnTo>
                <a:lnTo>
                  <a:pt x="209241" y="1066292"/>
                </a:lnTo>
                <a:lnTo>
                  <a:pt x="101853" y="1066292"/>
                </a:lnTo>
                <a:lnTo>
                  <a:pt x="77343" y="1023112"/>
                </a:lnTo>
                <a:close/>
              </a:path>
              <a:path w="387984" h="1176655">
                <a:moveTo>
                  <a:pt x="37337" y="0"/>
                </a:moveTo>
                <a:lnTo>
                  <a:pt x="0" y="65786"/>
                </a:lnTo>
                <a:lnTo>
                  <a:pt x="43854" y="93140"/>
                </a:lnTo>
                <a:lnTo>
                  <a:pt x="85185" y="124031"/>
                </a:lnTo>
                <a:lnTo>
                  <a:pt x="123801" y="158279"/>
                </a:lnTo>
                <a:lnTo>
                  <a:pt x="159511" y="195707"/>
                </a:lnTo>
                <a:lnTo>
                  <a:pt x="189870" y="233211"/>
                </a:lnTo>
                <a:lnTo>
                  <a:pt x="216837" y="272335"/>
                </a:lnTo>
                <a:lnTo>
                  <a:pt x="240426" y="312885"/>
                </a:lnTo>
                <a:lnTo>
                  <a:pt x="260650" y="354667"/>
                </a:lnTo>
                <a:lnTo>
                  <a:pt x="277520" y="397489"/>
                </a:lnTo>
                <a:lnTo>
                  <a:pt x="291050" y="441157"/>
                </a:lnTo>
                <a:lnTo>
                  <a:pt x="301253" y="485478"/>
                </a:lnTo>
                <a:lnTo>
                  <a:pt x="308141" y="530259"/>
                </a:lnTo>
                <a:lnTo>
                  <a:pt x="311727" y="575306"/>
                </a:lnTo>
                <a:lnTo>
                  <a:pt x="312024" y="620426"/>
                </a:lnTo>
                <a:lnTo>
                  <a:pt x="309045" y="665426"/>
                </a:lnTo>
                <a:lnTo>
                  <a:pt x="302802" y="710112"/>
                </a:lnTo>
                <a:lnTo>
                  <a:pt x="293308" y="754292"/>
                </a:lnTo>
                <a:lnTo>
                  <a:pt x="280575" y="797771"/>
                </a:lnTo>
                <a:lnTo>
                  <a:pt x="264618" y="840357"/>
                </a:lnTo>
                <a:lnTo>
                  <a:pt x="245448" y="881857"/>
                </a:lnTo>
                <a:lnTo>
                  <a:pt x="223078" y="922077"/>
                </a:lnTo>
                <a:lnTo>
                  <a:pt x="197520" y="960823"/>
                </a:lnTo>
                <a:lnTo>
                  <a:pt x="168789" y="997904"/>
                </a:lnTo>
                <a:lnTo>
                  <a:pt x="136896" y="1033124"/>
                </a:lnTo>
                <a:lnTo>
                  <a:pt x="101853" y="1066292"/>
                </a:lnTo>
                <a:lnTo>
                  <a:pt x="209241" y="1066292"/>
                </a:lnTo>
                <a:lnTo>
                  <a:pt x="242660" y="1026501"/>
                </a:lnTo>
                <a:lnTo>
                  <a:pt x="271549" y="986339"/>
                </a:lnTo>
                <a:lnTo>
                  <a:pt x="297560" y="944118"/>
                </a:lnTo>
                <a:lnTo>
                  <a:pt x="319583" y="902110"/>
                </a:lnTo>
                <a:lnTo>
                  <a:pt x="338464" y="859302"/>
                </a:lnTo>
                <a:lnTo>
                  <a:pt x="354242" y="815836"/>
                </a:lnTo>
                <a:lnTo>
                  <a:pt x="366955" y="771851"/>
                </a:lnTo>
                <a:lnTo>
                  <a:pt x="376644" y="727488"/>
                </a:lnTo>
                <a:lnTo>
                  <a:pt x="383345" y="682888"/>
                </a:lnTo>
                <a:lnTo>
                  <a:pt x="387098" y="638192"/>
                </a:lnTo>
                <a:lnTo>
                  <a:pt x="387942" y="593541"/>
                </a:lnTo>
                <a:lnTo>
                  <a:pt x="385915" y="549075"/>
                </a:lnTo>
                <a:lnTo>
                  <a:pt x="381056" y="504935"/>
                </a:lnTo>
                <a:lnTo>
                  <a:pt x="373404" y="461261"/>
                </a:lnTo>
                <a:lnTo>
                  <a:pt x="362997" y="418195"/>
                </a:lnTo>
                <a:lnTo>
                  <a:pt x="349874" y="375876"/>
                </a:lnTo>
                <a:lnTo>
                  <a:pt x="334074" y="334447"/>
                </a:lnTo>
                <a:lnTo>
                  <a:pt x="315636" y="294047"/>
                </a:lnTo>
                <a:lnTo>
                  <a:pt x="294597" y="254818"/>
                </a:lnTo>
                <a:lnTo>
                  <a:pt x="270997" y="216899"/>
                </a:lnTo>
                <a:lnTo>
                  <a:pt x="244875" y="180433"/>
                </a:lnTo>
                <a:lnTo>
                  <a:pt x="216269" y="145559"/>
                </a:lnTo>
                <a:lnTo>
                  <a:pt x="185218" y="112417"/>
                </a:lnTo>
                <a:lnTo>
                  <a:pt x="151761" y="81150"/>
                </a:lnTo>
                <a:lnTo>
                  <a:pt x="115936" y="51898"/>
                </a:lnTo>
                <a:lnTo>
                  <a:pt x="77782" y="24801"/>
                </a:lnTo>
                <a:lnTo>
                  <a:pt x="37337" y="0"/>
                </a:lnTo>
                <a:close/>
              </a:path>
            </a:pathLst>
          </a:custGeom>
          <a:solidFill>
            <a:srgbClr val="B1C1DB"/>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41" name="object 41"/>
          <p:cNvSpPr/>
          <p:nvPr/>
        </p:nvSpPr>
        <p:spPr>
          <a:xfrm>
            <a:off x="1546986" y="1754833"/>
            <a:ext cx="792480" cy="380365"/>
          </a:xfrm>
          <a:custGeom>
            <a:avLst/>
            <a:gdLst/>
            <a:ahLst/>
            <a:cxnLst/>
            <a:rect l="l" t="t" r="r" b="b"/>
            <a:pathLst>
              <a:path w="792480" h="380364">
                <a:moveTo>
                  <a:pt x="756919" y="0"/>
                </a:moveTo>
                <a:lnTo>
                  <a:pt x="35051" y="0"/>
                </a:lnTo>
                <a:lnTo>
                  <a:pt x="21431" y="2764"/>
                </a:lnTo>
                <a:lnTo>
                  <a:pt x="10287" y="10302"/>
                </a:lnTo>
                <a:lnTo>
                  <a:pt x="2762" y="21484"/>
                </a:lnTo>
                <a:lnTo>
                  <a:pt x="0" y="35178"/>
                </a:lnTo>
                <a:lnTo>
                  <a:pt x="0" y="344805"/>
                </a:lnTo>
                <a:lnTo>
                  <a:pt x="2762" y="358425"/>
                </a:lnTo>
                <a:lnTo>
                  <a:pt x="10287" y="369569"/>
                </a:lnTo>
                <a:lnTo>
                  <a:pt x="21431" y="377094"/>
                </a:lnTo>
                <a:lnTo>
                  <a:pt x="35051" y="379856"/>
                </a:lnTo>
                <a:lnTo>
                  <a:pt x="756919" y="379856"/>
                </a:lnTo>
                <a:lnTo>
                  <a:pt x="770614" y="377094"/>
                </a:lnTo>
                <a:lnTo>
                  <a:pt x="781796" y="369569"/>
                </a:lnTo>
                <a:lnTo>
                  <a:pt x="789334" y="358425"/>
                </a:lnTo>
                <a:lnTo>
                  <a:pt x="792099" y="344805"/>
                </a:lnTo>
                <a:lnTo>
                  <a:pt x="792099" y="35178"/>
                </a:lnTo>
                <a:lnTo>
                  <a:pt x="789334" y="21484"/>
                </a:lnTo>
                <a:lnTo>
                  <a:pt x="781796" y="10302"/>
                </a:lnTo>
                <a:lnTo>
                  <a:pt x="770614" y="2764"/>
                </a:lnTo>
                <a:lnTo>
                  <a:pt x="756919" y="0"/>
                </a:lnTo>
                <a:close/>
              </a:path>
            </a:pathLst>
          </a:custGeom>
          <a:gradFill>
            <a:gsLst>
              <a:gs pos="0">
                <a:srgbClr val="14CD68"/>
              </a:gs>
              <a:gs pos="100000">
                <a:srgbClr val="035C7D"/>
              </a:gs>
            </a:gsLst>
            <a:lin ang="0" scaled="0"/>
          </a:gra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42" name="object 42"/>
          <p:cNvSpPr txBox="1"/>
          <p:nvPr/>
        </p:nvSpPr>
        <p:spPr>
          <a:xfrm>
            <a:off x="1676400" y="1788233"/>
            <a:ext cx="534670" cy="320040"/>
          </a:xfrm>
          <a:prstGeom prst="rect">
            <a:avLst/>
          </a:prstGeom>
        </p:spPr>
        <p:txBody>
          <a:bodyPr vert="horz" wrap="square" lIns="0" tIns="12700" rIns="0" bIns="0" rtlCol="0">
            <a:spAutoFit/>
          </a:bodyPr>
          <a:lstStyle/>
          <a:p>
            <a:pPr marL="12700">
              <a:lnSpc>
                <a:spcPct val="100000"/>
              </a:lnSpc>
              <a:spcBef>
                <a:spcPts val="100"/>
              </a:spcBef>
            </a:pPr>
            <a:r>
              <a:rPr sz="2000" dirty="0">
                <a:solidFill>
                  <a:srgbClr val="FFFFFF"/>
                </a:solidFill>
                <a:latin typeface="方正黑体_GBK" panose="03000509000000000000" charset="-122"/>
                <a:ea typeface="方正黑体_GBK" panose="03000509000000000000" charset="-122"/>
                <a:cs typeface="黑体" panose="02010609060101010101" charset="-122"/>
              </a:rPr>
              <a:t>政府</a:t>
            </a:r>
            <a:endParaRPr sz="2000" dirty="0">
              <a:solidFill>
                <a:srgbClr val="FFFFFF"/>
              </a:solidFill>
              <a:latin typeface="方正黑体_GBK" panose="03000509000000000000" charset="-122"/>
              <a:ea typeface="方正黑体_GBK" panose="03000509000000000000" charset="-122"/>
              <a:cs typeface="黑体" panose="02010609060101010101" charset="-122"/>
            </a:endParaRPr>
          </a:p>
        </p:txBody>
      </p:sp>
      <p:sp>
        <p:nvSpPr>
          <p:cNvPr id="43" name="object 43"/>
          <p:cNvSpPr/>
          <p:nvPr/>
        </p:nvSpPr>
        <p:spPr>
          <a:xfrm>
            <a:off x="1566163" y="2840555"/>
            <a:ext cx="792480" cy="380365"/>
          </a:xfrm>
          <a:custGeom>
            <a:avLst/>
            <a:gdLst/>
            <a:ahLst/>
            <a:cxnLst/>
            <a:rect l="l" t="t" r="r" b="b"/>
            <a:pathLst>
              <a:path w="792480" h="380364">
                <a:moveTo>
                  <a:pt x="756919" y="0"/>
                </a:moveTo>
                <a:lnTo>
                  <a:pt x="35052" y="0"/>
                </a:lnTo>
                <a:lnTo>
                  <a:pt x="21431" y="2764"/>
                </a:lnTo>
                <a:lnTo>
                  <a:pt x="10287" y="10302"/>
                </a:lnTo>
                <a:lnTo>
                  <a:pt x="2762" y="21484"/>
                </a:lnTo>
                <a:lnTo>
                  <a:pt x="0" y="35178"/>
                </a:lnTo>
                <a:lnTo>
                  <a:pt x="0" y="344677"/>
                </a:lnTo>
                <a:lnTo>
                  <a:pt x="2762" y="358372"/>
                </a:lnTo>
                <a:lnTo>
                  <a:pt x="10287" y="369554"/>
                </a:lnTo>
                <a:lnTo>
                  <a:pt x="21431" y="377092"/>
                </a:lnTo>
                <a:lnTo>
                  <a:pt x="35052" y="379856"/>
                </a:lnTo>
                <a:lnTo>
                  <a:pt x="756919" y="379856"/>
                </a:lnTo>
                <a:lnTo>
                  <a:pt x="770614" y="377092"/>
                </a:lnTo>
                <a:lnTo>
                  <a:pt x="781796" y="369554"/>
                </a:lnTo>
                <a:lnTo>
                  <a:pt x="789334" y="358372"/>
                </a:lnTo>
                <a:lnTo>
                  <a:pt x="792099" y="344677"/>
                </a:lnTo>
                <a:lnTo>
                  <a:pt x="792099" y="35178"/>
                </a:lnTo>
                <a:lnTo>
                  <a:pt x="789334" y="21484"/>
                </a:lnTo>
                <a:lnTo>
                  <a:pt x="781796" y="10302"/>
                </a:lnTo>
                <a:lnTo>
                  <a:pt x="770614" y="2764"/>
                </a:lnTo>
                <a:lnTo>
                  <a:pt x="756919" y="0"/>
                </a:lnTo>
                <a:close/>
              </a:path>
            </a:pathLst>
          </a:custGeom>
          <a:gradFill>
            <a:gsLst>
              <a:gs pos="0">
                <a:srgbClr val="14CD68"/>
              </a:gs>
              <a:gs pos="100000">
                <a:srgbClr val="035C7D"/>
              </a:gs>
            </a:gsLst>
            <a:lin ang="0" scaled="0"/>
          </a:gra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44" name="object 44"/>
          <p:cNvSpPr txBox="1"/>
          <p:nvPr/>
        </p:nvSpPr>
        <p:spPr>
          <a:xfrm>
            <a:off x="1695450" y="2874083"/>
            <a:ext cx="535305" cy="320040"/>
          </a:xfrm>
          <a:prstGeom prst="rect">
            <a:avLst/>
          </a:prstGeom>
        </p:spPr>
        <p:txBody>
          <a:bodyPr vert="horz" wrap="square" lIns="0" tIns="12700" rIns="0" bIns="0" rtlCol="0">
            <a:spAutoFit/>
          </a:bodyPr>
          <a:lstStyle/>
          <a:p>
            <a:pPr marL="12700">
              <a:lnSpc>
                <a:spcPct val="100000"/>
              </a:lnSpc>
              <a:spcBef>
                <a:spcPts val="100"/>
              </a:spcBef>
            </a:pPr>
            <a:r>
              <a:rPr sz="2000" spc="5" dirty="0">
                <a:solidFill>
                  <a:srgbClr val="FFFFFF"/>
                </a:solidFill>
                <a:latin typeface="方正黑体_GBK" panose="03000509000000000000" charset="-122"/>
                <a:ea typeface="方正黑体_GBK" panose="03000509000000000000" charset="-122"/>
                <a:cs typeface="黑体" panose="02010609060101010101" charset="-122"/>
              </a:rPr>
              <a:t>企业</a:t>
            </a:r>
            <a:endParaRPr sz="2000" spc="5" dirty="0">
              <a:solidFill>
                <a:srgbClr val="FFFFFF"/>
              </a:solidFill>
              <a:latin typeface="方正黑体_GBK" panose="03000509000000000000" charset="-122"/>
              <a:ea typeface="方正黑体_GBK" panose="03000509000000000000" charset="-122"/>
              <a:cs typeface="黑体" panose="02010609060101010101"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1866900" y="1582367"/>
            <a:ext cx="5410200" cy="2011680"/>
          </a:xfrm>
          <a:prstGeom prst="rect">
            <a:avLst/>
          </a:prstGeom>
        </p:spPr>
        <p:txBody>
          <a:bodyPr vert="horz" wrap="square" lIns="0" tIns="134620" rIns="0" bIns="0" rtlCol="0">
            <a:spAutoFit/>
          </a:bodyPr>
          <a:lstStyle/>
          <a:p>
            <a:pPr marL="298450" indent="-285750">
              <a:lnSpc>
                <a:spcPct val="100000"/>
              </a:lnSpc>
              <a:spcBef>
                <a:spcPts val="1060"/>
              </a:spcBef>
              <a:buFont typeface="Wingdings" panose="05000000000000000000"/>
              <a:buChar char=""/>
              <a:tabLst>
                <a:tab pos="297815" algn="l"/>
                <a:tab pos="298450" algn="l"/>
              </a:tabLst>
            </a:pPr>
            <a:r>
              <a:rPr dirty="0">
                <a:latin typeface="黑体" panose="02010609060101010101" charset="-122"/>
                <a:ea typeface="黑体" panose="02010609060101010101" charset="-122"/>
                <a:cs typeface="微软雅黑" panose="020B0503020204020204" charset="-122"/>
              </a:rPr>
              <a:t>总量控制目标是否合理</a:t>
            </a:r>
            <a:endParaRPr>
              <a:latin typeface="黑体" panose="02010609060101010101" charset="-122"/>
              <a:ea typeface="黑体" panose="02010609060101010101" charset="-122"/>
              <a:cs typeface="微软雅黑" panose="020B0503020204020204" charset="-122"/>
            </a:endParaRPr>
          </a:p>
          <a:p>
            <a:pPr marL="298450" indent="-285750">
              <a:lnSpc>
                <a:spcPct val="100000"/>
              </a:lnSpc>
              <a:spcBef>
                <a:spcPts val="960"/>
              </a:spcBef>
              <a:buFont typeface="Wingdings" panose="05000000000000000000"/>
              <a:buChar char=""/>
              <a:tabLst>
                <a:tab pos="297815" algn="l"/>
                <a:tab pos="298450" algn="l"/>
              </a:tabLst>
            </a:pPr>
            <a:r>
              <a:rPr dirty="0">
                <a:latin typeface="黑体" panose="02010609060101010101" charset="-122"/>
                <a:ea typeface="黑体" panose="02010609060101010101" charset="-122"/>
                <a:cs typeface="微软雅黑" panose="020B0503020204020204" charset="-122"/>
              </a:rPr>
              <a:t>碳交易覆盖范围是否合适</a:t>
            </a:r>
            <a:endParaRPr>
              <a:latin typeface="黑体" panose="02010609060101010101" charset="-122"/>
              <a:ea typeface="黑体" panose="02010609060101010101" charset="-122"/>
              <a:cs typeface="微软雅黑" panose="020B0503020204020204" charset="-122"/>
            </a:endParaRPr>
          </a:p>
          <a:p>
            <a:pPr marL="298450" indent="-285750">
              <a:lnSpc>
                <a:spcPct val="100000"/>
              </a:lnSpc>
              <a:spcBef>
                <a:spcPts val="960"/>
              </a:spcBef>
              <a:buFont typeface="Wingdings" panose="05000000000000000000"/>
              <a:buChar char=""/>
              <a:tabLst>
                <a:tab pos="297815" algn="l"/>
                <a:tab pos="298450" algn="l"/>
              </a:tabLst>
            </a:pPr>
            <a:r>
              <a:rPr dirty="0">
                <a:latin typeface="黑体" panose="02010609060101010101" charset="-122"/>
                <a:ea typeface="黑体" panose="02010609060101010101" charset="-122"/>
                <a:cs typeface="微软雅黑" panose="020B0503020204020204" charset="-122"/>
              </a:rPr>
              <a:t>配额分配机制是否科学</a:t>
            </a:r>
            <a:endParaRPr>
              <a:latin typeface="黑体" panose="02010609060101010101" charset="-122"/>
              <a:ea typeface="黑体" panose="02010609060101010101" charset="-122"/>
              <a:cs typeface="微软雅黑" panose="020B0503020204020204" charset="-122"/>
            </a:endParaRPr>
          </a:p>
          <a:p>
            <a:pPr marL="298450" indent="-285750">
              <a:lnSpc>
                <a:spcPct val="100000"/>
              </a:lnSpc>
              <a:spcBef>
                <a:spcPts val="960"/>
              </a:spcBef>
              <a:buFont typeface="Wingdings" panose="05000000000000000000"/>
              <a:buChar char=""/>
              <a:tabLst>
                <a:tab pos="297815" algn="l"/>
                <a:tab pos="298450" algn="l"/>
              </a:tabLst>
            </a:pPr>
            <a:r>
              <a:rPr dirty="0">
                <a:latin typeface="黑体" panose="02010609060101010101" charset="-122"/>
                <a:ea typeface="黑体" panose="02010609060101010101" charset="-122"/>
                <a:cs typeface="微软雅黑" panose="020B0503020204020204" charset="-122"/>
              </a:rPr>
              <a:t>碳排放数据的统计、监</a:t>
            </a:r>
            <a:r>
              <a:rPr spc="-10" dirty="0">
                <a:latin typeface="黑体" panose="02010609060101010101" charset="-122"/>
                <a:ea typeface="黑体" panose="02010609060101010101" charset="-122"/>
                <a:cs typeface="微软雅黑" panose="020B0503020204020204" charset="-122"/>
              </a:rPr>
              <a:t>测</a:t>
            </a:r>
            <a:r>
              <a:rPr dirty="0">
                <a:latin typeface="黑体" panose="02010609060101010101" charset="-122"/>
                <a:ea typeface="黑体" panose="02010609060101010101" charset="-122"/>
                <a:cs typeface="微软雅黑" panose="020B0503020204020204" charset="-122"/>
              </a:rPr>
              <a:t>和核</a:t>
            </a:r>
            <a:r>
              <a:rPr spc="-5" dirty="0">
                <a:latin typeface="黑体" panose="02010609060101010101" charset="-122"/>
                <a:ea typeface="黑体" panose="02010609060101010101" charset="-122"/>
                <a:cs typeface="微软雅黑" panose="020B0503020204020204" charset="-122"/>
              </a:rPr>
              <a:t>查</a:t>
            </a:r>
            <a:r>
              <a:rPr dirty="0">
                <a:latin typeface="黑体" panose="02010609060101010101" charset="-122"/>
                <a:ea typeface="黑体" panose="02010609060101010101" charset="-122"/>
                <a:cs typeface="微软雅黑" panose="020B0503020204020204" charset="-122"/>
              </a:rPr>
              <a:t>体系</a:t>
            </a:r>
            <a:r>
              <a:rPr spc="-10" dirty="0">
                <a:latin typeface="黑体" panose="02010609060101010101" charset="-122"/>
                <a:ea typeface="黑体" panose="02010609060101010101" charset="-122"/>
                <a:cs typeface="微软雅黑" panose="020B0503020204020204" charset="-122"/>
              </a:rPr>
              <a:t>是</a:t>
            </a:r>
            <a:r>
              <a:rPr dirty="0">
                <a:latin typeface="黑体" panose="02010609060101010101" charset="-122"/>
                <a:ea typeface="黑体" panose="02010609060101010101" charset="-122"/>
                <a:cs typeface="微软雅黑" panose="020B0503020204020204" charset="-122"/>
              </a:rPr>
              <a:t>否完善</a:t>
            </a:r>
            <a:endParaRPr>
              <a:latin typeface="黑体" panose="02010609060101010101" charset="-122"/>
              <a:ea typeface="黑体" panose="02010609060101010101" charset="-122"/>
              <a:cs typeface="微软雅黑" panose="020B0503020204020204" charset="-122"/>
            </a:endParaRPr>
          </a:p>
          <a:p>
            <a:pPr marL="298450" indent="-285750">
              <a:lnSpc>
                <a:spcPct val="100000"/>
              </a:lnSpc>
              <a:spcBef>
                <a:spcPts val="960"/>
              </a:spcBef>
              <a:buFont typeface="Wingdings" panose="05000000000000000000"/>
              <a:buChar char=""/>
              <a:tabLst>
                <a:tab pos="297815" algn="l"/>
                <a:tab pos="298450" algn="l"/>
              </a:tabLst>
            </a:pPr>
            <a:r>
              <a:rPr dirty="0">
                <a:latin typeface="黑体" panose="02010609060101010101" charset="-122"/>
                <a:ea typeface="黑体" panose="02010609060101010101" charset="-122"/>
                <a:cs typeface="微软雅黑" panose="020B0503020204020204" charset="-122"/>
              </a:rPr>
              <a:t>法律保障和执法能力是</a:t>
            </a:r>
            <a:r>
              <a:rPr spc="-10" dirty="0">
                <a:latin typeface="黑体" panose="02010609060101010101" charset="-122"/>
                <a:ea typeface="黑体" panose="02010609060101010101" charset="-122"/>
                <a:cs typeface="微软雅黑" panose="020B0503020204020204" charset="-122"/>
              </a:rPr>
              <a:t>否</a:t>
            </a:r>
            <a:r>
              <a:rPr dirty="0">
                <a:latin typeface="黑体" panose="02010609060101010101" charset="-122"/>
                <a:ea typeface="黑体" panose="02010609060101010101" charset="-122"/>
                <a:cs typeface="微软雅黑" panose="020B0503020204020204" charset="-122"/>
              </a:rPr>
              <a:t>健全</a:t>
            </a:r>
            <a:endParaRPr dirty="0">
              <a:latin typeface="黑体" panose="02010609060101010101" charset="-122"/>
              <a:ea typeface="黑体" panose="02010609060101010101" charset="-122"/>
              <a:cs typeface="微软雅黑" panose="020B0503020204020204" charset="-122"/>
            </a:endParaRPr>
          </a:p>
        </p:txBody>
      </p:sp>
      <p:sp>
        <p:nvSpPr>
          <p:cNvPr id="3" name="object 3"/>
          <p:cNvSpPr txBox="1">
            <a:spLocks noGrp="1"/>
          </p:cNvSpPr>
          <p:nvPr>
            <p:ph type="title"/>
          </p:nvPr>
        </p:nvSpPr>
        <p:spPr>
          <a:xfrm>
            <a:off x="1524000" y="820367"/>
            <a:ext cx="5915025" cy="381635"/>
          </a:xfrm>
          <a:prstGeom prst="rect">
            <a:avLst/>
          </a:prstGeom>
        </p:spPr>
        <p:txBody>
          <a:bodyPr vert="horz" wrap="square" lIns="0" tIns="12700" rIns="0" bIns="0" rtlCol="0">
            <a:spAutoFit/>
          </a:bodyPr>
          <a:lstStyle/>
          <a:p>
            <a:pPr marL="12700">
              <a:lnSpc>
                <a:spcPct val="100000"/>
              </a:lnSpc>
              <a:spcBef>
                <a:spcPts val="100"/>
              </a:spcBef>
            </a:pPr>
            <a:r>
              <a:rPr sz="2400" dirty="0">
                <a:solidFill>
                  <a:schemeClr val="tx2"/>
                </a:solidFill>
                <a:latin typeface="方正黑体_GBK" panose="03000509000000000000" charset="-122"/>
                <a:ea typeface="方正黑体_GBK" panose="03000509000000000000" charset="-122"/>
              </a:rPr>
              <a:t>一个</a:t>
            </a:r>
            <a:r>
              <a:rPr sz="2400" spc="-5" dirty="0">
                <a:solidFill>
                  <a:schemeClr val="tx2"/>
                </a:solidFill>
                <a:latin typeface="方正黑体_GBK" panose="03000509000000000000" charset="-122"/>
                <a:ea typeface="方正黑体_GBK" panose="03000509000000000000" charset="-122"/>
              </a:rPr>
              <a:t>有</a:t>
            </a:r>
            <a:r>
              <a:rPr sz="2400" dirty="0">
                <a:solidFill>
                  <a:schemeClr val="tx2"/>
                </a:solidFill>
                <a:latin typeface="方正黑体_GBK" panose="03000509000000000000" charset="-122"/>
                <a:ea typeface="方正黑体_GBK" panose="03000509000000000000" charset="-122"/>
              </a:rPr>
              <a:t>效的</a:t>
            </a:r>
            <a:r>
              <a:rPr sz="2400" spc="-5" dirty="0">
                <a:solidFill>
                  <a:schemeClr val="tx2"/>
                </a:solidFill>
                <a:latin typeface="方正黑体_GBK" panose="03000509000000000000" charset="-122"/>
                <a:ea typeface="方正黑体_GBK" panose="03000509000000000000" charset="-122"/>
              </a:rPr>
              <a:t>碳</a:t>
            </a:r>
            <a:r>
              <a:rPr sz="2400" dirty="0">
                <a:solidFill>
                  <a:schemeClr val="tx2"/>
                </a:solidFill>
                <a:latin typeface="方正黑体_GBK" panose="03000509000000000000" charset="-122"/>
                <a:ea typeface="方正黑体_GBK" panose="03000509000000000000" charset="-122"/>
              </a:rPr>
              <a:t>排放</a:t>
            </a:r>
            <a:r>
              <a:rPr sz="2400" spc="-5" dirty="0">
                <a:solidFill>
                  <a:schemeClr val="tx2"/>
                </a:solidFill>
                <a:latin typeface="方正黑体_GBK" panose="03000509000000000000" charset="-122"/>
                <a:ea typeface="方正黑体_GBK" panose="03000509000000000000" charset="-122"/>
              </a:rPr>
              <a:t>交</a:t>
            </a:r>
            <a:r>
              <a:rPr sz="2400" dirty="0">
                <a:solidFill>
                  <a:schemeClr val="tx2"/>
                </a:solidFill>
                <a:latin typeface="方正黑体_GBK" panose="03000509000000000000" charset="-122"/>
                <a:ea typeface="方正黑体_GBK" panose="03000509000000000000" charset="-122"/>
              </a:rPr>
              <a:t>易市</a:t>
            </a:r>
            <a:r>
              <a:rPr sz="2400" spc="-5" dirty="0">
                <a:solidFill>
                  <a:schemeClr val="tx2"/>
                </a:solidFill>
                <a:latin typeface="方正黑体_GBK" panose="03000509000000000000" charset="-122"/>
                <a:ea typeface="方正黑体_GBK" panose="03000509000000000000" charset="-122"/>
              </a:rPr>
              <a:t>场</a:t>
            </a:r>
            <a:r>
              <a:rPr sz="2400" dirty="0">
                <a:solidFill>
                  <a:schemeClr val="tx2"/>
                </a:solidFill>
                <a:latin typeface="方正黑体_GBK" panose="03000509000000000000" charset="-122"/>
                <a:ea typeface="方正黑体_GBK" panose="03000509000000000000" charset="-122"/>
              </a:rPr>
              <a:t>的评</a:t>
            </a:r>
            <a:r>
              <a:rPr sz="2400" spc="-5" dirty="0">
                <a:solidFill>
                  <a:schemeClr val="tx2"/>
                </a:solidFill>
                <a:latin typeface="方正黑体_GBK" panose="03000509000000000000" charset="-122"/>
                <a:ea typeface="方正黑体_GBK" panose="03000509000000000000" charset="-122"/>
              </a:rPr>
              <a:t>价</a:t>
            </a:r>
            <a:r>
              <a:rPr sz="2400" dirty="0">
                <a:solidFill>
                  <a:schemeClr val="tx2"/>
                </a:solidFill>
                <a:latin typeface="方正黑体_GBK" panose="03000509000000000000" charset="-122"/>
                <a:ea typeface="方正黑体_GBK" panose="03000509000000000000" charset="-122"/>
              </a:rPr>
              <a:t>标</a:t>
            </a:r>
            <a:r>
              <a:rPr sz="2400" spc="-5" dirty="0">
                <a:solidFill>
                  <a:schemeClr val="tx2"/>
                </a:solidFill>
                <a:latin typeface="方正黑体_GBK" panose="03000509000000000000" charset="-122"/>
                <a:ea typeface="方正黑体_GBK" panose="03000509000000000000" charset="-122"/>
              </a:rPr>
              <a:t>准</a:t>
            </a:r>
            <a:endParaRPr sz="2400" spc="-5" dirty="0">
              <a:solidFill>
                <a:schemeClr val="tx2"/>
              </a:solidFill>
              <a:latin typeface="方正黑体_GBK" panose="03000509000000000000" charset="-122"/>
              <a:ea typeface="方正黑体_GBK" panose="03000509000000000000"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p:nvPr/>
        </p:nvSpPr>
        <p:spPr>
          <a:xfrm>
            <a:off x="1056170" y="1282773"/>
            <a:ext cx="1872614" cy="2560320"/>
          </a:xfrm>
          <a:custGeom>
            <a:avLst/>
            <a:gdLst/>
            <a:ahLst/>
            <a:cxnLst/>
            <a:rect l="l" t="t" r="r" b="b"/>
            <a:pathLst>
              <a:path w="1872614" h="2560320">
                <a:moveTo>
                  <a:pt x="936078" y="0"/>
                </a:moveTo>
                <a:lnTo>
                  <a:pt x="895474" y="1182"/>
                </a:lnTo>
                <a:lnTo>
                  <a:pt x="855312" y="4698"/>
                </a:lnTo>
                <a:lnTo>
                  <a:pt x="815627" y="10500"/>
                </a:lnTo>
                <a:lnTo>
                  <a:pt x="776453" y="18539"/>
                </a:lnTo>
                <a:lnTo>
                  <a:pt x="737827" y="28767"/>
                </a:lnTo>
                <a:lnTo>
                  <a:pt x="699783" y="41137"/>
                </a:lnTo>
                <a:lnTo>
                  <a:pt x="662356" y="55600"/>
                </a:lnTo>
                <a:lnTo>
                  <a:pt x="625582" y="72108"/>
                </a:lnTo>
                <a:lnTo>
                  <a:pt x="589495" y="90613"/>
                </a:lnTo>
                <a:lnTo>
                  <a:pt x="554132" y="111067"/>
                </a:lnTo>
                <a:lnTo>
                  <a:pt x="519526" y="133422"/>
                </a:lnTo>
                <a:lnTo>
                  <a:pt x="485713" y="157631"/>
                </a:lnTo>
                <a:lnTo>
                  <a:pt x="452728" y="183644"/>
                </a:lnTo>
                <a:lnTo>
                  <a:pt x="420606" y="211414"/>
                </a:lnTo>
                <a:lnTo>
                  <a:pt x="389383" y="240892"/>
                </a:lnTo>
                <a:lnTo>
                  <a:pt x="359093" y="272032"/>
                </a:lnTo>
                <a:lnTo>
                  <a:pt x="329772" y="304784"/>
                </a:lnTo>
                <a:lnTo>
                  <a:pt x="301455" y="339102"/>
                </a:lnTo>
                <a:lnTo>
                  <a:pt x="274177" y="374935"/>
                </a:lnTo>
                <a:lnTo>
                  <a:pt x="247972" y="412238"/>
                </a:lnTo>
                <a:lnTo>
                  <a:pt x="222877" y="450960"/>
                </a:lnTo>
                <a:lnTo>
                  <a:pt x="198926" y="491056"/>
                </a:lnTo>
                <a:lnTo>
                  <a:pt x="176155" y="532475"/>
                </a:lnTo>
                <a:lnTo>
                  <a:pt x="154598" y="575172"/>
                </a:lnTo>
                <a:lnTo>
                  <a:pt x="134291" y="619096"/>
                </a:lnTo>
                <a:lnTo>
                  <a:pt x="115268" y="664201"/>
                </a:lnTo>
                <a:lnTo>
                  <a:pt x="97566" y="710438"/>
                </a:lnTo>
                <a:lnTo>
                  <a:pt x="81218" y="757759"/>
                </a:lnTo>
                <a:lnTo>
                  <a:pt x="66261" y="806117"/>
                </a:lnTo>
                <a:lnTo>
                  <a:pt x="52729" y="855462"/>
                </a:lnTo>
                <a:lnTo>
                  <a:pt x="40657" y="905748"/>
                </a:lnTo>
                <a:lnTo>
                  <a:pt x="30081" y="956925"/>
                </a:lnTo>
                <a:lnTo>
                  <a:pt x="21036" y="1008947"/>
                </a:lnTo>
                <a:lnTo>
                  <a:pt x="13557" y="1061764"/>
                </a:lnTo>
                <a:lnTo>
                  <a:pt x="7678" y="1115330"/>
                </a:lnTo>
                <a:lnTo>
                  <a:pt x="3436" y="1169595"/>
                </a:lnTo>
                <a:lnTo>
                  <a:pt x="864" y="1224512"/>
                </a:lnTo>
                <a:lnTo>
                  <a:pt x="0" y="1280033"/>
                </a:lnTo>
                <a:lnTo>
                  <a:pt x="864" y="1335563"/>
                </a:lnTo>
                <a:lnTo>
                  <a:pt x="3436" y="1390488"/>
                </a:lnTo>
                <a:lnTo>
                  <a:pt x="7678" y="1444761"/>
                </a:lnTo>
                <a:lnTo>
                  <a:pt x="13557" y="1498333"/>
                </a:lnTo>
                <a:lnTo>
                  <a:pt x="21036" y="1551156"/>
                </a:lnTo>
                <a:lnTo>
                  <a:pt x="30081" y="1603182"/>
                </a:lnTo>
                <a:lnTo>
                  <a:pt x="40657" y="1654364"/>
                </a:lnTo>
                <a:lnTo>
                  <a:pt x="52729" y="1704653"/>
                </a:lnTo>
                <a:lnTo>
                  <a:pt x="66261" y="1754001"/>
                </a:lnTo>
                <a:lnTo>
                  <a:pt x="81218" y="1802360"/>
                </a:lnTo>
                <a:lnTo>
                  <a:pt x="97566" y="1849683"/>
                </a:lnTo>
                <a:lnTo>
                  <a:pt x="115268" y="1895920"/>
                </a:lnTo>
                <a:lnTo>
                  <a:pt x="134291" y="1941025"/>
                </a:lnTo>
                <a:lnTo>
                  <a:pt x="154598" y="1984949"/>
                </a:lnTo>
                <a:lnTo>
                  <a:pt x="176155" y="2027645"/>
                </a:lnTo>
                <a:lnTo>
                  <a:pt x="198926" y="2069063"/>
                </a:lnTo>
                <a:lnTo>
                  <a:pt x="222877" y="2109157"/>
                </a:lnTo>
                <a:lnTo>
                  <a:pt x="247972" y="2147877"/>
                </a:lnTo>
                <a:lnTo>
                  <a:pt x="274177" y="2185177"/>
                </a:lnTo>
                <a:lnTo>
                  <a:pt x="301455" y="2221008"/>
                </a:lnTo>
                <a:lnTo>
                  <a:pt x="329772" y="2255323"/>
                </a:lnTo>
                <a:lnTo>
                  <a:pt x="359093" y="2288072"/>
                </a:lnTo>
                <a:lnTo>
                  <a:pt x="389383" y="2319208"/>
                </a:lnTo>
                <a:lnTo>
                  <a:pt x="420606" y="2348684"/>
                </a:lnTo>
                <a:lnTo>
                  <a:pt x="452728" y="2376451"/>
                </a:lnTo>
                <a:lnTo>
                  <a:pt x="485713" y="2402460"/>
                </a:lnTo>
                <a:lnTo>
                  <a:pt x="519526" y="2426665"/>
                </a:lnTo>
                <a:lnTo>
                  <a:pt x="554132" y="2449017"/>
                </a:lnTo>
                <a:lnTo>
                  <a:pt x="589495" y="2469468"/>
                </a:lnTo>
                <a:lnTo>
                  <a:pt x="625582" y="2487971"/>
                </a:lnTo>
                <a:lnTo>
                  <a:pt x="662356" y="2504476"/>
                </a:lnTo>
                <a:lnTo>
                  <a:pt x="699783" y="2518936"/>
                </a:lnTo>
                <a:lnTo>
                  <a:pt x="737827" y="2531303"/>
                </a:lnTo>
                <a:lnTo>
                  <a:pt x="776453" y="2541530"/>
                </a:lnTo>
                <a:lnTo>
                  <a:pt x="815627" y="2549567"/>
                </a:lnTo>
                <a:lnTo>
                  <a:pt x="855312" y="2555368"/>
                </a:lnTo>
                <a:lnTo>
                  <a:pt x="895474" y="2558883"/>
                </a:lnTo>
                <a:lnTo>
                  <a:pt x="936078" y="2560066"/>
                </a:lnTo>
                <a:lnTo>
                  <a:pt x="976686" y="2558883"/>
                </a:lnTo>
                <a:lnTo>
                  <a:pt x="1016852" y="2555368"/>
                </a:lnTo>
                <a:lnTo>
                  <a:pt x="1056541" y="2549567"/>
                </a:lnTo>
                <a:lnTo>
                  <a:pt x="1095717" y="2541530"/>
                </a:lnTo>
                <a:lnTo>
                  <a:pt x="1134347" y="2531303"/>
                </a:lnTo>
                <a:lnTo>
                  <a:pt x="1172393" y="2518936"/>
                </a:lnTo>
                <a:lnTo>
                  <a:pt x="1209823" y="2504476"/>
                </a:lnTo>
                <a:lnTo>
                  <a:pt x="1246599" y="2487971"/>
                </a:lnTo>
                <a:lnTo>
                  <a:pt x="1282688" y="2469468"/>
                </a:lnTo>
                <a:lnTo>
                  <a:pt x="1318054" y="2449017"/>
                </a:lnTo>
                <a:lnTo>
                  <a:pt x="1352661" y="2426665"/>
                </a:lnTo>
                <a:lnTo>
                  <a:pt x="1386476" y="2402460"/>
                </a:lnTo>
                <a:lnTo>
                  <a:pt x="1419462" y="2376451"/>
                </a:lnTo>
                <a:lnTo>
                  <a:pt x="1451585" y="2348684"/>
                </a:lnTo>
                <a:lnTo>
                  <a:pt x="1482809" y="2319208"/>
                </a:lnTo>
                <a:lnTo>
                  <a:pt x="1513100" y="2288072"/>
                </a:lnTo>
                <a:lnTo>
                  <a:pt x="1542421" y="2255323"/>
                </a:lnTo>
                <a:lnTo>
                  <a:pt x="1570739" y="2221008"/>
                </a:lnTo>
                <a:lnTo>
                  <a:pt x="1598018" y="2185177"/>
                </a:lnTo>
                <a:lnTo>
                  <a:pt x="1624223" y="2147877"/>
                </a:lnTo>
                <a:lnTo>
                  <a:pt x="1649319" y="2109157"/>
                </a:lnTo>
                <a:lnTo>
                  <a:pt x="1673270" y="2069063"/>
                </a:lnTo>
                <a:lnTo>
                  <a:pt x="1696041" y="2027645"/>
                </a:lnTo>
                <a:lnTo>
                  <a:pt x="1717598" y="1984949"/>
                </a:lnTo>
                <a:lnTo>
                  <a:pt x="1737906" y="1941025"/>
                </a:lnTo>
                <a:lnTo>
                  <a:pt x="1756928" y="1895920"/>
                </a:lnTo>
                <a:lnTo>
                  <a:pt x="1774631" y="1849683"/>
                </a:lnTo>
                <a:lnTo>
                  <a:pt x="1790978" y="1802360"/>
                </a:lnTo>
                <a:lnTo>
                  <a:pt x="1805935" y="1754001"/>
                </a:lnTo>
                <a:lnTo>
                  <a:pt x="1819467" y="1704653"/>
                </a:lnTo>
                <a:lnTo>
                  <a:pt x="1831538" y="1654364"/>
                </a:lnTo>
                <a:lnTo>
                  <a:pt x="1842114" y="1603182"/>
                </a:lnTo>
                <a:lnTo>
                  <a:pt x="1851159" y="1551156"/>
                </a:lnTo>
                <a:lnTo>
                  <a:pt x="1858639" y="1498333"/>
                </a:lnTo>
                <a:lnTo>
                  <a:pt x="1864517" y="1444761"/>
                </a:lnTo>
                <a:lnTo>
                  <a:pt x="1868759" y="1390488"/>
                </a:lnTo>
                <a:lnTo>
                  <a:pt x="1871331" y="1335563"/>
                </a:lnTo>
                <a:lnTo>
                  <a:pt x="1872195" y="1280033"/>
                </a:lnTo>
                <a:lnTo>
                  <a:pt x="1871331" y="1224512"/>
                </a:lnTo>
                <a:lnTo>
                  <a:pt x="1868759" y="1169595"/>
                </a:lnTo>
                <a:lnTo>
                  <a:pt x="1864517" y="1115330"/>
                </a:lnTo>
                <a:lnTo>
                  <a:pt x="1858639" y="1061764"/>
                </a:lnTo>
                <a:lnTo>
                  <a:pt x="1851159" y="1008947"/>
                </a:lnTo>
                <a:lnTo>
                  <a:pt x="1842114" y="956925"/>
                </a:lnTo>
                <a:lnTo>
                  <a:pt x="1831538" y="905748"/>
                </a:lnTo>
                <a:lnTo>
                  <a:pt x="1819467" y="855462"/>
                </a:lnTo>
                <a:lnTo>
                  <a:pt x="1805935" y="806117"/>
                </a:lnTo>
                <a:lnTo>
                  <a:pt x="1790978" y="757759"/>
                </a:lnTo>
                <a:lnTo>
                  <a:pt x="1774631" y="710438"/>
                </a:lnTo>
                <a:lnTo>
                  <a:pt x="1756928" y="664201"/>
                </a:lnTo>
                <a:lnTo>
                  <a:pt x="1737906" y="619096"/>
                </a:lnTo>
                <a:lnTo>
                  <a:pt x="1717598" y="575172"/>
                </a:lnTo>
                <a:lnTo>
                  <a:pt x="1696041" y="532475"/>
                </a:lnTo>
                <a:lnTo>
                  <a:pt x="1673270" y="491056"/>
                </a:lnTo>
                <a:lnTo>
                  <a:pt x="1649319" y="450960"/>
                </a:lnTo>
                <a:lnTo>
                  <a:pt x="1624223" y="412238"/>
                </a:lnTo>
                <a:lnTo>
                  <a:pt x="1598018" y="374935"/>
                </a:lnTo>
                <a:lnTo>
                  <a:pt x="1570739" y="339102"/>
                </a:lnTo>
                <a:lnTo>
                  <a:pt x="1542421" y="304784"/>
                </a:lnTo>
                <a:lnTo>
                  <a:pt x="1513100" y="272032"/>
                </a:lnTo>
                <a:lnTo>
                  <a:pt x="1482809" y="240892"/>
                </a:lnTo>
                <a:lnTo>
                  <a:pt x="1451585" y="211414"/>
                </a:lnTo>
                <a:lnTo>
                  <a:pt x="1419462" y="183644"/>
                </a:lnTo>
                <a:lnTo>
                  <a:pt x="1386476" y="157631"/>
                </a:lnTo>
                <a:lnTo>
                  <a:pt x="1352661" y="133422"/>
                </a:lnTo>
                <a:lnTo>
                  <a:pt x="1318054" y="111067"/>
                </a:lnTo>
                <a:lnTo>
                  <a:pt x="1282688" y="90613"/>
                </a:lnTo>
                <a:lnTo>
                  <a:pt x="1246599" y="72108"/>
                </a:lnTo>
                <a:lnTo>
                  <a:pt x="1209823" y="55600"/>
                </a:lnTo>
                <a:lnTo>
                  <a:pt x="1172393" y="41137"/>
                </a:lnTo>
                <a:lnTo>
                  <a:pt x="1134347" y="28767"/>
                </a:lnTo>
                <a:lnTo>
                  <a:pt x="1095717" y="18539"/>
                </a:lnTo>
                <a:lnTo>
                  <a:pt x="1056541" y="10500"/>
                </a:lnTo>
                <a:lnTo>
                  <a:pt x="1016852" y="4698"/>
                </a:lnTo>
                <a:lnTo>
                  <a:pt x="976686" y="1182"/>
                </a:lnTo>
                <a:lnTo>
                  <a:pt x="936078" y="0"/>
                </a:lnTo>
                <a:close/>
              </a:path>
            </a:pathLst>
          </a:custGeom>
          <a:solidFill>
            <a:schemeClr val="accent1"/>
          </a:solidFill>
          <a:effectLst>
            <a:outerShdw blurRad="50800" dist="38100" dir="2700000" algn="tl" rotWithShape="0">
              <a:prstClr val="black">
                <a:alpha val="40000"/>
              </a:prstClr>
            </a:outerShdw>
          </a:effectLst>
        </p:spPr>
        <p:txBody>
          <a:bodyPr wrap="square" lIns="0" tIns="0" rIns="0" bIns="0" rtlCol="0">
            <a:noAutofit/>
          </a:bodyPr>
          <a:lstStyle/>
          <a:p>
            <a:pPr lvl="0" algn="l">
              <a:buClrTx/>
              <a:buSzTx/>
              <a:buFontTx/>
            </a:pPr>
            <a:endParaRPr>
              <a:latin typeface="方正黑体_GBK" panose="03000509000000000000" charset="-122"/>
              <a:ea typeface="方正黑体_GBK" panose="03000509000000000000" charset="-122"/>
              <a:sym typeface="+mn-ea"/>
            </a:endParaRPr>
          </a:p>
        </p:txBody>
      </p:sp>
      <p:sp>
        <p:nvSpPr>
          <p:cNvPr id="3" name="object 3"/>
          <p:cNvSpPr/>
          <p:nvPr/>
        </p:nvSpPr>
        <p:spPr>
          <a:xfrm>
            <a:off x="1056170" y="1292298"/>
            <a:ext cx="1872614" cy="2560320"/>
          </a:xfrm>
          <a:custGeom>
            <a:avLst/>
            <a:gdLst/>
            <a:ahLst/>
            <a:cxnLst/>
            <a:rect l="l" t="t" r="r" b="b"/>
            <a:pathLst>
              <a:path w="1872614" h="2560320">
                <a:moveTo>
                  <a:pt x="0" y="1280033"/>
                </a:moveTo>
                <a:lnTo>
                  <a:pt x="864" y="1224512"/>
                </a:lnTo>
                <a:lnTo>
                  <a:pt x="3436" y="1169595"/>
                </a:lnTo>
                <a:lnTo>
                  <a:pt x="7678" y="1115330"/>
                </a:lnTo>
                <a:lnTo>
                  <a:pt x="13557" y="1061764"/>
                </a:lnTo>
                <a:lnTo>
                  <a:pt x="21036" y="1008947"/>
                </a:lnTo>
                <a:lnTo>
                  <a:pt x="30081" y="956925"/>
                </a:lnTo>
                <a:lnTo>
                  <a:pt x="40657" y="905748"/>
                </a:lnTo>
                <a:lnTo>
                  <a:pt x="52729" y="855462"/>
                </a:lnTo>
                <a:lnTo>
                  <a:pt x="66261" y="806117"/>
                </a:lnTo>
                <a:lnTo>
                  <a:pt x="81218" y="757759"/>
                </a:lnTo>
                <a:lnTo>
                  <a:pt x="97566" y="710438"/>
                </a:lnTo>
                <a:lnTo>
                  <a:pt x="115268" y="664201"/>
                </a:lnTo>
                <a:lnTo>
                  <a:pt x="134291" y="619096"/>
                </a:lnTo>
                <a:lnTo>
                  <a:pt x="154598" y="575172"/>
                </a:lnTo>
                <a:lnTo>
                  <a:pt x="176155" y="532475"/>
                </a:lnTo>
                <a:lnTo>
                  <a:pt x="198926" y="491056"/>
                </a:lnTo>
                <a:lnTo>
                  <a:pt x="222877" y="450960"/>
                </a:lnTo>
                <a:lnTo>
                  <a:pt x="247972" y="412238"/>
                </a:lnTo>
                <a:lnTo>
                  <a:pt x="274177" y="374935"/>
                </a:lnTo>
                <a:lnTo>
                  <a:pt x="301455" y="339102"/>
                </a:lnTo>
                <a:lnTo>
                  <a:pt x="329772" y="304784"/>
                </a:lnTo>
                <a:lnTo>
                  <a:pt x="359093" y="272032"/>
                </a:lnTo>
                <a:lnTo>
                  <a:pt x="389383" y="240892"/>
                </a:lnTo>
                <a:lnTo>
                  <a:pt x="420606" y="211414"/>
                </a:lnTo>
                <a:lnTo>
                  <a:pt x="452728" y="183644"/>
                </a:lnTo>
                <a:lnTo>
                  <a:pt x="485713" y="157631"/>
                </a:lnTo>
                <a:lnTo>
                  <a:pt x="519526" y="133422"/>
                </a:lnTo>
                <a:lnTo>
                  <a:pt x="554132" y="111067"/>
                </a:lnTo>
                <a:lnTo>
                  <a:pt x="589495" y="90613"/>
                </a:lnTo>
                <a:lnTo>
                  <a:pt x="625582" y="72108"/>
                </a:lnTo>
                <a:lnTo>
                  <a:pt x="662356" y="55600"/>
                </a:lnTo>
                <a:lnTo>
                  <a:pt x="699783" y="41137"/>
                </a:lnTo>
                <a:lnTo>
                  <a:pt x="737827" y="28767"/>
                </a:lnTo>
                <a:lnTo>
                  <a:pt x="776453" y="18539"/>
                </a:lnTo>
                <a:lnTo>
                  <a:pt x="815627" y="10500"/>
                </a:lnTo>
                <a:lnTo>
                  <a:pt x="855312" y="4698"/>
                </a:lnTo>
                <a:lnTo>
                  <a:pt x="895474" y="1182"/>
                </a:lnTo>
                <a:lnTo>
                  <a:pt x="936078" y="0"/>
                </a:lnTo>
                <a:lnTo>
                  <a:pt x="976686" y="1182"/>
                </a:lnTo>
                <a:lnTo>
                  <a:pt x="1016852" y="4698"/>
                </a:lnTo>
                <a:lnTo>
                  <a:pt x="1056541" y="10500"/>
                </a:lnTo>
                <a:lnTo>
                  <a:pt x="1095717" y="18539"/>
                </a:lnTo>
                <a:lnTo>
                  <a:pt x="1134347" y="28767"/>
                </a:lnTo>
                <a:lnTo>
                  <a:pt x="1172393" y="41137"/>
                </a:lnTo>
                <a:lnTo>
                  <a:pt x="1209823" y="55600"/>
                </a:lnTo>
                <a:lnTo>
                  <a:pt x="1246599" y="72108"/>
                </a:lnTo>
                <a:lnTo>
                  <a:pt x="1282688" y="90613"/>
                </a:lnTo>
                <a:lnTo>
                  <a:pt x="1318054" y="111067"/>
                </a:lnTo>
                <a:lnTo>
                  <a:pt x="1352661" y="133422"/>
                </a:lnTo>
                <a:lnTo>
                  <a:pt x="1386476" y="157631"/>
                </a:lnTo>
                <a:lnTo>
                  <a:pt x="1419462" y="183644"/>
                </a:lnTo>
                <a:lnTo>
                  <a:pt x="1451585" y="211414"/>
                </a:lnTo>
                <a:lnTo>
                  <a:pt x="1482809" y="240892"/>
                </a:lnTo>
                <a:lnTo>
                  <a:pt x="1513100" y="272032"/>
                </a:lnTo>
                <a:lnTo>
                  <a:pt x="1542421" y="304784"/>
                </a:lnTo>
                <a:lnTo>
                  <a:pt x="1570739" y="339102"/>
                </a:lnTo>
                <a:lnTo>
                  <a:pt x="1598018" y="374935"/>
                </a:lnTo>
                <a:lnTo>
                  <a:pt x="1624223" y="412238"/>
                </a:lnTo>
                <a:lnTo>
                  <a:pt x="1649319" y="450960"/>
                </a:lnTo>
                <a:lnTo>
                  <a:pt x="1673270" y="491056"/>
                </a:lnTo>
                <a:lnTo>
                  <a:pt x="1696041" y="532475"/>
                </a:lnTo>
                <a:lnTo>
                  <a:pt x="1717598" y="575172"/>
                </a:lnTo>
                <a:lnTo>
                  <a:pt x="1737906" y="619096"/>
                </a:lnTo>
                <a:lnTo>
                  <a:pt x="1756928" y="664201"/>
                </a:lnTo>
                <a:lnTo>
                  <a:pt x="1774631" y="710438"/>
                </a:lnTo>
                <a:lnTo>
                  <a:pt x="1790978" y="757759"/>
                </a:lnTo>
                <a:lnTo>
                  <a:pt x="1805935" y="806117"/>
                </a:lnTo>
                <a:lnTo>
                  <a:pt x="1819467" y="855462"/>
                </a:lnTo>
                <a:lnTo>
                  <a:pt x="1831538" y="905748"/>
                </a:lnTo>
                <a:lnTo>
                  <a:pt x="1842114" y="956925"/>
                </a:lnTo>
                <a:lnTo>
                  <a:pt x="1851159" y="1008947"/>
                </a:lnTo>
                <a:lnTo>
                  <a:pt x="1858639" y="1061764"/>
                </a:lnTo>
                <a:lnTo>
                  <a:pt x="1864517" y="1115330"/>
                </a:lnTo>
                <a:lnTo>
                  <a:pt x="1868759" y="1169595"/>
                </a:lnTo>
                <a:lnTo>
                  <a:pt x="1871331" y="1224512"/>
                </a:lnTo>
                <a:lnTo>
                  <a:pt x="1872195" y="1280033"/>
                </a:lnTo>
                <a:lnTo>
                  <a:pt x="1871331" y="1335563"/>
                </a:lnTo>
                <a:lnTo>
                  <a:pt x="1868759" y="1390488"/>
                </a:lnTo>
                <a:lnTo>
                  <a:pt x="1864517" y="1444761"/>
                </a:lnTo>
                <a:lnTo>
                  <a:pt x="1858639" y="1498333"/>
                </a:lnTo>
                <a:lnTo>
                  <a:pt x="1851159" y="1551156"/>
                </a:lnTo>
                <a:lnTo>
                  <a:pt x="1842114" y="1603182"/>
                </a:lnTo>
                <a:lnTo>
                  <a:pt x="1831538" y="1654364"/>
                </a:lnTo>
                <a:lnTo>
                  <a:pt x="1819467" y="1704653"/>
                </a:lnTo>
                <a:lnTo>
                  <a:pt x="1805935" y="1754001"/>
                </a:lnTo>
                <a:lnTo>
                  <a:pt x="1790978" y="1802360"/>
                </a:lnTo>
                <a:lnTo>
                  <a:pt x="1774631" y="1849683"/>
                </a:lnTo>
                <a:lnTo>
                  <a:pt x="1756928" y="1895920"/>
                </a:lnTo>
                <a:lnTo>
                  <a:pt x="1737906" y="1941025"/>
                </a:lnTo>
                <a:lnTo>
                  <a:pt x="1717598" y="1984949"/>
                </a:lnTo>
                <a:lnTo>
                  <a:pt x="1696041" y="2027645"/>
                </a:lnTo>
                <a:lnTo>
                  <a:pt x="1673270" y="2069063"/>
                </a:lnTo>
                <a:lnTo>
                  <a:pt x="1649319" y="2109157"/>
                </a:lnTo>
                <a:lnTo>
                  <a:pt x="1624223" y="2147877"/>
                </a:lnTo>
                <a:lnTo>
                  <a:pt x="1598018" y="2185177"/>
                </a:lnTo>
                <a:lnTo>
                  <a:pt x="1570739" y="2221008"/>
                </a:lnTo>
                <a:lnTo>
                  <a:pt x="1542421" y="2255323"/>
                </a:lnTo>
                <a:lnTo>
                  <a:pt x="1513100" y="2288072"/>
                </a:lnTo>
                <a:lnTo>
                  <a:pt x="1482809" y="2319208"/>
                </a:lnTo>
                <a:lnTo>
                  <a:pt x="1451585" y="2348684"/>
                </a:lnTo>
                <a:lnTo>
                  <a:pt x="1419462" y="2376451"/>
                </a:lnTo>
                <a:lnTo>
                  <a:pt x="1386476" y="2402460"/>
                </a:lnTo>
                <a:lnTo>
                  <a:pt x="1352661" y="2426665"/>
                </a:lnTo>
                <a:lnTo>
                  <a:pt x="1318054" y="2449017"/>
                </a:lnTo>
                <a:lnTo>
                  <a:pt x="1282688" y="2469468"/>
                </a:lnTo>
                <a:lnTo>
                  <a:pt x="1246599" y="2487971"/>
                </a:lnTo>
                <a:lnTo>
                  <a:pt x="1209823" y="2504476"/>
                </a:lnTo>
                <a:lnTo>
                  <a:pt x="1172393" y="2518936"/>
                </a:lnTo>
                <a:lnTo>
                  <a:pt x="1134347" y="2531303"/>
                </a:lnTo>
                <a:lnTo>
                  <a:pt x="1095717" y="2541530"/>
                </a:lnTo>
                <a:lnTo>
                  <a:pt x="1056541" y="2549567"/>
                </a:lnTo>
                <a:lnTo>
                  <a:pt x="1016852" y="2555368"/>
                </a:lnTo>
                <a:lnTo>
                  <a:pt x="976686" y="2558883"/>
                </a:lnTo>
                <a:lnTo>
                  <a:pt x="936078" y="2560066"/>
                </a:lnTo>
                <a:lnTo>
                  <a:pt x="895474" y="2558883"/>
                </a:lnTo>
                <a:lnTo>
                  <a:pt x="855312" y="2555368"/>
                </a:lnTo>
                <a:lnTo>
                  <a:pt x="815627" y="2549567"/>
                </a:lnTo>
                <a:lnTo>
                  <a:pt x="776453" y="2541530"/>
                </a:lnTo>
                <a:lnTo>
                  <a:pt x="737827" y="2531303"/>
                </a:lnTo>
                <a:lnTo>
                  <a:pt x="699783" y="2518936"/>
                </a:lnTo>
                <a:lnTo>
                  <a:pt x="662356" y="2504476"/>
                </a:lnTo>
                <a:lnTo>
                  <a:pt x="625582" y="2487971"/>
                </a:lnTo>
                <a:lnTo>
                  <a:pt x="589495" y="2469468"/>
                </a:lnTo>
                <a:lnTo>
                  <a:pt x="554132" y="2449017"/>
                </a:lnTo>
                <a:lnTo>
                  <a:pt x="519526" y="2426665"/>
                </a:lnTo>
                <a:lnTo>
                  <a:pt x="485713" y="2402460"/>
                </a:lnTo>
                <a:lnTo>
                  <a:pt x="452728" y="2376451"/>
                </a:lnTo>
                <a:lnTo>
                  <a:pt x="420606" y="2348684"/>
                </a:lnTo>
                <a:lnTo>
                  <a:pt x="389383" y="2319208"/>
                </a:lnTo>
                <a:lnTo>
                  <a:pt x="359093" y="2288072"/>
                </a:lnTo>
                <a:lnTo>
                  <a:pt x="329772" y="2255323"/>
                </a:lnTo>
                <a:lnTo>
                  <a:pt x="301455" y="2221008"/>
                </a:lnTo>
                <a:lnTo>
                  <a:pt x="274177" y="2185177"/>
                </a:lnTo>
                <a:lnTo>
                  <a:pt x="247972" y="2147877"/>
                </a:lnTo>
                <a:lnTo>
                  <a:pt x="222877" y="2109157"/>
                </a:lnTo>
                <a:lnTo>
                  <a:pt x="198926" y="2069063"/>
                </a:lnTo>
                <a:lnTo>
                  <a:pt x="176155" y="2027645"/>
                </a:lnTo>
                <a:lnTo>
                  <a:pt x="154598" y="1984949"/>
                </a:lnTo>
                <a:lnTo>
                  <a:pt x="134291" y="1941025"/>
                </a:lnTo>
                <a:lnTo>
                  <a:pt x="115268" y="1895920"/>
                </a:lnTo>
                <a:lnTo>
                  <a:pt x="97566" y="1849683"/>
                </a:lnTo>
                <a:lnTo>
                  <a:pt x="81218" y="1802360"/>
                </a:lnTo>
                <a:lnTo>
                  <a:pt x="66261" y="1754001"/>
                </a:lnTo>
                <a:lnTo>
                  <a:pt x="52729" y="1704653"/>
                </a:lnTo>
                <a:lnTo>
                  <a:pt x="40657" y="1654364"/>
                </a:lnTo>
                <a:lnTo>
                  <a:pt x="30081" y="1603182"/>
                </a:lnTo>
                <a:lnTo>
                  <a:pt x="21036" y="1551156"/>
                </a:lnTo>
                <a:lnTo>
                  <a:pt x="13557" y="1498333"/>
                </a:lnTo>
                <a:lnTo>
                  <a:pt x="7678" y="1444761"/>
                </a:lnTo>
                <a:lnTo>
                  <a:pt x="3436" y="1390488"/>
                </a:lnTo>
                <a:lnTo>
                  <a:pt x="864" y="1335563"/>
                </a:lnTo>
                <a:lnTo>
                  <a:pt x="0" y="1280033"/>
                </a:lnTo>
                <a:close/>
              </a:path>
            </a:pathLst>
          </a:custGeom>
          <a:ln w="25400">
            <a:solidFill>
              <a:srgbClr val="FFFFFF"/>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4" name="object 4"/>
          <p:cNvSpPr txBox="1"/>
          <p:nvPr/>
        </p:nvSpPr>
        <p:spPr>
          <a:xfrm>
            <a:off x="1750822" y="1403170"/>
            <a:ext cx="482600" cy="381635"/>
          </a:xfrm>
          <a:prstGeom prst="rect">
            <a:avLst/>
          </a:prstGeom>
        </p:spPr>
        <p:txBody>
          <a:bodyPr vert="horz" wrap="square" lIns="0" tIns="22860" rIns="0" bIns="0" rtlCol="0">
            <a:spAutoFit/>
          </a:bodyPr>
          <a:lstStyle/>
          <a:p>
            <a:pPr marL="12700" marR="5080">
              <a:lnSpc>
                <a:spcPts val="1400"/>
              </a:lnSpc>
              <a:spcBef>
                <a:spcPts val="180"/>
              </a:spcBef>
            </a:pPr>
            <a:r>
              <a:rPr sz="1200" dirty="0">
                <a:solidFill>
                  <a:srgbClr val="FFFFFF"/>
                </a:solidFill>
                <a:latin typeface="方正黑体_GBK" panose="03000509000000000000" charset="-122"/>
                <a:ea typeface="方正黑体_GBK" panose="03000509000000000000" charset="-122"/>
                <a:cs typeface="方正黑体_GBK" panose="03000509000000000000" charset="-122"/>
              </a:rPr>
              <a:t>应对气 候变化</a:t>
            </a:r>
            <a:endParaRPr sz="1200" dirty="0">
              <a:solidFill>
                <a:srgbClr val="FFFFFF"/>
              </a:solidFill>
              <a:latin typeface="方正黑体_GBK" panose="03000509000000000000" charset="-122"/>
              <a:ea typeface="方正黑体_GBK" panose="03000509000000000000" charset="-122"/>
              <a:cs typeface="方正黑体_GBK" panose="03000509000000000000" charset="-122"/>
            </a:endParaRPr>
          </a:p>
        </p:txBody>
      </p:sp>
      <p:sp>
        <p:nvSpPr>
          <p:cNvPr id="5" name="object 5"/>
          <p:cNvSpPr/>
          <p:nvPr/>
        </p:nvSpPr>
        <p:spPr>
          <a:xfrm>
            <a:off x="1344218" y="1852242"/>
            <a:ext cx="1296670" cy="1942464"/>
          </a:xfrm>
          <a:custGeom>
            <a:avLst/>
            <a:gdLst/>
            <a:ahLst/>
            <a:cxnLst/>
            <a:rect l="l" t="t" r="r" b="b"/>
            <a:pathLst>
              <a:path w="1296670" h="1942464">
                <a:moveTo>
                  <a:pt x="648030" y="0"/>
                </a:moveTo>
                <a:lnTo>
                  <a:pt x="609954" y="1648"/>
                </a:lnTo>
                <a:lnTo>
                  <a:pt x="535601" y="14561"/>
                </a:lnTo>
                <a:lnTo>
                  <a:pt x="464052" y="39689"/>
                </a:lnTo>
                <a:lnTo>
                  <a:pt x="429480" y="56607"/>
                </a:lnTo>
                <a:lnTo>
                  <a:pt x="395792" y="76305"/>
                </a:lnTo>
                <a:lnTo>
                  <a:pt x="363047" y="98692"/>
                </a:lnTo>
                <a:lnTo>
                  <a:pt x="331308" y="123678"/>
                </a:lnTo>
                <a:lnTo>
                  <a:pt x="300633" y="151172"/>
                </a:lnTo>
                <a:lnTo>
                  <a:pt x="271085" y="181082"/>
                </a:lnTo>
                <a:lnTo>
                  <a:pt x="242725" y="213317"/>
                </a:lnTo>
                <a:lnTo>
                  <a:pt x="215612" y="247787"/>
                </a:lnTo>
                <a:lnTo>
                  <a:pt x="189807" y="284400"/>
                </a:lnTo>
                <a:lnTo>
                  <a:pt x="165373" y="323065"/>
                </a:lnTo>
                <a:lnTo>
                  <a:pt x="142368" y="363692"/>
                </a:lnTo>
                <a:lnTo>
                  <a:pt x="120854" y="406189"/>
                </a:lnTo>
                <a:lnTo>
                  <a:pt x="100893" y="450464"/>
                </a:lnTo>
                <a:lnTo>
                  <a:pt x="82544" y="496428"/>
                </a:lnTo>
                <a:lnTo>
                  <a:pt x="65868" y="543989"/>
                </a:lnTo>
                <a:lnTo>
                  <a:pt x="50926" y="593056"/>
                </a:lnTo>
                <a:lnTo>
                  <a:pt x="37780" y="643537"/>
                </a:lnTo>
                <a:lnTo>
                  <a:pt x="26489" y="695343"/>
                </a:lnTo>
                <a:lnTo>
                  <a:pt x="17115" y="748381"/>
                </a:lnTo>
                <a:lnTo>
                  <a:pt x="9718" y="802561"/>
                </a:lnTo>
                <a:lnTo>
                  <a:pt x="4359" y="857792"/>
                </a:lnTo>
                <a:lnTo>
                  <a:pt x="1100" y="913982"/>
                </a:lnTo>
                <a:lnTo>
                  <a:pt x="0" y="971041"/>
                </a:lnTo>
                <a:lnTo>
                  <a:pt x="1100" y="1028087"/>
                </a:lnTo>
                <a:lnTo>
                  <a:pt x="4359" y="1084266"/>
                </a:lnTo>
                <a:lnTo>
                  <a:pt x="9718" y="1139485"/>
                </a:lnTo>
                <a:lnTo>
                  <a:pt x="17115" y="1193655"/>
                </a:lnTo>
                <a:lnTo>
                  <a:pt x="26489" y="1246683"/>
                </a:lnTo>
                <a:lnTo>
                  <a:pt x="37780" y="1298480"/>
                </a:lnTo>
                <a:lnTo>
                  <a:pt x="50926" y="1348954"/>
                </a:lnTo>
                <a:lnTo>
                  <a:pt x="65868" y="1398013"/>
                </a:lnTo>
                <a:lnTo>
                  <a:pt x="82544" y="1445567"/>
                </a:lnTo>
                <a:lnTo>
                  <a:pt x="100893" y="1491525"/>
                </a:lnTo>
                <a:lnTo>
                  <a:pt x="120854" y="1535796"/>
                </a:lnTo>
                <a:lnTo>
                  <a:pt x="142368" y="1578288"/>
                </a:lnTo>
                <a:lnTo>
                  <a:pt x="165373" y="1618910"/>
                </a:lnTo>
                <a:lnTo>
                  <a:pt x="189807" y="1657572"/>
                </a:lnTo>
                <a:lnTo>
                  <a:pt x="215612" y="1694182"/>
                </a:lnTo>
                <a:lnTo>
                  <a:pt x="242725" y="1728649"/>
                </a:lnTo>
                <a:lnTo>
                  <a:pt x="271085" y="1760882"/>
                </a:lnTo>
                <a:lnTo>
                  <a:pt x="300633" y="1790790"/>
                </a:lnTo>
                <a:lnTo>
                  <a:pt x="331308" y="1818282"/>
                </a:lnTo>
                <a:lnTo>
                  <a:pt x="363047" y="1843267"/>
                </a:lnTo>
                <a:lnTo>
                  <a:pt x="395792" y="1865653"/>
                </a:lnTo>
                <a:lnTo>
                  <a:pt x="429480" y="1885351"/>
                </a:lnTo>
                <a:lnTo>
                  <a:pt x="464052" y="1902267"/>
                </a:lnTo>
                <a:lnTo>
                  <a:pt x="535601" y="1927395"/>
                </a:lnTo>
                <a:lnTo>
                  <a:pt x="609954" y="1940308"/>
                </a:lnTo>
                <a:lnTo>
                  <a:pt x="648030" y="1941956"/>
                </a:lnTo>
                <a:lnTo>
                  <a:pt x="686118" y="1940308"/>
                </a:lnTo>
                <a:lnTo>
                  <a:pt x="760492" y="1927395"/>
                </a:lnTo>
                <a:lnTo>
                  <a:pt x="832058" y="1902267"/>
                </a:lnTo>
                <a:lnTo>
                  <a:pt x="866636" y="1885351"/>
                </a:lnTo>
                <a:lnTo>
                  <a:pt x="900329" y="1865653"/>
                </a:lnTo>
                <a:lnTo>
                  <a:pt x="933078" y="1843267"/>
                </a:lnTo>
                <a:lnTo>
                  <a:pt x="964821" y="1818282"/>
                </a:lnTo>
                <a:lnTo>
                  <a:pt x="995497" y="1790790"/>
                </a:lnTo>
                <a:lnTo>
                  <a:pt x="1025047" y="1760882"/>
                </a:lnTo>
                <a:lnTo>
                  <a:pt x="1053408" y="1728649"/>
                </a:lnTo>
                <a:lnTo>
                  <a:pt x="1080521" y="1694182"/>
                </a:lnTo>
                <a:lnTo>
                  <a:pt x="1106325" y="1657572"/>
                </a:lnTo>
                <a:lnTo>
                  <a:pt x="1130759" y="1618910"/>
                </a:lnTo>
                <a:lnTo>
                  <a:pt x="1153762" y="1578288"/>
                </a:lnTo>
                <a:lnTo>
                  <a:pt x="1175274" y="1535796"/>
                </a:lnTo>
                <a:lnTo>
                  <a:pt x="1195234" y="1491525"/>
                </a:lnTo>
                <a:lnTo>
                  <a:pt x="1213581" y="1445567"/>
                </a:lnTo>
                <a:lnTo>
                  <a:pt x="1230254" y="1398013"/>
                </a:lnTo>
                <a:lnTo>
                  <a:pt x="1245194" y="1348954"/>
                </a:lnTo>
                <a:lnTo>
                  <a:pt x="1258338" y="1298480"/>
                </a:lnTo>
                <a:lnTo>
                  <a:pt x="1269627" y="1246683"/>
                </a:lnTo>
                <a:lnTo>
                  <a:pt x="1278999" y="1193655"/>
                </a:lnTo>
                <a:lnTo>
                  <a:pt x="1286394" y="1139485"/>
                </a:lnTo>
                <a:lnTo>
                  <a:pt x="1291752" y="1084266"/>
                </a:lnTo>
                <a:lnTo>
                  <a:pt x="1295011" y="1028087"/>
                </a:lnTo>
                <a:lnTo>
                  <a:pt x="1296111" y="971041"/>
                </a:lnTo>
                <a:lnTo>
                  <a:pt x="1295011" y="913982"/>
                </a:lnTo>
                <a:lnTo>
                  <a:pt x="1291752" y="857792"/>
                </a:lnTo>
                <a:lnTo>
                  <a:pt x="1286394" y="802561"/>
                </a:lnTo>
                <a:lnTo>
                  <a:pt x="1278999" y="748381"/>
                </a:lnTo>
                <a:lnTo>
                  <a:pt x="1269627" y="695343"/>
                </a:lnTo>
                <a:lnTo>
                  <a:pt x="1258338" y="643537"/>
                </a:lnTo>
                <a:lnTo>
                  <a:pt x="1245194" y="593056"/>
                </a:lnTo>
                <a:lnTo>
                  <a:pt x="1230254" y="543989"/>
                </a:lnTo>
                <a:lnTo>
                  <a:pt x="1213581" y="496428"/>
                </a:lnTo>
                <a:lnTo>
                  <a:pt x="1195234" y="450464"/>
                </a:lnTo>
                <a:lnTo>
                  <a:pt x="1175274" y="406189"/>
                </a:lnTo>
                <a:lnTo>
                  <a:pt x="1153762" y="363692"/>
                </a:lnTo>
                <a:lnTo>
                  <a:pt x="1130759" y="323065"/>
                </a:lnTo>
                <a:lnTo>
                  <a:pt x="1106325" y="284400"/>
                </a:lnTo>
                <a:lnTo>
                  <a:pt x="1080521" y="247787"/>
                </a:lnTo>
                <a:lnTo>
                  <a:pt x="1053408" y="213317"/>
                </a:lnTo>
                <a:lnTo>
                  <a:pt x="1025047" y="181082"/>
                </a:lnTo>
                <a:lnTo>
                  <a:pt x="995497" y="151172"/>
                </a:lnTo>
                <a:lnTo>
                  <a:pt x="964821" y="123678"/>
                </a:lnTo>
                <a:lnTo>
                  <a:pt x="933078" y="98692"/>
                </a:lnTo>
                <a:lnTo>
                  <a:pt x="900329" y="76305"/>
                </a:lnTo>
                <a:lnTo>
                  <a:pt x="866636" y="56607"/>
                </a:lnTo>
                <a:lnTo>
                  <a:pt x="832058" y="39689"/>
                </a:lnTo>
                <a:lnTo>
                  <a:pt x="760492" y="14561"/>
                </a:lnTo>
                <a:lnTo>
                  <a:pt x="686118" y="1648"/>
                </a:lnTo>
                <a:lnTo>
                  <a:pt x="648030" y="0"/>
                </a:lnTo>
                <a:close/>
              </a:path>
            </a:pathLst>
          </a:custGeom>
          <a:solidFill>
            <a:schemeClr val="tx2">
              <a:lumMod val="60000"/>
              <a:lumOff val="40000"/>
            </a:schemeClr>
          </a:solidFill>
          <a:effectLst>
            <a:outerShdw blurRad="50800" dist="38100" dir="2700000" algn="tl" rotWithShape="0">
              <a:prstClr val="black">
                <a:alpha val="40000"/>
              </a:prstClr>
            </a:outerShdw>
          </a:effectLst>
        </p:spPr>
        <p:txBody>
          <a:bodyPr wrap="square" lIns="0" tIns="0" rIns="0" bIns="0" rtlCol="0">
            <a:noAutofit/>
          </a:bodyPr>
          <a:lstStyle/>
          <a:p>
            <a:pPr lvl="0" algn="l">
              <a:buClrTx/>
              <a:buSzTx/>
              <a:buFontTx/>
            </a:pPr>
            <a:endParaRPr>
              <a:latin typeface="方正黑体_GBK" panose="03000509000000000000" charset="-122"/>
              <a:ea typeface="方正黑体_GBK" panose="03000509000000000000" charset="-122"/>
              <a:sym typeface="+mn-ea"/>
            </a:endParaRPr>
          </a:p>
        </p:txBody>
      </p:sp>
      <p:sp>
        <p:nvSpPr>
          <p:cNvPr id="6" name="object 6"/>
          <p:cNvSpPr/>
          <p:nvPr/>
        </p:nvSpPr>
        <p:spPr>
          <a:xfrm>
            <a:off x="1344218" y="1852242"/>
            <a:ext cx="1296670" cy="1942464"/>
          </a:xfrm>
          <a:custGeom>
            <a:avLst/>
            <a:gdLst/>
            <a:ahLst/>
            <a:cxnLst/>
            <a:rect l="l" t="t" r="r" b="b"/>
            <a:pathLst>
              <a:path w="1296670" h="1942464">
                <a:moveTo>
                  <a:pt x="0" y="971041"/>
                </a:moveTo>
                <a:lnTo>
                  <a:pt x="1100" y="913982"/>
                </a:lnTo>
                <a:lnTo>
                  <a:pt x="4359" y="857792"/>
                </a:lnTo>
                <a:lnTo>
                  <a:pt x="9718" y="802561"/>
                </a:lnTo>
                <a:lnTo>
                  <a:pt x="17115" y="748381"/>
                </a:lnTo>
                <a:lnTo>
                  <a:pt x="26489" y="695343"/>
                </a:lnTo>
                <a:lnTo>
                  <a:pt x="37780" y="643537"/>
                </a:lnTo>
                <a:lnTo>
                  <a:pt x="50926" y="593056"/>
                </a:lnTo>
                <a:lnTo>
                  <a:pt x="65868" y="543989"/>
                </a:lnTo>
                <a:lnTo>
                  <a:pt x="82544" y="496428"/>
                </a:lnTo>
                <a:lnTo>
                  <a:pt x="100893" y="450464"/>
                </a:lnTo>
                <a:lnTo>
                  <a:pt x="120854" y="406189"/>
                </a:lnTo>
                <a:lnTo>
                  <a:pt x="142368" y="363692"/>
                </a:lnTo>
                <a:lnTo>
                  <a:pt x="165373" y="323065"/>
                </a:lnTo>
                <a:lnTo>
                  <a:pt x="189807" y="284400"/>
                </a:lnTo>
                <a:lnTo>
                  <a:pt x="215612" y="247787"/>
                </a:lnTo>
                <a:lnTo>
                  <a:pt x="242725" y="213317"/>
                </a:lnTo>
                <a:lnTo>
                  <a:pt x="271085" y="181082"/>
                </a:lnTo>
                <a:lnTo>
                  <a:pt x="300633" y="151172"/>
                </a:lnTo>
                <a:lnTo>
                  <a:pt x="331308" y="123678"/>
                </a:lnTo>
                <a:lnTo>
                  <a:pt x="363047" y="98692"/>
                </a:lnTo>
                <a:lnTo>
                  <a:pt x="395792" y="76305"/>
                </a:lnTo>
                <a:lnTo>
                  <a:pt x="429480" y="56607"/>
                </a:lnTo>
                <a:lnTo>
                  <a:pt x="464052" y="39689"/>
                </a:lnTo>
                <a:lnTo>
                  <a:pt x="535601" y="14561"/>
                </a:lnTo>
                <a:lnTo>
                  <a:pt x="609954" y="1648"/>
                </a:lnTo>
                <a:lnTo>
                  <a:pt x="648030" y="0"/>
                </a:lnTo>
                <a:lnTo>
                  <a:pt x="686118" y="1648"/>
                </a:lnTo>
                <a:lnTo>
                  <a:pt x="760492" y="14561"/>
                </a:lnTo>
                <a:lnTo>
                  <a:pt x="832058" y="39689"/>
                </a:lnTo>
                <a:lnTo>
                  <a:pt x="866636" y="56607"/>
                </a:lnTo>
                <a:lnTo>
                  <a:pt x="900329" y="76305"/>
                </a:lnTo>
                <a:lnTo>
                  <a:pt x="933078" y="98692"/>
                </a:lnTo>
                <a:lnTo>
                  <a:pt x="964821" y="123678"/>
                </a:lnTo>
                <a:lnTo>
                  <a:pt x="995497" y="151172"/>
                </a:lnTo>
                <a:lnTo>
                  <a:pt x="1025047" y="181082"/>
                </a:lnTo>
                <a:lnTo>
                  <a:pt x="1053408" y="213317"/>
                </a:lnTo>
                <a:lnTo>
                  <a:pt x="1080521" y="247787"/>
                </a:lnTo>
                <a:lnTo>
                  <a:pt x="1106325" y="284400"/>
                </a:lnTo>
                <a:lnTo>
                  <a:pt x="1130759" y="323065"/>
                </a:lnTo>
                <a:lnTo>
                  <a:pt x="1153762" y="363692"/>
                </a:lnTo>
                <a:lnTo>
                  <a:pt x="1175274" y="406189"/>
                </a:lnTo>
                <a:lnTo>
                  <a:pt x="1195234" y="450464"/>
                </a:lnTo>
                <a:lnTo>
                  <a:pt x="1213581" y="496428"/>
                </a:lnTo>
                <a:lnTo>
                  <a:pt x="1230254" y="543989"/>
                </a:lnTo>
                <a:lnTo>
                  <a:pt x="1245194" y="593056"/>
                </a:lnTo>
                <a:lnTo>
                  <a:pt x="1258338" y="643537"/>
                </a:lnTo>
                <a:lnTo>
                  <a:pt x="1269627" y="695343"/>
                </a:lnTo>
                <a:lnTo>
                  <a:pt x="1278999" y="748381"/>
                </a:lnTo>
                <a:lnTo>
                  <a:pt x="1286394" y="802561"/>
                </a:lnTo>
                <a:lnTo>
                  <a:pt x="1291752" y="857792"/>
                </a:lnTo>
                <a:lnTo>
                  <a:pt x="1295011" y="913982"/>
                </a:lnTo>
                <a:lnTo>
                  <a:pt x="1296111" y="971041"/>
                </a:lnTo>
                <a:lnTo>
                  <a:pt x="1295011" y="1028087"/>
                </a:lnTo>
                <a:lnTo>
                  <a:pt x="1291752" y="1084266"/>
                </a:lnTo>
                <a:lnTo>
                  <a:pt x="1286394" y="1139485"/>
                </a:lnTo>
                <a:lnTo>
                  <a:pt x="1278999" y="1193655"/>
                </a:lnTo>
                <a:lnTo>
                  <a:pt x="1269627" y="1246683"/>
                </a:lnTo>
                <a:lnTo>
                  <a:pt x="1258338" y="1298480"/>
                </a:lnTo>
                <a:lnTo>
                  <a:pt x="1245194" y="1348954"/>
                </a:lnTo>
                <a:lnTo>
                  <a:pt x="1230254" y="1398013"/>
                </a:lnTo>
                <a:lnTo>
                  <a:pt x="1213581" y="1445567"/>
                </a:lnTo>
                <a:lnTo>
                  <a:pt x="1195234" y="1491525"/>
                </a:lnTo>
                <a:lnTo>
                  <a:pt x="1175274" y="1535796"/>
                </a:lnTo>
                <a:lnTo>
                  <a:pt x="1153762" y="1578288"/>
                </a:lnTo>
                <a:lnTo>
                  <a:pt x="1130759" y="1618910"/>
                </a:lnTo>
                <a:lnTo>
                  <a:pt x="1106325" y="1657572"/>
                </a:lnTo>
                <a:lnTo>
                  <a:pt x="1080521" y="1694182"/>
                </a:lnTo>
                <a:lnTo>
                  <a:pt x="1053408" y="1728649"/>
                </a:lnTo>
                <a:lnTo>
                  <a:pt x="1025047" y="1760882"/>
                </a:lnTo>
                <a:lnTo>
                  <a:pt x="995497" y="1790790"/>
                </a:lnTo>
                <a:lnTo>
                  <a:pt x="964821" y="1818282"/>
                </a:lnTo>
                <a:lnTo>
                  <a:pt x="933078" y="1843267"/>
                </a:lnTo>
                <a:lnTo>
                  <a:pt x="900329" y="1865653"/>
                </a:lnTo>
                <a:lnTo>
                  <a:pt x="866636" y="1885351"/>
                </a:lnTo>
                <a:lnTo>
                  <a:pt x="832058" y="1902267"/>
                </a:lnTo>
                <a:lnTo>
                  <a:pt x="760492" y="1927395"/>
                </a:lnTo>
                <a:lnTo>
                  <a:pt x="686118" y="1940308"/>
                </a:lnTo>
                <a:lnTo>
                  <a:pt x="648030" y="1941956"/>
                </a:lnTo>
                <a:lnTo>
                  <a:pt x="609954" y="1940308"/>
                </a:lnTo>
                <a:lnTo>
                  <a:pt x="535601" y="1927395"/>
                </a:lnTo>
                <a:lnTo>
                  <a:pt x="464052" y="1902267"/>
                </a:lnTo>
                <a:lnTo>
                  <a:pt x="429480" y="1885351"/>
                </a:lnTo>
                <a:lnTo>
                  <a:pt x="395792" y="1865653"/>
                </a:lnTo>
                <a:lnTo>
                  <a:pt x="363047" y="1843267"/>
                </a:lnTo>
                <a:lnTo>
                  <a:pt x="331308" y="1818282"/>
                </a:lnTo>
                <a:lnTo>
                  <a:pt x="300633" y="1790790"/>
                </a:lnTo>
                <a:lnTo>
                  <a:pt x="271085" y="1760882"/>
                </a:lnTo>
                <a:lnTo>
                  <a:pt x="242725" y="1728649"/>
                </a:lnTo>
                <a:lnTo>
                  <a:pt x="215612" y="1694182"/>
                </a:lnTo>
                <a:lnTo>
                  <a:pt x="189807" y="1657572"/>
                </a:lnTo>
                <a:lnTo>
                  <a:pt x="165373" y="1618910"/>
                </a:lnTo>
                <a:lnTo>
                  <a:pt x="142368" y="1578288"/>
                </a:lnTo>
                <a:lnTo>
                  <a:pt x="120854" y="1535796"/>
                </a:lnTo>
                <a:lnTo>
                  <a:pt x="100893" y="1491525"/>
                </a:lnTo>
                <a:lnTo>
                  <a:pt x="82544" y="1445567"/>
                </a:lnTo>
                <a:lnTo>
                  <a:pt x="65868" y="1398013"/>
                </a:lnTo>
                <a:lnTo>
                  <a:pt x="50926" y="1348954"/>
                </a:lnTo>
                <a:lnTo>
                  <a:pt x="37780" y="1298480"/>
                </a:lnTo>
                <a:lnTo>
                  <a:pt x="26489" y="1246683"/>
                </a:lnTo>
                <a:lnTo>
                  <a:pt x="17115" y="1193655"/>
                </a:lnTo>
                <a:lnTo>
                  <a:pt x="9718" y="1139485"/>
                </a:lnTo>
                <a:lnTo>
                  <a:pt x="4359" y="1084266"/>
                </a:lnTo>
                <a:lnTo>
                  <a:pt x="1100" y="1028087"/>
                </a:lnTo>
                <a:lnTo>
                  <a:pt x="0" y="971041"/>
                </a:lnTo>
                <a:close/>
              </a:path>
            </a:pathLst>
          </a:custGeom>
          <a:ln w="25399">
            <a:solidFill>
              <a:srgbClr val="FFFFFF"/>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7" name="object 7"/>
          <p:cNvSpPr txBox="1"/>
          <p:nvPr/>
        </p:nvSpPr>
        <p:spPr>
          <a:xfrm>
            <a:off x="1789175" y="1988258"/>
            <a:ext cx="407670" cy="467995"/>
          </a:xfrm>
          <a:prstGeom prst="rect">
            <a:avLst/>
          </a:prstGeom>
        </p:spPr>
        <p:txBody>
          <a:bodyPr vert="horz" wrap="square" lIns="0" tIns="16510" rIns="0" bIns="0" rtlCol="0">
            <a:spAutoFit/>
          </a:bodyPr>
          <a:lstStyle/>
          <a:p>
            <a:pPr marL="12700" marR="5080" algn="just">
              <a:lnSpc>
                <a:spcPct val="98000"/>
              </a:lnSpc>
              <a:spcBef>
                <a:spcPts val="130"/>
              </a:spcBef>
            </a:pPr>
            <a:r>
              <a:rPr sz="1000" dirty="0">
                <a:solidFill>
                  <a:srgbClr val="FFFFFF"/>
                </a:solidFill>
                <a:latin typeface="方正黑体_GBK" panose="03000509000000000000" charset="-122"/>
                <a:ea typeface="方正黑体_GBK" panose="03000509000000000000" charset="-122"/>
                <a:cs typeface="方正黑体_GBK" panose="03000509000000000000" charset="-122"/>
              </a:rPr>
              <a:t>控制温 室气体 </a:t>
            </a:r>
            <a:r>
              <a:rPr sz="1000" spc="-5" dirty="0">
                <a:solidFill>
                  <a:srgbClr val="FFFFFF"/>
                </a:solidFill>
                <a:latin typeface="方正黑体_GBK" panose="03000509000000000000" charset="-122"/>
                <a:ea typeface="方正黑体_GBK" panose="03000509000000000000" charset="-122"/>
                <a:cs typeface="方正黑体_GBK" panose="03000509000000000000" charset="-122"/>
              </a:rPr>
              <a:t>排放</a:t>
            </a:r>
            <a:endParaRPr sz="1000">
              <a:latin typeface="方正黑体_GBK" panose="03000509000000000000" charset="-122"/>
              <a:ea typeface="方正黑体_GBK" panose="03000509000000000000" charset="-122"/>
              <a:cs typeface="方正黑体_GBK" panose="03000509000000000000" charset="-122"/>
            </a:endParaRPr>
          </a:p>
        </p:txBody>
      </p:sp>
      <p:sp>
        <p:nvSpPr>
          <p:cNvPr id="8" name="object 8"/>
          <p:cNvSpPr/>
          <p:nvPr/>
        </p:nvSpPr>
        <p:spPr>
          <a:xfrm>
            <a:off x="1488236" y="2500323"/>
            <a:ext cx="1008380" cy="1237615"/>
          </a:xfrm>
          <a:custGeom>
            <a:avLst/>
            <a:gdLst/>
            <a:ahLst/>
            <a:cxnLst/>
            <a:rect l="l" t="t" r="r" b="b"/>
            <a:pathLst>
              <a:path w="1008380" h="1237614">
                <a:moveTo>
                  <a:pt x="504012" y="0"/>
                </a:moveTo>
                <a:lnTo>
                  <a:pt x="460520" y="2270"/>
                </a:lnTo>
                <a:lnTo>
                  <a:pt x="418056" y="8959"/>
                </a:lnTo>
                <a:lnTo>
                  <a:pt x="376772" y="19881"/>
                </a:lnTo>
                <a:lnTo>
                  <a:pt x="336818" y="34849"/>
                </a:lnTo>
                <a:lnTo>
                  <a:pt x="298346" y="53678"/>
                </a:lnTo>
                <a:lnTo>
                  <a:pt x="261506" y="76182"/>
                </a:lnTo>
                <a:lnTo>
                  <a:pt x="226451" y="102177"/>
                </a:lnTo>
                <a:lnTo>
                  <a:pt x="193332" y="131475"/>
                </a:lnTo>
                <a:lnTo>
                  <a:pt x="162298" y="163893"/>
                </a:lnTo>
                <a:lnTo>
                  <a:pt x="133503" y="199243"/>
                </a:lnTo>
                <a:lnTo>
                  <a:pt x="107097" y="237340"/>
                </a:lnTo>
                <a:lnTo>
                  <a:pt x="83231" y="277999"/>
                </a:lnTo>
                <a:lnTo>
                  <a:pt x="62056" y="321034"/>
                </a:lnTo>
                <a:lnTo>
                  <a:pt x="43725" y="366259"/>
                </a:lnTo>
                <a:lnTo>
                  <a:pt x="28387" y="413489"/>
                </a:lnTo>
                <a:lnTo>
                  <a:pt x="16194" y="462538"/>
                </a:lnTo>
                <a:lnTo>
                  <a:pt x="7298" y="513221"/>
                </a:lnTo>
                <a:lnTo>
                  <a:pt x="1849" y="565351"/>
                </a:lnTo>
                <a:lnTo>
                  <a:pt x="0" y="618744"/>
                </a:lnTo>
                <a:lnTo>
                  <a:pt x="1849" y="672136"/>
                </a:lnTo>
                <a:lnTo>
                  <a:pt x="7298" y="724266"/>
                </a:lnTo>
                <a:lnTo>
                  <a:pt x="16194" y="774949"/>
                </a:lnTo>
                <a:lnTo>
                  <a:pt x="28387" y="823998"/>
                </a:lnTo>
                <a:lnTo>
                  <a:pt x="43725" y="871228"/>
                </a:lnTo>
                <a:lnTo>
                  <a:pt x="62056" y="916453"/>
                </a:lnTo>
                <a:lnTo>
                  <a:pt x="83231" y="959488"/>
                </a:lnTo>
                <a:lnTo>
                  <a:pt x="107097" y="1000147"/>
                </a:lnTo>
                <a:lnTo>
                  <a:pt x="133503" y="1038244"/>
                </a:lnTo>
                <a:lnTo>
                  <a:pt x="162298" y="1073594"/>
                </a:lnTo>
                <a:lnTo>
                  <a:pt x="193332" y="1106012"/>
                </a:lnTo>
                <a:lnTo>
                  <a:pt x="226451" y="1135310"/>
                </a:lnTo>
                <a:lnTo>
                  <a:pt x="261506" y="1161305"/>
                </a:lnTo>
                <a:lnTo>
                  <a:pt x="298346" y="1183809"/>
                </a:lnTo>
                <a:lnTo>
                  <a:pt x="336818" y="1202638"/>
                </a:lnTo>
                <a:lnTo>
                  <a:pt x="376772" y="1217606"/>
                </a:lnTo>
                <a:lnTo>
                  <a:pt x="418056" y="1228528"/>
                </a:lnTo>
                <a:lnTo>
                  <a:pt x="460520" y="1235217"/>
                </a:lnTo>
                <a:lnTo>
                  <a:pt x="504012" y="1237487"/>
                </a:lnTo>
                <a:lnTo>
                  <a:pt x="547504" y="1235217"/>
                </a:lnTo>
                <a:lnTo>
                  <a:pt x="589969" y="1228528"/>
                </a:lnTo>
                <a:lnTo>
                  <a:pt x="631255" y="1217606"/>
                </a:lnTo>
                <a:lnTo>
                  <a:pt x="671211" y="1202638"/>
                </a:lnTo>
                <a:lnTo>
                  <a:pt x="709686" y="1183809"/>
                </a:lnTo>
                <a:lnTo>
                  <a:pt x="746529" y="1161305"/>
                </a:lnTo>
                <a:lnTo>
                  <a:pt x="781588" y="1135310"/>
                </a:lnTo>
                <a:lnTo>
                  <a:pt x="814711" y="1106012"/>
                </a:lnTo>
                <a:lnTo>
                  <a:pt x="845748" y="1073594"/>
                </a:lnTo>
                <a:lnTo>
                  <a:pt x="874548" y="1038244"/>
                </a:lnTo>
                <a:lnTo>
                  <a:pt x="900958" y="1000147"/>
                </a:lnTo>
                <a:lnTo>
                  <a:pt x="924828" y="959488"/>
                </a:lnTo>
                <a:lnTo>
                  <a:pt x="946006" y="916453"/>
                </a:lnTo>
                <a:lnTo>
                  <a:pt x="964341" y="871228"/>
                </a:lnTo>
                <a:lnTo>
                  <a:pt x="979682" y="823998"/>
                </a:lnTo>
                <a:lnTo>
                  <a:pt x="991877" y="774949"/>
                </a:lnTo>
                <a:lnTo>
                  <a:pt x="1000775" y="724266"/>
                </a:lnTo>
                <a:lnTo>
                  <a:pt x="1006224" y="672136"/>
                </a:lnTo>
                <a:lnTo>
                  <a:pt x="1008075" y="618744"/>
                </a:lnTo>
                <a:lnTo>
                  <a:pt x="1006224" y="565351"/>
                </a:lnTo>
                <a:lnTo>
                  <a:pt x="1000775" y="513221"/>
                </a:lnTo>
                <a:lnTo>
                  <a:pt x="991877" y="462538"/>
                </a:lnTo>
                <a:lnTo>
                  <a:pt x="979682" y="413489"/>
                </a:lnTo>
                <a:lnTo>
                  <a:pt x="964341" y="366259"/>
                </a:lnTo>
                <a:lnTo>
                  <a:pt x="946006" y="321034"/>
                </a:lnTo>
                <a:lnTo>
                  <a:pt x="924828" y="277999"/>
                </a:lnTo>
                <a:lnTo>
                  <a:pt x="900958" y="237340"/>
                </a:lnTo>
                <a:lnTo>
                  <a:pt x="874548" y="199243"/>
                </a:lnTo>
                <a:lnTo>
                  <a:pt x="845748" y="163893"/>
                </a:lnTo>
                <a:lnTo>
                  <a:pt x="814711" y="131475"/>
                </a:lnTo>
                <a:lnTo>
                  <a:pt x="781588" y="102177"/>
                </a:lnTo>
                <a:lnTo>
                  <a:pt x="746529" y="76182"/>
                </a:lnTo>
                <a:lnTo>
                  <a:pt x="709686" y="53678"/>
                </a:lnTo>
                <a:lnTo>
                  <a:pt x="671211" y="34849"/>
                </a:lnTo>
                <a:lnTo>
                  <a:pt x="631255" y="19881"/>
                </a:lnTo>
                <a:lnTo>
                  <a:pt x="589969" y="8959"/>
                </a:lnTo>
                <a:lnTo>
                  <a:pt x="547504" y="2270"/>
                </a:lnTo>
                <a:lnTo>
                  <a:pt x="504012" y="0"/>
                </a:lnTo>
                <a:close/>
              </a:path>
            </a:pathLst>
          </a:custGeom>
          <a:solidFill>
            <a:schemeClr val="tx2">
              <a:lumMod val="40000"/>
              <a:lumOff val="60000"/>
            </a:schemeClr>
          </a:solidFill>
          <a:effectLst>
            <a:outerShdw blurRad="50800" dist="38100" dir="2700000" algn="tl" rotWithShape="0">
              <a:prstClr val="black">
                <a:alpha val="40000"/>
              </a:prstClr>
            </a:outerShdw>
          </a:effectLst>
        </p:spPr>
        <p:txBody>
          <a:bodyPr wrap="square" lIns="0" tIns="0" rIns="0" bIns="0" rtlCol="0">
            <a:noAutofit/>
          </a:bodyPr>
          <a:lstStyle/>
          <a:p>
            <a:pPr lvl="0" algn="l">
              <a:buClrTx/>
              <a:buSzTx/>
              <a:buFontTx/>
            </a:pPr>
            <a:endParaRPr>
              <a:latin typeface="方正黑体_GBK" panose="03000509000000000000" charset="-122"/>
              <a:ea typeface="方正黑体_GBK" panose="03000509000000000000" charset="-122"/>
              <a:sym typeface="+mn-ea"/>
            </a:endParaRPr>
          </a:p>
        </p:txBody>
      </p:sp>
      <p:sp>
        <p:nvSpPr>
          <p:cNvPr id="9" name="object 9"/>
          <p:cNvSpPr/>
          <p:nvPr/>
        </p:nvSpPr>
        <p:spPr>
          <a:xfrm>
            <a:off x="1488236" y="2500323"/>
            <a:ext cx="1008380" cy="1237615"/>
          </a:xfrm>
          <a:custGeom>
            <a:avLst/>
            <a:gdLst/>
            <a:ahLst/>
            <a:cxnLst/>
            <a:rect l="l" t="t" r="r" b="b"/>
            <a:pathLst>
              <a:path w="1008380" h="1237614">
                <a:moveTo>
                  <a:pt x="0" y="618744"/>
                </a:moveTo>
                <a:lnTo>
                  <a:pt x="1849" y="565351"/>
                </a:lnTo>
                <a:lnTo>
                  <a:pt x="7298" y="513221"/>
                </a:lnTo>
                <a:lnTo>
                  <a:pt x="16194" y="462538"/>
                </a:lnTo>
                <a:lnTo>
                  <a:pt x="28387" y="413489"/>
                </a:lnTo>
                <a:lnTo>
                  <a:pt x="43725" y="366259"/>
                </a:lnTo>
                <a:lnTo>
                  <a:pt x="62056" y="321034"/>
                </a:lnTo>
                <a:lnTo>
                  <a:pt x="83231" y="277999"/>
                </a:lnTo>
                <a:lnTo>
                  <a:pt x="107097" y="237340"/>
                </a:lnTo>
                <a:lnTo>
                  <a:pt x="133503" y="199243"/>
                </a:lnTo>
                <a:lnTo>
                  <a:pt x="162298" y="163893"/>
                </a:lnTo>
                <a:lnTo>
                  <a:pt x="193332" y="131475"/>
                </a:lnTo>
                <a:lnTo>
                  <a:pt x="226451" y="102177"/>
                </a:lnTo>
                <a:lnTo>
                  <a:pt x="261506" y="76182"/>
                </a:lnTo>
                <a:lnTo>
                  <a:pt x="298346" y="53678"/>
                </a:lnTo>
                <a:lnTo>
                  <a:pt x="336818" y="34849"/>
                </a:lnTo>
                <a:lnTo>
                  <a:pt x="376772" y="19881"/>
                </a:lnTo>
                <a:lnTo>
                  <a:pt x="418056" y="8959"/>
                </a:lnTo>
                <a:lnTo>
                  <a:pt x="460520" y="2270"/>
                </a:lnTo>
                <a:lnTo>
                  <a:pt x="504012" y="0"/>
                </a:lnTo>
                <a:lnTo>
                  <a:pt x="547504" y="2270"/>
                </a:lnTo>
                <a:lnTo>
                  <a:pt x="589969" y="8959"/>
                </a:lnTo>
                <a:lnTo>
                  <a:pt x="631255" y="19881"/>
                </a:lnTo>
                <a:lnTo>
                  <a:pt x="671211" y="34849"/>
                </a:lnTo>
                <a:lnTo>
                  <a:pt x="709686" y="53678"/>
                </a:lnTo>
                <a:lnTo>
                  <a:pt x="746529" y="76182"/>
                </a:lnTo>
                <a:lnTo>
                  <a:pt x="781588" y="102177"/>
                </a:lnTo>
                <a:lnTo>
                  <a:pt x="814711" y="131475"/>
                </a:lnTo>
                <a:lnTo>
                  <a:pt x="845748" y="163893"/>
                </a:lnTo>
                <a:lnTo>
                  <a:pt x="874548" y="199243"/>
                </a:lnTo>
                <a:lnTo>
                  <a:pt x="900958" y="237340"/>
                </a:lnTo>
                <a:lnTo>
                  <a:pt x="924828" y="277999"/>
                </a:lnTo>
                <a:lnTo>
                  <a:pt x="946006" y="321034"/>
                </a:lnTo>
                <a:lnTo>
                  <a:pt x="964341" y="366259"/>
                </a:lnTo>
                <a:lnTo>
                  <a:pt x="979682" y="413489"/>
                </a:lnTo>
                <a:lnTo>
                  <a:pt x="991877" y="462538"/>
                </a:lnTo>
                <a:lnTo>
                  <a:pt x="1000775" y="513221"/>
                </a:lnTo>
                <a:lnTo>
                  <a:pt x="1006224" y="565351"/>
                </a:lnTo>
                <a:lnTo>
                  <a:pt x="1008075" y="618744"/>
                </a:lnTo>
                <a:lnTo>
                  <a:pt x="1006224" y="672136"/>
                </a:lnTo>
                <a:lnTo>
                  <a:pt x="1000775" y="724266"/>
                </a:lnTo>
                <a:lnTo>
                  <a:pt x="991877" y="774949"/>
                </a:lnTo>
                <a:lnTo>
                  <a:pt x="979682" y="823998"/>
                </a:lnTo>
                <a:lnTo>
                  <a:pt x="964341" y="871228"/>
                </a:lnTo>
                <a:lnTo>
                  <a:pt x="946006" y="916453"/>
                </a:lnTo>
                <a:lnTo>
                  <a:pt x="924828" y="959488"/>
                </a:lnTo>
                <a:lnTo>
                  <a:pt x="900958" y="1000147"/>
                </a:lnTo>
                <a:lnTo>
                  <a:pt x="874548" y="1038244"/>
                </a:lnTo>
                <a:lnTo>
                  <a:pt x="845748" y="1073594"/>
                </a:lnTo>
                <a:lnTo>
                  <a:pt x="814711" y="1106012"/>
                </a:lnTo>
                <a:lnTo>
                  <a:pt x="781588" y="1135310"/>
                </a:lnTo>
                <a:lnTo>
                  <a:pt x="746529" y="1161305"/>
                </a:lnTo>
                <a:lnTo>
                  <a:pt x="709686" y="1183809"/>
                </a:lnTo>
                <a:lnTo>
                  <a:pt x="671211" y="1202638"/>
                </a:lnTo>
                <a:lnTo>
                  <a:pt x="631255" y="1217606"/>
                </a:lnTo>
                <a:lnTo>
                  <a:pt x="589969" y="1228528"/>
                </a:lnTo>
                <a:lnTo>
                  <a:pt x="547504" y="1235217"/>
                </a:lnTo>
                <a:lnTo>
                  <a:pt x="504012" y="1237487"/>
                </a:lnTo>
                <a:lnTo>
                  <a:pt x="460520" y="1235217"/>
                </a:lnTo>
                <a:lnTo>
                  <a:pt x="418056" y="1228528"/>
                </a:lnTo>
                <a:lnTo>
                  <a:pt x="376772" y="1217606"/>
                </a:lnTo>
                <a:lnTo>
                  <a:pt x="336818" y="1202638"/>
                </a:lnTo>
                <a:lnTo>
                  <a:pt x="298346" y="1183809"/>
                </a:lnTo>
                <a:lnTo>
                  <a:pt x="261506" y="1161305"/>
                </a:lnTo>
                <a:lnTo>
                  <a:pt x="226451" y="1135310"/>
                </a:lnTo>
                <a:lnTo>
                  <a:pt x="193332" y="1106012"/>
                </a:lnTo>
                <a:lnTo>
                  <a:pt x="162298" y="1073594"/>
                </a:lnTo>
                <a:lnTo>
                  <a:pt x="133503" y="1038244"/>
                </a:lnTo>
                <a:lnTo>
                  <a:pt x="107097" y="1000147"/>
                </a:lnTo>
                <a:lnTo>
                  <a:pt x="83231" y="959488"/>
                </a:lnTo>
                <a:lnTo>
                  <a:pt x="62056" y="916453"/>
                </a:lnTo>
                <a:lnTo>
                  <a:pt x="43725" y="871228"/>
                </a:lnTo>
                <a:lnTo>
                  <a:pt x="28387" y="823998"/>
                </a:lnTo>
                <a:lnTo>
                  <a:pt x="16194" y="774949"/>
                </a:lnTo>
                <a:lnTo>
                  <a:pt x="7298" y="724266"/>
                </a:lnTo>
                <a:lnTo>
                  <a:pt x="1849" y="672136"/>
                </a:lnTo>
                <a:lnTo>
                  <a:pt x="0" y="618744"/>
                </a:lnTo>
                <a:close/>
              </a:path>
            </a:pathLst>
          </a:custGeom>
          <a:ln w="25400">
            <a:solidFill>
              <a:srgbClr val="FFFFFF"/>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10" name="object 10"/>
          <p:cNvSpPr txBox="1"/>
          <p:nvPr/>
        </p:nvSpPr>
        <p:spPr>
          <a:xfrm>
            <a:off x="1751330" y="2999305"/>
            <a:ext cx="482600" cy="196850"/>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方正黑体_GBK" panose="03000509000000000000" charset="-122"/>
                <a:ea typeface="方正黑体_GBK" panose="03000509000000000000" charset="-122"/>
                <a:cs typeface="黑体" panose="02010609060101010101" charset="-122"/>
              </a:rPr>
              <a:t>碳交易</a:t>
            </a:r>
            <a:endParaRPr sz="1200" dirty="0">
              <a:solidFill>
                <a:srgbClr val="FFFFFF"/>
              </a:solidFill>
              <a:latin typeface="方正黑体_GBK" panose="03000509000000000000" charset="-122"/>
              <a:ea typeface="方正黑体_GBK" panose="03000509000000000000" charset="-122"/>
              <a:cs typeface="黑体" panose="02010609060101010101" charset="-122"/>
            </a:endParaRPr>
          </a:p>
        </p:txBody>
      </p:sp>
      <p:sp>
        <p:nvSpPr>
          <p:cNvPr id="11" name="object 11"/>
          <p:cNvSpPr/>
          <p:nvPr/>
        </p:nvSpPr>
        <p:spPr>
          <a:xfrm>
            <a:off x="4462017" y="1361387"/>
            <a:ext cx="443230" cy="76200"/>
          </a:xfrm>
          <a:custGeom>
            <a:avLst/>
            <a:gdLst/>
            <a:ahLst/>
            <a:cxnLst/>
            <a:rect l="l" t="t" r="r" b="b"/>
            <a:pathLst>
              <a:path w="443229" h="76200">
                <a:moveTo>
                  <a:pt x="366522" y="0"/>
                </a:moveTo>
                <a:lnTo>
                  <a:pt x="366522" y="76200"/>
                </a:lnTo>
                <a:lnTo>
                  <a:pt x="423672" y="47625"/>
                </a:lnTo>
                <a:lnTo>
                  <a:pt x="384556" y="47625"/>
                </a:lnTo>
                <a:lnTo>
                  <a:pt x="388747" y="43307"/>
                </a:lnTo>
                <a:lnTo>
                  <a:pt x="388747" y="32766"/>
                </a:lnTo>
                <a:lnTo>
                  <a:pt x="384556" y="28575"/>
                </a:lnTo>
                <a:lnTo>
                  <a:pt x="423672" y="28575"/>
                </a:lnTo>
                <a:lnTo>
                  <a:pt x="366522" y="0"/>
                </a:lnTo>
                <a:close/>
              </a:path>
              <a:path w="443229" h="76200">
                <a:moveTo>
                  <a:pt x="366522" y="28575"/>
                </a:moveTo>
                <a:lnTo>
                  <a:pt x="4318" y="28575"/>
                </a:lnTo>
                <a:lnTo>
                  <a:pt x="0" y="32766"/>
                </a:lnTo>
                <a:lnTo>
                  <a:pt x="0" y="43307"/>
                </a:lnTo>
                <a:lnTo>
                  <a:pt x="4318" y="47625"/>
                </a:lnTo>
                <a:lnTo>
                  <a:pt x="366522" y="47625"/>
                </a:lnTo>
                <a:lnTo>
                  <a:pt x="366522" y="28575"/>
                </a:lnTo>
                <a:close/>
              </a:path>
              <a:path w="443229" h="76200">
                <a:moveTo>
                  <a:pt x="423672" y="28575"/>
                </a:moveTo>
                <a:lnTo>
                  <a:pt x="384556" y="28575"/>
                </a:lnTo>
                <a:lnTo>
                  <a:pt x="388747" y="32766"/>
                </a:lnTo>
                <a:lnTo>
                  <a:pt x="388747" y="43307"/>
                </a:lnTo>
                <a:lnTo>
                  <a:pt x="384556" y="47625"/>
                </a:lnTo>
                <a:lnTo>
                  <a:pt x="423672" y="47625"/>
                </a:lnTo>
                <a:lnTo>
                  <a:pt x="442722" y="38100"/>
                </a:lnTo>
                <a:lnTo>
                  <a:pt x="423672" y="28575"/>
                </a:lnTo>
                <a:close/>
              </a:path>
            </a:pathLst>
          </a:custGeom>
          <a:solidFill>
            <a:srgbClr val="C0504D"/>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12" name="object 12"/>
          <p:cNvSpPr/>
          <p:nvPr/>
        </p:nvSpPr>
        <p:spPr>
          <a:xfrm>
            <a:off x="4471542" y="1401773"/>
            <a:ext cx="0" cy="1027430"/>
          </a:xfrm>
          <a:custGeom>
            <a:avLst/>
            <a:gdLst/>
            <a:ahLst/>
            <a:cxnLst/>
            <a:rect l="l" t="t" r="r" b="b"/>
            <a:pathLst>
              <a:path h="1027430">
                <a:moveTo>
                  <a:pt x="0" y="0"/>
                </a:moveTo>
                <a:lnTo>
                  <a:pt x="0" y="1027430"/>
                </a:lnTo>
              </a:path>
            </a:pathLst>
          </a:custGeom>
          <a:ln w="19050">
            <a:solidFill>
              <a:srgbClr val="C0504D"/>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13" name="object 13"/>
          <p:cNvSpPr/>
          <p:nvPr/>
        </p:nvSpPr>
        <p:spPr>
          <a:xfrm>
            <a:off x="4322698" y="2429202"/>
            <a:ext cx="149225" cy="0"/>
          </a:xfrm>
          <a:custGeom>
            <a:avLst/>
            <a:gdLst/>
            <a:ahLst/>
            <a:cxnLst/>
            <a:rect l="l" t="t" r="r" b="b"/>
            <a:pathLst>
              <a:path w="149225">
                <a:moveTo>
                  <a:pt x="148843" y="0"/>
                </a:moveTo>
                <a:lnTo>
                  <a:pt x="0" y="0"/>
                </a:lnTo>
              </a:path>
            </a:pathLst>
          </a:custGeom>
          <a:ln w="19050">
            <a:solidFill>
              <a:srgbClr val="C0504D"/>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15" name="object 15"/>
          <p:cNvSpPr/>
          <p:nvPr/>
        </p:nvSpPr>
        <p:spPr>
          <a:xfrm>
            <a:off x="4904740" y="978735"/>
            <a:ext cx="1622425" cy="799465"/>
          </a:xfrm>
          <a:custGeom>
            <a:avLst/>
            <a:gdLst/>
            <a:ahLst/>
            <a:cxnLst/>
            <a:rect l="l" t="t" r="r" b="b"/>
            <a:pathLst>
              <a:path w="1622425" h="799464">
                <a:moveTo>
                  <a:pt x="1537335" y="0"/>
                </a:moveTo>
                <a:lnTo>
                  <a:pt x="85217" y="0"/>
                </a:lnTo>
                <a:lnTo>
                  <a:pt x="52024" y="6687"/>
                </a:lnTo>
                <a:lnTo>
                  <a:pt x="24939" y="24923"/>
                </a:lnTo>
                <a:lnTo>
                  <a:pt x="6689" y="51970"/>
                </a:lnTo>
                <a:lnTo>
                  <a:pt x="0" y="85090"/>
                </a:lnTo>
                <a:lnTo>
                  <a:pt x="0" y="713867"/>
                </a:lnTo>
                <a:lnTo>
                  <a:pt x="6689" y="746986"/>
                </a:lnTo>
                <a:lnTo>
                  <a:pt x="24939" y="774033"/>
                </a:lnTo>
                <a:lnTo>
                  <a:pt x="52024" y="792269"/>
                </a:lnTo>
                <a:lnTo>
                  <a:pt x="85217" y="798957"/>
                </a:lnTo>
                <a:lnTo>
                  <a:pt x="1537335" y="798957"/>
                </a:lnTo>
                <a:lnTo>
                  <a:pt x="1570454" y="792269"/>
                </a:lnTo>
                <a:lnTo>
                  <a:pt x="1597501" y="774033"/>
                </a:lnTo>
                <a:lnTo>
                  <a:pt x="1615737" y="746986"/>
                </a:lnTo>
                <a:lnTo>
                  <a:pt x="1622425" y="713867"/>
                </a:lnTo>
                <a:lnTo>
                  <a:pt x="1622425" y="85090"/>
                </a:lnTo>
                <a:lnTo>
                  <a:pt x="1615737" y="51970"/>
                </a:lnTo>
                <a:lnTo>
                  <a:pt x="1597501" y="24923"/>
                </a:lnTo>
                <a:lnTo>
                  <a:pt x="1570454" y="6687"/>
                </a:lnTo>
                <a:lnTo>
                  <a:pt x="1537335" y="0"/>
                </a:lnTo>
                <a:close/>
              </a:path>
            </a:pathLst>
          </a:custGeom>
          <a:solidFill>
            <a:schemeClr val="tx2">
              <a:lumMod val="40000"/>
              <a:lumOff val="60000"/>
            </a:schemeClr>
          </a:solidFill>
          <a:effectLst>
            <a:outerShdw blurRad="50800" dist="38100" dir="2700000" algn="tl" rotWithShape="0">
              <a:prstClr val="black">
                <a:alpha val="40000"/>
              </a:prstClr>
            </a:outerShdw>
          </a:effectLst>
        </p:spPr>
        <p:txBody>
          <a:bodyPr wrap="square" lIns="0" tIns="0" rIns="0" bIns="0" rtlCol="0"/>
          <a:lstStyle/>
          <a:p>
            <a:endParaRPr>
              <a:latin typeface="方正黑体_GBK" panose="03000509000000000000" charset="-122"/>
              <a:ea typeface="方正黑体_GBK" panose="03000509000000000000" charset="-122"/>
            </a:endParaRPr>
          </a:p>
        </p:txBody>
      </p:sp>
      <p:sp>
        <p:nvSpPr>
          <p:cNvPr id="17" name="object 17"/>
          <p:cNvSpPr/>
          <p:nvPr/>
        </p:nvSpPr>
        <p:spPr>
          <a:xfrm>
            <a:off x="3045206" y="2199460"/>
            <a:ext cx="1250950" cy="799465"/>
          </a:xfrm>
          <a:custGeom>
            <a:avLst/>
            <a:gdLst/>
            <a:ahLst/>
            <a:cxnLst/>
            <a:rect l="l" t="t" r="r" b="b"/>
            <a:pathLst>
              <a:path w="1250950" h="799464">
                <a:moveTo>
                  <a:pt x="1165733" y="0"/>
                </a:moveTo>
                <a:lnTo>
                  <a:pt x="85090" y="0"/>
                </a:lnTo>
                <a:lnTo>
                  <a:pt x="51970" y="6689"/>
                </a:lnTo>
                <a:lnTo>
                  <a:pt x="24923" y="24939"/>
                </a:lnTo>
                <a:lnTo>
                  <a:pt x="6687" y="52024"/>
                </a:lnTo>
                <a:lnTo>
                  <a:pt x="0" y="85217"/>
                </a:lnTo>
                <a:lnTo>
                  <a:pt x="0" y="713867"/>
                </a:lnTo>
                <a:lnTo>
                  <a:pt x="6687" y="747059"/>
                </a:lnTo>
                <a:lnTo>
                  <a:pt x="24923" y="774144"/>
                </a:lnTo>
                <a:lnTo>
                  <a:pt x="51970" y="792394"/>
                </a:lnTo>
                <a:lnTo>
                  <a:pt x="85090" y="799084"/>
                </a:lnTo>
                <a:lnTo>
                  <a:pt x="1165733" y="799084"/>
                </a:lnTo>
                <a:lnTo>
                  <a:pt x="1198852" y="792394"/>
                </a:lnTo>
                <a:lnTo>
                  <a:pt x="1225899" y="774144"/>
                </a:lnTo>
                <a:lnTo>
                  <a:pt x="1244135" y="747059"/>
                </a:lnTo>
                <a:lnTo>
                  <a:pt x="1250823" y="713867"/>
                </a:lnTo>
                <a:lnTo>
                  <a:pt x="1250823" y="85217"/>
                </a:lnTo>
                <a:lnTo>
                  <a:pt x="1244135" y="52024"/>
                </a:lnTo>
                <a:lnTo>
                  <a:pt x="1225899" y="24939"/>
                </a:lnTo>
                <a:lnTo>
                  <a:pt x="1198852" y="6689"/>
                </a:lnTo>
                <a:lnTo>
                  <a:pt x="1165733" y="0"/>
                </a:lnTo>
                <a:close/>
              </a:path>
            </a:pathLst>
          </a:custGeom>
          <a:gradFill>
            <a:gsLst>
              <a:gs pos="0">
                <a:srgbClr val="14CD68"/>
              </a:gs>
              <a:gs pos="100000">
                <a:srgbClr val="035C7D"/>
              </a:gs>
            </a:gsLst>
            <a:lin ang="0" scaled="0"/>
          </a:gradFill>
          <a:effectLst>
            <a:outerShdw blurRad="50800" dist="38100" dir="5400000" algn="t" rotWithShape="0">
              <a:prstClr val="black">
                <a:alpha val="40000"/>
              </a:prstClr>
            </a:outerShdw>
          </a:effectLst>
        </p:spPr>
        <p:txBody>
          <a:bodyPr wrap="square" lIns="0" tIns="0" rIns="0" bIns="0" rtlCol="0">
            <a:noAutofit/>
          </a:bodyPr>
          <a:lstStyle/>
          <a:p>
            <a:pPr lvl="0" algn="l">
              <a:buClrTx/>
              <a:buSzTx/>
              <a:buFontTx/>
            </a:pPr>
            <a:endParaRPr>
              <a:latin typeface="方正黑体_GBK" panose="03000509000000000000" charset="-122"/>
              <a:ea typeface="方正黑体_GBK" panose="03000509000000000000" charset="-122"/>
              <a:sym typeface="+mn-ea"/>
            </a:endParaRPr>
          </a:p>
        </p:txBody>
      </p:sp>
      <p:sp>
        <p:nvSpPr>
          <p:cNvPr id="19" name="object 19"/>
          <p:cNvSpPr/>
          <p:nvPr/>
        </p:nvSpPr>
        <p:spPr>
          <a:xfrm>
            <a:off x="4904740" y="2143071"/>
            <a:ext cx="1622425" cy="799465"/>
          </a:xfrm>
          <a:custGeom>
            <a:avLst/>
            <a:gdLst/>
            <a:ahLst/>
            <a:cxnLst/>
            <a:rect l="l" t="t" r="r" b="b"/>
            <a:pathLst>
              <a:path w="1622425" h="799464">
                <a:moveTo>
                  <a:pt x="1537335" y="0"/>
                </a:moveTo>
                <a:lnTo>
                  <a:pt x="85217" y="0"/>
                </a:lnTo>
                <a:lnTo>
                  <a:pt x="52024" y="6687"/>
                </a:lnTo>
                <a:lnTo>
                  <a:pt x="24939" y="24923"/>
                </a:lnTo>
                <a:lnTo>
                  <a:pt x="6689" y="51970"/>
                </a:lnTo>
                <a:lnTo>
                  <a:pt x="0" y="85090"/>
                </a:lnTo>
                <a:lnTo>
                  <a:pt x="0" y="713867"/>
                </a:lnTo>
                <a:lnTo>
                  <a:pt x="6689" y="746986"/>
                </a:lnTo>
                <a:lnTo>
                  <a:pt x="24939" y="774033"/>
                </a:lnTo>
                <a:lnTo>
                  <a:pt x="52024" y="792269"/>
                </a:lnTo>
                <a:lnTo>
                  <a:pt x="85217" y="798957"/>
                </a:lnTo>
                <a:lnTo>
                  <a:pt x="1537335" y="798957"/>
                </a:lnTo>
                <a:lnTo>
                  <a:pt x="1570454" y="792269"/>
                </a:lnTo>
                <a:lnTo>
                  <a:pt x="1597501" y="774033"/>
                </a:lnTo>
                <a:lnTo>
                  <a:pt x="1615737" y="746986"/>
                </a:lnTo>
                <a:lnTo>
                  <a:pt x="1622425" y="713867"/>
                </a:lnTo>
                <a:lnTo>
                  <a:pt x="1622425" y="85090"/>
                </a:lnTo>
                <a:lnTo>
                  <a:pt x="1615737" y="51970"/>
                </a:lnTo>
                <a:lnTo>
                  <a:pt x="1597501" y="24923"/>
                </a:lnTo>
                <a:lnTo>
                  <a:pt x="1570454" y="6687"/>
                </a:lnTo>
                <a:lnTo>
                  <a:pt x="1537335" y="0"/>
                </a:lnTo>
                <a:close/>
              </a:path>
            </a:pathLst>
          </a:custGeom>
          <a:solidFill>
            <a:schemeClr val="tx2">
              <a:lumMod val="60000"/>
              <a:lumOff val="40000"/>
            </a:schemeClr>
          </a:solidFill>
          <a:effectLst>
            <a:outerShdw blurRad="50800" dist="38100" dir="2700000" algn="tl" rotWithShape="0">
              <a:prstClr val="black">
                <a:alpha val="40000"/>
              </a:prstClr>
            </a:outerShdw>
          </a:effectLst>
        </p:spPr>
        <p:txBody>
          <a:bodyPr wrap="square" lIns="0" tIns="0" rIns="0" bIns="0" rtlCol="0"/>
          <a:lstStyle/>
          <a:p>
            <a:endParaRPr>
              <a:latin typeface="方正黑体_GBK" panose="03000509000000000000" charset="-122"/>
              <a:ea typeface="方正黑体_GBK" panose="03000509000000000000" charset="-122"/>
            </a:endParaRPr>
          </a:p>
        </p:txBody>
      </p:sp>
      <p:sp>
        <p:nvSpPr>
          <p:cNvPr id="21" name="object 21"/>
          <p:cNvSpPr/>
          <p:nvPr/>
        </p:nvSpPr>
        <p:spPr>
          <a:xfrm>
            <a:off x="4904740" y="3321251"/>
            <a:ext cx="1622425" cy="799465"/>
          </a:xfrm>
          <a:custGeom>
            <a:avLst/>
            <a:gdLst/>
            <a:ahLst/>
            <a:cxnLst/>
            <a:rect l="l" t="t" r="r" b="b"/>
            <a:pathLst>
              <a:path w="1622425" h="799464">
                <a:moveTo>
                  <a:pt x="1537335" y="0"/>
                </a:moveTo>
                <a:lnTo>
                  <a:pt x="85217" y="0"/>
                </a:lnTo>
                <a:lnTo>
                  <a:pt x="52024" y="6687"/>
                </a:lnTo>
                <a:lnTo>
                  <a:pt x="24939" y="24923"/>
                </a:lnTo>
                <a:lnTo>
                  <a:pt x="6689" y="51970"/>
                </a:lnTo>
                <a:lnTo>
                  <a:pt x="0" y="85089"/>
                </a:lnTo>
                <a:lnTo>
                  <a:pt x="0" y="713828"/>
                </a:lnTo>
                <a:lnTo>
                  <a:pt x="6689" y="746964"/>
                </a:lnTo>
                <a:lnTo>
                  <a:pt x="24939" y="774023"/>
                </a:lnTo>
                <a:lnTo>
                  <a:pt x="52024" y="792267"/>
                </a:lnTo>
                <a:lnTo>
                  <a:pt x="85217" y="798956"/>
                </a:lnTo>
                <a:lnTo>
                  <a:pt x="1537335" y="798956"/>
                </a:lnTo>
                <a:lnTo>
                  <a:pt x="1570454" y="792267"/>
                </a:lnTo>
                <a:lnTo>
                  <a:pt x="1597501" y="774023"/>
                </a:lnTo>
                <a:lnTo>
                  <a:pt x="1615737" y="746964"/>
                </a:lnTo>
                <a:lnTo>
                  <a:pt x="1622425" y="713828"/>
                </a:lnTo>
                <a:lnTo>
                  <a:pt x="1622425" y="85089"/>
                </a:lnTo>
                <a:lnTo>
                  <a:pt x="1615737" y="51970"/>
                </a:lnTo>
                <a:lnTo>
                  <a:pt x="1597501" y="24923"/>
                </a:lnTo>
                <a:lnTo>
                  <a:pt x="1570454" y="6687"/>
                </a:lnTo>
                <a:lnTo>
                  <a:pt x="1537335" y="0"/>
                </a:lnTo>
                <a:close/>
              </a:path>
            </a:pathLst>
          </a:custGeom>
          <a:solidFill>
            <a:schemeClr val="accent1"/>
          </a:solidFill>
          <a:effectLst>
            <a:outerShdw blurRad="50800" dist="38100" dir="2700000" algn="tl" rotWithShape="0">
              <a:prstClr val="black">
                <a:alpha val="40000"/>
              </a:prstClr>
            </a:outerShdw>
          </a:effectLst>
        </p:spPr>
        <p:txBody>
          <a:bodyPr wrap="square" lIns="0" tIns="0" rIns="0" bIns="0" rtlCol="0"/>
          <a:lstStyle/>
          <a:p>
            <a:endParaRPr>
              <a:latin typeface="方正黑体_GBK" panose="03000509000000000000" charset="-122"/>
              <a:ea typeface="方正黑体_GBK" panose="03000509000000000000" charset="-122"/>
            </a:endParaRPr>
          </a:p>
        </p:txBody>
      </p:sp>
      <p:sp>
        <p:nvSpPr>
          <p:cNvPr id="22" name="object 22"/>
          <p:cNvSpPr/>
          <p:nvPr/>
        </p:nvSpPr>
        <p:spPr>
          <a:xfrm>
            <a:off x="4462017" y="3698441"/>
            <a:ext cx="443230" cy="76200"/>
          </a:xfrm>
          <a:custGeom>
            <a:avLst/>
            <a:gdLst/>
            <a:ahLst/>
            <a:cxnLst/>
            <a:rect l="l" t="t" r="r" b="b"/>
            <a:pathLst>
              <a:path w="443229" h="76200">
                <a:moveTo>
                  <a:pt x="366522" y="0"/>
                </a:moveTo>
                <a:lnTo>
                  <a:pt x="366522" y="76199"/>
                </a:lnTo>
                <a:lnTo>
                  <a:pt x="423672" y="47624"/>
                </a:lnTo>
                <a:lnTo>
                  <a:pt x="384556" y="47624"/>
                </a:lnTo>
                <a:lnTo>
                  <a:pt x="388747" y="43306"/>
                </a:lnTo>
                <a:lnTo>
                  <a:pt x="388747" y="32892"/>
                </a:lnTo>
                <a:lnTo>
                  <a:pt x="384556" y="28574"/>
                </a:lnTo>
                <a:lnTo>
                  <a:pt x="423672" y="28574"/>
                </a:lnTo>
                <a:lnTo>
                  <a:pt x="366522" y="0"/>
                </a:lnTo>
                <a:close/>
              </a:path>
              <a:path w="443229" h="76200">
                <a:moveTo>
                  <a:pt x="366522" y="28574"/>
                </a:moveTo>
                <a:lnTo>
                  <a:pt x="4318" y="28574"/>
                </a:lnTo>
                <a:lnTo>
                  <a:pt x="0" y="32892"/>
                </a:lnTo>
                <a:lnTo>
                  <a:pt x="0" y="43306"/>
                </a:lnTo>
                <a:lnTo>
                  <a:pt x="4318" y="47624"/>
                </a:lnTo>
                <a:lnTo>
                  <a:pt x="366522" y="47624"/>
                </a:lnTo>
                <a:lnTo>
                  <a:pt x="366522" y="28574"/>
                </a:lnTo>
                <a:close/>
              </a:path>
              <a:path w="443229" h="76200">
                <a:moveTo>
                  <a:pt x="423672" y="28574"/>
                </a:moveTo>
                <a:lnTo>
                  <a:pt x="384556" y="28574"/>
                </a:lnTo>
                <a:lnTo>
                  <a:pt x="388747" y="32892"/>
                </a:lnTo>
                <a:lnTo>
                  <a:pt x="388747" y="43306"/>
                </a:lnTo>
                <a:lnTo>
                  <a:pt x="384556" y="47624"/>
                </a:lnTo>
                <a:lnTo>
                  <a:pt x="423672" y="47624"/>
                </a:lnTo>
                <a:lnTo>
                  <a:pt x="442722" y="38099"/>
                </a:lnTo>
                <a:lnTo>
                  <a:pt x="423672" y="28574"/>
                </a:lnTo>
                <a:close/>
              </a:path>
            </a:pathLst>
          </a:custGeom>
          <a:solidFill>
            <a:srgbClr val="8063A1"/>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23" name="object 23"/>
          <p:cNvSpPr/>
          <p:nvPr/>
        </p:nvSpPr>
        <p:spPr>
          <a:xfrm>
            <a:off x="4471542" y="2706698"/>
            <a:ext cx="0" cy="1028065"/>
          </a:xfrm>
          <a:custGeom>
            <a:avLst/>
            <a:gdLst/>
            <a:ahLst/>
            <a:cxnLst/>
            <a:rect l="l" t="t" r="r" b="b"/>
            <a:pathLst>
              <a:path h="1028064">
                <a:moveTo>
                  <a:pt x="0" y="1027556"/>
                </a:moveTo>
                <a:lnTo>
                  <a:pt x="0" y="0"/>
                </a:lnTo>
              </a:path>
            </a:pathLst>
          </a:custGeom>
          <a:ln w="19050">
            <a:solidFill>
              <a:srgbClr val="8063A1"/>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24" name="object 24"/>
          <p:cNvSpPr/>
          <p:nvPr/>
        </p:nvSpPr>
        <p:spPr>
          <a:xfrm>
            <a:off x="4322698" y="2706698"/>
            <a:ext cx="149225" cy="0"/>
          </a:xfrm>
          <a:custGeom>
            <a:avLst/>
            <a:gdLst/>
            <a:ahLst/>
            <a:cxnLst/>
            <a:rect l="l" t="t" r="r" b="b"/>
            <a:pathLst>
              <a:path w="149225">
                <a:moveTo>
                  <a:pt x="148843" y="0"/>
                </a:moveTo>
                <a:lnTo>
                  <a:pt x="0" y="0"/>
                </a:lnTo>
              </a:path>
            </a:pathLst>
          </a:custGeom>
          <a:ln w="19050">
            <a:solidFill>
              <a:srgbClr val="8063A1"/>
            </a:solidFill>
          </a:ln>
        </p:spPr>
        <p:txBody>
          <a:bodyPr wrap="square" lIns="0" tIns="0" rIns="0" bIns="0" rtlCol="0"/>
          <a:lstStyle/>
          <a:p>
            <a:endParaRPr>
              <a:latin typeface="方正黑体_GBK" panose="03000509000000000000" charset="-122"/>
              <a:ea typeface="方正黑体_GBK" panose="03000509000000000000" charset="-122"/>
            </a:endParaRPr>
          </a:p>
        </p:txBody>
      </p:sp>
      <p:sp>
        <p:nvSpPr>
          <p:cNvPr id="25" name="object 25"/>
          <p:cNvSpPr/>
          <p:nvPr/>
        </p:nvSpPr>
        <p:spPr>
          <a:xfrm>
            <a:off x="4313173" y="2540708"/>
            <a:ext cx="591820" cy="76200"/>
          </a:xfrm>
          <a:custGeom>
            <a:avLst/>
            <a:gdLst/>
            <a:ahLst/>
            <a:cxnLst/>
            <a:rect l="l" t="t" r="r" b="b"/>
            <a:pathLst>
              <a:path w="591820" h="76200">
                <a:moveTo>
                  <a:pt x="515365" y="0"/>
                </a:moveTo>
                <a:lnTo>
                  <a:pt x="515365" y="76200"/>
                </a:lnTo>
                <a:lnTo>
                  <a:pt x="572515" y="47625"/>
                </a:lnTo>
                <a:lnTo>
                  <a:pt x="533400" y="47625"/>
                </a:lnTo>
                <a:lnTo>
                  <a:pt x="537590" y="43306"/>
                </a:lnTo>
                <a:lnTo>
                  <a:pt x="537590" y="32766"/>
                </a:lnTo>
                <a:lnTo>
                  <a:pt x="533400" y="28575"/>
                </a:lnTo>
                <a:lnTo>
                  <a:pt x="572515" y="28575"/>
                </a:lnTo>
                <a:lnTo>
                  <a:pt x="515365" y="0"/>
                </a:lnTo>
                <a:close/>
              </a:path>
              <a:path w="591820" h="76200">
                <a:moveTo>
                  <a:pt x="515365" y="28575"/>
                </a:moveTo>
                <a:lnTo>
                  <a:pt x="4190" y="28575"/>
                </a:lnTo>
                <a:lnTo>
                  <a:pt x="0" y="32766"/>
                </a:lnTo>
                <a:lnTo>
                  <a:pt x="0" y="43306"/>
                </a:lnTo>
                <a:lnTo>
                  <a:pt x="4190" y="47625"/>
                </a:lnTo>
                <a:lnTo>
                  <a:pt x="515365" y="47625"/>
                </a:lnTo>
                <a:lnTo>
                  <a:pt x="515365" y="28575"/>
                </a:lnTo>
                <a:close/>
              </a:path>
              <a:path w="591820" h="76200">
                <a:moveTo>
                  <a:pt x="572515" y="28575"/>
                </a:moveTo>
                <a:lnTo>
                  <a:pt x="533400" y="28575"/>
                </a:lnTo>
                <a:lnTo>
                  <a:pt x="537590" y="32766"/>
                </a:lnTo>
                <a:lnTo>
                  <a:pt x="537590" y="43306"/>
                </a:lnTo>
                <a:lnTo>
                  <a:pt x="533400" y="47625"/>
                </a:lnTo>
                <a:lnTo>
                  <a:pt x="572515" y="47625"/>
                </a:lnTo>
                <a:lnTo>
                  <a:pt x="591565" y="38100"/>
                </a:lnTo>
                <a:lnTo>
                  <a:pt x="572515" y="28575"/>
                </a:lnTo>
                <a:close/>
              </a:path>
            </a:pathLst>
          </a:custGeom>
          <a:solidFill>
            <a:srgbClr val="9BBA58"/>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27" name="object 27"/>
          <p:cNvSpPr txBox="1"/>
          <p:nvPr/>
        </p:nvSpPr>
        <p:spPr>
          <a:xfrm>
            <a:off x="2931160" y="2240862"/>
            <a:ext cx="1238250" cy="701675"/>
          </a:xfrm>
          <a:prstGeom prst="rect">
            <a:avLst/>
          </a:prstGeom>
        </p:spPr>
        <p:txBody>
          <a:bodyPr vert="horz" wrap="square" lIns="0" tIns="12700" rIns="0" bIns="0" rtlCol="0">
            <a:spAutoFit/>
          </a:bodyPr>
          <a:lstStyle/>
          <a:p>
            <a:pPr marL="12700" marR="5080" indent="228600" algn="ctr">
              <a:lnSpc>
                <a:spcPct val="120000"/>
              </a:lnSpc>
              <a:spcBef>
                <a:spcPts val="100"/>
              </a:spcBef>
            </a:pPr>
            <a:r>
              <a:rPr sz="1200" b="1" spc="-5" dirty="0">
                <a:solidFill>
                  <a:srgbClr val="FFFFFF"/>
                </a:solidFill>
                <a:latin typeface="方正黑体_GBK" panose="03000509000000000000" charset="-122"/>
                <a:ea typeface="方正黑体_GBK" panose="03000509000000000000" charset="-122"/>
                <a:cs typeface="方正黑体_GBK" panose="03000509000000000000" charset="-122"/>
              </a:rPr>
              <a:t>碳交易通</a:t>
            </a:r>
            <a:r>
              <a:rPr lang="en-US" sz="1200" b="1" spc="-5" dirty="0">
                <a:solidFill>
                  <a:srgbClr val="FFFFFF"/>
                </a:solidFill>
                <a:latin typeface="方正黑体_GBK" panose="03000509000000000000" charset="-122"/>
                <a:ea typeface="方正黑体_GBK" panose="03000509000000000000" charset="-122"/>
                <a:cs typeface="方正黑体_GBK" panose="03000509000000000000" charset="-122"/>
              </a:rPr>
              <a:t> </a:t>
            </a:r>
            <a:endParaRPr lang="en-US" sz="1200" b="1" spc="-5" dirty="0">
              <a:solidFill>
                <a:srgbClr val="FFFFFF"/>
              </a:solidFill>
              <a:latin typeface="方正黑体_GBK" panose="03000509000000000000" charset="-122"/>
              <a:ea typeface="方正黑体_GBK" panose="03000509000000000000" charset="-122"/>
              <a:cs typeface="方正黑体_GBK" panose="03000509000000000000" charset="-122"/>
            </a:endParaRPr>
          </a:p>
          <a:p>
            <a:pPr marL="12700" marR="5080" indent="228600" algn="ctr">
              <a:lnSpc>
                <a:spcPct val="120000"/>
              </a:lnSpc>
              <a:spcBef>
                <a:spcPts val="100"/>
              </a:spcBef>
            </a:pPr>
            <a:r>
              <a:rPr sz="1200" b="1" spc="-5" dirty="0">
                <a:solidFill>
                  <a:srgbClr val="FFFFFF"/>
                </a:solidFill>
                <a:latin typeface="方正黑体_GBK" panose="03000509000000000000" charset="-122"/>
                <a:ea typeface="方正黑体_GBK" panose="03000509000000000000" charset="-122"/>
                <a:cs typeface="方正黑体_GBK" panose="03000509000000000000" charset="-122"/>
              </a:rPr>
              <a:t>过市场机制 </a:t>
            </a:r>
            <a:endParaRPr sz="1200" b="1" spc="-5" dirty="0">
              <a:solidFill>
                <a:srgbClr val="FFFFFF"/>
              </a:solidFill>
              <a:latin typeface="方正黑体_GBK" panose="03000509000000000000" charset="-122"/>
              <a:ea typeface="方正黑体_GBK" panose="03000509000000000000" charset="-122"/>
              <a:cs typeface="方正黑体_GBK" panose="03000509000000000000" charset="-122"/>
            </a:endParaRPr>
          </a:p>
          <a:p>
            <a:pPr marL="12700" marR="5080" indent="228600" algn="ctr">
              <a:lnSpc>
                <a:spcPct val="120000"/>
              </a:lnSpc>
              <a:spcBef>
                <a:spcPts val="100"/>
              </a:spcBef>
            </a:pPr>
            <a:r>
              <a:rPr sz="1200" b="1" spc="-5" dirty="0">
                <a:solidFill>
                  <a:srgbClr val="FFFFFF"/>
                </a:solidFill>
                <a:latin typeface="方正黑体_GBK" panose="03000509000000000000" charset="-122"/>
                <a:ea typeface="方正黑体_GBK" panose="03000509000000000000" charset="-122"/>
                <a:cs typeface="方正黑体_GBK" panose="03000509000000000000" charset="-122"/>
              </a:rPr>
              <a:t>“奖优淘劣”</a:t>
            </a:r>
            <a:endParaRPr sz="1200">
              <a:latin typeface="方正黑体_GBK" panose="03000509000000000000" charset="-122"/>
              <a:ea typeface="方正黑体_GBK" panose="03000509000000000000" charset="-122"/>
              <a:cs typeface="方正黑体_GBK" panose="03000509000000000000" charset="-122"/>
            </a:endParaRPr>
          </a:p>
        </p:txBody>
      </p:sp>
      <p:sp>
        <p:nvSpPr>
          <p:cNvPr id="31" name="object 31"/>
          <p:cNvSpPr txBox="1"/>
          <p:nvPr/>
        </p:nvSpPr>
        <p:spPr>
          <a:xfrm>
            <a:off x="5386577" y="1324176"/>
            <a:ext cx="939800" cy="337820"/>
          </a:xfrm>
          <a:prstGeom prst="rect">
            <a:avLst/>
          </a:prstGeom>
        </p:spPr>
        <p:txBody>
          <a:bodyPr vert="horz" wrap="square" lIns="0" tIns="12700" rIns="0" bIns="0" rtlCol="0">
            <a:spAutoFit/>
          </a:bodyPr>
          <a:lstStyle/>
          <a:p>
            <a:pPr marL="12700" marR="5080">
              <a:lnSpc>
                <a:spcPct val="118000"/>
              </a:lnSpc>
              <a:spcBef>
                <a:spcPts val="100"/>
              </a:spcBef>
            </a:pPr>
            <a:r>
              <a:rPr sz="900" dirty="0">
                <a:solidFill>
                  <a:srgbClr val="FFFFFF"/>
                </a:solidFill>
                <a:latin typeface="方正黑体_GBK" panose="03000509000000000000" charset="-122"/>
                <a:ea typeface="方正黑体_GBK" panose="03000509000000000000" charset="-122"/>
                <a:cs typeface="方正黑体_GBK" panose="03000509000000000000" charset="-122"/>
              </a:rPr>
              <a:t>倒逼企业淘汰落后 产能</a:t>
            </a:r>
            <a:endParaRPr sz="900" dirty="0">
              <a:solidFill>
                <a:srgbClr val="FFFFFF"/>
              </a:solidFill>
              <a:latin typeface="方正黑体_GBK" panose="03000509000000000000" charset="-122"/>
              <a:ea typeface="方正黑体_GBK" panose="03000509000000000000" charset="-122"/>
              <a:cs typeface="方正黑体_GBK" panose="03000509000000000000" charset="-122"/>
            </a:endParaRPr>
          </a:p>
        </p:txBody>
      </p:sp>
      <p:sp>
        <p:nvSpPr>
          <p:cNvPr id="33" name="object 33"/>
          <p:cNvSpPr txBox="1"/>
          <p:nvPr/>
        </p:nvSpPr>
        <p:spPr>
          <a:xfrm>
            <a:off x="5385815" y="1102941"/>
            <a:ext cx="787400" cy="196850"/>
          </a:xfrm>
          <a:prstGeom prst="rect">
            <a:avLst/>
          </a:prstGeom>
        </p:spPr>
        <p:txBody>
          <a:bodyPr vert="horz" wrap="square" lIns="0" tIns="12700" rIns="0" bIns="0" rtlCol="0">
            <a:spAutoFit/>
          </a:bodyPr>
          <a:lstStyle/>
          <a:p>
            <a:pPr marL="12700">
              <a:lnSpc>
                <a:spcPct val="100000"/>
              </a:lnSpc>
              <a:spcBef>
                <a:spcPts val="100"/>
              </a:spcBef>
            </a:pPr>
            <a:r>
              <a:rPr sz="1200" b="1" spc="-5" dirty="0">
                <a:solidFill>
                  <a:srgbClr val="FFFFFF"/>
                </a:solidFill>
                <a:latin typeface="方正黑体_GBK" panose="03000509000000000000" charset="-122"/>
                <a:ea typeface="方正黑体_GBK" panose="03000509000000000000" charset="-122"/>
                <a:cs typeface="黑体" panose="02010609060101010101" charset="-122"/>
              </a:rPr>
              <a:t>买碳有成本</a:t>
            </a:r>
            <a:endParaRPr sz="1200" b="1" spc="-5" dirty="0">
              <a:solidFill>
                <a:srgbClr val="FFFFFF"/>
              </a:solidFill>
              <a:latin typeface="方正黑体_GBK" panose="03000509000000000000" charset="-122"/>
              <a:ea typeface="方正黑体_GBK" panose="03000509000000000000" charset="-122"/>
              <a:cs typeface="黑体" panose="02010609060101010101" charset="-122"/>
            </a:endParaRPr>
          </a:p>
        </p:txBody>
      </p:sp>
      <p:sp>
        <p:nvSpPr>
          <p:cNvPr id="35" name="object 35"/>
          <p:cNvSpPr txBox="1"/>
          <p:nvPr/>
        </p:nvSpPr>
        <p:spPr>
          <a:xfrm>
            <a:off x="5381497" y="2490543"/>
            <a:ext cx="939800" cy="15113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FFFFFF"/>
                </a:solidFill>
                <a:latin typeface="方正黑体_GBK" panose="03000509000000000000" charset="-122"/>
                <a:ea typeface="方正黑体_GBK" panose="03000509000000000000" charset="-122"/>
                <a:cs typeface="微软雅黑" panose="020B0503020204020204" charset="-122"/>
              </a:rPr>
              <a:t>激励企业节能减排</a:t>
            </a:r>
            <a:endParaRPr sz="900" dirty="0">
              <a:solidFill>
                <a:srgbClr val="FFFFFF"/>
              </a:solidFill>
              <a:latin typeface="方正黑体_GBK" panose="03000509000000000000" charset="-122"/>
              <a:ea typeface="方正黑体_GBK" panose="03000509000000000000" charset="-122"/>
              <a:cs typeface="微软雅黑" panose="020B0503020204020204" charset="-122"/>
            </a:endParaRPr>
          </a:p>
        </p:txBody>
      </p:sp>
      <p:sp>
        <p:nvSpPr>
          <p:cNvPr id="37" name="object 37"/>
          <p:cNvSpPr txBox="1"/>
          <p:nvPr/>
        </p:nvSpPr>
        <p:spPr>
          <a:xfrm>
            <a:off x="5388990" y="2255339"/>
            <a:ext cx="787400" cy="196850"/>
          </a:xfrm>
          <a:prstGeom prst="rect">
            <a:avLst/>
          </a:prstGeom>
          <a:noFill/>
        </p:spPr>
        <p:txBody>
          <a:bodyPr vert="horz" wrap="square" lIns="0" tIns="12700" rIns="0" bIns="0" rtlCol="0">
            <a:spAutoFit/>
          </a:bodyPr>
          <a:lstStyle/>
          <a:p>
            <a:pPr marL="12700">
              <a:lnSpc>
                <a:spcPct val="100000"/>
              </a:lnSpc>
              <a:spcBef>
                <a:spcPts val="100"/>
              </a:spcBef>
            </a:pPr>
            <a:r>
              <a:rPr sz="1200" b="1" spc="-5" dirty="0">
                <a:solidFill>
                  <a:srgbClr val="FFFFFF"/>
                </a:solidFill>
                <a:latin typeface="方正黑体_GBK" panose="03000509000000000000" charset="-122"/>
                <a:ea typeface="方正黑体_GBK" panose="03000509000000000000" charset="-122"/>
                <a:cs typeface="黑体" panose="02010609060101010101" charset="-122"/>
              </a:rPr>
              <a:t>卖碳有收益</a:t>
            </a:r>
            <a:endParaRPr sz="1200" b="1" spc="-5" dirty="0">
              <a:solidFill>
                <a:srgbClr val="FFFFFF"/>
              </a:solidFill>
              <a:latin typeface="方正黑体_GBK" panose="03000509000000000000" charset="-122"/>
              <a:ea typeface="方正黑体_GBK" panose="03000509000000000000" charset="-122"/>
              <a:cs typeface="黑体" panose="02010609060101010101" charset="-122"/>
            </a:endParaRPr>
          </a:p>
        </p:txBody>
      </p:sp>
      <p:sp>
        <p:nvSpPr>
          <p:cNvPr id="39" name="object 39"/>
          <p:cNvSpPr txBox="1"/>
          <p:nvPr/>
        </p:nvSpPr>
        <p:spPr>
          <a:xfrm>
            <a:off x="5381497" y="3646243"/>
            <a:ext cx="939800" cy="15113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FFFFFF"/>
                </a:solidFill>
                <a:latin typeface="方正黑体_GBK" panose="03000509000000000000" charset="-122"/>
                <a:ea typeface="方正黑体_GBK" panose="03000509000000000000" charset="-122"/>
                <a:cs typeface="微软雅黑" panose="020B0503020204020204" charset="-122"/>
              </a:rPr>
              <a:t>推动低碳技术创新</a:t>
            </a:r>
            <a:endParaRPr sz="900" dirty="0">
              <a:solidFill>
                <a:srgbClr val="FFFFFF"/>
              </a:solidFill>
              <a:latin typeface="方正黑体_GBK" panose="03000509000000000000" charset="-122"/>
              <a:ea typeface="方正黑体_GBK" panose="03000509000000000000" charset="-122"/>
              <a:cs typeface="微软雅黑" panose="020B0503020204020204" charset="-122"/>
            </a:endParaRPr>
          </a:p>
        </p:txBody>
      </p:sp>
      <p:sp>
        <p:nvSpPr>
          <p:cNvPr id="40" name="object 40"/>
          <p:cNvSpPr txBox="1"/>
          <p:nvPr/>
        </p:nvSpPr>
        <p:spPr>
          <a:xfrm>
            <a:off x="5381497" y="3810835"/>
            <a:ext cx="939800" cy="15113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FFFFFF"/>
                </a:solidFill>
                <a:latin typeface="方正黑体_GBK" panose="03000509000000000000" charset="-122"/>
                <a:ea typeface="方正黑体_GBK" panose="03000509000000000000" charset="-122"/>
                <a:cs typeface="微软雅黑" panose="020B0503020204020204" charset="-122"/>
              </a:rPr>
              <a:t>带动绿色金融发展</a:t>
            </a:r>
            <a:endParaRPr sz="900" dirty="0">
              <a:solidFill>
                <a:srgbClr val="FFFFFF"/>
              </a:solidFill>
              <a:latin typeface="方正黑体_GBK" panose="03000509000000000000" charset="-122"/>
              <a:ea typeface="方正黑体_GBK" panose="03000509000000000000" charset="-122"/>
              <a:cs typeface="微软雅黑" panose="020B0503020204020204" charset="-122"/>
            </a:endParaRPr>
          </a:p>
        </p:txBody>
      </p:sp>
      <p:sp>
        <p:nvSpPr>
          <p:cNvPr id="42" name="object 42"/>
          <p:cNvSpPr txBox="1"/>
          <p:nvPr/>
        </p:nvSpPr>
        <p:spPr>
          <a:xfrm>
            <a:off x="5409945" y="3411421"/>
            <a:ext cx="787400" cy="196850"/>
          </a:xfrm>
          <a:prstGeom prst="rect">
            <a:avLst/>
          </a:prstGeom>
        </p:spPr>
        <p:txBody>
          <a:bodyPr vert="horz" wrap="square" lIns="0" tIns="12700" rIns="0" bIns="0" rtlCol="0">
            <a:spAutoFit/>
          </a:bodyPr>
          <a:lstStyle/>
          <a:p>
            <a:pPr marL="12700">
              <a:lnSpc>
                <a:spcPct val="100000"/>
              </a:lnSpc>
              <a:spcBef>
                <a:spcPts val="100"/>
              </a:spcBef>
            </a:pPr>
            <a:r>
              <a:rPr sz="1200" b="1" spc="-5" dirty="0">
                <a:solidFill>
                  <a:srgbClr val="FFFFFF"/>
                </a:solidFill>
                <a:latin typeface="方正黑体_GBK" panose="03000509000000000000" charset="-122"/>
                <a:ea typeface="方正黑体_GBK" panose="03000509000000000000" charset="-122"/>
                <a:cs typeface="黑体" panose="02010609060101010101" charset="-122"/>
              </a:rPr>
              <a:t>投资有回报</a:t>
            </a:r>
            <a:endParaRPr sz="1200" b="1" spc="-5" dirty="0">
              <a:solidFill>
                <a:srgbClr val="FFFFFF"/>
              </a:solidFill>
              <a:latin typeface="方正黑体_GBK" panose="03000509000000000000" charset="-122"/>
              <a:ea typeface="方正黑体_GBK" panose="03000509000000000000" charset="-122"/>
              <a:cs typeface="黑体" panose="02010609060101010101" charset="-122"/>
            </a:endParaRPr>
          </a:p>
        </p:txBody>
      </p:sp>
      <p:sp>
        <p:nvSpPr>
          <p:cNvPr id="43" name="object 43"/>
          <p:cNvSpPr/>
          <p:nvPr/>
        </p:nvSpPr>
        <p:spPr>
          <a:xfrm>
            <a:off x="6807834" y="973020"/>
            <a:ext cx="1656714" cy="3180715"/>
          </a:xfrm>
          <a:custGeom>
            <a:avLst/>
            <a:gdLst/>
            <a:ahLst/>
            <a:cxnLst/>
            <a:rect l="l" t="t" r="r" b="b"/>
            <a:pathLst>
              <a:path w="1656715" h="3180715">
                <a:moveTo>
                  <a:pt x="1479677" y="0"/>
                </a:moveTo>
                <a:lnTo>
                  <a:pt x="176402" y="0"/>
                </a:lnTo>
                <a:lnTo>
                  <a:pt x="129513" y="6302"/>
                </a:lnTo>
                <a:lnTo>
                  <a:pt x="87375" y="24087"/>
                </a:lnTo>
                <a:lnTo>
                  <a:pt x="51673" y="51673"/>
                </a:lnTo>
                <a:lnTo>
                  <a:pt x="24087" y="87375"/>
                </a:lnTo>
                <a:lnTo>
                  <a:pt x="6302" y="129513"/>
                </a:lnTo>
                <a:lnTo>
                  <a:pt x="0" y="176403"/>
                </a:lnTo>
                <a:lnTo>
                  <a:pt x="0" y="3004248"/>
                </a:lnTo>
                <a:lnTo>
                  <a:pt x="6302" y="3051159"/>
                </a:lnTo>
                <a:lnTo>
                  <a:pt x="24087" y="3093311"/>
                </a:lnTo>
                <a:lnTo>
                  <a:pt x="51673" y="3129022"/>
                </a:lnTo>
                <a:lnTo>
                  <a:pt x="87375" y="3156612"/>
                </a:lnTo>
                <a:lnTo>
                  <a:pt x="129513" y="3174399"/>
                </a:lnTo>
                <a:lnTo>
                  <a:pt x="176402" y="3180702"/>
                </a:lnTo>
                <a:lnTo>
                  <a:pt x="1479677" y="3180702"/>
                </a:lnTo>
                <a:lnTo>
                  <a:pt x="1526619" y="3174399"/>
                </a:lnTo>
                <a:lnTo>
                  <a:pt x="1568793" y="3156612"/>
                </a:lnTo>
                <a:lnTo>
                  <a:pt x="1604517" y="3129022"/>
                </a:lnTo>
                <a:lnTo>
                  <a:pt x="1632114" y="3093311"/>
                </a:lnTo>
                <a:lnTo>
                  <a:pt x="1649904" y="3051159"/>
                </a:lnTo>
                <a:lnTo>
                  <a:pt x="1656206" y="3004248"/>
                </a:lnTo>
                <a:lnTo>
                  <a:pt x="1656206" y="176403"/>
                </a:lnTo>
                <a:lnTo>
                  <a:pt x="1649904" y="129513"/>
                </a:lnTo>
                <a:lnTo>
                  <a:pt x="1632114" y="87375"/>
                </a:lnTo>
                <a:lnTo>
                  <a:pt x="1604517" y="51673"/>
                </a:lnTo>
                <a:lnTo>
                  <a:pt x="1568793" y="24087"/>
                </a:lnTo>
                <a:lnTo>
                  <a:pt x="1526619" y="6302"/>
                </a:lnTo>
                <a:lnTo>
                  <a:pt x="1479677" y="0"/>
                </a:lnTo>
                <a:close/>
              </a:path>
            </a:pathLst>
          </a:custGeom>
          <a:gradFill>
            <a:gsLst>
              <a:gs pos="0">
                <a:srgbClr val="14CD68"/>
              </a:gs>
              <a:gs pos="90000">
                <a:srgbClr val="035C7D"/>
              </a:gs>
            </a:gsLst>
            <a:lin ang="1200000" scaled="0"/>
          </a:gradFill>
          <a:effectLst>
            <a:outerShdw blurRad="50800" dist="38100" dir="5400000" algn="t" rotWithShape="0">
              <a:prstClr val="black">
                <a:alpha val="40000"/>
              </a:prstClr>
            </a:outerShdw>
          </a:effectLst>
        </p:spPr>
        <p:txBody>
          <a:bodyPr wrap="square" lIns="0" tIns="0" rIns="0" bIns="0" rtlCol="0"/>
          <a:lstStyle/>
          <a:p>
            <a:endParaRPr>
              <a:latin typeface="方正黑体_GBK" panose="03000509000000000000" charset="-122"/>
              <a:ea typeface="方正黑体_GBK" panose="03000509000000000000" charset="-122"/>
            </a:endParaRPr>
          </a:p>
        </p:txBody>
      </p:sp>
      <p:sp>
        <p:nvSpPr>
          <p:cNvPr id="44" name="object 44"/>
          <p:cNvSpPr txBox="1"/>
          <p:nvPr/>
        </p:nvSpPr>
        <p:spPr>
          <a:xfrm>
            <a:off x="6939280" y="1506293"/>
            <a:ext cx="940435" cy="596900"/>
          </a:xfrm>
          <a:prstGeom prst="rect">
            <a:avLst/>
          </a:prstGeom>
        </p:spPr>
        <p:txBody>
          <a:bodyPr vert="horz" wrap="square" lIns="0" tIns="12700" rIns="0" bIns="0" rtlCol="0">
            <a:spAutoFit/>
          </a:bodyPr>
          <a:lstStyle/>
          <a:p>
            <a:pPr marL="12700">
              <a:lnSpc>
                <a:spcPct val="100000"/>
              </a:lnSpc>
              <a:spcBef>
                <a:spcPts val="100"/>
              </a:spcBef>
            </a:pPr>
            <a:r>
              <a:rPr sz="1400" b="1" spc="-5" dirty="0">
                <a:solidFill>
                  <a:srgbClr val="FFFFFF"/>
                </a:solidFill>
                <a:latin typeface="方正黑体_GBK" panose="03000509000000000000" charset="-122"/>
                <a:ea typeface="方正黑体_GBK" panose="03000509000000000000" charset="-122"/>
                <a:cs typeface="黑体" panose="02010609060101010101" charset="-122"/>
              </a:rPr>
              <a:t>直接作用</a:t>
            </a:r>
            <a:endParaRPr sz="1400">
              <a:latin typeface="方正黑体_GBK" panose="03000509000000000000" charset="-122"/>
              <a:ea typeface="方正黑体_GBK" panose="03000509000000000000" charset="-122"/>
              <a:cs typeface="黑体" panose="02010609060101010101" charset="-122"/>
            </a:endParaRPr>
          </a:p>
          <a:p>
            <a:pPr marL="12700">
              <a:lnSpc>
                <a:spcPct val="100000"/>
              </a:lnSpc>
            </a:pPr>
            <a:r>
              <a:rPr sz="1200" dirty="0">
                <a:solidFill>
                  <a:srgbClr val="FFFFFF"/>
                </a:solidFill>
                <a:latin typeface="方正黑体_GBK" panose="03000509000000000000" charset="-122"/>
                <a:ea typeface="方正黑体_GBK" panose="03000509000000000000" charset="-122"/>
                <a:cs typeface="微软雅黑" panose="020B0503020204020204" charset="-122"/>
              </a:rPr>
              <a:t>减少温室气体排放</a:t>
            </a:r>
            <a:endParaRPr sz="1200" dirty="0">
              <a:solidFill>
                <a:srgbClr val="FFFFFF"/>
              </a:solidFill>
              <a:latin typeface="方正黑体_GBK" panose="03000509000000000000" charset="-122"/>
              <a:ea typeface="方正黑体_GBK" panose="03000509000000000000" charset="-122"/>
              <a:cs typeface="微软雅黑" panose="020B0503020204020204" charset="-122"/>
            </a:endParaRPr>
          </a:p>
        </p:txBody>
      </p:sp>
      <p:sp>
        <p:nvSpPr>
          <p:cNvPr id="45" name="object 45"/>
          <p:cNvSpPr txBox="1"/>
          <p:nvPr/>
        </p:nvSpPr>
        <p:spPr>
          <a:xfrm>
            <a:off x="6939280" y="2255467"/>
            <a:ext cx="1524000" cy="786130"/>
          </a:xfrm>
          <a:prstGeom prst="rect">
            <a:avLst/>
          </a:prstGeom>
        </p:spPr>
        <p:txBody>
          <a:bodyPr vert="horz" wrap="square" lIns="0" tIns="12700" rIns="0" bIns="0" rtlCol="0">
            <a:spAutoFit/>
          </a:bodyPr>
          <a:lstStyle/>
          <a:p>
            <a:pPr marL="12700">
              <a:lnSpc>
                <a:spcPct val="100000"/>
              </a:lnSpc>
              <a:spcBef>
                <a:spcPts val="100"/>
              </a:spcBef>
            </a:pPr>
            <a:r>
              <a:rPr sz="1400" b="1" spc="-5" dirty="0">
                <a:solidFill>
                  <a:srgbClr val="FFFFFF"/>
                </a:solidFill>
                <a:latin typeface="方正黑体_GBK" panose="03000509000000000000" charset="-122"/>
                <a:ea typeface="方正黑体_GBK" panose="03000509000000000000" charset="-122"/>
                <a:cs typeface="方正黑体_GBK" panose="03000509000000000000" charset="-122"/>
              </a:rPr>
              <a:t>间接作用</a:t>
            </a:r>
            <a:endParaRPr sz="1400">
              <a:latin typeface="方正黑体_GBK" panose="03000509000000000000" charset="-122"/>
              <a:ea typeface="方正黑体_GBK" panose="03000509000000000000" charset="-122"/>
              <a:cs typeface="方正黑体_GBK" panose="03000509000000000000" charset="-122"/>
            </a:endParaRPr>
          </a:p>
          <a:p>
            <a:pPr marL="12700" marR="5080">
              <a:lnSpc>
                <a:spcPct val="100000"/>
              </a:lnSpc>
              <a:spcBef>
                <a:spcPts val="35"/>
              </a:spcBef>
            </a:pPr>
            <a:r>
              <a:rPr sz="1200" dirty="0">
                <a:solidFill>
                  <a:srgbClr val="FFFFFF"/>
                </a:solidFill>
                <a:latin typeface="方正黑体_GBK" panose="03000509000000000000" charset="-122"/>
                <a:ea typeface="方正黑体_GBK" panose="03000509000000000000" charset="-122"/>
                <a:cs typeface="方正黑体_GBK" panose="03000509000000000000" charset="-122"/>
              </a:rPr>
              <a:t>促进减排规模化、技术化、 专业化，最终实现产业结 构升级</a:t>
            </a:r>
            <a:endParaRPr sz="1200" dirty="0">
              <a:solidFill>
                <a:srgbClr val="FFFFFF"/>
              </a:solidFill>
              <a:latin typeface="方正黑体_GBK" panose="03000509000000000000" charset="-122"/>
              <a:ea typeface="方正黑体_GBK" panose="03000509000000000000" charset="-122"/>
              <a:cs typeface="方正黑体_GBK" panose="03000509000000000000" charset="-122"/>
            </a:endParaRPr>
          </a:p>
        </p:txBody>
      </p:sp>
      <p:sp>
        <p:nvSpPr>
          <p:cNvPr id="46" name="object 46"/>
          <p:cNvSpPr txBox="1"/>
          <p:nvPr/>
        </p:nvSpPr>
        <p:spPr>
          <a:xfrm>
            <a:off x="6960235" y="3193997"/>
            <a:ext cx="1489075" cy="596900"/>
          </a:xfrm>
          <a:prstGeom prst="rect">
            <a:avLst/>
          </a:prstGeom>
        </p:spPr>
        <p:txBody>
          <a:bodyPr vert="horz" wrap="square" lIns="0" tIns="12700" rIns="0" bIns="0" rtlCol="0">
            <a:spAutoFit/>
          </a:bodyPr>
          <a:lstStyle/>
          <a:p>
            <a:pPr marL="12700">
              <a:lnSpc>
                <a:spcPct val="100000"/>
              </a:lnSpc>
              <a:spcBef>
                <a:spcPts val="100"/>
              </a:spcBef>
            </a:pPr>
            <a:r>
              <a:rPr sz="1400" b="1" spc="-5" dirty="0">
                <a:solidFill>
                  <a:srgbClr val="FFFFFF"/>
                </a:solidFill>
                <a:latin typeface="方正黑体_GBK" panose="03000509000000000000" charset="-122"/>
                <a:ea typeface="方正黑体_GBK" panose="03000509000000000000" charset="-122"/>
                <a:cs typeface="黑体" panose="02010609060101010101" charset="-122"/>
              </a:rPr>
              <a:t>溢出效应</a:t>
            </a:r>
            <a:endParaRPr sz="1400">
              <a:latin typeface="方正黑体_GBK" panose="03000509000000000000" charset="-122"/>
              <a:ea typeface="方正黑体_GBK" panose="03000509000000000000" charset="-122"/>
              <a:cs typeface="黑体" panose="02010609060101010101" charset="-122"/>
            </a:endParaRPr>
          </a:p>
          <a:p>
            <a:pPr marL="12700">
              <a:lnSpc>
                <a:spcPct val="100000"/>
              </a:lnSpc>
            </a:pPr>
            <a:r>
              <a:rPr sz="1200" dirty="0">
                <a:solidFill>
                  <a:srgbClr val="FFFFFF"/>
                </a:solidFill>
                <a:latin typeface="方正黑体_GBK" panose="03000509000000000000" charset="-122"/>
                <a:ea typeface="方正黑体_GBK" panose="03000509000000000000" charset="-122"/>
                <a:cs typeface="微软雅黑" panose="020B0503020204020204" charset="-122"/>
              </a:rPr>
              <a:t>实现全社会绿色低碳转型</a:t>
            </a:r>
            <a:endParaRPr sz="1200" dirty="0">
              <a:solidFill>
                <a:srgbClr val="FFFFFF"/>
              </a:solidFill>
              <a:latin typeface="方正黑体_GBK" panose="03000509000000000000" charset="-122"/>
              <a:ea typeface="方正黑体_GBK" panose="03000509000000000000" charset="-122"/>
              <a:cs typeface="微软雅黑" panose="020B0503020204020204" charset="-122"/>
            </a:endParaRPr>
          </a:p>
        </p:txBody>
      </p:sp>
      <p:sp>
        <p:nvSpPr>
          <p:cNvPr id="47" name="object 47"/>
          <p:cNvSpPr txBox="1"/>
          <p:nvPr/>
        </p:nvSpPr>
        <p:spPr>
          <a:xfrm>
            <a:off x="457085" y="876246"/>
            <a:ext cx="229235" cy="3332480"/>
          </a:xfrm>
          <a:prstGeom prst="rect">
            <a:avLst/>
          </a:prstGeom>
        </p:spPr>
        <p:txBody>
          <a:bodyPr vert="horz" wrap="square" lIns="0" tIns="56515" rIns="0" bIns="0" rtlCol="0">
            <a:spAutoFit/>
          </a:bodyPr>
          <a:lstStyle/>
          <a:p>
            <a:pPr marL="12700" marR="5080" algn="just">
              <a:lnSpc>
                <a:spcPct val="82000"/>
              </a:lnSpc>
              <a:spcBef>
                <a:spcPts val="445"/>
              </a:spcBef>
            </a:pPr>
            <a:r>
              <a:rPr sz="2000" b="1" spc="-5" dirty="0">
                <a:solidFill>
                  <a:schemeClr val="tx2"/>
                </a:solidFill>
                <a:latin typeface="方正黑体_GBK" panose="03000509000000000000" charset="-122"/>
                <a:ea typeface="方正黑体_GBK" panose="03000509000000000000" charset="-122"/>
                <a:cs typeface="方正黑体_GBK" panose="03000509000000000000" charset="-122"/>
              </a:rPr>
              <a:t>碳 市 场 奖 优 淘 劣 创 新 发 展 路 径</a:t>
            </a:r>
            <a:endParaRPr sz="20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48" name="object 48"/>
          <p:cNvSpPr/>
          <p:nvPr/>
        </p:nvSpPr>
        <p:spPr>
          <a:xfrm>
            <a:off x="4926965" y="2370021"/>
            <a:ext cx="279400" cy="279400"/>
          </a:xfrm>
          <a:custGeom>
            <a:avLst/>
            <a:gdLst/>
            <a:ahLst/>
            <a:cxnLst/>
            <a:rect l="l" t="t" r="r" b="b"/>
            <a:pathLst>
              <a:path w="279400" h="279400">
                <a:moveTo>
                  <a:pt x="48006" y="171450"/>
                </a:moveTo>
                <a:lnTo>
                  <a:pt x="41021" y="171450"/>
                </a:lnTo>
                <a:lnTo>
                  <a:pt x="38100" y="174244"/>
                </a:lnTo>
                <a:lnTo>
                  <a:pt x="38100" y="276479"/>
                </a:lnTo>
                <a:lnTo>
                  <a:pt x="41021" y="279273"/>
                </a:lnTo>
                <a:lnTo>
                  <a:pt x="276479" y="279273"/>
                </a:lnTo>
                <a:lnTo>
                  <a:pt x="279400" y="276479"/>
                </a:lnTo>
                <a:lnTo>
                  <a:pt x="279400" y="266573"/>
                </a:lnTo>
                <a:lnTo>
                  <a:pt x="50800" y="266573"/>
                </a:lnTo>
                <a:lnTo>
                  <a:pt x="50800" y="174244"/>
                </a:lnTo>
                <a:lnTo>
                  <a:pt x="48006" y="171450"/>
                </a:lnTo>
                <a:close/>
              </a:path>
              <a:path w="279400" h="279400">
                <a:moveTo>
                  <a:pt x="279400" y="12700"/>
                </a:moveTo>
                <a:lnTo>
                  <a:pt x="266700" y="12700"/>
                </a:lnTo>
                <a:lnTo>
                  <a:pt x="266700" y="266573"/>
                </a:lnTo>
                <a:lnTo>
                  <a:pt x="279400" y="266573"/>
                </a:lnTo>
                <a:lnTo>
                  <a:pt x="279400" y="12700"/>
                </a:lnTo>
                <a:close/>
              </a:path>
              <a:path w="279400" h="279400">
                <a:moveTo>
                  <a:pt x="173227" y="82550"/>
                </a:moveTo>
                <a:lnTo>
                  <a:pt x="167894" y="82550"/>
                </a:lnTo>
                <a:lnTo>
                  <a:pt x="165100" y="85343"/>
                </a:lnTo>
                <a:lnTo>
                  <a:pt x="165100" y="90678"/>
                </a:lnTo>
                <a:lnTo>
                  <a:pt x="165862" y="92202"/>
                </a:lnTo>
                <a:lnTo>
                  <a:pt x="166877" y="93344"/>
                </a:lnTo>
                <a:lnTo>
                  <a:pt x="206883" y="133350"/>
                </a:lnTo>
                <a:lnTo>
                  <a:pt x="2921" y="133350"/>
                </a:lnTo>
                <a:lnTo>
                  <a:pt x="0" y="136144"/>
                </a:lnTo>
                <a:lnTo>
                  <a:pt x="0" y="143129"/>
                </a:lnTo>
                <a:lnTo>
                  <a:pt x="2921" y="146050"/>
                </a:lnTo>
                <a:lnTo>
                  <a:pt x="206883" y="146050"/>
                </a:lnTo>
                <a:lnTo>
                  <a:pt x="166877" y="185928"/>
                </a:lnTo>
                <a:lnTo>
                  <a:pt x="165862" y="187071"/>
                </a:lnTo>
                <a:lnTo>
                  <a:pt x="165100" y="188722"/>
                </a:lnTo>
                <a:lnTo>
                  <a:pt x="165100" y="193929"/>
                </a:lnTo>
                <a:lnTo>
                  <a:pt x="167894" y="196850"/>
                </a:lnTo>
                <a:lnTo>
                  <a:pt x="173227" y="196850"/>
                </a:lnTo>
                <a:lnTo>
                  <a:pt x="174751" y="196087"/>
                </a:lnTo>
                <a:lnTo>
                  <a:pt x="227837" y="143002"/>
                </a:lnTo>
                <a:lnTo>
                  <a:pt x="228600" y="141350"/>
                </a:lnTo>
                <a:lnTo>
                  <a:pt x="228600" y="137922"/>
                </a:lnTo>
                <a:lnTo>
                  <a:pt x="227837" y="136271"/>
                </a:lnTo>
                <a:lnTo>
                  <a:pt x="174751" y="83185"/>
                </a:lnTo>
                <a:lnTo>
                  <a:pt x="173227" y="82550"/>
                </a:lnTo>
                <a:close/>
              </a:path>
              <a:path w="279400" h="279400">
                <a:moveTo>
                  <a:pt x="276479" y="0"/>
                </a:moveTo>
                <a:lnTo>
                  <a:pt x="41021" y="0"/>
                </a:lnTo>
                <a:lnTo>
                  <a:pt x="38100" y="2793"/>
                </a:lnTo>
                <a:lnTo>
                  <a:pt x="38100" y="105029"/>
                </a:lnTo>
                <a:lnTo>
                  <a:pt x="41021" y="107950"/>
                </a:lnTo>
                <a:lnTo>
                  <a:pt x="48006" y="107950"/>
                </a:lnTo>
                <a:lnTo>
                  <a:pt x="50800" y="105029"/>
                </a:lnTo>
                <a:lnTo>
                  <a:pt x="50800" y="12700"/>
                </a:lnTo>
                <a:lnTo>
                  <a:pt x="279400" y="12700"/>
                </a:lnTo>
                <a:lnTo>
                  <a:pt x="279400" y="2793"/>
                </a:lnTo>
                <a:lnTo>
                  <a:pt x="276479" y="0"/>
                </a:lnTo>
                <a:close/>
              </a:path>
            </a:pathLst>
          </a:custGeom>
          <a:solidFill>
            <a:schemeClr val="bg1"/>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49" name="object 49"/>
          <p:cNvSpPr/>
          <p:nvPr/>
        </p:nvSpPr>
        <p:spPr>
          <a:xfrm>
            <a:off x="4949316" y="3573472"/>
            <a:ext cx="279400" cy="279400"/>
          </a:xfrm>
          <a:custGeom>
            <a:avLst/>
            <a:gdLst/>
            <a:ahLst/>
            <a:cxnLst/>
            <a:rect l="l" t="t" r="r" b="b"/>
            <a:pathLst>
              <a:path w="279400" h="279400">
                <a:moveTo>
                  <a:pt x="47879" y="171450"/>
                </a:moveTo>
                <a:lnTo>
                  <a:pt x="40894" y="171450"/>
                </a:lnTo>
                <a:lnTo>
                  <a:pt x="38100" y="174371"/>
                </a:lnTo>
                <a:lnTo>
                  <a:pt x="38100" y="276479"/>
                </a:lnTo>
                <a:lnTo>
                  <a:pt x="40894" y="279400"/>
                </a:lnTo>
                <a:lnTo>
                  <a:pt x="276479" y="279400"/>
                </a:lnTo>
                <a:lnTo>
                  <a:pt x="279273" y="276479"/>
                </a:lnTo>
                <a:lnTo>
                  <a:pt x="279273" y="266700"/>
                </a:lnTo>
                <a:lnTo>
                  <a:pt x="50800" y="266700"/>
                </a:lnTo>
                <a:lnTo>
                  <a:pt x="50800" y="174371"/>
                </a:lnTo>
                <a:lnTo>
                  <a:pt x="47879" y="171450"/>
                </a:lnTo>
                <a:close/>
              </a:path>
              <a:path w="279400" h="279400">
                <a:moveTo>
                  <a:pt x="279273" y="12700"/>
                </a:moveTo>
                <a:lnTo>
                  <a:pt x="266573" y="12700"/>
                </a:lnTo>
                <a:lnTo>
                  <a:pt x="266573" y="266700"/>
                </a:lnTo>
                <a:lnTo>
                  <a:pt x="279273" y="266700"/>
                </a:lnTo>
                <a:lnTo>
                  <a:pt x="279273" y="12700"/>
                </a:lnTo>
                <a:close/>
              </a:path>
              <a:path w="279400" h="279400">
                <a:moveTo>
                  <a:pt x="173100" y="82550"/>
                </a:moveTo>
                <a:lnTo>
                  <a:pt x="167894" y="82550"/>
                </a:lnTo>
                <a:lnTo>
                  <a:pt x="165100" y="85471"/>
                </a:lnTo>
                <a:lnTo>
                  <a:pt x="165100" y="90678"/>
                </a:lnTo>
                <a:lnTo>
                  <a:pt x="165735" y="92329"/>
                </a:lnTo>
                <a:lnTo>
                  <a:pt x="206883" y="133350"/>
                </a:lnTo>
                <a:lnTo>
                  <a:pt x="2794" y="133350"/>
                </a:lnTo>
                <a:lnTo>
                  <a:pt x="0" y="136271"/>
                </a:lnTo>
                <a:lnTo>
                  <a:pt x="0" y="143256"/>
                </a:lnTo>
                <a:lnTo>
                  <a:pt x="2794" y="146050"/>
                </a:lnTo>
                <a:lnTo>
                  <a:pt x="206883" y="146050"/>
                </a:lnTo>
                <a:lnTo>
                  <a:pt x="165735" y="187198"/>
                </a:lnTo>
                <a:lnTo>
                  <a:pt x="165100" y="188722"/>
                </a:lnTo>
                <a:lnTo>
                  <a:pt x="165100" y="194056"/>
                </a:lnTo>
                <a:lnTo>
                  <a:pt x="167894" y="196850"/>
                </a:lnTo>
                <a:lnTo>
                  <a:pt x="173100" y="196850"/>
                </a:lnTo>
                <a:lnTo>
                  <a:pt x="174752" y="196215"/>
                </a:lnTo>
                <a:lnTo>
                  <a:pt x="175895" y="194945"/>
                </a:lnTo>
                <a:lnTo>
                  <a:pt x="226695" y="144272"/>
                </a:lnTo>
                <a:lnTo>
                  <a:pt x="227837" y="143002"/>
                </a:lnTo>
                <a:lnTo>
                  <a:pt x="228473" y="141478"/>
                </a:lnTo>
                <a:lnTo>
                  <a:pt x="228473" y="137922"/>
                </a:lnTo>
                <a:lnTo>
                  <a:pt x="227837" y="136398"/>
                </a:lnTo>
                <a:lnTo>
                  <a:pt x="174752" y="83312"/>
                </a:lnTo>
                <a:lnTo>
                  <a:pt x="173100" y="82550"/>
                </a:lnTo>
                <a:close/>
              </a:path>
              <a:path w="279400" h="279400">
                <a:moveTo>
                  <a:pt x="276479" y="0"/>
                </a:moveTo>
                <a:lnTo>
                  <a:pt x="40894" y="0"/>
                </a:lnTo>
                <a:lnTo>
                  <a:pt x="38100" y="2921"/>
                </a:lnTo>
                <a:lnTo>
                  <a:pt x="38100" y="105156"/>
                </a:lnTo>
                <a:lnTo>
                  <a:pt x="40894" y="107950"/>
                </a:lnTo>
                <a:lnTo>
                  <a:pt x="47879" y="107950"/>
                </a:lnTo>
                <a:lnTo>
                  <a:pt x="50800" y="105156"/>
                </a:lnTo>
                <a:lnTo>
                  <a:pt x="50800" y="12700"/>
                </a:lnTo>
                <a:lnTo>
                  <a:pt x="279273" y="12700"/>
                </a:lnTo>
                <a:lnTo>
                  <a:pt x="279273" y="2921"/>
                </a:lnTo>
                <a:lnTo>
                  <a:pt x="276479" y="0"/>
                </a:lnTo>
                <a:close/>
              </a:path>
            </a:pathLst>
          </a:custGeom>
          <a:solidFill>
            <a:schemeClr val="bg1"/>
          </a:solid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50" name="object 50"/>
          <p:cNvSpPr/>
          <p:nvPr/>
        </p:nvSpPr>
        <p:spPr>
          <a:xfrm>
            <a:off x="4926965" y="1205049"/>
            <a:ext cx="279400" cy="279400"/>
          </a:xfrm>
          <a:custGeom>
            <a:avLst/>
            <a:gdLst/>
            <a:ahLst/>
            <a:cxnLst/>
            <a:rect l="l" t="t" r="r" b="b"/>
            <a:pathLst>
              <a:path w="279400" h="279400">
                <a:moveTo>
                  <a:pt x="48006" y="171450"/>
                </a:moveTo>
                <a:lnTo>
                  <a:pt x="41021" y="171450"/>
                </a:lnTo>
                <a:lnTo>
                  <a:pt x="38100" y="174244"/>
                </a:lnTo>
                <a:lnTo>
                  <a:pt x="38100" y="276479"/>
                </a:lnTo>
                <a:lnTo>
                  <a:pt x="41021" y="279400"/>
                </a:lnTo>
                <a:lnTo>
                  <a:pt x="276479" y="279400"/>
                </a:lnTo>
                <a:lnTo>
                  <a:pt x="279400" y="276479"/>
                </a:lnTo>
                <a:lnTo>
                  <a:pt x="279400" y="266700"/>
                </a:lnTo>
                <a:lnTo>
                  <a:pt x="50800" y="266700"/>
                </a:lnTo>
                <a:lnTo>
                  <a:pt x="50800" y="174244"/>
                </a:lnTo>
                <a:lnTo>
                  <a:pt x="48006" y="171450"/>
                </a:lnTo>
                <a:close/>
              </a:path>
              <a:path w="279400" h="279400">
                <a:moveTo>
                  <a:pt x="279400" y="12700"/>
                </a:moveTo>
                <a:lnTo>
                  <a:pt x="266700" y="12700"/>
                </a:lnTo>
                <a:lnTo>
                  <a:pt x="266700" y="266700"/>
                </a:lnTo>
                <a:lnTo>
                  <a:pt x="279400" y="266700"/>
                </a:lnTo>
                <a:lnTo>
                  <a:pt x="279400" y="12700"/>
                </a:lnTo>
                <a:close/>
              </a:path>
              <a:path w="279400" h="279400">
                <a:moveTo>
                  <a:pt x="173227" y="82550"/>
                </a:moveTo>
                <a:lnTo>
                  <a:pt x="167894" y="82550"/>
                </a:lnTo>
                <a:lnTo>
                  <a:pt x="165100" y="85471"/>
                </a:lnTo>
                <a:lnTo>
                  <a:pt x="165100" y="90678"/>
                </a:lnTo>
                <a:lnTo>
                  <a:pt x="165862" y="92202"/>
                </a:lnTo>
                <a:lnTo>
                  <a:pt x="166877" y="93472"/>
                </a:lnTo>
                <a:lnTo>
                  <a:pt x="206883" y="133350"/>
                </a:lnTo>
                <a:lnTo>
                  <a:pt x="2921" y="133350"/>
                </a:lnTo>
                <a:lnTo>
                  <a:pt x="0" y="136144"/>
                </a:lnTo>
                <a:lnTo>
                  <a:pt x="0" y="143256"/>
                </a:lnTo>
                <a:lnTo>
                  <a:pt x="2921" y="146050"/>
                </a:lnTo>
                <a:lnTo>
                  <a:pt x="206883" y="146050"/>
                </a:lnTo>
                <a:lnTo>
                  <a:pt x="166877" y="186055"/>
                </a:lnTo>
                <a:lnTo>
                  <a:pt x="165862" y="187198"/>
                </a:lnTo>
                <a:lnTo>
                  <a:pt x="165100" y="188722"/>
                </a:lnTo>
                <a:lnTo>
                  <a:pt x="165100" y="194056"/>
                </a:lnTo>
                <a:lnTo>
                  <a:pt x="167894" y="196850"/>
                </a:lnTo>
                <a:lnTo>
                  <a:pt x="173227" y="196850"/>
                </a:lnTo>
                <a:lnTo>
                  <a:pt x="174751" y="196087"/>
                </a:lnTo>
                <a:lnTo>
                  <a:pt x="227837" y="143002"/>
                </a:lnTo>
                <a:lnTo>
                  <a:pt x="228600" y="141478"/>
                </a:lnTo>
                <a:lnTo>
                  <a:pt x="228600" y="137922"/>
                </a:lnTo>
                <a:lnTo>
                  <a:pt x="227837" y="136398"/>
                </a:lnTo>
                <a:lnTo>
                  <a:pt x="174751" y="83312"/>
                </a:lnTo>
                <a:lnTo>
                  <a:pt x="173227" y="82550"/>
                </a:lnTo>
                <a:close/>
              </a:path>
              <a:path w="279400" h="279400">
                <a:moveTo>
                  <a:pt x="276479" y="0"/>
                </a:moveTo>
                <a:lnTo>
                  <a:pt x="41021" y="0"/>
                </a:lnTo>
                <a:lnTo>
                  <a:pt x="38100" y="2921"/>
                </a:lnTo>
                <a:lnTo>
                  <a:pt x="38100" y="105156"/>
                </a:lnTo>
                <a:lnTo>
                  <a:pt x="41021" y="107950"/>
                </a:lnTo>
                <a:lnTo>
                  <a:pt x="48006" y="107950"/>
                </a:lnTo>
                <a:lnTo>
                  <a:pt x="50800" y="105156"/>
                </a:lnTo>
                <a:lnTo>
                  <a:pt x="50800" y="12700"/>
                </a:lnTo>
                <a:lnTo>
                  <a:pt x="279400" y="12700"/>
                </a:lnTo>
                <a:lnTo>
                  <a:pt x="279400" y="2921"/>
                </a:lnTo>
                <a:lnTo>
                  <a:pt x="276479" y="0"/>
                </a:lnTo>
                <a:close/>
              </a:path>
            </a:pathLst>
          </a:custGeom>
          <a:solidFill>
            <a:schemeClr val="bg1"/>
          </a:solidFill>
        </p:spPr>
        <p:txBody>
          <a:bodyPr wrap="square" lIns="0" tIns="0" rIns="0" bIns="0" rtlCol="0"/>
          <a:lstStyle/>
          <a:p>
            <a:endParaRPr>
              <a:latin typeface="方正黑体_GBK" panose="03000509000000000000" charset="-122"/>
              <a:ea typeface="方正黑体_GBK" panose="03000509000000000000"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4" name="饼形 33"/>
          <p:cNvSpPr/>
          <p:nvPr/>
        </p:nvSpPr>
        <p:spPr>
          <a:xfrm flipH="1">
            <a:off x="-1475740" y="1263597"/>
            <a:ext cx="2947670" cy="2515235"/>
          </a:xfrm>
          <a:prstGeom prst="pie">
            <a:avLst>
              <a:gd name="adj1" fmla="val 5430526"/>
              <a:gd name="adj2" fmla="val 16173791"/>
            </a:avLst>
          </a:prstGeom>
          <a:gradFill>
            <a:gsLst>
              <a:gs pos="0">
                <a:srgbClr val="14CD68"/>
              </a:gs>
              <a:gs pos="100000">
                <a:srgbClr val="035C7D"/>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33" name="圆角矩形 32"/>
          <p:cNvSpPr/>
          <p:nvPr/>
        </p:nvSpPr>
        <p:spPr>
          <a:xfrm>
            <a:off x="3810000" y="2653612"/>
            <a:ext cx="3706495" cy="590550"/>
          </a:xfrm>
          <a:prstGeom prst="roundRect">
            <a:avLst/>
          </a:prstGeom>
          <a:gradFill>
            <a:gsLst>
              <a:gs pos="0">
                <a:srgbClr val="14CD68"/>
              </a:gs>
              <a:gs pos="100000">
                <a:srgbClr val="035C7D"/>
              </a:gs>
            </a:gsLst>
            <a:lin ang="2700000" scaled="0"/>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p>
            <a:pPr algn="ctr">
              <a:defRPr/>
            </a:pPr>
            <a:endParaRPr lang="zh-CN" altLang="en-US" sz="3600" dirty="0">
              <a:latin typeface="+mj-lt"/>
              <a:ea typeface="Arial Unicode MS" panose="020B0604020202020204" charset="-122"/>
              <a:cs typeface="Arial Unicode MS" panose="020B0604020202020204" charset="-122"/>
            </a:endParaRPr>
          </a:p>
        </p:txBody>
      </p:sp>
      <p:sp>
        <p:nvSpPr>
          <p:cNvPr id="31" name="圆角矩形 30"/>
          <p:cNvSpPr/>
          <p:nvPr/>
        </p:nvSpPr>
        <p:spPr>
          <a:xfrm>
            <a:off x="3810000" y="1734767"/>
            <a:ext cx="3706495" cy="590550"/>
          </a:xfrm>
          <a:prstGeom prst="roundRect">
            <a:avLst/>
          </a:prstGeom>
          <a:gradFill>
            <a:gsLst>
              <a:gs pos="0">
                <a:srgbClr val="14CD68"/>
              </a:gs>
              <a:gs pos="100000">
                <a:srgbClr val="035C7D"/>
              </a:gs>
            </a:gsLst>
            <a:lin ang="2700000" scaled="0"/>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p>
            <a:pPr algn="ctr">
              <a:defRPr/>
            </a:pPr>
            <a:endParaRPr lang="zh-CN" altLang="en-US" sz="3600" dirty="0">
              <a:latin typeface="+mj-lt"/>
              <a:ea typeface="Arial Unicode MS" panose="020B0604020202020204" charset="-122"/>
              <a:cs typeface="Arial Unicode MS" panose="020B0604020202020204" charset="-122"/>
            </a:endParaRPr>
          </a:p>
        </p:txBody>
      </p:sp>
      <p:sp>
        <p:nvSpPr>
          <p:cNvPr id="18" name="object 5"/>
          <p:cNvSpPr txBox="1"/>
          <p:nvPr/>
        </p:nvSpPr>
        <p:spPr>
          <a:xfrm>
            <a:off x="305435" y="1810967"/>
            <a:ext cx="620395" cy="1282065"/>
          </a:xfrm>
          <a:prstGeom prst="rect">
            <a:avLst/>
          </a:prstGeom>
        </p:spPr>
        <p:txBody>
          <a:bodyPr vert="horz" wrap="square" lIns="0" tIns="0" rIns="0" bIns="0" rtlCol="0">
            <a:spAutoFit/>
          </a:bodyPr>
          <a:p>
            <a:pPr marL="0" marR="0">
              <a:lnSpc>
                <a:spcPts val="5000"/>
              </a:lnSpc>
              <a:spcBef>
                <a:spcPts val="0"/>
              </a:spcBef>
              <a:spcAft>
                <a:spcPts val="0"/>
              </a:spcAft>
            </a:pPr>
            <a:r>
              <a:rPr lang="zh-CN" sz="4400" dirty="0">
                <a:solidFill>
                  <a:schemeClr val="bg1"/>
                </a:solidFill>
                <a:latin typeface="微软雅黑" panose="020B0503020204020204" charset="-122"/>
                <a:ea typeface="微软雅黑" panose="020B0503020204020204" charset="-122"/>
                <a:cs typeface="SVDSIO+MicrosoftYaHei-Bold" panose="020B0703020204020201" charset="-122"/>
              </a:rPr>
              <a:t>目</a:t>
            </a:r>
            <a:r>
              <a:rPr lang="en-US" altLang="zh-CN" sz="4400" dirty="0">
                <a:solidFill>
                  <a:schemeClr val="bg1"/>
                </a:solidFill>
                <a:latin typeface="微软雅黑" panose="020B0503020204020204" charset="-122"/>
                <a:ea typeface="微软雅黑" panose="020B0503020204020204" charset="-122"/>
                <a:cs typeface="SVDSIO+MicrosoftYaHei-Bold" panose="020B0703020204020201" charset="-122"/>
              </a:rPr>
              <a:t>   </a:t>
            </a:r>
            <a:endParaRPr lang="en-US" altLang="zh-CN" sz="4400" dirty="0">
              <a:solidFill>
                <a:schemeClr val="bg1"/>
              </a:solidFill>
              <a:latin typeface="微软雅黑" panose="020B0503020204020204" charset="-122"/>
              <a:ea typeface="微软雅黑" panose="020B0503020204020204" charset="-122"/>
              <a:cs typeface="SVDSIO+MicrosoftYaHei-Bold" panose="020B0703020204020201" charset="-122"/>
            </a:endParaRPr>
          </a:p>
          <a:p>
            <a:pPr marL="0" marR="0">
              <a:lnSpc>
                <a:spcPts val="5000"/>
              </a:lnSpc>
              <a:spcBef>
                <a:spcPts val="0"/>
              </a:spcBef>
              <a:spcAft>
                <a:spcPts val="0"/>
              </a:spcAft>
            </a:pPr>
            <a:r>
              <a:rPr lang="zh-CN" sz="4400" dirty="0">
                <a:solidFill>
                  <a:schemeClr val="bg1"/>
                </a:solidFill>
                <a:latin typeface="微软雅黑" panose="020B0503020204020204" charset="-122"/>
                <a:ea typeface="微软雅黑" panose="020B0503020204020204" charset="-122"/>
                <a:cs typeface="SVDSIO+MicrosoftYaHei-Bold" panose="020B0703020204020201" charset="-122"/>
              </a:rPr>
              <a:t>录</a:t>
            </a:r>
            <a:endParaRPr lang="zh-CN" sz="4400" dirty="0">
              <a:solidFill>
                <a:schemeClr val="bg1"/>
              </a:solidFill>
              <a:latin typeface="微软雅黑" panose="020B0503020204020204" charset="-122"/>
              <a:ea typeface="微软雅黑" panose="020B0503020204020204" charset="-122"/>
              <a:cs typeface="SVDSIO+MicrosoftYaHei-Bold" panose="020B0703020204020201" charset="-122"/>
            </a:endParaRPr>
          </a:p>
        </p:txBody>
      </p:sp>
      <p:sp>
        <p:nvSpPr>
          <p:cNvPr id="21" name="文本框 20"/>
          <p:cNvSpPr txBox="1"/>
          <p:nvPr/>
        </p:nvSpPr>
        <p:spPr>
          <a:xfrm>
            <a:off x="3962400" y="2693617"/>
            <a:ext cx="3799840" cy="497205"/>
          </a:xfrm>
          <a:prstGeom prst="rect">
            <a:avLst/>
          </a:prstGeom>
          <a:noFill/>
        </p:spPr>
        <p:txBody>
          <a:bodyPr wrap="square" rtlCol="0" anchor="t">
            <a:spAutoFit/>
          </a:bodyPr>
          <a:p>
            <a:pPr marL="76200" marR="0" algn="l">
              <a:lnSpc>
                <a:spcPts val="3165"/>
              </a:lnSpc>
              <a:spcBef>
                <a:spcPts val="310"/>
              </a:spcBef>
              <a:spcAft>
                <a:spcPts val="0"/>
              </a:spcAft>
            </a:pPr>
            <a:r>
              <a:rPr sz="3200" b="1" dirty="0">
                <a:solidFill>
                  <a:schemeClr val="bg1"/>
                </a:solidFill>
                <a:latin typeface="微软雅黑" panose="020B0503020204020204" charset="-122"/>
                <a:ea typeface="微软雅黑" panose="020B0503020204020204" charset="-122"/>
                <a:cs typeface="LSIELG+MicrosoftYaHei" panose="020B0503020204020204" charset="-122"/>
                <a:sym typeface="+mn-ea"/>
              </a:rPr>
              <a:t>中国碳市场实践</a:t>
            </a:r>
            <a:endParaRPr sz="3200" b="1" dirty="0">
              <a:solidFill>
                <a:schemeClr val="bg1"/>
              </a:solidFill>
              <a:latin typeface="微软雅黑" panose="020B0503020204020204" charset="-122"/>
              <a:ea typeface="微软雅黑" panose="020B0503020204020204" charset="-122"/>
              <a:cs typeface="LSIELG+MicrosoftYaHei" panose="020B0503020204020204" charset="-122"/>
              <a:sym typeface="+mn-ea"/>
            </a:endParaRPr>
          </a:p>
        </p:txBody>
      </p:sp>
      <p:sp>
        <p:nvSpPr>
          <p:cNvPr id="22" name="任意多边形 21"/>
          <p:cNvSpPr/>
          <p:nvPr/>
        </p:nvSpPr>
        <p:spPr>
          <a:xfrm rot="8100000" flipV="1">
            <a:off x="2933700" y="1751277"/>
            <a:ext cx="673735" cy="572770"/>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gradFill>
            <a:gsLst>
              <a:gs pos="0">
                <a:srgbClr val="14CD68"/>
              </a:gs>
              <a:gs pos="100000">
                <a:srgbClr val="035C7D"/>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a:spcBef>
                <a:spcPts val="0"/>
              </a:spcBef>
              <a:spcAft>
                <a:spcPts val="0"/>
              </a:spcAft>
              <a:defRPr/>
            </a:pPr>
            <a:endParaRPr lang="zh-CN" altLang="en-US" sz="1600"/>
          </a:p>
        </p:txBody>
      </p:sp>
      <p:sp>
        <p:nvSpPr>
          <p:cNvPr id="25" name="文本框 24"/>
          <p:cNvSpPr txBox="1"/>
          <p:nvPr/>
        </p:nvSpPr>
        <p:spPr>
          <a:xfrm>
            <a:off x="2829560" y="1828112"/>
            <a:ext cx="1043305" cy="497205"/>
          </a:xfrm>
          <a:prstGeom prst="rect">
            <a:avLst/>
          </a:prstGeom>
          <a:noFill/>
        </p:spPr>
        <p:txBody>
          <a:bodyPr wrap="square" rtlCol="0" anchor="t">
            <a:spAutoFit/>
          </a:bodyPr>
          <a:p>
            <a:pPr marL="76200" marR="0" algn="l">
              <a:lnSpc>
                <a:spcPts val="3165"/>
              </a:lnSpc>
              <a:spcBef>
                <a:spcPts val="260"/>
              </a:spcBef>
              <a:spcAft>
                <a:spcPts val="0"/>
              </a:spcAft>
            </a:pPr>
            <a:r>
              <a:rPr lang="en-US" sz="3200" b="1" dirty="0">
                <a:solidFill>
                  <a:schemeClr val="bg1"/>
                </a:solidFill>
                <a:latin typeface="微软雅黑" panose="020B0503020204020204" charset="-122"/>
                <a:ea typeface="微软雅黑" panose="020B0503020204020204" charset="-122"/>
                <a:cs typeface="LSIELG+MicrosoftYaHei" panose="020B0503020204020204" charset="-122"/>
                <a:sym typeface="+mn-ea"/>
              </a:rPr>
              <a:t>01</a:t>
            </a:r>
            <a:endParaRPr lang="en-US" altLang="en-US" sz="3200" b="1" dirty="0">
              <a:solidFill>
                <a:schemeClr val="bg1"/>
              </a:solidFill>
              <a:latin typeface="微软雅黑" panose="020B0503020204020204" charset="-122"/>
              <a:ea typeface="微软雅黑" panose="020B0503020204020204" charset="-122"/>
              <a:cs typeface="LSIELG+MicrosoftYaHei" panose="020B0503020204020204" charset="-122"/>
              <a:sym typeface="+mn-ea"/>
            </a:endParaRPr>
          </a:p>
        </p:txBody>
      </p:sp>
      <p:sp>
        <p:nvSpPr>
          <p:cNvPr id="26" name="任意多边形 25"/>
          <p:cNvSpPr/>
          <p:nvPr/>
        </p:nvSpPr>
        <p:spPr>
          <a:xfrm rot="8100000" flipV="1">
            <a:off x="3009265" y="2730447"/>
            <a:ext cx="673735" cy="572770"/>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gradFill>
            <a:gsLst>
              <a:gs pos="0">
                <a:srgbClr val="14CD68"/>
              </a:gs>
              <a:gs pos="100000">
                <a:srgbClr val="035C7D"/>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a:spcBef>
                <a:spcPts val="0"/>
              </a:spcBef>
              <a:spcAft>
                <a:spcPts val="0"/>
              </a:spcAft>
              <a:defRPr/>
            </a:pPr>
            <a:endParaRPr lang="zh-CN" altLang="en-US" sz="1600"/>
          </a:p>
        </p:txBody>
      </p:sp>
      <p:sp>
        <p:nvSpPr>
          <p:cNvPr id="27" name="文本框 26"/>
          <p:cNvSpPr txBox="1"/>
          <p:nvPr/>
        </p:nvSpPr>
        <p:spPr>
          <a:xfrm>
            <a:off x="2899410" y="2767912"/>
            <a:ext cx="887730" cy="497205"/>
          </a:xfrm>
          <a:prstGeom prst="rect">
            <a:avLst/>
          </a:prstGeom>
          <a:noFill/>
        </p:spPr>
        <p:txBody>
          <a:bodyPr wrap="square" rtlCol="0" anchor="t">
            <a:spAutoFit/>
          </a:bodyPr>
          <a:p>
            <a:pPr marL="76200" marR="0" algn="l">
              <a:lnSpc>
                <a:spcPts val="3165"/>
              </a:lnSpc>
              <a:spcBef>
                <a:spcPts val="260"/>
              </a:spcBef>
              <a:spcAft>
                <a:spcPts val="0"/>
              </a:spcAft>
            </a:pPr>
            <a:r>
              <a:rPr lang="en-US" sz="3200" b="1" dirty="0">
                <a:solidFill>
                  <a:schemeClr val="bg1"/>
                </a:solidFill>
                <a:latin typeface="微软雅黑" panose="020B0503020204020204" charset="-122"/>
                <a:ea typeface="微软雅黑" panose="020B0503020204020204" charset="-122"/>
                <a:cs typeface="LSIELG+MicrosoftYaHei" panose="020B0503020204020204" charset="-122"/>
                <a:sym typeface="+mn-ea"/>
              </a:rPr>
              <a:t>02</a:t>
            </a:r>
            <a:endParaRPr lang="en-US" altLang="en-US" sz="3200" b="1" dirty="0">
              <a:solidFill>
                <a:schemeClr val="bg1"/>
              </a:solidFill>
              <a:latin typeface="微软雅黑" panose="020B0503020204020204" charset="-122"/>
              <a:ea typeface="微软雅黑" panose="020B0503020204020204" charset="-122"/>
              <a:cs typeface="LSIELG+MicrosoftYaHei" panose="020B0503020204020204" charset="-122"/>
              <a:sym typeface="+mn-ea"/>
            </a:endParaRPr>
          </a:p>
        </p:txBody>
      </p:sp>
      <p:sp>
        <p:nvSpPr>
          <p:cNvPr id="35" name="下箭头 34"/>
          <p:cNvSpPr/>
          <p:nvPr/>
        </p:nvSpPr>
        <p:spPr>
          <a:xfrm rot="16200000">
            <a:off x="1778000" y="2090367"/>
            <a:ext cx="575945" cy="779145"/>
          </a:xfrm>
          <a:prstGeom prst="down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object 15"/>
          <p:cNvSpPr txBox="1"/>
          <p:nvPr/>
        </p:nvSpPr>
        <p:spPr>
          <a:xfrm>
            <a:off x="3716655" y="1802712"/>
            <a:ext cx="3373120" cy="455295"/>
          </a:xfrm>
          <a:prstGeom prst="rect">
            <a:avLst/>
          </a:prstGeom>
        </p:spPr>
        <p:txBody>
          <a:bodyPr vert="horz" wrap="square" lIns="0" tIns="12700" rIns="0" bIns="0" rtlCol="0">
            <a:spAutoFit/>
          </a:bodyPr>
          <a:p>
            <a:pPr marL="469900" lvl="1" indent="0" algn="dist">
              <a:lnSpc>
                <a:spcPct val="90000"/>
              </a:lnSpc>
              <a:spcBef>
                <a:spcPts val="100"/>
              </a:spcBef>
              <a:buFont typeface="Arial" panose="020B0604020202020204"/>
              <a:buNone/>
              <a:tabLst>
                <a:tab pos="473075" algn="l"/>
                <a:tab pos="474345" algn="l"/>
              </a:tabLst>
            </a:pPr>
            <a:r>
              <a:rPr sz="3200" b="1" dirty="0">
                <a:solidFill>
                  <a:schemeClr val="bg1"/>
                </a:solidFill>
                <a:latin typeface="微软雅黑" panose="020B0503020204020204" charset="-122"/>
                <a:ea typeface="微软雅黑" panose="020B0503020204020204" charset="-122"/>
                <a:cs typeface="LSIELG+MicrosoftYaHei" panose="020B0503020204020204" charset="-122"/>
              </a:rPr>
              <a:t>碳交易基本原理</a:t>
            </a:r>
            <a:endParaRPr sz="3200" b="1" dirty="0">
              <a:solidFill>
                <a:schemeClr val="bg1"/>
              </a:solidFill>
              <a:latin typeface="微软雅黑" panose="020B0503020204020204" charset="-122"/>
              <a:ea typeface="微软雅黑" panose="020B0503020204020204" charset="-122"/>
              <a:cs typeface="LSIELG+MicrosoftYaHei"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533412" y="1125167"/>
            <a:ext cx="229235" cy="2767330"/>
          </a:xfrm>
          <a:prstGeom prst="rect">
            <a:avLst/>
          </a:prstGeom>
        </p:spPr>
        <p:txBody>
          <a:bodyPr vert="horz" wrap="square" lIns="0" tIns="56515" rIns="0" bIns="0" rtlCol="0">
            <a:spAutoFit/>
          </a:bodyPr>
          <a:lstStyle/>
          <a:p>
            <a:pPr marL="12700" marR="5080" algn="just">
              <a:lnSpc>
                <a:spcPct val="90000"/>
              </a:lnSpc>
              <a:spcBef>
                <a:spcPts val="445"/>
              </a:spcBef>
              <a:spcAft>
                <a:spcPts val="0"/>
              </a:spcAft>
            </a:pPr>
            <a:r>
              <a:rPr sz="2800" b="1" spc="-5" dirty="0">
                <a:solidFill>
                  <a:schemeClr val="tx2"/>
                </a:solidFill>
                <a:latin typeface="方正黑体_GBK" panose="03000509000000000000" charset="-122"/>
                <a:ea typeface="方正黑体_GBK" panose="03000509000000000000" charset="-122"/>
                <a:cs typeface="方正黑体_GBK" panose="03000509000000000000" charset="-122"/>
              </a:rPr>
              <a:t>中 国 减 排 的 原 因</a:t>
            </a:r>
            <a:endParaRPr sz="28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3" name="object 3"/>
          <p:cNvSpPr txBox="1"/>
          <p:nvPr/>
        </p:nvSpPr>
        <p:spPr>
          <a:xfrm>
            <a:off x="1524000" y="1006422"/>
            <a:ext cx="1899285" cy="257810"/>
          </a:xfrm>
          <a:prstGeom prst="rect">
            <a:avLst/>
          </a:prstGeom>
        </p:spPr>
        <p:txBody>
          <a:bodyPr vert="horz" wrap="square" lIns="0" tIns="12065" rIns="0" bIns="0" rtlCol="0">
            <a:spAutoFit/>
          </a:bodyPr>
          <a:lstStyle/>
          <a:p>
            <a:pPr marL="184150" indent="-171450">
              <a:lnSpc>
                <a:spcPct val="100000"/>
              </a:lnSpc>
              <a:spcBef>
                <a:spcPts val="95"/>
              </a:spcBef>
              <a:buFont typeface="Arial" panose="020B0604020202020204"/>
              <a:buChar char="•"/>
              <a:tabLst>
                <a:tab pos="184150" algn="l"/>
              </a:tabLst>
            </a:pPr>
            <a:r>
              <a:rPr sz="1600" b="1" u="sng" spc="-5" dirty="0">
                <a:solidFill>
                  <a:schemeClr val="tx2"/>
                </a:solidFill>
                <a:latin typeface="方正黑体_GBK" panose="03000509000000000000" charset="-122"/>
                <a:ea typeface="方正黑体_GBK" panose="03000509000000000000" charset="-122"/>
                <a:cs typeface="微软雅黑" panose="020B0503020204020204" charset="-122"/>
              </a:rPr>
              <a:t>外部压力</a:t>
            </a:r>
            <a:endParaRPr sz="1600" b="1" u="sng" spc="-5" dirty="0">
              <a:solidFill>
                <a:schemeClr val="tx2"/>
              </a:solidFill>
              <a:latin typeface="方正黑体_GBK" panose="03000509000000000000" charset="-122"/>
              <a:ea typeface="方正黑体_GBK" panose="03000509000000000000" charset="-122"/>
              <a:cs typeface="微软雅黑" panose="020B0503020204020204" charset="-122"/>
            </a:endParaRPr>
          </a:p>
        </p:txBody>
      </p:sp>
      <p:sp>
        <p:nvSpPr>
          <p:cNvPr id="4" name="object 4"/>
          <p:cNvSpPr txBox="1"/>
          <p:nvPr/>
        </p:nvSpPr>
        <p:spPr>
          <a:xfrm>
            <a:off x="1555115" y="1963367"/>
            <a:ext cx="3454400" cy="258445"/>
          </a:xfrm>
          <a:prstGeom prst="rect">
            <a:avLst/>
          </a:prstGeom>
        </p:spPr>
        <p:txBody>
          <a:bodyPr vert="horz" wrap="square" lIns="0" tIns="12700" rIns="0" bIns="0" rtlCol="0">
            <a:spAutoFit/>
          </a:bodyPr>
          <a:lstStyle/>
          <a:p>
            <a:pPr marL="184150" indent="-171450">
              <a:lnSpc>
                <a:spcPct val="100000"/>
              </a:lnSpc>
              <a:spcBef>
                <a:spcPts val="1125"/>
              </a:spcBef>
              <a:buFont typeface="Arial" panose="020B0604020202020204"/>
              <a:buChar char="•"/>
              <a:tabLst>
                <a:tab pos="184150" algn="l"/>
              </a:tabLst>
            </a:pPr>
            <a:r>
              <a:rPr sz="1600" b="1" u="sng" spc="-5" dirty="0">
                <a:solidFill>
                  <a:schemeClr val="tx2"/>
                </a:solidFill>
                <a:latin typeface="方正黑体_GBK" panose="03000509000000000000" charset="-122"/>
                <a:ea typeface="方正黑体_GBK" panose="03000509000000000000" charset="-122"/>
                <a:cs typeface="微软雅黑" panose="020B0503020204020204" charset="-122"/>
              </a:rPr>
              <a:t>内生需求</a:t>
            </a:r>
            <a:endParaRPr sz="1400" dirty="0">
              <a:solidFill>
                <a:schemeClr val="tx2"/>
              </a:solidFill>
              <a:latin typeface="方正黑体_GBK" panose="03000509000000000000" charset="-122"/>
              <a:ea typeface="方正黑体_GBK" panose="03000509000000000000" charset="-122"/>
              <a:cs typeface="微软雅黑" panose="020B0503020204020204" charset="-122"/>
            </a:endParaRPr>
          </a:p>
        </p:txBody>
      </p:sp>
      <p:sp>
        <p:nvSpPr>
          <p:cNvPr id="5" name="object 5"/>
          <p:cNvSpPr txBox="1"/>
          <p:nvPr/>
        </p:nvSpPr>
        <p:spPr>
          <a:xfrm>
            <a:off x="1524000" y="3138752"/>
            <a:ext cx="3523615" cy="906780"/>
          </a:xfrm>
          <a:prstGeom prst="rect">
            <a:avLst/>
          </a:prstGeom>
        </p:spPr>
        <p:txBody>
          <a:bodyPr vert="horz" wrap="square" lIns="0" tIns="12065" rIns="0" bIns="0" rtlCol="0">
            <a:spAutoFit/>
          </a:bodyPr>
          <a:lstStyle/>
          <a:p>
            <a:pPr marL="12700" marR="5080" indent="266700" algn="just">
              <a:lnSpc>
                <a:spcPct val="100000"/>
              </a:lnSpc>
              <a:spcBef>
                <a:spcPts val="95"/>
              </a:spcBef>
            </a:pPr>
            <a:r>
              <a:rPr sz="1400" spc="5" dirty="0">
                <a:solidFill>
                  <a:schemeClr val="tx2"/>
                </a:solidFill>
                <a:latin typeface="方正黑体_GBK" panose="03000509000000000000" charset="-122"/>
                <a:ea typeface="方正黑体_GBK" panose="03000509000000000000" charset="-122"/>
                <a:cs typeface="方正黑体_GBK" panose="03000509000000000000" charset="-122"/>
              </a:rPr>
              <a:t>“应对气候变化是中国可持续</a:t>
            </a:r>
            <a:r>
              <a:rPr sz="1400" dirty="0">
                <a:solidFill>
                  <a:schemeClr val="tx2"/>
                </a:solidFill>
                <a:latin typeface="方正黑体_GBK" panose="03000509000000000000" charset="-122"/>
                <a:ea typeface="方正黑体_GBK" panose="03000509000000000000" charset="-122"/>
                <a:cs typeface="方正黑体_GBK" panose="03000509000000000000" charset="-122"/>
              </a:rPr>
              <a:t>发</a:t>
            </a:r>
            <a:r>
              <a:rPr sz="1400" spc="5" dirty="0">
                <a:solidFill>
                  <a:schemeClr val="tx2"/>
                </a:solidFill>
                <a:latin typeface="方正黑体_GBK" panose="03000509000000000000" charset="-122"/>
                <a:ea typeface="方正黑体_GBK" panose="03000509000000000000" charset="-122"/>
                <a:cs typeface="方正黑体_GBK" panose="03000509000000000000" charset="-122"/>
              </a:rPr>
              <a:t>展的 </a:t>
            </a:r>
            <a:r>
              <a:rPr sz="1400" spc="45" dirty="0">
                <a:solidFill>
                  <a:schemeClr val="tx2"/>
                </a:solidFill>
                <a:latin typeface="方正黑体_GBK" panose="03000509000000000000" charset="-122"/>
                <a:ea typeface="方正黑体_GBK" panose="03000509000000000000" charset="-122"/>
                <a:cs typeface="方正黑体_GBK" panose="03000509000000000000" charset="-122"/>
              </a:rPr>
              <a:t>内在要求，这不是别人要我们</a:t>
            </a:r>
            <a:r>
              <a:rPr sz="1400" spc="50" dirty="0">
                <a:solidFill>
                  <a:schemeClr val="tx2"/>
                </a:solidFill>
                <a:latin typeface="方正黑体_GBK" panose="03000509000000000000" charset="-122"/>
                <a:ea typeface="方正黑体_GBK" panose="03000509000000000000" charset="-122"/>
                <a:cs typeface="方正黑体_GBK" panose="03000509000000000000" charset="-122"/>
              </a:rPr>
              <a:t>做</a:t>
            </a:r>
            <a:r>
              <a:rPr sz="1400" spc="45" dirty="0">
                <a:solidFill>
                  <a:schemeClr val="tx2"/>
                </a:solidFill>
                <a:latin typeface="方正黑体_GBK" panose="03000509000000000000" charset="-122"/>
                <a:ea typeface="方正黑体_GBK" panose="03000509000000000000" charset="-122"/>
                <a:cs typeface="方正黑体_GBK" panose="03000509000000000000" charset="-122"/>
              </a:rPr>
              <a:t>，</a:t>
            </a:r>
            <a:r>
              <a:rPr sz="1400" spc="55" dirty="0">
                <a:solidFill>
                  <a:schemeClr val="tx2"/>
                </a:solidFill>
                <a:latin typeface="方正黑体_GBK" panose="03000509000000000000" charset="-122"/>
                <a:ea typeface="方正黑体_GBK" panose="03000509000000000000" charset="-122"/>
                <a:cs typeface="方正黑体_GBK" panose="03000509000000000000" charset="-122"/>
              </a:rPr>
              <a:t>而是 </a:t>
            </a:r>
            <a:r>
              <a:rPr sz="1400" spc="-5" dirty="0">
                <a:solidFill>
                  <a:schemeClr val="tx2"/>
                </a:solidFill>
                <a:latin typeface="方正黑体_GBK" panose="03000509000000000000" charset="-122"/>
                <a:ea typeface="方正黑体_GBK" panose="03000509000000000000" charset="-122"/>
                <a:cs typeface="方正黑体_GBK" panose="03000509000000000000" charset="-122"/>
              </a:rPr>
              <a:t>我们自己要做。”</a:t>
            </a:r>
            <a:endParaRPr sz="1400">
              <a:solidFill>
                <a:schemeClr val="tx2"/>
              </a:solidFill>
              <a:latin typeface="方正黑体_GBK" panose="03000509000000000000" charset="-122"/>
              <a:ea typeface="方正黑体_GBK" panose="03000509000000000000" charset="-122"/>
              <a:cs typeface="方正黑体_GBK" panose="03000509000000000000" charset="-122"/>
            </a:endParaRPr>
          </a:p>
          <a:p>
            <a:pPr marR="29845" algn="r">
              <a:lnSpc>
                <a:spcPct val="100000"/>
              </a:lnSpc>
              <a:spcBef>
                <a:spcPts val="260"/>
              </a:spcBef>
            </a:pPr>
            <a:r>
              <a:rPr sz="1400" spc="-5" dirty="0">
                <a:solidFill>
                  <a:schemeClr val="tx2"/>
                </a:solidFill>
                <a:latin typeface="方正黑体_GBK" panose="03000509000000000000" charset="-122"/>
                <a:ea typeface="方正黑体_GBK" panose="03000509000000000000" charset="-122"/>
                <a:cs typeface="方正黑体_GBK" panose="03000509000000000000" charset="-122"/>
              </a:rPr>
              <a:t>—</a:t>
            </a:r>
            <a:r>
              <a:rPr sz="1400" dirty="0">
                <a:solidFill>
                  <a:schemeClr val="tx2"/>
                </a:solidFill>
                <a:latin typeface="方正黑体_GBK" panose="03000509000000000000" charset="-122"/>
                <a:ea typeface="方正黑体_GBK" panose="03000509000000000000" charset="-122"/>
                <a:cs typeface="方正黑体_GBK" panose="03000509000000000000" charset="-122"/>
              </a:rPr>
              <a:t>—习近平</a:t>
            </a:r>
            <a:endParaRPr sz="14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6" name="object 6"/>
          <p:cNvSpPr/>
          <p:nvPr/>
        </p:nvSpPr>
        <p:spPr>
          <a:xfrm>
            <a:off x="5266690" y="549857"/>
            <a:ext cx="3001645" cy="2157730"/>
          </a:xfrm>
          <a:prstGeom prst="rect">
            <a:avLst/>
          </a:prstGeom>
          <a:blipFill>
            <a:blip r:embed="rId2"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7" name="object 7"/>
          <p:cNvSpPr/>
          <p:nvPr/>
        </p:nvSpPr>
        <p:spPr>
          <a:xfrm>
            <a:off x="5292090" y="571447"/>
            <a:ext cx="2901950" cy="2058035"/>
          </a:xfrm>
          <a:prstGeom prst="rect">
            <a:avLst/>
          </a:prstGeom>
          <a:blipFill>
            <a:blip r:embed="rId3"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8" name="object 8"/>
          <p:cNvSpPr/>
          <p:nvPr/>
        </p:nvSpPr>
        <p:spPr>
          <a:xfrm>
            <a:off x="5292090" y="2649167"/>
            <a:ext cx="2901950" cy="1908175"/>
          </a:xfrm>
          <a:prstGeom prst="rect">
            <a:avLst/>
          </a:prstGeom>
          <a:blipFill>
            <a:blip r:embed="rId4" cstate="print"/>
            <a:stretch>
              <a:fillRect/>
            </a:stretch>
          </a:blipFill>
        </p:spPr>
        <p:txBody>
          <a:bodyPr wrap="square" lIns="0" tIns="0" rIns="0" bIns="0" rtlCol="0"/>
          <a:lstStyle/>
          <a:p>
            <a:endParaRPr>
              <a:latin typeface="方正黑体_GBK" panose="03000509000000000000" charset="-122"/>
              <a:ea typeface="方正黑体_GBK" panose="03000509000000000000" charset="-122"/>
            </a:endParaRPr>
          </a:p>
        </p:txBody>
      </p:sp>
      <p:sp>
        <p:nvSpPr>
          <p:cNvPr id="10" name="文本框 9"/>
          <p:cNvSpPr txBox="1"/>
          <p:nvPr/>
        </p:nvSpPr>
        <p:spPr>
          <a:xfrm>
            <a:off x="1483360" y="1353767"/>
            <a:ext cx="3605530" cy="306705"/>
          </a:xfrm>
          <a:prstGeom prst="rect">
            <a:avLst/>
          </a:prstGeom>
          <a:noFill/>
        </p:spPr>
        <p:txBody>
          <a:bodyPr wrap="square" rtlCol="0" anchor="t">
            <a:spAutoFit/>
          </a:bodyPr>
          <a:p>
            <a:pPr marL="190500">
              <a:lnSpc>
                <a:spcPct val="100000"/>
              </a:lnSpc>
              <a:spcBef>
                <a:spcPts val="100"/>
              </a:spcBef>
            </a:pPr>
            <a:r>
              <a:rPr sz="1400" dirty="0">
                <a:solidFill>
                  <a:schemeClr val="tx2"/>
                </a:solidFill>
                <a:latin typeface="方正黑体_GBK" panose="03000509000000000000" charset="-122"/>
                <a:ea typeface="方正黑体_GBK" panose="03000509000000000000" charset="-122"/>
                <a:cs typeface="微软雅黑" panose="020B0503020204020204" charset="-122"/>
                <a:sym typeface="+mn-ea"/>
              </a:rPr>
              <a:t>中国的温室气体排放</a:t>
            </a:r>
            <a:r>
              <a:rPr sz="1400" u="sng" dirty="0">
                <a:solidFill>
                  <a:schemeClr val="tx2"/>
                </a:solidFill>
                <a:latin typeface="方正黑体_GBK" panose="03000509000000000000" charset="-122"/>
                <a:ea typeface="方正黑体_GBK" panose="03000509000000000000" charset="-122"/>
                <a:cs typeface="微软雅黑" panose="020B0503020204020204" charset="-122"/>
                <a:sym typeface="+mn-ea"/>
              </a:rPr>
              <a:t>全球第一</a:t>
            </a:r>
            <a:endParaRPr lang="zh-CN" altLang="en-US" sz="1400" u="sng" dirty="0">
              <a:solidFill>
                <a:schemeClr val="tx2"/>
              </a:solidFill>
              <a:latin typeface="方正黑体_GBK" panose="03000509000000000000" charset="-122"/>
              <a:ea typeface="方正黑体_GBK" panose="03000509000000000000" charset="-122"/>
              <a:cs typeface="微软雅黑" panose="020B0503020204020204" charset="-122"/>
              <a:sym typeface="+mn-ea"/>
            </a:endParaRPr>
          </a:p>
        </p:txBody>
      </p:sp>
      <p:sp>
        <p:nvSpPr>
          <p:cNvPr id="11" name="文本框 10"/>
          <p:cNvSpPr txBox="1"/>
          <p:nvPr/>
        </p:nvSpPr>
        <p:spPr>
          <a:xfrm>
            <a:off x="1479550" y="2311347"/>
            <a:ext cx="2938780" cy="521970"/>
          </a:xfrm>
          <a:prstGeom prst="rect">
            <a:avLst/>
          </a:prstGeom>
          <a:noFill/>
        </p:spPr>
        <p:txBody>
          <a:bodyPr wrap="square" rtlCol="0" anchor="t">
            <a:spAutoFit/>
          </a:bodyPr>
          <a:p>
            <a:pPr marL="190500">
              <a:lnSpc>
                <a:spcPct val="100000"/>
              </a:lnSpc>
              <a:spcBef>
                <a:spcPts val="1060"/>
              </a:spcBef>
            </a:pPr>
            <a:r>
              <a:rPr sz="1400" dirty="0">
                <a:solidFill>
                  <a:schemeClr val="tx2"/>
                </a:solidFill>
                <a:latin typeface="方正黑体_GBK" panose="03000509000000000000" charset="-122"/>
                <a:ea typeface="方正黑体_GBK" panose="03000509000000000000" charset="-122"/>
                <a:cs typeface="微软雅黑" panose="020B0503020204020204" charset="-122"/>
                <a:sym typeface="+mn-ea"/>
              </a:rPr>
              <a:t>面临温室气体减排与大气污染防治</a:t>
            </a:r>
            <a:r>
              <a:rPr sz="1400" u="sng" dirty="0">
                <a:solidFill>
                  <a:schemeClr val="tx2"/>
                </a:solidFill>
                <a:latin typeface="方正黑体_GBK" panose="03000509000000000000" charset="-122"/>
                <a:ea typeface="方正黑体_GBK" panose="03000509000000000000" charset="-122"/>
                <a:cs typeface="微软雅黑" panose="020B0503020204020204" charset="-122"/>
                <a:sym typeface="+mn-ea"/>
              </a:rPr>
              <a:t>双重压力</a:t>
            </a:r>
            <a:endParaRPr sz="1400" u="sng" dirty="0">
              <a:solidFill>
                <a:schemeClr val="tx2"/>
              </a:solidFill>
              <a:latin typeface="方正黑体_GBK" panose="03000509000000000000" charset="-122"/>
              <a:ea typeface="方正黑体_GBK" panose="03000509000000000000" charset="-122"/>
              <a:cs typeface="微软雅黑" panose="020B0503020204020204"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609714" y="1018994"/>
            <a:ext cx="203200" cy="3074670"/>
          </a:xfrm>
          <a:prstGeom prst="rect">
            <a:avLst/>
          </a:prstGeom>
        </p:spPr>
        <p:txBody>
          <a:bodyPr vert="horz" wrap="square" lIns="0" tIns="50800" rIns="0" bIns="0" rtlCol="0">
            <a:spAutoFit/>
          </a:bodyPr>
          <a:lstStyle/>
          <a:p>
            <a:pPr marL="12700" marR="5080" algn="just">
              <a:lnSpc>
                <a:spcPct val="82000"/>
              </a:lnSpc>
              <a:spcBef>
                <a:spcPts val="400"/>
              </a:spcBef>
            </a:pPr>
            <a:r>
              <a:rPr sz="2000" b="1" spc="-10" dirty="0">
                <a:solidFill>
                  <a:schemeClr val="tx2"/>
                </a:solidFill>
                <a:latin typeface="方正黑体_GBK" panose="03000509000000000000" charset="-122"/>
                <a:ea typeface="方正黑体_GBK" panose="03000509000000000000" charset="-122"/>
                <a:cs typeface="方正黑体_GBK" panose="03000509000000000000" charset="-122"/>
              </a:rPr>
              <a:t>中 国 控 制 温 室 气 体 排 放 目 标</a:t>
            </a:r>
            <a:endParaRPr sz="2000" b="1" spc="-1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graphicFrame>
        <p:nvGraphicFramePr>
          <p:cNvPr id="3" name="object 3"/>
          <p:cNvGraphicFramePr>
            <a:graphicFrameLocks noGrp="1"/>
          </p:cNvGraphicFramePr>
          <p:nvPr>
            <p:custDataLst>
              <p:tags r:id="rId2"/>
            </p:custDataLst>
          </p:nvPr>
        </p:nvGraphicFramePr>
        <p:xfrm>
          <a:off x="1331594" y="1060143"/>
          <a:ext cx="7200900" cy="1533525"/>
        </p:xfrm>
        <a:graphic>
          <a:graphicData uri="http://schemas.openxmlformats.org/drawingml/2006/table">
            <a:tbl>
              <a:tblPr firstRow="1" bandRow="1">
                <a:tableStyleId>{2D5ABB26-0587-4C30-8999-92F81FD0307C}</a:tableStyleId>
              </a:tblPr>
              <a:tblGrid>
                <a:gridCol w="2376805"/>
                <a:gridCol w="1296035"/>
                <a:gridCol w="1367790"/>
                <a:gridCol w="2160270"/>
              </a:tblGrid>
              <a:tr h="276225">
                <a:tc>
                  <a:txBody>
                    <a:bodyPr/>
                    <a:lstStyle/>
                    <a:p>
                      <a:pPr marL="635" algn="ctr">
                        <a:lnSpc>
                          <a:spcPct val="100000"/>
                        </a:lnSpc>
                        <a:spcBef>
                          <a:spcPts val="310"/>
                        </a:spcBef>
                      </a:pPr>
                      <a:r>
                        <a:rPr sz="1200" b="1" i="1" dirty="0">
                          <a:solidFill>
                            <a:srgbClr val="FFFFFF"/>
                          </a:solidFill>
                          <a:latin typeface="微软雅黑" panose="020B0503020204020204" charset="-122"/>
                          <a:cs typeface="微软雅黑" panose="020B0503020204020204" charset="-122"/>
                        </a:rPr>
                        <a:t>到</a:t>
                      </a:r>
                      <a:r>
                        <a:rPr lang="en-US" sz="1200" b="1" i="1" dirty="0">
                          <a:solidFill>
                            <a:srgbClr val="FFFFFF"/>
                          </a:solidFill>
                          <a:latin typeface="微软雅黑" panose="020B0503020204020204" charset="-122"/>
                          <a:cs typeface="微软雅黑" panose="020B0503020204020204" charset="-122"/>
                        </a:rPr>
                        <a:t> </a:t>
                      </a:r>
                      <a:r>
                        <a:rPr sz="1200" b="1" spc="-5" dirty="0">
                          <a:solidFill>
                            <a:srgbClr val="FFFFFF"/>
                          </a:solidFill>
                          <a:latin typeface="微软雅黑" panose="020B0503020204020204" charset="-122"/>
                          <a:cs typeface="微软雅黑" panose="020B0503020204020204" charset="-122"/>
                        </a:rPr>
                        <a:t>2030</a:t>
                      </a:r>
                      <a:r>
                        <a:rPr sz="1200" b="1" i="1" dirty="0">
                          <a:solidFill>
                            <a:srgbClr val="FFFFFF"/>
                          </a:solidFill>
                          <a:latin typeface="微软雅黑" panose="020B0503020204020204" charset="-122"/>
                          <a:cs typeface="微软雅黑" panose="020B0503020204020204" charset="-122"/>
                        </a:rPr>
                        <a:t>年</a:t>
                      </a:r>
                      <a:endParaRPr sz="1200">
                        <a:latin typeface="微软雅黑" panose="020B0503020204020204" charset="-122"/>
                        <a:cs typeface="微软雅黑" panose="020B0503020204020204" charset="-122"/>
                      </a:endParaRPr>
                    </a:p>
                  </a:txBody>
                  <a:tcPr marL="0" marR="0" marT="39370" marB="0">
                    <a:solidFill>
                      <a:srgbClr val="7E7E7E"/>
                    </a:solidFill>
                  </a:tcPr>
                </a:tc>
                <a:tc>
                  <a:txBody>
                    <a:bodyPr/>
                    <a:lstStyle/>
                    <a:p>
                      <a:pPr algn="ctr">
                        <a:lnSpc>
                          <a:spcPct val="100000"/>
                        </a:lnSpc>
                        <a:spcBef>
                          <a:spcPts val="310"/>
                        </a:spcBef>
                      </a:pPr>
                      <a:r>
                        <a:rPr sz="1200" b="1" i="1" dirty="0">
                          <a:solidFill>
                            <a:srgbClr val="FFFFFF"/>
                          </a:solidFill>
                          <a:latin typeface="黑体" panose="02010609060101010101" charset="-122"/>
                          <a:ea typeface="黑体" panose="02010609060101010101" charset="-122"/>
                          <a:cs typeface="微软雅黑" panose="020B0503020204020204" charset="-122"/>
                        </a:rPr>
                        <a:t>现目标</a:t>
                      </a:r>
                      <a:endParaRPr sz="1200" b="1" i="1" dirty="0">
                        <a:solidFill>
                          <a:srgbClr val="FFFFFF"/>
                        </a:solidFill>
                        <a:latin typeface="黑体" panose="02010609060101010101" charset="-122"/>
                        <a:ea typeface="黑体" panose="02010609060101010101" charset="-122"/>
                        <a:cs typeface="微软雅黑" panose="020B0503020204020204" charset="-122"/>
                      </a:endParaRPr>
                    </a:p>
                  </a:txBody>
                  <a:tcPr marL="0" marR="0" marT="39370" marB="0">
                    <a:solidFill>
                      <a:srgbClr val="BADBD0"/>
                    </a:solidFill>
                  </a:tcPr>
                </a:tc>
                <a:tc>
                  <a:txBody>
                    <a:bodyPr/>
                    <a:lstStyle/>
                    <a:p>
                      <a:pPr marL="455295">
                        <a:lnSpc>
                          <a:spcPct val="100000"/>
                        </a:lnSpc>
                        <a:spcBef>
                          <a:spcPts val="310"/>
                        </a:spcBef>
                      </a:pPr>
                      <a:r>
                        <a:rPr sz="1200" b="1" i="1" dirty="0">
                          <a:solidFill>
                            <a:srgbClr val="FFFFFF"/>
                          </a:solidFill>
                          <a:latin typeface="黑体" panose="02010609060101010101" charset="-122"/>
                          <a:ea typeface="黑体" panose="02010609060101010101" charset="-122"/>
                          <a:cs typeface="微软雅黑" panose="020B0503020204020204" charset="-122"/>
                        </a:rPr>
                        <a:t>原目标</a:t>
                      </a:r>
                      <a:endParaRPr sz="1200" b="1" i="1" dirty="0">
                        <a:solidFill>
                          <a:srgbClr val="FFFFFF"/>
                        </a:solidFill>
                        <a:latin typeface="黑体" panose="02010609060101010101" charset="-122"/>
                        <a:ea typeface="黑体" panose="02010609060101010101" charset="-122"/>
                        <a:cs typeface="微软雅黑" panose="020B0503020204020204" charset="-122"/>
                      </a:endParaRPr>
                    </a:p>
                  </a:txBody>
                  <a:tcPr marL="0" marR="0" marT="39370" marB="0">
                    <a:solidFill>
                      <a:srgbClr val="9DC3B8"/>
                    </a:solidFill>
                  </a:tcPr>
                </a:tc>
                <a:tc>
                  <a:txBody>
                    <a:bodyPr/>
                    <a:lstStyle/>
                    <a:p>
                      <a:pPr marL="635" algn="ctr">
                        <a:lnSpc>
                          <a:spcPct val="100000"/>
                        </a:lnSpc>
                        <a:spcBef>
                          <a:spcPts val="310"/>
                        </a:spcBef>
                      </a:pPr>
                      <a:r>
                        <a:rPr sz="1200" b="1" i="1" dirty="0">
                          <a:solidFill>
                            <a:srgbClr val="FFFFFF"/>
                          </a:solidFill>
                          <a:latin typeface="黑体" panose="02010609060101010101" charset="-122"/>
                          <a:ea typeface="黑体" panose="02010609060101010101" charset="-122"/>
                          <a:cs typeface="黑体" panose="02010609060101010101" charset="-122"/>
                        </a:rPr>
                        <a:t>现有水平（截至</a:t>
                      </a:r>
                      <a:r>
                        <a:rPr sz="1200" b="1" spc="-5" dirty="0">
                          <a:solidFill>
                            <a:srgbClr val="FFFFFF"/>
                          </a:solidFill>
                          <a:latin typeface="黑体" panose="02010609060101010101" charset="-122"/>
                          <a:ea typeface="黑体" panose="02010609060101010101" charset="-122"/>
                          <a:cs typeface="黑体" panose="02010609060101010101" charset="-122"/>
                        </a:rPr>
                        <a:t>2020</a:t>
                      </a:r>
                      <a:r>
                        <a:rPr sz="1200" b="1" i="1" dirty="0">
                          <a:solidFill>
                            <a:srgbClr val="FFFFFF"/>
                          </a:solidFill>
                          <a:latin typeface="黑体" panose="02010609060101010101" charset="-122"/>
                          <a:ea typeface="黑体" panose="02010609060101010101" charset="-122"/>
                          <a:cs typeface="黑体" panose="02010609060101010101" charset="-122"/>
                        </a:rPr>
                        <a:t>年底）</a:t>
                      </a:r>
                      <a:endParaRPr sz="1200">
                        <a:latin typeface="黑体" panose="02010609060101010101" charset="-122"/>
                        <a:ea typeface="黑体" panose="02010609060101010101" charset="-122"/>
                        <a:cs typeface="黑体" panose="02010609060101010101" charset="-122"/>
                      </a:endParaRPr>
                    </a:p>
                  </a:txBody>
                  <a:tcPr marL="0" marR="0" marT="39370" marB="0">
                    <a:solidFill>
                      <a:srgbClr val="9DC3B8"/>
                    </a:solidFill>
                  </a:tcPr>
                </a:tc>
              </a:tr>
              <a:tr h="329565">
                <a:tc>
                  <a:txBody>
                    <a:bodyPr/>
                    <a:lstStyle/>
                    <a:p>
                      <a:pPr marL="635" algn="ctr">
                        <a:lnSpc>
                          <a:spcPct val="100000"/>
                        </a:lnSpc>
                        <a:spcBef>
                          <a:spcPts val="680"/>
                        </a:spcBef>
                      </a:pPr>
                      <a:r>
                        <a:rPr sz="900" dirty="0">
                          <a:solidFill>
                            <a:srgbClr val="404040"/>
                          </a:solidFill>
                          <a:latin typeface="黑体" panose="02010609060101010101" charset="-122"/>
                          <a:ea typeface="黑体" panose="02010609060101010101" charset="-122"/>
                          <a:cs typeface="黑体" panose="02010609060101010101" charset="-122"/>
                        </a:rPr>
                        <a:t>中国单位GDP二氧化碳排放比2005年下降</a:t>
                      </a:r>
                      <a:endParaRPr sz="900" dirty="0">
                        <a:solidFill>
                          <a:srgbClr val="404040"/>
                        </a:solidFill>
                        <a:latin typeface="黑体" panose="02010609060101010101" charset="-122"/>
                        <a:ea typeface="黑体" panose="02010609060101010101" charset="-122"/>
                        <a:cs typeface="黑体" panose="02010609060101010101" charset="-122"/>
                      </a:endParaRPr>
                    </a:p>
                  </a:txBody>
                  <a:tcPr marL="0" marR="0" marT="86360" marB="0">
                    <a:lnR w="12700">
                      <a:solidFill>
                        <a:srgbClr val="D9D9D9"/>
                      </a:solidFill>
                      <a:prstDash val="solid"/>
                    </a:lnR>
                  </a:tcPr>
                </a:tc>
                <a:tc>
                  <a:txBody>
                    <a:bodyPr/>
                    <a:lstStyle/>
                    <a:p>
                      <a:pPr marL="635" algn="ctr">
                        <a:lnSpc>
                          <a:spcPct val="100000"/>
                        </a:lnSpc>
                        <a:spcBef>
                          <a:spcPts val="680"/>
                        </a:spcBef>
                      </a:pPr>
                      <a:r>
                        <a:rPr sz="900" spc="-5" dirty="0">
                          <a:solidFill>
                            <a:srgbClr val="404040"/>
                          </a:solidFill>
                          <a:latin typeface="黑体" panose="02010609060101010101" charset="-122"/>
                          <a:ea typeface="黑体" panose="02010609060101010101" charset="-122"/>
                          <a:cs typeface="黑体" panose="02010609060101010101" charset="-122"/>
                        </a:rPr>
                        <a:t>65%</a:t>
                      </a:r>
                      <a:r>
                        <a:rPr sz="900" dirty="0">
                          <a:solidFill>
                            <a:srgbClr val="404040"/>
                          </a:solidFill>
                          <a:latin typeface="黑体" panose="02010609060101010101" charset="-122"/>
                          <a:ea typeface="黑体" panose="02010609060101010101" charset="-122"/>
                          <a:cs typeface="黑体" panose="02010609060101010101" charset="-122"/>
                        </a:rPr>
                        <a:t>以上</a:t>
                      </a:r>
                      <a:endParaRPr sz="900">
                        <a:latin typeface="黑体" panose="02010609060101010101" charset="-122"/>
                        <a:ea typeface="黑体" panose="02010609060101010101" charset="-122"/>
                        <a:cs typeface="黑体" panose="02010609060101010101" charset="-122"/>
                      </a:endParaRPr>
                    </a:p>
                  </a:txBody>
                  <a:tcPr marL="0" marR="0" marT="86360" marB="0">
                    <a:lnL w="12700">
                      <a:solidFill>
                        <a:srgbClr val="D9D9D9"/>
                      </a:solidFill>
                      <a:prstDash val="solid"/>
                    </a:lnL>
                    <a:lnR w="6350">
                      <a:solidFill>
                        <a:srgbClr val="D9D9D9"/>
                      </a:solidFill>
                      <a:prstDash val="solid"/>
                    </a:lnR>
                  </a:tcPr>
                </a:tc>
                <a:tc>
                  <a:txBody>
                    <a:bodyPr/>
                    <a:lstStyle/>
                    <a:p>
                      <a:pPr marR="398145" algn="r">
                        <a:lnSpc>
                          <a:spcPct val="100000"/>
                        </a:lnSpc>
                        <a:spcBef>
                          <a:spcPts val="680"/>
                        </a:spcBef>
                      </a:pPr>
                      <a:endParaRPr sz="900" spc="-5" dirty="0">
                        <a:solidFill>
                          <a:srgbClr val="404040"/>
                        </a:solidFill>
                        <a:latin typeface="黑体" panose="02010609060101010101" charset="-122"/>
                        <a:ea typeface="黑体" panose="02010609060101010101" charset="-122"/>
                        <a:cs typeface="微软雅黑" panose="020B0503020204020204" charset="-122"/>
                      </a:endParaRPr>
                    </a:p>
                  </a:txBody>
                  <a:tcPr marL="0" marR="0" marT="86360" marB="0">
                    <a:lnL w="6350">
                      <a:solidFill>
                        <a:srgbClr val="D9D9D9"/>
                      </a:solidFill>
                      <a:prstDash val="solid"/>
                    </a:lnL>
                    <a:lnR w="6350">
                      <a:solidFill>
                        <a:srgbClr val="D9D9D9"/>
                      </a:solidFill>
                      <a:prstDash val="solid"/>
                    </a:lnR>
                    <a:solidFill>
                      <a:srgbClr val="FFFFFF"/>
                    </a:solidFill>
                  </a:tcPr>
                </a:tc>
                <a:tc>
                  <a:txBody>
                    <a:bodyPr/>
                    <a:lstStyle/>
                    <a:p>
                      <a:pPr>
                        <a:lnSpc>
                          <a:spcPct val="100000"/>
                        </a:lnSpc>
                      </a:pPr>
                      <a:endParaRPr sz="1000">
                        <a:latin typeface="黑体" panose="02010609060101010101" charset="-122"/>
                        <a:ea typeface="黑体" panose="02010609060101010101" charset="-122"/>
                        <a:cs typeface="Times New Roman" panose="02020603050405020304"/>
                      </a:endParaRPr>
                    </a:p>
                  </a:txBody>
                  <a:tcPr marL="0" marR="0" marT="0" marB="0">
                    <a:lnL w="6350">
                      <a:solidFill>
                        <a:srgbClr val="D9D9D9"/>
                      </a:solidFill>
                      <a:prstDash val="solid"/>
                    </a:lnL>
                    <a:solidFill>
                      <a:srgbClr val="FFFFFF"/>
                    </a:solidFill>
                  </a:tcPr>
                </a:tc>
              </a:tr>
              <a:tr h="299720">
                <a:tc>
                  <a:txBody>
                    <a:bodyPr/>
                    <a:lstStyle/>
                    <a:p>
                      <a:pPr marL="635" algn="ctr">
                        <a:lnSpc>
                          <a:spcPct val="100000"/>
                        </a:lnSpc>
                        <a:spcBef>
                          <a:spcPts val="680"/>
                        </a:spcBef>
                      </a:pPr>
                      <a:r>
                        <a:rPr sz="900" dirty="0">
                          <a:solidFill>
                            <a:srgbClr val="404040"/>
                          </a:solidFill>
                          <a:latin typeface="黑体" panose="02010609060101010101" charset="-122"/>
                          <a:ea typeface="黑体" panose="02010609060101010101" charset="-122"/>
                          <a:cs typeface="微软雅黑" panose="020B0503020204020204" charset="-122"/>
                        </a:rPr>
                        <a:t>非化石能源占一次能源消费比重达到</a:t>
                      </a:r>
                      <a:endParaRPr sz="900" dirty="0">
                        <a:solidFill>
                          <a:srgbClr val="404040"/>
                        </a:solidFill>
                        <a:latin typeface="黑体" panose="02010609060101010101" charset="-122"/>
                        <a:ea typeface="黑体" panose="02010609060101010101" charset="-122"/>
                        <a:cs typeface="微软雅黑" panose="020B0503020204020204" charset="-122"/>
                      </a:endParaRPr>
                    </a:p>
                  </a:txBody>
                  <a:tcPr marL="0" marR="0" marT="86360" marB="0">
                    <a:lnR w="12700">
                      <a:solidFill>
                        <a:srgbClr val="D9D9D9"/>
                      </a:solidFill>
                      <a:prstDash val="solid"/>
                    </a:lnR>
                    <a:solidFill>
                      <a:srgbClr val="F1F1F1"/>
                    </a:solidFill>
                  </a:tcPr>
                </a:tc>
                <a:tc>
                  <a:txBody>
                    <a:bodyPr/>
                    <a:lstStyle/>
                    <a:p>
                      <a:pPr marL="635" algn="ctr">
                        <a:lnSpc>
                          <a:spcPct val="100000"/>
                        </a:lnSpc>
                        <a:spcBef>
                          <a:spcPts val="680"/>
                        </a:spcBef>
                      </a:pPr>
                      <a:r>
                        <a:rPr sz="900" spc="-5" dirty="0">
                          <a:solidFill>
                            <a:srgbClr val="404040"/>
                          </a:solidFill>
                          <a:latin typeface="黑体" panose="02010609060101010101" charset="-122"/>
                          <a:ea typeface="黑体" panose="02010609060101010101" charset="-122"/>
                          <a:cs typeface="黑体" panose="02010609060101010101" charset="-122"/>
                        </a:rPr>
                        <a:t>25%</a:t>
                      </a:r>
                      <a:r>
                        <a:rPr sz="900" dirty="0">
                          <a:solidFill>
                            <a:srgbClr val="404040"/>
                          </a:solidFill>
                          <a:latin typeface="黑体" panose="02010609060101010101" charset="-122"/>
                          <a:ea typeface="黑体" panose="02010609060101010101" charset="-122"/>
                          <a:cs typeface="黑体" panose="02010609060101010101" charset="-122"/>
                        </a:rPr>
                        <a:t>左右</a:t>
                      </a:r>
                      <a:endParaRPr sz="900">
                        <a:latin typeface="黑体" panose="02010609060101010101" charset="-122"/>
                        <a:ea typeface="黑体" panose="02010609060101010101" charset="-122"/>
                        <a:cs typeface="黑体" panose="02010609060101010101" charset="-122"/>
                      </a:endParaRPr>
                    </a:p>
                  </a:txBody>
                  <a:tcPr marL="0" marR="0" marT="86360" marB="0">
                    <a:lnL w="12700">
                      <a:solidFill>
                        <a:srgbClr val="D9D9D9"/>
                      </a:solidFill>
                      <a:prstDash val="solid"/>
                    </a:lnL>
                    <a:lnR w="6350">
                      <a:solidFill>
                        <a:srgbClr val="D9D9D9"/>
                      </a:solidFill>
                      <a:prstDash val="solid"/>
                    </a:lnR>
                    <a:solidFill>
                      <a:srgbClr val="F1F1F1"/>
                    </a:solidFill>
                  </a:tcPr>
                </a:tc>
                <a:tc>
                  <a:txBody>
                    <a:bodyPr/>
                    <a:lstStyle/>
                    <a:p>
                      <a:pPr marR="443865" algn="r">
                        <a:lnSpc>
                          <a:spcPct val="100000"/>
                        </a:lnSpc>
                        <a:spcBef>
                          <a:spcPts val="680"/>
                        </a:spcBef>
                      </a:pPr>
                      <a:endParaRPr sz="900">
                        <a:latin typeface="黑体" panose="02010609060101010101" charset="-122"/>
                        <a:ea typeface="黑体" panose="02010609060101010101" charset="-122"/>
                        <a:cs typeface="黑体" panose="02010609060101010101" charset="-122"/>
                      </a:endParaRPr>
                    </a:p>
                  </a:txBody>
                  <a:tcPr marL="0" marR="0" marT="86360" marB="0">
                    <a:lnL w="6350">
                      <a:solidFill>
                        <a:srgbClr val="D9D9D9"/>
                      </a:solidFill>
                      <a:prstDash val="solid"/>
                    </a:lnL>
                    <a:lnR w="6350">
                      <a:solidFill>
                        <a:srgbClr val="D9D9D9"/>
                      </a:solidFill>
                      <a:prstDash val="solid"/>
                    </a:lnR>
                    <a:solidFill>
                      <a:srgbClr val="F1F1F1"/>
                    </a:solidFill>
                  </a:tcPr>
                </a:tc>
                <a:tc>
                  <a:txBody>
                    <a:bodyPr/>
                    <a:lstStyle/>
                    <a:p>
                      <a:pPr algn="ctr">
                        <a:lnSpc>
                          <a:spcPct val="100000"/>
                        </a:lnSpc>
                        <a:spcBef>
                          <a:spcPts val="325"/>
                        </a:spcBef>
                      </a:pPr>
                      <a:r>
                        <a:rPr sz="900" spc="-5" dirty="0">
                          <a:solidFill>
                            <a:srgbClr val="404040"/>
                          </a:solidFill>
                          <a:latin typeface="黑体" panose="02010609060101010101" charset="-122"/>
                          <a:ea typeface="黑体" panose="02010609060101010101" charset="-122"/>
                          <a:cs typeface="黑体" panose="02010609060101010101" charset="-122"/>
                        </a:rPr>
                        <a:t>15%</a:t>
                      </a:r>
                      <a:r>
                        <a:rPr sz="900" dirty="0">
                          <a:solidFill>
                            <a:srgbClr val="404040"/>
                          </a:solidFill>
                          <a:latin typeface="黑体" panose="02010609060101010101" charset="-122"/>
                          <a:ea typeface="黑体" panose="02010609060101010101" charset="-122"/>
                          <a:cs typeface="黑体" panose="02010609060101010101" charset="-122"/>
                        </a:rPr>
                        <a:t>左右</a:t>
                      </a:r>
                      <a:endParaRPr sz="900">
                        <a:latin typeface="黑体" panose="02010609060101010101" charset="-122"/>
                        <a:ea typeface="黑体" panose="02010609060101010101" charset="-122"/>
                        <a:cs typeface="黑体" panose="02010609060101010101" charset="-122"/>
                      </a:endParaRPr>
                    </a:p>
                  </a:txBody>
                  <a:tcPr marL="0" marR="0" marT="41275" marB="0">
                    <a:lnL w="6350">
                      <a:solidFill>
                        <a:srgbClr val="D9D9D9"/>
                      </a:solidFill>
                      <a:prstDash val="solid"/>
                    </a:lnL>
                    <a:solidFill>
                      <a:srgbClr val="F1F1F1"/>
                    </a:solidFill>
                  </a:tcPr>
                </a:tc>
              </a:tr>
              <a:tr h="337185">
                <a:tc>
                  <a:txBody>
                    <a:bodyPr/>
                    <a:lstStyle/>
                    <a:p>
                      <a:pPr marL="635" algn="ctr">
                        <a:lnSpc>
                          <a:spcPct val="100000"/>
                        </a:lnSpc>
                        <a:spcBef>
                          <a:spcPts val="680"/>
                        </a:spcBef>
                      </a:pPr>
                      <a:r>
                        <a:rPr sz="900" dirty="0">
                          <a:solidFill>
                            <a:srgbClr val="404040"/>
                          </a:solidFill>
                          <a:latin typeface="黑体" panose="02010609060101010101" charset="-122"/>
                          <a:ea typeface="黑体" panose="02010609060101010101" charset="-122"/>
                          <a:cs typeface="黑体" panose="02010609060101010101" charset="-122"/>
                        </a:rPr>
                        <a:t>森林蓄积量将比2005年增加</a:t>
                      </a:r>
                      <a:endParaRPr sz="900" dirty="0">
                        <a:solidFill>
                          <a:srgbClr val="404040"/>
                        </a:solidFill>
                        <a:latin typeface="黑体" panose="02010609060101010101" charset="-122"/>
                        <a:ea typeface="黑体" panose="02010609060101010101" charset="-122"/>
                        <a:cs typeface="黑体" panose="02010609060101010101" charset="-122"/>
                      </a:endParaRPr>
                    </a:p>
                  </a:txBody>
                  <a:tcPr marL="0" marR="0" marT="86360" marB="0">
                    <a:lnR w="12700">
                      <a:solidFill>
                        <a:srgbClr val="D9D9D9"/>
                      </a:solidFill>
                      <a:prstDash val="solid"/>
                    </a:lnR>
                  </a:tcPr>
                </a:tc>
                <a:tc>
                  <a:txBody>
                    <a:bodyPr/>
                    <a:lstStyle/>
                    <a:p>
                      <a:pPr algn="ctr">
                        <a:lnSpc>
                          <a:spcPct val="100000"/>
                        </a:lnSpc>
                        <a:spcBef>
                          <a:spcPts val="680"/>
                        </a:spcBef>
                      </a:pPr>
                      <a:r>
                        <a:rPr sz="900" dirty="0">
                          <a:solidFill>
                            <a:srgbClr val="404040"/>
                          </a:solidFill>
                          <a:latin typeface="黑体" panose="02010609060101010101" charset="-122"/>
                          <a:ea typeface="黑体" panose="02010609060101010101" charset="-122"/>
                          <a:cs typeface="黑体" panose="02010609060101010101" charset="-122"/>
                        </a:rPr>
                        <a:t>60亿立方米</a:t>
                      </a:r>
                      <a:endParaRPr sz="900" dirty="0">
                        <a:solidFill>
                          <a:srgbClr val="404040"/>
                        </a:solidFill>
                        <a:latin typeface="黑体" panose="02010609060101010101" charset="-122"/>
                        <a:ea typeface="黑体" panose="02010609060101010101" charset="-122"/>
                        <a:cs typeface="黑体" panose="02010609060101010101" charset="-122"/>
                      </a:endParaRPr>
                    </a:p>
                  </a:txBody>
                  <a:tcPr marL="0" marR="0" marT="86360" marB="0">
                    <a:lnL w="12700">
                      <a:solidFill>
                        <a:srgbClr val="D9D9D9"/>
                      </a:solidFill>
                      <a:prstDash val="solid"/>
                    </a:lnL>
                    <a:lnR w="6350">
                      <a:solidFill>
                        <a:srgbClr val="D9D9D9"/>
                      </a:solidFill>
                      <a:prstDash val="solid"/>
                    </a:lnR>
                  </a:tcPr>
                </a:tc>
                <a:tc>
                  <a:txBody>
                    <a:bodyPr/>
                    <a:lstStyle/>
                    <a:p>
                      <a:pPr marR="381000" algn="r">
                        <a:lnSpc>
                          <a:spcPct val="100000"/>
                        </a:lnSpc>
                        <a:spcBef>
                          <a:spcPts val="680"/>
                        </a:spcBef>
                      </a:pPr>
                      <a:endParaRPr sz="900" dirty="0">
                        <a:solidFill>
                          <a:srgbClr val="404040"/>
                        </a:solidFill>
                        <a:latin typeface="黑体" panose="02010609060101010101" charset="-122"/>
                        <a:ea typeface="黑体" panose="02010609060101010101" charset="-122"/>
                        <a:cs typeface="黑体" panose="02010609060101010101" charset="-122"/>
                      </a:endParaRPr>
                    </a:p>
                  </a:txBody>
                  <a:tcPr marL="0" marR="0" marT="86360" marB="0">
                    <a:lnL w="6350">
                      <a:solidFill>
                        <a:srgbClr val="D9D9D9"/>
                      </a:solidFill>
                      <a:prstDash val="solid"/>
                    </a:lnL>
                    <a:lnR w="6350">
                      <a:solidFill>
                        <a:srgbClr val="D9D9D9"/>
                      </a:solidFill>
                      <a:prstDash val="solid"/>
                    </a:lnR>
                    <a:solidFill>
                      <a:srgbClr val="FFFFFF"/>
                    </a:solidFill>
                  </a:tcPr>
                </a:tc>
                <a:tc>
                  <a:txBody>
                    <a:bodyPr/>
                    <a:lstStyle/>
                    <a:p>
                      <a:pPr>
                        <a:lnSpc>
                          <a:spcPct val="100000"/>
                        </a:lnSpc>
                      </a:pPr>
                      <a:endParaRPr sz="1000">
                        <a:latin typeface="黑体" panose="02010609060101010101" charset="-122"/>
                        <a:ea typeface="黑体" panose="02010609060101010101" charset="-122"/>
                        <a:cs typeface="Times New Roman" panose="02020603050405020304"/>
                      </a:endParaRPr>
                    </a:p>
                  </a:txBody>
                  <a:tcPr marL="0" marR="0" marT="0" marB="0">
                    <a:lnL w="6350">
                      <a:solidFill>
                        <a:srgbClr val="D9D9D9"/>
                      </a:solidFill>
                      <a:prstDash val="solid"/>
                    </a:lnL>
                    <a:solidFill>
                      <a:srgbClr val="FFFFFF"/>
                    </a:solidFill>
                  </a:tcPr>
                </a:tc>
              </a:tr>
              <a:tr h="290830">
                <a:tc>
                  <a:txBody>
                    <a:bodyPr/>
                    <a:lstStyle/>
                    <a:p>
                      <a:pPr marL="635" algn="ctr">
                        <a:lnSpc>
                          <a:spcPct val="100000"/>
                        </a:lnSpc>
                        <a:spcBef>
                          <a:spcPts val="325"/>
                        </a:spcBef>
                      </a:pPr>
                      <a:r>
                        <a:rPr sz="900" dirty="0">
                          <a:solidFill>
                            <a:srgbClr val="404040"/>
                          </a:solidFill>
                          <a:latin typeface="黑体" panose="02010609060101010101" charset="-122"/>
                          <a:ea typeface="黑体" panose="02010609060101010101" charset="-122"/>
                          <a:cs typeface="微软雅黑" panose="020B0503020204020204" charset="-122"/>
                        </a:rPr>
                        <a:t>风电、太阳能发电总装机容量达到</a:t>
                      </a:r>
                      <a:endParaRPr sz="900" dirty="0">
                        <a:solidFill>
                          <a:srgbClr val="404040"/>
                        </a:solidFill>
                        <a:latin typeface="黑体" panose="02010609060101010101" charset="-122"/>
                        <a:ea typeface="黑体" panose="02010609060101010101" charset="-122"/>
                        <a:cs typeface="微软雅黑" panose="020B0503020204020204" charset="-122"/>
                      </a:endParaRPr>
                    </a:p>
                  </a:txBody>
                  <a:tcPr marL="0" marR="0" marT="41275" marB="0">
                    <a:lnR w="12700">
                      <a:solidFill>
                        <a:srgbClr val="D9D9D9"/>
                      </a:solidFill>
                      <a:prstDash val="solid"/>
                    </a:lnR>
                    <a:lnB w="19050">
                      <a:solidFill>
                        <a:srgbClr val="585858"/>
                      </a:solidFill>
                      <a:prstDash val="solid"/>
                    </a:lnB>
                    <a:solidFill>
                      <a:srgbClr val="F1F1F1"/>
                    </a:solidFill>
                  </a:tcPr>
                </a:tc>
                <a:tc>
                  <a:txBody>
                    <a:bodyPr/>
                    <a:lstStyle/>
                    <a:p>
                      <a:pPr algn="ctr">
                        <a:lnSpc>
                          <a:spcPct val="100000"/>
                        </a:lnSpc>
                        <a:spcBef>
                          <a:spcPts val="325"/>
                        </a:spcBef>
                      </a:pPr>
                      <a:r>
                        <a:rPr sz="900" dirty="0">
                          <a:solidFill>
                            <a:srgbClr val="404040"/>
                          </a:solidFill>
                          <a:latin typeface="黑体" panose="02010609060101010101" charset="-122"/>
                          <a:ea typeface="黑体" panose="02010609060101010101" charset="-122"/>
                          <a:cs typeface="黑体" panose="02010609060101010101" charset="-122"/>
                        </a:rPr>
                        <a:t>12亿千瓦以上</a:t>
                      </a:r>
                      <a:endParaRPr sz="900" dirty="0">
                        <a:solidFill>
                          <a:srgbClr val="404040"/>
                        </a:solidFill>
                        <a:latin typeface="黑体" panose="02010609060101010101" charset="-122"/>
                        <a:ea typeface="黑体" panose="02010609060101010101" charset="-122"/>
                        <a:cs typeface="黑体" panose="02010609060101010101" charset="-122"/>
                      </a:endParaRPr>
                    </a:p>
                  </a:txBody>
                  <a:tcPr marL="0" marR="0" marT="41275" marB="0">
                    <a:lnL w="12700">
                      <a:solidFill>
                        <a:srgbClr val="D9D9D9"/>
                      </a:solidFill>
                      <a:prstDash val="solid"/>
                    </a:lnL>
                    <a:lnR w="6350">
                      <a:solidFill>
                        <a:srgbClr val="D9D9D9"/>
                      </a:solidFill>
                      <a:prstDash val="solid"/>
                    </a:lnR>
                    <a:lnB w="19050">
                      <a:solidFill>
                        <a:srgbClr val="585858"/>
                      </a:solidFill>
                      <a:prstDash val="solid"/>
                    </a:lnB>
                    <a:solidFill>
                      <a:srgbClr val="F1F1F1"/>
                    </a:solidFill>
                  </a:tcPr>
                </a:tc>
                <a:tc>
                  <a:txBody>
                    <a:bodyPr/>
                    <a:lstStyle/>
                    <a:p>
                      <a:pPr>
                        <a:lnSpc>
                          <a:spcPct val="100000"/>
                        </a:lnSpc>
                      </a:pPr>
                      <a:endParaRPr sz="1000">
                        <a:latin typeface="黑体" panose="02010609060101010101" charset="-122"/>
                        <a:ea typeface="黑体" panose="02010609060101010101" charset="-122"/>
                        <a:cs typeface="Times New Roman" panose="02020603050405020304"/>
                      </a:endParaRPr>
                    </a:p>
                  </a:txBody>
                  <a:tcPr marL="0" marR="0" marT="0" marB="0">
                    <a:lnL w="6350">
                      <a:solidFill>
                        <a:srgbClr val="D9D9D9"/>
                      </a:solidFill>
                      <a:prstDash val="solid"/>
                    </a:lnL>
                    <a:lnR w="6350">
                      <a:solidFill>
                        <a:srgbClr val="D9D9D9"/>
                      </a:solidFill>
                      <a:prstDash val="solid"/>
                    </a:lnR>
                    <a:lnB w="19050">
                      <a:solidFill>
                        <a:srgbClr val="585858"/>
                      </a:solidFill>
                      <a:prstDash val="solid"/>
                    </a:lnB>
                    <a:solidFill>
                      <a:srgbClr val="F1F1F1"/>
                    </a:solidFill>
                  </a:tcPr>
                </a:tc>
                <a:tc>
                  <a:txBody>
                    <a:bodyPr/>
                    <a:lstStyle/>
                    <a:p>
                      <a:pPr algn="ctr">
                        <a:lnSpc>
                          <a:spcPct val="100000"/>
                        </a:lnSpc>
                        <a:spcBef>
                          <a:spcPts val="325"/>
                        </a:spcBef>
                      </a:pPr>
                      <a:r>
                        <a:rPr sz="900" dirty="0">
                          <a:solidFill>
                            <a:srgbClr val="404040"/>
                          </a:solidFill>
                          <a:latin typeface="黑体" panose="02010609060101010101" charset="-122"/>
                          <a:ea typeface="黑体" panose="02010609060101010101" charset="-122"/>
                          <a:cs typeface="黑体" panose="02010609060101010101" charset="-122"/>
                        </a:rPr>
                        <a:t>风电</a:t>
                      </a:r>
                      <a:r>
                        <a:rPr sz="900" spc="-5" dirty="0">
                          <a:solidFill>
                            <a:srgbClr val="404040"/>
                          </a:solidFill>
                          <a:latin typeface="黑体" panose="02010609060101010101" charset="-122"/>
                          <a:ea typeface="黑体" panose="02010609060101010101" charset="-122"/>
                          <a:cs typeface="黑体" panose="02010609060101010101" charset="-122"/>
                        </a:rPr>
                        <a:t>2.81</a:t>
                      </a:r>
                      <a:r>
                        <a:rPr sz="900" dirty="0">
                          <a:solidFill>
                            <a:srgbClr val="404040"/>
                          </a:solidFill>
                          <a:latin typeface="黑体" panose="02010609060101010101" charset="-122"/>
                          <a:ea typeface="黑体" panose="02010609060101010101" charset="-122"/>
                          <a:cs typeface="黑体" panose="02010609060101010101" charset="-122"/>
                        </a:rPr>
                        <a:t>亿千瓦、太阳能</a:t>
                      </a:r>
                      <a:r>
                        <a:rPr sz="900" spc="-5" dirty="0">
                          <a:solidFill>
                            <a:srgbClr val="404040"/>
                          </a:solidFill>
                          <a:latin typeface="黑体" panose="02010609060101010101" charset="-122"/>
                          <a:ea typeface="黑体" panose="02010609060101010101" charset="-122"/>
                          <a:cs typeface="黑体" panose="02010609060101010101" charset="-122"/>
                        </a:rPr>
                        <a:t>2.53</a:t>
                      </a:r>
                      <a:r>
                        <a:rPr sz="900" dirty="0">
                          <a:solidFill>
                            <a:srgbClr val="404040"/>
                          </a:solidFill>
                          <a:latin typeface="黑体" panose="02010609060101010101" charset="-122"/>
                          <a:ea typeface="黑体" panose="02010609060101010101" charset="-122"/>
                          <a:cs typeface="黑体" panose="02010609060101010101" charset="-122"/>
                        </a:rPr>
                        <a:t>亿千瓦</a:t>
                      </a:r>
                      <a:endParaRPr sz="900">
                        <a:latin typeface="黑体" panose="02010609060101010101" charset="-122"/>
                        <a:ea typeface="黑体" panose="02010609060101010101" charset="-122"/>
                        <a:cs typeface="黑体" panose="02010609060101010101" charset="-122"/>
                      </a:endParaRPr>
                    </a:p>
                  </a:txBody>
                  <a:tcPr marL="0" marR="0" marT="41275" marB="0">
                    <a:lnL w="6350">
                      <a:solidFill>
                        <a:srgbClr val="D9D9D9"/>
                      </a:solidFill>
                      <a:prstDash val="solid"/>
                    </a:lnL>
                    <a:lnB w="19050">
                      <a:solidFill>
                        <a:srgbClr val="585858"/>
                      </a:solidFill>
                      <a:prstDash val="solid"/>
                    </a:lnB>
                    <a:solidFill>
                      <a:srgbClr val="F1F1F1"/>
                    </a:solidFill>
                  </a:tcPr>
                </a:tc>
              </a:tr>
            </a:tbl>
          </a:graphicData>
        </a:graphic>
      </p:graphicFrame>
      <p:sp>
        <p:nvSpPr>
          <p:cNvPr id="4" name="object 4"/>
          <p:cNvSpPr txBox="1"/>
          <p:nvPr/>
        </p:nvSpPr>
        <p:spPr>
          <a:xfrm>
            <a:off x="1410461" y="810587"/>
            <a:ext cx="2193290" cy="196850"/>
          </a:xfrm>
          <a:prstGeom prst="rect">
            <a:avLst/>
          </a:prstGeom>
        </p:spPr>
        <p:txBody>
          <a:bodyPr vert="horz" wrap="square" lIns="0" tIns="12700" rIns="0" bIns="0" rtlCol="0">
            <a:spAutoFit/>
          </a:bodyPr>
          <a:lstStyle/>
          <a:p>
            <a:pPr marL="12700">
              <a:lnSpc>
                <a:spcPct val="100000"/>
              </a:lnSpc>
              <a:spcBef>
                <a:spcPts val="100"/>
              </a:spcBef>
            </a:pPr>
            <a:r>
              <a:rPr sz="1200" b="1" spc="-5" dirty="0">
                <a:solidFill>
                  <a:schemeClr val="tx2"/>
                </a:solidFill>
                <a:latin typeface="微软雅黑" panose="020B0503020204020204" charset="-122"/>
                <a:cs typeface="微软雅黑" panose="020B0503020204020204" charset="-122"/>
              </a:rPr>
              <a:t>2020</a:t>
            </a:r>
            <a:r>
              <a:rPr sz="1200" b="1" i="1" dirty="0">
                <a:solidFill>
                  <a:schemeClr val="tx2"/>
                </a:solidFill>
                <a:latin typeface="微软雅黑" panose="020B0503020204020204" charset="-122"/>
                <a:cs typeface="微软雅黑" panose="020B0503020204020204" charset="-122"/>
              </a:rPr>
              <a:t>年</a:t>
            </a:r>
            <a:r>
              <a:rPr sz="1200" b="1" spc="-5" dirty="0">
                <a:solidFill>
                  <a:schemeClr val="tx2"/>
                </a:solidFill>
                <a:latin typeface="微软雅黑" panose="020B0503020204020204" charset="-122"/>
                <a:cs typeface="微软雅黑" panose="020B0503020204020204" charset="-122"/>
              </a:rPr>
              <a:t>12</a:t>
            </a:r>
            <a:r>
              <a:rPr sz="1200" b="1" i="1" dirty="0">
                <a:solidFill>
                  <a:schemeClr val="tx2"/>
                </a:solidFill>
                <a:latin typeface="微软雅黑" panose="020B0503020204020204" charset="-122"/>
                <a:cs typeface="微软雅黑" panose="020B0503020204020204" charset="-122"/>
              </a:rPr>
              <a:t>月</a:t>
            </a:r>
            <a:r>
              <a:rPr sz="1200" b="1" spc="-5" dirty="0">
                <a:solidFill>
                  <a:schemeClr val="tx2"/>
                </a:solidFill>
                <a:latin typeface="微软雅黑" panose="020B0503020204020204" charset="-122"/>
                <a:cs typeface="微软雅黑" panose="020B0503020204020204" charset="-122"/>
              </a:rPr>
              <a:t>12</a:t>
            </a:r>
            <a:r>
              <a:rPr sz="1200" b="1" i="1" dirty="0">
                <a:solidFill>
                  <a:schemeClr val="tx2"/>
                </a:solidFill>
                <a:latin typeface="微软雅黑" panose="020B0503020204020204" charset="-122"/>
                <a:cs typeface="微软雅黑" panose="020B0503020204020204" charset="-122"/>
              </a:rPr>
              <a:t>日</a:t>
            </a:r>
            <a:r>
              <a:rPr sz="1200" b="1" i="1" spc="-75" dirty="0">
                <a:solidFill>
                  <a:schemeClr val="tx2"/>
                </a:solidFill>
                <a:latin typeface="微软雅黑" panose="020B0503020204020204" charset="-122"/>
                <a:cs typeface="微软雅黑" panose="020B0503020204020204" charset="-122"/>
              </a:rPr>
              <a:t> </a:t>
            </a:r>
            <a:r>
              <a:rPr sz="1200" b="1" i="1" dirty="0">
                <a:solidFill>
                  <a:schemeClr val="tx2"/>
                </a:solidFill>
                <a:latin typeface="微软雅黑" panose="020B0503020204020204" charset="-122"/>
                <a:cs typeface="微软雅黑" panose="020B0503020204020204" charset="-122"/>
              </a:rPr>
              <a:t>气候雄心峰会</a:t>
            </a:r>
            <a:endParaRPr sz="1200" b="1" i="1" dirty="0">
              <a:solidFill>
                <a:schemeClr val="tx2"/>
              </a:solidFill>
              <a:latin typeface="微软雅黑" panose="020B0503020204020204" charset="-122"/>
              <a:cs typeface="微软雅黑" panose="020B0503020204020204" charset="-122"/>
            </a:endParaRPr>
          </a:p>
        </p:txBody>
      </p:sp>
      <p:sp>
        <p:nvSpPr>
          <p:cNvPr id="5" name="object 5"/>
          <p:cNvSpPr txBox="1"/>
          <p:nvPr/>
        </p:nvSpPr>
        <p:spPr>
          <a:xfrm>
            <a:off x="1371726" y="2801821"/>
            <a:ext cx="7131684" cy="1766570"/>
          </a:xfrm>
          <a:prstGeom prst="rect">
            <a:avLst/>
          </a:prstGeom>
        </p:spPr>
        <p:txBody>
          <a:bodyPr vert="horz" wrap="square" lIns="0" tIns="12700" rIns="0" bIns="0" rtlCol="0">
            <a:spAutoFit/>
          </a:bodyPr>
          <a:lstStyle/>
          <a:p>
            <a:pPr marL="12700">
              <a:lnSpc>
                <a:spcPct val="100000"/>
              </a:lnSpc>
              <a:spcBef>
                <a:spcPts val="100"/>
              </a:spcBef>
            </a:pPr>
            <a:r>
              <a:rPr sz="1200" b="1" i="1" dirty="0">
                <a:solidFill>
                  <a:schemeClr val="tx2"/>
                </a:solidFill>
                <a:latin typeface="微软雅黑" panose="020B0503020204020204" charset="-122"/>
                <a:cs typeface="微软雅黑" panose="020B0503020204020204" charset="-122"/>
              </a:rPr>
              <a:t>中华人民共和国国民经济和社会发展第十四个五年规划和</a:t>
            </a:r>
            <a:r>
              <a:rPr sz="1200" b="1" spc="-5" dirty="0">
                <a:solidFill>
                  <a:schemeClr val="tx2"/>
                </a:solidFill>
                <a:latin typeface="微软雅黑" panose="020B0503020204020204" charset="-122"/>
                <a:cs typeface="微软雅黑" panose="020B0503020204020204" charset="-122"/>
              </a:rPr>
              <a:t>2035</a:t>
            </a:r>
            <a:r>
              <a:rPr sz="1200" b="1" i="1" dirty="0">
                <a:solidFill>
                  <a:schemeClr val="tx2"/>
                </a:solidFill>
                <a:latin typeface="微软雅黑" panose="020B0503020204020204" charset="-122"/>
                <a:cs typeface="微软雅黑" panose="020B0503020204020204" charset="-122"/>
              </a:rPr>
              <a:t>年远景目标纲要</a:t>
            </a:r>
            <a:endParaRPr sz="1200">
              <a:solidFill>
                <a:schemeClr val="tx2"/>
              </a:solidFill>
              <a:latin typeface="微软雅黑" panose="020B0503020204020204" charset="-122"/>
              <a:cs typeface="微软雅黑" panose="020B0503020204020204" charset="-122"/>
            </a:endParaRPr>
          </a:p>
          <a:p>
            <a:pPr>
              <a:lnSpc>
                <a:spcPct val="100000"/>
              </a:lnSpc>
              <a:spcBef>
                <a:spcPts val="30"/>
              </a:spcBef>
            </a:pPr>
            <a:endParaRPr sz="1250">
              <a:latin typeface="黑体" panose="02010609060101010101" charset="-122"/>
              <a:ea typeface="黑体" panose="02010609060101010101" charset="-122"/>
              <a:cs typeface="黑体" panose="02010609060101010101" charset="-122"/>
            </a:endParaRPr>
          </a:p>
          <a:p>
            <a:pPr marL="184150" indent="-171450">
              <a:lnSpc>
                <a:spcPct val="100000"/>
              </a:lnSpc>
              <a:buFont typeface="Arial" panose="020B0604020202020204"/>
              <a:buChar char="•"/>
              <a:tabLst>
                <a:tab pos="184150" algn="l"/>
              </a:tabLst>
            </a:pPr>
            <a:r>
              <a:rPr sz="1050" dirty="0">
                <a:latin typeface="黑体" panose="02010609060101010101" charset="-122"/>
                <a:ea typeface="黑体" panose="02010609060101010101" charset="-122"/>
                <a:cs typeface="黑体" panose="02010609060101010101" charset="-122"/>
              </a:rPr>
              <a:t>落实203</a:t>
            </a:r>
            <a:r>
              <a:rPr sz="1050" spc="-5" dirty="0">
                <a:latin typeface="黑体" panose="02010609060101010101" charset="-122"/>
                <a:ea typeface="黑体" panose="02010609060101010101" charset="-122"/>
                <a:cs typeface="黑体" panose="02010609060101010101" charset="-122"/>
              </a:rPr>
              <a:t>0</a:t>
            </a:r>
            <a:r>
              <a:rPr sz="1050" dirty="0">
                <a:latin typeface="黑体" panose="02010609060101010101" charset="-122"/>
                <a:ea typeface="黑体" panose="02010609060101010101" charset="-122"/>
                <a:cs typeface="黑体" panose="02010609060101010101" charset="-122"/>
              </a:rPr>
              <a:t>年应对气候变化国家自主贡献目标，制定</a:t>
            </a:r>
            <a:r>
              <a:rPr sz="1050" spc="-5" dirty="0">
                <a:latin typeface="黑体" panose="02010609060101010101" charset="-122"/>
                <a:ea typeface="黑体" panose="02010609060101010101" charset="-122"/>
                <a:cs typeface="黑体" panose="02010609060101010101" charset="-122"/>
              </a:rPr>
              <a:t>2030</a:t>
            </a:r>
            <a:r>
              <a:rPr sz="1050" dirty="0">
                <a:latin typeface="黑体" panose="02010609060101010101" charset="-122"/>
                <a:ea typeface="黑体" panose="02010609060101010101" charset="-122"/>
                <a:cs typeface="黑体" panose="02010609060101010101" charset="-122"/>
              </a:rPr>
              <a:t>年前碳排放达峰行动方案。</a:t>
            </a:r>
            <a:endParaRPr sz="1050">
              <a:latin typeface="黑体" panose="02010609060101010101" charset="-122"/>
              <a:ea typeface="黑体" panose="02010609060101010101" charset="-122"/>
              <a:cs typeface="黑体" panose="02010609060101010101" charset="-122"/>
            </a:endParaRPr>
          </a:p>
          <a:p>
            <a:pPr marL="184150" indent="-171450">
              <a:lnSpc>
                <a:spcPct val="100000"/>
              </a:lnSpc>
              <a:spcBef>
                <a:spcPts val="630"/>
              </a:spcBef>
              <a:buFont typeface="Arial" panose="020B0604020202020204"/>
              <a:buChar char="•"/>
              <a:tabLst>
                <a:tab pos="184150" algn="l"/>
              </a:tabLst>
            </a:pPr>
            <a:r>
              <a:rPr sz="1050" dirty="0">
                <a:latin typeface="黑体" panose="02010609060101010101" charset="-122"/>
                <a:ea typeface="黑体" panose="02010609060101010101" charset="-122"/>
                <a:cs typeface="黑体" panose="02010609060101010101" charset="-122"/>
              </a:rPr>
              <a:t>实施以碳强度控制为主、碳排放总量控制为辅的制度，支持有条件的地方和重点行业、重点企业率先达到碳排放峰值。</a:t>
            </a:r>
            <a:endParaRPr sz="1050">
              <a:latin typeface="黑体" panose="02010609060101010101" charset="-122"/>
              <a:ea typeface="黑体" panose="02010609060101010101" charset="-122"/>
              <a:cs typeface="黑体" panose="02010609060101010101" charset="-122"/>
            </a:endParaRPr>
          </a:p>
          <a:p>
            <a:pPr marL="184150" indent="-171450">
              <a:lnSpc>
                <a:spcPct val="100000"/>
              </a:lnSpc>
              <a:spcBef>
                <a:spcPts val="630"/>
              </a:spcBef>
              <a:buFont typeface="Arial" panose="020B0604020202020204"/>
              <a:buChar char="•"/>
              <a:tabLst>
                <a:tab pos="184150" algn="l"/>
              </a:tabLst>
            </a:pPr>
            <a:r>
              <a:rPr sz="1050" dirty="0">
                <a:latin typeface="黑体" panose="02010609060101010101" charset="-122"/>
                <a:ea typeface="黑体" panose="02010609060101010101" charset="-122"/>
                <a:cs typeface="黑体" panose="02010609060101010101" charset="-122"/>
              </a:rPr>
              <a:t>推动能源清洁低碳安全高效利用，深入推进工业、建筑、交通等领域低碳转型。</a:t>
            </a:r>
            <a:endParaRPr sz="1050">
              <a:latin typeface="黑体" panose="02010609060101010101" charset="-122"/>
              <a:ea typeface="黑体" panose="02010609060101010101" charset="-122"/>
              <a:cs typeface="黑体" panose="02010609060101010101" charset="-122"/>
            </a:endParaRPr>
          </a:p>
          <a:p>
            <a:pPr marL="184150" indent="-171450">
              <a:lnSpc>
                <a:spcPct val="100000"/>
              </a:lnSpc>
              <a:spcBef>
                <a:spcPts val="630"/>
              </a:spcBef>
              <a:buFont typeface="Arial" panose="020B0604020202020204"/>
              <a:buChar char="•"/>
              <a:tabLst>
                <a:tab pos="184150" algn="l"/>
              </a:tabLst>
            </a:pPr>
            <a:r>
              <a:rPr sz="1050" dirty="0">
                <a:latin typeface="黑体" panose="02010609060101010101" charset="-122"/>
                <a:ea typeface="黑体" panose="02010609060101010101" charset="-122"/>
                <a:cs typeface="黑体" panose="02010609060101010101" charset="-122"/>
              </a:rPr>
              <a:t>加大甲烷、氢氟碳化物、全氟化碳等其他温室气体控制力度。</a:t>
            </a:r>
            <a:endParaRPr sz="1050">
              <a:latin typeface="黑体" panose="02010609060101010101" charset="-122"/>
              <a:ea typeface="黑体" panose="02010609060101010101" charset="-122"/>
              <a:cs typeface="黑体" panose="02010609060101010101" charset="-122"/>
            </a:endParaRPr>
          </a:p>
          <a:p>
            <a:pPr marL="184150" indent="-171450">
              <a:lnSpc>
                <a:spcPct val="100000"/>
              </a:lnSpc>
              <a:spcBef>
                <a:spcPts val="630"/>
              </a:spcBef>
              <a:buFont typeface="Arial" panose="020B0604020202020204"/>
              <a:buChar char="•"/>
              <a:tabLst>
                <a:tab pos="184150" algn="l"/>
              </a:tabLst>
            </a:pPr>
            <a:r>
              <a:rPr sz="1050" dirty="0">
                <a:latin typeface="黑体" panose="02010609060101010101" charset="-122"/>
                <a:ea typeface="黑体" panose="02010609060101010101" charset="-122"/>
                <a:cs typeface="黑体" panose="02010609060101010101" charset="-122"/>
              </a:rPr>
              <a:t>提升生态系统碳汇能力。</a:t>
            </a:r>
            <a:endParaRPr sz="1050">
              <a:latin typeface="黑体" panose="02010609060101010101" charset="-122"/>
              <a:ea typeface="黑体" panose="02010609060101010101" charset="-122"/>
              <a:cs typeface="黑体" panose="02010609060101010101" charset="-122"/>
            </a:endParaRPr>
          </a:p>
          <a:p>
            <a:pPr marL="184150" indent="-171450">
              <a:lnSpc>
                <a:spcPct val="100000"/>
              </a:lnSpc>
              <a:spcBef>
                <a:spcPts val="630"/>
              </a:spcBef>
              <a:buFont typeface="Arial" panose="020B0604020202020204"/>
              <a:buChar char="•"/>
              <a:tabLst>
                <a:tab pos="184150" algn="l"/>
              </a:tabLst>
            </a:pPr>
            <a:r>
              <a:rPr sz="1050" dirty="0">
                <a:latin typeface="黑体" panose="02010609060101010101" charset="-122"/>
                <a:ea typeface="黑体" panose="02010609060101010101" charset="-122"/>
                <a:cs typeface="黑体" panose="02010609060101010101" charset="-122"/>
              </a:rPr>
              <a:t>锚定努力争取</a:t>
            </a:r>
            <a:r>
              <a:rPr sz="1050" spc="-5" dirty="0">
                <a:latin typeface="黑体" panose="02010609060101010101" charset="-122"/>
                <a:ea typeface="黑体" panose="02010609060101010101" charset="-122"/>
                <a:cs typeface="黑体" panose="02010609060101010101" charset="-122"/>
              </a:rPr>
              <a:t>2060</a:t>
            </a:r>
            <a:r>
              <a:rPr sz="1050" dirty="0">
                <a:latin typeface="黑体" panose="02010609060101010101" charset="-122"/>
                <a:ea typeface="黑体" panose="02010609060101010101" charset="-122"/>
                <a:cs typeface="黑体" panose="02010609060101010101" charset="-122"/>
              </a:rPr>
              <a:t>年前实现碳中和。</a:t>
            </a:r>
            <a:endParaRPr sz="1050">
              <a:latin typeface="黑体" panose="02010609060101010101" charset="-122"/>
              <a:ea typeface="黑体" panose="02010609060101010101" charset="-122"/>
              <a:cs typeface="黑体" panose="02010609060101010101" charset="-122"/>
            </a:endParaRPr>
          </a:p>
        </p:txBody>
      </p:sp>
      <p:sp>
        <p:nvSpPr>
          <p:cNvPr id="8" name="文本框 7"/>
          <p:cNvSpPr txBox="1"/>
          <p:nvPr/>
        </p:nvSpPr>
        <p:spPr>
          <a:xfrm>
            <a:off x="5351463" y="1353767"/>
            <a:ext cx="735965" cy="229870"/>
          </a:xfrm>
          <a:prstGeom prst="rect">
            <a:avLst/>
          </a:prstGeom>
          <a:noFill/>
        </p:spPr>
        <p:txBody>
          <a:bodyPr wrap="none" rtlCol="0" anchor="t">
            <a:spAutoFit/>
          </a:bodyPr>
          <a:p>
            <a:r>
              <a:rPr sz="900" spc="-5" dirty="0">
                <a:solidFill>
                  <a:srgbClr val="404040"/>
                </a:solidFill>
                <a:latin typeface="微软雅黑" panose="020B0503020204020204" charset="-122"/>
                <a:cs typeface="微软雅黑" panose="020B0503020204020204" charset="-122"/>
                <a:sym typeface="+mn-ea"/>
              </a:rPr>
              <a:t>60%~65%</a:t>
            </a:r>
            <a:endParaRPr lang="zh-CN" altLang="en-US" sz="900" spc="-5" dirty="0">
              <a:solidFill>
                <a:srgbClr val="404040"/>
              </a:solidFill>
              <a:latin typeface="微软雅黑" panose="020B0503020204020204" charset="-122"/>
              <a:cs typeface="微软雅黑" panose="020B0503020204020204" charset="-122"/>
              <a:sym typeface="+mn-ea"/>
            </a:endParaRPr>
          </a:p>
        </p:txBody>
      </p:sp>
      <p:sp>
        <p:nvSpPr>
          <p:cNvPr id="9" name="文本框 8"/>
          <p:cNvSpPr txBox="1"/>
          <p:nvPr/>
        </p:nvSpPr>
        <p:spPr>
          <a:xfrm>
            <a:off x="5397183" y="1659202"/>
            <a:ext cx="644525" cy="229870"/>
          </a:xfrm>
          <a:prstGeom prst="rect">
            <a:avLst/>
          </a:prstGeom>
          <a:noFill/>
        </p:spPr>
        <p:txBody>
          <a:bodyPr wrap="none" rtlCol="0" anchor="t">
            <a:spAutoFit/>
          </a:bodyPr>
          <a:p>
            <a:r>
              <a:rPr sz="900" spc="-5" dirty="0">
                <a:solidFill>
                  <a:srgbClr val="404040"/>
                </a:solidFill>
                <a:latin typeface="微软雅黑" panose="020B0503020204020204" charset="-122"/>
                <a:cs typeface="微软雅黑" panose="020B0503020204020204" charset="-122"/>
              </a:rPr>
              <a:t>20%</a:t>
            </a:r>
            <a:r>
              <a:rPr sz="900" spc="-5" dirty="0">
                <a:solidFill>
                  <a:srgbClr val="404040"/>
                </a:solidFill>
                <a:latin typeface="微软雅黑" panose="020B0503020204020204" charset="-122"/>
                <a:cs typeface="微软雅黑" panose="020B0503020204020204" charset="-122"/>
                <a:sym typeface="+mn-ea"/>
              </a:rPr>
              <a:t>左右</a:t>
            </a:r>
            <a:endParaRPr sz="900" spc="-5" dirty="0">
              <a:solidFill>
                <a:srgbClr val="404040"/>
              </a:solidFill>
              <a:latin typeface="微软雅黑" panose="020B0503020204020204" charset="-122"/>
              <a:cs typeface="微软雅黑" panose="020B0503020204020204" charset="-122"/>
            </a:endParaRPr>
          </a:p>
        </p:txBody>
      </p:sp>
      <p:sp>
        <p:nvSpPr>
          <p:cNvPr id="10" name="文本框 9"/>
          <p:cNvSpPr txBox="1"/>
          <p:nvPr/>
        </p:nvSpPr>
        <p:spPr>
          <a:xfrm>
            <a:off x="5334000" y="1964637"/>
            <a:ext cx="770890" cy="229870"/>
          </a:xfrm>
          <a:prstGeom prst="rect">
            <a:avLst/>
          </a:prstGeom>
          <a:noFill/>
        </p:spPr>
        <p:txBody>
          <a:bodyPr wrap="none" rtlCol="0" anchor="t">
            <a:spAutoFit/>
          </a:bodyPr>
          <a:p>
            <a:r>
              <a:rPr sz="900" spc="-5" dirty="0">
                <a:solidFill>
                  <a:srgbClr val="404040"/>
                </a:solidFill>
                <a:latin typeface="微软雅黑" panose="020B0503020204020204" charset="-122"/>
                <a:cs typeface="微软雅黑" panose="020B0503020204020204" charset="-122"/>
                <a:sym typeface="+mn-ea"/>
              </a:rPr>
              <a:t>45亿立方米</a:t>
            </a:r>
            <a:endParaRPr sz="900" spc="-5" dirty="0">
              <a:solidFill>
                <a:srgbClr val="404040"/>
              </a:solidFill>
              <a:latin typeface="微软雅黑" panose="020B0503020204020204" charset="-122"/>
              <a:cs typeface="微软雅黑" panose="020B0503020204020204"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p:nvPr/>
        </p:nvSpPr>
        <p:spPr>
          <a:xfrm>
            <a:off x="855510" y="1430093"/>
            <a:ext cx="1872614" cy="2560320"/>
          </a:xfrm>
          <a:custGeom>
            <a:avLst/>
            <a:gdLst/>
            <a:ahLst/>
            <a:cxnLst/>
            <a:rect l="l" t="t" r="r" b="b"/>
            <a:pathLst>
              <a:path w="1872614" h="2560320">
                <a:moveTo>
                  <a:pt x="0" y="1280033"/>
                </a:moveTo>
                <a:lnTo>
                  <a:pt x="864" y="1224512"/>
                </a:lnTo>
                <a:lnTo>
                  <a:pt x="3436" y="1169595"/>
                </a:lnTo>
                <a:lnTo>
                  <a:pt x="7678" y="1115330"/>
                </a:lnTo>
                <a:lnTo>
                  <a:pt x="13557" y="1061764"/>
                </a:lnTo>
                <a:lnTo>
                  <a:pt x="21036" y="1008947"/>
                </a:lnTo>
                <a:lnTo>
                  <a:pt x="30081" y="956925"/>
                </a:lnTo>
                <a:lnTo>
                  <a:pt x="40657" y="905748"/>
                </a:lnTo>
                <a:lnTo>
                  <a:pt x="52729" y="855462"/>
                </a:lnTo>
                <a:lnTo>
                  <a:pt x="66261" y="806117"/>
                </a:lnTo>
                <a:lnTo>
                  <a:pt x="81218" y="757759"/>
                </a:lnTo>
                <a:lnTo>
                  <a:pt x="97566" y="710438"/>
                </a:lnTo>
                <a:lnTo>
                  <a:pt x="115268" y="664201"/>
                </a:lnTo>
                <a:lnTo>
                  <a:pt x="134291" y="619096"/>
                </a:lnTo>
                <a:lnTo>
                  <a:pt x="154598" y="575172"/>
                </a:lnTo>
                <a:lnTo>
                  <a:pt x="176155" y="532475"/>
                </a:lnTo>
                <a:lnTo>
                  <a:pt x="198926" y="491056"/>
                </a:lnTo>
                <a:lnTo>
                  <a:pt x="222877" y="450960"/>
                </a:lnTo>
                <a:lnTo>
                  <a:pt x="247972" y="412238"/>
                </a:lnTo>
                <a:lnTo>
                  <a:pt x="274177" y="374935"/>
                </a:lnTo>
                <a:lnTo>
                  <a:pt x="301455" y="339102"/>
                </a:lnTo>
                <a:lnTo>
                  <a:pt x="329772" y="304784"/>
                </a:lnTo>
                <a:lnTo>
                  <a:pt x="359093" y="272032"/>
                </a:lnTo>
                <a:lnTo>
                  <a:pt x="389383" y="240892"/>
                </a:lnTo>
                <a:lnTo>
                  <a:pt x="420606" y="211414"/>
                </a:lnTo>
                <a:lnTo>
                  <a:pt x="452728" y="183644"/>
                </a:lnTo>
                <a:lnTo>
                  <a:pt x="485713" y="157631"/>
                </a:lnTo>
                <a:lnTo>
                  <a:pt x="519526" y="133422"/>
                </a:lnTo>
                <a:lnTo>
                  <a:pt x="554132" y="111067"/>
                </a:lnTo>
                <a:lnTo>
                  <a:pt x="589495" y="90613"/>
                </a:lnTo>
                <a:lnTo>
                  <a:pt x="625582" y="72108"/>
                </a:lnTo>
                <a:lnTo>
                  <a:pt x="662356" y="55600"/>
                </a:lnTo>
                <a:lnTo>
                  <a:pt x="699783" y="41137"/>
                </a:lnTo>
                <a:lnTo>
                  <a:pt x="737827" y="28767"/>
                </a:lnTo>
                <a:lnTo>
                  <a:pt x="776453" y="18539"/>
                </a:lnTo>
                <a:lnTo>
                  <a:pt x="815627" y="10500"/>
                </a:lnTo>
                <a:lnTo>
                  <a:pt x="855312" y="4698"/>
                </a:lnTo>
                <a:lnTo>
                  <a:pt x="895474" y="1182"/>
                </a:lnTo>
                <a:lnTo>
                  <a:pt x="936078" y="0"/>
                </a:lnTo>
                <a:lnTo>
                  <a:pt x="976686" y="1182"/>
                </a:lnTo>
                <a:lnTo>
                  <a:pt x="1016852" y="4698"/>
                </a:lnTo>
                <a:lnTo>
                  <a:pt x="1056541" y="10500"/>
                </a:lnTo>
                <a:lnTo>
                  <a:pt x="1095717" y="18539"/>
                </a:lnTo>
                <a:lnTo>
                  <a:pt x="1134347" y="28767"/>
                </a:lnTo>
                <a:lnTo>
                  <a:pt x="1172393" y="41137"/>
                </a:lnTo>
                <a:lnTo>
                  <a:pt x="1209823" y="55600"/>
                </a:lnTo>
                <a:lnTo>
                  <a:pt x="1246599" y="72108"/>
                </a:lnTo>
                <a:lnTo>
                  <a:pt x="1282688" y="90613"/>
                </a:lnTo>
                <a:lnTo>
                  <a:pt x="1318054" y="111067"/>
                </a:lnTo>
                <a:lnTo>
                  <a:pt x="1352661" y="133422"/>
                </a:lnTo>
                <a:lnTo>
                  <a:pt x="1386476" y="157631"/>
                </a:lnTo>
                <a:lnTo>
                  <a:pt x="1419462" y="183644"/>
                </a:lnTo>
                <a:lnTo>
                  <a:pt x="1451585" y="211414"/>
                </a:lnTo>
                <a:lnTo>
                  <a:pt x="1482809" y="240892"/>
                </a:lnTo>
                <a:lnTo>
                  <a:pt x="1513100" y="272032"/>
                </a:lnTo>
                <a:lnTo>
                  <a:pt x="1542421" y="304784"/>
                </a:lnTo>
                <a:lnTo>
                  <a:pt x="1570739" y="339102"/>
                </a:lnTo>
                <a:lnTo>
                  <a:pt x="1598018" y="374935"/>
                </a:lnTo>
                <a:lnTo>
                  <a:pt x="1624223" y="412238"/>
                </a:lnTo>
                <a:lnTo>
                  <a:pt x="1649319" y="450960"/>
                </a:lnTo>
                <a:lnTo>
                  <a:pt x="1673270" y="491056"/>
                </a:lnTo>
                <a:lnTo>
                  <a:pt x="1696041" y="532475"/>
                </a:lnTo>
                <a:lnTo>
                  <a:pt x="1717598" y="575172"/>
                </a:lnTo>
                <a:lnTo>
                  <a:pt x="1737906" y="619096"/>
                </a:lnTo>
                <a:lnTo>
                  <a:pt x="1756928" y="664201"/>
                </a:lnTo>
                <a:lnTo>
                  <a:pt x="1774631" y="710438"/>
                </a:lnTo>
                <a:lnTo>
                  <a:pt x="1790978" y="757759"/>
                </a:lnTo>
                <a:lnTo>
                  <a:pt x="1805935" y="806117"/>
                </a:lnTo>
                <a:lnTo>
                  <a:pt x="1819467" y="855462"/>
                </a:lnTo>
                <a:lnTo>
                  <a:pt x="1831538" y="905748"/>
                </a:lnTo>
                <a:lnTo>
                  <a:pt x="1842114" y="956925"/>
                </a:lnTo>
                <a:lnTo>
                  <a:pt x="1851159" y="1008947"/>
                </a:lnTo>
                <a:lnTo>
                  <a:pt x="1858639" y="1061764"/>
                </a:lnTo>
                <a:lnTo>
                  <a:pt x="1864517" y="1115330"/>
                </a:lnTo>
                <a:lnTo>
                  <a:pt x="1868759" y="1169595"/>
                </a:lnTo>
                <a:lnTo>
                  <a:pt x="1871331" y="1224512"/>
                </a:lnTo>
                <a:lnTo>
                  <a:pt x="1872195" y="1280033"/>
                </a:lnTo>
                <a:lnTo>
                  <a:pt x="1871331" y="1335563"/>
                </a:lnTo>
                <a:lnTo>
                  <a:pt x="1868759" y="1390488"/>
                </a:lnTo>
                <a:lnTo>
                  <a:pt x="1864517" y="1444761"/>
                </a:lnTo>
                <a:lnTo>
                  <a:pt x="1858639" y="1498333"/>
                </a:lnTo>
                <a:lnTo>
                  <a:pt x="1851159" y="1551156"/>
                </a:lnTo>
                <a:lnTo>
                  <a:pt x="1842114" y="1603182"/>
                </a:lnTo>
                <a:lnTo>
                  <a:pt x="1831538" y="1654364"/>
                </a:lnTo>
                <a:lnTo>
                  <a:pt x="1819467" y="1704653"/>
                </a:lnTo>
                <a:lnTo>
                  <a:pt x="1805935" y="1754001"/>
                </a:lnTo>
                <a:lnTo>
                  <a:pt x="1790978" y="1802360"/>
                </a:lnTo>
                <a:lnTo>
                  <a:pt x="1774631" y="1849683"/>
                </a:lnTo>
                <a:lnTo>
                  <a:pt x="1756928" y="1895920"/>
                </a:lnTo>
                <a:lnTo>
                  <a:pt x="1737906" y="1941025"/>
                </a:lnTo>
                <a:lnTo>
                  <a:pt x="1717598" y="1984949"/>
                </a:lnTo>
                <a:lnTo>
                  <a:pt x="1696041" y="2027645"/>
                </a:lnTo>
                <a:lnTo>
                  <a:pt x="1673270" y="2069063"/>
                </a:lnTo>
                <a:lnTo>
                  <a:pt x="1649319" y="2109157"/>
                </a:lnTo>
                <a:lnTo>
                  <a:pt x="1624223" y="2147877"/>
                </a:lnTo>
                <a:lnTo>
                  <a:pt x="1598018" y="2185177"/>
                </a:lnTo>
                <a:lnTo>
                  <a:pt x="1570739" y="2221008"/>
                </a:lnTo>
                <a:lnTo>
                  <a:pt x="1542421" y="2255323"/>
                </a:lnTo>
                <a:lnTo>
                  <a:pt x="1513100" y="2288072"/>
                </a:lnTo>
                <a:lnTo>
                  <a:pt x="1482809" y="2319208"/>
                </a:lnTo>
                <a:lnTo>
                  <a:pt x="1451585" y="2348684"/>
                </a:lnTo>
                <a:lnTo>
                  <a:pt x="1419462" y="2376451"/>
                </a:lnTo>
                <a:lnTo>
                  <a:pt x="1386476" y="2402460"/>
                </a:lnTo>
                <a:lnTo>
                  <a:pt x="1352661" y="2426665"/>
                </a:lnTo>
                <a:lnTo>
                  <a:pt x="1318054" y="2449017"/>
                </a:lnTo>
                <a:lnTo>
                  <a:pt x="1282688" y="2469468"/>
                </a:lnTo>
                <a:lnTo>
                  <a:pt x="1246599" y="2487971"/>
                </a:lnTo>
                <a:lnTo>
                  <a:pt x="1209823" y="2504476"/>
                </a:lnTo>
                <a:lnTo>
                  <a:pt x="1172393" y="2518936"/>
                </a:lnTo>
                <a:lnTo>
                  <a:pt x="1134347" y="2531303"/>
                </a:lnTo>
                <a:lnTo>
                  <a:pt x="1095717" y="2541530"/>
                </a:lnTo>
                <a:lnTo>
                  <a:pt x="1056541" y="2549567"/>
                </a:lnTo>
                <a:lnTo>
                  <a:pt x="1016852" y="2555368"/>
                </a:lnTo>
                <a:lnTo>
                  <a:pt x="976686" y="2558883"/>
                </a:lnTo>
                <a:lnTo>
                  <a:pt x="936078" y="2560066"/>
                </a:lnTo>
                <a:lnTo>
                  <a:pt x="895474" y="2558883"/>
                </a:lnTo>
                <a:lnTo>
                  <a:pt x="855312" y="2555368"/>
                </a:lnTo>
                <a:lnTo>
                  <a:pt x="815627" y="2549567"/>
                </a:lnTo>
                <a:lnTo>
                  <a:pt x="776453" y="2541530"/>
                </a:lnTo>
                <a:lnTo>
                  <a:pt x="737827" y="2531303"/>
                </a:lnTo>
                <a:lnTo>
                  <a:pt x="699783" y="2518936"/>
                </a:lnTo>
                <a:lnTo>
                  <a:pt x="662356" y="2504476"/>
                </a:lnTo>
                <a:lnTo>
                  <a:pt x="625582" y="2487971"/>
                </a:lnTo>
                <a:lnTo>
                  <a:pt x="589495" y="2469468"/>
                </a:lnTo>
                <a:lnTo>
                  <a:pt x="554132" y="2449017"/>
                </a:lnTo>
                <a:lnTo>
                  <a:pt x="519526" y="2426665"/>
                </a:lnTo>
                <a:lnTo>
                  <a:pt x="485713" y="2402460"/>
                </a:lnTo>
                <a:lnTo>
                  <a:pt x="452728" y="2376451"/>
                </a:lnTo>
                <a:lnTo>
                  <a:pt x="420606" y="2348684"/>
                </a:lnTo>
                <a:lnTo>
                  <a:pt x="389383" y="2319208"/>
                </a:lnTo>
                <a:lnTo>
                  <a:pt x="359093" y="2288072"/>
                </a:lnTo>
                <a:lnTo>
                  <a:pt x="329772" y="2255323"/>
                </a:lnTo>
                <a:lnTo>
                  <a:pt x="301455" y="2221008"/>
                </a:lnTo>
                <a:lnTo>
                  <a:pt x="274177" y="2185177"/>
                </a:lnTo>
                <a:lnTo>
                  <a:pt x="247972" y="2147877"/>
                </a:lnTo>
                <a:lnTo>
                  <a:pt x="222877" y="2109157"/>
                </a:lnTo>
                <a:lnTo>
                  <a:pt x="198926" y="2069063"/>
                </a:lnTo>
                <a:lnTo>
                  <a:pt x="176155" y="2027645"/>
                </a:lnTo>
                <a:lnTo>
                  <a:pt x="154598" y="1984949"/>
                </a:lnTo>
                <a:lnTo>
                  <a:pt x="134291" y="1941025"/>
                </a:lnTo>
                <a:lnTo>
                  <a:pt x="115268" y="1895920"/>
                </a:lnTo>
                <a:lnTo>
                  <a:pt x="97566" y="1849683"/>
                </a:lnTo>
                <a:lnTo>
                  <a:pt x="81218" y="1802360"/>
                </a:lnTo>
                <a:lnTo>
                  <a:pt x="66261" y="1754001"/>
                </a:lnTo>
                <a:lnTo>
                  <a:pt x="52729" y="1704653"/>
                </a:lnTo>
                <a:lnTo>
                  <a:pt x="40657" y="1654364"/>
                </a:lnTo>
                <a:lnTo>
                  <a:pt x="30081" y="1603182"/>
                </a:lnTo>
                <a:lnTo>
                  <a:pt x="21036" y="1551156"/>
                </a:lnTo>
                <a:lnTo>
                  <a:pt x="13557" y="1498333"/>
                </a:lnTo>
                <a:lnTo>
                  <a:pt x="7678" y="1444761"/>
                </a:lnTo>
                <a:lnTo>
                  <a:pt x="3436" y="1390488"/>
                </a:lnTo>
                <a:lnTo>
                  <a:pt x="864" y="1335563"/>
                </a:lnTo>
                <a:lnTo>
                  <a:pt x="0" y="1280033"/>
                </a:lnTo>
                <a:close/>
              </a:path>
            </a:pathLst>
          </a:custGeom>
          <a:ln w="25400">
            <a:solidFill>
              <a:srgbClr val="FFFFFF"/>
            </a:solidFill>
          </a:ln>
        </p:spPr>
        <p:txBody>
          <a:bodyPr wrap="square" lIns="0" tIns="0" rIns="0" bIns="0" rtlCol="0"/>
          <a:lstStyle/>
          <a:p/>
        </p:txBody>
      </p:sp>
      <p:sp>
        <p:nvSpPr>
          <p:cNvPr id="11" name="object 11"/>
          <p:cNvSpPr txBox="1"/>
          <p:nvPr/>
        </p:nvSpPr>
        <p:spPr>
          <a:xfrm>
            <a:off x="3048127" y="1963264"/>
            <a:ext cx="5493385" cy="1396365"/>
          </a:xfrm>
          <a:prstGeom prst="rect">
            <a:avLst/>
          </a:prstGeom>
        </p:spPr>
        <p:txBody>
          <a:bodyPr vert="horz" wrap="square" lIns="0" tIns="103505" rIns="0" bIns="0" rtlCol="0">
            <a:spAutoFit/>
          </a:bodyPr>
          <a:lstStyle/>
          <a:p>
            <a:pPr marL="184150" indent="-171450">
              <a:lnSpc>
                <a:spcPct val="100000"/>
              </a:lnSpc>
              <a:spcBef>
                <a:spcPts val="815"/>
              </a:spcBef>
              <a:buFont typeface="Arial" panose="020B0604020202020204"/>
              <a:buChar char="•"/>
              <a:tabLst>
                <a:tab pos="184785" algn="l"/>
              </a:tabLst>
            </a:pPr>
            <a:r>
              <a:rPr sz="1200" spc="-5" dirty="0">
                <a:solidFill>
                  <a:schemeClr val="tx2"/>
                </a:solidFill>
                <a:latin typeface="方正黑体_GBK" panose="03000509000000000000" charset="-122"/>
                <a:ea typeface="方正黑体_GBK" panose="03000509000000000000" charset="-122"/>
                <a:cs typeface="方正黑体_GBK" panose="03000509000000000000" charset="-122"/>
              </a:rPr>
              <a:t>2011</a:t>
            </a:r>
            <a:r>
              <a:rPr sz="1200" dirty="0">
                <a:solidFill>
                  <a:schemeClr val="tx2"/>
                </a:solidFill>
                <a:latin typeface="方正黑体_GBK" panose="03000509000000000000" charset="-122"/>
                <a:ea typeface="方正黑体_GBK" panose="03000509000000000000" charset="-122"/>
                <a:cs typeface="方正黑体_GBK" panose="03000509000000000000" charset="-122"/>
              </a:rPr>
              <a:t>年十二五规划纲要提</a:t>
            </a:r>
            <a:r>
              <a:rPr sz="1200" spc="-20" dirty="0">
                <a:solidFill>
                  <a:schemeClr val="tx2"/>
                </a:solidFill>
                <a:latin typeface="方正黑体_GBK" panose="03000509000000000000" charset="-122"/>
                <a:ea typeface="方正黑体_GBK" panose="03000509000000000000" charset="-122"/>
                <a:cs typeface="方正黑体_GBK" panose="03000509000000000000" charset="-122"/>
              </a:rPr>
              <a:t>出</a:t>
            </a:r>
            <a:r>
              <a:rPr sz="1200" b="1" i="1" dirty="0">
                <a:solidFill>
                  <a:schemeClr val="tx2"/>
                </a:solidFill>
                <a:latin typeface="方正黑体_GBK" panose="03000509000000000000" charset="-122"/>
                <a:ea typeface="方正黑体_GBK" panose="03000509000000000000" charset="-122"/>
                <a:cs typeface="方正黑体_GBK" panose="03000509000000000000" charset="-122"/>
              </a:rPr>
              <a:t>逐步建立碳排放交</a:t>
            </a:r>
            <a:r>
              <a:rPr sz="1200" b="1" i="1" spc="-20" dirty="0">
                <a:solidFill>
                  <a:schemeClr val="tx2"/>
                </a:solidFill>
                <a:latin typeface="方正黑体_GBK" panose="03000509000000000000" charset="-122"/>
                <a:ea typeface="方正黑体_GBK" panose="03000509000000000000" charset="-122"/>
                <a:cs typeface="方正黑体_GBK" panose="03000509000000000000" charset="-122"/>
              </a:rPr>
              <a:t>易</a:t>
            </a:r>
            <a:r>
              <a:rPr sz="1200" b="1" i="1" dirty="0">
                <a:solidFill>
                  <a:schemeClr val="tx2"/>
                </a:solidFill>
                <a:latin typeface="方正黑体_GBK" panose="03000509000000000000" charset="-122"/>
                <a:ea typeface="方正黑体_GBK" panose="03000509000000000000" charset="-122"/>
                <a:cs typeface="方正黑体_GBK" panose="03000509000000000000" charset="-122"/>
              </a:rPr>
              <a:t>市场。</a:t>
            </a:r>
            <a:endParaRPr sz="1200">
              <a:solidFill>
                <a:schemeClr val="tx2"/>
              </a:solidFill>
              <a:latin typeface="方正黑体_GBK" panose="03000509000000000000" charset="-122"/>
              <a:ea typeface="方正黑体_GBK" panose="03000509000000000000" charset="-122"/>
              <a:cs typeface="方正黑体_GBK" panose="03000509000000000000" charset="-122"/>
            </a:endParaRPr>
          </a:p>
          <a:p>
            <a:pPr marL="184150" indent="-171450">
              <a:lnSpc>
                <a:spcPct val="100000"/>
              </a:lnSpc>
              <a:spcBef>
                <a:spcPts val="725"/>
              </a:spcBef>
              <a:buFont typeface="Arial" panose="020B0604020202020204"/>
              <a:buChar char="•"/>
              <a:tabLst>
                <a:tab pos="184785" algn="l"/>
              </a:tabLst>
            </a:pPr>
            <a:r>
              <a:rPr sz="1200" spc="-5" dirty="0">
                <a:solidFill>
                  <a:schemeClr val="tx2"/>
                </a:solidFill>
                <a:latin typeface="方正黑体_GBK" panose="03000509000000000000" charset="-122"/>
                <a:ea typeface="方正黑体_GBK" panose="03000509000000000000" charset="-122"/>
                <a:cs typeface="方正黑体_GBK" panose="03000509000000000000" charset="-122"/>
              </a:rPr>
              <a:t>2016</a:t>
            </a:r>
            <a:r>
              <a:rPr sz="1200" dirty="0">
                <a:solidFill>
                  <a:schemeClr val="tx2"/>
                </a:solidFill>
                <a:latin typeface="方正黑体_GBK" panose="03000509000000000000" charset="-122"/>
                <a:ea typeface="方正黑体_GBK" panose="03000509000000000000" charset="-122"/>
                <a:cs typeface="方正黑体_GBK" panose="03000509000000000000" charset="-122"/>
              </a:rPr>
              <a:t>年十三五规划纲要提</a:t>
            </a:r>
            <a:r>
              <a:rPr sz="1200" spc="-20" dirty="0">
                <a:solidFill>
                  <a:schemeClr val="tx2"/>
                </a:solidFill>
                <a:latin typeface="方正黑体_GBK" panose="03000509000000000000" charset="-122"/>
                <a:ea typeface="方正黑体_GBK" panose="03000509000000000000" charset="-122"/>
                <a:cs typeface="方正黑体_GBK" panose="03000509000000000000" charset="-122"/>
              </a:rPr>
              <a:t>出</a:t>
            </a:r>
            <a:r>
              <a:rPr sz="1200" b="1" i="1" dirty="0">
                <a:solidFill>
                  <a:schemeClr val="tx2"/>
                </a:solidFill>
                <a:latin typeface="方正黑体_GBK" panose="03000509000000000000" charset="-122"/>
                <a:ea typeface="方正黑体_GBK" panose="03000509000000000000" charset="-122"/>
                <a:cs typeface="方正黑体_GBK" panose="03000509000000000000" charset="-122"/>
              </a:rPr>
              <a:t>建立碳排放配额管理制</a:t>
            </a:r>
            <a:r>
              <a:rPr sz="1200" b="1" i="1" spc="-20" dirty="0">
                <a:solidFill>
                  <a:schemeClr val="tx2"/>
                </a:solidFill>
                <a:latin typeface="方正黑体_GBK" panose="03000509000000000000" charset="-122"/>
                <a:ea typeface="方正黑体_GBK" panose="03000509000000000000" charset="-122"/>
                <a:cs typeface="方正黑体_GBK" panose="03000509000000000000" charset="-122"/>
              </a:rPr>
              <a:t>度</a:t>
            </a:r>
            <a:r>
              <a:rPr sz="1200" b="1" i="1" spc="-5" dirty="0">
                <a:solidFill>
                  <a:schemeClr val="tx2"/>
                </a:solidFill>
                <a:latin typeface="方正黑体_GBK" panose="03000509000000000000" charset="-122"/>
                <a:ea typeface="方正黑体_GBK" panose="03000509000000000000" charset="-122"/>
                <a:cs typeface="方正黑体_GBK" panose="03000509000000000000" charset="-122"/>
              </a:rPr>
              <a:t>，</a:t>
            </a:r>
            <a:r>
              <a:rPr sz="1200" b="1" i="1" dirty="0">
                <a:solidFill>
                  <a:schemeClr val="tx2"/>
                </a:solidFill>
                <a:latin typeface="方正黑体_GBK" panose="03000509000000000000" charset="-122"/>
                <a:ea typeface="方正黑体_GBK" panose="03000509000000000000" charset="-122"/>
                <a:cs typeface="方正黑体_GBK" panose="03000509000000000000" charset="-122"/>
              </a:rPr>
              <a:t>实施碳排放</a:t>
            </a:r>
            <a:r>
              <a:rPr sz="1200" b="1" i="1" spc="-15" dirty="0">
                <a:solidFill>
                  <a:schemeClr val="tx2"/>
                </a:solidFill>
                <a:latin typeface="方正黑体_GBK" panose="03000509000000000000" charset="-122"/>
                <a:ea typeface="方正黑体_GBK" panose="03000509000000000000" charset="-122"/>
                <a:cs typeface="方正黑体_GBK" panose="03000509000000000000" charset="-122"/>
              </a:rPr>
              <a:t>权</a:t>
            </a:r>
            <a:r>
              <a:rPr sz="1200" b="1" i="1" dirty="0">
                <a:solidFill>
                  <a:schemeClr val="tx2"/>
                </a:solidFill>
                <a:latin typeface="方正黑体_GBK" panose="03000509000000000000" charset="-122"/>
                <a:ea typeface="方正黑体_GBK" panose="03000509000000000000" charset="-122"/>
                <a:cs typeface="方正黑体_GBK" panose="03000509000000000000" charset="-122"/>
              </a:rPr>
              <a:t>交</a:t>
            </a:r>
            <a:r>
              <a:rPr sz="1200" b="1" i="1" spc="-5" dirty="0">
                <a:solidFill>
                  <a:schemeClr val="tx2"/>
                </a:solidFill>
                <a:latin typeface="方正黑体_GBK" panose="03000509000000000000" charset="-122"/>
                <a:ea typeface="方正黑体_GBK" panose="03000509000000000000" charset="-122"/>
                <a:cs typeface="方正黑体_GBK" panose="03000509000000000000" charset="-122"/>
              </a:rPr>
              <a:t>易</a:t>
            </a:r>
            <a:r>
              <a:rPr sz="1200" b="1" i="1" dirty="0">
                <a:solidFill>
                  <a:schemeClr val="tx2"/>
                </a:solidFill>
                <a:latin typeface="方正黑体_GBK" panose="03000509000000000000" charset="-122"/>
                <a:ea typeface="方正黑体_GBK" panose="03000509000000000000" charset="-122"/>
                <a:cs typeface="方正黑体_GBK" panose="03000509000000000000" charset="-122"/>
              </a:rPr>
              <a:t>。</a:t>
            </a:r>
            <a:endParaRPr sz="1200">
              <a:solidFill>
                <a:schemeClr val="tx2"/>
              </a:solidFill>
              <a:latin typeface="方正黑体_GBK" panose="03000509000000000000" charset="-122"/>
              <a:ea typeface="方正黑体_GBK" panose="03000509000000000000" charset="-122"/>
              <a:cs typeface="方正黑体_GBK" panose="03000509000000000000" charset="-122"/>
            </a:endParaRPr>
          </a:p>
          <a:p>
            <a:pPr marL="184150" marR="5080" indent="-171450" algn="just">
              <a:lnSpc>
                <a:spcPct val="150000"/>
              </a:lnSpc>
              <a:buFont typeface="Arial" panose="020B0604020202020204"/>
              <a:buChar char="•"/>
              <a:tabLst>
                <a:tab pos="184785" algn="l"/>
              </a:tabLst>
            </a:pPr>
            <a:r>
              <a:rPr sz="1200" spc="-5" dirty="0">
                <a:solidFill>
                  <a:schemeClr val="tx2"/>
                </a:solidFill>
                <a:latin typeface="方正黑体_GBK" panose="03000509000000000000" charset="-122"/>
                <a:ea typeface="方正黑体_GBK" panose="03000509000000000000" charset="-122"/>
                <a:cs typeface="方正黑体_GBK" panose="03000509000000000000" charset="-122"/>
              </a:rPr>
              <a:t>20</a:t>
            </a:r>
            <a:r>
              <a:rPr sz="1200" spc="-15" dirty="0">
                <a:solidFill>
                  <a:schemeClr val="tx2"/>
                </a:solidFill>
                <a:latin typeface="方正黑体_GBK" panose="03000509000000000000" charset="-122"/>
                <a:ea typeface="方正黑体_GBK" panose="03000509000000000000" charset="-122"/>
                <a:cs typeface="方正黑体_GBK" panose="03000509000000000000" charset="-122"/>
              </a:rPr>
              <a:t>2</a:t>
            </a:r>
            <a:r>
              <a:rPr sz="1200" dirty="0">
                <a:solidFill>
                  <a:schemeClr val="tx2"/>
                </a:solidFill>
                <a:latin typeface="方正黑体_GBK" panose="03000509000000000000" charset="-122"/>
                <a:ea typeface="方正黑体_GBK" panose="03000509000000000000" charset="-122"/>
                <a:cs typeface="方正黑体_GBK" panose="03000509000000000000" charset="-122"/>
              </a:rPr>
              <a:t>1年十</a:t>
            </a:r>
            <a:r>
              <a:rPr sz="1200" spc="5" dirty="0">
                <a:solidFill>
                  <a:schemeClr val="tx2"/>
                </a:solidFill>
                <a:latin typeface="方正黑体_GBK" panose="03000509000000000000" charset="-122"/>
                <a:ea typeface="方正黑体_GBK" panose="03000509000000000000" charset="-122"/>
                <a:cs typeface="方正黑体_GBK" panose="03000509000000000000" charset="-122"/>
              </a:rPr>
              <a:t>四五</a:t>
            </a:r>
            <a:r>
              <a:rPr sz="1200" spc="-5" dirty="0">
                <a:solidFill>
                  <a:schemeClr val="tx2"/>
                </a:solidFill>
                <a:latin typeface="方正黑体_GBK" panose="03000509000000000000" charset="-122"/>
                <a:ea typeface="方正黑体_GBK" panose="03000509000000000000" charset="-122"/>
                <a:cs typeface="方正黑体_GBK" panose="03000509000000000000" charset="-122"/>
              </a:rPr>
              <a:t>年</a:t>
            </a:r>
            <a:r>
              <a:rPr sz="1200" spc="5" dirty="0">
                <a:solidFill>
                  <a:schemeClr val="tx2"/>
                </a:solidFill>
                <a:latin typeface="方正黑体_GBK" panose="03000509000000000000" charset="-122"/>
                <a:ea typeface="方正黑体_GBK" panose="03000509000000000000" charset="-122"/>
                <a:cs typeface="方正黑体_GBK" panose="03000509000000000000" charset="-122"/>
              </a:rPr>
              <a:t>规</a:t>
            </a:r>
            <a:r>
              <a:rPr sz="1200" dirty="0">
                <a:solidFill>
                  <a:schemeClr val="tx2"/>
                </a:solidFill>
                <a:latin typeface="方正黑体_GBK" panose="03000509000000000000" charset="-122"/>
                <a:ea typeface="方正黑体_GBK" panose="03000509000000000000" charset="-122"/>
                <a:cs typeface="方正黑体_GBK" panose="03000509000000000000" charset="-122"/>
              </a:rPr>
              <a:t>划和</a:t>
            </a:r>
            <a:r>
              <a:rPr sz="1200" spc="-5" dirty="0">
                <a:solidFill>
                  <a:schemeClr val="tx2"/>
                </a:solidFill>
                <a:latin typeface="方正黑体_GBK" panose="03000509000000000000" charset="-122"/>
                <a:ea typeface="方正黑体_GBK" panose="03000509000000000000" charset="-122"/>
                <a:cs typeface="方正黑体_GBK" panose="03000509000000000000" charset="-122"/>
              </a:rPr>
              <a:t>20</a:t>
            </a:r>
            <a:r>
              <a:rPr sz="1200" spc="-15" dirty="0">
                <a:solidFill>
                  <a:schemeClr val="tx2"/>
                </a:solidFill>
                <a:latin typeface="方正黑体_GBK" panose="03000509000000000000" charset="-122"/>
                <a:ea typeface="方正黑体_GBK" panose="03000509000000000000" charset="-122"/>
                <a:cs typeface="方正黑体_GBK" panose="03000509000000000000" charset="-122"/>
              </a:rPr>
              <a:t>3</a:t>
            </a:r>
            <a:r>
              <a:rPr sz="1200" spc="-5" dirty="0">
                <a:solidFill>
                  <a:schemeClr val="tx2"/>
                </a:solidFill>
                <a:latin typeface="方正黑体_GBK" panose="03000509000000000000" charset="-122"/>
                <a:ea typeface="方正黑体_GBK" panose="03000509000000000000" charset="-122"/>
                <a:cs typeface="方正黑体_GBK" panose="03000509000000000000" charset="-122"/>
              </a:rPr>
              <a:t>5</a:t>
            </a:r>
            <a:r>
              <a:rPr sz="1200" dirty="0">
                <a:solidFill>
                  <a:schemeClr val="tx2"/>
                </a:solidFill>
                <a:latin typeface="方正黑体_GBK" panose="03000509000000000000" charset="-122"/>
                <a:ea typeface="方正黑体_GBK" panose="03000509000000000000" charset="-122"/>
                <a:cs typeface="方正黑体_GBK" panose="03000509000000000000" charset="-122"/>
              </a:rPr>
              <a:t>年</a:t>
            </a:r>
            <a:r>
              <a:rPr sz="1200" spc="5" dirty="0">
                <a:solidFill>
                  <a:schemeClr val="tx2"/>
                </a:solidFill>
                <a:latin typeface="方正黑体_GBK" panose="03000509000000000000" charset="-122"/>
                <a:ea typeface="方正黑体_GBK" panose="03000509000000000000" charset="-122"/>
                <a:cs typeface="方正黑体_GBK" panose="03000509000000000000" charset="-122"/>
              </a:rPr>
              <a:t>远景</a:t>
            </a:r>
            <a:r>
              <a:rPr sz="1200" dirty="0">
                <a:solidFill>
                  <a:schemeClr val="tx2"/>
                </a:solidFill>
                <a:latin typeface="方正黑体_GBK" panose="03000509000000000000" charset="-122"/>
                <a:ea typeface="方正黑体_GBK" panose="03000509000000000000" charset="-122"/>
                <a:cs typeface="方正黑体_GBK" panose="03000509000000000000" charset="-122"/>
              </a:rPr>
              <a:t>目</a:t>
            </a:r>
            <a:r>
              <a:rPr sz="1200" spc="5" dirty="0">
                <a:solidFill>
                  <a:schemeClr val="tx2"/>
                </a:solidFill>
                <a:latin typeface="方正黑体_GBK" panose="03000509000000000000" charset="-122"/>
                <a:ea typeface="方正黑体_GBK" panose="03000509000000000000" charset="-122"/>
                <a:cs typeface="方正黑体_GBK" panose="03000509000000000000" charset="-122"/>
              </a:rPr>
              <a:t>标</a:t>
            </a:r>
            <a:r>
              <a:rPr sz="1200" dirty="0">
                <a:solidFill>
                  <a:schemeClr val="tx2"/>
                </a:solidFill>
                <a:latin typeface="方正黑体_GBK" panose="03000509000000000000" charset="-122"/>
                <a:ea typeface="方正黑体_GBK" panose="03000509000000000000" charset="-122"/>
                <a:cs typeface="方正黑体_GBK" panose="03000509000000000000" charset="-122"/>
              </a:rPr>
              <a:t>纲</a:t>
            </a:r>
            <a:r>
              <a:rPr sz="1200" spc="5" dirty="0">
                <a:solidFill>
                  <a:schemeClr val="tx2"/>
                </a:solidFill>
                <a:latin typeface="方正黑体_GBK" panose="03000509000000000000" charset="-122"/>
                <a:ea typeface="方正黑体_GBK" panose="03000509000000000000" charset="-122"/>
                <a:cs typeface="方正黑体_GBK" panose="03000509000000000000" charset="-122"/>
              </a:rPr>
              <a:t>要提</a:t>
            </a:r>
            <a:r>
              <a:rPr sz="1200" dirty="0">
                <a:solidFill>
                  <a:schemeClr val="tx2"/>
                </a:solidFill>
                <a:latin typeface="方正黑体_GBK" panose="03000509000000000000" charset="-122"/>
                <a:ea typeface="方正黑体_GBK" panose="03000509000000000000" charset="-122"/>
                <a:cs typeface="方正黑体_GBK" panose="03000509000000000000" charset="-122"/>
              </a:rPr>
              <a:t>出</a:t>
            </a:r>
            <a:r>
              <a:rPr sz="1200" spc="5" dirty="0">
                <a:solidFill>
                  <a:schemeClr val="tx2"/>
                </a:solidFill>
                <a:latin typeface="方正黑体_GBK" panose="03000509000000000000" charset="-122"/>
                <a:ea typeface="方正黑体_GBK" panose="03000509000000000000" charset="-122"/>
                <a:cs typeface="方正黑体_GBK" panose="03000509000000000000" charset="-122"/>
              </a:rPr>
              <a:t>全</a:t>
            </a:r>
            <a:r>
              <a:rPr sz="1200" dirty="0">
                <a:solidFill>
                  <a:schemeClr val="tx2"/>
                </a:solidFill>
                <a:latin typeface="方正黑体_GBK" panose="03000509000000000000" charset="-122"/>
                <a:ea typeface="方正黑体_GBK" panose="03000509000000000000" charset="-122"/>
                <a:cs typeface="方正黑体_GBK" panose="03000509000000000000" charset="-122"/>
              </a:rPr>
              <a:t>面</a:t>
            </a:r>
            <a:r>
              <a:rPr sz="1200" spc="5" dirty="0">
                <a:solidFill>
                  <a:schemeClr val="tx2"/>
                </a:solidFill>
                <a:latin typeface="方正黑体_GBK" panose="03000509000000000000" charset="-122"/>
                <a:ea typeface="方正黑体_GBK" panose="03000509000000000000" charset="-122"/>
                <a:cs typeface="方正黑体_GBK" panose="03000509000000000000" charset="-122"/>
              </a:rPr>
              <a:t>实行</a:t>
            </a:r>
            <a:r>
              <a:rPr sz="1200" dirty="0">
                <a:solidFill>
                  <a:schemeClr val="tx2"/>
                </a:solidFill>
                <a:latin typeface="方正黑体_GBK" panose="03000509000000000000" charset="-122"/>
                <a:ea typeface="方正黑体_GBK" panose="03000509000000000000" charset="-122"/>
                <a:cs typeface="方正黑体_GBK" panose="03000509000000000000" charset="-122"/>
              </a:rPr>
              <a:t>排</a:t>
            </a:r>
            <a:r>
              <a:rPr sz="1200" spc="5" dirty="0">
                <a:solidFill>
                  <a:schemeClr val="tx2"/>
                </a:solidFill>
                <a:latin typeface="方正黑体_GBK" panose="03000509000000000000" charset="-122"/>
                <a:ea typeface="方正黑体_GBK" panose="03000509000000000000" charset="-122"/>
                <a:cs typeface="方正黑体_GBK" panose="03000509000000000000" charset="-122"/>
              </a:rPr>
              <a:t>污</a:t>
            </a:r>
            <a:r>
              <a:rPr sz="1200" spc="-5" dirty="0">
                <a:solidFill>
                  <a:schemeClr val="tx2"/>
                </a:solidFill>
                <a:latin typeface="方正黑体_GBK" panose="03000509000000000000" charset="-122"/>
                <a:ea typeface="方正黑体_GBK" panose="03000509000000000000" charset="-122"/>
                <a:cs typeface="方正黑体_GBK" panose="03000509000000000000" charset="-122"/>
              </a:rPr>
              <a:t>许</a:t>
            </a:r>
            <a:r>
              <a:rPr sz="1200" dirty="0">
                <a:solidFill>
                  <a:schemeClr val="tx2"/>
                </a:solidFill>
                <a:latin typeface="方正黑体_GBK" panose="03000509000000000000" charset="-122"/>
                <a:ea typeface="方正黑体_GBK" panose="03000509000000000000" charset="-122"/>
                <a:cs typeface="方正黑体_GBK" panose="03000509000000000000" charset="-122"/>
              </a:rPr>
              <a:t>可</a:t>
            </a:r>
            <a:r>
              <a:rPr sz="1200" spc="-20" dirty="0">
                <a:solidFill>
                  <a:schemeClr val="tx2"/>
                </a:solidFill>
                <a:latin typeface="方正黑体_GBK" panose="03000509000000000000" charset="-122"/>
                <a:ea typeface="方正黑体_GBK" panose="03000509000000000000" charset="-122"/>
                <a:cs typeface="方正黑体_GBK" panose="03000509000000000000" charset="-122"/>
              </a:rPr>
              <a:t>制</a:t>
            </a:r>
            <a:r>
              <a:rPr sz="1200" spc="5" dirty="0">
                <a:solidFill>
                  <a:schemeClr val="tx2"/>
                </a:solidFill>
                <a:latin typeface="方正黑体_GBK" panose="03000509000000000000" charset="-122"/>
                <a:ea typeface="方正黑体_GBK" panose="03000509000000000000" charset="-122"/>
                <a:cs typeface="方正黑体_GBK" panose="03000509000000000000" charset="-122"/>
              </a:rPr>
              <a:t>，</a:t>
            </a:r>
            <a:r>
              <a:rPr sz="1200" dirty="0">
                <a:solidFill>
                  <a:schemeClr val="tx2"/>
                </a:solidFill>
                <a:latin typeface="方正黑体_GBK" panose="03000509000000000000" charset="-122"/>
                <a:ea typeface="方正黑体_GBK" panose="03000509000000000000" charset="-122"/>
                <a:cs typeface="方正黑体_GBK" panose="03000509000000000000" charset="-122"/>
              </a:rPr>
              <a:t>实</a:t>
            </a:r>
            <a:r>
              <a:rPr sz="1200" spc="5" dirty="0">
                <a:solidFill>
                  <a:schemeClr val="tx2"/>
                </a:solidFill>
                <a:latin typeface="方正黑体_GBK" panose="03000509000000000000" charset="-122"/>
                <a:ea typeface="方正黑体_GBK" panose="03000509000000000000" charset="-122"/>
                <a:cs typeface="方正黑体_GBK" panose="03000509000000000000" charset="-122"/>
              </a:rPr>
              <a:t>现</a:t>
            </a:r>
            <a:r>
              <a:rPr sz="1200" dirty="0">
                <a:solidFill>
                  <a:schemeClr val="tx2"/>
                </a:solidFill>
                <a:latin typeface="方正黑体_GBK" panose="03000509000000000000" charset="-122"/>
                <a:ea typeface="方正黑体_GBK" panose="03000509000000000000" charset="-122"/>
                <a:cs typeface="方正黑体_GBK" panose="03000509000000000000" charset="-122"/>
              </a:rPr>
              <a:t>所 </a:t>
            </a:r>
            <a:r>
              <a:rPr sz="1200" spc="30" dirty="0">
                <a:solidFill>
                  <a:schemeClr val="tx2"/>
                </a:solidFill>
                <a:latin typeface="方正黑体_GBK" panose="03000509000000000000" charset="-122"/>
                <a:ea typeface="方正黑体_GBK" panose="03000509000000000000" charset="-122"/>
                <a:cs typeface="方正黑体_GBK" panose="03000509000000000000" charset="-122"/>
              </a:rPr>
              <a:t>有固</a:t>
            </a:r>
            <a:r>
              <a:rPr sz="1200" spc="25" dirty="0">
                <a:solidFill>
                  <a:schemeClr val="tx2"/>
                </a:solidFill>
                <a:latin typeface="方正黑体_GBK" panose="03000509000000000000" charset="-122"/>
                <a:ea typeface="方正黑体_GBK" panose="03000509000000000000" charset="-122"/>
                <a:cs typeface="方正黑体_GBK" panose="03000509000000000000" charset="-122"/>
              </a:rPr>
              <a:t>定</a:t>
            </a:r>
            <a:r>
              <a:rPr sz="1200" spc="30" dirty="0">
                <a:solidFill>
                  <a:schemeClr val="tx2"/>
                </a:solidFill>
                <a:latin typeface="方正黑体_GBK" panose="03000509000000000000" charset="-122"/>
                <a:ea typeface="方正黑体_GBK" panose="03000509000000000000" charset="-122"/>
                <a:cs typeface="方正黑体_GBK" panose="03000509000000000000" charset="-122"/>
              </a:rPr>
              <a:t>污</a:t>
            </a:r>
            <a:r>
              <a:rPr sz="1200" spc="25" dirty="0">
                <a:solidFill>
                  <a:schemeClr val="tx2"/>
                </a:solidFill>
                <a:latin typeface="方正黑体_GBK" panose="03000509000000000000" charset="-122"/>
                <a:ea typeface="方正黑体_GBK" panose="03000509000000000000" charset="-122"/>
                <a:cs typeface="方正黑体_GBK" panose="03000509000000000000" charset="-122"/>
              </a:rPr>
              <a:t>染</a:t>
            </a:r>
            <a:r>
              <a:rPr sz="1200" spc="30" dirty="0">
                <a:solidFill>
                  <a:schemeClr val="tx2"/>
                </a:solidFill>
                <a:latin typeface="方正黑体_GBK" panose="03000509000000000000" charset="-122"/>
                <a:ea typeface="方正黑体_GBK" panose="03000509000000000000" charset="-122"/>
                <a:cs typeface="方正黑体_GBK" panose="03000509000000000000" charset="-122"/>
              </a:rPr>
              <a:t>源排</a:t>
            </a:r>
            <a:r>
              <a:rPr sz="1200" spc="25" dirty="0">
                <a:solidFill>
                  <a:schemeClr val="tx2"/>
                </a:solidFill>
                <a:latin typeface="方正黑体_GBK" panose="03000509000000000000" charset="-122"/>
                <a:ea typeface="方正黑体_GBK" panose="03000509000000000000" charset="-122"/>
                <a:cs typeface="方正黑体_GBK" panose="03000509000000000000" charset="-122"/>
              </a:rPr>
              <a:t>污</a:t>
            </a:r>
            <a:r>
              <a:rPr sz="1200" spc="30" dirty="0">
                <a:solidFill>
                  <a:schemeClr val="tx2"/>
                </a:solidFill>
                <a:latin typeface="方正黑体_GBK" panose="03000509000000000000" charset="-122"/>
                <a:ea typeface="方正黑体_GBK" panose="03000509000000000000" charset="-122"/>
                <a:cs typeface="方正黑体_GBK" panose="03000509000000000000" charset="-122"/>
              </a:rPr>
              <a:t>许</a:t>
            </a:r>
            <a:r>
              <a:rPr sz="1200" spc="25" dirty="0">
                <a:solidFill>
                  <a:schemeClr val="tx2"/>
                </a:solidFill>
                <a:latin typeface="方正黑体_GBK" panose="03000509000000000000" charset="-122"/>
                <a:ea typeface="方正黑体_GBK" panose="03000509000000000000" charset="-122"/>
                <a:cs typeface="方正黑体_GBK" panose="03000509000000000000" charset="-122"/>
              </a:rPr>
              <a:t>可</a:t>
            </a:r>
            <a:r>
              <a:rPr sz="1200" spc="30" dirty="0">
                <a:solidFill>
                  <a:schemeClr val="tx2"/>
                </a:solidFill>
                <a:latin typeface="方正黑体_GBK" panose="03000509000000000000" charset="-122"/>
                <a:ea typeface="方正黑体_GBK" panose="03000509000000000000" charset="-122"/>
                <a:cs typeface="方正黑体_GBK" panose="03000509000000000000" charset="-122"/>
              </a:rPr>
              <a:t>证核</a:t>
            </a:r>
            <a:r>
              <a:rPr sz="1200" spc="5" dirty="0">
                <a:solidFill>
                  <a:schemeClr val="tx2"/>
                </a:solidFill>
                <a:latin typeface="方正黑体_GBK" panose="03000509000000000000" charset="-122"/>
                <a:ea typeface="方正黑体_GBK" panose="03000509000000000000" charset="-122"/>
                <a:cs typeface="方正黑体_GBK" panose="03000509000000000000" charset="-122"/>
              </a:rPr>
              <a:t>发</a:t>
            </a:r>
            <a:r>
              <a:rPr sz="1200" spc="30" dirty="0">
                <a:solidFill>
                  <a:schemeClr val="tx2"/>
                </a:solidFill>
                <a:latin typeface="方正黑体_GBK" panose="03000509000000000000" charset="-122"/>
                <a:ea typeface="方正黑体_GBK" panose="03000509000000000000" charset="-122"/>
                <a:cs typeface="方正黑体_GBK" panose="03000509000000000000" charset="-122"/>
              </a:rPr>
              <a:t>，</a:t>
            </a:r>
            <a:r>
              <a:rPr sz="1200" spc="25" dirty="0">
                <a:solidFill>
                  <a:schemeClr val="tx2"/>
                </a:solidFill>
                <a:latin typeface="方正黑体_GBK" panose="03000509000000000000" charset="-122"/>
                <a:ea typeface="方正黑体_GBK" panose="03000509000000000000" charset="-122"/>
                <a:cs typeface="方正黑体_GBK" panose="03000509000000000000" charset="-122"/>
              </a:rPr>
              <a:t>推</a:t>
            </a:r>
            <a:r>
              <a:rPr sz="1200" spc="30" dirty="0">
                <a:solidFill>
                  <a:schemeClr val="tx2"/>
                </a:solidFill>
                <a:latin typeface="方正黑体_GBK" panose="03000509000000000000" charset="-122"/>
                <a:ea typeface="方正黑体_GBK" panose="03000509000000000000" charset="-122"/>
                <a:cs typeface="方正黑体_GBK" panose="03000509000000000000" charset="-122"/>
              </a:rPr>
              <a:t>动工</a:t>
            </a:r>
            <a:r>
              <a:rPr sz="1200" spc="25" dirty="0">
                <a:solidFill>
                  <a:schemeClr val="tx2"/>
                </a:solidFill>
                <a:latin typeface="方正黑体_GBK" panose="03000509000000000000" charset="-122"/>
                <a:ea typeface="方正黑体_GBK" panose="03000509000000000000" charset="-122"/>
                <a:cs typeface="方正黑体_GBK" panose="03000509000000000000" charset="-122"/>
              </a:rPr>
              <a:t>业</a:t>
            </a:r>
            <a:r>
              <a:rPr sz="1200" spc="30" dirty="0">
                <a:solidFill>
                  <a:schemeClr val="tx2"/>
                </a:solidFill>
                <a:latin typeface="方正黑体_GBK" panose="03000509000000000000" charset="-122"/>
                <a:ea typeface="方正黑体_GBK" panose="03000509000000000000" charset="-122"/>
                <a:cs typeface="方正黑体_GBK" panose="03000509000000000000" charset="-122"/>
              </a:rPr>
              <a:t>污</a:t>
            </a:r>
            <a:r>
              <a:rPr sz="1200" spc="25" dirty="0">
                <a:solidFill>
                  <a:schemeClr val="tx2"/>
                </a:solidFill>
                <a:latin typeface="方正黑体_GBK" panose="03000509000000000000" charset="-122"/>
                <a:ea typeface="方正黑体_GBK" panose="03000509000000000000" charset="-122"/>
                <a:cs typeface="方正黑体_GBK" panose="03000509000000000000" charset="-122"/>
              </a:rPr>
              <a:t>染</a:t>
            </a:r>
            <a:r>
              <a:rPr sz="1200" spc="30" dirty="0">
                <a:solidFill>
                  <a:schemeClr val="tx2"/>
                </a:solidFill>
                <a:latin typeface="方正黑体_GBK" panose="03000509000000000000" charset="-122"/>
                <a:ea typeface="方正黑体_GBK" panose="03000509000000000000" charset="-122"/>
                <a:cs typeface="方正黑体_GBK" panose="03000509000000000000" charset="-122"/>
              </a:rPr>
              <a:t>源限</a:t>
            </a:r>
            <a:r>
              <a:rPr sz="1200" spc="25" dirty="0">
                <a:solidFill>
                  <a:schemeClr val="tx2"/>
                </a:solidFill>
                <a:latin typeface="方正黑体_GBK" panose="03000509000000000000" charset="-122"/>
                <a:ea typeface="方正黑体_GBK" panose="03000509000000000000" charset="-122"/>
                <a:cs typeface="方正黑体_GBK" panose="03000509000000000000" charset="-122"/>
              </a:rPr>
              <a:t>期</a:t>
            </a:r>
            <a:r>
              <a:rPr sz="1200" spc="30" dirty="0">
                <a:solidFill>
                  <a:schemeClr val="tx2"/>
                </a:solidFill>
                <a:latin typeface="方正黑体_GBK" panose="03000509000000000000" charset="-122"/>
                <a:ea typeface="方正黑体_GBK" panose="03000509000000000000" charset="-122"/>
                <a:cs typeface="方正黑体_GBK" panose="03000509000000000000" charset="-122"/>
              </a:rPr>
              <a:t>达</a:t>
            </a:r>
            <a:r>
              <a:rPr sz="1200" spc="25" dirty="0">
                <a:solidFill>
                  <a:schemeClr val="tx2"/>
                </a:solidFill>
                <a:latin typeface="方正黑体_GBK" panose="03000509000000000000" charset="-122"/>
                <a:ea typeface="方正黑体_GBK" panose="03000509000000000000" charset="-122"/>
                <a:cs typeface="方正黑体_GBK" panose="03000509000000000000" charset="-122"/>
              </a:rPr>
              <a:t>标</a:t>
            </a:r>
            <a:r>
              <a:rPr sz="1200" spc="30" dirty="0">
                <a:solidFill>
                  <a:schemeClr val="tx2"/>
                </a:solidFill>
                <a:latin typeface="方正黑体_GBK" panose="03000509000000000000" charset="-122"/>
                <a:ea typeface="方正黑体_GBK" panose="03000509000000000000" charset="-122"/>
                <a:cs typeface="方正黑体_GBK" panose="03000509000000000000" charset="-122"/>
              </a:rPr>
              <a:t>排</a:t>
            </a:r>
            <a:r>
              <a:rPr sz="1200" spc="15" dirty="0">
                <a:solidFill>
                  <a:schemeClr val="tx2"/>
                </a:solidFill>
                <a:latin typeface="方正黑体_GBK" panose="03000509000000000000" charset="-122"/>
                <a:ea typeface="方正黑体_GBK" panose="03000509000000000000" charset="-122"/>
                <a:cs typeface="方正黑体_GBK" panose="03000509000000000000" charset="-122"/>
              </a:rPr>
              <a:t>放</a:t>
            </a:r>
            <a:r>
              <a:rPr sz="1200" spc="20" dirty="0">
                <a:solidFill>
                  <a:schemeClr val="tx2"/>
                </a:solidFill>
                <a:latin typeface="方正黑体_GBK" panose="03000509000000000000" charset="-122"/>
                <a:ea typeface="方正黑体_GBK" panose="03000509000000000000" charset="-122"/>
                <a:cs typeface="方正黑体_GBK" panose="03000509000000000000" charset="-122"/>
              </a:rPr>
              <a:t>，</a:t>
            </a:r>
            <a:r>
              <a:rPr sz="1200" spc="30" dirty="0">
                <a:solidFill>
                  <a:schemeClr val="tx2"/>
                </a:solidFill>
                <a:latin typeface="方正黑体_GBK" panose="03000509000000000000" charset="-122"/>
                <a:ea typeface="方正黑体_GBK" panose="03000509000000000000" charset="-122"/>
                <a:cs typeface="方正黑体_GBK" panose="03000509000000000000" charset="-122"/>
              </a:rPr>
              <a:t>推</a:t>
            </a:r>
            <a:r>
              <a:rPr sz="1200" spc="25" dirty="0">
                <a:solidFill>
                  <a:schemeClr val="tx2"/>
                </a:solidFill>
                <a:latin typeface="方正黑体_GBK" panose="03000509000000000000" charset="-122"/>
                <a:ea typeface="方正黑体_GBK" panose="03000509000000000000" charset="-122"/>
                <a:cs typeface="方正黑体_GBK" panose="03000509000000000000" charset="-122"/>
              </a:rPr>
              <a:t>进</a:t>
            </a:r>
            <a:r>
              <a:rPr sz="1200" spc="30" dirty="0">
                <a:solidFill>
                  <a:schemeClr val="tx2"/>
                </a:solidFill>
                <a:latin typeface="方正黑体_GBK" panose="03000509000000000000" charset="-122"/>
                <a:ea typeface="方正黑体_GBK" panose="03000509000000000000" charset="-122"/>
                <a:cs typeface="方正黑体_GBK" panose="03000509000000000000" charset="-122"/>
              </a:rPr>
              <a:t>排</a:t>
            </a:r>
            <a:r>
              <a:rPr sz="1200" spc="15" dirty="0">
                <a:solidFill>
                  <a:schemeClr val="tx2"/>
                </a:solidFill>
                <a:latin typeface="方正黑体_GBK" panose="03000509000000000000" charset="-122"/>
                <a:ea typeface="方正黑体_GBK" panose="03000509000000000000" charset="-122"/>
                <a:cs typeface="方正黑体_GBK" panose="03000509000000000000" charset="-122"/>
              </a:rPr>
              <a:t>污</a:t>
            </a:r>
            <a:r>
              <a:rPr sz="1200" spc="10" dirty="0">
                <a:solidFill>
                  <a:schemeClr val="tx2"/>
                </a:solidFill>
                <a:latin typeface="方正黑体_GBK" panose="03000509000000000000" charset="-122"/>
                <a:ea typeface="方正黑体_GBK" panose="03000509000000000000" charset="-122"/>
                <a:cs typeface="方正黑体_GBK" panose="03000509000000000000" charset="-122"/>
              </a:rPr>
              <a:t>权</a:t>
            </a:r>
            <a:r>
              <a:rPr sz="1200" dirty="0">
                <a:solidFill>
                  <a:schemeClr val="tx2"/>
                </a:solidFill>
                <a:latin typeface="方正黑体_GBK" panose="03000509000000000000" charset="-122"/>
                <a:ea typeface="方正黑体_GBK" panose="03000509000000000000" charset="-122"/>
                <a:cs typeface="方正黑体_GBK" panose="03000509000000000000" charset="-122"/>
              </a:rPr>
              <a:t>、 用能</a:t>
            </a:r>
            <a:r>
              <a:rPr sz="1200" spc="-5" dirty="0">
                <a:solidFill>
                  <a:schemeClr val="tx2"/>
                </a:solidFill>
                <a:latin typeface="方正黑体_GBK" panose="03000509000000000000" charset="-122"/>
                <a:ea typeface="方正黑体_GBK" panose="03000509000000000000" charset="-122"/>
                <a:cs typeface="方正黑体_GBK" panose="03000509000000000000" charset="-122"/>
              </a:rPr>
              <a:t>权</a:t>
            </a:r>
            <a:r>
              <a:rPr sz="1200" dirty="0">
                <a:solidFill>
                  <a:schemeClr val="tx2"/>
                </a:solidFill>
                <a:latin typeface="方正黑体_GBK" panose="03000509000000000000" charset="-122"/>
                <a:ea typeface="方正黑体_GBK" panose="03000509000000000000" charset="-122"/>
                <a:cs typeface="方正黑体_GBK" panose="03000509000000000000" charset="-122"/>
              </a:rPr>
              <a:t>、用水</a:t>
            </a:r>
            <a:r>
              <a:rPr sz="1200" spc="-5" dirty="0">
                <a:solidFill>
                  <a:schemeClr val="tx2"/>
                </a:solidFill>
                <a:latin typeface="方正黑体_GBK" panose="03000509000000000000" charset="-122"/>
                <a:ea typeface="方正黑体_GBK" panose="03000509000000000000" charset="-122"/>
                <a:cs typeface="方正黑体_GBK" panose="03000509000000000000" charset="-122"/>
              </a:rPr>
              <a:t>权</a:t>
            </a:r>
            <a:r>
              <a:rPr sz="1200" dirty="0">
                <a:solidFill>
                  <a:schemeClr val="tx2"/>
                </a:solidFill>
                <a:latin typeface="方正黑体_GBK" panose="03000509000000000000" charset="-122"/>
                <a:ea typeface="方正黑体_GBK" panose="03000509000000000000" charset="-122"/>
                <a:cs typeface="方正黑体_GBK" panose="03000509000000000000" charset="-122"/>
              </a:rPr>
              <a:t>、</a:t>
            </a:r>
            <a:r>
              <a:rPr sz="1200" b="1" i="1" dirty="0">
                <a:solidFill>
                  <a:schemeClr val="tx2"/>
                </a:solidFill>
                <a:latin typeface="方正黑体_GBK" panose="03000509000000000000" charset="-122"/>
                <a:ea typeface="方正黑体_GBK" panose="03000509000000000000" charset="-122"/>
                <a:cs typeface="方正黑体_GBK" panose="03000509000000000000" charset="-122"/>
              </a:rPr>
              <a:t>碳排放权市场化交</a:t>
            </a:r>
            <a:r>
              <a:rPr sz="1200" b="1" i="1" spc="-20" dirty="0">
                <a:solidFill>
                  <a:schemeClr val="tx2"/>
                </a:solidFill>
                <a:latin typeface="方正黑体_GBK" panose="03000509000000000000" charset="-122"/>
                <a:ea typeface="方正黑体_GBK" panose="03000509000000000000" charset="-122"/>
                <a:cs typeface="方正黑体_GBK" panose="03000509000000000000" charset="-122"/>
              </a:rPr>
              <a:t>易</a:t>
            </a:r>
            <a:r>
              <a:rPr sz="1200" dirty="0">
                <a:solidFill>
                  <a:schemeClr val="tx2"/>
                </a:solidFill>
                <a:latin typeface="方正黑体_GBK" panose="03000509000000000000" charset="-122"/>
                <a:ea typeface="方正黑体_GBK" panose="03000509000000000000" charset="-122"/>
                <a:cs typeface="方正黑体_GBK" panose="03000509000000000000" charset="-122"/>
              </a:rPr>
              <a:t>。</a:t>
            </a:r>
            <a:endParaRPr sz="12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13" name="object 2"/>
          <p:cNvSpPr/>
          <p:nvPr/>
        </p:nvSpPr>
        <p:spPr>
          <a:xfrm>
            <a:off x="838365" y="1430093"/>
            <a:ext cx="1872614" cy="2560320"/>
          </a:xfrm>
          <a:custGeom>
            <a:avLst/>
            <a:gdLst/>
            <a:ahLst/>
            <a:cxnLst/>
            <a:rect l="l" t="t" r="r" b="b"/>
            <a:pathLst>
              <a:path w="1872614" h="2560320">
                <a:moveTo>
                  <a:pt x="936078" y="0"/>
                </a:moveTo>
                <a:lnTo>
                  <a:pt x="895474" y="1182"/>
                </a:lnTo>
                <a:lnTo>
                  <a:pt x="855312" y="4698"/>
                </a:lnTo>
                <a:lnTo>
                  <a:pt x="815627" y="10500"/>
                </a:lnTo>
                <a:lnTo>
                  <a:pt x="776453" y="18539"/>
                </a:lnTo>
                <a:lnTo>
                  <a:pt x="737827" y="28767"/>
                </a:lnTo>
                <a:lnTo>
                  <a:pt x="699783" y="41137"/>
                </a:lnTo>
                <a:lnTo>
                  <a:pt x="662356" y="55600"/>
                </a:lnTo>
                <a:lnTo>
                  <a:pt x="625582" y="72108"/>
                </a:lnTo>
                <a:lnTo>
                  <a:pt x="589495" y="90613"/>
                </a:lnTo>
                <a:lnTo>
                  <a:pt x="554132" y="111067"/>
                </a:lnTo>
                <a:lnTo>
                  <a:pt x="519526" y="133422"/>
                </a:lnTo>
                <a:lnTo>
                  <a:pt x="485713" y="157631"/>
                </a:lnTo>
                <a:lnTo>
                  <a:pt x="452728" y="183644"/>
                </a:lnTo>
                <a:lnTo>
                  <a:pt x="420606" y="211414"/>
                </a:lnTo>
                <a:lnTo>
                  <a:pt x="389383" y="240892"/>
                </a:lnTo>
                <a:lnTo>
                  <a:pt x="359093" y="272032"/>
                </a:lnTo>
                <a:lnTo>
                  <a:pt x="329772" y="304784"/>
                </a:lnTo>
                <a:lnTo>
                  <a:pt x="301455" y="339102"/>
                </a:lnTo>
                <a:lnTo>
                  <a:pt x="274177" y="374935"/>
                </a:lnTo>
                <a:lnTo>
                  <a:pt x="247972" y="412238"/>
                </a:lnTo>
                <a:lnTo>
                  <a:pt x="222877" y="450960"/>
                </a:lnTo>
                <a:lnTo>
                  <a:pt x="198926" y="491056"/>
                </a:lnTo>
                <a:lnTo>
                  <a:pt x="176155" y="532475"/>
                </a:lnTo>
                <a:lnTo>
                  <a:pt x="154598" y="575172"/>
                </a:lnTo>
                <a:lnTo>
                  <a:pt x="134291" y="619096"/>
                </a:lnTo>
                <a:lnTo>
                  <a:pt x="115268" y="664201"/>
                </a:lnTo>
                <a:lnTo>
                  <a:pt x="97566" y="710438"/>
                </a:lnTo>
                <a:lnTo>
                  <a:pt x="81218" y="757759"/>
                </a:lnTo>
                <a:lnTo>
                  <a:pt x="66261" y="806117"/>
                </a:lnTo>
                <a:lnTo>
                  <a:pt x="52729" y="855462"/>
                </a:lnTo>
                <a:lnTo>
                  <a:pt x="40657" y="905748"/>
                </a:lnTo>
                <a:lnTo>
                  <a:pt x="30081" y="956925"/>
                </a:lnTo>
                <a:lnTo>
                  <a:pt x="21036" y="1008947"/>
                </a:lnTo>
                <a:lnTo>
                  <a:pt x="13557" y="1061764"/>
                </a:lnTo>
                <a:lnTo>
                  <a:pt x="7678" y="1115330"/>
                </a:lnTo>
                <a:lnTo>
                  <a:pt x="3436" y="1169595"/>
                </a:lnTo>
                <a:lnTo>
                  <a:pt x="864" y="1224512"/>
                </a:lnTo>
                <a:lnTo>
                  <a:pt x="0" y="1280033"/>
                </a:lnTo>
                <a:lnTo>
                  <a:pt x="864" y="1335563"/>
                </a:lnTo>
                <a:lnTo>
                  <a:pt x="3436" y="1390488"/>
                </a:lnTo>
                <a:lnTo>
                  <a:pt x="7678" y="1444761"/>
                </a:lnTo>
                <a:lnTo>
                  <a:pt x="13557" y="1498333"/>
                </a:lnTo>
                <a:lnTo>
                  <a:pt x="21036" y="1551156"/>
                </a:lnTo>
                <a:lnTo>
                  <a:pt x="30081" y="1603182"/>
                </a:lnTo>
                <a:lnTo>
                  <a:pt x="40657" y="1654364"/>
                </a:lnTo>
                <a:lnTo>
                  <a:pt x="52729" y="1704653"/>
                </a:lnTo>
                <a:lnTo>
                  <a:pt x="66261" y="1754001"/>
                </a:lnTo>
                <a:lnTo>
                  <a:pt x="81218" y="1802360"/>
                </a:lnTo>
                <a:lnTo>
                  <a:pt x="97566" y="1849683"/>
                </a:lnTo>
                <a:lnTo>
                  <a:pt x="115268" y="1895920"/>
                </a:lnTo>
                <a:lnTo>
                  <a:pt x="134291" y="1941025"/>
                </a:lnTo>
                <a:lnTo>
                  <a:pt x="154598" y="1984949"/>
                </a:lnTo>
                <a:lnTo>
                  <a:pt x="176155" y="2027645"/>
                </a:lnTo>
                <a:lnTo>
                  <a:pt x="198926" y="2069063"/>
                </a:lnTo>
                <a:lnTo>
                  <a:pt x="222877" y="2109157"/>
                </a:lnTo>
                <a:lnTo>
                  <a:pt x="247972" y="2147877"/>
                </a:lnTo>
                <a:lnTo>
                  <a:pt x="274177" y="2185177"/>
                </a:lnTo>
                <a:lnTo>
                  <a:pt x="301455" y="2221008"/>
                </a:lnTo>
                <a:lnTo>
                  <a:pt x="329772" y="2255323"/>
                </a:lnTo>
                <a:lnTo>
                  <a:pt x="359093" y="2288072"/>
                </a:lnTo>
                <a:lnTo>
                  <a:pt x="389383" y="2319208"/>
                </a:lnTo>
                <a:lnTo>
                  <a:pt x="420606" y="2348684"/>
                </a:lnTo>
                <a:lnTo>
                  <a:pt x="452728" y="2376451"/>
                </a:lnTo>
                <a:lnTo>
                  <a:pt x="485713" y="2402460"/>
                </a:lnTo>
                <a:lnTo>
                  <a:pt x="519526" y="2426665"/>
                </a:lnTo>
                <a:lnTo>
                  <a:pt x="554132" y="2449017"/>
                </a:lnTo>
                <a:lnTo>
                  <a:pt x="589495" y="2469468"/>
                </a:lnTo>
                <a:lnTo>
                  <a:pt x="625582" y="2487971"/>
                </a:lnTo>
                <a:lnTo>
                  <a:pt x="662356" y="2504476"/>
                </a:lnTo>
                <a:lnTo>
                  <a:pt x="699783" y="2518936"/>
                </a:lnTo>
                <a:lnTo>
                  <a:pt x="737827" y="2531303"/>
                </a:lnTo>
                <a:lnTo>
                  <a:pt x="776453" y="2541530"/>
                </a:lnTo>
                <a:lnTo>
                  <a:pt x="815627" y="2549567"/>
                </a:lnTo>
                <a:lnTo>
                  <a:pt x="855312" y="2555368"/>
                </a:lnTo>
                <a:lnTo>
                  <a:pt x="895474" y="2558883"/>
                </a:lnTo>
                <a:lnTo>
                  <a:pt x="936078" y="2560066"/>
                </a:lnTo>
                <a:lnTo>
                  <a:pt x="976686" y="2558883"/>
                </a:lnTo>
                <a:lnTo>
                  <a:pt x="1016852" y="2555368"/>
                </a:lnTo>
                <a:lnTo>
                  <a:pt x="1056541" y="2549567"/>
                </a:lnTo>
                <a:lnTo>
                  <a:pt x="1095717" y="2541530"/>
                </a:lnTo>
                <a:lnTo>
                  <a:pt x="1134347" y="2531303"/>
                </a:lnTo>
                <a:lnTo>
                  <a:pt x="1172393" y="2518936"/>
                </a:lnTo>
                <a:lnTo>
                  <a:pt x="1209823" y="2504476"/>
                </a:lnTo>
                <a:lnTo>
                  <a:pt x="1246599" y="2487971"/>
                </a:lnTo>
                <a:lnTo>
                  <a:pt x="1282688" y="2469468"/>
                </a:lnTo>
                <a:lnTo>
                  <a:pt x="1318054" y="2449017"/>
                </a:lnTo>
                <a:lnTo>
                  <a:pt x="1352661" y="2426665"/>
                </a:lnTo>
                <a:lnTo>
                  <a:pt x="1386476" y="2402460"/>
                </a:lnTo>
                <a:lnTo>
                  <a:pt x="1419462" y="2376451"/>
                </a:lnTo>
                <a:lnTo>
                  <a:pt x="1451585" y="2348684"/>
                </a:lnTo>
                <a:lnTo>
                  <a:pt x="1482809" y="2319208"/>
                </a:lnTo>
                <a:lnTo>
                  <a:pt x="1513100" y="2288072"/>
                </a:lnTo>
                <a:lnTo>
                  <a:pt x="1542421" y="2255323"/>
                </a:lnTo>
                <a:lnTo>
                  <a:pt x="1570739" y="2221008"/>
                </a:lnTo>
                <a:lnTo>
                  <a:pt x="1598018" y="2185177"/>
                </a:lnTo>
                <a:lnTo>
                  <a:pt x="1624223" y="2147877"/>
                </a:lnTo>
                <a:lnTo>
                  <a:pt x="1649319" y="2109157"/>
                </a:lnTo>
                <a:lnTo>
                  <a:pt x="1673270" y="2069063"/>
                </a:lnTo>
                <a:lnTo>
                  <a:pt x="1696041" y="2027645"/>
                </a:lnTo>
                <a:lnTo>
                  <a:pt x="1717598" y="1984949"/>
                </a:lnTo>
                <a:lnTo>
                  <a:pt x="1737906" y="1941025"/>
                </a:lnTo>
                <a:lnTo>
                  <a:pt x="1756928" y="1895920"/>
                </a:lnTo>
                <a:lnTo>
                  <a:pt x="1774631" y="1849683"/>
                </a:lnTo>
                <a:lnTo>
                  <a:pt x="1790978" y="1802360"/>
                </a:lnTo>
                <a:lnTo>
                  <a:pt x="1805935" y="1754001"/>
                </a:lnTo>
                <a:lnTo>
                  <a:pt x="1819467" y="1704653"/>
                </a:lnTo>
                <a:lnTo>
                  <a:pt x="1831538" y="1654364"/>
                </a:lnTo>
                <a:lnTo>
                  <a:pt x="1842114" y="1603182"/>
                </a:lnTo>
                <a:lnTo>
                  <a:pt x="1851159" y="1551156"/>
                </a:lnTo>
                <a:lnTo>
                  <a:pt x="1858639" y="1498333"/>
                </a:lnTo>
                <a:lnTo>
                  <a:pt x="1864517" y="1444761"/>
                </a:lnTo>
                <a:lnTo>
                  <a:pt x="1868759" y="1390488"/>
                </a:lnTo>
                <a:lnTo>
                  <a:pt x="1871331" y="1335563"/>
                </a:lnTo>
                <a:lnTo>
                  <a:pt x="1872195" y="1280033"/>
                </a:lnTo>
                <a:lnTo>
                  <a:pt x="1871331" y="1224512"/>
                </a:lnTo>
                <a:lnTo>
                  <a:pt x="1868759" y="1169595"/>
                </a:lnTo>
                <a:lnTo>
                  <a:pt x="1864517" y="1115330"/>
                </a:lnTo>
                <a:lnTo>
                  <a:pt x="1858639" y="1061764"/>
                </a:lnTo>
                <a:lnTo>
                  <a:pt x="1851159" y="1008947"/>
                </a:lnTo>
                <a:lnTo>
                  <a:pt x="1842114" y="956925"/>
                </a:lnTo>
                <a:lnTo>
                  <a:pt x="1831538" y="905748"/>
                </a:lnTo>
                <a:lnTo>
                  <a:pt x="1819467" y="855462"/>
                </a:lnTo>
                <a:lnTo>
                  <a:pt x="1805935" y="806117"/>
                </a:lnTo>
                <a:lnTo>
                  <a:pt x="1790978" y="757759"/>
                </a:lnTo>
                <a:lnTo>
                  <a:pt x="1774631" y="710438"/>
                </a:lnTo>
                <a:lnTo>
                  <a:pt x="1756928" y="664201"/>
                </a:lnTo>
                <a:lnTo>
                  <a:pt x="1737906" y="619096"/>
                </a:lnTo>
                <a:lnTo>
                  <a:pt x="1717598" y="575172"/>
                </a:lnTo>
                <a:lnTo>
                  <a:pt x="1696041" y="532475"/>
                </a:lnTo>
                <a:lnTo>
                  <a:pt x="1673270" y="491056"/>
                </a:lnTo>
                <a:lnTo>
                  <a:pt x="1649319" y="450960"/>
                </a:lnTo>
                <a:lnTo>
                  <a:pt x="1624223" y="412238"/>
                </a:lnTo>
                <a:lnTo>
                  <a:pt x="1598018" y="374935"/>
                </a:lnTo>
                <a:lnTo>
                  <a:pt x="1570739" y="339102"/>
                </a:lnTo>
                <a:lnTo>
                  <a:pt x="1542421" y="304784"/>
                </a:lnTo>
                <a:lnTo>
                  <a:pt x="1513100" y="272032"/>
                </a:lnTo>
                <a:lnTo>
                  <a:pt x="1482809" y="240892"/>
                </a:lnTo>
                <a:lnTo>
                  <a:pt x="1451585" y="211414"/>
                </a:lnTo>
                <a:lnTo>
                  <a:pt x="1419462" y="183644"/>
                </a:lnTo>
                <a:lnTo>
                  <a:pt x="1386476" y="157631"/>
                </a:lnTo>
                <a:lnTo>
                  <a:pt x="1352661" y="133422"/>
                </a:lnTo>
                <a:lnTo>
                  <a:pt x="1318054" y="111067"/>
                </a:lnTo>
                <a:lnTo>
                  <a:pt x="1282688" y="90613"/>
                </a:lnTo>
                <a:lnTo>
                  <a:pt x="1246599" y="72108"/>
                </a:lnTo>
                <a:lnTo>
                  <a:pt x="1209823" y="55600"/>
                </a:lnTo>
                <a:lnTo>
                  <a:pt x="1172393" y="41137"/>
                </a:lnTo>
                <a:lnTo>
                  <a:pt x="1134347" y="28767"/>
                </a:lnTo>
                <a:lnTo>
                  <a:pt x="1095717" y="18539"/>
                </a:lnTo>
                <a:lnTo>
                  <a:pt x="1056541" y="10500"/>
                </a:lnTo>
                <a:lnTo>
                  <a:pt x="1016852" y="4698"/>
                </a:lnTo>
                <a:lnTo>
                  <a:pt x="976686" y="1182"/>
                </a:lnTo>
                <a:lnTo>
                  <a:pt x="936078" y="0"/>
                </a:lnTo>
                <a:close/>
              </a:path>
            </a:pathLst>
          </a:custGeom>
          <a:solidFill>
            <a:schemeClr val="accent1"/>
          </a:solidFill>
          <a:effectLst>
            <a:outerShdw blurRad="50800" dist="38100" dir="2700000" algn="tl" rotWithShape="0">
              <a:prstClr val="black">
                <a:alpha val="40000"/>
              </a:prstClr>
            </a:outerShdw>
          </a:effectLst>
        </p:spPr>
        <p:txBody>
          <a:bodyPr wrap="square" lIns="0" tIns="0" rIns="0" bIns="0" rtlCol="0">
            <a:noAutofit/>
          </a:bodyPr>
          <a:p>
            <a:pPr lvl="0" algn="l">
              <a:buClrTx/>
              <a:buSzTx/>
              <a:buFontTx/>
            </a:pPr>
            <a:endParaRPr>
              <a:latin typeface="方正黑体_GBK" panose="03000509000000000000" charset="-122"/>
              <a:ea typeface="方正黑体_GBK" panose="03000509000000000000" charset="-122"/>
              <a:sym typeface="+mn-ea"/>
            </a:endParaRPr>
          </a:p>
        </p:txBody>
      </p:sp>
      <p:sp>
        <p:nvSpPr>
          <p:cNvPr id="14" name="object 3"/>
          <p:cNvSpPr/>
          <p:nvPr/>
        </p:nvSpPr>
        <p:spPr>
          <a:xfrm>
            <a:off x="838365" y="1439618"/>
            <a:ext cx="1872614" cy="2560320"/>
          </a:xfrm>
          <a:custGeom>
            <a:avLst/>
            <a:gdLst/>
            <a:ahLst/>
            <a:cxnLst/>
            <a:rect l="l" t="t" r="r" b="b"/>
            <a:pathLst>
              <a:path w="1872614" h="2560320">
                <a:moveTo>
                  <a:pt x="0" y="1280033"/>
                </a:moveTo>
                <a:lnTo>
                  <a:pt x="864" y="1224512"/>
                </a:lnTo>
                <a:lnTo>
                  <a:pt x="3436" y="1169595"/>
                </a:lnTo>
                <a:lnTo>
                  <a:pt x="7678" y="1115330"/>
                </a:lnTo>
                <a:lnTo>
                  <a:pt x="13557" y="1061764"/>
                </a:lnTo>
                <a:lnTo>
                  <a:pt x="21036" y="1008947"/>
                </a:lnTo>
                <a:lnTo>
                  <a:pt x="30081" y="956925"/>
                </a:lnTo>
                <a:lnTo>
                  <a:pt x="40657" y="905748"/>
                </a:lnTo>
                <a:lnTo>
                  <a:pt x="52729" y="855462"/>
                </a:lnTo>
                <a:lnTo>
                  <a:pt x="66261" y="806117"/>
                </a:lnTo>
                <a:lnTo>
                  <a:pt x="81218" y="757759"/>
                </a:lnTo>
                <a:lnTo>
                  <a:pt x="97566" y="710438"/>
                </a:lnTo>
                <a:lnTo>
                  <a:pt x="115268" y="664201"/>
                </a:lnTo>
                <a:lnTo>
                  <a:pt x="134291" y="619096"/>
                </a:lnTo>
                <a:lnTo>
                  <a:pt x="154598" y="575172"/>
                </a:lnTo>
                <a:lnTo>
                  <a:pt x="176155" y="532475"/>
                </a:lnTo>
                <a:lnTo>
                  <a:pt x="198926" y="491056"/>
                </a:lnTo>
                <a:lnTo>
                  <a:pt x="222877" y="450960"/>
                </a:lnTo>
                <a:lnTo>
                  <a:pt x="247972" y="412238"/>
                </a:lnTo>
                <a:lnTo>
                  <a:pt x="274177" y="374935"/>
                </a:lnTo>
                <a:lnTo>
                  <a:pt x="301455" y="339102"/>
                </a:lnTo>
                <a:lnTo>
                  <a:pt x="329772" y="304784"/>
                </a:lnTo>
                <a:lnTo>
                  <a:pt x="359093" y="272032"/>
                </a:lnTo>
                <a:lnTo>
                  <a:pt x="389383" y="240892"/>
                </a:lnTo>
                <a:lnTo>
                  <a:pt x="420606" y="211414"/>
                </a:lnTo>
                <a:lnTo>
                  <a:pt x="452728" y="183644"/>
                </a:lnTo>
                <a:lnTo>
                  <a:pt x="485713" y="157631"/>
                </a:lnTo>
                <a:lnTo>
                  <a:pt x="519526" y="133422"/>
                </a:lnTo>
                <a:lnTo>
                  <a:pt x="554132" y="111067"/>
                </a:lnTo>
                <a:lnTo>
                  <a:pt x="589495" y="90613"/>
                </a:lnTo>
                <a:lnTo>
                  <a:pt x="625582" y="72108"/>
                </a:lnTo>
                <a:lnTo>
                  <a:pt x="662356" y="55600"/>
                </a:lnTo>
                <a:lnTo>
                  <a:pt x="699783" y="41137"/>
                </a:lnTo>
                <a:lnTo>
                  <a:pt x="737827" y="28767"/>
                </a:lnTo>
                <a:lnTo>
                  <a:pt x="776453" y="18539"/>
                </a:lnTo>
                <a:lnTo>
                  <a:pt x="815627" y="10500"/>
                </a:lnTo>
                <a:lnTo>
                  <a:pt x="855312" y="4698"/>
                </a:lnTo>
                <a:lnTo>
                  <a:pt x="895474" y="1182"/>
                </a:lnTo>
                <a:lnTo>
                  <a:pt x="936078" y="0"/>
                </a:lnTo>
                <a:lnTo>
                  <a:pt x="976686" y="1182"/>
                </a:lnTo>
                <a:lnTo>
                  <a:pt x="1016852" y="4698"/>
                </a:lnTo>
                <a:lnTo>
                  <a:pt x="1056541" y="10500"/>
                </a:lnTo>
                <a:lnTo>
                  <a:pt x="1095717" y="18539"/>
                </a:lnTo>
                <a:lnTo>
                  <a:pt x="1134347" y="28767"/>
                </a:lnTo>
                <a:lnTo>
                  <a:pt x="1172393" y="41137"/>
                </a:lnTo>
                <a:lnTo>
                  <a:pt x="1209823" y="55600"/>
                </a:lnTo>
                <a:lnTo>
                  <a:pt x="1246599" y="72108"/>
                </a:lnTo>
                <a:lnTo>
                  <a:pt x="1282688" y="90613"/>
                </a:lnTo>
                <a:lnTo>
                  <a:pt x="1318054" y="111067"/>
                </a:lnTo>
                <a:lnTo>
                  <a:pt x="1352661" y="133422"/>
                </a:lnTo>
                <a:lnTo>
                  <a:pt x="1386476" y="157631"/>
                </a:lnTo>
                <a:lnTo>
                  <a:pt x="1419462" y="183644"/>
                </a:lnTo>
                <a:lnTo>
                  <a:pt x="1451585" y="211414"/>
                </a:lnTo>
                <a:lnTo>
                  <a:pt x="1482809" y="240892"/>
                </a:lnTo>
                <a:lnTo>
                  <a:pt x="1513100" y="272032"/>
                </a:lnTo>
                <a:lnTo>
                  <a:pt x="1542421" y="304784"/>
                </a:lnTo>
                <a:lnTo>
                  <a:pt x="1570739" y="339102"/>
                </a:lnTo>
                <a:lnTo>
                  <a:pt x="1598018" y="374935"/>
                </a:lnTo>
                <a:lnTo>
                  <a:pt x="1624223" y="412238"/>
                </a:lnTo>
                <a:lnTo>
                  <a:pt x="1649319" y="450960"/>
                </a:lnTo>
                <a:lnTo>
                  <a:pt x="1673270" y="491056"/>
                </a:lnTo>
                <a:lnTo>
                  <a:pt x="1696041" y="532475"/>
                </a:lnTo>
                <a:lnTo>
                  <a:pt x="1717598" y="575172"/>
                </a:lnTo>
                <a:lnTo>
                  <a:pt x="1737906" y="619096"/>
                </a:lnTo>
                <a:lnTo>
                  <a:pt x="1756928" y="664201"/>
                </a:lnTo>
                <a:lnTo>
                  <a:pt x="1774631" y="710438"/>
                </a:lnTo>
                <a:lnTo>
                  <a:pt x="1790978" y="757759"/>
                </a:lnTo>
                <a:lnTo>
                  <a:pt x="1805935" y="806117"/>
                </a:lnTo>
                <a:lnTo>
                  <a:pt x="1819467" y="855462"/>
                </a:lnTo>
                <a:lnTo>
                  <a:pt x="1831538" y="905748"/>
                </a:lnTo>
                <a:lnTo>
                  <a:pt x="1842114" y="956925"/>
                </a:lnTo>
                <a:lnTo>
                  <a:pt x="1851159" y="1008947"/>
                </a:lnTo>
                <a:lnTo>
                  <a:pt x="1858639" y="1061764"/>
                </a:lnTo>
                <a:lnTo>
                  <a:pt x="1864517" y="1115330"/>
                </a:lnTo>
                <a:lnTo>
                  <a:pt x="1868759" y="1169595"/>
                </a:lnTo>
                <a:lnTo>
                  <a:pt x="1871331" y="1224512"/>
                </a:lnTo>
                <a:lnTo>
                  <a:pt x="1872195" y="1280033"/>
                </a:lnTo>
                <a:lnTo>
                  <a:pt x="1871331" y="1335563"/>
                </a:lnTo>
                <a:lnTo>
                  <a:pt x="1868759" y="1390488"/>
                </a:lnTo>
                <a:lnTo>
                  <a:pt x="1864517" y="1444761"/>
                </a:lnTo>
                <a:lnTo>
                  <a:pt x="1858639" y="1498333"/>
                </a:lnTo>
                <a:lnTo>
                  <a:pt x="1851159" y="1551156"/>
                </a:lnTo>
                <a:lnTo>
                  <a:pt x="1842114" y="1603182"/>
                </a:lnTo>
                <a:lnTo>
                  <a:pt x="1831538" y="1654364"/>
                </a:lnTo>
                <a:lnTo>
                  <a:pt x="1819467" y="1704653"/>
                </a:lnTo>
                <a:lnTo>
                  <a:pt x="1805935" y="1754001"/>
                </a:lnTo>
                <a:lnTo>
                  <a:pt x="1790978" y="1802360"/>
                </a:lnTo>
                <a:lnTo>
                  <a:pt x="1774631" y="1849683"/>
                </a:lnTo>
                <a:lnTo>
                  <a:pt x="1756928" y="1895920"/>
                </a:lnTo>
                <a:lnTo>
                  <a:pt x="1737906" y="1941025"/>
                </a:lnTo>
                <a:lnTo>
                  <a:pt x="1717598" y="1984949"/>
                </a:lnTo>
                <a:lnTo>
                  <a:pt x="1696041" y="2027645"/>
                </a:lnTo>
                <a:lnTo>
                  <a:pt x="1673270" y="2069063"/>
                </a:lnTo>
                <a:lnTo>
                  <a:pt x="1649319" y="2109157"/>
                </a:lnTo>
                <a:lnTo>
                  <a:pt x="1624223" y="2147877"/>
                </a:lnTo>
                <a:lnTo>
                  <a:pt x="1598018" y="2185177"/>
                </a:lnTo>
                <a:lnTo>
                  <a:pt x="1570739" y="2221008"/>
                </a:lnTo>
                <a:lnTo>
                  <a:pt x="1542421" y="2255323"/>
                </a:lnTo>
                <a:lnTo>
                  <a:pt x="1513100" y="2288072"/>
                </a:lnTo>
                <a:lnTo>
                  <a:pt x="1482809" y="2319208"/>
                </a:lnTo>
                <a:lnTo>
                  <a:pt x="1451585" y="2348684"/>
                </a:lnTo>
                <a:lnTo>
                  <a:pt x="1419462" y="2376451"/>
                </a:lnTo>
                <a:lnTo>
                  <a:pt x="1386476" y="2402460"/>
                </a:lnTo>
                <a:lnTo>
                  <a:pt x="1352661" y="2426665"/>
                </a:lnTo>
                <a:lnTo>
                  <a:pt x="1318054" y="2449017"/>
                </a:lnTo>
                <a:lnTo>
                  <a:pt x="1282688" y="2469468"/>
                </a:lnTo>
                <a:lnTo>
                  <a:pt x="1246599" y="2487971"/>
                </a:lnTo>
                <a:lnTo>
                  <a:pt x="1209823" y="2504476"/>
                </a:lnTo>
                <a:lnTo>
                  <a:pt x="1172393" y="2518936"/>
                </a:lnTo>
                <a:lnTo>
                  <a:pt x="1134347" y="2531303"/>
                </a:lnTo>
                <a:lnTo>
                  <a:pt x="1095717" y="2541530"/>
                </a:lnTo>
                <a:lnTo>
                  <a:pt x="1056541" y="2549567"/>
                </a:lnTo>
                <a:lnTo>
                  <a:pt x="1016852" y="2555368"/>
                </a:lnTo>
                <a:lnTo>
                  <a:pt x="976686" y="2558883"/>
                </a:lnTo>
                <a:lnTo>
                  <a:pt x="936078" y="2560066"/>
                </a:lnTo>
                <a:lnTo>
                  <a:pt x="895474" y="2558883"/>
                </a:lnTo>
                <a:lnTo>
                  <a:pt x="855312" y="2555368"/>
                </a:lnTo>
                <a:lnTo>
                  <a:pt x="815627" y="2549567"/>
                </a:lnTo>
                <a:lnTo>
                  <a:pt x="776453" y="2541530"/>
                </a:lnTo>
                <a:lnTo>
                  <a:pt x="737827" y="2531303"/>
                </a:lnTo>
                <a:lnTo>
                  <a:pt x="699783" y="2518936"/>
                </a:lnTo>
                <a:lnTo>
                  <a:pt x="662356" y="2504476"/>
                </a:lnTo>
                <a:lnTo>
                  <a:pt x="625582" y="2487971"/>
                </a:lnTo>
                <a:lnTo>
                  <a:pt x="589495" y="2469468"/>
                </a:lnTo>
                <a:lnTo>
                  <a:pt x="554132" y="2449017"/>
                </a:lnTo>
                <a:lnTo>
                  <a:pt x="519526" y="2426665"/>
                </a:lnTo>
                <a:lnTo>
                  <a:pt x="485713" y="2402460"/>
                </a:lnTo>
                <a:lnTo>
                  <a:pt x="452728" y="2376451"/>
                </a:lnTo>
                <a:lnTo>
                  <a:pt x="420606" y="2348684"/>
                </a:lnTo>
                <a:lnTo>
                  <a:pt x="389383" y="2319208"/>
                </a:lnTo>
                <a:lnTo>
                  <a:pt x="359093" y="2288072"/>
                </a:lnTo>
                <a:lnTo>
                  <a:pt x="329772" y="2255323"/>
                </a:lnTo>
                <a:lnTo>
                  <a:pt x="301455" y="2221008"/>
                </a:lnTo>
                <a:lnTo>
                  <a:pt x="274177" y="2185177"/>
                </a:lnTo>
                <a:lnTo>
                  <a:pt x="247972" y="2147877"/>
                </a:lnTo>
                <a:lnTo>
                  <a:pt x="222877" y="2109157"/>
                </a:lnTo>
                <a:lnTo>
                  <a:pt x="198926" y="2069063"/>
                </a:lnTo>
                <a:lnTo>
                  <a:pt x="176155" y="2027645"/>
                </a:lnTo>
                <a:lnTo>
                  <a:pt x="154598" y="1984949"/>
                </a:lnTo>
                <a:lnTo>
                  <a:pt x="134291" y="1941025"/>
                </a:lnTo>
                <a:lnTo>
                  <a:pt x="115268" y="1895920"/>
                </a:lnTo>
                <a:lnTo>
                  <a:pt x="97566" y="1849683"/>
                </a:lnTo>
                <a:lnTo>
                  <a:pt x="81218" y="1802360"/>
                </a:lnTo>
                <a:lnTo>
                  <a:pt x="66261" y="1754001"/>
                </a:lnTo>
                <a:lnTo>
                  <a:pt x="52729" y="1704653"/>
                </a:lnTo>
                <a:lnTo>
                  <a:pt x="40657" y="1654364"/>
                </a:lnTo>
                <a:lnTo>
                  <a:pt x="30081" y="1603182"/>
                </a:lnTo>
                <a:lnTo>
                  <a:pt x="21036" y="1551156"/>
                </a:lnTo>
                <a:lnTo>
                  <a:pt x="13557" y="1498333"/>
                </a:lnTo>
                <a:lnTo>
                  <a:pt x="7678" y="1444761"/>
                </a:lnTo>
                <a:lnTo>
                  <a:pt x="3436" y="1390488"/>
                </a:lnTo>
                <a:lnTo>
                  <a:pt x="864" y="1335563"/>
                </a:lnTo>
                <a:lnTo>
                  <a:pt x="0" y="1280033"/>
                </a:lnTo>
                <a:close/>
              </a:path>
            </a:pathLst>
          </a:custGeom>
          <a:ln w="25400">
            <a:solidFill>
              <a:srgbClr val="FFFFFF"/>
            </a:solidFill>
          </a:ln>
        </p:spPr>
        <p:txBody>
          <a:bodyPr wrap="square" lIns="0" tIns="0" rIns="0" bIns="0" rtlCol="0"/>
          <a:p>
            <a:endParaRPr>
              <a:latin typeface="方正黑体_GBK" panose="03000509000000000000" charset="-122"/>
              <a:ea typeface="方正黑体_GBK" panose="03000509000000000000" charset="-122"/>
            </a:endParaRPr>
          </a:p>
        </p:txBody>
      </p:sp>
      <p:sp>
        <p:nvSpPr>
          <p:cNvPr id="15" name="object 4"/>
          <p:cNvSpPr txBox="1"/>
          <p:nvPr/>
        </p:nvSpPr>
        <p:spPr>
          <a:xfrm>
            <a:off x="1533017" y="1550490"/>
            <a:ext cx="482600" cy="381635"/>
          </a:xfrm>
          <a:prstGeom prst="rect">
            <a:avLst/>
          </a:prstGeom>
        </p:spPr>
        <p:txBody>
          <a:bodyPr vert="horz" wrap="square" lIns="0" tIns="22860" rIns="0" bIns="0" rtlCol="0">
            <a:spAutoFit/>
          </a:bodyPr>
          <a:p>
            <a:pPr marL="12700" marR="5080">
              <a:lnSpc>
                <a:spcPts val="1400"/>
              </a:lnSpc>
              <a:spcBef>
                <a:spcPts val="180"/>
              </a:spcBef>
            </a:pPr>
            <a:r>
              <a:rPr sz="1200" dirty="0">
                <a:solidFill>
                  <a:srgbClr val="FFFFFF"/>
                </a:solidFill>
                <a:latin typeface="方正黑体_GBK" panose="03000509000000000000" charset="-122"/>
                <a:ea typeface="方正黑体_GBK" panose="03000509000000000000" charset="-122"/>
                <a:cs typeface="方正黑体_GBK" panose="03000509000000000000" charset="-122"/>
              </a:rPr>
              <a:t>应对气 候变化</a:t>
            </a:r>
            <a:endParaRPr sz="1200" dirty="0">
              <a:solidFill>
                <a:srgbClr val="FFFFFF"/>
              </a:solidFill>
              <a:latin typeface="方正黑体_GBK" panose="03000509000000000000" charset="-122"/>
              <a:ea typeface="方正黑体_GBK" panose="03000509000000000000" charset="-122"/>
              <a:cs typeface="方正黑体_GBK" panose="03000509000000000000" charset="-122"/>
            </a:endParaRPr>
          </a:p>
        </p:txBody>
      </p:sp>
      <p:sp>
        <p:nvSpPr>
          <p:cNvPr id="16" name="object 5"/>
          <p:cNvSpPr/>
          <p:nvPr/>
        </p:nvSpPr>
        <p:spPr>
          <a:xfrm>
            <a:off x="1126413" y="1999562"/>
            <a:ext cx="1296670" cy="1942464"/>
          </a:xfrm>
          <a:custGeom>
            <a:avLst/>
            <a:gdLst/>
            <a:ahLst/>
            <a:cxnLst/>
            <a:rect l="l" t="t" r="r" b="b"/>
            <a:pathLst>
              <a:path w="1296670" h="1942464">
                <a:moveTo>
                  <a:pt x="648030" y="0"/>
                </a:moveTo>
                <a:lnTo>
                  <a:pt x="609954" y="1648"/>
                </a:lnTo>
                <a:lnTo>
                  <a:pt x="535601" y="14561"/>
                </a:lnTo>
                <a:lnTo>
                  <a:pt x="464052" y="39689"/>
                </a:lnTo>
                <a:lnTo>
                  <a:pt x="429480" y="56607"/>
                </a:lnTo>
                <a:lnTo>
                  <a:pt x="395792" y="76305"/>
                </a:lnTo>
                <a:lnTo>
                  <a:pt x="363047" y="98692"/>
                </a:lnTo>
                <a:lnTo>
                  <a:pt x="331308" y="123678"/>
                </a:lnTo>
                <a:lnTo>
                  <a:pt x="300633" y="151172"/>
                </a:lnTo>
                <a:lnTo>
                  <a:pt x="271085" y="181082"/>
                </a:lnTo>
                <a:lnTo>
                  <a:pt x="242725" y="213317"/>
                </a:lnTo>
                <a:lnTo>
                  <a:pt x="215612" y="247787"/>
                </a:lnTo>
                <a:lnTo>
                  <a:pt x="189807" y="284400"/>
                </a:lnTo>
                <a:lnTo>
                  <a:pt x="165373" y="323065"/>
                </a:lnTo>
                <a:lnTo>
                  <a:pt x="142368" y="363692"/>
                </a:lnTo>
                <a:lnTo>
                  <a:pt x="120854" y="406189"/>
                </a:lnTo>
                <a:lnTo>
                  <a:pt x="100893" y="450464"/>
                </a:lnTo>
                <a:lnTo>
                  <a:pt x="82544" y="496428"/>
                </a:lnTo>
                <a:lnTo>
                  <a:pt x="65868" y="543989"/>
                </a:lnTo>
                <a:lnTo>
                  <a:pt x="50926" y="593056"/>
                </a:lnTo>
                <a:lnTo>
                  <a:pt x="37780" y="643537"/>
                </a:lnTo>
                <a:lnTo>
                  <a:pt x="26489" y="695343"/>
                </a:lnTo>
                <a:lnTo>
                  <a:pt x="17115" y="748381"/>
                </a:lnTo>
                <a:lnTo>
                  <a:pt x="9718" y="802561"/>
                </a:lnTo>
                <a:lnTo>
                  <a:pt x="4359" y="857792"/>
                </a:lnTo>
                <a:lnTo>
                  <a:pt x="1100" y="913982"/>
                </a:lnTo>
                <a:lnTo>
                  <a:pt x="0" y="971041"/>
                </a:lnTo>
                <a:lnTo>
                  <a:pt x="1100" y="1028087"/>
                </a:lnTo>
                <a:lnTo>
                  <a:pt x="4359" y="1084266"/>
                </a:lnTo>
                <a:lnTo>
                  <a:pt x="9718" y="1139485"/>
                </a:lnTo>
                <a:lnTo>
                  <a:pt x="17115" y="1193655"/>
                </a:lnTo>
                <a:lnTo>
                  <a:pt x="26489" y="1246683"/>
                </a:lnTo>
                <a:lnTo>
                  <a:pt x="37780" y="1298480"/>
                </a:lnTo>
                <a:lnTo>
                  <a:pt x="50926" y="1348954"/>
                </a:lnTo>
                <a:lnTo>
                  <a:pt x="65868" y="1398013"/>
                </a:lnTo>
                <a:lnTo>
                  <a:pt x="82544" y="1445567"/>
                </a:lnTo>
                <a:lnTo>
                  <a:pt x="100893" y="1491525"/>
                </a:lnTo>
                <a:lnTo>
                  <a:pt x="120854" y="1535796"/>
                </a:lnTo>
                <a:lnTo>
                  <a:pt x="142368" y="1578288"/>
                </a:lnTo>
                <a:lnTo>
                  <a:pt x="165373" y="1618910"/>
                </a:lnTo>
                <a:lnTo>
                  <a:pt x="189807" y="1657572"/>
                </a:lnTo>
                <a:lnTo>
                  <a:pt x="215612" y="1694182"/>
                </a:lnTo>
                <a:lnTo>
                  <a:pt x="242725" y="1728649"/>
                </a:lnTo>
                <a:lnTo>
                  <a:pt x="271085" y="1760882"/>
                </a:lnTo>
                <a:lnTo>
                  <a:pt x="300633" y="1790790"/>
                </a:lnTo>
                <a:lnTo>
                  <a:pt x="331308" y="1818282"/>
                </a:lnTo>
                <a:lnTo>
                  <a:pt x="363047" y="1843267"/>
                </a:lnTo>
                <a:lnTo>
                  <a:pt x="395792" y="1865653"/>
                </a:lnTo>
                <a:lnTo>
                  <a:pt x="429480" y="1885351"/>
                </a:lnTo>
                <a:lnTo>
                  <a:pt x="464052" y="1902267"/>
                </a:lnTo>
                <a:lnTo>
                  <a:pt x="535601" y="1927395"/>
                </a:lnTo>
                <a:lnTo>
                  <a:pt x="609954" y="1940308"/>
                </a:lnTo>
                <a:lnTo>
                  <a:pt x="648030" y="1941956"/>
                </a:lnTo>
                <a:lnTo>
                  <a:pt x="686118" y="1940308"/>
                </a:lnTo>
                <a:lnTo>
                  <a:pt x="760492" y="1927395"/>
                </a:lnTo>
                <a:lnTo>
                  <a:pt x="832058" y="1902267"/>
                </a:lnTo>
                <a:lnTo>
                  <a:pt x="866636" y="1885351"/>
                </a:lnTo>
                <a:lnTo>
                  <a:pt x="900329" y="1865653"/>
                </a:lnTo>
                <a:lnTo>
                  <a:pt x="933078" y="1843267"/>
                </a:lnTo>
                <a:lnTo>
                  <a:pt x="964821" y="1818282"/>
                </a:lnTo>
                <a:lnTo>
                  <a:pt x="995497" y="1790790"/>
                </a:lnTo>
                <a:lnTo>
                  <a:pt x="1025047" y="1760882"/>
                </a:lnTo>
                <a:lnTo>
                  <a:pt x="1053408" y="1728649"/>
                </a:lnTo>
                <a:lnTo>
                  <a:pt x="1080521" y="1694182"/>
                </a:lnTo>
                <a:lnTo>
                  <a:pt x="1106325" y="1657572"/>
                </a:lnTo>
                <a:lnTo>
                  <a:pt x="1130759" y="1618910"/>
                </a:lnTo>
                <a:lnTo>
                  <a:pt x="1153762" y="1578288"/>
                </a:lnTo>
                <a:lnTo>
                  <a:pt x="1175274" y="1535796"/>
                </a:lnTo>
                <a:lnTo>
                  <a:pt x="1195234" y="1491525"/>
                </a:lnTo>
                <a:lnTo>
                  <a:pt x="1213581" y="1445567"/>
                </a:lnTo>
                <a:lnTo>
                  <a:pt x="1230254" y="1398013"/>
                </a:lnTo>
                <a:lnTo>
                  <a:pt x="1245194" y="1348954"/>
                </a:lnTo>
                <a:lnTo>
                  <a:pt x="1258338" y="1298480"/>
                </a:lnTo>
                <a:lnTo>
                  <a:pt x="1269627" y="1246683"/>
                </a:lnTo>
                <a:lnTo>
                  <a:pt x="1278999" y="1193655"/>
                </a:lnTo>
                <a:lnTo>
                  <a:pt x="1286394" y="1139485"/>
                </a:lnTo>
                <a:lnTo>
                  <a:pt x="1291752" y="1084266"/>
                </a:lnTo>
                <a:lnTo>
                  <a:pt x="1295011" y="1028087"/>
                </a:lnTo>
                <a:lnTo>
                  <a:pt x="1296111" y="971041"/>
                </a:lnTo>
                <a:lnTo>
                  <a:pt x="1295011" y="913982"/>
                </a:lnTo>
                <a:lnTo>
                  <a:pt x="1291752" y="857792"/>
                </a:lnTo>
                <a:lnTo>
                  <a:pt x="1286394" y="802561"/>
                </a:lnTo>
                <a:lnTo>
                  <a:pt x="1278999" y="748381"/>
                </a:lnTo>
                <a:lnTo>
                  <a:pt x="1269627" y="695343"/>
                </a:lnTo>
                <a:lnTo>
                  <a:pt x="1258338" y="643537"/>
                </a:lnTo>
                <a:lnTo>
                  <a:pt x="1245194" y="593056"/>
                </a:lnTo>
                <a:lnTo>
                  <a:pt x="1230254" y="543989"/>
                </a:lnTo>
                <a:lnTo>
                  <a:pt x="1213581" y="496428"/>
                </a:lnTo>
                <a:lnTo>
                  <a:pt x="1195234" y="450464"/>
                </a:lnTo>
                <a:lnTo>
                  <a:pt x="1175274" y="406189"/>
                </a:lnTo>
                <a:lnTo>
                  <a:pt x="1153762" y="363692"/>
                </a:lnTo>
                <a:lnTo>
                  <a:pt x="1130759" y="323065"/>
                </a:lnTo>
                <a:lnTo>
                  <a:pt x="1106325" y="284400"/>
                </a:lnTo>
                <a:lnTo>
                  <a:pt x="1080521" y="247787"/>
                </a:lnTo>
                <a:lnTo>
                  <a:pt x="1053408" y="213317"/>
                </a:lnTo>
                <a:lnTo>
                  <a:pt x="1025047" y="181082"/>
                </a:lnTo>
                <a:lnTo>
                  <a:pt x="995497" y="151172"/>
                </a:lnTo>
                <a:lnTo>
                  <a:pt x="964821" y="123678"/>
                </a:lnTo>
                <a:lnTo>
                  <a:pt x="933078" y="98692"/>
                </a:lnTo>
                <a:lnTo>
                  <a:pt x="900329" y="76305"/>
                </a:lnTo>
                <a:lnTo>
                  <a:pt x="866636" y="56607"/>
                </a:lnTo>
                <a:lnTo>
                  <a:pt x="832058" y="39689"/>
                </a:lnTo>
                <a:lnTo>
                  <a:pt x="760492" y="14561"/>
                </a:lnTo>
                <a:lnTo>
                  <a:pt x="686118" y="1648"/>
                </a:lnTo>
                <a:lnTo>
                  <a:pt x="648030" y="0"/>
                </a:lnTo>
                <a:close/>
              </a:path>
            </a:pathLst>
          </a:custGeom>
          <a:solidFill>
            <a:schemeClr val="tx2">
              <a:lumMod val="60000"/>
              <a:lumOff val="40000"/>
            </a:schemeClr>
          </a:solidFill>
          <a:effectLst>
            <a:outerShdw blurRad="50800" dist="38100" dir="2700000" algn="tl" rotWithShape="0">
              <a:prstClr val="black">
                <a:alpha val="40000"/>
              </a:prstClr>
            </a:outerShdw>
          </a:effectLst>
        </p:spPr>
        <p:txBody>
          <a:bodyPr wrap="square" lIns="0" tIns="0" rIns="0" bIns="0" rtlCol="0">
            <a:noAutofit/>
          </a:bodyPr>
          <a:p>
            <a:pPr lvl="0" algn="l">
              <a:buClrTx/>
              <a:buSzTx/>
              <a:buFontTx/>
            </a:pPr>
            <a:endParaRPr>
              <a:latin typeface="方正黑体_GBK" panose="03000509000000000000" charset="-122"/>
              <a:ea typeface="方正黑体_GBK" panose="03000509000000000000" charset="-122"/>
              <a:sym typeface="+mn-ea"/>
            </a:endParaRPr>
          </a:p>
        </p:txBody>
      </p:sp>
      <p:sp>
        <p:nvSpPr>
          <p:cNvPr id="17" name="object 6"/>
          <p:cNvSpPr/>
          <p:nvPr/>
        </p:nvSpPr>
        <p:spPr>
          <a:xfrm>
            <a:off x="1142923" y="1999562"/>
            <a:ext cx="1296670" cy="1942464"/>
          </a:xfrm>
          <a:custGeom>
            <a:avLst/>
            <a:gdLst/>
            <a:ahLst/>
            <a:cxnLst/>
            <a:rect l="l" t="t" r="r" b="b"/>
            <a:pathLst>
              <a:path w="1296670" h="1942464">
                <a:moveTo>
                  <a:pt x="0" y="971041"/>
                </a:moveTo>
                <a:lnTo>
                  <a:pt x="1100" y="913982"/>
                </a:lnTo>
                <a:lnTo>
                  <a:pt x="4359" y="857792"/>
                </a:lnTo>
                <a:lnTo>
                  <a:pt x="9718" y="802561"/>
                </a:lnTo>
                <a:lnTo>
                  <a:pt x="17115" y="748381"/>
                </a:lnTo>
                <a:lnTo>
                  <a:pt x="26489" y="695343"/>
                </a:lnTo>
                <a:lnTo>
                  <a:pt x="37780" y="643537"/>
                </a:lnTo>
                <a:lnTo>
                  <a:pt x="50926" y="593056"/>
                </a:lnTo>
                <a:lnTo>
                  <a:pt x="65868" y="543989"/>
                </a:lnTo>
                <a:lnTo>
                  <a:pt x="82544" y="496428"/>
                </a:lnTo>
                <a:lnTo>
                  <a:pt x="100893" y="450464"/>
                </a:lnTo>
                <a:lnTo>
                  <a:pt x="120854" y="406189"/>
                </a:lnTo>
                <a:lnTo>
                  <a:pt x="142368" y="363692"/>
                </a:lnTo>
                <a:lnTo>
                  <a:pt x="165373" y="323065"/>
                </a:lnTo>
                <a:lnTo>
                  <a:pt x="189807" y="284400"/>
                </a:lnTo>
                <a:lnTo>
                  <a:pt x="215612" y="247787"/>
                </a:lnTo>
                <a:lnTo>
                  <a:pt x="242725" y="213317"/>
                </a:lnTo>
                <a:lnTo>
                  <a:pt x="271085" y="181082"/>
                </a:lnTo>
                <a:lnTo>
                  <a:pt x="300633" y="151172"/>
                </a:lnTo>
                <a:lnTo>
                  <a:pt x="331308" y="123678"/>
                </a:lnTo>
                <a:lnTo>
                  <a:pt x="363047" y="98692"/>
                </a:lnTo>
                <a:lnTo>
                  <a:pt x="395792" y="76305"/>
                </a:lnTo>
                <a:lnTo>
                  <a:pt x="429480" y="56607"/>
                </a:lnTo>
                <a:lnTo>
                  <a:pt x="464052" y="39689"/>
                </a:lnTo>
                <a:lnTo>
                  <a:pt x="535601" y="14561"/>
                </a:lnTo>
                <a:lnTo>
                  <a:pt x="609954" y="1648"/>
                </a:lnTo>
                <a:lnTo>
                  <a:pt x="648030" y="0"/>
                </a:lnTo>
                <a:lnTo>
                  <a:pt x="686118" y="1648"/>
                </a:lnTo>
                <a:lnTo>
                  <a:pt x="760492" y="14561"/>
                </a:lnTo>
                <a:lnTo>
                  <a:pt x="832058" y="39689"/>
                </a:lnTo>
                <a:lnTo>
                  <a:pt x="866636" y="56607"/>
                </a:lnTo>
                <a:lnTo>
                  <a:pt x="900329" y="76305"/>
                </a:lnTo>
                <a:lnTo>
                  <a:pt x="933078" y="98692"/>
                </a:lnTo>
                <a:lnTo>
                  <a:pt x="964821" y="123678"/>
                </a:lnTo>
                <a:lnTo>
                  <a:pt x="995497" y="151172"/>
                </a:lnTo>
                <a:lnTo>
                  <a:pt x="1025047" y="181082"/>
                </a:lnTo>
                <a:lnTo>
                  <a:pt x="1053408" y="213317"/>
                </a:lnTo>
                <a:lnTo>
                  <a:pt x="1080521" y="247787"/>
                </a:lnTo>
                <a:lnTo>
                  <a:pt x="1106325" y="284400"/>
                </a:lnTo>
                <a:lnTo>
                  <a:pt x="1130759" y="323065"/>
                </a:lnTo>
                <a:lnTo>
                  <a:pt x="1153762" y="363692"/>
                </a:lnTo>
                <a:lnTo>
                  <a:pt x="1175274" y="406189"/>
                </a:lnTo>
                <a:lnTo>
                  <a:pt x="1195234" y="450464"/>
                </a:lnTo>
                <a:lnTo>
                  <a:pt x="1213581" y="496428"/>
                </a:lnTo>
                <a:lnTo>
                  <a:pt x="1230254" y="543989"/>
                </a:lnTo>
                <a:lnTo>
                  <a:pt x="1245194" y="593056"/>
                </a:lnTo>
                <a:lnTo>
                  <a:pt x="1258338" y="643537"/>
                </a:lnTo>
                <a:lnTo>
                  <a:pt x="1269627" y="695343"/>
                </a:lnTo>
                <a:lnTo>
                  <a:pt x="1278999" y="748381"/>
                </a:lnTo>
                <a:lnTo>
                  <a:pt x="1286394" y="802561"/>
                </a:lnTo>
                <a:lnTo>
                  <a:pt x="1291752" y="857792"/>
                </a:lnTo>
                <a:lnTo>
                  <a:pt x="1295011" y="913982"/>
                </a:lnTo>
                <a:lnTo>
                  <a:pt x="1296111" y="971041"/>
                </a:lnTo>
                <a:lnTo>
                  <a:pt x="1295011" y="1028087"/>
                </a:lnTo>
                <a:lnTo>
                  <a:pt x="1291752" y="1084266"/>
                </a:lnTo>
                <a:lnTo>
                  <a:pt x="1286394" y="1139485"/>
                </a:lnTo>
                <a:lnTo>
                  <a:pt x="1278999" y="1193655"/>
                </a:lnTo>
                <a:lnTo>
                  <a:pt x="1269627" y="1246683"/>
                </a:lnTo>
                <a:lnTo>
                  <a:pt x="1258338" y="1298480"/>
                </a:lnTo>
                <a:lnTo>
                  <a:pt x="1245194" y="1348954"/>
                </a:lnTo>
                <a:lnTo>
                  <a:pt x="1230254" y="1398013"/>
                </a:lnTo>
                <a:lnTo>
                  <a:pt x="1213581" y="1445567"/>
                </a:lnTo>
                <a:lnTo>
                  <a:pt x="1195234" y="1491525"/>
                </a:lnTo>
                <a:lnTo>
                  <a:pt x="1175274" y="1535796"/>
                </a:lnTo>
                <a:lnTo>
                  <a:pt x="1153762" y="1578288"/>
                </a:lnTo>
                <a:lnTo>
                  <a:pt x="1130759" y="1618910"/>
                </a:lnTo>
                <a:lnTo>
                  <a:pt x="1106325" y="1657572"/>
                </a:lnTo>
                <a:lnTo>
                  <a:pt x="1080521" y="1694182"/>
                </a:lnTo>
                <a:lnTo>
                  <a:pt x="1053408" y="1728649"/>
                </a:lnTo>
                <a:lnTo>
                  <a:pt x="1025047" y="1760882"/>
                </a:lnTo>
                <a:lnTo>
                  <a:pt x="995497" y="1790790"/>
                </a:lnTo>
                <a:lnTo>
                  <a:pt x="964821" y="1818282"/>
                </a:lnTo>
                <a:lnTo>
                  <a:pt x="933078" y="1843267"/>
                </a:lnTo>
                <a:lnTo>
                  <a:pt x="900329" y="1865653"/>
                </a:lnTo>
                <a:lnTo>
                  <a:pt x="866636" y="1885351"/>
                </a:lnTo>
                <a:lnTo>
                  <a:pt x="832058" y="1902267"/>
                </a:lnTo>
                <a:lnTo>
                  <a:pt x="760492" y="1927395"/>
                </a:lnTo>
                <a:lnTo>
                  <a:pt x="686118" y="1940308"/>
                </a:lnTo>
                <a:lnTo>
                  <a:pt x="648030" y="1941956"/>
                </a:lnTo>
                <a:lnTo>
                  <a:pt x="609954" y="1940308"/>
                </a:lnTo>
                <a:lnTo>
                  <a:pt x="535601" y="1927395"/>
                </a:lnTo>
                <a:lnTo>
                  <a:pt x="464052" y="1902267"/>
                </a:lnTo>
                <a:lnTo>
                  <a:pt x="429480" y="1885351"/>
                </a:lnTo>
                <a:lnTo>
                  <a:pt x="395792" y="1865653"/>
                </a:lnTo>
                <a:lnTo>
                  <a:pt x="363047" y="1843267"/>
                </a:lnTo>
                <a:lnTo>
                  <a:pt x="331308" y="1818282"/>
                </a:lnTo>
                <a:lnTo>
                  <a:pt x="300633" y="1790790"/>
                </a:lnTo>
                <a:lnTo>
                  <a:pt x="271085" y="1760882"/>
                </a:lnTo>
                <a:lnTo>
                  <a:pt x="242725" y="1728649"/>
                </a:lnTo>
                <a:lnTo>
                  <a:pt x="215612" y="1694182"/>
                </a:lnTo>
                <a:lnTo>
                  <a:pt x="189807" y="1657572"/>
                </a:lnTo>
                <a:lnTo>
                  <a:pt x="165373" y="1618910"/>
                </a:lnTo>
                <a:lnTo>
                  <a:pt x="142368" y="1578288"/>
                </a:lnTo>
                <a:lnTo>
                  <a:pt x="120854" y="1535796"/>
                </a:lnTo>
                <a:lnTo>
                  <a:pt x="100893" y="1491525"/>
                </a:lnTo>
                <a:lnTo>
                  <a:pt x="82544" y="1445567"/>
                </a:lnTo>
                <a:lnTo>
                  <a:pt x="65868" y="1398013"/>
                </a:lnTo>
                <a:lnTo>
                  <a:pt x="50926" y="1348954"/>
                </a:lnTo>
                <a:lnTo>
                  <a:pt x="37780" y="1298480"/>
                </a:lnTo>
                <a:lnTo>
                  <a:pt x="26489" y="1246683"/>
                </a:lnTo>
                <a:lnTo>
                  <a:pt x="17115" y="1193655"/>
                </a:lnTo>
                <a:lnTo>
                  <a:pt x="9718" y="1139485"/>
                </a:lnTo>
                <a:lnTo>
                  <a:pt x="4359" y="1084266"/>
                </a:lnTo>
                <a:lnTo>
                  <a:pt x="1100" y="1028087"/>
                </a:lnTo>
                <a:lnTo>
                  <a:pt x="0" y="971041"/>
                </a:lnTo>
                <a:close/>
              </a:path>
            </a:pathLst>
          </a:custGeom>
          <a:ln w="25399">
            <a:solidFill>
              <a:srgbClr val="FFFFFF"/>
            </a:solidFill>
          </a:ln>
        </p:spPr>
        <p:txBody>
          <a:bodyPr wrap="square" lIns="0" tIns="0" rIns="0" bIns="0" rtlCol="0"/>
          <a:p>
            <a:endParaRPr>
              <a:latin typeface="方正黑体_GBK" panose="03000509000000000000" charset="-122"/>
              <a:ea typeface="方正黑体_GBK" panose="03000509000000000000" charset="-122"/>
            </a:endParaRPr>
          </a:p>
        </p:txBody>
      </p:sp>
      <p:sp>
        <p:nvSpPr>
          <p:cNvPr id="18" name="object 7"/>
          <p:cNvSpPr txBox="1"/>
          <p:nvPr/>
        </p:nvSpPr>
        <p:spPr>
          <a:xfrm>
            <a:off x="1571370" y="2135578"/>
            <a:ext cx="407670" cy="467995"/>
          </a:xfrm>
          <a:prstGeom prst="rect">
            <a:avLst/>
          </a:prstGeom>
        </p:spPr>
        <p:txBody>
          <a:bodyPr vert="horz" wrap="square" lIns="0" tIns="16510" rIns="0" bIns="0" rtlCol="0">
            <a:spAutoFit/>
          </a:bodyPr>
          <a:p>
            <a:pPr marL="12700" marR="5080" algn="just">
              <a:lnSpc>
                <a:spcPct val="98000"/>
              </a:lnSpc>
              <a:spcBef>
                <a:spcPts val="130"/>
              </a:spcBef>
            </a:pPr>
            <a:r>
              <a:rPr sz="1000" dirty="0">
                <a:solidFill>
                  <a:srgbClr val="FFFFFF"/>
                </a:solidFill>
                <a:latin typeface="方正黑体_GBK" panose="03000509000000000000" charset="-122"/>
                <a:ea typeface="方正黑体_GBK" panose="03000509000000000000" charset="-122"/>
                <a:cs typeface="方正黑体_GBK" panose="03000509000000000000" charset="-122"/>
              </a:rPr>
              <a:t>控制温 室气体 </a:t>
            </a:r>
            <a:r>
              <a:rPr sz="1000" spc="-5" dirty="0">
                <a:solidFill>
                  <a:srgbClr val="FFFFFF"/>
                </a:solidFill>
                <a:latin typeface="方正黑体_GBK" panose="03000509000000000000" charset="-122"/>
                <a:ea typeface="方正黑体_GBK" panose="03000509000000000000" charset="-122"/>
                <a:cs typeface="方正黑体_GBK" panose="03000509000000000000" charset="-122"/>
              </a:rPr>
              <a:t>排放</a:t>
            </a:r>
            <a:endParaRPr sz="1000">
              <a:latin typeface="方正黑体_GBK" panose="03000509000000000000" charset="-122"/>
              <a:ea typeface="方正黑体_GBK" panose="03000509000000000000" charset="-122"/>
              <a:cs typeface="方正黑体_GBK" panose="03000509000000000000" charset="-122"/>
            </a:endParaRPr>
          </a:p>
        </p:txBody>
      </p:sp>
      <p:sp>
        <p:nvSpPr>
          <p:cNvPr id="19" name="object 8"/>
          <p:cNvSpPr/>
          <p:nvPr/>
        </p:nvSpPr>
        <p:spPr>
          <a:xfrm>
            <a:off x="1286941" y="2631768"/>
            <a:ext cx="1008380" cy="1237615"/>
          </a:xfrm>
          <a:custGeom>
            <a:avLst/>
            <a:gdLst/>
            <a:ahLst/>
            <a:cxnLst/>
            <a:rect l="l" t="t" r="r" b="b"/>
            <a:pathLst>
              <a:path w="1008380" h="1237614">
                <a:moveTo>
                  <a:pt x="504012" y="0"/>
                </a:moveTo>
                <a:lnTo>
                  <a:pt x="460520" y="2270"/>
                </a:lnTo>
                <a:lnTo>
                  <a:pt x="418056" y="8959"/>
                </a:lnTo>
                <a:lnTo>
                  <a:pt x="376772" y="19881"/>
                </a:lnTo>
                <a:lnTo>
                  <a:pt x="336818" y="34849"/>
                </a:lnTo>
                <a:lnTo>
                  <a:pt x="298346" y="53678"/>
                </a:lnTo>
                <a:lnTo>
                  <a:pt x="261506" y="76182"/>
                </a:lnTo>
                <a:lnTo>
                  <a:pt x="226451" y="102177"/>
                </a:lnTo>
                <a:lnTo>
                  <a:pt x="193332" y="131475"/>
                </a:lnTo>
                <a:lnTo>
                  <a:pt x="162298" y="163893"/>
                </a:lnTo>
                <a:lnTo>
                  <a:pt x="133503" y="199243"/>
                </a:lnTo>
                <a:lnTo>
                  <a:pt x="107097" y="237340"/>
                </a:lnTo>
                <a:lnTo>
                  <a:pt x="83231" y="277999"/>
                </a:lnTo>
                <a:lnTo>
                  <a:pt x="62056" y="321034"/>
                </a:lnTo>
                <a:lnTo>
                  <a:pt x="43725" y="366259"/>
                </a:lnTo>
                <a:lnTo>
                  <a:pt x="28387" y="413489"/>
                </a:lnTo>
                <a:lnTo>
                  <a:pt x="16194" y="462538"/>
                </a:lnTo>
                <a:lnTo>
                  <a:pt x="7298" y="513221"/>
                </a:lnTo>
                <a:lnTo>
                  <a:pt x="1849" y="565351"/>
                </a:lnTo>
                <a:lnTo>
                  <a:pt x="0" y="618744"/>
                </a:lnTo>
                <a:lnTo>
                  <a:pt x="1849" y="672136"/>
                </a:lnTo>
                <a:lnTo>
                  <a:pt x="7298" y="724266"/>
                </a:lnTo>
                <a:lnTo>
                  <a:pt x="16194" y="774949"/>
                </a:lnTo>
                <a:lnTo>
                  <a:pt x="28387" y="823998"/>
                </a:lnTo>
                <a:lnTo>
                  <a:pt x="43725" y="871228"/>
                </a:lnTo>
                <a:lnTo>
                  <a:pt x="62056" y="916453"/>
                </a:lnTo>
                <a:lnTo>
                  <a:pt x="83231" y="959488"/>
                </a:lnTo>
                <a:lnTo>
                  <a:pt x="107097" y="1000147"/>
                </a:lnTo>
                <a:lnTo>
                  <a:pt x="133503" y="1038244"/>
                </a:lnTo>
                <a:lnTo>
                  <a:pt x="162298" y="1073594"/>
                </a:lnTo>
                <a:lnTo>
                  <a:pt x="193332" y="1106012"/>
                </a:lnTo>
                <a:lnTo>
                  <a:pt x="226451" y="1135310"/>
                </a:lnTo>
                <a:lnTo>
                  <a:pt x="261506" y="1161305"/>
                </a:lnTo>
                <a:lnTo>
                  <a:pt x="298346" y="1183809"/>
                </a:lnTo>
                <a:lnTo>
                  <a:pt x="336818" y="1202638"/>
                </a:lnTo>
                <a:lnTo>
                  <a:pt x="376772" y="1217606"/>
                </a:lnTo>
                <a:lnTo>
                  <a:pt x="418056" y="1228528"/>
                </a:lnTo>
                <a:lnTo>
                  <a:pt x="460520" y="1235217"/>
                </a:lnTo>
                <a:lnTo>
                  <a:pt x="504012" y="1237487"/>
                </a:lnTo>
                <a:lnTo>
                  <a:pt x="547504" y="1235217"/>
                </a:lnTo>
                <a:lnTo>
                  <a:pt x="589969" y="1228528"/>
                </a:lnTo>
                <a:lnTo>
                  <a:pt x="631255" y="1217606"/>
                </a:lnTo>
                <a:lnTo>
                  <a:pt x="671211" y="1202638"/>
                </a:lnTo>
                <a:lnTo>
                  <a:pt x="709686" y="1183809"/>
                </a:lnTo>
                <a:lnTo>
                  <a:pt x="746529" y="1161305"/>
                </a:lnTo>
                <a:lnTo>
                  <a:pt x="781588" y="1135310"/>
                </a:lnTo>
                <a:lnTo>
                  <a:pt x="814711" y="1106012"/>
                </a:lnTo>
                <a:lnTo>
                  <a:pt x="845748" y="1073594"/>
                </a:lnTo>
                <a:lnTo>
                  <a:pt x="874548" y="1038244"/>
                </a:lnTo>
                <a:lnTo>
                  <a:pt x="900958" y="1000147"/>
                </a:lnTo>
                <a:lnTo>
                  <a:pt x="924828" y="959488"/>
                </a:lnTo>
                <a:lnTo>
                  <a:pt x="946006" y="916453"/>
                </a:lnTo>
                <a:lnTo>
                  <a:pt x="964341" y="871228"/>
                </a:lnTo>
                <a:lnTo>
                  <a:pt x="979682" y="823998"/>
                </a:lnTo>
                <a:lnTo>
                  <a:pt x="991877" y="774949"/>
                </a:lnTo>
                <a:lnTo>
                  <a:pt x="1000775" y="724266"/>
                </a:lnTo>
                <a:lnTo>
                  <a:pt x="1006224" y="672136"/>
                </a:lnTo>
                <a:lnTo>
                  <a:pt x="1008075" y="618744"/>
                </a:lnTo>
                <a:lnTo>
                  <a:pt x="1006224" y="565351"/>
                </a:lnTo>
                <a:lnTo>
                  <a:pt x="1000775" y="513221"/>
                </a:lnTo>
                <a:lnTo>
                  <a:pt x="991877" y="462538"/>
                </a:lnTo>
                <a:lnTo>
                  <a:pt x="979682" y="413489"/>
                </a:lnTo>
                <a:lnTo>
                  <a:pt x="964341" y="366259"/>
                </a:lnTo>
                <a:lnTo>
                  <a:pt x="946006" y="321034"/>
                </a:lnTo>
                <a:lnTo>
                  <a:pt x="924828" y="277999"/>
                </a:lnTo>
                <a:lnTo>
                  <a:pt x="900958" y="237340"/>
                </a:lnTo>
                <a:lnTo>
                  <a:pt x="874548" y="199243"/>
                </a:lnTo>
                <a:lnTo>
                  <a:pt x="845748" y="163893"/>
                </a:lnTo>
                <a:lnTo>
                  <a:pt x="814711" y="131475"/>
                </a:lnTo>
                <a:lnTo>
                  <a:pt x="781588" y="102177"/>
                </a:lnTo>
                <a:lnTo>
                  <a:pt x="746529" y="76182"/>
                </a:lnTo>
                <a:lnTo>
                  <a:pt x="709686" y="53678"/>
                </a:lnTo>
                <a:lnTo>
                  <a:pt x="671211" y="34849"/>
                </a:lnTo>
                <a:lnTo>
                  <a:pt x="631255" y="19881"/>
                </a:lnTo>
                <a:lnTo>
                  <a:pt x="589969" y="8959"/>
                </a:lnTo>
                <a:lnTo>
                  <a:pt x="547504" y="2270"/>
                </a:lnTo>
                <a:lnTo>
                  <a:pt x="504012" y="0"/>
                </a:lnTo>
                <a:close/>
              </a:path>
            </a:pathLst>
          </a:custGeom>
          <a:solidFill>
            <a:schemeClr val="tx2">
              <a:lumMod val="40000"/>
              <a:lumOff val="60000"/>
            </a:schemeClr>
          </a:solidFill>
          <a:effectLst>
            <a:outerShdw blurRad="50800" dist="38100" dir="2700000" algn="tl" rotWithShape="0">
              <a:prstClr val="black">
                <a:alpha val="40000"/>
              </a:prstClr>
            </a:outerShdw>
          </a:effectLst>
        </p:spPr>
        <p:txBody>
          <a:bodyPr wrap="square" lIns="0" tIns="0" rIns="0" bIns="0" rtlCol="0">
            <a:noAutofit/>
          </a:bodyPr>
          <a:p>
            <a:pPr lvl="0" algn="l">
              <a:buClrTx/>
              <a:buSzTx/>
              <a:buFontTx/>
            </a:pPr>
            <a:endParaRPr>
              <a:latin typeface="方正黑体_GBK" panose="03000509000000000000" charset="-122"/>
              <a:ea typeface="方正黑体_GBK" panose="03000509000000000000" charset="-122"/>
              <a:sym typeface="+mn-ea"/>
            </a:endParaRPr>
          </a:p>
        </p:txBody>
      </p:sp>
      <p:sp>
        <p:nvSpPr>
          <p:cNvPr id="20" name="object 9"/>
          <p:cNvSpPr/>
          <p:nvPr/>
        </p:nvSpPr>
        <p:spPr>
          <a:xfrm>
            <a:off x="1295196" y="2631768"/>
            <a:ext cx="1008380" cy="1237615"/>
          </a:xfrm>
          <a:custGeom>
            <a:avLst/>
            <a:gdLst/>
            <a:ahLst/>
            <a:cxnLst/>
            <a:rect l="l" t="t" r="r" b="b"/>
            <a:pathLst>
              <a:path w="1008380" h="1237614">
                <a:moveTo>
                  <a:pt x="0" y="618744"/>
                </a:moveTo>
                <a:lnTo>
                  <a:pt x="1849" y="565351"/>
                </a:lnTo>
                <a:lnTo>
                  <a:pt x="7298" y="513221"/>
                </a:lnTo>
                <a:lnTo>
                  <a:pt x="16194" y="462538"/>
                </a:lnTo>
                <a:lnTo>
                  <a:pt x="28387" y="413489"/>
                </a:lnTo>
                <a:lnTo>
                  <a:pt x="43725" y="366259"/>
                </a:lnTo>
                <a:lnTo>
                  <a:pt x="62056" y="321034"/>
                </a:lnTo>
                <a:lnTo>
                  <a:pt x="83231" y="277999"/>
                </a:lnTo>
                <a:lnTo>
                  <a:pt x="107097" y="237340"/>
                </a:lnTo>
                <a:lnTo>
                  <a:pt x="133503" y="199243"/>
                </a:lnTo>
                <a:lnTo>
                  <a:pt x="162298" y="163893"/>
                </a:lnTo>
                <a:lnTo>
                  <a:pt x="193332" y="131475"/>
                </a:lnTo>
                <a:lnTo>
                  <a:pt x="226451" y="102177"/>
                </a:lnTo>
                <a:lnTo>
                  <a:pt x="261506" y="76182"/>
                </a:lnTo>
                <a:lnTo>
                  <a:pt x="298346" y="53678"/>
                </a:lnTo>
                <a:lnTo>
                  <a:pt x="336818" y="34849"/>
                </a:lnTo>
                <a:lnTo>
                  <a:pt x="376772" y="19881"/>
                </a:lnTo>
                <a:lnTo>
                  <a:pt x="418056" y="8959"/>
                </a:lnTo>
                <a:lnTo>
                  <a:pt x="460520" y="2270"/>
                </a:lnTo>
                <a:lnTo>
                  <a:pt x="504012" y="0"/>
                </a:lnTo>
                <a:lnTo>
                  <a:pt x="547504" y="2270"/>
                </a:lnTo>
                <a:lnTo>
                  <a:pt x="589969" y="8959"/>
                </a:lnTo>
                <a:lnTo>
                  <a:pt x="631255" y="19881"/>
                </a:lnTo>
                <a:lnTo>
                  <a:pt x="671211" y="34849"/>
                </a:lnTo>
                <a:lnTo>
                  <a:pt x="709686" y="53678"/>
                </a:lnTo>
                <a:lnTo>
                  <a:pt x="746529" y="76182"/>
                </a:lnTo>
                <a:lnTo>
                  <a:pt x="781588" y="102177"/>
                </a:lnTo>
                <a:lnTo>
                  <a:pt x="814711" y="131475"/>
                </a:lnTo>
                <a:lnTo>
                  <a:pt x="845748" y="163893"/>
                </a:lnTo>
                <a:lnTo>
                  <a:pt x="874548" y="199243"/>
                </a:lnTo>
                <a:lnTo>
                  <a:pt x="900958" y="237340"/>
                </a:lnTo>
                <a:lnTo>
                  <a:pt x="924828" y="277999"/>
                </a:lnTo>
                <a:lnTo>
                  <a:pt x="946006" y="321034"/>
                </a:lnTo>
                <a:lnTo>
                  <a:pt x="964341" y="366259"/>
                </a:lnTo>
                <a:lnTo>
                  <a:pt x="979682" y="413489"/>
                </a:lnTo>
                <a:lnTo>
                  <a:pt x="991877" y="462538"/>
                </a:lnTo>
                <a:lnTo>
                  <a:pt x="1000775" y="513221"/>
                </a:lnTo>
                <a:lnTo>
                  <a:pt x="1006224" y="565351"/>
                </a:lnTo>
                <a:lnTo>
                  <a:pt x="1008075" y="618744"/>
                </a:lnTo>
                <a:lnTo>
                  <a:pt x="1006224" y="672136"/>
                </a:lnTo>
                <a:lnTo>
                  <a:pt x="1000775" y="724266"/>
                </a:lnTo>
                <a:lnTo>
                  <a:pt x="991877" y="774949"/>
                </a:lnTo>
                <a:lnTo>
                  <a:pt x="979682" y="823998"/>
                </a:lnTo>
                <a:lnTo>
                  <a:pt x="964341" y="871228"/>
                </a:lnTo>
                <a:lnTo>
                  <a:pt x="946006" y="916453"/>
                </a:lnTo>
                <a:lnTo>
                  <a:pt x="924828" y="959488"/>
                </a:lnTo>
                <a:lnTo>
                  <a:pt x="900958" y="1000147"/>
                </a:lnTo>
                <a:lnTo>
                  <a:pt x="874548" y="1038244"/>
                </a:lnTo>
                <a:lnTo>
                  <a:pt x="845748" y="1073594"/>
                </a:lnTo>
                <a:lnTo>
                  <a:pt x="814711" y="1106012"/>
                </a:lnTo>
                <a:lnTo>
                  <a:pt x="781588" y="1135310"/>
                </a:lnTo>
                <a:lnTo>
                  <a:pt x="746529" y="1161305"/>
                </a:lnTo>
                <a:lnTo>
                  <a:pt x="709686" y="1183809"/>
                </a:lnTo>
                <a:lnTo>
                  <a:pt x="671211" y="1202638"/>
                </a:lnTo>
                <a:lnTo>
                  <a:pt x="631255" y="1217606"/>
                </a:lnTo>
                <a:lnTo>
                  <a:pt x="589969" y="1228528"/>
                </a:lnTo>
                <a:lnTo>
                  <a:pt x="547504" y="1235217"/>
                </a:lnTo>
                <a:lnTo>
                  <a:pt x="504012" y="1237487"/>
                </a:lnTo>
                <a:lnTo>
                  <a:pt x="460520" y="1235217"/>
                </a:lnTo>
                <a:lnTo>
                  <a:pt x="418056" y="1228528"/>
                </a:lnTo>
                <a:lnTo>
                  <a:pt x="376772" y="1217606"/>
                </a:lnTo>
                <a:lnTo>
                  <a:pt x="336818" y="1202638"/>
                </a:lnTo>
                <a:lnTo>
                  <a:pt x="298346" y="1183809"/>
                </a:lnTo>
                <a:lnTo>
                  <a:pt x="261506" y="1161305"/>
                </a:lnTo>
                <a:lnTo>
                  <a:pt x="226451" y="1135310"/>
                </a:lnTo>
                <a:lnTo>
                  <a:pt x="193332" y="1106012"/>
                </a:lnTo>
                <a:lnTo>
                  <a:pt x="162298" y="1073594"/>
                </a:lnTo>
                <a:lnTo>
                  <a:pt x="133503" y="1038244"/>
                </a:lnTo>
                <a:lnTo>
                  <a:pt x="107097" y="1000147"/>
                </a:lnTo>
                <a:lnTo>
                  <a:pt x="83231" y="959488"/>
                </a:lnTo>
                <a:lnTo>
                  <a:pt x="62056" y="916453"/>
                </a:lnTo>
                <a:lnTo>
                  <a:pt x="43725" y="871228"/>
                </a:lnTo>
                <a:lnTo>
                  <a:pt x="28387" y="823998"/>
                </a:lnTo>
                <a:lnTo>
                  <a:pt x="16194" y="774949"/>
                </a:lnTo>
                <a:lnTo>
                  <a:pt x="7298" y="724266"/>
                </a:lnTo>
                <a:lnTo>
                  <a:pt x="1849" y="672136"/>
                </a:lnTo>
                <a:lnTo>
                  <a:pt x="0" y="618744"/>
                </a:lnTo>
                <a:close/>
              </a:path>
            </a:pathLst>
          </a:custGeom>
          <a:ln w="25400">
            <a:solidFill>
              <a:srgbClr val="FFFFFF"/>
            </a:solidFill>
          </a:ln>
        </p:spPr>
        <p:txBody>
          <a:bodyPr wrap="square" lIns="0" tIns="0" rIns="0" bIns="0" rtlCol="0"/>
          <a:p>
            <a:endParaRPr>
              <a:latin typeface="方正黑体_GBK" panose="03000509000000000000" charset="-122"/>
              <a:ea typeface="方正黑体_GBK" panose="03000509000000000000" charset="-122"/>
            </a:endParaRPr>
          </a:p>
        </p:txBody>
      </p:sp>
      <p:sp>
        <p:nvSpPr>
          <p:cNvPr id="10" name="object 10"/>
          <p:cNvSpPr txBox="1"/>
          <p:nvPr/>
        </p:nvSpPr>
        <p:spPr>
          <a:xfrm>
            <a:off x="1646427" y="2877385"/>
            <a:ext cx="254635" cy="838835"/>
          </a:xfrm>
          <a:prstGeom prst="rect">
            <a:avLst/>
          </a:prstGeom>
        </p:spPr>
        <p:txBody>
          <a:bodyPr vert="horz" wrap="square" lIns="0" tIns="27305" rIns="0" bIns="0" rtlCol="0">
            <a:spAutoFit/>
          </a:bodyPr>
          <a:lstStyle/>
          <a:p>
            <a:pPr marL="12700" marR="5080" algn="just">
              <a:lnSpc>
                <a:spcPts val="2110"/>
              </a:lnSpc>
              <a:spcBef>
                <a:spcPts val="215"/>
              </a:spcBef>
            </a:pPr>
            <a:r>
              <a:rPr sz="1800" b="1" spc="-5" dirty="0">
                <a:solidFill>
                  <a:srgbClr val="FFFFFF"/>
                </a:solidFill>
                <a:latin typeface="方正黑体_GBK" panose="03000509000000000000" charset="-122"/>
                <a:ea typeface="方正黑体_GBK" panose="03000509000000000000" charset="-122"/>
                <a:cs typeface="方正黑体_GBK" panose="03000509000000000000" charset="-122"/>
              </a:rPr>
              <a:t>碳 </a:t>
            </a:r>
            <a:r>
              <a:rPr sz="1800" b="1" spc="-10" dirty="0">
                <a:solidFill>
                  <a:srgbClr val="FFFFFF"/>
                </a:solidFill>
                <a:latin typeface="方正黑体_GBK" panose="03000509000000000000" charset="-122"/>
                <a:ea typeface="方正黑体_GBK" panose="03000509000000000000" charset="-122"/>
                <a:cs typeface="方正黑体_GBK" panose="03000509000000000000" charset="-122"/>
              </a:rPr>
              <a:t>交 易</a:t>
            </a:r>
            <a:endParaRPr sz="1800">
              <a:latin typeface="方正黑体_GBK" panose="03000509000000000000" charset="-122"/>
              <a:ea typeface="方正黑体_GBK" panose="03000509000000000000" charset="-122"/>
              <a:cs typeface="方正黑体_GBK" panose="03000509000000000000"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541667" y="820367"/>
            <a:ext cx="229235" cy="3441700"/>
          </a:xfrm>
          <a:prstGeom prst="rect">
            <a:avLst/>
          </a:prstGeom>
        </p:spPr>
        <p:txBody>
          <a:bodyPr vert="horz" wrap="square" lIns="0" tIns="56515" rIns="0" bIns="0" rtlCol="0">
            <a:spAutoFit/>
          </a:bodyPr>
          <a:lstStyle/>
          <a:p>
            <a:pPr marL="12700" marR="5080" algn="just">
              <a:lnSpc>
                <a:spcPct val="100000"/>
              </a:lnSpc>
              <a:spcBef>
                <a:spcPts val="445"/>
              </a:spcBef>
            </a:pPr>
            <a:r>
              <a:rPr sz="2000" b="1" spc="-5" dirty="0">
                <a:solidFill>
                  <a:schemeClr val="tx2"/>
                </a:solidFill>
                <a:latin typeface="黑体" panose="02010609060101010101" charset="-122"/>
                <a:ea typeface="黑体" panose="02010609060101010101" charset="-122"/>
                <a:cs typeface="黑体" panose="02010609060101010101" charset="-122"/>
              </a:rPr>
              <a:t>自 下 而 上 开 展 碳 交 易 试</a:t>
            </a:r>
            <a:r>
              <a:rPr sz="1600" b="1" spc="-5" dirty="0">
                <a:solidFill>
                  <a:schemeClr val="tx2"/>
                </a:solidFill>
                <a:latin typeface="黑体" panose="02010609060101010101" charset="-122"/>
                <a:ea typeface="黑体" panose="02010609060101010101" charset="-122"/>
                <a:cs typeface="黑体" panose="02010609060101010101" charset="-122"/>
              </a:rPr>
              <a:t> </a:t>
            </a:r>
            <a:r>
              <a:rPr sz="2000" b="1" spc="-5" dirty="0">
                <a:solidFill>
                  <a:schemeClr val="tx2"/>
                </a:solidFill>
                <a:latin typeface="黑体" panose="02010609060101010101" charset="-122"/>
                <a:ea typeface="黑体" panose="02010609060101010101" charset="-122"/>
                <a:cs typeface="黑体" panose="02010609060101010101" charset="-122"/>
              </a:rPr>
              <a:t>点</a:t>
            </a:r>
            <a:endParaRPr sz="2000" b="1" spc="-5" dirty="0">
              <a:solidFill>
                <a:schemeClr val="tx2"/>
              </a:solidFill>
              <a:latin typeface="黑体" panose="02010609060101010101" charset="-122"/>
              <a:ea typeface="黑体" panose="02010609060101010101" charset="-122"/>
              <a:cs typeface="黑体" panose="02010609060101010101" charset="-122"/>
            </a:endParaRPr>
          </a:p>
        </p:txBody>
      </p:sp>
      <p:sp>
        <p:nvSpPr>
          <p:cNvPr id="3" name="object 3"/>
          <p:cNvSpPr txBox="1"/>
          <p:nvPr/>
        </p:nvSpPr>
        <p:spPr>
          <a:xfrm>
            <a:off x="1439036" y="668220"/>
            <a:ext cx="6972934" cy="676275"/>
          </a:xfrm>
          <a:prstGeom prst="rect">
            <a:avLst/>
          </a:prstGeom>
        </p:spPr>
        <p:txBody>
          <a:bodyPr vert="horz" wrap="square" lIns="0" tIns="12700" rIns="0" bIns="0" rtlCol="0">
            <a:spAutoFit/>
          </a:bodyPr>
          <a:lstStyle/>
          <a:p>
            <a:pPr marL="12700" marR="5080" algn="just">
              <a:lnSpc>
                <a:spcPct val="120000"/>
              </a:lnSpc>
              <a:spcBef>
                <a:spcPts val="100"/>
              </a:spcBef>
              <a:spcAft>
                <a:spcPts val="0"/>
              </a:spcAft>
            </a:pPr>
            <a:r>
              <a:rPr sz="1200" spc="-5" dirty="0">
                <a:latin typeface="黑体" panose="02010609060101010101" charset="-122"/>
                <a:ea typeface="黑体" panose="02010609060101010101" charset="-122"/>
                <a:cs typeface="黑体" panose="02010609060101010101" charset="-122"/>
              </a:rPr>
              <a:t>2011</a:t>
            </a:r>
            <a:r>
              <a:rPr sz="1200" dirty="0">
                <a:latin typeface="黑体" panose="02010609060101010101" charset="-122"/>
                <a:ea typeface="黑体" panose="02010609060101010101" charset="-122"/>
                <a:cs typeface="黑体" panose="02010609060101010101" charset="-122"/>
              </a:rPr>
              <a:t>年</a:t>
            </a:r>
            <a:r>
              <a:rPr sz="1200" spc="-5" dirty="0">
                <a:latin typeface="黑体" panose="02010609060101010101" charset="-122"/>
                <a:ea typeface="黑体" panose="02010609060101010101" charset="-122"/>
                <a:cs typeface="黑体" panose="02010609060101010101" charset="-122"/>
              </a:rPr>
              <a:t>11</a:t>
            </a:r>
            <a:r>
              <a:rPr sz="1200" dirty="0">
                <a:latin typeface="黑体" panose="02010609060101010101" charset="-122"/>
                <a:ea typeface="黑体" panose="02010609060101010101" charset="-122"/>
                <a:cs typeface="黑体" panose="02010609060101010101" charset="-122"/>
              </a:rPr>
              <a:t>月，国家发改委下发《关于开展碳排放权交易试点工作的通知》，同意在</a:t>
            </a:r>
            <a:r>
              <a:rPr sz="1200" b="1" i="1" dirty="0">
                <a:latin typeface="黑体" panose="02010609060101010101" charset="-122"/>
                <a:ea typeface="黑体" panose="02010609060101010101" charset="-122"/>
                <a:cs typeface="黑体" panose="02010609060101010101" charset="-122"/>
              </a:rPr>
              <a:t>北京、天津、上海、 重庆、广东、湖北、深圳</a:t>
            </a:r>
            <a:r>
              <a:rPr sz="1200" spc="-5" dirty="0">
                <a:latin typeface="黑体" panose="02010609060101010101" charset="-122"/>
                <a:ea typeface="黑体" panose="02010609060101010101" charset="-122"/>
                <a:cs typeface="黑体" panose="02010609060101010101" charset="-122"/>
              </a:rPr>
              <a:t>7</a:t>
            </a:r>
            <a:r>
              <a:rPr sz="1200" dirty="0">
                <a:latin typeface="黑体" panose="02010609060101010101" charset="-122"/>
                <a:ea typeface="黑体" panose="02010609060101010101" charset="-122"/>
                <a:cs typeface="黑体" panose="02010609060101010101" charset="-122"/>
              </a:rPr>
              <a:t>省市开展碳排放权交易试点，探索市场化的节能减排路径，加快经济发展方式 转变和产业结构升级</a:t>
            </a:r>
            <a:endParaRPr sz="1200">
              <a:latin typeface="黑体" panose="02010609060101010101" charset="-122"/>
              <a:ea typeface="黑体" panose="02010609060101010101" charset="-122"/>
              <a:cs typeface="黑体" panose="02010609060101010101" charset="-122"/>
            </a:endParaRPr>
          </a:p>
        </p:txBody>
      </p:sp>
      <p:sp>
        <p:nvSpPr>
          <p:cNvPr id="4" name="object 4"/>
          <p:cNvSpPr/>
          <p:nvPr/>
        </p:nvSpPr>
        <p:spPr>
          <a:xfrm>
            <a:off x="1907667" y="1415615"/>
            <a:ext cx="2703195" cy="1981327"/>
          </a:xfrm>
          <a:prstGeom prst="rect">
            <a:avLst/>
          </a:prstGeom>
          <a:blipFill>
            <a:blip r:embed="rId2" cstate="print"/>
            <a:stretch>
              <a:fillRect/>
            </a:stretch>
          </a:blipFill>
        </p:spPr>
        <p:txBody>
          <a:bodyPr wrap="square" lIns="0" tIns="0" rIns="0" bIns="0" rtlCol="0"/>
          <a:lstStyle/>
          <a:p>
            <a:endParaRPr>
              <a:latin typeface="黑体" panose="02010609060101010101" charset="-122"/>
              <a:ea typeface="黑体" panose="02010609060101010101" charset="-122"/>
            </a:endParaRPr>
          </a:p>
        </p:txBody>
      </p:sp>
      <p:sp>
        <p:nvSpPr>
          <p:cNvPr id="5" name="object 5"/>
          <p:cNvSpPr txBox="1"/>
          <p:nvPr/>
        </p:nvSpPr>
        <p:spPr>
          <a:xfrm>
            <a:off x="5155184" y="1515437"/>
            <a:ext cx="3260725" cy="166370"/>
          </a:xfrm>
          <a:prstGeom prst="rect">
            <a:avLst/>
          </a:prstGeom>
        </p:spPr>
        <p:txBody>
          <a:bodyPr vert="horz" wrap="square" lIns="0" tIns="12700" rIns="0" bIns="0" rtlCol="0">
            <a:spAutoFit/>
          </a:bodyPr>
          <a:lstStyle/>
          <a:p>
            <a:pPr marL="355600" indent="-342900">
              <a:lnSpc>
                <a:spcPct val="100000"/>
              </a:lnSpc>
              <a:spcBef>
                <a:spcPts val="100"/>
              </a:spcBef>
              <a:buFont typeface="Wingdings" panose="05000000000000000000"/>
              <a:buChar char=""/>
              <a:tabLst>
                <a:tab pos="354965" algn="l"/>
                <a:tab pos="355600" algn="l"/>
              </a:tabLst>
            </a:pPr>
            <a:r>
              <a:rPr sz="1000" spc="15" dirty="0">
                <a:latin typeface="黑体" panose="02010609060101010101" charset="-122"/>
                <a:ea typeface="黑体" panose="02010609060101010101" charset="-122"/>
                <a:cs typeface="黑体" panose="02010609060101010101" charset="-122"/>
              </a:rPr>
              <a:t>采</a:t>
            </a:r>
            <a:r>
              <a:rPr sz="1000" spc="10" dirty="0">
                <a:latin typeface="黑体" panose="02010609060101010101" charset="-122"/>
                <a:ea typeface="黑体" panose="02010609060101010101" charset="-122"/>
                <a:cs typeface="黑体" panose="02010609060101010101" charset="-122"/>
              </a:rPr>
              <a:t>用</a:t>
            </a:r>
            <a:r>
              <a:rPr sz="1000" spc="15" dirty="0">
                <a:latin typeface="黑体" panose="02010609060101010101" charset="-122"/>
                <a:ea typeface="黑体" panose="02010609060101010101" charset="-122"/>
                <a:cs typeface="黑体" panose="02010609060101010101" charset="-122"/>
              </a:rPr>
              <a:t>类</a:t>
            </a:r>
            <a:r>
              <a:rPr sz="1000" spc="10" dirty="0">
                <a:latin typeface="黑体" panose="02010609060101010101" charset="-122"/>
                <a:ea typeface="黑体" panose="02010609060101010101" charset="-122"/>
                <a:cs typeface="黑体" panose="02010609060101010101" charset="-122"/>
              </a:rPr>
              <a:t>似</a:t>
            </a:r>
            <a:r>
              <a:rPr sz="1000" spc="15" dirty="0">
                <a:latin typeface="黑体" panose="02010609060101010101" charset="-122"/>
                <a:ea typeface="黑体" panose="02010609060101010101" charset="-122"/>
                <a:cs typeface="黑体" panose="02010609060101010101" charset="-122"/>
              </a:rPr>
              <a:t>欧</a:t>
            </a:r>
            <a:r>
              <a:rPr sz="1000" spc="10" dirty="0">
                <a:latin typeface="黑体" panose="02010609060101010101" charset="-122"/>
                <a:ea typeface="黑体" panose="02010609060101010101" charset="-122"/>
                <a:cs typeface="黑体" panose="02010609060101010101" charset="-122"/>
              </a:rPr>
              <a:t>盟</a:t>
            </a:r>
            <a:r>
              <a:rPr sz="1000" spc="15" dirty="0">
                <a:latin typeface="黑体" panose="02010609060101010101" charset="-122"/>
                <a:ea typeface="黑体" panose="02010609060101010101" charset="-122"/>
                <a:cs typeface="黑体" panose="02010609060101010101" charset="-122"/>
              </a:rPr>
              <a:t>碳</a:t>
            </a:r>
            <a:r>
              <a:rPr sz="1000" spc="10" dirty="0">
                <a:latin typeface="黑体" panose="02010609060101010101" charset="-122"/>
                <a:ea typeface="黑体" panose="02010609060101010101" charset="-122"/>
                <a:cs typeface="黑体" panose="02010609060101010101" charset="-122"/>
              </a:rPr>
              <a:t>市</a:t>
            </a:r>
            <a:r>
              <a:rPr sz="1000" spc="20" dirty="0">
                <a:latin typeface="黑体" panose="02010609060101010101" charset="-122"/>
                <a:ea typeface="黑体" panose="02010609060101010101" charset="-122"/>
                <a:cs typeface="黑体" panose="02010609060101010101" charset="-122"/>
              </a:rPr>
              <a:t>场</a:t>
            </a:r>
            <a:r>
              <a:rPr sz="1000" spc="5" dirty="0">
                <a:latin typeface="黑体" panose="02010609060101010101" charset="-122"/>
                <a:ea typeface="黑体" panose="02010609060101010101" charset="-122"/>
                <a:cs typeface="黑体" panose="02010609060101010101" charset="-122"/>
              </a:rPr>
              <a:t>（EU-ETS）</a:t>
            </a:r>
            <a:r>
              <a:rPr sz="1000" spc="10" dirty="0">
                <a:latin typeface="黑体" panose="02010609060101010101" charset="-122"/>
                <a:ea typeface="黑体" panose="02010609060101010101" charset="-122"/>
                <a:cs typeface="黑体" panose="02010609060101010101" charset="-122"/>
              </a:rPr>
              <a:t>的</a:t>
            </a:r>
            <a:r>
              <a:rPr sz="1000" spc="15" dirty="0">
                <a:latin typeface="黑体" panose="02010609060101010101" charset="-122"/>
                <a:ea typeface="黑体" panose="02010609060101010101" charset="-122"/>
                <a:cs typeface="黑体" panose="02010609060101010101" charset="-122"/>
              </a:rPr>
              <a:t>制</a:t>
            </a:r>
            <a:r>
              <a:rPr sz="1000" spc="10" dirty="0">
                <a:latin typeface="黑体" panose="02010609060101010101" charset="-122"/>
                <a:ea typeface="黑体" panose="02010609060101010101" charset="-122"/>
                <a:cs typeface="黑体" panose="02010609060101010101" charset="-122"/>
              </a:rPr>
              <a:t>度</a:t>
            </a:r>
            <a:r>
              <a:rPr sz="1000" spc="15" dirty="0">
                <a:latin typeface="黑体" panose="02010609060101010101" charset="-122"/>
                <a:ea typeface="黑体" panose="02010609060101010101" charset="-122"/>
                <a:cs typeface="黑体" panose="02010609060101010101" charset="-122"/>
              </a:rPr>
              <a:t>设</a:t>
            </a:r>
            <a:r>
              <a:rPr sz="1000" spc="10" dirty="0">
                <a:latin typeface="黑体" panose="02010609060101010101" charset="-122"/>
                <a:ea typeface="黑体" panose="02010609060101010101" charset="-122"/>
                <a:cs typeface="黑体" panose="02010609060101010101" charset="-122"/>
              </a:rPr>
              <a:t>计</a:t>
            </a:r>
            <a:r>
              <a:rPr sz="1000" spc="15" dirty="0">
                <a:latin typeface="黑体" panose="02010609060101010101" charset="-122"/>
                <a:ea typeface="黑体" panose="02010609060101010101" charset="-122"/>
                <a:cs typeface="黑体" panose="02010609060101010101" charset="-122"/>
              </a:rPr>
              <a:t>，</a:t>
            </a:r>
            <a:r>
              <a:rPr sz="1000" spc="10" dirty="0">
                <a:latin typeface="黑体" panose="02010609060101010101" charset="-122"/>
                <a:ea typeface="黑体" panose="02010609060101010101" charset="-122"/>
                <a:cs typeface="黑体" panose="02010609060101010101" charset="-122"/>
              </a:rPr>
              <a:t>即总</a:t>
            </a:r>
            <a:endParaRPr sz="1000">
              <a:latin typeface="黑体" panose="02010609060101010101" charset="-122"/>
              <a:ea typeface="黑体" panose="02010609060101010101" charset="-122"/>
              <a:cs typeface="黑体" panose="02010609060101010101" charset="-122"/>
            </a:endParaRPr>
          </a:p>
        </p:txBody>
      </p:sp>
      <p:sp>
        <p:nvSpPr>
          <p:cNvPr id="6" name="object 6"/>
          <p:cNvSpPr txBox="1"/>
          <p:nvPr/>
        </p:nvSpPr>
        <p:spPr>
          <a:xfrm>
            <a:off x="5498084" y="1835477"/>
            <a:ext cx="2914015" cy="166370"/>
          </a:xfrm>
          <a:prstGeom prst="rect">
            <a:avLst/>
          </a:prstGeom>
        </p:spPr>
        <p:txBody>
          <a:bodyPr vert="horz" wrap="square" lIns="0" tIns="12700" rIns="0" bIns="0" rtlCol="0">
            <a:spAutoFit/>
          </a:bodyPr>
          <a:lstStyle/>
          <a:p>
            <a:pPr marL="12700">
              <a:lnSpc>
                <a:spcPct val="100000"/>
              </a:lnSpc>
              <a:spcBef>
                <a:spcPts val="100"/>
              </a:spcBef>
            </a:pPr>
            <a:r>
              <a:rPr sz="1000" spc="35" dirty="0">
                <a:latin typeface="黑体" panose="02010609060101010101" charset="-122"/>
                <a:ea typeface="黑体" panose="02010609060101010101" charset="-122"/>
                <a:cs typeface="微软雅黑" panose="020B0503020204020204" charset="-122"/>
              </a:rPr>
              <a:t>量控制</a:t>
            </a:r>
            <a:r>
              <a:rPr sz="1000" spc="25" dirty="0">
                <a:latin typeface="黑体" panose="02010609060101010101" charset="-122"/>
                <a:ea typeface="黑体" panose="02010609060101010101" charset="-122"/>
                <a:cs typeface="微软雅黑" panose="020B0503020204020204" charset="-122"/>
              </a:rPr>
              <a:t>下的</a:t>
            </a:r>
            <a:r>
              <a:rPr sz="1000" spc="35" dirty="0">
                <a:latin typeface="黑体" panose="02010609060101010101" charset="-122"/>
                <a:ea typeface="黑体" panose="02010609060101010101" charset="-122"/>
                <a:cs typeface="微软雅黑" panose="020B0503020204020204" charset="-122"/>
              </a:rPr>
              <a:t>排放权</a:t>
            </a:r>
            <a:r>
              <a:rPr sz="1000" spc="25" dirty="0">
                <a:latin typeface="黑体" panose="02010609060101010101" charset="-122"/>
                <a:ea typeface="黑体" panose="02010609060101010101" charset="-122"/>
                <a:cs typeface="微软雅黑" panose="020B0503020204020204" charset="-122"/>
              </a:rPr>
              <a:t>交</a:t>
            </a:r>
            <a:r>
              <a:rPr sz="1000" spc="40" dirty="0">
                <a:latin typeface="黑体" panose="02010609060101010101" charset="-122"/>
                <a:ea typeface="黑体" panose="02010609060101010101" charset="-122"/>
                <a:cs typeface="微软雅黑" panose="020B0503020204020204" charset="-122"/>
              </a:rPr>
              <a:t>易</a:t>
            </a:r>
            <a:r>
              <a:rPr sz="1000" spc="35" dirty="0">
                <a:latin typeface="黑体" panose="02010609060101010101" charset="-122"/>
                <a:ea typeface="黑体" panose="02010609060101010101" charset="-122"/>
                <a:cs typeface="微软雅黑" panose="020B0503020204020204" charset="-122"/>
              </a:rPr>
              <a:t>，同</a:t>
            </a:r>
            <a:r>
              <a:rPr sz="1000" spc="25" dirty="0">
                <a:latin typeface="黑体" panose="02010609060101010101" charset="-122"/>
                <a:ea typeface="黑体" panose="02010609060101010101" charset="-122"/>
                <a:cs typeface="微软雅黑" panose="020B0503020204020204" charset="-122"/>
              </a:rPr>
              <a:t>时</a:t>
            </a:r>
            <a:r>
              <a:rPr sz="1000" spc="35" dirty="0">
                <a:latin typeface="黑体" panose="02010609060101010101" charset="-122"/>
                <a:ea typeface="黑体" panose="02010609060101010101" charset="-122"/>
                <a:cs typeface="微软雅黑" panose="020B0503020204020204" charset="-122"/>
              </a:rPr>
              <a:t>接</a:t>
            </a:r>
            <a:r>
              <a:rPr sz="1000" spc="25" dirty="0">
                <a:latin typeface="黑体" panose="02010609060101010101" charset="-122"/>
                <a:ea typeface="黑体" panose="02010609060101010101" charset="-122"/>
                <a:cs typeface="微软雅黑" panose="020B0503020204020204" charset="-122"/>
              </a:rPr>
              <a:t>受</a:t>
            </a:r>
            <a:r>
              <a:rPr sz="1000" spc="35" dirty="0">
                <a:latin typeface="黑体" panose="02010609060101010101" charset="-122"/>
                <a:ea typeface="黑体" panose="02010609060101010101" charset="-122"/>
                <a:cs typeface="微软雅黑" panose="020B0503020204020204" charset="-122"/>
              </a:rPr>
              <a:t>国内</a:t>
            </a:r>
            <a:r>
              <a:rPr sz="1000" spc="25" dirty="0">
                <a:latin typeface="黑体" panose="02010609060101010101" charset="-122"/>
                <a:ea typeface="黑体" panose="02010609060101010101" charset="-122"/>
                <a:cs typeface="微软雅黑" panose="020B0503020204020204" charset="-122"/>
              </a:rPr>
              <a:t>自</a:t>
            </a:r>
            <a:r>
              <a:rPr sz="1000" spc="35" dirty="0">
                <a:latin typeface="黑体" panose="02010609060101010101" charset="-122"/>
                <a:ea typeface="黑体" panose="02010609060101010101" charset="-122"/>
                <a:cs typeface="微软雅黑" panose="020B0503020204020204" charset="-122"/>
              </a:rPr>
              <a:t>愿</a:t>
            </a:r>
            <a:r>
              <a:rPr sz="1000" spc="25" dirty="0">
                <a:latin typeface="黑体" panose="02010609060101010101" charset="-122"/>
                <a:ea typeface="黑体" panose="02010609060101010101" charset="-122"/>
                <a:cs typeface="微软雅黑" panose="020B0503020204020204" charset="-122"/>
              </a:rPr>
              <a:t>减</a:t>
            </a:r>
            <a:r>
              <a:rPr sz="1000" spc="35" dirty="0">
                <a:latin typeface="黑体" panose="02010609060101010101" charset="-122"/>
                <a:ea typeface="黑体" panose="02010609060101010101" charset="-122"/>
                <a:cs typeface="微软雅黑" panose="020B0503020204020204" charset="-122"/>
              </a:rPr>
              <a:t>排</a:t>
            </a:r>
            <a:r>
              <a:rPr sz="1000" dirty="0">
                <a:latin typeface="黑体" panose="02010609060101010101" charset="-122"/>
                <a:ea typeface="黑体" panose="02010609060101010101" charset="-122"/>
                <a:cs typeface="微软雅黑" panose="020B0503020204020204" charset="-122"/>
              </a:rPr>
              <a:t>项</a:t>
            </a:r>
            <a:endParaRPr sz="1000">
              <a:latin typeface="黑体" panose="02010609060101010101" charset="-122"/>
              <a:ea typeface="黑体" panose="02010609060101010101" charset="-122"/>
              <a:cs typeface="微软雅黑" panose="020B0503020204020204" charset="-122"/>
            </a:endParaRPr>
          </a:p>
        </p:txBody>
      </p:sp>
      <p:sp>
        <p:nvSpPr>
          <p:cNvPr id="7" name="object 7"/>
          <p:cNvSpPr txBox="1"/>
          <p:nvPr/>
        </p:nvSpPr>
        <p:spPr>
          <a:xfrm>
            <a:off x="5498084" y="2155517"/>
            <a:ext cx="2003425" cy="166370"/>
          </a:xfrm>
          <a:prstGeom prst="rect">
            <a:avLst/>
          </a:prstGeom>
        </p:spPr>
        <p:txBody>
          <a:bodyPr vert="horz" wrap="square" lIns="0" tIns="12700" rIns="0" bIns="0" rtlCol="0">
            <a:spAutoFit/>
          </a:bodyPr>
          <a:lstStyle/>
          <a:p>
            <a:pPr marL="12700">
              <a:lnSpc>
                <a:spcPct val="100000"/>
              </a:lnSpc>
              <a:spcBef>
                <a:spcPts val="100"/>
              </a:spcBef>
            </a:pPr>
            <a:r>
              <a:rPr sz="1000" dirty="0">
                <a:latin typeface="黑体" panose="02010609060101010101" charset="-122"/>
                <a:ea typeface="黑体" panose="02010609060101010101" charset="-122"/>
                <a:cs typeface="黑体" panose="02010609060101010101" charset="-122"/>
              </a:rPr>
              <a:t>目产生的核证自愿减排</a:t>
            </a:r>
            <a:r>
              <a:rPr sz="1000" spc="-5" dirty="0">
                <a:latin typeface="黑体" panose="02010609060101010101" charset="-122"/>
                <a:ea typeface="黑体" panose="02010609060101010101" charset="-122"/>
                <a:cs typeface="黑体" panose="02010609060101010101" charset="-122"/>
              </a:rPr>
              <a:t>量</a:t>
            </a:r>
            <a:r>
              <a:rPr sz="1000" dirty="0">
                <a:latin typeface="黑体" panose="02010609060101010101" charset="-122"/>
                <a:ea typeface="黑体" panose="02010609060101010101" charset="-122"/>
                <a:cs typeface="黑体" panose="02010609060101010101" charset="-122"/>
              </a:rPr>
              <a:t>（CCER）</a:t>
            </a:r>
            <a:endParaRPr sz="1000">
              <a:latin typeface="黑体" panose="02010609060101010101" charset="-122"/>
              <a:ea typeface="黑体" panose="02010609060101010101" charset="-122"/>
              <a:cs typeface="黑体" panose="02010609060101010101" charset="-122"/>
            </a:endParaRPr>
          </a:p>
        </p:txBody>
      </p:sp>
      <p:sp>
        <p:nvSpPr>
          <p:cNvPr id="8" name="object 8"/>
          <p:cNvSpPr txBox="1"/>
          <p:nvPr/>
        </p:nvSpPr>
        <p:spPr>
          <a:xfrm>
            <a:off x="5155184" y="2475557"/>
            <a:ext cx="3384550" cy="166370"/>
          </a:xfrm>
          <a:prstGeom prst="rect">
            <a:avLst/>
          </a:prstGeom>
        </p:spPr>
        <p:txBody>
          <a:bodyPr vert="horz" wrap="square" lIns="0" tIns="12700" rIns="0" bIns="0" rtlCol="0">
            <a:spAutoFit/>
          </a:bodyPr>
          <a:lstStyle/>
          <a:p>
            <a:pPr marL="355600" indent="-342900">
              <a:lnSpc>
                <a:spcPct val="100000"/>
              </a:lnSpc>
              <a:spcBef>
                <a:spcPts val="100"/>
              </a:spcBef>
              <a:buFont typeface="Wingdings" panose="05000000000000000000"/>
              <a:buChar char=""/>
              <a:tabLst>
                <a:tab pos="354965" algn="l"/>
                <a:tab pos="355600" algn="l"/>
              </a:tabLst>
            </a:pPr>
            <a:r>
              <a:rPr sz="1000" spc="5" dirty="0">
                <a:latin typeface="黑体" panose="02010609060101010101" charset="-122"/>
                <a:ea typeface="黑体" panose="02010609060101010101" charset="-122"/>
                <a:cs typeface="黑体" panose="02010609060101010101" charset="-122"/>
              </a:rPr>
              <a:t>主要交</a:t>
            </a:r>
            <a:r>
              <a:rPr sz="1000" dirty="0">
                <a:latin typeface="黑体" panose="02010609060101010101" charset="-122"/>
                <a:ea typeface="黑体" panose="02010609060101010101" charset="-122"/>
                <a:cs typeface="黑体" panose="02010609060101010101" charset="-122"/>
              </a:rPr>
              <a:t>易</a:t>
            </a:r>
            <a:r>
              <a:rPr sz="1000" spc="5" dirty="0">
                <a:latin typeface="黑体" panose="02010609060101010101" charset="-122"/>
                <a:ea typeface="黑体" panose="02010609060101010101" charset="-122"/>
                <a:cs typeface="黑体" panose="02010609060101010101" charset="-122"/>
              </a:rPr>
              <a:t>产</a:t>
            </a:r>
            <a:r>
              <a:rPr sz="1000" dirty="0">
                <a:latin typeface="黑体" panose="02010609060101010101" charset="-122"/>
                <a:ea typeface="黑体" panose="02010609060101010101" charset="-122"/>
                <a:cs typeface="黑体" panose="02010609060101010101" charset="-122"/>
              </a:rPr>
              <a:t>品</a:t>
            </a:r>
            <a:r>
              <a:rPr sz="1000" spc="10" dirty="0">
                <a:latin typeface="黑体" panose="02010609060101010101" charset="-122"/>
                <a:ea typeface="黑体" panose="02010609060101010101" charset="-122"/>
                <a:cs typeface="黑体" panose="02010609060101010101" charset="-122"/>
              </a:rPr>
              <a:t>：</a:t>
            </a:r>
            <a:r>
              <a:rPr sz="1000" b="1" i="1" spc="5" dirty="0">
                <a:latin typeface="黑体" panose="02010609060101010101" charset="-122"/>
                <a:ea typeface="黑体" panose="02010609060101010101" charset="-122"/>
                <a:cs typeface="黑体" panose="02010609060101010101" charset="-122"/>
              </a:rPr>
              <a:t>配额</a:t>
            </a:r>
            <a:r>
              <a:rPr sz="1000" b="1" i="1" dirty="0">
                <a:latin typeface="黑体" panose="02010609060101010101" charset="-122"/>
                <a:ea typeface="黑体" panose="02010609060101010101" charset="-122"/>
                <a:cs typeface="黑体" panose="02010609060101010101" charset="-122"/>
              </a:rPr>
              <a:t>、</a:t>
            </a:r>
            <a:r>
              <a:rPr sz="1000" b="1" i="1" spc="5" dirty="0">
                <a:latin typeface="黑体" panose="02010609060101010101" charset="-122"/>
                <a:ea typeface="黑体" panose="02010609060101010101" charset="-122"/>
                <a:cs typeface="黑体" panose="02010609060101010101" charset="-122"/>
              </a:rPr>
              <a:t>中</a:t>
            </a:r>
            <a:r>
              <a:rPr sz="1000" b="1" i="1" dirty="0">
                <a:latin typeface="黑体" panose="02010609060101010101" charset="-122"/>
                <a:ea typeface="黑体" panose="02010609060101010101" charset="-122"/>
                <a:cs typeface="黑体" panose="02010609060101010101" charset="-122"/>
              </a:rPr>
              <a:t>国</a:t>
            </a:r>
            <a:r>
              <a:rPr sz="1000" b="1" i="1" spc="5" dirty="0">
                <a:latin typeface="黑体" panose="02010609060101010101" charset="-122"/>
                <a:ea typeface="黑体" panose="02010609060101010101" charset="-122"/>
                <a:cs typeface="黑体" panose="02010609060101010101" charset="-122"/>
              </a:rPr>
              <a:t>核证自</a:t>
            </a:r>
            <a:r>
              <a:rPr sz="1000" b="1" i="1" dirty="0">
                <a:latin typeface="黑体" panose="02010609060101010101" charset="-122"/>
                <a:ea typeface="黑体" panose="02010609060101010101" charset="-122"/>
                <a:cs typeface="黑体" panose="02010609060101010101" charset="-122"/>
              </a:rPr>
              <a:t>愿</a:t>
            </a:r>
            <a:r>
              <a:rPr sz="1000" b="1" i="1" spc="5" dirty="0">
                <a:latin typeface="黑体" panose="02010609060101010101" charset="-122"/>
                <a:ea typeface="黑体" panose="02010609060101010101" charset="-122"/>
                <a:cs typeface="黑体" panose="02010609060101010101" charset="-122"/>
              </a:rPr>
              <a:t>减</a:t>
            </a:r>
            <a:r>
              <a:rPr sz="1000" b="1" i="1" dirty="0">
                <a:latin typeface="黑体" panose="02010609060101010101" charset="-122"/>
                <a:ea typeface="黑体" panose="02010609060101010101" charset="-122"/>
                <a:cs typeface="黑体" panose="02010609060101010101" charset="-122"/>
              </a:rPr>
              <a:t>排</a:t>
            </a:r>
            <a:r>
              <a:rPr sz="1000" b="1" i="1" spc="10" dirty="0">
                <a:latin typeface="黑体" panose="02010609060101010101" charset="-122"/>
                <a:ea typeface="黑体" panose="02010609060101010101" charset="-122"/>
                <a:cs typeface="黑体" panose="02010609060101010101" charset="-122"/>
              </a:rPr>
              <a:t>量</a:t>
            </a:r>
            <a:r>
              <a:rPr sz="1000" b="1" i="1" dirty="0">
                <a:latin typeface="黑体" panose="02010609060101010101" charset="-122"/>
                <a:ea typeface="黑体" panose="02010609060101010101" charset="-122"/>
                <a:cs typeface="黑体" panose="02010609060101010101" charset="-122"/>
              </a:rPr>
              <a:t>（</a:t>
            </a:r>
            <a:r>
              <a:rPr sz="1000" b="1" dirty="0">
                <a:latin typeface="黑体" panose="02010609060101010101" charset="-122"/>
                <a:ea typeface="黑体" panose="02010609060101010101" charset="-122"/>
                <a:cs typeface="黑体" panose="02010609060101010101" charset="-122"/>
              </a:rPr>
              <a:t>CCER</a:t>
            </a:r>
            <a:r>
              <a:rPr sz="1000" b="1" i="1" dirty="0">
                <a:latin typeface="黑体" panose="02010609060101010101" charset="-122"/>
                <a:ea typeface="黑体" panose="02010609060101010101" charset="-122"/>
                <a:cs typeface="黑体" panose="02010609060101010101" charset="-122"/>
              </a:rPr>
              <a:t>）</a:t>
            </a:r>
            <a:endParaRPr sz="1000">
              <a:latin typeface="黑体" panose="02010609060101010101" charset="-122"/>
              <a:ea typeface="黑体" panose="02010609060101010101" charset="-122"/>
              <a:cs typeface="黑体" panose="02010609060101010101" charset="-122"/>
            </a:endParaRPr>
          </a:p>
        </p:txBody>
      </p:sp>
      <p:sp>
        <p:nvSpPr>
          <p:cNvPr id="9" name="object 9"/>
          <p:cNvSpPr txBox="1"/>
          <p:nvPr/>
        </p:nvSpPr>
        <p:spPr>
          <a:xfrm>
            <a:off x="5155184" y="2795598"/>
            <a:ext cx="2530475" cy="166370"/>
          </a:xfrm>
          <a:prstGeom prst="rect">
            <a:avLst/>
          </a:prstGeom>
        </p:spPr>
        <p:txBody>
          <a:bodyPr vert="horz" wrap="square" lIns="0" tIns="12700" rIns="0" bIns="0" rtlCol="0">
            <a:spAutoFit/>
          </a:bodyPr>
          <a:lstStyle/>
          <a:p>
            <a:pPr marL="355600" indent="-342900">
              <a:lnSpc>
                <a:spcPct val="100000"/>
              </a:lnSpc>
              <a:spcBef>
                <a:spcPts val="100"/>
              </a:spcBef>
              <a:buFont typeface="Wingdings" panose="05000000000000000000"/>
              <a:buChar char=""/>
              <a:tabLst>
                <a:tab pos="354965" algn="l"/>
                <a:tab pos="355600" algn="l"/>
              </a:tabLst>
            </a:pPr>
            <a:r>
              <a:rPr sz="1000" dirty="0">
                <a:latin typeface="黑体" panose="02010609060101010101" charset="-122"/>
                <a:ea typeface="黑体" panose="02010609060101010101" charset="-122"/>
                <a:cs typeface="微软雅黑" panose="020B0503020204020204" charset="-122"/>
              </a:rPr>
              <a:t>配额分配采用历史法、</a:t>
            </a:r>
            <a:r>
              <a:rPr sz="1000" spc="-10" dirty="0">
                <a:latin typeface="黑体" panose="02010609060101010101" charset="-122"/>
                <a:ea typeface="黑体" panose="02010609060101010101" charset="-122"/>
                <a:cs typeface="微软雅黑" panose="020B0503020204020204" charset="-122"/>
              </a:rPr>
              <a:t>基</a:t>
            </a:r>
            <a:r>
              <a:rPr sz="1000" dirty="0">
                <a:latin typeface="黑体" panose="02010609060101010101" charset="-122"/>
                <a:ea typeface="黑体" panose="02010609060101010101" charset="-122"/>
                <a:cs typeface="微软雅黑" panose="020B0503020204020204" charset="-122"/>
              </a:rPr>
              <a:t>准法</a:t>
            </a:r>
            <a:r>
              <a:rPr sz="1000" spc="-10" dirty="0">
                <a:latin typeface="黑体" panose="02010609060101010101" charset="-122"/>
                <a:ea typeface="黑体" panose="02010609060101010101" charset="-122"/>
                <a:cs typeface="微软雅黑" panose="020B0503020204020204" charset="-122"/>
              </a:rPr>
              <a:t>和</a:t>
            </a:r>
            <a:r>
              <a:rPr sz="1000" dirty="0">
                <a:latin typeface="黑体" panose="02010609060101010101" charset="-122"/>
                <a:ea typeface="黑体" panose="02010609060101010101" charset="-122"/>
                <a:cs typeface="微软雅黑" panose="020B0503020204020204" charset="-122"/>
              </a:rPr>
              <a:t>拍卖法</a:t>
            </a:r>
            <a:endParaRPr sz="1000">
              <a:latin typeface="黑体" panose="02010609060101010101" charset="-122"/>
              <a:ea typeface="黑体" panose="02010609060101010101" charset="-122"/>
              <a:cs typeface="微软雅黑" panose="020B0503020204020204" charset="-122"/>
            </a:endParaRPr>
          </a:p>
        </p:txBody>
      </p:sp>
      <p:sp>
        <p:nvSpPr>
          <p:cNvPr id="10" name="object 10"/>
          <p:cNvSpPr txBox="1"/>
          <p:nvPr/>
        </p:nvSpPr>
        <p:spPr>
          <a:xfrm>
            <a:off x="5155184" y="3115637"/>
            <a:ext cx="3258185" cy="166370"/>
          </a:xfrm>
          <a:prstGeom prst="rect">
            <a:avLst/>
          </a:prstGeom>
        </p:spPr>
        <p:txBody>
          <a:bodyPr vert="horz" wrap="square" lIns="0" tIns="12700" rIns="0" bIns="0" rtlCol="0">
            <a:spAutoFit/>
          </a:bodyPr>
          <a:lstStyle/>
          <a:p>
            <a:pPr marL="355600" indent="-342900">
              <a:lnSpc>
                <a:spcPct val="100000"/>
              </a:lnSpc>
              <a:spcBef>
                <a:spcPts val="100"/>
              </a:spcBef>
              <a:buFont typeface="Wingdings" panose="05000000000000000000"/>
              <a:buChar char=""/>
              <a:tabLst>
                <a:tab pos="354965" algn="l"/>
                <a:tab pos="355600" algn="l"/>
              </a:tabLst>
            </a:pPr>
            <a:r>
              <a:rPr sz="1000" spc="35" dirty="0">
                <a:latin typeface="黑体" panose="02010609060101010101" charset="-122"/>
                <a:ea typeface="黑体" panose="02010609060101010101" charset="-122"/>
                <a:cs typeface="微软雅黑" panose="020B0503020204020204" charset="-122"/>
              </a:rPr>
              <a:t>配额交</a:t>
            </a:r>
            <a:r>
              <a:rPr sz="1000" spc="25" dirty="0">
                <a:latin typeface="黑体" panose="02010609060101010101" charset="-122"/>
                <a:ea typeface="黑体" panose="02010609060101010101" charset="-122"/>
                <a:cs typeface="微软雅黑" panose="020B0503020204020204" charset="-122"/>
              </a:rPr>
              <a:t>易采</a:t>
            </a:r>
            <a:r>
              <a:rPr sz="1000" spc="35" dirty="0">
                <a:latin typeface="黑体" panose="02010609060101010101" charset="-122"/>
                <a:ea typeface="黑体" panose="02010609060101010101" charset="-122"/>
                <a:cs typeface="微软雅黑" panose="020B0503020204020204" charset="-122"/>
              </a:rPr>
              <a:t>用在</a:t>
            </a:r>
            <a:r>
              <a:rPr sz="1000" spc="40" dirty="0">
                <a:latin typeface="黑体" panose="02010609060101010101" charset="-122"/>
                <a:ea typeface="黑体" panose="02010609060101010101" charset="-122"/>
                <a:cs typeface="微软雅黑" panose="020B0503020204020204" charset="-122"/>
              </a:rPr>
              <a:t>线</a:t>
            </a:r>
            <a:r>
              <a:rPr sz="1000" spc="30" dirty="0">
                <a:latin typeface="黑体" panose="02010609060101010101" charset="-122"/>
                <a:ea typeface="黑体" panose="02010609060101010101" charset="-122"/>
                <a:cs typeface="微软雅黑" panose="020B0503020204020204" charset="-122"/>
              </a:rPr>
              <a:t>（场</a:t>
            </a:r>
            <a:r>
              <a:rPr sz="1000" spc="35" dirty="0">
                <a:latin typeface="黑体" panose="02010609060101010101" charset="-122"/>
                <a:ea typeface="黑体" panose="02010609060101010101" charset="-122"/>
                <a:cs typeface="微软雅黑" panose="020B0503020204020204" charset="-122"/>
              </a:rPr>
              <a:t>内）</a:t>
            </a:r>
            <a:r>
              <a:rPr sz="1000" spc="25" dirty="0">
                <a:latin typeface="黑体" panose="02010609060101010101" charset="-122"/>
                <a:ea typeface="黑体" panose="02010609060101010101" charset="-122"/>
                <a:cs typeface="微软雅黑" panose="020B0503020204020204" charset="-122"/>
              </a:rPr>
              <a:t>交</a:t>
            </a:r>
            <a:r>
              <a:rPr sz="1000" spc="35" dirty="0">
                <a:latin typeface="黑体" panose="02010609060101010101" charset="-122"/>
                <a:ea typeface="黑体" panose="02010609060101010101" charset="-122"/>
                <a:cs typeface="微软雅黑" panose="020B0503020204020204" charset="-122"/>
              </a:rPr>
              <a:t>易</a:t>
            </a:r>
            <a:r>
              <a:rPr sz="1000" spc="25" dirty="0">
                <a:latin typeface="黑体" panose="02010609060101010101" charset="-122"/>
                <a:ea typeface="黑体" panose="02010609060101010101" charset="-122"/>
                <a:cs typeface="微软雅黑" panose="020B0503020204020204" charset="-122"/>
              </a:rPr>
              <a:t>和</a:t>
            </a:r>
            <a:r>
              <a:rPr sz="1000" spc="35" dirty="0">
                <a:latin typeface="黑体" panose="02010609060101010101" charset="-122"/>
                <a:ea typeface="黑体" panose="02010609060101010101" charset="-122"/>
                <a:cs typeface="微软雅黑" panose="020B0503020204020204" charset="-122"/>
              </a:rPr>
              <a:t>线下</a:t>
            </a:r>
            <a:r>
              <a:rPr sz="1000" spc="30" dirty="0">
                <a:latin typeface="黑体" panose="02010609060101010101" charset="-122"/>
                <a:ea typeface="黑体" panose="02010609060101010101" charset="-122"/>
                <a:cs typeface="微软雅黑" panose="020B0503020204020204" charset="-122"/>
              </a:rPr>
              <a:t>（</a:t>
            </a:r>
            <a:r>
              <a:rPr sz="1000" spc="35" dirty="0">
                <a:latin typeface="黑体" panose="02010609060101010101" charset="-122"/>
                <a:ea typeface="黑体" panose="02010609060101010101" charset="-122"/>
                <a:cs typeface="微软雅黑" panose="020B0503020204020204" charset="-122"/>
              </a:rPr>
              <a:t>场</a:t>
            </a:r>
            <a:r>
              <a:rPr sz="1000" spc="30" dirty="0">
                <a:latin typeface="黑体" panose="02010609060101010101" charset="-122"/>
                <a:ea typeface="黑体" panose="02010609060101010101" charset="-122"/>
                <a:cs typeface="微软雅黑" panose="020B0503020204020204" charset="-122"/>
              </a:rPr>
              <a:t>外</a:t>
            </a:r>
            <a:r>
              <a:rPr sz="1000" spc="35" dirty="0">
                <a:latin typeface="黑体" panose="02010609060101010101" charset="-122"/>
                <a:ea typeface="黑体" panose="02010609060101010101" charset="-122"/>
                <a:cs typeface="微软雅黑" panose="020B0503020204020204" charset="-122"/>
              </a:rPr>
              <a:t>）</a:t>
            </a:r>
            <a:r>
              <a:rPr sz="1000" dirty="0">
                <a:latin typeface="黑体" panose="02010609060101010101" charset="-122"/>
                <a:ea typeface="黑体" panose="02010609060101010101" charset="-122"/>
                <a:cs typeface="微软雅黑" panose="020B0503020204020204" charset="-122"/>
              </a:rPr>
              <a:t>交</a:t>
            </a:r>
            <a:endParaRPr sz="1000">
              <a:latin typeface="黑体" panose="02010609060101010101" charset="-122"/>
              <a:ea typeface="黑体" panose="02010609060101010101" charset="-122"/>
              <a:cs typeface="微软雅黑" panose="020B0503020204020204" charset="-122"/>
            </a:endParaRPr>
          </a:p>
        </p:txBody>
      </p:sp>
      <p:sp>
        <p:nvSpPr>
          <p:cNvPr id="11" name="object 11"/>
          <p:cNvSpPr txBox="1"/>
          <p:nvPr/>
        </p:nvSpPr>
        <p:spPr>
          <a:xfrm>
            <a:off x="5498084" y="3435932"/>
            <a:ext cx="661670" cy="166370"/>
          </a:xfrm>
          <a:prstGeom prst="rect">
            <a:avLst/>
          </a:prstGeom>
        </p:spPr>
        <p:txBody>
          <a:bodyPr vert="horz" wrap="square" lIns="0" tIns="12700" rIns="0" bIns="0" rtlCol="0">
            <a:spAutoFit/>
          </a:bodyPr>
          <a:lstStyle/>
          <a:p>
            <a:pPr marL="12700">
              <a:lnSpc>
                <a:spcPct val="100000"/>
              </a:lnSpc>
              <a:spcBef>
                <a:spcPts val="100"/>
              </a:spcBef>
            </a:pPr>
            <a:r>
              <a:rPr sz="1000" dirty="0">
                <a:latin typeface="黑体" panose="02010609060101010101" charset="-122"/>
                <a:ea typeface="黑体" panose="02010609060101010101" charset="-122"/>
                <a:cs typeface="微软雅黑" panose="020B0503020204020204" charset="-122"/>
              </a:rPr>
              <a:t>易两种方式</a:t>
            </a:r>
            <a:endParaRPr sz="1000" dirty="0">
              <a:latin typeface="黑体" panose="02010609060101010101" charset="-122"/>
              <a:ea typeface="黑体" panose="02010609060101010101" charset="-122"/>
              <a:cs typeface="微软雅黑" panose="020B0503020204020204" charset="-122"/>
            </a:endParaRPr>
          </a:p>
        </p:txBody>
      </p:sp>
      <p:sp>
        <p:nvSpPr>
          <p:cNvPr id="12" name="object 12"/>
          <p:cNvSpPr txBox="1"/>
          <p:nvPr/>
        </p:nvSpPr>
        <p:spPr>
          <a:xfrm>
            <a:off x="5155184" y="3755972"/>
            <a:ext cx="2187575" cy="166370"/>
          </a:xfrm>
          <a:prstGeom prst="rect">
            <a:avLst/>
          </a:prstGeom>
        </p:spPr>
        <p:txBody>
          <a:bodyPr vert="horz" wrap="square" lIns="0" tIns="12700" rIns="0" bIns="0" rtlCol="0">
            <a:spAutoFit/>
          </a:bodyPr>
          <a:lstStyle/>
          <a:p>
            <a:pPr marL="355600" indent="-342900">
              <a:lnSpc>
                <a:spcPct val="100000"/>
              </a:lnSpc>
              <a:spcBef>
                <a:spcPts val="100"/>
              </a:spcBef>
              <a:buFont typeface="Wingdings" panose="05000000000000000000"/>
              <a:buChar char=""/>
              <a:tabLst>
                <a:tab pos="354965" algn="l"/>
                <a:tab pos="355600" algn="l"/>
              </a:tabLst>
            </a:pPr>
            <a:r>
              <a:rPr sz="1000" dirty="0">
                <a:latin typeface="黑体" panose="02010609060101010101" charset="-122"/>
                <a:ea typeface="黑体" panose="02010609060101010101" charset="-122"/>
                <a:cs typeface="黑体" panose="02010609060101010101" charset="-122"/>
              </a:rPr>
              <a:t>制定了</a:t>
            </a:r>
            <a:r>
              <a:rPr sz="1000" spc="-5" dirty="0">
                <a:latin typeface="黑体" panose="02010609060101010101" charset="-122"/>
                <a:ea typeface="黑体" panose="02010609060101010101" charset="-122"/>
                <a:cs typeface="黑体" panose="02010609060101010101" charset="-122"/>
              </a:rPr>
              <a:t>MRV</a:t>
            </a:r>
            <a:r>
              <a:rPr sz="1000" dirty="0">
                <a:latin typeface="黑体" panose="02010609060101010101" charset="-122"/>
                <a:ea typeface="黑体" panose="02010609060101010101" charset="-122"/>
                <a:cs typeface="黑体" panose="02010609060101010101" charset="-122"/>
              </a:rPr>
              <a:t>、履</a:t>
            </a:r>
            <a:r>
              <a:rPr sz="1000" spc="-10" dirty="0">
                <a:latin typeface="黑体" panose="02010609060101010101" charset="-122"/>
                <a:ea typeface="黑体" panose="02010609060101010101" charset="-122"/>
                <a:cs typeface="黑体" panose="02010609060101010101" charset="-122"/>
              </a:rPr>
              <a:t>约</a:t>
            </a:r>
            <a:r>
              <a:rPr sz="1000" dirty="0">
                <a:latin typeface="黑体" panose="02010609060101010101" charset="-122"/>
                <a:ea typeface="黑体" panose="02010609060101010101" charset="-122"/>
                <a:cs typeface="黑体" panose="02010609060101010101" charset="-122"/>
              </a:rPr>
              <a:t>、惩</a:t>
            </a:r>
            <a:r>
              <a:rPr sz="1000" spc="-10" dirty="0">
                <a:latin typeface="黑体" panose="02010609060101010101" charset="-122"/>
                <a:ea typeface="黑体" panose="02010609060101010101" charset="-122"/>
                <a:cs typeface="黑体" panose="02010609060101010101" charset="-122"/>
              </a:rPr>
              <a:t>罚</a:t>
            </a:r>
            <a:r>
              <a:rPr sz="1000" dirty="0">
                <a:latin typeface="黑体" panose="02010609060101010101" charset="-122"/>
                <a:ea typeface="黑体" panose="02010609060101010101" charset="-122"/>
                <a:cs typeface="黑体" panose="02010609060101010101" charset="-122"/>
              </a:rPr>
              <a:t>等机制</a:t>
            </a:r>
            <a:endParaRPr sz="1000">
              <a:latin typeface="黑体" panose="02010609060101010101" charset="-122"/>
              <a:ea typeface="黑体" panose="02010609060101010101" charset="-122"/>
              <a:cs typeface="黑体" panose="02010609060101010101" charset="-122"/>
            </a:endParaRPr>
          </a:p>
        </p:txBody>
      </p:sp>
      <p:sp>
        <p:nvSpPr>
          <p:cNvPr id="13" name="object 13"/>
          <p:cNvSpPr txBox="1"/>
          <p:nvPr/>
        </p:nvSpPr>
        <p:spPr>
          <a:xfrm>
            <a:off x="5155184" y="4076011"/>
            <a:ext cx="1513840" cy="166370"/>
          </a:xfrm>
          <a:prstGeom prst="rect">
            <a:avLst/>
          </a:prstGeom>
        </p:spPr>
        <p:txBody>
          <a:bodyPr vert="horz" wrap="square" lIns="0" tIns="12700" rIns="0" bIns="0" rtlCol="0">
            <a:spAutoFit/>
          </a:bodyPr>
          <a:lstStyle/>
          <a:p>
            <a:pPr marL="355600" indent="-342900">
              <a:lnSpc>
                <a:spcPct val="100000"/>
              </a:lnSpc>
              <a:spcBef>
                <a:spcPts val="100"/>
              </a:spcBef>
              <a:buFont typeface="Wingdings" panose="05000000000000000000"/>
              <a:buChar char=""/>
              <a:tabLst>
                <a:tab pos="354965" algn="l"/>
                <a:tab pos="355600" algn="l"/>
              </a:tabLst>
            </a:pPr>
            <a:r>
              <a:rPr sz="1000" dirty="0">
                <a:latin typeface="黑体" panose="02010609060101010101" charset="-122"/>
                <a:ea typeface="黑体" panose="02010609060101010101" charset="-122"/>
                <a:cs typeface="微软雅黑" panose="020B0503020204020204" charset="-122"/>
              </a:rPr>
              <a:t>建立了登记注册系统</a:t>
            </a:r>
            <a:endParaRPr sz="1000" dirty="0">
              <a:latin typeface="黑体" panose="02010609060101010101" charset="-122"/>
              <a:ea typeface="黑体" panose="02010609060101010101" charset="-122"/>
              <a:cs typeface="微软雅黑" panose="020B0503020204020204" charset="-122"/>
            </a:endParaRPr>
          </a:p>
        </p:txBody>
      </p:sp>
      <p:sp>
        <p:nvSpPr>
          <p:cNvPr id="14" name="object 14"/>
          <p:cNvSpPr txBox="1"/>
          <p:nvPr/>
        </p:nvSpPr>
        <p:spPr>
          <a:xfrm>
            <a:off x="1338580" y="3608652"/>
            <a:ext cx="3591560" cy="1012190"/>
          </a:xfrm>
          <a:prstGeom prst="rect">
            <a:avLst/>
          </a:prstGeom>
        </p:spPr>
        <p:txBody>
          <a:bodyPr vert="horz" wrap="square" lIns="0" tIns="12065" rIns="0" bIns="0" rtlCol="0">
            <a:spAutoFit/>
          </a:bodyPr>
          <a:lstStyle/>
          <a:p>
            <a:pPr marL="184150" marR="50165" indent="-171450">
              <a:lnSpc>
                <a:spcPct val="100000"/>
              </a:lnSpc>
              <a:spcBef>
                <a:spcPts val="95"/>
              </a:spcBef>
              <a:buFont typeface="Wingdings" panose="05000000000000000000"/>
              <a:buChar char=""/>
              <a:tabLst>
                <a:tab pos="184150" algn="l"/>
              </a:tabLst>
            </a:pPr>
            <a:r>
              <a:rPr sz="1100" spc="-5" dirty="0">
                <a:latin typeface="黑体" panose="02010609060101010101" charset="-122"/>
                <a:ea typeface="黑体" panose="02010609060101010101" charset="-122"/>
                <a:cs typeface="黑体" panose="02010609060101010101" charset="-122"/>
              </a:rPr>
              <a:t>试点省市经济发展、产业结构、能源消费、温室气体排 放各有特点，代表性强</a:t>
            </a:r>
            <a:endParaRPr sz="1100">
              <a:latin typeface="黑体" panose="02010609060101010101" charset="-122"/>
              <a:ea typeface="黑体" panose="02010609060101010101" charset="-122"/>
              <a:cs typeface="黑体" panose="02010609060101010101" charset="-122"/>
            </a:endParaRPr>
          </a:p>
          <a:p>
            <a:pPr marL="184150" marR="5080" indent="-171450">
              <a:lnSpc>
                <a:spcPct val="100000"/>
              </a:lnSpc>
              <a:spcBef>
                <a:spcPts val="1200"/>
              </a:spcBef>
              <a:buFont typeface="Wingdings" panose="05000000000000000000"/>
              <a:buChar char=""/>
              <a:tabLst>
                <a:tab pos="184150" algn="l"/>
              </a:tabLst>
            </a:pPr>
            <a:r>
              <a:rPr sz="1100" spc="-5" dirty="0">
                <a:latin typeface="黑体" panose="02010609060101010101" charset="-122"/>
                <a:ea typeface="黑体" panose="02010609060101010101" charset="-122"/>
                <a:cs typeface="黑体" panose="02010609060101010101" charset="-122"/>
              </a:rPr>
              <a:t>七个试点地区总人口2.6亿，能</a:t>
            </a:r>
            <a:r>
              <a:rPr sz="1100" dirty="0">
                <a:latin typeface="黑体" panose="02010609060101010101" charset="-122"/>
                <a:ea typeface="黑体" panose="02010609060101010101" charset="-122"/>
                <a:cs typeface="黑体" panose="02010609060101010101" charset="-122"/>
              </a:rPr>
              <a:t>耗</a:t>
            </a:r>
            <a:r>
              <a:rPr sz="1100" spc="-5" dirty="0">
                <a:latin typeface="黑体" panose="02010609060101010101" charset="-122"/>
                <a:ea typeface="黑体" panose="02010609060101010101" charset="-122"/>
                <a:cs typeface="黑体" panose="02010609060101010101" charset="-122"/>
              </a:rPr>
              <a:t>8.3亿吨标准煤，GDP  合计</a:t>
            </a:r>
            <a:r>
              <a:rPr sz="1100" spc="-10" dirty="0">
                <a:latin typeface="黑体" panose="02010609060101010101" charset="-122"/>
                <a:ea typeface="黑体" panose="02010609060101010101" charset="-122"/>
                <a:cs typeface="黑体" panose="02010609060101010101" charset="-122"/>
              </a:rPr>
              <a:t>14</a:t>
            </a:r>
            <a:r>
              <a:rPr sz="1100" spc="-5" dirty="0">
                <a:latin typeface="黑体" panose="02010609060101010101" charset="-122"/>
                <a:ea typeface="黑体" panose="02010609060101010101" charset="-122"/>
                <a:cs typeface="黑体" panose="02010609060101010101" charset="-122"/>
              </a:rPr>
              <a:t>万亿人民币三项资料分别占到中国</a:t>
            </a:r>
            <a:r>
              <a:rPr sz="1100" spc="5" dirty="0">
                <a:latin typeface="黑体" panose="02010609060101010101" charset="-122"/>
                <a:ea typeface="黑体" panose="02010609060101010101" charset="-122"/>
                <a:cs typeface="黑体" panose="02010609060101010101" charset="-122"/>
              </a:rPr>
              <a:t>的</a:t>
            </a:r>
            <a:r>
              <a:rPr sz="1100" spc="-5" dirty="0">
                <a:latin typeface="黑体" panose="02010609060101010101" charset="-122"/>
                <a:ea typeface="黑体" panose="02010609060101010101" charset="-122"/>
                <a:cs typeface="黑体" panose="02010609060101010101" charset="-122"/>
              </a:rPr>
              <a:t>19%</a:t>
            </a:r>
            <a:r>
              <a:rPr sz="1100" dirty="0">
                <a:latin typeface="黑体" panose="02010609060101010101" charset="-122"/>
                <a:ea typeface="黑体" panose="02010609060101010101" charset="-122"/>
                <a:cs typeface="黑体" panose="02010609060101010101" charset="-122"/>
              </a:rPr>
              <a:t>、</a:t>
            </a:r>
            <a:r>
              <a:rPr sz="1100" spc="-5" dirty="0">
                <a:latin typeface="黑体" panose="02010609060101010101" charset="-122"/>
                <a:ea typeface="黑体" panose="02010609060101010101" charset="-122"/>
                <a:cs typeface="黑体" panose="02010609060101010101" charset="-122"/>
              </a:rPr>
              <a:t>27%  和23%</a:t>
            </a:r>
            <a:endParaRPr sz="1100">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533412" y="1100402"/>
            <a:ext cx="229235" cy="2780030"/>
          </a:xfrm>
          <a:prstGeom prst="rect">
            <a:avLst/>
          </a:prstGeom>
        </p:spPr>
        <p:txBody>
          <a:bodyPr vert="horz" wrap="square" lIns="0" tIns="56515" rIns="0" bIns="0" rtlCol="0">
            <a:spAutoFit/>
          </a:bodyPr>
          <a:lstStyle/>
          <a:p>
            <a:pPr marL="12700" marR="5080" algn="just">
              <a:lnSpc>
                <a:spcPct val="82000"/>
              </a:lnSpc>
              <a:spcBef>
                <a:spcPts val="445"/>
              </a:spcBef>
            </a:pPr>
            <a:r>
              <a:rPr sz="2400" b="1" spc="-5" dirty="0">
                <a:solidFill>
                  <a:schemeClr val="tx2"/>
                </a:solidFill>
                <a:latin typeface="微软雅黑" panose="020B0503020204020204" charset="-122"/>
                <a:ea typeface="微软雅黑" panose="020B0503020204020204" charset="-122"/>
                <a:cs typeface="微软雅黑" panose="020B0503020204020204" charset="-122"/>
              </a:rPr>
              <a:t>碳 交 易 试 点 启 动 运 行</a:t>
            </a:r>
            <a:endParaRPr sz="2400" b="1" spc="-5"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3" name="object 3"/>
          <p:cNvSpPr/>
          <p:nvPr/>
        </p:nvSpPr>
        <p:spPr>
          <a:xfrm>
            <a:off x="1536700" y="618437"/>
            <a:ext cx="7042150" cy="3720465"/>
          </a:xfrm>
          <a:prstGeom prst="rect">
            <a:avLst/>
          </a:prstGeom>
          <a:blipFill>
            <a:blip r:embed="rId2" cstate="print"/>
            <a:stretch>
              <a:fillRect/>
            </a:stretch>
          </a:blipFill>
        </p:spPr>
        <p:txBody>
          <a:bodyPr wrap="square" lIns="0" tIns="0" rIns="0" bIns="0" rtlCol="0"/>
          <a:lstStyle/>
          <a:p>
            <a:endParaRPr>
              <a:latin typeface="微软雅黑" panose="020B0503020204020204" charset="-122"/>
              <a:ea typeface="微软雅黑" panose="020B0503020204020204" charset="-122"/>
            </a:endParaRPr>
          </a:p>
        </p:txBody>
      </p:sp>
      <p:sp>
        <p:nvSpPr>
          <p:cNvPr id="4" name="object 4"/>
          <p:cNvSpPr txBox="1"/>
          <p:nvPr/>
        </p:nvSpPr>
        <p:spPr>
          <a:xfrm>
            <a:off x="4716017" y="700098"/>
            <a:ext cx="3888740" cy="626745"/>
          </a:xfrm>
          <a:prstGeom prst="rect">
            <a:avLst/>
          </a:prstGeom>
          <a:gradFill>
            <a:gsLst>
              <a:gs pos="0">
                <a:srgbClr val="14CD68"/>
              </a:gs>
              <a:gs pos="100000">
                <a:srgbClr val="035C7D"/>
              </a:gs>
            </a:gsLst>
            <a:lin ang="0" scaled="0"/>
          </a:gradFill>
        </p:spPr>
        <p:txBody>
          <a:bodyPr vert="horz" wrap="square" lIns="0" tIns="5080" rIns="0" bIns="0" rtlCol="0">
            <a:spAutoFit/>
          </a:bodyPr>
          <a:lstStyle/>
          <a:p>
            <a:pPr>
              <a:lnSpc>
                <a:spcPct val="100000"/>
              </a:lnSpc>
              <a:spcBef>
                <a:spcPts val="40"/>
              </a:spcBef>
            </a:pPr>
            <a:endParaRPr sz="1250">
              <a:latin typeface="微软雅黑" panose="020B0503020204020204" charset="-122"/>
              <a:ea typeface="微软雅黑" panose="020B0503020204020204" charset="-122"/>
              <a:cs typeface="微软雅黑" panose="020B0503020204020204" charset="-122"/>
            </a:endParaRPr>
          </a:p>
          <a:p>
            <a:pPr marL="91440">
              <a:lnSpc>
                <a:spcPts val="1435"/>
              </a:lnSpc>
            </a:pPr>
            <a:r>
              <a:rPr sz="1200" spc="-5" dirty="0">
                <a:solidFill>
                  <a:srgbClr val="FFFFFF"/>
                </a:solidFill>
                <a:latin typeface="微软雅黑" panose="020B0503020204020204" charset="-122"/>
                <a:ea typeface="微软雅黑" panose="020B0503020204020204" charset="-122"/>
                <a:cs typeface="微软雅黑" panose="020B0503020204020204" charset="-122"/>
              </a:rPr>
              <a:t>2013</a:t>
            </a:r>
            <a:r>
              <a:rPr sz="1200" dirty="0">
                <a:solidFill>
                  <a:srgbClr val="FFFFFF"/>
                </a:solidFill>
                <a:latin typeface="微软雅黑" panose="020B0503020204020204" charset="-122"/>
                <a:ea typeface="微软雅黑" panose="020B0503020204020204" charset="-122"/>
                <a:cs typeface="微软雅黑" panose="020B0503020204020204" charset="-122"/>
              </a:rPr>
              <a:t>年</a:t>
            </a:r>
            <a:r>
              <a:rPr sz="1200" spc="-5" dirty="0">
                <a:solidFill>
                  <a:srgbClr val="FFFFFF"/>
                </a:solidFill>
                <a:latin typeface="微软雅黑" panose="020B0503020204020204" charset="-122"/>
                <a:ea typeface="微软雅黑" panose="020B0503020204020204" charset="-122"/>
                <a:cs typeface="微软雅黑" panose="020B0503020204020204" charset="-122"/>
              </a:rPr>
              <a:t>6</a:t>
            </a:r>
            <a:r>
              <a:rPr sz="1200" dirty="0">
                <a:solidFill>
                  <a:srgbClr val="FFFFFF"/>
                </a:solidFill>
                <a:latin typeface="微软雅黑" panose="020B0503020204020204" charset="-122"/>
                <a:ea typeface="微软雅黑" panose="020B0503020204020204" charset="-122"/>
                <a:cs typeface="微软雅黑" panose="020B0503020204020204" charset="-122"/>
              </a:rPr>
              <a:t>月</a:t>
            </a:r>
            <a:r>
              <a:rPr sz="1200" spc="-5" dirty="0">
                <a:solidFill>
                  <a:srgbClr val="FFFFFF"/>
                </a:solidFill>
                <a:latin typeface="微软雅黑" panose="020B0503020204020204" charset="-122"/>
                <a:ea typeface="微软雅黑" panose="020B0503020204020204" charset="-122"/>
                <a:cs typeface="微软雅黑" panose="020B0503020204020204" charset="-122"/>
              </a:rPr>
              <a:t>18</a:t>
            </a:r>
            <a:r>
              <a:rPr sz="1200" dirty="0">
                <a:solidFill>
                  <a:srgbClr val="FFFFFF"/>
                </a:solidFill>
                <a:latin typeface="微软雅黑" panose="020B0503020204020204" charset="-122"/>
                <a:ea typeface="微软雅黑" panose="020B0503020204020204" charset="-122"/>
                <a:cs typeface="微软雅黑" panose="020B0503020204020204" charset="-122"/>
              </a:rPr>
              <a:t>日，第一个试点碳排放权交易市</a:t>
            </a:r>
            <a:r>
              <a:rPr sz="1200" spc="-30" dirty="0">
                <a:solidFill>
                  <a:srgbClr val="FFFFFF"/>
                </a:solidFill>
                <a:latin typeface="微软雅黑" panose="020B0503020204020204" charset="-122"/>
                <a:ea typeface="微软雅黑" panose="020B0503020204020204" charset="-122"/>
                <a:cs typeface="微软雅黑" panose="020B0503020204020204" charset="-122"/>
              </a:rPr>
              <a:t>场</a:t>
            </a:r>
            <a:r>
              <a:rPr sz="1200" dirty="0">
                <a:solidFill>
                  <a:srgbClr val="FFFFFF"/>
                </a:solidFill>
                <a:latin typeface="微软雅黑" panose="020B0503020204020204" charset="-122"/>
                <a:ea typeface="微软雅黑" panose="020B0503020204020204" charset="-122"/>
                <a:cs typeface="微软雅黑" panose="020B0503020204020204" charset="-122"/>
              </a:rPr>
              <a:t>——</a:t>
            </a:r>
            <a:endParaRPr sz="1200">
              <a:latin typeface="微软雅黑" panose="020B0503020204020204" charset="-122"/>
              <a:ea typeface="微软雅黑" panose="020B0503020204020204" charset="-122"/>
              <a:cs typeface="微软雅黑" panose="020B0503020204020204" charset="-122"/>
            </a:endParaRPr>
          </a:p>
          <a:p>
            <a:pPr marL="91440">
              <a:lnSpc>
                <a:spcPts val="1915"/>
              </a:lnSpc>
            </a:pPr>
            <a:r>
              <a:rPr sz="1600" b="1" i="1" dirty="0">
                <a:solidFill>
                  <a:srgbClr val="FFFFFF"/>
                </a:solidFill>
                <a:latin typeface="微软雅黑" panose="020B0503020204020204" charset="-122"/>
                <a:ea typeface="微软雅黑" panose="020B0503020204020204" charset="-122"/>
                <a:cs typeface="微软雅黑" panose="020B0503020204020204" charset="-122"/>
              </a:rPr>
              <a:t>深圳碳市场启动交易</a:t>
            </a:r>
            <a:endParaRPr sz="160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609612" y="1134057"/>
            <a:ext cx="229235" cy="2780030"/>
          </a:xfrm>
          <a:prstGeom prst="rect">
            <a:avLst/>
          </a:prstGeom>
        </p:spPr>
        <p:txBody>
          <a:bodyPr vert="horz" wrap="square" lIns="0" tIns="56515" rIns="0" bIns="0" rtlCol="0">
            <a:spAutoFit/>
          </a:bodyPr>
          <a:lstStyle/>
          <a:p>
            <a:pPr marL="12700" marR="5080" algn="just">
              <a:lnSpc>
                <a:spcPct val="82000"/>
              </a:lnSpc>
              <a:spcBef>
                <a:spcPts val="445"/>
              </a:spcBef>
            </a:pPr>
            <a:r>
              <a:rPr sz="2400" b="1" spc="-5" dirty="0">
                <a:solidFill>
                  <a:schemeClr val="tx2"/>
                </a:solidFill>
                <a:latin typeface="微软雅黑" panose="020B0503020204020204" charset="-122"/>
                <a:ea typeface="微软雅黑" panose="020B0503020204020204" charset="-122"/>
                <a:cs typeface="微软雅黑" panose="020B0503020204020204" charset="-122"/>
              </a:rPr>
              <a:t>碳 交 易 试 点 建 设 情 况</a:t>
            </a:r>
            <a:endParaRPr sz="2400" b="1" spc="-5"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3" name="object 3"/>
          <p:cNvSpPr/>
          <p:nvPr/>
        </p:nvSpPr>
        <p:spPr>
          <a:xfrm>
            <a:off x="1330959" y="772068"/>
            <a:ext cx="1512570" cy="459740"/>
          </a:xfrm>
          <a:custGeom>
            <a:avLst/>
            <a:gdLst/>
            <a:ahLst/>
            <a:cxnLst/>
            <a:rect l="l" t="t" r="r" b="b"/>
            <a:pathLst>
              <a:path w="1512570" h="459740">
                <a:moveTo>
                  <a:pt x="0" y="459651"/>
                </a:moveTo>
                <a:lnTo>
                  <a:pt x="1512189" y="459651"/>
                </a:lnTo>
                <a:lnTo>
                  <a:pt x="1512189" y="0"/>
                </a:lnTo>
                <a:lnTo>
                  <a:pt x="0" y="0"/>
                </a:lnTo>
                <a:lnTo>
                  <a:pt x="0" y="459651"/>
                </a:lnTo>
                <a:close/>
              </a:path>
            </a:pathLst>
          </a:custGeom>
          <a:solidFill>
            <a:srgbClr val="73AC79"/>
          </a:solidFill>
        </p:spPr>
        <p:txBody>
          <a:bodyPr wrap="square" lIns="0" tIns="0" rIns="0" bIns="0" rtlCol="0"/>
          <a:lstStyle/>
          <a:p>
            <a:endParaRPr>
              <a:latin typeface="微软雅黑" panose="020B0503020204020204" charset="-122"/>
              <a:ea typeface="微软雅黑" panose="020B0503020204020204" charset="-122"/>
            </a:endParaRPr>
          </a:p>
        </p:txBody>
      </p:sp>
      <p:sp>
        <p:nvSpPr>
          <p:cNvPr id="4" name="object 4"/>
          <p:cNvSpPr/>
          <p:nvPr/>
        </p:nvSpPr>
        <p:spPr>
          <a:xfrm>
            <a:off x="2843783" y="772068"/>
            <a:ext cx="5040630" cy="459740"/>
          </a:xfrm>
          <a:custGeom>
            <a:avLst/>
            <a:gdLst/>
            <a:ahLst/>
            <a:cxnLst/>
            <a:rect l="l" t="t" r="r" b="b"/>
            <a:pathLst>
              <a:path w="5040630" h="459740">
                <a:moveTo>
                  <a:pt x="0" y="459651"/>
                </a:moveTo>
                <a:lnTo>
                  <a:pt x="5040503" y="459651"/>
                </a:lnTo>
                <a:lnTo>
                  <a:pt x="5040503" y="0"/>
                </a:lnTo>
                <a:lnTo>
                  <a:pt x="0" y="0"/>
                </a:lnTo>
                <a:lnTo>
                  <a:pt x="0" y="459651"/>
                </a:lnTo>
                <a:close/>
              </a:path>
            </a:pathLst>
          </a:custGeom>
          <a:solidFill>
            <a:srgbClr val="73AC79"/>
          </a:solidFill>
        </p:spPr>
        <p:txBody>
          <a:bodyPr wrap="square" lIns="0" tIns="0" rIns="0" bIns="0" rtlCol="0"/>
          <a:lstStyle/>
          <a:p>
            <a:endParaRPr>
              <a:latin typeface="微软雅黑" panose="020B0503020204020204" charset="-122"/>
              <a:ea typeface="微软雅黑" panose="020B0503020204020204" charset="-122"/>
            </a:endParaRPr>
          </a:p>
        </p:txBody>
      </p:sp>
      <p:sp>
        <p:nvSpPr>
          <p:cNvPr id="5" name="object 5"/>
          <p:cNvSpPr/>
          <p:nvPr/>
        </p:nvSpPr>
        <p:spPr>
          <a:xfrm>
            <a:off x="1331594" y="1231732"/>
            <a:ext cx="1512570" cy="513080"/>
          </a:xfrm>
          <a:custGeom>
            <a:avLst/>
            <a:gdLst/>
            <a:ahLst/>
            <a:cxnLst/>
            <a:rect l="l" t="t" r="r" b="b"/>
            <a:pathLst>
              <a:path w="1512570" h="513080">
                <a:moveTo>
                  <a:pt x="0" y="513067"/>
                </a:moveTo>
                <a:lnTo>
                  <a:pt x="1512189" y="513067"/>
                </a:lnTo>
                <a:lnTo>
                  <a:pt x="1512189" y="0"/>
                </a:lnTo>
                <a:lnTo>
                  <a:pt x="0" y="0"/>
                </a:lnTo>
                <a:lnTo>
                  <a:pt x="0" y="513067"/>
                </a:lnTo>
                <a:close/>
              </a:path>
            </a:pathLst>
          </a:custGeom>
          <a:solidFill>
            <a:srgbClr val="73AC79"/>
          </a:solidFill>
        </p:spPr>
        <p:txBody>
          <a:bodyPr wrap="square" lIns="0" tIns="0" rIns="0" bIns="0" rtlCol="0"/>
          <a:lstStyle/>
          <a:p>
            <a:endParaRPr>
              <a:latin typeface="微软雅黑" panose="020B0503020204020204" charset="-122"/>
              <a:ea typeface="微软雅黑" panose="020B0503020204020204" charset="-122"/>
            </a:endParaRPr>
          </a:p>
        </p:txBody>
      </p:sp>
      <p:sp>
        <p:nvSpPr>
          <p:cNvPr id="6" name="object 6"/>
          <p:cNvSpPr/>
          <p:nvPr/>
        </p:nvSpPr>
        <p:spPr>
          <a:xfrm>
            <a:off x="2843783" y="1231732"/>
            <a:ext cx="5040630" cy="513080"/>
          </a:xfrm>
          <a:custGeom>
            <a:avLst/>
            <a:gdLst/>
            <a:ahLst/>
            <a:cxnLst/>
            <a:rect l="l" t="t" r="r" b="b"/>
            <a:pathLst>
              <a:path w="5040630" h="513080">
                <a:moveTo>
                  <a:pt x="0" y="513067"/>
                </a:moveTo>
                <a:lnTo>
                  <a:pt x="5040503" y="513067"/>
                </a:lnTo>
                <a:lnTo>
                  <a:pt x="5040503" y="0"/>
                </a:lnTo>
                <a:lnTo>
                  <a:pt x="0" y="0"/>
                </a:lnTo>
                <a:lnTo>
                  <a:pt x="0" y="513067"/>
                </a:lnTo>
                <a:close/>
              </a:path>
            </a:pathLst>
          </a:custGeom>
          <a:solidFill>
            <a:srgbClr val="D4D2D1"/>
          </a:solidFill>
        </p:spPr>
        <p:txBody>
          <a:bodyPr wrap="square" lIns="0" tIns="0" rIns="0" bIns="0" rtlCol="0"/>
          <a:lstStyle/>
          <a:p>
            <a:endParaRPr>
              <a:latin typeface="微软雅黑" panose="020B0503020204020204" charset="-122"/>
              <a:ea typeface="微软雅黑" panose="020B0503020204020204" charset="-122"/>
            </a:endParaRPr>
          </a:p>
        </p:txBody>
      </p:sp>
      <p:sp>
        <p:nvSpPr>
          <p:cNvPr id="7" name="object 7"/>
          <p:cNvSpPr/>
          <p:nvPr/>
        </p:nvSpPr>
        <p:spPr>
          <a:xfrm>
            <a:off x="1331594" y="1744876"/>
            <a:ext cx="1512570" cy="532765"/>
          </a:xfrm>
          <a:custGeom>
            <a:avLst/>
            <a:gdLst/>
            <a:ahLst/>
            <a:cxnLst/>
            <a:rect l="l" t="t" r="r" b="b"/>
            <a:pathLst>
              <a:path w="1512570" h="532764">
                <a:moveTo>
                  <a:pt x="0" y="532434"/>
                </a:moveTo>
                <a:lnTo>
                  <a:pt x="1512189" y="532434"/>
                </a:lnTo>
                <a:lnTo>
                  <a:pt x="1512189" y="0"/>
                </a:lnTo>
                <a:lnTo>
                  <a:pt x="0" y="0"/>
                </a:lnTo>
                <a:lnTo>
                  <a:pt x="0" y="532434"/>
                </a:lnTo>
                <a:close/>
              </a:path>
            </a:pathLst>
          </a:custGeom>
          <a:solidFill>
            <a:srgbClr val="73AC79"/>
          </a:solidFill>
        </p:spPr>
        <p:txBody>
          <a:bodyPr wrap="square" lIns="0" tIns="0" rIns="0" bIns="0" rtlCol="0"/>
          <a:lstStyle/>
          <a:p>
            <a:endParaRPr>
              <a:latin typeface="微软雅黑" panose="020B0503020204020204" charset="-122"/>
              <a:ea typeface="微软雅黑" panose="020B0503020204020204" charset="-122"/>
            </a:endParaRPr>
          </a:p>
        </p:txBody>
      </p:sp>
      <p:sp>
        <p:nvSpPr>
          <p:cNvPr id="8" name="object 8"/>
          <p:cNvSpPr/>
          <p:nvPr/>
        </p:nvSpPr>
        <p:spPr>
          <a:xfrm>
            <a:off x="2843783" y="1744876"/>
            <a:ext cx="5040630" cy="532765"/>
          </a:xfrm>
          <a:custGeom>
            <a:avLst/>
            <a:gdLst/>
            <a:ahLst/>
            <a:cxnLst/>
            <a:rect l="l" t="t" r="r" b="b"/>
            <a:pathLst>
              <a:path w="5040630" h="532764">
                <a:moveTo>
                  <a:pt x="0" y="532434"/>
                </a:moveTo>
                <a:lnTo>
                  <a:pt x="5040503" y="532434"/>
                </a:lnTo>
                <a:lnTo>
                  <a:pt x="5040503" y="0"/>
                </a:lnTo>
                <a:lnTo>
                  <a:pt x="0" y="0"/>
                </a:lnTo>
                <a:lnTo>
                  <a:pt x="0" y="532434"/>
                </a:lnTo>
                <a:close/>
              </a:path>
            </a:pathLst>
          </a:custGeom>
          <a:solidFill>
            <a:srgbClr val="EBEAE9"/>
          </a:solidFill>
        </p:spPr>
        <p:txBody>
          <a:bodyPr wrap="square" lIns="0" tIns="0" rIns="0" bIns="0" rtlCol="0"/>
          <a:lstStyle/>
          <a:p>
            <a:endParaRPr>
              <a:latin typeface="微软雅黑" panose="020B0503020204020204" charset="-122"/>
              <a:ea typeface="微软雅黑" panose="020B0503020204020204" charset="-122"/>
            </a:endParaRPr>
          </a:p>
        </p:txBody>
      </p:sp>
      <p:sp>
        <p:nvSpPr>
          <p:cNvPr id="9" name="object 9"/>
          <p:cNvSpPr/>
          <p:nvPr/>
        </p:nvSpPr>
        <p:spPr>
          <a:xfrm>
            <a:off x="1331594" y="2277298"/>
            <a:ext cx="1512570" cy="479425"/>
          </a:xfrm>
          <a:custGeom>
            <a:avLst/>
            <a:gdLst/>
            <a:ahLst/>
            <a:cxnLst/>
            <a:rect l="l" t="t" r="r" b="b"/>
            <a:pathLst>
              <a:path w="1512570" h="479425">
                <a:moveTo>
                  <a:pt x="0" y="479183"/>
                </a:moveTo>
                <a:lnTo>
                  <a:pt x="1512189" y="479183"/>
                </a:lnTo>
                <a:lnTo>
                  <a:pt x="1512189" y="0"/>
                </a:lnTo>
                <a:lnTo>
                  <a:pt x="0" y="0"/>
                </a:lnTo>
                <a:lnTo>
                  <a:pt x="0" y="479183"/>
                </a:lnTo>
                <a:close/>
              </a:path>
            </a:pathLst>
          </a:custGeom>
          <a:solidFill>
            <a:srgbClr val="73AC79"/>
          </a:solidFill>
        </p:spPr>
        <p:txBody>
          <a:bodyPr wrap="square" lIns="0" tIns="0" rIns="0" bIns="0" rtlCol="0"/>
          <a:lstStyle/>
          <a:p>
            <a:endParaRPr>
              <a:latin typeface="微软雅黑" panose="020B0503020204020204" charset="-122"/>
              <a:ea typeface="微软雅黑" panose="020B0503020204020204" charset="-122"/>
            </a:endParaRPr>
          </a:p>
        </p:txBody>
      </p:sp>
      <p:sp>
        <p:nvSpPr>
          <p:cNvPr id="10" name="object 10"/>
          <p:cNvSpPr/>
          <p:nvPr/>
        </p:nvSpPr>
        <p:spPr>
          <a:xfrm>
            <a:off x="2843783" y="2277298"/>
            <a:ext cx="5040630" cy="479425"/>
          </a:xfrm>
          <a:custGeom>
            <a:avLst/>
            <a:gdLst/>
            <a:ahLst/>
            <a:cxnLst/>
            <a:rect l="l" t="t" r="r" b="b"/>
            <a:pathLst>
              <a:path w="5040630" h="479425">
                <a:moveTo>
                  <a:pt x="0" y="479183"/>
                </a:moveTo>
                <a:lnTo>
                  <a:pt x="5040503" y="479183"/>
                </a:lnTo>
                <a:lnTo>
                  <a:pt x="5040503" y="0"/>
                </a:lnTo>
                <a:lnTo>
                  <a:pt x="0" y="0"/>
                </a:lnTo>
                <a:lnTo>
                  <a:pt x="0" y="479183"/>
                </a:lnTo>
                <a:close/>
              </a:path>
            </a:pathLst>
          </a:custGeom>
          <a:solidFill>
            <a:srgbClr val="D4D2D1"/>
          </a:solidFill>
        </p:spPr>
        <p:txBody>
          <a:bodyPr wrap="square" lIns="0" tIns="0" rIns="0" bIns="0" rtlCol="0"/>
          <a:lstStyle/>
          <a:p>
            <a:endParaRPr>
              <a:latin typeface="微软雅黑" panose="020B0503020204020204" charset="-122"/>
              <a:ea typeface="微软雅黑" panose="020B0503020204020204" charset="-122"/>
            </a:endParaRPr>
          </a:p>
        </p:txBody>
      </p:sp>
      <p:sp>
        <p:nvSpPr>
          <p:cNvPr id="11" name="object 11"/>
          <p:cNvSpPr/>
          <p:nvPr/>
        </p:nvSpPr>
        <p:spPr>
          <a:xfrm>
            <a:off x="1331594" y="2756469"/>
            <a:ext cx="1512570" cy="479425"/>
          </a:xfrm>
          <a:custGeom>
            <a:avLst/>
            <a:gdLst/>
            <a:ahLst/>
            <a:cxnLst/>
            <a:rect l="l" t="t" r="r" b="b"/>
            <a:pathLst>
              <a:path w="1512570" h="479425">
                <a:moveTo>
                  <a:pt x="0" y="479183"/>
                </a:moveTo>
                <a:lnTo>
                  <a:pt x="1512189" y="479183"/>
                </a:lnTo>
                <a:lnTo>
                  <a:pt x="1512189" y="0"/>
                </a:lnTo>
                <a:lnTo>
                  <a:pt x="0" y="0"/>
                </a:lnTo>
                <a:lnTo>
                  <a:pt x="0" y="479183"/>
                </a:lnTo>
                <a:close/>
              </a:path>
            </a:pathLst>
          </a:custGeom>
          <a:solidFill>
            <a:srgbClr val="73AC79"/>
          </a:solidFill>
        </p:spPr>
        <p:txBody>
          <a:bodyPr wrap="square" lIns="0" tIns="0" rIns="0" bIns="0" rtlCol="0"/>
          <a:lstStyle/>
          <a:p>
            <a:endParaRPr>
              <a:latin typeface="微软雅黑" panose="020B0503020204020204" charset="-122"/>
              <a:ea typeface="微软雅黑" panose="020B0503020204020204" charset="-122"/>
            </a:endParaRPr>
          </a:p>
        </p:txBody>
      </p:sp>
      <p:sp>
        <p:nvSpPr>
          <p:cNvPr id="12" name="object 12"/>
          <p:cNvSpPr/>
          <p:nvPr/>
        </p:nvSpPr>
        <p:spPr>
          <a:xfrm>
            <a:off x="2843783" y="2756469"/>
            <a:ext cx="5040630" cy="479425"/>
          </a:xfrm>
          <a:custGeom>
            <a:avLst/>
            <a:gdLst/>
            <a:ahLst/>
            <a:cxnLst/>
            <a:rect l="l" t="t" r="r" b="b"/>
            <a:pathLst>
              <a:path w="5040630" h="479425">
                <a:moveTo>
                  <a:pt x="0" y="479183"/>
                </a:moveTo>
                <a:lnTo>
                  <a:pt x="5040503" y="479183"/>
                </a:lnTo>
                <a:lnTo>
                  <a:pt x="5040503" y="0"/>
                </a:lnTo>
                <a:lnTo>
                  <a:pt x="0" y="0"/>
                </a:lnTo>
                <a:lnTo>
                  <a:pt x="0" y="479183"/>
                </a:lnTo>
                <a:close/>
              </a:path>
            </a:pathLst>
          </a:custGeom>
          <a:solidFill>
            <a:srgbClr val="EBEAE9"/>
          </a:solidFill>
        </p:spPr>
        <p:txBody>
          <a:bodyPr wrap="square" lIns="0" tIns="0" rIns="0" bIns="0" rtlCol="0"/>
          <a:lstStyle/>
          <a:p>
            <a:endParaRPr>
              <a:latin typeface="微软雅黑" panose="020B0503020204020204" charset="-122"/>
              <a:ea typeface="微软雅黑" panose="020B0503020204020204" charset="-122"/>
            </a:endParaRPr>
          </a:p>
        </p:txBody>
      </p:sp>
      <p:sp>
        <p:nvSpPr>
          <p:cNvPr id="13" name="object 13"/>
          <p:cNvSpPr/>
          <p:nvPr/>
        </p:nvSpPr>
        <p:spPr>
          <a:xfrm>
            <a:off x="1331594" y="3235602"/>
            <a:ext cx="1512570" cy="532765"/>
          </a:xfrm>
          <a:custGeom>
            <a:avLst/>
            <a:gdLst/>
            <a:ahLst/>
            <a:cxnLst/>
            <a:rect l="l" t="t" r="r" b="b"/>
            <a:pathLst>
              <a:path w="1512570" h="532764">
                <a:moveTo>
                  <a:pt x="0" y="532434"/>
                </a:moveTo>
                <a:lnTo>
                  <a:pt x="1512189" y="532434"/>
                </a:lnTo>
                <a:lnTo>
                  <a:pt x="1512189" y="0"/>
                </a:lnTo>
                <a:lnTo>
                  <a:pt x="0" y="0"/>
                </a:lnTo>
                <a:lnTo>
                  <a:pt x="0" y="532434"/>
                </a:lnTo>
                <a:close/>
              </a:path>
            </a:pathLst>
          </a:custGeom>
          <a:solidFill>
            <a:srgbClr val="73AC79"/>
          </a:solidFill>
        </p:spPr>
        <p:txBody>
          <a:bodyPr wrap="square" lIns="0" tIns="0" rIns="0" bIns="0" rtlCol="0"/>
          <a:lstStyle/>
          <a:p>
            <a:endParaRPr>
              <a:latin typeface="微软雅黑" panose="020B0503020204020204" charset="-122"/>
              <a:ea typeface="微软雅黑" panose="020B0503020204020204" charset="-122"/>
            </a:endParaRPr>
          </a:p>
        </p:txBody>
      </p:sp>
      <p:sp>
        <p:nvSpPr>
          <p:cNvPr id="14" name="object 14"/>
          <p:cNvSpPr/>
          <p:nvPr/>
        </p:nvSpPr>
        <p:spPr>
          <a:xfrm>
            <a:off x="2843783" y="3235602"/>
            <a:ext cx="5040630" cy="532765"/>
          </a:xfrm>
          <a:custGeom>
            <a:avLst/>
            <a:gdLst/>
            <a:ahLst/>
            <a:cxnLst/>
            <a:rect l="l" t="t" r="r" b="b"/>
            <a:pathLst>
              <a:path w="5040630" h="532764">
                <a:moveTo>
                  <a:pt x="0" y="532434"/>
                </a:moveTo>
                <a:lnTo>
                  <a:pt x="5040503" y="532434"/>
                </a:lnTo>
                <a:lnTo>
                  <a:pt x="5040503" y="0"/>
                </a:lnTo>
                <a:lnTo>
                  <a:pt x="0" y="0"/>
                </a:lnTo>
                <a:lnTo>
                  <a:pt x="0" y="532434"/>
                </a:lnTo>
                <a:close/>
              </a:path>
            </a:pathLst>
          </a:custGeom>
          <a:solidFill>
            <a:srgbClr val="D4D2D1"/>
          </a:solidFill>
        </p:spPr>
        <p:txBody>
          <a:bodyPr wrap="square" lIns="0" tIns="0" rIns="0" bIns="0" rtlCol="0"/>
          <a:lstStyle/>
          <a:p>
            <a:endParaRPr>
              <a:latin typeface="微软雅黑" panose="020B0503020204020204" charset="-122"/>
              <a:ea typeface="微软雅黑" panose="020B0503020204020204" charset="-122"/>
            </a:endParaRPr>
          </a:p>
        </p:txBody>
      </p:sp>
      <p:sp>
        <p:nvSpPr>
          <p:cNvPr id="15" name="object 15"/>
          <p:cNvSpPr/>
          <p:nvPr/>
        </p:nvSpPr>
        <p:spPr>
          <a:xfrm>
            <a:off x="1331594" y="3768087"/>
            <a:ext cx="1512570" cy="532765"/>
          </a:xfrm>
          <a:custGeom>
            <a:avLst/>
            <a:gdLst/>
            <a:ahLst/>
            <a:cxnLst/>
            <a:rect l="l" t="t" r="r" b="b"/>
            <a:pathLst>
              <a:path w="1512570" h="532764">
                <a:moveTo>
                  <a:pt x="0" y="532434"/>
                </a:moveTo>
                <a:lnTo>
                  <a:pt x="1512189" y="532434"/>
                </a:lnTo>
                <a:lnTo>
                  <a:pt x="1512189" y="0"/>
                </a:lnTo>
                <a:lnTo>
                  <a:pt x="0" y="0"/>
                </a:lnTo>
                <a:lnTo>
                  <a:pt x="0" y="532434"/>
                </a:lnTo>
                <a:close/>
              </a:path>
            </a:pathLst>
          </a:custGeom>
          <a:solidFill>
            <a:srgbClr val="73AC79"/>
          </a:solidFill>
        </p:spPr>
        <p:txBody>
          <a:bodyPr wrap="square" lIns="0" tIns="0" rIns="0" bIns="0" rtlCol="0"/>
          <a:lstStyle/>
          <a:p>
            <a:endParaRPr>
              <a:latin typeface="微软雅黑" panose="020B0503020204020204" charset="-122"/>
              <a:ea typeface="微软雅黑" panose="020B0503020204020204" charset="-122"/>
            </a:endParaRPr>
          </a:p>
        </p:txBody>
      </p:sp>
      <p:sp>
        <p:nvSpPr>
          <p:cNvPr id="16" name="object 16"/>
          <p:cNvSpPr/>
          <p:nvPr/>
        </p:nvSpPr>
        <p:spPr>
          <a:xfrm>
            <a:off x="2843783" y="3768087"/>
            <a:ext cx="5040630" cy="532765"/>
          </a:xfrm>
          <a:custGeom>
            <a:avLst/>
            <a:gdLst/>
            <a:ahLst/>
            <a:cxnLst/>
            <a:rect l="l" t="t" r="r" b="b"/>
            <a:pathLst>
              <a:path w="5040630" h="532764">
                <a:moveTo>
                  <a:pt x="0" y="532434"/>
                </a:moveTo>
                <a:lnTo>
                  <a:pt x="5040503" y="532434"/>
                </a:lnTo>
                <a:lnTo>
                  <a:pt x="5040503" y="0"/>
                </a:lnTo>
                <a:lnTo>
                  <a:pt x="0" y="0"/>
                </a:lnTo>
                <a:lnTo>
                  <a:pt x="0" y="532434"/>
                </a:lnTo>
                <a:close/>
              </a:path>
            </a:pathLst>
          </a:custGeom>
          <a:solidFill>
            <a:srgbClr val="EBEAE9"/>
          </a:solidFill>
        </p:spPr>
        <p:txBody>
          <a:bodyPr wrap="square" lIns="0" tIns="0" rIns="0" bIns="0" rtlCol="0"/>
          <a:lstStyle/>
          <a:p>
            <a:endParaRPr>
              <a:latin typeface="微软雅黑" panose="020B0503020204020204" charset="-122"/>
              <a:ea typeface="微软雅黑" panose="020B0503020204020204" charset="-122"/>
            </a:endParaRPr>
          </a:p>
        </p:txBody>
      </p:sp>
      <p:sp>
        <p:nvSpPr>
          <p:cNvPr id="17" name="object 17"/>
          <p:cNvSpPr txBox="1">
            <a:spLocks noGrp="1"/>
          </p:cNvSpPr>
          <p:nvPr>
            <p:ph type="title"/>
          </p:nvPr>
        </p:nvSpPr>
        <p:spPr>
          <a:xfrm>
            <a:off x="4996179" y="869007"/>
            <a:ext cx="735965" cy="227330"/>
          </a:xfrm>
          <a:prstGeom prst="rect">
            <a:avLst/>
          </a:prstGeom>
        </p:spPr>
        <p:txBody>
          <a:bodyPr vert="horz" wrap="square" lIns="0" tIns="12065" rIns="0" bIns="0" rtlCol="0">
            <a:spAutoFit/>
          </a:bodyPr>
          <a:lstStyle/>
          <a:p>
            <a:pPr marL="12700">
              <a:lnSpc>
                <a:spcPct val="100000"/>
              </a:lnSpc>
              <a:spcBef>
                <a:spcPts val="95"/>
              </a:spcBef>
            </a:pPr>
            <a:r>
              <a:rPr sz="1400" i="1" spc="-5" dirty="0">
                <a:solidFill>
                  <a:srgbClr val="FFFFFF"/>
                </a:solidFill>
                <a:latin typeface="微软雅黑" panose="020B0503020204020204" charset="-122"/>
                <a:ea typeface="微软雅黑" panose="020B0503020204020204" charset="-122"/>
                <a:cs typeface="微软雅黑" panose="020B0503020204020204" charset="-122"/>
              </a:rPr>
              <a:t>试点总结</a:t>
            </a:r>
            <a:endParaRPr sz="1400" i="1" spc="-5" dirty="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18" name="object 18"/>
          <p:cNvSpPr txBox="1"/>
          <p:nvPr/>
        </p:nvSpPr>
        <p:spPr>
          <a:xfrm>
            <a:off x="1770379" y="1380564"/>
            <a:ext cx="635000" cy="196850"/>
          </a:xfrm>
          <a:prstGeom prst="rect">
            <a:avLst/>
          </a:prstGeom>
        </p:spPr>
        <p:txBody>
          <a:bodyPr vert="horz" wrap="square" lIns="0" tIns="12700" rIns="0" bIns="0" rtlCol="0">
            <a:spAutoFit/>
          </a:bodyPr>
          <a:lstStyle/>
          <a:p>
            <a:pPr marL="12700">
              <a:lnSpc>
                <a:spcPct val="100000"/>
              </a:lnSpc>
              <a:spcBef>
                <a:spcPts val="100"/>
              </a:spcBef>
            </a:pPr>
            <a:r>
              <a:rPr sz="1200" b="1" i="1" dirty="0">
                <a:solidFill>
                  <a:srgbClr val="FFFFFF"/>
                </a:solidFill>
                <a:latin typeface="微软雅黑" panose="020B0503020204020204" charset="-122"/>
                <a:ea typeface="微软雅黑" panose="020B0503020204020204" charset="-122"/>
                <a:cs typeface="微软雅黑" panose="020B0503020204020204" charset="-122"/>
              </a:rPr>
              <a:t>法律基础</a:t>
            </a:r>
            <a:endParaRPr sz="1200" b="1" i="1" dirty="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19" name="object 19"/>
          <p:cNvSpPr txBox="1"/>
          <p:nvPr/>
        </p:nvSpPr>
        <p:spPr>
          <a:xfrm>
            <a:off x="2899917" y="1405710"/>
            <a:ext cx="3202940" cy="166370"/>
          </a:xfrm>
          <a:prstGeom prst="rect">
            <a:avLst/>
          </a:prstGeom>
        </p:spPr>
        <p:txBody>
          <a:bodyPr vert="horz" wrap="square" lIns="0" tIns="12700" rIns="0" bIns="0" rtlCol="0">
            <a:spAutoFit/>
          </a:bodyPr>
          <a:lstStyle/>
          <a:p>
            <a:pPr marL="12700">
              <a:lnSpc>
                <a:spcPct val="100000"/>
              </a:lnSpc>
              <a:spcBef>
                <a:spcPts val="100"/>
              </a:spcBef>
            </a:pPr>
            <a:r>
              <a:rPr sz="1000" dirty="0">
                <a:solidFill>
                  <a:srgbClr val="292934"/>
                </a:solidFill>
                <a:latin typeface="微软雅黑" panose="020B0503020204020204" charset="-122"/>
                <a:ea typeface="微软雅黑" panose="020B0503020204020204" charset="-122"/>
                <a:cs typeface="微软雅黑" panose="020B0503020204020204" charset="-122"/>
              </a:rPr>
              <a:t>七个试点中两个通过人</a:t>
            </a:r>
            <a:r>
              <a:rPr sz="1000" spc="-10" dirty="0">
                <a:solidFill>
                  <a:srgbClr val="292934"/>
                </a:solidFill>
                <a:latin typeface="微软雅黑" panose="020B0503020204020204" charset="-122"/>
                <a:ea typeface="微软雅黑" panose="020B0503020204020204" charset="-122"/>
                <a:cs typeface="微软雅黑" panose="020B0503020204020204" charset="-122"/>
              </a:rPr>
              <a:t>大</a:t>
            </a:r>
            <a:r>
              <a:rPr sz="1000" dirty="0">
                <a:solidFill>
                  <a:srgbClr val="292934"/>
                </a:solidFill>
                <a:latin typeface="微软雅黑" panose="020B0503020204020204" charset="-122"/>
                <a:ea typeface="微软雅黑" panose="020B0503020204020204" charset="-122"/>
                <a:cs typeface="微软雅黑" panose="020B0503020204020204" charset="-122"/>
              </a:rPr>
              <a:t>立法</a:t>
            </a:r>
            <a:r>
              <a:rPr sz="1000" spc="-10" dirty="0">
                <a:solidFill>
                  <a:srgbClr val="292934"/>
                </a:solidFill>
                <a:latin typeface="微软雅黑" panose="020B0503020204020204" charset="-122"/>
                <a:ea typeface="微软雅黑" panose="020B0503020204020204" charset="-122"/>
                <a:cs typeface="微软雅黑" panose="020B0503020204020204" charset="-122"/>
              </a:rPr>
              <a:t>或</a:t>
            </a:r>
            <a:r>
              <a:rPr sz="1000" dirty="0">
                <a:solidFill>
                  <a:srgbClr val="292934"/>
                </a:solidFill>
                <a:latin typeface="微软雅黑" panose="020B0503020204020204" charset="-122"/>
                <a:ea typeface="微软雅黑" panose="020B0503020204020204" charset="-122"/>
                <a:cs typeface="微软雅黑" panose="020B0503020204020204" charset="-122"/>
              </a:rPr>
              <a:t>决定</a:t>
            </a:r>
            <a:r>
              <a:rPr sz="1000" spc="-10" dirty="0">
                <a:solidFill>
                  <a:srgbClr val="292934"/>
                </a:solidFill>
                <a:latin typeface="微软雅黑" panose="020B0503020204020204" charset="-122"/>
                <a:ea typeface="微软雅黑" panose="020B0503020204020204" charset="-122"/>
                <a:cs typeface="微软雅黑" panose="020B0503020204020204" charset="-122"/>
              </a:rPr>
              <a:t>，</a:t>
            </a:r>
            <a:r>
              <a:rPr sz="1000" dirty="0">
                <a:solidFill>
                  <a:srgbClr val="292934"/>
                </a:solidFill>
                <a:latin typeface="微软雅黑" panose="020B0503020204020204" charset="-122"/>
                <a:ea typeface="微软雅黑" panose="020B0503020204020204" charset="-122"/>
                <a:cs typeface="微软雅黑" panose="020B0503020204020204" charset="-122"/>
              </a:rPr>
              <a:t>五个</a:t>
            </a:r>
            <a:r>
              <a:rPr sz="1000" spc="-10" dirty="0">
                <a:solidFill>
                  <a:srgbClr val="292934"/>
                </a:solidFill>
                <a:latin typeface="微软雅黑" panose="020B0503020204020204" charset="-122"/>
                <a:ea typeface="微软雅黑" panose="020B0503020204020204" charset="-122"/>
                <a:cs typeface="微软雅黑" panose="020B0503020204020204" charset="-122"/>
              </a:rPr>
              <a:t>发</a:t>
            </a:r>
            <a:r>
              <a:rPr sz="1000" dirty="0">
                <a:solidFill>
                  <a:srgbClr val="292934"/>
                </a:solidFill>
                <a:latin typeface="微软雅黑" panose="020B0503020204020204" charset="-122"/>
                <a:ea typeface="微软雅黑" panose="020B0503020204020204" charset="-122"/>
                <a:cs typeface="微软雅黑" panose="020B0503020204020204" charset="-122"/>
              </a:rPr>
              <a:t>布了</a:t>
            </a:r>
            <a:r>
              <a:rPr sz="1000" spc="-10" dirty="0">
                <a:solidFill>
                  <a:srgbClr val="292934"/>
                </a:solidFill>
                <a:latin typeface="微软雅黑" panose="020B0503020204020204" charset="-122"/>
                <a:ea typeface="微软雅黑" panose="020B0503020204020204" charset="-122"/>
                <a:cs typeface="微软雅黑" panose="020B0503020204020204" charset="-122"/>
              </a:rPr>
              <a:t>政</a:t>
            </a:r>
            <a:r>
              <a:rPr sz="1000" dirty="0">
                <a:solidFill>
                  <a:srgbClr val="292934"/>
                </a:solidFill>
                <a:latin typeface="微软雅黑" panose="020B0503020204020204" charset="-122"/>
                <a:ea typeface="微软雅黑" panose="020B0503020204020204" charset="-122"/>
                <a:cs typeface="微软雅黑" panose="020B0503020204020204" charset="-122"/>
              </a:rPr>
              <a:t>府令</a:t>
            </a:r>
            <a:endParaRPr sz="1000">
              <a:latin typeface="微软雅黑" panose="020B0503020204020204" charset="-122"/>
              <a:ea typeface="微软雅黑" panose="020B0503020204020204" charset="-122"/>
              <a:cs typeface="微软雅黑" panose="020B0503020204020204" charset="-122"/>
            </a:endParaRPr>
          </a:p>
        </p:txBody>
      </p:sp>
      <p:sp>
        <p:nvSpPr>
          <p:cNvPr id="20" name="object 20"/>
          <p:cNvSpPr txBox="1"/>
          <p:nvPr/>
        </p:nvSpPr>
        <p:spPr>
          <a:xfrm>
            <a:off x="1770379" y="1903549"/>
            <a:ext cx="635000" cy="196850"/>
          </a:xfrm>
          <a:prstGeom prst="rect">
            <a:avLst/>
          </a:prstGeom>
        </p:spPr>
        <p:txBody>
          <a:bodyPr vert="horz" wrap="square" lIns="0" tIns="12700" rIns="0" bIns="0" rtlCol="0">
            <a:spAutoFit/>
          </a:bodyPr>
          <a:lstStyle/>
          <a:p>
            <a:pPr marL="12700">
              <a:lnSpc>
                <a:spcPct val="100000"/>
              </a:lnSpc>
              <a:spcBef>
                <a:spcPts val="100"/>
              </a:spcBef>
            </a:pPr>
            <a:r>
              <a:rPr sz="1200" b="1" i="1" dirty="0">
                <a:solidFill>
                  <a:srgbClr val="FFFFFF"/>
                </a:solidFill>
                <a:latin typeface="微软雅黑" panose="020B0503020204020204" charset="-122"/>
                <a:ea typeface="微软雅黑" panose="020B0503020204020204" charset="-122"/>
                <a:cs typeface="微软雅黑" panose="020B0503020204020204" charset="-122"/>
              </a:rPr>
              <a:t>覆盖范围</a:t>
            </a:r>
            <a:endParaRPr sz="1200" b="1" i="1" dirty="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21" name="object 21"/>
          <p:cNvSpPr txBox="1"/>
          <p:nvPr/>
        </p:nvSpPr>
        <p:spPr>
          <a:xfrm>
            <a:off x="2899917" y="1928695"/>
            <a:ext cx="4363720" cy="166370"/>
          </a:xfrm>
          <a:prstGeom prst="rect">
            <a:avLst/>
          </a:prstGeom>
        </p:spPr>
        <p:txBody>
          <a:bodyPr vert="horz" wrap="square" lIns="0" tIns="12700" rIns="0" bIns="0" rtlCol="0">
            <a:spAutoFit/>
          </a:bodyPr>
          <a:lstStyle/>
          <a:p>
            <a:pPr marL="12700">
              <a:lnSpc>
                <a:spcPct val="100000"/>
              </a:lnSpc>
              <a:spcBef>
                <a:spcPts val="100"/>
              </a:spcBef>
            </a:pPr>
            <a:r>
              <a:rPr sz="1000" dirty="0">
                <a:solidFill>
                  <a:srgbClr val="292934"/>
                </a:solidFill>
                <a:latin typeface="微软雅黑" panose="020B0503020204020204" charset="-122"/>
                <a:ea typeface="微软雅黑" panose="020B0503020204020204" charset="-122"/>
                <a:cs typeface="微软雅黑" panose="020B0503020204020204" charset="-122"/>
              </a:rPr>
              <a:t>每个试点纳入的行业和</a:t>
            </a:r>
            <a:r>
              <a:rPr sz="1000" spc="-10" dirty="0">
                <a:solidFill>
                  <a:srgbClr val="292934"/>
                </a:solidFill>
                <a:latin typeface="微软雅黑" panose="020B0503020204020204" charset="-122"/>
                <a:ea typeface="微软雅黑" panose="020B0503020204020204" charset="-122"/>
                <a:cs typeface="微软雅黑" panose="020B0503020204020204" charset="-122"/>
              </a:rPr>
              <a:t>企</a:t>
            </a:r>
            <a:r>
              <a:rPr sz="1000" dirty="0">
                <a:solidFill>
                  <a:srgbClr val="292934"/>
                </a:solidFill>
                <a:latin typeface="微软雅黑" panose="020B0503020204020204" charset="-122"/>
                <a:ea typeface="微软雅黑" panose="020B0503020204020204" charset="-122"/>
                <a:cs typeface="微软雅黑" panose="020B0503020204020204" charset="-122"/>
              </a:rPr>
              <a:t>业标</a:t>
            </a:r>
            <a:r>
              <a:rPr sz="1000" spc="-10" dirty="0">
                <a:solidFill>
                  <a:srgbClr val="292934"/>
                </a:solidFill>
                <a:latin typeface="微软雅黑" panose="020B0503020204020204" charset="-122"/>
                <a:ea typeface="微软雅黑" panose="020B0503020204020204" charset="-122"/>
                <a:cs typeface="微软雅黑" panose="020B0503020204020204" charset="-122"/>
              </a:rPr>
              <a:t>准</a:t>
            </a:r>
            <a:r>
              <a:rPr sz="1000" dirty="0">
                <a:solidFill>
                  <a:srgbClr val="292934"/>
                </a:solidFill>
                <a:latin typeface="微软雅黑" panose="020B0503020204020204" charset="-122"/>
                <a:ea typeface="微软雅黑" panose="020B0503020204020204" charset="-122"/>
                <a:cs typeface="微软雅黑" panose="020B0503020204020204" charset="-122"/>
              </a:rPr>
              <a:t>都不</a:t>
            </a:r>
            <a:r>
              <a:rPr sz="1000" spc="-10" dirty="0">
                <a:solidFill>
                  <a:srgbClr val="292934"/>
                </a:solidFill>
                <a:latin typeface="微软雅黑" panose="020B0503020204020204" charset="-122"/>
                <a:ea typeface="微软雅黑" panose="020B0503020204020204" charset="-122"/>
                <a:cs typeface="微软雅黑" panose="020B0503020204020204" charset="-122"/>
              </a:rPr>
              <a:t>一</a:t>
            </a:r>
            <a:r>
              <a:rPr sz="1000" dirty="0">
                <a:solidFill>
                  <a:srgbClr val="292934"/>
                </a:solidFill>
                <a:latin typeface="微软雅黑" panose="020B0503020204020204" charset="-122"/>
                <a:ea typeface="微软雅黑" panose="020B0503020204020204" charset="-122"/>
                <a:cs typeface="微软雅黑" panose="020B0503020204020204" charset="-122"/>
              </a:rPr>
              <a:t>样，</a:t>
            </a:r>
            <a:r>
              <a:rPr sz="1000" spc="-10" dirty="0">
                <a:solidFill>
                  <a:srgbClr val="292934"/>
                </a:solidFill>
                <a:latin typeface="微软雅黑" panose="020B0503020204020204" charset="-122"/>
                <a:ea typeface="微软雅黑" panose="020B0503020204020204" charset="-122"/>
                <a:cs typeface="微软雅黑" panose="020B0503020204020204" charset="-122"/>
              </a:rPr>
              <a:t>七</a:t>
            </a:r>
            <a:r>
              <a:rPr sz="1000" dirty="0">
                <a:solidFill>
                  <a:srgbClr val="292934"/>
                </a:solidFill>
                <a:latin typeface="微软雅黑" panose="020B0503020204020204" charset="-122"/>
                <a:ea typeface="微软雅黑" panose="020B0503020204020204" charset="-122"/>
                <a:cs typeface="微软雅黑" panose="020B0503020204020204" charset="-122"/>
              </a:rPr>
              <a:t>个试</a:t>
            </a:r>
            <a:r>
              <a:rPr sz="1000" spc="-10" dirty="0">
                <a:solidFill>
                  <a:srgbClr val="292934"/>
                </a:solidFill>
                <a:latin typeface="微软雅黑" panose="020B0503020204020204" charset="-122"/>
                <a:ea typeface="微软雅黑" panose="020B0503020204020204" charset="-122"/>
                <a:cs typeface="微软雅黑" panose="020B0503020204020204" charset="-122"/>
              </a:rPr>
              <a:t>点</a:t>
            </a:r>
            <a:r>
              <a:rPr sz="1000" dirty="0">
                <a:solidFill>
                  <a:srgbClr val="292934"/>
                </a:solidFill>
                <a:latin typeface="微软雅黑" panose="020B0503020204020204" charset="-122"/>
                <a:ea typeface="微软雅黑" panose="020B0503020204020204" charset="-122"/>
                <a:cs typeface="微软雅黑" panose="020B0503020204020204" charset="-122"/>
              </a:rPr>
              <a:t>共纳</a:t>
            </a:r>
            <a:r>
              <a:rPr sz="1000" spc="-5" dirty="0">
                <a:solidFill>
                  <a:srgbClr val="292934"/>
                </a:solidFill>
                <a:latin typeface="微软雅黑" panose="020B0503020204020204" charset="-122"/>
                <a:ea typeface="微软雅黑" panose="020B0503020204020204" charset="-122"/>
                <a:cs typeface="微软雅黑" panose="020B0503020204020204" charset="-122"/>
              </a:rPr>
              <a:t>入</a:t>
            </a:r>
            <a:r>
              <a:rPr sz="1000" dirty="0">
                <a:solidFill>
                  <a:srgbClr val="292934"/>
                </a:solidFill>
                <a:latin typeface="微软雅黑" panose="020B0503020204020204" charset="-122"/>
                <a:ea typeface="微软雅黑" panose="020B0503020204020204" charset="-122"/>
                <a:cs typeface="微软雅黑" panose="020B0503020204020204" charset="-122"/>
              </a:rPr>
              <a:t>2000-3000家企业</a:t>
            </a:r>
            <a:endParaRPr sz="1000">
              <a:latin typeface="微软雅黑" panose="020B0503020204020204" charset="-122"/>
              <a:ea typeface="微软雅黑" panose="020B0503020204020204" charset="-122"/>
              <a:cs typeface="微软雅黑" panose="020B0503020204020204" charset="-122"/>
            </a:endParaRPr>
          </a:p>
        </p:txBody>
      </p:sp>
      <p:sp>
        <p:nvSpPr>
          <p:cNvPr id="22" name="object 22"/>
          <p:cNvSpPr txBox="1"/>
          <p:nvPr/>
        </p:nvSpPr>
        <p:spPr>
          <a:xfrm>
            <a:off x="1770379" y="2409264"/>
            <a:ext cx="635000" cy="196850"/>
          </a:xfrm>
          <a:prstGeom prst="rect">
            <a:avLst/>
          </a:prstGeom>
        </p:spPr>
        <p:txBody>
          <a:bodyPr vert="horz" wrap="square" lIns="0" tIns="12700" rIns="0" bIns="0" rtlCol="0">
            <a:spAutoFit/>
          </a:bodyPr>
          <a:lstStyle/>
          <a:p>
            <a:pPr marL="12700">
              <a:lnSpc>
                <a:spcPct val="100000"/>
              </a:lnSpc>
              <a:spcBef>
                <a:spcPts val="100"/>
              </a:spcBef>
            </a:pPr>
            <a:r>
              <a:rPr sz="1200" b="1" i="1" dirty="0">
                <a:solidFill>
                  <a:srgbClr val="FFFFFF"/>
                </a:solidFill>
                <a:latin typeface="微软雅黑" panose="020B0503020204020204" charset="-122"/>
                <a:ea typeface="微软雅黑" panose="020B0503020204020204" charset="-122"/>
                <a:cs typeface="微软雅黑" panose="020B0503020204020204" charset="-122"/>
              </a:rPr>
              <a:t>配额分配</a:t>
            </a:r>
            <a:endParaRPr sz="1200" b="1" i="1" dirty="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23" name="object 23"/>
          <p:cNvSpPr txBox="1"/>
          <p:nvPr/>
        </p:nvSpPr>
        <p:spPr>
          <a:xfrm>
            <a:off x="2899917" y="2434409"/>
            <a:ext cx="4599940" cy="166370"/>
          </a:xfrm>
          <a:prstGeom prst="rect">
            <a:avLst/>
          </a:prstGeom>
        </p:spPr>
        <p:txBody>
          <a:bodyPr vert="horz" wrap="square" lIns="0" tIns="12700" rIns="0" bIns="0" rtlCol="0">
            <a:spAutoFit/>
          </a:bodyPr>
          <a:lstStyle/>
          <a:p>
            <a:pPr marL="12700">
              <a:lnSpc>
                <a:spcPct val="100000"/>
              </a:lnSpc>
              <a:spcBef>
                <a:spcPts val="100"/>
              </a:spcBef>
            </a:pPr>
            <a:r>
              <a:rPr sz="1000" dirty="0">
                <a:solidFill>
                  <a:srgbClr val="292934"/>
                </a:solidFill>
                <a:latin typeface="微软雅黑" panose="020B0503020204020204" charset="-122"/>
                <a:ea typeface="微软雅黑" panose="020B0503020204020204" charset="-122"/>
                <a:cs typeface="微软雅黑" panose="020B0503020204020204" charset="-122"/>
              </a:rPr>
              <a:t>所有试点均以基于历史</a:t>
            </a:r>
            <a:r>
              <a:rPr sz="1000" spc="-10" dirty="0">
                <a:solidFill>
                  <a:srgbClr val="292934"/>
                </a:solidFill>
                <a:latin typeface="微软雅黑" panose="020B0503020204020204" charset="-122"/>
                <a:ea typeface="微软雅黑" panose="020B0503020204020204" charset="-122"/>
                <a:cs typeface="微软雅黑" panose="020B0503020204020204" charset="-122"/>
              </a:rPr>
              <a:t>法</a:t>
            </a:r>
            <a:r>
              <a:rPr sz="1000" dirty="0">
                <a:solidFill>
                  <a:srgbClr val="292934"/>
                </a:solidFill>
                <a:latin typeface="微软雅黑" panose="020B0503020204020204" charset="-122"/>
                <a:ea typeface="微软雅黑" panose="020B0503020204020204" charset="-122"/>
                <a:cs typeface="微软雅黑" panose="020B0503020204020204" charset="-122"/>
              </a:rPr>
              <a:t>的免</a:t>
            </a:r>
            <a:r>
              <a:rPr sz="1000" spc="-10" dirty="0">
                <a:solidFill>
                  <a:srgbClr val="292934"/>
                </a:solidFill>
                <a:latin typeface="微软雅黑" panose="020B0503020204020204" charset="-122"/>
                <a:ea typeface="微软雅黑" panose="020B0503020204020204" charset="-122"/>
                <a:cs typeface="微软雅黑" panose="020B0503020204020204" charset="-122"/>
              </a:rPr>
              <a:t>费</a:t>
            </a:r>
            <a:r>
              <a:rPr sz="1000" dirty="0">
                <a:solidFill>
                  <a:srgbClr val="292934"/>
                </a:solidFill>
                <a:latin typeface="微软雅黑" panose="020B0503020204020204" charset="-122"/>
                <a:ea typeface="微软雅黑" panose="020B0503020204020204" charset="-122"/>
                <a:cs typeface="微软雅黑" panose="020B0503020204020204" charset="-122"/>
              </a:rPr>
              <a:t>分配</a:t>
            </a:r>
            <a:r>
              <a:rPr sz="1000" spc="-10" dirty="0">
                <a:solidFill>
                  <a:srgbClr val="292934"/>
                </a:solidFill>
                <a:latin typeface="微软雅黑" panose="020B0503020204020204" charset="-122"/>
                <a:ea typeface="微软雅黑" panose="020B0503020204020204" charset="-122"/>
                <a:cs typeface="微软雅黑" panose="020B0503020204020204" charset="-122"/>
              </a:rPr>
              <a:t>为</a:t>
            </a:r>
            <a:r>
              <a:rPr sz="1000" dirty="0">
                <a:solidFill>
                  <a:srgbClr val="292934"/>
                </a:solidFill>
                <a:latin typeface="微软雅黑" panose="020B0503020204020204" charset="-122"/>
                <a:ea typeface="微软雅黑" panose="020B0503020204020204" charset="-122"/>
                <a:cs typeface="微软雅黑" panose="020B0503020204020204" charset="-122"/>
              </a:rPr>
              <a:t>主，</a:t>
            </a:r>
            <a:r>
              <a:rPr sz="1000" spc="-10" dirty="0">
                <a:solidFill>
                  <a:srgbClr val="292934"/>
                </a:solidFill>
                <a:latin typeface="微软雅黑" panose="020B0503020204020204" charset="-122"/>
                <a:ea typeface="微软雅黑" panose="020B0503020204020204" charset="-122"/>
                <a:cs typeface="微软雅黑" panose="020B0503020204020204" charset="-122"/>
              </a:rPr>
              <a:t>部</a:t>
            </a:r>
            <a:r>
              <a:rPr sz="1000" dirty="0">
                <a:solidFill>
                  <a:srgbClr val="292934"/>
                </a:solidFill>
                <a:latin typeface="微软雅黑" panose="020B0503020204020204" charset="-122"/>
                <a:ea typeface="微软雅黑" panose="020B0503020204020204" charset="-122"/>
                <a:cs typeface="微软雅黑" panose="020B0503020204020204" charset="-122"/>
              </a:rPr>
              <a:t>分试</a:t>
            </a:r>
            <a:r>
              <a:rPr sz="1000" spc="-10" dirty="0">
                <a:solidFill>
                  <a:srgbClr val="292934"/>
                </a:solidFill>
                <a:latin typeface="微软雅黑" panose="020B0503020204020204" charset="-122"/>
                <a:ea typeface="微软雅黑" panose="020B0503020204020204" charset="-122"/>
                <a:cs typeface="微软雅黑" panose="020B0503020204020204" charset="-122"/>
              </a:rPr>
              <a:t>点</a:t>
            </a:r>
            <a:r>
              <a:rPr sz="1000" dirty="0">
                <a:solidFill>
                  <a:srgbClr val="292934"/>
                </a:solidFill>
                <a:latin typeface="微软雅黑" panose="020B0503020204020204" charset="-122"/>
                <a:ea typeface="微软雅黑" panose="020B0503020204020204" charset="-122"/>
                <a:cs typeface="微软雅黑" panose="020B0503020204020204" charset="-122"/>
              </a:rPr>
              <a:t>尝试</a:t>
            </a:r>
            <a:r>
              <a:rPr sz="1000" spc="-10" dirty="0">
                <a:solidFill>
                  <a:srgbClr val="292934"/>
                </a:solidFill>
                <a:latin typeface="微软雅黑" panose="020B0503020204020204" charset="-122"/>
                <a:ea typeface="微软雅黑" panose="020B0503020204020204" charset="-122"/>
                <a:cs typeface="微软雅黑" panose="020B0503020204020204" charset="-122"/>
              </a:rPr>
              <a:t>了</a:t>
            </a:r>
            <a:r>
              <a:rPr sz="1000" dirty="0">
                <a:solidFill>
                  <a:srgbClr val="292934"/>
                </a:solidFill>
                <a:latin typeface="微软雅黑" panose="020B0503020204020204" charset="-122"/>
                <a:ea typeface="微软雅黑" panose="020B0503020204020204" charset="-122"/>
                <a:cs typeface="微软雅黑" panose="020B0503020204020204" charset="-122"/>
              </a:rPr>
              <a:t>拍卖</a:t>
            </a:r>
            <a:r>
              <a:rPr sz="1000" spc="-10" dirty="0">
                <a:solidFill>
                  <a:srgbClr val="292934"/>
                </a:solidFill>
                <a:latin typeface="微软雅黑" panose="020B0503020204020204" charset="-122"/>
                <a:ea typeface="微软雅黑" panose="020B0503020204020204" charset="-122"/>
                <a:cs typeface="微软雅黑" panose="020B0503020204020204" charset="-122"/>
              </a:rPr>
              <a:t>和</a:t>
            </a:r>
            <a:r>
              <a:rPr sz="1000" dirty="0">
                <a:solidFill>
                  <a:srgbClr val="292934"/>
                </a:solidFill>
                <a:latin typeface="微软雅黑" panose="020B0503020204020204" charset="-122"/>
                <a:ea typeface="微软雅黑" panose="020B0503020204020204" charset="-122"/>
                <a:cs typeface="微软雅黑" panose="020B0503020204020204" charset="-122"/>
              </a:rPr>
              <a:t>基线</a:t>
            </a:r>
            <a:r>
              <a:rPr sz="1000" spc="-10" dirty="0">
                <a:solidFill>
                  <a:srgbClr val="292934"/>
                </a:solidFill>
                <a:latin typeface="微软雅黑" panose="020B0503020204020204" charset="-122"/>
                <a:ea typeface="微软雅黑" panose="020B0503020204020204" charset="-122"/>
                <a:cs typeface="微软雅黑" panose="020B0503020204020204" charset="-122"/>
              </a:rPr>
              <a:t>法</a:t>
            </a:r>
            <a:r>
              <a:rPr sz="1000" dirty="0">
                <a:solidFill>
                  <a:srgbClr val="292934"/>
                </a:solidFill>
                <a:latin typeface="微软雅黑" panose="020B0503020204020204" charset="-122"/>
                <a:ea typeface="微软雅黑" panose="020B0503020204020204" charset="-122"/>
                <a:cs typeface="微软雅黑" panose="020B0503020204020204" charset="-122"/>
              </a:rPr>
              <a:t>免费</a:t>
            </a:r>
            <a:r>
              <a:rPr sz="1000" spc="-10" dirty="0">
                <a:solidFill>
                  <a:srgbClr val="292934"/>
                </a:solidFill>
                <a:latin typeface="微软雅黑" panose="020B0503020204020204" charset="-122"/>
                <a:ea typeface="微软雅黑" panose="020B0503020204020204" charset="-122"/>
                <a:cs typeface="微软雅黑" panose="020B0503020204020204" charset="-122"/>
              </a:rPr>
              <a:t>分</a:t>
            </a:r>
            <a:r>
              <a:rPr sz="1000" dirty="0">
                <a:solidFill>
                  <a:srgbClr val="292934"/>
                </a:solidFill>
                <a:latin typeface="微软雅黑" panose="020B0503020204020204" charset="-122"/>
                <a:ea typeface="微软雅黑" panose="020B0503020204020204" charset="-122"/>
                <a:cs typeface="微软雅黑" panose="020B0503020204020204" charset="-122"/>
              </a:rPr>
              <a:t>配</a:t>
            </a:r>
            <a:endParaRPr sz="1000">
              <a:latin typeface="微软雅黑" panose="020B0503020204020204" charset="-122"/>
              <a:ea typeface="微软雅黑" panose="020B0503020204020204" charset="-122"/>
              <a:cs typeface="微软雅黑" panose="020B0503020204020204" charset="-122"/>
            </a:endParaRPr>
          </a:p>
        </p:txBody>
      </p:sp>
      <p:sp>
        <p:nvSpPr>
          <p:cNvPr id="24" name="object 24"/>
          <p:cNvSpPr txBox="1"/>
          <p:nvPr/>
        </p:nvSpPr>
        <p:spPr>
          <a:xfrm>
            <a:off x="1736089" y="2888561"/>
            <a:ext cx="702945" cy="196850"/>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FFFFFF"/>
                </a:solidFill>
                <a:latin typeface="微软雅黑" panose="020B0503020204020204" charset="-122"/>
                <a:ea typeface="微软雅黑" panose="020B0503020204020204" charset="-122"/>
                <a:cs typeface="微软雅黑" panose="020B0503020204020204" charset="-122"/>
              </a:rPr>
              <a:t>MRV</a:t>
            </a:r>
            <a:r>
              <a:rPr sz="1200" b="1" i="1" dirty="0">
                <a:solidFill>
                  <a:srgbClr val="FFFFFF"/>
                </a:solidFill>
                <a:latin typeface="微软雅黑" panose="020B0503020204020204" charset="-122"/>
                <a:ea typeface="微软雅黑" panose="020B0503020204020204" charset="-122"/>
                <a:cs typeface="微软雅黑" panose="020B0503020204020204" charset="-122"/>
              </a:rPr>
              <a:t>体系</a:t>
            </a:r>
            <a:endParaRPr sz="1200">
              <a:latin typeface="微软雅黑" panose="020B0503020204020204" charset="-122"/>
              <a:ea typeface="微软雅黑" panose="020B0503020204020204" charset="-122"/>
              <a:cs typeface="微软雅黑" panose="020B0503020204020204" charset="-122"/>
            </a:endParaRPr>
          </a:p>
        </p:txBody>
      </p:sp>
      <p:sp>
        <p:nvSpPr>
          <p:cNvPr id="25" name="object 25"/>
          <p:cNvSpPr txBox="1"/>
          <p:nvPr/>
        </p:nvSpPr>
        <p:spPr>
          <a:xfrm>
            <a:off x="2899917" y="2913707"/>
            <a:ext cx="3622040" cy="166370"/>
          </a:xfrm>
          <a:prstGeom prst="rect">
            <a:avLst/>
          </a:prstGeom>
        </p:spPr>
        <p:txBody>
          <a:bodyPr vert="horz" wrap="square" lIns="0" tIns="12700" rIns="0" bIns="0" rtlCol="0">
            <a:spAutoFit/>
          </a:bodyPr>
          <a:lstStyle/>
          <a:p>
            <a:pPr marL="12700">
              <a:lnSpc>
                <a:spcPct val="100000"/>
              </a:lnSpc>
              <a:spcBef>
                <a:spcPts val="100"/>
              </a:spcBef>
            </a:pPr>
            <a:r>
              <a:rPr sz="1000" dirty="0">
                <a:solidFill>
                  <a:srgbClr val="292934"/>
                </a:solidFill>
                <a:latin typeface="微软雅黑" panose="020B0503020204020204" charset="-122"/>
                <a:ea typeface="微软雅黑" panose="020B0503020204020204" charset="-122"/>
                <a:cs typeface="微软雅黑" panose="020B0503020204020204" charset="-122"/>
              </a:rPr>
              <a:t>七个试点的</a:t>
            </a:r>
            <a:r>
              <a:rPr sz="1000" spc="-5" dirty="0">
                <a:solidFill>
                  <a:srgbClr val="292934"/>
                </a:solidFill>
                <a:latin typeface="微软雅黑" panose="020B0503020204020204" charset="-122"/>
                <a:ea typeface="微软雅黑" panose="020B0503020204020204" charset="-122"/>
                <a:cs typeface="微软雅黑" panose="020B0503020204020204" charset="-122"/>
              </a:rPr>
              <a:t>MRV</a:t>
            </a:r>
            <a:r>
              <a:rPr sz="1000" spc="-10" dirty="0">
                <a:solidFill>
                  <a:srgbClr val="292934"/>
                </a:solidFill>
                <a:latin typeface="微软雅黑" panose="020B0503020204020204" charset="-122"/>
                <a:ea typeface="微软雅黑" panose="020B0503020204020204" charset="-122"/>
                <a:cs typeface="微软雅黑" panose="020B0503020204020204" charset="-122"/>
              </a:rPr>
              <a:t>体</a:t>
            </a:r>
            <a:r>
              <a:rPr sz="1000" dirty="0">
                <a:solidFill>
                  <a:srgbClr val="292934"/>
                </a:solidFill>
                <a:latin typeface="微软雅黑" panose="020B0503020204020204" charset="-122"/>
                <a:ea typeface="微软雅黑" panose="020B0503020204020204" charset="-122"/>
                <a:cs typeface="微软雅黑" panose="020B0503020204020204" charset="-122"/>
              </a:rPr>
              <a:t>系设</a:t>
            </a:r>
            <a:r>
              <a:rPr sz="1000" spc="-10" dirty="0">
                <a:solidFill>
                  <a:srgbClr val="292934"/>
                </a:solidFill>
                <a:latin typeface="微软雅黑" panose="020B0503020204020204" charset="-122"/>
                <a:ea typeface="微软雅黑" panose="020B0503020204020204" charset="-122"/>
                <a:cs typeface="微软雅黑" panose="020B0503020204020204" charset="-122"/>
              </a:rPr>
              <a:t>计</a:t>
            </a:r>
            <a:r>
              <a:rPr sz="1000" dirty="0">
                <a:solidFill>
                  <a:srgbClr val="292934"/>
                </a:solidFill>
                <a:latin typeface="微软雅黑" panose="020B0503020204020204" charset="-122"/>
                <a:ea typeface="微软雅黑" panose="020B0503020204020204" charset="-122"/>
                <a:cs typeface="微软雅黑" panose="020B0503020204020204" charset="-122"/>
              </a:rPr>
              <a:t>基本</a:t>
            </a:r>
            <a:r>
              <a:rPr sz="1000" spc="-10" dirty="0">
                <a:solidFill>
                  <a:srgbClr val="292934"/>
                </a:solidFill>
                <a:latin typeface="微软雅黑" panose="020B0503020204020204" charset="-122"/>
                <a:ea typeface="微软雅黑" panose="020B0503020204020204" charset="-122"/>
                <a:cs typeface="微软雅黑" panose="020B0503020204020204" charset="-122"/>
              </a:rPr>
              <a:t>一</a:t>
            </a:r>
            <a:r>
              <a:rPr sz="1000" dirty="0">
                <a:solidFill>
                  <a:srgbClr val="292934"/>
                </a:solidFill>
                <a:latin typeface="微软雅黑" panose="020B0503020204020204" charset="-122"/>
                <a:ea typeface="微软雅黑" panose="020B0503020204020204" charset="-122"/>
                <a:cs typeface="微软雅黑" panose="020B0503020204020204" charset="-122"/>
              </a:rPr>
              <a:t>致，</a:t>
            </a:r>
            <a:r>
              <a:rPr sz="1000" spc="-10" dirty="0">
                <a:solidFill>
                  <a:srgbClr val="292934"/>
                </a:solidFill>
                <a:latin typeface="微软雅黑" panose="020B0503020204020204" charset="-122"/>
                <a:ea typeface="微软雅黑" panose="020B0503020204020204" charset="-122"/>
                <a:cs typeface="微软雅黑" panose="020B0503020204020204" charset="-122"/>
              </a:rPr>
              <a:t>具</a:t>
            </a:r>
            <a:r>
              <a:rPr sz="1000" dirty="0">
                <a:solidFill>
                  <a:srgbClr val="292934"/>
                </a:solidFill>
                <a:latin typeface="微软雅黑" panose="020B0503020204020204" charset="-122"/>
                <a:ea typeface="微软雅黑" panose="020B0503020204020204" charset="-122"/>
                <a:cs typeface="微软雅黑" panose="020B0503020204020204" charset="-122"/>
              </a:rPr>
              <a:t>体标</a:t>
            </a:r>
            <a:r>
              <a:rPr sz="1000" spc="-10" dirty="0">
                <a:solidFill>
                  <a:srgbClr val="292934"/>
                </a:solidFill>
                <a:latin typeface="微软雅黑" panose="020B0503020204020204" charset="-122"/>
                <a:ea typeface="微软雅黑" panose="020B0503020204020204" charset="-122"/>
                <a:cs typeface="微软雅黑" panose="020B0503020204020204" charset="-122"/>
              </a:rPr>
              <a:t>准</a:t>
            </a:r>
            <a:r>
              <a:rPr sz="1000" dirty="0">
                <a:solidFill>
                  <a:srgbClr val="292934"/>
                </a:solidFill>
                <a:latin typeface="微软雅黑" panose="020B0503020204020204" charset="-122"/>
                <a:ea typeface="微软雅黑" panose="020B0503020204020204" charset="-122"/>
                <a:cs typeface="微软雅黑" panose="020B0503020204020204" charset="-122"/>
              </a:rPr>
              <a:t>和执</a:t>
            </a:r>
            <a:r>
              <a:rPr sz="1000" spc="-10" dirty="0">
                <a:solidFill>
                  <a:srgbClr val="292934"/>
                </a:solidFill>
                <a:latin typeface="微软雅黑" panose="020B0503020204020204" charset="-122"/>
                <a:ea typeface="微软雅黑" panose="020B0503020204020204" charset="-122"/>
                <a:cs typeface="微软雅黑" panose="020B0503020204020204" charset="-122"/>
              </a:rPr>
              <a:t>行</a:t>
            </a:r>
            <a:r>
              <a:rPr sz="1000" dirty="0">
                <a:solidFill>
                  <a:srgbClr val="292934"/>
                </a:solidFill>
                <a:latin typeface="微软雅黑" panose="020B0503020204020204" charset="-122"/>
                <a:ea typeface="微软雅黑" panose="020B0503020204020204" charset="-122"/>
                <a:cs typeface="微软雅黑" panose="020B0503020204020204" charset="-122"/>
              </a:rPr>
              <a:t>细节</a:t>
            </a:r>
            <a:r>
              <a:rPr sz="1000" spc="-10" dirty="0">
                <a:solidFill>
                  <a:srgbClr val="292934"/>
                </a:solidFill>
                <a:latin typeface="微软雅黑" panose="020B0503020204020204" charset="-122"/>
                <a:ea typeface="微软雅黑" panose="020B0503020204020204" charset="-122"/>
                <a:cs typeface="微软雅黑" panose="020B0503020204020204" charset="-122"/>
              </a:rPr>
              <a:t>有</a:t>
            </a:r>
            <a:r>
              <a:rPr sz="1000" dirty="0">
                <a:solidFill>
                  <a:srgbClr val="292934"/>
                </a:solidFill>
                <a:latin typeface="微软雅黑" panose="020B0503020204020204" charset="-122"/>
                <a:ea typeface="微软雅黑" panose="020B0503020204020204" charset="-122"/>
                <a:cs typeface="微软雅黑" panose="020B0503020204020204" charset="-122"/>
              </a:rPr>
              <a:t>差异</a:t>
            </a:r>
            <a:endParaRPr sz="1000">
              <a:latin typeface="微软雅黑" panose="020B0503020204020204" charset="-122"/>
              <a:ea typeface="微软雅黑" panose="020B0503020204020204" charset="-122"/>
              <a:cs typeface="微软雅黑" panose="020B0503020204020204" charset="-122"/>
            </a:endParaRPr>
          </a:p>
        </p:txBody>
      </p:sp>
      <p:sp>
        <p:nvSpPr>
          <p:cNvPr id="26" name="object 26"/>
          <p:cNvSpPr txBox="1"/>
          <p:nvPr/>
        </p:nvSpPr>
        <p:spPr>
          <a:xfrm>
            <a:off x="1770379" y="3394529"/>
            <a:ext cx="635000" cy="196850"/>
          </a:xfrm>
          <a:prstGeom prst="rect">
            <a:avLst/>
          </a:prstGeom>
        </p:spPr>
        <p:txBody>
          <a:bodyPr vert="horz" wrap="square" lIns="0" tIns="12700" rIns="0" bIns="0" rtlCol="0">
            <a:spAutoFit/>
          </a:bodyPr>
          <a:lstStyle/>
          <a:p>
            <a:pPr marL="12700">
              <a:lnSpc>
                <a:spcPct val="100000"/>
              </a:lnSpc>
              <a:spcBef>
                <a:spcPts val="100"/>
              </a:spcBef>
            </a:pPr>
            <a:r>
              <a:rPr sz="1200" b="1" i="1" dirty="0">
                <a:solidFill>
                  <a:srgbClr val="FFFFFF"/>
                </a:solidFill>
                <a:latin typeface="微软雅黑" panose="020B0503020204020204" charset="-122"/>
                <a:ea typeface="微软雅黑" panose="020B0503020204020204" charset="-122"/>
                <a:cs typeface="微软雅黑" panose="020B0503020204020204" charset="-122"/>
              </a:rPr>
              <a:t>抵消机制</a:t>
            </a:r>
            <a:endParaRPr sz="1200" b="1" i="1" dirty="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27" name="object 27"/>
          <p:cNvSpPr txBox="1"/>
          <p:nvPr/>
        </p:nvSpPr>
        <p:spPr>
          <a:xfrm>
            <a:off x="2899917" y="3419676"/>
            <a:ext cx="4218940" cy="166370"/>
          </a:xfrm>
          <a:prstGeom prst="rect">
            <a:avLst/>
          </a:prstGeom>
        </p:spPr>
        <p:txBody>
          <a:bodyPr vert="horz" wrap="square" lIns="0" tIns="12700" rIns="0" bIns="0" rtlCol="0">
            <a:spAutoFit/>
          </a:bodyPr>
          <a:lstStyle/>
          <a:p>
            <a:pPr marL="12700">
              <a:lnSpc>
                <a:spcPct val="100000"/>
              </a:lnSpc>
              <a:spcBef>
                <a:spcPts val="100"/>
              </a:spcBef>
            </a:pPr>
            <a:r>
              <a:rPr sz="1000" dirty="0">
                <a:solidFill>
                  <a:srgbClr val="292934"/>
                </a:solidFill>
                <a:latin typeface="微软雅黑" panose="020B0503020204020204" charset="-122"/>
                <a:ea typeface="微软雅黑" panose="020B0503020204020204" charset="-122"/>
                <a:cs typeface="微软雅黑" panose="020B0503020204020204" charset="-122"/>
              </a:rPr>
              <a:t>七个试点均接受国家自</a:t>
            </a:r>
            <a:r>
              <a:rPr sz="1000" spc="-10" dirty="0">
                <a:solidFill>
                  <a:srgbClr val="292934"/>
                </a:solidFill>
                <a:latin typeface="微软雅黑" panose="020B0503020204020204" charset="-122"/>
                <a:ea typeface="微软雅黑" panose="020B0503020204020204" charset="-122"/>
                <a:cs typeface="微软雅黑" panose="020B0503020204020204" charset="-122"/>
              </a:rPr>
              <a:t>愿</a:t>
            </a:r>
            <a:r>
              <a:rPr sz="1000" dirty="0">
                <a:solidFill>
                  <a:srgbClr val="292934"/>
                </a:solidFill>
                <a:latin typeface="微软雅黑" panose="020B0503020204020204" charset="-122"/>
                <a:ea typeface="微软雅黑" panose="020B0503020204020204" charset="-122"/>
                <a:cs typeface="微软雅黑" panose="020B0503020204020204" charset="-122"/>
              </a:rPr>
              <a:t>减排</a:t>
            </a:r>
            <a:r>
              <a:rPr sz="1000" spc="-10" dirty="0">
                <a:solidFill>
                  <a:srgbClr val="292934"/>
                </a:solidFill>
                <a:latin typeface="微软雅黑" panose="020B0503020204020204" charset="-122"/>
                <a:ea typeface="微软雅黑" panose="020B0503020204020204" charset="-122"/>
                <a:cs typeface="微软雅黑" panose="020B0503020204020204" charset="-122"/>
              </a:rPr>
              <a:t>交</a:t>
            </a:r>
            <a:r>
              <a:rPr sz="1000" dirty="0">
                <a:solidFill>
                  <a:srgbClr val="292934"/>
                </a:solidFill>
                <a:latin typeface="微软雅黑" panose="020B0503020204020204" charset="-122"/>
                <a:ea typeface="微软雅黑" panose="020B0503020204020204" charset="-122"/>
                <a:cs typeface="微软雅黑" panose="020B0503020204020204" charset="-122"/>
              </a:rPr>
              <a:t>易机</a:t>
            </a:r>
            <a:r>
              <a:rPr sz="1000" spc="-10" dirty="0">
                <a:solidFill>
                  <a:srgbClr val="292934"/>
                </a:solidFill>
                <a:latin typeface="微软雅黑" panose="020B0503020204020204" charset="-122"/>
                <a:ea typeface="微软雅黑" panose="020B0503020204020204" charset="-122"/>
                <a:cs typeface="微软雅黑" panose="020B0503020204020204" charset="-122"/>
              </a:rPr>
              <a:t>制</a:t>
            </a:r>
            <a:r>
              <a:rPr sz="1000" dirty="0">
                <a:solidFill>
                  <a:srgbClr val="292934"/>
                </a:solidFill>
                <a:latin typeface="微软雅黑" panose="020B0503020204020204" charset="-122"/>
                <a:ea typeface="微软雅黑" panose="020B0503020204020204" charset="-122"/>
                <a:cs typeface="微软雅黑" panose="020B0503020204020204" charset="-122"/>
              </a:rPr>
              <a:t>作为</a:t>
            </a:r>
            <a:r>
              <a:rPr sz="1000" spc="-10" dirty="0">
                <a:solidFill>
                  <a:srgbClr val="292934"/>
                </a:solidFill>
                <a:latin typeface="微软雅黑" panose="020B0503020204020204" charset="-122"/>
                <a:ea typeface="微软雅黑" panose="020B0503020204020204" charset="-122"/>
                <a:cs typeface="微软雅黑" panose="020B0503020204020204" charset="-122"/>
              </a:rPr>
              <a:t>抵</a:t>
            </a:r>
            <a:r>
              <a:rPr sz="1000" dirty="0">
                <a:solidFill>
                  <a:srgbClr val="292934"/>
                </a:solidFill>
                <a:latin typeface="微软雅黑" panose="020B0503020204020204" charset="-122"/>
                <a:ea typeface="微软雅黑" panose="020B0503020204020204" charset="-122"/>
                <a:cs typeface="微软雅黑" panose="020B0503020204020204" charset="-122"/>
              </a:rPr>
              <a:t>消机</a:t>
            </a:r>
            <a:r>
              <a:rPr sz="1000" spc="-10" dirty="0">
                <a:solidFill>
                  <a:srgbClr val="292934"/>
                </a:solidFill>
                <a:latin typeface="微软雅黑" panose="020B0503020204020204" charset="-122"/>
                <a:ea typeface="微软雅黑" panose="020B0503020204020204" charset="-122"/>
                <a:cs typeface="微软雅黑" panose="020B0503020204020204" charset="-122"/>
              </a:rPr>
              <a:t>制</a:t>
            </a:r>
            <a:r>
              <a:rPr sz="1000" dirty="0">
                <a:solidFill>
                  <a:srgbClr val="292934"/>
                </a:solidFill>
                <a:latin typeface="微软雅黑" panose="020B0503020204020204" charset="-122"/>
                <a:ea typeface="微软雅黑" panose="020B0503020204020204" charset="-122"/>
                <a:cs typeface="微软雅黑" panose="020B0503020204020204" charset="-122"/>
              </a:rPr>
              <a:t>，但</a:t>
            </a:r>
            <a:r>
              <a:rPr sz="1000" spc="-10" dirty="0">
                <a:solidFill>
                  <a:srgbClr val="292934"/>
                </a:solidFill>
                <a:latin typeface="微软雅黑" panose="020B0503020204020204" charset="-122"/>
                <a:ea typeface="微软雅黑" panose="020B0503020204020204" charset="-122"/>
                <a:cs typeface="微软雅黑" panose="020B0503020204020204" charset="-122"/>
              </a:rPr>
              <a:t>均</a:t>
            </a:r>
            <a:r>
              <a:rPr sz="1000" dirty="0">
                <a:solidFill>
                  <a:srgbClr val="292934"/>
                </a:solidFill>
                <a:latin typeface="微软雅黑" panose="020B0503020204020204" charset="-122"/>
                <a:ea typeface="微软雅黑" panose="020B0503020204020204" charset="-122"/>
                <a:cs typeface="微软雅黑" panose="020B0503020204020204" charset="-122"/>
              </a:rPr>
              <a:t>设定</a:t>
            </a:r>
            <a:r>
              <a:rPr sz="1000" spc="-10" dirty="0">
                <a:solidFill>
                  <a:srgbClr val="292934"/>
                </a:solidFill>
                <a:latin typeface="微软雅黑" panose="020B0503020204020204" charset="-122"/>
                <a:ea typeface="微软雅黑" panose="020B0503020204020204" charset="-122"/>
                <a:cs typeface="微软雅黑" panose="020B0503020204020204" charset="-122"/>
              </a:rPr>
              <a:t>了</a:t>
            </a:r>
            <a:r>
              <a:rPr sz="1000" dirty="0">
                <a:solidFill>
                  <a:srgbClr val="292934"/>
                </a:solidFill>
                <a:latin typeface="微软雅黑" panose="020B0503020204020204" charset="-122"/>
                <a:ea typeface="微软雅黑" panose="020B0503020204020204" charset="-122"/>
                <a:cs typeface="微软雅黑" panose="020B0503020204020204" charset="-122"/>
              </a:rPr>
              <a:t>使用</a:t>
            </a:r>
            <a:r>
              <a:rPr sz="1000" spc="-10" dirty="0">
                <a:solidFill>
                  <a:srgbClr val="292934"/>
                </a:solidFill>
                <a:latin typeface="微软雅黑" panose="020B0503020204020204" charset="-122"/>
                <a:ea typeface="微软雅黑" panose="020B0503020204020204" charset="-122"/>
                <a:cs typeface="微软雅黑" panose="020B0503020204020204" charset="-122"/>
              </a:rPr>
              <a:t>限</a:t>
            </a:r>
            <a:r>
              <a:rPr sz="1000" dirty="0">
                <a:solidFill>
                  <a:srgbClr val="292934"/>
                </a:solidFill>
                <a:latin typeface="微软雅黑" panose="020B0503020204020204" charset="-122"/>
                <a:ea typeface="微软雅黑" panose="020B0503020204020204" charset="-122"/>
                <a:cs typeface="微软雅黑" panose="020B0503020204020204" charset="-122"/>
              </a:rPr>
              <a:t>制</a:t>
            </a:r>
            <a:endParaRPr sz="1000">
              <a:latin typeface="微软雅黑" panose="020B0503020204020204" charset="-122"/>
              <a:ea typeface="微软雅黑" panose="020B0503020204020204" charset="-122"/>
              <a:cs typeface="微软雅黑" panose="020B0503020204020204" charset="-122"/>
            </a:endParaRPr>
          </a:p>
        </p:txBody>
      </p:sp>
      <p:sp>
        <p:nvSpPr>
          <p:cNvPr id="28" name="object 28"/>
          <p:cNvSpPr txBox="1"/>
          <p:nvPr/>
        </p:nvSpPr>
        <p:spPr>
          <a:xfrm>
            <a:off x="1694179" y="3926914"/>
            <a:ext cx="787400" cy="196850"/>
          </a:xfrm>
          <a:prstGeom prst="rect">
            <a:avLst/>
          </a:prstGeom>
        </p:spPr>
        <p:txBody>
          <a:bodyPr vert="horz" wrap="square" lIns="0" tIns="12700" rIns="0" bIns="0" rtlCol="0">
            <a:spAutoFit/>
          </a:bodyPr>
          <a:lstStyle/>
          <a:p>
            <a:pPr marL="12700">
              <a:lnSpc>
                <a:spcPct val="100000"/>
              </a:lnSpc>
              <a:spcBef>
                <a:spcPts val="100"/>
              </a:spcBef>
            </a:pPr>
            <a:r>
              <a:rPr sz="1200" b="1" i="1" dirty="0">
                <a:solidFill>
                  <a:srgbClr val="FFFFFF"/>
                </a:solidFill>
                <a:latin typeface="微软雅黑" panose="020B0503020204020204" charset="-122"/>
                <a:ea typeface="微软雅黑" panose="020B0503020204020204" charset="-122"/>
                <a:cs typeface="微软雅黑" panose="020B0503020204020204" charset="-122"/>
              </a:rPr>
              <a:t>履约与处罚</a:t>
            </a:r>
            <a:endParaRPr sz="1200" b="1" i="1" dirty="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29" name="object 29"/>
          <p:cNvSpPr txBox="1"/>
          <p:nvPr/>
        </p:nvSpPr>
        <p:spPr>
          <a:xfrm>
            <a:off x="2899917" y="3952060"/>
            <a:ext cx="3964940" cy="166370"/>
          </a:xfrm>
          <a:prstGeom prst="rect">
            <a:avLst/>
          </a:prstGeom>
        </p:spPr>
        <p:txBody>
          <a:bodyPr vert="horz" wrap="square" lIns="0" tIns="12700" rIns="0" bIns="0" rtlCol="0">
            <a:spAutoFit/>
          </a:bodyPr>
          <a:lstStyle/>
          <a:p>
            <a:pPr marL="12700">
              <a:lnSpc>
                <a:spcPct val="100000"/>
              </a:lnSpc>
              <a:spcBef>
                <a:spcPts val="100"/>
              </a:spcBef>
            </a:pPr>
            <a:r>
              <a:rPr sz="1000" dirty="0">
                <a:solidFill>
                  <a:srgbClr val="292934"/>
                </a:solidFill>
                <a:latin typeface="微软雅黑" panose="020B0503020204020204" charset="-122"/>
                <a:ea typeface="微软雅黑" panose="020B0503020204020204" charset="-122"/>
                <a:cs typeface="微软雅黑" panose="020B0503020204020204" charset="-122"/>
              </a:rPr>
              <a:t>七个试点履约流程和时</a:t>
            </a:r>
            <a:r>
              <a:rPr sz="1000" spc="-10" dirty="0">
                <a:solidFill>
                  <a:srgbClr val="292934"/>
                </a:solidFill>
                <a:latin typeface="微软雅黑" panose="020B0503020204020204" charset="-122"/>
                <a:ea typeface="微软雅黑" panose="020B0503020204020204" charset="-122"/>
                <a:cs typeface="微软雅黑" panose="020B0503020204020204" charset="-122"/>
              </a:rPr>
              <a:t>间</a:t>
            </a:r>
            <a:r>
              <a:rPr sz="1000" dirty="0">
                <a:solidFill>
                  <a:srgbClr val="292934"/>
                </a:solidFill>
                <a:latin typeface="微软雅黑" panose="020B0503020204020204" charset="-122"/>
                <a:ea typeface="微软雅黑" panose="020B0503020204020204" charset="-122"/>
                <a:cs typeface="微软雅黑" panose="020B0503020204020204" charset="-122"/>
              </a:rPr>
              <a:t>设计</a:t>
            </a:r>
            <a:r>
              <a:rPr sz="1000" spc="-10" dirty="0">
                <a:solidFill>
                  <a:srgbClr val="292934"/>
                </a:solidFill>
                <a:latin typeface="微软雅黑" panose="020B0503020204020204" charset="-122"/>
                <a:ea typeface="微软雅黑" panose="020B0503020204020204" charset="-122"/>
                <a:cs typeface="微软雅黑" panose="020B0503020204020204" charset="-122"/>
              </a:rPr>
              <a:t>类</a:t>
            </a:r>
            <a:r>
              <a:rPr sz="1000" dirty="0">
                <a:solidFill>
                  <a:srgbClr val="292934"/>
                </a:solidFill>
                <a:latin typeface="微软雅黑" panose="020B0503020204020204" charset="-122"/>
                <a:ea typeface="微软雅黑" panose="020B0503020204020204" charset="-122"/>
                <a:cs typeface="微软雅黑" panose="020B0503020204020204" charset="-122"/>
              </a:rPr>
              <a:t>似，</a:t>
            </a:r>
            <a:r>
              <a:rPr sz="1000" spc="-10" dirty="0">
                <a:solidFill>
                  <a:srgbClr val="292934"/>
                </a:solidFill>
                <a:latin typeface="微软雅黑" panose="020B0503020204020204" charset="-122"/>
                <a:ea typeface="微软雅黑" panose="020B0503020204020204" charset="-122"/>
                <a:cs typeface="微软雅黑" panose="020B0503020204020204" charset="-122"/>
              </a:rPr>
              <a:t>处</a:t>
            </a:r>
            <a:r>
              <a:rPr sz="1000" dirty="0">
                <a:solidFill>
                  <a:srgbClr val="292934"/>
                </a:solidFill>
                <a:latin typeface="微软雅黑" panose="020B0503020204020204" charset="-122"/>
                <a:ea typeface="微软雅黑" panose="020B0503020204020204" charset="-122"/>
                <a:cs typeface="微软雅黑" panose="020B0503020204020204" charset="-122"/>
              </a:rPr>
              <a:t>罚则</a:t>
            </a:r>
            <a:r>
              <a:rPr sz="1000" spc="-10" dirty="0">
                <a:solidFill>
                  <a:srgbClr val="292934"/>
                </a:solidFill>
                <a:latin typeface="微软雅黑" panose="020B0503020204020204" charset="-122"/>
                <a:ea typeface="微软雅黑" panose="020B0503020204020204" charset="-122"/>
                <a:cs typeface="微软雅黑" panose="020B0503020204020204" charset="-122"/>
              </a:rPr>
              <a:t>与</a:t>
            </a:r>
            <a:r>
              <a:rPr sz="1000" dirty="0">
                <a:solidFill>
                  <a:srgbClr val="292934"/>
                </a:solidFill>
                <a:latin typeface="微软雅黑" panose="020B0503020204020204" charset="-122"/>
                <a:ea typeface="微软雅黑" panose="020B0503020204020204" charset="-122"/>
                <a:cs typeface="微软雅黑" panose="020B0503020204020204" charset="-122"/>
              </a:rPr>
              <a:t>各地</a:t>
            </a:r>
            <a:r>
              <a:rPr sz="1000" spc="-10" dirty="0">
                <a:solidFill>
                  <a:srgbClr val="292934"/>
                </a:solidFill>
                <a:latin typeface="微软雅黑" panose="020B0503020204020204" charset="-122"/>
                <a:ea typeface="微软雅黑" panose="020B0503020204020204" charset="-122"/>
                <a:cs typeface="微软雅黑" panose="020B0503020204020204" charset="-122"/>
              </a:rPr>
              <a:t>的</a:t>
            </a:r>
            <a:r>
              <a:rPr sz="1000" dirty="0">
                <a:solidFill>
                  <a:srgbClr val="292934"/>
                </a:solidFill>
                <a:latin typeface="微软雅黑" panose="020B0503020204020204" charset="-122"/>
                <a:ea typeface="微软雅黑" panose="020B0503020204020204" charset="-122"/>
                <a:cs typeface="微软雅黑" panose="020B0503020204020204" charset="-122"/>
              </a:rPr>
              <a:t>法律</a:t>
            </a:r>
            <a:r>
              <a:rPr sz="1000" spc="-10" dirty="0">
                <a:solidFill>
                  <a:srgbClr val="292934"/>
                </a:solidFill>
                <a:latin typeface="微软雅黑" panose="020B0503020204020204" charset="-122"/>
                <a:ea typeface="微软雅黑" panose="020B0503020204020204" charset="-122"/>
                <a:cs typeface="微软雅黑" panose="020B0503020204020204" charset="-122"/>
              </a:rPr>
              <a:t>法</a:t>
            </a:r>
            <a:r>
              <a:rPr sz="1000" dirty="0">
                <a:solidFill>
                  <a:srgbClr val="292934"/>
                </a:solidFill>
                <a:latin typeface="微软雅黑" panose="020B0503020204020204" charset="-122"/>
                <a:ea typeface="微软雅黑" panose="020B0503020204020204" charset="-122"/>
                <a:cs typeface="微软雅黑" panose="020B0503020204020204" charset="-122"/>
              </a:rPr>
              <a:t>规基</a:t>
            </a:r>
            <a:r>
              <a:rPr sz="1000" spc="-10" dirty="0">
                <a:solidFill>
                  <a:srgbClr val="292934"/>
                </a:solidFill>
                <a:latin typeface="微软雅黑" panose="020B0503020204020204" charset="-122"/>
                <a:ea typeface="微软雅黑" panose="020B0503020204020204" charset="-122"/>
                <a:cs typeface="微软雅黑" panose="020B0503020204020204" charset="-122"/>
              </a:rPr>
              <a:t>础</a:t>
            </a:r>
            <a:r>
              <a:rPr sz="1000" dirty="0">
                <a:solidFill>
                  <a:srgbClr val="292934"/>
                </a:solidFill>
                <a:latin typeface="微软雅黑" panose="020B0503020204020204" charset="-122"/>
                <a:ea typeface="微软雅黑" panose="020B0503020204020204" charset="-122"/>
                <a:cs typeface="微软雅黑" panose="020B0503020204020204" charset="-122"/>
              </a:rPr>
              <a:t>有关</a:t>
            </a:r>
            <a:endParaRPr sz="1000">
              <a:latin typeface="微软雅黑" panose="020B0503020204020204" charset="-122"/>
              <a:ea typeface="微软雅黑" panose="020B0503020204020204" charset="-122"/>
              <a:cs typeface="微软雅黑" panose="020B0503020204020204" charset="-122"/>
            </a:endParaRPr>
          </a:p>
        </p:txBody>
      </p:sp>
      <p:sp>
        <p:nvSpPr>
          <p:cNvPr id="30" name="object 30"/>
          <p:cNvSpPr/>
          <p:nvPr/>
        </p:nvSpPr>
        <p:spPr>
          <a:xfrm>
            <a:off x="7010476" y="515707"/>
            <a:ext cx="1598396" cy="1226765"/>
          </a:xfrm>
          <a:prstGeom prst="rect">
            <a:avLst/>
          </a:prstGeom>
          <a:blipFill>
            <a:blip r:embed="rId2" cstate="print"/>
            <a:stretch>
              <a:fillRect/>
            </a:stretch>
          </a:blipFill>
        </p:spPr>
        <p:txBody>
          <a:bodyPr wrap="square" lIns="0" tIns="0" rIns="0" bIns="0" rtlCol="0"/>
          <a:lstStyle/>
          <a:p>
            <a:endParaRPr>
              <a:latin typeface="微软雅黑" panose="020B0503020204020204" charset="-122"/>
              <a:ea typeface="微软雅黑" panose="020B0503020204020204"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457212" y="1125167"/>
            <a:ext cx="229235" cy="2713355"/>
          </a:xfrm>
          <a:prstGeom prst="rect">
            <a:avLst/>
          </a:prstGeom>
        </p:spPr>
        <p:txBody>
          <a:bodyPr vert="horz" wrap="square" lIns="0" tIns="56515" rIns="0" bIns="0" rtlCol="0">
            <a:spAutoFit/>
          </a:bodyPr>
          <a:lstStyle/>
          <a:p>
            <a:pPr marL="12700" marR="5080" algn="just">
              <a:lnSpc>
                <a:spcPct val="90000"/>
              </a:lnSpc>
              <a:spcBef>
                <a:spcPts val="445"/>
              </a:spcBef>
              <a:spcAft>
                <a:spcPts val="0"/>
              </a:spcAft>
            </a:pPr>
            <a:r>
              <a:rPr sz="2400" b="1" spc="-5" dirty="0">
                <a:solidFill>
                  <a:schemeClr val="tx2"/>
                </a:solidFill>
                <a:latin typeface="微软雅黑" panose="020B0503020204020204" charset="-122"/>
                <a:ea typeface="微软雅黑" panose="020B0503020204020204" charset="-122"/>
                <a:cs typeface="微软雅黑" panose="020B0503020204020204" charset="-122"/>
              </a:rPr>
              <a:t>试 点 市 场 情 况 比 较</a:t>
            </a:r>
            <a:endParaRPr sz="2400" b="1" spc="-5" dirty="0">
              <a:solidFill>
                <a:schemeClr val="tx2"/>
              </a:solidFill>
              <a:latin typeface="微软雅黑" panose="020B0503020204020204" charset="-122"/>
              <a:ea typeface="微软雅黑" panose="020B0503020204020204" charset="-122"/>
              <a:cs typeface="微软雅黑" panose="020B0503020204020204" charset="-122"/>
            </a:endParaRPr>
          </a:p>
        </p:txBody>
      </p:sp>
      <p:graphicFrame>
        <p:nvGraphicFramePr>
          <p:cNvPr id="3" name="object 3"/>
          <p:cNvGraphicFramePr>
            <a:graphicFrameLocks noGrp="1"/>
          </p:cNvGraphicFramePr>
          <p:nvPr>
            <p:custDataLst>
              <p:tags r:id="rId2"/>
            </p:custDataLst>
          </p:nvPr>
        </p:nvGraphicFramePr>
        <p:xfrm>
          <a:off x="1219835" y="514297"/>
          <a:ext cx="7430135" cy="4116705"/>
        </p:xfrm>
        <a:graphic>
          <a:graphicData uri="http://schemas.openxmlformats.org/drawingml/2006/table">
            <a:tbl>
              <a:tblPr firstRow="1" bandRow="1">
                <a:tableStyleId>{2D5ABB26-0587-4C30-8999-92F81FD0307C}</a:tableStyleId>
              </a:tblPr>
              <a:tblGrid>
                <a:gridCol w="809625"/>
                <a:gridCol w="1110615"/>
                <a:gridCol w="763905"/>
                <a:gridCol w="833120"/>
                <a:gridCol w="909320"/>
                <a:gridCol w="713740"/>
                <a:gridCol w="763270"/>
                <a:gridCol w="1526540"/>
              </a:tblGrid>
              <a:tr h="250190">
                <a:tc>
                  <a:txBody>
                    <a:bodyPr/>
                    <a:lstStyle/>
                    <a:p>
                      <a:pPr>
                        <a:lnSpc>
                          <a:spcPct val="100000"/>
                        </a:lnSpc>
                      </a:pPr>
                      <a:endParaRPr sz="900">
                        <a:latin typeface="微软雅黑" panose="020B0503020204020204" charset="-122"/>
                        <a:ea typeface="微软雅黑" panose="020B0503020204020204" charset="-122"/>
                        <a:cs typeface="Times New Roman" panose="02020603050405020304"/>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73AC79"/>
                    </a:solidFill>
                  </a:tcPr>
                </a:tc>
                <a:tc>
                  <a:txBody>
                    <a:bodyPr/>
                    <a:lstStyle/>
                    <a:p>
                      <a:pPr marL="1270" algn="ctr">
                        <a:lnSpc>
                          <a:spcPct val="100000"/>
                        </a:lnSpc>
                        <a:spcBef>
                          <a:spcPts val="530"/>
                        </a:spcBef>
                      </a:pPr>
                      <a:r>
                        <a:rPr sz="1200" dirty="0">
                          <a:solidFill>
                            <a:srgbClr val="FFFFFF"/>
                          </a:solidFill>
                          <a:latin typeface="微软雅黑" panose="020B0503020204020204" charset="-122"/>
                          <a:ea typeface="微软雅黑" panose="020B0503020204020204" charset="-122"/>
                          <a:cs typeface="黑体" panose="02010609060101010101" charset="-122"/>
                        </a:rPr>
                        <a:t>北京</a:t>
                      </a:r>
                      <a:endParaRPr sz="1200" dirty="0">
                        <a:solidFill>
                          <a:srgbClr val="FFFFFF"/>
                        </a:solidFill>
                        <a:latin typeface="微软雅黑" panose="020B0503020204020204" charset="-122"/>
                        <a:ea typeface="微软雅黑" panose="020B0503020204020204" charset="-122"/>
                        <a:cs typeface="黑体" panose="02010609060101010101" charset="-122"/>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73AC79"/>
                    </a:solidFill>
                  </a:tcPr>
                </a:tc>
                <a:tc>
                  <a:txBody>
                    <a:bodyPr/>
                    <a:lstStyle/>
                    <a:p>
                      <a:pPr marL="635" algn="ctr">
                        <a:lnSpc>
                          <a:spcPct val="100000"/>
                        </a:lnSpc>
                        <a:spcBef>
                          <a:spcPts val="530"/>
                        </a:spcBef>
                      </a:pPr>
                      <a:r>
                        <a:rPr sz="1200" dirty="0">
                          <a:solidFill>
                            <a:srgbClr val="FFFFFF"/>
                          </a:solidFill>
                          <a:latin typeface="微软雅黑" panose="020B0503020204020204" charset="-122"/>
                          <a:ea typeface="微软雅黑" panose="020B0503020204020204" charset="-122"/>
                          <a:cs typeface="黑体" panose="02010609060101010101" charset="-122"/>
                        </a:rPr>
                        <a:t>天津</a:t>
                      </a:r>
                      <a:endParaRPr sz="1200" dirty="0">
                        <a:solidFill>
                          <a:srgbClr val="FFFFFF"/>
                        </a:solidFill>
                        <a:latin typeface="微软雅黑" panose="020B0503020204020204" charset="-122"/>
                        <a:ea typeface="微软雅黑" panose="020B0503020204020204" charset="-122"/>
                        <a:cs typeface="黑体" panose="02010609060101010101" charset="-122"/>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73AC79"/>
                    </a:solidFill>
                  </a:tcPr>
                </a:tc>
                <a:tc>
                  <a:txBody>
                    <a:bodyPr/>
                    <a:lstStyle/>
                    <a:p>
                      <a:pPr algn="ctr">
                        <a:lnSpc>
                          <a:spcPct val="100000"/>
                        </a:lnSpc>
                        <a:spcBef>
                          <a:spcPts val="530"/>
                        </a:spcBef>
                      </a:pPr>
                      <a:r>
                        <a:rPr sz="1200" dirty="0">
                          <a:solidFill>
                            <a:srgbClr val="FFFFFF"/>
                          </a:solidFill>
                          <a:latin typeface="微软雅黑" panose="020B0503020204020204" charset="-122"/>
                          <a:ea typeface="微软雅黑" panose="020B0503020204020204" charset="-122"/>
                          <a:cs typeface="黑体" panose="02010609060101010101" charset="-122"/>
                        </a:rPr>
                        <a:t>上海</a:t>
                      </a:r>
                      <a:endParaRPr sz="1200" dirty="0">
                        <a:solidFill>
                          <a:srgbClr val="FFFFFF"/>
                        </a:solidFill>
                        <a:latin typeface="微软雅黑" panose="020B0503020204020204" charset="-122"/>
                        <a:ea typeface="微软雅黑" panose="020B0503020204020204" charset="-122"/>
                        <a:cs typeface="黑体" panose="02010609060101010101" charset="-122"/>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73AC79"/>
                    </a:solidFill>
                  </a:tcPr>
                </a:tc>
                <a:tc>
                  <a:txBody>
                    <a:bodyPr/>
                    <a:lstStyle/>
                    <a:p>
                      <a:pPr marR="21590" algn="ctr">
                        <a:lnSpc>
                          <a:spcPct val="100000"/>
                        </a:lnSpc>
                        <a:spcBef>
                          <a:spcPts val="530"/>
                        </a:spcBef>
                      </a:pPr>
                      <a:r>
                        <a:rPr sz="1200" dirty="0">
                          <a:solidFill>
                            <a:srgbClr val="FFFFFF"/>
                          </a:solidFill>
                          <a:latin typeface="微软雅黑" panose="020B0503020204020204" charset="-122"/>
                          <a:ea typeface="微软雅黑" panose="020B0503020204020204" charset="-122"/>
                          <a:cs typeface="黑体" panose="02010609060101010101" charset="-122"/>
                        </a:rPr>
                        <a:t>重庆</a:t>
                      </a:r>
                      <a:endParaRPr sz="1200" dirty="0">
                        <a:solidFill>
                          <a:srgbClr val="FFFFFF"/>
                        </a:solidFill>
                        <a:latin typeface="微软雅黑" panose="020B0503020204020204" charset="-122"/>
                        <a:ea typeface="微软雅黑" panose="020B0503020204020204" charset="-122"/>
                        <a:cs typeface="黑体" panose="02010609060101010101" charset="-122"/>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73AC79"/>
                    </a:solidFill>
                  </a:tcPr>
                </a:tc>
                <a:tc>
                  <a:txBody>
                    <a:bodyPr/>
                    <a:lstStyle/>
                    <a:p>
                      <a:pPr marL="245745">
                        <a:lnSpc>
                          <a:spcPct val="100000"/>
                        </a:lnSpc>
                        <a:spcBef>
                          <a:spcPts val="530"/>
                        </a:spcBef>
                      </a:pPr>
                      <a:r>
                        <a:rPr sz="1200" dirty="0">
                          <a:solidFill>
                            <a:srgbClr val="FFFFFF"/>
                          </a:solidFill>
                          <a:latin typeface="微软雅黑" panose="020B0503020204020204" charset="-122"/>
                          <a:ea typeface="微软雅黑" panose="020B0503020204020204" charset="-122"/>
                          <a:cs typeface="黑体" panose="02010609060101010101" charset="-122"/>
                        </a:rPr>
                        <a:t>湖北</a:t>
                      </a:r>
                      <a:endParaRPr sz="1200" dirty="0">
                        <a:solidFill>
                          <a:srgbClr val="FFFFFF"/>
                        </a:solidFill>
                        <a:latin typeface="微软雅黑" panose="020B0503020204020204" charset="-122"/>
                        <a:ea typeface="微软雅黑" panose="020B0503020204020204" charset="-122"/>
                        <a:cs typeface="黑体" panose="02010609060101010101" charset="-122"/>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73AC79"/>
                    </a:solidFill>
                  </a:tcPr>
                </a:tc>
                <a:tc>
                  <a:txBody>
                    <a:bodyPr/>
                    <a:lstStyle/>
                    <a:p>
                      <a:pPr marL="1270" algn="ctr">
                        <a:lnSpc>
                          <a:spcPct val="100000"/>
                        </a:lnSpc>
                        <a:spcBef>
                          <a:spcPts val="530"/>
                        </a:spcBef>
                      </a:pPr>
                      <a:r>
                        <a:rPr sz="1200" dirty="0">
                          <a:solidFill>
                            <a:srgbClr val="FFFFFF"/>
                          </a:solidFill>
                          <a:latin typeface="微软雅黑" panose="020B0503020204020204" charset="-122"/>
                          <a:ea typeface="微软雅黑" panose="020B0503020204020204" charset="-122"/>
                          <a:cs typeface="黑体" panose="02010609060101010101" charset="-122"/>
                        </a:rPr>
                        <a:t>广东</a:t>
                      </a:r>
                      <a:endParaRPr sz="1200" dirty="0">
                        <a:solidFill>
                          <a:srgbClr val="FFFFFF"/>
                        </a:solidFill>
                        <a:latin typeface="微软雅黑" panose="020B0503020204020204" charset="-122"/>
                        <a:ea typeface="微软雅黑" panose="020B0503020204020204" charset="-122"/>
                        <a:cs typeface="黑体" panose="02010609060101010101" charset="-122"/>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73AC79"/>
                    </a:solidFill>
                  </a:tcPr>
                </a:tc>
                <a:tc>
                  <a:txBody>
                    <a:bodyPr/>
                    <a:lstStyle/>
                    <a:p>
                      <a:pPr marL="635" algn="ctr">
                        <a:lnSpc>
                          <a:spcPct val="100000"/>
                        </a:lnSpc>
                        <a:spcBef>
                          <a:spcPts val="530"/>
                        </a:spcBef>
                      </a:pPr>
                      <a:r>
                        <a:rPr sz="1200" dirty="0">
                          <a:solidFill>
                            <a:srgbClr val="FFFFFF"/>
                          </a:solidFill>
                          <a:latin typeface="微软雅黑" panose="020B0503020204020204" charset="-122"/>
                          <a:ea typeface="微软雅黑" panose="020B0503020204020204" charset="-122"/>
                          <a:cs typeface="黑体" panose="02010609060101010101" charset="-122"/>
                        </a:rPr>
                        <a:t>深圳</a:t>
                      </a:r>
                      <a:endParaRPr sz="1200" dirty="0">
                        <a:solidFill>
                          <a:srgbClr val="FFFFFF"/>
                        </a:solidFill>
                        <a:latin typeface="微软雅黑" panose="020B0503020204020204" charset="-122"/>
                        <a:ea typeface="微软雅黑" panose="020B0503020204020204" charset="-122"/>
                        <a:cs typeface="黑体" panose="02010609060101010101" charset="-122"/>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73AC79"/>
                    </a:solidFill>
                  </a:tcPr>
                </a:tc>
              </a:tr>
              <a:tr h="568325">
                <a:tc>
                  <a:txBody>
                    <a:bodyPr/>
                    <a:lstStyle/>
                    <a:p>
                      <a:pPr>
                        <a:lnSpc>
                          <a:spcPct val="100000"/>
                        </a:lnSpc>
                        <a:spcBef>
                          <a:spcPts val="15"/>
                        </a:spcBef>
                      </a:pPr>
                      <a:endParaRPr sz="1150">
                        <a:latin typeface="微软雅黑" panose="020B0503020204020204" charset="-122"/>
                        <a:ea typeface="微软雅黑" panose="020B0503020204020204" charset="-122"/>
                        <a:cs typeface="Times New Roman" panose="02020603050405020304"/>
                      </a:endParaRPr>
                    </a:p>
                    <a:p>
                      <a:pPr marL="91440">
                        <a:lnSpc>
                          <a:spcPct val="100000"/>
                        </a:lnSpc>
                      </a:pPr>
                      <a:r>
                        <a:rPr sz="1000" b="1" i="1" dirty="0">
                          <a:solidFill>
                            <a:srgbClr val="FFFFFF"/>
                          </a:solidFill>
                          <a:latin typeface="微软雅黑" panose="020B0503020204020204" charset="-122"/>
                          <a:ea typeface="微软雅黑" panose="020B0503020204020204" charset="-122"/>
                          <a:cs typeface="微软雅黑" panose="020B0503020204020204" charset="-122"/>
                        </a:rPr>
                        <a:t>政策法规</a:t>
                      </a:r>
                      <a:endParaRPr sz="1000">
                        <a:latin typeface="微软雅黑" panose="020B0503020204020204" charset="-122"/>
                        <a:ea typeface="微软雅黑" panose="020B0503020204020204" charset="-122"/>
                        <a:cs typeface="微软雅黑" panose="020B0503020204020204" charset="-122"/>
                      </a:endParaRPr>
                    </a:p>
                  </a:txBody>
                  <a:tcPr marL="0" marR="0" marT="19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73AC79"/>
                    </a:solidFill>
                  </a:tcPr>
                </a:tc>
                <a:tc>
                  <a:txBody>
                    <a:bodyPr/>
                    <a:lstStyle/>
                    <a:p>
                      <a:pPr marL="334010" marR="95250" indent="-229235">
                        <a:lnSpc>
                          <a:spcPct val="100000"/>
                        </a:lnSpc>
                        <a:spcBef>
                          <a:spcPts val="865"/>
                        </a:spcBef>
                      </a:pPr>
                      <a:r>
                        <a:rPr sz="900" dirty="0">
                          <a:solidFill>
                            <a:srgbClr val="292934"/>
                          </a:solidFill>
                          <a:latin typeface="微软雅黑" panose="020B0503020204020204" charset="-122"/>
                          <a:ea typeface="微软雅黑" panose="020B0503020204020204" charset="-122"/>
                          <a:cs typeface="微软雅黑" panose="020B0503020204020204" charset="-122"/>
                        </a:rPr>
                        <a:t>人大决定、政府碳交 易管理办法</a:t>
                      </a:r>
                      <a:endParaRPr sz="900" dirty="0">
                        <a:solidFill>
                          <a:srgbClr val="292934"/>
                        </a:solidFill>
                        <a:latin typeface="微软雅黑" panose="020B0503020204020204" charset="-122"/>
                        <a:ea typeface="微软雅黑" panose="020B0503020204020204" charset="-122"/>
                        <a:cs typeface="微软雅黑" panose="020B0503020204020204" charset="-122"/>
                      </a:endParaRPr>
                    </a:p>
                  </a:txBody>
                  <a:tcPr marL="0" marR="0" marT="1098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7DBDF"/>
                    </a:solidFill>
                  </a:tcPr>
                </a:tc>
                <a:tc>
                  <a:txBody>
                    <a:bodyPr/>
                    <a:lstStyle/>
                    <a:p>
                      <a:pPr marL="197485" marR="132715" indent="-57150">
                        <a:lnSpc>
                          <a:spcPct val="100000"/>
                        </a:lnSpc>
                        <a:spcBef>
                          <a:spcPts val="865"/>
                        </a:spcBef>
                      </a:pPr>
                      <a:r>
                        <a:rPr sz="900" dirty="0">
                          <a:solidFill>
                            <a:srgbClr val="292934"/>
                          </a:solidFill>
                          <a:latin typeface="微软雅黑" panose="020B0503020204020204" charset="-122"/>
                          <a:ea typeface="微软雅黑" panose="020B0503020204020204" charset="-122"/>
                          <a:cs typeface="微软雅黑" panose="020B0503020204020204" charset="-122"/>
                        </a:rPr>
                        <a:t>政府碳交易 管理办法</a:t>
                      </a:r>
                      <a:endParaRPr sz="900" dirty="0">
                        <a:solidFill>
                          <a:srgbClr val="292934"/>
                        </a:solidFill>
                        <a:latin typeface="微软雅黑" panose="020B0503020204020204" charset="-122"/>
                        <a:ea typeface="微软雅黑" panose="020B0503020204020204" charset="-122"/>
                        <a:cs typeface="微软雅黑" panose="020B0503020204020204" charset="-122"/>
                      </a:endParaRPr>
                    </a:p>
                  </a:txBody>
                  <a:tcPr marL="0" marR="0" marT="1098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7DBDF"/>
                    </a:solidFill>
                  </a:tcPr>
                </a:tc>
                <a:tc>
                  <a:txBody>
                    <a:bodyPr/>
                    <a:lstStyle/>
                    <a:p>
                      <a:pPr marL="292735" marR="114935" indent="-171450">
                        <a:lnSpc>
                          <a:spcPct val="100000"/>
                        </a:lnSpc>
                        <a:spcBef>
                          <a:spcPts val="865"/>
                        </a:spcBef>
                      </a:pPr>
                      <a:r>
                        <a:rPr sz="900" dirty="0">
                          <a:solidFill>
                            <a:srgbClr val="292934"/>
                          </a:solidFill>
                          <a:latin typeface="微软雅黑" panose="020B0503020204020204" charset="-122"/>
                          <a:ea typeface="微软雅黑" panose="020B0503020204020204" charset="-122"/>
                          <a:cs typeface="微软雅黑" panose="020B0503020204020204" charset="-122"/>
                        </a:rPr>
                        <a:t>政府碳交易管 理办法</a:t>
                      </a:r>
                      <a:endParaRPr sz="900" dirty="0">
                        <a:solidFill>
                          <a:srgbClr val="292934"/>
                        </a:solidFill>
                        <a:latin typeface="微软雅黑" panose="020B0503020204020204" charset="-122"/>
                        <a:ea typeface="微软雅黑" panose="020B0503020204020204" charset="-122"/>
                        <a:cs typeface="微软雅黑" panose="020B0503020204020204" charset="-122"/>
                      </a:endParaRPr>
                    </a:p>
                  </a:txBody>
                  <a:tcPr marL="0" marR="0" marT="1098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7DBDF"/>
                    </a:solidFill>
                  </a:tcPr>
                </a:tc>
                <a:tc>
                  <a:txBody>
                    <a:bodyPr/>
                    <a:lstStyle/>
                    <a:p>
                      <a:pPr marL="92710" marR="112395" algn="ctr">
                        <a:lnSpc>
                          <a:spcPct val="100000"/>
                        </a:lnSpc>
                        <a:spcBef>
                          <a:spcPts val="325"/>
                        </a:spcBef>
                      </a:pPr>
                      <a:r>
                        <a:rPr sz="900" dirty="0">
                          <a:solidFill>
                            <a:srgbClr val="292934"/>
                          </a:solidFill>
                          <a:latin typeface="微软雅黑" panose="020B0503020204020204" charset="-122"/>
                          <a:ea typeface="微软雅黑" panose="020B0503020204020204" charset="-122"/>
                          <a:cs typeface="微软雅黑" panose="020B0503020204020204" charset="-122"/>
                        </a:rPr>
                        <a:t>人大决定草案、 政府碳交易管理 办法</a:t>
                      </a:r>
                      <a:endParaRPr sz="900" dirty="0">
                        <a:solidFill>
                          <a:srgbClr val="292934"/>
                        </a:solidFill>
                        <a:latin typeface="微软雅黑" panose="020B0503020204020204" charset="-122"/>
                        <a:ea typeface="微软雅黑" panose="020B0503020204020204" charset="-122"/>
                        <a:cs typeface="微软雅黑" panose="020B0503020204020204" charset="-122"/>
                      </a:endParaRPr>
                    </a:p>
                  </a:txBody>
                  <a:tcPr marL="0" marR="0" marT="412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7DBDF"/>
                    </a:solidFill>
                  </a:tcPr>
                </a:tc>
                <a:tc>
                  <a:txBody>
                    <a:bodyPr/>
                    <a:lstStyle/>
                    <a:p>
                      <a:pPr marL="169545" marR="104140" indent="-57150">
                        <a:lnSpc>
                          <a:spcPct val="100000"/>
                        </a:lnSpc>
                        <a:spcBef>
                          <a:spcPts val="865"/>
                        </a:spcBef>
                      </a:pPr>
                      <a:r>
                        <a:rPr sz="900" dirty="0">
                          <a:solidFill>
                            <a:srgbClr val="292934"/>
                          </a:solidFill>
                          <a:latin typeface="微软雅黑" panose="020B0503020204020204" charset="-122"/>
                          <a:ea typeface="微软雅黑" panose="020B0503020204020204" charset="-122"/>
                          <a:cs typeface="微软雅黑" panose="020B0503020204020204" charset="-122"/>
                        </a:rPr>
                        <a:t>政府碳交易 管理办法</a:t>
                      </a:r>
                      <a:endParaRPr sz="900" dirty="0">
                        <a:solidFill>
                          <a:srgbClr val="292934"/>
                        </a:solidFill>
                        <a:latin typeface="微软雅黑" panose="020B0503020204020204" charset="-122"/>
                        <a:ea typeface="微软雅黑" panose="020B0503020204020204" charset="-122"/>
                        <a:cs typeface="微软雅黑" panose="020B0503020204020204" charset="-122"/>
                      </a:endParaRPr>
                    </a:p>
                  </a:txBody>
                  <a:tcPr marL="0" marR="0" marT="1098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7DBDF"/>
                    </a:solidFill>
                  </a:tcPr>
                </a:tc>
                <a:tc>
                  <a:txBody>
                    <a:bodyPr/>
                    <a:lstStyle/>
                    <a:p>
                      <a:pPr marL="198120" marR="131445" indent="-57150">
                        <a:lnSpc>
                          <a:spcPct val="100000"/>
                        </a:lnSpc>
                        <a:spcBef>
                          <a:spcPts val="865"/>
                        </a:spcBef>
                      </a:pPr>
                      <a:r>
                        <a:rPr sz="900" dirty="0">
                          <a:solidFill>
                            <a:srgbClr val="292934"/>
                          </a:solidFill>
                          <a:latin typeface="微软雅黑" panose="020B0503020204020204" charset="-122"/>
                          <a:ea typeface="微软雅黑" panose="020B0503020204020204" charset="-122"/>
                          <a:cs typeface="微软雅黑" panose="020B0503020204020204" charset="-122"/>
                        </a:rPr>
                        <a:t>政府碳交易 管理办法</a:t>
                      </a:r>
                      <a:endParaRPr sz="900" dirty="0">
                        <a:solidFill>
                          <a:srgbClr val="292934"/>
                        </a:solidFill>
                        <a:latin typeface="微软雅黑" panose="020B0503020204020204" charset="-122"/>
                        <a:ea typeface="微软雅黑" panose="020B0503020204020204" charset="-122"/>
                        <a:cs typeface="微软雅黑" panose="020B0503020204020204" charset="-122"/>
                      </a:endParaRPr>
                    </a:p>
                  </a:txBody>
                  <a:tcPr marL="0" marR="0" marT="1098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7DBDF"/>
                    </a:solidFill>
                  </a:tcPr>
                </a:tc>
                <a:tc>
                  <a:txBody>
                    <a:bodyPr/>
                    <a:lstStyle/>
                    <a:p>
                      <a:pPr marL="144145" marR="135255" algn="just">
                        <a:lnSpc>
                          <a:spcPct val="100000"/>
                        </a:lnSpc>
                        <a:spcBef>
                          <a:spcPts val="325"/>
                        </a:spcBef>
                      </a:pPr>
                      <a:r>
                        <a:rPr sz="900" dirty="0">
                          <a:solidFill>
                            <a:srgbClr val="292934"/>
                          </a:solidFill>
                          <a:latin typeface="微软雅黑" panose="020B0503020204020204" charset="-122"/>
                          <a:ea typeface="微软雅黑" panose="020B0503020204020204" charset="-122"/>
                          <a:cs typeface="微软雅黑" panose="020B0503020204020204" charset="-122"/>
                        </a:rPr>
                        <a:t>人大决定、 政府碳交易 管理办法</a:t>
                      </a:r>
                      <a:endParaRPr sz="900" dirty="0">
                        <a:solidFill>
                          <a:srgbClr val="292934"/>
                        </a:solidFill>
                        <a:latin typeface="微软雅黑" panose="020B0503020204020204" charset="-122"/>
                        <a:ea typeface="微软雅黑" panose="020B0503020204020204" charset="-122"/>
                        <a:cs typeface="微软雅黑" panose="020B0503020204020204" charset="-122"/>
                      </a:endParaRPr>
                    </a:p>
                  </a:txBody>
                  <a:tcPr marL="0" marR="0" marT="412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7DBDF"/>
                    </a:solidFill>
                  </a:tcPr>
                </a:tc>
              </a:tr>
              <a:tr h="197485">
                <a:tc>
                  <a:txBody>
                    <a:bodyPr/>
                    <a:lstStyle/>
                    <a:p>
                      <a:pPr marL="91440">
                        <a:lnSpc>
                          <a:spcPct val="100000"/>
                        </a:lnSpc>
                        <a:spcBef>
                          <a:spcPts val="355"/>
                        </a:spcBef>
                      </a:pPr>
                      <a:r>
                        <a:rPr sz="1000" b="1" i="1" dirty="0">
                          <a:solidFill>
                            <a:srgbClr val="FFFFFF"/>
                          </a:solidFill>
                          <a:latin typeface="微软雅黑" panose="020B0503020204020204" charset="-122"/>
                          <a:ea typeface="微软雅黑" panose="020B0503020204020204" charset="-122"/>
                          <a:cs typeface="微软雅黑" panose="020B0503020204020204" charset="-122"/>
                        </a:rPr>
                        <a:t>控排数量</a:t>
                      </a:r>
                      <a:endParaRPr sz="1000" b="1" i="1" dirty="0">
                        <a:solidFill>
                          <a:srgbClr val="FFFFFF"/>
                        </a:solidFill>
                        <a:latin typeface="微软雅黑" panose="020B0503020204020204" charset="-122"/>
                        <a:ea typeface="微软雅黑" panose="020B0503020204020204" charset="-122"/>
                        <a:cs typeface="微软雅黑" panose="020B0503020204020204" charset="-122"/>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73AC79"/>
                    </a:solidFill>
                  </a:tcPr>
                </a:tc>
                <a:tc>
                  <a:txBody>
                    <a:bodyPr/>
                    <a:lstStyle/>
                    <a:p>
                      <a:pPr algn="ctr">
                        <a:lnSpc>
                          <a:spcPct val="100000"/>
                        </a:lnSpc>
                        <a:spcBef>
                          <a:spcPts val="415"/>
                        </a:spcBef>
                      </a:pPr>
                      <a:r>
                        <a:rPr sz="900" dirty="0">
                          <a:solidFill>
                            <a:srgbClr val="292934"/>
                          </a:solidFill>
                          <a:latin typeface="微软雅黑" panose="020B0503020204020204" charset="-122"/>
                          <a:ea typeface="微软雅黑" panose="020B0503020204020204" charset="-122"/>
                          <a:cs typeface="微软雅黑" panose="020B0503020204020204" charset="-122"/>
                        </a:rPr>
                        <a:t>800-900余家</a:t>
                      </a:r>
                      <a:endParaRPr sz="900" dirty="0">
                        <a:solidFill>
                          <a:srgbClr val="292934"/>
                        </a:solidFill>
                        <a:latin typeface="微软雅黑" panose="020B0503020204020204" charset="-122"/>
                        <a:ea typeface="微软雅黑" panose="020B0503020204020204" charset="-122"/>
                        <a:cs typeface="微软雅黑" panose="020B0503020204020204" charset="-122"/>
                      </a:endParaRPr>
                    </a:p>
                  </a:txBody>
                  <a:tcPr marL="0" marR="0" marT="527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DEF"/>
                    </a:solidFill>
                  </a:tcPr>
                </a:tc>
                <a:tc>
                  <a:txBody>
                    <a:bodyPr/>
                    <a:lstStyle/>
                    <a:p>
                      <a:pPr marL="635" algn="ctr">
                        <a:lnSpc>
                          <a:spcPct val="100000"/>
                        </a:lnSpc>
                        <a:spcBef>
                          <a:spcPts val="415"/>
                        </a:spcBef>
                      </a:pPr>
                      <a:r>
                        <a:rPr sz="900" dirty="0">
                          <a:solidFill>
                            <a:srgbClr val="292934"/>
                          </a:solidFill>
                          <a:latin typeface="微软雅黑" panose="020B0503020204020204" charset="-122"/>
                          <a:ea typeface="微软雅黑" panose="020B0503020204020204" charset="-122"/>
                          <a:cs typeface="微软雅黑" panose="020B0503020204020204" charset="-122"/>
                        </a:rPr>
                        <a:t>114家</a:t>
                      </a:r>
                      <a:endParaRPr sz="900" dirty="0">
                        <a:solidFill>
                          <a:srgbClr val="292934"/>
                        </a:solidFill>
                        <a:latin typeface="微软雅黑" panose="020B0503020204020204" charset="-122"/>
                        <a:ea typeface="微软雅黑" panose="020B0503020204020204" charset="-122"/>
                        <a:cs typeface="微软雅黑" panose="020B0503020204020204" charset="-122"/>
                      </a:endParaRPr>
                    </a:p>
                  </a:txBody>
                  <a:tcPr marL="0" marR="0" marT="527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DEF"/>
                    </a:solidFill>
                  </a:tcPr>
                </a:tc>
                <a:tc>
                  <a:txBody>
                    <a:bodyPr/>
                    <a:lstStyle/>
                    <a:p>
                      <a:pPr algn="ctr">
                        <a:lnSpc>
                          <a:spcPct val="100000"/>
                        </a:lnSpc>
                        <a:spcBef>
                          <a:spcPts val="415"/>
                        </a:spcBef>
                      </a:pPr>
                      <a:r>
                        <a:rPr sz="900" spc="-5" dirty="0">
                          <a:solidFill>
                            <a:srgbClr val="292934"/>
                          </a:solidFill>
                          <a:latin typeface="微软雅黑" panose="020B0503020204020204" charset="-122"/>
                          <a:ea typeface="微软雅黑" panose="020B0503020204020204" charset="-122"/>
                          <a:cs typeface="微软雅黑" panose="020B0503020204020204" charset="-122"/>
                        </a:rPr>
                        <a:t>191</a:t>
                      </a:r>
                      <a:r>
                        <a:rPr sz="900" spc="-25" dirty="0">
                          <a:solidFill>
                            <a:srgbClr val="292934"/>
                          </a:solidFill>
                          <a:latin typeface="微软雅黑" panose="020B0503020204020204" charset="-122"/>
                          <a:ea typeface="微软雅黑" panose="020B0503020204020204" charset="-122"/>
                          <a:cs typeface="微软雅黑" panose="020B0503020204020204" charset="-122"/>
                        </a:rPr>
                        <a:t> </a:t>
                      </a:r>
                      <a:r>
                        <a:rPr sz="900" dirty="0">
                          <a:solidFill>
                            <a:srgbClr val="292934"/>
                          </a:solidFill>
                          <a:latin typeface="微软雅黑" panose="020B0503020204020204" charset="-122"/>
                          <a:ea typeface="微软雅黑" panose="020B0503020204020204" charset="-122"/>
                          <a:cs typeface="微软雅黑" panose="020B0503020204020204" charset="-122"/>
                        </a:rPr>
                        <a:t>家</a:t>
                      </a:r>
                      <a:endParaRPr sz="900">
                        <a:latin typeface="微软雅黑" panose="020B0503020204020204" charset="-122"/>
                        <a:ea typeface="微软雅黑" panose="020B0503020204020204" charset="-122"/>
                        <a:cs typeface="微软雅黑" panose="020B0503020204020204" charset="-122"/>
                      </a:endParaRPr>
                    </a:p>
                  </a:txBody>
                  <a:tcPr marL="0" marR="0" marT="527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DEF"/>
                    </a:solidFill>
                  </a:tcPr>
                </a:tc>
                <a:tc>
                  <a:txBody>
                    <a:bodyPr/>
                    <a:lstStyle/>
                    <a:p>
                      <a:pPr marR="21590" algn="ctr">
                        <a:lnSpc>
                          <a:spcPct val="100000"/>
                        </a:lnSpc>
                        <a:spcBef>
                          <a:spcPts val="415"/>
                        </a:spcBef>
                      </a:pPr>
                      <a:r>
                        <a:rPr sz="900" dirty="0">
                          <a:solidFill>
                            <a:srgbClr val="292934"/>
                          </a:solidFill>
                          <a:latin typeface="微软雅黑" panose="020B0503020204020204" charset="-122"/>
                          <a:ea typeface="微软雅黑" panose="020B0503020204020204" charset="-122"/>
                          <a:cs typeface="微软雅黑" panose="020B0503020204020204" charset="-122"/>
                        </a:rPr>
                        <a:t>240家</a:t>
                      </a:r>
                      <a:endParaRPr sz="900" dirty="0">
                        <a:solidFill>
                          <a:srgbClr val="292934"/>
                        </a:solidFill>
                        <a:latin typeface="微软雅黑" panose="020B0503020204020204" charset="-122"/>
                        <a:ea typeface="微软雅黑" panose="020B0503020204020204" charset="-122"/>
                        <a:cs typeface="微软雅黑" panose="020B0503020204020204" charset="-122"/>
                      </a:endParaRPr>
                    </a:p>
                  </a:txBody>
                  <a:tcPr marL="0" marR="0" marT="527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DEF"/>
                    </a:solidFill>
                  </a:tcPr>
                </a:tc>
                <a:tc>
                  <a:txBody>
                    <a:bodyPr/>
                    <a:lstStyle/>
                    <a:p>
                      <a:pPr marL="240665">
                        <a:lnSpc>
                          <a:spcPct val="100000"/>
                        </a:lnSpc>
                        <a:spcBef>
                          <a:spcPts val="415"/>
                        </a:spcBef>
                      </a:pPr>
                      <a:r>
                        <a:rPr sz="900" dirty="0">
                          <a:solidFill>
                            <a:srgbClr val="292934"/>
                          </a:solidFill>
                          <a:latin typeface="微软雅黑" panose="020B0503020204020204" charset="-122"/>
                          <a:ea typeface="微软雅黑" panose="020B0503020204020204" charset="-122"/>
                          <a:cs typeface="微软雅黑" panose="020B0503020204020204" charset="-122"/>
                        </a:rPr>
                        <a:t>138家</a:t>
                      </a:r>
                      <a:endParaRPr sz="900" dirty="0">
                        <a:solidFill>
                          <a:srgbClr val="292934"/>
                        </a:solidFill>
                        <a:latin typeface="微软雅黑" panose="020B0503020204020204" charset="-122"/>
                        <a:ea typeface="微软雅黑" panose="020B0503020204020204" charset="-122"/>
                        <a:cs typeface="微软雅黑" panose="020B0503020204020204" charset="-122"/>
                      </a:endParaRPr>
                    </a:p>
                  </a:txBody>
                  <a:tcPr marL="0" marR="0" marT="527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DEF"/>
                    </a:solidFill>
                  </a:tcPr>
                </a:tc>
                <a:tc>
                  <a:txBody>
                    <a:bodyPr/>
                    <a:lstStyle/>
                    <a:p>
                      <a:pPr marL="1270" algn="ctr">
                        <a:lnSpc>
                          <a:spcPct val="100000"/>
                        </a:lnSpc>
                        <a:spcBef>
                          <a:spcPts val="415"/>
                        </a:spcBef>
                      </a:pPr>
                      <a:r>
                        <a:rPr sz="900" spc="-5" dirty="0">
                          <a:solidFill>
                            <a:srgbClr val="292934"/>
                          </a:solidFill>
                          <a:latin typeface="微软雅黑" panose="020B0503020204020204" charset="-122"/>
                          <a:ea typeface="微软雅黑" panose="020B0503020204020204" charset="-122"/>
                          <a:cs typeface="微软雅黑" panose="020B0503020204020204" charset="-122"/>
                        </a:rPr>
                        <a:t>242</a:t>
                      </a:r>
                      <a:r>
                        <a:rPr sz="900" spc="-30" dirty="0">
                          <a:solidFill>
                            <a:srgbClr val="292934"/>
                          </a:solidFill>
                          <a:latin typeface="微软雅黑" panose="020B0503020204020204" charset="-122"/>
                          <a:ea typeface="微软雅黑" panose="020B0503020204020204" charset="-122"/>
                          <a:cs typeface="微软雅黑" panose="020B0503020204020204" charset="-122"/>
                        </a:rPr>
                        <a:t> </a:t>
                      </a:r>
                      <a:r>
                        <a:rPr sz="900" dirty="0">
                          <a:solidFill>
                            <a:srgbClr val="292934"/>
                          </a:solidFill>
                          <a:latin typeface="微软雅黑" panose="020B0503020204020204" charset="-122"/>
                          <a:ea typeface="微软雅黑" panose="020B0503020204020204" charset="-122"/>
                          <a:cs typeface="微软雅黑" panose="020B0503020204020204" charset="-122"/>
                        </a:rPr>
                        <a:t>家</a:t>
                      </a:r>
                      <a:endParaRPr sz="900">
                        <a:latin typeface="微软雅黑" panose="020B0503020204020204" charset="-122"/>
                        <a:ea typeface="微软雅黑" panose="020B0503020204020204" charset="-122"/>
                        <a:cs typeface="微软雅黑" panose="020B0503020204020204" charset="-122"/>
                      </a:endParaRPr>
                    </a:p>
                  </a:txBody>
                  <a:tcPr marL="0" marR="0" marT="527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DEF"/>
                    </a:solidFill>
                  </a:tcPr>
                </a:tc>
                <a:tc>
                  <a:txBody>
                    <a:bodyPr/>
                    <a:lstStyle/>
                    <a:p>
                      <a:pPr marL="635" algn="ctr">
                        <a:lnSpc>
                          <a:spcPct val="100000"/>
                        </a:lnSpc>
                        <a:spcBef>
                          <a:spcPts val="415"/>
                        </a:spcBef>
                      </a:pPr>
                      <a:r>
                        <a:rPr sz="900" spc="-5" dirty="0">
                          <a:solidFill>
                            <a:srgbClr val="292934"/>
                          </a:solidFill>
                          <a:latin typeface="微软雅黑" panose="020B0503020204020204" charset="-122"/>
                          <a:ea typeface="微软雅黑" panose="020B0503020204020204" charset="-122"/>
                          <a:cs typeface="微软雅黑" panose="020B0503020204020204" charset="-122"/>
                        </a:rPr>
                        <a:t>635</a:t>
                      </a:r>
                      <a:r>
                        <a:rPr sz="900" spc="-30" dirty="0">
                          <a:solidFill>
                            <a:srgbClr val="292934"/>
                          </a:solidFill>
                          <a:latin typeface="微软雅黑" panose="020B0503020204020204" charset="-122"/>
                          <a:ea typeface="微软雅黑" panose="020B0503020204020204" charset="-122"/>
                          <a:cs typeface="微软雅黑" panose="020B0503020204020204" charset="-122"/>
                        </a:rPr>
                        <a:t> </a:t>
                      </a:r>
                      <a:r>
                        <a:rPr sz="900" dirty="0">
                          <a:solidFill>
                            <a:srgbClr val="292934"/>
                          </a:solidFill>
                          <a:latin typeface="微软雅黑" panose="020B0503020204020204" charset="-122"/>
                          <a:ea typeface="微软雅黑" panose="020B0503020204020204" charset="-122"/>
                          <a:cs typeface="微软雅黑" panose="020B0503020204020204" charset="-122"/>
                        </a:rPr>
                        <a:t>家</a:t>
                      </a:r>
                      <a:endParaRPr sz="900">
                        <a:latin typeface="微软雅黑" panose="020B0503020204020204" charset="-122"/>
                        <a:ea typeface="微软雅黑" panose="020B0503020204020204" charset="-122"/>
                        <a:cs typeface="微软雅黑" panose="020B0503020204020204" charset="-122"/>
                      </a:endParaRPr>
                    </a:p>
                  </a:txBody>
                  <a:tcPr marL="0" marR="0" marT="527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DEF"/>
                    </a:solidFill>
                  </a:tcPr>
                </a:tc>
              </a:tr>
              <a:tr h="1285240">
                <a:tc>
                  <a:txBody>
                    <a:bodyPr/>
                    <a:lstStyle/>
                    <a:p>
                      <a:pPr>
                        <a:lnSpc>
                          <a:spcPct val="100000"/>
                        </a:lnSpc>
                      </a:pPr>
                      <a:endParaRPr sz="1300">
                        <a:latin typeface="微软雅黑" panose="020B0503020204020204" charset="-122"/>
                        <a:ea typeface="微软雅黑" panose="020B0503020204020204" charset="-122"/>
                        <a:cs typeface="Times New Roman" panose="02020603050405020304"/>
                      </a:endParaRPr>
                    </a:p>
                    <a:p>
                      <a:pPr>
                        <a:lnSpc>
                          <a:spcPct val="100000"/>
                        </a:lnSpc>
                        <a:spcBef>
                          <a:spcPts val="45"/>
                        </a:spcBef>
                      </a:pPr>
                      <a:endParaRPr sz="1650">
                        <a:latin typeface="微软雅黑" panose="020B0503020204020204" charset="-122"/>
                        <a:ea typeface="微软雅黑" panose="020B0503020204020204" charset="-122"/>
                        <a:cs typeface="Times New Roman" panose="02020603050405020304"/>
                      </a:endParaRPr>
                    </a:p>
                    <a:p>
                      <a:pPr marL="91440">
                        <a:lnSpc>
                          <a:spcPct val="100000"/>
                        </a:lnSpc>
                        <a:spcBef>
                          <a:spcPts val="5"/>
                        </a:spcBef>
                      </a:pPr>
                      <a:r>
                        <a:rPr sz="1000" b="1" i="1" dirty="0">
                          <a:solidFill>
                            <a:srgbClr val="FFFFFF"/>
                          </a:solidFill>
                          <a:latin typeface="微软雅黑" panose="020B0503020204020204" charset="-122"/>
                          <a:ea typeface="微软雅黑" panose="020B0503020204020204" charset="-122"/>
                          <a:cs typeface="微软雅黑" panose="020B0503020204020204" charset="-122"/>
                        </a:rPr>
                        <a:t>管控门槛</a:t>
                      </a:r>
                      <a:endParaRPr sz="1000">
                        <a:latin typeface="微软雅黑" panose="020B0503020204020204" charset="-122"/>
                        <a:ea typeface="微软雅黑" panose="020B0503020204020204" charset="-122"/>
                        <a:cs typeface="微软雅黑" panose="020B0503020204020204" charset="-122"/>
                      </a:endParaRPr>
                    </a:p>
                    <a:p>
                      <a:pPr marL="91440">
                        <a:lnSpc>
                          <a:spcPct val="100000"/>
                        </a:lnSpc>
                      </a:pPr>
                      <a:r>
                        <a:rPr sz="1000" b="1" i="1" dirty="0">
                          <a:solidFill>
                            <a:srgbClr val="FFFFFF"/>
                          </a:solidFill>
                          <a:latin typeface="微软雅黑" panose="020B0503020204020204" charset="-122"/>
                          <a:ea typeface="微软雅黑" panose="020B0503020204020204" charset="-122"/>
                          <a:cs typeface="微软雅黑" panose="020B0503020204020204" charset="-122"/>
                        </a:rPr>
                        <a:t>（排放量）</a:t>
                      </a:r>
                      <a:endParaRPr sz="1000">
                        <a:latin typeface="微软雅黑" panose="020B0503020204020204" charset="-122"/>
                        <a:ea typeface="微软雅黑" panose="020B0503020204020204" charset="-122"/>
                        <a:cs typeface="微软雅黑" panose="020B0503020204020204"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73AC79"/>
                    </a:solidFill>
                  </a:tcPr>
                </a:tc>
                <a:tc>
                  <a:txBody>
                    <a:bodyPr/>
                    <a:lstStyle/>
                    <a:p>
                      <a:pPr>
                        <a:lnSpc>
                          <a:spcPct val="100000"/>
                        </a:lnSpc>
                      </a:pPr>
                      <a:endParaRPr sz="1200">
                        <a:latin typeface="微软雅黑" panose="020B0503020204020204" charset="-122"/>
                        <a:ea typeface="微软雅黑" panose="020B0503020204020204" charset="-122"/>
                        <a:cs typeface="微软雅黑" panose="020B0503020204020204" charset="-122"/>
                      </a:endParaRPr>
                    </a:p>
                    <a:p>
                      <a:pPr>
                        <a:lnSpc>
                          <a:spcPct val="100000"/>
                        </a:lnSpc>
                      </a:pPr>
                      <a:endParaRPr sz="1200">
                        <a:latin typeface="微软雅黑" panose="020B0503020204020204" charset="-122"/>
                        <a:ea typeface="微软雅黑" panose="020B0503020204020204" charset="-122"/>
                        <a:cs typeface="微软雅黑" panose="020B0503020204020204" charset="-122"/>
                      </a:endParaRPr>
                    </a:p>
                    <a:p>
                      <a:pPr algn="ctr">
                        <a:lnSpc>
                          <a:spcPct val="100000"/>
                        </a:lnSpc>
                        <a:spcBef>
                          <a:spcPts val="805"/>
                        </a:spcBef>
                      </a:pPr>
                      <a:r>
                        <a:rPr sz="900" spc="-5" dirty="0">
                          <a:solidFill>
                            <a:srgbClr val="292934"/>
                          </a:solidFill>
                          <a:latin typeface="微软雅黑" panose="020B0503020204020204" charset="-122"/>
                          <a:ea typeface="微软雅黑" panose="020B0503020204020204" charset="-122"/>
                          <a:cs typeface="微软雅黑" panose="020B0503020204020204" charset="-122"/>
                        </a:rPr>
                        <a:t>CO</a:t>
                      </a:r>
                      <a:r>
                        <a:rPr sz="800" spc="-5" dirty="0">
                          <a:solidFill>
                            <a:srgbClr val="292934"/>
                          </a:solidFill>
                          <a:latin typeface="微软雅黑" panose="020B0503020204020204" charset="-122"/>
                          <a:ea typeface="微软雅黑" panose="020B0503020204020204" charset="-122"/>
                          <a:cs typeface="微软雅黑" panose="020B0503020204020204" charset="-122"/>
                        </a:rPr>
                        <a:t>2</a:t>
                      </a:r>
                      <a:r>
                        <a:rPr sz="900" dirty="0">
                          <a:solidFill>
                            <a:srgbClr val="292934"/>
                          </a:solidFill>
                          <a:latin typeface="微软雅黑" panose="020B0503020204020204" charset="-122"/>
                          <a:ea typeface="微软雅黑" panose="020B0503020204020204" charset="-122"/>
                          <a:cs typeface="微软雅黑" panose="020B0503020204020204" charset="-122"/>
                        </a:rPr>
                        <a:t>排放&gt;</a:t>
                      </a:r>
                      <a:r>
                        <a:rPr sz="900" spc="-20" dirty="0">
                          <a:solidFill>
                            <a:srgbClr val="292934"/>
                          </a:solidFill>
                          <a:latin typeface="微软雅黑" panose="020B0503020204020204" charset="-122"/>
                          <a:ea typeface="微软雅黑" panose="020B0503020204020204" charset="-122"/>
                          <a:cs typeface="微软雅黑" panose="020B0503020204020204" charset="-122"/>
                        </a:rPr>
                        <a:t> </a:t>
                      </a:r>
                      <a:r>
                        <a:rPr sz="900" spc="-5" dirty="0">
                          <a:solidFill>
                            <a:srgbClr val="292934"/>
                          </a:solidFill>
                          <a:latin typeface="微软雅黑" panose="020B0503020204020204" charset="-122"/>
                          <a:ea typeface="微软雅黑" panose="020B0503020204020204" charset="-122"/>
                          <a:cs typeface="微软雅黑" panose="020B0503020204020204" charset="-122"/>
                        </a:rPr>
                        <a:t>5,000</a:t>
                      </a:r>
                      <a:r>
                        <a:rPr sz="900" spc="-35" dirty="0">
                          <a:solidFill>
                            <a:srgbClr val="292934"/>
                          </a:solidFill>
                          <a:latin typeface="微软雅黑" panose="020B0503020204020204" charset="-122"/>
                          <a:ea typeface="微软雅黑" panose="020B0503020204020204" charset="-122"/>
                          <a:cs typeface="微软雅黑" panose="020B0503020204020204" charset="-122"/>
                        </a:rPr>
                        <a:t> </a:t>
                      </a:r>
                      <a:r>
                        <a:rPr sz="900" dirty="0">
                          <a:solidFill>
                            <a:srgbClr val="292934"/>
                          </a:solidFill>
                          <a:latin typeface="微软雅黑" panose="020B0503020204020204" charset="-122"/>
                          <a:ea typeface="微软雅黑" panose="020B0503020204020204" charset="-122"/>
                          <a:cs typeface="微软雅黑" panose="020B0503020204020204" charset="-122"/>
                        </a:rPr>
                        <a:t>吨</a:t>
                      </a:r>
                      <a:endParaRPr sz="900">
                        <a:latin typeface="微软雅黑" panose="020B0503020204020204" charset="-122"/>
                        <a:ea typeface="微软雅黑" panose="020B0503020204020204" charset="-122"/>
                        <a:cs typeface="微软雅黑" panose="020B0503020204020204" charset="-122"/>
                      </a:endParaRPr>
                    </a:p>
                    <a:p>
                      <a:pPr marL="635" algn="ctr">
                        <a:lnSpc>
                          <a:spcPct val="100000"/>
                        </a:lnSpc>
                      </a:pPr>
                      <a:r>
                        <a:rPr sz="900" spc="-5" dirty="0">
                          <a:solidFill>
                            <a:srgbClr val="292934"/>
                          </a:solidFill>
                          <a:latin typeface="微软雅黑" panose="020B0503020204020204" charset="-122"/>
                          <a:ea typeface="微软雅黑" panose="020B0503020204020204" charset="-122"/>
                          <a:cs typeface="微软雅黑" panose="020B0503020204020204" charset="-122"/>
                        </a:rPr>
                        <a:t>/</a:t>
                      </a:r>
                      <a:r>
                        <a:rPr sz="900" dirty="0">
                          <a:solidFill>
                            <a:srgbClr val="292934"/>
                          </a:solidFill>
                          <a:latin typeface="微软雅黑" panose="020B0503020204020204" charset="-122"/>
                          <a:ea typeface="微软雅黑" panose="020B0503020204020204" charset="-122"/>
                          <a:cs typeface="微软雅黑" panose="020B0503020204020204" charset="-122"/>
                        </a:rPr>
                        <a:t>年（2016年）</a:t>
                      </a:r>
                      <a:endParaRPr sz="900">
                        <a:latin typeface="微软雅黑" panose="020B0503020204020204" charset="-122"/>
                        <a:ea typeface="微软雅黑" panose="020B0503020204020204" charset="-122"/>
                        <a:cs typeface="微软雅黑" panose="020B0503020204020204"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7DBDF"/>
                    </a:solidFill>
                  </a:tcPr>
                </a:tc>
                <a:tc>
                  <a:txBody>
                    <a:bodyPr/>
                    <a:lstStyle/>
                    <a:p>
                      <a:pPr>
                        <a:lnSpc>
                          <a:spcPct val="100000"/>
                        </a:lnSpc>
                      </a:pPr>
                      <a:endParaRPr sz="1200">
                        <a:latin typeface="微软雅黑" panose="020B0503020204020204" charset="-122"/>
                        <a:ea typeface="微软雅黑" panose="020B0503020204020204" charset="-122"/>
                        <a:cs typeface="微软雅黑" panose="020B0503020204020204" charset="-122"/>
                      </a:endParaRPr>
                    </a:p>
                    <a:p>
                      <a:pPr>
                        <a:lnSpc>
                          <a:spcPct val="100000"/>
                        </a:lnSpc>
                        <a:spcBef>
                          <a:spcPts val="35"/>
                        </a:spcBef>
                      </a:pPr>
                      <a:endParaRPr sz="1400">
                        <a:latin typeface="微软雅黑" panose="020B0503020204020204" charset="-122"/>
                        <a:ea typeface="微软雅黑" panose="020B0503020204020204" charset="-122"/>
                        <a:cs typeface="微软雅黑" panose="020B0503020204020204" charset="-122"/>
                      </a:endParaRPr>
                    </a:p>
                    <a:p>
                      <a:pPr algn="ctr">
                        <a:lnSpc>
                          <a:spcPct val="100000"/>
                        </a:lnSpc>
                      </a:pPr>
                      <a:r>
                        <a:rPr sz="900" spc="-5" dirty="0">
                          <a:solidFill>
                            <a:srgbClr val="292934"/>
                          </a:solidFill>
                          <a:latin typeface="微软雅黑" panose="020B0503020204020204" charset="-122"/>
                          <a:ea typeface="微软雅黑" panose="020B0503020204020204" charset="-122"/>
                          <a:cs typeface="微软雅黑" panose="020B0503020204020204" charset="-122"/>
                        </a:rPr>
                        <a:t>CO</a:t>
                      </a:r>
                      <a:r>
                        <a:rPr sz="800" dirty="0">
                          <a:solidFill>
                            <a:srgbClr val="292934"/>
                          </a:solidFill>
                          <a:latin typeface="微软雅黑" panose="020B0503020204020204" charset="-122"/>
                          <a:ea typeface="微软雅黑" panose="020B0503020204020204" charset="-122"/>
                          <a:cs typeface="微软雅黑" panose="020B0503020204020204" charset="-122"/>
                        </a:rPr>
                        <a:t>2</a:t>
                      </a:r>
                      <a:r>
                        <a:rPr sz="900" dirty="0">
                          <a:solidFill>
                            <a:srgbClr val="292934"/>
                          </a:solidFill>
                          <a:latin typeface="微软雅黑" panose="020B0503020204020204" charset="-122"/>
                          <a:ea typeface="微软雅黑" panose="020B0503020204020204" charset="-122"/>
                          <a:cs typeface="微软雅黑" panose="020B0503020204020204" charset="-122"/>
                        </a:rPr>
                        <a:t>排放&gt;</a:t>
                      </a:r>
                      <a:endParaRPr sz="900">
                        <a:latin typeface="微软雅黑" panose="020B0503020204020204" charset="-122"/>
                        <a:ea typeface="微软雅黑" panose="020B0503020204020204" charset="-122"/>
                        <a:cs typeface="微软雅黑" panose="020B0503020204020204" charset="-122"/>
                      </a:endParaRPr>
                    </a:p>
                    <a:p>
                      <a:pPr algn="ctr">
                        <a:lnSpc>
                          <a:spcPct val="100000"/>
                        </a:lnSpc>
                      </a:pPr>
                      <a:r>
                        <a:rPr sz="900" spc="-5" dirty="0">
                          <a:solidFill>
                            <a:srgbClr val="292934"/>
                          </a:solidFill>
                          <a:latin typeface="微软雅黑" panose="020B0503020204020204" charset="-122"/>
                          <a:ea typeface="微软雅黑" panose="020B0503020204020204" charset="-122"/>
                          <a:cs typeface="微软雅黑" panose="020B0503020204020204" charset="-122"/>
                        </a:rPr>
                        <a:t>20,000</a:t>
                      </a:r>
                      <a:r>
                        <a:rPr sz="900" spc="-110" dirty="0">
                          <a:solidFill>
                            <a:srgbClr val="292934"/>
                          </a:solidFill>
                          <a:latin typeface="微软雅黑" panose="020B0503020204020204" charset="-122"/>
                          <a:ea typeface="微软雅黑" panose="020B0503020204020204" charset="-122"/>
                          <a:cs typeface="微软雅黑" panose="020B0503020204020204" charset="-122"/>
                        </a:rPr>
                        <a:t> </a:t>
                      </a:r>
                      <a:r>
                        <a:rPr sz="900" dirty="0">
                          <a:solidFill>
                            <a:srgbClr val="292934"/>
                          </a:solidFill>
                          <a:latin typeface="微软雅黑" panose="020B0503020204020204" charset="-122"/>
                          <a:ea typeface="微软雅黑" panose="020B0503020204020204" charset="-122"/>
                          <a:cs typeface="微软雅黑" panose="020B0503020204020204" charset="-122"/>
                        </a:rPr>
                        <a:t>吨/</a:t>
                      </a:r>
                      <a:endParaRPr sz="900">
                        <a:latin typeface="微软雅黑" panose="020B0503020204020204" charset="-122"/>
                        <a:ea typeface="微软雅黑" panose="020B0503020204020204" charset="-122"/>
                        <a:cs typeface="微软雅黑" panose="020B0503020204020204" charset="-122"/>
                      </a:endParaRPr>
                    </a:p>
                    <a:p>
                      <a:pPr marL="635" algn="ctr">
                        <a:lnSpc>
                          <a:spcPct val="100000"/>
                        </a:lnSpc>
                      </a:pPr>
                      <a:r>
                        <a:rPr sz="900" dirty="0">
                          <a:solidFill>
                            <a:srgbClr val="292934"/>
                          </a:solidFill>
                          <a:latin typeface="微软雅黑" panose="020B0503020204020204" charset="-122"/>
                          <a:ea typeface="微软雅黑" panose="020B0503020204020204" charset="-122"/>
                          <a:cs typeface="微软雅黑" panose="020B0503020204020204" charset="-122"/>
                        </a:rPr>
                        <a:t>年</a:t>
                      </a:r>
                      <a:endParaRPr sz="900">
                        <a:latin typeface="微软雅黑" panose="020B0503020204020204" charset="-122"/>
                        <a:ea typeface="微软雅黑" panose="020B0503020204020204" charset="-122"/>
                        <a:cs typeface="微软雅黑" panose="020B0503020204020204"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7DBDF"/>
                    </a:solidFill>
                  </a:tcPr>
                </a:tc>
                <a:tc>
                  <a:txBody>
                    <a:bodyPr/>
                    <a:lstStyle/>
                    <a:p>
                      <a:pPr>
                        <a:lnSpc>
                          <a:spcPct val="100000"/>
                        </a:lnSpc>
                        <a:spcBef>
                          <a:spcPts val="45"/>
                        </a:spcBef>
                      </a:pPr>
                      <a:endParaRPr sz="1650">
                        <a:latin typeface="微软雅黑" panose="020B0503020204020204" charset="-122"/>
                        <a:ea typeface="微软雅黑" panose="020B0503020204020204" charset="-122"/>
                        <a:cs typeface="微软雅黑" panose="020B0503020204020204" charset="-122"/>
                      </a:endParaRPr>
                    </a:p>
                    <a:p>
                      <a:pPr algn="ctr">
                        <a:lnSpc>
                          <a:spcPct val="100000"/>
                        </a:lnSpc>
                      </a:pPr>
                      <a:r>
                        <a:rPr sz="900" dirty="0">
                          <a:solidFill>
                            <a:srgbClr val="292934"/>
                          </a:solidFill>
                          <a:latin typeface="微软雅黑" panose="020B0503020204020204" charset="-122"/>
                          <a:ea typeface="微软雅黑" panose="020B0503020204020204" charset="-122"/>
                          <a:cs typeface="微软雅黑" panose="020B0503020204020204" charset="-122"/>
                        </a:rPr>
                        <a:t>工业</a:t>
                      </a:r>
                      <a:r>
                        <a:rPr sz="900" spc="-5" dirty="0">
                          <a:solidFill>
                            <a:srgbClr val="292934"/>
                          </a:solidFill>
                          <a:latin typeface="微软雅黑" panose="020B0503020204020204" charset="-122"/>
                          <a:ea typeface="微软雅黑" panose="020B0503020204020204" charset="-122"/>
                          <a:cs typeface="微软雅黑" panose="020B0503020204020204" charset="-122"/>
                        </a:rPr>
                        <a:t>CO</a:t>
                      </a:r>
                      <a:r>
                        <a:rPr sz="800" dirty="0">
                          <a:solidFill>
                            <a:srgbClr val="292934"/>
                          </a:solidFill>
                          <a:latin typeface="微软雅黑" panose="020B0503020204020204" charset="-122"/>
                          <a:ea typeface="微软雅黑" panose="020B0503020204020204" charset="-122"/>
                          <a:cs typeface="微软雅黑" panose="020B0503020204020204" charset="-122"/>
                        </a:rPr>
                        <a:t>2</a:t>
                      </a:r>
                      <a:r>
                        <a:rPr sz="900" dirty="0">
                          <a:solidFill>
                            <a:srgbClr val="292934"/>
                          </a:solidFill>
                          <a:latin typeface="微软雅黑" panose="020B0503020204020204" charset="-122"/>
                          <a:ea typeface="微软雅黑" panose="020B0503020204020204" charset="-122"/>
                          <a:cs typeface="微软雅黑" panose="020B0503020204020204" charset="-122"/>
                        </a:rPr>
                        <a:t>排放</a:t>
                      </a:r>
                      <a:endParaRPr sz="900">
                        <a:latin typeface="微软雅黑" panose="020B0503020204020204" charset="-122"/>
                        <a:ea typeface="微软雅黑" panose="020B0503020204020204" charset="-122"/>
                        <a:cs typeface="微软雅黑" panose="020B0503020204020204" charset="-122"/>
                      </a:endParaRPr>
                    </a:p>
                    <a:p>
                      <a:pPr marL="635" algn="ctr">
                        <a:lnSpc>
                          <a:spcPct val="100000"/>
                        </a:lnSpc>
                      </a:pPr>
                      <a:r>
                        <a:rPr sz="900" dirty="0">
                          <a:solidFill>
                            <a:srgbClr val="292934"/>
                          </a:solidFill>
                          <a:latin typeface="微软雅黑" panose="020B0503020204020204" charset="-122"/>
                          <a:ea typeface="微软雅黑" panose="020B0503020204020204" charset="-122"/>
                          <a:cs typeface="微软雅黑" panose="020B0503020204020204" charset="-122"/>
                        </a:rPr>
                        <a:t>&gt;</a:t>
                      </a:r>
                      <a:r>
                        <a:rPr sz="900" spc="-60" dirty="0">
                          <a:solidFill>
                            <a:srgbClr val="292934"/>
                          </a:solidFill>
                          <a:latin typeface="微软雅黑" panose="020B0503020204020204" charset="-122"/>
                          <a:ea typeface="微软雅黑" panose="020B0503020204020204" charset="-122"/>
                          <a:cs typeface="微软雅黑" panose="020B0503020204020204" charset="-122"/>
                        </a:rPr>
                        <a:t> </a:t>
                      </a:r>
                      <a:r>
                        <a:rPr sz="900" spc="-5" dirty="0">
                          <a:solidFill>
                            <a:srgbClr val="292934"/>
                          </a:solidFill>
                          <a:latin typeface="微软雅黑" panose="020B0503020204020204" charset="-122"/>
                          <a:ea typeface="微软雅黑" panose="020B0503020204020204" charset="-122"/>
                          <a:cs typeface="微软雅黑" panose="020B0503020204020204" charset="-122"/>
                        </a:rPr>
                        <a:t>20,000</a:t>
                      </a:r>
                      <a:r>
                        <a:rPr sz="900" spc="-65" dirty="0">
                          <a:solidFill>
                            <a:srgbClr val="292934"/>
                          </a:solidFill>
                          <a:latin typeface="微软雅黑" panose="020B0503020204020204" charset="-122"/>
                          <a:ea typeface="微软雅黑" panose="020B0503020204020204" charset="-122"/>
                          <a:cs typeface="微软雅黑" panose="020B0503020204020204" charset="-122"/>
                        </a:rPr>
                        <a:t> </a:t>
                      </a:r>
                      <a:r>
                        <a:rPr sz="900" dirty="0">
                          <a:solidFill>
                            <a:srgbClr val="292934"/>
                          </a:solidFill>
                          <a:latin typeface="微软雅黑" panose="020B0503020204020204" charset="-122"/>
                          <a:ea typeface="微软雅黑" panose="020B0503020204020204" charset="-122"/>
                          <a:cs typeface="微软雅黑" panose="020B0503020204020204" charset="-122"/>
                        </a:rPr>
                        <a:t>吨/</a:t>
                      </a:r>
                      <a:endParaRPr sz="900">
                        <a:latin typeface="微软雅黑" panose="020B0503020204020204" charset="-122"/>
                        <a:ea typeface="微软雅黑" panose="020B0503020204020204" charset="-122"/>
                        <a:cs typeface="微软雅黑" panose="020B0503020204020204" charset="-122"/>
                      </a:endParaRPr>
                    </a:p>
                    <a:p>
                      <a:pPr marL="145415">
                        <a:lnSpc>
                          <a:spcPct val="100000"/>
                        </a:lnSpc>
                      </a:pPr>
                      <a:r>
                        <a:rPr sz="900" dirty="0">
                          <a:solidFill>
                            <a:srgbClr val="292934"/>
                          </a:solidFill>
                          <a:latin typeface="微软雅黑" panose="020B0503020204020204" charset="-122"/>
                          <a:ea typeface="微软雅黑" panose="020B0503020204020204" charset="-122"/>
                          <a:cs typeface="微软雅黑" panose="020B0503020204020204" charset="-122"/>
                        </a:rPr>
                        <a:t>年；</a:t>
                      </a:r>
                      <a:r>
                        <a:rPr sz="900" spc="160" dirty="0">
                          <a:solidFill>
                            <a:srgbClr val="292934"/>
                          </a:solidFill>
                          <a:latin typeface="微软雅黑" panose="020B0503020204020204" charset="-122"/>
                          <a:ea typeface="微软雅黑" panose="020B0503020204020204" charset="-122"/>
                          <a:cs typeface="微软雅黑" panose="020B0503020204020204" charset="-122"/>
                        </a:rPr>
                        <a:t> </a:t>
                      </a:r>
                      <a:r>
                        <a:rPr sz="900" dirty="0">
                          <a:solidFill>
                            <a:srgbClr val="292934"/>
                          </a:solidFill>
                          <a:latin typeface="微软雅黑" panose="020B0503020204020204" charset="-122"/>
                          <a:ea typeface="微软雅黑" panose="020B0503020204020204" charset="-122"/>
                          <a:cs typeface="微软雅黑" panose="020B0503020204020204" charset="-122"/>
                        </a:rPr>
                        <a:t>非工业</a:t>
                      </a:r>
                      <a:endParaRPr sz="900">
                        <a:latin typeface="微软雅黑" panose="020B0503020204020204" charset="-122"/>
                        <a:ea typeface="微软雅黑" panose="020B0503020204020204" charset="-122"/>
                        <a:cs typeface="微软雅黑" panose="020B0503020204020204" charset="-122"/>
                      </a:endParaRPr>
                    </a:p>
                    <a:p>
                      <a:pPr marL="635" algn="ctr">
                        <a:lnSpc>
                          <a:spcPct val="100000"/>
                        </a:lnSpc>
                      </a:pPr>
                      <a:r>
                        <a:rPr sz="900" spc="-5" dirty="0">
                          <a:solidFill>
                            <a:srgbClr val="292934"/>
                          </a:solidFill>
                          <a:latin typeface="微软雅黑" panose="020B0503020204020204" charset="-122"/>
                          <a:ea typeface="微软雅黑" panose="020B0503020204020204" charset="-122"/>
                          <a:cs typeface="微软雅黑" panose="020B0503020204020204" charset="-122"/>
                        </a:rPr>
                        <a:t>CO</a:t>
                      </a:r>
                      <a:r>
                        <a:rPr sz="800" spc="-5" dirty="0">
                          <a:solidFill>
                            <a:srgbClr val="292934"/>
                          </a:solidFill>
                          <a:latin typeface="微软雅黑" panose="020B0503020204020204" charset="-122"/>
                          <a:ea typeface="微软雅黑" panose="020B0503020204020204" charset="-122"/>
                          <a:cs typeface="微软雅黑" panose="020B0503020204020204" charset="-122"/>
                        </a:rPr>
                        <a:t>2</a:t>
                      </a:r>
                      <a:r>
                        <a:rPr sz="900" dirty="0">
                          <a:solidFill>
                            <a:srgbClr val="292934"/>
                          </a:solidFill>
                          <a:latin typeface="微软雅黑" panose="020B0503020204020204" charset="-122"/>
                          <a:ea typeface="微软雅黑" panose="020B0503020204020204" charset="-122"/>
                          <a:cs typeface="微软雅黑" panose="020B0503020204020204" charset="-122"/>
                        </a:rPr>
                        <a:t>排放&gt;</a:t>
                      </a:r>
                      <a:endParaRPr sz="900">
                        <a:latin typeface="微软雅黑" panose="020B0503020204020204" charset="-122"/>
                        <a:ea typeface="微软雅黑" panose="020B0503020204020204" charset="-122"/>
                        <a:cs typeface="微软雅黑" panose="020B0503020204020204" charset="-122"/>
                      </a:endParaRPr>
                    </a:p>
                    <a:p>
                      <a:pPr marL="635" algn="ctr">
                        <a:lnSpc>
                          <a:spcPct val="100000"/>
                        </a:lnSpc>
                      </a:pPr>
                      <a:r>
                        <a:rPr sz="900" spc="-5" dirty="0">
                          <a:solidFill>
                            <a:srgbClr val="292934"/>
                          </a:solidFill>
                          <a:latin typeface="微软雅黑" panose="020B0503020204020204" charset="-122"/>
                          <a:ea typeface="微软雅黑" panose="020B0503020204020204" charset="-122"/>
                          <a:cs typeface="微软雅黑" panose="020B0503020204020204" charset="-122"/>
                        </a:rPr>
                        <a:t>10,000</a:t>
                      </a:r>
                      <a:r>
                        <a:rPr sz="900" spc="-40" dirty="0">
                          <a:solidFill>
                            <a:srgbClr val="292934"/>
                          </a:solidFill>
                          <a:latin typeface="微软雅黑" panose="020B0503020204020204" charset="-122"/>
                          <a:ea typeface="微软雅黑" panose="020B0503020204020204" charset="-122"/>
                          <a:cs typeface="微软雅黑" panose="020B0503020204020204" charset="-122"/>
                        </a:rPr>
                        <a:t> </a:t>
                      </a:r>
                      <a:r>
                        <a:rPr sz="900" dirty="0">
                          <a:solidFill>
                            <a:srgbClr val="292934"/>
                          </a:solidFill>
                          <a:latin typeface="微软雅黑" panose="020B0503020204020204" charset="-122"/>
                          <a:ea typeface="微软雅黑" panose="020B0503020204020204" charset="-122"/>
                          <a:cs typeface="微软雅黑" panose="020B0503020204020204" charset="-122"/>
                        </a:rPr>
                        <a:t>吨</a:t>
                      </a:r>
                      <a:r>
                        <a:rPr sz="900" spc="-5" dirty="0">
                          <a:solidFill>
                            <a:srgbClr val="292934"/>
                          </a:solidFill>
                          <a:latin typeface="微软雅黑" panose="020B0503020204020204" charset="-122"/>
                          <a:ea typeface="微软雅黑" panose="020B0503020204020204" charset="-122"/>
                          <a:cs typeface="微软雅黑" panose="020B0503020204020204" charset="-122"/>
                        </a:rPr>
                        <a:t>/</a:t>
                      </a:r>
                      <a:r>
                        <a:rPr sz="900" dirty="0">
                          <a:solidFill>
                            <a:srgbClr val="292934"/>
                          </a:solidFill>
                          <a:latin typeface="微软雅黑" panose="020B0503020204020204" charset="-122"/>
                          <a:ea typeface="微软雅黑" panose="020B0503020204020204" charset="-122"/>
                          <a:cs typeface="微软雅黑" panose="020B0503020204020204" charset="-122"/>
                        </a:rPr>
                        <a:t>年</a:t>
                      </a:r>
                      <a:endParaRPr sz="900">
                        <a:latin typeface="微软雅黑" panose="020B0503020204020204" charset="-122"/>
                        <a:ea typeface="微软雅黑" panose="020B0503020204020204" charset="-122"/>
                        <a:cs typeface="微软雅黑" panose="020B0503020204020204" charset="-122"/>
                      </a:endParaRPr>
                    </a:p>
                  </a:txBody>
                  <a:tcPr marL="0" marR="0" marT="57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7DBDF"/>
                    </a:solidFill>
                  </a:tcPr>
                </a:tc>
                <a:tc>
                  <a:txBody>
                    <a:bodyPr/>
                    <a:lstStyle/>
                    <a:p>
                      <a:pPr marR="21590">
                        <a:lnSpc>
                          <a:spcPct val="100000"/>
                        </a:lnSpc>
                      </a:pPr>
                      <a:endParaRPr sz="1200">
                        <a:latin typeface="微软雅黑" panose="020B0503020204020204" charset="-122"/>
                        <a:ea typeface="微软雅黑" panose="020B0503020204020204" charset="-122"/>
                        <a:cs typeface="微软雅黑" panose="020B0503020204020204" charset="-122"/>
                      </a:endParaRPr>
                    </a:p>
                    <a:p>
                      <a:pPr marR="21590">
                        <a:lnSpc>
                          <a:spcPct val="100000"/>
                        </a:lnSpc>
                        <a:spcBef>
                          <a:spcPts val="35"/>
                        </a:spcBef>
                      </a:pPr>
                      <a:endParaRPr sz="1400">
                        <a:latin typeface="微软雅黑" panose="020B0503020204020204" charset="-122"/>
                        <a:ea typeface="微软雅黑" panose="020B0503020204020204" charset="-122"/>
                        <a:cs typeface="微软雅黑" panose="020B0503020204020204" charset="-122"/>
                      </a:endParaRPr>
                    </a:p>
                    <a:p>
                      <a:pPr marL="142875" marR="21590">
                        <a:lnSpc>
                          <a:spcPct val="100000"/>
                        </a:lnSpc>
                      </a:pPr>
                      <a:r>
                        <a:rPr sz="900" dirty="0">
                          <a:solidFill>
                            <a:srgbClr val="292934"/>
                          </a:solidFill>
                          <a:latin typeface="微软雅黑" panose="020B0503020204020204" charset="-122"/>
                          <a:ea typeface="微软雅黑" panose="020B0503020204020204" charset="-122"/>
                          <a:cs typeface="微软雅黑" panose="020B0503020204020204" charset="-122"/>
                        </a:rPr>
                        <a:t>2008-</a:t>
                      </a:r>
                      <a:r>
                        <a:rPr sz="900" spc="-5" dirty="0">
                          <a:solidFill>
                            <a:srgbClr val="292934"/>
                          </a:solidFill>
                          <a:latin typeface="微软雅黑" panose="020B0503020204020204" charset="-122"/>
                          <a:ea typeface="微软雅黑" panose="020B0503020204020204" charset="-122"/>
                          <a:cs typeface="微软雅黑" panose="020B0503020204020204" charset="-122"/>
                        </a:rPr>
                        <a:t>201</a:t>
                      </a:r>
                      <a:r>
                        <a:rPr sz="900" dirty="0">
                          <a:solidFill>
                            <a:srgbClr val="292934"/>
                          </a:solidFill>
                          <a:latin typeface="微软雅黑" panose="020B0503020204020204" charset="-122"/>
                          <a:ea typeface="微软雅黑" panose="020B0503020204020204" charset="-122"/>
                          <a:cs typeface="微软雅黑" panose="020B0503020204020204" charset="-122"/>
                        </a:rPr>
                        <a:t>2年</a:t>
                      </a:r>
                      <a:endParaRPr sz="900">
                        <a:latin typeface="微软雅黑" panose="020B0503020204020204" charset="-122"/>
                        <a:ea typeface="微软雅黑" panose="020B0503020204020204" charset="-122"/>
                        <a:cs typeface="微软雅黑" panose="020B0503020204020204" charset="-122"/>
                      </a:endParaRPr>
                    </a:p>
                    <a:p>
                      <a:pPr marL="122555" marR="112395" indent="-30480">
                        <a:lnSpc>
                          <a:spcPct val="100000"/>
                        </a:lnSpc>
                      </a:pPr>
                      <a:r>
                        <a:rPr sz="900" dirty="0">
                          <a:solidFill>
                            <a:srgbClr val="292934"/>
                          </a:solidFill>
                          <a:latin typeface="微软雅黑" panose="020B0503020204020204" charset="-122"/>
                          <a:ea typeface="微软雅黑" panose="020B0503020204020204" charset="-122"/>
                          <a:cs typeface="微软雅黑" panose="020B0503020204020204" charset="-122"/>
                        </a:rPr>
                        <a:t>任一年度</a:t>
                      </a:r>
                      <a:r>
                        <a:rPr sz="900" spc="-5" dirty="0">
                          <a:solidFill>
                            <a:srgbClr val="292934"/>
                          </a:solidFill>
                          <a:latin typeface="微软雅黑" panose="020B0503020204020204" charset="-122"/>
                          <a:ea typeface="微软雅黑" panose="020B0503020204020204" charset="-122"/>
                          <a:cs typeface="微软雅黑" panose="020B0503020204020204" charset="-122"/>
                        </a:rPr>
                        <a:t>CO</a:t>
                      </a:r>
                      <a:r>
                        <a:rPr sz="800" dirty="0">
                          <a:solidFill>
                            <a:srgbClr val="292934"/>
                          </a:solidFill>
                          <a:latin typeface="微软雅黑" panose="020B0503020204020204" charset="-122"/>
                          <a:ea typeface="微软雅黑" panose="020B0503020204020204" charset="-122"/>
                          <a:cs typeface="微软雅黑" panose="020B0503020204020204" charset="-122"/>
                        </a:rPr>
                        <a:t>2</a:t>
                      </a:r>
                      <a:r>
                        <a:rPr sz="900" dirty="0">
                          <a:solidFill>
                            <a:srgbClr val="292934"/>
                          </a:solidFill>
                          <a:latin typeface="微软雅黑" panose="020B0503020204020204" charset="-122"/>
                          <a:ea typeface="微软雅黑" panose="020B0503020204020204" charset="-122"/>
                          <a:cs typeface="微软雅黑" panose="020B0503020204020204" charset="-122"/>
                        </a:rPr>
                        <a:t>排 放≥</a:t>
                      </a:r>
                      <a:r>
                        <a:rPr sz="900" spc="-45" dirty="0">
                          <a:solidFill>
                            <a:srgbClr val="292934"/>
                          </a:solidFill>
                          <a:latin typeface="微软雅黑" panose="020B0503020204020204" charset="-122"/>
                          <a:ea typeface="微软雅黑" panose="020B0503020204020204" charset="-122"/>
                          <a:cs typeface="微软雅黑" panose="020B0503020204020204" charset="-122"/>
                        </a:rPr>
                        <a:t> </a:t>
                      </a:r>
                      <a:r>
                        <a:rPr sz="900" spc="-5" dirty="0">
                          <a:solidFill>
                            <a:srgbClr val="292934"/>
                          </a:solidFill>
                          <a:latin typeface="微软雅黑" panose="020B0503020204020204" charset="-122"/>
                          <a:ea typeface="微软雅黑" panose="020B0503020204020204" charset="-122"/>
                          <a:cs typeface="微软雅黑" panose="020B0503020204020204" charset="-122"/>
                        </a:rPr>
                        <a:t>20,000</a:t>
                      </a:r>
                      <a:r>
                        <a:rPr sz="900" spc="-50" dirty="0">
                          <a:solidFill>
                            <a:srgbClr val="292934"/>
                          </a:solidFill>
                          <a:latin typeface="微软雅黑" panose="020B0503020204020204" charset="-122"/>
                          <a:ea typeface="微软雅黑" panose="020B0503020204020204" charset="-122"/>
                          <a:cs typeface="微软雅黑" panose="020B0503020204020204" charset="-122"/>
                        </a:rPr>
                        <a:t> </a:t>
                      </a:r>
                      <a:r>
                        <a:rPr sz="900" dirty="0">
                          <a:solidFill>
                            <a:srgbClr val="292934"/>
                          </a:solidFill>
                          <a:latin typeface="微软雅黑" panose="020B0503020204020204" charset="-122"/>
                          <a:ea typeface="微软雅黑" panose="020B0503020204020204" charset="-122"/>
                          <a:cs typeface="微软雅黑" panose="020B0503020204020204" charset="-122"/>
                        </a:rPr>
                        <a:t>吨</a:t>
                      </a:r>
                      <a:endParaRPr sz="900">
                        <a:latin typeface="微软雅黑" panose="020B0503020204020204" charset="-122"/>
                        <a:ea typeface="微软雅黑" panose="020B0503020204020204" charset="-122"/>
                        <a:cs typeface="微软雅黑" panose="020B0503020204020204"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7DBDF"/>
                    </a:solidFill>
                  </a:tcPr>
                </a:tc>
                <a:tc>
                  <a:txBody>
                    <a:bodyPr/>
                    <a:lstStyle/>
                    <a:p>
                      <a:pPr>
                        <a:lnSpc>
                          <a:spcPct val="100000"/>
                        </a:lnSpc>
                      </a:pPr>
                      <a:endParaRPr sz="1200">
                        <a:latin typeface="微软雅黑" panose="020B0503020204020204" charset="-122"/>
                        <a:ea typeface="微软雅黑" panose="020B0503020204020204" charset="-122"/>
                        <a:cs typeface="微软雅黑" panose="020B0503020204020204" charset="-122"/>
                      </a:endParaRPr>
                    </a:p>
                    <a:p>
                      <a:pPr>
                        <a:lnSpc>
                          <a:spcPct val="100000"/>
                        </a:lnSpc>
                        <a:spcBef>
                          <a:spcPts val="10"/>
                        </a:spcBef>
                      </a:pPr>
                      <a:endParaRPr sz="950">
                        <a:latin typeface="微软雅黑" panose="020B0503020204020204" charset="-122"/>
                        <a:ea typeface="微软雅黑" panose="020B0503020204020204" charset="-122"/>
                        <a:cs typeface="微软雅黑" panose="020B0503020204020204" charset="-122"/>
                      </a:endParaRPr>
                    </a:p>
                    <a:p>
                      <a:pPr marL="106045">
                        <a:lnSpc>
                          <a:spcPct val="100000"/>
                        </a:lnSpc>
                      </a:pPr>
                      <a:r>
                        <a:rPr sz="900" spc="-5" dirty="0">
                          <a:solidFill>
                            <a:srgbClr val="292934"/>
                          </a:solidFill>
                          <a:latin typeface="微软雅黑" panose="020B0503020204020204" charset="-122"/>
                          <a:ea typeface="微软雅黑" panose="020B0503020204020204" charset="-122"/>
                          <a:cs typeface="微软雅黑" panose="020B0503020204020204" charset="-122"/>
                        </a:rPr>
                        <a:t>2014-2016</a:t>
                      </a:r>
                      <a:endParaRPr sz="900">
                        <a:latin typeface="微软雅黑" panose="020B0503020204020204" charset="-122"/>
                        <a:ea typeface="微软雅黑" panose="020B0503020204020204" charset="-122"/>
                        <a:cs typeface="微软雅黑" panose="020B0503020204020204" charset="-122"/>
                      </a:endParaRPr>
                    </a:p>
                    <a:p>
                      <a:pPr marL="93345" marR="85725" indent="635" algn="ctr">
                        <a:lnSpc>
                          <a:spcPct val="100000"/>
                        </a:lnSpc>
                      </a:pPr>
                      <a:r>
                        <a:rPr sz="900" dirty="0">
                          <a:solidFill>
                            <a:srgbClr val="292934"/>
                          </a:solidFill>
                          <a:latin typeface="微软雅黑" panose="020B0503020204020204" charset="-122"/>
                          <a:ea typeface="微软雅黑" panose="020B0503020204020204" charset="-122"/>
                          <a:cs typeface="微软雅黑" panose="020B0503020204020204" charset="-122"/>
                        </a:rPr>
                        <a:t>任一年度综 合能耗</a:t>
                      </a:r>
                      <a:r>
                        <a:rPr sz="900" spc="-5" dirty="0">
                          <a:solidFill>
                            <a:srgbClr val="292934"/>
                          </a:solidFill>
                          <a:latin typeface="微软雅黑" panose="020B0503020204020204" charset="-122"/>
                          <a:ea typeface="微软雅黑" panose="020B0503020204020204" charset="-122"/>
                          <a:cs typeface="微软雅黑" panose="020B0503020204020204" charset="-122"/>
                        </a:rPr>
                        <a:t>≥</a:t>
                      </a:r>
                      <a:r>
                        <a:rPr sz="900" dirty="0">
                          <a:solidFill>
                            <a:srgbClr val="292934"/>
                          </a:solidFill>
                          <a:latin typeface="微软雅黑" panose="020B0503020204020204" charset="-122"/>
                          <a:ea typeface="微软雅黑" panose="020B0503020204020204" charset="-122"/>
                          <a:cs typeface="微软雅黑" panose="020B0503020204020204" charset="-122"/>
                        </a:rPr>
                        <a:t>1万 吨tec</a:t>
                      </a:r>
                      <a:endParaRPr sz="900">
                        <a:latin typeface="微软雅黑" panose="020B0503020204020204" charset="-122"/>
                        <a:ea typeface="微软雅黑" panose="020B0503020204020204" charset="-122"/>
                        <a:cs typeface="微软雅黑" panose="020B0503020204020204"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7DBDF"/>
                    </a:solidFill>
                  </a:tcPr>
                </a:tc>
                <a:tc>
                  <a:txBody>
                    <a:bodyPr/>
                    <a:lstStyle/>
                    <a:p>
                      <a:pPr marL="155575">
                        <a:lnSpc>
                          <a:spcPct val="100000"/>
                        </a:lnSpc>
                        <a:spcBef>
                          <a:spcPts val="325"/>
                        </a:spcBef>
                      </a:pPr>
                      <a:r>
                        <a:rPr sz="900" spc="-5" dirty="0">
                          <a:solidFill>
                            <a:srgbClr val="292934"/>
                          </a:solidFill>
                          <a:latin typeface="微软雅黑" panose="020B0503020204020204" charset="-122"/>
                          <a:ea typeface="微软雅黑" panose="020B0503020204020204" charset="-122"/>
                          <a:cs typeface="微软雅黑" panose="020B0503020204020204" charset="-122"/>
                        </a:rPr>
                        <a:t>CO</a:t>
                      </a:r>
                      <a:r>
                        <a:rPr sz="800" dirty="0">
                          <a:solidFill>
                            <a:srgbClr val="292934"/>
                          </a:solidFill>
                          <a:latin typeface="微软雅黑" panose="020B0503020204020204" charset="-122"/>
                          <a:ea typeface="微软雅黑" panose="020B0503020204020204" charset="-122"/>
                          <a:cs typeface="微软雅黑" panose="020B0503020204020204" charset="-122"/>
                        </a:rPr>
                        <a:t>2</a:t>
                      </a:r>
                      <a:r>
                        <a:rPr sz="900" dirty="0">
                          <a:solidFill>
                            <a:srgbClr val="292934"/>
                          </a:solidFill>
                          <a:latin typeface="微软雅黑" panose="020B0503020204020204" charset="-122"/>
                          <a:ea typeface="微软雅黑" panose="020B0503020204020204" charset="-122"/>
                          <a:cs typeface="微软雅黑" panose="020B0503020204020204" charset="-122"/>
                        </a:rPr>
                        <a:t>排放≥</a:t>
                      </a:r>
                      <a:endParaRPr sz="900">
                        <a:latin typeface="微软雅黑" panose="020B0503020204020204" charset="-122"/>
                        <a:ea typeface="微软雅黑" panose="020B0503020204020204" charset="-122"/>
                        <a:cs typeface="微软雅黑" panose="020B0503020204020204" charset="-122"/>
                      </a:endParaRPr>
                    </a:p>
                    <a:p>
                      <a:pPr marL="147320">
                        <a:lnSpc>
                          <a:spcPct val="100000"/>
                        </a:lnSpc>
                      </a:pPr>
                      <a:r>
                        <a:rPr sz="900" spc="-5" dirty="0">
                          <a:solidFill>
                            <a:srgbClr val="292934"/>
                          </a:solidFill>
                          <a:latin typeface="微软雅黑" panose="020B0503020204020204" charset="-122"/>
                          <a:ea typeface="微软雅黑" panose="020B0503020204020204" charset="-122"/>
                          <a:cs typeface="微软雅黑" panose="020B0503020204020204" charset="-122"/>
                        </a:rPr>
                        <a:t>20,000</a:t>
                      </a:r>
                      <a:r>
                        <a:rPr sz="900" spc="-114" dirty="0">
                          <a:solidFill>
                            <a:srgbClr val="292934"/>
                          </a:solidFill>
                          <a:latin typeface="微软雅黑" panose="020B0503020204020204" charset="-122"/>
                          <a:ea typeface="微软雅黑" panose="020B0503020204020204" charset="-122"/>
                          <a:cs typeface="微软雅黑" panose="020B0503020204020204" charset="-122"/>
                        </a:rPr>
                        <a:t> </a:t>
                      </a:r>
                      <a:r>
                        <a:rPr sz="900" dirty="0">
                          <a:solidFill>
                            <a:srgbClr val="292934"/>
                          </a:solidFill>
                          <a:latin typeface="微软雅黑" panose="020B0503020204020204" charset="-122"/>
                          <a:ea typeface="微软雅黑" panose="020B0503020204020204" charset="-122"/>
                          <a:cs typeface="微软雅黑" panose="020B0503020204020204" charset="-122"/>
                        </a:rPr>
                        <a:t>吨/</a:t>
                      </a:r>
                      <a:endParaRPr sz="900">
                        <a:latin typeface="微软雅黑" panose="020B0503020204020204" charset="-122"/>
                        <a:ea typeface="微软雅黑" panose="020B0503020204020204" charset="-122"/>
                        <a:cs typeface="微软雅黑" panose="020B0503020204020204" charset="-122"/>
                      </a:endParaRPr>
                    </a:p>
                    <a:p>
                      <a:pPr marL="179070" marR="131445" indent="-38100">
                        <a:lnSpc>
                          <a:spcPct val="100000"/>
                        </a:lnSpc>
                      </a:pPr>
                      <a:r>
                        <a:rPr sz="900" dirty="0">
                          <a:solidFill>
                            <a:srgbClr val="292934"/>
                          </a:solidFill>
                          <a:latin typeface="微软雅黑" panose="020B0503020204020204" charset="-122"/>
                          <a:ea typeface="微软雅黑" panose="020B0503020204020204" charset="-122"/>
                          <a:cs typeface="微软雅黑" panose="020B0503020204020204" charset="-122"/>
                        </a:rPr>
                        <a:t>年或综合能 耗</a:t>
                      </a:r>
                      <a:r>
                        <a:rPr sz="900" spc="-5" dirty="0">
                          <a:solidFill>
                            <a:srgbClr val="292934"/>
                          </a:solidFill>
                          <a:latin typeface="微软雅黑" panose="020B0503020204020204" charset="-122"/>
                          <a:ea typeface="微软雅黑" panose="020B0503020204020204" charset="-122"/>
                          <a:cs typeface="微软雅黑" panose="020B0503020204020204" charset="-122"/>
                        </a:rPr>
                        <a:t>≥1</a:t>
                      </a:r>
                      <a:r>
                        <a:rPr sz="900" dirty="0">
                          <a:solidFill>
                            <a:srgbClr val="292934"/>
                          </a:solidFill>
                          <a:latin typeface="微软雅黑" panose="020B0503020204020204" charset="-122"/>
                          <a:ea typeface="微软雅黑" panose="020B0503020204020204" charset="-122"/>
                          <a:cs typeface="微软雅黑" panose="020B0503020204020204" charset="-122"/>
                        </a:rPr>
                        <a:t>万吨</a:t>
                      </a:r>
                      <a:endParaRPr sz="900">
                        <a:latin typeface="微软雅黑" panose="020B0503020204020204" charset="-122"/>
                        <a:ea typeface="微软雅黑" panose="020B0503020204020204" charset="-122"/>
                        <a:cs typeface="微软雅黑" panose="020B0503020204020204" charset="-122"/>
                      </a:endParaRPr>
                    </a:p>
                    <a:p>
                      <a:pPr marL="1270" algn="ctr">
                        <a:lnSpc>
                          <a:spcPct val="100000"/>
                        </a:lnSpc>
                      </a:pPr>
                      <a:r>
                        <a:rPr sz="900" spc="-5" dirty="0">
                          <a:solidFill>
                            <a:srgbClr val="292934"/>
                          </a:solidFill>
                          <a:latin typeface="微软雅黑" panose="020B0503020204020204" charset="-122"/>
                          <a:ea typeface="微软雅黑" panose="020B0503020204020204" charset="-122"/>
                          <a:cs typeface="微软雅黑" panose="020B0503020204020204" charset="-122"/>
                        </a:rPr>
                        <a:t>tec/</a:t>
                      </a:r>
                      <a:r>
                        <a:rPr sz="900" dirty="0">
                          <a:solidFill>
                            <a:srgbClr val="292934"/>
                          </a:solidFill>
                          <a:latin typeface="微软雅黑" panose="020B0503020204020204" charset="-122"/>
                          <a:ea typeface="微软雅黑" panose="020B0503020204020204" charset="-122"/>
                          <a:cs typeface="微软雅黑" panose="020B0503020204020204" charset="-122"/>
                        </a:rPr>
                        <a:t>年</a:t>
                      </a:r>
                      <a:endParaRPr sz="900">
                        <a:latin typeface="微软雅黑" panose="020B0503020204020204" charset="-122"/>
                        <a:ea typeface="微软雅黑" panose="020B0503020204020204" charset="-122"/>
                        <a:cs typeface="微软雅黑" panose="020B0503020204020204" charset="-122"/>
                      </a:endParaRPr>
                    </a:p>
                    <a:p>
                      <a:pPr marL="121285">
                        <a:lnSpc>
                          <a:spcPct val="100000"/>
                        </a:lnSpc>
                      </a:pPr>
                      <a:r>
                        <a:rPr sz="900" dirty="0">
                          <a:solidFill>
                            <a:srgbClr val="292934"/>
                          </a:solidFill>
                          <a:latin typeface="微软雅黑" panose="020B0503020204020204" charset="-122"/>
                          <a:ea typeface="微软雅黑" panose="020B0503020204020204" charset="-122"/>
                          <a:cs typeface="微软雅黑" panose="020B0503020204020204" charset="-122"/>
                        </a:rPr>
                        <a:t>（2017年）</a:t>
                      </a:r>
                      <a:endParaRPr sz="900">
                        <a:latin typeface="微软雅黑" panose="020B0503020204020204" charset="-122"/>
                        <a:ea typeface="微软雅黑" panose="020B0503020204020204" charset="-122"/>
                        <a:cs typeface="微软雅黑" panose="020B0503020204020204" charset="-122"/>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7DBDF"/>
                    </a:solidFill>
                  </a:tcPr>
                </a:tc>
                <a:tc>
                  <a:txBody>
                    <a:bodyPr/>
                    <a:lstStyle/>
                    <a:p>
                      <a:pPr marL="109220" marR="100330" indent="-635" algn="ctr">
                        <a:lnSpc>
                          <a:spcPct val="100000"/>
                        </a:lnSpc>
                        <a:spcBef>
                          <a:spcPts val="325"/>
                        </a:spcBef>
                      </a:pPr>
                      <a:r>
                        <a:rPr sz="900" dirty="0">
                          <a:solidFill>
                            <a:srgbClr val="292934"/>
                          </a:solidFill>
                          <a:latin typeface="微软雅黑" panose="020B0503020204020204" charset="-122"/>
                          <a:ea typeface="微软雅黑" panose="020B0503020204020204" charset="-122"/>
                          <a:cs typeface="微软雅黑" panose="020B0503020204020204" charset="-122"/>
                        </a:rPr>
                        <a:t>企业</a:t>
                      </a:r>
                      <a:r>
                        <a:rPr sz="900" spc="-5" dirty="0">
                          <a:solidFill>
                            <a:srgbClr val="292934"/>
                          </a:solidFill>
                          <a:latin typeface="微软雅黑" panose="020B0503020204020204" charset="-122"/>
                          <a:ea typeface="微软雅黑" panose="020B0503020204020204" charset="-122"/>
                          <a:cs typeface="微软雅黑" panose="020B0503020204020204" charset="-122"/>
                        </a:rPr>
                        <a:t>CO</a:t>
                      </a:r>
                      <a:r>
                        <a:rPr sz="800" spc="-5" dirty="0">
                          <a:solidFill>
                            <a:srgbClr val="292934"/>
                          </a:solidFill>
                          <a:latin typeface="微软雅黑" panose="020B0503020204020204" charset="-122"/>
                          <a:ea typeface="微软雅黑" panose="020B0503020204020204" charset="-122"/>
                          <a:cs typeface="微软雅黑" panose="020B0503020204020204" charset="-122"/>
                        </a:rPr>
                        <a:t>2</a:t>
                      </a:r>
                      <a:r>
                        <a:rPr sz="900" dirty="0">
                          <a:solidFill>
                            <a:srgbClr val="292934"/>
                          </a:solidFill>
                          <a:latin typeface="微软雅黑" panose="020B0503020204020204" charset="-122"/>
                          <a:ea typeface="微软雅黑" panose="020B0503020204020204" charset="-122"/>
                          <a:cs typeface="微软雅黑" panose="020B0503020204020204" charset="-122"/>
                        </a:rPr>
                        <a:t>排 放≥3,000</a:t>
                      </a:r>
                      <a:r>
                        <a:rPr sz="900" spc="-125" dirty="0">
                          <a:solidFill>
                            <a:srgbClr val="292934"/>
                          </a:solidFill>
                          <a:latin typeface="微软雅黑" panose="020B0503020204020204" charset="-122"/>
                          <a:ea typeface="微软雅黑" panose="020B0503020204020204" charset="-122"/>
                          <a:cs typeface="微软雅黑" panose="020B0503020204020204" charset="-122"/>
                        </a:rPr>
                        <a:t> </a:t>
                      </a:r>
                      <a:r>
                        <a:rPr sz="900" dirty="0">
                          <a:solidFill>
                            <a:srgbClr val="292934"/>
                          </a:solidFill>
                          <a:latin typeface="微软雅黑" panose="020B0503020204020204" charset="-122"/>
                          <a:ea typeface="微软雅黑" panose="020B0503020204020204" charset="-122"/>
                          <a:cs typeface="微软雅黑" panose="020B0503020204020204" charset="-122"/>
                        </a:rPr>
                        <a:t>吨</a:t>
                      </a:r>
                      <a:endParaRPr sz="900">
                        <a:latin typeface="微软雅黑" panose="020B0503020204020204" charset="-122"/>
                        <a:ea typeface="微软雅黑" panose="020B0503020204020204" charset="-122"/>
                        <a:cs typeface="微软雅黑" panose="020B0503020204020204" charset="-122"/>
                      </a:endParaRPr>
                    </a:p>
                    <a:p>
                      <a:pPr marL="119380" marR="110490" algn="ctr">
                        <a:lnSpc>
                          <a:spcPct val="100000"/>
                        </a:lnSpc>
                      </a:pPr>
                      <a:r>
                        <a:rPr sz="900" spc="-5" dirty="0">
                          <a:solidFill>
                            <a:srgbClr val="292934"/>
                          </a:solidFill>
                          <a:latin typeface="微软雅黑" panose="020B0503020204020204" charset="-122"/>
                          <a:ea typeface="微软雅黑" panose="020B0503020204020204" charset="-122"/>
                          <a:cs typeface="微软雅黑" panose="020B0503020204020204" charset="-122"/>
                        </a:rPr>
                        <a:t>/</a:t>
                      </a:r>
                      <a:r>
                        <a:rPr sz="900" dirty="0">
                          <a:solidFill>
                            <a:srgbClr val="292934"/>
                          </a:solidFill>
                          <a:latin typeface="微软雅黑" panose="020B0503020204020204" charset="-122"/>
                          <a:ea typeface="微软雅黑" panose="020B0503020204020204" charset="-122"/>
                          <a:cs typeface="微软雅黑" panose="020B0503020204020204" charset="-122"/>
                        </a:rPr>
                        <a:t>年；公共建 筑面积</a:t>
                      </a:r>
                      <a:endParaRPr sz="900">
                        <a:latin typeface="微软雅黑" panose="020B0503020204020204" charset="-122"/>
                        <a:ea typeface="微软雅黑" panose="020B0503020204020204" charset="-122"/>
                        <a:cs typeface="微软雅黑" panose="020B0503020204020204" charset="-122"/>
                      </a:endParaRPr>
                    </a:p>
                    <a:p>
                      <a:pPr marL="119380">
                        <a:lnSpc>
                          <a:spcPct val="100000"/>
                        </a:lnSpc>
                      </a:pPr>
                      <a:r>
                        <a:rPr sz="900" spc="-5" dirty="0">
                          <a:solidFill>
                            <a:srgbClr val="292934"/>
                          </a:solidFill>
                          <a:latin typeface="微软雅黑" panose="020B0503020204020204" charset="-122"/>
                          <a:ea typeface="微软雅黑" panose="020B0503020204020204" charset="-122"/>
                          <a:cs typeface="微软雅黑" panose="020B0503020204020204" charset="-122"/>
                        </a:rPr>
                        <a:t>≥20000m2;</a:t>
                      </a:r>
                      <a:endParaRPr sz="900">
                        <a:latin typeface="微软雅黑" panose="020B0503020204020204" charset="-122"/>
                        <a:ea typeface="微软雅黑" panose="020B0503020204020204" charset="-122"/>
                        <a:cs typeface="微软雅黑" panose="020B0503020204020204" charset="-122"/>
                      </a:endParaRPr>
                    </a:p>
                    <a:p>
                      <a:pPr marL="144145" marR="135255" algn="ctr">
                        <a:lnSpc>
                          <a:spcPct val="100000"/>
                        </a:lnSpc>
                      </a:pPr>
                      <a:r>
                        <a:rPr sz="900" dirty="0">
                          <a:solidFill>
                            <a:srgbClr val="292934"/>
                          </a:solidFill>
                          <a:latin typeface="微软雅黑" panose="020B0503020204020204" charset="-122"/>
                          <a:ea typeface="微软雅黑" panose="020B0503020204020204" charset="-122"/>
                          <a:cs typeface="微软雅黑" panose="020B0503020204020204" charset="-122"/>
                        </a:rPr>
                        <a:t>机关建筑面 积 ≥  </a:t>
                      </a:r>
                      <a:r>
                        <a:rPr sz="900" spc="-5" dirty="0">
                          <a:solidFill>
                            <a:srgbClr val="292934"/>
                          </a:solidFill>
                          <a:latin typeface="微软雅黑" panose="020B0503020204020204" charset="-122"/>
                          <a:ea typeface="微软雅黑" panose="020B0503020204020204" charset="-122"/>
                          <a:cs typeface="微软雅黑" panose="020B0503020204020204" charset="-122"/>
                        </a:rPr>
                        <a:t>10000m2</a:t>
                      </a:r>
                      <a:endParaRPr sz="900">
                        <a:latin typeface="微软雅黑" panose="020B0503020204020204" charset="-122"/>
                        <a:ea typeface="微软雅黑" panose="020B0503020204020204" charset="-122"/>
                        <a:cs typeface="微软雅黑" panose="020B0503020204020204" charset="-122"/>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7DBDF"/>
                    </a:solidFill>
                  </a:tcPr>
                </a:tc>
              </a:tr>
              <a:tr h="1001395">
                <a:tc>
                  <a:txBody>
                    <a:bodyPr/>
                    <a:lstStyle/>
                    <a:p>
                      <a:pPr>
                        <a:lnSpc>
                          <a:spcPct val="100000"/>
                        </a:lnSpc>
                      </a:pPr>
                      <a:endParaRPr sz="1300">
                        <a:latin typeface="微软雅黑" panose="020B0503020204020204" charset="-122"/>
                        <a:ea typeface="微软雅黑" panose="020B0503020204020204" charset="-122"/>
                        <a:cs typeface="Times New Roman" panose="02020603050405020304"/>
                      </a:endParaRPr>
                    </a:p>
                    <a:p>
                      <a:pPr>
                        <a:lnSpc>
                          <a:spcPct val="100000"/>
                        </a:lnSpc>
                        <a:spcBef>
                          <a:spcPts val="50"/>
                        </a:spcBef>
                      </a:pPr>
                      <a:endParaRPr sz="1700">
                        <a:latin typeface="微软雅黑" panose="020B0503020204020204" charset="-122"/>
                        <a:ea typeface="微软雅黑" panose="020B0503020204020204" charset="-122"/>
                        <a:cs typeface="Times New Roman" panose="02020603050405020304"/>
                      </a:endParaRPr>
                    </a:p>
                    <a:p>
                      <a:pPr marL="91440">
                        <a:lnSpc>
                          <a:spcPct val="100000"/>
                        </a:lnSpc>
                        <a:spcBef>
                          <a:spcPts val="5"/>
                        </a:spcBef>
                      </a:pPr>
                      <a:r>
                        <a:rPr sz="1000" b="1" i="1" spc="-5" dirty="0">
                          <a:solidFill>
                            <a:srgbClr val="FFFFFF"/>
                          </a:solidFill>
                          <a:latin typeface="微软雅黑" panose="020B0503020204020204" charset="-122"/>
                          <a:ea typeface="微软雅黑" panose="020B0503020204020204" charset="-122"/>
                          <a:cs typeface="微软雅黑" panose="020B0503020204020204" charset="-122"/>
                        </a:rPr>
                        <a:t>覆盖行业</a:t>
                      </a:r>
                      <a:endParaRPr sz="1000">
                        <a:latin typeface="微软雅黑" panose="020B0503020204020204" charset="-122"/>
                        <a:ea typeface="微软雅黑" panose="020B0503020204020204" charset="-122"/>
                        <a:cs typeface="微软雅黑" panose="020B0503020204020204"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73AC79"/>
                    </a:solidFill>
                  </a:tcPr>
                </a:tc>
                <a:tc>
                  <a:txBody>
                    <a:bodyPr/>
                    <a:lstStyle/>
                    <a:p>
                      <a:pPr>
                        <a:lnSpc>
                          <a:spcPct val="100000"/>
                        </a:lnSpc>
                        <a:spcBef>
                          <a:spcPts val="45"/>
                        </a:spcBef>
                      </a:pPr>
                      <a:endParaRPr sz="1650">
                        <a:latin typeface="微软雅黑" panose="020B0503020204020204" charset="-122"/>
                        <a:ea typeface="微软雅黑" panose="020B0503020204020204" charset="-122"/>
                        <a:cs typeface="微软雅黑" panose="020B0503020204020204" charset="-122"/>
                      </a:endParaRPr>
                    </a:p>
                    <a:p>
                      <a:pPr marL="91440" marR="111125" algn="just">
                        <a:lnSpc>
                          <a:spcPct val="100000"/>
                        </a:lnSpc>
                      </a:pPr>
                      <a:r>
                        <a:rPr sz="900" dirty="0">
                          <a:solidFill>
                            <a:srgbClr val="292934"/>
                          </a:solidFill>
                          <a:latin typeface="微软雅黑" panose="020B0503020204020204" charset="-122"/>
                          <a:ea typeface="微软雅黑" panose="020B0503020204020204" charset="-122"/>
                          <a:cs typeface="微软雅黑" panose="020B0503020204020204" charset="-122"/>
                        </a:rPr>
                        <a:t>热力生产和供应，火 </a:t>
                      </a:r>
                      <a:r>
                        <a:rPr sz="900" spc="-5" dirty="0">
                          <a:solidFill>
                            <a:srgbClr val="292934"/>
                          </a:solidFill>
                          <a:latin typeface="微软雅黑" panose="020B0503020204020204" charset="-122"/>
                          <a:ea typeface="微软雅黑" panose="020B0503020204020204" charset="-122"/>
                          <a:cs typeface="微软雅黑" panose="020B0503020204020204" charset="-122"/>
                        </a:rPr>
                        <a:t>力发电，水泥制造， </a:t>
                      </a:r>
                      <a:r>
                        <a:rPr sz="900" dirty="0">
                          <a:solidFill>
                            <a:srgbClr val="292934"/>
                          </a:solidFill>
                          <a:latin typeface="微软雅黑" panose="020B0503020204020204" charset="-122"/>
                          <a:ea typeface="微软雅黑" panose="020B0503020204020204" charset="-122"/>
                          <a:cs typeface="微软雅黑" panose="020B0503020204020204" charset="-122"/>
                        </a:rPr>
                        <a:t>石化生产、服务业及 其他</a:t>
                      </a:r>
                      <a:endParaRPr sz="900">
                        <a:latin typeface="微软雅黑" panose="020B0503020204020204" charset="-122"/>
                        <a:ea typeface="微软雅黑" panose="020B0503020204020204" charset="-122"/>
                        <a:cs typeface="微软雅黑" panose="020B0503020204020204" charset="-122"/>
                      </a:endParaRPr>
                    </a:p>
                  </a:txBody>
                  <a:tcPr marL="0" marR="0" marT="57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DEF"/>
                    </a:solidFill>
                  </a:tcPr>
                </a:tc>
                <a:tc>
                  <a:txBody>
                    <a:bodyPr/>
                    <a:lstStyle/>
                    <a:p>
                      <a:pPr>
                        <a:lnSpc>
                          <a:spcPct val="100000"/>
                        </a:lnSpc>
                        <a:spcBef>
                          <a:spcPts val="45"/>
                        </a:spcBef>
                      </a:pPr>
                      <a:endParaRPr sz="1650">
                        <a:latin typeface="微软雅黑" panose="020B0503020204020204" charset="-122"/>
                        <a:ea typeface="微软雅黑" panose="020B0503020204020204" charset="-122"/>
                        <a:cs typeface="微软雅黑" panose="020B0503020204020204" charset="-122"/>
                      </a:endParaRPr>
                    </a:p>
                    <a:p>
                      <a:pPr marL="91440" marR="65405">
                        <a:lnSpc>
                          <a:spcPct val="100000"/>
                        </a:lnSpc>
                      </a:pPr>
                      <a:r>
                        <a:rPr sz="900" dirty="0">
                          <a:solidFill>
                            <a:srgbClr val="292934"/>
                          </a:solidFill>
                          <a:latin typeface="微软雅黑" panose="020B0503020204020204" charset="-122"/>
                          <a:ea typeface="微软雅黑" panose="020B0503020204020204" charset="-122"/>
                          <a:cs typeface="微软雅黑" panose="020B0503020204020204" charset="-122"/>
                        </a:rPr>
                        <a:t>钢铁、化工、 </a:t>
                      </a:r>
                      <a:r>
                        <a:rPr sz="900" dirty="0">
                          <a:solidFill>
                            <a:srgbClr val="292934"/>
                          </a:solidFill>
                          <a:latin typeface="微软雅黑" panose="020B0503020204020204" charset="-122"/>
                          <a:ea typeface="微软雅黑" panose="020B0503020204020204" charset="-122"/>
                          <a:cs typeface="微软雅黑" panose="020B0503020204020204" charset="-122"/>
                        </a:rPr>
                        <a:t>电力、热力、 石化、油气 开采</a:t>
                      </a:r>
                      <a:endParaRPr sz="900">
                        <a:latin typeface="微软雅黑" panose="020B0503020204020204" charset="-122"/>
                        <a:ea typeface="微软雅黑" panose="020B0503020204020204" charset="-122"/>
                        <a:cs typeface="微软雅黑" panose="020B0503020204020204" charset="-122"/>
                      </a:endParaRPr>
                    </a:p>
                  </a:txBody>
                  <a:tcPr marL="0" marR="0" marT="57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DEF"/>
                    </a:solidFill>
                  </a:tcPr>
                </a:tc>
                <a:tc>
                  <a:txBody>
                    <a:bodyPr/>
                    <a:lstStyle/>
                    <a:p>
                      <a:pPr marL="91440" marR="144145" algn="just">
                        <a:lnSpc>
                          <a:spcPct val="100000"/>
                        </a:lnSpc>
                        <a:spcBef>
                          <a:spcPts val="325"/>
                        </a:spcBef>
                      </a:pPr>
                      <a:r>
                        <a:rPr sz="900" dirty="0">
                          <a:solidFill>
                            <a:srgbClr val="292934"/>
                          </a:solidFill>
                          <a:latin typeface="微软雅黑" panose="020B0503020204020204" charset="-122"/>
                          <a:ea typeface="微软雅黑" panose="020B0503020204020204" charset="-122"/>
                          <a:cs typeface="微软雅黑" panose="020B0503020204020204" charset="-122"/>
                        </a:rPr>
                        <a:t>钢铁、石化、 化工、有色、 电力、建材、 </a:t>
                      </a:r>
                      <a:r>
                        <a:rPr sz="900" spc="-5" dirty="0">
                          <a:solidFill>
                            <a:srgbClr val="292934"/>
                          </a:solidFill>
                          <a:latin typeface="微软雅黑" panose="020B0503020204020204" charset="-122"/>
                          <a:ea typeface="微软雅黑" panose="020B0503020204020204" charset="-122"/>
                          <a:cs typeface="微软雅黑" panose="020B0503020204020204" charset="-122"/>
                        </a:rPr>
                        <a:t>纺织、造纸、 </a:t>
                      </a:r>
                      <a:r>
                        <a:rPr sz="900" dirty="0">
                          <a:solidFill>
                            <a:srgbClr val="292934"/>
                          </a:solidFill>
                          <a:latin typeface="微软雅黑" panose="020B0503020204020204" charset="-122"/>
                          <a:ea typeface="微软雅黑" panose="020B0503020204020204" charset="-122"/>
                          <a:cs typeface="微软雅黑" panose="020B0503020204020204" charset="-122"/>
                        </a:rPr>
                        <a:t>橡胶、化纤、 航空、港口、 机场、铁路</a:t>
                      </a:r>
                      <a:endParaRPr sz="900">
                        <a:latin typeface="微软雅黑" panose="020B0503020204020204" charset="-122"/>
                        <a:ea typeface="微软雅黑" panose="020B0503020204020204" charset="-122"/>
                        <a:cs typeface="微软雅黑" panose="020B0503020204020204" charset="-122"/>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DEF"/>
                    </a:solidFill>
                  </a:tcPr>
                </a:tc>
                <a:tc>
                  <a:txBody>
                    <a:bodyPr/>
                    <a:lstStyle/>
                    <a:p>
                      <a:pPr marR="21590">
                        <a:lnSpc>
                          <a:spcPct val="100000"/>
                        </a:lnSpc>
                      </a:pPr>
                      <a:endParaRPr sz="1200">
                        <a:latin typeface="微软雅黑" panose="020B0503020204020204" charset="-122"/>
                        <a:ea typeface="微软雅黑" panose="020B0503020204020204" charset="-122"/>
                        <a:cs typeface="微软雅黑" panose="020B0503020204020204" charset="-122"/>
                      </a:endParaRPr>
                    </a:p>
                    <a:p>
                      <a:pPr marR="21590">
                        <a:lnSpc>
                          <a:spcPct val="100000"/>
                        </a:lnSpc>
                        <a:spcBef>
                          <a:spcPts val="10"/>
                        </a:spcBef>
                      </a:pPr>
                      <a:endParaRPr sz="950">
                        <a:latin typeface="微软雅黑" panose="020B0503020204020204" charset="-122"/>
                        <a:ea typeface="微软雅黑" panose="020B0503020204020204" charset="-122"/>
                        <a:cs typeface="微软雅黑" panose="020B0503020204020204" charset="-122"/>
                      </a:endParaRPr>
                    </a:p>
                    <a:p>
                      <a:pPr marL="91440" marR="113030" algn="just">
                        <a:lnSpc>
                          <a:spcPct val="100000"/>
                        </a:lnSpc>
                      </a:pPr>
                      <a:r>
                        <a:rPr sz="900" dirty="0">
                          <a:solidFill>
                            <a:srgbClr val="292934"/>
                          </a:solidFill>
                          <a:latin typeface="微软雅黑" panose="020B0503020204020204" charset="-122"/>
                          <a:ea typeface="微软雅黑" panose="020B0503020204020204" charset="-122"/>
                          <a:cs typeface="微软雅黑" panose="020B0503020204020204" charset="-122"/>
                        </a:rPr>
                        <a:t>电解铝、电石、 </a:t>
                      </a:r>
                      <a:r>
                        <a:rPr sz="900" spc="-5" dirty="0">
                          <a:solidFill>
                            <a:srgbClr val="292934"/>
                          </a:solidFill>
                          <a:latin typeface="微软雅黑" panose="020B0503020204020204" charset="-122"/>
                          <a:ea typeface="微软雅黑" panose="020B0503020204020204" charset="-122"/>
                          <a:cs typeface="微软雅黑" panose="020B0503020204020204" charset="-122"/>
                        </a:rPr>
                        <a:t>烧碱、水泥、钢 </a:t>
                      </a:r>
                      <a:r>
                        <a:rPr sz="900" dirty="0">
                          <a:solidFill>
                            <a:srgbClr val="292934"/>
                          </a:solidFill>
                          <a:latin typeface="微软雅黑" panose="020B0503020204020204" charset="-122"/>
                          <a:ea typeface="微软雅黑" panose="020B0503020204020204" charset="-122"/>
                          <a:cs typeface="微软雅黑" panose="020B0503020204020204" charset="-122"/>
                        </a:rPr>
                        <a:t>铁</a:t>
                      </a:r>
                      <a:endParaRPr sz="900">
                        <a:latin typeface="微软雅黑" panose="020B0503020204020204" charset="-122"/>
                        <a:ea typeface="微软雅黑" panose="020B0503020204020204" charset="-122"/>
                        <a:cs typeface="微软雅黑" panose="020B0503020204020204"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DEF"/>
                    </a:solidFill>
                  </a:tcPr>
                </a:tc>
                <a:tc>
                  <a:txBody>
                    <a:bodyPr/>
                    <a:lstStyle/>
                    <a:p>
                      <a:pPr>
                        <a:lnSpc>
                          <a:spcPct val="100000"/>
                        </a:lnSpc>
                      </a:pPr>
                      <a:endParaRPr sz="1200">
                        <a:latin typeface="微软雅黑" panose="020B0503020204020204" charset="-122"/>
                        <a:ea typeface="微软雅黑" panose="020B0503020204020204" charset="-122"/>
                        <a:cs typeface="微软雅黑" panose="020B0503020204020204" charset="-122"/>
                      </a:endParaRPr>
                    </a:p>
                    <a:p>
                      <a:pPr>
                        <a:lnSpc>
                          <a:spcPct val="100000"/>
                        </a:lnSpc>
                        <a:spcBef>
                          <a:spcPts val="10"/>
                        </a:spcBef>
                      </a:pPr>
                      <a:endParaRPr sz="950">
                        <a:latin typeface="微软雅黑" panose="020B0503020204020204" charset="-122"/>
                        <a:ea typeface="微软雅黑" panose="020B0503020204020204" charset="-122"/>
                        <a:cs typeface="微软雅黑" panose="020B0503020204020204" charset="-122"/>
                      </a:endParaRPr>
                    </a:p>
                    <a:p>
                      <a:pPr marL="91440" marR="10795">
                        <a:lnSpc>
                          <a:spcPct val="100000"/>
                        </a:lnSpc>
                      </a:pPr>
                      <a:r>
                        <a:rPr sz="900" dirty="0">
                          <a:solidFill>
                            <a:srgbClr val="292934"/>
                          </a:solidFill>
                          <a:latin typeface="微软雅黑" panose="020B0503020204020204" charset="-122"/>
                          <a:ea typeface="微软雅黑" panose="020B0503020204020204" charset="-122"/>
                          <a:cs typeface="微软雅黑" panose="020B0503020204020204" charset="-122"/>
                        </a:rPr>
                        <a:t>电力、钢铁、 </a:t>
                      </a:r>
                      <a:r>
                        <a:rPr sz="900" spc="-5" dirty="0">
                          <a:solidFill>
                            <a:srgbClr val="292934"/>
                          </a:solidFill>
                          <a:latin typeface="微软雅黑" panose="020B0503020204020204" charset="-122"/>
                          <a:ea typeface="微软雅黑" panose="020B0503020204020204" charset="-122"/>
                          <a:cs typeface="微软雅黑" panose="020B0503020204020204" charset="-122"/>
                        </a:rPr>
                        <a:t>水泥、化工 </a:t>
                      </a:r>
                      <a:r>
                        <a:rPr sz="900" dirty="0">
                          <a:solidFill>
                            <a:srgbClr val="292934"/>
                          </a:solidFill>
                          <a:latin typeface="微软雅黑" panose="020B0503020204020204" charset="-122"/>
                          <a:ea typeface="微软雅黑" panose="020B0503020204020204" charset="-122"/>
                          <a:cs typeface="微软雅黑" panose="020B0503020204020204" charset="-122"/>
                        </a:rPr>
                        <a:t>等12个行业</a:t>
                      </a:r>
                      <a:endParaRPr sz="900">
                        <a:latin typeface="微软雅黑" panose="020B0503020204020204" charset="-122"/>
                        <a:ea typeface="微软雅黑" panose="020B0503020204020204" charset="-122"/>
                        <a:cs typeface="微软雅黑" panose="020B0503020204020204"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DEF"/>
                    </a:solidFill>
                  </a:tcPr>
                </a:tc>
                <a:tc>
                  <a:txBody>
                    <a:bodyPr/>
                    <a:lstStyle/>
                    <a:p>
                      <a:pPr>
                        <a:lnSpc>
                          <a:spcPct val="100000"/>
                        </a:lnSpc>
                      </a:pPr>
                      <a:endParaRPr sz="1200">
                        <a:latin typeface="微软雅黑" panose="020B0503020204020204" charset="-122"/>
                        <a:ea typeface="微软雅黑" panose="020B0503020204020204" charset="-122"/>
                        <a:cs typeface="微软雅黑" panose="020B0503020204020204" charset="-122"/>
                      </a:endParaRPr>
                    </a:p>
                    <a:p>
                      <a:pPr>
                        <a:lnSpc>
                          <a:spcPct val="100000"/>
                        </a:lnSpc>
                        <a:spcBef>
                          <a:spcPts val="10"/>
                        </a:spcBef>
                      </a:pPr>
                      <a:endParaRPr sz="950">
                        <a:latin typeface="微软雅黑" panose="020B0503020204020204" charset="-122"/>
                        <a:ea typeface="微软雅黑" panose="020B0503020204020204" charset="-122"/>
                        <a:cs typeface="微软雅黑" panose="020B0503020204020204" charset="-122"/>
                      </a:endParaRPr>
                    </a:p>
                    <a:p>
                      <a:pPr marL="92075" marR="67310">
                        <a:lnSpc>
                          <a:spcPct val="100000"/>
                        </a:lnSpc>
                      </a:pPr>
                      <a:r>
                        <a:rPr sz="900" dirty="0">
                          <a:solidFill>
                            <a:srgbClr val="292934"/>
                          </a:solidFill>
                          <a:latin typeface="微软雅黑" panose="020B0503020204020204" charset="-122"/>
                          <a:ea typeface="微软雅黑" panose="020B0503020204020204" charset="-122"/>
                          <a:cs typeface="微软雅黑" panose="020B0503020204020204" charset="-122"/>
                        </a:rPr>
                        <a:t>电力、钢铁、 </a:t>
                      </a:r>
                      <a:r>
                        <a:rPr sz="900" spc="-5" dirty="0">
                          <a:solidFill>
                            <a:srgbClr val="292934"/>
                          </a:solidFill>
                          <a:latin typeface="微软雅黑" panose="020B0503020204020204" charset="-122"/>
                          <a:ea typeface="微软雅黑" panose="020B0503020204020204" charset="-122"/>
                          <a:cs typeface="微软雅黑" panose="020B0503020204020204" charset="-122"/>
                        </a:rPr>
                        <a:t>石化、水泥 </a:t>
                      </a:r>
                      <a:r>
                        <a:rPr sz="900" dirty="0">
                          <a:solidFill>
                            <a:srgbClr val="292934"/>
                          </a:solidFill>
                          <a:latin typeface="微软雅黑" panose="020B0503020204020204" charset="-122"/>
                          <a:ea typeface="微软雅黑" panose="020B0503020204020204" charset="-122"/>
                          <a:cs typeface="微软雅黑" panose="020B0503020204020204" charset="-122"/>
                        </a:rPr>
                        <a:t>等</a:t>
                      </a:r>
                      <a:endParaRPr sz="900">
                        <a:latin typeface="微软雅黑" panose="020B0503020204020204" charset="-122"/>
                        <a:ea typeface="微软雅黑" panose="020B0503020204020204" charset="-122"/>
                        <a:cs typeface="微软雅黑" panose="020B0503020204020204"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DEF"/>
                    </a:solidFill>
                  </a:tcPr>
                </a:tc>
                <a:tc>
                  <a:txBody>
                    <a:bodyPr/>
                    <a:lstStyle/>
                    <a:p>
                      <a:pPr>
                        <a:lnSpc>
                          <a:spcPct val="100000"/>
                        </a:lnSpc>
                      </a:pPr>
                      <a:endParaRPr sz="1200">
                        <a:latin typeface="微软雅黑" panose="020B0503020204020204" charset="-122"/>
                        <a:ea typeface="微软雅黑" panose="020B0503020204020204" charset="-122"/>
                        <a:cs typeface="Times New Roman" panose="02020603050405020304"/>
                      </a:endParaRPr>
                    </a:p>
                    <a:p>
                      <a:pPr>
                        <a:lnSpc>
                          <a:spcPct val="100000"/>
                        </a:lnSpc>
                        <a:spcBef>
                          <a:spcPts val="35"/>
                        </a:spcBef>
                      </a:pPr>
                      <a:endParaRPr sz="1400">
                        <a:latin typeface="微软雅黑" panose="020B0503020204020204" charset="-122"/>
                        <a:ea typeface="微软雅黑" panose="020B0503020204020204" charset="-122"/>
                        <a:cs typeface="Times New Roman" panose="02020603050405020304"/>
                      </a:endParaRPr>
                    </a:p>
                    <a:p>
                      <a:pPr marL="92075">
                        <a:lnSpc>
                          <a:spcPct val="100000"/>
                        </a:lnSpc>
                      </a:pPr>
                      <a:endParaRPr sz="900">
                        <a:latin typeface="微软雅黑" panose="020B0503020204020204" charset="-122"/>
                        <a:ea typeface="微软雅黑" panose="020B0503020204020204" charset="-122"/>
                        <a:cs typeface="微软雅黑" panose="020B0503020204020204"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DEF"/>
                    </a:solidFill>
                  </a:tcPr>
                </a:tc>
              </a:tr>
              <a:tr h="589915">
                <a:tc>
                  <a:txBody>
                    <a:bodyPr/>
                    <a:lstStyle/>
                    <a:p>
                      <a:pPr>
                        <a:lnSpc>
                          <a:spcPct val="100000"/>
                        </a:lnSpc>
                        <a:spcBef>
                          <a:spcPts val="40"/>
                        </a:spcBef>
                      </a:pPr>
                      <a:endParaRPr sz="1600">
                        <a:latin typeface="微软雅黑" panose="020B0503020204020204" charset="-122"/>
                        <a:ea typeface="微软雅黑" panose="020B0503020204020204" charset="-122"/>
                        <a:cs typeface="Times New Roman" panose="02020603050405020304"/>
                      </a:endParaRPr>
                    </a:p>
                    <a:p>
                      <a:pPr marL="91440">
                        <a:lnSpc>
                          <a:spcPct val="100000"/>
                        </a:lnSpc>
                        <a:spcBef>
                          <a:spcPts val="5"/>
                        </a:spcBef>
                      </a:pPr>
                      <a:r>
                        <a:rPr sz="1000" b="1" i="1" dirty="0">
                          <a:solidFill>
                            <a:srgbClr val="FFFFFF"/>
                          </a:solidFill>
                          <a:latin typeface="微软雅黑" panose="020B0503020204020204" charset="-122"/>
                          <a:ea typeface="微软雅黑" panose="020B0503020204020204" charset="-122"/>
                          <a:cs typeface="微软雅黑" panose="020B0503020204020204" charset="-122"/>
                        </a:rPr>
                        <a:t>纳入气体</a:t>
                      </a:r>
                      <a:endParaRPr sz="1000">
                        <a:latin typeface="微软雅黑" panose="020B0503020204020204" charset="-122"/>
                        <a:ea typeface="微软雅黑" panose="020B0503020204020204" charset="-122"/>
                        <a:cs typeface="微软雅黑" panose="020B0503020204020204" charset="-122"/>
                      </a:endParaRPr>
                    </a:p>
                  </a:txBody>
                  <a:tcPr marL="0" marR="0" marT="50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73AC79"/>
                    </a:solidFill>
                  </a:tcPr>
                </a:tc>
                <a:tc>
                  <a:txBody>
                    <a:bodyPr/>
                    <a:lstStyle/>
                    <a:p>
                      <a:pPr>
                        <a:lnSpc>
                          <a:spcPct val="100000"/>
                        </a:lnSpc>
                        <a:spcBef>
                          <a:spcPts val="50"/>
                        </a:spcBef>
                      </a:pPr>
                      <a:endParaRPr sz="1650">
                        <a:latin typeface="微软雅黑" panose="020B0503020204020204" charset="-122"/>
                        <a:ea typeface="微软雅黑" panose="020B0503020204020204" charset="-122"/>
                        <a:cs typeface="Times New Roman" panose="02020603050405020304"/>
                      </a:endParaRPr>
                    </a:p>
                    <a:p>
                      <a:pPr marL="1270" algn="ctr">
                        <a:lnSpc>
                          <a:spcPct val="100000"/>
                        </a:lnSpc>
                      </a:pPr>
                      <a:r>
                        <a:rPr sz="900" dirty="0">
                          <a:solidFill>
                            <a:srgbClr val="292934"/>
                          </a:solidFill>
                          <a:latin typeface="微软雅黑" panose="020B0503020204020204" charset="-122"/>
                          <a:ea typeface="微软雅黑" panose="020B0503020204020204" charset="-122"/>
                          <a:cs typeface="微软雅黑" panose="020B0503020204020204" charset="-122"/>
                        </a:rPr>
                        <a:t>二氧化碳</a:t>
                      </a:r>
                      <a:endParaRPr sz="900">
                        <a:latin typeface="微软雅黑" panose="020B0503020204020204" charset="-122"/>
                        <a:ea typeface="微软雅黑" panose="020B0503020204020204" charset="-122"/>
                        <a:cs typeface="微软雅黑" panose="020B0503020204020204" charset="-122"/>
                      </a:endParaRPr>
                    </a:p>
                  </a:txBody>
                  <a:tcPr marL="0" marR="0" marT="63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7DBDF"/>
                    </a:solidFill>
                  </a:tcPr>
                </a:tc>
                <a:tc>
                  <a:txBody>
                    <a:bodyPr/>
                    <a:lstStyle/>
                    <a:p>
                      <a:pPr>
                        <a:lnSpc>
                          <a:spcPct val="100000"/>
                        </a:lnSpc>
                        <a:spcBef>
                          <a:spcPts val="50"/>
                        </a:spcBef>
                      </a:pPr>
                      <a:endParaRPr sz="1650">
                        <a:latin typeface="微软雅黑" panose="020B0503020204020204" charset="-122"/>
                        <a:ea typeface="微软雅黑" panose="020B0503020204020204" charset="-122"/>
                        <a:cs typeface="Times New Roman" panose="02020603050405020304"/>
                      </a:endParaRPr>
                    </a:p>
                    <a:p>
                      <a:pPr marL="635" algn="ctr">
                        <a:lnSpc>
                          <a:spcPct val="100000"/>
                        </a:lnSpc>
                      </a:pPr>
                      <a:r>
                        <a:rPr sz="900" dirty="0">
                          <a:solidFill>
                            <a:srgbClr val="292934"/>
                          </a:solidFill>
                          <a:latin typeface="微软雅黑" panose="020B0503020204020204" charset="-122"/>
                          <a:ea typeface="微软雅黑" panose="020B0503020204020204" charset="-122"/>
                          <a:cs typeface="微软雅黑" panose="020B0503020204020204" charset="-122"/>
                        </a:rPr>
                        <a:t>二氧化碳</a:t>
                      </a:r>
                      <a:endParaRPr sz="900">
                        <a:latin typeface="微软雅黑" panose="020B0503020204020204" charset="-122"/>
                        <a:ea typeface="微软雅黑" panose="020B0503020204020204" charset="-122"/>
                        <a:cs typeface="微软雅黑" panose="020B0503020204020204" charset="-122"/>
                      </a:endParaRPr>
                    </a:p>
                  </a:txBody>
                  <a:tcPr marL="0" marR="0" marT="63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7DBDF"/>
                    </a:solidFill>
                  </a:tcPr>
                </a:tc>
                <a:tc>
                  <a:txBody>
                    <a:bodyPr/>
                    <a:lstStyle/>
                    <a:p>
                      <a:pPr>
                        <a:lnSpc>
                          <a:spcPct val="100000"/>
                        </a:lnSpc>
                        <a:spcBef>
                          <a:spcPts val="50"/>
                        </a:spcBef>
                      </a:pPr>
                      <a:endParaRPr sz="1650">
                        <a:latin typeface="微软雅黑" panose="020B0503020204020204" charset="-122"/>
                        <a:ea typeface="微软雅黑" panose="020B0503020204020204" charset="-122"/>
                        <a:cs typeface="Times New Roman" panose="02020603050405020304"/>
                      </a:endParaRPr>
                    </a:p>
                    <a:p>
                      <a:pPr algn="ctr">
                        <a:lnSpc>
                          <a:spcPct val="100000"/>
                        </a:lnSpc>
                      </a:pPr>
                      <a:r>
                        <a:rPr sz="900" dirty="0">
                          <a:solidFill>
                            <a:srgbClr val="292934"/>
                          </a:solidFill>
                          <a:latin typeface="微软雅黑" panose="020B0503020204020204" charset="-122"/>
                          <a:ea typeface="微软雅黑" panose="020B0503020204020204" charset="-122"/>
                          <a:cs typeface="微软雅黑" panose="020B0503020204020204" charset="-122"/>
                        </a:rPr>
                        <a:t>二氧化碳</a:t>
                      </a:r>
                      <a:endParaRPr sz="900">
                        <a:latin typeface="微软雅黑" panose="020B0503020204020204" charset="-122"/>
                        <a:ea typeface="微软雅黑" panose="020B0503020204020204" charset="-122"/>
                        <a:cs typeface="微软雅黑" panose="020B0503020204020204" charset="-122"/>
                      </a:endParaRPr>
                    </a:p>
                  </a:txBody>
                  <a:tcPr marL="0" marR="0" marT="63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7DBDF"/>
                    </a:solidFill>
                  </a:tcPr>
                </a:tc>
                <a:tc>
                  <a:txBody>
                    <a:bodyPr/>
                    <a:lstStyle/>
                    <a:p>
                      <a:pPr marL="91440">
                        <a:lnSpc>
                          <a:spcPct val="100000"/>
                        </a:lnSpc>
                        <a:spcBef>
                          <a:spcPts val="325"/>
                        </a:spcBef>
                      </a:pPr>
                      <a:r>
                        <a:rPr sz="900" dirty="0">
                          <a:solidFill>
                            <a:srgbClr val="292934"/>
                          </a:solidFill>
                          <a:latin typeface="微软雅黑" panose="020B0503020204020204" charset="-122"/>
                          <a:ea typeface="微软雅黑" panose="020B0503020204020204" charset="-122"/>
                          <a:cs typeface="微软雅黑" panose="020B0503020204020204" charset="-122"/>
                        </a:rPr>
                        <a:t>二氧化碳、甲烷、 氧化亚氮、氢氟 碳化物、六氟化 碳、全氟化硫</a:t>
                      </a:r>
                      <a:endParaRPr sz="900" dirty="0">
                        <a:solidFill>
                          <a:srgbClr val="292934"/>
                        </a:solidFill>
                        <a:latin typeface="微软雅黑" panose="020B0503020204020204" charset="-122"/>
                        <a:ea typeface="微软雅黑" panose="020B0503020204020204" charset="-122"/>
                        <a:cs typeface="微软雅黑" panose="020B0503020204020204" charset="-122"/>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7DBDF"/>
                    </a:solidFill>
                  </a:tcPr>
                </a:tc>
                <a:tc>
                  <a:txBody>
                    <a:bodyPr/>
                    <a:lstStyle/>
                    <a:p>
                      <a:pPr>
                        <a:lnSpc>
                          <a:spcPct val="100000"/>
                        </a:lnSpc>
                        <a:spcBef>
                          <a:spcPts val="50"/>
                        </a:spcBef>
                      </a:pPr>
                      <a:endParaRPr sz="1650">
                        <a:latin typeface="微软雅黑" panose="020B0503020204020204" charset="-122"/>
                        <a:ea typeface="微软雅黑" panose="020B0503020204020204" charset="-122"/>
                        <a:cs typeface="Times New Roman" panose="02020603050405020304"/>
                      </a:endParaRPr>
                    </a:p>
                    <a:p>
                      <a:pPr marR="161290" algn="r">
                        <a:lnSpc>
                          <a:spcPct val="100000"/>
                        </a:lnSpc>
                      </a:pPr>
                      <a:r>
                        <a:rPr sz="900" dirty="0">
                          <a:solidFill>
                            <a:srgbClr val="292934"/>
                          </a:solidFill>
                          <a:latin typeface="微软雅黑" panose="020B0503020204020204" charset="-122"/>
                          <a:ea typeface="微软雅黑" panose="020B0503020204020204" charset="-122"/>
                          <a:cs typeface="微软雅黑" panose="020B0503020204020204" charset="-122"/>
                        </a:rPr>
                        <a:t>二氧化碳</a:t>
                      </a:r>
                      <a:endParaRPr sz="900">
                        <a:latin typeface="微软雅黑" panose="020B0503020204020204" charset="-122"/>
                        <a:ea typeface="微软雅黑" panose="020B0503020204020204" charset="-122"/>
                        <a:cs typeface="微软雅黑" panose="020B0503020204020204" charset="-122"/>
                      </a:endParaRPr>
                    </a:p>
                  </a:txBody>
                  <a:tcPr marL="0" marR="0" marT="63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7DBDF"/>
                    </a:solidFill>
                  </a:tcPr>
                </a:tc>
                <a:tc>
                  <a:txBody>
                    <a:bodyPr/>
                    <a:lstStyle/>
                    <a:p>
                      <a:pPr>
                        <a:lnSpc>
                          <a:spcPct val="100000"/>
                        </a:lnSpc>
                        <a:spcBef>
                          <a:spcPts val="50"/>
                        </a:spcBef>
                      </a:pPr>
                      <a:endParaRPr sz="1650">
                        <a:latin typeface="微软雅黑" panose="020B0503020204020204" charset="-122"/>
                        <a:ea typeface="微软雅黑" panose="020B0503020204020204" charset="-122"/>
                        <a:cs typeface="Times New Roman" panose="02020603050405020304"/>
                      </a:endParaRPr>
                    </a:p>
                    <a:p>
                      <a:pPr marL="1270" algn="ctr">
                        <a:lnSpc>
                          <a:spcPct val="100000"/>
                        </a:lnSpc>
                      </a:pPr>
                      <a:r>
                        <a:rPr sz="900" dirty="0">
                          <a:solidFill>
                            <a:srgbClr val="292934"/>
                          </a:solidFill>
                          <a:latin typeface="微软雅黑" panose="020B0503020204020204" charset="-122"/>
                          <a:ea typeface="微软雅黑" panose="020B0503020204020204" charset="-122"/>
                          <a:cs typeface="微软雅黑" panose="020B0503020204020204" charset="-122"/>
                        </a:rPr>
                        <a:t>二氧化碳</a:t>
                      </a:r>
                      <a:endParaRPr sz="900">
                        <a:latin typeface="微软雅黑" panose="020B0503020204020204" charset="-122"/>
                        <a:ea typeface="微软雅黑" panose="020B0503020204020204" charset="-122"/>
                        <a:cs typeface="微软雅黑" panose="020B0503020204020204" charset="-122"/>
                      </a:endParaRPr>
                    </a:p>
                  </a:txBody>
                  <a:tcPr marL="0" marR="0" marT="63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7DBDF"/>
                    </a:solidFill>
                  </a:tcPr>
                </a:tc>
                <a:tc>
                  <a:txBody>
                    <a:bodyPr/>
                    <a:lstStyle/>
                    <a:p>
                      <a:pPr>
                        <a:lnSpc>
                          <a:spcPct val="100000"/>
                        </a:lnSpc>
                        <a:spcBef>
                          <a:spcPts val="50"/>
                        </a:spcBef>
                      </a:pPr>
                      <a:endParaRPr sz="1650">
                        <a:latin typeface="微软雅黑" panose="020B0503020204020204" charset="-122"/>
                        <a:ea typeface="微软雅黑" panose="020B0503020204020204" charset="-122"/>
                        <a:cs typeface="Times New Roman" panose="02020603050405020304"/>
                      </a:endParaRPr>
                    </a:p>
                    <a:p>
                      <a:pPr marL="635" algn="ctr">
                        <a:lnSpc>
                          <a:spcPct val="100000"/>
                        </a:lnSpc>
                      </a:pPr>
                      <a:r>
                        <a:rPr sz="900" dirty="0">
                          <a:solidFill>
                            <a:srgbClr val="292934"/>
                          </a:solidFill>
                          <a:latin typeface="微软雅黑" panose="020B0503020204020204" charset="-122"/>
                          <a:ea typeface="微软雅黑" panose="020B0503020204020204" charset="-122"/>
                          <a:cs typeface="微软雅黑" panose="020B0503020204020204" charset="-122"/>
                        </a:rPr>
                        <a:t>二氧化碳</a:t>
                      </a:r>
                      <a:endParaRPr sz="900">
                        <a:latin typeface="微软雅黑" panose="020B0503020204020204" charset="-122"/>
                        <a:ea typeface="微软雅黑" panose="020B0503020204020204" charset="-122"/>
                        <a:cs typeface="微软雅黑" panose="020B0503020204020204" charset="-122"/>
                      </a:endParaRPr>
                    </a:p>
                  </a:txBody>
                  <a:tcPr marL="0" marR="0" marT="63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7DBDF"/>
                    </a:solidFill>
                  </a:tcPr>
                </a:tc>
              </a:tr>
              <a:tr h="224155">
                <a:tc>
                  <a:txBody>
                    <a:bodyPr/>
                    <a:lstStyle/>
                    <a:p>
                      <a:pPr marL="91440">
                        <a:lnSpc>
                          <a:spcPct val="100000"/>
                        </a:lnSpc>
                        <a:spcBef>
                          <a:spcPts val="565"/>
                        </a:spcBef>
                      </a:pPr>
                      <a:r>
                        <a:rPr sz="1000" b="1" i="1" dirty="0">
                          <a:solidFill>
                            <a:srgbClr val="FFFFFF"/>
                          </a:solidFill>
                          <a:latin typeface="微软雅黑" panose="020B0503020204020204" charset="-122"/>
                          <a:ea typeface="微软雅黑" panose="020B0503020204020204" charset="-122"/>
                          <a:cs typeface="微软雅黑" panose="020B0503020204020204" charset="-122"/>
                        </a:rPr>
                        <a:t>配额总量</a:t>
                      </a:r>
                      <a:endParaRPr sz="1000" b="1" i="1" dirty="0">
                        <a:solidFill>
                          <a:srgbClr val="FFFFFF"/>
                        </a:solidFill>
                        <a:latin typeface="微软雅黑" panose="020B0503020204020204" charset="-122"/>
                        <a:ea typeface="微软雅黑" panose="020B0503020204020204" charset="-122"/>
                        <a:cs typeface="微软雅黑" panose="020B0503020204020204" charset="-122"/>
                      </a:endParaRPr>
                    </a:p>
                  </a:txBody>
                  <a:tcPr marL="0" marR="0" marT="717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73AC79"/>
                    </a:solidFill>
                  </a:tcPr>
                </a:tc>
                <a:tc>
                  <a:txBody>
                    <a:bodyPr/>
                    <a:lstStyle/>
                    <a:p>
                      <a:pPr marL="635" algn="ctr">
                        <a:lnSpc>
                          <a:spcPct val="100000"/>
                        </a:lnSpc>
                        <a:spcBef>
                          <a:spcPts val="625"/>
                        </a:spcBef>
                      </a:pPr>
                      <a:r>
                        <a:rPr sz="900" dirty="0">
                          <a:solidFill>
                            <a:srgbClr val="292934"/>
                          </a:solidFill>
                          <a:latin typeface="微软雅黑" panose="020B0503020204020204" charset="-122"/>
                          <a:ea typeface="微软雅黑" panose="020B0503020204020204" charset="-122"/>
                          <a:cs typeface="微软雅黑" panose="020B0503020204020204" charset="-122"/>
                        </a:rPr>
                        <a:t>约</a:t>
                      </a:r>
                      <a:r>
                        <a:rPr sz="900" spc="-5" dirty="0">
                          <a:solidFill>
                            <a:srgbClr val="292934"/>
                          </a:solidFill>
                          <a:latin typeface="微软雅黑" panose="020B0503020204020204" charset="-122"/>
                          <a:ea typeface="微软雅黑" panose="020B0503020204020204" charset="-122"/>
                          <a:cs typeface="微软雅黑" panose="020B0503020204020204" charset="-122"/>
                        </a:rPr>
                        <a:t>0.50</a:t>
                      </a:r>
                      <a:r>
                        <a:rPr sz="900" dirty="0">
                          <a:solidFill>
                            <a:srgbClr val="292934"/>
                          </a:solidFill>
                          <a:latin typeface="微软雅黑" panose="020B0503020204020204" charset="-122"/>
                          <a:ea typeface="微软雅黑" panose="020B0503020204020204" charset="-122"/>
                          <a:cs typeface="微软雅黑" panose="020B0503020204020204" charset="-122"/>
                        </a:rPr>
                        <a:t>亿吨</a:t>
                      </a:r>
                      <a:endParaRPr sz="900">
                        <a:latin typeface="微软雅黑" panose="020B0503020204020204" charset="-122"/>
                        <a:ea typeface="微软雅黑" panose="020B0503020204020204" charset="-122"/>
                        <a:cs typeface="微软雅黑" panose="020B0503020204020204" charset="-122"/>
                      </a:endParaRPr>
                    </a:p>
                  </a:txBody>
                  <a:tcPr marL="0" marR="0" marT="793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DEF"/>
                    </a:solidFill>
                  </a:tcPr>
                </a:tc>
                <a:tc>
                  <a:txBody>
                    <a:bodyPr/>
                    <a:lstStyle/>
                    <a:p>
                      <a:pPr marL="635" algn="ctr">
                        <a:lnSpc>
                          <a:spcPct val="100000"/>
                        </a:lnSpc>
                        <a:spcBef>
                          <a:spcPts val="625"/>
                        </a:spcBef>
                      </a:pPr>
                      <a:r>
                        <a:rPr sz="900" dirty="0">
                          <a:solidFill>
                            <a:srgbClr val="292934"/>
                          </a:solidFill>
                          <a:latin typeface="微软雅黑" panose="020B0503020204020204" charset="-122"/>
                          <a:ea typeface="微软雅黑" panose="020B0503020204020204" charset="-122"/>
                          <a:cs typeface="微软雅黑" panose="020B0503020204020204" charset="-122"/>
                        </a:rPr>
                        <a:t>约</a:t>
                      </a:r>
                      <a:r>
                        <a:rPr sz="900" spc="-5" dirty="0">
                          <a:solidFill>
                            <a:srgbClr val="292934"/>
                          </a:solidFill>
                          <a:latin typeface="微软雅黑" panose="020B0503020204020204" charset="-122"/>
                          <a:ea typeface="微软雅黑" panose="020B0503020204020204" charset="-122"/>
                          <a:cs typeface="微软雅黑" panose="020B0503020204020204" charset="-122"/>
                        </a:rPr>
                        <a:t>1.6</a:t>
                      </a:r>
                      <a:r>
                        <a:rPr sz="900" dirty="0">
                          <a:solidFill>
                            <a:srgbClr val="292934"/>
                          </a:solidFill>
                          <a:latin typeface="微软雅黑" panose="020B0503020204020204" charset="-122"/>
                          <a:ea typeface="微软雅黑" panose="020B0503020204020204" charset="-122"/>
                          <a:cs typeface="微软雅黑" panose="020B0503020204020204" charset="-122"/>
                        </a:rPr>
                        <a:t>亿吨</a:t>
                      </a:r>
                      <a:endParaRPr sz="900">
                        <a:latin typeface="微软雅黑" panose="020B0503020204020204" charset="-122"/>
                        <a:ea typeface="微软雅黑" panose="020B0503020204020204" charset="-122"/>
                        <a:cs typeface="微软雅黑" panose="020B0503020204020204" charset="-122"/>
                      </a:endParaRPr>
                    </a:p>
                  </a:txBody>
                  <a:tcPr marL="0" marR="0" marT="793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DEF"/>
                    </a:solidFill>
                  </a:tcPr>
                </a:tc>
                <a:tc>
                  <a:txBody>
                    <a:bodyPr/>
                    <a:lstStyle/>
                    <a:p>
                      <a:pPr algn="ctr">
                        <a:lnSpc>
                          <a:spcPct val="100000"/>
                        </a:lnSpc>
                        <a:spcBef>
                          <a:spcPts val="625"/>
                        </a:spcBef>
                      </a:pPr>
                      <a:r>
                        <a:rPr sz="900" dirty="0">
                          <a:solidFill>
                            <a:srgbClr val="292934"/>
                          </a:solidFill>
                          <a:latin typeface="微软雅黑" panose="020B0503020204020204" charset="-122"/>
                          <a:ea typeface="微软雅黑" panose="020B0503020204020204" charset="-122"/>
                          <a:cs typeface="微软雅黑" panose="020B0503020204020204" charset="-122"/>
                        </a:rPr>
                        <a:t>约</a:t>
                      </a:r>
                      <a:r>
                        <a:rPr sz="900" spc="-5" dirty="0">
                          <a:solidFill>
                            <a:srgbClr val="292934"/>
                          </a:solidFill>
                          <a:latin typeface="微软雅黑" panose="020B0503020204020204" charset="-122"/>
                          <a:ea typeface="微软雅黑" panose="020B0503020204020204" charset="-122"/>
                          <a:cs typeface="微软雅黑" panose="020B0503020204020204" charset="-122"/>
                        </a:rPr>
                        <a:t>1.5</a:t>
                      </a:r>
                      <a:r>
                        <a:rPr sz="900" dirty="0">
                          <a:solidFill>
                            <a:srgbClr val="292934"/>
                          </a:solidFill>
                          <a:latin typeface="微软雅黑" panose="020B0503020204020204" charset="-122"/>
                          <a:ea typeface="微软雅黑" panose="020B0503020204020204" charset="-122"/>
                          <a:cs typeface="微软雅黑" panose="020B0503020204020204" charset="-122"/>
                        </a:rPr>
                        <a:t>亿吨</a:t>
                      </a:r>
                      <a:endParaRPr sz="900">
                        <a:latin typeface="微软雅黑" panose="020B0503020204020204" charset="-122"/>
                        <a:ea typeface="微软雅黑" panose="020B0503020204020204" charset="-122"/>
                        <a:cs typeface="微软雅黑" panose="020B0503020204020204" charset="-122"/>
                      </a:endParaRPr>
                    </a:p>
                  </a:txBody>
                  <a:tcPr marL="0" marR="0" marT="793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DEF"/>
                    </a:solidFill>
                  </a:tcPr>
                </a:tc>
                <a:tc>
                  <a:txBody>
                    <a:bodyPr/>
                    <a:lstStyle/>
                    <a:p>
                      <a:pPr marR="21590" algn="ctr">
                        <a:lnSpc>
                          <a:spcPct val="100000"/>
                        </a:lnSpc>
                        <a:spcBef>
                          <a:spcPts val="625"/>
                        </a:spcBef>
                      </a:pPr>
                      <a:r>
                        <a:rPr sz="900" dirty="0">
                          <a:solidFill>
                            <a:srgbClr val="292934"/>
                          </a:solidFill>
                          <a:latin typeface="微软雅黑" panose="020B0503020204020204" charset="-122"/>
                          <a:ea typeface="微软雅黑" panose="020B0503020204020204" charset="-122"/>
                          <a:cs typeface="微软雅黑" panose="020B0503020204020204" charset="-122"/>
                        </a:rPr>
                        <a:t>约</a:t>
                      </a:r>
                      <a:r>
                        <a:rPr sz="900" spc="-5" dirty="0">
                          <a:solidFill>
                            <a:srgbClr val="292934"/>
                          </a:solidFill>
                          <a:latin typeface="微软雅黑" panose="020B0503020204020204" charset="-122"/>
                          <a:ea typeface="微软雅黑" panose="020B0503020204020204" charset="-122"/>
                          <a:cs typeface="微软雅黑" panose="020B0503020204020204" charset="-122"/>
                        </a:rPr>
                        <a:t>1.3</a:t>
                      </a:r>
                      <a:r>
                        <a:rPr sz="900" dirty="0">
                          <a:solidFill>
                            <a:srgbClr val="292934"/>
                          </a:solidFill>
                          <a:latin typeface="微软雅黑" panose="020B0503020204020204" charset="-122"/>
                          <a:ea typeface="微软雅黑" panose="020B0503020204020204" charset="-122"/>
                          <a:cs typeface="微软雅黑" panose="020B0503020204020204" charset="-122"/>
                        </a:rPr>
                        <a:t>亿吨</a:t>
                      </a:r>
                      <a:endParaRPr sz="900">
                        <a:latin typeface="微软雅黑" panose="020B0503020204020204" charset="-122"/>
                        <a:ea typeface="微软雅黑" panose="020B0503020204020204" charset="-122"/>
                        <a:cs typeface="微软雅黑" panose="020B0503020204020204" charset="-122"/>
                      </a:endParaRPr>
                    </a:p>
                  </a:txBody>
                  <a:tcPr marL="0" marR="0" marT="793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DEF"/>
                    </a:solidFill>
                  </a:tcPr>
                </a:tc>
                <a:tc>
                  <a:txBody>
                    <a:bodyPr/>
                    <a:lstStyle/>
                    <a:p>
                      <a:pPr marR="121920" algn="r">
                        <a:lnSpc>
                          <a:spcPct val="100000"/>
                        </a:lnSpc>
                        <a:spcBef>
                          <a:spcPts val="625"/>
                        </a:spcBef>
                      </a:pPr>
                      <a:r>
                        <a:rPr sz="900" dirty="0">
                          <a:solidFill>
                            <a:srgbClr val="292934"/>
                          </a:solidFill>
                          <a:latin typeface="微软雅黑" panose="020B0503020204020204" charset="-122"/>
                          <a:ea typeface="微软雅黑" panose="020B0503020204020204" charset="-122"/>
                          <a:cs typeface="微软雅黑" panose="020B0503020204020204" charset="-122"/>
                        </a:rPr>
                        <a:t>约</a:t>
                      </a:r>
                      <a:r>
                        <a:rPr sz="900" spc="-5" dirty="0">
                          <a:solidFill>
                            <a:srgbClr val="292934"/>
                          </a:solidFill>
                          <a:latin typeface="微软雅黑" panose="020B0503020204020204" charset="-122"/>
                          <a:ea typeface="微软雅黑" panose="020B0503020204020204" charset="-122"/>
                          <a:cs typeface="微软雅黑" panose="020B0503020204020204" charset="-122"/>
                        </a:rPr>
                        <a:t>2.5</a:t>
                      </a:r>
                      <a:r>
                        <a:rPr sz="900" spc="-110" dirty="0">
                          <a:solidFill>
                            <a:srgbClr val="292934"/>
                          </a:solidFill>
                          <a:latin typeface="微软雅黑" panose="020B0503020204020204" charset="-122"/>
                          <a:ea typeface="微软雅黑" panose="020B0503020204020204" charset="-122"/>
                          <a:cs typeface="微软雅黑" panose="020B0503020204020204" charset="-122"/>
                        </a:rPr>
                        <a:t> </a:t>
                      </a:r>
                      <a:r>
                        <a:rPr sz="900" dirty="0">
                          <a:solidFill>
                            <a:srgbClr val="292934"/>
                          </a:solidFill>
                          <a:latin typeface="微软雅黑" panose="020B0503020204020204" charset="-122"/>
                          <a:ea typeface="微软雅黑" panose="020B0503020204020204" charset="-122"/>
                          <a:cs typeface="微软雅黑" panose="020B0503020204020204" charset="-122"/>
                        </a:rPr>
                        <a:t>亿吨</a:t>
                      </a:r>
                      <a:endParaRPr sz="900">
                        <a:latin typeface="微软雅黑" panose="020B0503020204020204" charset="-122"/>
                        <a:ea typeface="微软雅黑" panose="020B0503020204020204" charset="-122"/>
                        <a:cs typeface="微软雅黑" panose="020B0503020204020204" charset="-122"/>
                      </a:endParaRPr>
                    </a:p>
                  </a:txBody>
                  <a:tcPr marL="0" marR="0" marT="793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DEF"/>
                    </a:solidFill>
                  </a:tcPr>
                </a:tc>
                <a:tc>
                  <a:txBody>
                    <a:bodyPr/>
                    <a:lstStyle/>
                    <a:p>
                      <a:pPr marL="1270" algn="ctr">
                        <a:lnSpc>
                          <a:spcPct val="100000"/>
                        </a:lnSpc>
                        <a:spcBef>
                          <a:spcPts val="625"/>
                        </a:spcBef>
                      </a:pPr>
                      <a:r>
                        <a:rPr sz="900" dirty="0">
                          <a:solidFill>
                            <a:srgbClr val="292934"/>
                          </a:solidFill>
                          <a:latin typeface="微软雅黑" panose="020B0503020204020204" charset="-122"/>
                          <a:ea typeface="微软雅黑" panose="020B0503020204020204" charset="-122"/>
                          <a:cs typeface="微软雅黑" panose="020B0503020204020204" charset="-122"/>
                        </a:rPr>
                        <a:t>约4亿吨</a:t>
                      </a:r>
                      <a:endParaRPr sz="900" dirty="0">
                        <a:solidFill>
                          <a:srgbClr val="292934"/>
                        </a:solidFill>
                        <a:latin typeface="微软雅黑" panose="020B0503020204020204" charset="-122"/>
                        <a:ea typeface="微软雅黑" panose="020B0503020204020204" charset="-122"/>
                        <a:cs typeface="微软雅黑" panose="020B0503020204020204" charset="-122"/>
                      </a:endParaRPr>
                    </a:p>
                  </a:txBody>
                  <a:tcPr marL="0" marR="0" marT="793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DEF"/>
                    </a:solidFill>
                  </a:tcPr>
                </a:tc>
                <a:tc>
                  <a:txBody>
                    <a:bodyPr/>
                    <a:lstStyle/>
                    <a:p>
                      <a:pPr marL="635" algn="ctr">
                        <a:lnSpc>
                          <a:spcPct val="100000"/>
                        </a:lnSpc>
                        <a:spcBef>
                          <a:spcPts val="625"/>
                        </a:spcBef>
                      </a:pPr>
                      <a:r>
                        <a:rPr sz="900" dirty="0">
                          <a:solidFill>
                            <a:srgbClr val="292934"/>
                          </a:solidFill>
                          <a:latin typeface="微软雅黑" panose="020B0503020204020204" charset="-122"/>
                          <a:ea typeface="微软雅黑" panose="020B0503020204020204" charset="-122"/>
                          <a:cs typeface="微软雅黑" panose="020B0503020204020204" charset="-122"/>
                        </a:rPr>
                        <a:t>约</a:t>
                      </a:r>
                      <a:r>
                        <a:rPr sz="900" spc="-5" dirty="0">
                          <a:solidFill>
                            <a:srgbClr val="292934"/>
                          </a:solidFill>
                          <a:latin typeface="微软雅黑" panose="020B0503020204020204" charset="-122"/>
                          <a:ea typeface="微软雅黑" panose="020B0503020204020204" charset="-122"/>
                          <a:cs typeface="微软雅黑" panose="020B0503020204020204" charset="-122"/>
                        </a:rPr>
                        <a:t>0.4</a:t>
                      </a:r>
                      <a:r>
                        <a:rPr sz="900" dirty="0">
                          <a:solidFill>
                            <a:srgbClr val="292934"/>
                          </a:solidFill>
                          <a:latin typeface="微软雅黑" panose="020B0503020204020204" charset="-122"/>
                          <a:ea typeface="微软雅黑" panose="020B0503020204020204" charset="-122"/>
                          <a:cs typeface="微软雅黑" panose="020B0503020204020204" charset="-122"/>
                        </a:rPr>
                        <a:t>亿吨</a:t>
                      </a:r>
                      <a:endParaRPr sz="900">
                        <a:latin typeface="微软雅黑" panose="020B0503020204020204" charset="-122"/>
                        <a:ea typeface="微软雅黑" panose="020B0503020204020204" charset="-122"/>
                        <a:cs typeface="微软雅黑" panose="020B0503020204020204" charset="-122"/>
                      </a:endParaRPr>
                    </a:p>
                  </a:txBody>
                  <a:tcPr marL="0" marR="0" marT="793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DEF"/>
                    </a:solidFill>
                  </a:tcPr>
                </a:tc>
              </a:tr>
            </a:tbl>
          </a:graphicData>
        </a:graphic>
      </p:graphicFrame>
      <p:sp>
        <p:nvSpPr>
          <p:cNvPr id="4" name="object 4"/>
          <p:cNvSpPr txBox="1"/>
          <p:nvPr/>
        </p:nvSpPr>
        <p:spPr>
          <a:xfrm>
            <a:off x="3048000" y="4630367"/>
            <a:ext cx="3538855" cy="219710"/>
          </a:xfrm>
          <a:prstGeom prst="rect">
            <a:avLst/>
          </a:prstGeom>
          <a:solidFill>
            <a:srgbClr val="FFFFFF"/>
          </a:solidFill>
        </p:spPr>
        <p:txBody>
          <a:bodyPr vert="horz" wrap="square" lIns="0" tIns="17145" rIns="0" bIns="0" rtlCol="0">
            <a:spAutoFit/>
          </a:bodyPr>
          <a:lstStyle/>
          <a:p>
            <a:pPr marL="267335">
              <a:lnSpc>
                <a:spcPct val="110000"/>
              </a:lnSpc>
              <a:spcBef>
                <a:spcPts val="135"/>
              </a:spcBef>
            </a:pPr>
            <a:r>
              <a:rPr sz="1200" dirty="0">
                <a:solidFill>
                  <a:srgbClr val="292934"/>
                </a:solidFill>
                <a:latin typeface="微软雅黑" panose="020B0503020204020204" charset="-122"/>
                <a:ea typeface="微软雅黑" panose="020B0503020204020204" charset="-122"/>
                <a:cs typeface="微软雅黑" panose="020B0503020204020204" charset="-122"/>
              </a:rPr>
              <a:t>注:各地政策每年都有调整，以上数据仅供参考</a:t>
            </a:r>
            <a:endParaRPr sz="1200" dirty="0">
              <a:solidFill>
                <a:srgbClr val="292934"/>
              </a:solidFill>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7391400" y="3106367"/>
            <a:ext cx="1068070" cy="368300"/>
          </a:xfrm>
          <a:prstGeom prst="rect">
            <a:avLst/>
          </a:prstGeom>
          <a:noFill/>
        </p:spPr>
        <p:txBody>
          <a:bodyPr wrap="square" rtlCol="0" anchor="t">
            <a:spAutoFit/>
          </a:bodyPr>
          <a:p>
            <a:pPr marL="92075">
              <a:lnSpc>
                <a:spcPct val="100000"/>
              </a:lnSpc>
            </a:pPr>
            <a:r>
              <a:rPr sz="900" kern="0" dirty="0">
                <a:solidFill>
                  <a:srgbClr val="292934"/>
                </a:solidFill>
                <a:latin typeface="微软雅黑" panose="020B0503020204020204" charset="-122"/>
                <a:ea typeface="微软雅黑" panose="020B0503020204020204" charset="-122"/>
                <a:cs typeface="微软雅黑" panose="020B0503020204020204" charset="-122"/>
                <a:sym typeface="+mn-ea"/>
              </a:rPr>
              <a:t>电力、工业、</a:t>
            </a:r>
            <a:endParaRPr sz="900" kern="0" dirty="0">
              <a:solidFill>
                <a:srgbClr val="292934"/>
              </a:solidFill>
              <a:latin typeface="微软雅黑" panose="020B0503020204020204" charset="-122"/>
              <a:ea typeface="微软雅黑" panose="020B0503020204020204" charset="-122"/>
              <a:cs typeface="微软雅黑" panose="020B0503020204020204" charset="-122"/>
            </a:endParaRPr>
          </a:p>
          <a:p>
            <a:pPr marL="92075">
              <a:lnSpc>
                <a:spcPct val="100000"/>
              </a:lnSpc>
            </a:pPr>
            <a:r>
              <a:rPr sz="900" kern="0" dirty="0">
                <a:solidFill>
                  <a:srgbClr val="292934"/>
                </a:solidFill>
                <a:latin typeface="微软雅黑" panose="020B0503020204020204" charset="-122"/>
                <a:ea typeface="微软雅黑" panose="020B0503020204020204" charset="-122"/>
                <a:cs typeface="微软雅黑" panose="020B0503020204020204" charset="-122"/>
                <a:sym typeface="+mn-ea"/>
              </a:rPr>
              <a:t>建筑物等</a:t>
            </a:r>
            <a:endParaRPr sz="900" kern="0" dirty="0">
              <a:solidFill>
                <a:srgbClr val="292934"/>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533412" y="591132"/>
            <a:ext cx="229235" cy="3823970"/>
          </a:xfrm>
          <a:prstGeom prst="rect">
            <a:avLst/>
          </a:prstGeom>
        </p:spPr>
        <p:txBody>
          <a:bodyPr vert="horz" wrap="square" lIns="0" tIns="56515" rIns="0" bIns="0" rtlCol="0">
            <a:spAutoFit/>
          </a:bodyPr>
          <a:lstStyle/>
          <a:p>
            <a:pPr marL="12700" marR="5080" algn="just">
              <a:lnSpc>
                <a:spcPct val="82000"/>
              </a:lnSpc>
              <a:spcBef>
                <a:spcPts val="445"/>
              </a:spcBef>
            </a:pPr>
            <a:r>
              <a:rPr sz="2300" b="1" spc="-5" dirty="0">
                <a:solidFill>
                  <a:schemeClr val="tx2"/>
                </a:solidFill>
                <a:latin typeface="方正黑体_GBK" panose="03000509000000000000" charset="-122"/>
                <a:ea typeface="方正黑体_GBK" panose="03000509000000000000" charset="-122"/>
                <a:cs typeface="方正黑体_GBK" panose="03000509000000000000" charset="-122"/>
              </a:rPr>
              <a:t>区 域 碳 市 场 配 额 成 交 价 格 走 势</a:t>
            </a:r>
            <a:endParaRPr sz="23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3" name="object 3"/>
          <p:cNvSpPr/>
          <p:nvPr/>
        </p:nvSpPr>
        <p:spPr>
          <a:xfrm>
            <a:off x="1403350" y="772107"/>
            <a:ext cx="6541135" cy="3809365"/>
          </a:xfrm>
          <a:prstGeom prst="rect">
            <a:avLst/>
          </a:prstGeom>
          <a:blipFill>
            <a:blip r:embed="rId2" cstate="print"/>
            <a:stretch>
              <a:fillRect/>
            </a:stretch>
          </a:blipFill>
        </p:spPr>
        <p:txBody>
          <a:bodyPr wrap="square" lIns="0" tIns="0" rIns="0" bIns="0" rtlCol="0"/>
          <a:lstStyl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685812" y="972767"/>
            <a:ext cx="229235" cy="3332480"/>
          </a:xfrm>
          <a:prstGeom prst="rect">
            <a:avLst/>
          </a:prstGeom>
        </p:spPr>
        <p:txBody>
          <a:bodyPr vert="horz" wrap="square" lIns="0" tIns="56515" rIns="0" bIns="0" rtlCol="0">
            <a:spAutoFit/>
          </a:bodyPr>
          <a:lstStyle/>
          <a:p>
            <a:pPr marL="12700" marR="5080" algn="just">
              <a:lnSpc>
                <a:spcPct val="82000"/>
              </a:lnSpc>
              <a:spcBef>
                <a:spcPts val="445"/>
              </a:spcBef>
            </a:pPr>
            <a:r>
              <a:rPr sz="2000" b="1" spc="-5" dirty="0">
                <a:solidFill>
                  <a:schemeClr val="tx2"/>
                </a:solidFill>
                <a:latin typeface="方正黑体_GBK" panose="03000509000000000000" charset="-122"/>
                <a:ea typeface="方正黑体_GBK" panose="03000509000000000000" charset="-122"/>
                <a:cs typeface="方正黑体_GBK" panose="03000509000000000000" charset="-122"/>
              </a:rPr>
              <a:t>区 域 碳 市 场 配 额 成 交 量 成 交 额</a:t>
            </a:r>
            <a:endParaRPr sz="20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3" name="object 3"/>
          <p:cNvSpPr/>
          <p:nvPr/>
        </p:nvSpPr>
        <p:spPr>
          <a:xfrm>
            <a:off x="1331594" y="1242222"/>
            <a:ext cx="6855079" cy="3098038"/>
          </a:xfrm>
          <a:prstGeom prst="rect">
            <a:avLst/>
          </a:prstGeom>
          <a:blipFill>
            <a:blip r:embed="rId2" cstate="print"/>
            <a:stretch>
              <a:fillRect/>
            </a:stretch>
          </a:blipFill>
        </p:spPr>
        <p:txBody>
          <a:bodyPr wrap="square" lIns="0" tIns="0" rIns="0" bIns="0" rtlCol="0"/>
          <a:lstStyl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609612" y="717497"/>
            <a:ext cx="229235" cy="3554730"/>
          </a:xfrm>
          <a:prstGeom prst="rect">
            <a:avLst/>
          </a:prstGeom>
        </p:spPr>
        <p:txBody>
          <a:bodyPr vert="horz" wrap="square" lIns="0" tIns="56515" rIns="0" bIns="0" rtlCol="0">
            <a:spAutoFit/>
          </a:bodyPr>
          <a:lstStyle/>
          <a:p>
            <a:pPr marL="12700" marR="5080" algn="just">
              <a:lnSpc>
                <a:spcPct val="90000"/>
              </a:lnSpc>
              <a:spcBef>
                <a:spcPts val="445"/>
              </a:spcBef>
              <a:spcAft>
                <a:spcPts val="0"/>
              </a:spcAft>
            </a:pPr>
            <a:r>
              <a:rPr sz="2300" b="1" spc="-5" dirty="0">
                <a:solidFill>
                  <a:schemeClr val="tx2"/>
                </a:solidFill>
                <a:latin typeface="微软雅黑" panose="020B0503020204020204" charset="-122"/>
                <a:ea typeface="微软雅黑" panose="020B0503020204020204" charset="-122"/>
                <a:cs typeface="微软雅黑" panose="020B0503020204020204" charset="-122"/>
              </a:rPr>
              <a:t>碳 交 易 试 点 对 全 国 的 意 义</a:t>
            </a:r>
            <a:endParaRPr sz="2300" b="1" spc="-5"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3" name="object 3"/>
          <p:cNvSpPr txBox="1"/>
          <p:nvPr/>
        </p:nvSpPr>
        <p:spPr>
          <a:xfrm>
            <a:off x="1410461" y="623135"/>
            <a:ext cx="6258560" cy="1672590"/>
          </a:xfrm>
          <a:prstGeom prst="rect">
            <a:avLst/>
          </a:prstGeom>
        </p:spPr>
        <p:txBody>
          <a:bodyPr vert="horz" wrap="square" lIns="0" tIns="104139" rIns="0" bIns="0" rtlCol="0">
            <a:spAutoFit/>
          </a:bodyPr>
          <a:lstStyle/>
          <a:p>
            <a:pPr marL="148590" indent="-135890">
              <a:lnSpc>
                <a:spcPct val="100000"/>
              </a:lnSpc>
              <a:spcBef>
                <a:spcPts val="820"/>
              </a:spcBef>
              <a:buSzPct val="92000"/>
              <a:buFont typeface="Wingdings" panose="05000000000000000000"/>
              <a:buChar char=""/>
              <a:tabLst>
                <a:tab pos="149225" algn="l"/>
              </a:tabLst>
            </a:pPr>
            <a:r>
              <a:rPr sz="1200" dirty="0">
                <a:solidFill>
                  <a:schemeClr val="tx2"/>
                </a:solidFill>
                <a:latin typeface="微软雅黑" panose="020B0503020204020204" charset="-122"/>
                <a:ea typeface="微软雅黑" panose="020B0503020204020204" charset="-122"/>
                <a:cs typeface="微软雅黑" panose="020B0503020204020204" charset="-122"/>
              </a:rPr>
              <a:t>验证了以市场机制控制碳排放在实践上可行（试点范围内碳排放总量和强度出现双降趋势）</a:t>
            </a:r>
            <a:endParaRPr sz="1200">
              <a:solidFill>
                <a:schemeClr val="tx2"/>
              </a:solidFill>
              <a:latin typeface="微软雅黑" panose="020B0503020204020204" charset="-122"/>
              <a:ea typeface="微软雅黑" panose="020B0503020204020204" charset="-122"/>
              <a:cs typeface="微软雅黑" panose="020B0503020204020204" charset="-122"/>
            </a:endParaRPr>
          </a:p>
          <a:p>
            <a:pPr marL="148590" indent="-135890">
              <a:lnSpc>
                <a:spcPct val="100000"/>
              </a:lnSpc>
              <a:spcBef>
                <a:spcPts val="720"/>
              </a:spcBef>
              <a:buSzPct val="92000"/>
              <a:buFont typeface="Wingdings" panose="05000000000000000000"/>
              <a:buChar char=""/>
              <a:tabLst>
                <a:tab pos="149225" algn="l"/>
              </a:tabLst>
            </a:pPr>
            <a:r>
              <a:rPr sz="1200" dirty="0">
                <a:solidFill>
                  <a:schemeClr val="tx2"/>
                </a:solidFill>
                <a:latin typeface="微软雅黑" panose="020B0503020204020204" charset="-122"/>
                <a:ea typeface="微软雅黑" panose="020B0503020204020204" charset="-122"/>
                <a:cs typeface="微软雅黑" panose="020B0503020204020204" charset="-122"/>
              </a:rPr>
              <a:t>立法是建立碳市场的前提</a:t>
            </a:r>
            <a:endParaRPr sz="1200">
              <a:solidFill>
                <a:schemeClr val="tx2"/>
              </a:solidFill>
              <a:latin typeface="微软雅黑" panose="020B0503020204020204" charset="-122"/>
              <a:ea typeface="微软雅黑" panose="020B0503020204020204" charset="-122"/>
              <a:cs typeface="微软雅黑" panose="020B0503020204020204" charset="-122"/>
            </a:endParaRPr>
          </a:p>
          <a:p>
            <a:pPr marL="148590" indent="-135890">
              <a:lnSpc>
                <a:spcPct val="100000"/>
              </a:lnSpc>
              <a:spcBef>
                <a:spcPts val="720"/>
              </a:spcBef>
              <a:buSzPct val="92000"/>
              <a:buFont typeface="Wingdings" panose="05000000000000000000"/>
              <a:buChar char=""/>
              <a:tabLst>
                <a:tab pos="149225" algn="l"/>
              </a:tabLst>
            </a:pPr>
            <a:r>
              <a:rPr sz="1200" dirty="0">
                <a:solidFill>
                  <a:schemeClr val="tx2"/>
                </a:solidFill>
                <a:latin typeface="微软雅黑" panose="020B0503020204020204" charset="-122"/>
                <a:ea typeface="微软雅黑" panose="020B0503020204020204" charset="-122"/>
                <a:cs typeface="微软雅黑" panose="020B0503020204020204" charset="-122"/>
              </a:rPr>
              <a:t>不同配额分配方法的合理性得到验证</a:t>
            </a:r>
            <a:endParaRPr sz="1200">
              <a:solidFill>
                <a:schemeClr val="tx2"/>
              </a:solidFill>
              <a:latin typeface="微软雅黑" panose="020B0503020204020204" charset="-122"/>
              <a:ea typeface="微软雅黑" panose="020B0503020204020204" charset="-122"/>
              <a:cs typeface="微软雅黑" panose="020B0503020204020204" charset="-122"/>
            </a:endParaRPr>
          </a:p>
          <a:p>
            <a:pPr marL="149225" indent="-136525">
              <a:lnSpc>
                <a:spcPct val="100000"/>
              </a:lnSpc>
              <a:spcBef>
                <a:spcPts val="720"/>
              </a:spcBef>
              <a:buSzPct val="92000"/>
              <a:buFont typeface="Wingdings" panose="05000000000000000000"/>
              <a:buChar char=""/>
              <a:tabLst>
                <a:tab pos="149860" algn="l"/>
              </a:tabLst>
            </a:pPr>
            <a:r>
              <a:rPr sz="1200" spc="-5" dirty="0">
                <a:solidFill>
                  <a:schemeClr val="tx2"/>
                </a:solidFill>
                <a:latin typeface="微软雅黑" panose="020B0503020204020204" charset="-122"/>
                <a:ea typeface="微软雅黑" panose="020B0503020204020204" charset="-122"/>
                <a:cs typeface="微软雅黑" panose="020B0503020204020204" charset="-122"/>
              </a:rPr>
              <a:t>对碳市场相关惩罚机</a:t>
            </a:r>
            <a:r>
              <a:rPr sz="1200" dirty="0">
                <a:solidFill>
                  <a:schemeClr val="tx2"/>
                </a:solidFill>
                <a:latin typeface="微软雅黑" panose="020B0503020204020204" charset="-122"/>
                <a:ea typeface="微软雅黑" panose="020B0503020204020204" charset="-122"/>
                <a:cs typeface="微软雅黑" panose="020B0503020204020204" charset="-122"/>
              </a:rPr>
              <a:t>制</a:t>
            </a:r>
            <a:r>
              <a:rPr sz="1200" spc="-5" dirty="0">
                <a:solidFill>
                  <a:schemeClr val="tx2"/>
                </a:solidFill>
                <a:latin typeface="微软雅黑" panose="020B0503020204020204" charset="-122"/>
                <a:ea typeface="微软雅黑" panose="020B0503020204020204" charset="-122"/>
                <a:cs typeface="微软雅黑" panose="020B0503020204020204" charset="-122"/>
              </a:rPr>
              <a:t>进行了探索</a:t>
            </a:r>
            <a:endParaRPr sz="1200">
              <a:solidFill>
                <a:schemeClr val="tx2"/>
              </a:solidFill>
              <a:latin typeface="微软雅黑" panose="020B0503020204020204" charset="-122"/>
              <a:ea typeface="微软雅黑" panose="020B0503020204020204" charset="-122"/>
              <a:cs typeface="微软雅黑" panose="020B0503020204020204" charset="-122"/>
            </a:endParaRPr>
          </a:p>
          <a:p>
            <a:pPr marL="148590" indent="-135890">
              <a:lnSpc>
                <a:spcPct val="100000"/>
              </a:lnSpc>
              <a:spcBef>
                <a:spcPts val="720"/>
              </a:spcBef>
              <a:buSzPct val="92000"/>
              <a:buFont typeface="Wingdings" panose="05000000000000000000"/>
              <a:buChar char=""/>
              <a:tabLst>
                <a:tab pos="149225" algn="l"/>
              </a:tabLst>
            </a:pPr>
            <a:r>
              <a:rPr sz="1200" dirty="0">
                <a:solidFill>
                  <a:schemeClr val="tx2"/>
                </a:solidFill>
                <a:latin typeface="微软雅黑" panose="020B0503020204020204" charset="-122"/>
                <a:ea typeface="微软雅黑" panose="020B0503020204020204" charset="-122"/>
                <a:cs typeface="微软雅黑" panose="020B0503020204020204" charset="-122"/>
              </a:rPr>
              <a:t>企业碳管理意识得到提升</a:t>
            </a:r>
            <a:endParaRPr sz="1200">
              <a:solidFill>
                <a:schemeClr val="tx2"/>
              </a:solidFill>
              <a:latin typeface="微软雅黑" panose="020B0503020204020204" charset="-122"/>
              <a:ea typeface="微软雅黑" panose="020B0503020204020204" charset="-122"/>
              <a:cs typeface="微软雅黑" panose="020B0503020204020204" charset="-122"/>
            </a:endParaRPr>
          </a:p>
          <a:p>
            <a:pPr marL="148590" indent="-135890">
              <a:lnSpc>
                <a:spcPct val="100000"/>
              </a:lnSpc>
              <a:spcBef>
                <a:spcPts val="720"/>
              </a:spcBef>
              <a:buSzPct val="92000"/>
              <a:buFont typeface="Wingdings" panose="05000000000000000000"/>
              <a:buChar char=""/>
              <a:tabLst>
                <a:tab pos="149225" algn="l"/>
              </a:tabLst>
            </a:pPr>
            <a:r>
              <a:rPr sz="1200" dirty="0">
                <a:solidFill>
                  <a:schemeClr val="tx2"/>
                </a:solidFill>
                <a:latin typeface="微软雅黑" panose="020B0503020204020204" charset="-122"/>
                <a:ea typeface="微软雅黑" panose="020B0503020204020204" charset="-122"/>
                <a:cs typeface="微软雅黑" panose="020B0503020204020204" charset="-122"/>
              </a:rPr>
              <a:t>培养了碳交易相关专业人才</a:t>
            </a:r>
            <a:endParaRPr sz="120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4" name="object 4"/>
          <p:cNvSpPr/>
          <p:nvPr/>
        </p:nvSpPr>
        <p:spPr>
          <a:xfrm>
            <a:off x="1403603" y="2440302"/>
            <a:ext cx="5714746" cy="1913255"/>
          </a:xfrm>
          <a:prstGeom prst="rect">
            <a:avLst/>
          </a:prstGeom>
          <a:blipFill>
            <a:blip r:embed="rId2" cstate="print"/>
            <a:stretch>
              <a:fillRect/>
            </a:stretch>
          </a:blipFill>
        </p:spPr>
        <p:txBody>
          <a:bodyPr wrap="square" lIns="0" tIns="0" rIns="0" bIns="0" rtlCol="0"/>
          <a:lstStyle/>
          <a:p>
            <a:endParaRPr>
              <a:latin typeface="微软雅黑" panose="020B0503020204020204" charset="-122"/>
              <a:ea typeface="微软雅黑" panose="020B0503020204020204"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457200" y="820367"/>
            <a:ext cx="426085" cy="3045460"/>
          </a:xfrm>
          <a:prstGeom prst="rect">
            <a:avLst/>
          </a:prstGeom>
        </p:spPr>
        <p:txBody>
          <a:bodyPr vert="horz" wrap="square" lIns="0" tIns="56515" rIns="0" bIns="0" rtlCol="0">
            <a:spAutoFit/>
          </a:bodyPr>
          <a:lstStyle/>
          <a:p>
            <a:pPr marL="12700" marR="5080" algn="just">
              <a:lnSpc>
                <a:spcPct val="90000"/>
              </a:lnSpc>
              <a:spcBef>
                <a:spcPts val="445"/>
              </a:spcBef>
              <a:spcAft>
                <a:spcPts val="0"/>
              </a:spcAft>
            </a:pPr>
            <a:r>
              <a:rPr sz="2400" b="1" spc="-5" dirty="0">
                <a:solidFill>
                  <a:schemeClr val="tx2"/>
                </a:solidFill>
                <a:latin typeface="方正黑体_GBK" panose="03000509000000000000" charset="-122"/>
                <a:ea typeface="方正黑体_GBK" panose="03000509000000000000" charset="-122"/>
                <a:cs typeface="方正黑体_GBK" panose="03000509000000000000" charset="-122"/>
              </a:rPr>
              <a:t>全 国 统 一 碳 市 场 建 设</a:t>
            </a:r>
            <a:endParaRPr sz="24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graphicFrame>
        <p:nvGraphicFramePr>
          <p:cNvPr id="3" name="object 3"/>
          <p:cNvGraphicFramePr>
            <a:graphicFrameLocks noGrp="1"/>
          </p:cNvGraphicFramePr>
          <p:nvPr>
            <p:custDataLst>
              <p:tags r:id="rId2"/>
            </p:custDataLst>
          </p:nvPr>
        </p:nvGraphicFramePr>
        <p:xfrm>
          <a:off x="1257477" y="1494229"/>
          <a:ext cx="7364095" cy="1496060"/>
        </p:xfrm>
        <a:graphic>
          <a:graphicData uri="http://schemas.openxmlformats.org/drawingml/2006/table">
            <a:tbl>
              <a:tblPr firstRow="1" bandRow="1">
                <a:tableStyleId>{2D5ABB26-0587-4C30-8999-92F81FD0307C}</a:tableStyleId>
              </a:tblPr>
              <a:tblGrid>
                <a:gridCol w="3644900"/>
                <a:gridCol w="3719195"/>
              </a:tblGrid>
              <a:tr h="374015">
                <a:tc>
                  <a:txBody>
                    <a:bodyPr/>
                    <a:lstStyle/>
                    <a:p>
                      <a:pPr marL="91440">
                        <a:lnSpc>
                          <a:spcPct val="100000"/>
                        </a:lnSpc>
                        <a:spcBef>
                          <a:spcPts val="405"/>
                        </a:spcBef>
                      </a:pPr>
                      <a:r>
                        <a:rPr sz="1400" b="1" spc="-10" dirty="0">
                          <a:solidFill>
                            <a:srgbClr val="FFFFFF"/>
                          </a:solidFill>
                          <a:latin typeface="方正黑体_GBK" panose="03000509000000000000" charset="-122"/>
                          <a:ea typeface="方正黑体_GBK" panose="03000509000000000000" charset="-122"/>
                          <a:cs typeface="黑体" panose="02010609060101010101" charset="-122"/>
                        </a:rPr>
                        <a:t>文件名称</a:t>
                      </a:r>
                      <a:endParaRPr sz="1400" b="1" spc="-10" dirty="0">
                        <a:solidFill>
                          <a:srgbClr val="FFFFFF"/>
                        </a:solidFill>
                        <a:latin typeface="方正黑体_GBK" panose="03000509000000000000" charset="-122"/>
                        <a:ea typeface="方正黑体_GBK" panose="03000509000000000000" charset="-122"/>
                        <a:cs typeface="黑体" panose="02010609060101010101" charset="-122"/>
                      </a:endParaRPr>
                    </a:p>
                  </a:txBody>
                  <a:tcPr marL="0" marR="0" marT="514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2A199"/>
                    </a:solidFill>
                  </a:tcPr>
                </a:tc>
                <a:tc>
                  <a:txBody>
                    <a:bodyPr/>
                    <a:lstStyle/>
                    <a:p>
                      <a:pPr marL="91440">
                        <a:lnSpc>
                          <a:spcPct val="100000"/>
                        </a:lnSpc>
                        <a:spcBef>
                          <a:spcPts val="405"/>
                        </a:spcBef>
                      </a:pPr>
                      <a:r>
                        <a:rPr sz="1400" b="1" spc="-10" dirty="0">
                          <a:solidFill>
                            <a:srgbClr val="FFFFFF"/>
                          </a:solidFill>
                          <a:latin typeface="方正黑体_GBK" panose="03000509000000000000" charset="-122"/>
                          <a:ea typeface="方正黑体_GBK" panose="03000509000000000000" charset="-122"/>
                          <a:cs typeface="黑体" panose="02010609060101010101" charset="-122"/>
                        </a:rPr>
                        <a:t>发布时间</a:t>
                      </a:r>
                      <a:endParaRPr sz="1400" b="1" spc="-10" dirty="0">
                        <a:solidFill>
                          <a:srgbClr val="FFFFFF"/>
                        </a:solidFill>
                        <a:latin typeface="方正黑体_GBK" panose="03000509000000000000" charset="-122"/>
                        <a:ea typeface="方正黑体_GBK" panose="03000509000000000000" charset="-122"/>
                        <a:cs typeface="黑体" panose="02010609060101010101" charset="-122"/>
                      </a:endParaRPr>
                    </a:p>
                  </a:txBody>
                  <a:tcPr marL="0" marR="0" marT="514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2A199"/>
                    </a:solidFill>
                  </a:tcPr>
                </a:tc>
              </a:tr>
              <a:tr h="374015">
                <a:tc>
                  <a:txBody>
                    <a:bodyPr/>
                    <a:lstStyle/>
                    <a:p>
                      <a:pPr marL="91440">
                        <a:lnSpc>
                          <a:spcPct val="100000"/>
                        </a:lnSpc>
                        <a:spcBef>
                          <a:spcPts val="400"/>
                        </a:spcBef>
                      </a:pPr>
                      <a:r>
                        <a:rPr sz="1200" dirty="0">
                          <a:solidFill>
                            <a:schemeClr val="tx1"/>
                          </a:solidFill>
                          <a:latin typeface="方正黑体_GBK" panose="03000509000000000000" charset="-122"/>
                          <a:ea typeface="方正黑体_GBK" panose="03000509000000000000" charset="-122"/>
                          <a:cs typeface="黑体" panose="02010609060101010101" charset="-122"/>
                        </a:rPr>
                        <a:t>《温室气体自愿减排交易管理暂行办法》</a:t>
                      </a:r>
                      <a:endParaRPr sz="1200" dirty="0">
                        <a:solidFill>
                          <a:schemeClr val="tx1"/>
                        </a:solidFill>
                        <a:latin typeface="方正黑体_GBK" panose="03000509000000000000" charset="-122"/>
                        <a:ea typeface="方正黑体_GBK" panose="03000509000000000000" charset="-122"/>
                        <a:cs typeface="黑体" panose="02010609060101010101" charset="-122"/>
                      </a:endParaRPr>
                    </a:p>
                  </a:txBody>
                  <a:tcPr marL="0" marR="0" marT="508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DFDE"/>
                    </a:solidFill>
                  </a:tcPr>
                </a:tc>
                <a:tc>
                  <a:txBody>
                    <a:bodyPr/>
                    <a:lstStyle/>
                    <a:p>
                      <a:pPr marL="91440">
                        <a:lnSpc>
                          <a:spcPct val="100000"/>
                        </a:lnSpc>
                        <a:spcBef>
                          <a:spcPts val="400"/>
                        </a:spcBef>
                      </a:pPr>
                      <a:r>
                        <a:rPr sz="1200" dirty="0">
                          <a:latin typeface="方正黑体_GBK" panose="03000509000000000000" charset="-122"/>
                          <a:ea typeface="方正黑体_GBK" panose="03000509000000000000" charset="-122"/>
                          <a:cs typeface="方正黑体_GBK" panose="03000509000000000000" charset="-122"/>
                        </a:rPr>
                        <a:t>2012年6月</a:t>
                      </a:r>
                      <a:endParaRPr sz="1200" dirty="0">
                        <a:latin typeface="方正黑体_GBK" panose="03000509000000000000" charset="-122"/>
                        <a:ea typeface="方正黑体_GBK" panose="03000509000000000000" charset="-122"/>
                        <a:cs typeface="方正黑体_GBK" panose="03000509000000000000" charset="-122"/>
                      </a:endParaRPr>
                    </a:p>
                  </a:txBody>
                  <a:tcPr marL="0" marR="0" marT="508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DFDE"/>
                    </a:solidFill>
                  </a:tcPr>
                </a:tc>
              </a:tr>
              <a:tr h="374015">
                <a:tc>
                  <a:txBody>
                    <a:bodyPr/>
                    <a:lstStyle/>
                    <a:p>
                      <a:pPr marL="91440">
                        <a:lnSpc>
                          <a:spcPct val="100000"/>
                        </a:lnSpc>
                        <a:spcBef>
                          <a:spcPts val="400"/>
                        </a:spcBef>
                      </a:pPr>
                      <a:r>
                        <a:rPr sz="1200" dirty="0">
                          <a:latin typeface="方正黑体_GBK" panose="03000509000000000000" charset="-122"/>
                          <a:ea typeface="方正黑体_GBK" panose="03000509000000000000" charset="-122"/>
                          <a:cs typeface="方正黑体_GBK" panose="03000509000000000000" charset="-122"/>
                        </a:rPr>
                        <a:t>24个行业企业温室气体排放核算方法与报告指南</a:t>
                      </a:r>
                      <a:endParaRPr sz="1200" dirty="0">
                        <a:latin typeface="方正黑体_GBK" panose="03000509000000000000" charset="-122"/>
                        <a:ea typeface="方正黑体_GBK" panose="03000509000000000000" charset="-122"/>
                        <a:cs typeface="方正黑体_GBK" panose="03000509000000000000" charset="-122"/>
                      </a:endParaRPr>
                    </a:p>
                  </a:txBody>
                  <a:tcPr marL="0" marR="0" marT="508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EFEE"/>
                    </a:solidFill>
                  </a:tcPr>
                </a:tc>
                <a:tc>
                  <a:txBody>
                    <a:bodyPr/>
                    <a:lstStyle/>
                    <a:p>
                      <a:pPr marL="91440">
                        <a:lnSpc>
                          <a:spcPct val="100000"/>
                        </a:lnSpc>
                        <a:spcBef>
                          <a:spcPts val="400"/>
                        </a:spcBef>
                      </a:pPr>
                      <a:r>
                        <a:rPr sz="1200" dirty="0">
                          <a:latin typeface="方正黑体_GBK" panose="03000509000000000000" charset="-122"/>
                          <a:ea typeface="方正黑体_GBK" panose="03000509000000000000" charset="-122"/>
                          <a:cs typeface="方正黑体_GBK" panose="03000509000000000000" charset="-122"/>
                        </a:rPr>
                        <a:t>分三批发布（2013年10月，2014年12月，2015年7月）</a:t>
                      </a:r>
                      <a:endParaRPr sz="1200" dirty="0">
                        <a:latin typeface="方正黑体_GBK" panose="03000509000000000000" charset="-122"/>
                        <a:ea typeface="方正黑体_GBK" panose="03000509000000000000" charset="-122"/>
                        <a:cs typeface="方正黑体_GBK" panose="03000509000000000000" charset="-122"/>
                      </a:endParaRPr>
                    </a:p>
                  </a:txBody>
                  <a:tcPr marL="0" marR="0" marT="508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EFEE"/>
                    </a:solidFill>
                  </a:tcPr>
                </a:tc>
              </a:tr>
              <a:tr h="374015">
                <a:tc>
                  <a:txBody>
                    <a:bodyPr/>
                    <a:lstStyle/>
                    <a:p>
                      <a:pPr marL="91440">
                        <a:lnSpc>
                          <a:spcPct val="100000"/>
                        </a:lnSpc>
                        <a:spcBef>
                          <a:spcPts val="395"/>
                        </a:spcBef>
                      </a:pPr>
                      <a:r>
                        <a:rPr sz="1200" dirty="0">
                          <a:solidFill>
                            <a:schemeClr val="tx1"/>
                          </a:solidFill>
                          <a:latin typeface="方正黑体_GBK" panose="03000509000000000000" charset="-122"/>
                          <a:ea typeface="方正黑体_GBK" panose="03000509000000000000" charset="-122"/>
                          <a:cs typeface="黑体" panose="02010609060101010101" charset="-122"/>
                        </a:rPr>
                        <a:t>《碳排放权交易管理暂行办法》</a:t>
                      </a:r>
                      <a:endParaRPr sz="1200" dirty="0">
                        <a:solidFill>
                          <a:schemeClr val="tx1"/>
                        </a:solidFill>
                        <a:latin typeface="方正黑体_GBK" panose="03000509000000000000" charset="-122"/>
                        <a:ea typeface="方正黑体_GBK" panose="03000509000000000000" charset="-122"/>
                        <a:cs typeface="黑体" panose="02010609060101010101" charset="-122"/>
                      </a:endParaRPr>
                    </a:p>
                  </a:txBody>
                  <a:tcPr marL="0" marR="0" marT="501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CDFDE"/>
                    </a:solidFill>
                  </a:tcPr>
                </a:tc>
                <a:tc>
                  <a:txBody>
                    <a:bodyPr/>
                    <a:lstStyle/>
                    <a:p>
                      <a:pPr marL="91440">
                        <a:lnSpc>
                          <a:spcPct val="100000"/>
                        </a:lnSpc>
                        <a:spcBef>
                          <a:spcPts val="395"/>
                        </a:spcBef>
                      </a:pPr>
                      <a:r>
                        <a:rPr sz="1200" dirty="0">
                          <a:latin typeface="方正黑体_GBK" panose="03000509000000000000" charset="-122"/>
                          <a:ea typeface="方正黑体_GBK" panose="03000509000000000000" charset="-122"/>
                          <a:cs typeface="方正黑体_GBK" panose="03000509000000000000" charset="-122"/>
                        </a:rPr>
                        <a:t>2014年6月</a:t>
                      </a:r>
                      <a:endParaRPr sz="1200" dirty="0">
                        <a:latin typeface="方正黑体_GBK" panose="03000509000000000000" charset="-122"/>
                        <a:ea typeface="方正黑体_GBK" panose="03000509000000000000" charset="-122"/>
                        <a:cs typeface="方正黑体_GBK" panose="03000509000000000000" charset="-122"/>
                      </a:endParaRPr>
                    </a:p>
                  </a:txBody>
                  <a:tcPr marL="0" marR="0" marT="501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CDFDE"/>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699135" y="744167"/>
            <a:ext cx="4547235" cy="1103630"/>
          </a:xfrm>
          <a:prstGeom prst="rect">
            <a:avLst/>
          </a:prstGeom>
        </p:spPr>
        <p:txBody>
          <a:bodyPr vert="horz" wrap="square" lIns="0" tIns="12700" rIns="0" bIns="0" rtlCol="0">
            <a:spAutoFit/>
          </a:bodyPr>
          <a:lstStyle/>
          <a:p>
            <a:pPr marL="850265" indent="-285750">
              <a:lnSpc>
                <a:spcPct val="100000"/>
              </a:lnSpc>
              <a:spcBef>
                <a:spcPts val="100"/>
              </a:spcBef>
              <a:buFont typeface="Wingdings" panose="05000000000000000000"/>
              <a:buChar char=""/>
              <a:tabLst>
                <a:tab pos="850265" algn="l"/>
                <a:tab pos="850900" algn="l"/>
              </a:tabLst>
            </a:pPr>
            <a:r>
              <a:rPr sz="1200" b="1" u="sng" dirty="0">
                <a:solidFill>
                  <a:schemeClr val="tx2"/>
                </a:solidFill>
                <a:latin typeface="微软雅黑" panose="020B0503020204020204" charset="-122"/>
                <a:ea typeface="微软雅黑" panose="020B0503020204020204" charset="-122"/>
                <a:cs typeface="微软雅黑" panose="020B0503020204020204" charset="-122"/>
              </a:rPr>
              <a:t>确定温室气体种类：</a:t>
            </a:r>
            <a:r>
              <a:rPr sz="1200" dirty="0">
                <a:latin typeface="微软雅黑" panose="020B0503020204020204" charset="-122"/>
                <a:ea typeface="微软雅黑" panose="020B0503020204020204" charset="-122"/>
                <a:cs typeface="微软雅黑" panose="020B0503020204020204" charset="-122"/>
              </a:rPr>
              <a:t>二氧化碳</a:t>
            </a:r>
            <a:r>
              <a:rPr sz="1200" spc="-5" dirty="0">
                <a:latin typeface="微软雅黑" panose="020B0503020204020204" charset="-122"/>
                <a:ea typeface="微软雅黑" panose="020B0503020204020204" charset="-122"/>
                <a:cs typeface="微软雅黑" panose="020B0503020204020204" charset="-122"/>
              </a:rPr>
              <a:t>（CO2）</a:t>
            </a:r>
            <a:r>
              <a:rPr sz="1200" dirty="0">
                <a:latin typeface="微软雅黑" panose="020B0503020204020204" charset="-122"/>
                <a:ea typeface="微软雅黑" panose="020B0503020204020204" charset="-122"/>
                <a:cs typeface="微软雅黑" panose="020B0503020204020204" charset="-122"/>
              </a:rPr>
              <a:t>、甲烷（CH4）、</a:t>
            </a:r>
            <a:endParaRPr sz="1200">
              <a:latin typeface="微软雅黑" panose="020B0503020204020204" charset="-122"/>
              <a:ea typeface="微软雅黑" panose="020B0503020204020204" charset="-122"/>
              <a:cs typeface="微软雅黑" panose="020B0503020204020204" charset="-122"/>
            </a:endParaRPr>
          </a:p>
          <a:p>
            <a:pPr marL="832485" marR="5080">
              <a:lnSpc>
                <a:spcPct val="100000"/>
              </a:lnSpc>
            </a:pPr>
            <a:r>
              <a:rPr sz="1200" dirty="0">
                <a:latin typeface="微软雅黑" panose="020B0503020204020204" charset="-122"/>
                <a:ea typeface="微软雅黑" panose="020B0503020204020204" charset="-122"/>
                <a:cs typeface="微软雅黑" panose="020B0503020204020204" charset="-122"/>
              </a:rPr>
              <a:t>氧化亚氮（N2O）、氢氟碳化物（</a:t>
            </a:r>
            <a:r>
              <a:rPr sz="1200" spc="-5" dirty="0">
                <a:latin typeface="微软雅黑" panose="020B0503020204020204" charset="-122"/>
                <a:ea typeface="微软雅黑" panose="020B0503020204020204" charset="-122"/>
                <a:cs typeface="微软雅黑" panose="020B0503020204020204" charset="-122"/>
              </a:rPr>
              <a:t>HFCs</a:t>
            </a:r>
            <a:r>
              <a:rPr sz="1200" dirty="0">
                <a:latin typeface="微软雅黑" panose="020B0503020204020204" charset="-122"/>
                <a:ea typeface="微软雅黑" panose="020B0503020204020204" charset="-122"/>
                <a:cs typeface="微软雅黑" panose="020B0503020204020204" charset="-122"/>
              </a:rPr>
              <a:t>）、全氟化碳（P</a:t>
            </a:r>
            <a:r>
              <a:rPr sz="1200" spc="-5" dirty="0">
                <a:latin typeface="微软雅黑" panose="020B0503020204020204" charset="-122"/>
                <a:ea typeface="微软雅黑" panose="020B0503020204020204" charset="-122"/>
                <a:cs typeface="微软雅黑" panose="020B0503020204020204" charset="-122"/>
              </a:rPr>
              <a:t>F</a:t>
            </a:r>
            <a:r>
              <a:rPr sz="1200" dirty="0">
                <a:latin typeface="微软雅黑" panose="020B0503020204020204" charset="-122"/>
                <a:ea typeface="微软雅黑" panose="020B0503020204020204" charset="-122"/>
                <a:cs typeface="微软雅黑" panose="020B0503020204020204" charset="-122"/>
              </a:rPr>
              <a:t>C</a:t>
            </a:r>
            <a:r>
              <a:rPr sz="1200" spc="-5" dirty="0">
                <a:latin typeface="微软雅黑" panose="020B0503020204020204" charset="-122"/>
                <a:ea typeface="微软雅黑" panose="020B0503020204020204" charset="-122"/>
                <a:cs typeface="微软雅黑" panose="020B0503020204020204" charset="-122"/>
              </a:rPr>
              <a:t>s</a:t>
            </a:r>
            <a:r>
              <a:rPr sz="1200" dirty="0">
                <a:latin typeface="微软雅黑" panose="020B0503020204020204" charset="-122"/>
                <a:ea typeface="微软雅黑" panose="020B0503020204020204" charset="-122"/>
                <a:cs typeface="微软雅黑" panose="020B0503020204020204" charset="-122"/>
              </a:rPr>
              <a:t>）、 六氟化硫</a:t>
            </a:r>
            <a:r>
              <a:rPr sz="1200" spc="-5" dirty="0">
                <a:latin typeface="微软雅黑" panose="020B0503020204020204" charset="-122"/>
                <a:ea typeface="微软雅黑" panose="020B0503020204020204" charset="-122"/>
                <a:cs typeface="微软雅黑" panose="020B0503020204020204" charset="-122"/>
              </a:rPr>
              <a:t>（SF6）</a:t>
            </a:r>
            <a:r>
              <a:rPr sz="1200" dirty="0">
                <a:latin typeface="微软雅黑" panose="020B0503020204020204" charset="-122"/>
                <a:ea typeface="微软雅黑" panose="020B0503020204020204" charset="-122"/>
                <a:cs typeface="微软雅黑" panose="020B0503020204020204" charset="-122"/>
              </a:rPr>
              <a:t>和三氟化氮</a:t>
            </a:r>
            <a:r>
              <a:rPr sz="1200" spc="-5" dirty="0">
                <a:latin typeface="微软雅黑" panose="020B0503020204020204" charset="-122"/>
                <a:ea typeface="微软雅黑" panose="020B0503020204020204" charset="-122"/>
                <a:cs typeface="微软雅黑" panose="020B0503020204020204" charset="-122"/>
              </a:rPr>
              <a:t>（NF3）</a:t>
            </a:r>
            <a:endParaRPr sz="1200">
              <a:latin typeface="微软雅黑" panose="020B0503020204020204" charset="-122"/>
              <a:ea typeface="微软雅黑" panose="020B0503020204020204" charset="-122"/>
              <a:cs typeface="微软雅黑" panose="020B0503020204020204" charset="-122"/>
            </a:endParaRPr>
          </a:p>
          <a:p>
            <a:pPr marL="12700">
              <a:lnSpc>
                <a:spcPts val="1225"/>
              </a:lnSpc>
            </a:pPr>
            <a:r>
              <a:rPr sz="1600" b="1" spc="-5" dirty="0">
                <a:solidFill>
                  <a:srgbClr val="7E7E7E"/>
                </a:solidFill>
                <a:latin typeface="微软雅黑" panose="020B0503020204020204" charset="-122"/>
                <a:ea typeface="微软雅黑" panose="020B0503020204020204" charset="-122"/>
                <a:cs typeface="微软雅黑" panose="020B0503020204020204" charset="-122"/>
              </a:rPr>
              <a:t>	</a:t>
            </a:r>
            <a:r>
              <a:rPr sz="1200" dirty="0">
                <a:latin typeface="微软雅黑" panose="020B0503020204020204" charset="-122"/>
                <a:ea typeface="微软雅黑" panose="020B0503020204020204" charset="-122"/>
                <a:cs typeface="微软雅黑" panose="020B0503020204020204" charset="-122"/>
              </a:rPr>
              <a:t></a:t>
            </a:r>
            <a:r>
              <a:rPr lang="en-US" sz="1200" dirty="0">
                <a:latin typeface="微软雅黑" panose="020B0503020204020204" charset="-122"/>
                <a:ea typeface="微软雅黑" panose="020B0503020204020204" charset="-122"/>
                <a:cs typeface="微软雅黑" panose="020B0503020204020204" charset="-122"/>
              </a:rPr>
              <a:t> </a:t>
            </a:r>
            <a:endParaRPr lang="en-US" sz="1200" dirty="0">
              <a:latin typeface="微软雅黑" panose="020B0503020204020204" charset="-122"/>
              <a:ea typeface="微软雅黑" panose="020B0503020204020204" charset="-122"/>
              <a:cs typeface="微软雅黑" panose="020B0503020204020204" charset="-122"/>
            </a:endParaRPr>
          </a:p>
          <a:p>
            <a:pPr marL="12700">
              <a:lnSpc>
                <a:spcPts val="1225"/>
              </a:lnSpc>
            </a:pPr>
            <a:r>
              <a:rPr lang="en-US" sz="1200" dirty="0">
                <a:latin typeface="微软雅黑" panose="020B0503020204020204" charset="-122"/>
                <a:ea typeface="微软雅黑" panose="020B0503020204020204" charset="-122"/>
                <a:cs typeface="微软雅黑" panose="020B0503020204020204" charset="-122"/>
              </a:rPr>
              <a:t>               </a:t>
            </a:r>
            <a:r>
              <a:rPr lang="en-US" sz="1200" u="sng" dirty="0">
                <a:solidFill>
                  <a:schemeClr val="tx2"/>
                </a:solidFill>
                <a:latin typeface="微软雅黑" panose="020B0503020204020204" charset="-122"/>
                <a:ea typeface="微软雅黑" panose="020B0503020204020204" charset="-122"/>
                <a:cs typeface="微软雅黑" panose="020B0503020204020204" charset="-122"/>
              </a:rPr>
              <a:t>  </a:t>
            </a:r>
            <a:r>
              <a:rPr sz="1200" b="1" u="sng" spc="-5" dirty="0">
                <a:solidFill>
                  <a:schemeClr val="tx2"/>
                </a:solidFill>
                <a:latin typeface="微软雅黑" panose="020B0503020204020204" charset="-122"/>
                <a:ea typeface="微软雅黑" panose="020B0503020204020204" charset="-122"/>
                <a:cs typeface="微软雅黑" panose="020B0503020204020204" charset="-122"/>
              </a:rPr>
              <a:t>明确行</a:t>
            </a:r>
            <a:r>
              <a:rPr sz="1200" b="1" u="sng" dirty="0">
                <a:solidFill>
                  <a:schemeClr val="tx2"/>
                </a:solidFill>
                <a:latin typeface="微软雅黑" panose="020B0503020204020204" charset="-122"/>
                <a:ea typeface="微软雅黑" panose="020B0503020204020204" charset="-122"/>
                <a:cs typeface="微软雅黑" panose="020B0503020204020204" charset="-122"/>
              </a:rPr>
              <a:t>业</a:t>
            </a:r>
            <a:r>
              <a:rPr sz="1200" b="1" u="sng" spc="-5" dirty="0">
                <a:solidFill>
                  <a:schemeClr val="tx2"/>
                </a:solidFill>
                <a:latin typeface="微软雅黑" panose="020B0503020204020204" charset="-122"/>
                <a:ea typeface="微软雅黑" panose="020B0503020204020204" charset="-122"/>
                <a:cs typeface="微软雅黑" panose="020B0503020204020204" charset="-122"/>
              </a:rPr>
              <a:t>范围（8大行业18个子行业）</a:t>
            </a:r>
            <a:endParaRPr sz="1200">
              <a:latin typeface="微软雅黑" panose="020B0503020204020204" charset="-122"/>
              <a:ea typeface="微软雅黑" panose="020B0503020204020204" charset="-122"/>
              <a:cs typeface="微软雅黑" panose="020B0503020204020204" charset="-122"/>
            </a:endParaRPr>
          </a:p>
          <a:p>
            <a:pPr marL="12700" marR="5028565" algn="just">
              <a:lnSpc>
                <a:spcPct val="82000"/>
              </a:lnSpc>
              <a:spcBef>
                <a:spcPts val="170"/>
              </a:spcBef>
            </a:pPr>
            <a:endParaRPr sz="1600">
              <a:latin typeface="微软雅黑" panose="020B0503020204020204" charset="-122"/>
              <a:ea typeface="微软雅黑" panose="020B0503020204020204" charset="-122"/>
              <a:cs typeface="微软雅黑" panose="020B0503020204020204" charset="-122"/>
            </a:endParaRPr>
          </a:p>
        </p:txBody>
      </p:sp>
      <p:sp>
        <p:nvSpPr>
          <p:cNvPr id="3" name="object 3"/>
          <p:cNvSpPr txBox="1"/>
          <p:nvPr/>
        </p:nvSpPr>
        <p:spPr>
          <a:xfrm>
            <a:off x="1158239" y="3176852"/>
            <a:ext cx="7295515" cy="1129030"/>
          </a:xfrm>
          <a:prstGeom prst="rect">
            <a:avLst/>
          </a:prstGeom>
        </p:spPr>
        <p:txBody>
          <a:bodyPr vert="horz" wrap="square" lIns="0" tIns="12700" rIns="0" bIns="0" rtlCol="0">
            <a:spAutoFit/>
          </a:bodyPr>
          <a:lstStyle/>
          <a:p>
            <a:pPr marL="298450" indent="-285750">
              <a:lnSpc>
                <a:spcPct val="100000"/>
              </a:lnSpc>
              <a:spcBef>
                <a:spcPts val="100"/>
              </a:spcBef>
              <a:buFont typeface="Wingdings" panose="05000000000000000000"/>
              <a:buChar char=""/>
              <a:tabLst>
                <a:tab pos="297815" algn="l"/>
                <a:tab pos="298450" algn="l"/>
              </a:tabLst>
            </a:pPr>
            <a:r>
              <a:rPr sz="1200" b="1" u="sng" spc="-5" dirty="0">
                <a:solidFill>
                  <a:schemeClr val="tx2"/>
                </a:solidFill>
                <a:latin typeface="微软雅黑" panose="020B0503020204020204" charset="-122"/>
                <a:ea typeface="微软雅黑" panose="020B0503020204020204" charset="-122"/>
                <a:cs typeface="微软雅黑" panose="020B0503020204020204" charset="-122"/>
              </a:rPr>
              <a:t>确定管控标准:</a:t>
            </a:r>
            <a:r>
              <a:rPr sz="1200" spc="-5" dirty="0">
                <a:latin typeface="微软雅黑" panose="020B0503020204020204" charset="-122"/>
                <a:ea typeface="微软雅黑" panose="020B0503020204020204" charset="-122"/>
                <a:cs typeface="微软雅黑" panose="020B0503020204020204" charset="-122"/>
              </a:rPr>
              <a:t>2013</a:t>
            </a:r>
            <a:r>
              <a:rPr sz="1200" spc="20" dirty="0">
                <a:latin typeface="微软雅黑" panose="020B0503020204020204" charset="-122"/>
                <a:ea typeface="微软雅黑" panose="020B0503020204020204" charset="-122"/>
                <a:cs typeface="微软雅黑" panose="020B0503020204020204" charset="-122"/>
              </a:rPr>
              <a:t>至</a:t>
            </a:r>
            <a:r>
              <a:rPr sz="1200" dirty="0">
                <a:latin typeface="微软雅黑" panose="020B0503020204020204" charset="-122"/>
                <a:ea typeface="微软雅黑" panose="020B0503020204020204" charset="-122"/>
                <a:cs typeface="微软雅黑" panose="020B0503020204020204" charset="-122"/>
              </a:rPr>
              <a:t>2015</a:t>
            </a:r>
            <a:r>
              <a:rPr sz="1200" spc="25" dirty="0">
                <a:latin typeface="微软雅黑" panose="020B0503020204020204" charset="-122"/>
                <a:ea typeface="微软雅黑" panose="020B0503020204020204" charset="-122"/>
                <a:cs typeface="微软雅黑" panose="020B0503020204020204" charset="-122"/>
              </a:rPr>
              <a:t>年</a:t>
            </a:r>
            <a:r>
              <a:rPr sz="1200" spc="20" dirty="0">
                <a:latin typeface="微软雅黑" panose="020B0503020204020204" charset="-122"/>
                <a:ea typeface="微软雅黑" panose="020B0503020204020204" charset="-122"/>
                <a:cs typeface="微软雅黑" panose="020B0503020204020204" charset="-122"/>
              </a:rPr>
              <a:t>中</a:t>
            </a:r>
            <a:r>
              <a:rPr sz="1200" spc="25" dirty="0">
                <a:latin typeface="微软雅黑" panose="020B0503020204020204" charset="-122"/>
                <a:ea typeface="微软雅黑" panose="020B0503020204020204" charset="-122"/>
                <a:cs typeface="微软雅黑" panose="020B0503020204020204" charset="-122"/>
              </a:rPr>
              <a:t>任意一</a:t>
            </a:r>
            <a:r>
              <a:rPr sz="1200" spc="20" dirty="0">
                <a:latin typeface="微软雅黑" panose="020B0503020204020204" charset="-122"/>
                <a:ea typeface="微软雅黑" panose="020B0503020204020204" charset="-122"/>
                <a:cs typeface="微软雅黑" panose="020B0503020204020204" charset="-122"/>
              </a:rPr>
              <a:t>年综</a:t>
            </a:r>
            <a:r>
              <a:rPr sz="1200" spc="25" dirty="0">
                <a:latin typeface="微软雅黑" panose="020B0503020204020204" charset="-122"/>
                <a:ea typeface="微软雅黑" panose="020B0503020204020204" charset="-122"/>
                <a:cs typeface="微软雅黑" panose="020B0503020204020204" charset="-122"/>
              </a:rPr>
              <a:t>合能源</a:t>
            </a:r>
            <a:r>
              <a:rPr sz="1200" spc="20" dirty="0">
                <a:latin typeface="微软雅黑" panose="020B0503020204020204" charset="-122"/>
                <a:ea typeface="微软雅黑" panose="020B0503020204020204" charset="-122"/>
                <a:cs typeface="微软雅黑" panose="020B0503020204020204" charset="-122"/>
              </a:rPr>
              <a:t>消费</a:t>
            </a:r>
            <a:r>
              <a:rPr sz="1200" spc="25" dirty="0">
                <a:latin typeface="微软雅黑" panose="020B0503020204020204" charset="-122"/>
                <a:ea typeface="微软雅黑" panose="020B0503020204020204" charset="-122"/>
                <a:cs typeface="微软雅黑" panose="020B0503020204020204" charset="-122"/>
              </a:rPr>
              <a:t>总量</a:t>
            </a:r>
            <a:r>
              <a:rPr sz="1200" spc="20" dirty="0">
                <a:latin typeface="微软雅黑" panose="020B0503020204020204" charset="-122"/>
                <a:ea typeface="微软雅黑" panose="020B0503020204020204" charset="-122"/>
                <a:cs typeface="微软雅黑" panose="020B0503020204020204" charset="-122"/>
              </a:rPr>
              <a:t>达</a:t>
            </a:r>
            <a:r>
              <a:rPr sz="1200" spc="50" dirty="0">
                <a:latin typeface="微软雅黑" panose="020B0503020204020204" charset="-122"/>
                <a:ea typeface="微软雅黑" panose="020B0503020204020204" charset="-122"/>
                <a:cs typeface="微软雅黑" panose="020B0503020204020204" charset="-122"/>
              </a:rPr>
              <a:t>到</a:t>
            </a:r>
            <a:r>
              <a:rPr sz="1200" b="1" u="sng" spc="20" dirty="0">
                <a:solidFill>
                  <a:schemeClr val="tx2"/>
                </a:solidFill>
                <a:latin typeface="微软雅黑" panose="020B0503020204020204" charset="-122"/>
                <a:ea typeface="微软雅黑" panose="020B0503020204020204" charset="-122"/>
                <a:cs typeface="微软雅黑" panose="020B0503020204020204" charset="-122"/>
              </a:rPr>
              <a:t>1</a:t>
            </a:r>
            <a:r>
              <a:rPr sz="1200" b="1" u="sng" spc="25" dirty="0">
                <a:solidFill>
                  <a:schemeClr val="tx2"/>
                </a:solidFill>
                <a:latin typeface="微软雅黑" panose="020B0503020204020204" charset="-122"/>
                <a:ea typeface="微软雅黑" panose="020B0503020204020204" charset="-122"/>
                <a:cs typeface="微软雅黑" panose="020B0503020204020204" charset="-122"/>
              </a:rPr>
              <a:t>万吨</a:t>
            </a:r>
            <a:r>
              <a:rPr sz="1200" b="1" u="sng" spc="20" dirty="0">
                <a:solidFill>
                  <a:schemeClr val="tx2"/>
                </a:solidFill>
                <a:latin typeface="微软雅黑" panose="020B0503020204020204" charset="-122"/>
                <a:ea typeface="微软雅黑" panose="020B0503020204020204" charset="-122"/>
                <a:cs typeface="微软雅黑" panose="020B0503020204020204" charset="-122"/>
              </a:rPr>
              <a:t>标</a:t>
            </a:r>
            <a:r>
              <a:rPr sz="1200" b="1" u="sng" spc="25" dirty="0">
                <a:solidFill>
                  <a:schemeClr val="tx2"/>
                </a:solidFill>
                <a:latin typeface="微软雅黑" panose="020B0503020204020204" charset="-122"/>
                <a:ea typeface="微软雅黑" panose="020B0503020204020204" charset="-122"/>
                <a:cs typeface="微软雅黑" panose="020B0503020204020204" charset="-122"/>
              </a:rPr>
              <a:t>准煤</a:t>
            </a:r>
            <a:r>
              <a:rPr sz="1200" spc="30" dirty="0">
                <a:latin typeface="微软雅黑" panose="020B0503020204020204" charset="-122"/>
                <a:ea typeface="微软雅黑" panose="020B0503020204020204" charset="-122"/>
                <a:cs typeface="微软雅黑" panose="020B0503020204020204" charset="-122"/>
              </a:rPr>
              <a:t>以上</a:t>
            </a:r>
            <a:r>
              <a:rPr sz="1200" spc="20" dirty="0">
                <a:latin typeface="微软雅黑" panose="020B0503020204020204" charset="-122"/>
                <a:ea typeface="微软雅黑" panose="020B0503020204020204" charset="-122"/>
                <a:cs typeface="微软雅黑" panose="020B0503020204020204" charset="-122"/>
              </a:rPr>
              <a:t>（</a:t>
            </a:r>
            <a:r>
              <a:rPr sz="1200" spc="30" dirty="0">
                <a:latin typeface="微软雅黑" panose="020B0503020204020204" charset="-122"/>
                <a:ea typeface="微软雅黑" panose="020B0503020204020204" charset="-122"/>
                <a:cs typeface="微软雅黑" panose="020B0503020204020204" charset="-122"/>
              </a:rPr>
              <a:t>含</a:t>
            </a:r>
            <a:r>
              <a:rPr sz="1200" spc="25" dirty="0">
                <a:latin typeface="微软雅黑" panose="020B0503020204020204" charset="-122"/>
                <a:ea typeface="微软雅黑" panose="020B0503020204020204" charset="-122"/>
                <a:cs typeface="微软雅黑" panose="020B0503020204020204" charset="-122"/>
              </a:rPr>
              <a:t>）(</a:t>
            </a:r>
            <a:r>
              <a:rPr sz="1200" spc="20" dirty="0">
                <a:latin typeface="微软雅黑" panose="020B0503020204020204" charset="-122"/>
                <a:ea typeface="微软雅黑" panose="020B0503020204020204" charset="-122"/>
                <a:cs typeface="微软雅黑" panose="020B0503020204020204" charset="-122"/>
              </a:rPr>
              <a:t>温</a:t>
            </a:r>
            <a:r>
              <a:rPr sz="1200" spc="25" dirty="0">
                <a:latin typeface="微软雅黑" panose="020B0503020204020204" charset="-122"/>
                <a:ea typeface="微软雅黑" panose="020B0503020204020204" charset="-122"/>
                <a:cs typeface="微软雅黑" panose="020B0503020204020204" charset="-122"/>
              </a:rPr>
              <a:t>室气</a:t>
            </a:r>
            <a:r>
              <a:rPr sz="1200" spc="20" dirty="0">
                <a:latin typeface="微软雅黑" panose="020B0503020204020204" charset="-122"/>
                <a:ea typeface="微软雅黑" panose="020B0503020204020204" charset="-122"/>
                <a:cs typeface="微软雅黑" panose="020B0503020204020204" charset="-122"/>
              </a:rPr>
              <a:t>体</a:t>
            </a:r>
            <a:r>
              <a:rPr sz="1200" spc="25" dirty="0">
                <a:latin typeface="微软雅黑" panose="020B0503020204020204" charset="-122"/>
                <a:ea typeface="微软雅黑" panose="020B0503020204020204" charset="-122"/>
                <a:cs typeface="微软雅黑" panose="020B0503020204020204" charset="-122"/>
              </a:rPr>
              <a:t>排</a:t>
            </a:r>
            <a:r>
              <a:rPr sz="1200" dirty="0">
                <a:latin typeface="微软雅黑" panose="020B0503020204020204" charset="-122"/>
                <a:ea typeface="微软雅黑" panose="020B0503020204020204" charset="-122"/>
                <a:cs typeface="微软雅黑" panose="020B0503020204020204" charset="-122"/>
              </a:rPr>
              <a:t>放</a:t>
            </a:r>
            <a:endParaRPr sz="1200">
              <a:latin typeface="微软雅黑" panose="020B0503020204020204" charset="-122"/>
              <a:ea typeface="微软雅黑" panose="020B0503020204020204" charset="-122"/>
              <a:cs typeface="微软雅黑" panose="020B0503020204020204" charset="-122"/>
            </a:endParaRPr>
          </a:p>
          <a:p>
            <a:pPr marL="298450">
              <a:lnSpc>
                <a:spcPct val="100000"/>
              </a:lnSpc>
            </a:pPr>
            <a:r>
              <a:rPr sz="1200" dirty="0">
                <a:latin typeface="微软雅黑" panose="020B0503020204020204" charset="-122"/>
                <a:ea typeface="微软雅黑" panose="020B0503020204020204" charset="-122"/>
                <a:cs typeface="微软雅黑" panose="020B0503020204020204" charset="-122"/>
              </a:rPr>
              <a:t>约</a:t>
            </a:r>
            <a:r>
              <a:rPr sz="1200" spc="-5" dirty="0">
                <a:latin typeface="微软雅黑" panose="020B0503020204020204" charset="-122"/>
                <a:ea typeface="微软雅黑" panose="020B0503020204020204" charset="-122"/>
                <a:cs typeface="微软雅黑" panose="020B0503020204020204" charset="-122"/>
              </a:rPr>
              <a:t>26000吨二氧化碳当量）的企业法人单位或独立核</a:t>
            </a:r>
            <a:r>
              <a:rPr sz="1200" dirty="0">
                <a:latin typeface="微软雅黑" panose="020B0503020204020204" charset="-122"/>
                <a:ea typeface="微软雅黑" panose="020B0503020204020204" charset="-122"/>
                <a:cs typeface="微软雅黑" panose="020B0503020204020204" charset="-122"/>
              </a:rPr>
              <a:t>算</a:t>
            </a:r>
            <a:r>
              <a:rPr sz="1200" spc="-5" dirty="0">
                <a:latin typeface="微软雅黑" panose="020B0503020204020204" charset="-122"/>
                <a:ea typeface="微软雅黑" panose="020B0503020204020204" charset="-122"/>
                <a:cs typeface="微软雅黑" panose="020B0503020204020204" charset="-122"/>
              </a:rPr>
              <a:t>企业单位</a:t>
            </a:r>
            <a:endParaRPr sz="1200">
              <a:latin typeface="微软雅黑" panose="020B0503020204020204" charset="-122"/>
              <a:ea typeface="微软雅黑" panose="020B0503020204020204" charset="-122"/>
              <a:cs typeface="微软雅黑" panose="020B0503020204020204" charset="-122"/>
            </a:endParaRPr>
          </a:p>
          <a:p>
            <a:pPr>
              <a:lnSpc>
                <a:spcPct val="100000"/>
              </a:lnSpc>
            </a:pPr>
            <a:endParaRPr sz="1250">
              <a:latin typeface="微软雅黑" panose="020B0503020204020204" charset="-122"/>
              <a:ea typeface="微软雅黑" panose="020B0503020204020204" charset="-122"/>
              <a:cs typeface="微软雅黑" panose="020B0503020204020204" charset="-122"/>
            </a:endParaRPr>
          </a:p>
          <a:p>
            <a:pPr marL="298450" indent="-285750">
              <a:lnSpc>
                <a:spcPct val="100000"/>
              </a:lnSpc>
              <a:spcBef>
                <a:spcPts val="5"/>
              </a:spcBef>
              <a:buFont typeface="Wingdings" panose="05000000000000000000"/>
              <a:buChar char=""/>
              <a:tabLst>
                <a:tab pos="297815" algn="l"/>
                <a:tab pos="298450" algn="l"/>
              </a:tabLst>
            </a:pPr>
            <a:r>
              <a:rPr sz="1200" b="1" u="sng" spc="-5" dirty="0">
                <a:solidFill>
                  <a:schemeClr val="tx2"/>
                </a:solidFill>
                <a:latin typeface="微软雅黑" panose="020B0503020204020204" charset="-122"/>
                <a:ea typeface="微软雅黑" panose="020B0503020204020204" charset="-122"/>
                <a:cs typeface="微软雅黑" panose="020B0503020204020204" charset="-122"/>
              </a:rPr>
              <a:t>明确排放源：</a:t>
            </a:r>
            <a:r>
              <a:rPr sz="1200" dirty="0">
                <a:latin typeface="微软雅黑" panose="020B0503020204020204" charset="-122"/>
                <a:ea typeface="微软雅黑" panose="020B0503020204020204" charset="-122"/>
                <a:cs typeface="微软雅黑" panose="020B0503020204020204" charset="-122"/>
              </a:rPr>
              <a:t>化石燃料燃烧排放源，工业生产过程排放源，间接排放源（热力、电力）</a:t>
            </a:r>
            <a:endParaRPr sz="1200">
              <a:latin typeface="微软雅黑" panose="020B0503020204020204" charset="-122"/>
              <a:ea typeface="微软雅黑" panose="020B0503020204020204" charset="-122"/>
              <a:cs typeface="微软雅黑" panose="020B0503020204020204" charset="-122"/>
            </a:endParaRPr>
          </a:p>
          <a:p>
            <a:pPr marL="298450" indent="-285750">
              <a:lnSpc>
                <a:spcPct val="100000"/>
              </a:lnSpc>
              <a:spcBef>
                <a:spcPts val="1440"/>
              </a:spcBef>
              <a:buFont typeface="Wingdings" panose="05000000000000000000"/>
              <a:buChar char=""/>
              <a:tabLst>
                <a:tab pos="297815" algn="l"/>
                <a:tab pos="298450" algn="l"/>
              </a:tabLst>
            </a:pPr>
            <a:r>
              <a:rPr sz="1200" b="1" u="sng" spc="-5" dirty="0">
                <a:solidFill>
                  <a:schemeClr val="tx2"/>
                </a:solidFill>
                <a:latin typeface="微软雅黑" panose="020B0503020204020204" charset="-122"/>
                <a:ea typeface="微软雅黑" panose="020B0503020204020204" charset="-122"/>
                <a:cs typeface="微软雅黑" panose="020B0503020204020204" charset="-122"/>
              </a:rPr>
              <a:t>开展数据摸底工作：</a:t>
            </a:r>
            <a:r>
              <a:rPr sz="1200" dirty="0">
                <a:latin typeface="微软雅黑" panose="020B0503020204020204" charset="-122"/>
                <a:ea typeface="微软雅黑" panose="020B0503020204020204" charset="-122"/>
                <a:cs typeface="微软雅黑" panose="020B0503020204020204" charset="-122"/>
              </a:rPr>
              <a:t>开展八大行业入槛企业年温室气体排放数据报送和核查工作</a:t>
            </a:r>
            <a:endParaRPr sz="1200">
              <a:latin typeface="微软雅黑" panose="020B0503020204020204" charset="-122"/>
              <a:ea typeface="微软雅黑" panose="020B0503020204020204" charset="-122"/>
              <a:cs typeface="微软雅黑" panose="020B0503020204020204" charset="-122"/>
            </a:endParaRPr>
          </a:p>
        </p:txBody>
      </p:sp>
      <p:grpSp>
        <p:nvGrpSpPr>
          <p:cNvPr id="20" name="组合 19"/>
          <p:cNvGrpSpPr/>
          <p:nvPr/>
        </p:nvGrpSpPr>
        <p:grpSpPr>
          <a:xfrm>
            <a:off x="6217920" y="533982"/>
            <a:ext cx="2306955" cy="1221740"/>
            <a:chOff x="9792" y="840"/>
            <a:chExt cx="3633" cy="1924"/>
          </a:xfrm>
        </p:grpSpPr>
        <p:sp>
          <p:nvSpPr>
            <p:cNvPr id="4" name="object 4"/>
            <p:cNvSpPr/>
            <p:nvPr/>
          </p:nvSpPr>
          <p:spPr>
            <a:xfrm>
              <a:off x="9792" y="840"/>
              <a:ext cx="3597" cy="1888"/>
            </a:xfrm>
            <a:prstGeom prst="rect">
              <a:avLst/>
            </a:prstGeom>
            <a:blipFill>
              <a:blip r:embed="rId2" cstate="print"/>
              <a:stretch>
                <a:fillRect/>
              </a:stretch>
            </a:blipFill>
          </p:spPr>
          <p:txBody>
            <a:bodyPr wrap="square" lIns="0" tIns="0" rIns="0" bIns="0" rtlCol="0"/>
            <a:lstStyle/>
            <a:p>
              <a:endParaRPr>
                <a:latin typeface="微软雅黑" panose="020B0503020204020204" charset="-122"/>
                <a:ea typeface="微软雅黑" panose="020B0503020204020204" charset="-122"/>
              </a:endParaRPr>
            </a:p>
          </p:txBody>
        </p:sp>
        <p:sp>
          <p:nvSpPr>
            <p:cNvPr id="5" name="object 5"/>
            <p:cNvSpPr/>
            <p:nvPr/>
          </p:nvSpPr>
          <p:spPr>
            <a:xfrm>
              <a:off x="9813" y="862"/>
              <a:ext cx="3613" cy="1903"/>
            </a:xfrm>
            <a:prstGeom prst="rect">
              <a:avLst/>
            </a:prstGeom>
            <a:blipFill>
              <a:blip r:embed="rId3" cstate="print"/>
              <a:stretch>
                <a:fillRect/>
              </a:stretch>
            </a:blipFill>
          </p:spPr>
          <p:txBody>
            <a:bodyPr wrap="square" lIns="0" tIns="0" rIns="0" bIns="0" rtlCol="0"/>
            <a:lstStyle/>
            <a:p>
              <a:endParaRPr>
                <a:latin typeface="微软雅黑" panose="020B0503020204020204" charset="-122"/>
                <a:ea typeface="微软雅黑" panose="020B0503020204020204" charset="-122"/>
              </a:endParaRPr>
            </a:p>
          </p:txBody>
        </p:sp>
      </p:grpSp>
      <p:sp>
        <p:nvSpPr>
          <p:cNvPr id="6" name="object 6"/>
          <p:cNvSpPr/>
          <p:nvPr/>
        </p:nvSpPr>
        <p:spPr>
          <a:xfrm>
            <a:off x="1331594" y="1813252"/>
            <a:ext cx="6092952" cy="835151"/>
          </a:xfrm>
          <a:prstGeom prst="rect">
            <a:avLst/>
          </a:prstGeom>
          <a:blipFill>
            <a:blip r:embed="rId4" cstate="print"/>
            <a:stretch>
              <a:fillRect/>
            </a:stretch>
          </a:blipFill>
        </p:spPr>
        <p:txBody>
          <a:bodyPr wrap="square" lIns="0" tIns="0" rIns="0" bIns="0" rtlCol="0"/>
          <a:lstStyle/>
          <a:p>
            <a:endParaRPr>
              <a:latin typeface="微软雅黑" panose="020B0503020204020204" charset="-122"/>
              <a:ea typeface="微软雅黑" panose="020B0503020204020204" charset="-122"/>
            </a:endParaRPr>
          </a:p>
        </p:txBody>
      </p:sp>
      <p:sp>
        <p:nvSpPr>
          <p:cNvPr id="7" name="object 7"/>
          <p:cNvSpPr txBox="1"/>
          <p:nvPr/>
        </p:nvSpPr>
        <p:spPr>
          <a:xfrm>
            <a:off x="4650994" y="2629228"/>
            <a:ext cx="602615" cy="257810"/>
          </a:xfrm>
          <a:prstGeom prst="rect">
            <a:avLst/>
          </a:prstGeom>
        </p:spPr>
        <p:txBody>
          <a:bodyPr vert="horz" wrap="square" lIns="0" tIns="12065" rIns="0" bIns="0" rtlCol="0">
            <a:spAutoFit/>
          </a:bodyPr>
          <a:lstStyle/>
          <a:p>
            <a:pPr marL="184150" indent="-171450">
              <a:lnSpc>
                <a:spcPct val="100000"/>
              </a:lnSpc>
              <a:spcBef>
                <a:spcPts val="95"/>
              </a:spcBef>
              <a:buFont typeface="Arial" panose="020B0604020202020204"/>
              <a:buChar char="•"/>
              <a:tabLst>
                <a:tab pos="183515" algn="l"/>
                <a:tab pos="184150" algn="l"/>
              </a:tabLst>
            </a:pPr>
            <a:r>
              <a:rPr sz="800" spc="-5" dirty="0">
                <a:solidFill>
                  <a:srgbClr val="292934"/>
                </a:solidFill>
                <a:latin typeface="微软雅黑" panose="020B0503020204020204" charset="-122"/>
                <a:ea typeface="微软雅黑" panose="020B0503020204020204" charset="-122"/>
                <a:cs typeface="微软雅黑" panose="020B0503020204020204" charset="-122"/>
              </a:rPr>
              <a:t>原油加工</a:t>
            </a:r>
            <a:endParaRPr sz="800">
              <a:latin typeface="微软雅黑" panose="020B0503020204020204" charset="-122"/>
              <a:ea typeface="微软雅黑" panose="020B0503020204020204" charset="-122"/>
              <a:cs typeface="微软雅黑" panose="020B0503020204020204" charset="-122"/>
            </a:endParaRPr>
          </a:p>
          <a:p>
            <a:pPr marL="184150" indent="-171450">
              <a:lnSpc>
                <a:spcPct val="100000"/>
              </a:lnSpc>
              <a:buFont typeface="Arial" panose="020B0604020202020204"/>
              <a:buChar char="•"/>
              <a:tabLst>
                <a:tab pos="183515" algn="l"/>
                <a:tab pos="184150" algn="l"/>
              </a:tabLst>
            </a:pPr>
            <a:r>
              <a:rPr sz="800" spc="-5" dirty="0">
                <a:solidFill>
                  <a:srgbClr val="292934"/>
                </a:solidFill>
                <a:latin typeface="微软雅黑" panose="020B0503020204020204" charset="-122"/>
                <a:ea typeface="微软雅黑" panose="020B0503020204020204" charset="-122"/>
                <a:cs typeface="微软雅黑" panose="020B0503020204020204" charset="-122"/>
              </a:rPr>
              <a:t>乙烯</a:t>
            </a:r>
            <a:endParaRPr sz="800">
              <a:latin typeface="微软雅黑" panose="020B0503020204020204" charset="-122"/>
              <a:ea typeface="微软雅黑" panose="020B0503020204020204" charset="-122"/>
              <a:cs typeface="微软雅黑" panose="020B0503020204020204" charset="-122"/>
            </a:endParaRPr>
          </a:p>
        </p:txBody>
      </p:sp>
      <p:sp>
        <p:nvSpPr>
          <p:cNvPr id="8" name="object 8"/>
          <p:cNvSpPr txBox="1"/>
          <p:nvPr/>
        </p:nvSpPr>
        <p:spPr>
          <a:xfrm>
            <a:off x="3919982" y="2584015"/>
            <a:ext cx="501015" cy="381000"/>
          </a:xfrm>
          <a:prstGeom prst="rect">
            <a:avLst/>
          </a:prstGeom>
        </p:spPr>
        <p:txBody>
          <a:bodyPr vert="horz" wrap="square" lIns="0" tIns="12065" rIns="0" bIns="0" rtlCol="0">
            <a:spAutoFit/>
          </a:bodyPr>
          <a:lstStyle/>
          <a:p>
            <a:pPr marL="184150" indent="-171450">
              <a:lnSpc>
                <a:spcPct val="100000"/>
              </a:lnSpc>
              <a:spcBef>
                <a:spcPts val="95"/>
              </a:spcBef>
              <a:buFont typeface="Arial" panose="020B0604020202020204"/>
              <a:buChar char="•"/>
              <a:tabLst>
                <a:tab pos="183515" algn="l"/>
                <a:tab pos="184150" algn="l"/>
              </a:tabLst>
            </a:pPr>
            <a:r>
              <a:rPr sz="800" spc="-5" dirty="0">
                <a:solidFill>
                  <a:srgbClr val="292934"/>
                </a:solidFill>
                <a:latin typeface="微软雅黑" panose="020B0503020204020204" charset="-122"/>
                <a:ea typeface="微软雅黑" panose="020B0503020204020204" charset="-122"/>
                <a:cs typeface="微软雅黑" panose="020B0503020204020204" charset="-122"/>
              </a:rPr>
              <a:t>电石</a:t>
            </a:r>
            <a:endParaRPr sz="800">
              <a:latin typeface="微软雅黑" panose="020B0503020204020204" charset="-122"/>
              <a:ea typeface="微软雅黑" panose="020B0503020204020204" charset="-122"/>
              <a:cs typeface="微软雅黑" panose="020B0503020204020204" charset="-122"/>
            </a:endParaRPr>
          </a:p>
          <a:p>
            <a:pPr marL="184150" indent="-171450">
              <a:lnSpc>
                <a:spcPct val="100000"/>
              </a:lnSpc>
              <a:buFont typeface="Arial" panose="020B0604020202020204"/>
              <a:buChar char="•"/>
              <a:tabLst>
                <a:tab pos="183515" algn="l"/>
                <a:tab pos="184150" algn="l"/>
              </a:tabLst>
            </a:pPr>
            <a:r>
              <a:rPr sz="800" spc="-5" dirty="0">
                <a:solidFill>
                  <a:srgbClr val="292934"/>
                </a:solidFill>
                <a:latin typeface="微软雅黑" panose="020B0503020204020204" charset="-122"/>
                <a:ea typeface="微软雅黑" panose="020B0503020204020204" charset="-122"/>
                <a:cs typeface="微软雅黑" panose="020B0503020204020204" charset="-122"/>
              </a:rPr>
              <a:t>合成氨</a:t>
            </a:r>
            <a:endParaRPr sz="800">
              <a:latin typeface="微软雅黑" panose="020B0503020204020204" charset="-122"/>
              <a:ea typeface="微软雅黑" panose="020B0503020204020204" charset="-122"/>
              <a:cs typeface="微软雅黑" panose="020B0503020204020204" charset="-122"/>
            </a:endParaRPr>
          </a:p>
          <a:p>
            <a:pPr marL="184150" indent="-171450">
              <a:lnSpc>
                <a:spcPct val="100000"/>
              </a:lnSpc>
              <a:buFont typeface="Arial" panose="020B0604020202020204"/>
              <a:buChar char="•"/>
              <a:tabLst>
                <a:tab pos="183515" algn="l"/>
                <a:tab pos="184150" algn="l"/>
              </a:tabLst>
            </a:pPr>
            <a:r>
              <a:rPr sz="800" spc="-5" dirty="0">
                <a:solidFill>
                  <a:srgbClr val="292934"/>
                </a:solidFill>
                <a:latin typeface="微软雅黑" panose="020B0503020204020204" charset="-122"/>
                <a:ea typeface="微软雅黑" panose="020B0503020204020204" charset="-122"/>
                <a:cs typeface="微软雅黑" panose="020B0503020204020204" charset="-122"/>
              </a:rPr>
              <a:t>甲醇</a:t>
            </a:r>
            <a:endParaRPr sz="800">
              <a:latin typeface="微软雅黑" panose="020B0503020204020204" charset="-122"/>
              <a:ea typeface="微软雅黑" panose="020B0503020204020204" charset="-122"/>
              <a:cs typeface="微软雅黑" panose="020B0503020204020204" charset="-122"/>
            </a:endParaRPr>
          </a:p>
        </p:txBody>
      </p:sp>
      <p:sp>
        <p:nvSpPr>
          <p:cNvPr id="9" name="object 9"/>
          <p:cNvSpPr txBox="1"/>
          <p:nvPr/>
        </p:nvSpPr>
        <p:spPr>
          <a:xfrm>
            <a:off x="5443220" y="2623893"/>
            <a:ext cx="602615" cy="257810"/>
          </a:xfrm>
          <a:prstGeom prst="rect">
            <a:avLst/>
          </a:prstGeom>
        </p:spPr>
        <p:txBody>
          <a:bodyPr vert="horz" wrap="square" lIns="0" tIns="12065" rIns="0" bIns="0" rtlCol="0">
            <a:spAutoFit/>
          </a:bodyPr>
          <a:lstStyle/>
          <a:p>
            <a:pPr marL="184150" indent="-171450">
              <a:lnSpc>
                <a:spcPct val="100000"/>
              </a:lnSpc>
              <a:spcBef>
                <a:spcPts val="95"/>
              </a:spcBef>
              <a:buFont typeface="Arial" panose="020B0604020202020204"/>
              <a:buChar char="•"/>
              <a:tabLst>
                <a:tab pos="183515" algn="l"/>
                <a:tab pos="184150" algn="l"/>
              </a:tabLst>
            </a:pPr>
            <a:r>
              <a:rPr sz="800" spc="-5" dirty="0">
                <a:solidFill>
                  <a:srgbClr val="292934"/>
                </a:solidFill>
                <a:latin typeface="微软雅黑" panose="020B0503020204020204" charset="-122"/>
                <a:ea typeface="微软雅黑" panose="020B0503020204020204" charset="-122"/>
                <a:cs typeface="微软雅黑" panose="020B0503020204020204" charset="-122"/>
              </a:rPr>
              <a:t>平板玻璃</a:t>
            </a:r>
            <a:endParaRPr sz="800">
              <a:latin typeface="微软雅黑" panose="020B0503020204020204" charset="-122"/>
              <a:ea typeface="微软雅黑" panose="020B0503020204020204" charset="-122"/>
              <a:cs typeface="微软雅黑" panose="020B0503020204020204" charset="-122"/>
            </a:endParaRPr>
          </a:p>
          <a:p>
            <a:pPr marL="184150" indent="-171450">
              <a:lnSpc>
                <a:spcPct val="100000"/>
              </a:lnSpc>
              <a:buFont typeface="Arial" panose="020B0604020202020204"/>
              <a:buChar char="•"/>
              <a:tabLst>
                <a:tab pos="183515" algn="l"/>
                <a:tab pos="184150" algn="l"/>
              </a:tabLst>
            </a:pPr>
            <a:r>
              <a:rPr sz="800" spc="-5" dirty="0">
                <a:solidFill>
                  <a:srgbClr val="292934"/>
                </a:solidFill>
                <a:latin typeface="微软雅黑" panose="020B0503020204020204" charset="-122"/>
                <a:ea typeface="微软雅黑" panose="020B0503020204020204" charset="-122"/>
                <a:cs typeface="微软雅黑" panose="020B0503020204020204" charset="-122"/>
              </a:rPr>
              <a:t>水泥熟料</a:t>
            </a:r>
            <a:endParaRPr sz="800">
              <a:latin typeface="微软雅黑" panose="020B0503020204020204" charset="-122"/>
              <a:ea typeface="微软雅黑" panose="020B0503020204020204" charset="-122"/>
              <a:cs typeface="微软雅黑" panose="020B0503020204020204" charset="-122"/>
            </a:endParaRPr>
          </a:p>
        </p:txBody>
      </p:sp>
      <p:sp>
        <p:nvSpPr>
          <p:cNvPr id="10" name="object 10"/>
          <p:cNvSpPr txBox="1"/>
          <p:nvPr/>
        </p:nvSpPr>
        <p:spPr>
          <a:xfrm>
            <a:off x="2346705" y="2705936"/>
            <a:ext cx="400050" cy="134620"/>
          </a:xfrm>
          <a:prstGeom prst="rect">
            <a:avLst/>
          </a:prstGeom>
        </p:spPr>
        <p:txBody>
          <a:bodyPr vert="horz" wrap="square" lIns="0" tIns="12065" rIns="0" bIns="0" rtlCol="0">
            <a:spAutoFit/>
          </a:bodyPr>
          <a:lstStyle/>
          <a:p>
            <a:pPr marL="184150" indent="-171450">
              <a:lnSpc>
                <a:spcPct val="100000"/>
              </a:lnSpc>
              <a:spcBef>
                <a:spcPts val="95"/>
              </a:spcBef>
              <a:buFont typeface="Arial" panose="020B0604020202020204"/>
              <a:buChar char="•"/>
              <a:tabLst>
                <a:tab pos="183515" algn="l"/>
                <a:tab pos="184150" algn="l"/>
              </a:tabLst>
            </a:pPr>
            <a:r>
              <a:rPr sz="800" spc="-5" dirty="0">
                <a:solidFill>
                  <a:srgbClr val="292934"/>
                </a:solidFill>
                <a:latin typeface="微软雅黑" panose="020B0503020204020204" charset="-122"/>
                <a:ea typeface="微软雅黑" panose="020B0503020204020204" charset="-122"/>
                <a:cs typeface="微软雅黑" panose="020B0503020204020204" charset="-122"/>
              </a:rPr>
              <a:t>粗钢</a:t>
            </a:r>
            <a:endParaRPr sz="800" spc="-5" dirty="0">
              <a:solidFill>
                <a:srgbClr val="292934"/>
              </a:solidFill>
              <a:latin typeface="微软雅黑" panose="020B0503020204020204" charset="-122"/>
              <a:ea typeface="微软雅黑" panose="020B0503020204020204" charset="-122"/>
              <a:cs typeface="微软雅黑" panose="020B0503020204020204" charset="-122"/>
            </a:endParaRPr>
          </a:p>
        </p:txBody>
      </p:sp>
      <p:sp>
        <p:nvSpPr>
          <p:cNvPr id="11" name="object 11"/>
          <p:cNvSpPr txBox="1"/>
          <p:nvPr/>
        </p:nvSpPr>
        <p:spPr>
          <a:xfrm>
            <a:off x="3127755" y="2647008"/>
            <a:ext cx="501015" cy="257810"/>
          </a:xfrm>
          <a:prstGeom prst="rect">
            <a:avLst/>
          </a:prstGeom>
        </p:spPr>
        <p:txBody>
          <a:bodyPr vert="horz" wrap="square" lIns="0" tIns="12065" rIns="0" bIns="0" rtlCol="0">
            <a:spAutoFit/>
          </a:bodyPr>
          <a:lstStyle/>
          <a:p>
            <a:pPr marL="184150" indent="-171450">
              <a:lnSpc>
                <a:spcPct val="100000"/>
              </a:lnSpc>
              <a:spcBef>
                <a:spcPts val="95"/>
              </a:spcBef>
              <a:buFont typeface="Arial" panose="020B0604020202020204"/>
              <a:buChar char="•"/>
              <a:tabLst>
                <a:tab pos="183515" algn="l"/>
                <a:tab pos="184150" algn="l"/>
              </a:tabLst>
            </a:pPr>
            <a:r>
              <a:rPr sz="800" spc="-5" dirty="0">
                <a:solidFill>
                  <a:srgbClr val="292934"/>
                </a:solidFill>
                <a:latin typeface="微软雅黑" panose="020B0503020204020204" charset="-122"/>
                <a:ea typeface="微软雅黑" panose="020B0503020204020204" charset="-122"/>
                <a:cs typeface="微软雅黑" panose="020B0503020204020204" charset="-122"/>
              </a:rPr>
              <a:t>电解铝</a:t>
            </a:r>
            <a:endParaRPr sz="800">
              <a:latin typeface="微软雅黑" panose="020B0503020204020204" charset="-122"/>
              <a:ea typeface="微软雅黑" panose="020B0503020204020204" charset="-122"/>
              <a:cs typeface="微软雅黑" panose="020B0503020204020204" charset="-122"/>
            </a:endParaRPr>
          </a:p>
          <a:p>
            <a:pPr marL="184150" indent="-171450">
              <a:lnSpc>
                <a:spcPct val="100000"/>
              </a:lnSpc>
              <a:buFont typeface="Arial" panose="020B0604020202020204"/>
              <a:buChar char="•"/>
              <a:tabLst>
                <a:tab pos="183515" algn="l"/>
                <a:tab pos="184150" algn="l"/>
              </a:tabLst>
            </a:pPr>
            <a:r>
              <a:rPr sz="800" spc="-5" dirty="0">
                <a:solidFill>
                  <a:srgbClr val="292934"/>
                </a:solidFill>
                <a:latin typeface="微软雅黑" panose="020B0503020204020204" charset="-122"/>
                <a:ea typeface="微软雅黑" panose="020B0503020204020204" charset="-122"/>
                <a:cs typeface="微软雅黑" panose="020B0503020204020204" charset="-122"/>
              </a:rPr>
              <a:t>铜冶炼</a:t>
            </a:r>
            <a:endParaRPr sz="800">
              <a:latin typeface="微软雅黑" panose="020B0503020204020204" charset="-122"/>
              <a:ea typeface="微软雅黑" panose="020B0503020204020204" charset="-122"/>
              <a:cs typeface="微软雅黑" panose="020B0503020204020204" charset="-122"/>
            </a:endParaRPr>
          </a:p>
        </p:txBody>
      </p:sp>
      <p:sp>
        <p:nvSpPr>
          <p:cNvPr id="12" name="object 12"/>
          <p:cNvSpPr txBox="1"/>
          <p:nvPr/>
        </p:nvSpPr>
        <p:spPr>
          <a:xfrm>
            <a:off x="6193282" y="2620846"/>
            <a:ext cx="602615" cy="134620"/>
          </a:xfrm>
          <a:prstGeom prst="rect">
            <a:avLst/>
          </a:prstGeom>
        </p:spPr>
        <p:txBody>
          <a:bodyPr vert="horz" wrap="square" lIns="0" tIns="12065" rIns="0" bIns="0" rtlCol="0">
            <a:spAutoFit/>
          </a:bodyPr>
          <a:lstStyle/>
          <a:p>
            <a:pPr marL="184150" indent="-171450">
              <a:lnSpc>
                <a:spcPct val="100000"/>
              </a:lnSpc>
              <a:spcBef>
                <a:spcPts val="95"/>
              </a:spcBef>
              <a:buFont typeface="Arial" panose="020B0604020202020204"/>
              <a:buChar char="•"/>
              <a:tabLst>
                <a:tab pos="183515" algn="l"/>
                <a:tab pos="184150" algn="l"/>
              </a:tabLst>
            </a:pPr>
            <a:r>
              <a:rPr sz="800" spc="-5" dirty="0">
                <a:solidFill>
                  <a:srgbClr val="292934"/>
                </a:solidFill>
                <a:latin typeface="微软雅黑" panose="020B0503020204020204" charset="-122"/>
                <a:ea typeface="微软雅黑" panose="020B0503020204020204" charset="-122"/>
                <a:cs typeface="微软雅黑" panose="020B0503020204020204" charset="-122"/>
              </a:rPr>
              <a:t>纸浆制造</a:t>
            </a:r>
            <a:endParaRPr sz="800" spc="-5" dirty="0">
              <a:solidFill>
                <a:srgbClr val="292934"/>
              </a:solidFill>
              <a:latin typeface="微软雅黑" panose="020B0503020204020204" charset="-122"/>
              <a:ea typeface="微软雅黑" panose="020B0503020204020204" charset="-122"/>
              <a:cs typeface="微软雅黑" panose="020B0503020204020204" charset="-122"/>
            </a:endParaRPr>
          </a:p>
        </p:txBody>
      </p:sp>
      <p:sp>
        <p:nvSpPr>
          <p:cNvPr id="13" name="object 13"/>
          <p:cNvSpPr txBox="1"/>
          <p:nvPr/>
        </p:nvSpPr>
        <p:spPr>
          <a:xfrm>
            <a:off x="1554480" y="2565220"/>
            <a:ext cx="602615" cy="381000"/>
          </a:xfrm>
          <a:prstGeom prst="rect">
            <a:avLst/>
          </a:prstGeom>
        </p:spPr>
        <p:txBody>
          <a:bodyPr vert="horz" wrap="square" lIns="0" tIns="12065" rIns="0" bIns="0" rtlCol="0">
            <a:spAutoFit/>
          </a:bodyPr>
          <a:lstStyle/>
          <a:p>
            <a:pPr marL="184150" indent="-171450">
              <a:lnSpc>
                <a:spcPct val="100000"/>
              </a:lnSpc>
              <a:spcBef>
                <a:spcPts val="95"/>
              </a:spcBef>
              <a:buFont typeface="Arial" panose="020B0604020202020204"/>
              <a:buChar char="•"/>
              <a:tabLst>
                <a:tab pos="183515" algn="l"/>
                <a:tab pos="184150" algn="l"/>
              </a:tabLst>
            </a:pPr>
            <a:r>
              <a:rPr sz="800" spc="-5" dirty="0">
                <a:solidFill>
                  <a:srgbClr val="292934"/>
                </a:solidFill>
                <a:latin typeface="微软雅黑" panose="020B0503020204020204" charset="-122"/>
                <a:ea typeface="微软雅黑" panose="020B0503020204020204" charset="-122"/>
                <a:cs typeface="微软雅黑" panose="020B0503020204020204" charset="-122"/>
              </a:rPr>
              <a:t>纯发电</a:t>
            </a:r>
            <a:endParaRPr sz="800">
              <a:latin typeface="微软雅黑" panose="020B0503020204020204" charset="-122"/>
              <a:ea typeface="微软雅黑" panose="020B0503020204020204" charset="-122"/>
              <a:cs typeface="微软雅黑" panose="020B0503020204020204" charset="-122"/>
            </a:endParaRPr>
          </a:p>
          <a:p>
            <a:pPr marL="184150" indent="-171450">
              <a:lnSpc>
                <a:spcPct val="100000"/>
              </a:lnSpc>
              <a:buFont typeface="Arial" panose="020B0604020202020204"/>
              <a:buChar char="•"/>
              <a:tabLst>
                <a:tab pos="183515" algn="l"/>
                <a:tab pos="184150" algn="l"/>
              </a:tabLst>
            </a:pPr>
            <a:r>
              <a:rPr sz="800" spc="-5" dirty="0">
                <a:solidFill>
                  <a:srgbClr val="292934"/>
                </a:solidFill>
                <a:latin typeface="微软雅黑" panose="020B0503020204020204" charset="-122"/>
                <a:ea typeface="微软雅黑" panose="020B0503020204020204" charset="-122"/>
                <a:cs typeface="微软雅黑" panose="020B0503020204020204" charset="-122"/>
              </a:rPr>
              <a:t>热电联产</a:t>
            </a:r>
            <a:endParaRPr sz="800">
              <a:latin typeface="微软雅黑" panose="020B0503020204020204" charset="-122"/>
              <a:ea typeface="微软雅黑" panose="020B0503020204020204" charset="-122"/>
              <a:cs typeface="微软雅黑" panose="020B0503020204020204" charset="-122"/>
            </a:endParaRPr>
          </a:p>
          <a:p>
            <a:pPr marL="184150" indent="-171450">
              <a:lnSpc>
                <a:spcPct val="100000"/>
              </a:lnSpc>
              <a:buFont typeface="Arial" panose="020B0604020202020204"/>
              <a:buChar char="•"/>
              <a:tabLst>
                <a:tab pos="183515" algn="l"/>
                <a:tab pos="184150" algn="l"/>
              </a:tabLst>
            </a:pPr>
            <a:r>
              <a:rPr sz="800" spc="-5" dirty="0">
                <a:solidFill>
                  <a:srgbClr val="292934"/>
                </a:solidFill>
                <a:latin typeface="微软雅黑" panose="020B0503020204020204" charset="-122"/>
                <a:ea typeface="微软雅黑" panose="020B0503020204020204" charset="-122"/>
                <a:cs typeface="微软雅黑" panose="020B0503020204020204" charset="-122"/>
              </a:rPr>
              <a:t>电网</a:t>
            </a:r>
            <a:endParaRPr sz="800">
              <a:latin typeface="微软雅黑" panose="020B0503020204020204" charset="-122"/>
              <a:ea typeface="微软雅黑" panose="020B0503020204020204" charset="-122"/>
              <a:cs typeface="微软雅黑" panose="020B0503020204020204" charset="-122"/>
            </a:endParaRPr>
          </a:p>
        </p:txBody>
      </p:sp>
      <p:sp>
        <p:nvSpPr>
          <p:cNvPr id="14" name="object 14"/>
          <p:cNvSpPr txBox="1"/>
          <p:nvPr/>
        </p:nvSpPr>
        <p:spPr>
          <a:xfrm>
            <a:off x="6975856" y="2584015"/>
            <a:ext cx="805180" cy="134620"/>
          </a:xfrm>
          <a:prstGeom prst="rect">
            <a:avLst/>
          </a:prstGeom>
        </p:spPr>
        <p:txBody>
          <a:bodyPr vert="horz" wrap="square" lIns="0" tIns="12065" rIns="0" bIns="0" rtlCol="0">
            <a:spAutoFit/>
          </a:bodyPr>
          <a:lstStyle/>
          <a:p>
            <a:pPr marL="184150" indent="-171450">
              <a:lnSpc>
                <a:spcPct val="100000"/>
              </a:lnSpc>
              <a:spcBef>
                <a:spcPts val="95"/>
              </a:spcBef>
              <a:buFont typeface="Arial" panose="020B0604020202020204"/>
              <a:buChar char="•"/>
              <a:tabLst>
                <a:tab pos="183515" algn="l"/>
                <a:tab pos="184150" algn="l"/>
              </a:tabLst>
            </a:pPr>
            <a:r>
              <a:rPr sz="800" spc="-5" dirty="0">
                <a:solidFill>
                  <a:srgbClr val="292934"/>
                </a:solidFill>
                <a:latin typeface="微软雅黑" panose="020B0503020204020204" charset="-122"/>
                <a:ea typeface="微软雅黑" panose="020B0503020204020204" charset="-122"/>
                <a:cs typeface="微软雅黑" panose="020B0503020204020204" charset="-122"/>
              </a:rPr>
              <a:t>航空旅客运输</a:t>
            </a:r>
            <a:endParaRPr sz="800" spc="-5" dirty="0">
              <a:solidFill>
                <a:srgbClr val="292934"/>
              </a:solidFill>
              <a:latin typeface="微软雅黑" panose="020B0503020204020204" charset="-122"/>
              <a:ea typeface="微软雅黑" panose="020B0503020204020204" charset="-122"/>
              <a:cs typeface="微软雅黑" panose="020B0503020204020204" charset="-122"/>
            </a:endParaRPr>
          </a:p>
        </p:txBody>
      </p:sp>
      <p:sp>
        <p:nvSpPr>
          <p:cNvPr id="15" name="object 15"/>
          <p:cNvSpPr txBox="1"/>
          <p:nvPr/>
        </p:nvSpPr>
        <p:spPr>
          <a:xfrm>
            <a:off x="6193282" y="2742765"/>
            <a:ext cx="843915" cy="134620"/>
          </a:xfrm>
          <a:prstGeom prst="rect">
            <a:avLst/>
          </a:prstGeom>
        </p:spPr>
        <p:txBody>
          <a:bodyPr vert="horz" wrap="square" lIns="0" tIns="12065" rIns="0" bIns="0" rtlCol="0">
            <a:spAutoFit/>
          </a:bodyPr>
          <a:lstStyle/>
          <a:p>
            <a:pPr marL="184150" indent="-171450">
              <a:lnSpc>
                <a:spcPct val="100000"/>
              </a:lnSpc>
              <a:spcBef>
                <a:spcPts val="95"/>
              </a:spcBef>
              <a:buFont typeface="Arial" panose="020B0604020202020204"/>
              <a:buChar char="•"/>
              <a:tabLst>
                <a:tab pos="183515" algn="l"/>
                <a:tab pos="184150" algn="l"/>
              </a:tabLst>
            </a:pPr>
            <a:r>
              <a:rPr sz="800" spc="-5" dirty="0">
                <a:solidFill>
                  <a:srgbClr val="292934"/>
                </a:solidFill>
                <a:latin typeface="微软雅黑" panose="020B0503020204020204" charset="-122"/>
                <a:ea typeface="微软雅黑" panose="020B0503020204020204" charset="-122"/>
                <a:cs typeface="微软雅黑" panose="020B0503020204020204" charset="-122"/>
              </a:rPr>
              <a:t>机制板和纸</a:t>
            </a:r>
            <a:r>
              <a:rPr sz="800" spc="15" dirty="0">
                <a:solidFill>
                  <a:srgbClr val="292934"/>
                </a:solidFill>
                <a:latin typeface="微软雅黑" panose="020B0503020204020204" charset="-122"/>
                <a:ea typeface="微软雅黑" panose="020B0503020204020204" charset="-122"/>
                <a:cs typeface="微软雅黑" panose="020B0503020204020204" charset="-122"/>
              </a:rPr>
              <a:t>板</a:t>
            </a:r>
            <a:r>
              <a:rPr sz="1200" spc="-7" baseline="21000" dirty="0">
                <a:solidFill>
                  <a:srgbClr val="292934"/>
                </a:solidFill>
                <a:latin typeface="微软雅黑" panose="020B0503020204020204" charset="-122"/>
                <a:ea typeface="微软雅黑" panose="020B0503020204020204" charset="-122"/>
                <a:cs typeface="微软雅黑" panose="020B0503020204020204" charset="-122"/>
              </a:rPr>
              <a:t>•</a:t>
            </a:r>
            <a:endParaRPr sz="1200" baseline="21000">
              <a:latin typeface="微软雅黑" panose="020B0503020204020204" charset="-122"/>
              <a:ea typeface="微软雅黑" panose="020B0503020204020204" charset="-122"/>
              <a:cs typeface="微软雅黑" panose="020B0503020204020204" charset="-122"/>
            </a:endParaRPr>
          </a:p>
        </p:txBody>
      </p:sp>
      <p:sp>
        <p:nvSpPr>
          <p:cNvPr id="16" name="object 16"/>
          <p:cNvSpPr txBox="1"/>
          <p:nvPr/>
        </p:nvSpPr>
        <p:spPr>
          <a:xfrm>
            <a:off x="7147306" y="2705936"/>
            <a:ext cx="633730" cy="134620"/>
          </a:xfrm>
          <a:prstGeom prst="rect">
            <a:avLst/>
          </a:prstGeom>
        </p:spPr>
        <p:txBody>
          <a:bodyPr vert="horz" wrap="square" lIns="0" tIns="12065" rIns="0" bIns="0" rtlCol="0">
            <a:spAutoFit/>
          </a:bodyPr>
          <a:lstStyle/>
          <a:p>
            <a:pPr marL="12700">
              <a:lnSpc>
                <a:spcPct val="100000"/>
              </a:lnSpc>
              <a:spcBef>
                <a:spcPts val="95"/>
              </a:spcBef>
            </a:pPr>
            <a:r>
              <a:rPr sz="800" spc="-5" dirty="0">
                <a:solidFill>
                  <a:srgbClr val="292934"/>
                </a:solidFill>
                <a:latin typeface="微软雅黑" panose="020B0503020204020204" charset="-122"/>
                <a:ea typeface="微软雅黑" panose="020B0503020204020204" charset="-122"/>
                <a:cs typeface="微软雅黑" panose="020B0503020204020204" charset="-122"/>
              </a:rPr>
              <a:t>航空货物运输</a:t>
            </a:r>
            <a:endParaRPr sz="800" spc="-5" dirty="0">
              <a:solidFill>
                <a:srgbClr val="292934"/>
              </a:solidFill>
              <a:latin typeface="微软雅黑" panose="020B0503020204020204" charset="-122"/>
              <a:ea typeface="微软雅黑" panose="020B0503020204020204" charset="-122"/>
              <a:cs typeface="微软雅黑" panose="020B0503020204020204" charset="-122"/>
            </a:endParaRPr>
          </a:p>
        </p:txBody>
      </p:sp>
      <p:sp>
        <p:nvSpPr>
          <p:cNvPr id="17" name="object 17"/>
          <p:cNvSpPr txBox="1"/>
          <p:nvPr/>
        </p:nvSpPr>
        <p:spPr>
          <a:xfrm>
            <a:off x="6975856" y="2827856"/>
            <a:ext cx="400050" cy="134620"/>
          </a:xfrm>
          <a:prstGeom prst="rect">
            <a:avLst/>
          </a:prstGeom>
        </p:spPr>
        <p:txBody>
          <a:bodyPr vert="horz" wrap="square" lIns="0" tIns="12065" rIns="0" bIns="0" rtlCol="0">
            <a:spAutoFit/>
          </a:bodyPr>
          <a:lstStyle/>
          <a:p>
            <a:pPr marL="184150" indent="-171450">
              <a:lnSpc>
                <a:spcPct val="100000"/>
              </a:lnSpc>
              <a:spcBef>
                <a:spcPts val="95"/>
              </a:spcBef>
              <a:buFont typeface="Arial" panose="020B0604020202020204"/>
              <a:buChar char="•"/>
              <a:tabLst>
                <a:tab pos="183515" algn="l"/>
                <a:tab pos="184150" algn="l"/>
              </a:tabLst>
            </a:pPr>
            <a:r>
              <a:rPr sz="800" spc="-5" dirty="0">
                <a:solidFill>
                  <a:srgbClr val="292934"/>
                </a:solidFill>
                <a:latin typeface="微软雅黑" panose="020B0503020204020204" charset="-122"/>
                <a:ea typeface="微软雅黑" panose="020B0503020204020204" charset="-122"/>
                <a:cs typeface="微软雅黑" panose="020B0503020204020204" charset="-122"/>
              </a:rPr>
              <a:t>机场</a:t>
            </a:r>
            <a:endParaRPr sz="800" spc="-5" dirty="0">
              <a:solidFill>
                <a:srgbClr val="292934"/>
              </a:solidFill>
              <a:latin typeface="微软雅黑" panose="020B0503020204020204" charset="-122"/>
              <a:ea typeface="微软雅黑" panose="020B0503020204020204" charset="-122"/>
              <a:cs typeface="微软雅黑" panose="020B0503020204020204" charset="-122"/>
            </a:endParaRPr>
          </a:p>
        </p:txBody>
      </p:sp>
      <p:sp>
        <p:nvSpPr>
          <p:cNvPr id="19" name="object 2"/>
          <p:cNvSpPr txBox="1"/>
          <p:nvPr/>
        </p:nvSpPr>
        <p:spPr>
          <a:xfrm>
            <a:off x="457200" y="820367"/>
            <a:ext cx="426085" cy="3045460"/>
          </a:xfrm>
          <a:prstGeom prst="rect">
            <a:avLst/>
          </a:prstGeom>
        </p:spPr>
        <p:txBody>
          <a:bodyPr vert="horz" wrap="square" lIns="0" tIns="56515" rIns="0" bIns="0" rtlCol="0">
            <a:spAutoFit/>
          </a:bodyPr>
          <a:p>
            <a:pPr marL="12700" marR="5080" algn="just">
              <a:lnSpc>
                <a:spcPct val="90000"/>
              </a:lnSpc>
              <a:spcBef>
                <a:spcPts val="445"/>
              </a:spcBef>
              <a:spcAft>
                <a:spcPts val="0"/>
              </a:spcAft>
            </a:pPr>
            <a:r>
              <a:rPr sz="2400" b="1" spc="-5" dirty="0">
                <a:solidFill>
                  <a:schemeClr val="tx2"/>
                </a:solidFill>
                <a:latin typeface="方正黑体_GBK" panose="03000509000000000000" charset="-122"/>
                <a:ea typeface="方正黑体_GBK" panose="03000509000000000000" charset="-122"/>
                <a:cs typeface="方正黑体_GBK" panose="03000509000000000000" charset="-122"/>
              </a:rPr>
              <a:t>全 国 统 一 碳 市 场 建 设</a:t>
            </a:r>
            <a:endParaRPr sz="24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p:nvPr/>
        </p:nvSpPr>
        <p:spPr>
          <a:xfrm>
            <a:off x="4932045" y="827351"/>
            <a:ext cx="3660775" cy="2376297"/>
          </a:xfrm>
          <a:prstGeom prst="rect">
            <a:avLst/>
          </a:prstGeom>
          <a:blipFill>
            <a:blip r:embed="rId2" cstate="print"/>
            <a:stretch>
              <a:fillRect/>
            </a:stretch>
          </a:blipFill>
        </p:spPr>
        <p:txBody>
          <a:bodyPr wrap="square" lIns="0" tIns="0" rIns="0" bIns="0" rtlCol="0"/>
          <a:lstStyle/>
          <a:p>
            <a:endParaRPr sz="2000">
              <a:latin typeface="微软雅黑" panose="020B0503020204020204" charset="-122"/>
              <a:ea typeface="微软雅黑" panose="020B0503020204020204" charset="-122"/>
            </a:endParaRPr>
          </a:p>
        </p:txBody>
      </p:sp>
      <p:sp>
        <p:nvSpPr>
          <p:cNvPr id="4" name="object 4"/>
          <p:cNvSpPr/>
          <p:nvPr/>
        </p:nvSpPr>
        <p:spPr>
          <a:xfrm>
            <a:off x="1322450" y="827351"/>
            <a:ext cx="3465576" cy="2376297"/>
          </a:xfrm>
          <a:prstGeom prst="rect">
            <a:avLst/>
          </a:prstGeom>
          <a:blipFill>
            <a:blip r:embed="rId3" cstate="print"/>
            <a:stretch>
              <a:fillRect/>
            </a:stretch>
          </a:blipFill>
        </p:spPr>
        <p:txBody>
          <a:bodyPr wrap="square" lIns="0" tIns="0" rIns="0" bIns="0" rtlCol="0"/>
          <a:lstStyle/>
          <a:p>
            <a:endParaRPr sz="2000">
              <a:latin typeface="微软雅黑" panose="020B0503020204020204" charset="-122"/>
              <a:ea typeface="微软雅黑" panose="020B0503020204020204" charset="-122"/>
            </a:endParaRPr>
          </a:p>
        </p:txBody>
      </p:sp>
      <p:sp>
        <p:nvSpPr>
          <p:cNvPr id="5" name="object 5"/>
          <p:cNvSpPr txBox="1"/>
          <p:nvPr/>
        </p:nvSpPr>
        <p:spPr>
          <a:xfrm>
            <a:off x="1302003" y="3322140"/>
            <a:ext cx="7345680" cy="981710"/>
          </a:xfrm>
          <a:prstGeom prst="rect">
            <a:avLst/>
          </a:prstGeom>
        </p:spPr>
        <p:txBody>
          <a:bodyPr vert="horz" wrap="square" lIns="0" tIns="12700" rIns="0" bIns="0" rtlCol="0">
            <a:spAutoFit/>
          </a:bodyPr>
          <a:lstStyle/>
          <a:p>
            <a:pPr marL="12700" marR="5080">
              <a:lnSpc>
                <a:spcPct val="150000"/>
              </a:lnSpc>
              <a:spcBef>
                <a:spcPts val="100"/>
              </a:spcBef>
            </a:pPr>
            <a:r>
              <a:rPr sz="1400" spc="-5" dirty="0">
                <a:solidFill>
                  <a:schemeClr val="tx2"/>
                </a:solidFill>
                <a:latin typeface="微软雅黑" panose="020B0503020204020204" charset="-122"/>
                <a:ea typeface="微软雅黑" panose="020B0503020204020204" charset="-122"/>
                <a:cs typeface="微软雅黑" panose="020B0503020204020204" charset="-122"/>
              </a:rPr>
              <a:t>20</a:t>
            </a:r>
            <a:r>
              <a:rPr sz="1400" spc="-15" dirty="0">
                <a:solidFill>
                  <a:schemeClr val="tx2"/>
                </a:solidFill>
                <a:latin typeface="微软雅黑" panose="020B0503020204020204" charset="-122"/>
                <a:ea typeface="微软雅黑" panose="020B0503020204020204" charset="-122"/>
                <a:cs typeface="微软雅黑" panose="020B0503020204020204" charset="-122"/>
              </a:rPr>
              <a:t>1</a:t>
            </a:r>
            <a:r>
              <a:rPr sz="1400" spc="10" dirty="0">
                <a:solidFill>
                  <a:schemeClr val="tx2"/>
                </a:solidFill>
                <a:latin typeface="微软雅黑" panose="020B0503020204020204" charset="-122"/>
                <a:ea typeface="微软雅黑" panose="020B0503020204020204" charset="-122"/>
                <a:cs typeface="微软雅黑" panose="020B0503020204020204" charset="-122"/>
              </a:rPr>
              <a:t>7年</a:t>
            </a:r>
            <a:r>
              <a:rPr sz="1400" spc="-10" dirty="0">
                <a:solidFill>
                  <a:schemeClr val="tx2"/>
                </a:solidFill>
                <a:latin typeface="微软雅黑" panose="020B0503020204020204" charset="-122"/>
                <a:ea typeface="微软雅黑" panose="020B0503020204020204" charset="-122"/>
                <a:cs typeface="微软雅黑" panose="020B0503020204020204" charset="-122"/>
              </a:rPr>
              <a:t>1</a:t>
            </a:r>
            <a:r>
              <a:rPr sz="1400" dirty="0">
                <a:solidFill>
                  <a:schemeClr val="tx2"/>
                </a:solidFill>
                <a:latin typeface="微软雅黑" panose="020B0503020204020204" charset="-122"/>
                <a:ea typeface="微软雅黑" panose="020B0503020204020204" charset="-122"/>
                <a:cs typeface="微软雅黑" panose="020B0503020204020204" charset="-122"/>
              </a:rPr>
              <a:t>2</a:t>
            </a:r>
            <a:r>
              <a:rPr sz="1400" spc="10" dirty="0">
                <a:solidFill>
                  <a:schemeClr val="tx2"/>
                </a:solidFill>
                <a:latin typeface="微软雅黑" panose="020B0503020204020204" charset="-122"/>
                <a:ea typeface="微软雅黑" panose="020B0503020204020204" charset="-122"/>
                <a:cs typeface="微软雅黑" panose="020B0503020204020204" charset="-122"/>
              </a:rPr>
              <a:t>月</a:t>
            </a:r>
            <a:r>
              <a:rPr sz="1400" spc="-5" dirty="0">
                <a:solidFill>
                  <a:schemeClr val="tx2"/>
                </a:solidFill>
                <a:latin typeface="微软雅黑" panose="020B0503020204020204" charset="-122"/>
                <a:ea typeface="微软雅黑" panose="020B0503020204020204" charset="-122"/>
                <a:cs typeface="微软雅黑" panose="020B0503020204020204" charset="-122"/>
              </a:rPr>
              <a:t>1</a:t>
            </a:r>
            <a:r>
              <a:rPr sz="1400" dirty="0">
                <a:solidFill>
                  <a:schemeClr val="tx2"/>
                </a:solidFill>
                <a:latin typeface="微软雅黑" panose="020B0503020204020204" charset="-122"/>
                <a:ea typeface="微软雅黑" panose="020B0503020204020204" charset="-122"/>
                <a:cs typeface="微软雅黑" panose="020B0503020204020204" charset="-122"/>
              </a:rPr>
              <a:t>9</a:t>
            </a:r>
            <a:r>
              <a:rPr sz="1400" spc="10" dirty="0">
                <a:solidFill>
                  <a:schemeClr val="tx2"/>
                </a:solidFill>
                <a:latin typeface="微软雅黑" panose="020B0503020204020204" charset="-122"/>
                <a:ea typeface="微软雅黑" panose="020B0503020204020204" charset="-122"/>
                <a:cs typeface="微软雅黑" panose="020B0503020204020204" charset="-122"/>
              </a:rPr>
              <a:t>日</a:t>
            </a:r>
            <a:r>
              <a:rPr sz="1400" spc="5" dirty="0">
                <a:solidFill>
                  <a:schemeClr val="tx2"/>
                </a:solidFill>
                <a:latin typeface="微软雅黑" panose="020B0503020204020204" charset="-122"/>
                <a:ea typeface="微软雅黑" panose="020B0503020204020204" charset="-122"/>
                <a:cs typeface="微软雅黑" panose="020B0503020204020204" charset="-122"/>
              </a:rPr>
              <a:t>，</a:t>
            </a:r>
            <a:r>
              <a:rPr sz="1400" spc="10" dirty="0">
                <a:solidFill>
                  <a:schemeClr val="tx2"/>
                </a:solidFill>
                <a:latin typeface="微软雅黑" panose="020B0503020204020204" charset="-122"/>
                <a:ea typeface="微软雅黑" panose="020B0503020204020204" charset="-122"/>
                <a:cs typeface="微软雅黑" panose="020B0503020204020204" charset="-122"/>
              </a:rPr>
              <a:t>国家</a:t>
            </a:r>
            <a:r>
              <a:rPr sz="1400" dirty="0">
                <a:solidFill>
                  <a:schemeClr val="tx2"/>
                </a:solidFill>
                <a:latin typeface="微软雅黑" panose="020B0503020204020204" charset="-122"/>
                <a:ea typeface="微软雅黑" panose="020B0503020204020204" charset="-122"/>
                <a:cs typeface="微软雅黑" panose="020B0503020204020204" charset="-122"/>
              </a:rPr>
              <a:t>发</a:t>
            </a:r>
            <a:r>
              <a:rPr sz="1400" spc="10" dirty="0">
                <a:solidFill>
                  <a:schemeClr val="tx2"/>
                </a:solidFill>
                <a:latin typeface="微软雅黑" panose="020B0503020204020204" charset="-122"/>
                <a:ea typeface="微软雅黑" panose="020B0503020204020204" charset="-122"/>
                <a:cs typeface="微软雅黑" panose="020B0503020204020204" charset="-122"/>
              </a:rPr>
              <a:t>改</a:t>
            </a:r>
            <a:r>
              <a:rPr sz="1400" dirty="0">
                <a:solidFill>
                  <a:schemeClr val="tx2"/>
                </a:solidFill>
                <a:latin typeface="微软雅黑" panose="020B0503020204020204" charset="-122"/>
                <a:ea typeface="微软雅黑" panose="020B0503020204020204" charset="-122"/>
                <a:cs typeface="微软雅黑" panose="020B0503020204020204" charset="-122"/>
              </a:rPr>
              <a:t>委</a:t>
            </a:r>
            <a:r>
              <a:rPr sz="1400" spc="10" dirty="0">
                <a:solidFill>
                  <a:schemeClr val="tx2"/>
                </a:solidFill>
                <a:latin typeface="微软雅黑" panose="020B0503020204020204" charset="-122"/>
                <a:ea typeface="微软雅黑" panose="020B0503020204020204" charset="-122"/>
                <a:cs typeface="微软雅黑" panose="020B0503020204020204" charset="-122"/>
              </a:rPr>
              <a:t>召开</a:t>
            </a:r>
            <a:r>
              <a:rPr sz="1400" dirty="0">
                <a:solidFill>
                  <a:schemeClr val="tx2"/>
                </a:solidFill>
                <a:latin typeface="微软雅黑" panose="020B0503020204020204" charset="-122"/>
                <a:ea typeface="微软雅黑" panose="020B0503020204020204" charset="-122"/>
                <a:cs typeface="微软雅黑" panose="020B0503020204020204" charset="-122"/>
              </a:rPr>
              <a:t>全</a:t>
            </a:r>
            <a:r>
              <a:rPr sz="1400" spc="10" dirty="0">
                <a:solidFill>
                  <a:schemeClr val="tx2"/>
                </a:solidFill>
                <a:latin typeface="微软雅黑" panose="020B0503020204020204" charset="-122"/>
                <a:ea typeface="微软雅黑" panose="020B0503020204020204" charset="-122"/>
                <a:cs typeface="微软雅黑" panose="020B0503020204020204" charset="-122"/>
              </a:rPr>
              <a:t>国</a:t>
            </a:r>
            <a:r>
              <a:rPr sz="1400" dirty="0">
                <a:solidFill>
                  <a:schemeClr val="tx2"/>
                </a:solidFill>
                <a:latin typeface="微软雅黑" panose="020B0503020204020204" charset="-122"/>
                <a:ea typeface="微软雅黑" panose="020B0503020204020204" charset="-122"/>
                <a:cs typeface="微软雅黑" panose="020B0503020204020204" charset="-122"/>
              </a:rPr>
              <a:t>碳</a:t>
            </a:r>
            <a:r>
              <a:rPr sz="1400" spc="10" dirty="0">
                <a:solidFill>
                  <a:schemeClr val="tx2"/>
                </a:solidFill>
                <a:latin typeface="微软雅黑" panose="020B0503020204020204" charset="-122"/>
                <a:ea typeface="微软雅黑" panose="020B0503020204020204" charset="-122"/>
                <a:cs typeface="微软雅黑" panose="020B0503020204020204" charset="-122"/>
              </a:rPr>
              <a:t>排放</a:t>
            </a:r>
            <a:r>
              <a:rPr sz="1400" dirty="0">
                <a:solidFill>
                  <a:schemeClr val="tx2"/>
                </a:solidFill>
                <a:latin typeface="微软雅黑" panose="020B0503020204020204" charset="-122"/>
                <a:ea typeface="微软雅黑" panose="020B0503020204020204" charset="-122"/>
                <a:cs typeface="微软雅黑" panose="020B0503020204020204" charset="-122"/>
              </a:rPr>
              <a:t>交</a:t>
            </a:r>
            <a:r>
              <a:rPr sz="1400" spc="10" dirty="0">
                <a:solidFill>
                  <a:schemeClr val="tx2"/>
                </a:solidFill>
                <a:latin typeface="微软雅黑" panose="020B0503020204020204" charset="-122"/>
                <a:ea typeface="微软雅黑" panose="020B0503020204020204" charset="-122"/>
                <a:cs typeface="微软雅黑" panose="020B0503020204020204" charset="-122"/>
              </a:rPr>
              <a:t>易</a:t>
            </a:r>
            <a:r>
              <a:rPr sz="1400" dirty="0">
                <a:solidFill>
                  <a:schemeClr val="tx2"/>
                </a:solidFill>
                <a:latin typeface="微软雅黑" panose="020B0503020204020204" charset="-122"/>
                <a:ea typeface="微软雅黑" panose="020B0503020204020204" charset="-122"/>
                <a:cs typeface="微软雅黑" panose="020B0503020204020204" charset="-122"/>
              </a:rPr>
              <a:t>体</a:t>
            </a:r>
            <a:r>
              <a:rPr sz="1400" spc="10" dirty="0">
                <a:solidFill>
                  <a:schemeClr val="tx2"/>
                </a:solidFill>
                <a:latin typeface="微软雅黑" panose="020B0503020204020204" charset="-122"/>
                <a:ea typeface="微软雅黑" panose="020B0503020204020204" charset="-122"/>
                <a:cs typeface="微软雅黑" panose="020B0503020204020204" charset="-122"/>
              </a:rPr>
              <a:t>系启</a:t>
            </a:r>
            <a:r>
              <a:rPr sz="1400" dirty="0">
                <a:solidFill>
                  <a:schemeClr val="tx2"/>
                </a:solidFill>
                <a:latin typeface="微软雅黑" panose="020B0503020204020204" charset="-122"/>
                <a:ea typeface="微软雅黑" panose="020B0503020204020204" charset="-122"/>
                <a:cs typeface="微软雅黑" panose="020B0503020204020204" charset="-122"/>
              </a:rPr>
              <a:t>动</a:t>
            </a:r>
            <a:r>
              <a:rPr sz="1400" spc="10" dirty="0">
                <a:solidFill>
                  <a:schemeClr val="tx2"/>
                </a:solidFill>
                <a:latin typeface="微软雅黑" panose="020B0503020204020204" charset="-122"/>
                <a:ea typeface="微软雅黑" panose="020B0503020204020204" charset="-122"/>
                <a:cs typeface="微软雅黑" panose="020B0503020204020204" charset="-122"/>
              </a:rPr>
              <a:t>工</a:t>
            </a:r>
            <a:r>
              <a:rPr sz="1400" dirty="0">
                <a:solidFill>
                  <a:schemeClr val="tx2"/>
                </a:solidFill>
                <a:latin typeface="微软雅黑" panose="020B0503020204020204" charset="-122"/>
                <a:ea typeface="微软雅黑" panose="020B0503020204020204" charset="-122"/>
                <a:cs typeface="微软雅黑" panose="020B0503020204020204" charset="-122"/>
              </a:rPr>
              <a:t>作</a:t>
            </a:r>
            <a:r>
              <a:rPr sz="1400" spc="10" dirty="0">
                <a:solidFill>
                  <a:schemeClr val="tx2"/>
                </a:solidFill>
                <a:latin typeface="微软雅黑" panose="020B0503020204020204" charset="-122"/>
                <a:ea typeface="微软雅黑" panose="020B0503020204020204" charset="-122"/>
                <a:cs typeface="微软雅黑" panose="020B0503020204020204" charset="-122"/>
              </a:rPr>
              <a:t>电视</a:t>
            </a:r>
            <a:r>
              <a:rPr sz="1400" dirty="0">
                <a:solidFill>
                  <a:schemeClr val="tx2"/>
                </a:solidFill>
                <a:latin typeface="微软雅黑" panose="020B0503020204020204" charset="-122"/>
                <a:ea typeface="微软雅黑" panose="020B0503020204020204" charset="-122"/>
                <a:cs typeface="微软雅黑" panose="020B0503020204020204" charset="-122"/>
              </a:rPr>
              <a:t>电</a:t>
            </a:r>
            <a:r>
              <a:rPr sz="1400" spc="10" dirty="0">
                <a:solidFill>
                  <a:schemeClr val="tx2"/>
                </a:solidFill>
                <a:latin typeface="微软雅黑" panose="020B0503020204020204" charset="-122"/>
                <a:ea typeface="微软雅黑" panose="020B0503020204020204" charset="-122"/>
                <a:cs typeface="微软雅黑" panose="020B0503020204020204" charset="-122"/>
              </a:rPr>
              <a:t>话</a:t>
            </a:r>
            <a:r>
              <a:rPr sz="1400" dirty="0">
                <a:solidFill>
                  <a:schemeClr val="tx2"/>
                </a:solidFill>
                <a:latin typeface="微软雅黑" panose="020B0503020204020204" charset="-122"/>
                <a:ea typeface="微软雅黑" panose="020B0503020204020204" charset="-122"/>
                <a:cs typeface="微软雅黑" panose="020B0503020204020204" charset="-122"/>
              </a:rPr>
              <a:t>会</a:t>
            </a:r>
            <a:r>
              <a:rPr sz="1400" spc="10" dirty="0">
                <a:solidFill>
                  <a:schemeClr val="tx2"/>
                </a:solidFill>
                <a:latin typeface="微软雅黑" panose="020B0503020204020204" charset="-122"/>
                <a:ea typeface="微软雅黑" panose="020B0503020204020204" charset="-122"/>
                <a:cs typeface="微软雅黑" panose="020B0503020204020204" charset="-122"/>
              </a:rPr>
              <a:t>议及</a:t>
            </a:r>
            <a:r>
              <a:rPr sz="1400" dirty="0">
                <a:solidFill>
                  <a:schemeClr val="tx2"/>
                </a:solidFill>
                <a:latin typeface="微软雅黑" panose="020B0503020204020204" charset="-122"/>
                <a:ea typeface="微软雅黑" panose="020B0503020204020204" charset="-122"/>
                <a:cs typeface="微软雅黑" panose="020B0503020204020204" charset="-122"/>
              </a:rPr>
              <a:t>新</a:t>
            </a:r>
            <a:r>
              <a:rPr sz="1400" spc="10" dirty="0">
                <a:solidFill>
                  <a:schemeClr val="tx2"/>
                </a:solidFill>
                <a:latin typeface="微软雅黑" panose="020B0503020204020204" charset="-122"/>
                <a:ea typeface="微软雅黑" panose="020B0503020204020204" charset="-122"/>
                <a:cs typeface="微软雅黑" panose="020B0503020204020204" charset="-122"/>
              </a:rPr>
              <a:t>闻</a:t>
            </a:r>
            <a:r>
              <a:rPr sz="1400" dirty="0">
                <a:solidFill>
                  <a:schemeClr val="tx2"/>
                </a:solidFill>
                <a:latin typeface="微软雅黑" panose="020B0503020204020204" charset="-122"/>
                <a:ea typeface="微软雅黑" panose="020B0503020204020204" charset="-122"/>
                <a:cs typeface="微软雅黑" panose="020B0503020204020204" charset="-122"/>
              </a:rPr>
              <a:t>发</a:t>
            </a:r>
            <a:r>
              <a:rPr sz="1400" spc="10" dirty="0">
                <a:solidFill>
                  <a:schemeClr val="tx2"/>
                </a:solidFill>
                <a:latin typeface="微软雅黑" panose="020B0503020204020204" charset="-122"/>
                <a:ea typeface="微软雅黑" panose="020B0503020204020204" charset="-122"/>
                <a:cs typeface="微软雅黑" panose="020B0503020204020204" charset="-122"/>
              </a:rPr>
              <a:t>布</a:t>
            </a:r>
            <a:r>
              <a:rPr sz="1400" spc="50" dirty="0">
                <a:solidFill>
                  <a:schemeClr val="tx2"/>
                </a:solidFill>
                <a:latin typeface="微软雅黑" panose="020B0503020204020204" charset="-122"/>
                <a:ea typeface="微软雅黑" panose="020B0503020204020204" charset="-122"/>
                <a:cs typeface="微软雅黑" panose="020B0503020204020204" charset="-122"/>
              </a:rPr>
              <a:t>会</a:t>
            </a:r>
            <a:r>
              <a:rPr sz="1400" spc="5" dirty="0">
                <a:solidFill>
                  <a:schemeClr val="tx2"/>
                </a:solidFill>
                <a:latin typeface="微软雅黑" panose="020B0503020204020204" charset="-122"/>
                <a:ea typeface="微软雅黑" panose="020B0503020204020204" charset="-122"/>
                <a:cs typeface="微软雅黑" panose="020B0503020204020204" charset="-122"/>
              </a:rPr>
              <a:t>，</a:t>
            </a:r>
            <a:r>
              <a:rPr sz="1400" spc="10" dirty="0">
                <a:solidFill>
                  <a:schemeClr val="tx2"/>
                </a:solidFill>
                <a:latin typeface="微软雅黑" panose="020B0503020204020204" charset="-122"/>
                <a:ea typeface="微软雅黑" panose="020B0503020204020204" charset="-122"/>
                <a:cs typeface="微软雅黑" panose="020B0503020204020204" charset="-122"/>
              </a:rPr>
              <a:t>发</a:t>
            </a:r>
            <a:r>
              <a:rPr sz="1400" spc="5" dirty="0">
                <a:solidFill>
                  <a:schemeClr val="tx2"/>
                </a:solidFill>
                <a:latin typeface="微软雅黑" panose="020B0503020204020204" charset="-122"/>
                <a:ea typeface="微软雅黑" panose="020B0503020204020204" charset="-122"/>
                <a:cs typeface="微软雅黑" panose="020B0503020204020204" charset="-122"/>
              </a:rPr>
              <a:t>布</a:t>
            </a:r>
            <a:r>
              <a:rPr sz="1400" b="1" u="sng" spc="10" dirty="0">
                <a:solidFill>
                  <a:schemeClr val="tx2"/>
                </a:solidFill>
                <a:latin typeface="微软雅黑" panose="020B0503020204020204" charset="-122"/>
                <a:ea typeface="微软雅黑" panose="020B0503020204020204" charset="-122"/>
                <a:cs typeface="微软雅黑" panose="020B0503020204020204" charset="-122"/>
              </a:rPr>
              <a:t>《</a:t>
            </a:r>
            <a:r>
              <a:rPr sz="1400" b="1" u="sng" spc="5" dirty="0">
                <a:solidFill>
                  <a:schemeClr val="tx2"/>
                </a:solidFill>
                <a:latin typeface="微软雅黑" panose="020B0503020204020204" charset="-122"/>
                <a:ea typeface="微软雅黑" panose="020B0503020204020204" charset="-122"/>
                <a:cs typeface="微软雅黑" panose="020B0503020204020204" charset="-122"/>
              </a:rPr>
              <a:t>全国碳 </a:t>
            </a:r>
            <a:r>
              <a:rPr sz="1400" b="1" u="sng" dirty="0">
                <a:solidFill>
                  <a:schemeClr val="tx2"/>
                </a:solidFill>
                <a:latin typeface="微软雅黑" panose="020B0503020204020204" charset="-122"/>
                <a:ea typeface="微软雅黑" panose="020B0503020204020204" charset="-122"/>
                <a:cs typeface="微软雅黑" panose="020B0503020204020204" charset="-122"/>
              </a:rPr>
              <a:t>排放权交易市场建设方案（发电行业）》</a:t>
            </a:r>
            <a:r>
              <a:rPr sz="1400" b="1" i="1" dirty="0">
                <a:solidFill>
                  <a:schemeClr val="tx2"/>
                </a:solidFill>
                <a:latin typeface="微软雅黑" panose="020B0503020204020204" charset="-122"/>
                <a:ea typeface="微软雅黑" panose="020B0503020204020204" charset="-122"/>
                <a:cs typeface="微软雅黑" panose="020B0503020204020204" charset="-122"/>
              </a:rPr>
              <a:t>，</a:t>
            </a:r>
            <a:r>
              <a:rPr sz="1400" dirty="0">
                <a:solidFill>
                  <a:schemeClr val="tx2"/>
                </a:solidFill>
                <a:latin typeface="微软雅黑" panose="020B0503020204020204" charset="-122"/>
                <a:ea typeface="微软雅黑" panose="020B0503020204020204" charset="-122"/>
                <a:cs typeface="微软雅黑" panose="020B0503020204020204" charset="-122"/>
              </a:rPr>
              <a:t>标志着我国碳排放交易体系完成总体设计、正式启动</a:t>
            </a:r>
            <a:endParaRPr sz="140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19" name="object 2"/>
          <p:cNvSpPr txBox="1"/>
          <p:nvPr/>
        </p:nvSpPr>
        <p:spPr>
          <a:xfrm>
            <a:off x="457200" y="820367"/>
            <a:ext cx="426085" cy="3045460"/>
          </a:xfrm>
          <a:prstGeom prst="rect">
            <a:avLst/>
          </a:prstGeom>
        </p:spPr>
        <p:txBody>
          <a:bodyPr vert="horz" wrap="square" lIns="0" tIns="56515" rIns="0" bIns="0" rtlCol="0">
            <a:spAutoFit/>
          </a:bodyPr>
          <a:p>
            <a:pPr marL="12700" marR="5080" algn="just">
              <a:lnSpc>
                <a:spcPct val="90000"/>
              </a:lnSpc>
              <a:spcBef>
                <a:spcPts val="445"/>
              </a:spcBef>
              <a:spcAft>
                <a:spcPts val="0"/>
              </a:spcAft>
            </a:pPr>
            <a:r>
              <a:rPr sz="2400" b="1" spc="-5" dirty="0">
                <a:solidFill>
                  <a:schemeClr val="tx2"/>
                </a:solidFill>
                <a:latin typeface="方正黑体_GBK" panose="03000509000000000000" charset="-122"/>
                <a:ea typeface="方正黑体_GBK" panose="03000509000000000000" charset="-122"/>
                <a:cs typeface="方正黑体_GBK" panose="03000509000000000000" charset="-122"/>
              </a:rPr>
              <a:t>全 国 统 一 碳 市 场 建 设</a:t>
            </a:r>
            <a:endParaRPr sz="24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a:spLocks noGrp="1"/>
          </p:cNvSpPr>
          <p:nvPr>
            <p:ph type="title"/>
          </p:nvPr>
        </p:nvSpPr>
        <p:spPr>
          <a:xfrm>
            <a:off x="1295400" y="1048967"/>
            <a:ext cx="7360285" cy="258445"/>
          </a:xfrm>
          <a:prstGeom prst="rect">
            <a:avLst/>
          </a:prstGeom>
        </p:spPr>
        <p:txBody>
          <a:bodyPr vert="horz" wrap="square" lIns="0" tIns="12700" rIns="0" bIns="0" rtlCol="0">
            <a:spAutoFit/>
          </a:bodyPr>
          <a:lstStyle/>
          <a:p>
            <a:pPr marL="12700">
              <a:lnSpc>
                <a:spcPct val="100000"/>
              </a:lnSpc>
              <a:spcBef>
                <a:spcPts val="100"/>
              </a:spcBef>
            </a:pPr>
            <a:r>
              <a:rPr dirty="0">
                <a:solidFill>
                  <a:schemeClr val="tx2"/>
                </a:solidFill>
                <a:latin typeface="微软雅黑" panose="020B0503020204020204" charset="-122"/>
                <a:cs typeface="微软雅黑" panose="020B0503020204020204" charset="-122"/>
              </a:rPr>
              <a:t>《全国碳排放权交易市</a:t>
            </a:r>
            <a:r>
              <a:rPr spc="-10" dirty="0">
                <a:solidFill>
                  <a:schemeClr val="tx2"/>
                </a:solidFill>
                <a:latin typeface="微软雅黑" panose="020B0503020204020204" charset="-122"/>
                <a:cs typeface="微软雅黑" panose="020B0503020204020204" charset="-122"/>
              </a:rPr>
              <a:t>场</a:t>
            </a:r>
            <a:r>
              <a:rPr dirty="0">
                <a:solidFill>
                  <a:schemeClr val="tx2"/>
                </a:solidFill>
                <a:latin typeface="微软雅黑" panose="020B0503020204020204" charset="-122"/>
                <a:cs typeface="微软雅黑" panose="020B0503020204020204" charset="-122"/>
              </a:rPr>
              <a:t>建设</a:t>
            </a:r>
            <a:r>
              <a:rPr spc="-10" dirty="0">
                <a:solidFill>
                  <a:schemeClr val="tx2"/>
                </a:solidFill>
                <a:latin typeface="微软雅黑" panose="020B0503020204020204" charset="-122"/>
                <a:cs typeface="微软雅黑" panose="020B0503020204020204" charset="-122"/>
              </a:rPr>
              <a:t>方</a:t>
            </a:r>
            <a:r>
              <a:rPr dirty="0">
                <a:solidFill>
                  <a:schemeClr val="tx2"/>
                </a:solidFill>
                <a:latin typeface="微软雅黑" panose="020B0503020204020204" charset="-122"/>
                <a:cs typeface="微软雅黑" panose="020B0503020204020204" charset="-122"/>
              </a:rPr>
              <a:t>案（</a:t>
            </a:r>
            <a:r>
              <a:rPr spc="-10" dirty="0">
                <a:solidFill>
                  <a:schemeClr val="tx2"/>
                </a:solidFill>
                <a:latin typeface="微软雅黑" panose="020B0503020204020204" charset="-122"/>
                <a:cs typeface="微软雅黑" panose="020B0503020204020204" charset="-122"/>
              </a:rPr>
              <a:t>发</a:t>
            </a:r>
            <a:r>
              <a:rPr dirty="0">
                <a:solidFill>
                  <a:schemeClr val="tx2"/>
                </a:solidFill>
                <a:latin typeface="微软雅黑" panose="020B0503020204020204" charset="-122"/>
                <a:cs typeface="微软雅黑" panose="020B0503020204020204" charset="-122"/>
              </a:rPr>
              <a:t>电行</a:t>
            </a:r>
            <a:r>
              <a:rPr spc="-10" dirty="0">
                <a:solidFill>
                  <a:schemeClr val="tx2"/>
                </a:solidFill>
                <a:latin typeface="微软雅黑" panose="020B0503020204020204" charset="-122"/>
                <a:cs typeface="微软雅黑" panose="020B0503020204020204" charset="-122"/>
              </a:rPr>
              <a:t>业</a:t>
            </a:r>
            <a:r>
              <a:rPr dirty="0">
                <a:solidFill>
                  <a:schemeClr val="tx2"/>
                </a:solidFill>
                <a:latin typeface="微软雅黑" panose="020B0503020204020204" charset="-122"/>
                <a:cs typeface="微软雅黑" panose="020B0503020204020204" charset="-122"/>
              </a:rPr>
              <a:t>）》</a:t>
            </a:r>
            <a:r>
              <a:rPr spc="-10" dirty="0">
                <a:solidFill>
                  <a:schemeClr val="tx2"/>
                </a:solidFill>
                <a:latin typeface="微软雅黑" panose="020B0503020204020204" charset="-122"/>
                <a:cs typeface="微软雅黑" panose="020B0503020204020204" charset="-122"/>
              </a:rPr>
              <a:t>明</a:t>
            </a:r>
            <a:r>
              <a:rPr dirty="0">
                <a:solidFill>
                  <a:schemeClr val="tx2"/>
                </a:solidFill>
                <a:latin typeface="微软雅黑" panose="020B0503020204020204" charset="-122"/>
                <a:cs typeface="微软雅黑" panose="020B0503020204020204" charset="-122"/>
              </a:rPr>
              <a:t>确“</a:t>
            </a:r>
            <a:r>
              <a:rPr spc="-10" dirty="0">
                <a:solidFill>
                  <a:schemeClr val="tx2"/>
                </a:solidFill>
                <a:latin typeface="微软雅黑" panose="020B0503020204020204" charset="-122"/>
                <a:cs typeface="微软雅黑" panose="020B0503020204020204" charset="-122"/>
              </a:rPr>
              <a:t>三</a:t>
            </a:r>
            <a:r>
              <a:rPr dirty="0">
                <a:solidFill>
                  <a:schemeClr val="tx2"/>
                </a:solidFill>
                <a:latin typeface="微软雅黑" panose="020B0503020204020204" charset="-122"/>
                <a:cs typeface="微软雅黑" panose="020B0503020204020204" charset="-122"/>
              </a:rPr>
              <a:t>步走”</a:t>
            </a:r>
            <a:r>
              <a:rPr spc="-55" dirty="0">
                <a:solidFill>
                  <a:schemeClr val="tx2"/>
                </a:solidFill>
                <a:latin typeface="微软雅黑" panose="020B0503020204020204" charset="-122"/>
                <a:cs typeface="微软雅黑" panose="020B0503020204020204" charset="-122"/>
              </a:rPr>
              <a:t> </a:t>
            </a:r>
            <a:r>
              <a:rPr dirty="0">
                <a:solidFill>
                  <a:schemeClr val="tx2"/>
                </a:solidFill>
                <a:latin typeface="微软雅黑" panose="020B0503020204020204" charset="-122"/>
                <a:cs typeface="微软雅黑" panose="020B0503020204020204" charset="-122"/>
              </a:rPr>
              <a:t>建设思</a:t>
            </a:r>
            <a:r>
              <a:rPr lang="zh-CN" dirty="0">
                <a:solidFill>
                  <a:schemeClr val="tx2"/>
                </a:solidFill>
                <a:latin typeface="微软雅黑" panose="020B0503020204020204" charset="-122"/>
                <a:cs typeface="微软雅黑" panose="020B0503020204020204" charset="-122"/>
              </a:rPr>
              <a:t>路</a:t>
            </a:r>
            <a:endParaRPr lang="zh-CN" dirty="0">
              <a:solidFill>
                <a:schemeClr val="tx2"/>
              </a:solidFill>
              <a:latin typeface="微软雅黑" panose="020B0503020204020204" charset="-122"/>
              <a:cs typeface="微软雅黑" panose="020B0503020204020204" charset="-122"/>
            </a:endParaRPr>
          </a:p>
        </p:txBody>
      </p:sp>
      <p:sp>
        <p:nvSpPr>
          <p:cNvPr id="4" name="object 4"/>
          <p:cNvSpPr txBox="1"/>
          <p:nvPr/>
        </p:nvSpPr>
        <p:spPr>
          <a:xfrm>
            <a:off x="1066800" y="1658567"/>
            <a:ext cx="7663180" cy="2025650"/>
          </a:xfrm>
          <a:prstGeom prst="rect">
            <a:avLst/>
          </a:prstGeom>
        </p:spPr>
        <p:txBody>
          <a:bodyPr vert="horz" wrap="square" lIns="0" tIns="12700" rIns="0" bIns="0" rtlCol="0">
            <a:spAutoFit/>
          </a:bodyPr>
          <a:lstStyle/>
          <a:p>
            <a:pPr marL="12700" marR="5080" indent="314325">
              <a:lnSpc>
                <a:spcPct val="150000"/>
              </a:lnSpc>
              <a:spcBef>
                <a:spcPts val="100"/>
              </a:spcBef>
            </a:pPr>
            <a:r>
              <a:rPr sz="1500" b="1" spc="-5" dirty="0">
                <a:solidFill>
                  <a:schemeClr val="tx2"/>
                </a:solidFill>
                <a:latin typeface="微软雅黑" panose="020B0503020204020204" charset="-122"/>
                <a:cs typeface="微软雅黑" panose="020B0503020204020204" charset="-122"/>
              </a:rPr>
              <a:t>基础建设期</a:t>
            </a:r>
            <a:r>
              <a:rPr sz="1400" spc="-5" dirty="0">
                <a:solidFill>
                  <a:schemeClr val="tx2"/>
                </a:solidFill>
                <a:latin typeface="微软雅黑" panose="020B0503020204020204" charset="-122"/>
                <a:cs typeface="微软雅黑" panose="020B0503020204020204" charset="-122"/>
              </a:rPr>
              <a:t>——</a:t>
            </a:r>
            <a:r>
              <a:rPr sz="1400" spc="-5" dirty="0">
                <a:solidFill>
                  <a:schemeClr val="tx2"/>
                </a:solidFill>
                <a:latin typeface="黑体" panose="02010609060101010101" charset="-122"/>
                <a:ea typeface="黑体" panose="02010609060101010101" charset="-122"/>
                <a:cs typeface="黑体" panose="02010609060101010101" charset="-122"/>
              </a:rPr>
              <a:t>完成全国统一的数据报送系统、注册登记系统和交易系统建设，开展碳</a:t>
            </a:r>
            <a:endParaRPr sz="1400" spc="-5" dirty="0">
              <a:solidFill>
                <a:schemeClr val="tx2"/>
              </a:solidFill>
              <a:latin typeface="黑体" panose="02010609060101010101" charset="-122"/>
              <a:ea typeface="黑体" panose="02010609060101010101" charset="-122"/>
              <a:cs typeface="黑体" panose="02010609060101010101" charset="-122"/>
            </a:endParaRPr>
          </a:p>
          <a:p>
            <a:pPr marL="12700" marR="5080" indent="314325">
              <a:lnSpc>
                <a:spcPct val="150000"/>
              </a:lnSpc>
              <a:spcBef>
                <a:spcPts val="100"/>
              </a:spcBef>
            </a:pPr>
            <a:r>
              <a:rPr lang="en-US" sz="1400" spc="-5" dirty="0">
                <a:solidFill>
                  <a:schemeClr val="tx2"/>
                </a:solidFill>
                <a:latin typeface="黑体" panose="02010609060101010101" charset="-122"/>
                <a:ea typeface="黑体" panose="02010609060101010101" charset="-122"/>
                <a:cs typeface="黑体" panose="02010609060101010101" charset="-122"/>
              </a:rPr>
              <a:t>               </a:t>
            </a:r>
            <a:r>
              <a:rPr sz="1400" spc="-5" dirty="0">
                <a:solidFill>
                  <a:schemeClr val="tx2"/>
                </a:solidFill>
                <a:latin typeface="黑体" panose="02010609060101010101" charset="-122"/>
                <a:ea typeface="黑体" panose="02010609060101010101" charset="-122"/>
                <a:cs typeface="黑体" panose="02010609060101010101" charset="-122"/>
              </a:rPr>
              <a:t>市场管理制度建设</a:t>
            </a:r>
            <a:r>
              <a:rPr lang="zh-CN" sz="1400" spc="-5" dirty="0">
                <a:solidFill>
                  <a:schemeClr val="tx2"/>
                </a:solidFill>
                <a:latin typeface="黑体" panose="02010609060101010101" charset="-122"/>
                <a:ea typeface="黑体" panose="02010609060101010101" charset="-122"/>
                <a:cs typeface="黑体" panose="02010609060101010101" charset="-122"/>
              </a:rPr>
              <a:t>。</a:t>
            </a:r>
            <a:endParaRPr sz="1400">
              <a:solidFill>
                <a:schemeClr val="tx2"/>
              </a:solidFill>
              <a:latin typeface="黑体" panose="02010609060101010101" charset="-122"/>
              <a:ea typeface="黑体" panose="02010609060101010101" charset="-122"/>
              <a:cs typeface="黑体" panose="02010609060101010101" charset="-122"/>
            </a:endParaRPr>
          </a:p>
          <a:p>
            <a:pPr marL="327025">
              <a:lnSpc>
                <a:spcPct val="100000"/>
              </a:lnSpc>
              <a:spcBef>
                <a:spcPts val="840"/>
              </a:spcBef>
            </a:pPr>
            <a:r>
              <a:rPr sz="1500" b="1" spc="-5" dirty="0">
                <a:solidFill>
                  <a:schemeClr val="tx2"/>
                </a:solidFill>
                <a:latin typeface="微软雅黑" panose="020B0503020204020204" charset="-122"/>
                <a:cs typeface="微软雅黑" panose="020B0503020204020204" charset="-122"/>
              </a:rPr>
              <a:t>模拟运行期</a:t>
            </a:r>
            <a:r>
              <a:rPr sz="1400" spc="-5" dirty="0">
                <a:solidFill>
                  <a:schemeClr val="tx2"/>
                </a:solidFill>
                <a:latin typeface="微软雅黑" panose="020B0503020204020204" charset="-122"/>
                <a:cs typeface="微软雅黑" panose="020B0503020204020204" charset="-122"/>
              </a:rPr>
              <a:t>——</a:t>
            </a:r>
            <a:r>
              <a:rPr sz="1400" spc="-5" dirty="0">
                <a:solidFill>
                  <a:schemeClr val="tx2"/>
                </a:solidFill>
                <a:latin typeface="黑体" panose="02010609060101010101" charset="-122"/>
                <a:ea typeface="黑体" panose="02010609060101010101" charset="-122"/>
                <a:cs typeface="微软雅黑" panose="020B0503020204020204" charset="-122"/>
              </a:rPr>
              <a:t>开展发电行业配额模拟交</a:t>
            </a:r>
            <a:r>
              <a:rPr sz="1400" dirty="0">
                <a:solidFill>
                  <a:schemeClr val="tx2"/>
                </a:solidFill>
                <a:latin typeface="黑体" panose="02010609060101010101" charset="-122"/>
                <a:ea typeface="黑体" panose="02010609060101010101" charset="-122"/>
                <a:cs typeface="微软雅黑" panose="020B0503020204020204" charset="-122"/>
              </a:rPr>
              <a:t>易</a:t>
            </a:r>
            <a:r>
              <a:rPr sz="1400" spc="-5" dirty="0">
                <a:solidFill>
                  <a:schemeClr val="tx2"/>
                </a:solidFill>
                <a:latin typeface="黑体" panose="02010609060101010101" charset="-122"/>
                <a:ea typeface="黑体" panose="02010609060101010101" charset="-122"/>
                <a:cs typeface="微软雅黑" panose="020B0503020204020204" charset="-122"/>
              </a:rPr>
              <a:t>，全</a:t>
            </a:r>
            <a:r>
              <a:rPr sz="1400" dirty="0">
                <a:solidFill>
                  <a:schemeClr val="tx2"/>
                </a:solidFill>
                <a:latin typeface="黑体" panose="02010609060101010101" charset="-122"/>
                <a:ea typeface="黑体" panose="02010609060101010101" charset="-122"/>
                <a:cs typeface="微软雅黑" panose="020B0503020204020204" charset="-122"/>
              </a:rPr>
              <a:t>面</a:t>
            </a:r>
            <a:r>
              <a:rPr sz="1400" spc="-5" dirty="0">
                <a:solidFill>
                  <a:schemeClr val="tx2"/>
                </a:solidFill>
                <a:latin typeface="黑体" panose="02010609060101010101" charset="-122"/>
                <a:ea typeface="黑体" panose="02010609060101010101" charset="-122"/>
                <a:cs typeface="微软雅黑" panose="020B0503020204020204" charset="-122"/>
              </a:rPr>
              <a:t>检验</a:t>
            </a:r>
            <a:r>
              <a:rPr sz="1400" dirty="0">
                <a:solidFill>
                  <a:schemeClr val="tx2"/>
                </a:solidFill>
                <a:latin typeface="黑体" panose="02010609060101010101" charset="-122"/>
                <a:ea typeface="黑体" panose="02010609060101010101" charset="-122"/>
                <a:cs typeface="微软雅黑" panose="020B0503020204020204" charset="-122"/>
              </a:rPr>
              <a:t>市</a:t>
            </a:r>
            <a:r>
              <a:rPr sz="1400" spc="-5" dirty="0">
                <a:solidFill>
                  <a:schemeClr val="tx2"/>
                </a:solidFill>
                <a:latin typeface="黑体" panose="02010609060101010101" charset="-122"/>
                <a:ea typeface="黑体" panose="02010609060101010101" charset="-122"/>
                <a:cs typeface="微软雅黑" panose="020B0503020204020204" charset="-122"/>
              </a:rPr>
              <a:t>场各</a:t>
            </a:r>
            <a:r>
              <a:rPr sz="1400" dirty="0">
                <a:solidFill>
                  <a:schemeClr val="tx2"/>
                </a:solidFill>
                <a:latin typeface="黑体" panose="02010609060101010101" charset="-122"/>
                <a:ea typeface="黑体" panose="02010609060101010101" charset="-122"/>
                <a:cs typeface="微软雅黑" panose="020B0503020204020204" charset="-122"/>
              </a:rPr>
              <a:t>要</a:t>
            </a:r>
            <a:r>
              <a:rPr sz="1400" spc="-5" dirty="0">
                <a:solidFill>
                  <a:schemeClr val="tx2"/>
                </a:solidFill>
                <a:latin typeface="黑体" panose="02010609060101010101" charset="-122"/>
                <a:ea typeface="黑体" panose="02010609060101010101" charset="-122"/>
                <a:cs typeface="微软雅黑" panose="020B0503020204020204" charset="-122"/>
              </a:rPr>
              <a:t>素环</a:t>
            </a:r>
            <a:r>
              <a:rPr sz="1400" dirty="0">
                <a:solidFill>
                  <a:schemeClr val="tx2"/>
                </a:solidFill>
                <a:latin typeface="黑体" panose="02010609060101010101" charset="-122"/>
                <a:ea typeface="黑体" panose="02010609060101010101" charset="-122"/>
                <a:cs typeface="微软雅黑" panose="020B0503020204020204" charset="-122"/>
              </a:rPr>
              <a:t>节</a:t>
            </a:r>
            <a:r>
              <a:rPr sz="1400" spc="-5" dirty="0">
                <a:solidFill>
                  <a:schemeClr val="tx2"/>
                </a:solidFill>
                <a:latin typeface="黑体" panose="02010609060101010101" charset="-122"/>
                <a:ea typeface="黑体" panose="02010609060101010101" charset="-122"/>
                <a:cs typeface="微软雅黑" panose="020B0503020204020204" charset="-122"/>
              </a:rPr>
              <a:t>的有</a:t>
            </a:r>
            <a:r>
              <a:rPr sz="1400" dirty="0">
                <a:solidFill>
                  <a:schemeClr val="tx2"/>
                </a:solidFill>
                <a:latin typeface="黑体" panose="02010609060101010101" charset="-122"/>
                <a:ea typeface="黑体" panose="02010609060101010101" charset="-122"/>
                <a:cs typeface="微软雅黑" panose="020B0503020204020204" charset="-122"/>
              </a:rPr>
              <a:t>效</a:t>
            </a:r>
            <a:r>
              <a:rPr sz="1400" spc="-5" dirty="0">
                <a:solidFill>
                  <a:schemeClr val="tx2"/>
                </a:solidFill>
                <a:latin typeface="黑体" panose="02010609060101010101" charset="-122"/>
                <a:ea typeface="黑体" panose="02010609060101010101" charset="-122"/>
                <a:cs typeface="微软雅黑" panose="020B0503020204020204" charset="-122"/>
              </a:rPr>
              <a:t>性和</a:t>
            </a:r>
            <a:r>
              <a:rPr sz="1400" dirty="0">
                <a:solidFill>
                  <a:schemeClr val="tx2"/>
                </a:solidFill>
                <a:latin typeface="黑体" panose="02010609060101010101" charset="-122"/>
                <a:ea typeface="黑体" panose="02010609060101010101" charset="-122"/>
                <a:cs typeface="微软雅黑" panose="020B0503020204020204" charset="-122"/>
              </a:rPr>
              <a:t>可靠</a:t>
            </a:r>
            <a:endParaRPr sz="1400">
              <a:solidFill>
                <a:schemeClr val="tx2"/>
              </a:solidFill>
              <a:latin typeface="黑体" panose="02010609060101010101" charset="-122"/>
              <a:ea typeface="黑体" panose="02010609060101010101" charset="-122"/>
              <a:cs typeface="微软雅黑" panose="020B0503020204020204" charset="-122"/>
            </a:endParaRPr>
          </a:p>
          <a:p>
            <a:pPr marL="12700">
              <a:lnSpc>
                <a:spcPct val="100000"/>
              </a:lnSpc>
              <a:spcBef>
                <a:spcPts val="840"/>
              </a:spcBef>
            </a:pPr>
            <a:r>
              <a:rPr lang="en-US" sz="1400" spc="-5" dirty="0">
                <a:solidFill>
                  <a:schemeClr val="tx2"/>
                </a:solidFill>
                <a:latin typeface="黑体" panose="02010609060101010101" charset="-122"/>
                <a:ea typeface="黑体" panose="02010609060101010101" charset="-122"/>
                <a:cs typeface="微软雅黑" panose="020B0503020204020204" charset="-122"/>
              </a:rPr>
              <a:t>                   </a:t>
            </a:r>
            <a:r>
              <a:rPr sz="1400" spc="-5" dirty="0">
                <a:solidFill>
                  <a:schemeClr val="tx2"/>
                </a:solidFill>
                <a:latin typeface="黑体" panose="02010609060101010101" charset="-122"/>
                <a:ea typeface="黑体" panose="02010609060101010101" charset="-122"/>
                <a:cs typeface="微软雅黑" panose="020B0503020204020204" charset="-122"/>
              </a:rPr>
              <a:t>性，强化市场风险预警与防控机制</a:t>
            </a:r>
            <a:r>
              <a:rPr lang="zh-CN" sz="1400" spc="-5" dirty="0">
                <a:solidFill>
                  <a:schemeClr val="tx2"/>
                </a:solidFill>
                <a:latin typeface="黑体" panose="02010609060101010101" charset="-122"/>
                <a:ea typeface="黑体" panose="02010609060101010101" charset="-122"/>
                <a:cs typeface="微软雅黑" panose="020B0503020204020204" charset="-122"/>
              </a:rPr>
              <a:t>。</a:t>
            </a:r>
            <a:endParaRPr sz="1400">
              <a:solidFill>
                <a:schemeClr val="tx2"/>
              </a:solidFill>
              <a:latin typeface="黑体" panose="02010609060101010101" charset="-122"/>
              <a:ea typeface="黑体" panose="02010609060101010101" charset="-122"/>
              <a:cs typeface="微软雅黑" panose="020B0503020204020204" charset="-122"/>
            </a:endParaRPr>
          </a:p>
          <a:p>
            <a:pPr marL="12700" marR="5080" indent="314325">
              <a:lnSpc>
                <a:spcPct val="150000"/>
              </a:lnSpc>
            </a:pPr>
            <a:r>
              <a:rPr sz="1500" b="1" spc="-5" dirty="0">
                <a:solidFill>
                  <a:schemeClr val="tx2"/>
                </a:solidFill>
                <a:latin typeface="微软雅黑" panose="020B0503020204020204" charset="-122"/>
                <a:cs typeface="微软雅黑" panose="020B0503020204020204" charset="-122"/>
              </a:rPr>
              <a:t>深化完善期</a:t>
            </a:r>
            <a:r>
              <a:rPr sz="1400" spc="-5" dirty="0">
                <a:solidFill>
                  <a:schemeClr val="tx2"/>
                </a:solidFill>
                <a:latin typeface="微软雅黑" panose="020B0503020204020204" charset="-122"/>
                <a:cs typeface="微软雅黑" panose="020B0503020204020204" charset="-122"/>
              </a:rPr>
              <a:t>——</a:t>
            </a:r>
            <a:r>
              <a:rPr sz="1400" spc="-5" dirty="0">
                <a:solidFill>
                  <a:schemeClr val="tx2"/>
                </a:solidFill>
                <a:latin typeface="黑体" panose="02010609060101010101" charset="-122"/>
                <a:ea typeface="黑体" panose="02010609060101010101" charset="-122"/>
                <a:cs typeface="黑体" panose="02010609060101010101" charset="-122"/>
              </a:rPr>
              <a:t>在发电行业交易主体间开展配额现货交易，在发电行业碳市场稳定运行</a:t>
            </a:r>
            <a:endParaRPr sz="1400" spc="-5" dirty="0">
              <a:solidFill>
                <a:schemeClr val="tx2"/>
              </a:solidFill>
              <a:latin typeface="黑体" panose="02010609060101010101" charset="-122"/>
              <a:ea typeface="黑体" panose="02010609060101010101" charset="-122"/>
              <a:cs typeface="黑体" panose="02010609060101010101" charset="-122"/>
            </a:endParaRPr>
          </a:p>
          <a:p>
            <a:pPr marL="12700" marR="5080" indent="314325">
              <a:lnSpc>
                <a:spcPct val="150000"/>
              </a:lnSpc>
            </a:pPr>
            <a:r>
              <a:rPr lang="en-US" sz="1400" spc="-5" dirty="0">
                <a:solidFill>
                  <a:schemeClr val="tx2"/>
                </a:solidFill>
                <a:latin typeface="黑体" panose="02010609060101010101" charset="-122"/>
                <a:ea typeface="黑体" panose="02010609060101010101" charset="-122"/>
                <a:cs typeface="黑体" panose="02010609060101010101" charset="-122"/>
              </a:rPr>
              <a:t>               </a:t>
            </a:r>
            <a:r>
              <a:rPr sz="1400" spc="-5" dirty="0">
                <a:solidFill>
                  <a:schemeClr val="tx2"/>
                </a:solidFill>
                <a:latin typeface="黑体" panose="02010609060101010101" charset="-122"/>
                <a:ea typeface="黑体" panose="02010609060101010101" charset="-122"/>
                <a:cs typeface="黑体" panose="02010609060101010101" charset="-122"/>
              </a:rPr>
              <a:t>的前提下，逐步扩大市场覆盖范围，丰富交易品种和交易方式</a:t>
            </a:r>
            <a:r>
              <a:rPr lang="zh-CN" sz="1400" spc="-5" dirty="0">
                <a:solidFill>
                  <a:schemeClr val="tx2"/>
                </a:solidFill>
                <a:latin typeface="黑体" panose="02010609060101010101" charset="-122"/>
                <a:ea typeface="黑体" panose="02010609060101010101" charset="-122"/>
                <a:cs typeface="黑体" panose="02010609060101010101" charset="-122"/>
              </a:rPr>
              <a:t>。</a:t>
            </a:r>
            <a:endParaRPr lang="zh-CN" sz="1400" spc="-5" dirty="0">
              <a:solidFill>
                <a:schemeClr val="tx2"/>
              </a:solidFill>
              <a:latin typeface="黑体" panose="02010609060101010101" charset="-122"/>
              <a:ea typeface="黑体" panose="02010609060101010101" charset="-122"/>
              <a:cs typeface="黑体" panose="02010609060101010101" charset="-122"/>
            </a:endParaRPr>
          </a:p>
        </p:txBody>
      </p:sp>
      <p:sp>
        <p:nvSpPr>
          <p:cNvPr id="19" name="object 2"/>
          <p:cNvSpPr txBox="1"/>
          <p:nvPr/>
        </p:nvSpPr>
        <p:spPr>
          <a:xfrm>
            <a:off x="457200" y="820367"/>
            <a:ext cx="426085" cy="3045460"/>
          </a:xfrm>
          <a:prstGeom prst="rect">
            <a:avLst/>
          </a:prstGeom>
        </p:spPr>
        <p:txBody>
          <a:bodyPr vert="horz" wrap="square" lIns="0" tIns="56515" rIns="0" bIns="0" rtlCol="0">
            <a:spAutoFit/>
          </a:bodyPr>
          <a:p>
            <a:pPr marL="12700" marR="5080" algn="just">
              <a:lnSpc>
                <a:spcPct val="90000"/>
              </a:lnSpc>
              <a:spcBef>
                <a:spcPts val="445"/>
              </a:spcBef>
              <a:spcAft>
                <a:spcPts val="0"/>
              </a:spcAft>
            </a:pPr>
            <a:r>
              <a:rPr sz="2400" b="1" spc="-5" dirty="0">
                <a:solidFill>
                  <a:schemeClr val="tx2"/>
                </a:solidFill>
                <a:latin typeface="方正黑体_GBK" panose="03000509000000000000" charset="-122"/>
                <a:ea typeface="方正黑体_GBK" panose="03000509000000000000" charset="-122"/>
                <a:cs typeface="方正黑体_GBK" panose="03000509000000000000" charset="-122"/>
              </a:rPr>
              <a:t>全 国 统 一 碳 市 场 建 设</a:t>
            </a:r>
            <a:endParaRPr sz="24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a:spLocks noGrp="1"/>
          </p:cNvSpPr>
          <p:nvPr>
            <p:ph type="title"/>
          </p:nvPr>
        </p:nvSpPr>
        <p:spPr>
          <a:xfrm>
            <a:off x="1338580" y="1140407"/>
            <a:ext cx="6796405"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chemeClr val="tx2"/>
                </a:solidFill>
                <a:latin typeface="微软雅黑" panose="020B0503020204020204" charset="-122"/>
                <a:cs typeface="微软雅黑" panose="020B0503020204020204" charset="-122"/>
              </a:rPr>
              <a:t>《全国碳排放权交易市</a:t>
            </a:r>
            <a:r>
              <a:rPr sz="1800" spc="-10" dirty="0">
                <a:solidFill>
                  <a:schemeClr val="tx2"/>
                </a:solidFill>
                <a:latin typeface="微软雅黑" panose="020B0503020204020204" charset="-122"/>
                <a:cs typeface="微软雅黑" panose="020B0503020204020204" charset="-122"/>
              </a:rPr>
              <a:t>场</a:t>
            </a:r>
            <a:r>
              <a:rPr sz="1800" dirty="0">
                <a:solidFill>
                  <a:schemeClr val="tx2"/>
                </a:solidFill>
                <a:latin typeface="微软雅黑" panose="020B0503020204020204" charset="-122"/>
                <a:cs typeface="微软雅黑" panose="020B0503020204020204" charset="-122"/>
              </a:rPr>
              <a:t>建设</a:t>
            </a:r>
            <a:r>
              <a:rPr sz="1800" spc="-10" dirty="0">
                <a:solidFill>
                  <a:schemeClr val="tx2"/>
                </a:solidFill>
                <a:latin typeface="微软雅黑" panose="020B0503020204020204" charset="-122"/>
                <a:cs typeface="微软雅黑" panose="020B0503020204020204" charset="-122"/>
              </a:rPr>
              <a:t>方</a:t>
            </a:r>
            <a:r>
              <a:rPr sz="1800" dirty="0">
                <a:solidFill>
                  <a:schemeClr val="tx2"/>
                </a:solidFill>
                <a:latin typeface="微软雅黑" panose="020B0503020204020204" charset="-122"/>
                <a:cs typeface="微软雅黑" panose="020B0503020204020204" charset="-122"/>
              </a:rPr>
              <a:t>案（</a:t>
            </a:r>
            <a:r>
              <a:rPr sz="1800" spc="-10" dirty="0">
                <a:solidFill>
                  <a:schemeClr val="tx2"/>
                </a:solidFill>
                <a:latin typeface="微软雅黑" panose="020B0503020204020204" charset="-122"/>
                <a:cs typeface="微软雅黑" panose="020B0503020204020204" charset="-122"/>
              </a:rPr>
              <a:t>发</a:t>
            </a:r>
            <a:r>
              <a:rPr sz="1800" dirty="0">
                <a:solidFill>
                  <a:schemeClr val="tx2"/>
                </a:solidFill>
                <a:latin typeface="微软雅黑" panose="020B0503020204020204" charset="-122"/>
                <a:cs typeface="微软雅黑" panose="020B0503020204020204" charset="-122"/>
              </a:rPr>
              <a:t>电行</a:t>
            </a:r>
            <a:r>
              <a:rPr sz="1800" spc="-10" dirty="0">
                <a:solidFill>
                  <a:schemeClr val="tx2"/>
                </a:solidFill>
                <a:latin typeface="微软雅黑" panose="020B0503020204020204" charset="-122"/>
                <a:cs typeface="微软雅黑" panose="020B0503020204020204" charset="-122"/>
              </a:rPr>
              <a:t>业</a:t>
            </a:r>
            <a:r>
              <a:rPr sz="1800" dirty="0">
                <a:solidFill>
                  <a:schemeClr val="tx2"/>
                </a:solidFill>
                <a:latin typeface="微软雅黑" panose="020B0503020204020204" charset="-122"/>
                <a:cs typeface="微软雅黑" panose="020B0503020204020204" charset="-122"/>
              </a:rPr>
              <a:t>）》</a:t>
            </a:r>
            <a:r>
              <a:rPr sz="1800" spc="-10" dirty="0">
                <a:solidFill>
                  <a:schemeClr val="tx2"/>
                </a:solidFill>
                <a:latin typeface="微软雅黑" panose="020B0503020204020204" charset="-122"/>
                <a:cs typeface="微软雅黑" panose="020B0503020204020204" charset="-122"/>
              </a:rPr>
              <a:t>明</a:t>
            </a:r>
            <a:r>
              <a:rPr sz="1800" dirty="0">
                <a:solidFill>
                  <a:schemeClr val="tx2"/>
                </a:solidFill>
                <a:latin typeface="微软雅黑" panose="020B0503020204020204" charset="-122"/>
                <a:cs typeface="微软雅黑" panose="020B0503020204020204" charset="-122"/>
              </a:rPr>
              <a:t>确市</a:t>
            </a:r>
            <a:r>
              <a:rPr sz="1800" spc="-10" dirty="0">
                <a:solidFill>
                  <a:schemeClr val="tx2"/>
                </a:solidFill>
                <a:latin typeface="微软雅黑" panose="020B0503020204020204" charset="-122"/>
                <a:cs typeface="微软雅黑" panose="020B0503020204020204" charset="-122"/>
              </a:rPr>
              <a:t>场</a:t>
            </a:r>
            <a:r>
              <a:rPr sz="1800" dirty="0">
                <a:solidFill>
                  <a:schemeClr val="tx2"/>
                </a:solidFill>
                <a:latin typeface="微软雅黑" panose="020B0503020204020204" charset="-122"/>
                <a:cs typeface="微软雅黑" panose="020B0503020204020204" charset="-122"/>
              </a:rPr>
              <a:t>要素</a:t>
            </a:r>
            <a:endParaRPr sz="1800" dirty="0">
              <a:solidFill>
                <a:schemeClr val="tx2"/>
              </a:solidFill>
              <a:latin typeface="微软雅黑" panose="020B0503020204020204" charset="-122"/>
              <a:cs typeface="微软雅黑" panose="020B0503020204020204" charset="-122"/>
            </a:endParaRPr>
          </a:p>
        </p:txBody>
      </p:sp>
      <p:sp>
        <p:nvSpPr>
          <p:cNvPr id="4" name="object 4"/>
          <p:cNvSpPr txBox="1">
            <a:spLocks noGrp="1"/>
          </p:cNvSpPr>
          <p:nvPr>
            <p:ph type="body" idx="1"/>
          </p:nvPr>
        </p:nvSpPr>
        <p:spPr>
          <a:xfrm>
            <a:off x="315595" y="1582367"/>
            <a:ext cx="8843010" cy="2717165"/>
          </a:xfrm>
          <a:prstGeom prst="rect">
            <a:avLst/>
          </a:prstGeom>
        </p:spPr>
        <p:txBody>
          <a:bodyPr vert="horz" wrap="square" lIns="0" tIns="130810" rIns="0" bIns="0" rtlCol="0">
            <a:spAutoFit/>
          </a:bodyPr>
          <a:lstStyle/>
          <a:p>
            <a:pPr marL="1035685">
              <a:lnSpc>
                <a:spcPct val="100000"/>
              </a:lnSpc>
              <a:spcBef>
                <a:spcPts val="1030"/>
              </a:spcBef>
            </a:pPr>
            <a:r>
              <a:rPr u="sng" spc="-5" dirty="0">
                <a:solidFill>
                  <a:schemeClr val="tx2"/>
                </a:solidFill>
                <a:latin typeface="黑体" panose="02010609060101010101" charset="-122"/>
                <a:ea typeface="黑体" panose="02010609060101010101" charset="-122"/>
                <a:cs typeface="黑体" panose="02010609060101010101" charset="-122"/>
              </a:rPr>
              <a:t>交易主体</a:t>
            </a:r>
            <a:endParaRPr u="sng" spc="-5" dirty="0">
              <a:solidFill>
                <a:schemeClr val="tx2"/>
              </a:solidFill>
              <a:latin typeface="黑体" panose="02010609060101010101" charset="-122"/>
              <a:ea typeface="黑体" panose="02010609060101010101" charset="-122"/>
              <a:cs typeface="黑体" panose="02010609060101010101" charset="-122"/>
            </a:endParaRPr>
          </a:p>
          <a:p>
            <a:pPr marL="905510" marR="5080" indent="-171450">
              <a:lnSpc>
                <a:spcPct val="146000"/>
              </a:lnSpc>
              <a:spcBef>
                <a:spcPts val="160"/>
              </a:spcBef>
              <a:buSzPct val="117000"/>
              <a:buFont typeface="Arial" panose="020B0604020202020204" pitchFamily="34" charset="0"/>
              <a:buChar char="•"/>
              <a:tabLst>
                <a:tab pos="1386840" algn="l"/>
              </a:tabLst>
            </a:pPr>
            <a:r>
              <a:rPr lang="en-US" sz="1200" dirty="0">
                <a:latin typeface="黑体" panose="02010609060101010101" charset="-122"/>
                <a:ea typeface="黑体" panose="02010609060101010101" charset="-122"/>
                <a:cs typeface="黑体" panose="02010609060101010101" charset="-122"/>
              </a:rPr>
              <a:t>  </a:t>
            </a:r>
            <a:r>
              <a:rPr sz="1200" dirty="0">
                <a:latin typeface="黑体" panose="02010609060101010101" charset="-122"/>
                <a:ea typeface="黑体" panose="02010609060101010101" charset="-122"/>
                <a:cs typeface="黑体" panose="02010609060101010101" charset="-122"/>
              </a:rPr>
              <a:t>初期为发电行</a:t>
            </a:r>
            <a:r>
              <a:rPr sz="1200" dirty="0">
                <a:latin typeface="黑体" panose="02010609060101010101" charset="-122"/>
                <a:ea typeface="黑体" panose="02010609060101010101" charset="-122"/>
                <a:cs typeface="黑体" panose="02010609060101010101" charset="-122"/>
              </a:rPr>
              <a:t>业重点排放单位（年排放达到</a:t>
            </a:r>
            <a:r>
              <a:rPr sz="1200" spc="-5" dirty="0">
                <a:latin typeface="黑体" panose="02010609060101010101" charset="-122"/>
                <a:ea typeface="黑体" panose="02010609060101010101" charset="-122"/>
                <a:cs typeface="黑体" panose="02010609060101010101" charset="-122"/>
              </a:rPr>
              <a:t>2.6</a:t>
            </a:r>
            <a:r>
              <a:rPr sz="1200" dirty="0">
                <a:latin typeface="黑体" panose="02010609060101010101" charset="-122"/>
                <a:ea typeface="黑体" panose="02010609060101010101" charset="-122"/>
                <a:cs typeface="黑体" panose="02010609060101010101" charset="-122"/>
              </a:rPr>
              <a:t>万吨二氧化碳当量及以上的发电行业企业和</a:t>
            </a:r>
            <a:endParaRPr sz="1200" dirty="0">
              <a:latin typeface="黑体" panose="02010609060101010101" charset="-122"/>
              <a:ea typeface="黑体" panose="02010609060101010101" charset="-122"/>
              <a:cs typeface="黑体" panose="02010609060101010101" charset="-122"/>
            </a:endParaRPr>
          </a:p>
          <a:p>
            <a:pPr marL="734060" marR="5080" indent="0">
              <a:lnSpc>
                <a:spcPct val="146000"/>
              </a:lnSpc>
              <a:spcBef>
                <a:spcPts val="160"/>
              </a:spcBef>
              <a:buSzPct val="117000"/>
              <a:buNone/>
              <a:tabLst>
                <a:tab pos="1386840" algn="l"/>
              </a:tabLst>
            </a:pPr>
            <a:r>
              <a:rPr lang="en-US" sz="1200" dirty="0">
                <a:latin typeface="黑体" panose="02010609060101010101" charset="-122"/>
                <a:ea typeface="黑体" panose="02010609060101010101" charset="-122"/>
                <a:cs typeface="黑体" panose="02010609060101010101" charset="-122"/>
              </a:rPr>
              <a:t>    </a:t>
            </a:r>
            <a:r>
              <a:rPr sz="1200" dirty="0">
                <a:latin typeface="黑体" panose="02010609060101010101" charset="-122"/>
                <a:ea typeface="黑体" panose="02010609060101010101" charset="-122"/>
                <a:cs typeface="黑体" panose="02010609060101010101" charset="-122"/>
              </a:rPr>
              <a:t>其他行业自备电厂），条件成熟后扩大至其他高耗能、高污染和资源性行业。适时增加其他</a:t>
            </a:r>
            <a:endParaRPr sz="1200" dirty="0">
              <a:latin typeface="黑体" panose="02010609060101010101" charset="-122"/>
              <a:ea typeface="黑体" panose="02010609060101010101" charset="-122"/>
              <a:cs typeface="黑体" panose="02010609060101010101" charset="-122"/>
            </a:endParaRPr>
          </a:p>
          <a:p>
            <a:pPr marL="734060" marR="5080" indent="0">
              <a:lnSpc>
                <a:spcPct val="146000"/>
              </a:lnSpc>
              <a:spcBef>
                <a:spcPts val="160"/>
              </a:spcBef>
              <a:buSzPct val="117000"/>
              <a:buNone/>
              <a:tabLst>
                <a:tab pos="1386840" algn="l"/>
              </a:tabLst>
            </a:pPr>
            <a:r>
              <a:rPr sz="1200" dirty="0">
                <a:latin typeface="黑体" panose="02010609060101010101" charset="-122"/>
                <a:ea typeface="黑体" panose="02010609060101010101" charset="-122"/>
                <a:cs typeface="黑体" panose="02010609060101010101" charset="-122"/>
              </a:rPr>
              <a:t> </a:t>
            </a:r>
            <a:r>
              <a:rPr lang="en-US" sz="1200" dirty="0">
                <a:latin typeface="黑体" panose="02010609060101010101" charset="-122"/>
                <a:ea typeface="黑体" panose="02010609060101010101" charset="-122"/>
                <a:cs typeface="黑体" panose="02010609060101010101" charset="-122"/>
              </a:rPr>
              <a:t>   </a:t>
            </a:r>
            <a:r>
              <a:rPr sz="1200" dirty="0">
                <a:latin typeface="黑体" panose="02010609060101010101" charset="-122"/>
                <a:ea typeface="黑体" panose="02010609060101010101" charset="-122"/>
                <a:cs typeface="黑体" panose="02010609060101010101" charset="-122"/>
              </a:rPr>
              <a:t>机构和个人参与交易</a:t>
            </a:r>
            <a:endParaRPr sz="1200">
              <a:latin typeface="黑体" panose="02010609060101010101" charset="-122"/>
              <a:ea typeface="黑体" panose="02010609060101010101" charset="-122"/>
              <a:cs typeface="黑体" panose="02010609060101010101" charset="-122"/>
            </a:endParaRPr>
          </a:p>
          <a:p>
            <a:pPr marL="1048385">
              <a:lnSpc>
                <a:spcPct val="100000"/>
              </a:lnSpc>
              <a:spcBef>
                <a:spcPts val="790"/>
              </a:spcBef>
            </a:pPr>
            <a:r>
              <a:rPr u="sng" spc="-5" dirty="0">
                <a:solidFill>
                  <a:schemeClr val="tx2"/>
                </a:solidFill>
                <a:latin typeface="黑体" panose="02010609060101010101" charset="-122"/>
                <a:ea typeface="黑体" panose="02010609060101010101" charset="-122"/>
                <a:cs typeface="黑体" panose="02010609060101010101" charset="-122"/>
              </a:rPr>
              <a:t>交易产品</a:t>
            </a:r>
            <a:endParaRPr u="sng" spc="-5" dirty="0">
              <a:solidFill>
                <a:schemeClr val="tx2"/>
              </a:solidFill>
              <a:latin typeface="黑体" panose="02010609060101010101" charset="-122"/>
              <a:ea typeface="黑体" panose="02010609060101010101" charset="-122"/>
              <a:cs typeface="黑体" panose="02010609060101010101" charset="-122"/>
            </a:endParaRPr>
          </a:p>
          <a:p>
            <a:pPr marL="1386205" indent="-128270">
              <a:lnSpc>
                <a:spcPct val="100000"/>
              </a:lnSpc>
              <a:spcBef>
                <a:spcPts val="840"/>
              </a:spcBef>
              <a:buSzPct val="117000"/>
              <a:buChar char="-"/>
              <a:tabLst>
                <a:tab pos="1386840" algn="l"/>
              </a:tabLst>
            </a:pPr>
            <a:r>
              <a:rPr sz="1200" dirty="0">
                <a:latin typeface="黑体" panose="02010609060101010101" charset="-122"/>
                <a:ea typeface="黑体" panose="02010609060101010101" charset="-122"/>
                <a:cs typeface="黑体" panose="02010609060101010101" charset="-122"/>
              </a:rPr>
              <a:t>初期为</a:t>
            </a:r>
            <a:r>
              <a:rPr sz="1200" dirty="0">
                <a:latin typeface="黑体" panose="02010609060101010101" charset="-122"/>
                <a:ea typeface="黑体" panose="02010609060101010101" charset="-122"/>
                <a:cs typeface="黑体" panose="02010609060101010101" charset="-122"/>
              </a:rPr>
              <a:t>配额</a:t>
            </a:r>
            <a:r>
              <a:rPr sz="1200" dirty="0">
                <a:latin typeface="黑体" panose="02010609060101010101" charset="-122"/>
                <a:ea typeface="黑体" panose="02010609060101010101" charset="-122"/>
                <a:cs typeface="黑体" panose="02010609060101010101" charset="-122"/>
              </a:rPr>
              <a:t>现货</a:t>
            </a:r>
            <a:endParaRPr sz="1200">
              <a:latin typeface="黑体" panose="02010609060101010101" charset="-122"/>
              <a:ea typeface="黑体" panose="02010609060101010101" charset="-122"/>
              <a:cs typeface="黑体" panose="02010609060101010101" charset="-122"/>
            </a:endParaRPr>
          </a:p>
          <a:p>
            <a:pPr marL="1378585" indent="-110490">
              <a:lnSpc>
                <a:spcPct val="100000"/>
              </a:lnSpc>
              <a:spcBef>
                <a:spcPts val="770"/>
              </a:spcBef>
              <a:buChar char="-"/>
              <a:tabLst>
                <a:tab pos="1379220" algn="l"/>
              </a:tabLst>
            </a:pPr>
            <a:r>
              <a:rPr sz="1200" dirty="0">
                <a:latin typeface="黑体" panose="02010609060101010101" charset="-122"/>
                <a:ea typeface="黑体" panose="02010609060101010101" charset="-122"/>
                <a:cs typeface="黑体" panose="02010609060101010101" charset="-122"/>
              </a:rPr>
              <a:t>条件成熟后增加</a:t>
            </a:r>
            <a:r>
              <a:rPr sz="1200" spc="-10" dirty="0">
                <a:latin typeface="黑体" panose="02010609060101010101" charset="-122"/>
                <a:ea typeface="黑体" panose="02010609060101010101" charset="-122"/>
                <a:cs typeface="黑体" panose="02010609060101010101" charset="-122"/>
              </a:rPr>
              <a:t>CCER</a:t>
            </a:r>
            <a:r>
              <a:rPr sz="1200" dirty="0">
                <a:latin typeface="黑体" panose="02010609060101010101" charset="-122"/>
                <a:ea typeface="黑体" panose="02010609060101010101" charset="-122"/>
                <a:cs typeface="黑体" panose="02010609060101010101" charset="-122"/>
              </a:rPr>
              <a:t>及其他交易产品</a:t>
            </a:r>
            <a:endParaRPr sz="1200">
              <a:latin typeface="黑体" panose="02010609060101010101" charset="-122"/>
              <a:ea typeface="黑体" panose="02010609060101010101" charset="-122"/>
              <a:cs typeface="黑体" panose="02010609060101010101" charset="-122"/>
            </a:endParaRPr>
          </a:p>
          <a:p>
            <a:pPr marL="1048385" algn="l">
              <a:lnSpc>
                <a:spcPct val="100000"/>
              </a:lnSpc>
              <a:spcBef>
                <a:spcPts val="790"/>
              </a:spcBef>
              <a:buClrTx/>
              <a:buSzTx/>
              <a:buFontTx/>
            </a:pPr>
            <a:r>
              <a:rPr u="sng" spc="-5" dirty="0">
                <a:solidFill>
                  <a:schemeClr val="tx2"/>
                </a:solidFill>
                <a:latin typeface="黑体" panose="02010609060101010101" charset="-122"/>
                <a:ea typeface="黑体" panose="02010609060101010101" charset="-122"/>
                <a:cs typeface="黑体" panose="02010609060101010101" charset="-122"/>
              </a:rPr>
              <a:t>交易平台</a:t>
            </a:r>
            <a:endParaRPr u="sng" spc="-5" dirty="0">
              <a:solidFill>
                <a:schemeClr val="tx2"/>
              </a:solidFill>
              <a:latin typeface="黑体" panose="02010609060101010101" charset="-122"/>
              <a:ea typeface="黑体" panose="02010609060101010101" charset="-122"/>
              <a:cs typeface="黑体" panose="02010609060101010101" charset="-122"/>
            </a:endParaRPr>
          </a:p>
          <a:p>
            <a:pPr marL="1386205" indent="-128270">
              <a:lnSpc>
                <a:spcPct val="100000"/>
              </a:lnSpc>
              <a:spcBef>
                <a:spcPts val="840"/>
              </a:spcBef>
              <a:buSzPct val="117000"/>
              <a:buChar char="-"/>
              <a:tabLst>
                <a:tab pos="1386840" algn="l"/>
              </a:tabLst>
            </a:pPr>
            <a:r>
              <a:rPr sz="1200" dirty="0">
                <a:latin typeface="黑体" panose="02010609060101010101" charset="-122"/>
                <a:ea typeface="黑体" panose="02010609060101010101" charset="-122"/>
                <a:cs typeface="黑体" panose="02010609060101010101" charset="-122"/>
              </a:rPr>
              <a:t>全国统一、互联互通、监管严格的交易系统，并纳入全国公共资源交易平台体系管理</a:t>
            </a:r>
            <a:endParaRPr sz="1200">
              <a:latin typeface="黑体" panose="02010609060101010101" charset="-122"/>
              <a:ea typeface="黑体" panose="02010609060101010101" charset="-122"/>
              <a:cs typeface="黑体" panose="02010609060101010101" charset="-122"/>
            </a:endParaRPr>
          </a:p>
        </p:txBody>
      </p:sp>
      <p:sp>
        <p:nvSpPr>
          <p:cNvPr id="19" name="object 2"/>
          <p:cNvSpPr txBox="1"/>
          <p:nvPr/>
        </p:nvSpPr>
        <p:spPr>
          <a:xfrm>
            <a:off x="457200" y="820367"/>
            <a:ext cx="426085" cy="3045460"/>
          </a:xfrm>
          <a:prstGeom prst="rect">
            <a:avLst/>
          </a:prstGeom>
        </p:spPr>
        <p:txBody>
          <a:bodyPr vert="horz" wrap="square" lIns="0" tIns="56515" rIns="0" bIns="0" rtlCol="0">
            <a:spAutoFit/>
          </a:bodyPr>
          <a:p>
            <a:pPr marL="12700" marR="5080" algn="just">
              <a:lnSpc>
                <a:spcPct val="90000"/>
              </a:lnSpc>
              <a:spcBef>
                <a:spcPts val="445"/>
              </a:spcBef>
              <a:spcAft>
                <a:spcPts val="0"/>
              </a:spcAft>
            </a:pPr>
            <a:r>
              <a:rPr sz="2400" b="1" spc="-5" dirty="0">
                <a:solidFill>
                  <a:schemeClr val="tx2"/>
                </a:solidFill>
                <a:latin typeface="方正黑体_GBK" panose="03000509000000000000" charset="-122"/>
                <a:ea typeface="方正黑体_GBK" panose="03000509000000000000" charset="-122"/>
                <a:cs typeface="方正黑体_GBK" panose="03000509000000000000" charset="-122"/>
              </a:rPr>
              <a:t>全 国 统 一 碳 市 场 建 设</a:t>
            </a:r>
            <a:endParaRPr sz="24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p:nvPr/>
        </p:nvSpPr>
        <p:spPr>
          <a:xfrm>
            <a:off x="1371472" y="1048712"/>
            <a:ext cx="3378200" cy="1395730"/>
          </a:xfrm>
          <a:prstGeom prst="rect">
            <a:avLst/>
          </a:prstGeom>
        </p:spPr>
        <p:txBody>
          <a:bodyPr vert="horz" wrap="square" lIns="0" tIns="104139" rIns="0" bIns="0" rtlCol="0">
            <a:spAutoFit/>
          </a:bodyPr>
          <a:lstStyle/>
          <a:p>
            <a:pPr marL="12700">
              <a:lnSpc>
                <a:spcPct val="100000"/>
              </a:lnSpc>
              <a:spcBef>
                <a:spcPts val="820"/>
              </a:spcBef>
              <a:buSzPct val="92000"/>
              <a:buFont typeface="Wingdings" panose="05000000000000000000"/>
              <a:buChar char=""/>
              <a:tabLst>
                <a:tab pos="149225" algn="l"/>
              </a:tabLst>
            </a:pPr>
            <a:r>
              <a:rPr sz="1200" dirty="0">
                <a:solidFill>
                  <a:schemeClr val="tx2"/>
                </a:solidFill>
                <a:latin typeface="黑体" panose="02010609060101010101" charset="-122"/>
                <a:ea typeface="黑体" panose="02010609060101010101" charset="-122"/>
                <a:cs typeface="黑体" panose="02010609060101010101" charset="-122"/>
              </a:rPr>
              <a:t>行业排放量较大，具有较强示范意义</a:t>
            </a:r>
            <a:endParaRPr sz="1200">
              <a:solidFill>
                <a:schemeClr val="tx2"/>
              </a:solidFill>
              <a:latin typeface="黑体" panose="02010609060101010101" charset="-122"/>
              <a:ea typeface="黑体" panose="02010609060101010101" charset="-122"/>
              <a:cs typeface="黑体" panose="02010609060101010101" charset="-122"/>
            </a:endParaRPr>
          </a:p>
          <a:p>
            <a:pPr marL="12700" marR="5080" algn="just">
              <a:lnSpc>
                <a:spcPts val="2160"/>
              </a:lnSpc>
              <a:spcBef>
                <a:spcPts val="190"/>
              </a:spcBef>
              <a:buSzPct val="92000"/>
              <a:buFont typeface="Wingdings" panose="05000000000000000000"/>
              <a:buChar char=""/>
              <a:tabLst>
                <a:tab pos="149225" algn="l"/>
              </a:tabLst>
            </a:pPr>
            <a:r>
              <a:rPr sz="1200" dirty="0">
                <a:solidFill>
                  <a:schemeClr val="tx2"/>
                </a:solidFill>
                <a:latin typeface="黑体" panose="02010609060101010101" charset="-122"/>
                <a:ea typeface="黑体" panose="02010609060101010101" charset="-122"/>
                <a:cs typeface="黑体" panose="02010609060101010101" charset="-122"/>
              </a:rPr>
              <a:t>发电行业数据基础较好、产品单一，排放数据计 量设施完备，数据管理规范且易于核实，配额分配 简便易行</a:t>
            </a:r>
            <a:endParaRPr sz="1200">
              <a:solidFill>
                <a:schemeClr val="tx2"/>
              </a:solidFill>
              <a:latin typeface="黑体" panose="02010609060101010101" charset="-122"/>
              <a:ea typeface="黑体" panose="02010609060101010101" charset="-122"/>
              <a:cs typeface="黑体" panose="02010609060101010101" charset="-122"/>
            </a:endParaRPr>
          </a:p>
          <a:p>
            <a:pPr marL="148590" indent="-135890" algn="just">
              <a:lnSpc>
                <a:spcPct val="100000"/>
              </a:lnSpc>
              <a:spcBef>
                <a:spcPts val="530"/>
              </a:spcBef>
              <a:buSzPct val="92000"/>
              <a:buFont typeface="Wingdings" panose="05000000000000000000"/>
              <a:buChar char=""/>
              <a:tabLst>
                <a:tab pos="149225" algn="l"/>
              </a:tabLst>
            </a:pPr>
            <a:r>
              <a:rPr sz="1200" dirty="0">
                <a:solidFill>
                  <a:schemeClr val="tx2"/>
                </a:solidFill>
                <a:latin typeface="黑体" panose="02010609060101010101" charset="-122"/>
                <a:ea typeface="黑体" panose="02010609060101010101" charset="-122"/>
                <a:cs typeface="黑体" panose="02010609060101010101" charset="-122"/>
              </a:rPr>
              <a:t>管理制度健全，以大型企业为主，易于管理</a:t>
            </a:r>
            <a:endParaRPr sz="1200" dirty="0">
              <a:solidFill>
                <a:schemeClr val="tx2"/>
              </a:solidFill>
              <a:latin typeface="黑体" panose="02010609060101010101" charset="-122"/>
              <a:ea typeface="黑体" panose="02010609060101010101" charset="-122"/>
              <a:cs typeface="黑体" panose="02010609060101010101" charset="-122"/>
            </a:endParaRPr>
          </a:p>
        </p:txBody>
      </p:sp>
      <p:sp>
        <p:nvSpPr>
          <p:cNvPr id="4" name="object 4"/>
          <p:cNvSpPr/>
          <p:nvPr/>
        </p:nvSpPr>
        <p:spPr>
          <a:xfrm>
            <a:off x="1219835" y="2651072"/>
            <a:ext cx="3262630" cy="1897380"/>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5181600" y="2694252"/>
            <a:ext cx="3316605" cy="1811020"/>
          </a:xfrm>
          <a:prstGeom prst="rect">
            <a:avLst/>
          </a:prstGeom>
          <a:blipFill>
            <a:blip r:embed="rId3" cstate="print"/>
            <a:stretch>
              <a:fillRect/>
            </a:stretch>
          </a:blipFill>
        </p:spPr>
        <p:txBody>
          <a:bodyPr wrap="square" lIns="0" tIns="0" rIns="0" bIns="0" rtlCol="0"/>
          <a:lstStyle/>
          <a:p/>
        </p:txBody>
      </p:sp>
      <p:sp>
        <p:nvSpPr>
          <p:cNvPr id="6" name="object 6"/>
          <p:cNvSpPr txBox="1">
            <a:spLocks noGrp="1"/>
          </p:cNvSpPr>
          <p:nvPr>
            <p:ph type="title"/>
          </p:nvPr>
        </p:nvSpPr>
        <p:spPr>
          <a:xfrm>
            <a:off x="1295400" y="746707"/>
            <a:ext cx="3270250" cy="258445"/>
          </a:xfrm>
          <a:prstGeom prst="rect">
            <a:avLst/>
          </a:prstGeom>
        </p:spPr>
        <p:txBody>
          <a:bodyPr vert="horz" wrap="square" lIns="0" tIns="12700" rIns="0" bIns="0" rtlCol="0">
            <a:spAutoFit/>
          </a:bodyPr>
          <a:lstStyle/>
          <a:p>
            <a:pPr marL="12700">
              <a:lnSpc>
                <a:spcPct val="100000"/>
              </a:lnSpc>
              <a:spcBef>
                <a:spcPts val="100"/>
              </a:spcBef>
            </a:pPr>
            <a:r>
              <a:rPr u="sng" dirty="0">
                <a:solidFill>
                  <a:schemeClr val="tx2"/>
                </a:solidFill>
                <a:ea typeface="黑体" panose="02010609060101010101" charset="-122"/>
                <a:cs typeface="微软雅黑" panose="020B0503020204020204" charset="-122"/>
              </a:rPr>
              <a:t>为什么要以发电行业为</a:t>
            </a:r>
            <a:r>
              <a:rPr u="sng" spc="-10" dirty="0">
                <a:solidFill>
                  <a:schemeClr val="tx2"/>
                </a:solidFill>
                <a:ea typeface="黑体" panose="02010609060101010101" charset="-122"/>
                <a:cs typeface="微软雅黑" panose="020B0503020204020204" charset="-122"/>
              </a:rPr>
              <a:t>突</a:t>
            </a:r>
            <a:r>
              <a:rPr u="sng" dirty="0">
                <a:solidFill>
                  <a:schemeClr val="tx2"/>
                </a:solidFill>
                <a:ea typeface="黑体" panose="02010609060101010101" charset="-122"/>
                <a:cs typeface="微软雅黑" panose="020B0503020204020204" charset="-122"/>
              </a:rPr>
              <a:t>破口</a:t>
            </a:r>
            <a:r>
              <a:rPr lang="en-US" u="sng" dirty="0">
                <a:solidFill>
                  <a:schemeClr val="tx2"/>
                </a:solidFill>
                <a:ea typeface="黑体" panose="02010609060101010101" charset="-122"/>
                <a:cs typeface="微软雅黑" panose="020B0503020204020204" charset="-122"/>
              </a:rPr>
              <a:t>?</a:t>
            </a:r>
            <a:endParaRPr lang="en-US" u="sng" dirty="0">
              <a:solidFill>
                <a:schemeClr val="tx2"/>
              </a:solidFill>
              <a:ea typeface="黑体" panose="02010609060101010101" charset="-122"/>
              <a:cs typeface="微软雅黑" panose="020B0503020204020204" charset="-122"/>
            </a:endParaRPr>
          </a:p>
        </p:txBody>
      </p:sp>
      <p:sp>
        <p:nvSpPr>
          <p:cNvPr id="7" name="object 7"/>
          <p:cNvSpPr/>
          <p:nvPr/>
        </p:nvSpPr>
        <p:spPr>
          <a:xfrm>
            <a:off x="5333873" y="972639"/>
            <a:ext cx="2664587" cy="1686052"/>
          </a:xfrm>
          <a:prstGeom prst="rect">
            <a:avLst/>
          </a:prstGeom>
          <a:blipFill>
            <a:blip r:embed="rId4" cstate="print"/>
            <a:stretch>
              <a:fillRect/>
            </a:stretch>
          </a:blipFill>
        </p:spPr>
        <p:txBody>
          <a:bodyPr wrap="square" lIns="0" tIns="0" rIns="0" bIns="0" rtlCol="0"/>
          <a:lstStyle/>
          <a:p/>
        </p:txBody>
      </p:sp>
      <p:sp>
        <p:nvSpPr>
          <p:cNvPr id="8" name="object 8"/>
          <p:cNvSpPr/>
          <p:nvPr/>
        </p:nvSpPr>
        <p:spPr>
          <a:xfrm>
            <a:off x="7997825" y="702003"/>
            <a:ext cx="271272" cy="1957578"/>
          </a:xfrm>
          <a:prstGeom prst="rect">
            <a:avLst/>
          </a:prstGeom>
          <a:blipFill>
            <a:blip r:embed="rId5" cstate="print"/>
            <a:stretch>
              <a:fillRect/>
            </a:stretch>
          </a:blipFill>
        </p:spPr>
        <p:txBody>
          <a:bodyPr wrap="square" lIns="0" tIns="0" rIns="0" bIns="0" rtlCol="0"/>
          <a:lstStyle/>
          <a:p/>
        </p:txBody>
      </p:sp>
      <p:sp>
        <p:nvSpPr>
          <p:cNvPr id="9" name="object 9"/>
          <p:cNvSpPr/>
          <p:nvPr/>
        </p:nvSpPr>
        <p:spPr>
          <a:xfrm>
            <a:off x="5333110" y="702003"/>
            <a:ext cx="2935986" cy="271272"/>
          </a:xfrm>
          <a:prstGeom prst="rect">
            <a:avLst/>
          </a:prstGeom>
          <a:blipFill>
            <a:blip r:embed="rId6" cstate="print"/>
            <a:stretch>
              <a:fillRect/>
            </a:stretch>
          </a:blipFill>
        </p:spPr>
        <p:txBody>
          <a:bodyPr wrap="square" lIns="0" tIns="0" rIns="0" bIns="0" rtlCol="0"/>
          <a:lstStyle/>
          <a:p/>
        </p:txBody>
      </p:sp>
      <p:sp>
        <p:nvSpPr>
          <p:cNvPr id="19" name="object 2"/>
          <p:cNvSpPr txBox="1"/>
          <p:nvPr/>
        </p:nvSpPr>
        <p:spPr>
          <a:xfrm>
            <a:off x="457200" y="820367"/>
            <a:ext cx="426085" cy="3045460"/>
          </a:xfrm>
          <a:prstGeom prst="rect">
            <a:avLst/>
          </a:prstGeom>
        </p:spPr>
        <p:txBody>
          <a:bodyPr vert="horz" wrap="square" lIns="0" tIns="56515" rIns="0" bIns="0" rtlCol="0">
            <a:spAutoFit/>
          </a:bodyPr>
          <a:p>
            <a:pPr marL="12700" marR="5080" algn="just">
              <a:lnSpc>
                <a:spcPct val="90000"/>
              </a:lnSpc>
              <a:spcBef>
                <a:spcPts val="445"/>
              </a:spcBef>
              <a:spcAft>
                <a:spcPts val="0"/>
              </a:spcAft>
            </a:pPr>
            <a:r>
              <a:rPr sz="2400" b="1" spc="-5" dirty="0">
                <a:solidFill>
                  <a:schemeClr val="tx2"/>
                </a:solidFill>
                <a:latin typeface="方正黑体_GBK" panose="03000509000000000000" charset="-122"/>
                <a:ea typeface="方正黑体_GBK" panose="03000509000000000000" charset="-122"/>
                <a:cs typeface="方正黑体_GBK" panose="03000509000000000000" charset="-122"/>
              </a:rPr>
              <a:t>全 国 统 一 碳 市 场 建 设</a:t>
            </a:r>
            <a:endParaRPr sz="24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1219200" y="744167"/>
            <a:ext cx="6600190" cy="288925"/>
          </a:xfrm>
          <a:prstGeom prst="rect">
            <a:avLst/>
          </a:prstGeom>
        </p:spPr>
        <p:txBody>
          <a:bodyPr vert="horz" wrap="square" lIns="0" tIns="12065" rIns="0" bIns="0" rtlCol="0">
            <a:spAutoFit/>
          </a:bodyPr>
          <a:lstStyle/>
          <a:p>
            <a:pPr marL="801370">
              <a:lnSpc>
                <a:spcPct val="100000"/>
              </a:lnSpc>
              <a:spcBef>
                <a:spcPts val="95"/>
              </a:spcBef>
            </a:pPr>
            <a:r>
              <a:rPr spc="-5" dirty="0">
                <a:solidFill>
                  <a:schemeClr val="tx2"/>
                </a:solidFill>
                <a:latin typeface="方正黑体_GBK" panose="03000509000000000000" charset="-122"/>
                <a:ea typeface="方正黑体_GBK" panose="03000509000000000000" charset="-122"/>
                <a:cs typeface="黑体" panose="02010609060101010101" charset="-122"/>
              </a:rPr>
              <a:t>国家机构改革，应对气候变化和减排职责划归生态环境</a:t>
            </a:r>
            <a:endParaRPr spc="-5" dirty="0">
              <a:solidFill>
                <a:schemeClr val="tx2"/>
              </a:solidFill>
              <a:latin typeface="方正黑体_GBK" panose="03000509000000000000" charset="-122"/>
              <a:ea typeface="方正黑体_GBK" panose="03000509000000000000" charset="-122"/>
              <a:cs typeface="黑体" panose="02010609060101010101" charset="-122"/>
            </a:endParaRPr>
          </a:p>
        </p:txBody>
      </p:sp>
      <p:sp>
        <p:nvSpPr>
          <p:cNvPr id="3" name="object 3"/>
          <p:cNvSpPr/>
          <p:nvPr/>
        </p:nvSpPr>
        <p:spPr>
          <a:xfrm>
            <a:off x="1371727" y="1506167"/>
            <a:ext cx="6543675" cy="733425"/>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3203829" y="3220400"/>
            <a:ext cx="5200650" cy="809625"/>
          </a:xfrm>
          <a:prstGeom prst="rect">
            <a:avLst/>
          </a:prstGeom>
          <a:blipFill>
            <a:blip r:embed="rId3" cstate="print"/>
            <a:stretch>
              <a:fillRect/>
            </a:stretch>
          </a:blipFill>
        </p:spPr>
        <p:txBody>
          <a:bodyPr wrap="square" lIns="0" tIns="0" rIns="0" bIns="0" rtlCol="0"/>
          <a:lstStyle/>
          <a:p/>
        </p:txBody>
      </p:sp>
      <p:sp>
        <p:nvSpPr>
          <p:cNvPr id="5" name="object 5"/>
          <p:cNvSpPr/>
          <p:nvPr/>
        </p:nvSpPr>
        <p:spPr>
          <a:xfrm>
            <a:off x="2339720" y="2240608"/>
            <a:ext cx="805180" cy="1583055"/>
          </a:xfrm>
          <a:custGeom>
            <a:avLst/>
            <a:gdLst/>
            <a:ahLst/>
            <a:cxnLst/>
            <a:rect l="l" t="t" r="r" b="b"/>
            <a:pathLst>
              <a:path w="805180" h="1583054">
                <a:moveTo>
                  <a:pt x="201295" y="0"/>
                </a:moveTo>
                <a:lnTo>
                  <a:pt x="0" y="0"/>
                </a:lnTo>
                <a:lnTo>
                  <a:pt x="0" y="1482090"/>
                </a:lnTo>
                <a:lnTo>
                  <a:pt x="603631" y="1482090"/>
                </a:lnTo>
                <a:lnTo>
                  <a:pt x="603631" y="1582674"/>
                </a:lnTo>
                <a:lnTo>
                  <a:pt x="804926" y="1381506"/>
                </a:lnTo>
                <a:lnTo>
                  <a:pt x="704342" y="1280922"/>
                </a:lnTo>
                <a:lnTo>
                  <a:pt x="201295" y="1280922"/>
                </a:lnTo>
                <a:lnTo>
                  <a:pt x="201295" y="0"/>
                </a:lnTo>
                <a:close/>
              </a:path>
              <a:path w="805180" h="1583054">
                <a:moveTo>
                  <a:pt x="603631" y="1180211"/>
                </a:moveTo>
                <a:lnTo>
                  <a:pt x="603631" y="1280922"/>
                </a:lnTo>
                <a:lnTo>
                  <a:pt x="704342" y="1280922"/>
                </a:lnTo>
                <a:lnTo>
                  <a:pt x="603631" y="1180211"/>
                </a:lnTo>
                <a:close/>
              </a:path>
            </a:pathLst>
          </a:custGeom>
          <a:solidFill>
            <a:srgbClr val="D9D9D9"/>
          </a:solidFill>
        </p:spPr>
        <p:txBody>
          <a:bodyPr wrap="square" lIns="0" tIns="0" rIns="0" bIns="0" rtlCol="0"/>
          <a:lstStyle/>
          <a:p/>
        </p:txBody>
      </p:sp>
      <p:sp>
        <p:nvSpPr>
          <p:cNvPr id="19" name="object 2"/>
          <p:cNvSpPr txBox="1"/>
          <p:nvPr/>
        </p:nvSpPr>
        <p:spPr>
          <a:xfrm>
            <a:off x="457200" y="820367"/>
            <a:ext cx="426085" cy="3045460"/>
          </a:xfrm>
          <a:prstGeom prst="rect">
            <a:avLst/>
          </a:prstGeom>
        </p:spPr>
        <p:txBody>
          <a:bodyPr vert="horz" wrap="square" lIns="0" tIns="56515" rIns="0" bIns="0" rtlCol="0">
            <a:spAutoFit/>
          </a:bodyPr>
          <a:p>
            <a:pPr marL="12700" marR="5080" algn="just">
              <a:lnSpc>
                <a:spcPct val="90000"/>
              </a:lnSpc>
              <a:spcBef>
                <a:spcPts val="445"/>
              </a:spcBef>
              <a:spcAft>
                <a:spcPts val="0"/>
              </a:spcAft>
            </a:pPr>
            <a:r>
              <a:rPr sz="2400" b="1" spc="-5" dirty="0">
                <a:solidFill>
                  <a:schemeClr val="tx2"/>
                </a:solidFill>
                <a:latin typeface="方正黑体_GBK" panose="03000509000000000000" charset="-122"/>
                <a:ea typeface="方正黑体_GBK" panose="03000509000000000000" charset="-122"/>
                <a:cs typeface="方正黑体_GBK" panose="03000509000000000000" charset="-122"/>
              </a:rPr>
              <a:t>全 国 统 一 碳 市 场 建 设</a:t>
            </a:r>
            <a:endParaRPr sz="24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p:nvPr/>
        </p:nvSpPr>
        <p:spPr>
          <a:xfrm>
            <a:off x="2483485" y="1132152"/>
            <a:ext cx="4390390" cy="3512820"/>
          </a:xfrm>
          <a:prstGeom prst="rect">
            <a:avLst/>
          </a:prstGeom>
          <a:blipFill>
            <a:blip r:embed="rId2" cstate="print"/>
            <a:stretch>
              <a:fillRect/>
            </a:stretch>
          </a:blipFill>
        </p:spPr>
        <p:txBody>
          <a:bodyPr wrap="square" lIns="0" tIns="0" rIns="0" bIns="0" rtlCol="0"/>
          <a:lstStyle/>
          <a:p/>
        </p:txBody>
      </p:sp>
      <p:sp>
        <p:nvSpPr>
          <p:cNvPr id="4" name="object 4"/>
          <p:cNvSpPr txBox="1">
            <a:spLocks noGrp="1"/>
          </p:cNvSpPr>
          <p:nvPr>
            <p:ph type="title"/>
          </p:nvPr>
        </p:nvSpPr>
        <p:spPr>
          <a:xfrm>
            <a:off x="1295526" y="591842"/>
            <a:ext cx="7066280" cy="528955"/>
          </a:xfrm>
          <a:prstGeom prst="rect">
            <a:avLst/>
          </a:prstGeom>
        </p:spPr>
        <p:txBody>
          <a:bodyPr vert="horz" wrap="square" lIns="0" tIns="12700" rIns="0" bIns="0" rtlCol="0">
            <a:spAutoFit/>
          </a:bodyPr>
          <a:lstStyle/>
          <a:p>
            <a:pPr marL="12700" marR="5080">
              <a:lnSpc>
                <a:spcPct val="120000"/>
              </a:lnSpc>
              <a:spcBef>
                <a:spcPts val="100"/>
              </a:spcBef>
              <a:spcAft>
                <a:spcPts val="0"/>
              </a:spcAft>
            </a:pPr>
            <a:r>
              <a:rPr sz="1400" b="0" spc="-5" dirty="0">
                <a:solidFill>
                  <a:schemeClr val="tx2"/>
                </a:solidFill>
                <a:latin typeface="方正黑体_GBK" panose="03000509000000000000" charset="-122"/>
                <a:ea typeface="方正黑体_GBK" panose="03000509000000000000" charset="-122"/>
                <a:cs typeface="方正黑体_GBK" panose="03000509000000000000" charset="-122"/>
              </a:rPr>
              <a:t>2019</a:t>
            </a:r>
            <a:r>
              <a:rPr sz="1400" b="0" dirty="0">
                <a:solidFill>
                  <a:schemeClr val="tx2"/>
                </a:solidFill>
                <a:latin typeface="方正黑体_GBK" panose="03000509000000000000" charset="-122"/>
                <a:ea typeface="方正黑体_GBK" panose="03000509000000000000" charset="-122"/>
                <a:cs typeface="方正黑体_GBK" panose="03000509000000000000" charset="-122"/>
              </a:rPr>
              <a:t>年</a:t>
            </a:r>
            <a:r>
              <a:rPr sz="1400" b="0" spc="-5" dirty="0">
                <a:solidFill>
                  <a:schemeClr val="tx2"/>
                </a:solidFill>
                <a:latin typeface="方正黑体_GBK" panose="03000509000000000000" charset="-122"/>
                <a:ea typeface="方正黑体_GBK" panose="03000509000000000000" charset="-122"/>
                <a:cs typeface="方正黑体_GBK" panose="03000509000000000000" charset="-122"/>
              </a:rPr>
              <a:t>3</a:t>
            </a:r>
            <a:r>
              <a:rPr sz="1400" b="0" spc="5" dirty="0">
                <a:solidFill>
                  <a:schemeClr val="tx2"/>
                </a:solidFill>
                <a:latin typeface="方正黑体_GBK" panose="03000509000000000000" charset="-122"/>
                <a:ea typeface="方正黑体_GBK" panose="03000509000000000000" charset="-122"/>
                <a:cs typeface="方正黑体_GBK" panose="03000509000000000000" charset="-122"/>
              </a:rPr>
              <a:t>月</a:t>
            </a:r>
            <a:r>
              <a:rPr sz="1400" b="0" spc="-5" dirty="0">
                <a:solidFill>
                  <a:schemeClr val="tx2"/>
                </a:solidFill>
                <a:latin typeface="方正黑体_GBK" panose="03000509000000000000" charset="-122"/>
                <a:ea typeface="方正黑体_GBK" panose="03000509000000000000" charset="-122"/>
                <a:cs typeface="方正黑体_GBK" panose="03000509000000000000" charset="-122"/>
              </a:rPr>
              <a:t>29</a:t>
            </a:r>
            <a:r>
              <a:rPr sz="1400" b="0" dirty="0">
                <a:solidFill>
                  <a:schemeClr val="tx2"/>
                </a:solidFill>
                <a:latin typeface="方正黑体_GBK" panose="03000509000000000000" charset="-122"/>
                <a:ea typeface="方正黑体_GBK" panose="03000509000000000000" charset="-122"/>
                <a:cs typeface="方正黑体_GBK" panose="03000509000000000000" charset="-122"/>
              </a:rPr>
              <a:t>日，生态环境部发布《碳排放权交易管理暂行条</a:t>
            </a:r>
            <a:r>
              <a:rPr sz="1400" b="0" spc="-5" dirty="0">
                <a:solidFill>
                  <a:schemeClr val="tx2"/>
                </a:solidFill>
                <a:latin typeface="方正黑体_GBK" panose="03000509000000000000" charset="-122"/>
                <a:ea typeface="方正黑体_GBK" panose="03000509000000000000" charset="-122"/>
                <a:cs typeface="方正黑体_GBK" panose="03000509000000000000" charset="-122"/>
              </a:rPr>
              <a:t>例</a:t>
            </a:r>
            <a:r>
              <a:rPr sz="1400" b="0" dirty="0">
                <a:solidFill>
                  <a:schemeClr val="tx2"/>
                </a:solidFill>
                <a:latin typeface="方正黑体_GBK" panose="03000509000000000000" charset="-122"/>
                <a:ea typeface="方正黑体_GBK" panose="03000509000000000000" charset="-122"/>
                <a:cs typeface="方正黑体_GBK" panose="03000509000000000000" charset="-122"/>
              </a:rPr>
              <a:t>（</a:t>
            </a:r>
            <a:r>
              <a:rPr sz="1400" b="0" spc="-5" dirty="0">
                <a:solidFill>
                  <a:schemeClr val="tx2"/>
                </a:solidFill>
                <a:latin typeface="方正黑体_GBK" panose="03000509000000000000" charset="-122"/>
                <a:ea typeface="方正黑体_GBK" panose="03000509000000000000" charset="-122"/>
                <a:cs typeface="方正黑体_GBK" panose="03000509000000000000" charset="-122"/>
              </a:rPr>
              <a:t>征求意见</a:t>
            </a:r>
            <a:r>
              <a:rPr sz="1400" b="0" spc="5" dirty="0">
                <a:solidFill>
                  <a:schemeClr val="tx2"/>
                </a:solidFill>
                <a:latin typeface="方正黑体_GBK" panose="03000509000000000000" charset="-122"/>
                <a:ea typeface="方正黑体_GBK" panose="03000509000000000000" charset="-122"/>
                <a:cs typeface="方正黑体_GBK" panose="03000509000000000000" charset="-122"/>
              </a:rPr>
              <a:t>稿</a:t>
            </a:r>
            <a:r>
              <a:rPr sz="1400" b="0" dirty="0">
                <a:solidFill>
                  <a:schemeClr val="tx2"/>
                </a:solidFill>
                <a:latin typeface="方正黑体_GBK" panose="03000509000000000000" charset="-122"/>
                <a:ea typeface="方正黑体_GBK" panose="03000509000000000000" charset="-122"/>
                <a:cs typeface="方正黑体_GBK" panose="03000509000000000000" charset="-122"/>
              </a:rPr>
              <a:t>）</a:t>
            </a:r>
            <a:r>
              <a:rPr sz="1400" b="0" spc="-5" dirty="0">
                <a:solidFill>
                  <a:schemeClr val="tx2"/>
                </a:solidFill>
                <a:latin typeface="方正黑体_GBK" panose="03000509000000000000" charset="-122"/>
                <a:ea typeface="方正黑体_GBK" panose="03000509000000000000" charset="-122"/>
                <a:cs typeface="方正黑体_GBK" panose="03000509000000000000" charset="-122"/>
              </a:rPr>
              <a:t>》</a:t>
            </a:r>
            <a:r>
              <a:rPr sz="1400" b="0" dirty="0">
                <a:solidFill>
                  <a:schemeClr val="tx2"/>
                </a:solidFill>
                <a:latin typeface="方正黑体_GBK" panose="03000509000000000000" charset="-122"/>
                <a:ea typeface="方正黑体_GBK" panose="03000509000000000000" charset="-122"/>
                <a:cs typeface="方正黑体_GBK" panose="03000509000000000000" charset="-122"/>
              </a:rPr>
              <a:t>，</a:t>
            </a:r>
            <a:br>
              <a:rPr sz="1400" b="0" dirty="0">
                <a:solidFill>
                  <a:schemeClr val="tx2"/>
                </a:solidFill>
                <a:latin typeface="方正黑体_GBK" panose="03000509000000000000" charset="-122"/>
                <a:ea typeface="方正黑体_GBK" panose="03000509000000000000" charset="-122"/>
                <a:cs typeface="方正黑体_GBK" panose="03000509000000000000" charset="-122"/>
              </a:rPr>
            </a:br>
            <a:r>
              <a:rPr sz="1400" b="0" dirty="0">
                <a:solidFill>
                  <a:schemeClr val="tx2"/>
                </a:solidFill>
                <a:latin typeface="方正黑体_GBK" panose="03000509000000000000" charset="-122"/>
                <a:ea typeface="方正黑体_GBK" panose="03000509000000000000" charset="-122"/>
                <a:cs typeface="方正黑体_GBK" panose="03000509000000000000" charset="-122"/>
              </a:rPr>
              <a:t>该条例</a:t>
            </a:r>
            <a:r>
              <a:rPr sz="1400" b="0" spc="-5" dirty="0">
                <a:solidFill>
                  <a:schemeClr val="tx2"/>
                </a:solidFill>
                <a:latin typeface="方正黑体_GBK" panose="03000509000000000000" charset="-122"/>
                <a:ea typeface="方正黑体_GBK" panose="03000509000000000000" charset="-122"/>
                <a:cs typeface="方正黑体_GBK" panose="03000509000000000000" charset="-122"/>
              </a:rPr>
              <a:t>未来正式出台</a:t>
            </a:r>
            <a:r>
              <a:rPr sz="1400" b="0" dirty="0">
                <a:solidFill>
                  <a:schemeClr val="tx2"/>
                </a:solidFill>
                <a:latin typeface="方正黑体_GBK" panose="03000509000000000000" charset="-122"/>
                <a:ea typeface="方正黑体_GBK" panose="03000509000000000000" charset="-122"/>
                <a:cs typeface="方正黑体_GBK" panose="03000509000000000000" charset="-122"/>
              </a:rPr>
              <a:t>后</a:t>
            </a:r>
            <a:r>
              <a:rPr sz="1400" b="0" spc="-5" dirty="0">
                <a:solidFill>
                  <a:schemeClr val="tx2"/>
                </a:solidFill>
                <a:latin typeface="方正黑体_GBK" panose="03000509000000000000" charset="-122"/>
                <a:ea typeface="方正黑体_GBK" panose="03000509000000000000" charset="-122"/>
                <a:cs typeface="方正黑体_GBK" panose="03000509000000000000" charset="-122"/>
              </a:rPr>
              <a:t>，将作为全国碳市场建设运行的基础法</a:t>
            </a:r>
            <a:r>
              <a:rPr sz="1400" b="0" spc="5" dirty="0">
                <a:solidFill>
                  <a:schemeClr val="tx2"/>
                </a:solidFill>
                <a:latin typeface="方正黑体_GBK" panose="03000509000000000000" charset="-122"/>
                <a:ea typeface="方正黑体_GBK" panose="03000509000000000000" charset="-122"/>
                <a:cs typeface="方正黑体_GBK" panose="03000509000000000000" charset="-122"/>
              </a:rPr>
              <a:t>律</a:t>
            </a:r>
            <a:r>
              <a:rPr sz="1400" b="0" spc="-5" dirty="0">
                <a:solidFill>
                  <a:schemeClr val="tx2"/>
                </a:solidFill>
                <a:latin typeface="方正黑体_GBK" panose="03000509000000000000" charset="-122"/>
                <a:ea typeface="方正黑体_GBK" panose="03000509000000000000" charset="-122"/>
                <a:cs typeface="方正黑体_GBK" panose="03000509000000000000" charset="-122"/>
              </a:rPr>
              <a:t>框架</a:t>
            </a:r>
            <a:r>
              <a:rPr lang="zh-CN" sz="1400" b="0" spc="-5" dirty="0">
                <a:solidFill>
                  <a:schemeClr val="tx2"/>
                </a:solidFill>
                <a:latin typeface="方正黑体_GBK" panose="03000509000000000000" charset="-122"/>
                <a:ea typeface="方正黑体_GBK" panose="03000509000000000000" charset="-122"/>
                <a:cs typeface="方正黑体_GBK" panose="03000509000000000000" charset="-122"/>
              </a:rPr>
              <a:t>。</a:t>
            </a:r>
            <a:endParaRPr lang="zh-CN" sz="1400" b="0"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19" name="object 2"/>
          <p:cNvSpPr txBox="1"/>
          <p:nvPr/>
        </p:nvSpPr>
        <p:spPr>
          <a:xfrm>
            <a:off x="457200" y="972767"/>
            <a:ext cx="426085" cy="3045460"/>
          </a:xfrm>
          <a:prstGeom prst="rect">
            <a:avLst/>
          </a:prstGeom>
        </p:spPr>
        <p:txBody>
          <a:bodyPr vert="horz" wrap="square" lIns="0" tIns="56515" rIns="0" bIns="0" rtlCol="0">
            <a:spAutoFit/>
          </a:bodyPr>
          <a:p>
            <a:pPr marL="12700" marR="5080" algn="just">
              <a:lnSpc>
                <a:spcPct val="90000"/>
              </a:lnSpc>
              <a:spcBef>
                <a:spcPts val="445"/>
              </a:spcBef>
              <a:spcAft>
                <a:spcPts val="0"/>
              </a:spcAft>
            </a:pPr>
            <a:r>
              <a:rPr sz="2400" b="1" spc="-5" dirty="0">
                <a:solidFill>
                  <a:schemeClr val="tx2"/>
                </a:solidFill>
                <a:latin typeface="方正黑体_GBK" panose="03000509000000000000" charset="-122"/>
                <a:ea typeface="方正黑体_GBK" panose="03000509000000000000" charset="-122"/>
                <a:cs typeface="方正黑体_GBK" panose="03000509000000000000" charset="-122"/>
              </a:rPr>
              <a:t>全 国 统 一 碳 市 场 建 设</a:t>
            </a:r>
            <a:endParaRPr sz="24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1142745" y="667713"/>
            <a:ext cx="7639050" cy="227330"/>
          </a:xfrm>
          <a:prstGeom prst="rect">
            <a:avLst/>
          </a:prstGeom>
        </p:spPr>
        <p:txBody>
          <a:bodyPr vert="horz" wrap="square" lIns="0" tIns="12065" rIns="0" bIns="0" rtlCol="0">
            <a:spAutoFit/>
          </a:bodyPr>
          <a:lstStyle/>
          <a:p>
            <a:pPr marL="12700">
              <a:lnSpc>
                <a:spcPct val="100000"/>
              </a:lnSpc>
              <a:spcBef>
                <a:spcPts val="95"/>
              </a:spcBef>
            </a:pPr>
            <a:r>
              <a:rPr sz="1400" b="0" spc="5" dirty="0">
                <a:solidFill>
                  <a:schemeClr val="tx2">
                    <a:lumMod val="75000"/>
                  </a:schemeClr>
                </a:solidFill>
                <a:ea typeface="黑体" panose="02010609060101010101" charset="-122"/>
              </a:rPr>
              <a:t>2019</a:t>
            </a:r>
            <a:r>
              <a:rPr sz="1400" b="0" spc="25" dirty="0">
                <a:solidFill>
                  <a:schemeClr val="tx2">
                    <a:lumMod val="75000"/>
                  </a:schemeClr>
                </a:solidFill>
                <a:ea typeface="黑体" panose="02010609060101010101" charset="-122"/>
              </a:rPr>
              <a:t>年</a:t>
            </a:r>
            <a:r>
              <a:rPr sz="1400" b="0" spc="10" dirty="0">
                <a:solidFill>
                  <a:schemeClr val="tx2">
                    <a:lumMod val="75000"/>
                  </a:schemeClr>
                </a:solidFill>
                <a:ea typeface="黑体" panose="02010609060101010101" charset="-122"/>
              </a:rPr>
              <a:t>10</a:t>
            </a:r>
            <a:r>
              <a:rPr sz="1400" b="0" spc="30" dirty="0">
                <a:solidFill>
                  <a:schemeClr val="tx2">
                    <a:lumMod val="75000"/>
                  </a:schemeClr>
                </a:solidFill>
                <a:ea typeface="黑体" panose="02010609060101010101" charset="-122"/>
              </a:rPr>
              <a:t>月</a:t>
            </a:r>
            <a:r>
              <a:rPr sz="1400" b="0" spc="5" dirty="0">
                <a:solidFill>
                  <a:schemeClr val="tx2">
                    <a:lumMod val="75000"/>
                  </a:schemeClr>
                </a:solidFill>
                <a:ea typeface="黑体" panose="02010609060101010101" charset="-122"/>
              </a:rPr>
              <a:t>-12</a:t>
            </a:r>
            <a:r>
              <a:rPr sz="1400" b="0" spc="25" dirty="0">
                <a:solidFill>
                  <a:schemeClr val="tx2">
                    <a:lumMod val="75000"/>
                  </a:schemeClr>
                </a:solidFill>
                <a:ea typeface="黑体" panose="02010609060101010101" charset="-122"/>
              </a:rPr>
              <a:t>月，</a:t>
            </a:r>
            <a:r>
              <a:rPr sz="1400" b="0" spc="30" dirty="0">
                <a:solidFill>
                  <a:schemeClr val="tx2">
                    <a:lumMod val="75000"/>
                  </a:schemeClr>
                </a:solidFill>
                <a:ea typeface="黑体" panose="02010609060101010101" charset="-122"/>
              </a:rPr>
              <a:t>生</a:t>
            </a:r>
            <a:r>
              <a:rPr sz="1400" b="0" spc="20" dirty="0">
                <a:solidFill>
                  <a:schemeClr val="tx2">
                    <a:lumMod val="75000"/>
                  </a:schemeClr>
                </a:solidFill>
                <a:ea typeface="黑体" panose="02010609060101010101" charset="-122"/>
              </a:rPr>
              <a:t>态环</a:t>
            </a:r>
            <a:r>
              <a:rPr sz="1400" b="0" spc="30" dirty="0">
                <a:solidFill>
                  <a:schemeClr val="tx2">
                    <a:lumMod val="75000"/>
                  </a:schemeClr>
                </a:solidFill>
                <a:ea typeface="黑体" panose="02010609060101010101" charset="-122"/>
              </a:rPr>
              <a:t>境</a:t>
            </a:r>
            <a:r>
              <a:rPr sz="1400" b="0" spc="25" dirty="0">
                <a:solidFill>
                  <a:schemeClr val="tx2">
                    <a:lumMod val="75000"/>
                  </a:schemeClr>
                </a:solidFill>
                <a:ea typeface="黑体" panose="02010609060101010101" charset="-122"/>
              </a:rPr>
              <a:t>部</a:t>
            </a:r>
            <a:r>
              <a:rPr sz="1400" b="0" spc="20" dirty="0">
                <a:solidFill>
                  <a:schemeClr val="tx2">
                    <a:lumMod val="75000"/>
                  </a:schemeClr>
                </a:solidFill>
                <a:ea typeface="黑体" panose="02010609060101010101" charset="-122"/>
              </a:rPr>
              <a:t>举办碳</a:t>
            </a:r>
            <a:r>
              <a:rPr sz="1400" b="0" spc="25" dirty="0">
                <a:solidFill>
                  <a:schemeClr val="tx2">
                    <a:lumMod val="75000"/>
                  </a:schemeClr>
                </a:solidFill>
                <a:ea typeface="黑体" panose="02010609060101010101" charset="-122"/>
              </a:rPr>
              <a:t>市</a:t>
            </a:r>
            <a:r>
              <a:rPr sz="1400" b="0" spc="20" dirty="0">
                <a:solidFill>
                  <a:schemeClr val="tx2">
                    <a:lumMod val="75000"/>
                  </a:schemeClr>
                </a:solidFill>
                <a:ea typeface="黑体" panose="02010609060101010101" charset="-122"/>
              </a:rPr>
              <a:t>场配额分</a:t>
            </a:r>
            <a:r>
              <a:rPr sz="1400" b="0" spc="25" dirty="0">
                <a:solidFill>
                  <a:schemeClr val="tx2">
                    <a:lumMod val="75000"/>
                  </a:schemeClr>
                </a:solidFill>
                <a:ea typeface="黑体" panose="02010609060101010101" charset="-122"/>
              </a:rPr>
              <a:t>配</a:t>
            </a:r>
            <a:r>
              <a:rPr sz="1400" b="0" spc="20" dirty="0">
                <a:solidFill>
                  <a:schemeClr val="tx2">
                    <a:lumMod val="75000"/>
                  </a:schemeClr>
                </a:solidFill>
                <a:ea typeface="黑体" panose="02010609060101010101" charset="-122"/>
              </a:rPr>
              <a:t>和管理系列培训</a:t>
            </a:r>
            <a:r>
              <a:rPr sz="1400" b="0" spc="55" dirty="0">
                <a:solidFill>
                  <a:schemeClr val="tx2">
                    <a:lumMod val="75000"/>
                  </a:schemeClr>
                </a:solidFill>
                <a:ea typeface="黑体" panose="02010609060101010101" charset="-122"/>
              </a:rPr>
              <a:t>班</a:t>
            </a:r>
            <a:r>
              <a:rPr sz="1400" b="0" spc="15" dirty="0">
                <a:solidFill>
                  <a:schemeClr val="tx2">
                    <a:lumMod val="75000"/>
                  </a:schemeClr>
                </a:solidFill>
                <a:ea typeface="黑体" panose="02010609060101010101" charset="-122"/>
              </a:rPr>
              <a:t>（15</a:t>
            </a:r>
            <a:r>
              <a:rPr sz="1400" b="0" spc="25" dirty="0">
                <a:solidFill>
                  <a:schemeClr val="tx2">
                    <a:lumMod val="75000"/>
                  </a:schemeClr>
                </a:solidFill>
                <a:ea typeface="黑体" panose="02010609060101010101" charset="-122"/>
              </a:rPr>
              <a:t>个城市</a:t>
            </a:r>
            <a:r>
              <a:rPr sz="1400" b="0" spc="30" dirty="0">
                <a:solidFill>
                  <a:schemeClr val="tx2">
                    <a:lumMod val="75000"/>
                  </a:schemeClr>
                </a:solidFill>
                <a:ea typeface="黑体" panose="02010609060101010101" charset="-122"/>
              </a:rPr>
              <a:t>、</a:t>
            </a:r>
            <a:r>
              <a:rPr sz="1400" b="0" spc="20" dirty="0">
                <a:solidFill>
                  <a:schemeClr val="tx2">
                    <a:lumMod val="75000"/>
                  </a:schemeClr>
                </a:solidFill>
                <a:ea typeface="黑体" panose="02010609060101010101" charset="-122"/>
              </a:rPr>
              <a:t>8</a:t>
            </a:r>
            <a:r>
              <a:rPr sz="1400" b="0" spc="25" dirty="0">
                <a:solidFill>
                  <a:schemeClr val="tx2">
                    <a:lumMod val="75000"/>
                  </a:schemeClr>
                </a:solidFill>
                <a:ea typeface="黑体" panose="02010609060101010101" charset="-122"/>
              </a:rPr>
              <a:t>期、</a:t>
            </a:r>
            <a:r>
              <a:rPr sz="1400" b="0" spc="5" dirty="0">
                <a:solidFill>
                  <a:schemeClr val="tx2">
                    <a:lumMod val="75000"/>
                  </a:schemeClr>
                </a:solidFill>
                <a:ea typeface="黑体" panose="02010609060101010101" charset="-122"/>
              </a:rPr>
              <a:t>17</a:t>
            </a:r>
            <a:r>
              <a:rPr sz="1400" b="0" spc="25" dirty="0">
                <a:solidFill>
                  <a:schemeClr val="tx2">
                    <a:lumMod val="75000"/>
                  </a:schemeClr>
                </a:solidFill>
                <a:ea typeface="黑体" panose="02010609060101010101" charset="-122"/>
              </a:rPr>
              <a:t>场</a:t>
            </a:r>
            <a:r>
              <a:rPr sz="1400" b="0" spc="-5" dirty="0">
                <a:solidFill>
                  <a:schemeClr val="tx2">
                    <a:lumMod val="75000"/>
                  </a:schemeClr>
                </a:solidFill>
                <a:ea typeface="黑体" panose="02010609060101010101" charset="-122"/>
              </a:rPr>
              <a:t>）</a:t>
            </a:r>
            <a:endParaRPr sz="1400" b="0" spc="-5" dirty="0">
              <a:solidFill>
                <a:schemeClr val="tx2">
                  <a:lumMod val="75000"/>
                </a:schemeClr>
              </a:solidFill>
              <a:ea typeface="黑体" panose="02010609060101010101" charset="-122"/>
            </a:endParaRPr>
          </a:p>
        </p:txBody>
      </p:sp>
      <p:sp>
        <p:nvSpPr>
          <p:cNvPr id="3" name="object 3"/>
          <p:cNvSpPr/>
          <p:nvPr/>
        </p:nvSpPr>
        <p:spPr>
          <a:xfrm>
            <a:off x="1331594" y="1060193"/>
            <a:ext cx="4796662" cy="3530219"/>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5148071" y="1420187"/>
            <a:ext cx="3181477" cy="2123694"/>
          </a:xfrm>
          <a:prstGeom prst="rect">
            <a:avLst/>
          </a:prstGeom>
          <a:blipFill>
            <a:blip r:embed="rId3" cstate="print"/>
            <a:stretch>
              <a:fillRect/>
            </a:stretch>
          </a:blipFill>
        </p:spPr>
        <p:txBody>
          <a:bodyPr wrap="square" lIns="0" tIns="0" rIns="0" bIns="0" rtlCol="0"/>
          <a:lstStyle/>
          <a:p/>
        </p:txBody>
      </p:sp>
      <p:sp>
        <p:nvSpPr>
          <p:cNvPr id="19" name="object 2"/>
          <p:cNvSpPr txBox="1"/>
          <p:nvPr/>
        </p:nvSpPr>
        <p:spPr>
          <a:xfrm>
            <a:off x="457200" y="820367"/>
            <a:ext cx="426085" cy="3045460"/>
          </a:xfrm>
          <a:prstGeom prst="rect">
            <a:avLst/>
          </a:prstGeom>
        </p:spPr>
        <p:txBody>
          <a:bodyPr vert="horz" wrap="square" lIns="0" tIns="56515" rIns="0" bIns="0" rtlCol="0">
            <a:spAutoFit/>
          </a:bodyPr>
          <a:p>
            <a:pPr marL="12700" marR="5080" algn="just">
              <a:lnSpc>
                <a:spcPct val="90000"/>
              </a:lnSpc>
              <a:spcBef>
                <a:spcPts val="445"/>
              </a:spcBef>
              <a:spcAft>
                <a:spcPts val="0"/>
              </a:spcAft>
            </a:pPr>
            <a:r>
              <a:rPr sz="2400" b="1" spc="-5" dirty="0">
                <a:solidFill>
                  <a:schemeClr val="tx2"/>
                </a:solidFill>
                <a:latin typeface="方正黑体_GBK" panose="03000509000000000000" charset="-122"/>
                <a:ea typeface="方正黑体_GBK" panose="03000509000000000000" charset="-122"/>
                <a:cs typeface="方正黑体_GBK" panose="03000509000000000000" charset="-122"/>
              </a:rPr>
              <a:t>全 国 统 一 碳 市 场 建 设</a:t>
            </a:r>
            <a:endParaRPr sz="24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1143635" y="667967"/>
            <a:ext cx="6248400" cy="657860"/>
          </a:xfrm>
          <a:prstGeom prst="rect">
            <a:avLst/>
          </a:prstGeom>
        </p:spPr>
        <p:txBody>
          <a:bodyPr vert="horz" wrap="square" lIns="0" tIns="12065" rIns="0" bIns="0" rtlCol="0">
            <a:spAutoFit/>
          </a:bodyPr>
          <a:lstStyle/>
          <a:p>
            <a:pPr marL="101600">
              <a:lnSpc>
                <a:spcPct val="100000"/>
              </a:lnSpc>
              <a:spcBef>
                <a:spcPts val="95"/>
              </a:spcBef>
            </a:pPr>
            <a:r>
              <a:rPr sz="1400" b="0" spc="-5" dirty="0">
                <a:solidFill>
                  <a:srgbClr val="000000"/>
                </a:solidFill>
                <a:latin typeface="方正黑体_GBK" panose="03000509000000000000" charset="-122"/>
                <a:ea typeface="方正黑体_GBK" panose="03000509000000000000" charset="-122"/>
                <a:cs typeface="方正黑体_GBK" panose="03000509000000000000" charset="-122"/>
              </a:rPr>
              <a:t>2020年12月</a:t>
            </a:r>
            <a:r>
              <a:rPr sz="1400" b="0" dirty="0">
                <a:solidFill>
                  <a:srgbClr val="000000"/>
                </a:solidFill>
                <a:latin typeface="方正黑体_GBK" panose="03000509000000000000" charset="-122"/>
                <a:ea typeface="方正黑体_GBK" panose="03000509000000000000" charset="-122"/>
                <a:cs typeface="方正黑体_GBK" panose="03000509000000000000" charset="-122"/>
              </a:rPr>
              <a:t>，</a:t>
            </a:r>
            <a:r>
              <a:rPr sz="1400" b="0" spc="-5" dirty="0">
                <a:solidFill>
                  <a:srgbClr val="000000"/>
                </a:solidFill>
                <a:latin typeface="方正黑体_GBK" panose="03000509000000000000" charset="-122"/>
                <a:ea typeface="方正黑体_GBK" panose="03000509000000000000" charset="-122"/>
                <a:cs typeface="方正黑体_GBK" panose="03000509000000000000" charset="-122"/>
              </a:rPr>
              <a:t>生态环境部</a:t>
            </a:r>
            <a:r>
              <a:rPr sz="1400" b="0" dirty="0">
                <a:solidFill>
                  <a:srgbClr val="000000"/>
                </a:solidFill>
                <a:latin typeface="方正黑体_GBK" panose="03000509000000000000" charset="-122"/>
                <a:ea typeface="方正黑体_GBK" panose="03000509000000000000" charset="-122"/>
                <a:cs typeface="方正黑体_GBK" panose="03000509000000000000" charset="-122"/>
              </a:rPr>
              <a:t>印</a:t>
            </a:r>
            <a:r>
              <a:rPr sz="1400" b="0" spc="-5" dirty="0">
                <a:solidFill>
                  <a:srgbClr val="000000"/>
                </a:solidFill>
                <a:latin typeface="方正黑体_GBK" panose="03000509000000000000" charset="-122"/>
                <a:ea typeface="方正黑体_GBK" panose="03000509000000000000" charset="-122"/>
                <a:cs typeface="方正黑体_GBK" panose="03000509000000000000" charset="-122"/>
              </a:rPr>
              <a:t>发</a:t>
            </a:r>
            <a:r>
              <a:rPr sz="1400" b="0" dirty="0">
                <a:solidFill>
                  <a:srgbClr val="000000"/>
                </a:solidFill>
                <a:latin typeface="方正黑体_GBK" panose="03000509000000000000" charset="-122"/>
                <a:ea typeface="方正黑体_GBK" panose="03000509000000000000" charset="-122"/>
                <a:cs typeface="方正黑体_GBK" panose="03000509000000000000" charset="-122"/>
              </a:rPr>
              <a:t>《</a:t>
            </a:r>
            <a:r>
              <a:rPr sz="1400" b="0" spc="-5" dirty="0">
                <a:solidFill>
                  <a:srgbClr val="000000"/>
                </a:solidFill>
                <a:latin typeface="方正黑体_GBK" panose="03000509000000000000" charset="-122"/>
                <a:ea typeface="方正黑体_GBK" panose="03000509000000000000" charset="-122"/>
                <a:cs typeface="方正黑体_GBK" panose="03000509000000000000" charset="-122"/>
              </a:rPr>
              <a:t>2019-2020年全国碳排放权交易配额</a:t>
            </a:r>
            <a:br>
              <a:rPr sz="1400" b="0" spc="-5" dirty="0">
                <a:solidFill>
                  <a:srgbClr val="000000"/>
                </a:solidFill>
                <a:latin typeface="方正黑体_GBK" panose="03000509000000000000" charset="-122"/>
                <a:ea typeface="方正黑体_GBK" panose="03000509000000000000" charset="-122"/>
                <a:cs typeface="方正黑体_GBK" panose="03000509000000000000" charset="-122"/>
              </a:rPr>
            </a:br>
            <a:r>
              <a:rPr sz="1400" b="0" spc="-5" dirty="0">
                <a:solidFill>
                  <a:srgbClr val="000000"/>
                </a:solidFill>
                <a:latin typeface="方正黑体_GBK" panose="03000509000000000000" charset="-122"/>
                <a:ea typeface="方正黑体_GBK" panose="03000509000000000000" charset="-122"/>
                <a:cs typeface="方正黑体_GBK" panose="03000509000000000000" charset="-122"/>
              </a:rPr>
              <a:t>总量设定与分配实施方案（发电行业</a:t>
            </a:r>
            <a:r>
              <a:rPr sz="1400" b="0" dirty="0">
                <a:solidFill>
                  <a:srgbClr val="000000"/>
                </a:solidFill>
                <a:latin typeface="方正黑体_GBK" panose="03000509000000000000" charset="-122"/>
                <a:ea typeface="方正黑体_GBK" panose="03000509000000000000" charset="-122"/>
                <a:cs typeface="方正黑体_GBK" panose="03000509000000000000" charset="-122"/>
              </a:rPr>
              <a:t>）</a:t>
            </a:r>
            <a:r>
              <a:rPr sz="1400" b="0" spc="-5" dirty="0">
                <a:solidFill>
                  <a:srgbClr val="000000"/>
                </a:solidFill>
                <a:latin typeface="方正黑体_GBK" panose="03000509000000000000" charset="-122"/>
                <a:ea typeface="方正黑体_GBK" panose="03000509000000000000" charset="-122"/>
                <a:cs typeface="方正黑体_GBK" panose="03000509000000000000" charset="-122"/>
              </a:rPr>
              <a:t>》和</a:t>
            </a:r>
            <a:r>
              <a:rPr sz="1400" b="0" dirty="0">
                <a:solidFill>
                  <a:srgbClr val="000000"/>
                </a:solidFill>
                <a:latin typeface="方正黑体_GBK" panose="03000509000000000000" charset="-122"/>
                <a:ea typeface="方正黑体_GBK" panose="03000509000000000000" charset="-122"/>
                <a:cs typeface="方正黑体_GBK" panose="03000509000000000000" charset="-122"/>
              </a:rPr>
              <a:t>《</a:t>
            </a:r>
            <a:r>
              <a:rPr sz="1400" b="0" spc="-5" dirty="0">
                <a:solidFill>
                  <a:srgbClr val="000000"/>
                </a:solidFill>
                <a:latin typeface="方正黑体_GBK" panose="03000509000000000000" charset="-122"/>
                <a:ea typeface="方正黑体_GBK" panose="03000509000000000000" charset="-122"/>
                <a:cs typeface="方正黑体_GBK" panose="03000509000000000000" charset="-122"/>
              </a:rPr>
              <a:t>纳</a:t>
            </a:r>
            <a:r>
              <a:rPr sz="1400" b="0" dirty="0">
                <a:solidFill>
                  <a:srgbClr val="000000"/>
                </a:solidFill>
                <a:latin typeface="方正黑体_GBK" panose="03000509000000000000" charset="-122"/>
                <a:ea typeface="方正黑体_GBK" panose="03000509000000000000" charset="-122"/>
                <a:cs typeface="方正黑体_GBK" panose="03000509000000000000" charset="-122"/>
              </a:rPr>
              <a:t>入</a:t>
            </a:r>
            <a:r>
              <a:rPr sz="1400" b="0" spc="-5" dirty="0">
                <a:solidFill>
                  <a:srgbClr val="000000"/>
                </a:solidFill>
                <a:latin typeface="方正黑体_GBK" panose="03000509000000000000" charset="-122"/>
                <a:ea typeface="方正黑体_GBK" panose="03000509000000000000" charset="-122"/>
                <a:cs typeface="方正黑体_GBK" panose="03000509000000000000" charset="-122"/>
              </a:rPr>
              <a:t>2019-2020年全国</a:t>
            </a:r>
            <a:br>
              <a:rPr sz="1400" b="0" spc="-5" dirty="0">
                <a:solidFill>
                  <a:srgbClr val="000000"/>
                </a:solidFill>
                <a:latin typeface="方正黑体_GBK" panose="03000509000000000000" charset="-122"/>
                <a:ea typeface="方正黑体_GBK" panose="03000509000000000000" charset="-122"/>
                <a:cs typeface="方正黑体_GBK" panose="03000509000000000000" charset="-122"/>
              </a:rPr>
            </a:br>
            <a:r>
              <a:rPr sz="1400" b="0" spc="-5" dirty="0">
                <a:solidFill>
                  <a:srgbClr val="000000"/>
                </a:solidFill>
                <a:latin typeface="方正黑体_GBK" panose="03000509000000000000" charset="-122"/>
                <a:ea typeface="方正黑体_GBK" panose="03000509000000000000" charset="-122"/>
                <a:cs typeface="方正黑体_GBK" panose="03000509000000000000" charset="-122"/>
              </a:rPr>
              <a:t>碳排放权交易配额管理的重点排放单位名</a:t>
            </a:r>
            <a:r>
              <a:rPr sz="1400" b="0" spc="5" dirty="0">
                <a:solidFill>
                  <a:srgbClr val="000000"/>
                </a:solidFill>
                <a:latin typeface="方正黑体_GBK" panose="03000509000000000000" charset="-122"/>
                <a:ea typeface="方正黑体_GBK" panose="03000509000000000000" charset="-122"/>
                <a:cs typeface="方正黑体_GBK" panose="03000509000000000000" charset="-122"/>
              </a:rPr>
              <a:t>单</a:t>
            </a:r>
            <a:r>
              <a:rPr sz="1400" b="0" spc="-5" dirty="0">
                <a:solidFill>
                  <a:srgbClr val="000000"/>
                </a:solidFill>
                <a:latin typeface="方正黑体_GBK" panose="03000509000000000000" charset="-122"/>
                <a:ea typeface="方正黑体_GBK" panose="03000509000000000000" charset="-122"/>
                <a:cs typeface="方正黑体_GBK" panose="03000509000000000000" charset="-122"/>
              </a:rPr>
              <a:t>》</a:t>
            </a:r>
            <a:endParaRPr sz="1400">
              <a:latin typeface="方正黑体_GBK" panose="03000509000000000000" charset="-122"/>
              <a:ea typeface="方正黑体_GBK" panose="03000509000000000000" charset="-122"/>
              <a:cs typeface="方正黑体_GBK" panose="03000509000000000000" charset="-122"/>
            </a:endParaRPr>
          </a:p>
        </p:txBody>
      </p:sp>
      <p:sp>
        <p:nvSpPr>
          <p:cNvPr id="4" name="object 4"/>
          <p:cNvSpPr/>
          <p:nvPr/>
        </p:nvSpPr>
        <p:spPr>
          <a:xfrm>
            <a:off x="1219199" y="1396032"/>
            <a:ext cx="5941441" cy="2988817"/>
          </a:xfrm>
          <a:prstGeom prst="rect">
            <a:avLst/>
          </a:prstGeom>
          <a:blipFill>
            <a:blip r:embed="rId2" cstate="print"/>
            <a:stretch>
              <a:fillRect/>
            </a:stretch>
          </a:blipFill>
        </p:spPr>
        <p:txBody>
          <a:bodyPr wrap="square" lIns="0" tIns="0" rIns="0" bIns="0" rtlCol="0"/>
          <a:lstStyle/>
          <a:p/>
        </p:txBody>
      </p:sp>
      <p:graphicFrame>
        <p:nvGraphicFramePr>
          <p:cNvPr id="6" name="object 6"/>
          <p:cNvGraphicFramePr>
            <a:graphicFrameLocks noGrp="1"/>
          </p:cNvGraphicFramePr>
          <p:nvPr>
            <p:custDataLst>
              <p:tags r:id="rId3"/>
            </p:custDataLst>
          </p:nvPr>
        </p:nvGraphicFramePr>
        <p:xfrm>
          <a:off x="7010400" y="550492"/>
          <a:ext cx="1946910" cy="3855720"/>
        </p:xfrm>
        <a:graphic>
          <a:graphicData uri="http://schemas.openxmlformats.org/drawingml/2006/table">
            <a:tbl>
              <a:tblPr firstRow="1" bandRow="1">
                <a:tableStyleId>{2D5ABB26-0587-4C30-8999-92F81FD0307C}</a:tableStyleId>
              </a:tblPr>
              <a:tblGrid>
                <a:gridCol w="958850"/>
                <a:gridCol w="988060"/>
              </a:tblGrid>
              <a:tr h="116840">
                <a:tc>
                  <a:txBody>
                    <a:bodyPr/>
                    <a:lstStyle/>
                    <a:p>
                      <a:pPr marL="339090">
                        <a:lnSpc>
                          <a:spcPts val="765"/>
                        </a:lnSpc>
                        <a:spcBef>
                          <a:spcPts val="15"/>
                        </a:spcBef>
                      </a:pPr>
                      <a:r>
                        <a:rPr sz="700" b="1" dirty="0">
                          <a:latin typeface="宋体" panose="02010600030101010101" pitchFamily="2" charset="-122"/>
                          <a:cs typeface="宋体" panose="02010600030101010101" pitchFamily="2" charset="-122"/>
                        </a:rPr>
                        <a:t>省份</a:t>
                      </a:r>
                      <a:r>
                        <a:rPr sz="700" b="1" dirty="0">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19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720" algn="ctr">
                        <a:lnSpc>
                          <a:spcPts val="765"/>
                        </a:lnSpc>
                        <a:spcBef>
                          <a:spcPts val="15"/>
                        </a:spcBef>
                      </a:pPr>
                      <a:r>
                        <a:rPr sz="700" b="1" dirty="0">
                          <a:latin typeface="宋体" panose="02010600030101010101" pitchFamily="2" charset="-122"/>
                          <a:cs typeface="宋体" panose="02010600030101010101" pitchFamily="2" charset="-122"/>
                        </a:rPr>
                        <a:t>数量</a:t>
                      </a:r>
                      <a:r>
                        <a:rPr sz="700" b="1" dirty="0">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19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116840">
                <a:tc>
                  <a:txBody>
                    <a:bodyPr/>
                    <a:lstStyle/>
                    <a:p>
                      <a:pPr marL="339725">
                        <a:lnSpc>
                          <a:spcPts val="765"/>
                        </a:lnSpc>
                        <a:spcBef>
                          <a:spcPts val="20"/>
                        </a:spcBef>
                      </a:pPr>
                      <a:r>
                        <a:rPr sz="700" dirty="0">
                          <a:latin typeface="宋体" panose="02010600030101010101" pitchFamily="2" charset="-122"/>
                          <a:cs typeface="宋体" panose="02010600030101010101" pitchFamily="2" charset="-122"/>
                        </a:rPr>
                        <a:t>北京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720" algn="ctr">
                        <a:lnSpc>
                          <a:spcPts val="765"/>
                        </a:lnSpc>
                        <a:spcBef>
                          <a:spcPts val="20"/>
                        </a:spcBef>
                      </a:pPr>
                      <a:r>
                        <a:rPr sz="700" spc="-5" dirty="0">
                          <a:latin typeface="Calibri" panose="020F0502020204030204"/>
                          <a:cs typeface="Calibri" panose="020F0502020204030204"/>
                        </a:rPr>
                        <a:t>13</a:t>
                      </a:r>
                      <a:r>
                        <a:rPr sz="700" dirty="0">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116840">
                <a:tc>
                  <a:txBody>
                    <a:bodyPr/>
                    <a:lstStyle/>
                    <a:p>
                      <a:pPr marL="339725">
                        <a:lnSpc>
                          <a:spcPts val="765"/>
                        </a:lnSpc>
                        <a:spcBef>
                          <a:spcPts val="15"/>
                        </a:spcBef>
                      </a:pPr>
                      <a:r>
                        <a:rPr sz="700" dirty="0">
                          <a:latin typeface="宋体" panose="02010600030101010101" pitchFamily="2" charset="-122"/>
                          <a:cs typeface="宋体" panose="02010600030101010101" pitchFamily="2" charset="-122"/>
                        </a:rPr>
                        <a:t>天津 </a:t>
                      </a:r>
                      <a:endParaRPr sz="700">
                        <a:latin typeface="宋体" panose="02010600030101010101" pitchFamily="2" charset="-122"/>
                        <a:cs typeface="宋体" panose="02010600030101010101" pitchFamily="2" charset="-122"/>
                      </a:endParaRPr>
                    </a:p>
                  </a:txBody>
                  <a:tcPr marL="0" marR="0" marT="19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720" algn="ctr">
                        <a:lnSpc>
                          <a:spcPts val="765"/>
                        </a:lnSpc>
                        <a:spcBef>
                          <a:spcPts val="15"/>
                        </a:spcBef>
                      </a:pPr>
                      <a:r>
                        <a:rPr sz="700" spc="-5" dirty="0">
                          <a:latin typeface="Calibri" panose="020F0502020204030204"/>
                          <a:cs typeface="Calibri" panose="020F0502020204030204"/>
                        </a:rPr>
                        <a:t>24</a:t>
                      </a:r>
                      <a:r>
                        <a:rPr sz="700" dirty="0">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19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116840">
                <a:tc>
                  <a:txBody>
                    <a:bodyPr/>
                    <a:lstStyle/>
                    <a:p>
                      <a:pPr marL="339725">
                        <a:lnSpc>
                          <a:spcPts val="765"/>
                        </a:lnSpc>
                        <a:spcBef>
                          <a:spcPts val="15"/>
                        </a:spcBef>
                      </a:pPr>
                      <a:r>
                        <a:rPr sz="700" dirty="0">
                          <a:latin typeface="宋体" panose="02010600030101010101" pitchFamily="2" charset="-122"/>
                          <a:cs typeface="宋体" panose="02010600030101010101" pitchFamily="2" charset="-122"/>
                        </a:rPr>
                        <a:t>河北 </a:t>
                      </a:r>
                      <a:endParaRPr sz="700">
                        <a:latin typeface="宋体" panose="02010600030101010101" pitchFamily="2" charset="-122"/>
                        <a:cs typeface="宋体" panose="02010600030101010101" pitchFamily="2" charset="-122"/>
                      </a:endParaRPr>
                    </a:p>
                  </a:txBody>
                  <a:tcPr marL="0" marR="0" marT="19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720" algn="ctr">
                        <a:lnSpc>
                          <a:spcPts val="765"/>
                        </a:lnSpc>
                        <a:spcBef>
                          <a:spcPts val="15"/>
                        </a:spcBef>
                      </a:pPr>
                      <a:r>
                        <a:rPr sz="700" spc="-5" dirty="0">
                          <a:latin typeface="Calibri" panose="020F0502020204030204"/>
                          <a:cs typeface="Calibri" panose="020F0502020204030204"/>
                        </a:rPr>
                        <a:t>86</a:t>
                      </a:r>
                      <a:r>
                        <a:rPr sz="700" dirty="0">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19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116840">
                <a:tc>
                  <a:txBody>
                    <a:bodyPr/>
                    <a:lstStyle/>
                    <a:p>
                      <a:pPr marL="339725">
                        <a:lnSpc>
                          <a:spcPts val="765"/>
                        </a:lnSpc>
                        <a:spcBef>
                          <a:spcPts val="15"/>
                        </a:spcBef>
                      </a:pPr>
                      <a:r>
                        <a:rPr sz="700" dirty="0">
                          <a:latin typeface="宋体" panose="02010600030101010101" pitchFamily="2" charset="-122"/>
                          <a:cs typeface="宋体" panose="02010600030101010101" pitchFamily="2" charset="-122"/>
                        </a:rPr>
                        <a:t>山西 </a:t>
                      </a:r>
                      <a:endParaRPr sz="700">
                        <a:latin typeface="宋体" panose="02010600030101010101" pitchFamily="2" charset="-122"/>
                        <a:cs typeface="宋体" panose="02010600030101010101" pitchFamily="2" charset="-122"/>
                      </a:endParaRPr>
                    </a:p>
                  </a:txBody>
                  <a:tcPr marL="0" marR="0" marT="19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085" algn="ctr">
                        <a:lnSpc>
                          <a:spcPts val="765"/>
                        </a:lnSpc>
                        <a:spcBef>
                          <a:spcPts val="15"/>
                        </a:spcBef>
                      </a:pPr>
                      <a:r>
                        <a:rPr sz="700" b="1" spc="-5" dirty="0">
                          <a:solidFill>
                            <a:srgbClr val="FF0000"/>
                          </a:solidFill>
                          <a:latin typeface="Calibri" panose="020F0502020204030204"/>
                          <a:cs typeface="Calibri" panose="020F0502020204030204"/>
                        </a:rPr>
                        <a:t>119</a:t>
                      </a:r>
                      <a:r>
                        <a:rPr sz="700" b="1" dirty="0">
                          <a:solidFill>
                            <a:srgbClr val="FF0000"/>
                          </a:solidFill>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19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116840">
                <a:tc>
                  <a:txBody>
                    <a:bodyPr/>
                    <a:lstStyle/>
                    <a:p>
                      <a:pPr marL="295910">
                        <a:lnSpc>
                          <a:spcPts val="765"/>
                        </a:lnSpc>
                        <a:spcBef>
                          <a:spcPts val="20"/>
                        </a:spcBef>
                      </a:pPr>
                      <a:r>
                        <a:rPr sz="700" dirty="0">
                          <a:latin typeface="宋体" panose="02010600030101010101" pitchFamily="2" charset="-122"/>
                          <a:cs typeface="宋体" panose="02010600030101010101" pitchFamily="2" charset="-122"/>
                        </a:rPr>
                        <a:t>内蒙古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085" algn="ctr">
                        <a:lnSpc>
                          <a:spcPts val="765"/>
                        </a:lnSpc>
                        <a:spcBef>
                          <a:spcPts val="20"/>
                        </a:spcBef>
                      </a:pPr>
                      <a:r>
                        <a:rPr sz="700" b="1" spc="-5" dirty="0">
                          <a:solidFill>
                            <a:srgbClr val="FF0000"/>
                          </a:solidFill>
                          <a:latin typeface="Calibri" panose="020F0502020204030204"/>
                          <a:cs typeface="Calibri" panose="020F0502020204030204"/>
                        </a:rPr>
                        <a:t>168</a:t>
                      </a:r>
                      <a:r>
                        <a:rPr sz="700" b="1" dirty="0">
                          <a:solidFill>
                            <a:srgbClr val="FF0000"/>
                          </a:solidFill>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116840">
                <a:tc>
                  <a:txBody>
                    <a:bodyPr/>
                    <a:lstStyle/>
                    <a:p>
                      <a:pPr marL="339725">
                        <a:lnSpc>
                          <a:spcPts val="765"/>
                        </a:lnSpc>
                        <a:spcBef>
                          <a:spcPts val="15"/>
                        </a:spcBef>
                      </a:pPr>
                      <a:r>
                        <a:rPr sz="700" dirty="0">
                          <a:latin typeface="宋体" panose="02010600030101010101" pitchFamily="2" charset="-122"/>
                          <a:cs typeface="宋体" panose="02010600030101010101" pitchFamily="2" charset="-122"/>
                        </a:rPr>
                        <a:t>辽宁 </a:t>
                      </a:r>
                      <a:endParaRPr sz="700">
                        <a:latin typeface="宋体" panose="02010600030101010101" pitchFamily="2" charset="-122"/>
                        <a:cs typeface="宋体" panose="02010600030101010101" pitchFamily="2" charset="-122"/>
                      </a:endParaRPr>
                    </a:p>
                  </a:txBody>
                  <a:tcPr marL="0" marR="0" marT="19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720" algn="ctr">
                        <a:lnSpc>
                          <a:spcPts val="765"/>
                        </a:lnSpc>
                        <a:spcBef>
                          <a:spcPts val="15"/>
                        </a:spcBef>
                      </a:pPr>
                      <a:r>
                        <a:rPr sz="700" spc="-5" dirty="0">
                          <a:latin typeface="Calibri" panose="020F0502020204030204"/>
                          <a:cs typeface="Calibri" panose="020F0502020204030204"/>
                        </a:rPr>
                        <a:t>68</a:t>
                      </a:r>
                      <a:r>
                        <a:rPr sz="700" dirty="0">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19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116840">
                <a:tc>
                  <a:txBody>
                    <a:bodyPr/>
                    <a:lstStyle/>
                    <a:p>
                      <a:pPr marL="339725">
                        <a:lnSpc>
                          <a:spcPts val="765"/>
                        </a:lnSpc>
                        <a:spcBef>
                          <a:spcPts val="15"/>
                        </a:spcBef>
                      </a:pPr>
                      <a:r>
                        <a:rPr sz="700" dirty="0">
                          <a:latin typeface="宋体" panose="02010600030101010101" pitchFamily="2" charset="-122"/>
                          <a:cs typeface="宋体" panose="02010600030101010101" pitchFamily="2" charset="-122"/>
                        </a:rPr>
                        <a:t>吉林 </a:t>
                      </a:r>
                      <a:endParaRPr sz="700">
                        <a:latin typeface="宋体" panose="02010600030101010101" pitchFamily="2" charset="-122"/>
                        <a:cs typeface="宋体" panose="02010600030101010101" pitchFamily="2" charset="-122"/>
                      </a:endParaRPr>
                    </a:p>
                  </a:txBody>
                  <a:tcPr marL="0" marR="0" marT="19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720" algn="ctr">
                        <a:lnSpc>
                          <a:spcPts val="765"/>
                        </a:lnSpc>
                        <a:spcBef>
                          <a:spcPts val="15"/>
                        </a:spcBef>
                      </a:pPr>
                      <a:r>
                        <a:rPr sz="700" spc="-5" dirty="0">
                          <a:latin typeface="Calibri" panose="020F0502020204030204"/>
                          <a:cs typeface="Calibri" panose="020F0502020204030204"/>
                        </a:rPr>
                        <a:t>51</a:t>
                      </a:r>
                      <a:r>
                        <a:rPr sz="700" dirty="0">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19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116840">
                <a:tc>
                  <a:txBody>
                    <a:bodyPr/>
                    <a:lstStyle/>
                    <a:p>
                      <a:pPr marL="295910">
                        <a:lnSpc>
                          <a:spcPts val="765"/>
                        </a:lnSpc>
                        <a:spcBef>
                          <a:spcPts val="15"/>
                        </a:spcBef>
                      </a:pPr>
                      <a:r>
                        <a:rPr sz="700" dirty="0">
                          <a:latin typeface="宋体" panose="02010600030101010101" pitchFamily="2" charset="-122"/>
                          <a:cs typeface="宋体" panose="02010600030101010101" pitchFamily="2" charset="-122"/>
                        </a:rPr>
                        <a:t>黑龙江 </a:t>
                      </a:r>
                      <a:endParaRPr sz="700">
                        <a:latin typeface="宋体" panose="02010600030101010101" pitchFamily="2" charset="-122"/>
                        <a:cs typeface="宋体" panose="02010600030101010101" pitchFamily="2" charset="-122"/>
                      </a:endParaRPr>
                    </a:p>
                  </a:txBody>
                  <a:tcPr marL="0" marR="0" marT="19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720" algn="ctr">
                        <a:lnSpc>
                          <a:spcPts val="765"/>
                        </a:lnSpc>
                        <a:spcBef>
                          <a:spcPts val="15"/>
                        </a:spcBef>
                      </a:pPr>
                      <a:r>
                        <a:rPr sz="700" spc="-5" dirty="0">
                          <a:latin typeface="Calibri" panose="020F0502020204030204"/>
                          <a:cs typeface="Calibri" panose="020F0502020204030204"/>
                        </a:rPr>
                        <a:t>95</a:t>
                      </a:r>
                      <a:r>
                        <a:rPr sz="700" dirty="0">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19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116840">
                <a:tc>
                  <a:txBody>
                    <a:bodyPr/>
                    <a:lstStyle/>
                    <a:p>
                      <a:pPr marL="339725">
                        <a:lnSpc>
                          <a:spcPts val="765"/>
                        </a:lnSpc>
                        <a:spcBef>
                          <a:spcPts val="20"/>
                        </a:spcBef>
                      </a:pPr>
                      <a:r>
                        <a:rPr sz="700" dirty="0">
                          <a:latin typeface="宋体" panose="02010600030101010101" pitchFamily="2" charset="-122"/>
                          <a:cs typeface="宋体" panose="02010600030101010101" pitchFamily="2" charset="-122"/>
                        </a:rPr>
                        <a:t>上海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720" algn="ctr">
                        <a:lnSpc>
                          <a:spcPts val="765"/>
                        </a:lnSpc>
                        <a:spcBef>
                          <a:spcPts val="20"/>
                        </a:spcBef>
                      </a:pPr>
                      <a:r>
                        <a:rPr sz="700" spc="-5" dirty="0">
                          <a:latin typeface="Calibri" panose="020F0502020204030204"/>
                          <a:cs typeface="Calibri" panose="020F0502020204030204"/>
                        </a:rPr>
                        <a:t>23</a:t>
                      </a:r>
                      <a:r>
                        <a:rPr sz="700" dirty="0">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116840">
                <a:tc>
                  <a:txBody>
                    <a:bodyPr/>
                    <a:lstStyle/>
                    <a:p>
                      <a:pPr marL="339725">
                        <a:lnSpc>
                          <a:spcPts val="765"/>
                        </a:lnSpc>
                        <a:spcBef>
                          <a:spcPts val="15"/>
                        </a:spcBef>
                      </a:pPr>
                      <a:r>
                        <a:rPr sz="700" dirty="0">
                          <a:latin typeface="宋体" panose="02010600030101010101" pitchFamily="2" charset="-122"/>
                          <a:cs typeface="宋体" panose="02010600030101010101" pitchFamily="2" charset="-122"/>
                        </a:rPr>
                        <a:t>江苏 </a:t>
                      </a:r>
                      <a:endParaRPr sz="700">
                        <a:latin typeface="宋体" panose="02010600030101010101" pitchFamily="2" charset="-122"/>
                        <a:cs typeface="宋体" panose="02010600030101010101" pitchFamily="2" charset="-122"/>
                      </a:endParaRPr>
                    </a:p>
                  </a:txBody>
                  <a:tcPr marL="0" marR="0" marT="19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085" algn="ctr">
                        <a:lnSpc>
                          <a:spcPts val="765"/>
                        </a:lnSpc>
                        <a:spcBef>
                          <a:spcPts val="15"/>
                        </a:spcBef>
                      </a:pPr>
                      <a:r>
                        <a:rPr sz="700" b="1" spc="-5" dirty="0">
                          <a:solidFill>
                            <a:srgbClr val="FF0000"/>
                          </a:solidFill>
                          <a:latin typeface="Calibri" panose="020F0502020204030204"/>
                          <a:cs typeface="Calibri" panose="020F0502020204030204"/>
                        </a:rPr>
                        <a:t>216</a:t>
                      </a:r>
                      <a:r>
                        <a:rPr sz="700" b="1" dirty="0">
                          <a:solidFill>
                            <a:srgbClr val="FF0000"/>
                          </a:solidFill>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19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116840">
                <a:tc>
                  <a:txBody>
                    <a:bodyPr/>
                    <a:lstStyle/>
                    <a:p>
                      <a:pPr marL="339725">
                        <a:lnSpc>
                          <a:spcPts val="765"/>
                        </a:lnSpc>
                        <a:spcBef>
                          <a:spcPts val="20"/>
                        </a:spcBef>
                      </a:pPr>
                      <a:r>
                        <a:rPr sz="700" dirty="0">
                          <a:latin typeface="宋体" panose="02010600030101010101" pitchFamily="2" charset="-122"/>
                          <a:cs typeface="宋体" panose="02010600030101010101" pitchFamily="2" charset="-122"/>
                        </a:rPr>
                        <a:t>浙江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085" algn="ctr">
                        <a:lnSpc>
                          <a:spcPts val="765"/>
                        </a:lnSpc>
                        <a:spcBef>
                          <a:spcPts val="20"/>
                        </a:spcBef>
                      </a:pPr>
                      <a:r>
                        <a:rPr sz="700" b="1" spc="-5" dirty="0">
                          <a:solidFill>
                            <a:srgbClr val="FF0000"/>
                          </a:solidFill>
                          <a:latin typeface="Calibri" panose="020F0502020204030204"/>
                          <a:cs typeface="Calibri" panose="020F0502020204030204"/>
                        </a:rPr>
                        <a:t>141</a:t>
                      </a:r>
                      <a:r>
                        <a:rPr sz="700" b="1" dirty="0">
                          <a:solidFill>
                            <a:srgbClr val="FF0000"/>
                          </a:solidFill>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116840">
                <a:tc>
                  <a:txBody>
                    <a:bodyPr/>
                    <a:lstStyle/>
                    <a:p>
                      <a:pPr marL="339725">
                        <a:lnSpc>
                          <a:spcPts val="765"/>
                        </a:lnSpc>
                        <a:spcBef>
                          <a:spcPts val="15"/>
                        </a:spcBef>
                      </a:pPr>
                      <a:r>
                        <a:rPr sz="700" dirty="0">
                          <a:latin typeface="宋体" panose="02010600030101010101" pitchFamily="2" charset="-122"/>
                          <a:cs typeface="宋体" panose="02010600030101010101" pitchFamily="2" charset="-122"/>
                        </a:rPr>
                        <a:t>安徽 </a:t>
                      </a:r>
                      <a:endParaRPr sz="700">
                        <a:latin typeface="宋体" panose="02010600030101010101" pitchFamily="2" charset="-122"/>
                        <a:cs typeface="宋体" panose="02010600030101010101" pitchFamily="2" charset="-122"/>
                      </a:endParaRPr>
                    </a:p>
                  </a:txBody>
                  <a:tcPr marL="0" marR="0" marT="19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720" algn="ctr">
                        <a:lnSpc>
                          <a:spcPts val="765"/>
                        </a:lnSpc>
                        <a:spcBef>
                          <a:spcPts val="15"/>
                        </a:spcBef>
                      </a:pPr>
                      <a:r>
                        <a:rPr sz="700" spc="-5" dirty="0">
                          <a:latin typeface="Calibri" panose="020F0502020204030204"/>
                          <a:cs typeface="Calibri" panose="020F0502020204030204"/>
                        </a:rPr>
                        <a:t>74</a:t>
                      </a:r>
                      <a:r>
                        <a:rPr sz="700" dirty="0">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19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116840">
                <a:tc>
                  <a:txBody>
                    <a:bodyPr/>
                    <a:lstStyle/>
                    <a:p>
                      <a:pPr marL="339725">
                        <a:lnSpc>
                          <a:spcPts val="765"/>
                        </a:lnSpc>
                        <a:spcBef>
                          <a:spcPts val="20"/>
                        </a:spcBef>
                      </a:pPr>
                      <a:r>
                        <a:rPr sz="700" dirty="0">
                          <a:latin typeface="宋体" panose="02010600030101010101" pitchFamily="2" charset="-122"/>
                          <a:cs typeface="宋体" panose="02010600030101010101" pitchFamily="2" charset="-122"/>
                        </a:rPr>
                        <a:t>福建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720" algn="ctr">
                        <a:lnSpc>
                          <a:spcPts val="765"/>
                        </a:lnSpc>
                        <a:spcBef>
                          <a:spcPts val="20"/>
                        </a:spcBef>
                      </a:pPr>
                      <a:r>
                        <a:rPr sz="700" spc="-5" dirty="0">
                          <a:latin typeface="Calibri" panose="020F0502020204030204"/>
                          <a:cs typeface="Calibri" panose="020F0502020204030204"/>
                        </a:rPr>
                        <a:t>43</a:t>
                      </a:r>
                      <a:r>
                        <a:rPr sz="700" dirty="0">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116840">
                <a:tc>
                  <a:txBody>
                    <a:bodyPr/>
                    <a:lstStyle/>
                    <a:p>
                      <a:pPr marL="339725">
                        <a:lnSpc>
                          <a:spcPts val="765"/>
                        </a:lnSpc>
                        <a:spcBef>
                          <a:spcPts val="20"/>
                        </a:spcBef>
                      </a:pPr>
                      <a:r>
                        <a:rPr sz="700" dirty="0">
                          <a:latin typeface="宋体" panose="02010600030101010101" pitchFamily="2" charset="-122"/>
                          <a:cs typeface="宋体" panose="02010600030101010101" pitchFamily="2" charset="-122"/>
                        </a:rPr>
                        <a:t>江西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720" algn="ctr">
                        <a:lnSpc>
                          <a:spcPts val="765"/>
                        </a:lnSpc>
                        <a:spcBef>
                          <a:spcPts val="20"/>
                        </a:spcBef>
                      </a:pPr>
                      <a:r>
                        <a:rPr sz="700" spc="-5" dirty="0">
                          <a:latin typeface="Calibri" panose="020F0502020204030204"/>
                          <a:cs typeface="Calibri" panose="020F0502020204030204"/>
                        </a:rPr>
                        <a:t>50</a:t>
                      </a:r>
                      <a:r>
                        <a:rPr sz="700" dirty="0">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116840">
                <a:tc>
                  <a:txBody>
                    <a:bodyPr/>
                    <a:lstStyle/>
                    <a:p>
                      <a:pPr marL="339725">
                        <a:lnSpc>
                          <a:spcPts val="765"/>
                        </a:lnSpc>
                        <a:spcBef>
                          <a:spcPts val="20"/>
                        </a:spcBef>
                      </a:pPr>
                      <a:r>
                        <a:rPr sz="700" dirty="0">
                          <a:latin typeface="宋体" panose="02010600030101010101" pitchFamily="2" charset="-122"/>
                          <a:cs typeface="宋体" panose="02010600030101010101" pitchFamily="2" charset="-122"/>
                        </a:rPr>
                        <a:t>山东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085" algn="ctr">
                        <a:lnSpc>
                          <a:spcPts val="765"/>
                        </a:lnSpc>
                        <a:spcBef>
                          <a:spcPts val="20"/>
                        </a:spcBef>
                      </a:pPr>
                      <a:r>
                        <a:rPr sz="700" b="1" spc="-5" dirty="0">
                          <a:solidFill>
                            <a:srgbClr val="FF0000"/>
                          </a:solidFill>
                          <a:latin typeface="Calibri" panose="020F0502020204030204"/>
                          <a:cs typeface="Calibri" panose="020F0502020204030204"/>
                        </a:rPr>
                        <a:t>338</a:t>
                      </a:r>
                      <a:r>
                        <a:rPr sz="700" b="1" dirty="0">
                          <a:solidFill>
                            <a:srgbClr val="FF0000"/>
                          </a:solidFill>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116840">
                <a:tc>
                  <a:txBody>
                    <a:bodyPr/>
                    <a:lstStyle/>
                    <a:p>
                      <a:pPr marL="339725">
                        <a:lnSpc>
                          <a:spcPts val="765"/>
                        </a:lnSpc>
                        <a:spcBef>
                          <a:spcPts val="20"/>
                        </a:spcBef>
                      </a:pPr>
                      <a:r>
                        <a:rPr sz="700" dirty="0">
                          <a:latin typeface="宋体" panose="02010600030101010101" pitchFamily="2" charset="-122"/>
                          <a:cs typeface="宋体" panose="02010600030101010101" pitchFamily="2" charset="-122"/>
                        </a:rPr>
                        <a:t>河南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085" algn="ctr">
                        <a:lnSpc>
                          <a:spcPts val="765"/>
                        </a:lnSpc>
                        <a:spcBef>
                          <a:spcPts val="20"/>
                        </a:spcBef>
                      </a:pPr>
                      <a:r>
                        <a:rPr sz="700" b="1" spc="-5" dirty="0">
                          <a:solidFill>
                            <a:srgbClr val="FF0000"/>
                          </a:solidFill>
                          <a:latin typeface="Calibri" panose="020F0502020204030204"/>
                          <a:cs typeface="Calibri" panose="020F0502020204030204"/>
                        </a:rPr>
                        <a:t>120</a:t>
                      </a:r>
                      <a:r>
                        <a:rPr sz="700" b="1" dirty="0">
                          <a:solidFill>
                            <a:srgbClr val="FF0000"/>
                          </a:solidFill>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116840">
                <a:tc>
                  <a:txBody>
                    <a:bodyPr/>
                    <a:lstStyle/>
                    <a:p>
                      <a:pPr marL="339725">
                        <a:lnSpc>
                          <a:spcPts val="765"/>
                        </a:lnSpc>
                        <a:spcBef>
                          <a:spcPts val="20"/>
                        </a:spcBef>
                      </a:pPr>
                      <a:r>
                        <a:rPr sz="700" dirty="0">
                          <a:latin typeface="宋体" panose="02010600030101010101" pitchFamily="2" charset="-122"/>
                          <a:cs typeface="宋体" panose="02010600030101010101" pitchFamily="2" charset="-122"/>
                        </a:rPr>
                        <a:t>湖北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720" algn="ctr">
                        <a:lnSpc>
                          <a:spcPts val="765"/>
                        </a:lnSpc>
                        <a:spcBef>
                          <a:spcPts val="20"/>
                        </a:spcBef>
                      </a:pPr>
                      <a:r>
                        <a:rPr sz="700" spc="-5" dirty="0">
                          <a:latin typeface="Calibri" panose="020F0502020204030204"/>
                          <a:cs typeface="Calibri" panose="020F0502020204030204"/>
                        </a:rPr>
                        <a:t>46</a:t>
                      </a:r>
                      <a:r>
                        <a:rPr sz="700" dirty="0">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116840">
                <a:tc>
                  <a:txBody>
                    <a:bodyPr/>
                    <a:lstStyle/>
                    <a:p>
                      <a:pPr marL="339725">
                        <a:lnSpc>
                          <a:spcPts val="765"/>
                        </a:lnSpc>
                        <a:spcBef>
                          <a:spcPts val="20"/>
                        </a:spcBef>
                      </a:pPr>
                      <a:r>
                        <a:rPr sz="700" dirty="0">
                          <a:latin typeface="宋体" panose="02010600030101010101" pitchFamily="2" charset="-122"/>
                          <a:cs typeface="宋体" panose="02010600030101010101" pitchFamily="2" charset="-122"/>
                        </a:rPr>
                        <a:t>湖南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720" algn="ctr">
                        <a:lnSpc>
                          <a:spcPts val="765"/>
                        </a:lnSpc>
                        <a:spcBef>
                          <a:spcPts val="20"/>
                        </a:spcBef>
                      </a:pPr>
                      <a:r>
                        <a:rPr sz="700" spc="-5" dirty="0">
                          <a:latin typeface="Calibri" panose="020F0502020204030204"/>
                          <a:cs typeface="Calibri" panose="020F0502020204030204"/>
                        </a:rPr>
                        <a:t>35</a:t>
                      </a:r>
                      <a:r>
                        <a:rPr sz="700" dirty="0">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116840">
                <a:tc>
                  <a:txBody>
                    <a:bodyPr/>
                    <a:lstStyle/>
                    <a:p>
                      <a:pPr marL="339725">
                        <a:lnSpc>
                          <a:spcPts val="765"/>
                        </a:lnSpc>
                        <a:spcBef>
                          <a:spcPts val="20"/>
                        </a:spcBef>
                      </a:pPr>
                      <a:r>
                        <a:rPr sz="700" dirty="0">
                          <a:latin typeface="宋体" panose="02010600030101010101" pitchFamily="2" charset="-122"/>
                          <a:cs typeface="宋体" panose="02010600030101010101" pitchFamily="2" charset="-122"/>
                        </a:rPr>
                        <a:t>广东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720" algn="ctr">
                        <a:lnSpc>
                          <a:spcPts val="765"/>
                        </a:lnSpc>
                        <a:spcBef>
                          <a:spcPts val="20"/>
                        </a:spcBef>
                      </a:pPr>
                      <a:r>
                        <a:rPr sz="700" spc="-5" dirty="0">
                          <a:latin typeface="Calibri" panose="020F0502020204030204"/>
                          <a:cs typeface="Calibri" panose="020F0502020204030204"/>
                        </a:rPr>
                        <a:t>85</a:t>
                      </a:r>
                      <a:r>
                        <a:rPr sz="700" dirty="0">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116840">
                <a:tc>
                  <a:txBody>
                    <a:bodyPr/>
                    <a:lstStyle/>
                    <a:p>
                      <a:pPr marL="339725">
                        <a:lnSpc>
                          <a:spcPts val="765"/>
                        </a:lnSpc>
                        <a:spcBef>
                          <a:spcPts val="20"/>
                        </a:spcBef>
                      </a:pPr>
                      <a:r>
                        <a:rPr sz="700" dirty="0">
                          <a:latin typeface="宋体" panose="02010600030101010101" pitchFamily="2" charset="-122"/>
                          <a:cs typeface="宋体" panose="02010600030101010101" pitchFamily="2" charset="-122"/>
                        </a:rPr>
                        <a:t>广西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720" algn="ctr">
                        <a:lnSpc>
                          <a:spcPts val="765"/>
                        </a:lnSpc>
                        <a:spcBef>
                          <a:spcPts val="20"/>
                        </a:spcBef>
                      </a:pPr>
                      <a:r>
                        <a:rPr sz="700" spc="-5" dirty="0">
                          <a:latin typeface="Calibri" panose="020F0502020204030204"/>
                          <a:cs typeface="Calibri" panose="020F0502020204030204"/>
                        </a:rPr>
                        <a:t>45</a:t>
                      </a:r>
                      <a:r>
                        <a:rPr sz="700" dirty="0">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116840">
                <a:tc>
                  <a:txBody>
                    <a:bodyPr/>
                    <a:lstStyle/>
                    <a:p>
                      <a:pPr marL="339725">
                        <a:lnSpc>
                          <a:spcPts val="765"/>
                        </a:lnSpc>
                        <a:spcBef>
                          <a:spcPts val="20"/>
                        </a:spcBef>
                      </a:pPr>
                      <a:r>
                        <a:rPr sz="700" dirty="0">
                          <a:latin typeface="宋体" panose="02010600030101010101" pitchFamily="2" charset="-122"/>
                          <a:cs typeface="宋体" panose="02010600030101010101" pitchFamily="2" charset="-122"/>
                        </a:rPr>
                        <a:t>海南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085" algn="ctr">
                        <a:lnSpc>
                          <a:spcPts val="765"/>
                        </a:lnSpc>
                        <a:spcBef>
                          <a:spcPts val="20"/>
                        </a:spcBef>
                      </a:pPr>
                      <a:r>
                        <a:rPr sz="700" spc="-5" dirty="0">
                          <a:latin typeface="Calibri" panose="020F0502020204030204"/>
                          <a:cs typeface="Calibri" panose="020F0502020204030204"/>
                        </a:rPr>
                        <a:t>7</a:t>
                      </a:r>
                      <a:r>
                        <a:rPr sz="700" dirty="0">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116840">
                <a:tc>
                  <a:txBody>
                    <a:bodyPr/>
                    <a:lstStyle/>
                    <a:p>
                      <a:pPr marL="339725">
                        <a:lnSpc>
                          <a:spcPts val="765"/>
                        </a:lnSpc>
                        <a:spcBef>
                          <a:spcPts val="20"/>
                        </a:spcBef>
                      </a:pPr>
                      <a:r>
                        <a:rPr sz="700" dirty="0">
                          <a:latin typeface="宋体" panose="02010600030101010101" pitchFamily="2" charset="-122"/>
                          <a:cs typeface="宋体" panose="02010600030101010101" pitchFamily="2" charset="-122"/>
                        </a:rPr>
                        <a:t>重庆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720" algn="ctr">
                        <a:lnSpc>
                          <a:spcPts val="765"/>
                        </a:lnSpc>
                        <a:spcBef>
                          <a:spcPts val="20"/>
                        </a:spcBef>
                      </a:pPr>
                      <a:r>
                        <a:rPr sz="700" spc="-5" dirty="0">
                          <a:latin typeface="Calibri" panose="020F0502020204030204"/>
                          <a:cs typeface="Calibri" panose="020F0502020204030204"/>
                        </a:rPr>
                        <a:t>31</a:t>
                      </a:r>
                      <a:r>
                        <a:rPr sz="700" dirty="0">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116840">
                <a:tc>
                  <a:txBody>
                    <a:bodyPr/>
                    <a:lstStyle/>
                    <a:p>
                      <a:pPr marL="339725">
                        <a:lnSpc>
                          <a:spcPts val="765"/>
                        </a:lnSpc>
                        <a:spcBef>
                          <a:spcPts val="20"/>
                        </a:spcBef>
                      </a:pPr>
                      <a:r>
                        <a:rPr sz="700" dirty="0">
                          <a:latin typeface="宋体" panose="02010600030101010101" pitchFamily="2" charset="-122"/>
                          <a:cs typeface="宋体" panose="02010600030101010101" pitchFamily="2" charset="-122"/>
                        </a:rPr>
                        <a:t>四川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720" algn="ctr">
                        <a:lnSpc>
                          <a:spcPts val="765"/>
                        </a:lnSpc>
                        <a:spcBef>
                          <a:spcPts val="20"/>
                        </a:spcBef>
                      </a:pPr>
                      <a:r>
                        <a:rPr sz="700" spc="-5" dirty="0">
                          <a:latin typeface="Calibri" panose="020F0502020204030204"/>
                          <a:cs typeface="Calibri" panose="020F0502020204030204"/>
                        </a:rPr>
                        <a:t>51</a:t>
                      </a:r>
                      <a:r>
                        <a:rPr sz="700" dirty="0">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116840">
                <a:tc>
                  <a:txBody>
                    <a:bodyPr/>
                    <a:lstStyle/>
                    <a:p>
                      <a:pPr marL="339725">
                        <a:lnSpc>
                          <a:spcPts val="765"/>
                        </a:lnSpc>
                        <a:spcBef>
                          <a:spcPts val="20"/>
                        </a:spcBef>
                      </a:pPr>
                      <a:r>
                        <a:rPr sz="700" dirty="0">
                          <a:latin typeface="宋体" panose="02010600030101010101" pitchFamily="2" charset="-122"/>
                          <a:cs typeface="宋体" panose="02010600030101010101" pitchFamily="2" charset="-122"/>
                        </a:rPr>
                        <a:t>贵州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720" algn="ctr">
                        <a:lnSpc>
                          <a:spcPts val="765"/>
                        </a:lnSpc>
                        <a:spcBef>
                          <a:spcPts val="20"/>
                        </a:spcBef>
                      </a:pPr>
                      <a:r>
                        <a:rPr sz="700" spc="-5" dirty="0">
                          <a:latin typeface="Calibri" panose="020F0502020204030204"/>
                          <a:cs typeface="Calibri" panose="020F0502020204030204"/>
                        </a:rPr>
                        <a:t>34</a:t>
                      </a:r>
                      <a:r>
                        <a:rPr sz="700" dirty="0">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116840">
                <a:tc>
                  <a:txBody>
                    <a:bodyPr/>
                    <a:lstStyle/>
                    <a:p>
                      <a:pPr marL="339725">
                        <a:lnSpc>
                          <a:spcPts val="765"/>
                        </a:lnSpc>
                        <a:spcBef>
                          <a:spcPts val="20"/>
                        </a:spcBef>
                      </a:pPr>
                      <a:r>
                        <a:rPr sz="700" dirty="0">
                          <a:latin typeface="宋体" panose="02010600030101010101" pitchFamily="2" charset="-122"/>
                          <a:cs typeface="宋体" panose="02010600030101010101" pitchFamily="2" charset="-122"/>
                        </a:rPr>
                        <a:t>云南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720" algn="ctr">
                        <a:lnSpc>
                          <a:spcPts val="765"/>
                        </a:lnSpc>
                        <a:spcBef>
                          <a:spcPts val="20"/>
                        </a:spcBef>
                      </a:pPr>
                      <a:r>
                        <a:rPr sz="700" spc="-5" dirty="0">
                          <a:latin typeface="Calibri" panose="020F0502020204030204"/>
                          <a:cs typeface="Calibri" panose="020F0502020204030204"/>
                        </a:rPr>
                        <a:t>28</a:t>
                      </a:r>
                      <a:r>
                        <a:rPr sz="700" dirty="0">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116840">
                <a:tc>
                  <a:txBody>
                    <a:bodyPr/>
                    <a:lstStyle/>
                    <a:p>
                      <a:pPr marL="339725">
                        <a:lnSpc>
                          <a:spcPts val="765"/>
                        </a:lnSpc>
                        <a:spcBef>
                          <a:spcPts val="20"/>
                        </a:spcBef>
                      </a:pPr>
                      <a:r>
                        <a:rPr sz="700" dirty="0">
                          <a:latin typeface="宋体" panose="02010600030101010101" pitchFamily="2" charset="-122"/>
                          <a:cs typeface="宋体" panose="02010600030101010101" pitchFamily="2" charset="-122"/>
                        </a:rPr>
                        <a:t>陕西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720" algn="ctr">
                        <a:lnSpc>
                          <a:spcPts val="765"/>
                        </a:lnSpc>
                        <a:spcBef>
                          <a:spcPts val="20"/>
                        </a:spcBef>
                      </a:pPr>
                      <a:r>
                        <a:rPr sz="700" spc="-5" dirty="0">
                          <a:latin typeface="Calibri" panose="020F0502020204030204"/>
                          <a:cs typeface="Calibri" panose="020F0502020204030204"/>
                        </a:rPr>
                        <a:t>64</a:t>
                      </a:r>
                      <a:r>
                        <a:rPr sz="700" dirty="0">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116840">
                <a:tc>
                  <a:txBody>
                    <a:bodyPr/>
                    <a:lstStyle/>
                    <a:p>
                      <a:pPr marL="339725">
                        <a:lnSpc>
                          <a:spcPts val="765"/>
                        </a:lnSpc>
                        <a:spcBef>
                          <a:spcPts val="20"/>
                        </a:spcBef>
                      </a:pPr>
                      <a:r>
                        <a:rPr sz="700" dirty="0">
                          <a:latin typeface="宋体" panose="02010600030101010101" pitchFamily="2" charset="-122"/>
                          <a:cs typeface="宋体" panose="02010600030101010101" pitchFamily="2" charset="-122"/>
                        </a:rPr>
                        <a:t>甘肃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720" algn="ctr">
                        <a:lnSpc>
                          <a:spcPts val="765"/>
                        </a:lnSpc>
                        <a:spcBef>
                          <a:spcPts val="20"/>
                        </a:spcBef>
                      </a:pPr>
                      <a:r>
                        <a:rPr sz="700" spc="-5" dirty="0">
                          <a:latin typeface="Calibri" panose="020F0502020204030204"/>
                          <a:cs typeface="Calibri" panose="020F0502020204030204"/>
                        </a:rPr>
                        <a:t>19</a:t>
                      </a:r>
                      <a:r>
                        <a:rPr sz="700" dirty="0">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116840">
                <a:tc>
                  <a:txBody>
                    <a:bodyPr/>
                    <a:lstStyle/>
                    <a:p>
                      <a:pPr marL="339725">
                        <a:lnSpc>
                          <a:spcPts val="760"/>
                        </a:lnSpc>
                        <a:spcBef>
                          <a:spcPts val="20"/>
                        </a:spcBef>
                      </a:pPr>
                      <a:r>
                        <a:rPr sz="700" spc="-5" dirty="0">
                          <a:latin typeface="宋体" panose="02010600030101010101" pitchFamily="2" charset="-122"/>
                          <a:cs typeface="宋体" panose="02010600030101010101" pitchFamily="2" charset="-122"/>
                        </a:rPr>
                        <a:t>青海</a:t>
                      </a:r>
                      <a:r>
                        <a:rPr sz="700" dirty="0">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720" algn="ctr">
                        <a:lnSpc>
                          <a:spcPts val="760"/>
                        </a:lnSpc>
                        <a:spcBef>
                          <a:spcPts val="20"/>
                        </a:spcBef>
                      </a:pPr>
                      <a:r>
                        <a:rPr sz="700" spc="-5" dirty="0">
                          <a:latin typeface="Calibri" panose="020F0502020204030204"/>
                          <a:cs typeface="Calibri" panose="020F0502020204030204"/>
                        </a:rPr>
                        <a:t>12</a:t>
                      </a:r>
                      <a:r>
                        <a:rPr sz="700" dirty="0">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116840">
                <a:tc>
                  <a:txBody>
                    <a:bodyPr/>
                    <a:lstStyle/>
                    <a:p>
                      <a:pPr marL="339725">
                        <a:lnSpc>
                          <a:spcPts val="765"/>
                        </a:lnSpc>
                        <a:spcBef>
                          <a:spcPts val="20"/>
                        </a:spcBef>
                      </a:pPr>
                      <a:r>
                        <a:rPr sz="700" dirty="0">
                          <a:latin typeface="宋体" panose="02010600030101010101" pitchFamily="2" charset="-122"/>
                          <a:cs typeface="宋体" panose="02010600030101010101" pitchFamily="2" charset="-122"/>
                        </a:rPr>
                        <a:t>宁夏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720" algn="ctr">
                        <a:lnSpc>
                          <a:spcPts val="765"/>
                        </a:lnSpc>
                        <a:spcBef>
                          <a:spcPts val="20"/>
                        </a:spcBef>
                      </a:pPr>
                      <a:r>
                        <a:rPr sz="700" spc="-5" dirty="0">
                          <a:latin typeface="Calibri" panose="020F0502020204030204"/>
                          <a:cs typeface="Calibri" panose="020F0502020204030204"/>
                        </a:rPr>
                        <a:t>35</a:t>
                      </a:r>
                      <a:r>
                        <a:rPr sz="700" dirty="0">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116840">
                <a:tc>
                  <a:txBody>
                    <a:bodyPr/>
                    <a:lstStyle/>
                    <a:p>
                      <a:pPr marL="339725">
                        <a:lnSpc>
                          <a:spcPts val="760"/>
                        </a:lnSpc>
                        <a:spcBef>
                          <a:spcPts val="20"/>
                        </a:spcBef>
                      </a:pPr>
                      <a:r>
                        <a:rPr sz="700" spc="-5" dirty="0">
                          <a:latin typeface="宋体" panose="02010600030101010101" pitchFamily="2" charset="-122"/>
                          <a:cs typeface="宋体" panose="02010600030101010101" pitchFamily="2" charset="-122"/>
                        </a:rPr>
                        <a:t>新疆</a:t>
                      </a:r>
                      <a:r>
                        <a:rPr sz="700" dirty="0">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720" algn="ctr">
                        <a:lnSpc>
                          <a:spcPts val="760"/>
                        </a:lnSpc>
                        <a:spcBef>
                          <a:spcPts val="20"/>
                        </a:spcBef>
                      </a:pPr>
                      <a:r>
                        <a:rPr sz="700" spc="-5" dirty="0">
                          <a:latin typeface="Calibri" panose="020F0502020204030204"/>
                          <a:cs typeface="Calibri" panose="020F0502020204030204"/>
                        </a:rPr>
                        <a:t>76</a:t>
                      </a:r>
                      <a:r>
                        <a:rPr sz="700" dirty="0">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116840">
                <a:tc>
                  <a:txBody>
                    <a:bodyPr/>
                    <a:lstStyle/>
                    <a:p>
                      <a:pPr marL="339725">
                        <a:lnSpc>
                          <a:spcPts val="765"/>
                        </a:lnSpc>
                        <a:spcBef>
                          <a:spcPts val="20"/>
                        </a:spcBef>
                      </a:pPr>
                      <a:r>
                        <a:rPr sz="700" dirty="0">
                          <a:latin typeface="宋体" panose="02010600030101010101" pitchFamily="2" charset="-122"/>
                          <a:cs typeface="宋体" panose="02010600030101010101" pitchFamily="2" charset="-122"/>
                        </a:rPr>
                        <a:t>兵团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720" algn="ctr">
                        <a:lnSpc>
                          <a:spcPts val="765"/>
                        </a:lnSpc>
                        <a:spcBef>
                          <a:spcPts val="20"/>
                        </a:spcBef>
                      </a:pPr>
                      <a:r>
                        <a:rPr sz="700" spc="-5" dirty="0">
                          <a:latin typeface="Calibri" panose="020F0502020204030204"/>
                          <a:cs typeface="Calibri" panose="020F0502020204030204"/>
                        </a:rPr>
                        <a:t>28</a:t>
                      </a:r>
                      <a:r>
                        <a:rPr sz="700" dirty="0">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116840">
                <a:tc>
                  <a:txBody>
                    <a:bodyPr/>
                    <a:lstStyle/>
                    <a:p>
                      <a:pPr marL="339725">
                        <a:lnSpc>
                          <a:spcPts val="760"/>
                        </a:lnSpc>
                        <a:spcBef>
                          <a:spcPts val="20"/>
                        </a:spcBef>
                      </a:pPr>
                      <a:r>
                        <a:rPr sz="700" dirty="0">
                          <a:latin typeface="宋体" panose="02010600030101010101" pitchFamily="2" charset="-122"/>
                          <a:cs typeface="宋体" panose="02010600030101010101" pitchFamily="2" charset="-122"/>
                        </a:rPr>
                        <a:t>合计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45720" algn="ctr">
                        <a:lnSpc>
                          <a:spcPts val="760"/>
                        </a:lnSpc>
                        <a:spcBef>
                          <a:spcPts val="20"/>
                        </a:spcBef>
                      </a:pPr>
                      <a:r>
                        <a:rPr sz="700" b="1" spc="-5" dirty="0">
                          <a:latin typeface="宋体" panose="02010600030101010101" pitchFamily="2" charset="-122"/>
                          <a:cs typeface="宋体" panose="02010600030101010101" pitchFamily="2" charset="-122"/>
                        </a:rPr>
                        <a:t>2225</a:t>
                      </a:r>
                      <a:r>
                        <a:rPr sz="700" b="1" dirty="0">
                          <a:latin typeface="宋体" panose="02010600030101010101" pitchFamily="2" charset="-122"/>
                          <a:cs typeface="宋体" panose="02010600030101010101" pitchFamily="2" charset="-122"/>
                        </a:rPr>
                        <a:t> </a:t>
                      </a:r>
                      <a:endParaRPr sz="700">
                        <a:latin typeface="宋体" panose="02010600030101010101" pitchFamily="2" charset="-122"/>
                        <a:cs typeface="宋体" panose="02010600030101010101" pitchFamily="2" charset="-122"/>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bl>
          </a:graphicData>
        </a:graphic>
      </p:graphicFrame>
      <p:sp>
        <p:nvSpPr>
          <p:cNvPr id="19" name="object 2"/>
          <p:cNvSpPr txBox="1"/>
          <p:nvPr/>
        </p:nvSpPr>
        <p:spPr>
          <a:xfrm>
            <a:off x="457200" y="972767"/>
            <a:ext cx="426085" cy="3045460"/>
          </a:xfrm>
          <a:prstGeom prst="rect">
            <a:avLst/>
          </a:prstGeom>
        </p:spPr>
        <p:txBody>
          <a:bodyPr vert="horz" wrap="square" lIns="0" tIns="56515" rIns="0" bIns="0" rtlCol="0">
            <a:spAutoFit/>
          </a:bodyPr>
          <a:p>
            <a:pPr marL="12700" marR="5080" algn="just">
              <a:lnSpc>
                <a:spcPct val="90000"/>
              </a:lnSpc>
              <a:spcBef>
                <a:spcPts val="445"/>
              </a:spcBef>
              <a:spcAft>
                <a:spcPts val="0"/>
              </a:spcAft>
            </a:pPr>
            <a:r>
              <a:rPr sz="2400" b="1" spc="-5" dirty="0">
                <a:solidFill>
                  <a:schemeClr val="tx2"/>
                </a:solidFill>
                <a:latin typeface="方正黑体_GBK" panose="03000509000000000000" charset="-122"/>
                <a:ea typeface="方正黑体_GBK" panose="03000509000000000000" charset="-122"/>
                <a:cs typeface="方正黑体_GBK" panose="03000509000000000000" charset="-122"/>
              </a:rPr>
              <a:t>全 国 统 一 碳 市 场 建 设</a:t>
            </a:r>
            <a:endParaRPr sz="24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a:spLocks noGrp="1"/>
          </p:cNvSpPr>
          <p:nvPr>
            <p:ph type="title"/>
          </p:nvPr>
        </p:nvSpPr>
        <p:spPr>
          <a:xfrm>
            <a:off x="1828545" y="591640"/>
            <a:ext cx="5535930" cy="227330"/>
          </a:xfrm>
          <a:prstGeom prst="rect">
            <a:avLst/>
          </a:prstGeom>
        </p:spPr>
        <p:txBody>
          <a:bodyPr vert="horz" wrap="square" lIns="0" tIns="12065" rIns="0" bIns="0" rtlCol="0">
            <a:spAutoFit/>
          </a:bodyPr>
          <a:lstStyle/>
          <a:p>
            <a:pPr marL="12700">
              <a:lnSpc>
                <a:spcPct val="100000"/>
              </a:lnSpc>
              <a:spcBef>
                <a:spcPts val="95"/>
              </a:spcBef>
            </a:pPr>
            <a:r>
              <a:rPr sz="1400" b="0" spc="-5" dirty="0">
                <a:solidFill>
                  <a:schemeClr val="tx2"/>
                </a:solidFill>
                <a:latin typeface="方正黑体_GBK" panose="03000509000000000000" charset="-122"/>
                <a:ea typeface="方正黑体_GBK" panose="03000509000000000000" charset="-122"/>
                <a:cs typeface="方正黑体_GBK" panose="03000509000000000000" charset="-122"/>
              </a:rPr>
              <a:t>2020</a:t>
            </a:r>
            <a:r>
              <a:rPr sz="1400" b="0" dirty="0">
                <a:solidFill>
                  <a:schemeClr val="tx2"/>
                </a:solidFill>
                <a:latin typeface="方正黑体_GBK" panose="03000509000000000000" charset="-122"/>
                <a:ea typeface="方正黑体_GBK" panose="03000509000000000000" charset="-122"/>
                <a:cs typeface="方正黑体_GBK" panose="03000509000000000000" charset="-122"/>
              </a:rPr>
              <a:t>年</a:t>
            </a:r>
            <a:r>
              <a:rPr sz="1400" b="0" spc="-10" dirty="0">
                <a:solidFill>
                  <a:schemeClr val="tx2"/>
                </a:solidFill>
                <a:latin typeface="方正黑体_GBK" panose="03000509000000000000" charset="-122"/>
                <a:ea typeface="方正黑体_GBK" panose="03000509000000000000" charset="-122"/>
                <a:cs typeface="方正黑体_GBK" panose="03000509000000000000" charset="-122"/>
              </a:rPr>
              <a:t>12</a:t>
            </a:r>
            <a:r>
              <a:rPr sz="1400" b="0" dirty="0">
                <a:solidFill>
                  <a:schemeClr val="tx2"/>
                </a:solidFill>
                <a:latin typeface="方正黑体_GBK" panose="03000509000000000000" charset="-122"/>
                <a:ea typeface="方正黑体_GBK" panose="03000509000000000000" charset="-122"/>
                <a:cs typeface="方正黑体_GBK" panose="03000509000000000000" charset="-122"/>
              </a:rPr>
              <a:t>月</a:t>
            </a:r>
            <a:r>
              <a:rPr sz="1400" b="0" spc="-5" dirty="0">
                <a:solidFill>
                  <a:schemeClr val="tx2"/>
                </a:solidFill>
                <a:latin typeface="方正黑体_GBK" panose="03000509000000000000" charset="-122"/>
                <a:ea typeface="方正黑体_GBK" panose="03000509000000000000" charset="-122"/>
                <a:cs typeface="方正黑体_GBK" panose="03000509000000000000" charset="-122"/>
              </a:rPr>
              <a:t>，生态</a:t>
            </a:r>
            <a:r>
              <a:rPr sz="1400" b="0" spc="-5" dirty="0">
                <a:solidFill>
                  <a:schemeClr val="tx2"/>
                </a:solidFill>
                <a:latin typeface="方正黑体_GBK" panose="03000509000000000000" charset="-122"/>
                <a:ea typeface="方正黑体_GBK" panose="03000509000000000000" charset="-122"/>
                <a:cs typeface="方正黑体_GBK" panose="03000509000000000000" charset="-122"/>
              </a:rPr>
              <a:t>环境部正式颁布《碳排放权交易管理办法（试行</a:t>
            </a:r>
            <a:r>
              <a:rPr sz="1400" b="0" dirty="0">
                <a:solidFill>
                  <a:schemeClr val="tx2"/>
                </a:solidFill>
                <a:latin typeface="方正黑体_GBK" panose="03000509000000000000" charset="-122"/>
                <a:ea typeface="方正黑体_GBK" panose="03000509000000000000" charset="-122"/>
                <a:cs typeface="方正黑体_GBK" panose="03000509000000000000" charset="-122"/>
              </a:rPr>
              <a:t>）</a:t>
            </a:r>
            <a:r>
              <a:rPr sz="1400" b="0" spc="-5" dirty="0">
                <a:solidFill>
                  <a:schemeClr val="tx2"/>
                </a:solidFill>
                <a:latin typeface="方正黑体_GBK" panose="03000509000000000000" charset="-122"/>
                <a:ea typeface="方正黑体_GBK" panose="03000509000000000000" charset="-122"/>
                <a:cs typeface="方正黑体_GBK" panose="03000509000000000000" charset="-122"/>
              </a:rPr>
              <a:t>》</a:t>
            </a:r>
            <a:endParaRPr sz="1400" b="0"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4" name="object 4"/>
          <p:cNvSpPr/>
          <p:nvPr/>
        </p:nvSpPr>
        <p:spPr>
          <a:xfrm>
            <a:off x="1308100" y="972767"/>
            <a:ext cx="3668395" cy="1667510"/>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1308100" y="2702507"/>
            <a:ext cx="3668395" cy="1820545"/>
          </a:xfrm>
          <a:prstGeom prst="rect">
            <a:avLst/>
          </a:prstGeom>
          <a:blipFill>
            <a:blip r:embed="rId3" cstate="print"/>
            <a:stretch>
              <a:fillRect/>
            </a:stretch>
          </a:blipFill>
        </p:spPr>
        <p:txBody>
          <a:bodyPr wrap="square" lIns="0" tIns="0" rIns="0" bIns="0" rtlCol="0"/>
          <a:lstStyle/>
          <a:p/>
        </p:txBody>
      </p:sp>
      <p:sp>
        <p:nvSpPr>
          <p:cNvPr id="6" name="object 6"/>
          <p:cNvSpPr txBox="1"/>
          <p:nvPr/>
        </p:nvSpPr>
        <p:spPr>
          <a:xfrm>
            <a:off x="5220335" y="3182567"/>
            <a:ext cx="3475990" cy="1282065"/>
          </a:xfrm>
          <a:prstGeom prst="rect">
            <a:avLst/>
          </a:prstGeom>
        </p:spPr>
        <p:txBody>
          <a:bodyPr vert="horz" wrap="square" lIns="0" tIns="12700" rIns="0" bIns="0" rtlCol="0">
            <a:spAutoFit/>
          </a:bodyPr>
          <a:lstStyle/>
          <a:p>
            <a:pPr marL="12700" marR="5080">
              <a:lnSpc>
                <a:spcPct val="150000"/>
              </a:lnSpc>
              <a:spcBef>
                <a:spcPts val="100"/>
              </a:spcBef>
            </a:pPr>
            <a:r>
              <a:rPr sz="1100" spc="45" dirty="0">
                <a:solidFill>
                  <a:schemeClr val="tx2"/>
                </a:solidFill>
                <a:latin typeface="方正黑体_GBK" panose="03000509000000000000" charset="-122"/>
                <a:ea typeface="方正黑体_GBK" panose="03000509000000000000" charset="-122"/>
                <a:cs typeface="方正黑体_GBK" panose="03000509000000000000" charset="-122"/>
              </a:rPr>
              <a:t>2</a:t>
            </a:r>
            <a:r>
              <a:rPr sz="1100" spc="55" dirty="0">
                <a:solidFill>
                  <a:schemeClr val="tx2"/>
                </a:solidFill>
                <a:latin typeface="方正黑体_GBK" panose="03000509000000000000" charset="-122"/>
                <a:ea typeface="方正黑体_GBK" panose="03000509000000000000" charset="-122"/>
                <a:cs typeface="方正黑体_GBK" panose="03000509000000000000" charset="-122"/>
              </a:rPr>
              <a:t>月</a:t>
            </a:r>
            <a:r>
              <a:rPr sz="1100" spc="20" dirty="0">
                <a:solidFill>
                  <a:schemeClr val="tx2"/>
                </a:solidFill>
                <a:latin typeface="方正黑体_GBK" panose="03000509000000000000" charset="-122"/>
                <a:ea typeface="方正黑体_GBK" panose="03000509000000000000" charset="-122"/>
                <a:cs typeface="方正黑体_GBK" panose="03000509000000000000" charset="-122"/>
              </a:rPr>
              <a:t>26</a:t>
            </a:r>
            <a:r>
              <a:rPr sz="1100" spc="45" dirty="0">
                <a:solidFill>
                  <a:schemeClr val="tx2"/>
                </a:solidFill>
                <a:latin typeface="方正黑体_GBK" panose="03000509000000000000" charset="-122"/>
                <a:ea typeface="方正黑体_GBK" panose="03000509000000000000" charset="-122"/>
                <a:cs typeface="方正黑体_GBK" panose="03000509000000000000" charset="-122"/>
              </a:rPr>
              <a:t>日</a:t>
            </a:r>
            <a:r>
              <a:rPr sz="1100" spc="55" dirty="0">
                <a:solidFill>
                  <a:schemeClr val="tx2"/>
                </a:solidFill>
                <a:latin typeface="方正黑体_GBK" panose="03000509000000000000" charset="-122"/>
                <a:ea typeface="方正黑体_GBK" panose="03000509000000000000" charset="-122"/>
                <a:cs typeface="方正黑体_GBK" panose="03000509000000000000" charset="-122"/>
              </a:rPr>
              <a:t>至</a:t>
            </a:r>
            <a:r>
              <a:rPr sz="1100" spc="20" dirty="0">
                <a:solidFill>
                  <a:schemeClr val="tx2"/>
                </a:solidFill>
                <a:latin typeface="方正黑体_GBK" panose="03000509000000000000" charset="-122"/>
                <a:ea typeface="方正黑体_GBK" panose="03000509000000000000" charset="-122"/>
                <a:cs typeface="方正黑体_GBK" panose="03000509000000000000" charset="-122"/>
              </a:rPr>
              <a:t>27</a:t>
            </a:r>
            <a:r>
              <a:rPr sz="1100" spc="45" dirty="0">
                <a:solidFill>
                  <a:schemeClr val="tx2"/>
                </a:solidFill>
                <a:latin typeface="方正黑体_GBK" panose="03000509000000000000" charset="-122"/>
                <a:ea typeface="方正黑体_GBK" panose="03000509000000000000" charset="-122"/>
                <a:cs typeface="方正黑体_GBK" panose="03000509000000000000" charset="-122"/>
              </a:rPr>
              <a:t>日，生</a:t>
            </a:r>
            <a:r>
              <a:rPr sz="1100" spc="50" dirty="0">
                <a:solidFill>
                  <a:schemeClr val="tx2"/>
                </a:solidFill>
                <a:latin typeface="方正黑体_GBK" panose="03000509000000000000" charset="-122"/>
                <a:ea typeface="方正黑体_GBK" panose="03000509000000000000" charset="-122"/>
                <a:cs typeface="方正黑体_GBK" panose="03000509000000000000" charset="-122"/>
              </a:rPr>
              <a:t>态</a:t>
            </a:r>
            <a:r>
              <a:rPr sz="1100" spc="45" dirty="0">
                <a:solidFill>
                  <a:schemeClr val="tx2"/>
                </a:solidFill>
                <a:latin typeface="方正黑体_GBK" panose="03000509000000000000" charset="-122"/>
                <a:ea typeface="方正黑体_GBK" panose="03000509000000000000" charset="-122"/>
                <a:cs typeface="方正黑体_GBK" panose="03000509000000000000" charset="-122"/>
              </a:rPr>
              <a:t>环</a:t>
            </a:r>
            <a:r>
              <a:rPr sz="1100" spc="40" dirty="0">
                <a:solidFill>
                  <a:schemeClr val="tx2"/>
                </a:solidFill>
                <a:latin typeface="方正黑体_GBK" panose="03000509000000000000" charset="-122"/>
                <a:ea typeface="方正黑体_GBK" panose="03000509000000000000" charset="-122"/>
                <a:cs typeface="方正黑体_GBK" panose="03000509000000000000" charset="-122"/>
              </a:rPr>
              <a:t>境</a:t>
            </a:r>
            <a:r>
              <a:rPr sz="1100" spc="45" dirty="0">
                <a:solidFill>
                  <a:schemeClr val="tx2"/>
                </a:solidFill>
                <a:latin typeface="方正黑体_GBK" panose="03000509000000000000" charset="-122"/>
                <a:ea typeface="方正黑体_GBK" panose="03000509000000000000" charset="-122"/>
                <a:cs typeface="方正黑体_GBK" panose="03000509000000000000" charset="-122"/>
              </a:rPr>
              <a:t>部部长黄</a:t>
            </a:r>
            <a:r>
              <a:rPr sz="1100" spc="40" dirty="0">
                <a:solidFill>
                  <a:schemeClr val="tx2"/>
                </a:solidFill>
                <a:latin typeface="方正黑体_GBK" panose="03000509000000000000" charset="-122"/>
                <a:ea typeface="方正黑体_GBK" panose="03000509000000000000" charset="-122"/>
                <a:cs typeface="方正黑体_GBK" panose="03000509000000000000" charset="-122"/>
              </a:rPr>
              <a:t>润</a:t>
            </a:r>
            <a:r>
              <a:rPr sz="1100" spc="45" dirty="0">
                <a:solidFill>
                  <a:schemeClr val="tx2"/>
                </a:solidFill>
                <a:latin typeface="方正黑体_GBK" panose="03000509000000000000" charset="-122"/>
                <a:ea typeface="方正黑体_GBK" panose="03000509000000000000" charset="-122"/>
                <a:cs typeface="方正黑体_GBK" panose="03000509000000000000" charset="-122"/>
              </a:rPr>
              <a:t>秋赴湖</a:t>
            </a:r>
            <a:r>
              <a:rPr sz="1100" spc="-5" dirty="0">
                <a:solidFill>
                  <a:schemeClr val="tx2"/>
                </a:solidFill>
                <a:latin typeface="方正黑体_GBK" panose="03000509000000000000" charset="-122"/>
                <a:ea typeface="方正黑体_GBK" panose="03000509000000000000" charset="-122"/>
                <a:cs typeface="方正黑体_GBK" panose="03000509000000000000" charset="-122"/>
              </a:rPr>
              <a:t>北</a:t>
            </a:r>
            <a:r>
              <a:rPr sz="1100" spc="40" dirty="0">
                <a:solidFill>
                  <a:schemeClr val="tx2"/>
                </a:solidFill>
                <a:latin typeface="方正黑体_GBK" panose="03000509000000000000" charset="-122"/>
                <a:ea typeface="方正黑体_GBK" panose="03000509000000000000" charset="-122"/>
                <a:cs typeface="方正黑体_GBK" panose="03000509000000000000" charset="-122"/>
              </a:rPr>
              <a:t>省、</a:t>
            </a:r>
            <a:r>
              <a:rPr sz="1100" spc="45" dirty="0">
                <a:solidFill>
                  <a:schemeClr val="tx2"/>
                </a:solidFill>
                <a:latin typeface="方正黑体_GBK" panose="03000509000000000000" charset="-122"/>
                <a:ea typeface="方正黑体_GBK" panose="03000509000000000000" charset="-122"/>
                <a:cs typeface="方正黑体_GBK" panose="03000509000000000000" charset="-122"/>
              </a:rPr>
              <a:t>上</a:t>
            </a:r>
            <a:r>
              <a:rPr sz="1100" spc="40" dirty="0">
                <a:solidFill>
                  <a:schemeClr val="tx2"/>
                </a:solidFill>
                <a:latin typeface="方正黑体_GBK" panose="03000509000000000000" charset="-122"/>
                <a:ea typeface="方正黑体_GBK" panose="03000509000000000000" charset="-122"/>
                <a:cs typeface="方正黑体_GBK" panose="03000509000000000000" charset="-122"/>
              </a:rPr>
              <a:t>海</a:t>
            </a:r>
            <a:r>
              <a:rPr sz="1100" spc="45" dirty="0">
                <a:solidFill>
                  <a:schemeClr val="tx2"/>
                </a:solidFill>
                <a:latin typeface="方正黑体_GBK" panose="03000509000000000000" charset="-122"/>
                <a:ea typeface="方正黑体_GBK" panose="03000509000000000000" charset="-122"/>
                <a:cs typeface="方正黑体_GBK" panose="03000509000000000000" charset="-122"/>
              </a:rPr>
              <a:t>市</a:t>
            </a:r>
            <a:r>
              <a:rPr sz="1100" spc="40" dirty="0">
                <a:solidFill>
                  <a:schemeClr val="tx2"/>
                </a:solidFill>
                <a:latin typeface="方正黑体_GBK" panose="03000509000000000000" charset="-122"/>
                <a:ea typeface="方正黑体_GBK" panose="03000509000000000000" charset="-122"/>
                <a:cs typeface="方正黑体_GBK" panose="03000509000000000000" charset="-122"/>
              </a:rPr>
              <a:t>调研</a:t>
            </a:r>
            <a:r>
              <a:rPr sz="1100" spc="45" dirty="0">
                <a:solidFill>
                  <a:schemeClr val="tx2"/>
                </a:solidFill>
                <a:latin typeface="方正黑体_GBK" panose="03000509000000000000" charset="-122"/>
                <a:ea typeface="方正黑体_GBK" panose="03000509000000000000" charset="-122"/>
                <a:cs typeface="方正黑体_GBK" panose="03000509000000000000" charset="-122"/>
              </a:rPr>
              <a:t>碳</a:t>
            </a:r>
            <a:r>
              <a:rPr sz="1100" spc="40" dirty="0">
                <a:solidFill>
                  <a:schemeClr val="tx2"/>
                </a:solidFill>
                <a:latin typeface="方正黑体_GBK" panose="03000509000000000000" charset="-122"/>
                <a:ea typeface="方正黑体_GBK" panose="03000509000000000000" charset="-122"/>
                <a:cs typeface="方正黑体_GBK" panose="03000509000000000000" charset="-122"/>
              </a:rPr>
              <a:t>市</a:t>
            </a:r>
            <a:r>
              <a:rPr sz="1100" spc="45" dirty="0">
                <a:solidFill>
                  <a:schemeClr val="tx2"/>
                </a:solidFill>
                <a:latin typeface="方正黑体_GBK" panose="03000509000000000000" charset="-122"/>
                <a:ea typeface="方正黑体_GBK" panose="03000509000000000000" charset="-122"/>
                <a:cs typeface="方正黑体_GBK" panose="03000509000000000000" charset="-122"/>
              </a:rPr>
              <a:t>场</a:t>
            </a:r>
            <a:r>
              <a:rPr sz="1100" spc="40" dirty="0">
                <a:solidFill>
                  <a:schemeClr val="tx2"/>
                </a:solidFill>
                <a:latin typeface="方正黑体_GBK" panose="03000509000000000000" charset="-122"/>
                <a:ea typeface="方正黑体_GBK" panose="03000509000000000000" charset="-122"/>
                <a:cs typeface="方正黑体_GBK" panose="03000509000000000000" charset="-122"/>
              </a:rPr>
              <a:t>建设工</a:t>
            </a:r>
            <a:r>
              <a:rPr sz="1100" spc="60" dirty="0">
                <a:solidFill>
                  <a:schemeClr val="tx2"/>
                </a:solidFill>
                <a:latin typeface="方正黑体_GBK" panose="03000509000000000000" charset="-122"/>
                <a:ea typeface="方正黑体_GBK" panose="03000509000000000000" charset="-122"/>
                <a:cs typeface="方正黑体_GBK" panose="03000509000000000000" charset="-122"/>
              </a:rPr>
              <a:t>作</a:t>
            </a:r>
            <a:r>
              <a:rPr sz="1100" spc="45" dirty="0">
                <a:solidFill>
                  <a:schemeClr val="tx2"/>
                </a:solidFill>
                <a:latin typeface="方正黑体_GBK" panose="03000509000000000000" charset="-122"/>
                <a:ea typeface="方正黑体_GBK" panose="03000509000000000000" charset="-122"/>
                <a:cs typeface="方正黑体_GBK" panose="03000509000000000000" charset="-122"/>
              </a:rPr>
              <a:t>。</a:t>
            </a:r>
            <a:r>
              <a:rPr sz="1100" spc="40" dirty="0">
                <a:solidFill>
                  <a:schemeClr val="tx2"/>
                </a:solidFill>
                <a:latin typeface="方正黑体_GBK" panose="03000509000000000000" charset="-122"/>
                <a:ea typeface="方正黑体_GBK" panose="03000509000000000000" charset="-122"/>
                <a:cs typeface="方正黑体_GBK" panose="03000509000000000000" charset="-122"/>
              </a:rPr>
              <a:t>强调要</a:t>
            </a:r>
            <a:r>
              <a:rPr sz="1100" spc="45" dirty="0">
                <a:solidFill>
                  <a:schemeClr val="tx2"/>
                </a:solidFill>
                <a:latin typeface="方正黑体_GBK" panose="03000509000000000000" charset="-122"/>
                <a:ea typeface="方正黑体_GBK" panose="03000509000000000000" charset="-122"/>
                <a:cs typeface="方正黑体_GBK" panose="03000509000000000000" charset="-122"/>
              </a:rPr>
              <a:t>积极</a:t>
            </a:r>
            <a:r>
              <a:rPr sz="1100" spc="-5" dirty="0">
                <a:solidFill>
                  <a:schemeClr val="tx2"/>
                </a:solidFill>
                <a:latin typeface="方正黑体_GBK" panose="03000509000000000000" charset="-122"/>
                <a:ea typeface="方正黑体_GBK" panose="03000509000000000000" charset="-122"/>
                <a:cs typeface="方正黑体_GBK" panose="03000509000000000000" charset="-122"/>
              </a:rPr>
              <a:t>稳 </a:t>
            </a:r>
            <a:r>
              <a:rPr sz="1100" spc="40" dirty="0">
                <a:solidFill>
                  <a:schemeClr val="tx2"/>
                </a:solidFill>
                <a:latin typeface="方正黑体_GBK" panose="03000509000000000000" charset="-122"/>
                <a:ea typeface="方正黑体_GBK" panose="03000509000000000000" charset="-122"/>
                <a:cs typeface="方正黑体_GBK" panose="03000509000000000000" charset="-122"/>
              </a:rPr>
              <a:t>妥推</a:t>
            </a:r>
            <a:r>
              <a:rPr sz="1100" spc="45" dirty="0">
                <a:solidFill>
                  <a:schemeClr val="tx2"/>
                </a:solidFill>
                <a:latin typeface="方正黑体_GBK" panose="03000509000000000000" charset="-122"/>
                <a:ea typeface="方正黑体_GBK" panose="03000509000000000000" charset="-122"/>
                <a:cs typeface="方正黑体_GBK" panose="03000509000000000000" charset="-122"/>
              </a:rPr>
              <a:t>进</a:t>
            </a:r>
            <a:r>
              <a:rPr sz="1100" spc="40" dirty="0">
                <a:solidFill>
                  <a:schemeClr val="tx2"/>
                </a:solidFill>
                <a:latin typeface="方正黑体_GBK" panose="03000509000000000000" charset="-122"/>
                <a:ea typeface="方正黑体_GBK" panose="03000509000000000000" charset="-122"/>
                <a:cs typeface="方正黑体_GBK" panose="03000509000000000000" charset="-122"/>
              </a:rPr>
              <a:t>全</a:t>
            </a:r>
            <a:r>
              <a:rPr sz="1100" spc="45" dirty="0">
                <a:solidFill>
                  <a:schemeClr val="tx2"/>
                </a:solidFill>
                <a:latin typeface="方正黑体_GBK" panose="03000509000000000000" charset="-122"/>
                <a:ea typeface="方正黑体_GBK" panose="03000509000000000000" charset="-122"/>
                <a:cs typeface="方正黑体_GBK" panose="03000509000000000000" charset="-122"/>
              </a:rPr>
              <a:t>国</a:t>
            </a:r>
            <a:r>
              <a:rPr sz="1100" spc="40" dirty="0">
                <a:solidFill>
                  <a:schemeClr val="tx2"/>
                </a:solidFill>
                <a:latin typeface="方正黑体_GBK" panose="03000509000000000000" charset="-122"/>
                <a:ea typeface="方正黑体_GBK" panose="03000509000000000000" charset="-122"/>
                <a:cs typeface="方正黑体_GBK" panose="03000509000000000000" charset="-122"/>
              </a:rPr>
              <a:t>碳排</a:t>
            </a:r>
            <a:r>
              <a:rPr sz="1100" spc="45" dirty="0">
                <a:solidFill>
                  <a:schemeClr val="tx2"/>
                </a:solidFill>
                <a:latin typeface="方正黑体_GBK" panose="03000509000000000000" charset="-122"/>
                <a:ea typeface="方正黑体_GBK" panose="03000509000000000000" charset="-122"/>
                <a:cs typeface="方正黑体_GBK" panose="03000509000000000000" charset="-122"/>
              </a:rPr>
              <a:t>放</a:t>
            </a:r>
            <a:r>
              <a:rPr sz="1100" spc="40" dirty="0">
                <a:solidFill>
                  <a:schemeClr val="tx2"/>
                </a:solidFill>
                <a:latin typeface="方正黑体_GBK" panose="03000509000000000000" charset="-122"/>
                <a:ea typeface="方正黑体_GBK" panose="03000509000000000000" charset="-122"/>
                <a:cs typeface="方正黑体_GBK" panose="03000509000000000000" charset="-122"/>
              </a:rPr>
              <a:t>权</a:t>
            </a:r>
            <a:r>
              <a:rPr sz="1100" spc="45" dirty="0">
                <a:solidFill>
                  <a:schemeClr val="tx2"/>
                </a:solidFill>
                <a:latin typeface="方正黑体_GBK" panose="03000509000000000000" charset="-122"/>
                <a:ea typeface="方正黑体_GBK" panose="03000509000000000000" charset="-122"/>
                <a:cs typeface="方正黑体_GBK" panose="03000509000000000000" charset="-122"/>
              </a:rPr>
              <a:t>交</a:t>
            </a:r>
            <a:r>
              <a:rPr sz="1100" spc="40" dirty="0">
                <a:solidFill>
                  <a:schemeClr val="tx2"/>
                </a:solidFill>
                <a:latin typeface="方正黑体_GBK" panose="03000509000000000000" charset="-122"/>
                <a:ea typeface="方正黑体_GBK" panose="03000509000000000000" charset="-122"/>
                <a:cs typeface="方正黑体_GBK" panose="03000509000000000000" charset="-122"/>
              </a:rPr>
              <a:t>易市场</a:t>
            </a:r>
            <a:r>
              <a:rPr sz="1100" spc="45" dirty="0">
                <a:solidFill>
                  <a:schemeClr val="tx2"/>
                </a:solidFill>
                <a:latin typeface="方正黑体_GBK" panose="03000509000000000000" charset="-122"/>
                <a:ea typeface="方正黑体_GBK" panose="03000509000000000000" charset="-122"/>
                <a:cs typeface="方正黑体_GBK" panose="03000509000000000000" charset="-122"/>
              </a:rPr>
              <a:t>建</a:t>
            </a:r>
            <a:r>
              <a:rPr sz="1100" spc="60" dirty="0">
                <a:solidFill>
                  <a:schemeClr val="tx2"/>
                </a:solidFill>
                <a:latin typeface="方正黑体_GBK" panose="03000509000000000000" charset="-122"/>
                <a:ea typeface="方正黑体_GBK" panose="03000509000000000000" charset="-122"/>
                <a:cs typeface="方正黑体_GBK" panose="03000509000000000000" charset="-122"/>
              </a:rPr>
              <a:t>设</a:t>
            </a:r>
            <a:r>
              <a:rPr sz="1100" spc="40" dirty="0">
                <a:solidFill>
                  <a:schemeClr val="tx2"/>
                </a:solidFill>
                <a:latin typeface="方正黑体_GBK" panose="03000509000000000000" charset="-122"/>
                <a:ea typeface="方正黑体_GBK" panose="03000509000000000000" charset="-122"/>
                <a:cs typeface="方正黑体_GBK" panose="03000509000000000000" charset="-122"/>
              </a:rPr>
              <a:t>，并提</a:t>
            </a:r>
            <a:r>
              <a:rPr sz="1100" spc="45" dirty="0">
                <a:solidFill>
                  <a:schemeClr val="tx2"/>
                </a:solidFill>
                <a:latin typeface="方正黑体_GBK" panose="03000509000000000000" charset="-122"/>
                <a:ea typeface="方正黑体_GBK" panose="03000509000000000000" charset="-122"/>
                <a:cs typeface="方正黑体_GBK" panose="03000509000000000000" charset="-122"/>
              </a:rPr>
              <a:t>出要</a:t>
            </a:r>
            <a:r>
              <a:rPr sz="1100" spc="-5" dirty="0">
                <a:solidFill>
                  <a:schemeClr val="tx2"/>
                </a:solidFill>
                <a:latin typeface="方正黑体_GBK" panose="03000509000000000000" charset="-122"/>
                <a:ea typeface="方正黑体_GBK" panose="03000509000000000000" charset="-122"/>
                <a:cs typeface="方正黑体_GBK" panose="03000509000000000000" charset="-122"/>
              </a:rPr>
              <a:t>倒 </a:t>
            </a:r>
            <a:r>
              <a:rPr sz="1100" spc="40" dirty="0">
                <a:solidFill>
                  <a:schemeClr val="tx2"/>
                </a:solidFill>
                <a:latin typeface="方正黑体_GBK" panose="03000509000000000000" charset="-122"/>
                <a:ea typeface="方正黑体_GBK" panose="03000509000000000000" charset="-122"/>
                <a:cs typeface="方正黑体_GBK" panose="03000509000000000000" charset="-122"/>
              </a:rPr>
              <a:t>排工期，全面开展对接测</a:t>
            </a:r>
            <a:r>
              <a:rPr sz="1100" spc="45" dirty="0">
                <a:solidFill>
                  <a:schemeClr val="tx2"/>
                </a:solidFill>
                <a:latin typeface="方正黑体_GBK" panose="03000509000000000000" charset="-122"/>
                <a:ea typeface="方正黑体_GBK" panose="03000509000000000000" charset="-122"/>
                <a:cs typeface="方正黑体_GBK" panose="03000509000000000000" charset="-122"/>
              </a:rPr>
              <a:t>试</a:t>
            </a:r>
            <a:r>
              <a:rPr sz="1100" spc="40" dirty="0">
                <a:solidFill>
                  <a:schemeClr val="tx2"/>
                </a:solidFill>
                <a:latin typeface="方正黑体_GBK" panose="03000509000000000000" charset="-122"/>
                <a:ea typeface="方正黑体_GBK" panose="03000509000000000000" charset="-122"/>
                <a:cs typeface="方正黑体_GBK" panose="03000509000000000000" charset="-122"/>
              </a:rPr>
              <a:t>，尽早实现系统运行</a:t>
            </a:r>
            <a:r>
              <a:rPr sz="1100" spc="-5" dirty="0">
                <a:solidFill>
                  <a:schemeClr val="tx2"/>
                </a:solidFill>
                <a:latin typeface="方正黑体_GBK" panose="03000509000000000000" charset="-122"/>
                <a:ea typeface="方正黑体_GBK" panose="03000509000000000000" charset="-122"/>
                <a:cs typeface="方正黑体_GBK" panose="03000509000000000000" charset="-122"/>
              </a:rPr>
              <a:t>，  确保今年</a:t>
            </a:r>
            <a:r>
              <a:rPr sz="1100" spc="-10" dirty="0">
                <a:solidFill>
                  <a:schemeClr val="tx2"/>
                </a:solidFill>
                <a:latin typeface="方正黑体_GBK" panose="03000509000000000000" charset="-122"/>
                <a:ea typeface="方正黑体_GBK" panose="03000509000000000000" charset="-122"/>
                <a:cs typeface="方正黑体_GBK" panose="03000509000000000000" charset="-122"/>
              </a:rPr>
              <a:t>6</a:t>
            </a:r>
            <a:r>
              <a:rPr sz="1100" spc="-5" dirty="0">
                <a:solidFill>
                  <a:schemeClr val="tx2"/>
                </a:solidFill>
                <a:latin typeface="方正黑体_GBK" panose="03000509000000000000" charset="-122"/>
                <a:ea typeface="方正黑体_GBK" panose="03000509000000000000" charset="-122"/>
                <a:cs typeface="方正黑体_GBK" panose="03000509000000000000" charset="-122"/>
              </a:rPr>
              <a:t>月底前启动上线交易。</a:t>
            </a:r>
            <a:endParaRPr sz="1100"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7" name="object 7"/>
          <p:cNvSpPr/>
          <p:nvPr/>
        </p:nvSpPr>
        <p:spPr>
          <a:xfrm>
            <a:off x="5220080" y="904821"/>
            <a:ext cx="3168396" cy="2099563"/>
          </a:xfrm>
          <a:prstGeom prst="rect">
            <a:avLst/>
          </a:prstGeom>
          <a:blipFill>
            <a:blip r:embed="rId4" cstate="print"/>
            <a:stretch>
              <a:fillRect/>
            </a:stretch>
          </a:blipFill>
        </p:spPr>
        <p:txBody>
          <a:bodyPr wrap="square" lIns="0" tIns="0" rIns="0" bIns="0" rtlCol="0"/>
          <a:lstStyle/>
          <a:p/>
        </p:txBody>
      </p:sp>
      <p:sp>
        <p:nvSpPr>
          <p:cNvPr id="19" name="object 2"/>
          <p:cNvSpPr txBox="1"/>
          <p:nvPr/>
        </p:nvSpPr>
        <p:spPr>
          <a:xfrm>
            <a:off x="457200" y="972767"/>
            <a:ext cx="426085" cy="3045460"/>
          </a:xfrm>
          <a:prstGeom prst="rect">
            <a:avLst/>
          </a:prstGeom>
        </p:spPr>
        <p:txBody>
          <a:bodyPr vert="horz" wrap="square" lIns="0" tIns="56515" rIns="0" bIns="0" rtlCol="0">
            <a:spAutoFit/>
          </a:bodyPr>
          <a:p>
            <a:pPr marL="12700" marR="5080" algn="just">
              <a:lnSpc>
                <a:spcPct val="90000"/>
              </a:lnSpc>
              <a:spcBef>
                <a:spcPts val="445"/>
              </a:spcBef>
              <a:spcAft>
                <a:spcPts val="0"/>
              </a:spcAft>
            </a:pPr>
            <a:r>
              <a:rPr sz="2400" b="1" spc="-5" dirty="0">
                <a:solidFill>
                  <a:schemeClr val="tx2"/>
                </a:solidFill>
                <a:latin typeface="方正黑体_GBK" panose="03000509000000000000" charset="-122"/>
                <a:ea typeface="方正黑体_GBK" panose="03000509000000000000" charset="-122"/>
                <a:cs typeface="方正黑体_GBK" panose="03000509000000000000" charset="-122"/>
              </a:rPr>
              <a:t>全 国 统 一 碳 市 场 建 设</a:t>
            </a:r>
            <a:endParaRPr sz="24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a:spLocks noGrp="1"/>
          </p:cNvSpPr>
          <p:nvPr>
            <p:ph type="title"/>
          </p:nvPr>
        </p:nvSpPr>
        <p:spPr>
          <a:xfrm>
            <a:off x="2057400" y="591767"/>
            <a:ext cx="5220335" cy="257810"/>
          </a:xfrm>
          <a:prstGeom prst="rect">
            <a:avLst/>
          </a:prstGeom>
        </p:spPr>
        <p:txBody>
          <a:bodyPr vert="horz" wrap="square" lIns="0" tIns="12065" rIns="0" bIns="0" rtlCol="0">
            <a:spAutoFit/>
          </a:bodyPr>
          <a:lstStyle/>
          <a:p>
            <a:pPr marL="12700">
              <a:lnSpc>
                <a:spcPct val="100000"/>
              </a:lnSpc>
              <a:spcBef>
                <a:spcPts val="95"/>
              </a:spcBef>
            </a:pPr>
            <a:r>
              <a:rPr dirty="0">
                <a:solidFill>
                  <a:schemeClr val="tx2"/>
                </a:solidFill>
                <a:latin typeface="微软雅黑" panose="020B0503020204020204" charset="-122"/>
                <a:ea typeface="微软雅黑" panose="020B0503020204020204" charset="-122"/>
                <a:cs typeface="黑体" panose="02010609060101010101" charset="-122"/>
              </a:rPr>
              <a:t>《</a:t>
            </a:r>
            <a:r>
              <a:rPr spc="-5" dirty="0">
                <a:solidFill>
                  <a:schemeClr val="tx2"/>
                </a:solidFill>
                <a:latin typeface="微软雅黑" panose="020B0503020204020204" charset="-122"/>
                <a:ea typeface="微软雅黑" panose="020B0503020204020204" charset="-122"/>
                <a:cs typeface="黑体" panose="02010609060101010101" charset="-122"/>
              </a:rPr>
              <a:t>碳排放权交易管理办法（试行</a:t>
            </a:r>
            <a:r>
              <a:rPr dirty="0">
                <a:solidFill>
                  <a:schemeClr val="tx2"/>
                </a:solidFill>
                <a:latin typeface="微软雅黑" panose="020B0503020204020204" charset="-122"/>
                <a:ea typeface="微软雅黑" panose="020B0503020204020204" charset="-122"/>
                <a:cs typeface="黑体" panose="02010609060101010101" charset="-122"/>
              </a:rPr>
              <a:t>）</a:t>
            </a:r>
            <a:r>
              <a:rPr spc="-5" dirty="0">
                <a:solidFill>
                  <a:schemeClr val="tx2"/>
                </a:solidFill>
                <a:latin typeface="微软雅黑" panose="020B0503020204020204" charset="-122"/>
                <a:ea typeface="微软雅黑" panose="020B0503020204020204" charset="-122"/>
                <a:cs typeface="黑体" panose="02010609060101010101" charset="-122"/>
              </a:rPr>
              <a:t>》要点解读</a:t>
            </a:r>
            <a:endParaRPr spc="-5" dirty="0">
              <a:solidFill>
                <a:schemeClr val="tx2"/>
              </a:solidFill>
              <a:latin typeface="微软雅黑" panose="020B0503020204020204" charset="-122"/>
              <a:ea typeface="微软雅黑" panose="020B0503020204020204" charset="-122"/>
              <a:cs typeface="黑体" panose="02010609060101010101" charset="-122"/>
            </a:endParaRPr>
          </a:p>
        </p:txBody>
      </p:sp>
      <p:sp>
        <p:nvSpPr>
          <p:cNvPr id="4" name="object 4"/>
          <p:cNvSpPr txBox="1"/>
          <p:nvPr/>
        </p:nvSpPr>
        <p:spPr>
          <a:xfrm>
            <a:off x="1143000" y="911807"/>
            <a:ext cx="1151890" cy="227965"/>
          </a:xfrm>
          <a:prstGeom prst="rect">
            <a:avLst/>
          </a:prstGeom>
        </p:spPr>
        <p:txBody>
          <a:bodyPr vert="horz" wrap="square" lIns="0" tIns="12700" rIns="0" bIns="0" rtlCol="0">
            <a:spAutoFit/>
          </a:bodyPr>
          <a:lstStyle/>
          <a:p>
            <a:pPr marL="12700">
              <a:lnSpc>
                <a:spcPct val="100000"/>
              </a:lnSpc>
              <a:spcBef>
                <a:spcPts val="100"/>
              </a:spcBef>
            </a:pPr>
            <a:r>
              <a:rPr sz="1400" dirty="0">
                <a:solidFill>
                  <a:schemeClr val="tx2"/>
                </a:solidFill>
                <a:latin typeface="微软雅黑" panose="020B0503020204020204" charset="-122"/>
                <a:ea typeface="微软雅黑" panose="020B0503020204020204" charset="-122"/>
                <a:cs typeface="微软雅黑" panose="020B0503020204020204" charset="-122"/>
              </a:rPr>
              <a:t>第一章</a:t>
            </a:r>
            <a:r>
              <a:rPr sz="1400" spc="-80" dirty="0">
                <a:solidFill>
                  <a:schemeClr val="tx2"/>
                </a:solidFill>
                <a:latin typeface="微软雅黑" panose="020B0503020204020204" charset="-122"/>
                <a:ea typeface="微软雅黑" panose="020B0503020204020204" charset="-122"/>
                <a:cs typeface="微软雅黑" panose="020B0503020204020204" charset="-122"/>
              </a:rPr>
              <a:t> </a:t>
            </a:r>
            <a:r>
              <a:rPr sz="1400" dirty="0">
                <a:solidFill>
                  <a:schemeClr val="tx2"/>
                </a:solidFill>
                <a:latin typeface="微软雅黑" panose="020B0503020204020204" charset="-122"/>
                <a:ea typeface="微软雅黑" panose="020B0503020204020204" charset="-122"/>
                <a:cs typeface="微软雅黑" panose="020B0503020204020204" charset="-122"/>
              </a:rPr>
              <a:t>总则</a:t>
            </a:r>
            <a:endParaRPr sz="140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5" name="object 5"/>
          <p:cNvSpPr txBox="1"/>
          <p:nvPr/>
        </p:nvSpPr>
        <p:spPr>
          <a:xfrm>
            <a:off x="1067435" y="1201367"/>
            <a:ext cx="7668260" cy="704850"/>
          </a:xfrm>
          <a:prstGeom prst="rect">
            <a:avLst/>
          </a:prstGeom>
        </p:spPr>
        <p:txBody>
          <a:bodyPr vert="horz" wrap="square" lIns="0" tIns="12700" rIns="0" bIns="0" rtlCol="0">
            <a:spAutoFit/>
          </a:bodyPr>
          <a:lstStyle/>
          <a:p>
            <a:pPr marL="355600" marR="5080" indent="-342900" algn="just">
              <a:lnSpc>
                <a:spcPct val="150000"/>
              </a:lnSpc>
              <a:spcBef>
                <a:spcPts val="100"/>
              </a:spcBef>
              <a:buFont typeface="Wingdings" panose="05000000000000000000"/>
              <a:buChar char=""/>
              <a:tabLst>
                <a:tab pos="355600" algn="l"/>
              </a:tabLst>
            </a:pPr>
            <a:r>
              <a:rPr sz="1000" spc="-5" dirty="0">
                <a:latin typeface="微软雅黑" panose="020B0503020204020204" charset="-122"/>
                <a:ea typeface="微软雅黑" panose="020B0503020204020204" charset="-122"/>
                <a:cs typeface="微软雅黑" panose="020B0503020204020204" charset="-122"/>
              </a:rPr>
              <a:t>明确三级监管体系：生态环境部负责建设全国碳市场并制定配额管理政策、报告与核查政策及各类技</a:t>
            </a:r>
            <a:r>
              <a:rPr sz="1000" spc="10" dirty="0">
                <a:latin typeface="微软雅黑" panose="020B0503020204020204" charset="-122"/>
                <a:ea typeface="微软雅黑" panose="020B0503020204020204" charset="-122"/>
                <a:cs typeface="微软雅黑" panose="020B0503020204020204" charset="-122"/>
              </a:rPr>
              <a:t>术</a:t>
            </a:r>
            <a:r>
              <a:rPr sz="1000" spc="-5" dirty="0">
                <a:latin typeface="微软雅黑" panose="020B0503020204020204" charset="-122"/>
                <a:ea typeface="微软雅黑" panose="020B0503020204020204" charset="-122"/>
                <a:cs typeface="微软雅黑" panose="020B0503020204020204" charset="-122"/>
              </a:rPr>
              <a:t>规范；  省级生态环境主管部门组织排放配额分配与清缴、排放报告与核查</a:t>
            </a:r>
            <a:r>
              <a:rPr sz="1000" spc="5" dirty="0">
                <a:latin typeface="微软雅黑" panose="020B0503020204020204" charset="-122"/>
                <a:ea typeface="微软雅黑" panose="020B0503020204020204" charset="-122"/>
                <a:cs typeface="微软雅黑" panose="020B0503020204020204" charset="-122"/>
              </a:rPr>
              <a:t>等</a:t>
            </a:r>
            <a:r>
              <a:rPr sz="1000" spc="-5" dirty="0">
                <a:latin typeface="微软雅黑" panose="020B0503020204020204" charset="-122"/>
                <a:ea typeface="微软雅黑" panose="020B0503020204020204" charset="-122"/>
                <a:cs typeface="微软雅黑" panose="020B0503020204020204" charset="-122"/>
              </a:rPr>
              <a:t>工作；设区的</a:t>
            </a:r>
            <a:r>
              <a:rPr sz="1000" spc="5" dirty="0">
                <a:latin typeface="微软雅黑" panose="020B0503020204020204" charset="-122"/>
                <a:ea typeface="微软雅黑" panose="020B0503020204020204" charset="-122"/>
                <a:cs typeface="微软雅黑" panose="020B0503020204020204" charset="-122"/>
              </a:rPr>
              <a:t>市</a:t>
            </a:r>
            <a:r>
              <a:rPr sz="1000" spc="-5" dirty="0">
                <a:latin typeface="微软雅黑" panose="020B0503020204020204" charset="-122"/>
                <a:ea typeface="微软雅黑" panose="020B0503020204020204" charset="-122"/>
                <a:cs typeface="微软雅黑" panose="020B0503020204020204" charset="-122"/>
              </a:rPr>
              <a:t>级主管部门“落实相关具 体工作”的责任；由省、市级主管部门共同完成监督检查配额清缴情况和对违约主体的惩罚，由省级主管部门 与生态环境部共同完成信息公开。</a:t>
            </a:r>
            <a:endParaRPr sz="1100">
              <a:latin typeface="微软雅黑" panose="020B0503020204020204" charset="-122"/>
              <a:ea typeface="微软雅黑" panose="020B0503020204020204" charset="-122"/>
              <a:cs typeface="微软雅黑" panose="020B0503020204020204" charset="-122"/>
            </a:endParaRPr>
          </a:p>
        </p:txBody>
      </p:sp>
      <p:sp>
        <p:nvSpPr>
          <p:cNvPr id="19" name="object 2"/>
          <p:cNvSpPr txBox="1"/>
          <p:nvPr/>
        </p:nvSpPr>
        <p:spPr>
          <a:xfrm>
            <a:off x="457200" y="972767"/>
            <a:ext cx="426085" cy="3045460"/>
          </a:xfrm>
          <a:prstGeom prst="rect">
            <a:avLst/>
          </a:prstGeom>
        </p:spPr>
        <p:txBody>
          <a:bodyPr vert="horz" wrap="square" lIns="0" tIns="56515" rIns="0" bIns="0" rtlCol="0">
            <a:spAutoFit/>
          </a:bodyPr>
          <a:p>
            <a:pPr marL="12700" marR="5080" algn="just">
              <a:lnSpc>
                <a:spcPct val="90000"/>
              </a:lnSpc>
              <a:spcBef>
                <a:spcPts val="445"/>
              </a:spcBef>
              <a:spcAft>
                <a:spcPts val="0"/>
              </a:spcAft>
            </a:pPr>
            <a:r>
              <a:rPr sz="2400" b="1" spc="-5" dirty="0">
                <a:solidFill>
                  <a:schemeClr val="tx2"/>
                </a:solidFill>
                <a:latin typeface="方正黑体_GBK" panose="03000509000000000000" charset="-122"/>
                <a:ea typeface="方正黑体_GBK" panose="03000509000000000000" charset="-122"/>
                <a:cs typeface="方正黑体_GBK" panose="03000509000000000000" charset="-122"/>
              </a:rPr>
              <a:t>全 国 统 一 碳 市 场 建 设</a:t>
            </a:r>
            <a:endParaRPr sz="24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7" name="文本框 6"/>
          <p:cNvSpPr txBox="1"/>
          <p:nvPr/>
        </p:nvSpPr>
        <p:spPr>
          <a:xfrm>
            <a:off x="1067435" y="2011627"/>
            <a:ext cx="2559685" cy="306705"/>
          </a:xfrm>
          <a:prstGeom prst="rect">
            <a:avLst/>
          </a:prstGeom>
          <a:noFill/>
        </p:spPr>
        <p:txBody>
          <a:bodyPr wrap="none" rtlCol="0" anchor="t">
            <a:spAutoFit/>
          </a:bodyPr>
          <a:p>
            <a:pPr marL="12700" algn="l">
              <a:lnSpc>
                <a:spcPct val="100000"/>
              </a:lnSpc>
              <a:spcBef>
                <a:spcPts val="100"/>
              </a:spcBef>
              <a:buClrTx/>
              <a:buSzTx/>
              <a:buFontTx/>
            </a:pPr>
            <a:r>
              <a:rPr sz="1400" dirty="0">
                <a:solidFill>
                  <a:schemeClr val="tx2"/>
                </a:solidFill>
                <a:latin typeface="微软雅黑" panose="020B0503020204020204" charset="-122"/>
                <a:ea typeface="微软雅黑" panose="020B0503020204020204" charset="-122"/>
                <a:cs typeface="微软雅黑" panose="020B0503020204020204" charset="-122"/>
                <a:sym typeface="+mn-ea"/>
              </a:rPr>
              <a:t>第二章 温室气体重点排放单位</a:t>
            </a:r>
            <a:endParaRPr sz="1400" dirty="0">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1067435" y="2304362"/>
            <a:ext cx="6024880" cy="245110"/>
          </a:xfrm>
          <a:prstGeom prst="rect">
            <a:avLst/>
          </a:prstGeom>
          <a:noFill/>
        </p:spPr>
        <p:txBody>
          <a:bodyPr wrap="none" rtlCol="0" anchor="t">
            <a:spAutoFit/>
          </a:bodyPr>
          <a:p>
            <a:pPr marL="355600" indent="-342900">
              <a:lnSpc>
                <a:spcPct val="100000"/>
              </a:lnSpc>
              <a:spcBef>
                <a:spcPts val="955"/>
              </a:spcBef>
              <a:buFont typeface="Wingdings" panose="05000000000000000000"/>
              <a:buChar char=""/>
              <a:tabLst>
                <a:tab pos="354965" algn="l"/>
                <a:tab pos="355600" algn="l"/>
              </a:tabLst>
            </a:pPr>
            <a:r>
              <a:rPr sz="1000" spc="-5" dirty="0">
                <a:latin typeface="微软雅黑" panose="020B0503020204020204" charset="-122"/>
                <a:ea typeface="微软雅黑" panose="020B0503020204020204" charset="-122"/>
                <a:cs typeface="微软雅黑" panose="020B0503020204020204" charset="-122"/>
                <a:sym typeface="+mn-ea"/>
              </a:rPr>
              <a:t>纳入条件：属于全国碳排放权交易市场覆盖行业；年度温室气体排放量达</a:t>
            </a:r>
            <a:r>
              <a:rPr sz="1000" spc="10" dirty="0">
                <a:latin typeface="微软雅黑" panose="020B0503020204020204" charset="-122"/>
                <a:ea typeface="微软雅黑" panose="020B0503020204020204" charset="-122"/>
                <a:cs typeface="微软雅黑" panose="020B0503020204020204" charset="-122"/>
                <a:sym typeface="+mn-ea"/>
              </a:rPr>
              <a:t>到</a:t>
            </a:r>
            <a:r>
              <a:rPr sz="1000" spc="-5" dirty="0">
                <a:latin typeface="微软雅黑" panose="020B0503020204020204" charset="-122"/>
                <a:ea typeface="微软雅黑" panose="020B0503020204020204" charset="-122"/>
                <a:cs typeface="微软雅黑" panose="020B0503020204020204" charset="-122"/>
                <a:sym typeface="+mn-ea"/>
              </a:rPr>
              <a:t>2.6万吨二氧化碳当量。</a:t>
            </a:r>
            <a:endParaRPr lang="zh-CN" altLang="en-US" sz="1000" spc="-5" dirty="0">
              <a:latin typeface="微软雅黑" panose="020B0503020204020204" charset="-122"/>
              <a:ea typeface="微软雅黑" panose="020B0503020204020204" charset="-122"/>
              <a:cs typeface="微软雅黑" panose="020B0503020204020204" charset="-122"/>
              <a:sym typeface="+mn-ea"/>
            </a:endParaRPr>
          </a:p>
        </p:txBody>
      </p:sp>
      <p:sp>
        <p:nvSpPr>
          <p:cNvPr id="9" name="文本框 8"/>
          <p:cNvSpPr txBox="1"/>
          <p:nvPr/>
        </p:nvSpPr>
        <p:spPr>
          <a:xfrm>
            <a:off x="1067435" y="2648532"/>
            <a:ext cx="5546725" cy="802005"/>
          </a:xfrm>
          <a:prstGeom prst="rect">
            <a:avLst/>
          </a:prstGeom>
          <a:noFill/>
        </p:spPr>
        <p:txBody>
          <a:bodyPr wrap="square" rtlCol="0" anchor="t">
            <a:spAutoFit/>
          </a:bodyPr>
          <a:p>
            <a:pPr marL="12700" algn="l">
              <a:lnSpc>
                <a:spcPct val="90000"/>
              </a:lnSpc>
              <a:spcBef>
                <a:spcPts val="100"/>
              </a:spcBef>
              <a:spcAft>
                <a:spcPts val="0"/>
              </a:spcAft>
              <a:buClrTx/>
              <a:buSzTx/>
              <a:buFontTx/>
            </a:pPr>
            <a:r>
              <a:rPr sz="1400" dirty="0">
                <a:solidFill>
                  <a:schemeClr val="tx2"/>
                </a:solidFill>
                <a:latin typeface="微软雅黑" panose="020B0503020204020204" charset="-122"/>
                <a:ea typeface="微软雅黑" panose="020B0503020204020204" charset="-122"/>
                <a:cs typeface="微软雅黑" panose="020B0503020204020204" charset="-122"/>
                <a:sym typeface="+mn-ea"/>
              </a:rPr>
              <a:t>第三章 分配与登记</a:t>
            </a:r>
            <a:endParaRPr sz="1400" dirty="0">
              <a:solidFill>
                <a:schemeClr val="tx2"/>
              </a:solidFill>
              <a:latin typeface="微软雅黑" panose="020B0503020204020204" charset="-122"/>
              <a:ea typeface="微软雅黑" panose="020B0503020204020204" charset="-122"/>
              <a:cs typeface="微软雅黑" panose="020B0503020204020204" charset="-122"/>
            </a:endParaRPr>
          </a:p>
          <a:p>
            <a:pPr marL="355600" indent="-342900">
              <a:lnSpc>
                <a:spcPct val="90000"/>
              </a:lnSpc>
              <a:spcBef>
                <a:spcPts val="950"/>
              </a:spcBef>
              <a:spcAft>
                <a:spcPts val="0"/>
              </a:spcAft>
              <a:buFont typeface="Wingdings" panose="05000000000000000000"/>
              <a:buChar char=""/>
              <a:tabLst>
                <a:tab pos="354965" algn="l"/>
                <a:tab pos="355600" algn="l"/>
              </a:tabLst>
            </a:pPr>
            <a:r>
              <a:rPr sz="1000" spc="-5" dirty="0">
                <a:latin typeface="微软雅黑" panose="020B0503020204020204" charset="-122"/>
                <a:ea typeface="微软雅黑" panose="020B0503020204020204" charset="-122"/>
                <a:cs typeface="微软雅黑" panose="020B0503020204020204" charset="-122"/>
                <a:sym typeface="+mn-ea"/>
              </a:rPr>
              <a:t>碳排放配额分配以免费分配为主，适时引入有偿分配。</a:t>
            </a:r>
            <a:endParaRPr sz="1000" spc="-5" dirty="0">
              <a:latin typeface="微软雅黑" panose="020B0503020204020204" charset="-122"/>
              <a:ea typeface="微软雅黑" panose="020B0503020204020204" charset="-122"/>
              <a:cs typeface="微软雅黑" panose="020B0503020204020204" charset="-122"/>
            </a:endParaRPr>
          </a:p>
          <a:p>
            <a:pPr marL="355600" indent="-342900">
              <a:lnSpc>
                <a:spcPct val="90000"/>
              </a:lnSpc>
              <a:spcBef>
                <a:spcPts val="925"/>
              </a:spcBef>
              <a:spcAft>
                <a:spcPts val="0"/>
              </a:spcAft>
              <a:buFont typeface="Wingdings" panose="05000000000000000000"/>
              <a:buChar char=""/>
              <a:tabLst>
                <a:tab pos="354965" algn="l"/>
                <a:tab pos="355600" algn="l"/>
              </a:tabLst>
            </a:pPr>
            <a:r>
              <a:rPr sz="1000" spc="-5" dirty="0">
                <a:latin typeface="微软雅黑" panose="020B0503020204020204" charset="-122"/>
                <a:ea typeface="微软雅黑" panose="020B0503020204020204" charset="-122"/>
                <a:cs typeface="微软雅黑" panose="020B0503020204020204" charset="-122"/>
                <a:sym typeface="+mn-ea"/>
              </a:rPr>
              <a:t>鼓励重点排放单位、机构和个人，出于公益目的自愿注销其所持有的碳排放配额。</a:t>
            </a:r>
            <a:endParaRPr sz="1000" spc="-5" dirty="0">
              <a:latin typeface="微软雅黑" panose="020B0503020204020204" charset="-122"/>
              <a:ea typeface="微软雅黑" panose="020B0503020204020204" charset="-122"/>
              <a:cs typeface="微软雅黑" panose="020B0503020204020204" charset="-122"/>
            </a:endParaRPr>
          </a:p>
        </p:txBody>
      </p:sp>
      <p:sp>
        <p:nvSpPr>
          <p:cNvPr id="10" name="文本框 9"/>
          <p:cNvSpPr txBox="1"/>
          <p:nvPr/>
        </p:nvSpPr>
        <p:spPr>
          <a:xfrm>
            <a:off x="1067435" y="3487367"/>
            <a:ext cx="5430520" cy="1081405"/>
          </a:xfrm>
          <a:prstGeom prst="rect">
            <a:avLst/>
          </a:prstGeom>
          <a:noFill/>
        </p:spPr>
        <p:txBody>
          <a:bodyPr wrap="square" rtlCol="0" anchor="t">
            <a:spAutoFit/>
          </a:bodyPr>
          <a:p>
            <a:pPr marL="12700" algn="l">
              <a:lnSpc>
                <a:spcPct val="100000"/>
              </a:lnSpc>
              <a:spcBef>
                <a:spcPts val="100"/>
              </a:spcBef>
              <a:buClrTx/>
              <a:buSzTx/>
              <a:buFontTx/>
            </a:pPr>
            <a:r>
              <a:rPr sz="1400" dirty="0">
                <a:solidFill>
                  <a:schemeClr val="tx2"/>
                </a:solidFill>
                <a:latin typeface="微软雅黑" panose="020B0503020204020204" charset="-122"/>
                <a:ea typeface="微软雅黑" panose="020B0503020204020204" charset="-122"/>
                <a:cs typeface="微软雅黑" panose="020B0503020204020204" charset="-122"/>
                <a:sym typeface="+mn-ea"/>
              </a:rPr>
              <a:t>第四章 排放交易</a:t>
            </a:r>
            <a:endParaRPr sz="1400" dirty="0">
              <a:solidFill>
                <a:schemeClr val="tx2"/>
              </a:solidFill>
              <a:latin typeface="微软雅黑" panose="020B0503020204020204" charset="-122"/>
              <a:ea typeface="微软雅黑" panose="020B0503020204020204" charset="-122"/>
              <a:cs typeface="微软雅黑" panose="020B0503020204020204" charset="-122"/>
            </a:endParaRPr>
          </a:p>
          <a:p>
            <a:pPr marL="355600" indent="-342900">
              <a:lnSpc>
                <a:spcPct val="90000"/>
              </a:lnSpc>
              <a:spcBef>
                <a:spcPts val="950"/>
              </a:spcBef>
              <a:spcAft>
                <a:spcPts val="0"/>
              </a:spcAft>
              <a:buFont typeface="Wingdings" panose="05000000000000000000"/>
              <a:buChar char=""/>
              <a:tabLst>
                <a:tab pos="354965" algn="l"/>
                <a:tab pos="355600" algn="l"/>
              </a:tabLst>
            </a:pPr>
            <a:r>
              <a:rPr sz="1000" spc="-5" dirty="0">
                <a:latin typeface="微软雅黑" panose="020B0503020204020204" charset="-122"/>
                <a:ea typeface="微软雅黑" panose="020B0503020204020204" charset="-122"/>
                <a:cs typeface="微软雅黑" panose="020B0503020204020204" charset="-122"/>
                <a:sym typeface="+mn-ea"/>
              </a:rPr>
              <a:t>交易产品为碳排放配额，适时增加其他交易产品。</a:t>
            </a:r>
            <a:endParaRPr sz="1000" spc="-5" dirty="0">
              <a:latin typeface="微软雅黑" panose="020B0503020204020204" charset="-122"/>
              <a:ea typeface="微软雅黑" panose="020B0503020204020204" charset="-122"/>
              <a:cs typeface="微软雅黑" panose="020B0503020204020204" charset="-122"/>
            </a:endParaRPr>
          </a:p>
          <a:p>
            <a:pPr marL="355600" indent="-342900">
              <a:lnSpc>
                <a:spcPct val="90000"/>
              </a:lnSpc>
              <a:spcBef>
                <a:spcPts val="925"/>
              </a:spcBef>
              <a:spcAft>
                <a:spcPts val="0"/>
              </a:spcAft>
              <a:buFont typeface="Wingdings" panose="05000000000000000000"/>
              <a:buChar char=""/>
              <a:tabLst>
                <a:tab pos="354965" algn="l"/>
                <a:tab pos="355600" algn="l"/>
              </a:tabLst>
            </a:pPr>
            <a:r>
              <a:rPr sz="1000" spc="-5" dirty="0">
                <a:latin typeface="微软雅黑" panose="020B0503020204020204" charset="-122"/>
                <a:ea typeface="微软雅黑" panose="020B0503020204020204" charset="-122"/>
                <a:cs typeface="微软雅黑" panose="020B0503020204020204" charset="-122"/>
                <a:sym typeface="+mn-ea"/>
              </a:rPr>
              <a:t>交易主体：重点排放单位、符合国家有关交易规则的机构和个人。</a:t>
            </a:r>
            <a:endParaRPr sz="1000" spc="-5" dirty="0">
              <a:latin typeface="微软雅黑" panose="020B0503020204020204" charset="-122"/>
              <a:ea typeface="微软雅黑" panose="020B0503020204020204" charset="-122"/>
              <a:cs typeface="微软雅黑" panose="020B0503020204020204" charset="-122"/>
            </a:endParaRPr>
          </a:p>
          <a:p>
            <a:pPr marL="355600" indent="-342900">
              <a:lnSpc>
                <a:spcPct val="90000"/>
              </a:lnSpc>
              <a:spcBef>
                <a:spcPts val="925"/>
              </a:spcBef>
              <a:spcAft>
                <a:spcPts val="0"/>
              </a:spcAft>
              <a:buFont typeface="Wingdings" panose="05000000000000000000"/>
              <a:buChar char=""/>
              <a:tabLst>
                <a:tab pos="354965" algn="l"/>
                <a:tab pos="355600" algn="l"/>
              </a:tabLst>
            </a:pPr>
            <a:r>
              <a:rPr sz="1000" spc="-5" dirty="0">
                <a:latin typeface="微软雅黑" panose="020B0503020204020204" charset="-122"/>
                <a:ea typeface="微软雅黑" panose="020B0503020204020204" charset="-122"/>
                <a:cs typeface="微软雅黑" panose="020B0503020204020204" charset="-122"/>
                <a:sym typeface="+mn-ea"/>
              </a:rPr>
              <a:t>交易方式：协议转让、单向竞价或者其他方式</a:t>
            </a:r>
            <a:endParaRPr sz="1000" spc="-5"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a:spLocks noGrp="1"/>
          </p:cNvSpPr>
          <p:nvPr>
            <p:ph type="title"/>
          </p:nvPr>
        </p:nvSpPr>
        <p:spPr>
          <a:xfrm>
            <a:off x="1752600" y="820367"/>
            <a:ext cx="4730115" cy="288925"/>
          </a:xfrm>
          <a:prstGeom prst="rect">
            <a:avLst/>
          </a:prstGeom>
        </p:spPr>
        <p:txBody>
          <a:bodyPr vert="horz" wrap="square" lIns="0" tIns="12065" rIns="0" bIns="0" rtlCol="0">
            <a:spAutoFit/>
          </a:bodyPr>
          <a:lstStyle/>
          <a:p>
            <a:pPr marL="12700">
              <a:lnSpc>
                <a:spcPct val="100000"/>
              </a:lnSpc>
              <a:spcBef>
                <a:spcPts val="95"/>
              </a:spcBef>
            </a:pPr>
            <a:r>
              <a:rPr sz="1800" b="0" kern="1200" spc="-5" dirty="0">
                <a:solidFill>
                  <a:schemeClr val="tx2"/>
                </a:solidFill>
                <a:latin typeface="微软雅黑" panose="020B0503020204020204" charset="-122"/>
                <a:ea typeface="微软雅黑" panose="020B0503020204020204" charset="-122"/>
                <a:cs typeface="黑体" panose="02010609060101010101" charset="-122"/>
              </a:rPr>
              <a:t>《碳排放权交易管理办法（试行）》要点解读</a:t>
            </a:r>
            <a:endParaRPr sz="1800" b="0" kern="1200" spc="-5" dirty="0">
              <a:solidFill>
                <a:schemeClr val="tx2"/>
              </a:solidFill>
              <a:latin typeface="微软雅黑" panose="020B0503020204020204" charset="-122"/>
              <a:ea typeface="微软雅黑" panose="020B0503020204020204" charset="-122"/>
              <a:cs typeface="黑体" panose="02010609060101010101" charset="-122"/>
            </a:endParaRPr>
          </a:p>
        </p:txBody>
      </p:sp>
      <p:sp>
        <p:nvSpPr>
          <p:cNvPr id="4" name="object 4"/>
          <p:cNvSpPr txBox="1"/>
          <p:nvPr/>
        </p:nvSpPr>
        <p:spPr>
          <a:xfrm>
            <a:off x="1447800" y="1429967"/>
            <a:ext cx="4006215" cy="227965"/>
          </a:xfrm>
          <a:prstGeom prst="rect">
            <a:avLst/>
          </a:prstGeom>
        </p:spPr>
        <p:txBody>
          <a:bodyPr vert="horz" wrap="square" lIns="0" tIns="12700" rIns="0" bIns="0" rtlCol="0">
            <a:spAutoFit/>
          </a:bodyPr>
          <a:lstStyle/>
          <a:p>
            <a:pPr marL="12700">
              <a:lnSpc>
                <a:spcPct val="100000"/>
              </a:lnSpc>
              <a:spcBef>
                <a:spcPts val="100"/>
              </a:spcBef>
            </a:pPr>
            <a:r>
              <a:rPr sz="1400" spc="-5" dirty="0">
                <a:solidFill>
                  <a:schemeClr val="tx2"/>
                </a:solidFill>
                <a:latin typeface="黑体" panose="02010609060101010101" charset="-122"/>
                <a:ea typeface="黑体" panose="02010609060101010101" charset="-122"/>
                <a:cs typeface="微软雅黑" panose="020B0503020204020204" charset="-122"/>
              </a:rPr>
              <a:t>第五章 排放核查与配额清缴</a:t>
            </a:r>
            <a:endParaRPr sz="1400" spc="-5" dirty="0">
              <a:solidFill>
                <a:schemeClr val="tx2"/>
              </a:solidFill>
              <a:latin typeface="黑体" panose="02010609060101010101" charset="-122"/>
              <a:ea typeface="黑体" panose="02010609060101010101" charset="-122"/>
              <a:cs typeface="微软雅黑" panose="020B0503020204020204" charset="-122"/>
            </a:endParaRPr>
          </a:p>
        </p:txBody>
      </p:sp>
      <p:sp>
        <p:nvSpPr>
          <p:cNvPr id="5" name="object 5"/>
          <p:cNvSpPr txBox="1"/>
          <p:nvPr/>
        </p:nvSpPr>
        <p:spPr>
          <a:xfrm>
            <a:off x="1448054" y="1734639"/>
            <a:ext cx="7068184" cy="1121410"/>
          </a:xfrm>
          <a:prstGeom prst="rect">
            <a:avLst/>
          </a:prstGeom>
        </p:spPr>
        <p:txBody>
          <a:bodyPr vert="horz" wrap="square" lIns="0" tIns="12065" rIns="0" bIns="0" rtlCol="0">
            <a:spAutoFit/>
          </a:bodyPr>
          <a:lstStyle/>
          <a:p>
            <a:pPr marL="355600" indent="-342900">
              <a:lnSpc>
                <a:spcPct val="100000"/>
              </a:lnSpc>
              <a:spcBef>
                <a:spcPts val="95"/>
              </a:spcBef>
              <a:buFont typeface="Wingdings" panose="05000000000000000000"/>
              <a:buChar char=""/>
              <a:tabLst>
                <a:tab pos="354965" algn="l"/>
                <a:tab pos="355600" algn="l"/>
              </a:tabLst>
            </a:pPr>
            <a:r>
              <a:rPr sz="1200" spc="-5" dirty="0">
                <a:solidFill>
                  <a:schemeClr val="tx2"/>
                </a:solidFill>
                <a:latin typeface="黑体" panose="02010609060101010101" charset="-122"/>
                <a:ea typeface="黑体" panose="02010609060101010101" charset="-122"/>
                <a:cs typeface="微软雅黑" panose="020B0503020204020204" charset="-122"/>
              </a:rPr>
              <a:t>上一年度排放报告于每年3月31日前报生产经营场所所在地的省级生态环境主管部门。</a:t>
            </a:r>
            <a:endParaRPr sz="1200" spc="-5" dirty="0">
              <a:solidFill>
                <a:schemeClr val="tx2"/>
              </a:solidFill>
              <a:latin typeface="黑体" panose="02010609060101010101" charset="-122"/>
              <a:ea typeface="黑体" panose="02010609060101010101" charset="-122"/>
              <a:cs typeface="微软雅黑" panose="020B0503020204020204" charset="-122"/>
            </a:endParaRPr>
          </a:p>
          <a:p>
            <a:pPr marL="355600" indent="-342900">
              <a:lnSpc>
                <a:spcPct val="100000"/>
              </a:lnSpc>
              <a:spcBef>
                <a:spcPts val="925"/>
              </a:spcBef>
              <a:buFont typeface="Wingdings" panose="05000000000000000000"/>
              <a:buChar char=""/>
              <a:tabLst>
                <a:tab pos="354965" algn="l"/>
                <a:tab pos="355600" algn="l"/>
              </a:tabLst>
            </a:pPr>
            <a:r>
              <a:rPr sz="1200" spc="-5" dirty="0">
                <a:solidFill>
                  <a:schemeClr val="tx2"/>
                </a:solidFill>
                <a:latin typeface="黑体" panose="02010609060101010101" charset="-122"/>
                <a:ea typeface="黑体" panose="02010609060101010101" charset="-122"/>
                <a:cs typeface="微软雅黑" panose="020B0503020204020204" charset="-122"/>
              </a:rPr>
              <a:t>省级主管部门组织核查</a:t>
            </a:r>
            <a:r>
              <a:rPr lang="zh-CN" sz="1200" spc="-5" dirty="0">
                <a:solidFill>
                  <a:schemeClr val="tx2"/>
                </a:solidFill>
                <a:latin typeface="黑体" panose="02010609060101010101" charset="-122"/>
                <a:ea typeface="黑体" panose="02010609060101010101" charset="-122"/>
                <a:cs typeface="微软雅黑" panose="020B0503020204020204" charset="-122"/>
              </a:rPr>
              <a:t>。</a:t>
            </a:r>
            <a:endParaRPr sz="1200" spc="-5" dirty="0">
              <a:solidFill>
                <a:schemeClr val="tx2"/>
              </a:solidFill>
              <a:latin typeface="黑体" panose="02010609060101010101" charset="-122"/>
              <a:ea typeface="黑体" panose="02010609060101010101" charset="-122"/>
              <a:cs typeface="微软雅黑" panose="020B0503020204020204" charset="-122"/>
            </a:endParaRPr>
          </a:p>
          <a:p>
            <a:pPr marL="355600" marR="5080" indent="-342900">
              <a:lnSpc>
                <a:spcPct val="150000"/>
              </a:lnSpc>
              <a:spcBef>
                <a:spcPts val="265"/>
              </a:spcBef>
              <a:buFont typeface="Wingdings" panose="05000000000000000000"/>
              <a:buChar char=""/>
              <a:tabLst>
                <a:tab pos="354965" algn="l"/>
                <a:tab pos="355600" algn="l"/>
              </a:tabLst>
            </a:pPr>
            <a:r>
              <a:rPr sz="1200" spc="-5" dirty="0">
                <a:solidFill>
                  <a:schemeClr val="tx2"/>
                </a:solidFill>
                <a:latin typeface="黑体" panose="02010609060101010101" charset="-122"/>
                <a:ea typeface="黑体" panose="02010609060101010101" charset="-122"/>
                <a:cs typeface="微软雅黑" panose="020B0503020204020204" charset="-122"/>
              </a:rPr>
              <a:t>重点排放单位每年可以使用国家核证自愿减排量抵销碳排放配额的清缴，抵销比例不</a:t>
            </a:r>
            <a:endParaRPr sz="1200" spc="-5" dirty="0">
              <a:solidFill>
                <a:schemeClr val="tx2"/>
              </a:solidFill>
              <a:latin typeface="黑体" panose="02010609060101010101" charset="-122"/>
              <a:ea typeface="黑体" panose="02010609060101010101" charset="-122"/>
              <a:cs typeface="微软雅黑" panose="020B0503020204020204" charset="-122"/>
            </a:endParaRPr>
          </a:p>
          <a:p>
            <a:pPr marL="12700" marR="5080" indent="0">
              <a:lnSpc>
                <a:spcPct val="150000"/>
              </a:lnSpc>
              <a:spcBef>
                <a:spcPts val="265"/>
              </a:spcBef>
              <a:buNone/>
              <a:tabLst>
                <a:tab pos="354965" algn="l"/>
                <a:tab pos="355600" algn="l"/>
              </a:tabLst>
            </a:pPr>
            <a:r>
              <a:rPr lang="en-US" sz="1200" spc="-5" dirty="0">
                <a:solidFill>
                  <a:schemeClr val="tx2"/>
                </a:solidFill>
                <a:latin typeface="黑体" panose="02010609060101010101" charset="-122"/>
                <a:ea typeface="黑体" panose="02010609060101010101" charset="-122"/>
                <a:cs typeface="微软雅黑" panose="020B0503020204020204" charset="-122"/>
              </a:rPr>
              <a:t>     </a:t>
            </a:r>
            <a:r>
              <a:rPr sz="1200" spc="-5" dirty="0">
                <a:solidFill>
                  <a:schemeClr val="tx2"/>
                </a:solidFill>
                <a:latin typeface="黑体" panose="02010609060101010101" charset="-122"/>
                <a:ea typeface="黑体" panose="02010609060101010101" charset="-122"/>
                <a:cs typeface="微软雅黑" panose="020B0503020204020204" charset="-122"/>
              </a:rPr>
              <a:t>得超过应清缴碳排放配额的5%。</a:t>
            </a:r>
            <a:endParaRPr sz="1200" spc="-5" dirty="0">
              <a:solidFill>
                <a:schemeClr val="tx2"/>
              </a:solidFill>
              <a:latin typeface="黑体" panose="02010609060101010101" charset="-122"/>
              <a:ea typeface="黑体" panose="02010609060101010101" charset="-122"/>
              <a:cs typeface="微软雅黑" panose="020B0503020204020204" charset="-122"/>
            </a:endParaRPr>
          </a:p>
        </p:txBody>
      </p:sp>
      <p:sp>
        <p:nvSpPr>
          <p:cNvPr id="6" name="object 6"/>
          <p:cNvSpPr txBox="1"/>
          <p:nvPr/>
        </p:nvSpPr>
        <p:spPr>
          <a:xfrm>
            <a:off x="1524000" y="3030167"/>
            <a:ext cx="2591435" cy="1141095"/>
          </a:xfrm>
          <a:prstGeom prst="rect">
            <a:avLst/>
          </a:prstGeom>
        </p:spPr>
        <p:txBody>
          <a:bodyPr vert="horz" wrap="square" lIns="0" tIns="12700" rIns="0" bIns="0" rtlCol="0">
            <a:spAutoFit/>
          </a:bodyPr>
          <a:lstStyle/>
          <a:p>
            <a:pPr marL="12700">
              <a:lnSpc>
                <a:spcPct val="100000"/>
              </a:lnSpc>
              <a:spcBef>
                <a:spcPts val="100"/>
              </a:spcBef>
            </a:pPr>
            <a:r>
              <a:rPr sz="1400" spc="-5" dirty="0">
                <a:solidFill>
                  <a:schemeClr val="tx2"/>
                </a:solidFill>
                <a:latin typeface="黑体" panose="02010609060101010101" charset="-122"/>
                <a:ea typeface="黑体" panose="02010609060101010101" charset="-122"/>
                <a:cs typeface="微软雅黑" panose="020B0503020204020204" charset="-122"/>
              </a:rPr>
              <a:t>第六章 监督管理</a:t>
            </a:r>
            <a:endParaRPr sz="1400" spc="-5" dirty="0">
              <a:solidFill>
                <a:schemeClr val="tx2"/>
              </a:solidFill>
              <a:latin typeface="黑体" panose="02010609060101010101" charset="-122"/>
              <a:ea typeface="黑体" panose="02010609060101010101" charset="-122"/>
              <a:cs typeface="微软雅黑" panose="020B0503020204020204" charset="-122"/>
            </a:endParaRPr>
          </a:p>
          <a:p>
            <a:pPr marL="355600" indent="-342900">
              <a:lnSpc>
                <a:spcPct val="100000"/>
              </a:lnSpc>
              <a:spcBef>
                <a:spcPts val="950"/>
              </a:spcBef>
              <a:buFont typeface="Wingdings" panose="05000000000000000000"/>
              <a:buChar char=""/>
              <a:tabLst>
                <a:tab pos="354965" algn="l"/>
                <a:tab pos="355600" algn="l"/>
              </a:tabLst>
            </a:pPr>
            <a:r>
              <a:rPr sz="1200" spc="-5" dirty="0">
                <a:solidFill>
                  <a:schemeClr val="tx2"/>
                </a:solidFill>
                <a:latin typeface="黑体" panose="02010609060101010101" charset="-122"/>
                <a:ea typeface="黑体" panose="02010609060101010101" charset="-122"/>
                <a:cs typeface="微软雅黑" panose="020B0503020204020204" charset="-122"/>
              </a:rPr>
              <a:t>主管部门监督</a:t>
            </a:r>
            <a:endParaRPr sz="1200" spc="-5" dirty="0">
              <a:solidFill>
                <a:schemeClr val="tx2"/>
              </a:solidFill>
              <a:latin typeface="黑体" panose="02010609060101010101" charset="-122"/>
              <a:ea typeface="黑体" panose="02010609060101010101" charset="-122"/>
              <a:cs typeface="微软雅黑" panose="020B0503020204020204" charset="-122"/>
            </a:endParaRPr>
          </a:p>
          <a:p>
            <a:pPr marL="355600" indent="-342900">
              <a:lnSpc>
                <a:spcPct val="100000"/>
              </a:lnSpc>
              <a:spcBef>
                <a:spcPts val="925"/>
              </a:spcBef>
              <a:buFont typeface="Wingdings" panose="05000000000000000000"/>
              <a:buChar char=""/>
              <a:tabLst>
                <a:tab pos="354965" algn="l"/>
                <a:tab pos="355600" algn="l"/>
              </a:tabLst>
            </a:pPr>
            <a:r>
              <a:rPr sz="1200" spc="-5" dirty="0">
                <a:solidFill>
                  <a:schemeClr val="tx2"/>
                </a:solidFill>
                <a:latin typeface="黑体" panose="02010609060101010101" charset="-122"/>
                <a:ea typeface="黑体" panose="02010609060101010101" charset="-122"/>
                <a:cs typeface="微软雅黑" panose="020B0503020204020204" charset="-122"/>
              </a:rPr>
              <a:t>鼓励公众媒体监督</a:t>
            </a:r>
            <a:endParaRPr sz="1200" spc="-5" dirty="0">
              <a:solidFill>
                <a:schemeClr val="tx2"/>
              </a:solidFill>
              <a:latin typeface="黑体" panose="02010609060101010101" charset="-122"/>
              <a:ea typeface="黑体" panose="02010609060101010101" charset="-122"/>
              <a:cs typeface="微软雅黑" panose="020B0503020204020204" charset="-122"/>
            </a:endParaRPr>
          </a:p>
          <a:p>
            <a:pPr marL="355600" indent="-342900">
              <a:lnSpc>
                <a:spcPct val="100000"/>
              </a:lnSpc>
              <a:spcBef>
                <a:spcPts val="925"/>
              </a:spcBef>
              <a:buFont typeface="Wingdings" panose="05000000000000000000"/>
              <a:buChar char=""/>
              <a:tabLst>
                <a:tab pos="354965" algn="l"/>
                <a:tab pos="355600" algn="l"/>
              </a:tabLst>
            </a:pPr>
            <a:r>
              <a:rPr sz="1200" spc="-5" dirty="0">
                <a:solidFill>
                  <a:schemeClr val="tx2"/>
                </a:solidFill>
                <a:latin typeface="黑体" panose="02010609060101010101" charset="-122"/>
                <a:ea typeface="黑体" panose="02010609060101010101" charset="-122"/>
                <a:cs typeface="微软雅黑" panose="020B0503020204020204" charset="-122"/>
              </a:rPr>
              <a:t>公众举报</a:t>
            </a:r>
            <a:endParaRPr sz="1200" spc="-5" dirty="0">
              <a:solidFill>
                <a:schemeClr val="tx2"/>
              </a:solidFill>
              <a:latin typeface="黑体" panose="02010609060101010101" charset="-122"/>
              <a:ea typeface="黑体" panose="02010609060101010101" charset="-122"/>
              <a:cs typeface="微软雅黑" panose="020B0503020204020204" charset="-122"/>
            </a:endParaRPr>
          </a:p>
        </p:txBody>
      </p:sp>
      <p:sp>
        <p:nvSpPr>
          <p:cNvPr id="19" name="object 2"/>
          <p:cNvSpPr txBox="1"/>
          <p:nvPr/>
        </p:nvSpPr>
        <p:spPr>
          <a:xfrm>
            <a:off x="457200" y="972767"/>
            <a:ext cx="426085" cy="3045460"/>
          </a:xfrm>
          <a:prstGeom prst="rect">
            <a:avLst/>
          </a:prstGeom>
        </p:spPr>
        <p:txBody>
          <a:bodyPr vert="horz" wrap="square" lIns="0" tIns="56515" rIns="0" bIns="0" rtlCol="0">
            <a:spAutoFit/>
          </a:bodyPr>
          <a:p>
            <a:pPr marL="12700" marR="5080" algn="just">
              <a:lnSpc>
                <a:spcPct val="90000"/>
              </a:lnSpc>
              <a:spcBef>
                <a:spcPts val="445"/>
              </a:spcBef>
              <a:spcAft>
                <a:spcPts val="0"/>
              </a:spcAft>
            </a:pPr>
            <a:r>
              <a:rPr sz="2400" b="1" spc="-5" dirty="0">
                <a:solidFill>
                  <a:schemeClr val="tx2"/>
                </a:solidFill>
                <a:latin typeface="方正黑体_GBK" panose="03000509000000000000" charset="-122"/>
                <a:ea typeface="方正黑体_GBK" panose="03000509000000000000" charset="-122"/>
                <a:cs typeface="方正黑体_GBK" panose="03000509000000000000" charset="-122"/>
              </a:rPr>
              <a:t>全 国 统 一 碳 市 场 建 设</a:t>
            </a:r>
            <a:endParaRPr sz="24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object 3"/>
          <p:cNvSpPr txBox="1">
            <a:spLocks noGrp="1"/>
          </p:cNvSpPr>
          <p:nvPr>
            <p:ph type="title"/>
          </p:nvPr>
        </p:nvSpPr>
        <p:spPr>
          <a:xfrm>
            <a:off x="2362200" y="667967"/>
            <a:ext cx="4718685" cy="288925"/>
          </a:xfrm>
          <a:prstGeom prst="rect">
            <a:avLst/>
          </a:prstGeom>
        </p:spPr>
        <p:txBody>
          <a:bodyPr vert="horz" wrap="square" lIns="0" tIns="12065" rIns="0" bIns="0" rtlCol="0">
            <a:spAutoFit/>
          </a:bodyPr>
          <a:lstStyle/>
          <a:p>
            <a:pPr algn="l" defTabSz="914400">
              <a:lnSpc>
                <a:spcPct val="100000"/>
              </a:lnSpc>
              <a:spcBef>
                <a:spcPts val="95"/>
              </a:spcBef>
              <a:buClrTx/>
              <a:buSzTx/>
              <a:buFontTx/>
            </a:pPr>
            <a:r>
              <a:rPr sz="1800" b="0" kern="1200" spc="-5" dirty="0">
                <a:solidFill>
                  <a:schemeClr val="tx2"/>
                </a:solidFill>
                <a:latin typeface="微软雅黑" panose="020B0503020204020204" charset="-122"/>
                <a:ea typeface="微软雅黑" panose="020B0503020204020204" charset="-122"/>
                <a:cs typeface="黑体" panose="02010609060101010101" charset="-122"/>
              </a:rPr>
              <a:t>《碳排放权交易管理办法（试行）》要点解读</a:t>
            </a:r>
            <a:endParaRPr sz="1800" b="0" kern="1200" spc="-5" dirty="0">
              <a:solidFill>
                <a:schemeClr val="tx2"/>
              </a:solidFill>
              <a:latin typeface="微软雅黑" panose="020B0503020204020204" charset="-122"/>
              <a:ea typeface="微软雅黑" panose="020B0503020204020204" charset="-122"/>
              <a:cs typeface="黑体" panose="02010609060101010101" charset="-122"/>
            </a:endParaRPr>
          </a:p>
        </p:txBody>
      </p:sp>
      <p:sp>
        <p:nvSpPr>
          <p:cNvPr id="4" name="object 4"/>
          <p:cNvSpPr txBox="1"/>
          <p:nvPr/>
        </p:nvSpPr>
        <p:spPr>
          <a:xfrm>
            <a:off x="1371600" y="1365832"/>
            <a:ext cx="1461135" cy="227965"/>
          </a:xfrm>
          <a:prstGeom prst="rect">
            <a:avLst/>
          </a:prstGeom>
        </p:spPr>
        <p:txBody>
          <a:bodyPr vert="horz" wrap="square" lIns="0" tIns="12700" rIns="0" bIns="0" rtlCol="0">
            <a:spAutoFit/>
          </a:bodyPr>
          <a:lstStyle/>
          <a:p>
            <a:pPr marL="12700">
              <a:lnSpc>
                <a:spcPct val="100000"/>
              </a:lnSpc>
              <a:spcBef>
                <a:spcPts val="100"/>
              </a:spcBef>
            </a:pPr>
            <a:r>
              <a:rPr sz="1400" b="1" dirty="0">
                <a:solidFill>
                  <a:schemeClr val="tx2"/>
                </a:solidFill>
                <a:latin typeface="方正黑体简体" panose="02010601030101010101" charset="-122"/>
                <a:ea typeface="方正黑体简体" panose="02010601030101010101" charset="-122"/>
                <a:cs typeface="方正黑体简体" panose="02010601030101010101" charset="-122"/>
              </a:rPr>
              <a:t>第七章</a:t>
            </a:r>
            <a:r>
              <a:rPr sz="1400" b="1" spc="-80" dirty="0">
                <a:solidFill>
                  <a:schemeClr val="tx2"/>
                </a:solidFill>
                <a:latin typeface="方正黑体简体" panose="02010601030101010101" charset="-122"/>
                <a:ea typeface="方正黑体简体" panose="02010601030101010101" charset="-122"/>
                <a:cs typeface="方正黑体简体" panose="02010601030101010101" charset="-122"/>
              </a:rPr>
              <a:t> </a:t>
            </a:r>
            <a:r>
              <a:rPr sz="1400" b="1" dirty="0">
                <a:solidFill>
                  <a:schemeClr val="tx2"/>
                </a:solidFill>
                <a:latin typeface="方正黑体简体" panose="02010601030101010101" charset="-122"/>
                <a:ea typeface="方正黑体简体" panose="02010601030101010101" charset="-122"/>
                <a:cs typeface="方正黑体简体" panose="02010601030101010101" charset="-122"/>
              </a:rPr>
              <a:t>罚则</a:t>
            </a:r>
            <a:endParaRPr sz="1400" b="1" dirty="0">
              <a:solidFill>
                <a:schemeClr val="tx2"/>
              </a:solidFill>
              <a:latin typeface="方正黑体简体" panose="02010601030101010101" charset="-122"/>
              <a:ea typeface="方正黑体简体" panose="02010601030101010101" charset="-122"/>
              <a:cs typeface="方正黑体简体" panose="02010601030101010101" charset="-122"/>
            </a:endParaRPr>
          </a:p>
        </p:txBody>
      </p:sp>
      <p:sp>
        <p:nvSpPr>
          <p:cNvPr id="5" name="object 5"/>
          <p:cNvSpPr txBox="1"/>
          <p:nvPr/>
        </p:nvSpPr>
        <p:spPr>
          <a:xfrm>
            <a:off x="1371599" y="1661309"/>
            <a:ext cx="7070090" cy="1823085"/>
          </a:xfrm>
          <a:prstGeom prst="rect">
            <a:avLst/>
          </a:prstGeom>
        </p:spPr>
        <p:txBody>
          <a:bodyPr vert="horz" wrap="square" lIns="0" tIns="12700" rIns="0" bIns="0" rtlCol="0">
            <a:spAutoFit/>
          </a:bodyPr>
          <a:lstStyle/>
          <a:p>
            <a:pPr marL="355600" marR="5080" indent="-342900" algn="just">
              <a:lnSpc>
                <a:spcPct val="150000"/>
              </a:lnSpc>
              <a:spcBef>
                <a:spcPts val="100"/>
              </a:spcBef>
              <a:buFont typeface="Wingdings" panose="05000000000000000000"/>
              <a:buChar char=""/>
              <a:tabLst>
                <a:tab pos="355600" algn="l"/>
              </a:tabLst>
            </a:pPr>
            <a:r>
              <a:rPr sz="1100" spc="-5" dirty="0">
                <a:solidFill>
                  <a:schemeClr val="tx2"/>
                </a:solidFill>
                <a:latin typeface="黑体" panose="02010609060101010101" charset="-122"/>
                <a:ea typeface="黑体" panose="02010609060101010101" charset="-122"/>
                <a:cs typeface="微软雅黑" panose="020B0503020204020204" charset="-122"/>
              </a:rPr>
              <a:t>重点排放单位虚报、瞒报温室气体排放报告，或者拒绝履行温室气体排放报告义务的，由其生产经营场所所在 地设区的市级以上地方生态环境主管部门责令限期改正，处</a:t>
            </a:r>
            <a:r>
              <a:rPr sz="1100" b="1" u="sng" spc="-5" dirty="0">
                <a:solidFill>
                  <a:srgbClr val="FF0000"/>
                </a:solidFill>
                <a:latin typeface="黑体" panose="02010609060101010101" charset="-122"/>
                <a:ea typeface="黑体" panose="02010609060101010101" charset="-122"/>
                <a:cs typeface="微软雅黑" panose="020B0503020204020204" charset="-122"/>
              </a:rPr>
              <a:t>一万元以上三万元以下</a:t>
            </a:r>
            <a:r>
              <a:rPr sz="1100" spc="-5" dirty="0">
                <a:solidFill>
                  <a:schemeClr val="tx2"/>
                </a:solidFill>
                <a:latin typeface="黑体" panose="02010609060101010101" charset="-122"/>
                <a:ea typeface="黑体" panose="02010609060101010101" charset="-122"/>
                <a:cs typeface="微软雅黑" panose="020B0503020204020204" charset="-122"/>
              </a:rPr>
              <a:t>的罚款。逾期未改正的，由</a:t>
            </a:r>
            <a:r>
              <a:rPr sz="1100" spc="-5" dirty="0">
                <a:latin typeface="方正黑体简体" panose="02010601030101010101" charset="-122"/>
                <a:ea typeface="方正黑体简体" panose="02010601030101010101" charset="-122"/>
                <a:cs typeface="方正黑体简体" panose="02010601030101010101" charset="-122"/>
              </a:rPr>
              <a:t> </a:t>
            </a:r>
            <a:r>
              <a:rPr sz="1100" spc="-5" dirty="0">
                <a:solidFill>
                  <a:schemeClr val="tx2"/>
                </a:solidFill>
                <a:latin typeface="黑体" panose="02010609060101010101" charset="-122"/>
                <a:ea typeface="黑体" panose="02010609060101010101" charset="-122"/>
                <a:cs typeface="微软雅黑" panose="020B0503020204020204" charset="-122"/>
              </a:rPr>
              <a:t>重点排放单位生产经营场所所在地的省级生态环境主管部门测算其温室气体实际排放量，并将该排放量作为碳 排放配额清缴的依据；对虚报、瞒报部分，</a:t>
            </a:r>
            <a:r>
              <a:rPr sz="1100" b="1" u="sng" spc="-5" dirty="0">
                <a:solidFill>
                  <a:srgbClr val="FF0000"/>
                </a:solidFill>
                <a:latin typeface="黑体" panose="02010609060101010101" charset="-122"/>
                <a:ea typeface="黑体" panose="02010609060101010101" charset="-122"/>
                <a:cs typeface="微软雅黑" panose="020B0503020204020204" charset="-122"/>
              </a:rPr>
              <a:t>等量核减</a:t>
            </a:r>
            <a:r>
              <a:rPr sz="1100" spc="-5" dirty="0">
                <a:solidFill>
                  <a:schemeClr val="tx2"/>
                </a:solidFill>
                <a:latin typeface="黑体" panose="02010609060101010101" charset="-122"/>
                <a:ea typeface="黑体" panose="02010609060101010101" charset="-122"/>
                <a:cs typeface="微软雅黑" panose="020B0503020204020204" charset="-122"/>
              </a:rPr>
              <a:t>其下一年度碳排放配额。</a:t>
            </a:r>
            <a:endParaRPr sz="1100">
              <a:latin typeface="方正黑体简体" panose="02010601030101010101" charset="-122"/>
              <a:ea typeface="方正黑体简体" panose="02010601030101010101" charset="-122"/>
              <a:cs typeface="方正黑体简体" panose="02010601030101010101" charset="-122"/>
            </a:endParaRPr>
          </a:p>
          <a:p>
            <a:pPr marL="355600" marR="5715" indent="-342900" algn="just">
              <a:lnSpc>
                <a:spcPct val="150000"/>
              </a:lnSpc>
              <a:spcBef>
                <a:spcPts val="260"/>
              </a:spcBef>
              <a:buFont typeface="Wingdings" panose="05000000000000000000"/>
              <a:buChar char=""/>
              <a:tabLst>
                <a:tab pos="355600" algn="l"/>
              </a:tabLst>
            </a:pPr>
            <a:r>
              <a:rPr sz="1100" spc="-5" dirty="0">
                <a:solidFill>
                  <a:schemeClr val="tx2"/>
                </a:solidFill>
                <a:latin typeface="黑体" panose="02010609060101010101" charset="-122"/>
                <a:ea typeface="黑体" panose="02010609060101010101" charset="-122"/>
                <a:cs typeface="微软雅黑" panose="020B0503020204020204" charset="-122"/>
              </a:rPr>
              <a:t>重点排放单位未按时足额清缴碳排放配额的，由其生产经营场所所在地设区的市级以上地方生态环境主管部门 责令限期改正，处</a:t>
            </a:r>
            <a:r>
              <a:rPr sz="1100" b="1" u="sng" spc="-5" dirty="0">
                <a:solidFill>
                  <a:srgbClr val="FF0000"/>
                </a:solidFill>
                <a:latin typeface="黑体" panose="02010609060101010101" charset="-122"/>
                <a:ea typeface="黑体" panose="02010609060101010101" charset="-122"/>
                <a:cs typeface="微软雅黑" panose="020B0503020204020204" charset="-122"/>
              </a:rPr>
              <a:t>二万元以上三万元以下</a:t>
            </a:r>
            <a:r>
              <a:rPr sz="1100" spc="-5" dirty="0">
                <a:solidFill>
                  <a:schemeClr val="tx2"/>
                </a:solidFill>
                <a:latin typeface="黑体" panose="02010609060101010101" charset="-122"/>
                <a:ea typeface="黑体" panose="02010609060101010101" charset="-122"/>
                <a:cs typeface="微软雅黑" panose="020B0503020204020204" charset="-122"/>
              </a:rPr>
              <a:t>的罚款；逾期未改正的，对欠缴部分，由重点排放单位生产经营场所 所在地的省级生态环境主管部门</a:t>
            </a:r>
            <a:r>
              <a:rPr sz="1100" b="1" u="sng" spc="-5" dirty="0">
                <a:solidFill>
                  <a:srgbClr val="FF0000"/>
                </a:solidFill>
                <a:latin typeface="黑体" panose="02010609060101010101" charset="-122"/>
                <a:ea typeface="黑体" panose="02010609060101010101" charset="-122"/>
                <a:cs typeface="微软雅黑" panose="020B0503020204020204" charset="-122"/>
              </a:rPr>
              <a:t>等量核减</a:t>
            </a:r>
            <a:r>
              <a:rPr sz="1100" spc="-5" dirty="0">
                <a:solidFill>
                  <a:schemeClr val="tx2"/>
                </a:solidFill>
                <a:latin typeface="黑体" panose="02010609060101010101" charset="-122"/>
                <a:ea typeface="黑体" panose="02010609060101010101" charset="-122"/>
                <a:cs typeface="微软雅黑" panose="020B0503020204020204" charset="-122"/>
              </a:rPr>
              <a:t>其下一年度碳排放配额。</a:t>
            </a:r>
            <a:endParaRPr sz="1100" spc="-5" dirty="0">
              <a:solidFill>
                <a:schemeClr val="tx2"/>
              </a:solidFill>
              <a:latin typeface="黑体" panose="02010609060101010101" charset="-122"/>
              <a:ea typeface="黑体" panose="02010609060101010101" charset="-122"/>
              <a:cs typeface="微软雅黑" panose="020B0503020204020204" charset="-122"/>
            </a:endParaRPr>
          </a:p>
        </p:txBody>
      </p:sp>
      <p:sp>
        <p:nvSpPr>
          <p:cNvPr id="6" name="object 6"/>
          <p:cNvSpPr txBox="1"/>
          <p:nvPr/>
        </p:nvSpPr>
        <p:spPr>
          <a:xfrm>
            <a:off x="1371600" y="3788992"/>
            <a:ext cx="1461135" cy="227965"/>
          </a:xfrm>
          <a:prstGeom prst="rect">
            <a:avLst/>
          </a:prstGeom>
        </p:spPr>
        <p:txBody>
          <a:bodyPr vert="horz" wrap="square" lIns="0" tIns="12700" rIns="0" bIns="0" rtlCol="0">
            <a:spAutoFit/>
          </a:bodyPr>
          <a:lstStyle/>
          <a:p>
            <a:pPr marL="12700">
              <a:lnSpc>
                <a:spcPct val="100000"/>
              </a:lnSpc>
              <a:spcBef>
                <a:spcPts val="100"/>
              </a:spcBef>
            </a:pPr>
            <a:r>
              <a:rPr sz="1400" b="1" dirty="0">
                <a:solidFill>
                  <a:schemeClr val="tx2"/>
                </a:solidFill>
                <a:latin typeface="方正黑体简体" panose="02010601030101010101" charset="-122"/>
                <a:ea typeface="方正黑体简体" panose="02010601030101010101" charset="-122"/>
                <a:cs typeface="方正黑体简体" panose="02010601030101010101" charset="-122"/>
              </a:rPr>
              <a:t>第八章</a:t>
            </a:r>
            <a:r>
              <a:rPr sz="1400" b="1" spc="-80" dirty="0">
                <a:solidFill>
                  <a:schemeClr val="tx2"/>
                </a:solidFill>
                <a:latin typeface="方正黑体简体" panose="02010601030101010101" charset="-122"/>
                <a:ea typeface="方正黑体简体" panose="02010601030101010101" charset="-122"/>
                <a:cs typeface="方正黑体简体" panose="02010601030101010101" charset="-122"/>
              </a:rPr>
              <a:t> </a:t>
            </a:r>
            <a:r>
              <a:rPr sz="1400" b="1" dirty="0">
                <a:solidFill>
                  <a:schemeClr val="tx2"/>
                </a:solidFill>
                <a:latin typeface="方正黑体简体" panose="02010601030101010101" charset="-122"/>
                <a:ea typeface="方正黑体简体" panose="02010601030101010101" charset="-122"/>
                <a:cs typeface="方正黑体简体" panose="02010601030101010101" charset="-122"/>
              </a:rPr>
              <a:t>附则</a:t>
            </a:r>
            <a:endParaRPr sz="1400" b="1" dirty="0">
              <a:solidFill>
                <a:schemeClr val="tx2"/>
              </a:solidFill>
              <a:latin typeface="方正黑体简体" panose="02010601030101010101" charset="-122"/>
              <a:ea typeface="方正黑体简体" panose="02010601030101010101" charset="-122"/>
              <a:cs typeface="方正黑体简体" panose="02010601030101010101" charset="-122"/>
            </a:endParaRPr>
          </a:p>
        </p:txBody>
      </p:sp>
      <p:sp>
        <p:nvSpPr>
          <p:cNvPr id="19" name="object 2"/>
          <p:cNvSpPr txBox="1"/>
          <p:nvPr/>
        </p:nvSpPr>
        <p:spPr>
          <a:xfrm>
            <a:off x="457200" y="972767"/>
            <a:ext cx="426085" cy="3045460"/>
          </a:xfrm>
          <a:prstGeom prst="rect">
            <a:avLst/>
          </a:prstGeom>
        </p:spPr>
        <p:txBody>
          <a:bodyPr vert="horz" wrap="square" lIns="0" tIns="56515" rIns="0" bIns="0" rtlCol="0">
            <a:spAutoFit/>
          </a:bodyPr>
          <a:p>
            <a:pPr marL="12700" marR="5080" algn="just">
              <a:lnSpc>
                <a:spcPct val="90000"/>
              </a:lnSpc>
              <a:spcBef>
                <a:spcPts val="445"/>
              </a:spcBef>
              <a:spcAft>
                <a:spcPts val="0"/>
              </a:spcAft>
            </a:pPr>
            <a:r>
              <a:rPr sz="2400" b="1" spc="-5" dirty="0">
                <a:solidFill>
                  <a:schemeClr val="tx2"/>
                </a:solidFill>
                <a:latin typeface="方正黑体_GBK" panose="03000509000000000000" charset="-122"/>
                <a:ea typeface="方正黑体_GBK" panose="03000509000000000000" charset="-122"/>
                <a:cs typeface="方正黑体_GBK" panose="03000509000000000000" charset="-122"/>
              </a:rPr>
              <a:t>全 国 统 一 碳 市 场 建 设</a:t>
            </a:r>
            <a:endParaRPr sz="24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1279905" y="563699"/>
            <a:ext cx="2669540" cy="258445"/>
          </a:xfrm>
          <a:prstGeom prst="rect">
            <a:avLst/>
          </a:prstGeom>
        </p:spPr>
        <p:txBody>
          <a:bodyPr vert="horz" wrap="square" lIns="0" tIns="12700" rIns="0" bIns="0" rtlCol="0">
            <a:spAutoFit/>
          </a:bodyPr>
          <a:lstStyle/>
          <a:p>
            <a:pPr marL="12700">
              <a:lnSpc>
                <a:spcPct val="100000"/>
              </a:lnSpc>
              <a:spcBef>
                <a:spcPts val="100"/>
              </a:spcBef>
            </a:pPr>
            <a:r>
              <a:rPr b="0" u="sng" dirty="0">
                <a:solidFill>
                  <a:schemeClr val="tx2"/>
                </a:solidFill>
                <a:latin typeface="方正黑体_GBK" panose="03000509000000000000" charset="-122"/>
                <a:ea typeface="方正黑体_GBK" panose="03000509000000000000" charset="-122"/>
                <a:cs typeface="微软雅黑" panose="020B0503020204020204" charset="-122"/>
              </a:rPr>
              <a:t>为什么要建全国统一碳</a:t>
            </a:r>
            <a:r>
              <a:rPr b="0" u="sng" spc="-10" dirty="0">
                <a:solidFill>
                  <a:schemeClr val="tx2"/>
                </a:solidFill>
                <a:latin typeface="方正黑体_GBK" panose="03000509000000000000" charset="-122"/>
                <a:ea typeface="方正黑体_GBK" panose="03000509000000000000" charset="-122"/>
                <a:cs typeface="微软雅黑" panose="020B0503020204020204" charset="-122"/>
              </a:rPr>
              <a:t>市</a:t>
            </a:r>
            <a:r>
              <a:rPr b="0" u="sng" dirty="0">
                <a:solidFill>
                  <a:schemeClr val="tx2"/>
                </a:solidFill>
                <a:latin typeface="方正黑体_GBK" panose="03000509000000000000" charset="-122"/>
                <a:ea typeface="方正黑体_GBK" panose="03000509000000000000" charset="-122"/>
                <a:cs typeface="微软雅黑" panose="020B0503020204020204" charset="-122"/>
              </a:rPr>
              <a:t>场？</a:t>
            </a:r>
            <a:endParaRPr b="0" u="sng" dirty="0">
              <a:solidFill>
                <a:schemeClr val="tx2"/>
              </a:solidFill>
              <a:latin typeface="方正黑体_GBK" panose="03000509000000000000" charset="-122"/>
              <a:ea typeface="方正黑体_GBK" panose="03000509000000000000" charset="-122"/>
              <a:cs typeface="微软雅黑" panose="020B0503020204020204" charset="-122"/>
            </a:endParaRPr>
          </a:p>
        </p:txBody>
      </p:sp>
      <p:sp>
        <p:nvSpPr>
          <p:cNvPr id="3" name="object 3"/>
          <p:cNvSpPr/>
          <p:nvPr/>
        </p:nvSpPr>
        <p:spPr>
          <a:xfrm>
            <a:off x="1313688" y="1271090"/>
            <a:ext cx="304800" cy="201167"/>
          </a:xfrm>
          <a:prstGeom prst="rect">
            <a:avLst/>
          </a:prstGeom>
          <a:blipFill>
            <a:blip r:embed="rId2" cstate="print"/>
            <a:stretch>
              <a:fillRect/>
            </a:stretch>
          </a:blipFill>
        </p:spPr>
        <p:txBody>
          <a:bodyPr wrap="square" lIns="0" tIns="0" rIns="0" bIns="0" rtlCol="0"/>
          <a:lstStyle/>
          <a:p/>
        </p:txBody>
      </p:sp>
      <p:sp>
        <p:nvSpPr>
          <p:cNvPr id="4" name="object 4"/>
          <p:cNvSpPr/>
          <p:nvPr/>
        </p:nvSpPr>
        <p:spPr>
          <a:xfrm>
            <a:off x="1485138" y="1819730"/>
            <a:ext cx="304800" cy="201168"/>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1485138" y="2368370"/>
            <a:ext cx="304800" cy="201168"/>
          </a:xfrm>
          <a:prstGeom prst="rect">
            <a:avLst/>
          </a:prstGeom>
          <a:blipFill>
            <a:blip r:embed="rId2" cstate="print"/>
            <a:stretch>
              <a:fillRect/>
            </a:stretch>
          </a:blipFill>
        </p:spPr>
        <p:txBody>
          <a:bodyPr wrap="square" lIns="0" tIns="0" rIns="0" bIns="0" rtlCol="0"/>
          <a:lstStyle/>
          <a:p/>
        </p:txBody>
      </p:sp>
      <p:sp>
        <p:nvSpPr>
          <p:cNvPr id="6" name="object 6"/>
          <p:cNvSpPr txBox="1"/>
          <p:nvPr/>
        </p:nvSpPr>
        <p:spPr>
          <a:xfrm>
            <a:off x="1300988" y="897963"/>
            <a:ext cx="5995670" cy="2226945"/>
          </a:xfrm>
          <a:prstGeom prst="rect">
            <a:avLst/>
          </a:prstGeom>
        </p:spPr>
        <p:txBody>
          <a:bodyPr vert="horz" wrap="square" lIns="0" tIns="104139" rIns="0" bIns="0" rtlCol="0">
            <a:spAutoFit/>
          </a:bodyPr>
          <a:lstStyle/>
          <a:p>
            <a:pPr marL="12700">
              <a:lnSpc>
                <a:spcPct val="100000"/>
              </a:lnSpc>
              <a:spcBef>
                <a:spcPts val="820"/>
              </a:spcBef>
            </a:pPr>
            <a:r>
              <a:rPr sz="1200" b="1" dirty="0">
                <a:solidFill>
                  <a:schemeClr val="tx2"/>
                </a:solidFill>
                <a:latin typeface="方正黑体_GBK" panose="03000509000000000000" charset="-122"/>
                <a:ea typeface="方正黑体_GBK" panose="03000509000000000000" charset="-122"/>
                <a:cs typeface="方正黑体_GBK" panose="03000509000000000000" charset="-122"/>
              </a:rPr>
              <a:t>最根本的目的</a:t>
            </a:r>
            <a:endParaRPr sz="1200">
              <a:solidFill>
                <a:schemeClr val="tx2"/>
              </a:solidFill>
              <a:latin typeface="方正黑体_GBK" panose="03000509000000000000" charset="-122"/>
              <a:ea typeface="方正黑体_GBK" panose="03000509000000000000" charset="-122"/>
              <a:cs typeface="方正黑体_GBK" panose="03000509000000000000" charset="-122"/>
            </a:endParaRPr>
          </a:p>
          <a:p>
            <a:pPr marL="342900">
              <a:lnSpc>
                <a:spcPct val="100000"/>
              </a:lnSpc>
              <a:spcBef>
                <a:spcPts val="720"/>
              </a:spcBef>
            </a:pPr>
            <a:r>
              <a:rPr sz="1200" dirty="0">
                <a:solidFill>
                  <a:schemeClr val="tx2"/>
                </a:solidFill>
                <a:latin typeface="方正黑体_GBK" panose="03000509000000000000" charset="-122"/>
                <a:ea typeface="方正黑体_GBK" panose="03000509000000000000" charset="-122"/>
                <a:cs typeface="方正黑体_GBK" panose="03000509000000000000" charset="-122"/>
              </a:rPr>
              <a:t>以最低的社会成本控制碳排放总量，确保《巴黎协定》和国家碳中和目标的早日实现</a:t>
            </a:r>
            <a:endParaRPr sz="1200">
              <a:solidFill>
                <a:schemeClr val="tx2"/>
              </a:solidFill>
              <a:latin typeface="方正黑体_GBK" panose="03000509000000000000" charset="-122"/>
              <a:ea typeface="方正黑体_GBK" panose="03000509000000000000" charset="-122"/>
              <a:cs typeface="方正黑体_GBK" panose="03000509000000000000" charset="-122"/>
            </a:endParaRPr>
          </a:p>
          <a:p>
            <a:pPr marL="12700">
              <a:lnSpc>
                <a:spcPct val="100000"/>
              </a:lnSpc>
              <a:spcBef>
                <a:spcPts val="720"/>
              </a:spcBef>
            </a:pPr>
            <a:r>
              <a:rPr sz="1200" b="1" dirty="0">
                <a:solidFill>
                  <a:schemeClr val="tx2"/>
                </a:solidFill>
                <a:latin typeface="方正黑体_GBK" panose="03000509000000000000" charset="-122"/>
                <a:ea typeface="方正黑体_GBK" panose="03000509000000000000" charset="-122"/>
                <a:cs typeface="方正黑体_GBK" panose="03000509000000000000" charset="-122"/>
              </a:rPr>
              <a:t>政策</a:t>
            </a:r>
            <a:r>
              <a:rPr lang="en-US" sz="1200" b="1" dirty="0">
                <a:solidFill>
                  <a:schemeClr val="tx2"/>
                </a:solidFill>
                <a:latin typeface="方正黑体_GBK" panose="03000509000000000000" charset="-122"/>
                <a:ea typeface="方正黑体_GBK" panose="03000509000000000000" charset="-122"/>
                <a:cs typeface="方正黑体_GBK" panose="03000509000000000000" charset="-122"/>
              </a:rPr>
              <a:t> </a:t>
            </a:r>
            <a:r>
              <a:rPr sz="1200" b="1" dirty="0">
                <a:solidFill>
                  <a:schemeClr val="tx2"/>
                </a:solidFill>
                <a:latin typeface="方正黑体_GBK" panose="03000509000000000000" charset="-122"/>
                <a:ea typeface="方正黑体_GBK" panose="03000509000000000000" charset="-122"/>
                <a:cs typeface="方正黑体_GBK" panose="03000509000000000000" charset="-122"/>
              </a:rPr>
              <a:t>/</a:t>
            </a:r>
            <a:r>
              <a:rPr lang="en-US" sz="1200" b="1" dirty="0">
                <a:solidFill>
                  <a:schemeClr val="tx2"/>
                </a:solidFill>
                <a:latin typeface="方正黑体_GBK" panose="03000509000000000000" charset="-122"/>
                <a:ea typeface="方正黑体_GBK" panose="03000509000000000000" charset="-122"/>
                <a:cs typeface="方正黑体_GBK" panose="03000509000000000000" charset="-122"/>
              </a:rPr>
              <a:t> </a:t>
            </a:r>
            <a:r>
              <a:rPr sz="1200" b="1" dirty="0">
                <a:solidFill>
                  <a:schemeClr val="tx2"/>
                </a:solidFill>
                <a:latin typeface="方正黑体_GBK" panose="03000509000000000000" charset="-122"/>
                <a:ea typeface="方正黑体_GBK" panose="03000509000000000000" charset="-122"/>
                <a:cs typeface="方正黑体_GBK" panose="03000509000000000000" charset="-122"/>
              </a:rPr>
              <a:t>制度创新</a:t>
            </a:r>
            <a:endParaRPr sz="1200">
              <a:solidFill>
                <a:schemeClr val="tx2"/>
              </a:solidFill>
              <a:latin typeface="方正黑体_GBK" panose="03000509000000000000" charset="-122"/>
              <a:ea typeface="方正黑体_GBK" panose="03000509000000000000" charset="-122"/>
              <a:cs typeface="方正黑体_GBK" panose="03000509000000000000" charset="-122"/>
            </a:endParaRPr>
          </a:p>
          <a:p>
            <a:pPr marL="380365" indent="-367665">
              <a:lnSpc>
                <a:spcPct val="100000"/>
              </a:lnSpc>
              <a:spcBef>
                <a:spcPts val="720"/>
              </a:spcBef>
              <a:buFont typeface="Wingdings" panose="05000000000000000000"/>
              <a:buChar char=""/>
              <a:tabLst>
                <a:tab pos="380365" algn="l"/>
                <a:tab pos="381000" algn="l"/>
              </a:tabLst>
            </a:pPr>
            <a:r>
              <a:rPr sz="1200" u="sng" dirty="0">
                <a:solidFill>
                  <a:schemeClr val="tx2"/>
                </a:solidFill>
                <a:uFill>
                  <a:solidFill>
                    <a:srgbClr val="000000"/>
                  </a:solidFill>
                </a:uFill>
                <a:latin typeface="方正黑体_GBK" panose="03000509000000000000" charset="-122"/>
                <a:ea typeface="方正黑体_GBK" panose="03000509000000000000" charset="-122"/>
                <a:cs typeface="方正黑体_GBK" panose="03000509000000000000" charset="-122"/>
              </a:rPr>
              <a:t>一个政策升级</a:t>
            </a:r>
            <a:endParaRPr sz="1200">
              <a:solidFill>
                <a:schemeClr val="tx2"/>
              </a:solidFill>
              <a:latin typeface="方正黑体_GBK" panose="03000509000000000000" charset="-122"/>
              <a:ea typeface="方正黑体_GBK" panose="03000509000000000000" charset="-122"/>
              <a:cs typeface="方正黑体_GBK" panose="03000509000000000000" charset="-122"/>
            </a:endParaRPr>
          </a:p>
          <a:p>
            <a:pPr marL="368300">
              <a:lnSpc>
                <a:spcPct val="100000"/>
              </a:lnSpc>
              <a:spcBef>
                <a:spcPts val="720"/>
              </a:spcBef>
            </a:pPr>
            <a:r>
              <a:rPr sz="1200" dirty="0">
                <a:solidFill>
                  <a:schemeClr val="tx2"/>
                </a:solidFill>
                <a:latin typeface="方正黑体_GBK" panose="03000509000000000000" charset="-122"/>
                <a:ea typeface="方正黑体_GBK" panose="03000509000000000000" charset="-122"/>
                <a:cs typeface="方正黑体_GBK" panose="03000509000000000000" charset="-122"/>
              </a:rPr>
              <a:t>从行政措施</a:t>
            </a:r>
            <a:r>
              <a:rPr sz="1200" spc="-5" dirty="0">
                <a:solidFill>
                  <a:schemeClr val="tx2"/>
                </a:solidFill>
                <a:latin typeface="方正黑体_GBK" panose="03000509000000000000" charset="-122"/>
                <a:ea typeface="方正黑体_GBK" panose="03000509000000000000" charset="-122"/>
                <a:cs typeface="方正黑体_GBK" panose="03000509000000000000" charset="-122"/>
              </a:rPr>
              <a:t>+</a:t>
            </a:r>
            <a:r>
              <a:rPr sz="1200" dirty="0">
                <a:solidFill>
                  <a:schemeClr val="tx2"/>
                </a:solidFill>
                <a:latin typeface="方正黑体_GBK" panose="03000509000000000000" charset="-122"/>
                <a:ea typeface="方正黑体_GBK" panose="03000509000000000000" charset="-122"/>
                <a:cs typeface="方正黑体_GBK" panose="03000509000000000000" charset="-122"/>
              </a:rPr>
              <a:t>财政补贴转型升级到基于市场的政策手段</a:t>
            </a:r>
            <a:endParaRPr sz="1200">
              <a:solidFill>
                <a:schemeClr val="tx2"/>
              </a:solidFill>
              <a:latin typeface="方正黑体_GBK" panose="03000509000000000000" charset="-122"/>
              <a:ea typeface="方正黑体_GBK" panose="03000509000000000000" charset="-122"/>
              <a:cs typeface="方正黑体_GBK" panose="03000509000000000000" charset="-122"/>
            </a:endParaRPr>
          </a:p>
          <a:p>
            <a:pPr marL="380365" indent="-367665">
              <a:lnSpc>
                <a:spcPct val="100000"/>
              </a:lnSpc>
              <a:spcBef>
                <a:spcPts val="720"/>
              </a:spcBef>
              <a:buFont typeface="Wingdings" panose="05000000000000000000"/>
              <a:buChar char=""/>
              <a:tabLst>
                <a:tab pos="380365" algn="l"/>
                <a:tab pos="381000" algn="l"/>
              </a:tabLst>
            </a:pPr>
            <a:r>
              <a:rPr sz="1200" u="sng" dirty="0">
                <a:solidFill>
                  <a:schemeClr val="tx2"/>
                </a:solidFill>
                <a:uFill>
                  <a:solidFill>
                    <a:srgbClr val="000000"/>
                  </a:solidFill>
                </a:uFill>
                <a:latin typeface="方正黑体_GBK" panose="03000509000000000000" charset="-122"/>
                <a:ea typeface="方正黑体_GBK" panose="03000509000000000000" charset="-122"/>
                <a:cs typeface="方正黑体_GBK" panose="03000509000000000000" charset="-122"/>
              </a:rPr>
              <a:t>两个政策补充</a:t>
            </a:r>
            <a:endParaRPr sz="1200">
              <a:solidFill>
                <a:schemeClr val="tx2"/>
              </a:solidFill>
              <a:latin typeface="方正黑体_GBK" panose="03000509000000000000" charset="-122"/>
              <a:ea typeface="方正黑体_GBK" panose="03000509000000000000" charset="-122"/>
              <a:cs typeface="方正黑体_GBK" panose="03000509000000000000" charset="-122"/>
            </a:endParaRPr>
          </a:p>
          <a:p>
            <a:pPr marL="679450">
              <a:lnSpc>
                <a:spcPct val="100000"/>
              </a:lnSpc>
              <a:spcBef>
                <a:spcPts val="720"/>
              </a:spcBef>
            </a:pPr>
            <a:r>
              <a:rPr sz="1200" spc="-5" dirty="0">
                <a:solidFill>
                  <a:schemeClr val="tx2"/>
                </a:solidFill>
                <a:latin typeface="方正黑体_GBK" panose="03000509000000000000" charset="-122"/>
                <a:ea typeface="方正黑体_GBK" panose="03000509000000000000" charset="-122"/>
                <a:cs typeface="方正黑体_GBK" panose="03000509000000000000" charset="-122"/>
              </a:rPr>
              <a:t>MRV和有效的违约经济惩罚助力能效标准落地</a:t>
            </a:r>
            <a:endParaRPr sz="1200">
              <a:solidFill>
                <a:schemeClr val="tx2"/>
              </a:solidFill>
              <a:latin typeface="方正黑体_GBK" panose="03000509000000000000" charset="-122"/>
              <a:ea typeface="方正黑体_GBK" panose="03000509000000000000" charset="-122"/>
              <a:cs typeface="方正黑体_GBK" panose="03000509000000000000" charset="-122"/>
            </a:endParaRPr>
          </a:p>
          <a:p>
            <a:pPr marL="679450">
              <a:lnSpc>
                <a:spcPct val="100000"/>
              </a:lnSpc>
              <a:spcBef>
                <a:spcPts val="720"/>
              </a:spcBef>
            </a:pPr>
            <a:r>
              <a:rPr sz="1200" dirty="0">
                <a:solidFill>
                  <a:schemeClr val="tx2"/>
                </a:solidFill>
                <a:latin typeface="方正黑体_GBK" panose="03000509000000000000" charset="-122"/>
                <a:ea typeface="方正黑体_GBK" panose="03000509000000000000" charset="-122"/>
                <a:cs typeface="方正黑体_GBK" panose="03000509000000000000" charset="-122"/>
              </a:rPr>
              <a:t>助力可再生能源利用（增加煤电的成本；激励可再生能源电力需求）</a:t>
            </a:r>
            <a:endParaRPr sz="12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7" name="object 7"/>
          <p:cNvSpPr/>
          <p:nvPr/>
        </p:nvSpPr>
        <p:spPr>
          <a:xfrm>
            <a:off x="2362200" y="3258767"/>
            <a:ext cx="3754755" cy="1340485"/>
          </a:xfrm>
          <a:prstGeom prst="rect">
            <a:avLst/>
          </a:prstGeom>
          <a:blipFill>
            <a:blip r:embed="rId3" cstate="print"/>
            <a:stretch>
              <a:fillRect/>
            </a:stretch>
          </a:blipFill>
        </p:spPr>
        <p:txBody>
          <a:bodyPr wrap="square" lIns="0" tIns="0" rIns="0" bIns="0" rtlCol="0"/>
          <a:lstStyl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p:nvPr/>
        </p:nvSpPr>
        <p:spPr>
          <a:xfrm>
            <a:off x="1190015" y="2310330"/>
            <a:ext cx="1768475" cy="884555"/>
          </a:xfrm>
          <a:custGeom>
            <a:avLst/>
            <a:gdLst/>
            <a:ahLst/>
            <a:cxnLst/>
            <a:rect l="l" t="t" r="r" b="b"/>
            <a:pathLst>
              <a:path w="1768475" h="884555">
                <a:moveTo>
                  <a:pt x="1679803" y="0"/>
                </a:moveTo>
                <a:lnTo>
                  <a:pt x="88366" y="0"/>
                </a:lnTo>
                <a:lnTo>
                  <a:pt x="53979" y="6935"/>
                </a:lnTo>
                <a:lnTo>
                  <a:pt x="25890" y="25860"/>
                </a:lnTo>
                <a:lnTo>
                  <a:pt x="6947" y="53953"/>
                </a:lnTo>
                <a:lnTo>
                  <a:pt x="0" y="88392"/>
                </a:lnTo>
                <a:lnTo>
                  <a:pt x="0" y="795655"/>
                </a:lnTo>
                <a:lnTo>
                  <a:pt x="6947" y="830093"/>
                </a:lnTo>
                <a:lnTo>
                  <a:pt x="25890" y="858186"/>
                </a:lnTo>
                <a:lnTo>
                  <a:pt x="53979" y="877111"/>
                </a:lnTo>
                <a:lnTo>
                  <a:pt x="88366" y="884046"/>
                </a:lnTo>
                <a:lnTo>
                  <a:pt x="1679803" y="884046"/>
                </a:lnTo>
                <a:lnTo>
                  <a:pt x="1714188" y="877111"/>
                </a:lnTo>
                <a:lnTo>
                  <a:pt x="1742287" y="858186"/>
                </a:lnTo>
                <a:lnTo>
                  <a:pt x="1761242" y="830093"/>
                </a:lnTo>
                <a:lnTo>
                  <a:pt x="1768195" y="795655"/>
                </a:lnTo>
                <a:lnTo>
                  <a:pt x="1768195" y="88392"/>
                </a:lnTo>
                <a:lnTo>
                  <a:pt x="1761242" y="53953"/>
                </a:lnTo>
                <a:lnTo>
                  <a:pt x="1742287" y="25860"/>
                </a:lnTo>
                <a:lnTo>
                  <a:pt x="1714188" y="6935"/>
                </a:lnTo>
                <a:lnTo>
                  <a:pt x="1679803" y="0"/>
                </a:lnTo>
                <a:close/>
              </a:path>
            </a:pathLst>
          </a:custGeom>
          <a:gradFill>
            <a:gsLst>
              <a:gs pos="0">
                <a:srgbClr val="14CD68"/>
              </a:gs>
              <a:gs pos="100000">
                <a:srgbClr val="035C7D"/>
              </a:gs>
            </a:gsLst>
            <a:lin ang="0" scaled="0"/>
          </a:gradFill>
          <a:effectLst>
            <a:outerShdw blurRad="50800" dist="38100" dir="5400000" algn="t" rotWithShape="0">
              <a:prstClr val="black">
                <a:alpha val="40000"/>
              </a:prstClr>
            </a:outerShdw>
          </a:effectLst>
        </p:spPr>
        <p:txBody>
          <a:bodyPr wrap="square" lIns="0" tIns="0" rIns="0" bIns="0" rtlCol="0">
            <a:noAutofit/>
          </a:bodyPr>
          <a:lstStyle/>
          <a:p>
            <a:pPr lvl="0" algn="l">
              <a:buClrTx/>
              <a:buSzTx/>
              <a:buFontTx/>
            </a:pPr>
            <a:endParaRPr>
              <a:latin typeface="方正黑体_GBK" panose="03000509000000000000" charset="-122"/>
              <a:ea typeface="方正黑体_GBK" panose="03000509000000000000" charset="-122"/>
              <a:sym typeface="+mn-ea"/>
            </a:endParaRPr>
          </a:p>
        </p:txBody>
      </p:sp>
      <p:sp>
        <p:nvSpPr>
          <p:cNvPr id="3" name="object 3"/>
          <p:cNvSpPr/>
          <p:nvPr/>
        </p:nvSpPr>
        <p:spPr>
          <a:xfrm>
            <a:off x="1190015" y="2310330"/>
            <a:ext cx="1768475" cy="884555"/>
          </a:xfrm>
          <a:custGeom>
            <a:avLst/>
            <a:gdLst/>
            <a:ahLst/>
            <a:cxnLst/>
            <a:rect l="l" t="t" r="r" b="b"/>
            <a:pathLst>
              <a:path w="1768475" h="884555">
                <a:moveTo>
                  <a:pt x="0" y="88392"/>
                </a:moveTo>
                <a:lnTo>
                  <a:pt x="6947" y="53953"/>
                </a:lnTo>
                <a:lnTo>
                  <a:pt x="25890" y="25860"/>
                </a:lnTo>
                <a:lnTo>
                  <a:pt x="53979" y="6935"/>
                </a:lnTo>
                <a:lnTo>
                  <a:pt x="88366" y="0"/>
                </a:lnTo>
                <a:lnTo>
                  <a:pt x="1679803" y="0"/>
                </a:lnTo>
                <a:lnTo>
                  <a:pt x="1714188" y="6935"/>
                </a:lnTo>
                <a:lnTo>
                  <a:pt x="1742287" y="25860"/>
                </a:lnTo>
                <a:lnTo>
                  <a:pt x="1761242" y="53953"/>
                </a:lnTo>
                <a:lnTo>
                  <a:pt x="1768195" y="88392"/>
                </a:lnTo>
                <a:lnTo>
                  <a:pt x="1768195" y="795655"/>
                </a:lnTo>
                <a:lnTo>
                  <a:pt x="1761242" y="830093"/>
                </a:lnTo>
                <a:lnTo>
                  <a:pt x="1742287" y="858186"/>
                </a:lnTo>
                <a:lnTo>
                  <a:pt x="1714188" y="877111"/>
                </a:lnTo>
                <a:lnTo>
                  <a:pt x="1679803" y="884046"/>
                </a:lnTo>
                <a:lnTo>
                  <a:pt x="88366" y="884046"/>
                </a:lnTo>
                <a:lnTo>
                  <a:pt x="53979" y="877111"/>
                </a:lnTo>
                <a:lnTo>
                  <a:pt x="25890" y="858186"/>
                </a:lnTo>
                <a:lnTo>
                  <a:pt x="6947" y="830093"/>
                </a:lnTo>
                <a:lnTo>
                  <a:pt x="0" y="795655"/>
                </a:lnTo>
                <a:lnTo>
                  <a:pt x="0" y="88392"/>
                </a:lnTo>
                <a:close/>
              </a:path>
            </a:pathLst>
          </a:custGeom>
          <a:ln w="25400">
            <a:solidFill>
              <a:srgbClr val="FFFFFF"/>
            </a:solidFill>
          </a:ln>
        </p:spPr>
        <p:txBody>
          <a:bodyPr wrap="square" lIns="0" tIns="0" rIns="0" bIns="0" rtlCol="0"/>
          <a:lstStyle/>
          <a:p/>
        </p:txBody>
      </p:sp>
      <p:sp>
        <p:nvSpPr>
          <p:cNvPr id="4" name="object 4"/>
          <p:cNvSpPr txBox="1"/>
          <p:nvPr/>
        </p:nvSpPr>
        <p:spPr>
          <a:xfrm>
            <a:off x="1350010" y="2596715"/>
            <a:ext cx="1449705" cy="258445"/>
          </a:xfrm>
          <a:prstGeom prst="rect">
            <a:avLst/>
          </a:prstGeom>
        </p:spPr>
        <p:txBody>
          <a:bodyPr vert="horz" wrap="square" lIns="0" tIns="12700" rIns="0" bIns="0" rtlCol="0">
            <a:spAutoFit/>
          </a:bodyPr>
          <a:lstStyle/>
          <a:p>
            <a:pPr marL="12700">
              <a:lnSpc>
                <a:spcPct val="100000"/>
              </a:lnSpc>
              <a:spcBef>
                <a:spcPts val="100"/>
              </a:spcBef>
            </a:pPr>
            <a:r>
              <a:rPr sz="1600" dirty="0">
                <a:solidFill>
                  <a:srgbClr val="FFFFFF"/>
                </a:solidFill>
                <a:latin typeface="方正黑体_GBK" panose="03000509000000000000" charset="-122"/>
                <a:ea typeface="方正黑体_GBK" panose="03000509000000000000" charset="-122"/>
                <a:cs typeface="黑体" panose="02010609060101010101" charset="-122"/>
              </a:rPr>
              <a:t>全国碳交易市场</a:t>
            </a:r>
            <a:endParaRPr sz="1600" dirty="0">
              <a:solidFill>
                <a:srgbClr val="FFFFFF"/>
              </a:solidFill>
              <a:latin typeface="方正黑体_GBK" panose="03000509000000000000" charset="-122"/>
              <a:ea typeface="方正黑体_GBK" panose="03000509000000000000" charset="-122"/>
              <a:cs typeface="黑体" panose="02010609060101010101" charset="-122"/>
            </a:endParaRPr>
          </a:p>
        </p:txBody>
      </p:sp>
      <p:sp>
        <p:nvSpPr>
          <p:cNvPr id="5" name="object 5"/>
          <p:cNvSpPr/>
          <p:nvPr/>
        </p:nvSpPr>
        <p:spPr>
          <a:xfrm>
            <a:off x="2958210" y="1862274"/>
            <a:ext cx="678180" cy="890269"/>
          </a:xfrm>
          <a:custGeom>
            <a:avLst/>
            <a:gdLst/>
            <a:ahLst/>
            <a:cxnLst/>
            <a:rect l="l" t="t" r="r" b="b"/>
            <a:pathLst>
              <a:path w="678179" h="890269">
                <a:moveTo>
                  <a:pt x="0" y="890016"/>
                </a:moveTo>
                <a:lnTo>
                  <a:pt x="677672" y="0"/>
                </a:lnTo>
              </a:path>
            </a:pathLst>
          </a:custGeom>
          <a:ln w="25400">
            <a:solidFill>
              <a:srgbClr val="3C6695"/>
            </a:solidFill>
          </a:ln>
        </p:spPr>
        <p:txBody>
          <a:bodyPr wrap="square" lIns="0" tIns="0" rIns="0" bIns="0" rtlCol="0"/>
          <a:lstStyle/>
          <a:p/>
        </p:txBody>
      </p:sp>
      <p:sp>
        <p:nvSpPr>
          <p:cNvPr id="6" name="object 6"/>
          <p:cNvSpPr/>
          <p:nvPr/>
        </p:nvSpPr>
        <p:spPr>
          <a:xfrm>
            <a:off x="3635883" y="1420187"/>
            <a:ext cx="1768475" cy="884555"/>
          </a:xfrm>
          <a:custGeom>
            <a:avLst/>
            <a:gdLst/>
            <a:ahLst/>
            <a:cxnLst/>
            <a:rect l="l" t="t" r="r" b="b"/>
            <a:pathLst>
              <a:path w="1768475" h="884555">
                <a:moveTo>
                  <a:pt x="1679828" y="0"/>
                </a:moveTo>
                <a:lnTo>
                  <a:pt x="88391" y="0"/>
                </a:lnTo>
                <a:lnTo>
                  <a:pt x="54006" y="6953"/>
                </a:lnTo>
                <a:lnTo>
                  <a:pt x="25907" y="25908"/>
                </a:lnTo>
                <a:lnTo>
                  <a:pt x="6953" y="54006"/>
                </a:lnTo>
                <a:lnTo>
                  <a:pt x="0" y="88392"/>
                </a:lnTo>
                <a:lnTo>
                  <a:pt x="0" y="795655"/>
                </a:lnTo>
                <a:lnTo>
                  <a:pt x="6953" y="830113"/>
                </a:lnTo>
                <a:lnTo>
                  <a:pt x="25908" y="858250"/>
                </a:lnTo>
                <a:lnTo>
                  <a:pt x="54006" y="877218"/>
                </a:lnTo>
                <a:lnTo>
                  <a:pt x="88391" y="884174"/>
                </a:lnTo>
                <a:lnTo>
                  <a:pt x="1679828" y="884174"/>
                </a:lnTo>
                <a:lnTo>
                  <a:pt x="1714214" y="877218"/>
                </a:lnTo>
                <a:lnTo>
                  <a:pt x="1742312" y="858250"/>
                </a:lnTo>
                <a:lnTo>
                  <a:pt x="1761267" y="830113"/>
                </a:lnTo>
                <a:lnTo>
                  <a:pt x="1768220" y="795655"/>
                </a:lnTo>
                <a:lnTo>
                  <a:pt x="1768220" y="88392"/>
                </a:lnTo>
                <a:lnTo>
                  <a:pt x="1761267" y="54006"/>
                </a:lnTo>
                <a:lnTo>
                  <a:pt x="1742312" y="25908"/>
                </a:lnTo>
                <a:lnTo>
                  <a:pt x="1714214" y="6953"/>
                </a:lnTo>
                <a:lnTo>
                  <a:pt x="1679828" y="0"/>
                </a:lnTo>
                <a:close/>
              </a:path>
            </a:pathLst>
          </a:custGeom>
          <a:solidFill>
            <a:srgbClr val="49452A"/>
          </a:solidFill>
        </p:spPr>
        <p:txBody>
          <a:bodyPr wrap="square" lIns="0" tIns="0" rIns="0" bIns="0" rtlCol="0"/>
          <a:lstStyle/>
          <a:p/>
        </p:txBody>
      </p:sp>
      <p:sp>
        <p:nvSpPr>
          <p:cNvPr id="7" name="object 7"/>
          <p:cNvSpPr/>
          <p:nvPr/>
        </p:nvSpPr>
        <p:spPr>
          <a:xfrm>
            <a:off x="3635883" y="1420187"/>
            <a:ext cx="1768475" cy="884555"/>
          </a:xfrm>
          <a:custGeom>
            <a:avLst/>
            <a:gdLst/>
            <a:ahLst/>
            <a:cxnLst/>
            <a:rect l="l" t="t" r="r" b="b"/>
            <a:pathLst>
              <a:path w="1768475" h="884555">
                <a:moveTo>
                  <a:pt x="0" y="88392"/>
                </a:moveTo>
                <a:lnTo>
                  <a:pt x="6953" y="54006"/>
                </a:lnTo>
                <a:lnTo>
                  <a:pt x="25908" y="25907"/>
                </a:lnTo>
                <a:lnTo>
                  <a:pt x="54006" y="6953"/>
                </a:lnTo>
                <a:lnTo>
                  <a:pt x="88391" y="0"/>
                </a:lnTo>
                <a:lnTo>
                  <a:pt x="1679828" y="0"/>
                </a:lnTo>
                <a:lnTo>
                  <a:pt x="1714214" y="6953"/>
                </a:lnTo>
                <a:lnTo>
                  <a:pt x="1742312" y="25908"/>
                </a:lnTo>
                <a:lnTo>
                  <a:pt x="1761267" y="54006"/>
                </a:lnTo>
                <a:lnTo>
                  <a:pt x="1768220" y="88392"/>
                </a:lnTo>
                <a:lnTo>
                  <a:pt x="1768220" y="795655"/>
                </a:lnTo>
                <a:lnTo>
                  <a:pt x="1761267" y="830113"/>
                </a:lnTo>
                <a:lnTo>
                  <a:pt x="1742312" y="858250"/>
                </a:lnTo>
                <a:lnTo>
                  <a:pt x="1714214" y="877218"/>
                </a:lnTo>
                <a:lnTo>
                  <a:pt x="1679828" y="884174"/>
                </a:lnTo>
                <a:lnTo>
                  <a:pt x="88391" y="884174"/>
                </a:lnTo>
                <a:lnTo>
                  <a:pt x="54006" y="877218"/>
                </a:lnTo>
                <a:lnTo>
                  <a:pt x="25908" y="858250"/>
                </a:lnTo>
                <a:lnTo>
                  <a:pt x="6953" y="830113"/>
                </a:lnTo>
                <a:lnTo>
                  <a:pt x="0" y="795655"/>
                </a:lnTo>
                <a:lnTo>
                  <a:pt x="0" y="88392"/>
                </a:lnTo>
                <a:close/>
              </a:path>
            </a:pathLst>
          </a:custGeom>
          <a:solidFill>
            <a:schemeClr val="tx2">
              <a:lumMod val="40000"/>
              <a:lumOff val="60000"/>
            </a:schemeClr>
          </a:solidFill>
          <a:effectLst>
            <a:outerShdw blurRad="50800" dist="38100" dir="2700000" algn="tl" rotWithShape="0">
              <a:prstClr val="black">
                <a:alpha val="40000"/>
              </a:prstClr>
            </a:outerShdw>
          </a:effectLst>
        </p:spPr>
        <p:txBody>
          <a:bodyPr wrap="square" lIns="0" tIns="0" rIns="0" bIns="0" rtlCol="0">
            <a:noAutofit/>
          </a:bodyPr>
          <a:lstStyle/>
          <a:p>
            <a:pPr lvl="0" algn="l">
              <a:buClrTx/>
              <a:buSzTx/>
              <a:buFontTx/>
            </a:pPr>
            <a:endParaRPr>
              <a:latin typeface="方正黑体_GBK" panose="03000509000000000000" charset="-122"/>
              <a:ea typeface="方正黑体_GBK" panose="03000509000000000000" charset="-122"/>
              <a:sym typeface="+mn-ea"/>
            </a:endParaRPr>
          </a:p>
        </p:txBody>
      </p:sp>
      <p:sp>
        <p:nvSpPr>
          <p:cNvPr id="8" name="object 8"/>
          <p:cNvSpPr txBox="1"/>
          <p:nvPr/>
        </p:nvSpPr>
        <p:spPr>
          <a:xfrm>
            <a:off x="3898138" y="1706446"/>
            <a:ext cx="1246505" cy="259080"/>
          </a:xfrm>
          <a:prstGeom prst="rect">
            <a:avLst/>
          </a:prstGeom>
        </p:spPr>
        <p:txBody>
          <a:bodyPr vert="horz" wrap="square" lIns="0" tIns="13335" rIns="0" bIns="0" rtlCol="0">
            <a:spAutoFit/>
          </a:bodyPr>
          <a:lstStyle/>
          <a:p>
            <a:pPr marL="12700">
              <a:lnSpc>
                <a:spcPct val="100000"/>
              </a:lnSpc>
              <a:spcBef>
                <a:spcPts val="105"/>
              </a:spcBef>
            </a:pPr>
            <a:r>
              <a:rPr sz="1600" dirty="0">
                <a:solidFill>
                  <a:srgbClr val="FFFFFF"/>
                </a:solidFill>
                <a:latin typeface="方正黑体_GBK" panose="03000509000000000000" charset="-122"/>
                <a:ea typeface="方正黑体_GBK" panose="03000509000000000000" charset="-122"/>
                <a:cs typeface="黑体" panose="02010609060101010101" charset="-122"/>
              </a:rPr>
              <a:t>强制</a:t>
            </a:r>
            <a:r>
              <a:rPr sz="1600" spc="-15" dirty="0">
                <a:solidFill>
                  <a:srgbClr val="FFFFFF"/>
                </a:solidFill>
                <a:latin typeface="方正黑体_GBK" panose="03000509000000000000" charset="-122"/>
                <a:ea typeface="方正黑体_GBK" panose="03000509000000000000" charset="-122"/>
                <a:cs typeface="黑体" panose="02010609060101010101" charset="-122"/>
              </a:rPr>
              <a:t>配</a:t>
            </a:r>
            <a:r>
              <a:rPr sz="1600" dirty="0">
                <a:solidFill>
                  <a:srgbClr val="FFFFFF"/>
                </a:solidFill>
                <a:latin typeface="方正黑体_GBK" panose="03000509000000000000" charset="-122"/>
                <a:ea typeface="方正黑体_GBK" panose="03000509000000000000" charset="-122"/>
                <a:cs typeface="黑体" panose="02010609060101010101" charset="-122"/>
              </a:rPr>
              <a:t>额市场</a:t>
            </a:r>
            <a:endParaRPr sz="1600">
              <a:latin typeface="方正黑体_GBK" panose="03000509000000000000" charset="-122"/>
              <a:ea typeface="方正黑体_GBK" panose="03000509000000000000" charset="-122"/>
              <a:cs typeface="黑体" panose="02010609060101010101" charset="-122"/>
            </a:endParaRPr>
          </a:p>
        </p:txBody>
      </p:sp>
      <p:sp>
        <p:nvSpPr>
          <p:cNvPr id="9" name="object 9"/>
          <p:cNvSpPr/>
          <p:nvPr/>
        </p:nvSpPr>
        <p:spPr>
          <a:xfrm>
            <a:off x="2958210" y="2752290"/>
            <a:ext cx="678180" cy="707390"/>
          </a:xfrm>
          <a:custGeom>
            <a:avLst/>
            <a:gdLst/>
            <a:ahLst/>
            <a:cxnLst/>
            <a:rect l="l" t="t" r="r" b="b"/>
            <a:pathLst>
              <a:path w="678179" h="707389">
                <a:moveTo>
                  <a:pt x="0" y="0"/>
                </a:moveTo>
                <a:lnTo>
                  <a:pt x="677672" y="707009"/>
                </a:lnTo>
              </a:path>
            </a:pathLst>
          </a:custGeom>
          <a:ln w="25400">
            <a:solidFill>
              <a:srgbClr val="3C6695"/>
            </a:solidFill>
          </a:ln>
        </p:spPr>
        <p:txBody>
          <a:bodyPr wrap="square" lIns="0" tIns="0" rIns="0" bIns="0" rtlCol="0"/>
          <a:lstStyle/>
          <a:p/>
        </p:txBody>
      </p:sp>
      <p:sp>
        <p:nvSpPr>
          <p:cNvPr id="10" name="object 10"/>
          <p:cNvSpPr/>
          <p:nvPr/>
        </p:nvSpPr>
        <p:spPr>
          <a:xfrm>
            <a:off x="3635883" y="3017212"/>
            <a:ext cx="1768475" cy="884555"/>
          </a:xfrm>
          <a:custGeom>
            <a:avLst/>
            <a:gdLst/>
            <a:ahLst/>
            <a:cxnLst/>
            <a:rect l="l" t="t" r="r" b="b"/>
            <a:pathLst>
              <a:path w="1768475" h="884554">
                <a:moveTo>
                  <a:pt x="1679828" y="0"/>
                </a:moveTo>
                <a:lnTo>
                  <a:pt x="88391" y="0"/>
                </a:lnTo>
                <a:lnTo>
                  <a:pt x="54006" y="6953"/>
                </a:lnTo>
                <a:lnTo>
                  <a:pt x="25908" y="25908"/>
                </a:lnTo>
                <a:lnTo>
                  <a:pt x="6953" y="54006"/>
                </a:lnTo>
                <a:lnTo>
                  <a:pt x="0" y="88392"/>
                </a:lnTo>
                <a:lnTo>
                  <a:pt x="0" y="795655"/>
                </a:lnTo>
                <a:lnTo>
                  <a:pt x="6953" y="830105"/>
                </a:lnTo>
                <a:lnTo>
                  <a:pt x="25908" y="858224"/>
                </a:lnTo>
                <a:lnTo>
                  <a:pt x="54006" y="877175"/>
                </a:lnTo>
                <a:lnTo>
                  <a:pt x="88391" y="884123"/>
                </a:lnTo>
                <a:lnTo>
                  <a:pt x="1679828" y="884123"/>
                </a:lnTo>
                <a:lnTo>
                  <a:pt x="1714214" y="877175"/>
                </a:lnTo>
                <a:lnTo>
                  <a:pt x="1742312" y="858224"/>
                </a:lnTo>
                <a:lnTo>
                  <a:pt x="1761267" y="830105"/>
                </a:lnTo>
                <a:lnTo>
                  <a:pt x="1768220" y="795655"/>
                </a:lnTo>
                <a:lnTo>
                  <a:pt x="1768220" y="88392"/>
                </a:lnTo>
                <a:lnTo>
                  <a:pt x="1761267" y="54006"/>
                </a:lnTo>
                <a:lnTo>
                  <a:pt x="1742312" y="25908"/>
                </a:lnTo>
                <a:lnTo>
                  <a:pt x="1714214" y="6953"/>
                </a:lnTo>
                <a:lnTo>
                  <a:pt x="1679828" y="0"/>
                </a:lnTo>
                <a:close/>
              </a:path>
            </a:pathLst>
          </a:custGeom>
          <a:solidFill>
            <a:srgbClr val="00AF50"/>
          </a:solidFill>
        </p:spPr>
        <p:txBody>
          <a:bodyPr wrap="square" lIns="0" tIns="0" rIns="0" bIns="0" rtlCol="0"/>
          <a:lstStyle/>
          <a:p/>
        </p:txBody>
      </p:sp>
      <p:sp>
        <p:nvSpPr>
          <p:cNvPr id="11" name="object 11"/>
          <p:cNvSpPr/>
          <p:nvPr/>
        </p:nvSpPr>
        <p:spPr>
          <a:xfrm>
            <a:off x="3635883" y="3017212"/>
            <a:ext cx="1768475" cy="884555"/>
          </a:xfrm>
          <a:custGeom>
            <a:avLst/>
            <a:gdLst/>
            <a:ahLst/>
            <a:cxnLst/>
            <a:rect l="l" t="t" r="r" b="b"/>
            <a:pathLst>
              <a:path w="1768475" h="884554">
                <a:moveTo>
                  <a:pt x="0" y="88392"/>
                </a:moveTo>
                <a:lnTo>
                  <a:pt x="6953" y="54006"/>
                </a:lnTo>
                <a:lnTo>
                  <a:pt x="25908" y="25907"/>
                </a:lnTo>
                <a:lnTo>
                  <a:pt x="54006" y="6953"/>
                </a:lnTo>
                <a:lnTo>
                  <a:pt x="88391" y="0"/>
                </a:lnTo>
                <a:lnTo>
                  <a:pt x="1679828" y="0"/>
                </a:lnTo>
                <a:lnTo>
                  <a:pt x="1714214" y="6953"/>
                </a:lnTo>
                <a:lnTo>
                  <a:pt x="1742312" y="25908"/>
                </a:lnTo>
                <a:lnTo>
                  <a:pt x="1761267" y="54006"/>
                </a:lnTo>
                <a:lnTo>
                  <a:pt x="1768220" y="88392"/>
                </a:lnTo>
                <a:lnTo>
                  <a:pt x="1768220" y="795655"/>
                </a:lnTo>
                <a:lnTo>
                  <a:pt x="1761267" y="830105"/>
                </a:lnTo>
                <a:lnTo>
                  <a:pt x="1742312" y="858224"/>
                </a:lnTo>
                <a:lnTo>
                  <a:pt x="1714214" y="877175"/>
                </a:lnTo>
                <a:lnTo>
                  <a:pt x="1679828" y="884123"/>
                </a:lnTo>
                <a:lnTo>
                  <a:pt x="88391" y="884123"/>
                </a:lnTo>
                <a:lnTo>
                  <a:pt x="54006" y="877175"/>
                </a:lnTo>
                <a:lnTo>
                  <a:pt x="25908" y="858224"/>
                </a:lnTo>
                <a:lnTo>
                  <a:pt x="6953" y="830105"/>
                </a:lnTo>
                <a:lnTo>
                  <a:pt x="0" y="795655"/>
                </a:lnTo>
                <a:lnTo>
                  <a:pt x="0" y="88392"/>
                </a:lnTo>
                <a:close/>
              </a:path>
            </a:pathLst>
          </a:custGeom>
          <a:solidFill>
            <a:schemeClr val="tx2">
              <a:lumMod val="60000"/>
              <a:lumOff val="40000"/>
            </a:schemeClr>
          </a:solidFill>
          <a:effectLst>
            <a:outerShdw blurRad="50800" dist="38100" dir="2700000" algn="tl" rotWithShape="0">
              <a:prstClr val="black">
                <a:alpha val="40000"/>
              </a:prstClr>
            </a:outerShdw>
          </a:effectLst>
        </p:spPr>
        <p:txBody>
          <a:bodyPr wrap="square" lIns="0" tIns="0" rIns="0" bIns="0" rtlCol="0">
            <a:noAutofit/>
          </a:bodyPr>
          <a:lstStyle/>
          <a:p>
            <a:pPr lvl="0" algn="l">
              <a:buClrTx/>
              <a:buSzTx/>
              <a:buFontTx/>
            </a:pPr>
            <a:endParaRPr>
              <a:latin typeface="方正黑体_GBK" panose="03000509000000000000" charset="-122"/>
              <a:ea typeface="方正黑体_GBK" panose="03000509000000000000" charset="-122"/>
              <a:sym typeface="+mn-ea"/>
            </a:endParaRPr>
          </a:p>
        </p:txBody>
      </p:sp>
      <p:sp>
        <p:nvSpPr>
          <p:cNvPr id="12" name="object 12"/>
          <p:cNvSpPr txBox="1"/>
          <p:nvPr/>
        </p:nvSpPr>
        <p:spPr>
          <a:xfrm>
            <a:off x="3898138" y="3303852"/>
            <a:ext cx="1245870" cy="258445"/>
          </a:xfrm>
          <a:prstGeom prst="rect">
            <a:avLst/>
          </a:prstGeom>
        </p:spPr>
        <p:txBody>
          <a:bodyPr vert="horz" wrap="square" lIns="0" tIns="12700" rIns="0" bIns="0" rtlCol="0">
            <a:spAutoFit/>
          </a:bodyPr>
          <a:lstStyle/>
          <a:p>
            <a:pPr marL="12700">
              <a:lnSpc>
                <a:spcPct val="100000"/>
              </a:lnSpc>
              <a:spcBef>
                <a:spcPts val="100"/>
              </a:spcBef>
            </a:pPr>
            <a:r>
              <a:rPr sz="1600" dirty="0">
                <a:solidFill>
                  <a:srgbClr val="FFFFFF"/>
                </a:solidFill>
                <a:latin typeface="方正黑体_GBK" panose="03000509000000000000" charset="-122"/>
                <a:ea typeface="方正黑体_GBK" panose="03000509000000000000" charset="-122"/>
                <a:cs typeface="黑体" panose="02010609060101010101" charset="-122"/>
              </a:rPr>
              <a:t>自愿</a:t>
            </a:r>
            <a:r>
              <a:rPr sz="1600" spc="-10" dirty="0">
                <a:solidFill>
                  <a:srgbClr val="FFFFFF"/>
                </a:solidFill>
                <a:latin typeface="方正黑体_GBK" panose="03000509000000000000" charset="-122"/>
                <a:ea typeface="方正黑体_GBK" panose="03000509000000000000" charset="-122"/>
                <a:cs typeface="黑体" panose="02010609060101010101" charset="-122"/>
              </a:rPr>
              <a:t>减</a:t>
            </a:r>
            <a:r>
              <a:rPr sz="1600" dirty="0">
                <a:solidFill>
                  <a:srgbClr val="FFFFFF"/>
                </a:solidFill>
                <a:latin typeface="方正黑体_GBK" panose="03000509000000000000" charset="-122"/>
                <a:ea typeface="方正黑体_GBK" panose="03000509000000000000" charset="-122"/>
                <a:cs typeface="黑体" panose="02010609060101010101" charset="-122"/>
              </a:rPr>
              <a:t>排市场</a:t>
            </a:r>
            <a:endParaRPr sz="1600">
              <a:latin typeface="方正黑体_GBK" panose="03000509000000000000" charset="-122"/>
              <a:ea typeface="方正黑体_GBK" panose="03000509000000000000" charset="-122"/>
              <a:cs typeface="黑体" panose="02010609060101010101" charset="-122"/>
            </a:endParaRPr>
          </a:p>
        </p:txBody>
      </p:sp>
      <p:sp>
        <p:nvSpPr>
          <p:cNvPr id="13" name="object 13"/>
          <p:cNvSpPr/>
          <p:nvPr/>
        </p:nvSpPr>
        <p:spPr>
          <a:xfrm>
            <a:off x="5148071" y="844115"/>
            <a:ext cx="3168650" cy="914400"/>
          </a:xfrm>
          <a:custGeom>
            <a:avLst/>
            <a:gdLst/>
            <a:ahLst/>
            <a:cxnLst/>
            <a:rect l="l" t="t" r="r" b="b"/>
            <a:pathLst>
              <a:path w="3168650" h="914400">
                <a:moveTo>
                  <a:pt x="3168396" y="0"/>
                </a:moveTo>
                <a:lnTo>
                  <a:pt x="152400" y="0"/>
                </a:lnTo>
                <a:lnTo>
                  <a:pt x="104217" y="7766"/>
                </a:lnTo>
                <a:lnTo>
                  <a:pt x="62380" y="29394"/>
                </a:lnTo>
                <a:lnTo>
                  <a:pt x="29394" y="62380"/>
                </a:lnTo>
                <a:lnTo>
                  <a:pt x="7766" y="104217"/>
                </a:lnTo>
                <a:lnTo>
                  <a:pt x="0" y="152400"/>
                </a:lnTo>
                <a:lnTo>
                  <a:pt x="0" y="914400"/>
                </a:lnTo>
                <a:lnTo>
                  <a:pt x="3015996" y="914400"/>
                </a:lnTo>
                <a:lnTo>
                  <a:pt x="3064130" y="906633"/>
                </a:lnTo>
                <a:lnTo>
                  <a:pt x="3105960" y="885005"/>
                </a:lnTo>
                <a:lnTo>
                  <a:pt x="3138964" y="852019"/>
                </a:lnTo>
                <a:lnTo>
                  <a:pt x="3160617" y="810182"/>
                </a:lnTo>
                <a:lnTo>
                  <a:pt x="3168396" y="762000"/>
                </a:lnTo>
                <a:lnTo>
                  <a:pt x="3168396" y="0"/>
                </a:lnTo>
                <a:close/>
              </a:path>
            </a:pathLst>
          </a:custGeom>
          <a:solidFill>
            <a:schemeClr val="accent1"/>
          </a:solidFill>
          <a:effectLst>
            <a:outerShdw blurRad="50800" dist="38100" dir="2700000" algn="tl" rotWithShape="0">
              <a:prstClr val="black">
                <a:alpha val="40000"/>
              </a:prstClr>
            </a:outerShdw>
          </a:effectLst>
        </p:spPr>
        <p:txBody>
          <a:bodyPr wrap="square" lIns="0" tIns="0" rIns="0" bIns="0" rtlCol="0">
            <a:noAutofit/>
          </a:bodyPr>
          <a:lstStyle/>
          <a:p>
            <a:pPr lvl="0" algn="l">
              <a:buClrTx/>
              <a:buSzTx/>
              <a:buFontTx/>
            </a:pPr>
            <a:endParaRPr>
              <a:latin typeface="方正黑体_GBK" panose="03000509000000000000" charset="-122"/>
              <a:ea typeface="方正黑体_GBK" panose="03000509000000000000" charset="-122"/>
              <a:sym typeface="+mn-ea"/>
            </a:endParaRPr>
          </a:p>
        </p:txBody>
      </p:sp>
      <p:sp>
        <p:nvSpPr>
          <p:cNvPr id="14" name="object 14"/>
          <p:cNvSpPr txBox="1"/>
          <p:nvPr/>
        </p:nvSpPr>
        <p:spPr>
          <a:xfrm>
            <a:off x="5271770" y="1009978"/>
            <a:ext cx="2369185" cy="566420"/>
          </a:xfrm>
          <a:prstGeom prst="rect">
            <a:avLst/>
          </a:prstGeom>
        </p:spPr>
        <p:txBody>
          <a:bodyPr vert="horz" wrap="square" lIns="0" tIns="12700" rIns="0" bIns="0" rtlCol="0">
            <a:spAutoFit/>
          </a:bodyPr>
          <a:lstStyle/>
          <a:p>
            <a:pPr marL="184150" indent="-171450">
              <a:lnSpc>
                <a:spcPct val="100000"/>
              </a:lnSpc>
              <a:spcBef>
                <a:spcPts val="100"/>
              </a:spcBef>
              <a:buFont typeface="Arial" panose="020B0604020202020204"/>
              <a:buChar char="•"/>
              <a:tabLst>
                <a:tab pos="183515" algn="l"/>
                <a:tab pos="184150" algn="l"/>
              </a:tabLst>
            </a:pPr>
            <a:r>
              <a:rPr sz="900" dirty="0">
                <a:solidFill>
                  <a:srgbClr val="FFFFFF"/>
                </a:solidFill>
                <a:latin typeface="方正黑体_GBK" panose="03000509000000000000" charset="-122"/>
                <a:ea typeface="方正黑体_GBK" panose="03000509000000000000" charset="-122"/>
                <a:cs typeface="方正黑体_GBK" panose="03000509000000000000" charset="-122"/>
              </a:rPr>
              <a:t>交易中心：上海</a:t>
            </a:r>
            <a:endParaRPr sz="900">
              <a:latin typeface="方正黑体_GBK" panose="03000509000000000000" charset="-122"/>
              <a:ea typeface="方正黑体_GBK" panose="03000509000000000000" charset="-122"/>
              <a:cs typeface="方正黑体_GBK" panose="03000509000000000000" charset="-122"/>
            </a:endParaRPr>
          </a:p>
          <a:p>
            <a:pPr marL="184150" indent="-171450">
              <a:lnSpc>
                <a:spcPct val="100000"/>
              </a:lnSpc>
              <a:buFont typeface="Arial" panose="020B0604020202020204"/>
              <a:buChar char="•"/>
              <a:tabLst>
                <a:tab pos="183515" algn="l"/>
                <a:tab pos="184150" algn="l"/>
              </a:tabLst>
            </a:pPr>
            <a:r>
              <a:rPr sz="900" dirty="0">
                <a:solidFill>
                  <a:srgbClr val="FFFFFF"/>
                </a:solidFill>
                <a:latin typeface="方正黑体_GBK" panose="03000509000000000000" charset="-122"/>
                <a:ea typeface="方正黑体_GBK" panose="03000509000000000000" charset="-122"/>
                <a:cs typeface="方正黑体_GBK" panose="03000509000000000000" charset="-122"/>
              </a:rPr>
              <a:t>登记结算中心：武汉</a:t>
            </a:r>
            <a:endParaRPr sz="900">
              <a:latin typeface="方正黑体_GBK" panose="03000509000000000000" charset="-122"/>
              <a:ea typeface="方正黑体_GBK" panose="03000509000000000000" charset="-122"/>
              <a:cs typeface="方正黑体_GBK" panose="03000509000000000000" charset="-122"/>
            </a:endParaRPr>
          </a:p>
          <a:p>
            <a:pPr marL="184150" indent="-171450">
              <a:lnSpc>
                <a:spcPct val="100000"/>
              </a:lnSpc>
              <a:buFont typeface="Arial" panose="020B0604020202020204"/>
              <a:buChar char="•"/>
              <a:tabLst>
                <a:tab pos="183515" algn="l"/>
                <a:tab pos="184150" algn="l"/>
              </a:tabLst>
            </a:pPr>
            <a:r>
              <a:rPr sz="900" dirty="0">
                <a:solidFill>
                  <a:srgbClr val="FFFFFF"/>
                </a:solidFill>
                <a:latin typeface="方正黑体_GBK" panose="03000509000000000000" charset="-122"/>
                <a:ea typeface="方正黑体_GBK" panose="03000509000000000000" charset="-122"/>
                <a:cs typeface="方正黑体_GBK" panose="03000509000000000000" charset="-122"/>
              </a:rPr>
              <a:t>主要交易产品：全国碳排放配额</a:t>
            </a:r>
            <a:r>
              <a:rPr sz="900" spc="-5" dirty="0">
                <a:solidFill>
                  <a:srgbClr val="FFFFFF"/>
                </a:solidFill>
                <a:latin typeface="方正黑体_GBK" panose="03000509000000000000" charset="-122"/>
                <a:ea typeface="方正黑体_GBK" panose="03000509000000000000" charset="-122"/>
                <a:cs typeface="方正黑体_GBK" panose="03000509000000000000" charset="-122"/>
              </a:rPr>
              <a:t>（CEA）</a:t>
            </a:r>
            <a:endParaRPr sz="900">
              <a:latin typeface="方正黑体_GBK" panose="03000509000000000000" charset="-122"/>
              <a:ea typeface="方正黑体_GBK" panose="03000509000000000000" charset="-122"/>
              <a:cs typeface="方正黑体_GBK" panose="03000509000000000000" charset="-122"/>
            </a:endParaRPr>
          </a:p>
          <a:p>
            <a:pPr marL="184150" indent="-171450">
              <a:lnSpc>
                <a:spcPct val="100000"/>
              </a:lnSpc>
              <a:buFont typeface="Arial" panose="020B0604020202020204"/>
              <a:buChar char="•"/>
              <a:tabLst>
                <a:tab pos="183515" algn="l"/>
                <a:tab pos="184150" algn="l"/>
              </a:tabLst>
            </a:pPr>
            <a:r>
              <a:rPr sz="900" dirty="0">
                <a:solidFill>
                  <a:srgbClr val="FFFFFF"/>
                </a:solidFill>
                <a:latin typeface="方正黑体_GBK" panose="03000509000000000000" charset="-122"/>
                <a:ea typeface="方正黑体_GBK" panose="03000509000000000000" charset="-122"/>
                <a:cs typeface="方正黑体_GBK" panose="03000509000000000000" charset="-122"/>
              </a:rPr>
              <a:t>参与主体：重点排放单位、其他机构和个人</a:t>
            </a:r>
            <a:endParaRPr sz="900">
              <a:latin typeface="方正黑体_GBK" panose="03000509000000000000" charset="-122"/>
              <a:ea typeface="方正黑体_GBK" panose="03000509000000000000" charset="-122"/>
              <a:cs typeface="方正黑体_GBK" panose="03000509000000000000" charset="-122"/>
            </a:endParaRPr>
          </a:p>
        </p:txBody>
      </p:sp>
      <p:sp>
        <p:nvSpPr>
          <p:cNvPr id="15" name="object 15"/>
          <p:cNvSpPr/>
          <p:nvPr/>
        </p:nvSpPr>
        <p:spPr>
          <a:xfrm>
            <a:off x="5148071" y="3580458"/>
            <a:ext cx="3168650" cy="914400"/>
          </a:xfrm>
          <a:custGeom>
            <a:avLst/>
            <a:gdLst/>
            <a:ahLst/>
            <a:cxnLst/>
            <a:rect l="l" t="t" r="r" b="b"/>
            <a:pathLst>
              <a:path w="3168650" h="914400">
                <a:moveTo>
                  <a:pt x="3015996" y="0"/>
                </a:moveTo>
                <a:lnTo>
                  <a:pt x="0" y="0"/>
                </a:lnTo>
                <a:lnTo>
                  <a:pt x="0" y="761987"/>
                </a:lnTo>
                <a:lnTo>
                  <a:pt x="7766" y="810155"/>
                </a:lnTo>
                <a:lnTo>
                  <a:pt x="29394" y="851990"/>
                </a:lnTo>
                <a:lnTo>
                  <a:pt x="62380" y="884981"/>
                </a:lnTo>
                <a:lnTo>
                  <a:pt x="104217" y="906617"/>
                </a:lnTo>
                <a:lnTo>
                  <a:pt x="152400" y="914387"/>
                </a:lnTo>
                <a:lnTo>
                  <a:pt x="3168396" y="914387"/>
                </a:lnTo>
                <a:lnTo>
                  <a:pt x="3168396" y="152400"/>
                </a:lnTo>
                <a:lnTo>
                  <a:pt x="3160617" y="104217"/>
                </a:lnTo>
                <a:lnTo>
                  <a:pt x="3138964" y="62380"/>
                </a:lnTo>
                <a:lnTo>
                  <a:pt x="3105960" y="29394"/>
                </a:lnTo>
                <a:lnTo>
                  <a:pt x="3064130" y="7766"/>
                </a:lnTo>
                <a:lnTo>
                  <a:pt x="3015996" y="0"/>
                </a:lnTo>
                <a:close/>
              </a:path>
            </a:pathLst>
          </a:custGeom>
          <a:solidFill>
            <a:schemeClr val="accent1"/>
          </a:solidFill>
          <a:effectLst>
            <a:outerShdw blurRad="50800" dist="38100" dir="2700000" algn="tl" rotWithShape="0">
              <a:prstClr val="black">
                <a:alpha val="40000"/>
              </a:prstClr>
            </a:outerShdw>
          </a:effectLst>
        </p:spPr>
        <p:txBody>
          <a:bodyPr wrap="square" lIns="0" tIns="0" rIns="0" bIns="0" rtlCol="0">
            <a:noAutofit/>
          </a:bodyPr>
          <a:lstStyle/>
          <a:p>
            <a:pPr lvl="0" algn="l">
              <a:buClrTx/>
              <a:buSzTx/>
              <a:buFontTx/>
            </a:pPr>
            <a:endParaRPr>
              <a:latin typeface="方正黑体_GBK" panose="03000509000000000000" charset="-122"/>
              <a:ea typeface="方正黑体_GBK" panose="03000509000000000000" charset="-122"/>
              <a:sym typeface="+mn-ea"/>
            </a:endParaRPr>
          </a:p>
        </p:txBody>
      </p:sp>
      <p:sp>
        <p:nvSpPr>
          <p:cNvPr id="16" name="object 16"/>
          <p:cNvSpPr txBox="1"/>
          <p:nvPr/>
        </p:nvSpPr>
        <p:spPr>
          <a:xfrm>
            <a:off x="5226050" y="3746573"/>
            <a:ext cx="2940050" cy="566420"/>
          </a:xfrm>
          <a:prstGeom prst="rect">
            <a:avLst/>
          </a:prstGeom>
        </p:spPr>
        <p:txBody>
          <a:bodyPr vert="horz" wrap="square" lIns="0" tIns="12700" rIns="0" bIns="0" rtlCol="0">
            <a:spAutoFit/>
          </a:bodyPr>
          <a:lstStyle/>
          <a:p>
            <a:pPr marL="184150" indent="-171450">
              <a:lnSpc>
                <a:spcPct val="100000"/>
              </a:lnSpc>
              <a:spcBef>
                <a:spcPts val="100"/>
              </a:spcBef>
              <a:buFont typeface="Arial" panose="020B0604020202020204"/>
              <a:buChar char="•"/>
              <a:tabLst>
                <a:tab pos="183515" algn="l"/>
                <a:tab pos="184150" algn="l"/>
              </a:tabLst>
            </a:pPr>
            <a:r>
              <a:rPr sz="900" dirty="0">
                <a:solidFill>
                  <a:srgbClr val="FFFFFF"/>
                </a:solidFill>
                <a:latin typeface="方正黑体_GBK" panose="03000509000000000000" charset="-122"/>
                <a:ea typeface="方正黑体_GBK" panose="03000509000000000000" charset="-122"/>
                <a:cs typeface="方正黑体_GBK" panose="03000509000000000000" charset="-122"/>
              </a:rPr>
              <a:t>管理交易结算中心：北京</a:t>
            </a:r>
            <a:endParaRPr sz="900">
              <a:latin typeface="方正黑体_GBK" panose="03000509000000000000" charset="-122"/>
              <a:ea typeface="方正黑体_GBK" panose="03000509000000000000" charset="-122"/>
              <a:cs typeface="方正黑体_GBK" panose="03000509000000000000" charset="-122"/>
            </a:endParaRPr>
          </a:p>
          <a:p>
            <a:pPr marL="184150" indent="-171450">
              <a:lnSpc>
                <a:spcPct val="100000"/>
              </a:lnSpc>
              <a:buFont typeface="Arial" panose="020B0604020202020204"/>
              <a:buChar char="•"/>
              <a:tabLst>
                <a:tab pos="183515" algn="l"/>
                <a:tab pos="184150" algn="l"/>
              </a:tabLst>
            </a:pPr>
            <a:r>
              <a:rPr sz="900" dirty="0">
                <a:solidFill>
                  <a:srgbClr val="FFFFFF"/>
                </a:solidFill>
                <a:latin typeface="方正黑体_GBK" panose="03000509000000000000" charset="-122"/>
                <a:ea typeface="方正黑体_GBK" panose="03000509000000000000" charset="-122"/>
                <a:cs typeface="方正黑体_GBK" panose="03000509000000000000" charset="-122"/>
              </a:rPr>
              <a:t>主要交易产品：国家核证自愿减排量</a:t>
            </a:r>
            <a:r>
              <a:rPr sz="900" spc="-5" dirty="0">
                <a:solidFill>
                  <a:srgbClr val="FFFFFF"/>
                </a:solidFill>
                <a:latin typeface="方正黑体_GBK" panose="03000509000000000000" charset="-122"/>
                <a:ea typeface="方正黑体_GBK" panose="03000509000000000000" charset="-122"/>
                <a:cs typeface="方正黑体_GBK" panose="03000509000000000000" charset="-122"/>
              </a:rPr>
              <a:t>（CCER）</a:t>
            </a:r>
            <a:endParaRPr sz="900">
              <a:latin typeface="方正黑体_GBK" panose="03000509000000000000" charset="-122"/>
              <a:ea typeface="方正黑体_GBK" panose="03000509000000000000" charset="-122"/>
              <a:cs typeface="方正黑体_GBK" panose="03000509000000000000" charset="-122"/>
            </a:endParaRPr>
          </a:p>
          <a:p>
            <a:pPr marL="184150" marR="5080" indent="-171450">
              <a:lnSpc>
                <a:spcPct val="100000"/>
              </a:lnSpc>
              <a:buFont typeface="Arial" panose="020B0604020202020204"/>
              <a:buChar char="•"/>
              <a:tabLst>
                <a:tab pos="183515" algn="l"/>
                <a:tab pos="184150" algn="l"/>
              </a:tabLst>
            </a:pPr>
            <a:r>
              <a:rPr sz="900" dirty="0">
                <a:solidFill>
                  <a:srgbClr val="FFFFFF"/>
                </a:solidFill>
                <a:latin typeface="方正黑体_GBK" panose="03000509000000000000" charset="-122"/>
                <a:ea typeface="方正黑体_GBK" panose="03000509000000000000" charset="-122"/>
                <a:cs typeface="方正黑体_GBK" panose="03000509000000000000" charset="-122"/>
              </a:rPr>
              <a:t>参与主体：减排项目业主（可再生能源、林业碳汇、甲 烷利用等）、其他主体</a:t>
            </a:r>
            <a:endParaRPr sz="900">
              <a:latin typeface="方正黑体_GBK" panose="03000509000000000000" charset="-122"/>
              <a:ea typeface="方正黑体_GBK" panose="03000509000000000000" charset="-122"/>
              <a:cs typeface="方正黑体_GBK" panose="03000509000000000000" charset="-122"/>
            </a:endParaRPr>
          </a:p>
        </p:txBody>
      </p:sp>
      <p:sp>
        <p:nvSpPr>
          <p:cNvPr id="17" name="object 17"/>
          <p:cNvSpPr/>
          <p:nvPr/>
        </p:nvSpPr>
        <p:spPr>
          <a:xfrm>
            <a:off x="4355972" y="2352495"/>
            <a:ext cx="365125" cy="640080"/>
          </a:xfrm>
          <a:custGeom>
            <a:avLst/>
            <a:gdLst/>
            <a:ahLst/>
            <a:cxnLst/>
            <a:rect l="l" t="t" r="r" b="b"/>
            <a:pathLst>
              <a:path w="365125" h="640080">
                <a:moveTo>
                  <a:pt x="365125" y="457454"/>
                </a:moveTo>
                <a:lnTo>
                  <a:pt x="0" y="457454"/>
                </a:lnTo>
                <a:lnTo>
                  <a:pt x="182499" y="640080"/>
                </a:lnTo>
                <a:lnTo>
                  <a:pt x="365125" y="457454"/>
                </a:lnTo>
                <a:close/>
              </a:path>
              <a:path w="365125" h="640080">
                <a:moveTo>
                  <a:pt x="273812" y="182499"/>
                </a:moveTo>
                <a:lnTo>
                  <a:pt x="91312" y="182499"/>
                </a:lnTo>
                <a:lnTo>
                  <a:pt x="91312" y="457454"/>
                </a:lnTo>
                <a:lnTo>
                  <a:pt x="273812" y="457454"/>
                </a:lnTo>
                <a:lnTo>
                  <a:pt x="273812" y="182499"/>
                </a:lnTo>
                <a:close/>
              </a:path>
              <a:path w="365125" h="640080">
                <a:moveTo>
                  <a:pt x="182499" y="0"/>
                </a:moveTo>
                <a:lnTo>
                  <a:pt x="0" y="182499"/>
                </a:lnTo>
                <a:lnTo>
                  <a:pt x="365125" y="182499"/>
                </a:lnTo>
                <a:lnTo>
                  <a:pt x="182499" y="0"/>
                </a:lnTo>
                <a:close/>
              </a:path>
            </a:pathLst>
          </a:custGeom>
          <a:solidFill>
            <a:schemeClr val="tx2"/>
          </a:solidFill>
        </p:spPr>
        <p:txBody>
          <a:bodyPr wrap="square" lIns="0" tIns="0" rIns="0" bIns="0" rtlCol="0"/>
          <a:lstStyle/>
          <a:p/>
        </p:txBody>
      </p:sp>
      <p:sp>
        <p:nvSpPr>
          <p:cNvPr id="18" name="object 18"/>
          <p:cNvSpPr txBox="1"/>
          <p:nvPr/>
        </p:nvSpPr>
        <p:spPr>
          <a:xfrm>
            <a:off x="4469129" y="2381324"/>
            <a:ext cx="139700" cy="566420"/>
          </a:xfrm>
          <a:prstGeom prst="rect">
            <a:avLst/>
          </a:prstGeom>
        </p:spPr>
        <p:txBody>
          <a:bodyPr vert="horz" wrap="square" lIns="0" tIns="12700" rIns="0" bIns="0" rtlCol="0">
            <a:spAutoFit/>
          </a:bodyPr>
          <a:lstStyle/>
          <a:p>
            <a:pPr marL="12700" marR="5080" algn="just">
              <a:lnSpc>
                <a:spcPct val="100000"/>
              </a:lnSpc>
              <a:spcBef>
                <a:spcPts val="100"/>
              </a:spcBef>
            </a:pPr>
            <a:r>
              <a:rPr sz="900" dirty="0">
                <a:solidFill>
                  <a:srgbClr val="FFFFFF"/>
                </a:solidFill>
                <a:latin typeface="黑体" panose="02010609060101010101" charset="-122"/>
                <a:ea typeface="黑体" panose="02010609060101010101" charset="-122"/>
                <a:cs typeface="黑体" panose="02010609060101010101" charset="-122"/>
              </a:rPr>
              <a:t>抵 消 机 制</a:t>
            </a:r>
            <a:endParaRPr sz="900">
              <a:latin typeface="黑体" panose="02010609060101010101" charset="-122"/>
              <a:ea typeface="黑体" panose="02010609060101010101" charset="-122"/>
              <a:cs typeface="黑体" panose="02010609060101010101" charset="-122"/>
            </a:endParaRPr>
          </a:p>
        </p:txBody>
      </p:sp>
      <p:sp>
        <p:nvSpPr>
          <p:cNvPr id="22" name="object 19"/>
          <p:cNvSpPr txBox="1"/>
          <p:nvPr/>
        </p:nvSpPr>
        <p:spPr>
          <a:xfrm>
            <a:off x="533400" y="744167"/>
            <a:ext cx="357505" cy="3406775"/>
          </a:xfrm>
          <a:prstGeom prst="rect">
            <a:avLst/>
          </a:prstGeom>
        </p:spPr>
        <p:txBody>
          <a:bodyPr vert="horz" wrap="square" lIns="0" tIns="56515" rIns="0" bIns="0" rtlCol="0">
            <a:spAutoFit/>
          </a:bodyPr>
          <a:p>
            <a:pPr marL="12700" marR="5080" algn="just">
              <a:lnSpc>
                <a:spcPct val="90000"/>
              </a:lnSpc>
              <a:spcBef>
                <a:spcPts val="445"/>
              </a:spcBef>
              <a:spcAft>
                <a:spcPts val="0"/>
              </a:spcAft>
            </a:pPr>
            <a:r>
              <a:rPr sz="2200" b="1" spc="-5" dirty="0">
                <a:solidFill>
                  <a:schemeClr val="tx2"/>
                </a:solidFill>
                <a:latin typeface="方正黑体_GBK" panose="03000509000000000000" charset="-122"/>
                <a:ea typeface="方正黑体_GBK" panose="03000509000000000000" charset="-122"/>
                <a:cs typeface="方正黑体_GBK" panose="03000509000000000000" charset="-122"/>
              </a:rPr>
              <a:t>全 国 碳 交 易 市 场 结 构 体</a:t>
            </a:r>
            <a:r>
              <a:rPr sz="2200" b="1" spc="-5" dirty="0">
                <a:solidFill>
                  <a:srgbClr val="7E7E7E"/>
                </a:solidFill>
                <a:latin typeface="黑体" panose="02010609060101010101" charset="-122"/>
                <a:cs typeface="黑体" panose="02010609060101010101" charset="-122"/>
              </a:rPr>
              <a:t> </a:t>
            </a:r>
            <a:r>
              <a:rPr sz="2200" b="1" spc="-5" dirty="0">
                <a:solidFill>
                  <a:schemeClr val="tx2"/>
                </a:solidFill>
                <a:latin typeface="方正黑体_GBK" panose="03000509000000000000" charset="-122"/>
                <a:ea typeface="方正黑体_GBK" panose="03000509000000000000" charset="-122"/>
                <a:cs typeface="方正黑体_GBK" panose="03000509000000000000" charset="-122"/>
              </a:rPr>
              <a:t>系</a:t>
            </a:r>
            <a:endParaRPr sz="22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p:nvPr/>
        </p:nvSpPr>
        <p:spPr>
          <a:xfrm>
            <a:off x="1507363" y="1253487"/>
            <a:ext cx="140970" cy="1164590"/>
          </a:xfrm>
          <a:custGeom>
            <a:avLst/>
            <a:gdLst/>
            <a:ahLst/>
            <a:cxnLst/>
            <a:rect l="l" t="t" r="r" b="b"/>
            <a:pathLst>
              <a:path w="140969" h="1164589">
                <a:moveTo>
                  <a:pt x="0" y="1164158"/>
                </a:moveTo>
                <a:lnTo>
                  <a:pt x="140627" y="1164158"/>
                </a:lnTo>
                <a:lnTo>
                  <a:pt x="140627" y="0"/>
                </a:lnTo>
                <a:lnTo>
                  <a:pt x="0" y="0"/>
                </a:lnTo>
                <a:lnTo>
                  <a:pt x="0" y="1164158"/>
                </a:lnTo>
                <a:close/>
              </a:path>
            </a:pathLst>
          </a:custGeom>
          <a:solidFill>
            <a:schemeClr val="tx2">
              <a:lumMod val="40000"/>
              <a:lumOff val="60000"/>
            </a:schemeClr>
          </a:solidFill>
        </p:spPr>
        <p:txBody>
          <a:bodyPr wrap="square" lIns="0" tIns="0" rIns="0" bIns="0" rtlCol="0"/>
          <a:lstStyle/>
          <a:p>
            <a:endParaRPr>
              <a:latin typeface="微软雅黑" panose="020B0503020204020204" charset="-122"/>
              <a:ea typeface="微软雅黑" panose="020B0503020204020204" charset="-122"/>
            </a:endParaRPr>
          </a:p>
        </p:txBody>
      </p:sp>
      <p:sp>
        <p:nvSpPr>
          <p:cNvPr id="3" name="object 3"/>
          <p:cNvSpPr/>
          <p:nvPr/>
        </p:nvSpPr>
        <p:spPr>
          <a:xfrm>
            <a:off x="1261338" y="1019121"/>
            <a:ext cx="1562735" cy="937894"/>
          </a:xfrm>
          <a:custGeom>
            <a:avLst/>
            <a:gdLst/>
            <a:ahLst/>
            <a:cxnLst/>
            <a:rect l="l" t="t" r="r" b="b"/>
            <a:pathLst>
              <a:path w="1562735" h="937894">
                <a:moveTo>
                  <a:pt x="1468780" y="0"/>
                </a:moveTo>
                <a:lnTo>
                  <a:pt x="93751" y="0"/>
                </a:lnTo>
                <a:lnTo>
                  <a:pt x="57242" y="7375"/>
                </a:lnTo>
                <a:lnTo>
                  <a:pt x="27444" y="27479"/>
                </a:lnTo>
                <a:lnTo>
                  <a:pt x="7362" y="57275"/>
                </a:lnTo>
                <a:lnTo>
                  <a:pt x="0" y="93725"/>
                </a:lnTo>
                <a:lnTo>
                  <a:pt x="0" y="843788"/>
                </a:lnTo>
                <a:lnTo>
                  <a:pt x="7362" y="880292"/>
                </a:lnTo>
                <a:lnTo>
                  <a:pt x="27444" y="910082"/>
                </a:lnTo>
                <a:lnTo>
                  <a:pt x="57242" y="930155"/>
                </a:lnTo>
                <a:lnTo>
                  <a:pt x="93751" y="937514"/>
                </a:lnTo>
                <a:lnTo>
                  <a:pt x="1468780" y="937514"/>
                </a:lnTo>
                <a:lnTo>
                  <a:pt x="1505284" y="930155"/>
                </a:lnTo>
                <a:lnTo>
                  <a:pt x="1535074" y="910082"/>
                </a:lnTo>
                <a:lnTo>
                  <a:pt x="1555148" y="880292"/>
                </a:lnTo>
                <a:lnTo>
                  <a:pt x="1562506" y="843788"/>
                </a:lnTo>
                <a:lnTo>
                  <a:pt x="1562506" y="93725"/>
                </a:lnTo>
                <a:lnTo>
                  <a:pt x="1555148" y="57275"/>
                </a:lnTo>
                <a:lnTo>
                  <a:pt x="1535074" y="27479"/>
                </a:lnTo>
                <a:lnTo>
                  <a:pt x="1505284" y="7375"/>
                </a:lnTo>
                <a:lnTo>
                  <a:pt x="1468780" y="0"/>
                </a:lnTo>
                <a:close/>
              </a:path>
            </a:pathLst>
          </a:custGeom>
          <a:solidFill>
            <a:schemeClr val="tx2">
              <a:lumMod val="40000"/>
              <a:lumOff val="60000"/>
            </a:schemeClr>
          </a:solidFill>
        </p:spPr>
        <p:txBody>
          <a:bodyPr wrap="square" lIns="0" tIns="0" rIns="0" bIns="0" rtlCol="0"/>
          <a:lstStyle/>
          <a:p>
            <a:endParaRPr>
              <a:latin typeface="微软雅黑" panose="020B0503020204020204" charset="-122"/>
              <a:ea typeface="微软雅黑" panose="020B0503020204020204" charset="-122"/>
            </a:endParaRPr>
          </a:p>
        </p:txBody>
      </p:sp>
      <p:sp>
        <p:nvSpPr>
          <p:cNvPr id="4" name="object 4"/>
          <p:cNvSpPr/>
          <p:nvPr/>
        </p:nvSpPr>
        <p:spPr>
          <a:xfrm>
            <a:off x="1261338" y="1019121"/>
            <a:ext cx="1562735" cy="937894"/>
          </a:xfrm>
          <a:custGeom>
            <a:avLst/>
            <a:gdLst/>
            <a:ahLst/>
            <a:cxnLst/>
            <a:rect l="l" t="t" r="r" b="b"/>
            <a:pathLst>
              <a:path w="1562735" h="937894">
                <a:moveTo>
                  <a:pt x="0" y="93725"/>
                </a:moveTo>
                <a:lnTo>
                  <a:pt x="7362" y="57275"/>
                </a:lnTo>
                <a:lnTo>
                  <a:pt x="27444" y="27479"/>
                </a:lnTo>
                <a:lnTo>
                  <a:pt x="57242" y="7375"/>
                </a:lnTo>
                <a:lnTo>
                  <a:pt x="93751" y="0"/>
                </a:lnTo>
                <a:lnTo>
                  <a:pt x="1468780" y="0"/>
                </a:lnTo>
                <a:lnTo>
                  <a:pt x="1505284" y="7375"/>
                </a:lnTo>
                <a:lnTo>
                  <a:pt x="1535074" y="27479"/>
                </a:lnTo>
                <a:lnTo>
                  <a:pt x="1555148" y="57275"/>
                </a:lnTo>
                <a:lnTo>
                  <a:pt x="1562506" y="93725"/>
                </a:lnTo>
                <a:lnTo>
                  <a:pt x="1562506" y="843788"/>
                </a:lnTo>
                <a:lnTo>
                  <a:pt x="1555148" y="880292"/>
                </a:lnTo>
                <a:lnTo>
                  <a:pt x="1535074" y="910082"/>
                </a:lnTo>
                <a:lnTo>
                  <a:pt x="1505284" y="930155"/>
                </a:lnTo>
                <a:lnTo>
                  <a:pt x="1468780" y="937514"/>
                </a:lnTo>
                <a:lnTo>
                  <a:pt x="93751" y="937514"/>
                </a:lnTo>
                <a:lnTo>
                  <a:pt x="57242" y="930155"/>
                </a:lnTo>
                <a:lnTo>
                  <a:pt x="27444" y="910082"/>
                </a:lnTo>
                <a:lnTo>
                  <a:pt x="7362" y="880292"/>
                </a:lnTo>
                <a:lnTo>
                  <a:pt x="0" y="843788"/>
                </a:lnTo>
                <a:lnTo>
                  <a:pt x="0" y="93725"/>
                </a:lnTo>
                <a:close/>
              </a:path>
            </a:pathLst>
          </a:custGeom>
          <a:ln w="25400">
            <a:solidFill>
              <a:srgbClr val="FFFFFF"/>
            </a:solidFill>
          </a:ln>
        </p:spPr>
        <p:txBody>
          <a:bodyPr wrap="square" lIns="0" tIns="0" rIns="0" bIns="0" rtlCol="0"/>
          <a:lstStyle/>
          <a:p>
            <a:endParaRPr>
              <a:latin typeface="微软雅黑" panose="020B0503020204020204" charset="-122"/>
              <a:ea typeface="微软雅黑" panose="020B0503020204020204" charset="-122"/>
            </a:endParaRPr>
          </a:p>
        </p:txBody>
      </p:sp>
      <p:sp>
        <p:nvSpPr>
          <p:cNvPr id="5" name="object 5"/>
          <p:cNvSpPr txBox="1"/>
          <p:nvPr/>
        </p:nvSpPr>
        <p:spPr>
          <a:xfrm>
            <a:off x="1306575" y="1077541"/>
            <a:ext cx="377190" cy="134620"/>
          </a:xfrm>
          <a:prstGeom prst="rect">
            <a:avLst/>
          </a:prstGeom>
        </p:spPr>
        <p:txBody>
          <a:bodyPr vert="horz" wrap="square" lIns="0" tIns="12065" rIns="0" bIns="0" rtlCol="0">
            <a:spAutoFit/>
          </a:bodyPr>
          <a:lstStyle/>
          <a:p>
            <a:pPr marL="12700">
              <a:lnSpc>
                <a:spcPct val="100000"/>
              </a:lnSpc>
              <a:spcBef>
                <a:spcPts val="95"/>
              </a:spcBef>
            </a:pPr>
            <a:r>
              <a:rPr sz="800" b="1" spc="-10" dirty="0">
                <a:solidFill>
                  <a:srgbClr val="FFFFFF"/>
                </a:solidFill>
                <a:latin typeface="微软雅黑" panose="020B0503020204020204" charset="-122"/>
                <a:ea typeface="微软雅黑" panose="020B0503020204020204" charset="-122"/>
                <a:cs typeface="微软雅黑" panose="020B0503020204020204" charset="-122"/>
              </a:rPr>
              <a:t>2011</a:t>
            </a:r>
            <a:r>
              <a:rPr sz="800" b="1" i="1" spc="-5" dirty="0">
                <a:solidFill>
                  <a:srgbClr val="FFFFFF"/>
                </a:solidFill>
                <a:latin typeface="微软雅黑" panose="020B0503020204020204" charset="-122"/>
                <a:ea typeface="微软雅黑" panose="020B0503020204020204" charset="-122"/>
                <a:cs typeface="微软雅黑" panose="020B0503020204020204" charset="-122"/>
              </a:rPr>
              <a:t>年</a:t>
            </a:r>
            <a:endParaRPr sz="800">
              <a:latin typeface="微软雅黑" panose="020B0503020204020204" charset="-122"/>
              <a:ea typeface="微软雅黑" panose="020B0503020204020204" charset="-122"/>
              <a:cs typeface="微软雅黑" panose="020B0503020204020204" charset="-122"/>
            </a:endParaRPr>
          </a:p>
        </p:txBody>
      </p:sp>
      <p:sp>
        <p:nvSpPr>
          <p:cNvPr id="6" name="object 6"/>
          <p:cNvSpPr txBox="1"/>
          <p:nvPr/>
        </p:nvSpPr>
        <p:spPr>
          <a:xfrm>
            <a:off x="1306575" y="1295473"/>
            <a:ext cx="1400810" cy="134620"/>
          </a:xfrm>
          <a:prstGeom prst="rect">
            <a:avLst/>
          </a:prstGeom>
        </p:spPr>
        <p:txBody>
          <a:bodyPr vert="horz" wrap="square" lIns="0" tIns="12065" rIns="0" bIns="0" rtlCol="0">
            <a:spAutoFit/>
          </a:bodyPr>
          <a:lstStyle/>
          <a:p>
            <a:pPr marL="69850" indent="-57150">
              <a:lnSpc>
                <a:spcPct val="100000"/>
              </a:lnSpc>
              <a:spcBef>
                <a:spcPts val="95"/>
              </a:spcBef>
              <a:buChar char="•"/>
              <a:tabLst>
                <a:tab pos="69850" algn="l"/>
              </a:tabLst>
            </a:pPr>
            <a:r>
              <a:rPr sz="800" spc="-5" dirty="0">
                <a:solidFill>
                  <a:srgbClr val="FFFFFF"/>
                </a:solidFill>
                <a:latin typeface="微软雅黑" panose="020B0503020204020204" charset="-122"/>
                <a:ea typeface="微软雅黑" panose="020B0503020204020204" charset="-122"/>
                <a:cs typeface="微软雅黑" panose="020B0503020204020204" charset="-122"/>
              </a:rPr>
              <a:t>发布《关于开展碳排放权交易</a:t>
            </a:r>
            <a:endParaRPr sz="800" spc="-5" dirty="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7" name="object 7"/>
          <p:cNvSpPr txBox="1"/>
          <p:nvPr/>
        </p:nvSpPr>
        <p:spPr>
          <a:xfrm>
            <a:off x="1363725" y="1452445"/>
            <a:ext cx="836930" cy="134620"/>
          </a:xfrm>
          <a:prstGeom prst="rect">
            <a:avLst/>
          </a:prstGeom>
        </p:spPr>
        <p:txBody>
          <a:bodyPr vert="horz" wrap="square" lIns="0" tIns="12065" rIns="0" bIns="0" rtlCol="0">
            <a:spAutoFit/>
          </a:bodyPr>
          <a:lstStyle/>
          <a:p>
            <a:pPr marL="12700">
              <a:lnSpc>
                <a:spcPct val="100000"/>
              </a:lnSpc>
              <a:spcBef>
                <a:spcPts val="95"/>
              </a:spcBef>
            </a:pPr>
            <a:r>
              <a:rPr sz="800" spc="-5" dirty="0">
                <a:solidFill>
                  <a:srgbClr val="FFFFFF"/>
                </a:solidFill>
                <a:latin typeface="微软雅黑" panose="020B0503020204020204" charset="-122"/>
                <a:ea typeface="微软雅黑" panose="020B0503020204020204" charset="-122"/>
                <a:cs typeface="微软雅黑" panose="020B0503020204020204" charset="-122"/>
              </a:rPr>
              <a:t>试点工作的通知》</a:t>
            </a:r>
            <a:endParaRPr sz="800" spc="-5" dirty="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8" name="object 8"/>
          <p:cNvSpPr/>
          <p:nvPr/>
        </p:nvSpPr>
        <p:spPr>
          <a:xfrm>
            <a:off x="1507363" y="2425316"/>
            <a:ext cx="140970" cy="1258570"/>
          </a:xfrm>
          <a:custGeom>
            <a:avLst/>
            <a:gdLst/>
            <a:ahLst/>
            <a:cxnLst/>
            <a:rect l="l" t="t" r="r" b="b"/>
            <a:pathLst>
              <a:path w="140969" h="1258570">
                <a:moveTo>
                  <a:pt x="0" y="1258011"/>
                </a:moveTo>
                <a:lnTo>
                  <a:pt x="140627" y="1258011"/>
                </a:lnTo>
                <a:lnTo>
                  <a:pt x="140627" y="0"/>
                </a:lnTo>
                <a:lnTo>
                  <a:pt x="0" y="0"/>
                </a:lnTo>
                <a:lnTo>
                  <a:pt x="0" y="1258011"/>
                </a:lnTo>
                <a:close/>
              </a:path>
            </a:pathLst>
          </a:custGeom>
          <a:solidFill>
            <a:schemeClr val="tx2">
              <a:lumMod val="40000"/>
              <a:lumOff val="60000"/>
            </a:schemeClr>
          </a:solidFill>
        </p:spPr>
        <p:txBody>
          <a:bodyPr wrap="square" lIns="0" tIns="0" rIns="0" bIns="0" rtlCol="0"/>
          <a:lstStyle/>
          <a:p>
            <a:endParaRPr>
              <a:latin typeface="微软雅黑" panose="020B0503020204020204" charset="-122"/>
              <a:ea typeface="微软雅黑" panose="020B0503020204020204" charset="-122"/>
            </a:endParaRPr>
          </a:p>
        </p:txBody>
      </p:sp>
      <p:sp>
        <p:nvSpPr>
          <p:cNvPr id="9" name="object 9"/>
          <p:cNvSpPr/>
          <p:nvPr/>
        </p:nvSpPr>
        <p:spPr>
          <a:xfrm>
            <a:off x="1261338" y="2191077"/>
            <a:ext cx="1562735" cy="937894"/>
          </a:xfrm>
          <a:custGeom>
            <a:avLst/>
            <a:gdLst/>
            <a:ahLst/>
            <a:cxnLst/>
            <a:rect l="l" t="t" r="r" b="b"/>
            <a:pathLst>
              <a:path w="1562735" h="937894">
                <a:moveTo>
                  <a:pt x="1468780" y="0"/>
                </a:moveTo>
                <a:lnTo>
                  <a:pt x="93751" y="0"/>
                </a:lnTo>
                <a:lnTo>
                  <a:pt x="57242" y="7358"/>
                </a:lnTo>
                <a:lnTo>
                  <a:pt x="27444" y="27431"/>
                </a:lnTo>
                <a:lnTo>
                  <a:pt x="7362" y="57221"/>
                </a:lnTo>
                <a:lnTo>
                  <a:pt x="0" y="93726"/>
                </a:lnTo>
                <a:lnTo>
                  <a:pt x="0" y="843661"/>
                </a:lnTo>
                <a:lnTo>
                  <a:pt x="7362" y="880185"/>
                </a:lnTo>
                <a:lnTo>
                  <a:pt x="27444" y="910018"/>
                </a:lnTo>
                <a:lnTo>
                  <a:pt x="57242" y="930136"/>
                </a:lnTo>
                <a:lnTo>
                  <a:pt x="93751" y="937514"/>
                </a:lnTo>
                <a:lnTo>
                  <a:pt x="1468780" y="937514"/>
                </a:lnTo>
                <a:lnTo>
                  <a:pt x="1505284" y="930136"/>
                </a:lnTo>
                <a:lnTo>
                  <a:pt x="1535074" y="910018"/>
                </a:lnTo>
                <a:lnTo>
                  <a:pt x="1555148" y="880185"/>
                </a:lnTo>
                <a:lnTo>
                  <a:pt x="1562506" y="843661"/>
                </a:lnTo>
                <a:lnTo>
                  <a:pt x="1562506" y="93726"/>
                </a:lnTo>
                <a:lnTo>
                  <a:pt x="1555148" y="57221"/>
                </a:lnTo>
                <a:lnTo>
                  <a:pt x="1535074" y="27431"/>
                </a:lnTo>
                <a:lnTo>
                  <a:pt x="1505284" y="7358"/>
                </a:lnTo>
                <a:lnTo>
                  <a:pt x="1468780" y="0"/>
                </a:lnTo>
                <a:close/>
              </a:path>
            </a:pathLst>
          </a:custGeom>
          <a:solidFill>
            <a:srgbClr val="9BBA58"/>
          </a:solidFill>
        </p:spPr>
        <p:txBody>
          <a:bodyPr wrap="square" lIns="0" tIns="0" rIns="0" bIns="0" rtlCol="0"/>
          <a:lstStyle/>
          <a:p>
            <a:endParaRPr>
              <a:latin typeface="微软雅黑" panose="020B0503020204020204" charset="-122"/>
              <a:ea typeface="微软雅黑" panose="020B0503020204020204" charset="-122"/>
            </a:endParaRPr>
          </a:p>
        </p:txBody>
      </p:sp>
      <p:sp>
        <p:nvSpPr>
          <p:cNvPr id="10" name="object 10"/>
          <p:cNvSpPr/>
          <p:nvPr/>
        </p:nvSpPr>
        <p:spPr>
          <a:xfrm>
            <a:off x="1261338" y="2191077"/>
            <a:ext cx="1562735" cy="937894"/>
          </a:xfrm>
          <a:custGeom>
            <a:avLst/>
            <a:gdLst/>
            <a:ahLst/>
            <a:cxnLst/>
            <a:rect l="l" t="t" r="r" b="b"/>
            <a:pathLst>
              <a:path w="1562735" h="937894">
                <a:moveTo>
                  <a:pt x="0" y="93726"/>
                </a:moveTo>
                <a:lnTo>
                  <a:pt x="7362" y="57221"/>
                </a:lnTo>
                <a:lnTo>
                  <a:pt x="27444" y="27431"/>
                </a:lnTo>
                <a:lnTo>
                  <a:pt x="57242" y="7358"/>
                </a:lnTo>
                <a:lnTo>
                  <a:pt x="93751" y="0"/>
                </a:lnTo>
                <a:lnTo>
                  <a:pt x="1468780" y="0"/>
                </a:lnTo>
                <a:lnTo>
                  <a:pt x="1505284" y="7358"/>
                </a:lnTo>
                <a:lnTo>
                  <a:pt x="1535074" y="27431"/>
                </a:lnTo>
                <a:lnTo>
                  <a:pt x="1555148" y="57221"/>
                </a:lnTo>
                <a:lnTo>
                  <a:pt x="1562506" y="93726"/>
                </a:lnTo>
                <a:lnTo>
                  <a:pt x="1562506" y="843661"/>
                </a:lnTo>
                <a:lnTo>
                  <a:pt x="1555148" y="880185"/>
                </a:lnTo>
                <a:lnTo>
                  <a:pt x="1535074" y="910018"/>
                </a:lnTo>
                <a:lnTo>
                  <a:pt x="1505284" y="930136"/>
                </a:lnTo>
                <a:lnTo>
                  <a:pt x="1468780" y="937514"/>
                </a:lnTo>
                <a:lnTo>
                  <a:pt x="93751" y="937514"/>
                </a:lnTo>
                <a:lnTo>
                  <a:pt x="57242" y="930136"/>
                </a:lnTo>
                <a:lnTo>
                  <a:pt x="27444" y="910018"/>
                </a:lnTo>
                <a:lnTo>
                  <a:pt x="7362" y="880185"/>
                </a:lnTo>
                <a:lnTo>
                  <a:pt x="0" y="843661"/>
                </a:lnTo>
                <a:lnTo>
                  <a:pt x="0" y="93726"/>
                </a:lnTo>
                <a:close/>
              </a:path>
            </a:pathLst>
          </a:custGeom>
          <a:ln w="25400">
            <a:solidFill>
              <a:srgbClr val="FFFFFF"/>
            </a:solidFill>
          </a:ln>
        </p:spPr>
        <p:txBody>
          <a:bodyPr wrap="square" lIns="0" tIns="0" rIns="0" bIns="0" rtlCol="0"/>
          <a:lstStyle/>
          <a:p>
            <a:endParaRPr>
              <a:latin typeface="微软雅黑" panose="020B0503020204020204" charset="-122"/>
              <a:ea typeface="微软雅黑" panose="020B0503020204020204" charset="-122"/>
            </a:endParaRPr>
          </a:p>
        </p:txBody>
      </p:sp>
      <p:sp>
        <p:nvSpPr>
          <p:cNvPr id="11" name="object 11"/>
          <p:cNvSpPr txBox="1"/>
          <p:nvPr/>
        </p:nvSpPr>
        <p:spPr>
          <a:xfrm>
            <a:off x="1306575" y="2249498"/>
            <a:ext cx="377190" cy="134620"/>
          </a:xfrm>
          <a:prstGeom prst="rect">
            <a:avLst/>
          </a:prstGeom>
        </p:spPr>
        <p:txBody>
          <a:bodyPr vert="horz" wrap="square" lIns="0" tIns="12065" rIns="0" bIns="0" rtlCol="0">
            <a:spAutoFit/>
          </a:bodyPr>
          <a:lstStyle/>
          <a:p>
            <a:pPr marL="12700">
              <a:lnSpc>
                <a:spcPct val="100000"/>
              </a:lnSpc>
              <a:spcBef>
                <a:spcPts val="95"/>
              </a:spcBef>
            </a:pPr>
            <a:r>
              <a:rPr sz="800" b="1" spc="-10" dirty="0">
                <a:solidFill>
                  <a:srgbClr val="FFFFFF"/>
                </a:solidFill>
                <a:latin typeface="微软雅黑" panose="020B0503020204020204" charset="-122"/>
                <a:ea typeface="微软雅黑" panose="020B0503020204020204" charset="-122"/>
                <a:cs typeface="微软雅黑" panose="020B0503020204020204" charset="-122"/>
              </a:rPr>
              <a:t>2012</a:t>
            </a:r>
            <a:r>
              <a:rPr sz="800" b="1" i="1" spc="-5" dirty="0">
                <a:solidFill>
                  <a:srgbClr val="FFFFFF"/>
                </a:solidFill>
                <a:latin typeface="微软雅黑" panose="020B0503020204020204" charset="-122"/>
                <a:ea typeface="微软雅黑" panose="020B0503020204020204" charset="-122"/>
                <a:cs typeface="微软雅黑" panose="020B0503020204020204" charset="-122"/>
              </a:rPr>
              <a:t>年</a:t>
            </a:r>
            <a:endParaRPr sz="800">
              <a:latin typeface="微软雅黑" panose="020B0503020204020204" charset="-122"/>
              <a:ea typeface="微软雅黑" panose="020B0503020204020204" charset="-122"/>
              <a:cs typeface="微软雅黑" panose="020B0503020204020204" charset="-122"/>
            </a:endParaRPr>
          </a:p>
        </p:txBody>
      </p:sp>
      <p:sp>
        <p:nvSpPr>
          <p:cNvPr id="12" name="object 12"/>
          <p:cNvSpPr txBox="1"/>
          <p:nvPr/>
        </p:nvSpPr>
        <p:spPr>
          <a:xfrm>
            <a:off x="1306575" y="2467430"/>
            <a:ext cx="1504315" cy="134620"/>
          </a:xfrm>
          <a:prstGeom prst="rect">
            <a:avLst/>
          </a:prstGeom>
        </p:spPr>
        <p:txBody>
          <a:bodyPr vert="horz" wrap="square" lIns="0" tIns="12065" rIns="0" bIns="0" rtlCol="0">
            <a:spAutoFit/>
          </a:bodyPr>
          <a:lstStyle/>
          <a:p>
            <a:pPr marL="69850" indent="-57150">
              <a:lnSpc>
                <a:spcPct val="100000"/>
              </a:lnSpc>
              <a:spcBef>
                <a:spcPts val="95"/>
              </a:spcBef>
              <a:buChar char="•"/>
              <a:tabLst>
                <a:tab pos="69850" algn="l"/>
              </a:tabLst>
            </a:pPr>
            <a:r>
              <a:rPr sz="800" spc="-5" dirty="0">
                <a:solidFill>
                  <a:srgbClr val="FFFFFF"/>
                </a:solidFill>
                <a:latin typeface="微软雅黑" panose="020B0503020204020204" charset="-122"/>
                <a:ea typeface="微软雅黑" panose="020B0503020204020204" charset="-122"/>
                <a:cs typeface="微软雅黑" panose="020B0503020204020204" charset="-122"/>
              </a:rPr>
              <a:t>发布《</a:t>
            </a:r>
            <a:r>
              <a:rPr sz="800" dirty="0">
                <a:solidFill>
                  <a:srgbClr val="FFFFFF"/>
                </a:solidFill>
                <a:latin typeface="微软雅黑" panose="020B0503020204020204" charset="-122"/>
                <a:ea typeface="微软雅黑" panose="020B0503020204020204" charset="-122"/>
                <a:cs typeface="微软雅黑" panose="020B0503020204020204" charset="-122"/>
              </a:rPr>
              <a:t>自</a:t>
            </a:r>
            <a:r>
              <a:rPr sz="800" spc="-5" dirty="0">
                <a:solidFill>
                  <a:srgbClr val="FFFFFF"/>
                </a:solidFill>
                <a:latin typeface="微软雅黑" panose="020B0503020204020204" charset="-122"/>
                <a:ea typeface="微软雅黑" panose="020B0503020204020204" charset="-122"/>
                <a:cs typeface="微软雅黑" panose="020B0503020204020204" charset="-122"/>
              </a:rPr>
              <a:t>愿减</a:t>
            </a:r>
            <a:r>
              <a:rPr sz="800" dirty="0">
                <a:solidFill>
                  <a:srgbClr val="FFFFFF"/>
                </a:solidFill>
                <a:latin typeface="微软雅黑" panose="020B0503020204020204" charset="-122"/>
                <a:ea typeface="微软雅黑" panose="020B0503020204020204" charset="-122"/>
                <a:cs typeface="微软雅黑" panose="020B0503020204020204" charset="-122"/>
              </a:rPr>
              <a:t>排</a:t>
            </a:r>
            <a:r>
              <a:rPr sz="800" spc="-5" dirty="0">
                <a:solidFill>
                  <a:srgbClr val="FFFFFF"/>
                </a:solidFill>
                <a:latin typeface="微软雅黑" panose="020B0503020204020204" charset="-122"/>
                <a:ea typeface="微软雅黑" panose="020B0503020204020204" charset="-122"/>
                <a:cs typeface="微软雅黑" panose="020B0503020204020204" charset="-122"/>
              </a:rPr>
              <a:t>交易管</a:t>
            </a:r>
            <a:r>
              <a:rPr sz="800" dirty="0">
                <a:solidFill>
                  <a:srgbClr val="FFFFFF"/>
                </a:solidFill>
                <a:latin typeface="微软雅黑" panose="020B0503020204020204" charset="-122"/>
                <a:ea typeface="微软雅黑" panose="020B0503020204020204" charset="-122"/>
                <a:cs typeface="微软雅黑" panose="020B0503020204020204" charset="-122"/>
              </a:rPr>
              <a:t>理</a:t>
            </a:r>
            <a:r>
              <a:rPr sz="800" spc="-5" dirty="0">
                <a:solidFill>
                  <a:srgbClr val="FFFFFF"/>
                </a:solidFill>
                <a:latin typeface="微软雅黑" panose="020B0503020204020204" charset="-122"/>
                <a:ea typeface="微软雅黑" panose="020B0503020204020204" charset="-122"/>
                <a:cs typeface="微软雅黑" panose="020B0503020204020204" charset="-122"/>
              </a:rPr>
              <a:t>办法》</a:t>
            </a:r>
            <a:endParaRPr sz="800">
              <a:latin typeface="微软雅黑" panose="020B0503020204020204" charset="-122"/>
              <a:ea typeface="微软雅黑" panose="020B0503020204020204" charset="-122"/>
              <a:cs typeface="微软雅黑" panose="020B0503020204020204" charset="-122"/>
            </a:endParaRPr>
          </a:p>
        </p:txBody>
      </p:sp>
      <p:sp>
        <p:nvSpPr>
          <p:cNvPr id="13" name="object 13"/>
          <p:cNvSpPr/>
          <p:nvPr/>
        </p:nvSpPr>
        <p:spPr>
          <a:xfrm>
            <a:off x="1574927" y="3663135"/>
            <a:ext cx="2019935" cy="175895"/>
          </a:xfrm>
          <a:custGeom>
            <a:avLst/>
            <a:gdLst/>
            <a:ahLst/>
            <a:cxnLst/>
            <a:rect l="l" t="t" r="r" b="b"/>
            <a:pathLst>
              <a:path w="2019935" h="175895">
                <a:moveTo>
                  <a:pt x="2413" y="0"/>
                </a:moveTo>
                <a:lnTo>
                  <a:pt x="0" y="140589"/>
                </a:lnTo>
                <a:lnTo>
                  <a:pt x="2017395" y="175387"/>
                </a:lnTo>
                <a:lnTo>
                  <a:pt x="2019808" y="34671"/>
                </a:lnTo>
                <a:lnTo>
                  <a:pt x="2413" y="0"/>
                </a:lnTo>
                <a:close/>
              </a:path>
            </a:pathLst>
          </a:custGeom>
          <a:solidFill>
            <a:schemeClr val="tx2">
              <a:lumMod val="40000"/>
              <a:lumOff val="60000"/>
            </a:schemeClr>
          </a:solidFill>
        </p:spPr>
        <p:txBody>
          <a:bodyPr wrap="square" lIns="0" tIns="0" rIns="0" bIns="0" rtlCol="0"/>
          <a:lstStyle/>
          <a:p>
            <a:endParaRPr>
              <a:latin typeface="微软雅黑" panose="020B0503020204020204" charset="-122"/>
              <a:ea typeface="微软雅黑" panose="020B0503020204020204" charset="-122"/>
            </a:endParaRPr>
          </a:p>
        </p:txBody>
      </p:sp>
      <p:sp>
        <p:nvSpPr>
          <p:cNvPr id="14" name="object 14"/>
          <p:cNvSpPr/>
          <p:nvPr/>
        </p:nvSpPr>
        <p:spPr>
          <a:xfrm>
            <a:off x="1261338" y="3362907"/>
            <a:ext cx="1562735" cy="1127125"/>
          </a:xfrm>
          <a:custGeom>
            <a:avLst/>
            <a:gdLst/>
            <a:ahLst/>
            <a:cxnLst/>
            <a:rect l="l" t="t" r="r" b="b"/>
            <a:pathLst>
              <a:path w="1562735" h="1127125">
                <a:moveTo>
                  <a:pt x="1449857" y="0"/>
                </a:moveTo>
                <a:lnTo>
                  <a:pt x="112674" y="0"/>
                </a:lnTo>
                <a:lnTo>
                  <a:pt x="68815" y="8850"/>
                </a:lnTo>
                <a:lnTo>
                  <a:pt x="33000" y="32988"/>
                </a:lnTo>
                <a:lnTo>
                  <a:pt x="8854" y="68794"/>
                </a:lnTo>
                <a:lnTo>
                  <a:pt x="0" y="112649"/>
                </a:lnTo>
                <a:lnTo>
                  <a:pt x="0" y="1014120"/>
                </a:lnTo>
                <a:lnTo>
                  <a:pt x="8854" y="1057979"/>
                </a:lnTo>
                <a:lnTo>
                  <a:pt x="33000" y="1093793"/>
                </a:lnTo>
                <a:lnTo>
                  <a:pt x="68815" y="1117940"/>
                </a:lnTo>
                <a:lnTo>
                  <a:pt x="112674" y="1126794"/>
                </a:lnTo>
                <a:lnTo>
                  <a:pt x="1449857" y="1126794"/>
                </a:lnTo>
                <a:lnTo>
                  <a:pt x="1493712" y="1117940"/>
                </a:lnTo>
                <a:lnTo>
                  <a:pt x="1529518" y="1093793"/>
                </a:lnTo>
                <a:lnTo>
                  <a:pt x="1553656" y="1057979"/>
                </a:lnTo>
                <a:lnTo>
                  <a:pt x="1562506" y="1014120"/>
                </a:lnTo>
                <a:lnTo>
                  <a:pt x="1562506" y="112649"/>
                </a:lnTo>
                <a:lnTo>
                  <a:pt x="1553656" y="68794"/>
                </a:lnTo>
                <a:lnTo>
                  <a:pt x="1529518" y="32988"/>
                </a:lnTo>
                <a:lnTo>
                  <a:pt x="1493712" y="8850"/>
                </a:lnTo>
                <a:lnTo>
                  <a:pt x="1449857" y="0"/>
                </a:lnTo>
                <a:close/>
              </a:path>
            </a:pathLst>
          </a:custGeom>
          <a:solidFill>
            <a:srgbClr val="1B923B"/>
          </a:solidFill>
        </p:spPr>
        <p:txBody>
          <a:bodyPr wrap="square" lIns="0" tIns="0" rIns="0" bIns="0" rtlCol="0"/>
          <a:lstStyle/>
          <a:p>
            <a:endParaRPr>
              <a:latin typeface="微软雅黑" panose="020B0503020204020204" charset="-122"/>
              <a:ea typeface="微软雅黑" panose="020B0503020204020204" charset="-122"/>
            </a:endParaRPr>
          </a:p>
        </p:txBody>
      </p:sp>
      <p:sp>
        <p:nvSpPr>
          <p:cNvPr id="15" name="object 15"/>
          <p:cNvSpPr/>
          <p:nvPr/>
        </p:nvSpPr>
        <p:spPr>
          <a:xfrm>
            <a:off x="1261338" y="3362907"/>
            <a:ext cx="1562735" cy="1127125"/>
          </a:xfrm>
          <a:custGeom>
            <a:avLst/>
            <a:gdLst/>
            <a:ahLst/>
            <a:cxnLst/>
            <a:rect l="l" t="t" r="r" b="b"/>
            <a:pathLst>
              <a:path w="1562735" h="1127125">
                <a:moveTo>
                  <a:pt x="0" y="112649"/>
                </a:moveTo>
                <a:lnTo>
                  <a:pt x="8854" y="68794"/>
                </a:lnTo>
                <a:lnTo>
                  <a:pt x="33000" y="32988"/>
                </a:lnTo>
                <a:lnTo>
                  <a:pt x="68815" y="8850"/>
                </a:lnTo>
                <a:lnTo>
                  <a:pt x="112674" y="0"/>
                </a:lnTo>
                <a:lnTo>
                  <a:pt x="1449857" y="0"/>
                </a:lnTo>
                <a:lnTo>
                  <a:pt x="1493712" y="8850"/>
                </a:lnTo>
                <a:lnTo>
                  <a:pt x="1529518" y="32988"/>
                </a:lnTo>
                <a:lnTo>
                  <a:pt x="1553656" y="68794"/>
                </a:lnTo>
                <a:lnTo>
                  <a:pt x="1562506" y="112649"/>
                </a:lnTo>
                <a:lnTo>
                  <a:pt x="1562506" y="1014120"/>
                </a:lnTo>
                <a:lnTo>
                  <a:pt x="1553656" y="1057979"/>
                </a:lnTo>
                <a:lnTo>
                  <a:pt x="1529518" y="1093793"/>
                </a:lnTo>
                <a:lnTo>
                  <a:pt x="1493712" y="1117940"/>
                </a:lnTo>
                <a:lnTo>
                  <a:pt x="1449857" y="1126794"/>
                </a:lnTo>
                <a:lnTo>
                  <a:pt x="112674" y="1126794"/>
                </a:lnTo>
                <a:lnTo>
                  <a:pt x="68815" y="1117940"/>
                </a:lnTo>
                <a:lnTo>
                  <a:pt x="33000" y="1093793"/>
                </a:lnTo>
                <a:lnTo>
                  <a:pt x="8854" y="1057979"/>
                </a:lnTo>
                <a:lnTo>
                  <a:pt x="0" y="1014120"/>
                </a:lnTo>
                <a:lnTo>
                  <a:pt x="0" y="112649"/>
                </a:lnTo>
                <a:close/>
              </a:path>
            </a:pathLst>
          </a:custGeom>
          <a:ln w="25399">
            <a:solidFill>
              <a:srgbClr val="FFFFFF"/>
            </a:solidFill>
          </a:ln>
        </p:spPr>
        <p:txBody>
          <a:bodyPr wrap="square" lIns="0" tIns="0" rIns="0" bIns="0" rtlCol="0"/>
          <a:lstStyle/>
          <a:p>
            <a:endParaRPr>
              <a:latin typeface="微软雅黑" panose="020B0503020204020204" charset="-122"/>
              <a:ea typeface="微软雅黑" panose="020B0503020204020204" charset="-122"/>
            </a:endParaRPr>
          </a:p>
        </p:txBody>
      </p:sp>
      <p:sp>
        <p:nvSpPr>
          <p:cNvPr id="16" name="object 16"/>
          <p:cNvSpPr txBox="1"/>
          <p:nvPr/>
        </p:nvSpPr>
        <p:spPr>
          <a:xfrm>
            <a:off x="1312163" y="3427041"/>
            <a:ext cx="377190" cy="134620"/>
          </a:xfrm>
          <a:prstGeom prst="rect">
            <a:avLst/>
          </a:prstGeom>
        </p:spPr>
        <p:txBody>
          <a:bodyPr vert="horz" wrap="square" lIns="0" tIns="12065" rIns="0" bIns="0" rtlCol="0">
            <a:spAutoFit/>
          </a:bodyPr>
          <a:lstStyle/>
          <a:p>
            <a:pPr marL="12700">
              <a:lnSpc>
                <a:spcPct val="100000"/>
              </a:lnSpc>
              <a:spcBef>
                <a:spcPts val="95"/>
              </a:spcBef>
            </a:pPr>
            <a:r>
              <a:rPr sz="800" b="1" spc="-10" dirty="0">
                <a:solidFill>
                  <a:srgbClr val="FFFFFF"/>
                </a:solidFill>
                <a:latin typeface="微软雅黑" panose="020B0503020204020204" charset="-122"/>
                <a:ea typeface="微软雅黑" panose="020B0503020204020204" charset="-122"/>
                <a:cs typeface="微软雅黑" panose="020B0503020204020204" charset="-122"/>
              </a:rPr>
              <a:t>2013</a:t>
            </a:r>
            <a:r>
              <a:rPr sz="800" b="1" i="1" spc="-5" dirty="0">
                <a:solidFill>
                  <a:srgbClr val="FFFFFF"/>
                </a:solidFill>
                <a:latin typeface="微软雅黑" panose="020B0503020204020204" charset="-122"/>
                <a:ea typeface="微软雅黑" panose="020B0503020204020204" charset="-122"/>
                <a:cs typeface="微软雅黑" panose="020B0503020204020204" charset="-122"/>
              </a:rPr>
              <a:t>年</a:t>
            </a:r>
            <a:endParaRPr sz="800">
              <a:latin typeface="微软雅黑" panose="020B0503020204020204" charset="-122"/>
              <a:ea typeface="微软雅黑" panose="020B0503020204020204" charset="-122"/>
              <a:cs typeface="微软雅黑" panose="020B0503020204020204" charset="-122"/>
            </a:endParaRPr>
          </a:p>
        </p:txBody>
      </p:sp>
      <p:sp>
        <p:nvSpPr>
          <p:cNvPr id="17" name="object 17"/>
          <p:cNvSpPr txBox="1"/>
          <p:nvPr/>
        </p:nvSpPr>
        <p:spPr>
          <a:xfrm>
            <a:off x="1312163" y="3658943"/>
            <a:ext cx="1400175" cy="134620"/>
          </a:xfrm>
          <a:prstGeom prst="rect">
            <a:avLst/>
          </a:prstGeom>
        </p:spPr>
        <p:txBody>
          <a:bodyPr vert="horz" wrap="square" lIns="0" tIns="12065" rIns="0" bIns="0" rtlCol="0">
            <a:spAutoFit/>
          </a:bodyPr>
          <a:lstStyle/>
          <a:p>
            <a:pPr marL="69850" indent="-57150">
              <a:lnSpc>
                <a:spcPct val="100000"/>
              </a:lnSpc>
              <a:spcBef>
                <a:spcPts val="95"/>
              </a:spcBef>
              <a:buChar char="•"/>
              <a:tabLst>
                <a:tab pos="69850" algn="l"/>
              </a:tabLst>
            </a:pPr>
            <a:r>
              <a:rPr sz="800" spc="-5" dirty="0">
                <a:solidFill>
                  <a:srgbClr val="FFFFFF"/>
                </a:solidFill>
                <a:latin typeface="微软雅黑" panose="020B0503020204020204" charset="-122"/>
                <a:ea typeface="微软雅黑" panose="020B0503020204020204" charset="-122"/>
                <a:cs typeface="微软雅黑" panose="020B0503020204020204" charset="-122"/>
              </a:rPr>
              <a:t>深圳、上海、北京、广东、天</a:t>
            </a:r>
            <a:endParaRPr sz="800" spc="-5" dirty="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18" name="object 18"/>
          <p:cNvSpPr txBox="1"/>
          <p:nvPr/>
        </p:nvSpPr>
        <p:spPr>
          <a:xfrm>
            <a:off x="1312163" y="3779797"/>
            <a:ext cx="1417955" cy="539115"/>
          </a:xfrm>
          <a:prstGeom prst="rect">
            <a:avLst/>
          </a:prstGeom>
        </p:spPr>
        <p:txBody>
          <a:bodyPr vert="horz" wrap="square" lIns="0" tIns="65404" rIns="0" bIns="0" rtlCol="0">
            <a:spAutoFit/>
          </a:bodyPr>
          <a:lstStyle/>
          <a:p>
            <a:pPr marL="12700">
              <a:lnSpc>
                <a:spcPct val="100000"/>
              </a:lnSpc>
              <a:spcBef>
                <a:spcPts val="515"/>
              </a:spcBef>
            </a:pPr>
            <a:r>
              <a:rPr sz="800" spc="-5" dirty="0">
                <a:solidFill>
                  <a:srgbClr val="FFFFFF"/>
                </a:solidFill>
                <a:latin typeface="微软雅黑" panose="020B0503020204020204" charset="-122"/>
                <a:ea typeface="微软雅黑" panose="020B0503020204020204" charset="-122"/>
                <a:cs typeface="微软雅黑" panose="020B0503020204020204" charset="-122"/>
              </a:rPr>
              <a:t>津试点市场启动运行</a:t>
            </a:r>
            <a:endParaRPr sz="800">
              <a:latin typeface="微软雅黑" panose="020B0503020204020204" charset="-122"/>
              <a:ea typeface="微软雅黑" panose="020B0503020204020204" charset="-122"/>
              <a:cs typeface="微软雅黑" panose="020B0503020204020204" charset="-122"/>
            </a:endParaRPr>
          </a:p>
          <a:p>
            <a:pPr marL="12700" marR="5080">
              <a:lnSpc>
                <a:spcPct val="143000"/>
              </a:lnSpc>
              <a:buChar char="•"/>
              <a:tabLst>
                <a:tab pos="69850" algn="l"/>
              </a:tabLst>
            </a:pPr>
            <a:r>
              <a:rPr sz="800" spc="-5" dirty="0">
                <a:solidFill>
                  <a:srgbClr val="FFFFFF"/>
                </a:solidFill>
                <a:latin typeface="微软雅黑" panose="020B0503020204020204" charset="-122"/>
                <a:ea typeface="微软雅黑" panose="020B0503020204020204" charset="-122"/>
                <a:cs typeface="微软雅黑" panose="020B0503020204020204" charset="-122"/>
              </a:rPr>
              <a:t>开始发布24个行业企业温室气 体排放核算方法与报告指南</a:t>
            </a:r>
            <a:endParaRPr sz="800">
              <a:latin typeface="微软雅黑" panose="020B0503020204020204" charset="-122"/>
              <a:ea typeface="微软雅黑" panose="020B0503020204020204" charset="-122"/>
              <a:cs typeface="微软雅黑" panose="020B0503020204020204" charset="-122"/>
            </a:endParaRPr>
          </a:p>
        </p:txBody>
      </p:sp>
      <p:sp>
        <p:nvSpPr>
          <p:cNvPr id="19" name="object 19"/>
          <p:cNvSpPr/>
          <p:nvPr/>
        </p:nvSpPr>
        <p:spPr>
          <a:xfrm>
            <a:off x="3582542" y="2502101"/>
            <a:ext cx="140970" cy="1309370"/>
          </a:xfrm>
          <a:custGeom>
            <a:avLst/>
            <a:gdLst/>
            <a:ahLst/>
            <a:cxnLst/>
            <a:rect l="l" t="t" r="r" b="b"/>
            <a:pathLst>
              <a:path w="140970" h="1309370">
                <a:moveTo>
                  <a:pt x="0" y="1308988"/>
                </a:moveTo>
                <a:lnTo>
                  <a:pt x="140627" y="1308988"/>
                </a:lnTo>
                <a:lnTo>
                  <a:pt x="140627" y="0"/>
                </a:lnTo>
                <a:lnTo>
                  <a:pt x="0" y="0"/>
                </a:lnTo>
                <a:lnTo>
                  <a:pt x="0" y="1308988"/>
                </a:lnTo>
                <a:close/>
              </a:path>
            </a:pathLst>
          </a:custGeom>
          <a:solidFill>
            <a:schemeClr val="tx2">
              <a:lumMod val="40000"/>
              <a:lumOff val="60000"/>
            </a:schemeClr>
          </a:solidFill>
        </p:spPr>
        <p:txBody>
          <a:bodyPr wrap="square" lIns="0" tIns="0" rIns="0" bIns="0" rtlCol="0"/>
          <a:lstStyle/>
          <a:p>
            <a:endParaRPr>
              <a:latin typeface="微软雅黑" panose="020B0503020204020204" charset="-122"/>
              <a:ea typeface="微软雅黑" panose="020B0503020204020204" charset="-122"/>
            </a:endParaRPr>
          </a:p>
        </p:txBody>
      </p:sp>
      <p:sp>
        <p:nvSpPr>
          <p:cNvPr id="20" name="object 20"/>
          <p:cNvSpPr/>
          <p:nvPr/>
        </p:nvSpPr>
        <p:spPr>
          <a:xfrm>
            <a:off x="3279521" y="3578553"/>
            <a:ext cx="1562735" cy="937894"/>
          </a:xfrm>
          <a:custGeom>
            <a:avLst/>
            <a:gdLst/>
            <a:ahLst/>
            <a:cxnLst/>
            <a:rect l="l" t="t" r="r" b="b"/>
            <a:pathLst>
              <a:path w="1562735" h="937895">
                <a:moveTo>
                  <a:pt x="1468754" y="0"/>
                </a:moveTo>
                <a:lnTo>
                  <a:pt x="93725" y="0"/>
                </a:lnTo>
                <a:lnTo>
                  <a:pt x="57275" y="7358"/>
                </a:lnTo>
                <a:lnTo>
                  <a:pt x="27479" y="27431"/>
                </a:lnTo>
                <a:lnTo>
                  <a:pt x="7375" y="57221"/>
                </a:lnTo>
                <a:lnTo>
                  <a:pt x="0" y="93725"/>
                </a:lnTo>
                <a:lnTo>
                  <a:pt x="0" y="843724"/>
                </a:lnTo>
                <a:lnTo>
                  <a:pt x="7375" y="880216"/>
                </a:lnTo>
                <a:lnTo>
                  <a:pt x="27479" y="910016"/>
                </a:lnTo>
                <a:lnTo>
                  <a:pt x="57275" y="930108"/>
                </a:lnTo>
                <a:lnTo>
                  <a:pt x="93725" y="937475"/>
                </a:lnTo>
                <a:lnTo>
                  <a:pt x="1468754" y="937475"/>
                </a:lnTo>
                <a:lnTo>
                  <a:pt x="1505259" y="930108"/>
                </a:lnTo>
                <a:lnTo>
                  <a:pt x="1535048" y="910016"/>
                </a:lnTo>
                <a:lnTo>
                  <a:pt x="1555122" y="880216"/>
                </a:lnTo>
                <a:lnTo>
                  <a:pt x="1562480" y="843724"/>
                </a:lnTo>
                <a:lnTo>
                  <a:pt x="1562480" y="93725"/>
                </a:lnTo>
                <a:lnTo>
                  <a:pt x="1555122" y="57221"/>
                </a:lnTo>
                <a:lnTo>
                  <a:pt x="1535048" y="27431"/>
                </a:lnTo>
                <a:lnTo>
                  <a:pt x="1505259" y="7358"/>
                </a:lnTo>
                <a:lnTo>
                  <a:pt x="1468754" y="0"/>
                </a:lnTo>
                <a:close/>
              </a:path>
            </a:pathLst>
          </a:custGeom>
          <a:solidFill>
            <a:srgbClr val="2A62AE"/>
          </a:solidFill>
        </p:spPr>
        <p:txBody>
          <a:bodyPr wrap="square" lIns="0" tIns="0" rIns="0" bIns="0" rtlCol="0"/>
          <a:lstStyle/>
          <a:p>
            <a:endParaRPr>
              <a:latin typeface="微软雅黑" panose="020B0503020204020204" charset="-122"/>
              <a:ea typeface="微软雅黑" panose="020B0503020204020204" charset="-122"/>
            </a:endParaRPr>
          </a:p>
        </p:txBody>
      </p:sp>
      <p:sp>
        <p:nvSpPr>
          <p:cNvPr id="21" name="object 21"/>
          <p:cNvSpPr/>
          <p:nvPr/>
        </p:nvSpPr>
        <p:spPr>
          <a:xfrm>
            <a:off x="3279521" y="3578553"/>
            <a:ext cx="1562735" cy="937894"/>
          </a:xfrm>
          <a:custGeom>
            <a:avLst/>
            <a:gdLst/>
            <a:ahLst/>
            <a:cxnLst/>
            <a:rect l="l" t="t" r="r" b="b"/>
            <a:pathLst>
              <a:path w="1562735" h="937895">
                <a:moveTo>
                  <a:pt x="0" y="93725"/>
                </a:moveTo>
                <a:lnTo>
                  <a:pt x="7375" y="57221"/>
                </a:lnTo>
                <a:lnTo>
                  <a:pt x="27479" y="27431"/>
                </a:lnTo>
                <a:lnTo>
                  <a:pt x="57275" y="7358"/>
                </a:lnTo>
                <a:lnTo>
                  <a:pt x="93725" y="0"/>
                </a:lnTo>
                <a:lnTo>
                  <a:pt x="1468754" y="0"/>
                </a:lnTo>
                <a:lnTo>
                  <a:pt x="1505259" y="7358"/>
                </a:lnTo>
                <a:lnTo>
                  <a:pt x="1535048" y="27431"/>
                </a:lnTo>
                <a:lnTo>
                  <a:pt x="1555122" y="57221"/>
                </a:lnTo>
                <a:lnTo>
                  <a:pt x="1562480" y="93725"/>
                </a:lnTo>
                <a:lnTo>
                  <a:pt x="1562480" y="843724"/>
                </a:lnTo>
                <a:lnTo>
                  <a:pt x="1555122" y="880216"/>
                </a:lnTo>
                <a:lnTo>
                  <a:pt x="1535048" y="910016"/>
                </a:lnTo>
                <a:lnTo>
                  <a:pt x="1505259" y="930108"/>
                </a:lnTo>
                <a:lnTo>
                  <a:pt x="1468754" y="937475"/>
                </a:lnTo>
                <a:lnTo>
                  <a:pt x="93725" y="937475"/>
                </a:lnTo>
                <a:lnTo>
                  <a:pt x="57275" y="930108"/>
                </a:lnTo>
                <a:lnTo>
                  <a:pt x="27479" y="910016"/>
                </a:lnTo>
                <a:lnTo>
                  <a:pt x="7375" y="880216"/>
                </a:lnTo>
                <a:lnTo>
                  <a:pt x="0" y="843724"/>
                </a:lnTo>
                <a:lnTo>
                  <a:pt x="0" y="93725"/>
                </a:lnTo>
                <a:close/>
              </a:path>
            </a:pathLst>
          </a:custGeom>
          <a:ln w="25400">
            <a:solidFill>
              <a:srgbClr val="FFFFFF"/>
            </a:solidFill>
          </a:ln>
        </p:spPr>
        <p:txBody>
          <a:bodyPr wrap="square" lIns="0" tIns="0" rIns="0" bIns="0" rtlCol="0"/>
          <a:lstStyle/>
          <a:p>
            <a:endParaRPr>
              <a:latin typeface="微软雅黑" panose="020B0503020204020204" charset="-122"/>
              <a:ea typeface="微软雅黑" panose="020B0503020204020204" charset="-122"/>
            </a:endParaRPr>
          </a:p>
        </p:txBody>
      </p:sp>
      <p:sp>
        <p:nvSpPr>
          <p:cNvPr id="22" name="object 22"/>
          <p:cNvSpPr txBox="1"/>
          <p:nvPr/>
        </p:nvSpPr>
        <p:spPr>
          <a:xfrm>
            <a:off x="3325114" y="3637353"/>
            <a:ext cx="377190" cy="134620"/>
          </a:xfrm>
          <a:prstGeom prst="rect">
            <a:avLst/>
          </a:prstGeom>
        </p:spPr>
        <p:txBody>
          <a:bodyPr vert="horz" wrap="square" lIns="0" tIns="12065" rIns="0" bIns="0" rtlCol="0">
            <a:spAutoFit/>
          </a:bodyPr>
          <a:lstStyle/>
          <a:p>
            <a:pPr marL="12700">
              <a:lnSpc>
                <a:spcPct val="100000"/>
              </a:lnSpc>
              <a:spcBef>
                <a:spcPts val="95"/>
              </a:spcBef>
            </a:pPr>
            <a:r>
              <a:rPr sz="800" b="1" spc="-10" dirty="0">
                <a:solidFill>
                  <a:srgbClr val="FFFFFF"/>
                </a:solidFill>
                <a:latin typeface="微软雅黑" panose="020B0503020204020204" charset="-122"/>
                <a:ea typeface="微软雅黑" panose="020B0503020204020204" charset="-122"/>
                <a:cs typeface="微软雅黑" panose="020B0503020204020204" charset="-122"/>
              </a:rPr>
              <a:t>2014</a:t>
            </a:r>
            <a:r>
              <a:rPr sz="800" b="1" i="1" spc="-5" dirty="0">
                <a:solidFill>
                  <a:srgbClr val="FFFFFF"/>
                </a:solidFill>
                <a:latin typeface="微软雅黑" panose="020B0503020204020204" charset="-122"/>
                <a:ea typeface="微软雅黑" panose="020B0503020204020204" charset="-122"/>
                <a:cs typeface="微软雅黑" panose="020B0503020204020204" charset="-122"/>
              </a:rPr>
              <a:t>年</a:t>
            </a:r>
            <a:endParaRPr sz="800">
              <a:latin typeface="微软雅黑" panose="020B0503020204020204" charset="-122"/>
              <a:ea typeface="微软雅黑" panose="020B0503020204020204" charset="-122"/>
              <a:cs typeface="微软雅黑" panose="020B0503020204020204" charset="-122"/>
            </a:endParaRPr>
          </a:p>
        </p:txBody>
      </p:sp>
      <p:sp>
        <p:nvSpPr>
          <p:cNvPr id="23" name="object 23"/>
          <p:cNvSpPr txBox="1"/>
          <p:nvPr/>
        </p:nvSpPr>
        <p:spPr>
          <a:xfrm>
            <a:off x="3325114" y="3793259"/>
            <a:ext cx="1503680" cy="382270"/>
          </a:xfrm>
          <a:prstGeom prst="rect">
            <a:avLst/>
          </a:prstGeom>
        </p:spPr>
        <p:txBody>
          <a:bodyPr vert="horz" wrap="square" lIns="0" tIns="74295" rIns="0" bIns="0" rtlCol="0">
            <a:spAutoFit/>
          </a:bodyPr>
          <a:lstStyle/>
          <a:p>
            <a:pPr marL="69850" indent="-57150">
              <a:lnSpc>
                <a:spcPct val="100000"/>
              </a:lnSpc>
              <a:spcBef>
                <a:spcPts val="585"/>
              </a:spcBef>
              <a:buChar char="•"/>
              <a:tabLst>
                <a:tab pos="69850" algn="l"/>
              </a:tabLst>
            </a:pPr>
            <a:r>
              <a:rPr sz="800" spc="-5" dirty="0">
                <a:solidFill>
                  <a:srgbClr val="FFFFFF"/>
                </a:solidFill>
                <a:latin typeface="微软雅黑" panose="020B0503020204020204" charset="-122"/>
                <a:ea typeface="微软雅黑" panose="020B0503020204020204" charset="-122"/>
                <a:cs typeface="微软雅黑" panose="020B0503020204020204" charset="-122"/>
              </a:rPr>
              <a:t>湖北、重庆试点市场启动运行</a:t>
            </a:r>
            <a:endParaRPr sz="800">
              <a:latin typeface="微软雅黑" panose="020B0503020204020204" charset="-122"/>
              <a:ea typeface="微软雅黑" panose="020B0503020204020204" charset="-122"/>
              <a:cs typeface="微软雅黑" panose="020B0503020204020204" charset="-122"/>
            </a:endParaRPr>
          </a:p>
          <a:p>
            <a:pPr marL="69850" indent="-57150">
              <a:lnSpc>
                <a:spcPct val="100000"/>
              </a:lnSpc>
              <a:spcBef>
                <a:spcPts val="485"/>
              </a:spcBef>
              <a:buChar char="•"/>
              <a:tabLst>
                <a:tab pos="69850" algn="l"/>
              </a:tabLst>
            </a:pPr>
            <a:r>
              <a:rPr sz="800" spc="-5" dirty="0">
                <a:solidFill>
                  <a:srgbClr val="FFFFFF"/>
                </a:solidFill>
                <a:latin typeface="微软雅黑" panose="020B0503020204020204" charset="-122"/>
                <a:ea typeface="微软雅黑" panose="020B0503020204020204" charset="-122"/>
                <a:cs typeface="微软雅黑" panose="020B0503020204020204" charset="-122"/>
              </a:rPr>
              <a:t>发布《</a:t>
            </a:r>
            <a:r>
              <a:rPr sz="800" dirty="0">
                <a:solidFill>
                  <a:srgbClr val="FFFFFF"/>
                </a:solidFill>
                <a:latin typeface="微软雅黑" panose="020B0503020204020204" charset="-122"/>
                <a:ea typeface="微软雅黑" panose="020B0503020204020204" charset="-122"/>
                <a:cs typeface="微软雅黑" panose="020B0503020204020204" charset="-122"/>
              </a:rPr>
              <a:t>碳</a:t>
            </a:r>
            <a:r>
              <a:rPr sz="800" spc="-5" dirty="0">
                <a:solidFill>
                  <a:srgbClr val="FFFFFF"/>
                </a:solidFill>
                <a:latin typeface="微软雅黑" panose="020B0503020204020204" charset="-122"/>
                <a:ea typeface="微软雅黑" panose="020B0503020204020204" charset="-122"/>
                <a:cs typeface="微软雅黑" panose="020B0503020204020204" charset="-122"/>
              </a:rPr>
              <a:t>排放</a:t>
            </a:r>
            <a:r>
              <a:rPr sz="800" dirty="0">
                <a:solidFill>
                  <a:srgbClr val="FFFFFF"/>
                </a:solidFill>
                <a:latin typeface="微软雅黑" panose="020B0503020204020204" charset="-122"/>
                <a:ea typeface="微软雅黑" panose="020B0503020204020204" charset="-122"/>
                <a:cs typeface="微软雅黑" panose="020B0503020204020204" charset="-122"/>
              </a:rPr>
              <a:t>权</a:t>
            </a:r>
            <a:r>
              <a:rPr sz="800" spc="-5" dirty="0">
                <a:solidFill>
                  <a:srgbClr val="FFFFFF"/>
                </a:solidFill>
                <a:latin typeface="微软雅黑" panose="020B0503020204020204" charset="-122"/>
                <a:ea typeface="微软雅黑" panose="020B0503020204020204" charset="-122"/>
                <a:cs typeface="微软雅黑" panose="020B0503020204020204" charset="-122"/>
              </a:rPr>
              <a:t>交易管</a:t>
            </a:r>
            <a:r>
              <a:rPr sz="800" dirty="0">
                <a:solidFill>
                  <a:srgbClr val="FFFFFF"/>
                </a:solidFill>
                <a:latin typeface="微软雅黑" panose="020B0503020204020204" charset="-122"/>
                <a:ea typeface="微软雅黑" panose="020B0503020204020204" charset="-122"/>
                <a:cs typeface="微软雅黑" panose="020B0503020204020204" charset="-122"/>
              </a:rPr>
              <a:t>理</a:t>
            </a:r>
            <a:r>
              <a:rPr sz="800" spc="-5" dirty="0">
                <a:solidFill>
                  <a:srgbClr val="FFFFFF"/>
                </a:solidFill>
                <a:latin typeface="微软雅黑" panose="020B0503020204020204" charset="-122"/>
                <a:ea typeface="微软雅黑" panose="020B0503020204020204" charset="-122"/>
                <a:cs typeface="微软雅黑" panose="020B0503020204020204" charset="-122"/>
              </a:rPr>
              <a:t>办法》</a:t>
            </a:r>
            <a:endParaRPr sz="800">
              <a:latin typeface="微软雅黑" panose="020B0503020204020204" charset="-122"/>
              <a:ea typeface="微软雅黑" panose="020B0503020204020204" charset="-122"/>
              <a:cs typeface="微软雅黑" panose="020B0503020204020204" charset="-122"/>
            </a:endParaRPr>
          </a:p>
        </p:txBody>
      </p:sp>
      <p:sp>
        <p:nvSpPr>
          <p:cNvPr id="24" name="object 24"/>
          <p:cNvSpPr/>
          <p:nvPr/>
        </p:nvSpPr>
        <p:spPr>
          <a:xfrm>
            <a:off x="3594988" y="1224849"/>
            <a:ext cx="140970" cy="1269365"/>
          </a:xfrm>
          <a:custGeom>
            <a:avLst/>
            <a:gdLst/>
            <a:ahLst/>
            <a:cxnLst/>
            <a:rect l="l" t="t" r="r" b="b"/>
            <a:pathLst>
              <a:path w="140970" h="1269364">
                <a:moveTo>
                  <a:pt x="0" y="1268742"/>
                </a:moveTo>
                <a:lnTo>
                  <a:pt x="140627" y="1268742"/>
                </a:lnTo>
                <a:lnTo>
                  <a:pt x="140627" y="0"/>
                </a:lnTo>
                <a:lnTo>
                  <a:pt x="0" y="0"/>
                </a:lnTo>
                <a:lnTo>
                  <a:pt x="0" y="1268742"/>
                </a:lnTo>
                <a:close/>
              </a:path>
            </a:pathLst>
          </a:custGeom>
          <a:solidFill>
            <a:schemeClr val="tx2">
              <a:lumMod val="40000"/>
              <a:lumOff val="60000"/>
            </a:schemeClr>
          </a:solidFill>
        </p:spPr>
        <p:txBody>
          <a:bodyPr wrap="square" lIns="0" tIns="0" rIns="0" bIns="0" rtlCol="0"/>
          <a:lstStyle/>
          <a:p>
            <a:endParaRPr>
              <a:latin typeface="微软雅黑" panose="020B0503020204020204" charset="-122"/>
              <a:ea typeface="微软雅黑" panose="020B0503020204020204" charset="-122"/>
            </a:endParaRPr>
          </a:p>
        </p:txBody>
      </p:sp>
      <p:sp>
        <p:nvSpPr>
          <p:cNvPr id="25" name="object 25"/>
          <p:cNvSpPr/>
          <p:nvPr/>
        </p:nvSpPr>
        <p:spPr>
          <a:xfrm>
            <a:off x="3234054" y="2150818"/>
            <a:ext cx="1873885" cy="1174115"/>
          </a:xfrm>
          <a:custGeom>
            <a:avLst/>
            <a:gdLst/>
            <a:ahLst/>
            <a:cxnLst/>
            <a:rect l="l" t="t" r="r" b="b"/>
            <a:pathLst>
              <a:path w="1873885" h="1174114">
                <a:moveTo>
                  <a:pt x="1756283" y="0"/>
                </a:moveTo>
                <a:lnTo>
                  <a:pt x="117347" y="0"/>
                </a:lnTo>
                <a:lnTo>
                  <a:pt x="71687" y="9229"/>
                </a:lnTo>
                <a:lnTo>
                  <a:pt x="34385" y="34401"/>
                </a:lnTo>
                <a:lnTo>
                  <a:pt x="9227" y="71741"/>
                </a:lnTo>
                <a:lnTo>
                  <a:pt x="0" y="117475"/>
                </a:lnTo>
                <a:lnTo>
                  <a:pt x="0" y="1056386"/>
                </a:lnTo>
                <a:lnTo>
                  <a:pt x="9227" y="1102119"/>
                </a:lnTo>
                <a:lnTo>
                  <a:pt x="34385" y="1139459"/>
                </a:lnTo>
                <a:lnTo>
                  <a:pt x="71687" y="1164631"/>
                </a:lnTo>
                <a:lnTo>
                  <a:pt x="117347" y="1173861"/>
                </a:lnTo>
                <a:lnTo>
                  <a:pt x="1756283" y="1173861"/>
                </a:lnTo>
                <a:lnTo>
                  <a:pt x="1801943" y="1164631"/>
                </a:lnTo>
                <a:lnTo>
                  <a:pt x="1839245" y="1139459"/>
                </a:lnTo>
                <a:lnTo>
                  <a:pt x="1864403" y="1102119"/>
                </a:lnTo>
                <a:lnTo>
                  <a:pt x="1873631" y="1056386"/>
                </a:lnTo>
                <a:lnTo>
                  <a:pt x="1873631" y="117475"/>
                </a:lnTo>
                <a:lnTo>
                  <a:pt x="1864403" y="71741"/>
                </a:lnTo>
                <a:lnTo>
                  <a:pt x="1839245" y="34401"/>
                </a:lnTo>
                <a:lnTo>
                  <a:pt x="1801943" y="9229"/>
                </a:lnTo>
                <a:lnTo>
                  <a:pt x="1756283" y="0"/>
                </a:lnTo>
                <a:close/>
              </a:path>
            </a:pathLst>
          </a:custGeom>
          <a:solidFill>
            <a:schemeClr val="tx2">
              <a:lumMod val="60000"/>
              <a:lumOff val="40000"/>
            </a:schemeClr>
          </a:solidFill>
        </p:spPr>
        <p:txBody>
          <a:bodyPr wrap="square" lIns="0" tIns="0" rIns="0" bIns="0" rtlCol="0"/>
          <a:lstStyle/>
          <a:p>
            <a:endParaRPr>
              <a:latin typeface="微软雅黑" panose="020B0503020204020204" charset="-122"/>
              <a:ea typeface="微软雅黑" panose="020B0503020204020204" charset="-122"/>
            </a:endParaRPr>
          </a:p>
        </p:txBody>
      </p:sp>
      <p:sp>
        <p:nvSpPr>
          <p:cNvPr id="26" name="object 26"/>
          <p:cNvSpPr/>
          <p:nvPr/>
        </p:nvSpPr>
        <p:spPr>
          <a:xfrm>
            <a:off x="3234054" y="2150818"/>
            <a:ext cx="1873885" cy="1174115"/>
          </a:xfrm>
          <a:custGeom>
            <a:avLst/>
            <a:gdLst/>
            <a:ahLst/>
            <a:cxnLst/>
            <a:rect l="l" t="t" r="r" b="b"/>
            <a:pathLst>
              <a:path w="1873885" h="1174114">
                <a:moveTo>
                  <a:pt x="0" y="117475"/>
                </a:moveTo>
                <a:lnTo>
                  <a:pt x="9227" y="71741"/>
                </a:lnTo>
                <a:lnTo>
                  <a:pt x="34385" y="34401"/>
                </a:lnTo>
                <a:lnTo>
                  <a:pt x="71687" y="9229"/>
                </a:lnTo>
                <a:lnTo>
                  <a:pt x="117347" y="0"/>
                </a:lnTo>
                <a:lnTo>
                  <a:pt x="1756283" y="0"/>
                </a:lnTo>
                <a:lnTo>
                  <a:pt x="1801943" y="9229"/>
                </a:lnTo>
                <a:lnTo>
                  <a:pt x="1839245" y="34401"/>
                </a:lnTo>
                <a:lnTo>
                  <a:pt x="1864403" y="71741"/>
                </a:lnTo>
                <a:lnTo>
                  <a:pt x="1873631" y="117475"/>
                </a:lnTo>
                <a:lnTo>
                  <a:pt x="1873631" y="1056386"/>
                </a:lnTo>
                <a:lnTo>
                  <a:pt x="1864403" y="1102119"/>
                </a:lnTo>
                <a:lnTo>
                  <a:pt x="1839245" y="1139459"/>
                </a:lnTo>
                <a:lnTo>
                  <a:pt x="1801943" y="1164631"/>
                </a:lnTo>
                <a:lnTo>
                  <a:pt x="1756283" y="1173861"/>
                </a:lnTo>
                <a:lnTo>
                  <a:pt x="117347" y="1173861"/>
                </a:lnTo>
                <a:lnTo>
                  <a:pt x="71687" y="1164631"/>
                </a:lnTo>
                <a:lnTo>
                  <a:pt x="34385" y="1139459"/>
                </a:lnTo>
                <a:lnTo>
                  <a:pt x="9227" y="1102119"/>
                </a:lnTo>
                <a:lnTo>
                  <a:pt x="0" y="1056386"/>
                </a:lnTo>
                <a:lnTo>
                  <a:pt x="0" y="117475"/>
                </a:lnTo>
                <a:close/>
              </a:path>
            </a:pathLst>
          </a:custGeom>
          <a:ln w="25400">
            <a:solidFill>
              <a:srgbClr val="FFFFFF"/>
            </a:solidFill>
          </a:ln>
        </p:spPr>
        <p:txBody>
          <a:bodyPr wrap="square" lIns="0" tIns="0" rIns="0" bIns="0" rtlCol="0"/>
          <a:lstStyle/>
          <a:p>
            <a:endParaRPr>
              <a:latin typeface="微软雅黑" panose="020B0503020204020204" charset="-122"/>
              <a:ea typeface="微软雅黑" panose="020B0503020204020204" charset="-122"/>
            </a:endParaRPr>
          </a:p>
        </p:txBody>
      </p:sp>
      <p:sp>
        <p:nvSpPr>
          <p:cNvPr id="27" name="object 27"/>
          <p:cNvSpPr txBox="1"/>
          <p:nvPr/>
        </p:nvSpPr>
        <p:spPr>
          <a:xfrm>
            <a:off x="3286505" y="2216224"/>
            <a:ext cx="377190" cy="134620"/>
          </a:xfrm>
          <a:prstGeom prst="rect">
            <a:avLst/>
          </a:prstGeom>
        </p:spPr>
        <p:txBody>
          <a:bodyPr vert="horz" wrap="square" lIns="0" tIns="12065" rIns="0" bIns="0" rtlCol="0">
            <a:spAutoFit/>
          </a:bodyPr>
          <a:lstStyle/>
          <a:p>
            <a:pPr marL="12700">
              <a:lnSpc>
                <a:spcPct val="100000"/>
              </a:lnSpc>
              <a:spcBef>
                <a:spcPts val="95"/>
              </a:spcBef>
            </a:pPr>
            <a:r>
              <a:rPr sz="800" b="1" spc="-10" dirty="0">
                <a:solidFill>
                  <a:srgbClr val="FFFFFF"/>
                </a:solidFill>
                <a:latin typeface="微软雅黑" panose="020B0503020204020204" charset="-122"/>
                <a:ea typeface="微软雅黑" panose="020B0503020204020204" charset="-122"/>
                <a:cs typeface="微软雅黑" panose="020B0503020204020204" charset="-122"/>
              </a:rPr>
              <a:t>2016</a:t>
            </a:r>
            <a:r>
              <a:rPr sz="800" b="1" i="1" spc="-5" dirty="0">
                <a:solidFill>
                  <a:srgbClr val="FFFFFF"/>
                </a:solidFill>
                <a:latin typeface="微软雅黑" panose="020B0503020204020204" charset="-122"/>
                <a:ea typeface="微软雅黑" panose="020B0503020204020204" charset="-122"/>
                <a:cs typeface="微软雅黑" panose="020B0503020204020204" charset="-122"/>
              </a:rPr>
              <a:t>年</a:t>
            </a:r>
            <a:endParaRPr sz="800">
              <a:latin typeface="微软雅黑" panose="020B0503020204020204" charset="-122"/>
              <a:ea typeface="微软雅黑" panose="020B0503020204020204" charset="-122"/>
              <a:cs typeface="微软雅黑" panose="020B0503020204020204" charset="-122"/>
            </a:endParaRPr>
          </a:p>
        </p:txBody>
      </p:sp>
      <p:sp>
        <p:nvSpPr>
          <p:cNvPr id="28" name="object 28"/>
          <p:cNvSpPr txBox="1"/>
          <p:nvPr/>
        </p:nvSpPr>
        <p:spPr>
          <a:xfrm>
            <a:off x="3286505" y="2447871"/>
            <a:ext cx="1692275" cy="134620"/>
          </a:xfrm>
          <a:prstGeom prst="rect">
            <a:avLst/>
          </a:prstGeom>
        </p:spPr>
        <p:txBody>
          <a:bodyPr vert="horz" wrap="square" lIns="0" tIns="12065" rIns="0" bIns="0" rtlCol="0">
            <a:spAutoFit/>
          </a:bodyPr>
          <a:lstStyle/>
          <a:p>
            <a:pPr marL="57785" indent="-45085">
              <a:lnSpc>
                <a:spcPct val="100000"/>
              </a:lnSpc>
              <a:spcBef>
                <a:spcPts val="95"/>
              </a:spcBef>
              <a:buSzPct val="88000"/>
              <a:buChar char="•"/>
              <a:tabLst>
                <a:tab pos="57785" algn="l"/>
              </a:tabLst>
            </a:pPr>
            <a:r>
              <a:rPr sz="800" spc="-5" dirty="0">
                <a:solidFill>
                  <a:srgbClr val="FFFFFF"/>
                </a:solidFill>
                <a:latin typeface="微软雅黑" panose="020B0503020204020204" charset="-122"/>
                <a:ea typeface="微软雅黑" panose="020B0503020204020204" charset="-122"/>
                <a:cs typeface="微软雅黑" panose="020B0503020204020204" charset="-122"/>
              </a:rPr>
              <a:t>发布《关于切实做好全国碳排放权交</a:t>
            </a:r>
            <a:endParaRPr sz="800" spc="-5" dirty="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29" name="object 29"/>
          <p:cNvSpPr txBox="1"/>
          <p:nvPr/>
        </p:nvSpPr>
        <p:spPr>
          <a:xfrm>
            <a:off x="3286505" y="2621608"/>
            <a:ext cx="1343660" cy="135255"/>
          </a:xfrm>
          <a:prstGeom prst="rect">
            <a:avLst/>
          </a:prstGeom>
        </p:spPr>
        <p:txBody>
          <a:bodyPr vert="horz" wrap="square" lIns="0" tIns="12700" rIns="0" bIns="0" rtlCol="0">
            <a:spAutoFit/>
          </a:bodyPr>
          <a:lstStyle/>
          <a:p>
            <a:pPr marL="12700">
              <a:lnSpc>
                <a:spcPct val="100000"/>
              </a:lnSpc>
              <a:spcBef>
                <a:spcPts val="100"/>
              </a:spcBef>
            </a:pPr>
            <a:r>
              <a:rPr sz="800" spc="-5" dirty="0">
                <a:solidFill>
                  <a:srgbClr val="FFFFFF"/>
                </a:solidFill>
                <a:latin typeface="微软雅黑" panose="020B0503020204020204" charset="-122"/>
                <a:ea typeface="微软雅黑" panose="020B0503020204020204" charset="-122"/>
                <a:cs typeface="微软雅黑" panose="020B0503020204020204" charset="-122"/>
              </a:rPr>
              <a:t>易市场启动重点工作的通知</a:t>
            </a:r>
            <a:r>
              <a:rPr sz="800" dirty="0">
                <a:solidFill>
                  <a:srgbClr val="FFFFFF"/>
                </a:solidFill>
                <a:latin typeface="微软雅黑" panose="020B0503020204020204" charset="-122"/>
                <a:ea typeface="微软雅黑" panose="020B0503020204020204" charset="-122"/>
                <a:cs typeface="微软雅黑" panose="020B0503020204020204" charset="-122"/>
              </a:rPr>
              <a:t>》</a:t>
            </a:r>
            <a:endParaRPr sz="800">
              <a:latin typeface="微软雅黑" panose="020B0503020204020204" charset="-122"/>
              <a:ea typeface="微软雅黑" panose="020B0503020204020204" charset="-122"/>
              <a:cs typeface="微软雅黑" panose="020B0503020204020204" charset="-122"/>
            </a:endParaRPr>
          </a:p>
        </p:txBody>
      </p:sp>
      <p:sp>
        <p:nvSpPr>
          <p:cNvPr id="30" name="object 30"/>
          <p:cNvSpPr txBox="1"/>
          <p:nvPr/>
        </p:nvSpPr>
        <p:spPr>
          <a:xfrm>
            <a:off x="3286505" y="2796359"/>
            <a:ext cx="982980" cy="134620"/>
          </a:xfrm>
          <a:prstGeom prst="rect">
            <a:avLst/>
          </a:prstGeom>
        </p:spPr>
        <p:txBody>
          <a:bodyPr vert="horz" wrap="square" lIns="0" tIns="12065" rIns="0" bIns="0" rtlCol="0">
            <a:spAutoFit/>
          </a:bodyPr>
          <a:lstStyle/>
          <a:p>
            <a:pPr marL="57785" indent="-45085">
              <a:lnSpc>
                <a:spcPct val="100000"/>
              </a:lnSpc>
              <a:spcBef>
                <a:spcPts val="95"/>
              </a:spcBef>
              <a:buSzPct val="88000"/>
              <a:buChar char="•"/>
              <a:tabLst>
                <a:tab pos="57785" algn="l"/>
              </a:tabLst>
            </a:pPr>
            <a:r>
              <a:rPr sz="800" spc="-5" dirty="0">
                <a:solidFill>
                  <a:srgbClr val="FFFFFF"/>
                </a:solidFill>
                <a:latin typeface="微软雅黑" panose="020B0503020204020204" charset="-122"/>
                <a:ea typeface="微软雅黑" panose="020B0503020204020204" charset="-122"/>
                <a:cs typeface="微软雅黑" panose="020B0503020204020204" charset="-122"/>
              </a:rPr>
              <a:t>福建碳市场启动运行</a:t>
            </a:r>
            <a:endParaRPr sz="800" spc="-5" dirty="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31" name="object 31"/>
          <p:cNvSpPr/>
          <p:nvPr/>
        </p:nvSpPr>
        <p:spPr>
          <a:xfrm>
            <a:off x="3659632" y="1174951"/>
            <a:ext cx="2988945" cy="144780"/>
          </a:xfrm>
          <a:custGeom>
            <a:avLst/>
            <a:gdLst/>
            <a:ahLst/>
            <a:cxnLst/>
            <a:rect l="l" t="t" r="r" b="b"/>
            <a:pathLst>
              <a:path w="2988945" h="144780">
                <a:moveTo>
                  <a:pt x="126" y="0"/>
                </a:moveTo>
                <a:lnTo>
                  <a:pt x="0" y="140588"/>
                </a:lnTo>
                <a:lnTo>
                  <a:pt x="2988817" y="144398"/>
                </a:lnTo>
                <a:lnTo>
                  <a:pt x="2988944" y="3682"/>
                </a:lnTo>
                <a:lnTo>
                  <a:pt x="126" y="0"/>
                </a:lnTo>
                <a:close/>
              </a:path>
            </a:pathLst>
          </a:custGeom>
          <a:solidFill>
            <a:schemeClr val="tx2">
              <a:lumMod val="40000"/>
              <a:lumOff val="60000"/>
            </a:schemeClr>
          </a:solidFill>
        </p:spPr>
        <p:txBody>
          <a:bodyPr wrap="square" lIns="0" tIns="0" rIns="0" bIns="0" rtlCol="0"/>
          <a:lstStyle/>
          <a:p>
            <a:endParaRPr>
              <a:latin typeface="微软雅黑" panose="020B0503020204020204" charset="-122"/>
              <a:ea typeface="微软雅黑" panose="020B0503020204020204" charset="-122"/>
            </a:endParaRPr>
          </a:p>
        </p:txBody>
      </p:sp>
      <p:sp>
        <p:nvSpPr>
          <p:cNvPr id="32" name="object 32"/>
          <p:cNvSpPr/>
          <p:nvPr/>
        </p:nvSpPr>
        <p:spPr>
          <a:xfrm>
            <a:off x="3200654" y="992070"/>
            <a:ext cx="1858010" cy="937894"/>
          </a:xfrm>
          <a:custGeom>
            <a:avLst/>
            <a:gdLst/>
            <a:ahLst/>
            <a:cxnLst/>
            <a:rect l="l" t="t" r="r" b="b"/>
            <a:pathLst>
              <a:path w="1858010" h="937894">
                <a:moveTo>
                  <a:pt x="1763775" y="0"/>
                </a:moveTo>
                <a:lnTo>
                  <a:pt x="93725" y="0"/>
                </a:lnTo>
                <a:lnTo>
                  <a:pt x="57275" y="7375"/>
                </a:lnTo>
                <a:lnTo>
                  <a:pt x="27479" y="27479"/>
                </a:lnTo>
                <a:lnTo>
                  <a:pt x="7375" y="57275"/>
                </a:lnTo>
                <a:lnTo>
                  <a:pt x="0" y="93725"/>
                </a:lnTo>
                <a:lnTo>
                  <a:pt x="0" y="843788"/>
                </a:lnTo>
                <a:lnTo>
                  <a:pt x="7375" y="880292"/>
                </a:lnTo>
                <a:lnTo>
                  <a:pt x="27479" y="910082"/>
                </a:lnTo>
                <a:lnTo>
                  <a:pt x="57275" y="930155"/>
                </a:lnTo>
                <a:lnTo>
                  <a:pt x="93725" y="937513"/>
                </a:lnTo>
                <a:lnTo>
                  <a:pt x="1763775" y="937513"/>
                </a:lnTo>
                <a:lnTo>
                  <a:pt x="1800300" y="930155"/>
                </a:lnTo>
                <a:lnTo>
                  <a:pt x="1830133" y="910082"/>
                </a:lnTo>
                <a:lnTo>
                  <a:pt x="1850251" y="880292"/>
                </a:lnTo>
                <a:lnTo>
                  <a:pt x="1857629" y="843788"/>
                </a:lnTo>
                <a:lnTo>
                  <a:pt x="1857629" y="93725"/>
                </a:lnTo>
                <a:lnTo>
                  <a:pt x="1850251" y="57275"/>
                </a:lnTo>
                <a:lnTo>
                  <a:pt x="1830133" y="27479"/>
                </a:lnTo>
                <a:lnTo>
                  <a:pt x="1800300" y="7375"/>
                </a:lnTo>
                <a:lnTo>
                  <a:pt x="1763775" y="0"/>
                </a:lnTo>
                <a:close/>
              </a:path>
            </a:pathLst>
          </a:custGeom>
          <a:solidFill>
            <a:schemeClr val="tx2">
              <a:lumMod val="40000"/>
              <a:lumOff val="60000"/>
            </a:schemeClr>
          </a:solidFill>
        </p:spPr>
        <p:txBody>
          <a:bodyPr wrap="square" lIns="0" tIns="0" rIns="0" bIns="0" rtlCol="0"/>
          <a:lstStyle/>
          <a:p>
            <a:endParaRPr>
              <a:latin typeface="微软雅黑" panose="020B0503020204020204" charset="-122"/>
              <a:ea typeface="微软雅黑" panose="020B0503020204020204" charset="-122"/>
            </a:endParaRPr>
          </a:p>
        </p:txBody>
      </p:sp>
      <p:sp>
        <p:nvSpPr>
          <p:cNvPr id="33" name="object 33"/>
          <p:cNvSpPr/>
          <p:nvPr/>
        </p:nvSpPr>
        <p:spPr>
          <a:xfrm>
            <a:off x="3203829" y="992070"/>
            <a:ext cx="1858010" cy="937894"/>
          </a:xfrm>
          <a:custGeom>
            <a:avLst/>
            <a:gdLst/>
            <a:ahLst/>
            <a:cxnLst/>
            <a:rect l="l" t="t" r="r" b="b"/>
            <a:pathLst>
              <a:path w="1858010" h="937894">
                <a:moveTo>
                  <a:pt x="0" y="93725"/>
                </a:moveTo>
                <a:lnTo>
                  <a:pt x="7375" y="57275"/>
                </a:lnTo>
                <a:lnTo>
                  <a:pt x="27479" y="27479"/>
                </a:lnTo>
                <a:lnTo>
                  <a:pt x="57275" y="7375"/>
                </a:lnTo>
                <a:lnTo>
                  <a:pt x="93725" y="0"/>
                </a:lnTo>
                <a:lnTo>
                  <a:pt x="1763775" y="0"/>
                </a:lnTo>
                <a:lnTo>
                  <a:pt x="1800300" y="7375"/>
                </a:lnTo>
                <a:lnTo>
                  <a:pt x="1830133" y="27479"/>
                </a:lnTo>
                <a:lnTo>
                  <a:pt x="1850251" y="57275"/>
                </a:lnTo>
                <a:lnTo>
                  <a:pt x="1857629" y="93725"/>
                </a:lnTo>
                <a:lnTo>
                  <a:pt x="1857629" y="843788"/>
                </a:lnTo>
                <a:lnTo>
                  <a:pt x="1850251" y="880292"/>
                </a:lnTo>
                <a:lnTo>
                  <a:pt x="1830133" y="910082"/>
                </a:lnTo>
                <a:lnTo>
                  <a:pt x="1800300" y="930155"/>
                </a:lnTo>
                <a:lnTo>
                  <a:pt x="1763775" y="937513"/>
                </a:lnTo>
                <a:lnTo>
                  <a:pt x="93725" y="937513"/>
                </a:lnTo>
                <a:lnTo>
                  <a:pt x="57275" y="930155"/>
                </a:lnTo>
                <a:lnTo>
                  <a:pt x="27479" y="910082"/>
                </a:lnTo>
                <a:lnTo>
                  <a:pt x="7375" y="880292"/>
                </a:lnTo>
                <a:lnTo>
                  <a:pt x="0" y="843788"/>
                </a:lnTo>
                <a:lnTo>
                  <a:pt x="0" y="93725"/>
                </a:lnTo>
                <a:close/>
              </a:path>
            </a:pathLst>
          </a:custGeom>
          <a:ln w="25400">
            <a:solidFill>
              <a:srgbClr val="FFFFFF"/>
            </a:solidFill>
          </a:ln>
        </p:spPr>
        <p:txBody>
          <a:bodyPr wrap="square" lIns="0" tIns="0" rIns="0" bIns="0" rtlCol="0"/>
          <a:lstStyle/>
          <a:p>
            <a:endParaRPr>
              <a:latin typeface="微软雅黑" panose="020B0503020204020204" charset="-122"/>
              <a:ea typeface="微软雅黑" panose="020B0503020204020204" charset="-122"/>
            </a:endParaRPr>
          </a:p>
        </p:txBody>
      </p:sp>
      <p:sp>
        <p:nvSpPr>
          <p:cNvPr id="34" name="object 34"/>
          <p:cNvSpPr txBox="1"/>
          <p:nvPr/>
        </p:nvSpPr>
        <p:spPr>
          <a:xfrm>
            <a:off x="3249422" y="1050364"/>
            <a:ext cx="1501775" cy="355600"/>
          </a:xfrm>
          <a:prstGeom prst="rect">
            <a:avLst/>
          </a:prstGeom>
        </p:spPr>
        <p:txBody>
          <a:bodyPr vert="horz" wrap="square" lIns="0" tIns="12065" rIns="0" bIns="0" rtlCol="0">
            <a:spAutoFit/>
          </a:bodyPr>
          <a:lstStyle/>
          <a:p>
            <a:pPr marL="12700">
              <a:lnSpc>
                <a:spcPct val="100000"/>
              </a:lnSpc>
              <a:spcBef>
                <a:spcPts val="95"/>
              </a:spcBef>
            </a:pPr>
            <a:r>
              <a:rPr sz="800" b="1" spc="-10" dirty="0">
                <a:solidFill>
                  <a:srgbClr val="FFFFFF"/>
                </a:solidFill>
                <a:latin typeface="微软雅黑" panose="020B0503020204020204" charset="-122"/>
                <a:ea typeface="微软雅黑" panose="020B0503020204020204" charset="-122"/>
                <a:cs typeface="微软雅黑" panose="020B0503020204020204" charset="-122"/>
              </a:rPr>
              <a:t>2017</a:t>
            </a:r>
            <a:r>
              <a:rPr sz="800" b="1" i="1" spc="-5" dirty="0">
                <a:solidFill>
                  <a:srgbClr val="FFFFFF"/>
                </a:solidFill>
                <a:latin typeface="微软雅黑" panose="020B0503020204020204" charset="-122"/>
                <a:ea typeface="微软雅黑" panose="020B0503020204020204" charset="-122"/>
                <a:cs typeface="微软雅黑" panose="020B0503020204020204" charset="-122"/>
              </a:rPr>
              <a:t>年</a:t>
            </a:r>
            <a:endParaRPr sz="800">
              <a:latin typeface="微软雅黑" panose="020B0503020204020204" charset="-122"/>
              <a:ea typeface="微软雅黑" panose="020B0503020204020204" charset="-122"/>
              <a:cs typeface="微软雅黑" panose="020B0503020204020204" charset="-122"/>
            </a:endParaRPr>
          </a:p>
          <a:p>
            <a:pPr marL="69850" indent="-57150">
              <a:lnSpc>
                <a:spcPct val="100000"/>
              </a:lnSpc>
              <a:spcBef>
                <a:spcPts val="760"/>
              </a:spcBef>
              <a:buChar char="•"/>
              <a:tabLst>
                <a:tab pos="69850" algn="l"/>
              </a:tabLst>
            </a:pPr>
            <a:r>
              <a:rPr sz="800" spc="-5" dirty="0">
                <a:solidFill>
                  <a:srgbClr val="FFFFFF"/>
                </a:solidFill>
                <a:latin typeface="微软雅黑" panose="020B0503020204020204" charset="-122"/>
                <a:ea typeface="微软雅黑" panose="020B0503020204020204" charset="-122"/>
                <a:cs typeface="微软雅黑" panose="020B0503020204020204" charset="-122"/>
              </a:rPr>
              <a:t>全国碳排放权交易体系宣布启动</a:t>
            </a:r>
            <a:endParaRPr sz="800">
              <a:latin typeface="微软雅黑" panose="020B0503020204020204" charset="-122"/>
              <a:ea typeface="微软雅黑" panose="020B0503020204020204" charset="-122"/>
              <a:cs typeface="微软雅黑" panose="020B0503020204020204" charset="-122"/>
            </a:endParaRPr>
          </a:p>
        </p:txBody>
      </p:sp>
      <p:sp>
        <p:nvSpPr>
          <p:cNvPr id="35" name="object 35"/>
          <p:cNvSpPr/>
          <p:nvPr/>
        </p:nvSpPr>
        <p:spPr>
          <a:xfrm>
            <a:off x="6415404" y="1299410"/>
            <a:ext cx="142240" cy="1310005"/>
          </a:xfrm>
          <a:custGeom>
            <a:avLst/>
            <a:gdLst/>
            <a:ahLst/>
            <a:cxnLst/>
            <a:rect l="l" t="t" r="r" b="b"/>
            <a:pathLst>
              <a:path w="142240" h="1310005">
                <a:moveTo>
                  <a:pt x="1397" y="0"/>
                </a:moveTo>
                <a:lnTo>
                  <a:pt x="0" y="1309497"/>
                </a:lnTo>
                <a:lnTo>
                  <a:pt x="140589" y="1309624"/>
                </a:lnTo>
                <a:lnTo>
                  <a:pt x="141986" y="126"/>
                </a:lnTo>
                <a:lnTo>
                  <a:pt x="1397" y="0"/>
                </a:lnTo>
                <a:close/>
              </a:path>
            </a:pathLst>
          </a:custGeom>
          <a:solidFill>
            <a:schemeClr val="tx2">
              <a:lumMod val="40000"/>
              <a:lumOff val="60000"/>
            </a:schemeClr>
          </a:solidFill>
        </p:spPr>
        <p:txBody>
          <a:bodyPr wrap="square" lIns="0" tIns="0" rIns="0" bIns="0" rtlCol="0"/>
          <a:lstStyle/>
          <a:p>
            <a:endParaRPr>
              <a:latin typeface="微软雅黑" panose="020B0503020204020204" charset="-122"/>
              <a:ea typeface="微软雅黑" panose="020B0503020204020204" charset="-122"/>
            </a:endParaRPr>
          </a:p>
        </p:txBody>
      </p:sp>
      <p:sp>
        <p:nvSpPr>
          <p:cNvPr id="36" name="object 36"/>
          <p:cNvSpPr/>
          <p:nvPr/>
        </p:nvSpPr>
        <p:spPr>
          <a:xfrm>
            <a:off x="5730494" y="970099"/>
            <a:ext cx="2802255" cy="1176655"/>
          </a:xfrm>
          <a:custGeom>
            <a:avLst/>
            <a:gdLst/>
            <a:ahLst/>
            <a:cxnLst/>
            <a:rect l="l" t="t" r="r" b="b"/>
            <a:pathLst>
              <a:path w="2802254" h="1176655">
                <a:moveTo>
                  <a:pt x="2684272" y="0"/>
                </a:moveTo>
                <a:lnTo>
                  <a:pt x="117601" y="0"/>
                </a:lnTo>
                <a:lnTo>
                  <a:pt x="71794" y="9249"/>
                </a:lnTo>
                <a:lnTo>
                  <a:pt x="34416" y="34464"/>
                </a:lnTo>
                <a:lnTo>
                  <a:pt x="9231" y="71848"/>
                </a:lnTo>
                <a:lnTo>
                  <a:pt x="0" y="117602"/>
                </a:lnTo>
                <a:lnTo>
                  <a:pt x="0" y="1058545"/>
                </a:lnTo>
                <a:lnTo>
                  <a:pt x="9231" y="1104352"/>
                </a:lnTo>
                <a:lnTo>
                  <a:pt x="34417" y="1141730"/>
                </a:lnTo>
                <a:lnTo>
                  <a:pt x="71794" y="1166915"/>
                </a:lnTo>
                <a:lnTo>
                  <a:pt x="117601" y="1176147"/>
                </a:lnTo>
                <a:lnTo>
                  <a:pt x="2684272" y="1176147"/>
                </a:lnTo>
                <a:lnTo>
                  <a:pt x="2730099" y="1166915"/>
                </a:lnTo>
                <a:lnTo>
                  <a:pt x="2767520" y="1141730"/>
                </a:lnTo>
                <a:lnTo>
                  <a:pt x="2792749" y="1104352"/>
                </a:lnTo>
                <a:lnTo>
                  <a:pt x="2802001" y="1058545"/>
                </a:lnTo>
                <a:lnTo>
                  <a:pt x="2802001" y="117602"/>
                </a:lnTo>
                <a:lnTo>
                  <a:pt x="2792749" y="71848"/>
                </a:lnTo>
                <a:lnTo>
                  <a:pt x="2767520" y="34464"/>
                </a:lnTo>
                <a:lnTo>
                  <a:pt x="2730099" y="9249"/>
                </a:lnTo>
                <a:lnTo>
                  <a:pt x="2684272" y="0"/>
                </a:lnTo>
                <a:close/>
              </a:path>
            </a:pathLst>
          </a:custGeom>
          <a:solidFill>
            <a:srgbClr val="9BBA58"/>
          </a:solidFill>
        </p:spPr>
        <p:txBody>
          <a:bodyPr wrap="square" lIns="0" tIns="0" rIns="0" bIns="0" rtlCol="0"/>
          <a:lstStyle/>
          <a:p>
            <a:endParaRPr>
              <a:latin typeface="微软雅黑" panose="020B0503020204020204" charset="-122"/>
              <a:ea typeface="微软雅黑" panose="020B0503020204020204" charset="-122"/>
            </a:endParaRPr>
          </a:p>
        </p:txBody>
      </p:sp>
      <p:sp>
        <p:nvSpPr>
          <p:cNvPr id="37" name="object 37"/>
          <p:cNvSpPr/>
          <p:nvPr/>
        </p:nvSpPr>
        <p:spPr>
          <a:xfrm>
            <a:off x="5730494" y="970099"/>
            <a:ext cx="2802255" cy="1176655"/>
          </a:xfrm>
          <a:custGeom>
            <a:avLst/>
            <a:gdLst/>
            <a:ahLst/>
            <a:cxnLst/>
            <a:rect l="l" t="t" r="r" b="b"/>
            <a:pathLst>
              <a:path w="2802254" h="1176655">
                <a:moveTo>
                  <a:pt x="0" y="117602"/>
                </a:moveTo>
                <a:lnTo>
                  <a:pt x="9231" y="71848"/>
                </a:lnTo>
                <a:lnTo>
                  <a:pt x="34416" y="34464"/>
                </a:lnTo>
                <a:lnTo>
                  <a:pt x="71794" y="9249"/>
                </a:lnTo>
                <a:lnTo>
                  <a:pt x="117601" y="0"/>
                </a:lnTo>
                <a:lnTo>
                  <a:pt x="2684272" y="0"/>
                </a:lnTo>
                <a:lnTo>
                  <a:pt x="2730099" y="9249"/>
                </a:lnTo>
                <a:lnTo>
                  <a:pt x="2767520" y="34464"/>
                </a:lnTo>
                <a:lnTo>
                  <a:pt x="2792749" y="71848"/>
                </a:lnTo>
                <a:lnTo>
                  <a:pt x="2802001" y="117602"/>
                </a:lnTo>
                <a:lnTo>
                  <a:pt x="2802001" y="1058545"/>
                </a:lnTo>
                <a:lnTo>
                  <a:pt x="2792749" y="1104352"/>
                </a:lnTo>
                <a:lnTo>
                  <a:pt x="2767520" y="1141730"/>
                </a:lnTo>
                <a:lnTo>
                  <a:pt x="2730099" y="1166915"/>
                </a:lnTo>
                <a:lnTo>
                  <a:pt x="2684272" y="1176147"/>
                </a:lnTo>
                <a:lnTo>
                  <a:pt x="117601" y="1176147"/>
                </a:lnTo>
                <a:lnTo>
                  <a:pt x="71794" y="1166915"/>
                </a:lnTo>
                <a:lnTo>
                  <a:pt x="34416" y="1141730"/>
                </a:lnTo>
                <a:lnTo>
                  <a:pt x="9231" y="1104352"/>
                </a:lnTo>
                <a:lnTo>
                  <a:pt x="0" y="1058545"/>
                </a:lnTo>
                <a:lnTo>
                  <a:pt x="0" y="117602"/>
                </a:lnTo>
                <a:close/>
              </a:path>
            </a:pathLst>
          </a:custGeom>
          <a:ln w="25400">
            <a:solidFill>
              <a:srgbClr val="FFFFFF"/>
            </a:solidFill>
          </a:ln>
        </p:spPr>
        <p:txBody>
          <a:bodyPr wrap="square" lIns="0" tIns="0" rIns="0" bIns="0" rtlCol="0"/>
          <a:lstStyle/>
          <a:p>
            <a:endParaRPr>
              <a:latin typeface="微软雅黑" panose="020B0503020204020204" charset="-122"/>
              <a:ea typeface="微软雅黑" panose="020B0503020204020204" charset="-122"/>
            </a:endParaRPr>
          </a:p>
        </p:txBody>
      </p:sp>
      <p:sp>
        <p:nvSpPr>
          <p:cNvPr id="38" name="object 38"/>
          <p:cNvSpPr txBox="1"/>
          <p:nvPr/>
        </p:nvSpPr>
        <p:spPr>
          <a:xfrm>
            <a:off x="5783071" y="1035377"/>
            <a:ext cx="2641600" cy="1072515"/>
          </a:xfrm>
          <a:prstGeom prst="rect">
            <a:avLst/>
          </a:prstGeom>
        </p:spPr>
        <p:txBody>
          <a:bodyPr vert="horz" wrap="square" lIns="0" tIns="12065" rIns="0" bIns="0" rtlCol="0">
            <a:spAutoFit/>
          </a:bodyPr>
          <a:lstStyle/>
          <a:p>
            <a:pPr marL="12700">
              <a:lnSpc>
                <a:spcPct val="100000"/>
              </a:lnSpc>
              <a:spcBef>
                <a:spcPts val="95"/>
              </a:spcBef>
            </a:pPr>
            <a:r>
              <a:rPr sz="800" b="1" spc="-10" dirty="0">
                <a:solidFill>
                  <a:srgbClr val="FFFFFF"/>
                </a:solidFill>
                <a:latin typeface="微软雅黑" panose="020B0503020204020204" charset="-122"/>
                <a:ea typeface="微软雅黑" panose="020B0503020204020204" charset="-122"/>
                <a:cs typeface="微软雅黑" panose="020B0503020204020204" charset="-122"/>
              </a:rPr>
              <a:t>2019</a:t>
            </a:r>
            <a:r>
              <a:rPr sz="800" b="1" i="1" spc="-5" dirty="0">
                <a:solidFill>
                  <a:srgbClr val="FFFFFF"/>
                </a:solidFill>
                <a:latin typeface="微软雅黑" panose="020B0503020204020204" charset="-122"/>
                <a:ea typeface="微软雅黑" panose="020B0503020204020204" charset="-122"/>
                <a:cs typeface="微软雅黑" panose="020B0503020204020204" charset="-122"/>
              </a:rPr>
              <a:t>年</a:t>
            </a:r>
            <a:endParaRPr sz="800">
              <a:latin typeface="微软雅黑" panose="020B0503020204020204" charset="-122"/>
              <a:ea typeface="微软雅黑" panose="020B0503020204020204" charset="-122"/>
              <a:cs typeface="微软雅黑" panose="020B0503020204020204" charset="-122"/>
            </a:endParaRPr>
          </a:p>
          <a:p>
            <a:pPr marL="12700">
              <a:lnSpc>
                <a:spcPct val="100000"/>
              </a:lnSpc>
              <a:spcBef>
                <a:spcPts val="865"/>
              </a:spcBef>
              <a:buSzPct val="88000"/>
              <a:buChar char="•"/>
              <a:tabLst>
                <a:tab pos="57785" algn="l"/>
              </a:tabLst>
            </a:pPr>
            <a:r>
              <a:rPr sz="800" spc="-5" dirty="0">
                <a:solidFill>
                  <a:srgbClr val="FFFFFF"/>
                </a:solidFill>
                <a:latin typeface="微软雅黑" panose="020B0503020204020204" charset="-122"/>
                <a:ea typeface="微软雅黑" panose="020B0503020204020204" charset="-122"/>
                <a:cs typeface="微软雅黑" panose="020B0503020204020204" charset="-122"/>
              </a:rPr>
              <a:t>发布《碳排放权交易管理暂行条例</a:t>
            </a:r>
            <a:r>
              <a:rPr sz="800" dirty="0">
                <a:solidFill>
                  <a:srgbClr val="FFFFFF"/>
                </a:solidFill>
                <a:latin typeface="微软雅黑" panose="020B0503020204020204" charset="-122"/>
                <a:ea typeface="微软雅黑" panose="020B0503020204020204" charset="-122"/>
                <a:cs typeface="微软雅黑" panose="020B0503020204020204" charset="-122"/>
              </a:rPr>
              <a:t>（</a:t>
            </a:r>
            <a:r>
              <a:rPr sz="800" spc="-5" dirty="0">
                <a:solidFill>
                  <a:srgbClr val="FFFFFF"/>
                </a:solidFill>
                <a:latin typeface="微软雅黑" panose="020B0503020204020204" charset="-122"/>
                <a:ea typeface="微软雅黑" panose="020B0503020204020204" charset="-122"/>
                <a:cs typeface="微软雅黑" panose="020B0503020204020204" charset="-122"/>
              </a:rPr>
              <a:t>征求</a:t>
            </a:r>
            <a:r>
              <a:rPr sz="800" dirty="0">
                <a:solidFill>
                  <a:srgbClr val="FFFFFF"/>
                </a:solidFill>
                <a:latin typeface="微软雅黑" panose="020B0503020204020204" charset="-122"/>
                <a:ea typeface="微软雅黑" panose="020B0503020204020204" charset="-122"/>
                <a:cs typeface="微软雅黑" panose="020B0503020204020204" charset="-122"/>
              </a:rPr>
              <a:t>意</a:t>
            </a:r>
            <a:r>
              <a:rPr sz="800" spc="-5" dirty="0">
                <a:solidFill>
                  <a:srgbClr val="FFFFFF"/>
                </a:solidFill>
                <a:latin typeface="微软雅黑" panose="020B0503020204020204" charset="-122"/>
                <a:ea typeface="微软雅黑" panose="020B0503020204020204" charset="-122"/>
                <a:cs typeface="微软雅黑" panose="020B0503020204020204" charset="-122"/>
              </a:rPr>
              <a:t>见稿</a:t>
            </a:r>
            <a:r>
              <a:rPr sz="800" dirty="0">
                <a:solidFill>
                  <a:srgbClr val="FFFFFF"/>
                </a:solidFill>
                <a:latin typeface="微软雅黑" panose="020B0503020204020204" charset="-122"/>
                <a:ea typeface="微软雅黑" panose="020B0503020204020204" charset="-122"/>
                <a:cs typeface="微软雅黑" panose="020B0503020204020204" charset="-122"/>
              </a:rPr>
              <a:t>）</a:t>
            </a:r>
            <a:r>
              <a:rPr sz="800" spc="-5" dirty="0">
                <a:solidFill>
                  <a:srgbClr val="FFFFFF"/>
                </a:solidFill>
                <a:latin typeface="微软雅黑" panose="020B0503020204020204" charset="-122"/>
                <a:ea typeface="微软雅黑" panose="020B0503020204020204" charset="-122"/>
                <a:cs typeface="微软雅黑" panose="020B0503020204020204" charset="-122"/>
              </a:rPr>
              <a:t>》</a:t>
            </a:r>
            <a:endParaRPr sz="800">
              <a:latin typeface="微软雅黑" panose="020B0503020204020204" charset="-122"/>
              <a:ea typeface="微软雅黑" panose="020B0503020204020204" charset="-122"/>
              <a:cs typeface="微软雅黑" panose="020B0503020204020204" charset="-122"/>
            </a:endParaRPr>
          </a:p>
          <a:p>
            <a:pPr marL="57785" indent="-45085">
              <a:lnSpc>
                <a:spcPct val="100000"/>
              </a:lnSpc>
              <a:spcBef>
                <a:spcPts val="410"/>
              </a:spcBef>
              <a:buSzPct val="88000"/>
              <a:buChar char="•"/>
              <a:tabLst>
                <a:tab pos="57785" algn="l"/>
              </a:tabLst>
            </a:pPr>
            <a:r>
              <a:rPr sz="800" spc="-5" dirty="0">
                <a:solidFill>
                  <a:srgbClr val="FFFFFF"/>
                </a:solidFill>
                <a:latin typeface="微软雅黑" panose="020B0503020204020204" charset="-122"/>
                <a:ea typeface="微软雅黑" panose="020B0503020204020204" charset="-122"/>
                <a:cs typeface="微软雅黑" panose="020B0503020204020204" charset="-122"/>
              </a:rPr>
              <a:t>发布《关于做好2019</a:t>
            </a:r>
            <a:r>
              <a:rPr sz="800" dirty="0">
                <a:solidFill>
                  <a:srgbClr val="FFFFFF"/>
                </a:solidFill>
                <a:latin typeface="微软雅黑" panose="020B0503020204020204" charset="-122"/>
                <a:ea typeface="微软雅黑" panose="020B0503020204020204" charset="-122"/>
                <a:cs typeface="微软雅黑" panose="020B0503020204020204" charset="-122"/>
              </a:rPr>
              <a:t>年</a:t>
            </a:r>
            <a:r>
              <a:rPr sz="800" spc="-5" dirty="0">
                <a:solidFill>
                  <a:srgbClr val="FFFFFF"/>
                </a:solidFill>
                <a:latin typeface="微软雅黑" panose="020B0503020204020204" charset="-122"/>
                <a:ea typeface="微软雅黑" panose="020B0503020204020204" charset="-122"/>
                <a:cs typeface="微软雅黑" panose="020B0503020204020204" charset="-122"/>
              </a:rPr>
              <a:t>度</a:t>
            </a:r>
            <a:r>
              <a:rPr sz="800" dirty="0">
                <a:solidFill>
                  <a:srgbClr val="FFFFFF"/>
                </a:solidFill>
                <a:latin typeface="微软雅黑" panose="020B0503020204020204" charset="-122"/>
                <a:ea typeface="微软雅黑" panose="020B0503020204020204" charset="-122"/>
                <a:cs typeface="微软雅黑" panose="020B0503020204020204" charset="-122"/>
              </a:rPr>
              <a:t>碳</a:t>
            </a:r>
            <a:r>
              <a:rPr sz="800" spc="-5" dirty="0">
                <a:solidFill>
                  <a:srgbClr val="FFFFFF"/>
                </a:solidFill>
                <a:latin typeface="微软雅黑" panose="020B0503020204020204" charset="-122"/>
                <a:ea typeface="微软雅黑" panose="020B0503020204020204" charset="-122"/>
                <a:cs typeface="微软雅黑" panose="020B0503020204020204" charset="-122"/>
              </a:rPr>
              <a:t>排</a:t>
            </a:r>
            <a:r>
              <a:rPr sz="800" dirty="0">
                <a:solidFill>
                  <a:srgbClr val="FFFFFF"/>
                </a:solidFill>
                <a:latin typeface="微软雅黑" panose="020B0503020204020204" charset="-122"/>
                <a:ea typeface="微软雅黑" panose="020B0503020204020204" charset="-122"/>
                <a:cs typeface="微软雅黑" panose="020B0503020204020204" charset="-122"/>
              </a:rPr>
              <a:t>放</a:t>
            </a:r>
            <a:r>
              <a:rPr sz="800" spc="-5" dirty="0">
                <a:solidFill>
                  <a:srgbClr val="FFFFFF"/>
                </a:solidFill>
                <a:latin typeface="微软雅黑" panose="020B0503020204020204" charset="-122"/>
                <a:ea typeface="微软雅黑" panose="020B0503020204020204" charset="-122"/>
                <a:cs typeface="微软雅黑" panose="020B0503020204020204" charset="-122"/>
              </a:rPr>
              <a:t>报</a:t>
            </a:r>
            <a:r>
              <a:rPr sz="800" dirty="0">
                <a:solidFill>
                  <a:srgbClr val="FFFFFF"/>
                </a:solidFill>
                <a:latin typeface="微软雅黑" panose="020B0503020204020204" charset="-122"/>
                <a:ea typeface="微软雅黑" panose="020B0503020204020204" charset="-122"/>
                <a:cs typeface="微软雅黑" panose="020B0503020204020204" charset="-122"/>
              </a:rPr>
              <a:t>告与</a:t>
            </a:r>
            <a:r>
              <a:rPr sz="800" spc="-5" dirty="0">
                <a:solidFill>
                  <a:srgbClr val="FFFFFF"/>
                </a:solidFill>
                <a:latin typeface="微软雅黑" panose="020B0503020204020204" charset="-122"/>
                <a:ea typeface="微软雅黑" panose="020B0503020204020204" charset="-122"/>
                <a:cs typeface="微软雅黑" panose="020B0503020204020204" charset="-122"/>
              </a:rPr>
              <a:t>核</a:t>
            </a:r>
            <a:r>
              <a:rPr sz="800" dirty="0">
                <a:solidFill>
                  <a:srgbClr val="FFFFFF"/>
                </a:solidFill>
                <a:latin typeface="微软雅黑" panose="020B0503020204020204" charset="-122"/>
                <a:ea typeface="微软雅黑" panose="020B0503020204020204" charset="-122"/>
                <a:cs typeface="微软雅黑" panose="020B0503020204020204" charset="-122"/>
              </a:rPr>
              <a:t>查及</a:t>
            </a:r>
            <a:r>
              <a:rPr sz="800" spc="-5" dirty="0">
                <a:solidFill>
                  <a:srgbClr val="FFFFFF"/>
                </a:solidFill>
                <a:latin typeface="微软雅黑" panose="020B0503020204020204" charset="-122"/>
                <a:ea typeface="微软雅黑" panose="020B0503020204020204" charset="-122"/>
                <a:cs typeface="微软雅黑" panose="020B0503020204020204" charset="-122"/>
              </a:rPr>
              <a:t>发</a:t>
            </a:r>
            <a:r>
              <a:rPr sz="800" dirty="0">
                <a:solidFill>
                  <a:srgbClr val="FFFFFF"/>
                </a:solidFill>
                <a:latin typeface="微软雅黑" panose="020B0503020204020204" charset="-122"/>
                <a:ea typeface="微软雅黑" panose="020B0503020204020204" charset="-122"/>
                <a:cs typeface="微软雅黑" panose="020B0503020204020204" charset="-122"/>
              </a:rPr>
              <a:t>电行</a:t>
            </a:r>
            <a:r>
              <a:rPr sz="800" spc="-5" dirty="0">
                <a:solidFill>
                  <a:srgbClr val="FFFFFF"/>
                </a:solidFill>
                <a:latin typeface="微软雅黑" panose="020B0503020204020204" charset="-122"/>
                <a:ea typeface="微软雅黑" panose="020B0503020204020204" charset="-122"/>
                <a:cs typeface="微软雅黑" panose="020B0503020204020204" charset="-122"/>
              </a:rPr>
              <a:t>业</a:t>
            </a:r>
            <a:r>
              <a:rPr sz="800" dirty="0">
                <a:solidFill>
                  <a:srgbClr val="FFFFFF"/>
                </a:solidFill>
                <a:latin typeface="微软雅黑" panose="020B0503020204020204" charset="-122"/>
                <a:ea typeface="微软雅黑" panose="020B0503020204020204" charset="-122"/>
                <a:cs typeface="微软雅黑" panose="020B0503020204020204" charset="-122"/>
              </a:rPr>
              <a:t>重</a:t>
            </a:r>
            <a:endParaRPr sz="800">
              <a:latin typeface="微软雅黑" panose="020B0503020204020204" charset="-122"/>
              <a:ea typeface="微软雅黑" panose="020B0503020204020204" charset="-122"/>
              <a:cs typeface="微软雅黑" panose="020B0503020204020204" charset="-122"/>
            </a:endParaRPr>
          </a:p>
          <a:p>
            <a:pPr marL="12700">
              <a:lnSpc>
                <a:spcPct val="100000"/>
              </a:lnSpc>
              <a:spcBef>
                <a:spcPts val="415"/>
              </a:spcBef>
            </a:pPr>
            <a:r>
              <a:rPr sz="800" spc="-5" dirty="0">
                <a:solidFill>
                  <a:srgbClr val="FFFFFF"/>
                </a:solidFill>
                <a:latin typeface="微软雅黑" panose="020B0503020204020204" charset="-122"/>
                <a:ea typeface="微软雅黑" panose="020B0503020204020204" charset="-122"/>
                <a:cs typeface="微软雅黑" panose="020B0503020204020204" charset="-122"/>
              </a:rPr>
              <a:t>点排放单位名单报送相关工作的通</a:t>
            </a:r>
            <a:r>
              <a:rPr sz="800" dirty="0">
                <a:solidFill>
                  <a:srgbClr val="FFFFFF"/>
                </a:solidFill>
                <a:latin typeface="微软雅黑" panose="020B0503020204020204" charset="-122"/>
                <a:ea typeface="微软雅黑" panose="020B0503020204020204" charset="-122"/>
                <a:cs typeface="微软雅黑" panose="020B0503020204020204" charset="-122"/>
              </a:rPr>
              <a:t>知</a:t>
            </a:r>
            <a:r>
              <a:rPr sz="800" spc="-5" dirty="0">
                <a:solidFill>
                  <a:srgbClr val="FFFFFF"/>
                </a:solidFill>
                <a:latin typeface="微软雅黑" panose="020B0503020204020204" charset="-122"/>
                <a:ea typeface="微软雅黑" panose="020B0503020204020204" charset="-122"/>
                <a:cs typeface="微软雅黑" panose="020B0503020204020204" charset="-122"/>
              </a:rPr>
              <a:t>》</a:t>
            </a:r>
            <a:endParaRPr sz="800">
              <a:latin typeface="微软雅黑" panose="020B0503020204020204" charset="-122"/>
              <a:ea typeface="微软雅黑" panose="020B0503020204020204" charset="-122"/>
              <a:cs typeface="微软雅黑" panose="020B0503020204020204" charset="-122"/>
            </a:endParaRPr>
          </a:p>
          <a:p>
            <a:pPr marL="12700" marR="22225">
              <a:lnSpc>
                <a:spcPct val="143000"/>
              </a:lnSpc>
              <a:buSzPct val="88000"/>
              <a:buChar char="•"/>
              <a:tabLst>
                <a:tab pos="57785" algn="l"/>
              </a:tabLst>
            </a:pPr>
            <a:r>
              <a:rPr sz="800" spc="-5" dirty="0">
                <a:solidFill>
                  <a:srgbClr val="FFFFFF"/>
                </a:solidFill>
                <a:latin typeface="微软雅黑" panose="020B0503020204020204" charset="-122"/>
                <a:ea typeface="微软雅黑" panose="020B0503020204020204" charset="-122"/>
                <a:cs typeface="微软雅黑" panose="020B0503020204020204" charset="-122"/>
              </a:rPr>
              <a:t>发布《发电行业配额分配实施方案</a:t>
            </a:r>
            <a:r>
              <a:rPr sz="800" dirty="0">
                <a:solidFill>
                  <a:srgbClr val="FFFFFF"/>
                </a:solidFill>
                <a:latin typeface="微软雅黑" panose="020B0503020204020204" charset="-122"/>
                <a:ea typeface="微软雅黑" panose="020B0503020204020204" charset="-122"/>
                <a:cs typeface="微软雅黑" panose="020B0503020204020204" charset="-122"/>
              </a:rPr>
              <a:t>》</a:t>
            </a:r>
            <a:r>
              <a:rPr sz="800" spc="-5" dirty="0">
                <a:solidFill>
                  <a:srgbClr val="FFFFFF"/>
                </a:solidFill>
                <a:latin typeface="微软雅黑" panose="020B0503020204020204" charset="-122"/>
                <a:ea typeface="微软雅黑" panose="020B0503020204020204" charset="-122"/>
                <a:cs typeface="微软雅黑" panose="020B0503020204020204" charset="-122"/>
              </a:rPr>
              <a:t>（试</a:t>
            </a:r>
            <a:r>
              <a:rPr sz="800" dirty="0">
                <a:solidFill>
                  <a:srgbClr val="FFFFFF"/>
                </a:solidFill>
                <a:latin typeface="微软雅黑" panose="020B0503020204020204" charset="-122"/>
                <a:ea typeface="微软雅黑" panose="020B0503020204020204" charset="-122"/>
                <a:cs typeface="微软雅黑" panose="020B0503020204020204" charset="-122"/>
              </a:rPr>
              <a:t>算</a:t>
            </a:r>
            <a:r>
              <a:rPr sz="800" spc="-5" dirty="0">
                <a:solidFill>
                  <a:srgbClr val="FFFFFF"/>
                </a:solidFill>
                <a:latin typeface="微软雅黑" panose="020B0503020204020204" charset="-122"/>
                <a:ea typeface="微软雅黑" panose="020B0503020204020204" charset="-122"/>
                <a:cs typeface="微软雅黑" panose="020B0503020204020204" charset="-122"/>
              </a:rPr>
              <a:t>版）</a:t>
            </a:r>
            <a:r>
              <a:rPr sz="800" dirty="0">
                <a:solidFill>
                  <a:srgbClr val="FFFFFF"/>
                </a:solidFill>
                <a:latin typeface="微软雅黑" panose="020B0503020204020204" charset="-122"/>
                <a:ea typeface="微软雅黑" panose="020B0503020204020204" charset="-122"/>
                <a:cs typeface="微软雅黑" panose="020B0503020204020204" charset="-122"/>
              </a:rPr>
              <a:t>并</a:t>
            </a:r>
            <a:r>
              <a:rPr sz="800" spc="-5" dirty="0">
                <a:solidFill>
                  <a:srgbClr val="FFFFFF"/>
                </a:solidFill>
                <a:latin typeface="微软雅黑" panose="020B0503020204020204" charset="-122"/>
                <a:ea typeface="微软雅黑" panose="020B0503020204020204" charset="-122"/>
                <a:cs typeface="微软雅黑" panose="020B0503020204020204" charset="-122"/>
              </a:rPr>
              <a:t>组织17 场共5000人次试算培训</a:t>
            </a:r>
            <a:endParaRPr sz="800">
              <a:latin typeface="微软雅黑" panose="020B0503020204020204" charset="-122"/>
              <a:ea typeface="微软雅黑" panose="020B0503020204020204" charset="-122"/>
              <a:cs typeface="微软雅黑" panose="020B0503020204020204" charset="-122"/>
            </a:endParaRPr>
          </a:p>
        </p:txBody>
      </p:sp>
      <p:sp>
        <p:nvSpPr>
          <p:cNvPr id="39" name="object 39"/>
          <p:cNvSpPr/>
          <p:nvPr/>
        </p:nvSpPr>
        <p:spPr>
          <a:xfrm>
            <a:off x="6477127" y="2592131"/>
            <a:ext cx="140970" cy="1214120"/>
          </a:xfrm>
          <a:custGeom>
            <a:avLst/>
            <a:gdLst/>
            <a:ahLst/>
            <a:cxnLst/>
            <a:rect l="l" t="t" r="r" b="b"/>
            <a:pathLst>
              <a:path w="140970" h="1214120">
                <a:moveTo>
                  <a:pt x="0" y="1213624"/>
                </a:moveTo>
                <a:lnTo>
                  <a:pt x="140627" y="1213624"/>
                </a:lnTo>
                <a:lnTo>
                  <a:pt x="140627" y="0"/>
                </a:lnTo>
                <a:lnTo>
                  <a:pt x="0" y="0"/>
                </a:lnTo>
                <a:lnTo>
                  <a:pt x="0" y="1213624"/>
                </a:lnTo>
                <a:close/>
              </a:path>
            </a:pathLst>
          </a:custGeom>
          <a:solidFill>
            <a:schemeClr val="tx2">
              <a:lumMod val="40000"/>
              <a:lumOff val="60000"/>
            </a:schemeClr>
          </a:solidFill>
        </p:spPr>
        <p:txBody>
          <a:bodyPr wrap="square" lIns="0" tIns="0" rIns="0" bIns="0" rtlCol="0"/>
          <a:lstStyle/>
          <a:p>
            <a:endParaRPr>
              <a:latin typeface="微软雅黑" panose="020B0503020204020204" charset="-122"/>
              <a:ea typeface="微软雅黑" panose="020B0503020204020204" charset="-122"/>
            </a:endParaRPr>
          </a:p>
        </p:txBody>
      </p:sp>
      <p:sp>
        <p:nvSpPr>
          <p:cNvPr id="40" name="object 40"/>
          <p:cNvSpPr/>
          <p:nvPr/>
        </p:nvSpPr>
        <p:spPr>
          <a:xfrm>
            <a:off x="5729096" y="2357193"/>
            <a:ext cx="2084070" cy="937894"/>
          </a:xfrm>
          <a:custGeom>
            <a:avLst/>
            <a:gdLst/>
            <a:ahLst/>
            <a:cxnLst/>
            <a:rect l="l" t="t" r="r" b="b"/>
            <a:pathLst>
              <a:path w="2084070" h="937895">
                <a:moveTo>
                  <a:pt x="1990217" y="0"/>
                </a:moveTo>
                <a:lnTo>
                  <a:pt x="93725" y="0"/>
                </a:lnTo>
                <a:lnTo>
                  <a:pt x="57221" y="7358"/>
                </a:lnTo>
                <a:lnTo>
                  <a:pt x="27432" y="27431"/>
                </a:lnTo>
                <a:lnTo>
                  <a:pt x="7358" y="57221"/>
                </a:lnTo>
                <a:lnTo>
                  <a:pt x="0" y="93725"/>
                </a:lnTo>
                <a:lnTo>
                  <a:pt x="0" y="843788"/>
                </a:lnTo>
                <a:lnTo>
                  <a:pt x="7358" y="880238"/>
                </a:lnTo>
                <a:lnTo>
                  <a:pt x="27432" y="910034"/>
                </a:lnTo>
                <a:lnTo>
                  <a:pt x="57221" y="930138"/>
                </a:lnTo>
                <a:lnTo>
                  <a:pt x="93725" y="937513"/>
                </a:lnTo>
                <a:lnTo>
                  <a:pt x="1990217" y="937513"/>
                </a:lnTo>
                <a:lnTo>
                  <a:pt x="2026741" y="930138"/>
                </a:lnTo>
                <a:lnTo>
                  <a:pt x="2056574" y="910034"/>
                </a:lnTo>
                <a:lnTo>
                  <a:pt x="2076692" y="880238"/>
                </a:lnTo>
                <a:lnTo>
                  <a:pt x="2084070" y="843788"/>
                </a:lnTo>
                <a:lnTo>
                  <a:pt x="2084070" y="93725"/>
                </a:lnTo>
                <a:lnTo>
                  <a:pt x="2076692" y="57221"/>
                </a:lnTo>
                <a:lnTo>
                  <a:pt x="2056574" y="27431"/>
                </a:lnTo>
                <a:lnTo>
                  <a:pt x="2026741" y="7358"/>
                </a:lnTo>
                <a:lnTo>
                  <a:pt x="1990217" y="0"/>
                </a:lnTo>
                <a:close/>
              </a:path>
            </a:pathLst>
          </a:custGeom>
          <a:solidFill>
            <a:srgbClr val="1B923B"/>
          </a:solidFill>
        </p:spPr>
        <p:txBody>
          <a:bodyPr wrap="square" lIns="0" tIns="0" rIns="0" bIns="0" rtlCol="0"/>
          <a:lstStyle/>
          <a:p>
            <a:endParaRPr>
              <a:latin typeface="微软雅黑" panose="020B0503020204020204" charset="-122"/>
              <a:ea typeface="微软雅黑" panose="020B0503020204020204" charset="-122"/>
            </a:endParaRPr>
          </a:p>
        </p:txBody>
      </p:sp>
      <p:sp>
        <p:nvSpPr>
          <p:cNvPr id="41" name="object 41"/>
          <p:cNvSpPr/>
          <p:nvPr/>
        </p:nvSpPr>
        <p:spPr>
          <a:xfrm>
            <a:off x="5729096" y="2357193"/>
            <a:ext cx="2084070" cy="937894"/>
          </a:xfrm>
          <a:custGeom>
            <a:avLst/>
            <a:gdLst/>
            <a:ahLst/>
            <a:cxnLst/>
            <a:rect l="l" t="t" r="r" b="b"/>
            <a:pathLst>
              <a:path w="2084070" h="937895">
                <a:moveTo>
                  <a:pt x="0" y="93725"/>
                </a:moveTo>
                <a:lnTo>
                  <a:pt x="7358" y="57221"/>
                </a:lnTo>
                <a:lnTo>
                  <a:pt x="27432" y="27431"/>
                </a:lnTo>
                <a:lnTo>
                  <a:pt x="57221" y="7358"/>
                </a:lnTo>
                <a:lnTo>
                  <a:pt x="93725" y="0"/>
                </a:lnTo>
                <a:lnTo>
                  <a:pt x="1990217" y="0"/>
                </a:lnTo>
                <a:lnTo>
                  <a:pt x="2026741" y="7358"/>
                </a:lnTo>
                <a:lnTo>
                  <a:pt x="2056574" y="27431"/>
                </a:lnTo>
                <a:lnTo>
                  <a:pt x="2076692" y="57221"/>
                </a:lnTo>
                <a:lnTo>
                  <a:pt x="2084070" y="93725"/>
                </a:lnTo>
                <a:lnTo>
                  <a:pt x="2084070" y="843788"/>
                </a:lnTo>
                <a:lnTo>
                  <a:pt x="2076692" y="880238"/>
                </a:lnTo>
                <a:lnTo>
                  <a:pt x="2056574" y="910034"/>
                </a:lnTo>
                <a:lnTo>
                  <a:pt x="2026741" y="930138"/>
                </a:lnTo>
                <a:lnTo>
                  <a:pt x="1990217" y="937513"/>
                </a:lnTo>
                <a:lnTo>
                  <a:pt x="93725" y="937513"/>
                </a:lnTo>
                <a:lnTo>
                  <a:pt x="57221" y="930138"/>
                </a:lnTo>
                <a:lnTo>
                  <a:pt x="27432" y="910034"/>
                </a:lnTo>
                <a:lnTo>
                  <a:pt x="7358" y="880238"/>
                </a:lnTo>
                <a:lnTo>
                  <a:pt x="0" y="843788"/>
                </a:lnTo>
                <a:lnTo>
                  <a:pt x="0" y="93725"/>
                </a:lnTo>
                <a:close/>
              </a:path>
            </a:pathLst>
          </a:custGeom>
          <a:ln w="25399">
            <a:solidFill>
              <a:srgbClr val="FFFFFF"/>
            </a:solidFill>
          </a:ln>
        </p:spPr>
        <p:txBody>
          <a:bodyPr wrap="square" lIns="0" tIns="0" rIns="0" bIns="0" rtlCol="0"/>
          <a:lstStyle/>
          <a:p>
            <a:endParaRPr>
              <a:latin typeface="微软雅黑" panose="020B0503020204020204" charset="-122"/>
              <a:ea typeface="微软雅黑" panose="020B0503020204020204" charset="-122"/>
            </a:endParaRPr>
          </a:p>
        </p:txBody>
      </p:sp>
      <p:sp>
        <p:nvSpPr>
          <p:cNvPr id="42" name="object 42"/>
          <p:cNvSpPr txBox="1"/>
          <p:nvPr/>
        </p:nvSpPr>
        <p:spPr>
          <a:xfrm>
            <a:off x="5774690" y="2425139"/>
            <a:ext cx="1920239" cy="355600"/>
          </a:xfrm>
          <a:prstGeom prst="rect">
            <a:avLst/>
          </a:prstGeom>
        </p:spPr>
        <p:txBody>
          <a:bodyPr vert="horz" wrap="square" lIns="0" tIns="12065" rIns="0" bIns="0" rtlCol="0">
            <a:spAutoFit/>
          </a:bodyPr>
          <a:lstStyle/>
          <a:p>
            <a:pPr marL="12700">
              <a:lnSpc>
                <a:spcPct val="100000"/>
              </a:lnSpc>
              <a:spcBef>
                <a:spcPts val="95"/>
              </a:spcBef>
            </a:pPr>
            <a:r>
              <a:rPr sz="800" b="1" spc="-10" dirty="0">
                <a:solidFill>
                  <a:srgbClr val="FFFFFF"/>
                </a:solidFill>
                <a:latin typeface="微软雅黑" panose="020B0503020204020204" charset="-122"/>
                <a:ea typeface="微软雅黑" panose="020B0503020204020204" charset="-122"/>
                <a:cs typeface="微软雅黑" panose="020B0503020204020204" charset="-122"/>
              </a:rPr>
              <a:t>2020</a:t>
            </a:r>
            <a:r>
              <a:rPr sz="800" b="1" i="1" spc="-5" dirty="0">
                <a:solidFill>
                  <a:srgbClr val="FFFFFF"/>
                </a:solidFill>
                <a:latin typeface="微软雅黑" panose="020B0503020204020204" charset="-122"/>
                <a:ea typeface="微软雅黑" panose="020B0503020204020204" charset="-122"/>
                <a:cs typeface="微软雅黑" panose="020B0503020204020204" charset="-122"/>
              </a:rPr>
              <a:t>年</a:t>
            </a:r>
            <a:endParaRPr sz="800">
              <a:latin typeface="微软雅黑" panose="020B0503020204020204" charset="-122"/>
              <a:ea typeface="微软雅黑" panose="020B0503020204020204" charset="-122"/>
              <a:cs typeface="微软雅黑" panose="020B0503020204020204" charset="-122"/>
            </a:endParaRPr>
          </a:p>
          <a:p>
            <a:pPr marL="69850" indent="-57150">
              <a:lnSpc>
                <a:spcPct val="100000"/>
              </a:lnSpc>
              <a:spcBef>
                <a:spcPts val="760"/>
              </a:spcBef>
              <a:buChar char="•"/>
              <a:tabLst>
                <a:tab pos="69850" algn="l"/>
              </a:tabLst>
            </a:pPr>
            <a:r>
              <a:rPr sz="800" spc="-5" dirty="0">
                <a:solidFill>
                  <a:srgbClr val="FFFFFF"/>
                </a:solidFill>
                <a:latin typeface="微软雅黑" panose="020B0503020204020204" charset="-122"/>
                <a:ea typeface="微软雅黑" panose="020B0503020204020204" charset="-122"/>
                <a:cs typeface="微软雅黑" panose="020B0503020204020204" charset="-122"/>
              </a:rPr>
              <a:t>印发《2019-2020年全国碳排放权交易配</a:t>
            </a:r>
            <a:endParaRPr sz="800">
              <a:latin typeface="微软雅黑" panose="020B0503020204020204" charset="-122"/>
              <a:ea typeface="微软雅黑" panose="020B0503020204020204" charset="-122"/>
              <a:cs typeface="微软雅黑" panose="020B0503020204020204" charset="-122"/>
            </a:endParaRPr>
          </a:p>
        </p:txBody>
      </p:sp>
      <p:sp>
        <p:nvSpPr>
          <p:cNvPr id="43" name="object 43"/>
          <p:cNvSpPr txBox="1"/>
          <p:nvPr/>
        </p:nvSpPr>
        <p:spPr>
          <a:xfrm>
            <a:off x="5831840" y="2790771"/>
            <a:ext cx="1955164" cy="134620"/>
          </a:xfrm>
          <a:prstGeom prst="rect">
            <a:avLst/>
          </a:prstGeom>
        </p:spPr>
        <p:txBody>
          <a:bodyPr vert="horz" wrap="square" lIns="0" tIns="12065" rIns="0" bIns="0" rtlCol="0">
            <a:spAutoFit/>
          </a:bodyPr>
          <a:lstStyle/>
          <a:p>
            <a:pPr marL="12700">
              <a:lnSpc>
                <a:spcPct val="100000"/>
              </a:lnSpc>
              <a:spcBef>
                <a:spcPts val="95"/>
              </a:spcBef>
            </a:pPr>
            <a:r>
              <a:rPr sz="800" spc="-5" dirty="0">
                <a:solidFill>
                  <a:srgbClr val="FFFFFF"/>
                </a:solidFill>
                <a:latin typeface="微软雅黑" panose="020B0503020204020204" charset="-122"/>
                <a:ea typeface="微软雅黑" panose="020B0503020204020204" charset="-122"/>
                <a:cs typeface="微软雅黑" panose="020B0503020204020204" charset="-122"/>
              </a:rPr>
              <a:t>额总量</a:t>
            </a:r>
            <a:r>
              <a:rPr sz="800" dirty="0">
                <a:solidFill>
                  <a:srgbClr val="FFFFFF"/>
                </a:solidFill>
                <a:latin typeface="微软雅黑" panose="020B0503020204020204" charset="-122"/>
                <a:ea typeface="微软雅黑" panose="020B0503020204020204" charset="-122"/>
                <a:cs typeface="微软雅黑" panose="020B0503020204020204" charset="-122"/>
              </a:rPr>
              <a:t>设</a:t>
            </a:r>
            <a:r>
              <a:rPr sz="800" spc="-5" dirty="0">
                <a:solidFill>
                  <a:srgbClr val="FFFFFF"/>
                </a:solidFill>
                <a:latin typeface="微软雅黑" panose="020B0503020204020204" charset="-122"/>
                <a:ea typeface="微软雅黑" panose="020B0503020204020204" charset="-122"/>
                <a:cs typeface="微软雅黑" panose="020B0503020204020204" charset="-122"/>
              </a:rPr>
              <a:t>定与</a:t>
            </a:r>
            <a:r>
              <a:rPr sz="800" dirty="0">
                <a:solidFill>
                  <a:srgbClr val="FFFFFF"/>
                </a:solidFill>
                <a:latin typeface="微软雅黑" panose="020B0503020204020204" charset="-122"/>
                <a:ea typeface="微软雅黑" panose="020B0503020204020204" charset="-122"/>
                <a:cs typeface="微软雅黑" panose="020B0503020204020204" charset="-122"/>
              </a:rPr>
              <a:t>分</a:t>
            </a:r>
            <a:r>
              <a:rPr sz="800" spc="-5" dirty="0">
                <a:solidFill>
                  <a:srgbClr val="FFFFFF"/>
                </a:solidFill>
                <a:latin typeface="微软雅黑" panose="020B0503020204020204" charset="-122"/>
                <a:ea typeface="微软雅黑" panose="020B0503020204020204" charset="-122"/>
                <a:cs typeface="微软雅黑" panose="020B0503020204020204" charset="-122"/>
              </a:rPr>
              <a:t>配实施</a:t>
            </a:r>
            <a:r>
              <a:rPr sz="800" dirty="0">
                <a:solidFill>
                  <a:srgbClr val="FFFFFF"/>
                </a:solidFill>
                <a:latin typeface="微软雅黑" panose="020B0503020204020204" charset="-122"/>
                <a:ea typeface="微软雅黑" panose="020B0503020204020204" charset="-122"/>
                <a:cs typeface="微软雅黑" panose="020B0503020204020204" charset="-122"/>
              </a:rPr>
              <a:t>方</a:t>
            </a:r>
            <a:r>
              <a:rPr sz="800" spc="-5" dirty="0">
                <a:solidFill>
                  <a:srgbClr val="FFFFFF"/>
                </a:solidFill>
                <a:latin typeface="微软雅黑" panose="020B0503020204020204" charset="-122"/>
                <a:ea typeface="微软雅黑" panose="020B0503020204020204" charset="-122"/>
                <a:cs typeface="微软雅黑" panose="020B0503020204020204" charset="-122"/>
              </a:rPr>
              <a:t>案（</a:t>
            </a:r>
            <a:r>
              <a:rPr sz="800" dirty="0">
                <a:solidFill>
                  <a:srgbClr val="FFFFFF"/>
                </a:solidFill>
                <a:latin typeface="微软雅黑" panose="020B0503020204020204" charset="-122"/>
                <a:ea typeface="微软雅黑" panose="020B0503020204020204" charset="-122"/>
                <a:cs typeface="微软雅黑" panose="020B0503020204020204" charset="-122"/>
              </a:rPr>
              <a:t>发</a:t>
            </a:r>
            <a:r>
              <a:rPr sz="800" spc="-5" dirty="0">
                <a:solidFill>
                  <a:srgbClr val="FFFFFF"/>
                </a:solidFill>
                <a:latin typeface="微软雅黑" panose="020B0503020204020204" charset="-122"/>
                <a:ea typeface="微软雅黑" panose="020B0503020204020204" charset="-122"/>
                <a:cs typeface="微软雅黑" panose="020B0503020204020204" charset="-122"/>
              </a:rPr>
              <a:t>电行业</a:t>
            </a:r>
            <a:r>
              <a:rPr sz="800" dirty="0">
                <a:solidFill>
                  <a:srgbClr val="FFFFFF"/>
                </a:solidFill>
                <a:latin typeface="微软雅黑" panose="020B0503020204020204" charset="-122"/>
                <a:ea typeface="微软雅黑" panose="020B0503020204020204" charset="-122"/>
                <a:cs typeface="微软雅黑" panose="020B0503020204020204" charset="-122"/>
              </a:rPr>
              <a:t>）</a:t>
            </a:r>
            <a:r>
              <a:rPr sz="800" spc="-5" dirty="0">
                <a:solidFill>
                  <a:srgbClr val="FFFFFF"/>
                </a:solidFill>
                <a:latin typeface="微软雅黑" panose="020B0503020204020204" charset="-122"/>
                <a:ea typeface="微软雅黑" panose="020B0503020204020204" charset="-122"/>
                <a:cs typeface="微软雅黑" panose="020B0503020204020204" charset="-122"/>
              </a:rPr>
              <a:t>》</a:t>
            </a:r>
            <a:endParaRPr sz="800">
              <a:latin typeface="微软雅黑" panose="020B0503020204020204" charset="-122"/>
              <a:ea typeface="微软雅黑" panose="020B0503020204020204" charset="-122"/>
              <a:cs typeface="微软雅黑" panose="020B0503020204020204" charset="-122"/>
            </a:endParaRPr>
          </a:p>
        </p:txBody>
      </p:sp>
      <p:sp>
        <p:nvSpPr>
          <p:cNvPr id="44" name="object 44"/>
          <p:cNvSpPr txBox="1"/>
          <p:nvPr/>
        </p:nvSpPr>
        <p:spPr>
          <a:xfrm>
            <a:off x="5774690" y="2973652"/>
            <a:ext cx="1920239" cy="134620"/>
          </a:xfrm>
          <a:prstGeom prst="rect">
            <a:avLst/>
          </a:prstGeom>
        </p:spPr>
        <p:txBody>
          <a:bodyPr vert="horz" wrap="square" lIns="0" tIns="12065" rIns="0" bIns="0" rtlCol="0">
            <a:spAutoFit/>
          </a:bodyPr>
          <a:lstStyle/>
          <a:p>
            <a:pPr marL="69850" indent="-57150">
              <a:lnSpc>
                <a:spcPct val="100000"/>
              </a:lnSpc>
              <a:spcBef>
                <a:spcPts val="95"/>
              </a:spcBef>
              <a:buChar char="•"/>
              <a:tabLst>
                <a:tab pos="69850" algn="l"/>
              </a:tabLst>
            </a:pPr>
            <a:r>
              <a:rPr sz="800" spc="-5" dirty="0">
                <a:solidFill>
                  <a:srgbClr val="FFFFFF"/>
                </a:solidFill>
                <a:latin typeface="微软雅黑" panose="020B0503020204020204" charset="-122"/>
                <a:ea typeface="微软雅黑" panose="020B0503020204020204" charset="-122"/>
                <a:cs typeface="微软雅黑" panose="020B0503020204020204" charset="-122"/>
              </a:rPr>
              <a:t>《纳入2019-2020年全国碳排放权交易配</a:t>
            </a:r>
            <a:endParaRPr sz="800" spc="-5" dirty="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45" name="object 45"/>
          <p:cNvSpPr txBox="1"/>
          <p:nvPr/>
        </p:nvSpPr>
        <p:spPr>
          <a:xfrm>
            <a:off x="5831840" y="3130624"/>
            <a:ext cx="1343660" cy="134620"/>
          </a:xfrm>
          <a:prstGeom prst="rect">
            <a:avLst/>
          </a:prstGeom>
        </p:spPr>
        <p:txBody>
          <a:bodyPr vert="horz" wrap="square" lIns="0" tIns="12065" rIns="0" bIns="0" rtlCol="0">
            <a:spAutoFit/>
          </a:bodyPr>
          <a:lstStyle/>
          <a:p>
            <a:pPr marL="12700">
              <a:lnSpc>
                <a:spcPct val="100000"/>
              </a:lnSpc>
              <a:spcBef>
                <a:spcPts val="95"/>
              </a:spcBef>
            </a:pPr>
            <a:r>
              <a:rPr sz="800" spc="-5" dirty="0">
                <a:solidFill>
                  <a:srgbClr val="FFFFFF"/>
                </a:solidFill>
                <a:latin typeface="微软雅黑" panose="020B0503020204020204" charset="-122"/>
                <a:ea typeface="微软雅黑" panose="020B0503020204020204" charset="-122"/>
                <a:cs typeface="微软雅黑" panose="020B0503020204020204" charset="-122"/>
              </a:rPr>
              <a:t>额管理的重点排放单位名单》</a:t>
            </a:r>
            <a:endParaRPr sz="800" spc="-5" dirty="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46" name="object 46"/>
          <p:cNvSpPr/>
          <p:nvPr/>
        </p:nvSpPr>
        <p:spPr>
          <a:xfrm>
            <a:off x="5729096" y="3578553"/>
            <a:ext cx="2084070" cy="937894"/>
          </a:xfrm>
          <a:custGeom>
            <a:avLst/>
            <a:gdLst/>
            <a:ahLst/>
            <a:cxnLst/>
            <a:rect l="l" t="t" r="r" b="b"/>
            <a:pathLst>
              <a:path w="2084070" h="937895">
                <a:moveTo>
                  <a:pt x="1990217" y="0"/>
                </a:moveTo>
                <a:lnTo>
                  <a:pt x="93725" y="0"/>
                </a:lnTo>
                <a:lnTo>
                  <a:pt x="57221" y="7358"/>
                </a:lnTo>
                <a:lnTo>
                  <a:pt x="27432" y="27431"/>
                </a:lnTo>
                <a:lnTo>
                  <a:pt x="7358" y="57221"/>
                </a:lnTo>
                <a:lnTo>
                  <a:pt x="0" y="93725"/>
                </a:lnTo>
                <a:lnTo>
                  <a:pt x="0" y="843724"/>
                </a:lnTo>
                <a:lnTo>
                  <a:pt x="7358" y="880216"/>
                </a:lnTo>
                <a:lnTo>
                  <a:pt x="27432" y="910016"/>
                </a:lnTo>
                <a:lnTo>
                  <a:pt x="57221" y="930108"/>
                </a:lnTo>
                <a:lnTo>
                  <a:pt x="93725" y="937475"/>
                </a:lnTo>
                <a:lnTo>
                  <a:pt x="1990217" y="937475"/>
                </a:lnTo>
                <a:lnTo>
                  <a:pt x="2026741" y="930108"/>
                </a:lnTo>
                <a:lnTo>
                  <a:pt x="2056574" y="910016"/>
                </a:lnTo>
                <a:lnTo>
                  <a:pt x="2076692" y="880216"/>
                </a:lnTo>
                <a:lnTo>
                  <a:pt x="2084070" y="843724"/>
                </a:lnTo>
                <a:lnTo>
                  <a:pt x="2084070" y="93725"/>
                </a:lnTo>
                <a:lnTo>
                  <a:pt x="2076692" y="57221"/>
                </a:lnTo>
                <a:lnTo>
                  <a:pt x="2056574" y="27431"/>
                </a:lnTo>
                <a:lnTo>
                  <a:pt x="2026741" y="7358"/>
                </a:lnTo>
                <a:lnTo>
                  <a:pt x="1990217" y="0"/>
                </a:lnTo>
                <a:close/>
              </a:path>
            </a:pathLst>
          </a:custGeom>
          <a:solidFill>
            <a:srgbClr val="2A62AE"/>
          </a:solidFill>
        </p:spPr>
        <p:txBody>
          <a:bodyPr wrap="square" lIns="0" tIns="0" rIns="0" bIns="0" rtlCol="0"/>
          <a:lstStyle/>
          <a:p>
            <a:endParaRPr>
              <a:latin typeface="微软雅黑" panose="020B0503020204020204" charset="-122"/>
              <a:ea typeface="微软雅黑" panose="020B0503020204020204" charset="-122"/>
            </a:endParaRPr>
          </a:p>
        </p:txBody>
      </p:sp>
      <p:sp>
        <p:nvSpPr>
          <p:cNvPr id="47" name="object 47"/>
          <p:cNvSpPr/>
          <p:nvPr/>
        </p:nvSpPr>
        <p:spPr>
          <a:xfrm>
            <a:off x="5730366" y="3578553"/>
            <a:ext cx="2084070" cy="937894"/>
          </a:xfrm>
          <a:custGeom>
            <a:avLst/>
            <a:gdLst/>
            <a:ahLst/>
            <a:cxnLst/>
            <a:rect l="l" t="t" r="r" b="b"/>
            <a:pathLst>
              <a:path w="2084070" h="937895">
                <a:moveTo>
                  <a:pt x="0" y="93725"/>
                </a:moveTo>
                <a:lnTo>
                  <a:pt x="7358" y="57221"/>
                </a:lnTo>
                <a:lnTo>
                  <a:pt x="27432" y="27431"/>
                </a:lnTo>
                <a:lnTo>
                  <a:pt x="57221" y="7358"/>
                </a:lnTo>
                <a:lnTo>
                  <a:pt x="93725" y="0"/>
                </a:lnTo>
                <a:lnTo>
                  <a:pt x="1990217" y="0"/>
                </a:lnTo>
                <a:lnTo>
                  <a:pt x="2026741" y="7358"/>
                </a:lnTo>
                <a:lnTo>
                  <a:pt x="2056574" y="27431"/>
                </a:lnTo>
                <a:lnTo>
                  <a:pt x="2076692" y="57221"/>
                </a:lnTo>
                <a:lnTo>
                  <a:pt x="2084070" y="93725"/>
                </a:lnTo>
                <a:lnTo>
                  <a:pt x="2084070" y="843724"/>
                </a:lnTo>
                <a:lnTo>
                  <a:pt x="2076692" y="880216"/>
                </a:lnTo>
                <a:lnTo>
                  <a:pt x="2056574" y="910016"/>
                </a:lnTo>
                <a:lnTo>
                  <a:pt x="2026741" y="930108"/>
                </a:lnTo>
                <a:lnTo>
                  <a:pt x="1990217" y="937475"/>
                </a:lnTo>
                <a:lnTo>
                  <a:pt x="93725" y="937475"/>
                </a:lnTo>
                <a:lnTo>
                  <a:pt x="57221" y="930108"/>
                </a:lnTo>
                <a:lnTo>
                  <a:pt x="27432" y="910016"/>
                </a:lnTo>
                <a:lnTo>
                  <a:pt x="7358" y="880216"/>
                </a:lnTo>
                <a:lnTo>
                  <a:pt x="0" y="843724"/>
                </a:lnTo>
                <a:lnTo>
                  <a:pt x="0" y="93725"/>
                </a:lnTo>
                <a:close/>
              </a:path>
            </a:pathLst>
          </a:custGeom>
          <a:ln w="25400">
            <a:solidFill>
              <a:srgbClr val="FFFFFF"/>
            </a:solidFill>
          </a:ln>
        </p:spPr>
        <p:txBody>
          <a:bodyPr wrap="square" lIns="0" tIns="0" rIns="0" bIns="0" rtlCol="0"/>
          <a:lstStyle/>
          <a:p>
            <a:endParaRPr>
              <a:latin typeface="微软雅黑" panose="020B0503020204020204" charset="-122"/>
              <a:ea typeface="微软雅黑" panose="020B0503020204020204" charset="-122"/>
            </a:endParaRPr>
          </a:p>
        </p:txBody>
      </p:sp>
      <p:sp>
        <p:nvSpPr>
          <p:cNvPr id="48" name="object 48"/>
          <p:cNvSpPr txBox="1"/>
          <p:nvPr/>
        </p:nvSpPr>
        <p:spPr>
          <a:xfrm>
            <a:off x="5774690" y="3637353"/>
            <a:ext cx="377190" cy="134620"/>
          </a:xfrm>
          <a:prstGeom prst="rect">
            <a:avLst/>
          </a:prstGeom>
        </p:spPr>
        <p:txBody>
          <a:bodyPr vert="horz" wrap="square" lIns="0" tIns="12065" rIns="0" bIns="0" rtlCol="0">
            <a:spAutoFit/>
          </a:bodyPr>
          <a:lstStyle/>
          <a:p>
            <a:pPr marL="12700">
              <a:lnSpc>
                <a:spcPct val="100000"/>
              </a:lnSpc>
              <a:spcBef>
                <a:spcPts val="95"/>
              </a:spcBef>
            </a:pPr>
            <a:r>
              <a:rPr sz="800" b="1" spc="-10" dirty="0">
                <a:solidFill>
                  <a:srgbClr val="FFFFFF"/>
                </a:solidFill>
                <a:latin typeface="微软雅黑" panose="020B0503020204020204" charset="-122"/>
                <a:ea typeface="微软雅黑" panose="020B0503020204020204" charset="-122"/>
                <a:cs typeface="微软雅黑" panose="020B0503020204020204" charset="-122"/>
              </a:rPr>
              <a:t>2021</a:t>
            </a:r>
            <a:r>
              <a:rPr sz="800" b="1" i="1" spc="-5" dirty="0">
                <a:solidFill>
                  <a:srgbClr val="FFFFFF"/>
                </a:solidFill>
                <a:latin typeface="微软雅黑" panose="020B0503020204020204" charset="-122"/>
                <a:ea typeface="微软雅黑" panose="020B0503020204020204" charset="-122"/>
                <a:cs typeface="微软雅黑" panose="020B0503020204020204" charset="-122"/>
              </a:rPr>
              <a:t>年</a:t>
            </a:r>
            <a:endParaRPr sz="800">
              <a:latin typeface="微软雅黑" panose="020B0503020204020204" charset="-122"/>
              <a:ea typeface="微软雅黑" panose="020B0503020204020204" charset="-122"/>
              <a:cs typeface="微软雅黑" panose="020B0503020204020204" charset="-122"/>
            </a:endParaRPr>
          </a:p>
        </p:txBody>
      </p:sp>
      <p:sp>
        <p:nvSpPr>
          <p:cNvPr id="49" name="object 49"/>
          <p:cNvSpPr txBox="1"/>
          <p:nvPr/>
        </p:nvSpPr>
        <p:spPr>
          <a:xfrm>
            <a:off x="5774690" y="3819929"/>
            <a:ext cx="1908175" cy="513715"/>
          </a:xfrm>
          <a:prstGeom prst="rect">
            <a:avLst/>
          </a:prstGeom>
        </p:spPr>
        <p:txBody>
          <a:bodyPr vert="horz" wrap="square" lIns="0" tIns="12700" rIns="0" bIns="0" rtlCol="0">
            <a:spAutoFit/>
          </a:bodyPr>
          <a:lstStyle/>
          <a:p>
            <a:pPr marL="69850" marR="5080" indent="-57150">
              <a:lnSpc>
                <a:spcPct val="129000"/>
              </a:lnSpc>
              <a:spcBef>
                <a:spcPts val="100"/>
              </a:spcBef>
              <a:buChar char="•"/>
              <a:tabLst>
                <a:tab pos="69850" algn="l"/>
              </a:tabLst>
            </a:pPr>
            <a:r>
              <a:rPr sz="800" spc="-5" dirty="0">
                <a:solidFill>
                  <a:srgbClr val="FFFFFF"/>
                </a:solidFill>
                <a:latin typeface="微软雅黑" panose="020B0503020204020204" charset="-122"/>
                <a:ea typeface="微软雅黑" panose="020B0503020204020204" charset="-122"/>
                <a:cs typeface="微软雅黑" panose="020B0503020204020204" charset="-122"/>
              </a:rPr>
              <a:t>《碳排放权交易管理办法（试行）</a:t>
            </a:r>
            <a:r>
              <a:rPr sz="800" dirty="0">
                <a:solidFill>
                  <a:srgbClr val="FFFFFF"/>
                </a:solidFill>
                <a:latin typeface="微软雅黑" panose="020B0503020204020204" charset="-122"/>
                <a:ea typeface="微软雅黑" panose="020B0503020204020204" charset="-122"/>
                <a:cs typeface="微软雅黑" panose="020B0503020204020204" charset="-122"/>
              </a:rPr>
              <a:t>》</a:t>
            </a:r>
            <a:r>
              <a:rPr sz="800" spc="-5" dirty="0">
                <a:solidFill>
                  <a:srgbClr val="FFFFFF"/>
                </a:solidFill>
                <a:latin typeface="微软雅黑" panose="020B0503020204020204" charset="-122"/>
                <a:ea typeface="微软雅黑" panose="020B0503020204020204" charset="-122"/>
                <a:cs typeface="微软雅黑" panose="020B0503020204020204" charset="-122"/>
              </a:rPr>
              <a:t>正式 实施</a:t>
            </a:r>
            <a:endParaRPr sz="800">
              <a:latin typeface="微软雅黑" panose="020B0503020204020204" charset="-122"/>
              <a:ea typeface="微软雅黑" panose="020B0503020204020204" charset="-122"/>
              <a:cs typeface="微软雅黑" panose="020B0503020204020204" charset="-122"/>
            </a:endParaRPr>
          </a:p>
          <a:p>
            <a:pPr marL="69850" indent="-57150">
              <a:lnSpc>
                <a:spcPct val="100000"/>
              </a:lnSpc>
              <a:spcBef>
                <a:spcPts val="480"/>
              </a:spcBef>
              <a:buChar char="•"/>
              <a:tabLst>
                <a:tab pos="69850" algn="l"/>
              </a:tabLst>
            </a:pPr>
            <a:r>
              <a:rPr sz="800" spc="-5" dirty="0">
                <a:solidFill>
                  <a:srgbClr val="FFFFFF"/>
                </a:solidFill>
                <a:latin typeface="微软雅黑" panose="020B0503020204020204" charset="-122"/>
                <a:ea typeface="微软雅黑" panose="020B0503020204020204" charset="-122"/>
                <a:cs typeface="微软雅黑" panose="020B0503020204020204" charset="-122"/>
              </a:rPr>
              <a:t>全国碳市场首个履约周期正式启动</a:t>
            </a:r>
            <a:endParaRPr sz="800">
              <a:latin typeface="微软雅黑" panose="020B0503020204020204" charset="-122"/>
              <a:ea typeface="微软雅黑" panose="020B0503020204020204" charset="-122"/>
              <a:cs typeface="微软雅黑" panose="020B0503020204020204" charset="-122"/>
            </a:endParaRPr>
          </a:p>
        </p:txBody>
      </p:sp>
      <p:sp>
        <p:nvSpPr>
          <p:cNvPr id="50" name="object 50"/>
          <p:cNvSpPr txBox="1"/>
          <p:nvPr/>
        </p:nvSpPr>
        <p:spPr>
          <a:xfrm>
            <a:off x="533412" y="1108657"/>
            <a:ext cx="229235" cy="3103245"/>
          </a:xfrm>
          <a:prstGeom prst="rect">
            <a:avLst/>
          </a:prstGeom>
        </p:spPr>
        <p:txBody>
          <a:bodyPr vert="horz" wrap="square" lIns="0" tIns="56515" rIns="0" bIns="0" rtlCol="0">
            <a:spAutoFit/>
          </a:bodyPr>
          <a:lstStyle/>
          <a:p>
            <a:pPr marL="12700" marR="5080" algn="just">
              <a:lnSpc>
                <a:spcPct val="82000"/>
              </a:lnSpc>
              <a:spcBef>
                <a:spcPts val="445"/>
              </a:spcBef>
            </a:pPr>
            <a:r>
              <a:rPr sz="2200" b="1" spc="-5" dirty="0">
                <a:solidFill>
                  <a:schemeClr val="tx2"/>
                </a:solidFill>
                <a:latin typeface="方正黑体_GBK" panose="03000509000000000000" charset="-122"/>
                <a:ea typeface="方正黑体_GBK" panose="03000509000000000000" charset="-122"/>
                <a:cs typeface="方正黑体_GBK" panose="03000509000000000000" charset="-122"/>
              </a:rPr>
              <a:t>全 国 碳 市 场 十 年 建 设 历 程</a:t>
            </a:r>
            <a:endParaRPr sz="2200" b="1" spc="-5"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1201420" y="789252"/>
            <a:ext cx="2086610" cy="320040"/>
          </a:xfrm>
          <a:prstGeom prst="rect">
            <a:avLst/>
          </a:prstGeom>
        </p:spPr>
        <p:txBody>
          <a:bodyPr vert="horz" wrap="square" lIns="0" tIns="12700" rIns="0" bIns="0" rtlCol="0">
            <a:spAutoFit/>
          </a:bodyPr>
          <a:lstStyle/>
          <a:p>
            <a:pPr marL="12700">
              <a:lnSpc>
                <a:spcPct val="100000"/>
              </a:lnSpc>
              <a:spcBef>
                <a:spcPts val="100"/>
              </a:spcBef>
            </a:pPr>
            <a:r>
              <a:rPr sz="2000" dirty="0">
                <a:solidFill>
                  <a:schemeClr val="tx2"/>
                </a:solidFill>
                <a:latin typeface="方正黑体_GBK" panose="03000509000000000000" charset="-122"/>
                <a:ea typeface="方正黑体_GBK" panose="03000509000000000000" charset="-122"/>
                <a:cs typeface="方正黑体_GBK" panose="03000509000000000000" charset="-122"/>
              </a:rPr>
              <a:t>碳中和</a:t>
            </a:r>
            <a:r>
              <a:rPr sz="2000" spc="-20" dirty="0">
                <a:solidFill>
                  <a:schemeClr val="tx2"/>
                </a:solidFill>
                <a:latin typeface="方正黑体_GBK" panose="03000509000000000000" charset="-122"/>
                <a:ea typeface="方正黑体_GBK" panose="03000509000000000000" charset="-122"/>
                <a:cs typeface="方正黑体_GBK" panose="03000509000000000000" charset="-122"/>
              </a:rPr>
              <a:t>V</a:t>
            </a:r>
            <a:r>
              <a:rPr sz="2000" dirty="0">
                <a:solidFill>
                  <a:schemeClr val="tx2"/>
                </a:solidFill>
                <a:latin typeface="方正黑体_GBK" panose="03000509000000000000" charset="-122"/>
                <a:ea typeface="方正黑体_GBK" panose="03000509000000000000" charset="-122"/>
                <a:cs typeface="方正黑体_GBK" panose="03000509000000000000" charset="-122"/>
              </a:rPr>
              <a:t>S碳交易</a:t>
            </a:r>
            <a:endParaRPr sz="2000" dirty="0">
              <a:solidFill>
                <a:schemeClr val="tx2"/>
              </a:solidFill>
              <a:latin typeface="方正黑体_GBK" panose="03000509000000000000" charset="-122"/>
              <a:ea typeface="方正黑体_GBK" panose="03000509000000000000" charset="-122"/>
              <a:cs typeface="方正黑体_GBK" panose="03000509000000000000" charset="-122"/>
            </a:endParaRPr>
          </a:p>
        </p:txBody>
      </p:sp>
      <p:sp>
        <p:nvSpPr>
          <p:cNvPr id="3" name="object 3"/>
          <p:cNvSpPr/>
          <p:nvPr/>
        </p:nvSpPr>
        <p:spPr>
          <a:xfrm>
            <a:off x="2311526" y="2219780"/>
            <a:ext cx="1756410" cy="681355"/>
          </a:xfrm>
          <a:custGeom>
            <a:avLst/>
            <a:gdLst/>
            <a:ahLst/>
            <a:cxnLst/>
            <a:rect l="l" t="t" r="r" b="b"/>
            <a:pathLst>
              <a:path w="1756410" h="681355">
                <a:moveTo>
                  <a:pt x="0" y="0"/>
                </a:moveTo>
                <a:lnTo>
                  <a:pt x="878205" y="0"/>
                </a:lnTo>
                <a:lnTo>
                  <a:pt x="878205" y="680846"/>
                </a:lnTo>
                <a:lnTo>
                  <a:pt x="1756410" y="680846"/>
                </a:lnTo>
              </a:path>
            </a:pathLst>
          </a:custGeom>
          <a:ln w="25399">
            <a:solidFill>
              <a:srgbClr val="3C6695"/>
            </a:solidFill>
          </a:ln>
        </p:spPr>
        <p:txBody>
          <a:bodyPr wrap="square" lIns="0" tIns="0" rIns="0" bIns="0" rtlCol="0"/>
          <a:lstStyle/>
          <a:p>
            <a:endParaRPr>
              <a:latin typeface="微软雅黑" panose="020B0503020204020204" charset="-122"/>
              <a:ea typeface="微软雅黑" panose="020B0503020204020204" charset="-122"/>
            </a:endParaRPr>
          </a:p>
        </p:txBody>
      </p:sp>
      <p:sp>
        <p:nvSpPr>
          <p:cNvPr id="4" name="object 4"/>
          <p:cNvSpPr/>
          <p:nvPr/>
        </p:nvSpPr>
        <p:spPr>
          <a:xfrm>
            <a:off x="2311526" y="1604592"/>
            <a:ext cx="1756410" cy="615315"/>
          </a:xfrm>
          <a:custGeom>
            <a:avLst/>
            <a:gdLst/>
            <a:ahLst/>
            <a:cxnLst/>
            <a:rect l="l" t="t" r="r" b="b"/>
            <a:pathLst>
              <a:path w="1756410" h="615314">
                <a:moveTo>
                  <a:pt x="0" y="615188"/>
                </a:moveTo>
                <a:lnTo>
                  <a:pt x="878205" y="615188"/>
                </a:lnTo>
                <a:lnTo>
                  <a:pt x="878205" y="0"/>
                </a:lnTo>
                <a:lnTo>
                  <a:pt x="1756410" y="0"/>
                </a:lnTo>
              </a:path>
            </a:pathLst>
          </a:custGeom>
          <a:ln w="25400">
            <a:solidFill>
              <a:srgbClr val="3C6695"/>
            </a:solidFill>
          </a:ln>
        </p:spPr>
        <p:txBody>
          <a:bodyPr wrap="square" lIns="0" tIns="0" rIns="0" bIns="0" rtlCol="0"/>
          <a:lstStyle/>
          <a:p>
            <a:endParaRPr>
              <a:latin typeface="微软雅黑" panose="020B0503020204020204" charset="-122"/>
              <a:ea typeface="微软雅黑" panose="020B0503020204020204" charset="-122"/>
            </a:endParaRPr>
          </a:p>
        </p:txBody>
      </p:sp>
      <p:sp>
        <p:nvSpPr>
          <p:cNvPr id="5" name="object 5"/>
          <p:cNvSpPr/>
          <p:nvPr/>
        </p:nvSpPr>
        <p:spPr>
          <a:xfrm>
            <a:off x="1201115" y="1780233"/>
            <a:ext cx="1342390" cy="879475"/>
          </a:xfrm>
          <a:custGeom>
            <a:avLst/>
            <a:gdLst/>
            <a:ahLst/>
            <a:cxnLst/>
            <a:rect l="l" t="t" r="r" b="b"/>
            <a:pathLst>
              <a:path w="1342389" h="879475">
                <a:moveTo>
                  <a:pt x="1195374" y="0"/>
                </a:moveTo>
                <a:lnTo>
                  <a:pt x="146481" y="0"/>
                </a:lnTo>
                <a:lnTo>
                  <a:pt x="100182" y="7463"/>
                </a:lnTo>
                <a:lnTo>
                  <a:pt x="59971" y="28252"/>
                </a:lnTo>
                <a:lnTo>
                  <a:pt x="28262" y="59966"/>
                </a:lnTo>
                <a:lnTo>
                  <a:pt x="7467" y="100201"/>
                </a:lnTo>
                <a:lnTo>
                  <a:pt x="0" y="146557"/>
                </a:lnTo>
                <a:lnTo>
                  <a:pt x="0" y="732536"/>
                </a:lnTo>
                <a:lnTo>
                  <a:pt x="7467" y="778830"/>
                </a:lnTo>
                <a:lnTo>
                  <a:pt x="28262" y="819028"/>
                </a:lnTo>
                <a:lnTo>
                  <a:pt x="59971" y="850722"/>
                </a:lnTo>
                <a:lnTo>
                  <a:pt x="100182" y="871504"/>
                </a:lnTo>
                <a:lnTo>
                  <a:pt x="146481" y="878967"/>
                </a:lnTo>
                <a:lnTo>
                  <a:pt x="1195374" y="878967"/>
                </a:lnTo>
                <a:lnTo>
                  <a:pt x="1241668" y="871504"/>
                </a:lnTo>
                <a:lnTo>
                  <a:pt x="1281866" y="850722"/>
                </a:lnTo>
                <a:lnTo>
                  <a:pt x="1313560" y="819028"/>
                </a:lnTo>
                <a:lnTo>
                  <a:pt x="1334343" y="778830"/>
                </a:lnTo>
                <a:lnTo>
                  <a:pt x="1341805" y="732536"/>
                </a:lnTo>
                <a:lnTo>
                  <a:pt x="1341805" y="146557"/>
                </a:lnTo>
                <a:lnTo>
                  <a:pt x="1334343" y="100201"/>
                </a:lnTo>
                <a:lnTo>
                  <a:pt x="1313561" y="59966"/>
                </a:lnTo>
                <a:lnTo>
                  <a:pt x="1281866" y="28252"/>
                </a:lnTo>
                <a:lnTo>
                  <a:pt x="1241668" y="7463"/>
                </a:lnTo>
                <a:lnTo>
                  <a:pt x="1195374" y="0"/>
                </a:lnTo>
                <a:close/>
              </a:path>
            </a:pathLst>
          </a:custGeom>
          <a:solidFill>
            <a:srgbClr val="2A62AE"/>
          </a:solidFill>
        </p:spPr>
        <p:txBody>
          <a:bodyPr wrap="square" lIns="0" tIns="0" rIns="0" bIns="0" rtlCol="0"/>
          <a:lstStyle/>
          <a:p>
            <a:endParaRPr>
              <a:latin typeface="微软雅黑" panose="020B0503020204020204" charset="-122"/>
              <a:ea typeface="微软雅黑" panose="020B0503020204020204" charset="-122"/>
            </a:endParaRPr>
          </a:p>
        </p:txBody>
      </p:sp>
      <p:sp>
        <p:nvSpPr>
          <p:cNvPr id="6" name="object 6"/>
          <p:cNvSpPr/>
          <p:nvPr/>
        </p:nvSpPr>
        <p:spPr>
          <a:xfrm>
            <a:off x="1201115" y="1780233"/>
            <a:ext cx="1342390" cy="879475"/>
          </a:xfrm>
          <a:custGeom>
            <a:avLst/>
            <a:gdLst/>
            <a:ahLst/>
            <a:cxnLst/>
            <a:rect l="l" t="t" r="r" b="b"/>
            <a:pathLst>
              <a:path w="1342389" h="879475">
                <a:moveTo>
                  <a:pt x="0" y="146557"/>
                </a:moveTo>
                <a:lnTo>
                  <a:pt x="7467" y="100201"/>
                </a:lnTo>
                <a:lnTo>
                  <a:pt x="28262" y="59966"/>
                </a:lnTo>
                <a:lnTo>
                  <a:pt x="59971" y="28252"/>
                </a:lnTo>
                <a:lnTo>
                  <a:pt x="100182" y="7463"/>
                </a:lnTo>
                <a:lnTo>
                  <a:pt x="146481" y="0"/>
                </a:lnTo>
                <a:lnTo>
                  <a:pt x="1195374" y="0"/>
                </a:lnTo>
                <a:lnTo>
                  <a:pt x="1241668" y="7463"/>
                </a:lnTo>
                <a:lnTo>
                  <a:pt x="1281866" y="28252"/>
                </a:lnTo>
                <a:lnTo>
                  <a:pt x="1313560" y="59966"/>
                </a:lnTo>
                <a:lnTo>
                  <a:pt x="1334343" y="100201"/>
                </a:lnTo>
                <a:lnTo>
                  <a:pt x="1341805" y="146557"/>
                </a:lnTo>
                <a:lnTo>
                  <a:pt x="1341805" y="732536"/>
                </a:lnTo>
                <a:lnTo>
                  <a:pt x="1334343" y="778830"/>
                </a:lnTo>
                <a:lnTo>
                  <a:pt x="1313560" y="819028"/>
                </a:lnTo>
                <a:lnTo>
                  <a:pt x="1281866" y="850722"/>
                </a:lnTo>
                <a:lnTo>
                  <a:pt x="1241668" y="871504"/>
                </a:lnTo>
                <a:lnTo>
                  <a:pt x="1195374" y="878967"/>
                </a:lnTo>
                <a:lnTo>
                  <a:pt x="146481" y="878967"/>
                </a:lnTo>
                <a:lnTo>
                  <a:pt x="100182" y="871504"/>
                </a:lnTo>
                <a:lnTo>
                  <a:pt x="59971" y="850722"/>
                </a:lnTo>
                <a:lnTo>
                  <a:pt x="28262" y="819028"/>
                </a:lnTo>
                <a:lnTo>
                  <a:pt x="7467" y="778830"/>
                </a:lnTo>
                <a:lnTo>
                  <a:pt x="0" y="732536"/>
                </a:lnTo>
                <a:lnTo>
                  <a:pt x="0" y="146557"/>
                </a:lnTo>
                <a:close/>
              </a:path>
            </a:pathLst>
          </a:custGeom>
          <a:ln w="25400">
            <a:solidFill>
              <a:srgbClr val="FFFFFF"/>
            </a:solidFill>
          </a:ln>
        </p:spPr>
        <p:txBody>
          <a:bodyPr wrap="square" lIns="0" tIns="0" rIns="0" bIns="0" rtlCol="0"/>
          <a:lstStyle/>
          <a:p>
            <a:endParaRPr>
              <a:latin typeface="微软雅黑" panose="020B0503020204020204" charset="-122"/>
              <a:ea typeface="微软雅黑" panose="020B0503020204020204" charset="-122"/>
            </a:endParaRPr>
          </a:p>
        </p:txBody>
      </p:sp>
      <p:sp>
        <p:nvSpPr>
          <p:cNvPr id="7" name="object 7"/>
          <p:cNvSpPr txBox="1"/>
          <p:nvPr/>
        </p:nvSpPr>
        <p:spPr>
          <a:xfrm>
            <a:off x="1486535" y="2091002"/>
            <a:ext cx="824865" cy="258445"/>
          </a:xfrm>
          <a:prstGeom prst="rect">
            <a:avLst/>
          </a:prstGeom>
        </p:spPr>
        <p:txBody>
          <a:bodyPr vert="horz" wrap="square" lIns="0" tIns="12700" rIns="0" bIns="0" rtlCol="0">
            <a:spAutoFit/>
          </a:bodyPr>
          <a:lstStyle/>
          <a:p>
            <a:pPr marL="12700">
              <a:lnSpc>
                <a:spcPct val="100000"/>
              </a:lnSpc>
              <a:spcBef>
                <a:spcPts val="100"/>
              </a:spcBef>
            </a:pPr>
            <a:r>
              <a:rPr sz="1600" dirty="0">
                <a:solidFill>
                  <a:srgbClr val="FFFFFF"/>
                </a:solidFill>
                <a:latin typeface="微软雅黑" panose="020B0503020204020204" charset="-122"/>
                <a:ea typeface="微软雅黑" panose="020B0503020204020204" charset="-122"/>
                <a:cs typeface="黑体" panose="02010609060101010101" charset="-122"/>
              </a:rPr>
              <a:t>碳中和</a:t>
            </a:r>
            <a:endParaRPr sz="1600" dirty="0">
              <a:solidFill>
                <a:srgbClr val="FFFFFF"/>
              </a:solidFill>
              <a:latin typeface="微软雅黑" panose="020B0503020204020204" charset="-122"/>
              <a:ea typeface="微软雅黑" panose="020B0503020204020204" charset="-122"/>
              <a:cs typeface="黑体" panose="02010609060101010101" charset="-122"/>
            </a:endParaRPr>
          </a:p>
        </p:txBody>
      </p:sp>
      <p:sp>
        <p:nvSpPr>
          <p:cNvPr id="8" name="object 8"/>
          <p:cNvSpPr/>
          <p:nvPr/>
        </p:nvSpPr>
        <p:spPr>
          <a:xfrm>
            <a:off x="4067936" y="1352370"/>
            <a:ext cx="2564130" cy="657225"/>
          </a:xfrm>
          <a:custGeom>
            <a:avLst/>
            <a:gdLst/>
            <a:ahLst/>
            <a:cxnLst/>
            <a:rect l="l" t="t" r="r" b="b"/>
            <a:pathLst>
              <a:path w="2564129" h="657225">
                <a:moveTo>
                  <a:pt x="0" y="656717"/>
                </a:moveTo>
                <a:lnTo>
                  <a:pt x="2564130" y="656717"/>
                </a:lnTo>
                <a:lnTo>
                  <a:pt x="2564130" y="0"/>
                </a:lnTo>
                <a:lnTo>
                  <a:pt x="0" y="0"/>
                </a:lnTo>
                <a:lnTo>
                  <a:pt x="0" y="656717"/>
                </a:lnTo>
                <a:close/>
              </a:path>
            </a:pathLst>
          </a:custGeom>
          <a:solidFill>
            <a:schemeClr val="accent3"/>
          </a:solidFill>
        </p:spPr>
        <p:txBody>
          <a:bodyPr wrap="square" lIns="0" tIns="0" rIns="0" bIns="0" rtlCol="0"/>
          <a:lstStyle/>
          <a:p>
            <a:endParaRPr>
              <a:latin typeface="微软雅黑" panose="020B0503020204020204" charset="-122"/>
              <a:ea typeface="微软雅黑" panose="020B0503020204020204" charset="-122"/>
            </a:endParaRPr>
          </a:p>
        </p:txBody>
      </p:sp>
      <p:sp>
        <p:nvSpPr>
          <p:cNvPr id="9" name="object 9"/>
          <p:cNvSpPr/>
          <p:nvPr/>
        </p:nvSpPr>
        <p:spPr>
          <a:xfrm>
            <a:off x="4067936" y="1352370"/>
            <a:ext cx="2564130" cy="657225"/>
          </a:xfrm>
          <a:custGeom>
            <a:avLst/>
            <a:gdLst/>
            <a:ahLst/>
            <a:cxnLst/>
            <a:rect l="l" t="t" r="r" b="b"/>
            <a:pathLst>
              <a:path w="2564129" h="657225">
                <a:moveTo>
                  <a:pt x="0" y="656717"/>
                </a:moveTo>
                <a:lnTo>
                  <a:pt x="2564130" y="656717"/>
                </a:lnTo>
                <a:lnTo>
                  <a:pt x="2564130" y="0"/>
                </a:lnTo>
                <a:lnTo>
                  <a:pt x="0" y="0"/>
                </a:lnTo>
                <a:lnTo>
                  <a:pt x="0" y="656717"/>
                </a:lnTo>
                <a:close/>
              </a:path>
            </a:pathLst>
          </a:custGeom>
          <a:ln w="25399">
            <a:solidFill>
              <a:srgbClr val="FFFFFF"/>
            </a:solidFill>
          </a:ln>
        </p:spPr>
        <p:txBody>
          <a:bodyPr wrap="square" lIns="0" tIns="0" rIns="0" bIns="0" rtlCol="0"/>
          <a:lstStyle/>
          <a:p>
            <a:endParaRPr>
              <a:latin typeface="微软雅黑" panose="020B0503020204020204" charset="-122"/>
              <a:ea typeface="微软雅黑" panose="020B0503020204020204" charset="-122"/>
            </a:endParaRPr>
          </a:p>
        </p:txBody>
      </p:sp>
      <p:sp>
        <p:nvSpPr>
          <p:cNvPr id="10" name="object 10"/>
          <p:cNvSpPr txBox="1"/>
          <p:nvPr/>
        </p:nvSpPr>
        <p:spPr>
          <a:xfrm>
            <a:off x="4067936" y="1570810"/>
            <a:ext cx="2564130" cy="258445"/>
          </a:xfrm>
          <a:prstGeom prst="rect">
            <a:avLst/>
          </a:prstGeom>
        </p:spPr>
        <p:txBody>
          <a:bodyPr vert="horz" wrap="square" lIns="0" tIns="12700" rIns="0" bIns="0" rtlCol="0">
            <a:spAutoFit/>
          </a:bodyPr>
          <a:lstStyle/>
          <a:p>
            <a:pPr algn="ctr">
              <a:lnSpc>
                <a:spcPct val="100000"/>
              </a:lnSpc>
              <a:spcBef>
                <a:spcPts val="100"/>
              </a:spcBef>
            </a:pPr>
            <a:r>
              <a:rPr sz="1600" dirty="0">
                <a:solidFill>
                  <a:srgbClr val="FFFFFF"/>
                </a:solidFill>
                <a:latin typeface="微软雅黑" panose="020B0503020204020204" charset="-122"/>
                <a:ea typeface="微软雅黑" panose="020B0503020204020204" charset="-122"/>
                <a:cs typeface="黑体" panose="02010609060101010101" charset="-122"/>
              </a:rPr>
              <a:t>减少排放</a:t>
            </a:r>
            <a:endParaRPr sz="1600" dirty="0">
              <a:solidFill>
                <a:srgbClr val="FFFFFF"/>
              </a:solidFill>
              <a:latin typeface="微软雅黑" panose="020B0503020204020204" charset="-122"/>
              <a:ea typeface="微软雅黑" panose="020B0503020204020204" charset="-122"/>
              <a:cs typeface="黑体" panose="02010609060101010101" charset="-122"/>
            </a:endParaRPr>
          </a:p>
        </p:txBody>
      </p:sp>
      <p:sp>
        <p:nvSpPr>
          <p:cNvPr id="11" name="object 11"/>
          <p:cNvSpPr/>
          <p:nvPr/>
        </p:nvSpPr>
        <p:spPr>
          <a:xfrm>
            <a:off x="4067936" y="2496767"/>
            <a:ext cx="2564130" cy="657225"/>
          </a:xfrm>
          <a:custGeom>
            <a:avLst/>
            <a:gdLst/>
            <a:ahLst/>
            <a:cxnLst/>
            <a:rect l="l" t="t" r="r" b="b"/>
            <a:pathLst>
              <a:path w="2564129" h="657225">
                <a:moveTo>
                  <a:pt x="0" y="656717"/>
                </a:moveTo>
                <a:lnTo>
                  <a:pt x="2564130" y="656717"/>
                </a:lnTo>
                <a:lnTo>
                  <a:pt x="2564130" y="0"/>
                </a:lnTo>
                <a:lnTo>
                  <a:pt x="0" y="0"/>
                </a:lnTo>
                <a:lnTo>
                  <a:pt x="0" y="656717"/>
                </a:lnTo>
                <a:close/>
              </a:path>
            </a:pathLst>
          </a:custGeom>
          <a:solidFill>
            <a:srgbClr val="1B923B"/>
          </a:solidFill>
        </p:spPr>
        <p:txBody>
          <a:bodyPr wrap="square" lIns="0" tIns="0" rIns="0" bIns="0" rtlCol="0"/>
          <a:lstStyle/>
          <a:p>
            <a:endParaRPr>
              <a:latin typeface="微软雅黑" panose="020B0503020204020204" charset="-122"/>
              <a:ea typeface="微软雅黑" panose="020B0503020204020204" charset="-122"/>
            </a:endParaRPr>
          </a:p>
        </p:txBody>
      </p:sp>
      <p:sp>
        <p:nvSpPr>
          <p:cNvPr id="12" name="object 12"/>
          <p:cNvSpPr/>
          <p:nvPr/>
        </p:nvSpPr>
        <p:spPr>
          <a:xfrm>
            <a:off x="4067936" y="2496132"/>
            <a:ext cx="2564130" cy="657225"/>
          </a:xfrm>
          <a:custGeom>
            <a:avLst/>
            <a:gdLst/>
            <a:ahLst/>
            <a:cxnLst/>
            <a:rect l="l" t="t" r="r" b="b"/>
            <a:pathLst>
              <a:path w="2564129" h="657225">
                <a:moveTo>
                  <a:pt x="0" y="656717"/>
                </a:moveTo>
                <a:lnTo>
                  <a:pt x="2564130" y="656717"/>
                </a:lnTo>
                <a:lnTo>
                  <a:pt x="2564130" y="0"/>
                </a:lnTo>
                <a:lnTo>
                  <a:pt x="0" y="0"/>
                </a:lnTo>
                <a:lnTo>
                  <a:pt x="0" y="656717"/>
                </a:lnTo>
                <a:close/>
              </a:path>
            </a:pathLst>
          </a:custGeom>
          <a:ln w="25399">
            <a:solidFill>
              <a:srgbClr val="FFFFFF"/>
            </a:solidFill>
          </a:ln>
        </p:spPr>
        <p:txBody>
          <a:bodyPr wrap="square" lIns="0" tIns="0" rIns="0" bIns="0" rtlCol="0"/>
          <a:lstStyle/>
          <a:p>
            <a:endParaRPr>
              <a:latin typeface="微软雅黑" panose="020B0503020204020204" charset="-122"/>
              <a:ea typeface="微软雅黑" panose="020B0503020204020204" charset="-122"/>
            </a:endParaRPr>
          </a:p>
        </p:txBody>
      </p:sp>
      <p:sp>
        <p:nvSpPr>
          <p:cNvPr id="13" name="object 13"/>
          <p:cNvSpPr txBox="1"/>
          <p:nvPr/>
        </p:nvSpPr>
        <p:spPr>
          <a:xfrm>
            <a:off x="3886326" y="2715206"/>
            <a:ext cx="2564130" cy="258445"/>
          </a:xfrm>
          <a:prstGeom prst="rect">
            <a:avLst/>
          </a:prstGeom>
        </p:spPr>
        <p:txBody>
          <a:bodyPr vert="horz" wrap="square" lIns="0" tIns="12700" rIns="0" bIns="0" rtlCol="0">
            <a:spAutoFit/>
          </a:bodyPr>
          <a:lstStyle/>
          <a:p>
            <a:pPr marL="595630">
              <a:lnSpc>
                <a:spcPct val="100000"/>
              </a:lnSpc>
              <a:spcBef>
                <a:spcPts val="100"/>
              </a:spcBef>
            </a:pPr>
            <a:r>
              <a:rPr sz="1600" dirty="0">
                <a:solidFill>
                  <a:srgbClr val="FFFFFF"/>
                </a:solidFill>
                <a:latin typeface="微软雅黑" panose="020B0503020204020204" charset="-122"/>
                <a:ea typeface="微软雅黑" panose="020B0503020204020204" charset="-122"/>
                <a:cs typeface="黑体" panose="02010609060101010101" charset="-122"/>
              </a:rPr>
              <a:t>增加负排放、碳移除</a:t>
            </a:r>
            <a:endParaRPr sz="1600" dirty="0">
              <a:solidFill>
                <a:srgbClr val="FFFFFF"/>
              </a:solidFill>
              <a:latin typeface="微软雅黑" panose="020B0503020204020204" charset="-122"/>
              <a:ea typeface="微软雅黑" panose="020B0503020204020204" charset="-122"/>
              <a:cs typeface="黑体" panose="02010609060101010101" charset="-122"/>
            </a:endParaRPr>
          </a:p>
        </p:txBody>
      </p:sp>
      <p:sp>
        <p:nvSpPr>
          <p:cNvPr id="14" name="object 14"/>
          <p:cNvSpPr/>
          <p:nvPr/>
        </p:nvSpPr>
        <p:spPr>
          <a:xfrm>
            <a:off x="5367782" y="261059"/>
            <a:ext cx="1797050" cy="1137920"/>
          </a:xfrm>
          <a:custGeom>
            <a:avLst/>
            <a:gdLst/>
            <a:ahLst/>
            <a:cxnLst/>
            <a:rect l="l" t="t" r="r" b="b"/>
            <a:pathLst>
              <a:path w="1797050" h="1137920">
                <a:moveTo>
                  <a:pt x="830452" y="773811"/>
                </a:moveTo>
                <a:lnTo>
                  <a:pt x="416305" y="773811"/>
                </a:lnTo>
                <a:lnTo>
                  <a:pt x="0" y="1137793"/>
                </a:lnTo>
                <a:lnTo>
                  <a:pt x="830452" y="773811"/>
                </a:lnTo>
                <a:close/>
              </a:path>
              <a:path w="1797050" h="1137920">
                <a:moveTo>
                  <a:pt x="1667510" y="0"/>
                </a:moveTo>
                <a:lnTo>
                  <a:pt x="269239" y="0"/>
                </a:lnTo>
                <a:lnTo>
                  <a:pt x="219094" y="10140"/>
                </a:lnTo>
                <a:lnTo>
                  <a:pt x="178117" y="37782"/>
                </a:lnTo>
                <a:lnTo>
                  <a:pt x="150475" y="78759"/>
                </a:lnTo>
                <a:lnTo>
                  <a:pt x="140334" y="128905"/>
                </a:lnTo>
                <a:lnTo>
                  <a:pt x="140334" y="644778"/>
                </a:lnTo>
                <a:lnTo>
                  <a:pt x="150475" y="694997"/>
                </a:lnTo>
                <a:lnTo>
                  <a:pt x="178117" y="736012"/>
                </a:lnTo>
                <a:lnTo>
                  <a:pt x="219094" y="763668"/>
                </a:lnTo>
                <a:lnTo>
                  <a:pt x="269239" y="773811"/>
                </a:lnTo>
                <a:lnTo>
                  <a:pt x="1667510" y="773811"/>
                </a:lnTo>
                <a:lnTo>
                  <a:pt x="1717728" y="763668"/>
                </a:lnTo>
                <a:lnTo>
                  <a:pt x="1758743" y="736012"/>
                </a:lnTo>
                <a:lnTo>
                  <a:pt x="1786399" y="694997"/>
                </a:lnTo>
                <a:lnTo>
                  <a:pt x="1796541" y="644778"/>
                </a:lnTo>
                <a:lnTo>
                  <a:pt x="1796541" y="128905"/>
                </a:lnTo>
                <a:lnTo>
                  <a:pt x="1786399" y="78759"/>
                </a:lnTo>
                <a:lnTo>
                  <a:pt x="1758743" y="37782"/>
                </a:lnTo>
                <a:lnTo>
                  <a:pt x="1717728" y="10140"/>
                </a:lnTo>
                <a:lnTo>
                  <a:pt x="1667510" y="0"/>
                </a:lnTo>
                <a:close/>
              </a:path>
            </a:pathLst>
          </a:custGeom>
          <a:solidFill>
            <a:srgbClr val="2A62AE"/>
          </a:solidFill>
        </p:spPr>
        <p:txBody>
          <a:bodyPr wrap="square" lIns="0" tIns="0" rIns="0" bIns="0" rtlCol="0"/>
          <a:lstStyle/>
          <a:p>
            <a:endParaRPr>
              <a:latin typeface="微软雅黑" panose="020B0503020204020204" charset="-122"/>
              <a:ea typeface="微软雅黑" panose="020B0503020204020204" charset="-122"/>
            </a:endParaRPr>
          </a:p>
        </p:txBody>
      </p:sp>
      <p:sp>
        <p:nvSpPr>
          <p:cNvPr id="15" name="object 15"/>
          <p:cNvSpPr txBox="1"/>
          <p:nvPr/>
        </p:nvSpPr>
        <p:spPr>
          <a:xfrm>
            <a:off x="5625338" y="486737"/>
            <a:ext cx="1423035" cy="320040"/>
          </a:xfrm>
          <a:prstGeom prst="rect">
            <a:avLst/>
          </a:prstGeom>
        </p:spPr>
        <p:txBody>
          <a:bodyPr vert="horz" wrap="square" lIns="0" tIns="12700" rIns="0" bIns="0" rtlCol="0">
            <a:spAutoFit/>
          </a:bodyPr>
          <a:lstStyle/>
          <a:p>
            <a:pPr marL="393700" marR="5080" indent="-381000">
              <a:lnSpc>
                <a:spcPct val="100000"/>
              </a:lnSpc>
              <a:spcBef>
                <a:spcPts val="100"/>
              </a:spcBef>
            </a:pPr>
            <a:r>
              <a:rPr sz="1000" dirty="0">
                <a:solidFill>
                  <a:srgbClr val="FFFFFF"/>
                </a:solidFill>
                <a:latin typeface="微软雅黑" panose="020B0503020204020204" charset="-122"/>
                <a:ea typeface="微软雅黑" panose="020B0503020204020204" charset="-122"/>
                <a:cs typeface="微软雅黑" panose="020B0503020204020204" charset="-122"/>
              </a:rPr>
              <a:t>碳交易</a:t>
            </a:r>
            <a:r>
              <a:rPr sz="1000" spc="-10" dirty="0">
                <a:solidFill>
                  <a:srgbClr val="FFFFFF"/>
                </a:solidFill>
                <a:latin typeface="微软雅黑" panose="020B0503020204020204" charset="-122"/>
                <a:ea typeface="微软雅黑" panose="020B0503020204020204" charset="-122"/>
                <a:cs typeface="微软雅黑" panose="020B0503020204020204" charset="-122"/>
              </a:rPr>
              <a:t>是</a:t>
            </a:r>
            <a:r>
              <a:rPr sz="1000" dirty="0">
                <a:solidFill>
                  <a:srgbClr val="FFFFFF"/>
                </a:solidFill>
                <a:latin typeface="微软雅黑" panose="020B0503020204020204" charset="-122"/>
                <a:ea typeface="微软雅黑" panose="020B0503020204020204" charset="-122"/>
                <a:cs typeface="微软雅黑" panose="020B0503020204020204" charset="-122"/>
              </a:rPr>
              <a:t>实</a:t>
            </a:r>
            <a:r>
              <a:rPr sz="1000" spc="-10" dirty="0">
                <a:solidFill>
                  <a:srgbClr val="FFFFFF"/>
                </a:solidFill>
                <a:latin typeface="微软雅黑" panose="020B0503020204020204" charset="-122"/>
                <a:ea typeface="微软雅黑" panose="020B0503020204020204" charset="-122"/>
                <a:cs typeface="微软雅黑" panose="020B0503020204020204" charset="-122"/>
              </a:rPr>
              <a:t>现</a:t>
            </a:r>
            <a:r>
              <a:rPr sz="1000" dirty="0">
                <a:solidFill>
                  <a:srgbClr val="FFFFFF"/>
                </a:solidFill>
                <a:latin typeface="微软雅黑" panose="020B0503020204020204" charset="-122"/>
                <a:ea typeface="微软雅黑" panose="020B0503020204020204" charset="-122"/>
                <a:cs typeface="微软雅黑" panose="020B0503020204020204" charset="-122"/>
              </a:rPr>
              <a:t>低成本</a:t>
            </a:r>
            <a:r>
              <a:rPr sz="1000" spc="-10" dirty="0">
                <a:solidFill>
                  <a:srgbClr val="FFFFFF"/>
                </a:solidFill>
                <a:latin typeface="微软雅黑" panose="020B0503020204020204" charset="-122"/>
                <a:ea typeface="微软雅黑" panose="020B0503020204020204" charset="-122"/>
                <a:cs typeface="微软雅黑" panose="020B0503020204020204" charset="-122"/>
              </a:rPr>
              <a:t>减</a:t>
            </a:r>
            <a:r>
              <a:rPr sz="1000" dirty="0">
                <a:solidFill>
                  <a:srgbClr val="FFFFFF"/>
                </a:solidFill>
                <a:latin typeface="微软雅黑" panose="020B0503020204020204" charset="-122"/>
                <a:ea typeface="微软雅黑" panose="020B0503020204020204" charset="-122"/>
                <a:cs typeface="微软雅黑" panose="020B0503020204020204" charset="-122"/>
              </a:rPr>
              <a:t>排 </a:t>
            </a:r>
            <a:r>
              <a:rPr sz="1000" spc="-10" dirty="0">
                <a:solidFill>
                  <a:srgbClr val="FFFFFF"/>
                </a:solidFill>
                <a:latin typeface="微软雅黑" panose="020B0503020204020204" charset="-122"/>
                <a:ea typeface="微软雅黑" panose="020B0503020204020204" charset="-122"/>
                <a:cs typeface="微软雅黑" panose="020B0503020204020204" charset="-122"/>
              </a:rPr>
              <a:t>的</a:t>
            </a:r>
            <a:r>
              <a:rPr sz="1000" b="1" spc="-5" dirty="0">
                <a:solidFill>
                  <a:srgbClr val="FFFFFF"/>
                </a:solidFill>
                <a:latin typeface="微软雅黑" panose="020B0503020204020204" charset="-122"/>
                <a:ea typeface="微软雅黑" panose="020B0503020204020204" charset="-122"/>
                <a:cs typeface="微软雅黑" panose="020B0503020204020204" charset="-122"/>
              </a:rPr>
              <a:t>重要工具</a:t>
            </a:r>
            <a:endParaRPr sz="1000">
              <a:latin typeface="微软雅黑" panose="020B0503020204020204" charset="-122"/>
              <a:ea typeface="微软雅黑" panose="020B0503020204020204" charset="-122"/>
              <a:cs typeface="微软雅黑" panose="020B0503020204020204" charset="-122"/>
            </a:endParaRPr>
          </a:p>
        </p:txBody>
      </p:sp>
      <p:sp>
        <p:nvSpPr>
          <p:cNvPr id="16" name="object 16"/>
          <p:cNvSpPr txBox="1"/>
          <p:nvPr/>
        </p:nvSpPr>
        <p:spPr>
          <a:xfrm>
            <a:off x="1201673" y="3106239"/>
            <a:ext cx="5531485" cy="1396365"/>
          </a:xfrm>
          <a:prstGeom prst="rect">
            <a:avLst/>
          </a:prstGeom>
        </p:spPr>
        <p:txBody>
          <a:bodyPr vert="horz" wrap="square" lIns="0" tIns="104140" rIns="0" bIns="0" rtlCol="0">
            <a:spAutoFit/>
          </a:bodyPr>
          <a:lstStyle/>
          <a:p>
            <a:pPr marL="184150" indent="-171450">
              <a:lnSpc>
                <a:spcPct val="100000"/>
              </a:lnSpc>
              <a:spcBef>
                <a:spcPts val="820"/>
              </a:spcBef>
              <a:buFont typeface="Wingdings" panose="05000000000000000000"/>
              <a:buChar char=""/>
              <a:tabLst>
                <a:tab pos="184150" algn="l"/>
              </a:tabLst>
            </a:pPr>
            <a:r>
              <a:rPr sz="1200" b="1" dirty="0">
                <a:solidFill>
                  <a:schemeClr val="tx2">
                    <a:lumMod val="75000"/>
                  </a:schemeClr>
                </a:solidFill>
                <a:latin typeface="微软雅黑" panose="020B0503020204020204" charset="-122"/>
                <a:ea typeface="微软雅黑" panose="020B0503020204020204" charset="-122"/>
                <a:cs typeface="微软雅黑" panose="020B0503020204020204" charset="-122"/>
              </a:rPr>
              <a:t>碳中和不是不排放</a:t>
            </a:r>
            <a:endParaRPr sz="1200" b="1">
              <a:solidFill>
                <a:schemeClr val="tx2">
                  <a:lumMod val="75000"/>
                </a:schemeClr>
              </a:solidFill>
              <a:latin typeface="微软雅黑" panose="020B0503020204020204" charset="-122"/>
              <a:ea typeface="微软雅黑" panose="020B0503020204020204" charset="-122"/>
              <a:cs typeface="微软雅黑" panose="020B0503020204020204" charset="-122"/>
            </a:endParaRPr>
          </a:p>
          <a:p>
            <a:pPr marL="184150" indent="-171450">
              <a:lnSpc>
                <a:spcPct val="100000"/>
              </a:lnSpc>
              <a:spcBef>
                <a:spcPts val="720"/>
              </a:spcBef>
              <a:buFont typeface="Wingdings" panose="05000000000000000000"/>
              <a:buChar char=""/>
              <a:tabLst>
                <a:tab pos="184150" algn="l"/>
              </a:tabLst>
            </a:pPr>
            <a:r>
              <a:rPr sz="1200" b="1" dirty="0">
                <a:solidFill>
                  <a:schemeClr val="tx2">
                    <a:lumMod val="75000"/>
                  </a:schemeClr>
                </a:solidFill>
                <a:latin typeface="微软雅黑" panose="020B0503020204020204" charset="-122"/>
                <a:ea typeface="微软雅黑" panose="020B0503020204020204" charset="-122"/>
                <a:cs typeface="微软雅黑" panose="020B0503020204020204" charset="-122"/>
              </a:rPr>
              <a:t>要早日实现碳中和，减排是关键（排放越少，越容易抵消，能越早实现碳中和）</a:t>
            </a:r>
            <a:endParaRPr sz="1200" b="1">
              <a:solidFill>
                <a:schemeClr val="tx2">
                  <a:lumMod val="75000"/>
                </a:schemeClr>
              </a:solidFill>
              <a:latin typeface="微软雅黑" panose="020B0503020204020204" charset="-122"/>
              <a:ea typeface="微软雅黑" panose="020B0503020204020204" charset="-122"/>
              <a:cs typeface="微软雅黑" panose="020B0503020204020204" charset="-122"/>
            </a:endParaRPr>
          </a:p>
          <a:p>
            <a:pPr marL="184150" indent="-171450">
              <a:lnSpc>
                <a:spcPct val="100000"/>
              </a:lnSpc>
              <a:spcBef>
                <a:spcPts val="720"/>
              </a:spcBef>
              <a:buFont typeface="Wingdings" panose="05000000000000000000"/>
              <a:buChar char=""/>
              <a:tabLst>
                <a:tab pos="184150" algn="l"/>
              </a:tabLst>
            </a:pPr>
            <a:r>
              <a:rPr sz="1200" b="1" dirty="0">
                <a:solidFill>
                  <a:schemeClr val="tx2">
                    <a:lumMod val="75000"/>
                  </a:schemeClr>
                </a:solidFill>
                <a:latin typeface="微软雅黑" panose="020B0503020204020204" charset="-122"/>
                <a:ea typeface="微软雅黑" panose="020B0503020204020204" charset="-122"/>
                <a:cs typeface="微软雅黑" panose="020B0503020204020204" charset="-122"/>
              </a:rPr>
              <a:t>做减排要考虑成本问题</a:t>
            </a:r>
            <a:endParaRPr sz="1200" b="1">
              <a:solidFill>
                <a:schemeClr val="tx2">
                  <a:lumMod val="75000"/>
                </a:schemeClr>
              </a:solidFill>
              <a:latin typeface="微软雅黑" panose="020B0503020204020204" charset="-122"/>
              <a:ea typeface="微软雅黑" panose="020B0503020204020204" charset="-122"/>
              <a:cs typeface="微软雅黑" panose="020B0503020204020204" charset="-122"/>
            </a:endParaRPr>
          </a:p>
          <a:p>
            <a:pPr marL="184150" indent="-171450">
              <a:lnSpc>
                <a:spcPct val="100000"/>
              </a:lnSpc>
              <a:spcBef>
                <a:spcPts val="720"/>
              </a:spcBef>
              <a:buFont typeface="Wingdings" panose="05000000000000000000"/>
              <a:buChar char=""/>
              <a:tabLst>
                <a:tab pos="184150" algn="l"/>
              </a:tabLst>
            </a:pPr>
            <a:r>
              <a:rPr sz="1200" b="1" dirty="0">
                <a:solidFill>
                  <a:schemeClr val="tx2">
                    <a:lumMod val="75000"/>
                  </a:schemeClr>
                </a:solidFill>
                <a:latin typeface="微软雅黑" panose="020B0503020204020204" charset="-122"/>
                <a:ea typeface="微软雅黑" panose="020B0503020204020204" charset="-122"/>
                <a:cs typeface="微软雅黑" panose="020B0503020204020204" charset="-122"/>
              </a:rPr>
              <a:t>碳交易是实现低成本减排的重要工具</a:t>
            </a:r>
            <a:endParaRPr sz="1200" b="1">
              <a:solidFill>
                <a:schemeClr val="tx2">
                  <a:lumMod val="75000"/>
                </a:schemeClr>
              </a:solidFill>
              <a:latin typeface="微软雅黑" panose="020B0503020204020204" charset="-122"/>
              <a:ea typeface="微软雅黑" panose="020B0503020204020204" charset="-122"/>
              <a:cs typeface="微软雅黑" panose="020B0503020204020204" charset="-122"/>
            </a:endParaRPr>
          </a:p>
          <a:p>
            <a:pPr marL="184150" indent="-171450">
              <a:lnSpc>
                <a:spcPct val="100000"/>
              </a:lnSpc>
              <a:spcBef>
                <a:spcPts val="720"/>
              </a:spcBef>
              <a:buFont typeface="Wingdings" panose="05000000000000000000"/>
              <a:buChar char=""/>
              <a:tabLst>
                <a:tab pos="184150" algn="l"/>
              </a:tabLst>
            </a:pPr>
            <a:r>
              <a:rPr sz="1200" b="1" spc="-5" dirty="0">
                <a:solidFill>
                  <a:schemeClr val="tx2">
                    <a:lumMod val="75000"/>
                  </a:schemeClr>
                </a:solidFill>
                <a:latin typeface="微软雅黑" panose="020B0503020204020204" charset="-122"/>
                <a:ea typeface="微软雅黑" panose="020B0503020204020204" charset="-122"/>
                <a:cs typeface="微软雅黑" panose="020B0503020204020204" charset="-122"/>
              </a:rPr>
              <a:t>碳达峰是目标，碳中和是愿景，碳减排是主要路径，碳交易是重要工具</a:t>
            </a:r>
            <a:endParaRPr sz="1200" b="1" spc="-5" dirty="0">
              <a:solidFill>
                <a:schemeClr val="tx2">
                  <a:lumMod val="75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5" name="图片 4" descr="图片1"/>
          <p:cNvPicPr>
            <a:picLocks noChangeAspect="1"/>
          </p:cNvPicPr>
          <p:nvPr/>
        </p:nvPicPr>
        <p:blipFill>
          <a:blip r:embed="rId2"/>
          <a:stretch>
            <a:fillRect/>
          </a:stretch>
        </p:blipFill>
        <p:spPr>
          <a:xfrm>
            <a:off x="0" y="582"/>
            <a:ext cx="9163050" cy="5158740"/>
          </a:xfrm>
          <a:prstGeom prst="rect">
            <a:avLst/>
          </a:prstGeom>
        </p:spPr>
      </p:pic>
      <p:pic>
        <p:nvPicPr>
          <p:cNvPr id="2" name="图片 1" descr="未标题-1"/>
          <p:cNvPicPr>
            <a:picLocks noChangeAspect="1"/>
          </p:cNvPicPr>
          <p:nvPr/>
        </p:nvPicPr>
        <p:blipFill>
          <a:blip r:embed="rId3"/>
          <a:stretch>
            <a:fillRect/>
          </a:stretch>
        </p:blipFill>
        <p:spPr>
          <a:xfrm>
            <a:off x="5334000" y="4629732"/>
            <a:ext cx="2176780" cy="311785"/>
          </a:xfrm>
          <a:prstGeom prst="rect">
            <a:avLst/>
          </a:prstGeom>
        </p:spPr>
      </p:pic>
    </p:spTree>
  </p:cSld>
  <p:clrMapOvr>
    <a:masterClrMapping/>
  </p:clrMapOvr>
</p:sld>
</file>

<file path=ppt/tags/tag1.xml><?xml version="1.0" encoding="utf-8"?>
<p:tagLst xmlns:p="http://schemas.openxmlformats.org/presentationml/2006/main">
  <p:tag name="KSO_WM_UNIT_TABLE_BEAUTIFY" val="smartTable{2323dcab-40ff-40eb-83e3-baaf129cbfd8}"/>
</p:tagLst>
</file>

<file path=ppt/tags/tag2.xml><?xml version="1.0" encoding="utf-8"?>
<p:tagLst xmlns:p="http://schemas.openxmlformats.org/presentationml/2006/main">
  <p:tag name="KSO_WM_UNIT_TABLE_BEAUTIFY" val="smartTable{f1ef3e95-d045-4778-a57c-1fdd859e7e3c}"/>
  <p:tag name="TABLE_ENDDRAG_ORIGIN_RECT" val="324*144"/>
  <p:tag name="TABLE_ENDDRAG_RECT" val="336*218*324*144"/>
</p:tagLst>
</file>

<file path=ppt/tags/tag3.xml><?xml version="1.0" encoding="utf-8"?>
<p:tagLst xmlns:p="http://schemas.openxmlformats.org/presentationml/2006/main">
  <p:tag name="KSO_WM_UNIT_TABLE_BEAUTIFY" val="smartTable{c137f8f1-e8a4-4618-adb8-14b71e7a3284}"/>
</p:tagLst>
</file>

<file path=ppt/tags/tag4.xml><?xml version="1.0" encoding="utf-8"?>
<p:tagLst xmlns:p="http://schemas.openxmlformats.org/presentationml/2006/main">
  <p:tag name="KSO_WM_UNIT_TABLE_BEAUTIFY" val="smartTable{6e81ee6e-d7e3-434c-ba66-674f6acc6418}"/>
</p:tagLst>
</file>

<file path=ppt/tags/tag5.xml><?xml version="1.0" encoding="utf-8"?>
<p:tagLst xmlns:p="http://schemas.openxmlformats.org/presentationml/2006/main">
  <p:tag name="KSO_WM_UNIT_TABLE_BEAUTIFY" val="smartTable{64ab4d82-cf1f-4f64-a51b-421907fd5242}"/>
  <p:tag name="TABLE_ENDDRAG_ORIGIN_RECT" val="585*317"/>
  <p:tag name="TABLE_ENDDRAG_RECT" val="108*40*585*317"/>
</p:tagLst>
</file>

<file path=ppt/tags/tag6.xml><?xml version="1.0" encoding="utf-8"?>
<p:tagLst xmlns:p="http://schemas.openxmlformats.org/presentationml/2006/main">
  <p:tag name="KSO_WM_UNIT_TABLE_BEAUTIFY" val="smartTable{0c56783e-1902-4016-a3ea-7ab71a12806c}"/>
</p:tagLst>
</file>

<file path=ppt/tags/tag7.xml><?xml version="1.0" encoding="utf-8"?>
<p:tagLst xmlns:p="http://schemas.openxmlformats.org/presentationml/2006/main">
  <p:tag name="KSO_WM_UNIT_TABLE_BEAUTIFY" val="smartTable{1681f747-67ee-484b-8da3-4bb91905f387}"/>
  <p:tag name="TABLE_ENDDRAG_ORIGIN_RECT" val="131*279"/>
  <p:tag name="TABLE_ENDDRAG_RECT" val="552*78*131*27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10156</Words>
  <Application>WPS 演示</Application>
  <PresentationFormat>On-screen Show (4:3)</PresentationFormat>
  <Paragraphs>1339</Paragraphs>
  <Slides>59</Slides>
  <Notes>0</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59</vt:i4>
      </vt:variant>
    </vt:vector>
  </HeadingPairs>
  <TitlesOfParts>
    <vt:vector size="77" baseType="lpstr">
      <vt:lpstr>Arial</vt:lpstr>
      <vt:lpstr>宋体</vt:lpstr>
      <vt:lpstr>Wingdings</vt:lpstr>
      <vt:lpstr>黑体</vt:lpstr>
      <vt:lpstr>微软雅黑</vt:lpstr>
      <vt:lpstr>Arial</vt:lpstr>
      <vt:lpstr>Arial Unicode MS</vt:lpstr>
      <vt:lpstr>LSIELG+MicrosoftYaHei</vt:lpstr>
      <vt:lpstr>SVDSIO+MicrosoftYaHei-Bold</vt:lpstr>
      <vt:lpstr>方正雅黑</vt:lpstr>
      <vt:lpstr>方正黑体_GBK</vt:lpstr>
      <vt:lpstr>Wingdings</vt:lpstr>
      <vt:lpstr>Calibri</vt:lpstr>
      <vt:lpstr>方正黑体简体</vt:lpstr>
      <vt:lpstr>Times New Roman</vt:lpstr>
      <vt:lpstr>Impact</vt:lpstr>
      <vt:lpstr>Calibri</vt:lpstr>
      <vt:lpstr>Office Theme</vt:lpstr>
      <vt:lpstr>  碳交易基本原理与         中国碳市场实践</vt:lpstr>
      <vt:lpstr>PowerPoint 演示文稿</vt:lpstr>
      <vt:lpstr>PowerPoint 演示文稿</vt:lpstr>
      <vt:lpstr>PowerPoint 演示文稿</vt:lpstr>
      <vt:lpstr>联合国政府间气候变化委员会（IPCC）评估报告： 基于化石燃料为主要能源的生产活动排放的温室气体与气候变化有着强相关性</vt:lpstr>
      <vt:lpstr>PowerPoint 演示文稿</vt:lpstr>
      <vt:lpstr>PowerPoint 演示文稿</vt:lpstr>
      <vt:lpstr>PowerPoint 演示文稿</vt:lpstr>
      <vt:lpstr>PowerPoint 演示文稿</vt:lpstr>
      <vt:lpstr>对排放二氧化碳设置一个价格，通过发挥价格的信号作用，引导经济主体或减少排放二氧化碳，或为排</vt:lpstr>
      <vt:lpstr>PowerPoint 演示文稿</vt:lpstr>
      <vt:lpstr>PowerPoint 演示文稿</vt:lpstr>
      <vt:lpstr>PowerPoint 演示文稿</vt:lpstr>
      <vt:lpstr>PowerPoint 演示文稿</vt:lpstr>
      <vt:lpstr>关 于 碳 价 格</vt:lpstr>
      <vt:lpstr>PowerPoint 演示文稿</vt:lpstr>
      <vt:lpstr>要素框架</vt:lpstr>
      <vt:lpstr>PowerPoint 演示文稿</vt:lpstr>
      <vt:lpstr>什么是配额？</vt:lpstr>
      <vt:lpstr>PowerPoint 演示文稿</vt:lpstr>
      <vt:lpstr>PowerPoint 演示文稿</vt:lpstr>
      <vt:lpstr>碳 交 易 要 素</vt:lpstr>
      <vt:lpstr>PowerPoint 演示文稿</vt:lpstr>
      <vt:lpstr>碳 交 易 要 素</vt:lpstr>
      <vt:lpstr>PowerPoint 演示文稿</vt:lpstr>
      <vt:lpstr>PowerPoint 演示文稿</vt:lpstr>
      <vt:lpstr>PowerPoint 演示文稿</vt:lpstr>
      <vt:lpstr>一个有效的碳排放交易市场的评价标准</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试点总结</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《全国碳排放权交易市场建设方案（发电行业）》明确“三步走” 建设思路</vt:lpstr>
      <vt:lpstr>《全国碳排放权交易市场建设方案（发电行业）》明确市场要素</vt:lpstr>
      <vt:lpstr>为什么要以发电行业为突破口?</vt:lpstr>
      <vt:lpstr>PowerPoint 演示文稿</vt:lpstr>
      <vt:lpstr>2019年3月29日，生态环境部发布《碳排放权交易管理暂行条例（征求意见稿）》， 该条例未来正式出台后，将作为全国碳市场建设运行的基础法律框架。</vt:lpstr>
      <vt:lpstr>2019年10月-12月，生态环境部举办碳市场配额分配和管理系列培训班（15个城市、8期、17场）</vt:lpstr>
      <vt:lpstr>2020年12月，生态环境部印发《2019-2020年全国碳排放权交易配额 总量设定与分配实施方案（发电行业）》和《纳入2019-2020年全国 碳排放权交易配额管理的重点排放单位名单》</vt:lpstr>
      <vt:lpstr>2020年12月，生态环境部正式颁布《碳排放权交易管理办法（试行）》</vt:lpstr>
      <vt:lpstr>《碳排放权交易管理办法（试行）》要点解读</vt:lpstr>
      <vt:lpstr>《碳排放权交易管理办法（试行）》要点解读</vt:lpstr>
      <vt:lpstr>《碳排放权交易管理办法（试行）》要点解读</vt:lpstr>
      <vt:lpstr>为什么要建全国统一碳市场？</vt:lpstr>
      <vt:lpstr>PowerPoint 演示文稿</vt:lpstr>
      <vt:lpstr>PowerPoint 演示文稿</vt:lpstr>
      <vt:lpstr>碳中和VS碳交易</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碳交易基本原理与          中国碳市场实践</dc:title>
  <dc:creator>sunhaohuan</dc:creator>
  <cp:lastModifiedBy>程薇</cp:lastModifiedBy>
  <cp:revision>29</cp:revision>
  <dcterms:created xsi:type="dcterms:W3CDTF">2022-01-06T01:38:00Z</dcterms:created>
  <dcterms:modified xsi:type="dcterms:W3CDTF">2022-01-13T08:46:30Z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2021-03-25T16:00:00Z</vt:filetime>
  </property>
  <property fmtid="{D5CDD505-2E9C-101B-9397-08002B2CF9AE}" pid="3" name="Creator">
    <vt:lpwstr>Microsoft® PowerPoint® 2010</vt:lpwstr>
  </property>
  <property fmtid="{D5CDD505-2E9C-101B-9397-08002B2CF9AE}" pid="4" name="LastSaved">
    <vt:filetime>2021-05-27T16:00:00Z</vt:filetime>
  </property>
  <property fmtid="{D5CDD505-2E9C-101B-9397-08002B2CF9AE}" pid="5" name="ICV">
    <vt:lpwstr>52B19899B8ED4978A2C2C398E4308A5F</vt:lpwstr>
  </property>
  <property fmtid="{D5CDD505-2E9C-101B-9397-08002B2CF9AE}" pid="6" name="KSOProductBuildVer">
    <vt:lpwstr>2052-11.1.0.11194</vt:lpwstr>
  </property>
</Properties>
</file>