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1" r:id="rId3"/>
  </p:sldMasterIdLst>
  <p:notesMasterIdLst>
    <p:notesMasterId r:id="rId11"/>
  </p:notesMasterIdLst>
  <p:sldIdLst>
    <p:sldId id="256" r:id="rId4"/>
    <p:sldId id="257" r:id="rId5"/>
    <p:sldId id="258" r:id="rId6"/>
    <p:sldId id="259" r:id="rId7"/>
    <p:sldId id="260" r:id="rId8"/>
    <p:sldId id="261" r:id="rId9"/>
    <p:sldId id="445" r:id="rId10"/>
    <p:sldId id="447" r:id="rId12"/>
    <p:sldId id="264" r:id="rId13"/>
    <p:sldId id="449" r:id="rId14"/>
    <p:sldId id="266" r:id="rId15"/>
    <p:sldId id="267" r:id="rId16"/>
    <p:sldId id="268" r:id="rId17"/>
    <p:sldId id="269" r:id="rId18"/>
    <p:sldId id="270" r:id="rId19"/>
    <p:sldId id="271" r:id="rId20"/>
    <p:sldId id="272" r:id="rId21"/>
    <p:sldId id="273" r:id="rId22"/>
    <p:sldId id="274" r:id="rId23"/>
    <p:sldId id="275" r:id="rId24"/>
    <p:sldId id="276" r:id="rId25"/>
    <p:sldId id="457" r:id="rId26"/>
    <p:sldId id="278" r:id="rId27"/>
    <p:sldId id="279" r:id="rId28"/>
    <p:sldId id="453" r:id="rId29"/>
    <p:sldId id="452" r:id="rId30"/>
    <p:sldId id="455"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Lst>
  <p:sldSz cx="9144000" cy="5143500" type="screen16x9"/>
  <p:notesSz cx="9144000" cy="5143500"/>
  <p:embeddedFontLst>
    <p:embeddedFont>
      <p:font typeface="Impact" panose="020B0806030902050204" pitchFamily="34" charset="0"/>
      <p:regular r:id="rId65"/>
    </p:embeddedFont>
    <p:embeddedFont>
      <p:font typeface="微软雅黑" panose="020B0503020204020204" charset="-122"/>
      <p:regular r:id="rId66"/>
    </p:embeddedFont>
    <p:embeddedFont>
      <p:font typeface="JVVHNP+STXihei" panose="02010600040101010101" charset="-122"/>
      <p:regular r:id="rId67"/>
    </p:embeddedFont>
    <p:embeddedFont>
      <p:font typeface="CPRQNL+DengXian-Light" panose="02010600030101010101" charset="-122"/>
      <p:regular r:id="rId68"/>
    </p:embeddedFont>
    <p:embeddedFont>
      <p:font typeface="RDGEEE+DengXian-Light" panose="02010600030101010101" charset="-122"/>
      <p:regular r:id="rId69"/>
    </p:embeddedFont>
    <p:embeddedFont>
      <p:font typeface="JDQLKN+MicrosoftYaHei" panose="020B0503020204020204" charset="-122"/>
      <p:regular r:id="rId70"/>
    </p:embeddedFont>
    <p:embeddedFont>
      <p:font typeface="SVDSIO+MicrosoftYaHei-Bold" panose="020B0703020204020201" charset="-122"/>
      <p:bold r:id="rId71"/>
    </p:embeddedFont>
    <p:embeddedFont>
      <p:font typeface="LSIELG+MicrosoftYaHei" panose="020B0503020204020204" charset="-122"/>
      <p:regular r:id="rId72"/>
    </p:embeddedFont>
    <p:embeddedFont>
      <p:font typeface="BMFEHD+CambriaMath" panose="02040503050406030204"/>
      <p:regular r:id="rId73"/>
    </p:embeddedFont>
    <p:embeddedFont>
      <p:font typeface="Calibri" panose="020F0502020204030204" charset="0"/>
      <p:regular r:id="rId74"/>
      <p:bold r:id="rId75"/>
      <p:italic r:id="rId76"/>
      <p:boldItalic r:id="rId77"/>
    </p:embeddedFont>
    <p:embeddedFont>
      <p:font typeface="黑体" panose="02010609060101010101" charset="-122"/>
      <p:regular r:id="rId78"/>
    </p:embeddedFont>
    <p:embeddedFont>
      <p:font typeface="方正粗圆_GBK" panose="03000509000000000000" charset="-122"/>
      <p:regular r:id="rId79"/>
    </p:embeddedFont>
    <p:embeddedFont>
      <p:font typeface="方正粗倩_GBK" panose="03000509000000000000" charset="-122"/>
      <p:regular r:id="rId80"/>
    </p:embeddedFont>
    <p:embeddedFont>
      <p:font typeface="方正黑体_GBK" panose="03000509000000000000" charset="-122"/>
      <p:regular r:id="rId81"/>
    </p:embeddedFont>
    <p:embeddedFont>
      <p:font typeface="方正报宋_GBK" panose="03000509000000000000" charset="-122"/>
      <p:regular r:id="rId82"/>
    </p:embeddedFont>
    <p:embeddedFont>
      <p:font typeface="JTWVAW+MicrosoftYaHei-Bold" panose="020B0703020204020201" charset="-122"/>
      <p:bold r:id="rId83"/>
    </p:embeddedFont>
    <p:embeddedFont>
      <p:font typeface="ILIHJG+Wingdings-Regular" panose="05000000000000000000"/>
      <p:regular r:id="rId84"/>
    </p:embeddedFont>
    <p:embeddedFont>
      <p:font typeface="RVFMWI+STXihei" panose="02010600040101010101" charset="-122"/>
      <p:regular r:id="rId85"/>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1" d="100"/>
          <a:sy n="91" d="100"/>
        </p:scale>
        <p:origin x="786" y="90"/>
      </p:cViewPr>
      <p:guideLst>
        <p:guide orient="horz" pos="3124"/>
        <p:guide pos="253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5" Type="http://schemas.openxmlformats.org/officeDocument/2006/relationships/font" Target="fonts/font21.fntdata"/><Relationship Id="rId84" Type="http://schemas.openxmlformats.org/officeDocument/2006/relationships/font" Target="fonts/font20.fntdata"/><Relationship Id="rId83" Type="http://schemas.openxmlformats.org/officeDocument/2006/relationships/font" Target="fonts/font19.fntdata"/><Relationship Id="rId82" Type="http://schemas.openxmlformats.org/officeDocument/2006/relationships/font" Target="fonts/font18.fntdata"/><Relationship Id="rId81" Type="http://schemas.openxmlformats.org/officeDocument/2006/relationships/font" Target="fonts/font17.fntdata"/><Relationship Id="rId80" Type="http://schemas.openxmlformats.org/officeDocument/2006/relationships/font" Target="fonts/font16.fntdata"/><Relationship Id="rId8" Type="http://schemas.openxmlformats.org/officeDocument/2006/relationships/slide" Target="slides/slide5.xml"/><Relationship Id="rId79" Type="http://schemas.openxmlformats.org/officeDocument/2006/relationships/font" Target="fonts/font15.fntdata"/><Relationship Id="rId78" Type="http://schemas.openxmlformats.org/officeDocument/2006/relationships/font" Target="fonts/font14.fntdata"/><Relationship Id="rId77" Type="http://schemas.openxmlformats.org/officeDocument/2006/relationships/font" Target="fonts/font13.fntdata"/><Relationship Id="rId76" Type="http://schemas.openxmlformats.org/officeDocument/2006/relationships/font" Target="fonts/font12.fntdata"/><Relationship Id="rId75" Type="http://schemas.openxmlformats.org/officeDocument/2006/relationships/font" Target="fonts/font11.fntdata"/><Relationship Id="rId74" Type="http://schemas.openxmlformats.org/officeDocument/2006/relationships/font" Target="fonts/font10.fntdata"/><Relationship Id="rId73" Type="http://schemas.openxmlformats.org/officeDocument/2006/relationships/font" Target="fonts/font9.fntdata"/><Relationship Id="rId72" Type="http://schemas.openxmlformats.org/officeDocument/2006/relationships/font" Target="fonts/font8.fntdata"/><Relationship Id="rId71" Type="http://schemas.openxmlformats.org/officeDocument/2006/relationships/font" Target="fonts/font7.fntdata"/><Relationship Id="rId70" Type="http://schemas.openxmlformats.org/officeDocument/2006/relationships/font" Target="fonts/font6.fntdata"/><Relationship Id="rId7" Type="http://schemas.openxmlformats.org/officeDocument/2006/relationships/slide" Target="slides/slide4.xml"/><Relationship Id="rId69" Type="http://schemas.openxmlformats.org/officeDocument/2006/relationships/font" Target="fonts/font5.fntdata"/><Relationship Id="rId68" Type="http://schemas.openxmlformats.org/officeDocument/2006/relationships/font" Target="fonts/font4.fntdata"/><Relationship Id="rId67" Type="http://schemas.openxmlformats.org/officeDocument/2006/relationships/font" Target="fonts/font3.fntdata"/><Relationship Id="rId66" Type="http://schemas.openxmlformats.org/officeDocument/2006/relationships/font" Target="fonts/font2.fntdata"/><Relationship Id="rId65" Type="http://schemas.openxmlformats.org/officeDocument/2006/relationships/font" Target="fonts/font1.fntdata"/><Relationship Id="rId64" Type="http://schemas.openxmlformats.org/officeDocument/2006/relationships/tableStyles" Target="tableStyles.xml"/><Relationship Id="rId63" Type="http://schemas.openxmlformats.org/officeDocument/2006/relationships/viewProps" Target="viewProps.xml"/><Relationship Id="rId62" Type="http://schemas.openxmlformats.org/officeDocument/2006/relationships/presProps" Target="presProps.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notesMaster" Target="notesMasters/notesMaster1.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1451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979" y="0"/>
            <a:ext cx="5283200" cy="145163"/>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5228034" y="361652"/>
            <a:ext cx="1735931" cy="976461"/>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1392362"/>
            <a:ext cx="9753600" cy="1139205"/>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2748056"/>
            <a:ext cx="5283200" cy="1451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979" y="2748056"/>
            <a:ext cx="5283200" cy="145163"/>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D8BD707-D9CF-40AE-B4C6-C98DA3205C09}" type="datetimeFigureOut">
              <a:rPr lang="en-US"/>
            </a:fld>
            <a:endParaRPr lang="en-US"/>
          </a:p>
        </p:txBody>
      </p:sp>
      <p:sp>
        <p:nvSpPr>
          <p:cNvPr id="3" name="页脚占位符 2"/>
          <p:cNvSpPr>
            <a:spLocks noGrp="1"/>
          </p:cNvSpPr>
          <p:nvPr>
            <p:ph type="ftr" sz="quarter" idx="11"/>
          </p:nvPr>
        </p:nvSpPr>
        <p:spPr/>
        <p:txBody>
          <a:bodyPr/>
          <a:lstStyle/>
          <a:p/>
        </p:txBody>
      </p:sp>
      <p:sp>
        <p:nvSpPr>
          <p:cNvPr id="4" name="灯片编号占位符 3"/>
          <p:cNvSpPr>
            <a:spLocks noGrp="1"/>
          </p:cNvSpPr>
          <p:nvPr>
            <p:ph type="sldNum" sz="quarter" idx="12"/>
          </p:nvPr>
        </p:nvSpPr>
        <p:spPr/>
        <p:txBody>
          <a:bodyPr/>
          <a:lstStyle/>
          <a:p>
            <a:fld id="{B6F15528-21DE-4FAA-801E-634DDDAF4B2B}"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sp>
        <p:nvSpPr>
          <p:cNvPr id="6" name="文本框 2"/>
          <p:cNvSpPr txBox="1">
            <a:spLocks noChangeArrowheads="1"/>
          </p:cNvSpPr>
          <p:nvPr userDrawn="1"/>
        </p:nvSpPr>
        <p:spPr bwMode="auto">
          <a:xfrm>
            <a:off x="392547" y="0"/>
            <a:ext cx="236518" cy="852805"/>
          </a:xfrm>
          <a:prstGeom prst="rect">
            <a:avLst/>
          </a:prstGeom>
          <a:noFill/>
          <a:ln w="9525">
            <a:noFill/>
            <a:miter lim="800000"/>
          </a:ln>
        </p:spPr>
        <p:txBody>
          <a:bodyPr>
            <a:spAutoFit/>
          </a:bodyPr>
          <a:lstStyle/>
          <a:p>
            <a:r>
              <a:rPr lang="en-US" altLang="zh-CN" sz="4950" dirty="0" smtClean="0">
                <a:solidFill>
                  <a:srgbClr val="C00000"/>
                </a:solidFill>
                <a:latin typeface="Impact" panose="020B0806030902050204" pitchFamily="34" charset="0"/>
              </a:rPr>
              <a:t>2</a:t>
            </a:r>
            <a:endParaRPr lang="zh-CN" altLang="en-US" sz="4950" dirty="0">
              <a:solidFill>
                <a:srgbClr val="C00000"/>
              </a:solidFill>
              <a:latin typeface="Impact" panose="020B0806030902050204" pitchFamily="34" charset="0"/>
            </a:endParaRPr>
          </a:p>
        </p:txBody>
      </p:sp>
      <p:sp>
        <p:nvSpPr>
          <p:cNvPr id="9" name="矩形 8"/>
          <p:cNvSpPr/>
          <p:nvPr userDrawn="1"/>
        </p:nvSpPr>
        <p:spPr>
          <a:xfrm>
            <a:off x="845123" y="574017"/>
            <a:ext cx="8307535" cy="66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anchor="ctr"/>
          <a:lstStyle/>
          <a:p>
            <a:pPr algn="ctr">
              <a:spcBef>
                <a:spcPts val="0"/>
              </a:spcBef>
              <a:spcAft>
                <a:spcPts val="0"/>
              </a:spcAft>
              <a:defRPr/>
            </a:pPr>
            <a:endParaRPr lang="zh-CN" altLang="en-US"/>
          </a:p>
        </p:txBody>
      </p:sp>
      <p:sp>
        <p:nvSpPr>
          <p:cNvPr id="10" name="矩形 9"/>
          <p:cNvSpPr/>
          <p:nvPr userDrawn="1"/>
        </p:nvSpPr>
        <p:spPr>
          <a:xfrm>
            <a:off x="-17493" y="576187"/>
            <a:ext cx="393465" cy="66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anchor="ctr"/>
          <a:lstStyle/>
          <a:p>
            <a:pPr algn="ctr">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362">
                                          <p:stCondLst>
                                            <p:cond delay="0"/>
                                          </p:stCondLst>
                                        </p:cTn>
                                        <p:tgtEl>
                                          <p:spTgt spid="6"/>
                                        </p:tgtEl>
                                      </p:cBhvr>
                                    </p:animEffect>
                                    <p:anim calcmode="lin" valueType="num">
                                      <p:cBhvr>
                                        <p:cTn id="8"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13" dur="16">
                                          <p:stCondLst>
                                            <p:cond delay="406"/>
                                          </p:stCondLst>
                                        </p:cTn>
                                        <p:tgtEl>
                                          <p:spTgt spid="6"/>
                                        </p:tgtEl>
                                      </p:cBhvr>
                                      <p:to x="100000" y="60000"/>
                                    </p:animScale>
                                    <p:animScale>
                                      <p:cBhvr>
                                        <p:cTn id="14" dur="104" decel="50000">
                                          <p:stCondLst>
                                            <p:cond delay="423"/>
                                          </p:stCondLst>
                                        </p:cTn>
                                        <p:tgtEl>
                                          <p:spTgt spid="6"/>
                                        </p:tgtEl>
                                      </p:cBhvr>
                                      <p:to x="100000" y="100000"/>
                                    </p:animScale>
                                    <p:animScale>
                                      <p:cBhvr>
                                        <p:cTn id="15" dur="16">
                                          <p:stCondLst>
                                            <p:cond delay="820"/>
                                          </p:stCondLst>
                                        </p:cTn>
                                        <p:tgtEl>
                                          <p:spTgt spid="6"/>
                                        </p:tgtEl>
                                      </p:cBhvr>
                                      <p:to x="100000" y="80000"/>
                                    </p:animScale>
                                    <p:animScale>
                                      <p:cBhvr>
                                        <p:cTn id="16" dur="104" decel="50000">
                                          <p:stCondLst>
                                            <p:cond delay="836"/>
                                          </p:stCondLst>
                                        </p:cTn>
                                        <p:tgtEl>
                                          <p:spTgt spid="6"/>
                                        </p:tgtEl>
                                      </p:cBhvr>
                                      <p:to x="100000" y="100000"/>
                                    </p:animScale>
                                    <p:animScale>
                                      <p:cBhvr>
                                        <p:cTn id="17" dur="16">
                                          <p:stCondLst>
                                            <p:cond delay="1026"/>
                                          </p:stCondLst>
                                        </p:cTn>
                                        <p:tgtEl>
                                          <p:spTgt spid="6"/>
                                        </p:tgtEl>
                                      </p:cBhvr>
                                      <p:to x="100000" y="90000"/>
                                    </p:animScale>
                                    <p:animScale>
                                      <p:cBhvr>
                                        <p:cTn id="18" dur="104" decel="50000">
                                          <p:stCondLst>
                                            <p:cond delay="1042"/>
                                          </p:stCondLst>
                                        </p:cTn>
                                        <p:tgtEl>
                                          <p:spTgt spid="6"/>
                                        </p:tgtEl>
                                      </p:cBhvr>
                                      <p:to x="100000" y="100000"/>
                                    </p:animScale>
                                    <p:animScale>
                                      <p:cBhvr>
                                        <p:cTn id="19" dur="16">
                                          <p:stCondLst>
                                            <p:cond delay="1130"/>
                                          </p:stCondLst>
                                        </p:cTn>
                                        <p:tgtEl>
                                          <p:spTgt spid="6"/>
                                        </p:tgtEl>
                                      </p:cBhvr>
                                      <p:to x="100000" y="95000"/>
                                    </p:animScale>
                                    <p:animScale>
                                      <p:cBhvr>
                                        <p:cTn id="20" dur="104" decel="50000">
                                          <p:stCondLst>
                                            <p:cond delay="1146"/>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标题和内容">
    <p:bg>
      <p:bgPr>
        <a:solidFill>
          <a:schemeClr val="bg1"/>
        </a:solidFill>
        <a:effectLst/>
      </p:bgPr>
    </p:bg>
    <p:spTree>
      <p:nvGrpSpPr>
        <p:cNvPr id="1" name=""/>
        <p:cNvGrpSpPr/>
        <p:nvPr/>
      </p:nvGrpSpPr>
      <p:grpSpPr>
        <a:xfrm>
          <a:off x="0" y="0"/>
          <a:ext cx="0" cy="0"/>
          <a:chOff x="0" y="0"/>
          <a:chExt cx="0" cy="0"/>
        </a:xfrm>
      </p:grpSpPr>
      <p:sp>
        <p:nvSpPr>
          <p:cNvPr id="6" name="文本框 2"/>
          <p:cNvSpPr txBox="1">
            <a:spLocks noChangeArrowheads="1"/>
          </p:cNvSpPr>
          <p:nvPr userDrawn="1"/>
        </p:nvSpPr>
        <p:spPr bwMode="auto">
          <a:xfrm>
            <a:off x="392547" y="0"/>
            <a:ext cx="236518" cy="852805"/>
          </a:xfrm>
          <a:prstGeom prst="rect">
            <a:avLst/>
          </a:prstGeom>
          <a:noFill/>
          <a:ln w="9525">
            <a:noFill/>
            <a:miter lim="800000"/>
          </a:ln>
        </p:spPr>
        <p:txBody>
          <a:bodyPr>
            <a:spAutoFit/>
          </a:bodyPr>
          <a:lstStyle/>
          <a:p>
            <a:r>
              <a:rPr lang="en-US" altLang="zh-CN" sz="4950" dirty="0" smtClean="0">
                <a:solidFill>
                  <a:srgbClr val="C00000"/>
                </a:solidFill>
                <a:latin typeface="Impact" panose="020B0806030902050204" pitchFamily="34" charset="0"/>
              </a:rPr>
              <a:t>3</a:t>
            </a:r>
            <a:endParaRPr lang="zh-CN" altLang="en-US" sz="4950" dirty="0">
              <a:solidFill>
                <a:srgbClr val="C00000"/>
              </a:solidFill>
              <a:latin typeface="Impact" panose="020B0806030902050204" pitchFamily="34" charset="0"/>
            </a:endParaRPr>
          </a:p>
        </p:txBody>
      </p:sp>
      <p:sp>
        <p:nvSpPr>
          <p:cNvPr id="9" name="矩形 8"/>
          <p:cNvSpPr/>
          <p:nvPr userDrawn="1"/>
        </p:nvSpPr>
        <p:spPr>
          <a:xfrm>
            <a:off x="845123" y="574017"/>
            <a:ext cx="8307535" cy="66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anchor="ctr"/>
          <a:lstStyle/>
          <a:p>
            <a:pPr algn="ctr">
              <a:spcBef>
                <a:spcPts val="0"/>
              </a:spcBef>
              <a:spcAft>
                <a:spcPts val="0"/>
              </a:spcAft>
              <a:defRPr/>
            </a:pPr>
            <a:endParaRPr lang="zh-CN" altLang="en-US"/>
          </a:p>
        </p:txBody>
      </p:sp>
      <p:sp>
        <p:nvSpPr>
          <p:cNvPr id="10" name="矩形 9"/>
          <p:cNvSpPr/>
          <p:nvPr userDrawn="1"/>
        </p:nvSpPr>
        <p:spPr>
          <a:xfrm>
            <a:off x="-17493" y="576187"/>
            <a:ext cx="393465" cy="66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anchor="ctr"/>
          <a:lstStyle/>
          <a:p>
            <a:pPr algn="ctr">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362">
                                          <p:stCondLst>
                                            <p:cond delay="0"/>
                                          </p:stCondLst>
                                        </p:cTn>
                                        <p:tgtEl>
                                          <p:spTgt spid="6"/>
                                        </p:tgtEl>
                                      </p:cBhvr>
                                    </p:animEffect>
                                    <p:anim calcmode="lin" valueType="num">
                                      <p:cBhvr>
                                        <p:cTn id="8"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13" dur="16">
                                          <p:stCondLst>
                                            <p:cond delay="406"/>
                                          </p:stCondLst>
                                        </p:cTn>
                                        <p:tgtEl>
                                          <p:spTgt spid="6"/>
                                        </p:tgtEl>
                                      </p:cBhvr>
                                      <p:to x="100000" y="60000"/>
                                    </p:animScale>
                                    <p:animScale>
                                      <p:cBhvr>
                                        <p:cTn id="14" dur="104" decel="50000">
                                          <p:stCondLst>
                                            <p:cond delay="423"/>
                                          </p:stCondLst>
                                        </p:cTn>
                                        <p:tgtEl>
                                          <p:spTgt spid="6"/>
                                        </p:tgtEl>
                                      </p:cBhvr>
                                      <p:to x="100000" y="100000"/>
                                    </p:animScale>
                                    <p:animScale>
                                      <p:cBhvr>
                                        <p:cTn id="15" dur="16">
                                          <p:stCondLst>
                                            <p:cond delay="820"/>
                                          </p:stCondLst>
                                        </p:cTn>
                                        <p:tgtEl>
                                          <p:spTgt spid="6"/>
                                        </p:tgtEl>
                                      </p:cBhvr>
                                      <p:to x="100000" y="80000"/>
                                    </p:animScale>
                                    <p:animScale>
                                      <p:cBhvr>
                                        <p:cTn id="16" dur="104" decel="50000">
                                          <p:stCondLst>
                                            <p:cond delay="836"/>
                                          </p:stCondLst>
                                        </p:cTn>
                                        <p:tgtEl>
                                          <p:spTgt spid="6"/>
                                        </p:tgtEl>
                                      </p:cBhvr>
                                      <p:to x="100000" y="100000"/>
                                    </p:animScale>
                                    <p:animScale>
                                      <p:cBhvr>
                                        <p:cTn id="17" dur="16">
                                          <p:stCondLst>
                                            <p:cond delay="1026"/>
                                          </p:stCondLst>
                                        </p:cTn>
                                        <p:tgtEl>
                                          <p:spTgt spid="6"/>
                                        </p:tgtEl>
                                      </p:cBhvr>
                                      <p:to x="100000" y="90000"/>
                                    </p:animScale>
                                    <p:animScale>
                                      <p:cBhvr>
                                        <p:cTn id="18" dur="104" decel="50000">
                                          <p:stCondLst>
                                            <p:cond delay="1042"/>
                                          </p:stCondLst>
                                        </p:cTn>
                                        <p:tgtEl>
                                          <p:spTgt spid="6"/>
                                        </p:tgtEl>
                                      </p:cBhvr>
                                      <p:to x="100000" y="100000"/>
                                    </p:animScale>
                                    <p:animScale>
                                      <p:cBhvr>
                                        <p:cTn id="19" dur="16">
                                          <p:stCondLst>
                                            <p:cond delay="1130"/>
                                          </p:stCondLst>
                                        </p:cTn>
                                        <p:tgtEl>
                                          <p:spTgt spid="6"/>
                                        </p:tgtEl>
                                      </p:cBhvr>
                                      <p:to x="100000" y="95000"/>
                                    </p:animScale>
                                    <p:animScale>
                                      <p:cBhvr>
                                        <p:cTn id="20" dur="104" decel="50000">
                                          <p:stCondLst>
                                            <p:cond delay="1146"/>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标题和内容">
    <p:bg>
      <p:bgPr>
        <a:solidFill>
          <a:schemeClr val="bg1"/>
        </a:solidFill>
        <a:effectLst/>
      </p:bgPr>
    </p:bg>
    <p:spTree>
      <p:nvGrpSpPr>
        <p:cNvPr id="1" name=""/>
        <p:cNvGrpSpPr/>
        <p:nvPr/>
      </p:nvGrpSpPr>
      <p:grpSpPr>
        <a:xfrm>
          <a:off x="0" y="0"/>
          <a:ext cx="0" cy="0"/>
          <a:chOff x="0" y="0"/>
          <a:chExt cx="0" cy="0"/>
        </a:xfrm>
      </p:grpSpPr>
      <p:sp>
        <p:nvSpPr>
          <p:cNvPr id="6" name="文本框 2"/>
          <p:cNvSpPr txBox="1">
            <a:spLocks noChangeArrowheads="1"/>
          </p:cNvSpPr>
          <p:nvPr userDrawn="1"/>
        </p:nvSpPr>
        <p:spPr bwMode="auto">
          <a:xfrm>
            <a:off x="392547" y="0"/>
            <a:ext cx="236518" cy="852805"/>
          </a:xfrm>
          <a:prstGeom prst="rect">
            <a:avLst/>
          </a:prstGeom>
          <a:noFill/>
          <a:ln w="9525">
            <a:noFill/>
            <a:miter lim="800000"/>
          </a:ln>
        </p:spPr>
        <p:txBody>
          <a:bodyPr>
            <a:spAutoFit/>
          </a:bodyPr>
          <a:lstStyle/>
          <a:p>
            <a:r>
              <a:rPr lang="en-US" altLang="zh-CN" sz="4950" dirty="0" smtClean="0">
                <a:solidFill>
                  <a:srgbClr val="C00000"/>
                </a:solidFill>
                <a:latin typeface="Impact" panose="020B0806030902050204" pitchFamily="34" charset="0"/>
              </a:rPr>
              <a:t>4</a:t>
            </a:r>
            <a:endParaRPr lang="zh-CN" altLang="en-US" sz="4950" dirty="0">
              <a:solidFill>
                <a:srgbClr val="C00000"/>
              </a:solidFill>
              <a:latin typeface="Impact" panose="020B0806030902050204" pitchFamily="34" charset="0"/>
            </a:endParaRPr>
          </a:p>
        </p:txBody>
      </p:sp>
      <p:sp>
        <p:nvSpPr>
          <p:cNvPr id="9" name="矩形 8"/>
          <p:cNvSpPr/>
          <p:nvPr userDrawn="1"/>
        </p:nvSpPr>
        <p:spPr>
          <a:xfrm>
            <a:off x="845123" y="574017"/>
            <a:ext cx="8307535" cy="66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anchor="ctr"/>
          <a:lstStyle/>
          <a:p>
            <a:pPr algn="ctr">
              <a:spcBef>
                <a:spcPts val="0"/>
              </a:spcBef>
              <a:spcAft>
                <a:spcPts val="0"/>
              </a:spcAft>
              <a:defRPr/>
            </a:pPr>
            <a:endParaRPr lang="zh-CN" altLang="en-US"/>
          </a:p>
        </p:txBody>
      </p:sp>
      <p:sp>
        <p:nvSpPr>
          <p:cNvPr id="10" name="矩形 9"/>
          <p:cNvSpPr/>
          <p:nvPr userDrawn="1"/>
        </p:nvSpPr>
        <p:spPr>
          <a:xfrm>
            <a:off x="-17493" y="576187"/>
            <a:ext cx="393465" cy="66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anchor="ctr"/>
          <a:lstStyle/>
          <a:p>
            <a:pPr algn="ctr">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362">
                                          <p:stCondLst>
                                            <p:cond delay="0"/>
                                          </p:stCondLst>
                                        </p:cTn>
                                        <p:tgtEl>
                                          <p:spTgt spid="6"/>
                                        </p:tgtEl>
                                      </p:cBhvr>
                                    </p:animEffect>
                                    <p:anim calcmode="lin" valueType="num">
                                      <p:cBhvr>
                                        <p:cTn id="8"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13" dur="16">
                                          <p:stCondLst>
                                            <p:cond delay="406"/>
                                          </p:stCondLst>
                                        </p:cTn>
                                        <p:tgtEl>
                                          <p:spTgt spid="6"/>
                                        </p:tgtEl>
                                      </p:cBhvr>
                                      <p:to x="100000" y="60000"/>
                                    </p:animScale>
                                    <p:animScale>
                                      <p:cBhvr>
                                        <p:cTn id="14" dur="104" decel="50000">
                                          <p:stCondLst>
                                            <p:cond delay="423"/>
                                          </p:stCondLst>
                                        </p:cTn>
                                        <p:tgtEl>
                                          <p:spTgt spid="6"/>
                                        </p:tgtEl>
                                      </p:cBhvr>
                                      <p:to x="100000" y="100000"/>
                                    </p:animScale>
                                    <p:animScale>
                                      <p:cBhvr>
                                        <p:cTn id="15" dur="16">
                                          <p:stCondLst>
                                            <p:cond delay="820"/>
                                          </p:stCondLst>
                                        </p:cTn>
                                        <p:tgtEl>
                                          <p:spTgt spid="6"/>
                                        </p:tgtEl>
                                      </p:cBhvr>
                                      <p:to x="100000" y="80000"/>
                                    </p:animScale>
                                    <p:animScale>
                                      <p:cBhvr>
                                        <p:cTn id="16" dur="104" decel="50000">
                                          <p:stCondLst>
                                            <p:cond delay="836"/>
                                          </p:stCondLst>
                                        </p:cTn>
                                        <p:tgtEl>
                                          <p:spTgt spid="6"/>
                                        </p:tgtEl>
                                      </p:cBhvr>
                                      <p:to x="100000" y="100000"/>
                                    </p:animScale>
                                    <p:animScale>
                                      <p:cBhvr>
                                        <p:cTn id="17" dur="16">
                                          <p:stCondLst>
                                            <p:cond delay="1026"/>
                                          </p:stCondLst>
                                        </p:cTn>
                                        <p:tgtEl>
                                          <p:spTgt spid="6"/>
                                        </p:tgtEl>
                                      </p:cBhvr>
                                      <p:to x="100000" y="90000"/>
                                    </p:animScale>
                                    <p:animScale>
                                      <p:cBhvr>
                                        <p:cTn id="18" dur="104" decel="50000">
                                          <p:stCondLst>
                                            <p:cond delay="1042"/>
                                          </p:stCondLst>
                                        </p:cTn>
                                        <p:tgtEl>
                                          <p:spTgt spid="6"/>
                                        </p:tgtEl>
                                      </p:cBhvr>
                                      <p:to x="100000" y="100000"/>
                                    </p:animScale>
                                    <p:animScale>
                                      <p:cBhvr>
                                        <p:cTn id="19" dur="16">
                                          <p:stCondLst>
                                            <p:cond delay="1130"/>
                                          </p:stCondLst>
                                        </p:cTn>
                                        <p:tgtEl>
                                          <p:spTgt spid="6"/>
                                        </p:tgtEl>
                                      </p:cBhvr>
                                      <p:to x="100000" y="95000"/>
                                    </p:animScale>
                                    <p:animScale>
                                      <p:cBhvr>
                                        <p:cTn id="20" dur="104" decel="50000">
                                          <p:stCondLst>
                                            <p:cond delay="1146"/>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标题和内容">
    <p:bg>
      <p:bgPr>
        <a:solidFill>
          <a:schemeClr val="bg1"/>
        </a:solidFill>
        <a:effectLst/>
      </p:bgPr>
    </p:bg>
    <p:spTree>
      <p:nvGrpSpPr>
        <p:cNvPr id="1" name=""/>
        <p:cNvGrpSpPr/>
        <p:nvPr/>
      </p:nvGrpSpPr>
      <p:grpSpPr>
        <a:xfrm>
          <a:off x="0" y="0"/>
          <a:ext cx="0" cy="0"/>
          <a:chOff x="0" y="0"/>
          <a:chExt cx="0" cy="0"/>
        </a:xfrm>
      </p:grpSpPr>
      <p:sp>
        <p:nvSpPr>
          <p:cNvPr id="6" name="文本框 2"/>
          <p:cNvSpPr txBox="1">
            <a:spLocks noChangeArrowheads="1"/>
          </p:cNvSpPr>
          <p:nvPr userDrawn="1"/>
        </p:nvSpPr>
        <p:spPr bwMode="auto">
          <a:xfrm>
            <a:off x="392547" y="0"/>
            <a:ext cx="236518" cy="852805"/>
          </a:xfrm>
          <a:prstGeom prst="rect">
            <a:avLst/>
          </a:prstGeom>
          <a:noFill/>
          <a:ln w="9525">
            <a:noFill/>
            <a:miter lim="800000"/>
          </a:ln>
        </p:spPr>
        <p:txBody>
          <a:bodyPr>
            <a:spAutoFit/>
          </a:bodyPr>
          <a:lstStyle/>
          <a:p>
            <a:r>
              <a:rPr lang="en-US" altLang="zh-CN" sz="4950" dirty="0" smtClean="0">
                <a:solidFill>
                  <a:srgbClr val="C00000"/>
                </a:solidFill>
                <a:latin typeface="Impact" panose="020B0806030902050204" pitchFamily="34" charset="0"/>
              </a:rPr>
              <a:t>5</a:t>
            </a:r>
            <a:endParaRPr lang="zh-CN" altLang="en-US" sz="4950" dirty="0">
              <a:solidFill>
                <a:srgbClr val="C00000"/>
              </a:solidFill>
              <a:latin typeface="Impact" panose="020B0806030902050204" pitchFamily="34" charset="0"/>
            </a:endParaRPr>
          </a:p>
        </p:txBody>
      </p:sp>
      <p:sp>
        <p:nvSpPr>
          <p:cNvPr id="9" name="矩形 8"/>
          <p:cNvSpPr/>
          <p:nvPr userDrawn="1"/>
        </p:nvSpPr>
        <p:spPr>
          <a:xfrm>
            <a:off x="845123" y="574017"/>
            <a:ext cx="8307535" cy="66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anchor="ctr"/>
          <a:lstStyle/>
          <a:p>
            <a:pPr algn="ctr">
              <a:spcBef>
                <a:spcPts val="0"/>
              </a:spcBef>
              <a:spcAft>
                <a:spcPts val="0"/>
              </a:spcAft>
              <a:defRPr/>
            </a:pPr>
            <a:endParaRPr lang="zh-CN" altLang="en-US"/>
          </a:p>
        </p:txBody>
      </p:sp>
      <p:sp>
        <p:nvSpPr>
          <p:cNvPr id="10" name="矩形 9"/>
          <p:cNvSpPr/>
          <p:nvPr userDrawn="1"/>
        </p:nvSpPr>
        <p:spPr>
          <a:xfrm>
            <a:off x="-17493" y="576187"/>
            <a:ext cx="393465" cy="66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anchor="ctr"/>
          <a:lstStyle/>
          <a:p>
            <a:pPr algn="ctr">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362">
                                          <p:stCondLst>
                                            <p:cond delay="0"/>
                                          </p:stCondLst>
                                        </p:cTn>
                                        <p:tgtEl>
                                          <p:spTgt spid="6"/>
                                        </p:tgtEl>
                                      </p:cBhvr>
                                    </p:animEffect>
                                    <p:anim calcmode="lin" valueType="num">
                                      <p:cBhvr>
                                        <p:cTn id="8"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13" dur="16">
                                          <p:stCondLst>
                                            <p:cond delay="406"/>
                                          </p:stCondLst>
                                        </p:cTn>
                                        <p:tgtEl>
                                          <p:spTgt spid="6"/>
                                        </p:tgtEl>
                                      </p:cBhvr>
                                      <p:to x="100000" y="60000"/>
                                    </p:animScale>
                                    <p:animScale>
                                      <p:cBhvr>
                                        <p:cTn id="14" dur="104" decel="50000">
                                          <p:stCondLst>
                                            <p:cond delay="423"/>
                                          </p:stCondLst>
                                        </p:cTn>
                                        <p:tgtEl>
                                          <p:spTgt spid="6"/>
                                        </p:tgtEl>
                                      </p:cBhvr>
                                      <p:to x="100000" y="100000"/>
                                    </p:animScale>
                                    <p:animScale>
                                      <p:cBhvr>
                                        <p:cTn id="15" dur="16">
                                          <p:stCondLst>
                                            <p:cond delay="820"/>
                                          </p:stCondLst>
                                        </p:cTn>
                                        <p:tgtEl>
                                          <p:spTgt spid="6"/>
                                        </p:tgtEl>
                                      </p:cBhvr>
                                      <p:to x="100000" y="80000"/>
                                    </p:animScale>
                                    <p:animScale>
                                      <p:cBhvr>
                                        <p:cTn id="16" dur="104" decel="50000">
                                          <p:stCondLst>
                                            <p:cond delay="836"/>
                                          </p:stCondLst>
                                        </p:cTn>
                                        <p:tgtEl>
                                          <p:spTgt spid="6"/>
                                        </p:tgtEl>
                                      </p:cBhvr>
                                      <p:to x="100000" y="100000"/>
                                    </p:animScale>
                                    <p:animScale>
                                      <p:cBhvr>
                                        <p:cTn id="17" dur="16">
                                          <p:stCondLst>
                                            <p:cond delay="1026"/>
                                          </p:stCondLst>
                                        </p:cTn>
                                        <p:tgtEl>
                                          <p:spTgt spid="6"/>
                                        </p:tgtEl>
                                      </p:cBhvr>
                                      <p:to x="100000" y="90000"/>
                                    </p:animScale>
                                    <p:animScale>
                                      <p:cBhvr>
                                        <p:cTn id="18" dur="104" decel="50000">
                                          <p:stCondLst>
                                            <p:cond delay="1042"/>
                                          </p:stCondLst>
                                        </p:cTn>
                                        <p:tgtEl>
                                          <p:spTgt spid="6"/>
                                        </p:tgtEl>
                                      </p:cBhvr>
                                      <p:to x="100000" y="100000"/>
                                    </p:animScale>
                                    <p:animScale>
                                      <p:cBhvr>
                                        <p:cTn id="19" dur="16">
                                          <p:stCondLst>
                                            <p:cond delay="1130"/>
                                          </p:stCondLst>
                                        </p:cTn>
                                        <p:tgtEl>
                                          <p:spTgt spid="6"/>
                                        </p:tgtEl>
                                      </p:cBhvr>
                                      <p:to x="100000" y="95000"/>
                                    </p:animScale>
                                    <p:animScale>
                                      <p:cBhvr>
                                        <p:cTn id="20" dur="104" decel="50000">
                                          <p:stCondLst>
                                            <p:cond delay="1146"/>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595"/>
            <a:ext cx="9140537" cy="5143143"/>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201097" cy="51425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空白">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1.xml"/><Relationship Id="rId8" Type="http://schemas.openxmlformats.org/officeDocument/2006/relationships/slideLayout" Target="../slideLayouts/slideLayout10.xml"/><Relationship Id="rId7" Type="http://schemas.openxmlformats.org/officeDocument/2006/relationships/slideLayout" Target="../slideLayouts/slideLayout9.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3" Type="http://schemas.openxmlformats.org/officeDocument/2006/relationships/slideLayout" Target="../slideLayouts/slideLayout5.xml"/><Relationship Id="rId2" Type="http://schemas.openxmlformats.org/officeDocument/2006/relationships/slideLayout" Target="../slideLayouts/slideLayout4.xml"/><Relationship Id="rId12" Type="http://schemas.openxmlformats.org/officeDocument/2006/relationships/theme" Target="../theme/theme2.xml"/><Relationship Id="rId11" Type="http://schemas.openxmlformats.org/officeDocument/2006/relationships/slideLayout" Target="../slideLayouts/slideLayout13.xml"/><Relationship Id="rId10" Type="http://schemas.openxmlformats.org/officeDocument/2006/relationships/slideLayout" Target="../slideLayouts/slideLayout1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fgClr>
          <a:bgClr>
            <a:schemeClr val="bg1">
              <a:lumMod val="95000"/>
            </a:schemeClr>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defTabSz="914400" rtl="0" eaLnBrk="1" latinLnBrk="0" hangingPunct="1">
        <a:spcBef>
          <a:spcPct val="0"/>
        </a:spcBef>
        <a:buNone/>
        <a:defRPr sz="4425" kern="1200">
          <a:solidFill>
            <a:schemeClr val="tx1"/>
          </a:solidFill>
          <a:latin typeface="+mj-lt"/>
          <a:ea typeface="+mj-ea"/>
          <a:cs typeface="+mj-cs"/>
        </a:defRPr>
      </a:lvl1pPr>
    </p:titleStyle>
    <p:bodyStyle>
      <a:lvl1pPr marL="342900" indent="-342900" algn="l" defTabSz="914400" rtl="0" eaLnBrk="1" latinLnBrk="0" hangingPunct="1">
        <a:spcBef>
          <a:spcPct val="15000"/>
        </a:spcBef>
        <a:buFont typeface="Arial" panose="020B0604020202020204" pitchFamily="34" charset="0"/>
        <a:buChar char="•"/>
        <a:defRPr sz="3225" kern="1200">
          <a:solidFill>
            <a:schemeClr val="tx1"/>
          </a:solidFill>
          <a:latin typeface="+mn-lt"/>
          <a:ea typeface="+mn-ea"/>
          <a:cs typeface="+mn-cs"/>
        </a:defRPr>
      </a:lvl1pPr>
      <a:lvl2pPr marL="743585" indent="-285750" algn="l" defTabSz="914400" rtl="0" eaLnBrk="1" latinLnBrk="0" hangingPunct="1">
        <a:spcBef>
          <a:spcPct val="15000"/>
        </a:spcBef>
        <a:buFont typeface="Arial" panose="020B0604020202020204" pitchFamily="34" charset="0"/>
        <a:buChar char="–"/>
        <a:defRPr sz="2775" kern="1200">
          <a:solidFill>
            <a:schemeClr val="tx1"/>
          </a:solidFill>
          <a:latin typeface="+mn-lt"/>
          <a:ea typeface="+mn-ea"/>
          <a:cs typeface="+mn-cs"/>
        </a:defRPr>
      </a:lvl2pPr>
      <a:lvl3pPr marL="1143000" indent="-228600" algn="l" defTabSz="914400" rtl="0" eaLnBrk="1" latinLnBrk="0" hangingPunct="1">
        <a:spcBef>
          <a:spcPct val="15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15000"/>
        </a:spcBef>
        <a:buFont typeface="Arial" panose="020B0604020202020204" pitchFamily="34" charset="0"/>
        <a:buChar char="–"/>
        <a:defRPr sz="2025" kern="1200">
          <a:solidFill>
            <a:schemeClr val="tx1"/>
          </a:solidFill>
          <a:latin typeface="+mn-lt"/>
          <a:ea typeface="+mn-ea"/>
          <a:cs typeface="+mn-cs"/>
        </a:defRPr>
      </a:lvl4pPr>
      <a:lvl5pPr marL="2058035" indent="-228600" algn="l" defTabSz="914400" rtl="0" eaLnBrk="1" latinLnBrk="0" hangingPunct="1">
        <a:spcBef>
          <a:spcPct val="15000"/>
        </a:spcBef>
        <a:buFont typeface="Arial" panose="020B0604020202020204" pitchFamily="34" charset="0"/>
        <a:buChar char="»"/>
        <a:defRPr sz="2025" kern="1200">
          <a:solidFill>
            <a:schemeClr val="tx1"/>
          </a:solidFill>
          <a:latin typeface="+mn-lt"/>
          <a:ea typeface="+mn-ea"/>
          <a:cs typeface="+mn-cs"/>
        </a:defRPr>
      </a:lvl5pPr>
      <a:lvl6pPr marL="2515235" indent="-228600" algn="l" defTabSz="914400" rtl="0" eaLnBrk="1" latinLnBrk="0" hangingPunct="1">
        <a:spcBef>
          <a:spcPct val="15000"/>
        </a:spcBef>
        <a:buFont typeface="Arial" panose="020B0604020202020204" pitchFamily="34" charset="0"/>
        <a:buChar char="•"/>
        <a:defRPr sz="2025" kern="1200">
          <a:solidFill>
            <a:schemeClr val="tx1"/>
          </a:solidFill>
          <a:latin typeface="+mn-lt"/>
          <a:ea typeface="+mn-ea"/>
          <a:cs typeface="+mn-cs"/>
        </a:defRPr>
      </a:lvl6pPr>
      <a:lvl7pPr marL="2972435" indent="-228600" algn="l" defTabSz="914400" rtl="0" eaLnBrk="1" latinLnBrk="0" hangingPunct="1">
        <a:spcBef>
          <a:spcPct val="15000"/>
        </a:spcBef>
        <a:buFont typeface="Arial" panose="020B0604020202020204" pitchFamily="34" charset="0"/>
        <a:buChar char="•"/>
        <a:defRPr sz="2025" kern="1200">
          <a:solidFill>
            <a:schemeClr val="tx1"/>
          </a:solidFill>
          <a:latin typeface="+mn-lt"/>
          <a:ea typeface="+mn-ea"/>
          <a:cs typeface="+mn-cs"/>
        </a:defRPr>
      </a:lvl7pPr>
      <a:lvl8pPr marL="3429635" indent="-228600" algn="l" defTabSz="914400" rtl="0" eaLnBrk="1" latinLnBrk="0" hangingPunct="1">
        <a:spcBef>
          <a:spcPct val="15000"/>
        </a:spcBef>
        <a:buFont typeface="Arial" panose="020B0604020202020204" pitchFamily="34" charset="0"/>
        <a:buChar char="•"/>
        <a:defRPr sz="2025" kern="1200">
          <a:solidFill>
            <a:schemeClr val="tx1"/>
          </a:solidFill>
          <a:latin typeface="+mn-lt"/>
          <a:ea typeface="+mn-ea"/>
          <a:cs typeface="+mn-cs"/>
        </a:defRPr>
      </a:lvl8pPr>
      <a:lvl9pPr marL="3886835" indent="-228600" algn="l" defTabSz="914400" rtl="0" eaLnBrk="1" latinLnBrk="0" hangingPunct="1">
        <a:spcBef>
          <a:spcPct val="15000"/>
        </a:spcBef>
        <a:buFont typeface="Arial" panose="020B0604020202020204" pitchFamily="34" charset="0"/>
        <a:buChar char="•"/>
        <a:defRPr sz="2025"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tags" Target="../tags/tag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4.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2.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4.xml"/><Relationship Id="rId2" Type="http://schemas.openxmlformats.org/officeDocument/2006/relationships/image" Target="../media/image13.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png"/><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png"/><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7.png"/><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8.png"/><Relationship Id="rId2" Type="http://schemas.openxmlformats.org/officeDocument/2006/relationships/tags" Target="../tags/tag2.xml"/><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0.png"/><Relationship Id="rId1"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1.png"/><Relationship Id="rId1"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1.png"/><Relationship Id="rId1"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2.jpeg"/><Relationship Id="rId1"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3.png"/><Relationship Id="rId1"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4.png"/><Relationship Id="rId1"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5.png"/><Relationship Id="rId1"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6.png"/><Relationship Id="rId1"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6.png"/><Relationship Id="rId1"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6.png"/><Relationship Id="rId1"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7.png"/><Relationship Id="rId1" Type="http://schemas.openxmlformats.org/officeDocument/2006/relationships/image" Target="../media/image5.png"/></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image" Target="../media/image5.png"/></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7.png"/><Relationship Id="rId2" Type="http://schemas.openxmlformats.org/officeDocument/2006/relationships/image" Target="../media/image29.png"/><Relationship Id="rId1"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0.png"/><Relationship Id="rId1"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1.png"/><Relationship Id="rId1" Type="http://schemas.openxmlformats.org/officeDocument/2006/relationships/image" Target="../media/image5.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2.png"/><Relationship Id="rId1"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3.png"/><Relationship Id="rId1"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4.png"/><Relationship Id="rId1" Type="http://schemas.openxmlformats.org/officeDocument/2006/relationships/image" Target="../media/image5.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5.png"/><Relationship Id="rId1" Type="http://schemas.openxmlformats.org/officeDocument/2006/relationships/image" Target="../media/image5.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6.png"/><Relationship Id="rId1" Type="http://schemas.openxmlformats.org/officeDocument/2006/relationships/image" Target="../media/image5.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2095" cy="5142865"/>
          </a:xfrm>
          <a:prstGeom prst="rect">
            <a:avLst/>
          </a:prstGeom>
        </p:spPr>
      </p:pic>
      <p:sp>
        <p:nvSpPr>
          <p:cNvPr id="3" name="object 3"/>
          <p:cNvSpPr txBox="1"/>
          <p:nvPr/>
        </p:nvSpPr>
        <p:spPr>
          <a:xfrm>
            <a:off x="586105" y="1564005"/>
            <a:ext cx="7971790" cy="1461770"/>
          </a:xfrm>
          <a:prstGeom prst="rect">
            <a:avLst/>
          </a:prstGeom>
        </p:spPr>
        <p:txBody>
          <a:bodyPr vert="horz" wrap="square" lIns="0" tIns="0" rIns="0" bIns="0" rtlCol="0">
            <a:spAutoFit/>
          </a:bodyPr>
          <a:lstStyle/>
          <a:p>
            <a:pPr marL="0" marR="0" lvl="0" indent="0" algn="ctr" defTabSz="914400" rtl="0" eaLnBrk="0" fontAlgn="base" latinLnBrk="0" hangingPunct="0">
              <a:lnSpc>
                <a:spcPct val="100000"/>
              </a:lnSpc>
              <a:spcBef>
                <a:spcPts val="600"/>
              </a:spcBef>
              <a:spcAft>
                <a:spcPct val="0"/>
              </a:spcAft>
              <a:buClrTx/>
              <a:buSzTx/>
              <a:buFontTx/>
              <a:buNone/>
              <a:defRPr/>
            </a:pPr>
            <a:r>
              <a:rPr lang="zh-CN" altLang="en-US" sz="4500" b="1" spc="600" noProof="0" dirty="0" smtClean="0">
                <a:ln>
                  <a:noFill/>
                </a:ln>
                <a:solidFill>
                  <a:schemeClr val="bg1"/>
                </a:solidFill>
                <a:effectLst>
                  <a:glow rad="12700">
                    <a:srgbClr val="0071B5">
                      <a:alpha val="64000"/>
                    </a:srgbClr>
                  </a:glow>
                </a:effectLst>
                <a:uLnTx/>
                <a:uFillTx/>
                <a:latin typeface="微软雅黑" panose="020B0503020204020204" charset="-122"/>
                <a:ea typeface="微软雅黑" panose="020B0503020204020204" charset="-122"/>
                <a:cs typeface="Arial" panose="020B0604020202020204"/>
              </a:rPr>
              <a:t>企业碳资产管理</a:t>
            </a:r>
            <a:endParaRPr lang="zh-CN" altLang="en-US" sz="4500" b="1" spc="600" noProof="0" dirty="0" smtClean="0">
              <a:ln>
                <a:noFill/>
              </a:ln>
              <a:solidFill>
                <a:schemeClr val="bg1"/>
              </a:solidFill>
              <a:effectLst>
                <a:glow rad="12700">
                  <a:srgbClr val="0071B5">
                    <a:alpha val="64000"/>
                  </a:srgbClr>
                </a:glow>
              </a:effectLst>
              <a:uLnTx/>
              <a:uFillTx/>
              <a:latin typeface="微软雅黑" panose="020B0503020204020204" charset="-122"/>
              <a:ea typeface="微软雅黑" panose="020B0503020204020204" charset="-122"/>
              <a:cs typeface="Arial" panose="020B0604020202020204"/>
            </a:endParaRPr>
          </a:p>
          <a:p>
            <a:pPr marL="0" marR="0" lvl="0" indent="0" algn="ctr" defTabSz="914400" rtl="0" eaLnBrk="0" fontAlgn="base" latinLnBrk="0" hangingPunct="0">
              <a:lnSpc>
                <a:spcPct val="100000"/>
              </a:lnSpc>
              <a:spcBef>
                <a:spcPts val="600"/>
              </a:spcBef>
              <a:spcAft>
                <a:spcPct val="0"/>
              </a:spcAft>
              <a:buClrTx/>
              <a:buSzTx/>
              <a:buFontTx/>
              <a:buNone/>
              <a:defRPr/>
            </a:pPr>
            <a:r>
              <a:rPr lang="zh-CN" altLang="en-US" sz="4500" b="1" spc="600" noProof="0" dirty="0" smtClean="0">
                <a:ln>
                  <a:noFill/>
                </a:ln>
                <a:solidFill>
                  <a:schemeClr val="bg1"/>
                </a:solidFill>
                <a:effectLst>
                  <a:glow rad="12700">
                    <a:srgbClr val="0071B5">
                      <a:alpha val="64000"/>
                    </a:srgbClr>
                  </a:glow>
                </a:effectLst>
                <a:uLnTx/>
                <a:uFillTx/>
                <a:latin typeface="微软雅黑" panose="020B0503020204020204" charset="-122"/>
                <a:ea typeface="微软雅黑" panose="020B0503020204020204" charset="-122"/>
                <a:cs typeface="Arial" panose="020B0604020202020204"/>
              </a:rPr>
              <a:t>策略及案例</a:t>
            </a:r>
            <a:endParaRPr sz="4500" dirty="0">
              <a:solidFill>
                <a:srgbClr val="1D405D"/>
              </a:solidFill>
              <a:latin typeface="JVVHNP+STXihei" panose="02010600040101010101" charset="-122"/>
              <a:cs typeface="JVVHNP+STXihei" panose="02010600040101010101" charset="-122"/>
            </a:endParaRPr>
          </a:p>
        </p:txBody>
      </p:sp>
      <p:sp>
        <p:nvSpPr>
          <p:cNvPr id="4" name="object 4"/>
          <p:cNvSpPr txBox="1"/>
          <p:nvPr/>
        </p:nvSpPr>
        <p:spPr>
          <a:xfrm>
            <a:off x="3496945" y="3958590"/>
            <a:ext cx="2148205" cy="422910"/>
          </a:xfrm>
          <a:prstGeom prst="rect">
            <a:avLst/>
          </a:prstGeom>
        </p:spPr>
        <p:txBody>
          <a:bodyPr vert="horz" wrap="square" lIns="0" tIns="0" rIns="0" bIns="0" rtlCol="0">
            <a:spAutoFit/>
          </a:bodyPr>
          <a:lstStyle/>
          <a:p>
            <a:pPr marL="0" marR="0">
              <a:lnSpc>
                <a:spcPts val="1620"/>
              </a:lnSpc>
              <a:spcBef>
                <a:spcPts val="60"/>
              </a:spcBef>
              <a:spcAft>
                <a:spcPts val="0"/>
              </a:spcAft>
            </a:pPr>
            <a:r>
              <a:rPr lang="zh-CN" altLang="en-US" sz="1500" noProof="0" dirty="0">
                <a:ln>
                  <a:noFill/>
                </a:ln>
                <a:solidFill>
                  <a:srgbClr val="FFFFFF"/>
                </a:solidFill>
                <a:effectLst/>
                <a:uLnTx/>
                <a:uFillTx/>
                <a:latin typeface="Arial" panose="020B0604020202020204"/>
                <a:ea typeface="微软雅黑" panose="020B0503020204020204" charset="-122"/>
                <a:cs typeface="Arial" panose="020B0604020202020204"/>
              </a:rPr>
              <a:t>湖北产教融合教育研究院</a:t>
            </a:r>
            <a:endParaRPr lang="zh-CN" altLang="en-US" sz="1500" noProof="0" dirty="0">
              <a:ln>
                <a:noFill/>
              </a:ln>
              <a:solidFill>
                <a:srgbClr val="FFFFFF"/>
              </a:solidFill>
              <a:effectLst/>
              <a:uLnTx/>
              <a:uFillTx/>
              <a:latin typeface="Arial" panose="020B0604020202020204"/>
              <a:ea typeface="微软雅黑" panose="020B0503020204020204" charset="-122"/>
              <a:cs typeface="Arial" panose="020B0604020202020204"/>
            </a:endParaRPr>
          </a:p>
          <a:p>
            <a:pPr marL="0" marR="0">
              <a:lnSpc>
                <a:spcPts val="1620"/>
              </a:lnSpc>
              <a:spcBef>
                <a:spcPts val="60"/>
              </a:spcBef>
              <a:spcAft>
                <a:spcPts val="0"/>
              </a:spcAft>
            </a:pPr>
            <a:r>
              <a:rPr lang="zh-CN" altLang="en-US" sz="1500" noProof="0" dirty="0">
                <a:ln>
                  <a:noFill/>
                </a:ln>
                <a:solidFill>
                  <a:srgbClr val="FFFFFF"/>
                </a:solidFill>
                <a:effectLst/>
                <a:uLnTx/>
                <a:uFillTx/>
                <a:latin typeface="Arial" panose="020B0604020202020204"/>
                <a:ea typeface="微软雅黑" panose="020B0503020204020204" charset="-122"/>
                <a:cs typeface="Arial" panose="020B0604020202020204"/>
              </a:rPr>
              <a:t> </a:t>
            </a:r>
            <a:r>
              <a:rPr lang="en-US" altLang="zh-CN" sz="1500" noProof="0" dirty="0">
                <a:ln>
                  <a:noFill/>
                </a:ln>
                <a:solidFill>
                  <a:srgbClr val="FFFFFF"/>
                </a:solidFill>
                <a:effectLst/>
                <a:uLnTx/>
                <a:uFillTx/>
                <a:latin typeface="Arial" panose="020B0604020202020204"/>
                <a:ea typeface="微软雅黑" panose="020B0503020204020204" charset="-122"/>
                <a:cs typeface="Arial" panose="020B0604020202020204"/>
              </a:rPr>
              <a:t>                </a:t>
            </a:r>
            <a:endParaRPr lang="zh-CN" altLang="en-US" sz="1500" noProof="0" dirty="0">
              <a:ln>
                <a:noFill/>
              </a:ln>
              <a:solidFill>
                <a:srgbClr val="FFFFFF"/>
              </a:solidFill>
              <a:effectLst/>
              <a:uLnTx/>
              <a:uFillTx/>
              <a:latin typeface="Arial" panose="020B0604020202020204"/>
              <a:ea typeface="微软雅黑" panose="020B0503020204020204" charset="-122"/>
              <a:cs typeface="Arial" panose="020B0604020202020204"/>
            </a:endParaRPr>
          </a:p>
        </p:txBody>
      </p:sp>
      <p:sp>
        <p:nvSpPr>
          <p:cNvPr id="8" name="object 4"/>
          <p:cNvSpPr txBox="1"/>
          <p:nvPr/>
        </p:nvSpPr>
        <p:spPr>
          <a:xfrm>
            <a:off x="4284345" y="4300220"/>
            <a:ext cx="868045" cy="207645"/>
          </a:xfrm>
          <a:prstGeom prst="rect">
            <a:avLst/>
          </a:prstGeom>
        </p:spPr>
        <p:txBody>
          <a:bodyPr vert="horz" wrap="square" lIns="0" tIns="0" rIns="0" bIns="0" rtlCol="0">
            <a:spAutoFit/>
          </a:bodyPr>
          <a:p>
            <a:pPr marL="0" marR="0">
              <a:lnSpc>
                <a:spcPts val="1620"/>
              </a:lnSpc>
              <a:spcBef>
                <a:spcPts val="60"/>
              </a:spcBef>
              <a:spcAft>
                <a:spcPts val="0"/>
              </a:spcAft>
            </a:pPr>
            <a:r>
              <a:rPr lang="en-US" altLang="zh-CN" sz="1500" noProof="0" dirty="0">
                <a:ln>
                  <a:noFill/>
                </a:ln>
                <a:solidFill>
                  <a:srgbClr val="FFFFFF"/>
                </a:solidFill>
                <a:effectLst/>
                <a:uLnTx/>
                <a:uFillTx/>
                <a:latin typeface="Arial" panose="020B0604020202020204"/>
                <a:ea typeface="微软雅黑" panose="020B0503020204020204" charset="-122"/>
                <a:cs typeface="Arial" panose="020B0604020202020204"/>
              </a:rPr>
              <a:t>2022.1</a:t>
            </a:r>
            <a:r>
              <a:rPr lang="zh-CN" altLang="en-US" sz="1500" noProof="0" dirty="0">
                <a:ln>
                  <a:noFill/>
                </a:ln>
                <a:solidFill>
                  <a:srgbClr val="FFFFFF"/>
                </a:solidFill>
                <a:effectLst/>
                <a:uLnTx/>
                <a:uFillTx/>
                <a:latin typeface="Arial" panose="020B0604020202020204"/>
                <a:ea typeface="微软雅黑" panose="020B0503020204020204" charset="-122"/>
                <a:cs typeface="Arial" panose="020B0604020202020204"/>
              </a:rPr>
              <a:t> </a:t>
            </a:r>
            <a:r>
              <a:rPr lang="en-US" altLang="zh-CN" sz="1500" noProof="0" dirty="0">
                <a:ln>
                  <a:noFill/>
                </a:ln>
                <a:solidFill>
                  <a:srgbClr val="FFFFFF"/>
                </a:solidFill>
                <a:effectLst/>
                <a:uLnTx/>
                <a:uFillTx/>
                <a:latin typeface="Arial" panose="020B0604020202020204"/>
                <a:ea typeface="微软雅黑" panose="020B0503020204020204" charset="-122"/>
                <a:cs typeface="Arial" panose="020B0604020202020204"/>
              </a:rPr>
              <a:t>                </a:t>
            </a:r>
            <a:endParaRPr lang="zh-CN" altLang="en-US" sz="1500" noProof="0" dirty="0">
              <a:ln>
                <a:noFill/>
              </a:ln>
              <a:solidFill>
                <a:srgbClr val="FFFFFF"/>
              </a:solidFill>
              <a:effectLst/>
              <a:uLnTx/>
              <a:uFillTx/>
              <a:latin typeface="Arial" panose="020B0604020202020204"/>
              <a:ea typeface="微软雅黑" panose="020B0503020204020204" charset="-122"/>
              <a:cs typeface="Arial" panose="020B0604020202020204"/>
            </a:endParaRPr>
          </a:p>
        </p:txBody>
      </p:sp>
      <p:pic>
        <p:nvPicPr>
          <p:cNvPr id="5" name="图片 4" descr="双碳教育LOGO2"/>
          <p:cNvPicPr>
            <a:picLocks noChangeAspect="1"/>
          </p:cNvPicPr>
          <p:nvPr/>
        </p:nvPicPr>
        <p:blipFill>
          <a:blip r:embed="rId3"/>
          <a:stretch>
            <a:fillRect/>
          </a:stretch>
        </p:blipFill>
        <p:spPr>
          <a:xfrm>
            <a:off x="7543800" y="285697"/>
            <a:ext cx="965200" cy="98234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1547495" y="1059815"/>
            <a:ext cx="1902460" cy="460375"/>
          </a:xfrm>
          <a:prstGeom prst="rect">
            <a:avLst/>
          </a:prstGeom>
          <a:noFill/>
        </p:spPr>
        <p:txBody>
          <a:bodyPr vert="horz" wrap="square" lIns="91440" tIns="45720" rIns="91440" bIns="45720" rtlCol="0" anchor="t">
            <a:spAutoFit/>
          </a:bodyPr>
          <a:lstStyle/>
          <a:p>
            <a:pPr lvl="0" algn="l">
              <a:spcAft>
                <a:spcPts val="0"/>
              </a:spcAft>
              <a:buClrTx/>
              <a:buSzTx/>
              <a:buFontTx/>
              <a:defRPr/>
            </a:pPr>
            <a:r>
              <a:rPr lang="zh-CN" altLang="en-US"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rPr>
              <a:t>主要内容</a:t>
            </a:r>
            <a:endParaRPr lang="zh-CN" altLang="en-US"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endParaRPr>
          </a:p>
        </p:txBody>
      </p:sp>
      <p:sp>
        <p:nvSpPr>
          <p:cNvPr id="4" name="object 4"/>
          <p:cNvSpPr txBox="1"/>
          <p:nvPr/>
        </p:nvSpPr>
        <p:spPr>
          <a:xfrm>
            <a:off x="1619806" y="1708417"/>
            <a:ext cx="2624327" cy="2005330"/>
          </a:xfrm>
          <a:prstGeom prst="rect">
            <a:avLst/>
          </a:prstGeom>
        </p:spPr>
        <p:txBody>
          <a:bodyPr vert="horz" wrap="square" lIns="0" tIns="0" rIns="0" bIns="0" rtlCol="0">
            <a:spAutoFit/>
          </a:bodyPr>
          <a:lstStyle/>
          <a:p>
            <a:pPr marL="0" marR="0">
              <a:lnSpc>
                <a:spcPts val="2680"/>
              </a:lnSpc>
              <a:spcBef>
                <a:spcPts val="0"/>
              </a:spcBef>
              <a:spcAft>
                <a:spcPts val="0"/>
              </a:spcAft>
            </a:pPr>
            <a:r>
              <a:rPr lang="zh-CN" altLang="en-US" sz="20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rPr>
              <a:t>1. 碳市场背景介绍</a:t>
            </a:r>
            <a:endParaRPr lang="zh-CN" altLang="en-US" sz="20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endParaRPr>
          </a:p>
          <a:p>
            <a:pPr marL="0" marR="0">
              <a:lnSpc>
                <a:spcPts val="2680"/>
              </a:lnSpc>
              <a:spcBef>
                <a:spcPts val="1640"/>
              </a:spcBef>
              <a:spcAft>
                <a:spcPts val="0"/>
              </a:spcAft>
            </a:pPr>
            <a:r>
              <a:rPr lang="zh-CN" altLang="en-US" sz="20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rPr>
              <a:t>2. 企业碳排放核算</a:t>
            </a:r>
            <a:endParaRPr lang="zh-CN" altLang="en-US" sz="20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endParaRPr>
          </a:p>
          <a:p>
            <a:pPr marL="0" marR="0">
              <a:lnSpc>
                <a:spcPts val="2680"/>
              </a:lnSpc>
              <a:spcBef>
                <a:spcPts val="1640"/>
              </a:spcBef>
              <a:spcAft>
                <a:spcPts val="0"/>
              </a:spcAft>
            </a:pPr>
            <a:r>
              <a:rPr lang="zh-CN" altLang="en-US" sz="20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rPr>
              <a:t>3. 企业碳资产管理</a:t>
            </a:r>
            <a:endParaRPr lang="zh-CN" altLang="en-US" sz="20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endParaRPr>
          </a:p>
          <a:p>
            <a:pPr marL="0" marR="0">
              <a:lnSpc>
                <a:spcPts val="2680"/>
              </a:lnSpc>
              <a:spcBef>
                <a:spcPts val="1640"/>
              </a:spcBef>
              <a:spcAft>
                <a:spcPts val="0"/>
              </a:spcAft>
            </a:pPr>
            <a:r>
              <a:rPr lang="zh-CN" altLang="en-US" sz="20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rPr>
              <a:t>4. 碳减排项目开发</a:t>
            </a:r>
            <a:endParaRPr lang="zh-CN" altLang="en-US" sz="20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467360" y="2054225"/>
            <a:ext cx="3729990" cy="460375"/>
          </a:xfrm>
          <a:prstGeom prst="rect">
            <a:avLst/>
          </a:prstGeom>
          <a:noFill/>
        </p:spPr>
        <p:txBody>
          <a:bodyPr vert="horz" wrap="square" lIns="91440" tIns="45720" rIns="91440" bIns="45720" rtlCol="0" anchor="t">
            <a:spAutoFit/>
          </a:bodyPr>
          <a:lstStyle/>
          <a:p>
            <a:pPr lvl="0" algn="l">
              <a:spcAft>
                <a:spcPts val="0"/>
              </a:spcAft>
              <a:buClrTx/>
              <a:buSzTx/>
              <a:buFontTx/>
              <a:defRPr/>
            </a:pPr>
            <a:r>
              <a:rPr lang="en-US" altLang="zh-CN"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rPr>
              <a:t>1</a:t>
            </a:r>
            <a:r>
              <a:rPr lang="en-US" altLang="zh-CN"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rPr>
              <a:t>.</a:t>
            </a:r>
            <a:r>
              <a:rPr lang="zh-CN" altLang="en-US"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rPr>
              <a:t>碳市场背景介绍</a:t>
            </a:r>
            <a:endParaRPr lang="zh-CN" altLang="en-US"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endParaRPr>
          </a:p>
        </p:txBody>
      </p:sp>
      <p:sp>
        <p:nvSpPr>
          <p:cNvPr id="6" name="流程图: 决策 4"/>
          <p:cNvSpPr/>
          <p:nvPr/>
        </p:nvSpPr>
        <p:spPr>
          <a:xfrm>
            <a:off x="0" y="1780041"/>
            <a:ext cx="256258" cy="1009535"/>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1" fmla="*/ 0 w 5058"/>
              <a:gd name="connsiteY0-2" fmla="*/ 4892 h 10000"/>
              <a:gd name="connsiteX1-3" fmla="*/ 58 w 5058"/>
              <a:gd name="connsiteY1-4" fmla="*/ 0 h 10000"/>
              <a:gd name="connsiteX2-5" fmla="*/ 5058 w 5058"/>
              <a:gd name="connsiteY2-6" fmla="*/ 5000 h 10000"/>
              <a:gd name="connsiteX3-7" fmla="*/ 58 w 5058"/>
              <a:gd name="connsiteY3-8" fmla="*/ 10000 h 10000"/>
              <a:gd name="connsiteX4-9" fmla="*/ 0 w 5058"/>
              <a:gd name="connsiteY4-10" fmla="*/ 4892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8" h="10000">
                <a:moveTo>
                  <a:pt x="0" y="4892"/>
                </a:moveTo>
                <a:cubicBezTo>
                  <a:pt x="19" y="3261"/>
                  <a:pt x="39" y="1631"/>
                  <a:pt x="58" y="0"/>
                </a:cubicBezTo>
                <a:lnTo>
                  <a:pt x="5058" y="5000"/>
                </a:lnTo>
                <a:lnTo>
                  <a:pt x="58" y="10000"/>
                </a:lnTo>
                <a:cubicBezTo>
                  <a:pt x="39" y="8297"/>
                  <a:pt x="19" y="6595"/>
                  <a:pt x="0" y="4892"/>
                </a:cubicBezTo>
                <a:close/>
              </a:path>
            </a:pathLst>
          </a:custGeom>
          <a:solidFill>
            <a:srgbClr val="2A62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1" i="0" u="none" strike="noStrike" kern="1200" cap="none" spc="0" normalizeH="0" baseline="0" noProof="1">
              <a:ln>
                <a:noFill/>
              </a:ln>
              <a:solidFill>
                <a:srgbClr val="FFFFFF"/>
              </a:solidFill>
              <a:effectLst/>
              <a:uLnTx/>
              <a:uFillTx/>
              <a:latin typeface="Arial" panose="020B0604020202020204"/>
              <a:ea typeface="+mn-ea"/>
              <a:cs typeface="Arial" panose="020B0604020202020204"/>
            </a:endParaRPr>
          </a:p>
        </p:txBody>
      </p:sp>
      <p:pic>
        <p:nvPicPr>
          <p:cNvPr id="8" name="图片 7"/>
          <p:cNvPicPr>
            <a:picLocks noChangeAspect="1"/>
          </p:cNvPicPr>
          <p:nvPr>
            <p:custDataLst>
              <p:tags r:id="rId2"/>
            </p:custDataLst>
          </p:nvPr>
        </p:nvPicPr>
        <p:blipFill>
          <a:blip r:embed="rId3"/>
          <a:stretch>
            <a:fillRect/>
          </a:stretch>
        </p:blipFill>
        <p:spPr>
          <a:xfrm>
            <a:off x="3996055" y="1576705"/>
            <a:ext cx="2943225" cy="199072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2" name="图片 1" descr="4企业碳资产管理策略培训-Apr2021-L"/>
          <p:cNvPicPr>
            <a:picLocks noChangeAspect="1"/>
          </p:cNvPicPr>
          <p:nvPr/>
        </p:nvPicPr>
        <p:blipFill>
          <a:blip r:embed="rId2"/>
          <a:stretch>
            <a:fillRect/>
          </a:stretch>
        </p:blipFill>
        <p:spPr>
          <a:xfrm>
            <a:off x="0" y="0"/>
            <a:ext cx="9075420" cy="5111115"/>
          </a:xfrm>
          <a:prstGeom prst="rect">
            <a:avLst/>
          </a:prstGeom>
        </p:spPr>
      </p:pic>
      <p:sp>
        <p:nvSpPr>
          <p:cNvPr id="4" name="object 4"/>
          <p:cNvSpPr txBox="1"/>
          <p:nvPr/>
        </p:nvSpPr>
        <p:spPr>
          <a:xfrm>
            <a:off x="6444161" y="699557"/>
            <a:ext cx="996451" cy="147320"/>
          </a:xfrm>
          <a:prstGeom prst="rect">
            <a:avLst/>
          </a:prstGeom>
        </p:spPr>
        <p:txBody>
          <a:bodyPr vert="horz" wrap="square" lIns="0" tIns="0" rIns="0" bIns="0" rtlCol="0">
            <a:spAutoFit/>
          </a:bodyPr>
          <a:lstStyle/>
          <a:p>
            <a:pPr marL="0" marR="0">
              <a:lnSpc>
                <a:spcPts val="1150"/>
              </a:lnSpc>
              <a:spcBef>
                <a:spcPts val="0"/>
              </a:spcBef>
              <a:spcAft>
                <a:spcPts val="0"/>
              </a:spcAft>
            </a:pPr>
            <a:r>
              <a:rPr sz="1100" b="1" dirty="0">
                <a:solidFill>
                  <a:srgbClr val="1D405D"/>
                </a:solidFill>
                <a:latin typeface="微软雅黑" panose="020B0503020204020204" charset="-122"/>
                <a:ea typeface="微软雅黑" panose="020B0503020204020204" charset="-122"/>
                <a:cs typeface="CPRQNL+DengXian-Light" panose="02010600030101010101" charset="-122"/>
              </a:rPr>
              <a:t>中国经济增长</a:t>
            </a:r>
            <a:endParaRPr sz="1100" b="1" dirty="0">
              <a:solidFill>
                <a:srgbClr val="1D405D"/>
              </a:solidFill>
              <a:latin typeface="微软雅黑" panose="020B0503020204020204" charset="-122"/>
              <a:ea typeface="微软雅黑" panose="020B0503020204020204" charset="-122"/>
              <a:cs typeface="CPRQNL+DengXian-Light" panose="02010600030101010101" charset="-122"/>
            </a:endParaRPr>
          </a:p>
        </p:txBody>
      </p:sp>
      <p:sp>
        <p:nvSpPr>
          <p:cNvPr id="5" name="object 5"/>
          <p:cNvSpPr txBox="1"/>
          <p:nvPr/>
        </p:nvSpPr>
        <p:spPr>
          <a:xfrm>
            <a:off x="7913363" y="405682"/>
            <a:ext cx="662940" cy="102870"/>
          </a:xfrm>
          <a:prstGeom prst="rect">
            <a:avLst/>
          </a:prstGeom>
        </p:spPr>
        <p:txBody>
          <a:bodyPr vert="horz" wrap="square" lIns="0" tIns="0" rIns="0" bIns="0" rtlCol="0">
            <a:spAutoFit/>
          </a:bodyPr>
          <a:lstStyle/>
          <a:p>
            <a:pPr marL="0" marR="0">
              <a:lnSpc>
                <a:spcPts val="805"/>
              </a:lnSpc>
              <a:spcBef>
                <a:spcPts val="0"/>
              </a:spcBef>
              <a:spcAft>
                <a:spcPts val="0"/>
              </a:spcAft>
            </a:pPr>
            <a:r>
              <a:rPr sz="800" dirty="0">
                <a:solidFill>
                  <a:srgbClr val="1D405D"/>
                </a:solidFill>
                <a:latin typeface="微软雅黑" panose="020B0503020204020204" charset="-122"/>
                <a:ea typeface="微软雅黑" panose="020B0503020204020204" charset="-122"/>
                <a:cs typeface="宋体" panose="02010600030101010101" pitchFamily="2" charset="-122"/>
              </a:rPr>
              <a:t>第三步目标</a:t>
            </a:r>
            <a:endParaRPr sz="800" dirty="0">
              <a:solidFill>
                <a:srgbClr val="1D405D"/>
              </a:solidFill>
              <a:latin typeface="微软雅黑" panose="020B0503020204020204" charset="-122"/>
              <a:ea typeface="微软雅黑" panose="020B0503020204020204" charset="-122"/>
              <a:cs typeface="宋体" panose="02010600030101010101" pitchFamily="2" charset="-122"/>
            </a:endParaRPr>
          </a:p>
        </p:txBody>
      </p:sp>
      <p:sp>
        <p:nvSpPr>
          <p:cNvPr id="6" name="object 6"/>
          <p:cNvSpPr txBox="1"/>
          <p:nvPr/>
        </p:nvSpPr>
        <p:spPr>
          <a:xfrm>
            <a:off x="8604631" y="516236"/>
            <a:ext cx="439663" cy="1264920"/>
          </a:xfrm>
          <a:prstGeom prst="rect">
            <a:avLst/>
          </a:prstGeom>
        </p:spPr>
        <p:txBody>
          <a:bodyPr vert="horz" wrap="square" lIns="0" tIns="0" rIns="0" bIns="0" rtlCol="0">
            <a:spAutoFit/>
          </a:bodyPr>
          <a:lstStyle/>
          <a:p>
            <a:pPr marL="0" marR="0">
              <a:lnSpc>
                <a:spcPts val="1035"/>
              </a:lnSpc>
              <a:spcBef>
                <a:spcPts val="0"/>
              </a:spcBef>
              <a:spcAft>
                <a:spcPts val="0"/>
              </a:spcAft>
            </a:pPr>
            <a:r>
              <a:rPr sz="900" dirty="0">
                <a:solidFill>
                  <a:srgbClr val="1D405D"/>
                </a:solidFill>
                <a:latin typeface="RDGEEE+DengXian-Light" panose="02010600030101010101" charset="-122"/>
                <a:cs typeface="RDGEEE+DengXian-Light" panose="02010600030101010101" charset="-122"/>
              </a:rPr>
              <a:t>16.0%</a:t>
            </a:r>
            <a:endParaRPr sz="900" dirty="0">
              <a:solidFill>
                <a:srgbClr val="1D405D"/>
              </a:solidFill>
              <a:latin typeface="RDGEEE+DengXian-Light" panose="02010600030101010101" charset="-122"/>
              <a:cs typeface="RDGEEE+DengXian-Light" panose="02010600030101010101" charset="-122"/>
            </a:endParaRPr>
          </a:p>
          <a:p>
            <a:pPr marL="0" marR="0">
              <a:lnSpc>
                <a:spcPts val="1035"/>
              </a:lnSpc>
              <a:spcBef>
                <a:spcPts val="1185"/>
              </a:spcBef>
              <a:spcAft>
                <a:spcPts val="0"/>
              </a:spcAft>
            </a:pPr>
            <a:r>
              <a:rPr sz="900" dirty="0">
                <a:solidFill>
                  <a:srgbClr val="1D405D"/>
                </a:solidFill>
                <a:latin typeface="RDGEEE+DengXian-Light" panose="02010600030101010101" charset="-122"/>
                <a:cs typeface="RDGEEE+DengXian-Light" panose="02010600030101010101" charset="-122"/>
              </a:rPr>
              <a:t>14.0%</a:t>
            </a:r>
            <a:endParaRPr sz="900" dirty="0">
              <a:solidFill>
                <a:srgbClr val="1D405D"/>
              </a:solidFill>
              <a:latin typeface="RDGEEE+DengXian-Light" panose="02010600030101010101" charset="-122"/>
              <a:cs typeface="RDGEEE+DengXian-Light" panose="02010600030101010101" charset="-122"/>
            </a:endParaRPr>
          </a:p>
          <a:p>
            <a:pPr marL="0" marR="0">
              <a:lnSpc>
                <a:spcPts val="1035"/>
              </a:lnSpc>
              <a:spcBef>
                <a:spcPts val="1185"/>
              </a:spcBef>
              <a:spcAft>
                <a:spcPts val="0"/>
              </a:spcAft>
            </a:pPr>
            <a:r>
              <a:rPr sz="900" dirty="0">
                <a:solidFill>
                  <a:srgbClr val="1D405D"/>
                </a:solidFill>
                <a:latin typeface="RDGEEE+DengXian-Light" panose="02010600030101010101" charset="-122"/>
                <a:cs typeface="RDGEEE+DengXian-Light" panose="02010600030101010101" charset="-122"/>
              </a:rPr>
              <a:t>12.0%</a:t>
            </a:r>
            <a:endParaRPr sz="900" dirty="0">
              <a:solidFill>
                <a:srgbClr val="1D405D"/>
              </a:solidFill>
              <a:latin typeface="RDGEEE+DengXian-Light" panose="02010600030101010101" charset="-122"/>
              <a:cs typeface="RDGEEE+DengXian-Light" panose="02010600030101010101" charset="-122"/>
            </a:endParaRPr>
          </a:p>
          <a:p>
            <a:pPr marL="0" marR="0">
              <a:lnSpc>
                <a:spcPts val="1035"/>
              </a:lnSpc>
              <a:spcBef>
                <a:spcPts val="1185"/>
              </a:spcBef>
              <a:spcAft>
                <a:spcPts val="0"/>
              </a:spcAft>
            </a:pPr>
            <a:r>
              <a:rPr sz="900" dirty="0">
                <a:solidFill>
                  <a:srgbClr val="1D405D"/>
                </a:solidFill>
                <a:latin typeface="RDGEEE+DengXian-Light" panose="02010600030101010101" charset="-122"/>
                <a:cs typeface="RDGEEE+DengXian-Light" panose="02010600030101010101" charset="-122"/>
              </a:rPr>
              <a:t>10.0%</a:t>
            </a:r>
            <a:endParaRPr sz="900" dirty="0">
              <a:solidFill>
                <a:srgbClr val="1D405D"/>
              </a:solidFill>
              <a:latin typeface="RDGEEE+DengXian-Light" panose="02010600030101010101" charset="-122"/>
              <a:cs typeface="RDGEEE+DengXian-Light" panose="02010600030101010101" charset="-122"/>
            </a:endParaRPr>
          </a:p>
          <a:p>
            <a:pPr marL="0" marR="0">
              <a:lnSpc>
                <a:spcPts val="1035"/>
              </a:lnSpc>
              <a:spcBef>
                <a:spcPts val="1135"/>
              </a:spcBef>
              <a:spcAft>
                <a:spcPts val="0"/>
              </a:spcAft>
            </a:pPr>
            <a:r>
              <a:rPr sz="1000" dirty="0">
                <a:solidFill>
                  <a:srgbClr val="1D405D"/>
                </a:solidFill>
                <a:latin typeface="RDGEEE+DengXian-Light" panose="02010600030101010101" charset="-122"/>
                <a:cs typeface="RDGEEE+DengXian-Light" panose="02010600030101010101" charset="-122"/>
              </a:rPr>
              <a:t>8.0%</a:t>
            </a:r>
            <a:endParaRPr sz="1000" dirty="0">
              <a:solidFill>
                <a:srgbClr val="1D405D"/>
              </a:solidFill>
              <a:latin typeface="RDGEEE+DengXian-Light" panose="02010600030101010101" charset="-122"/>
              <a:cs typeface="RDGEEE+DengXian-Light" panose="02010600030101010101" charset="-122"/>
            </a:endParaRPr>
          </a:p>
        </p:txBody>
      </p:sp>
      <p:sp>
        <p:nvSpPr>
          <p:cNvPr id="7" name="object 7"/>
          <p:cNvSpPr txBox="1"/>
          <p:nvPr/>
        </p:nvSpPr>
        <p:spPr>
          <a:xfrm>
            <a:off x="4607780" y="659955"/>
            <a:ext cx="376055" cy="2174801"/>
          </a:xfrm>
          <a:prstGeom prst="rect">
            <a:avLst/>
          </a:prstGeom>
        </p:spPr>
        <p:txBody>
          <a:bodyPr vert="horz" wrap="square" lIns="0" tIns="0" rIns="0" bIns="0" rtlCol="0">
            <a:spAutoFit/>
          </a:bodyPr>
          <a:lstStyle/>
          <a:p>
            <a:pPr marL="0" marR="0">
              <a:lnSpc>
                <a:spcPts val="1035"/>
              </a:lnSpc>
              <a:spcBef>
                <a:spcPts val="0"/>
              </a:spcBef>
              <a:spcAft>
                <a:spcPts val="0"/>
              </a:spcAft>
            </a:pPr>
            <a:r>
              <a:rPr sz="1000" dirty="0">
                <a:solidFill>
                  <a:srgbClr val="1D405D"/>
                </a:solidFill>
                <a:latin typeface="RDGEEE+DengXian-Light" panose="02010600030101010101" charset="-122"/>
                <a:cs typeface="RDGEEE+DengXian-Light" panose="02010600030101010101" charset="-122"/>
              </a:rPr>
              <a:t>10.0</a:t>
            </a:r>
            <a:endParaRPr sz="1000" dirty="0">
              <a:solidFill>
                <a:srgbClr val="1D405D"/>
              </a:solidFill>
              <a:latin typeface="RDGEEE+DengXian-Light" panose="02010600030101010101" charset="-122"/>
              <a:cs typeface="RDGEEE+DengXian-Light" panose="02010600030101010101" charset="-122"/>
            </a:endParaRPr>
          </a:p>
          <a:p>
            <a:pPr marL="65405" marR="0">
              <a:lnSpc>
                <a:spcPts val="1035"/>
              </a:lnSpc>
              <a:spcBef>
                <a:spcPts val="2170"/>
              </a:spcBef>
              <a:spcAft>
                <a:spcPts val="0"/>
              </a:spcAft>
            </a:pPr>
            <a:r>
              <a:rPr sz="1000" dirty="0">
                <a:solidFill>
                  <a:srgbClr val="1D405D"/>
                </a:solidFill>
                <a:latin typeface="RDGEEE+DengXian-Light" panose="02010600030101010101" charset="-122"/>
                <a:cs typeface="RDGEEE+DengXian-Light" panose="02010600030101010101" charset="-122"/>
              </a:rPr>
              <a:t>8.0</a:t>
            </a:r>
            <a:endParaRPr sz="1000" dirty="0">
              <a:solidFill>
                <a:srgbClr val="1D405D"/>
              </a:solidFill>
              <a:latin typeface="RDGEEE+DengXian-Light" panose="02010600030101010101" charset="-122"/>
              <a:cs typeface="RDGEEE+DengXian-Light" panose="02010600030101010101" charset="-122"/>
            </a:endParaRPr>
          </a:p>
          <a:p>
            <a:pPr marL="65405" marR="0">
              <a:lnSpc>
                <a:spcPts val="1035"/>
              </a:lnSpc>
              <a:spcBef>
                <a:spcPts val="2170"/>
              </a:spcBef>
              <a:spcAft>
                <a:spcPts val="0"/>
              </a:spcAft>
            </a:pPr>
            <a:r>
              <a:rPr sz="1000" dirty="0">
                <a:solidFill>
                  <a:srgbClr val="1D405D"/>
                </a:solidFill>
                <a:latin typeface="RDGEEE+DengXian-Light" panose="02010600030101010101" charset="-122"/>
                <a:cs typeface="RDGEEE+DengXian-Light" panose="02010600030101010101" charset="-122"/>
              </a:rPr>
              <a:t>6.0</a:t>
            </a:r>
            <a:endParaRPr sz="1000" dirty="0">
              <a:solidFill>
                <a:srgbClr val="1D405D"/>
              </a:solidFill>
              <a:latin typeface="RDGEEE+DengXian-Light" panose="02010600030101010101" charset="-122"/>
              <a:cs typeface="RDGEEE+DengXian-Light" panose="02010600030101010101" charset="-122"/>
            </a:endParaRPr>
          </a:p>
          <a:p>
            <a:pPr marL="65405" marR="0">
              <a:lnSpc>
                <a:spcPts val="1035"/>
              </a:lnSpc>
              <a:spcBef>
                <a:spcPts val="2120"/>
              </a:spcBef>
              <a:spcAft>
                <a:spcPts val="0"/>
              </a:spcAft>
            </a:pPr>
            <a:r>
              <a:rPr sz="1000" dirty="0">
                <a:solidFill>
                  <a:srgbClr val="1D405D"/>
                </a:solidFill>
                <a:latin typeface="RDGEEE+DengXian-Light" panose="02010600030101010101" charset="-122"/>
                <a:cs typeface="RDGEEE+DengXian-Light" panose="02010600030101010101" charset="-122"/>
              </a:rPr>
              <a:t>4.0</a:t>
            </a:r>
            <a:endParaRPr sz="1000" dirty="0">
              <a:solidFill>
                <a:srgbClr val="1D405D"/>
              </a:solidFill>
              <a:latin typeface="RDGEEE+DengXian-Light" panose="02010600030101010101" charset="-122"/>
              <a:cs typeface="RDGEEE+DengXian-Light" panose="02010600030101010101" charset="-122"/>
            </a:endParaRPr>
          </a:p>
          <a:p>
            <a:pPr marL="65405" marR="0">
              <a:lnSpc>
                <a:spcPts val="1035"/>
              </a:lnSpc>
              <a:spcBef>
                <a:spcPts val="2170"/>
              </a:spcBef>
              <a:spcAft>
                <a:spcPts val="0"/>
              </a:spcAft>
            </a:pPr>
            <a:r>
              <a:rPr sz="1000" dirty="0">
                <a:solidFill>
                  <a:srgbClr val="1D405D"/>
                </a:solidFill>
                <a:latin typeface="RDGEEE+DengXian-Light" panose="02010600030101010101" charset="-122"/>
                <a:cs typeface="RDGEEE+DengXian-Light" panose="02010600030101010101" charset="-122"/>
              </a:rPr>
              <a:t>2.0</a:t>
            </a:r>
            <a:endParaRPr sz="1000" dirty="0">
              <a:solidFill>
                <a:srgbClr val="1D405D"/>
              </a:solidFill>
              <a:latin typeface="RDGEEE+DengXian-Light" panose="02010600030101010101" charset="-122"/>
              <a:cs typeface="RDGEEE+DengXian-Light" panose="02010600030101010101" charset="-122"/>
            </a:endParaRPr>
          </a:p>
          <a:p>
            <a:pPr marL="65405" marR="0">
              <a:lnSpc>
                <a:spcPts val="1035"/>
              </a:lnSpc>
              <a:spcBef>
                <a:spcPts val="2120"/>
              </a:spcBef>
              <a:spcAft>
                <a:spcPts val="0"/>
              </a:spcAft>
            </a:pPr>
            <a:r>
              <a:rPr sz="1000" dirty="0">
                <a:solidFill>
                  <a:srgbClr val="1D405D"/>
                </a:solidFill>
                <a:latin typeface="RDGEEE+DengXian-Light" panose="02010600030101010101" charset="-122"/>
                <a:cs typeface="RDGEEE+DengXian-Light" panose="02010600030101010101" charset="-122"/>
              </a:rPr>
              <a:t>0.0</a:t>
            </a:r>
            <a:endParaRPr sz="1000" dirty="0">
              <a:solidFill>
                <a:srgbClr val="1D405D"/>
              </a:solidFill>
              <a:latin typeface="RDGEEE+DengXian-Light" panose="02010600030101010101" charset="-122"/>
              <a:cs typeface="RDGEEE+DengXian-Light" panose="02010600030101010101" charset="-122"/>
            </a:endParaRPr>
          </a:p>
        </p:txBody>
      </p:sp>
      <p:sp>
        <p:nvSpPr>
          <p:cNvPr id="8" name="object 8"/>
          <p:cNvSpPr txBox="1"/>
          <p:nvPr/>
        </p:nvSpPr>
        <p:spPr>
          <a:xfrm>
            <a:off x="1076876" y="760245"/>
            <a:ext cx="2133600" cy="578485"/>
          </a:xfrm>
          <a:prstGeom prst="rect">
            <a:avLst/>
          </a:prstGeom>
        </p:spPr>
        <p:txBody>
          <a:bodyPr vert="horz" wrap="square" lIns="0" tIns="0" rIns="0" bIns="0" rtlCol="0">
            <a:spAutoFit/>
          </a:bodyPr>
          <a:lstStyle/>
          <a:p>
            <a:pPr marL="0" marR="0">
              <a:lnSpc>
                <a:spcPts val="1585"/>
              </a:lnSpc>
              <a:spcBef>
                <a:spcPts val="0"/>
              </a:spcBef>
              <a:spcAft>
                <a:spcPts val="0"/>
              </a:spcAft>
            </a:pPr>
            <a:r>
              <a:rPr sz="1000" b="1" dirty="0">
                <a:solidFill>
                  <a:schemeClr val="tx2"/>
                </a:solidFill>
                <a:latin typeface="微软雅黑" panose="020B0503020204020204" charset="-122"/>
                <a:ea typeface="微软雅黑" panose="020B0503020204020204" charset="-122"/>
                <a:cs typeface="JDQLKN+MicrosoftYaHei" panose="020B0503020204020204" charset="-122"/>
              </a:rPr>
              <a:t>中国成为世界第一排放大国；</a:t>
            </a:r>
            <a:endParaRPr sz="1000" b="1" dirty="0">
              <a:solidFill>
                <a:schemeClr val="tx2"/>
              </a:solidFill>
              <a:latin typeface="微软雅黑" panose="020B0503020204020204" charset="-122"/>
              <a:ea typeface="微软雅黑" panose="020B0503020204020204" charset="-122"/>
              <a:cs typeface="JDQLKN+MicrosoftYaHei" panose="020B0503020204020204" charset="-122"/>
            </a:endParaRPr>
          </a:p>
          <a:p>
            <a:pPr marL="0" marR="0">
              <a:lnSpc>
                <a:spcPts val="1440"/>
              </a:lnSpc>
              <a:spcBef>
                <a:spcPts val="0"/>
              </a:spcBef>
              <a:spcAft>
                <a:spcPts val="0"/>
              </a:spcAft>
            </a:pPr>
            <a:r>
              <a:rPr sz="1000" b="1" dirty="0">
                <a:solidFill>
                  <a:schemeClr val="tx2"/>
                </a:solidFill>
                <a:latin typeface="微软雅黑" panose="020B0503020204020204" charset="-122"/>
                <a:ea typeface="微软雅黑" panose="020B0503020204020204" charset="-122"/>
                <a:cs typeface="JDQLKN+MicrosoftYaHei" panose="020B0503020204020204" charset="-122"/>
              </a:rPr>
              <a:t>生态环境持续恶化；</a:t>
            </a:r>
            <a:endParaRPr sz="1000" b="1" dirty="0">
              <a:solidFill>
                <a:schemeClr val="tx2"/>
              </a:solidFill>
              <a:latin typeface="微软雅黑" panose="020B0503020204020204" charset="-122"/>
              <a:ea typeface="微软雅黑" panose="020B0503020204020204" charset="-122"/>
              <a:cs typeface="JDQLKN+MicrosoftYaHei" panose="020B0503020204020204" charset="-122"/>
            </a:endParaRPr>
          </a:p>
          <a:p>
            <a:pPr marL="0" marR="0">
              <a:lnSpc>
                <a:spcPts val="1440"/>
              </a:lnSpc>
              <a:spcBef>
                <a:spcPts val="50"/>
              </a:spcBef>
              <a:spcAft>
                <a:spcPts val="0"/>
              </a:spcAft>
            </a:pPr>
            <a:r>
              <a:rPr sz="1000" b="1" dirty="0">
                <a:solidFill>
                  <a:schemeClr val="tx2"/>
                </a:solidFill>
                <a:latin typeface="微软雅黑" panose="020B0503020204020204" charset="-122"/>
                <a:ea typeface="微软雅黑" panose="020B0503020204020204" charset="-122"/>
                <a:cs typeface="JDQLKN+MicrosoftYaHei" panose="020B0503020204020204" charset="-122"/>
              </a:rPr>
              <a:t>全球气候变化</a:t>
            </a:r>
            <a:endParaRPr sz="1000" b="1" dirty="0">
              <a:solidFill>
                <a:schemeClr val="tx2"/>
              </a:solidFill>
              <a:latin typeface="微软雅黑" panose="020B0503020204020204" charset="-122"/>
              <a:ea typeface="微软雅黑" panose="020B0503020204020204" charset="-122"/>
              <a:cs typeface="JDQLKN+MicrosoftYaHei" panose="020B0503020204020204" charset="-122"/>
            </a:endParaRPr>
          </a:p>
        </p:txBody>
      </p:sp>
      <p:sp>
        <p:nvSpPr>
          <p:cNvPr id="9" name="object 9"/>
          <p:cNvSpPr txBox="1"/>
          <p:nvPr/>
        </p:nvSpPr>
        <p:spPr>
          <a:xfrm>
            <a:off x="258940" y="1467679"/>
            <a:ext cx="472194" cy="157199"/>
          </a:xfrm>
          <a:prstGeom prst="rect">
            <a:avLst/>
          </a:prstGeom>
        </p:spPr>
        <p:txBody>
          <a:bodyPr vert="horz" wrap="square" lIns="0" tIns="0" rIns="0" bIns="0" rtlCol="0">
            <a:spAutoFit/>
          </a:bodyPr>
          <a:lstStyle/>
          <a:p>
            <a:pPr marL="0" marR="0">
              <a:lnSpc>
                <a:spcPts val="935"/>
              </a:lnSpc>
              <a:spcBef>
                <a:spcPts val="0"/>
              </a:spcBef>
              <a:spcAft>
                <a:spcPts val="0"/>
              </a:spcAft>
            </a:pPr>
            <a:r>
              <a:rPr sz="900" dirty="0">
                <a:solidFill>
                  <a:srgbClr val="1D405D"/>
                </a:solidFill>
                <a:latin typeface="RDGEEE+DengXian-Light" panose="02010600030101010101" charset="-122"/>
                <a:cs typeface="RDGEEE+DengXian-Light" panose="02010600030101010101" charset="-122"/>
              </a:rPr>
              <a:t>14,000</a:t>
            </a:r>
            <a:endParaRPr sz="900" dirty="0">
              <a:solidFill>
                <a:srgbClr val="1D405D"/>
              </a:solidFill>
              <a:latin typeface="RDGEEE+DengXian-Light" panose="02010600030101010101" charset="-122"/>
              <a:cs typeface="RDGEEE+DengXian-Light" panose="02010600030101010101" charset="-122"/>
            </a:endParaRPr>
          </a:p>
        </p:txBody>
      </p:sp>
      <p:sp>
        <p:nvSpPr>
          <p:cNvPr id="10" name="object 10"/>
          <p:cNvSpPr txBox="1"/>
          <p:nvPr/>
        </p:nvSpPr>
        <p:spPr>
          <a:xfrm>
            <a:off x="2136454" y="1492846"/>
            <a:ext cx="576108" cy="184195"/>
          </a:xfrm>
          <a:prstGeom prst="rect">
            <a:avLst/>
          </a:prstGeom>
        </p:spPr>
        <p:txBody>
          <a:bodyPr vert="horz" wrap="square" lIns="0" tIns="0" rIns="0" bIns="0" rtlCol="0">
            <a:spAutoFit/>
          </a:bodyPr>
          <a:lstStyle/>
          <a:p>
            <a:pPr marL="0" marR="0">
              <a:lnSpc>
                <a:spcPts val="1150"/>
              </a:lnSpc>
              <a:spcBef>
                <a:spcPts val="0"/>
              </a:spcBef>
              <a:spcAft>
                <a:spcPts val="0"/>
              </a:spcAft>
            </a:pPr>
            <a:r>
              <a:rPr sz="1100" spc="16" dirty="0">
                <a:solidFill>
                  <a:srgbClr val="1D405D"/>
                </a:solidFill>
                <a:latin typeface="CPRQNL+DengXian-Light" panose="02010600030101010101" charset="-122"/>
                <a:cs typeface="CPRQNL+DengXian-Light" panose="02010600030101010101" charset="-122"/>
              </a:rPr>
              <a:t>碳排放</a:t>
            </a:r>
            <a:endParaRPr sz="1100" spc="16" dirty="0">
              <a:solidFill>
                <a:srgbClr val="1D405D"/>
              </a:solidFill>
              <a:latin typeface="CPRQNL+DengXian-Light" panose="02010600030101010101" charset="-122"/>
              <a:cs typeface="CPRQNL+DengXian-Light" panose="02010600030101010101" charset="-122"/>
            </a:endParaRPr>
          </a:p>
        </p:txBody>
      </p:sp>
      <p:sp>
        <p:nvSpPr>
          <p:cNvPr id="11" name="object 11"/>
          <p:cNvSpPr txBox="1"/>
          <p:nvPr/>
        </p:nvSpPr>
        <p:spPr>
          <a:xfrm>
            <a:off x="258940" y="1839611"/>
            <a:ext cx="472912" cy="2388792"/>
          </a:xfrm>
          <a:prstGeom prst="rect">
            <a:avLst/>
          </a:prstGeom>
        </p:spPr>
        <p:txBody>
          <a:bodyPr vert="horz" wrap="square" lIns="0" tIns="0" rIns="0" bIns="0" rtlCol="0">
            <a:spAutoFit/>
          </a:bodyPr>
          <a:lstStyle/>
          <a:p>
            <a:pPr marL="0" marR="0">
              <a:lnSpc>
                <a:spcPts val="935"/>
              </a:lnSpc>
              <a:spcBef>
                <a:spcPts val="0"/>
              </a:spcBef>
              <a:spcAft>
                <a:spcPts val="0"/>
              </a:spcAft>
            </a:pPr>
            <a:r>
              <a:rPr sz="900" dirty="0">
                <a:solidFill>
                  <a:srgbClr val="1D405D"/>
                </a:solidFill>
                <a:latin typeface="RDGEEE+DengXian-Light" panose="02010600030101010101" charset="-122"/>
                <a:cs typeface="RDGEEE+DengXian-Light" panose="02010600030101010101" charset="-122"/>
              </a:rPr>
              <a:t>12,000</a:t>
            </a:r>
            <a:endParaRPr sz="900" dirty="0">
              <a:solidFill>
                <a:srgbClr val="1D405D"/>
              </a:solidFill>
              <a:latin typeface="RDGEEE+DengXian-Light" panose="02010600030101010101" charset="-122"/>
              <a:cs typeface="RDGEEE+DengXian-Light" panose="02010600030101010101" charset="-122"/>
            </a:endParaRPr>
          </a:p>
          <a:p>
            <a:pPr marL="0" marR="0">
              <a:lnSpc>
                <a:spcPts val="935"/>
              </a:lnSpc>
              <a:spcBef>
                <a:spcPts val="2040"/>
              </a:spcBef>
              <a:spcAft>
                <a:spcPts val="0"/>
              </a:spcAft>
            </a:pPr>
            <a:r>
              <a:rPr sz="900" dirty="0">
                <a:solidFill>
                  <a:srgbClr val="1D405D"/>
                </a:solidFill>
                <a:latin typeface="RDGEEE+DengXian-Light" panose="02010600030101010101" charset="-122"/>
                <a:cs typeface="RDGEEE+DengXian-Light" panose="02010600030101010101" charset="-122"/>
              </a:rPr>
              <a:t>10,000</a:t>
            </a:r>
            <a:endParaRPr sz="900" dirty="0">
              <a:solidFill>
                <a:srgbClr val="1D405D"/>
              </a:solidFill>
              <a:latin typeface="RDGEEE+DengXian-Light" panose="02010600030101010101" charset="-122"/>
              <a:cs typeface="RDGEEE+DengXian-Light" panose="02010600030101010101" charset="-122"/>
            </a:endParaRPr>
          </a:p>
          <a:p>
            <a:pPr marL="59055" marR="0">
              <a:lnSpc>
                <a:spcPts val="935"/>
              </a:lnSpc>
              <a:spcBef>
                <a:spcPts val="1990"/>
              </a:spcBef>
              <a:spcAft>
                <a:spcPts val="0"/>
              </a:spcAft>
            </a:pPr>
            <a:r>
              <a:rPr sz="900" dirty="0">
                <a:solidFill>
                  <a:srgbClr val="1D405D"/>
                </a:solidFill>
                <a:latin typeface="RDGEEE+DengXian-Light" panose="02010600030101010101" charset="-122"/>
                <a:cs typeface="RDGEEE+DengXian-Light" panose="02010600030101010101" charset="-122"/>
              </a:rPr>
              <a:t>8,000</a:t>
            </a:r>
            <a:endParaRPr sz="900" dirty="0">
              <a:solidFill>
                <a:srgbClr val="1D405D"/>
              </a:solidFill>
              <a:latin typeface="RDGEEE+DengXian-Light" panose="02010600030101010101" charset="-122"/>
              <a:cs typeface="RDGEEE+DengXian-Light" panose="02010600030101010101" charset="-122"/>
            </a:endParaRPr>
          </a:p>
          <a:p>
            <a:pPr marL="59055" marR="0">
              <a:lnSpc>
                <a:spcPts val="935"/>
              </a:lnSpc>
              <a:spcBef>
                <a:spcPts val="1990"/>
              </a:spcBef>
              <a:spcAft>
                <a:spcPts val="0"/>
              </a:spcAft>
            </a:pPr>
            <a:r>
              <a:rPr sz="900" dirty="0">
                <a:solidFill>
                  <a:srgbClr val="1D405D"/>
                </a:solidFill>
                <a:latin typeface="RDGEEE+DengXian-Light" panose="02010600030101010101" charset="-122"/>
                <a:cs typeface="RDGEEE+DengXian-Light" panose="02010600030101010101" charset="-122"/>
              </a:rPr>
              <a:t>6,000</a:t>
            </a:r>
            <a:endParaRPr sz="900" dirty="0">
              <a:solidFill>
                <a:srgbClr val="1D405D"/>
              </a:solidFill>
              <a:latin typeface="RDGEEE+DengXian-Light" panose="02010600030101010101" charset="-122"/>
              <a:cs typeface="RDGEEE+DengXian-Light" panose="02010600030101010101" charset="-122"/>
            </a:endParaRPr>
          </a:p>
          <a:p>
            <a:pPr marL="59055" marR="0">
              <a:lnSpc>
                <a:spcPts val="935"/>
              </a:lnSpc>
              <a:spcBef>
                <a:spcPts val="2040"/>
              </a:spcBef>
              <a:spcAft>
                <a:spcPts val="0"/>
              </a:spcAft>
            </a:pPr>
            <a:r>
              <a:rPr sz="900" dirty="0">
                <a:solidFill>
                  <a:srgbClr val="1D405D"/>
                </a:solidFill>
                <a:latin typeface="RDGEEE+DengXian-Light" panose="02010600030101010101" charset="-122"/>
                <a:cs typeface="RDGEEE+DengXian-Light" panose="02010600030101010101" charset="-122"/>
              </a:rPr>
              <a:t>4,000</a:t>
            </a:r>
            <a:endParaRPr sz="900" dirty="0">
              <a:solidFill>
                <a:srgbClr val="1D405D"/>
              </a:solidFill>
              <a:latin typeface="RDGEEE+DengXian-Light" panose="02010600030101010101" charset="-122"/>
              <a:cs typeface="RDGEEE+DengXian-Light" panose="02010600030101010101" charset="-122"/>
            </a:endParaRPr>
          </a:p>
          <a:p>
            <a:pPr marL="59055" marR="0">
              <a:lnSpc>
                <a:spcPts val="935"/>
              </a:lnSpc>
              <a:spcBef>
                <a:spcPts val="1990"/>
              </a:spcBef>
              <a:spcAft>
                <a:spcPts val="0"/>
              </a:spcAft>
            </a:pPr>
            <a:r>
              <a:rPr sz="900" dirty="0">
                <a:solidFill>
                  <a:srgbClr val="1D405D"/>
                </a:solidFill>
                <a:latin typeface="RDGEEE+DengXian-Light" panose="02010600030101010101" charset="-122"/>
                <a:cs typeface="RDGEEE+DengXian-Light" panose="02010600030101010101" charset="-122"/>
              </a:rPr>
              <a:t>2,000</a:t>
            </a:r>
            <a:endParaRPr sz="900" dirty="0">
              <a:solidFill>
                <a:srgbClr val="1D405D"/>
              </a:solidFill>
              <a:latin typeface="RDGEEE+DengXian-Light" panose="02010600030101010101" charset="-122"/>
              <a:cs typeface="RDGEEE+DengXian-Light" panose="02010600030101010101" charset="-122"/>
            </a:endParaRPr>
          </a:p>
          <a:p>
            <a:pPr marL="260985" marR="0">
              <a:lnSpc>
                <a:spcPts val="935"/>
              </a:lnSpc>
              <a:spcBef>
                <a:spcPts val="1990"/>
              </a:spcBef>
              <a:spcAft>
                <a:spcPts val="0"/>
              </a:spcAft>
            </a:pPr>
            <a:r>
              <a:rPr sz="900" dirty="0">
                <a:solidFill>
                  <a:srgbClr val="1D405D"/>
                </a:solidFill>
                <a:latin typeface="RDGEEE+DengXian-Light" panose="02010600030101010101" charset="-122"/>
                <a:cs typeface="RDGEEE+DengXian-Light" panose="02010600030101010101" charset="-122"/>
              </a:rPr>
              <a:t>0</a:t>
            </a:r>
            <a:endParaRPr sz="900" dirty="0">
              <a:solidFill>
                <a:srgbClr val="1D405D"/>
              </a:solidFill>
              <a:latin typeface="RDGEEE+DengXian-Light" panose="02010600030101010101" charset="-122"/>
              <a:cs typeface="RDGEEE+DengXian-Light" panose="02010600030101010101" charset="-122"/>
            </a:endParaRPr>
          </a:p>
        </p:txBody>
      </p:sp>
      <p:sp>
        <p:nvSpPr>
          <p:cNvPr id="12" name="object 12"/>
          <p:cNvSpPr txBox="1"/>
          <p:nvPr/>
        </p:nvSpPr>
        <p:spPr>
          <a:xfrm>
            <a:off x="8604631" y="1857356"/>
            <a:ext cx="374141" cy="169545"/>
          </a:xfrm>
          <a:prstGeom prst="rect">
            <a:avLst/>
          </a:prstGeom>
        </p:spPr>
        <p:txBody>
          <a:bodyPr vert="horz" wrap="square" lIns="0" tIns="0" rIns="0" bIns="0" rtlCol="0">
            <a:spAutoFit/>
          </a:bodyPr>
          <a:lstStyle/>
          <a:p>
            <a:pPr marL="0" marR="0">
              <a:lnSpc>
                <a:spcPts val="1035"/>
              </a:lnSpc>
              <a:spcBef>
                <a:spcPts val="0"/>
              </a:spcBef>
              <a:spcAft>
                <a:spcPts val="0"/>
              </a:spcAft>
            </a:pPr>
            <a:r>
              <a:rPr sz="1000" dirty="0">
                <a:solidFill>
                  <a:srgbClr val="1D405D"/>
                </a:solidFill>
                <a:latin typeface="RDGEEE+DengXian-Light" panose="02010600030101010101" charset="-122"/>
                <a:cs typeface="RDGEEE+DengXian-Light" panose="02010600030101010101" charset="-122"/>
              </a:rPr>
              <a:t>6.0%</a:t>
            </a:r>
            <a:endParaRPr sz="1000" dirty="0">
              <a:solidFill>
                <a:srgbClr val="1D405D"/>
              </a:solidFill>
              <a:latin typeface="RDGEEE+DengXian-Light" panose="02010600030101010101" charset="-122"/>
              <a:cs typeface="RDGEEE+DengXian-Light" panose="02010600030101010101" charset="-122"/>
            </a:endParaRPr>
          </a:p>
        </p:txBody>
      </p:sp>
      <p:sp>
        <p:nvSpPr>
          <p:cNvPr id="13" name="object 13"/>
          <p:cNvSpPr txBox="1"/>
          <p:nvPr/>
        </p:nvSpPr>
        <p:spPr>
          <a:xfrm>
            <a:off x="8630031" y="2103101"/>
            <a:ext cx="374141" cy="169545"/>
          </a:xfrm>
          <a:prstGeom prst="rect">
            <a:avLst/>
          </a:prstGeom>
        </p:spPr>
        <p:txBody>
          <a:bodyPr vert="horz" wrap="square" lIns="0" tIns="0" rIns="0" bIns="0" rtlCol="0">
            <a:spAutoFit/>
          </a:bodyPr>
          <a:lstStyle/>
          <a:p>
            <a:pPr marL="0" marR="0">
              <a:lnSpc>
                <a:spcPts val="1035"/>
              </a:lnSpc>
              <a:spcBef>
                <a:spcPts val="0"/>
              </a:spcBef>
              <a:spcAft>
                <a:spcPts val="0"/>
              </a:spcAft>
            </a:pPr>
            <a:r>
              <a:rPr sz="1000" dirty="0">
                <a:solidFill>
                  <a:srgbClr val="1D405D"/>
                </a:solidFill>
                <a:latin typeface="RDGEEE+DengXian-Light" panose="02010600030101010101" charset="-122"/>
                <a:cs typeface="RDGEEE+DengXian-Light" panose="02010600030101010101" charset="-122"/>
              </a:rPr>
              <a:t>4.0%</a:t>
            </a:r>
            <a:endParaRPr sz="1000" dirty="0">
              <a:solidFill>
                <a:srgbClr val="1D405D"/>
              </a:solidFill>
              <a:latin typeface="RDGEEE+DengXian-Light" panose="02010600030101010101" charset="-122"/>
              <a:cs typeface="RDGEEE+DengXian-Light" panose="02010600030101010101" charset="-122"/>
            </a:endParaRPr>
          </a:p>
        </p:txBody>
      </p:sp>
      <p:sp>
        <p:nvSpPr>
          <p:cNvPr id="14" name="object 14"/>
          <p:cNvSpPr txBox="1"/>
          <p:nvPr/>
        </p:nvSpPr>
        <p:spPr>
          <a:xfrm>
            <a:off x="6516090" y="2127598"/>
            <a:ext cx="662940" cy="102870"/>
          </a:xfrm>
          <a:prstGeom prst="rect">
            <a:avLst/>
          </a:prstGeom>
        </p:spPr>
        <p:txBody>
          <a:bodyPr vert="horz" wrap="square" lIns="0" tIns="0" rIns="0" bIns="0" rtlCol="0">
            <a:spAutoFit/>
          </a:bodyPr>
          <a:lstStyle/>
          <a:p>
            <a:pPr marL="0" marR="0">
              <a:lnSpc>
                <a:spcPts val="805"/>
              </a:lnSpc>
              <a:spcBef>
                <a:spcPts val="0"/>
              </a:spcBef>
              <a:spcAft>
                <a:spcPts val="0"/>
              </a:spcAft>
            </a:pPr>
            <a:r>
              <a:rPr sz="800" dirty="0">
                <a:solidFill>
                  <a:srgbClr val="1D405D"/>
                </a:solidFill>
                <a:latin typeface="微软雅黑" panose="020B0503020204020204" charset="-122"/>
                <a:ea typeface="微软雅黑" panose="020B0503020204020204" charset="-122"/>
                <a:cs typeface="宋体" panose="02010600030101010101" pitchFamily="2" charset="-122"/>
              </a:rPr>
              <a:t>第二步目标</a:t>
            </a:r>
            <a:endParaRPr sz="800" dirty="0">
              <a:solidFill>
                <a:srgbClr val="1D405D"/>
              </a:solidFill>
              <a:latin typeface="微软雅黑" panose="020B0503020204020204" charset="-122"/>
              <a:ea typeface="微软雅黑" panose="020B0503020204020204" charset="-122"/>
              <a:cs typeface="宋体" panose="02010600030101010101" pitchFamily="2" charset="-122"/>
            </a:endParaRPr>
          </a:p>
        </p:txBody>
      </p:sp>
      <p:sp>
        <p:nvSpPr>
          <p:cNvPr id="15" name="object 15"/>
          <p:cNvSpPr txBox="1"/>
          <p:nvPr/>
        </p:nvSpPr>
        <p:spPr>
          <a:xfrm>
            <a:off x="5220210" y="2245534"/>
            <a:ext cx="662940" cy="102870"/>
          </a:xfrm>
          <a:prstGeom prst="rect">
            <a:avLst/>
          </a:prstGeom>
        </p:spPr>
        <p:txBody>
          <a:bodyPr vert="horz" wrap="square" lIns="0" tIns="0" rIns="0" bIns="0" rtlCol="0">
            <a:spAutoFit/>
          </a:bodyPr>
          <a:lstStyle/>
          <a:p>
            <a:pPr marL="0" marR="0">
              <a:lnSpc>
                <a:spcPts val="805"/>
              </a:lnSpc>
              <a:spcBef>
                <a:spcPts val="0"/>
              </a:spcBef>
              <a:spcAft>
                <a:spcPts val="0"/>
              </a:spcAft>
            </a:pPr>
            <a:r>
              <a:rPr sz="800" dirty="0">
                <a:solidFill>
                  <a:schemeClr val="tx2"/>
                </a:solidFill>
                <a:latin typeface="微软雅黑" panose="020B0503020204020204" charset="-122"/>
                <a:ea typeface="微软雅黑" panose="020B0503020204020204" charset="-122"/>
                <a:cs typeface="宋体" panose="02010600030101010101" pitchFamily="2" charset="-122"/>
              </a:rPr>
              <a:t>第一步目标</a:t>
            </a:r>
            <a:endParaRPr sz="800" dirty="0">
              <a:solidFill>
                <a:schemeClr val="tx2"/>
              </a:solidFill>
              <a:latin typeface="微软雅黑" panose="020B0503020204020204" charset="-122"/>
              <a:ea typeface="微软雅黑" panose="020B0503020204020204" charset="-122"/>
              <a:cs typeface="宋体" panose="02010600030101010101" pitchFamily="2" charset="-122"/>
            </a:endParaRPr>
          </a:p>
        </p:txBody>
      </p:sp>
      <p:sp>
        <p:nvSpPr>
          <p:cNvPr id="16" name="object 16"/>
          <p:cNvSpPr txBox="1"/>
          <p:nvPr/>
        </p:nvSpPr>
        <p:spPr>
          <a:xfrm>
            <a:off x="8630031" y="2348846"/>
            <a:ext cx="374141" cy="169545"/>
          </a:xfrm>
          <a:prstGeom prst="rect">
            <a:avLst/>
          </a:prstGeom>
        </p:spPr>
        <p:txBody>
          <a:bodyPr vert="horz" wrap="square" lIns="0" tIns="0" rIns="0" bIns="0" rtlCol="0">
            <a:spAutoFit/>
          </a:bodyPr>
          <a:lstStyle/>
          <a:p>
            <a:pPr marL="0" marR="0">
              <a:lnSpc>
                <a:spcPts val="1035"/>
              </a:lnSpc>
              <a:spcBef>
                <a:spcPts val="0"/>
              </a:spcBef>
              <a:spcAft>
                <a:spcPts val="0"/>
              </a:spcAft>
            </a:pPr>
            <a:r>
              <a:rPr sz="1000" dirty="0">
                <a:solidFill>
                  <a:srgbClr val="1D405D"/>
                </a:solidFill>
                <a:latin typeface="RDGEEE+DengXian-Light" panose="02010600030101010101" charset="-122"/>
                <a:cs typeface="RDGEEE+DengXian-Light" panose="02010600030101010101" charset="-122"/>
              </a:rPr>
              <a:t>2.0%</a:t>
            </a:r>
            <a:endParaRPr sz="1000" dirty="0">
              <a:solidFill>
                <a:srgbClr val="1D405D"/>
              </a:solidFill>
              <a:latin typeface="RDGEEE+DengXian-Light" panose="02010600030101010101" charset="-122"/>
              <a:cs typeface="RDGEEE+DengXian-Light" panose="02010600030101010101" charset="-122"/>
            </a:endParaRPr>
          </a:p>
        </p:txBody>
      </p:sp>
      <p:sp>
        <p:nvSpPr>
          <p:cNvPr id="17" name="object 17"/>
          <p:cNvSpPr txBox="1"/>
          <p:nvPr/>
        </p:nvSpPr>
        <p:spPr>
          <a:xfrm>
            <a:off x="8630285" y="2594591"/>
            <a:ext cx="311150" cy="132715"/>
          </a:xfrm>
          <a:prstGeom prst="rect">
            <a:avLst/>
          </a:prstGeom>
        </p:spPr>
        <p:txBody>
          <a:bodyPr vert="horz" wrap="square" lIns="0" tIns="0" rIns="0" bIns="0" rtlCol="0">
            <a:spAutoFit/>
          </a:bodyPr>
          <a:lstStyle/>
          <a:p>
            <a:pPr marL="0" marR="0">
              <a:lnSpc>
                <a:spcPts val="1035"/>
              </a:lnSpc>
              <a:spcBef>
                <a:spcPts val="0"/>
              </a:spcBef>
              <a:spcAft>
                <a:spcPts val="0"/>
              </a:spcAft>
            </a:pPr>
            <a:r>
              <a:rPr sz="1000" dirty="0">
                <a:solidFill>
                  <a:srgbClr val="1D405D"/>
                </a:solidFill>
                <a:latin typeface="RDGEEE+DengXian-Light" panose="02010600030101010101" charset="-122"/>
                <a:cs typeface="RDGEEE+DengXian-Light" panose="02010600030101010101" charset="-122"/>
              </a:rPr>
              <a:t>0.0%</a:t>
            </a:r>
            <a:endParaRPr sz="1000" dirty="0">
              <a:solidFill>
                <a:srgbClr val="1D405D"/>
              </a:solidFill>
              <a:latin typeface="RDGEEE+DengXian-Light" panose="02010600030101010101" charset="-122"/>
              <a:cs typeface="RDGEEE+DengXian-Light" panose="02010600030101010101" charset="-122"/>
            </a:endParaRPr>
          </a:p>
        </p:txBody>
      </p:sp>
      <p:sp>
        <p:nvSpPr>
          <p:cNvPr id="18" name="object 18"/>
          <p:cNvSpPr txBox="1"/>
          <p:nvPr/>
        </p:nvSpPr>
        <p:spPr>
          <a:xfrm>
            <a:off x="5435989" y="3155427"/>
            <a:ext cx="1295032" cy="169903"/>
          </a:xfrm>
          <a:prstGeom prst="rect">
            <a:avLst/>
          </a:prstGeom>
        </p:spPr>
        <p:txBody>
          <a:bodyPr vert="horz" wrap="square" lIns="0" tIns="0" rIns="0" bIns="0" rtlCol="0">
            <a:spAutoFit/>
          </a:bodyPr>
          <a:lstStyle/>
          <a:p>
            <a:pPr marL="0" marR="0">
              <a:lnSpc>
                <a:spcPts val="1035"/>
              </a:lnSpc>
              <a:spcBef>
                <a:spcPts val="0"/>
              </a:spcBef>
              <a:spcAft>
                <a:spcPts val="0"/>
              </a:spcAft>
            </a:pPr>
            <a:r>
              <a:rPr sz="1000" dirty="0">
                <a:solidFill>
                  <a:srgbClr val="1D405D"/>
                </a:solidFill>
                <a:latin typeface="RDGEEE+DengXian-Light" panose="02010600030101010101" charset="-122"/>
                <a:cs typeface="RDGEEE+DengXian-Light" panose="02010600030101010101" charset="-122"/>
              </a:rPr>
              <a:t>GDP (10 Trillion RMB)</a:t>
            </a:r>
            <a:endParaRPr sz="1000" dirty="0">
              <a:solidFill>
                <a:srgbClr val="1D405D"/>
              </a:solidFill>
              <a:latin typeface="RDGEEE+DengXian-Light" panose="02010600030101010101" charset="-122"/>
              <a:cs typeface="RDGEEE+DengXian-Light" panose="02010600030101010101" charset="-122"/>
            </a:endParaRPr>
          </a:p>
        </p:txBody>
      </p:sp>
      <p:sp>
        <p:nvSpPr>
          <p:cNvPr id="19" name="object 19"/>
          <p:cNvSpPr txBox="1"/>
          <p:nvPr/>
        </p:nvSpPr>
        <p:spPr>
          <a:xfrm>
            <a:off x="7020405" y="3147807"/>
            <a:ext cx="1363969" cy="169903"/>
          </a:xfrm>
          <a:prstGeom prst="rect">
            <a:avLst/>
          </a:prstGeom>
        </p:spPr>
        <p:txBody>
          <a:bodyPr vert="horz" wrap="square" lIns="0" tIns="0" rIns="0" bIns="0" rtlCol="0">
            <a:spAutoFit/>
          </a:bodyPr>
          <a:lstStyle/>
          <a:p>
            <a:pPr marL="0" marR="0">
              <a:lnSpc>
                <a:spcPts val="1035"/>
              </a:lnSpc>
              <a:spcBef>
                <a:spcPts val="0"/>
              </a:spcBef>
              <a:spcAft>
                <a:spcPts val="0"/>
              </a:spcAft>
            </a:pPr>
            <a:r>
              <a:rPr sz="1000" dirty="0">
                <a:solidFill>
                  <a:srgbClr val="1D405D"/>
                </a:solidFill>
                <a:latin typeface="RDGEEE+DengXian-Light" panose="02010600030101010101" charset="-122"/>
                <a:cs typeface="RDGEEE+DengXian-Light" panose="02010600030101010101" charset="-122"/>
              </a:rPr>
              <a:t>GDP growth (annual %)</a:t>
            </a:r>
            <a:endParaRPr sz="1000" dirty="0">
              <a:solidFill>
                <a:srgbClr val="1D405D"/>
              </a:solidFill>
              <a:latin typeface="RDGEEE+DengXian-Light" panose="02010600030101010101" charset="-122"/>
              <a:cs typeface="RDGEEE+DengXian-Light" panose="02010600030101010101" charset="-122"/>
            </a:endParaRPr>
          </a:p>
        </p:txBody>
      </p:sp>
      <p:sp>
        <p:nvSpPr>
          <p:cNvPr id="20" name="object 20"/>
          <p:cNvSpPr txBox="1"/>
          <p:nvPr/>
        </p:nvSpPr>
        <p:spPr>
          <a:xfrm>
            <a:off x="4716156" y="3219824"/>
            <a:ext cx="1222248" cy="237490"/>
          </a:xfrm>
          <a:prstGeom prst="rect">
            <a:avLst/>
          </a:prstGeom>
        </p:spPr>
        <p:txBody>
          <a:bodyPr vert="horz" wrap="square" lIns="0" tIns="0" rIns="0" bIns="0" rtlCol="0">
            <a:spAutoFit/>
          </a:bodyPr>
          <a:lstStyle/>
          <a:p>
            <a:pPr marL="0" marR="0">
              <a:lnSpc>
                <a:spcPts val="1855"/>
              </a:lnSpc>
              <a:spcBef>
                <a:spcPts val="0"/>
              </a:spcBef>
              <a:spcAft>
                <a:spcPts val="0"/>
              </a:spcAft>
            </a:pPr>
            <a:r>
              <a:rPr sz="900" b="1" dirty="0">
                <a:solidFill>
                  <a:srgbClr val="000000"/>
                </a:solidFill>
                <a:latin typeface="微软雅黑" panose="020B0503020204020204" charset="-122"/>
                <a:ea typeface="微软雅黑" panose="020B0503020204020204" charset="-122"/>
                <a:cs typeface="SVDSIO+MicrosoftYaHei-Bold" panose="020B0703020204020201" charset="-122"/>
              </a:rPr>
              <a:t>三步走战略</a:t>
            </a:r>
            <a:r>
              <a:rPr sz="900" dirty="0">
                <a:solidFill>
                  <a:srgbClr val="000000"/>
                </a:solidFill>
                <a:latin typeface="微软雅黑" panose="020B0503020204020204" charset="-122"/>
                <a:ea typeface="微软雅黑" panose="020B0503020204020204" charset="-122"/>
                <a:cs typeface="SVDSIO+MicrosoftYaHei-Bold" panose="020B0703020204020201" charset="-122"/>
              </a:rPr>
              <a:t>：</a:t>
            </a:r>
            <a:endParaRPr sz="900" dirty="0">
              <a:solidFill>
                <a:srgbClr val="000000"/>
              </a:solidFill>
              <a:latin typeface="微软雅黑" panose="020B0503020204020204" charset="-122"/>
              <a:ea typeface="微软雅黑" panose="020B0503020204020204" charset="-122"/>
              <a:cs typeface="SVDSIO+MicrosoftYaHei-Bold" panose="020B0703020204020201" charset="-122"/>
            </a:endParaRPr>
          </a:p>
        </p:txBody>
      </p:sp>
      <p:sp>
        <p:nvSpPr>
          <p:cNvPr id="21" name="object 21"/>
          <p:cNvSpPr txBox="1"/>
          <p:nvPr/>
        </p:nvSpPr>
        <p:spPr>
          <a:xfrm>
            <a:off x="4716156" y="3436214"/>
            <a:ext cx="4675632" cy="203200"/>
          </a:xfrm>
          <a:prstGeom prst="rect">
            <a:avLst/>
          </a:prstGeom>
        </p:spPr>
        <p:txBody>
          <a:bodyPr vert="horz" wrap="square" lIns="0" tIns="0" rIns="0" bIns="0" rtlCol="0">
            <a:spAutoFit/>
          </a:bodyPr>
          <a:lstStyle/>
          <a:p>
            <a:pPr marL="0" marR="0">
              <a:lnSpc>
                <a:spcPts val="1585"/>
              </a:lnSpc>
              <a:spcBef>
                <a:spcPts val="0"/>
              </a:spcBef>
              <a:spcAft>
                <a:spcPts val="0"/>
              </a:spcAft>
            </a:pPr>
            <a:r>
              <a:rPr sz="800" dirty="0">
                <a:solidFill>
                  <a:srgbClr val="000000"/>
                </a:solidFill>
                <a:latin typeface="微软雅黑" panose="020B0503020204020204" charset="-122"/>
                <a:ea typeface="微软雅黑" panose="020B0503020204020204" charset="-122"/>
                <a:cs typeface="微软雅黑" panose="020B0503020204020204" charset="-122"/>
              </a:rPr>
              <a:t>•</a:t>
            </a:r>
            <a:r>
              <a:rPr sz="800" spc="602" dirty="0">
                <a:solidFill>
                  <a:srgbClr val="000000"/>
                </a:solidFill>
                <a:latin typeface="微软雅黑" panose="020B0503020204020204" charset="-122"/>
                <a:ea typeface="微软雅黑" panose="020B0503020204020204" charset="-122"/>
                <a:cs typeface="微软雅黑" panose="020B0503020204020204" charset="-122"/>
              </a:rPr>
              <a:t> </a:t>
            </a:r>
            <a:r>
              <a:rPr sz="800" dirty="0">
                <a:solidFill>
                  <a:srgbClr val="000000"/>
                </a:solidFill>
                <a:latin typeface="微软雅黑" panose="020B0503020204020204" charset="-122"/>
                <a:ea typeface="微软雅黑" panose="020B0503020204020204" charset="-122"/>
                <a:cs typeface="微软雅黑" panose="020B0503020204020204" charset="-122"/>
              </a:rPr>
              <a:t>1981-1990年实现GDP比1980年翻一番，解决人民的温饱问题</a:t>
            </a:r>
            <a:r>
              <a:rPr sz="800" dirty="0">
                <a:solidFill>
                  <a:srgbClr val="000000"/>
                </a:solidFill>
                <a:latin typeface="LSIELG+MicrosoftYaHei" panose="020B0503020204020204" charset="-122"/>
                <a:cs typeface="LSIELG+MicrosoftYaHei" panose="020B0503020204020204" charset="-122"/>
              </a:rPr>
              <a:t>；</a:t>
            </a:r>
            <a:endParaRPr sz="800" dirty="0">
              <a:solidFill>
                <a:srgbClr val="000000"/>
              </a:solidFill>
              <a:latin typeface="LSIELG+MicrosoftYaHei" panose="020B0503020204020204" charset="-122"/>
              <a:cs typeface="LSIELG+MicrosoftYaHei" panose="020B0503020204020204" charset="-122"/>
            </a:endParaRPr>
          </a:p>
        </p:txBody>
      </p:sp>
      <p:sp>
        <p:nvSpPr>
          <p:cNvPr id="23" name="object 23"/>
          <p:cNvSpPr txBox="1"/>
          <p:nvPr/>
        </p:nvSpPr>
        <p:spPr>
          <a:xfrm>
            <a:off x="4716156" y="3619094"/>
            <a:ext cx="3407663" cy="203200"/>
          </a:xfrm>
          <a:prstGeom prst="rect">
            <a:avLst/>
          </a:prstGeom>
        </p:spPr>
        <p:txBody>
          <a:bodyPr vert="horz" wrap="square" lIns="0" tIns="0" rIns="0" bIns="0" rtlCol="0">
            <a:spAutoFit/>
          </a:bodyPr>
          <a:lstStyle/>
          <a:p>
            <a:pPr marL="0" marR="0">
              <a:lnSpc>
                <a:spcPts val="1585"/>
              </a:lnSpc>
              <a:spcBef>
                <a:spcPts val="0"/>
              </a:spcBef>
              <a:spcAft>
                <a:spcPts val="0"/>
              </a:spcAft>
            </a:pPr>
            <a:r>
              <a:rPr sz="800" dirty="0">
                <a:solidFill>
                  <a:srgbClr val="000000"/>
                </a:solidFill>
                <a:latin typeface="微软雅黑" panose="020B0503020204020204" charset="-122"/>
                <a:ea typeface="微软雅黑" panose="020B0503020204020204" charset="-122"/>
                <a:cs typeface="微软雅黑" panose="020B0503020204020204" charset="-122"/>
                <a:sym typeface="+mn-ea"/>
              </a:rPr>
              <a:t>•</a:t>
            </a:r>
            <a:r>
              <a:rPr sz="800" spc="602" dirty="0">
                <a:solidFill>
                  <a:srgbClr val="000000"/>
                </a:solidFill>
                <a:latin typeface="微软雅黑" panose="020B0503020204020204" charset="-122"/>
                <a:ea typeface="微软雅黑" panose="020B0503020204020204" charset="-122"/>
                <a:cs typeface="微软雅黑" panose="020B0503020204020204" charset="-122"/>
                <a:sym typeface="+mn-ea"/>
              </a:rPr>
              <a:t> </a:t>
            </a:r>
            <a:r>
              <a:rPr sz="800" dirty="0">
                <a:solidFill>
                  <a:srgbClr val="000000"/>
                </a:solidFill>
                <a:latin typeface="微软雅黑" panose="020B0503020204020204" charset="-122"/>
                <a:ea typeface="微软雅黑" panose="020B0503020204020204" charset="-122"/>
                <a:cs typeface="微软雅黑" panose="020B0503020204020204" charset="-122"/>
              </a:rPr>
              <a:t>1991年到二十世纪末，人民生活达到小康水平；</a:t>
            </a:r>
            <a:endParaRPr sz="8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4" name="object 24"/>
          <p:cNvSpPr txBox="1"/>
          <p:nvPr/>
        </p:nvSpPr>
        <p:spPr>
          <a:xfrm>
            <a:off x="4716156" y="3822065"/>
            <a:ext cx="4228465" cy="203200"/>
          </a:xfrm>
          <a:prstGeom prst="rect">
            <a:avLst/>
          </a:prstGeom>
        </p:spPr>
        <p:txBody>
          <a:bodyPr vert="horz" wrap="square" lIns="0" tIns="0" rIns="0" bIns="0" rtlCol="0">
            <a:spAutoFit/>
          </a:bodyPr>
          <a:lstStyle/>
          <a:p>
            <a:pPr marL="0" marR="0">
              <a:lnSpc>
                <a:spcPts val="1585"/>
              </a:lnSpc>
              <a:spcBef>
                <a:spcPts val="0"/>
              </a:spcBef>
              <a:spcAft>
                <a:spcPts val="0"/>
              </a:spcAft>
            </a:pPr>
            <a:r>
              <a:rPr sz="800" dirty="0">
                <a:solidFill>
                  <a:srgbClr val="000000"/>
                </a:solidFill>
                <a:latin typeface="微软雅黑" panose="020B0503020204020204" charset="-122"/>
                <a:ea typeface="微软雅黑" panose="020B0503020204020204" charset="-122"/>
                <a:cs typeface="微软雅黑" panose="020B0503020204020204" charset="-122"/>
                <a:sym typeface="+mn-ea"/>
              </a:rPr>
              <a:t>•</a:t>
            </a:r>
            <a:r>
              <a:rPr sz="800" spc="602" dirty="0">
                <a:solidFill>
                  <a:srgbClr val="000000"/>
                </a:solidFill>
                <a:latin typeface="微软雅黑" panose="020B0503020204020204" charset="-122"/>
                <a:ea typeface="微软雅黑" panose="020B0503020204020204" charset="-122"/>
                <a:cs typeface="微软雅黑" panose="020B0503020204020204" charset="-122"/>
                <a:sym typeface="+mn-ea"/>
              </a:rPr>
              <a:t> </a:t>
            </a:r>
            <a:r>
              <a:rPr sz="800" dirty="0">
                <a:solidFill>
                  <a:srgbClr val="000000"/>
                </a:solidFill>
                <a:latin typeface="微软雅黑" panose="020B0503020204020204" charset="-122"/>
                <a:ea typeface="微软雅黑" panose="020B0503020204020204" charset="-122"/>
                <a:cs typeface="微软雅黑" panose="020B0503020204020204" charset="-122"/>
              </a:rPr>
              <a:t>到二十一世纪中叶GDP再翻两番，人均GDP达到发达国家水平</a:t>
            </a:r>
            <a:endParaRPr sz="8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5" name="object 25"/>
          <p:cNvSpPr txBox="1"/>
          <p:nvPr/>
        </p:nvSpPr>
        <p:spPr>
          <a:xfrm>
            <a:off x="4716156" y="4033894"/>
            <a:ext cx="1400556" cy="237490"/>
          </a:xfrm>
          <a:prstGeom prst="rect">
            <a:avLst/>
          </a:prstGeom>
        </p:spPr>
        <p:txBody>
          <a:bodyPr vert="horz" wrap="square" lIns="0" tIns="0" rIns="0" bIns="0" rtlCol="0">
            <a:spAutoFit/>
          </a:bodyPr>
          <a:lstStyle/>
          <a:p>
            <a:pPr marL="0" marR="0">
              <a:lnSpc>
                <a:spcPts val="1855"/>
              </a:lnSpc>
              <a:spcBef>
                <a:spcPts val="0"/>
              </a:spcBef>
              <a:spcAft>
                <a:spcPts val="0"/>
              </a:spcAft>
            </a:pPr>
            <a:r>
              <a:rPr sz="900" b="1" dirty="0">
                <a:solidFill>
                  <a:srgbClr val="000000"/>
                </a:solidFill>
                <a:latin typeface="微软雅黑" panose="020B0503020204020204" charset="-122"/>
                <a:ea typeface="微软雅黑" panose="020B0503020204020204" charset="-122"/>
                <a:cs typeface="SVDSIO+MicrosoftYaHei-Bold" panose="020B0703020204020201" charset="-122"/>
              </a:rPr>
              <a:t>两个百年目标</a:t>
            </a:r>
            <a:r>
              <a:rPr sz="1000" dirty="0">
                <a:solidFill>
                  <a:srgbClr val="000000"/>
                </a:solidFill>
                <a:latin typeface="SVDSIO+MicrosoftYaHei-Bold" panose="020B0703020204020201" charset="-122"/>
                <a:cs typeface="SVDSIO+MicrosoftYaHei-Bold" panose="020B0703020204020201" charset="-122"/>
              </a:rPr>
              <a:t>：</a:t>
            </a:r>
            <a:endParaRPr sz="1000" dirty="0">
              <a:solidFill>
                <a:srgbClr val="000000"/>
              </a:solidFill>
              <a:latin typeface="SVDSIO+MicrosoftYaHei-Bold" panose="020B0703020204020201" charset="-122"/>
              <a:cs typeface="SVDSIO+MicrosoftYaHei-Bold" panose="020B0703020204020201" charset="-122"/>
            </a:endParaRPr>
          </a:p>
        </p:txBody>
      </p:sp>
      <p:sp>
        <p:nvSpPr>
          <p:cNvPr id="26" name="object 26"/>
          <p:cNvSpPr txBox="1"/>
          <p:nvPr/>
        </p:nvSpPr>
        <p:spPr>
          <a:xfrm>
            <a:off x="4716156" y="4250284"/>
            <a:ext cx="4611623" cy="578485"/>
          </a:xfrm>
          <a:prstGeom prst="rect">
            <a:avLst/>
          </a:prstGeom>
        </p:spPr>
        <p:txBody>
          <a:bodyPr vert="horz" wrap="square" lIns="0" tIns="0" rIns="0" bIns="0" rtlCol="0">
            <a:spAutoFit/>
          </a:bodyPr>
          <a:lstStyle/>
          <a:p>
            <a:pPr marL="0" marR="0">
              <a:lnSpc>
                <a:spcPts val="1585"/>
              </a:lnSpc>
              <a:spcBef>
                <a:spcPts val="0"/>
              </a:spcBef>
              <a:spcAft>
                <a:spcPts val="0"/>
              </a:spcAft>
            </a:pPr>
            <a:r>
              <a:rPr sz="800" dirty="0">
                <a:solidFill>
                  <a:srgbClr val="000000"/>
                </a:solidFill>
                <a:latin typeface="微软雅黑" panose="020B0503020204020204" charset="-122"/>
                <a:ea typeface="微软雅黑" panose="020B0503020204020204" charset="-122"/>
                <a:cs typeface="微软雅黑" panose="020B0503020204020204" charset="-122"/>
              </a:rPr>
              <a:t>•</a:t>
            </a:r>
            <a:r>
              <a:rPr sz="800" spc="602" dirty="0">
                <a:solidFill>
                  <a:srgbClr val="000000"/>
                </a:solidFill>
                <a:latin typeface="微软雅黑" panose="020B0503020204020204" charset="-122"/>
                <a:ea typeface="微软雅黑" panose="020B0503020204020204" charset="-122"/>
                <a:cs typeface="微软雅黑" panose="020B0503020204020204" charset="-122"/>
              </a:rPr>
              <a:t> </a:t>
            </a:r>
            <a:r>
              <a:rPr sz="800" dirty="0">
                <a:solidFill>
                  <a:srgbClr val="000000"/>
                </a:solidFill>
                <a:latin typeface="微软雅黑" panose="020B0503020204020204" charset="-122"/>
                <a:ea typeface="微软雅黑" panose="020B0503020204020204" charset="-122"/>
                <a:cs typeface="微软雅黑" panose="020B0503020204020204" charset="-122"/>
              </a:rPr>
              <a:t>建党一百周年（1921-2021），全面建成小康社会；</a:t>
            </a:r>
            <a:endParaRPr sz="8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ts val="1440"/>
              </a:lnSpc>
              <a:spcBef>
                <a:spcPts val="0"/>
              </a:spcBef>
              <a:spcAft>
                <a:spcPts val="0"/>
              </a:spcAft>
            </a:pPr>
            <a:r>
              <a:rPr sz="800" dirty="0">
                <a:solidFill>
                  <a:srgbClr val="000000"/>
                </a:solidFill>
                <a:latin typeface="微软雅黑" panose="020B0503020204020204" charset="-122"/>
                <a:ea typeface="微软雅黑" panose="020B0503020204020204" charset="-122"/>
                <a:cs typeface="微软雅黑" panose="020B0503020204020204" charset="-122"/>
              </a:rPr>
              <a:t>•</a:t>
            </a:r>
            <a:r>
              <a:rPr sz="800" spc="602" dirty="0">
                <a:solidFill>
                  <a:srgbClr val="000000"/>
                </a:solidFill>
                <a:latin typeface="微软雅黑" panose="020B0503020204020204" charset="-122"/>
                <a:ea typeface="微软雅黑" panose="020B0503020204020204" charset="-122"/>
                <a:cs typeface="微软雅黑" panose="020B0503020204020204" charset="-122"/>
              </a:rPr>
              <a:t> </a:t>
            </a:r>
            <a:r>
              <a:rPr sz="800" dirty="0">
                <a:solidFill>
                  <a:srgbClr val="000000"/>
                </a:solidFill>
                <a:latin typeface="微软雅黑" panose="020B0503020204020204" charset="-122"/>
                <a:ea typeface="微软雅黑" panose="020B0503020204020204" charset="-122"/>
                <a:cs typeface="微软雅黑" panose="020B0503020204020204" charset="-122"/>
              </a:rPr>
              <a:t>建国一百周年（1949-2049），建成富强民主文明和谐的社会主</a:t>
            </a:r>
            <a:endParaRPr sz="800" dirty="0">
              <a:solidFill>
                <a:srgbClr val="000000"/>
              </a:solidFill>
              <a:latin typeface="微软雅黑" panose="020B0503020204020204" charset="-122"/>
              <a:ea typeface="微软雅黑" panose="020B0503020204020204" charset="-122"/>
              <a:cs typeface="微软雅黑" panose="020B0503020204020204" charset="-122"/>
            </a:endParaRPr>
          </a:p>
          <a:p>
            <a:pPr marL="172085" marR="0">
              <a:lnSpc>
                <a:spcPts val="1440"/>
              </a:lnSpc>
              <a:spcBef>
                <a:spcPts val="50"/>
              </a:spcBef>
              <a:spcAft>
                <a:spcPts val="0"/>
              </a:spcAft>
            </a:pPr>
            <a:r>
              <a:rPr sz="800" dirty="0">
                <a:solidFill>
                  <a:srgbClr val="000000"/>
                </a:solidFill>
                <a:latin typeface="微软雅黑" panose="020B0503020204020204" charset="-122"/>
                <a:ea typeface="微软雅黑" panose="020B0503020204020204" charset="-122"/>
                <a:cs typeface="微软雅黑" panose="020B0503020204020204" charset="-122"/>
              </a:rPr>
              <a:t>义现代化国家</a:t>
            </a:r>
            <a:endParaRPr sz="8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7" name="object 27"/>
          <p:cNvSpPr txBox="1"/>
          <p:nvPr/>
        </p:nvSpPr>
        <p:spPr>
          <a:xfrm>
            <a:off x="1978009" y="4549682"/>
            <a:ext cx="425648" cy="157199"/>
          </a:xfrm>
          <a:prstGeom prst="rect">
            <a:avLst/>
          </a:prstGeom>
        </p:spPr>
        <p:txBody>
          <a:bodyPr vert="horz" wrap="square" lIns="0" tIns="0" rIns="0" bIns="0" rtlCol="0">
            <a:spAutoFit/>
          </a:bodyPr>
          <a:lstStyle/>
          <a:p>
            <a:pPr marL="0" marR="0">
              <a:lnSpc>
                <a:spcPts val="935"/>
              </a:lnSpc>
              <a:spcBef>
                <a:spcPts val="0"/>
              </a:spcBef>
              <a:spcAft>
                <a:spcPts val="0"/>
              </a:spcAft>
            </a:pPr>
            <a:r>
              <a:rPr sz="900" dirty="0">
                <a:solidFill>
                  <a:srgbClr val="1D405D"/>
                </a:solidFill>
                <a:latin typeface="RDGEEE+DengXian-Light" panose="02010600030101010101" charset="-122"/>
                <a:cs typeface="RDGEEE+DengXian-Light" panose="02010600030101010101" charset="-122"/>
              </a:rPr>
              <a:t>China</a:t>
            </a:r>
            <a:endParaRPr sz="900" dirty="0">
              <a:solidFill>
                <a:srgbClr val="1D405D"/>
              </a:solidFill>
              <a:latin typeface="RDGEEE+DengXian-Light" panose="02010600030101010101" charset="-122"/>
              <a:cs typeface="RDGEEE+DengXian-Light" panose="02010600030101010101" charset="-122"/>
            </a:endParaRPr>
          </a:p>
        </p:txBody>
      </p:sp>
      <p:sp>
        <p:nvSpPr>
          <p:cNvPr id="28" name="object 28"/>
          <p:cNvSpPr txBox="1"/>
          <p:nvPr/>
        </p:nvSpPr>
        <p:spPr>
          <a:xfrm>
            <a:off x="2628356" y="4549682"/>
            <a:ext cx="355271" cy="157199"/>
          </a:xfrm>
          <a:prstGeom prst="rect">
            <a:avLst/>
          </a:prstGeom>
        </p:spPr>
        <p:txBody>
          <a:bodyPr vert="horz" wrap="square" lIns="0" tIns="0" rIns="0" bIns="0" rtlCol="0">
            <a:spAutoFit/>
          </a:bodyPr>
          <a:lstStyle/>
          <a:p>
            <a:pPr marL="0" marR="0">
              <a:lnSpc>
                <a:spcPts val="935"/>
              </a:lnSpc>
              <a:spcBef>
                <a:spcPts val="0"/>
              </a:spcBef>
              <a:spcAft>
                <a:spcPts val="0"/>
              </a:spcAft>
            </a:pPr>
            <a:r>
              <a:rPr sz="900" dirty="0">
                <a:solidFill>
                  <a:srgbClr val="1D405D"/>
                </a:solidFill>
                <a:latin typeface="RDGEEE+DengXian-Light" panose="02010600030101010101" charset="-122"/>
                <a:cs typeface="RDGEEE+DengXian-Light" panose="02010600030101010101" charset="-122"/>
              </a:rPr>
              <a:t>USA</a:t>
            </a:r>
            <a:endParaRPr sz="900" dirty="0">
              <a:solidFill>
                <a:srgbClr val="1D405D"/>
              </a:solidFill>
              <a:latin typeface="RDGEEE+DengXian-Light" panose="02010600030101010101" charset="-122"/>
              <a:cs typeface="RDGEEE+DengXian-Light" panose="02010600030101010101" charset="-122"/>
            </a:endParaRPr>
          </a:p>
        </p:txBody>
      </p:sp>
      <p:sp>
        <p:nvSpPr>
          <p:cNvPr id="29" name="object 29"/>
          <p:cNvSpPr txBox="1"/>
          <p:nvPr/>
        </p:nvSpPr>
        <p:spPr>
          <a:xfrm>
            <a:off x="194310" y="4832350"/>
            <a:ext cx="3072765" cy="158115"/>
          </a:xfrm>
          <a:prstGeom prst="rect">
            <a:avLst/>
          </a:prstGeom>
        </p:spPr>
        <p:txBody>
          <a:bodyPr vert="horz" wrap="square" lIns="0" tIns="0" rIns="0" bIns="0" rtlCol="0">
            <a:spAutoFit/>
          </a:bodyPr>
          <a:lstStyle/>
          <a:p>
            <a:pPr marL="0" marR="0">
              <a:lnSpc>
                <a:spcPts val="1235"/>
              </a:lnSpc>
              <a:spcBef>
                <a:spcPts val="0"/>
              </a:spcBef>
              <a:spcAft>
                <a:spcPts val="0"/>
              </a:spcAft>
            </a:pPr>
            <a:r>
              <a:rPr sz="1100" b="1" dirty="0">
                <a:solidFill>
                  <a:schemeClr val="bg1"/>
                </a:solidFill>
                <a:latin typeface="微软雅黑" panose="020B0503020204020204" charset="-122"/>
                <a:ea typeface="微软雅黑" panose="020B0503020204020204" charset="-122"/>
                <a:cs typeface="微软雅黑" panose="020B0503020204020204" charset="-122"/>
              </a:rPr>
              <a:t>数据源：</a:t>
            </a:r>
            <a:r>
              <a:rPr sz="1100" b="1" i="1" dirty="0">
                <a:solidFill>
                  <a:schemeClr val="bg1"/>
                </a:solidFill>
                <a:latin typeface="微软雅黑" panose="020B0503020204020204" charset="-122"/>
                <a:ea typeface="微软雅黑" panose="020B0503020204020204" charset="-122"/>
                <a:cs typeface="微软雅黑" panose="020B0503020204020204" charset="-122"/>
              </a:rPr>
              <a:t>Climate</a:t>
            </a:r>
            <a:r>
              <a:rPr sz="1100" b="1" i="1" spc="-18" dirty="0">
                <a:solidFill>
                  <a:schemeClr val="bg1"/>
                </a:solidFill>
                <a:latin typeface="微软雅黑" panose="020B0503020204020204" charset="-122"/>
                <a:ea typeface="微软雅黑" panose="020B0503020204020204" charset="-122"/>
                <a:cs typeface="微软雅黑" panose="020B0503020204020204" charset="-122"/>
              </a:rPr>
              <a:t> </a:t>
            </a:r>
            <a:r>
              <a:rPr sz="1100" b="1" i="1" dirty="0">
                <a:solidFill>
                  <a:schemeClr val="bg1"/>
                </a:solidFill>
                <a:latin typeface="微软雅黑" panose="020B0503020204020204" charset="-122"/>
                <a:ea typeface="微软雅黑" panose="020B0503020204020204" charset="-122"/>
                <a:cs typeface="微软雅黑" panose="020B0503020204020204" charset="-122"/>
              </a:rPr>
              <a:t>Action Tracker</a:t>
            </a:r>
            <a:endParaRPr sz="1100" b="1" i="1"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395605" y="123190"/>
            <a:ext cx="4259580" cy="339090"/>
          </a:xfrm>
          <a:prstGeom prst="rect">
            <a:avLst/>
          </a:prstGeom>
        </p:spPr>
        <p:txBody>
          <a:bodyPr vert="horz" wrap="square" lIns="0" tIns="0" rIns="0" bIns="0" rtlCol="0">
            <a:spAutoFit/>
          </a:bodyPr>
          <a:lstStyle/>
          <a:p>
            <a:pPr marL="0" marR="0">
              <a:lnSpc>
                <a:spcPts val="2645"/>
              </a:lnSpc>
              <a:spcBef>
                <a:spcPts val="0"/>
              </a:spcBef>
              <a:spcAft>
                <a:spcPts val="0"/>
              </a:spcAft>
            </a:pPr>
            <a:r>
              <a:rPr sz="2400" dirty="0">
                <a:solidFill>
                  <a:srgbClr val="003869"/>
                </a:solidFill>
                <a:latin typeface="微软雅黑" panose="020B0503020204020204" charset="-122"/>
                <a:ea typeface="微软雅黑" panose="020B0503020204020204" charset="-122"/>
                <a:cs typeface="SVDSIO+MicrosoftYaHei-Bold" panose="020B0703020204020201" charset="-122"/>
              </a:rPr>
              <a:t>中国碳达峰目标与碳中和愿景</a:t>
            </a:r>
            <a:endParaRPr sz="24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5" name="object 5"/>
          <p:cNvSpPr txBox="1"/>
          <p:nvPr/>
        </p:nvSpPr>
        <p:spPr>
          <a:xfrm>
            <a:off x="-324485" y="1003935"/>
            <a:ext cx="7927340" cy="307340"/>
          </a:xfrm>
          <a:prstGeom prst="rect">
            <a:avLst/>
          </a:prstGeom>
        </p:spPr>
        <p:txBody>
          <a:bodyPr vert="horz" wrap="square" lIns="0" tIns="0" rIns="0" bIns="0" rtlCol="0">
            <a:spAutoFit/>
          </a:bodyPr>
          <a:lstStyle/>
          <a:p>
            <a:pPr marL="914400" marR="0" lvl="2" algn="dist">
              <a:lnSpc>
                <a:spcPts val="2400"/>
              </a:lnSpc>
              <a:spcBef>
                <a:spcPts val="0"/>
              </a:spcBef>
              <a:spcAft>
                <a:spcPts val="0"/>
              </a:spcAft>
            </a:pPr>
            <a:r>
              <a:rPr sz="2000" dirty="0">
                <a:solidFill>
                  <a:srgbClr val="FFCD00"/>
                </a:solidFill>
                <a:latin typeface="BMFEHD+CambriaMath" panose="02040503050406030204"/>
                <a:cs typeface="BMFEHD+CambriaMath" panose="02040503050406030204"/>
              </a:rPr>
              <a:t>◉</a:t>
            </a:r>
            <a:r>
              <a:rPr sz="1600" dirty="0">
                <a:solidFill>
                  <a:schemeClr val="tx2"/>
                </a:solidFill>
                <a:latin typeface="微软雅黑" panose="020B0503020204020204" charset="-122"/>
                <a:ea typeface="微软雅黑" panose="020B0503020204020204" charset="-122"/>
                <a:cs typeface="LSIELG+MicrosoftYaHei" panose="020B0503020204020204" charset="-122"/>
              </a:rPr>
              <a:t>到2020年我国单位国内生产总值二氧化碳排放（碳强度）比200</a:t>
            </a:r>
            <a:r>
              <a:rPr lang="en-US" sz="1600" dirty="0">
                <a:solidFill>
                  <a:schemeClr val="tx2"/>
                </a:solidFill>
                <a:latin typeface="微软雅黑" panose="020B0503020204020204" charset="-122"/>
                <a:ea typeface="微软雅黑" panose="020B0503020204020204" charset="-122"/>
                <a:cs typeface="LSIELG+MicrosoftYaHei" panose="020B0503020204020204" charset="-122"/>
              </a:rPr>
              <a:t>5</a:t>
            </a:r>
            <a:endParaRPr lang="en-US" sz="1600" dirty="0">
              <a:solidFill>
                <a:schemeClr val="tx2"/>
              </a:solidFill>
              <a:latin typeface="微软雅黑" panose="020B0503020204020204" charset="-122"/>
              <a:ea typeface="微软雅黑" panose="020B0503020204020204" charset="-122"/>
              <a:cs typeface="LSIELG+MicrosoftYaHei" panose="020B0503020204020204" charset="-122"/>
            </a:endParaRPr>
          </a:p>
        </p:txBody>
      </p:sp>
      <p:sp>
        <p:nvSpPr>
          <p:cNvPr id="6" name="object 6"/>
          <p:cNvSpPr txBox="1"/>
          <p:nvPr/>
        </p:nvSpPr>
        <p:spPr>
          <a:xfrm>
            <a:off x="899487" y="1338822"/>
            <a:ext cx="243840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600" dirty="0">
                <a:solidFill>
                  <a:schemeClr val="tx2"/>
                </a:solidFill>
                <a:latin typeface="微软雅黑" panose="020B0503020204020204" charset="-122"/>
                <a:ea typeface="微软雅黑" panose="020B0503020204020204" charset="-122"/>
                <a:cs typeface="LSIELG+MicrosoftYaHei" panose="020B0503020204020204" charset="-122"/>
              </a:rPr>
              <a:t>年下降４０％－４５％</a:t>
            </a:r>
            <a:endParaRPr sz="1600" dirty="0">
              <a:solidFill>
                <a:schemeClr val="tx2"/>
              </a:solidFill>
              <a:latin typeface="微软雅黑" panose="020B0503020204020204" charset="-122"/>
              <a:ea typeface="微软雅黑" panose="020B0503020204020204" charset="-122"/>
              <a:cs typeface="LSIELG+MicrosoftYaHei" panose="020B0503020204020204" charset="-122"/>
            </a:endParaRPr>
          </a:p>
        </p:txBody>
      </p:sp>
      <p:sp>
        <p:nvSpPr>
          <p:cNvPr id="7" name="object 7"/>
          <p:cNvSpPr txBox="1"/>
          <p:nvPr/>
        </p:nvSpPr>
        <p:spPr>
          <a:xfrm>
            <a:off x="611505" y="1670050"/>
            <a:ext cx="8994140" cy="615315"/>
          </a:xfrm>
          <a:prstGeom prst="rect">
            <a:avLst/>
          </a:prstGeom>
        </p:spPr>
        <p:txBody>
          <a:bodyPr vert="horz" wrap="square" lIns="0" tIns="0" rIns="0" bIns="0" rtlCol="0">
            <a:spAutoFit/>
          </a:bodyPr>
          <a:lstStyle/>
          <a:p>
            <a:pPr marL="0" marR="0">
              <a:lnSpc>
                <a:spcPts val="2400"/>
              </a:lnSpc>
              <a:spcBef>
                <a:spcPts val="0"/>
              </a:spcBef>
              <a:spcAft>
                <a:spcPts val="0"/>
              </a:spcAft>
            </a:pPr>
            <a:r>
              <a:rPr sz="2000" dirty="0">
                <a:solidFill>
                  <a:srgbClr val="FFCD00"/>
                </a:solidFill>
                <a:latin typeface="BMFEHD+CambriaMath" panose="02040503050406030204"/>
                <a:cs typeface="BMFEHD+CambriaMath" panose="02040503050406030204"/>
              </a:rPr>
              <a:t>◉</a:t>
            </a:r>
            <a:r>
              <a:rPr sz="1600" dirty="0">
                <a:solidFill>
                  <a:schemeClr val="tx2"/>
                </a:solidFill>
                <a:latin typeface="微软雅黑" panose="020B0503020204020204" charset="-122"/>
                <a:ea typeface="微软雅黑" panose="020B0503020204020204" charset="-122"/>
                <a:cs typeface="LSIELG+MicrosoftYaHei" panose="020B0503020204020204" charset="-122"/>
              </a:rPr>
              <a:t>中国将提高国家自主贡献力度，采取更加有力的政策和措施，二氧化碳排放力争于</a:t>
            </a:r>
            <a:endParaRPr sz="1600" dirty="0">
              <a:solidFill>
                <a:schemeClr val="tx2"/>
              </a:solidFill>
              <a:latin typeface="微软雅黑" panose="020B0503020204020204" charset="-122"/>
              <a:ea typeface="微软雅黑" panose="020B0503020204020204" charset="-122"/>
              <a:cs typeface="LSIELG+MicrosoftYaHei" panose="020B0503020204020204" charset="-122"/>
            </a:endParaRPr>
          </a:p>
          <a:p>
            <a:pPr marL="0" marR="0">
              <a:lnSpc>
                <a:spcPts val="2400"/>
              </a:lnSpc>
              <a:spcBef>
                <a:spcPts val="0"/>
              </a:spcBef>
              <a:spcAft>
                <a:spcPts val="0"/>
              </a:spcAft>
            </a:pPr>
            <a:r>
              <a:rPr sz="1600" dirty="0">
                <a:solidFill>
                  <a:schemeClr val="tx2"/>
                </a:solidFill>
                <a:latin typeface="微软雅黑" panose="020B0503020204020204" charset="-122"/>
                <a:ea typeface="微软雅黑" panose="020B0503020204020204" charset="-122"/>
                <a:cs typeface="LSIELG+MicrosoftYaHei" panose="020B0503020204020204" charset="-122"/>
              </a:rPr>
              <a:t> </a:t>
            </a:r>
            <a:r>
              <a:rPr lang="en-US" sz="1600" dirty="0">
                <a:solidFill>
                  <a:schemeClr val="tx2"/>
                </a:solidFill>
                <a:latin typeface="微软雅黑" panose="020B0503020204020204" charset="-122"/>
                <a:ea typeface="微软雅黑" panose="020B0503020204020204" charset="-122"/>
                <a:cs typeface="LSIELG+MicrosoftYaHei" panose="020B0503020204020204" charset="-122"/>
              </a:rPr>
              <a:t>    </a:t>
            </a:r>
            <a:r>
              <a:rPr sz="1600" dirty="0">
                <a:solidFill>
                  <a:schemeClr val="tx2"/>
                </a:solidFill>
                <a:latin typeface="微软雅黑" panose="020B0503020204020204" charset="-122"/>
                <a:ea typeface="微软雅黑" panose="020B0503020204020204" charset="-122"/>
                <a:cs typeface="LSIELG+MicrosoftYaHei" panose="020B0503020204020204" charset="-122"/>
              </a:rPr>
              <a:t>2030年前达到峰值，努力争取2060年前实现碳中和。</a:t>
            </a:r>
            <a:endParaRPr sz="1600" dirty="0">
              <a:solidFill>
                <a:schemeClr val="tx2"/>
              </a:solidFill>
              <a:latin typeface="微软雅黑" panose="020B0503020204020204" charset="-122"/>
              <a:ea typeface="微软雅黑" panose="020B0503020204020204" charset="-122"/>
              <a:cs typeface="LSIELG+MicrosoftYaHei" panose="020B0503020204020204" charset="-122"/>
            </a:endParaRPr>
          </a:p>
        </p:txBody>
      </p:sp>
      <p:sp>
        <p:nvSpPr>
          <p:cNvPr id="8" name="object 8"/>
          <p:cNvSpPr txBox="1"/>
          <p:nvPr/>
        </p:nvSpPr>
        <p:spPr>
          <a:xfrm>
            <a:off x="1764153" y="2355635"/>
            <a:ext cx="7022516"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1"/>
                </a:solidFill>
                <a:latin typeface="Arial" panose="020B0604020202020204"/>
                <a:cs typeface="Arial" panose="020B0604020202020204"/>
              </a:rPr>
              <a:t>——</a:t>
            </a:r>
            <a:r>
              <a:rPr sz="1800" spc="-68" dirty="0">
                <a:solidFill>
                  <a:schemeClr val="tx1"/>
                </a:solidFill>
                <a:latin typeface="Arial" panose="020B0604020202020204"/>
                <a:cs typeface="Arial" panose="020B0604020202020204"/>
              </a:rPr>
              <a:t> </a:t>
            </a:r>
            <a:r>
              <a:rPr sz="1600" dirty="0">
                <a:solidFill>
                  <a:schemeClr val="tx1"/>
                </a:solidFill>
                <a:latin typeface="微软雅黑" panose="020B0503020204020204" charset="-122"/>
                <a:ea typeface="微软雅黑" panose="020B0503020204020204" charset="-122"/>
                <a:cs typeface="LSIELG+MicrosoftYaHei" panose="020B0503020204020204" charset="-122"/>
              </a:rPr>
              <a:t>2020年9月，习总书记在第75届联合国大会一般性辩论上的讲话</a:t>
            </a:r>
            <a:endParaRPr sz="1600" dirty="0">
              <a:solidFill>
                <a:schemeClr val="tx1"/>
              </a:solidFill>
              <a:latin typeface="微软雅黑" panose="020B0503020204020204" charset="-122"/>
              <a:ea typeface="微软雅黑" panose="020B0503020204020204" charset="-122"/>
              <a:cs typeface="LSIELG+MicrosoftYaHei" panose="020B0503020204020204" charset="-122"/>
            </a:endParaRPr>
          </a:p>
        </p:txBody>
      </p:sp>
      <p:sp>
        <p:nvSpPr>
          <p:cNvPr id="9" name="object 9"/>
          <p:cNvSpPr txBox="1"/>
          <p:nvPr/>
        </p:nvSpPr>
        <p:spPr>
          <a:xfrm>
            <a:off x="666115" y="2860040"/>
            <a:ext cx="8422640" cy="923290"/>
          </a:xfrm>
          <a:prstGeom prst="rect">
            <a:avLst/>
          </a:prstGeom>
        </p:spPr>
        <p:txBody>
          <a:bodyPr vert="horz" wrap="square" lIns="0" tIns="0" rIns="0" bIns="0" rtlCol="0">
            <a:spAutoFit/>
          </a:bodyPr>
          <a:lstStyle/>
          <a:p>
            <a:pPr marL="0" marR="0">
              <a:lnSpc>
                <a:spcPts val="2400"/>
              </a:lnSpc>
              <a:spcBef>
                <a:spcPts val="0"/>
              </a:spcBef>
              <a:spcAft>
                <a:spcPts val="0"/>
              </a:spcAft>
            </a:pPr>
            <a:r>
              <a:rPr sz="2000" dirty="0">
                <a:solidFill>
                  <a:srgbClr val="FFCD00"/>
                </a:solidFill>
                <a:latin typeface="BMFEHD+CambriaMath" panose="02040503050406030204"/>
                <a:cs typeface="BMFEHD+CambriaMath" panose="02040503050406030204"/>
              </a:rPr>
              <a:t>◉</a:t>
            </a:r>
            <a:r>
              <a:rPr sz="1600" dirty="0">
                <a:solidFill>
                  <a:schemeClr val="tx2"/>
                </a:solidFill>
                <a:latin typeface="微软雅黑" panose="020B0503020204020204" charset="-122"/>
                <a:ea typeface="微软雅黑" panose="020B0503020204020204" charset="-122"/>
                <a:cs typeface="LSIELG+MicrosoftYaHei" panose="020B0503020204020204" charset="-122"/>
              </a:rPr>
              <a:t>到2030年，中国单位国内生产总值二氧化碳排放将比2005年下降65%以上，非化石</a:t>
            </a:r>
            <a:r>
              <a:rPr lang="en-US" sz="1600" dirty="0">
                <a:solidFill>
                  <a:schemeClr val="tx2"/>
                </a:solidFill>
                <a:latin typeface="微软雅黑" panose="020B0503020204020204" charset="-122"/>
                <a:ea typeface="微软雅黑" panose="020B0503020204020204" charset="-122"/>
                <a:cs typeface="LSIELG+MicrosoftYaHei" panose="020B0503020204020204" charset="-122"/>
              </a:rPr>
              <a:t> </a:t>
            </a:r>
            <a:endParaRPr lang="en-US" sz="1600" dirty="0">
              <a:solidFill>
                <a:schemeClr val="tx2"/>
              </a:solidFill>
              <a:latin typeface="微软雅黑" panose="020B0503020204020204" charset="-122"/>
              <a:ea typeface="微软雅黑" panose="020B0503020204020204" charset="-122"/>
              <a:cs typeface="LSIELG+MicrosoftYaHei" panose="020B0503020204020204" charset="-122"/>
            </a:endParaRPr>
          </a:p>
          <a:p>
            <a:pPr marL="0" marR="0">
              <a:lnSpc>
                <a:spcPts val="2400"/>
              </a:lnSpc>
              <a:spcBef>
                <a:spcPts val="0"/>
              </a:spcBef>
              <a:spcAft>
                <a:spcPts val="0"/>
              </a:spcAft>
            </a:pPr>
            <a:r>
              <a:rPr lang="en-US" sz="1600" dirty="0">
                <a:solidFill>
                  <a:schemeClr val="tx2"/>
                </a:solidFill>
                <a:latin typeface="微软雅黑" panose="020B0503020204020204" charset="-122"/>
                <a:ea typeface="微软雅黑" panose="020B0503020204020204" charset="-122"/>
                <a:cs typeface="LSIELG+MicrosoftYaHei" panose="020B0503020204020204" charset="-122"/>
              </a:rPr>
              <a:t>     </a:t>
            </a:r>
            <a:r>
              <a:rPr sz="1600" dirty="0">
                <a:solidFill>
                  <a:schemeClr val="tx2"/>
                </a:solidFill>
                <a:latin typeface="微软雅黑" panose="020B0503020204020204" charset="-122"/>
                <a:ea typeface="微软雅黑" panose="020B0503020204020204" charset="-122"/>
                <a:cs typeface="LSIELG+MicrosoftYaHei" panose="020B0503020204020204" charset="-122"/>
              </a:rPr>
              <a:t>能源占一次能源消费比重将达到25%左右，森林蓄积量将比2005年增加60亿立方米，</a:t>
            </a:r>
            <a:endParaRPr sz="1600" dirty="0">
              <a:solidFill>
                <a:schemeClr val="tx2"/>
              </a:solidFill>
              <a:latin typeface="微软雅黑" panose="020B0503020204020204" charset="-122"/>
              <a:ea typeface="微软雅黑" panose="020B0503020204020204" charset="-122"/>
              <a:cs typeface="LSIELG+MicrosoftYaHei" panose="020B0503020204020204" charset="-122"/>
            </a:endParaRPr>
          </a:p>
          <a:p>
            <a:pPr marL="0" marR="0">
              <a:lnSpc>
                <a:spcPts val="2400"/>
              </a:lnSpc>
              <a:spcBef>
                <a:spcPts val="0"/>
              </a:spcBef>
              <a:spcAft>
                <a:spcPts val="0"/>
              </a:spcAft>
            </a:pPr>
            <a:r>
              <a:rPr sz="1600" dirty="0">
                <a:solidFill>
                  <a:schemeClr val="tx2"/>
                </a:solidFill>
                <a:latin typeface="微软雅黑" panose="020B0503020204020204" charset="-122"/>
                <a:ea typeface="微软雅黑" panose="020B0503020204020204" charset="-122"/>
                <a:cs typeface="LSIELG+MicrosoftYaHei" panose="020B0503020204020204" charset="-122"/>
              </a:rPr>
              <a:t> </a:t>
            </a:r>
            <a:r>
              <a:rPr lang="en-US" sz="1600" dirty="0">
                <a:solidFill>
                  <a:schemeClr val="tx2"/>
                </a:solidFill>
                <a:latin typeface="微软雅黑" panose="020B0503020204020204" charset="-122"/>
                <a:ea typeface="微软雅黑" panose="020B0503020204020204" charset="-122"/>
                <a:cs typeface="LSIELG+MicrosoftYaHei" panose="020B0503020204020204" charset="-122"/>
              </a:rPr>
              <a:t>    </a:t>
            </a:r>
            <a:r>
              <a:rPr sz="1600" dirty="0">
                <a:solidFill>
                  <a:schemeClr val="tx2"/>
                </a:solidFill>
                <a:latin typeface="微软雅黑" panose="020B0503020204020204" charset="-122"/>
                <a:ea typeface="微软雅黑" panose="020B0503020204020204" charset="-122"/>
                <a:cs typeface="LSIELG+MicrosoftYaHei" panose="020B0503020204020204" charset="-122"/>
              </a:rPr>
              <a:t>风电、太阳能发电总装机容量将达到12亿千瓦以上。</a:t>
            </a:r>
            <a:endParaRPr sz="1600" dirty="0">
              <a:solidFill>
                <a:schemeClr val="tx2"/>
              </a:solidFill>
              <a:latin typeface="微软雅黑" panose="020B0503020204020204" charset="-122"/>
              <a:ea typeface="微软雅黑" panose="020B0503020204020204" charset="-122"/>
              <a:cs typeface="LSIELG+MicrosoftYaHei" panose="020B0503020204020204" charset="-122"/>
            </a:endParaRPr>
          </a:p>
        </p:txBody>
      </p:sp>
      <p:sp>
        <p:nvSpPr>
          <p:cNvPr id="10" name="object 10"/>
          <p:cNvSpPr txBox="1"/>
          <p:nvPr/>
        </p:nvSpPr>
        <p:spPr>
          <a:xfrm>
            <a:off x="2411802" y="3940282"/>
            <a:ext cx="6242304"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1"/>
                </a:solidFill>
                <a:latin typeface="Arial" panose="020B0604020202020204"/>
                <a:cs typeface="Arial" panose="020B0604020202020204"/>
              </a:rPr>
              <a:t>——</a:t>
            </a:r>
            <a:r>
              <a:rPr sz="1800" spc="-68" dirty="0">
                <a:solidFill>
                  <a:schemeClr val="tx1"/>
                </a:solidFill>
                <a:latin typeface="Arial" panose="020B0604020202020204"/>
                <a:cs typeface="Arial" panose="020B0604020202020204"/>
              </a:rPr>
              <a:t> </a:t>
            </a:r>
            <a:r>
              <a:rPr sz="1600" dirty="0">
                <a:solidFill>
                  <a:schemeClr val="tx1"/>
                </a:solidFill>
                <a:latin typeface="微软雅黑" panose="020B0503020204020204" charset="-122"/>
                <a:ea typeface="微软雅黑" panose="020B0503020204020204" charset="-122"/>
                <a:cs typeface="LSIELG+MicrosoftYaHei" panose="020B0503020204020204" charset="-122"/>
              </a:rPr>
              <a:t>2020年12月，习总书记在2020年气候雄心峰会上的讲话</a:t>
            </a:r>
            <a:endParaRPr sz="1600" dirty="0">
              <a:solidFill>
                <a:schemeClr val="tx1"/>
              </a:solidFill>
              <a:latin typeface="微软雅黑" panose="020B0503020204020204" charset="-122"/>
              <a:ea typeface="微软雅黑" panose="020B0503020204020204" charset="-122"/>
              <a:cs typeface="LSIELG+MicrosoftYaHei" panose="020B050302020402020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755650" y="123190"/>
            <a:ext cx="5158105"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微软雅黑" panose="020B0503020204020204" charset="-122"/>
                <a:ea typeface="微软雅黑" panose="020B0503020204020204" charset="-122"/>
                <a:cs typeface="SVDSIO+MicrosoftYaHei-Bold" panose="020B0703020204020201" charset="-122"/>
              </a:rPr>
              <a:t>中国碳达峰目标与碳中和愿景</a:t>
            </a:r>
            <a:endParaRPr sz="20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5" name="object 5"/>
          <p:cNvSpPr txBox="1"/>
          <p:nvPr/>
        </p:nvSpPr>
        <p:spPr>
          <a:xfrm>
            <a:off x="683395" y="764066"/>
            <a:ext cx="3779520" cy="307340"/>
          </a:xfrm>
          <a:prstGeom prst="rect">
            <a:avLst/>
          </a:prstGeom>
        </p:spPr>
        <p:txBody>
          <a:bodyPr vert="horz" wrap="square" lIns="0" tIns="0" rIns="0" bIns="0" rtlCol="0">
            <a:spAutoFit/>
          </a:bodyPr>
          <a:lstStyle/>
          <a:p>
            <a:pPr marL="0" marR="0">
              <a:lnSpc>
                <a:spcPts val="2400"/>
              </a:lnSpc>
              <a:spcBef>
                <a:spcPts val="0"/>
              </a:spcBef>
              <a:spcAft>
                <a:spcPts val="0"/>
              </a:spcAft>
            </a:pPr>
            <a:r>
              <a:rPr sz="2400" dirty="0">
                <a:solidFill>
                  <a:srgbClr val="FFCD00"/>
                </a:solidFill>
                <a:latin typeface="BMFEHD+CambriaMath" panose="02040503050406030204"/>
                <a:cs typeface="BMFEHD+CambriaMath" panose="02040503050406030204"/>
              </a:rPr>
              <a:t>◉</a:t>
            </a:r>
            <a:r>
              <a:rPr sz="1800" dirty="0">
                <a:solidFill>
                  <a:srgbClr val="000000"/>
                </a:solidFill>
                <a:latin typeface="微软雅黑" panose="020B0503020204020204" charset="-122"/>
                <a:ea typeface="微软雅黑" panose="020B0503020204020204" charset="-122"/>
                <a:cs typeface="LSIELG+MicrosoftYaHei" panose="020B0503020204020204" charset="-122"/>
              </a:rPr>
              <a:t> </a:t>
            </a:r>
            <a:r>
              <a:rPr sz="1800" dirty="0">
                <a:solidFill>
                  <a:schemeClr val="tx2"/>
                </a:solidFill>
                <a:latin typeface="微软雅黑" panose="020B0503020204020204" charset="-122"/>
                <a:ea typeface="微软雅黑" panose="020B0503020204020204" charset="-122"/>
                <a:cs typeface="LSIELG+MicrosoftYaHei" panose="020B0503020204020204" charset="-122"/>
              </a:rPr>
              <a:t>十四五规划和2035年远景目标：</a:t>
            </a:r>
            <a:endParaRPr sz="1800" dirty="0">
              <a:solidFill>
                <a:schemeClr val="tx2"/>
              </a:solidFill>
              <a:latin typeface="微软雅黑" panose="020B0503020204020204" charset="-122"/>
              <a:ea typeface="微软雅黑" panose="020B0503020204020204" charset="-122"/>
              <a:cs typeface="LSIELG+MicrosoftYaHei" panose="020B0503020204020204" charset="-122"/>
            </a:endParaRPr>
          </a:p>
        </p:txBody>
      </p:sp>
      <p:sp>
        <p:nvSpPr>
          <p:cNvPr id="6" name="object 6"/>
          <p:cNvSpPr txBox="1"/>
          <p:nvPr/>
        </p:nvSpPr>
        <p:spPr>
          <a:xfrm>
            <a:off x="1000387" y="1229141"/>
            <a:ext cx="6663316" cy="468630"/>
          </a:xfrm>
          <a:prstGeom prst="rect">
            <a:avLst/>
          </a:prstGeom>
        </p:spPr>
        <p:txBody>
          <a:bodyPr vert="horz" wrap="square" lIns="0" tIns="0" rIns="0" bIns="0" rtlCol="0">
            <a:spAutoFit/>
          </a:bodyPr>
          <a:lstStyle/>
          <a:p>
            <a:pPr marL="0" marR="0">
              <a:lnSpc>
                <a:spcPct val="80000"/>
              </a:lnSpc>
              <a:spcBef>
                <a:spcPts val="0"/>
              </a:spcBef>
              <a:spcAft>
                <a:spcPts val="0"/>
              </a:spcAft>
            </a:pPr>
            <a:r>
              <a:rPr sz="1400" dirty="0">
                <a:solidFill>
                  <a:srgbClr val="000000"/>
                </a:solidFill>
                <a:latin typeface="微软雅黑" panose="020B0503020204020204" charset="-122"/>
                <a:ea typeface="微软雅黑" panose="020B0503020204020204" charset="-122"/>
                <a:cs typeface="微软雅黑" panose="020B0503020204020204" charset="-122"/>
              </a:rPr>
              <a:t>落实</a:t>
            </a:r>
            <a:r>
              <a:rPr sz="1400" spc="60" dirty="0">
                <a:solidFill>
                  <a:srgbClr val="000000"/>
                </a:solidFill>
                <a:latin typeface="微软雅黑" panose="020B0503020204020204" charset="-122"/>
                <a:ea typeface="微软雅黑" panose="020B0503020204020204" charset="-122"/>
                <a:cs typeface="微软雅黑" panose="020B0503020204020204" charset="-122"/>
              </a:rPr>
              <a:t>2030</a:t>
            </a:r>
            <a:r>
              <a:rPr sz="1400" dirty="0">
                <a:solidFill>
                  <a:srgbClr val="000000"/>
                </a:solidFill>
                <a:latin typeface="微软雅黑" panose="020B0503020204020204" charset="-122"/>
                <a:ea typeface="微软雅黑" panose="020B0503020204020204" charset="-122"/>
                <a:cs typeface="微软雅黑" panose="020B0503020204020204" charset="-122"/>
              </a:rPr>
              <a:t>年应对气候变化国家自主贡献目标，制定</a:t>
            </a:r>
            <a:r>
              <a:rPr sz="1400" spc="57" dirty="0">
                <a:solidFill>
                  <a:srgbClr val="000000"/>
                </a:solidFill>
                <a:latin typeface="微软雅黑" panose="020B0503020204020204" charset="-122"/>
                <a:ea typeface="微软雅黑" panose="020B0503020204020204" charset="-122"/>
                <a:cs typeface="微软雅黑" panose="020B0503020204020204" charset="-122"/>
              </a:rPr>
              <a:t>2030</a:t>
            </a:r>
            <a:r>
              <a:rPr sz="1400" dirty="0">
                <a:solidFill>
                  <a:srgbClr val="000000"/>
                </a:solidFill>
                <a:latin typeface="微软雅黑" panose="020B0503020204020204" charset="-122"/>
                <a:ea typeface="微软雅黑" panose="020B0503020204020204" charset="-122"/>
                <a:cs typeface="微软雅黑" panose="020B0503020204020204" charset="-122"/>
              </a:rPr>
              <a:t>年前碳排放达峰行动方案。</a:t>
            </a:r>
            <a:endParaRPr sz="14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ct val="80000"/>
              </a:lnSpc>
              <a:spcBef>
                <a:spcPts val="975"/>
              </a:spcBef>
              <a:spcAft>
                <a:spcPts val="0"/>
              </a:spcAft>
            </a:pPr>
            <a:r>
              <a:rPr sz="1400" dirty="0">
                <a:solidFill>
                  <a:srgbClr val="000000"/>
                </a:solidFill>
                <a:latin typeface="微软雅黑" panose="020B0503020204020204" charset="-122"/>
                <a:ea typeface="微软雅黑" panose="020B0503020204020204" charset="-122"/>
                <a:cs typeface="微软雅黑" panose="020B0503020204020204" charset="-122"/>
              </a:rPr>
              <a:t>完善能源消费总量和强度双控制度，重点控制化石能源消费。</a:t>
            </a:r>
            <a:endParaRPr sz="14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7" name="object 7"/>
          <p:cNvSpPr txBox="1"/>
          <p:nvPr/>
        </p:nvSpPr>
        <p:spPr>
          <a:xfrm>
            <a:off x="989592" y="1823748"/>
            <a:ext cx="7819643" cy="516255"/>
          </a:xfrm>
          <a:prstGeom prst="rect">
            <a:avLst/>
          </a:prstGeom>
        </p:spPr>
        <p:txBody>
          <a:bodyPr vert="horz" wrap="square" lIns="0" tIns="0" rIns="0" bIns="0" rtlCol="0">
            <a:spAutoFit/>
          </a:bodyPr>
          <a:lstStyle/>
          <a:p>
            <a:pPr marL="0" marR="0">
              <a:lnSpc>
                <a:spcPct val="120000"/>
              </a:lnSpc>
              <a:spcBef>
                <a:spcPts val="0"/>
              </a:spcBef>
              <a:spcAft>
                <a:spcPts val="0"/>
              </a:spcAft>
            </a:pPr>
            <a:r>
              <a:rPr sz="1400" dirty="0">
                <a:solidFill>
                  <a:srgbClr val="000000"/>
                </a:solidFill>
                <a:latin typeface="微软雅黑" panose="020B0503020204020204" charset="-122"/>
                <a:ea typeface="微软雅黑" panose="020B0503020204020204" charset="-122"/>
                <a:cs typeface="微软雅黑" panose="020B0503020204020204" charset="-122"/>
              </a:rPr>
              <a:t>实施以碳强度控制为主、碳排放总量控制为辅的制度，支持有条件的地方和重点行业、重点企业率</a:t>
            </a:r>
            <a:endParaRPr sz="14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ct val="120000"/>
              </a:lnSpc>
              <a:spcBef>
                <a:spcPts val="0"/>
              </a:spcBef>
              <a:spcAft>
                <a:spcPts val="0"/>
              </a:spcAft>
            </a:pPr>
            <a:r>
              <a:rPr sz="1400" dirty="0">
                <a:solidFill>
                  <a:srgbClr val="000000"/>
                </a:solidFill>
                <a:latin typeface="微软雅黑" panose="020B0503020204020204" charset="-122"/>
                <a:ea typeface="微软雅黑" panose="020B0503020204020204" charset="-122"/>
                <a:cs typeface="微软雅黑" panose="020B0503020204020204" charset="-122"/>
              </a:rPr>
              <a:t>先达到碳排放峰值。</a:t>
            </a:r>
            <a:endParaRPr sz="14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8" name="object 8"/>
          <p:cNvSpPr txBox="1"/>
          <p:nvPr/>
        </p:nvSpPr>
        <p:spPr>
          <a:xfrm>
            <a:off x="1000387" y="2533177"/>
            <a:ext cx="6393181" cy="640715"/>
          </a:xfrm>
          <a:prstGeom prst="rect">
            <a:avLst/>
          </a:prstGeom>
        </p:spPr>
        <p:txBody>
          <a:bodyPr vert="horz" wrap="square" lIns="0" tIns="0" rIns="0" bIns="0" rtlCol="0">
            <a:spAutoFit/>
          </a:bodyPr>
          <a:lstStyle/>
          <a:p>
            <a:pPr marL="0" marR="0">
              <a:lnSpc>
                <a:spcPts val="1000"/>
              </a:lnSpc>
              <a:spcBef>
                <a:spcPts val="0"/>
              </a:spcBef>
              <a:spcAft>
                <a:spcPts val="0"/>
              </a:spcAft>
            </a:pPr>
            <a:r>
              <a:rPr sz="1400" dirty="0">
                <a:solidFill>
                  <a:srgbClr val="000000"/>
                </a:solidFill>
                <a:latin typeface="微软雅黑" panose="020B0503020204020204" charset="-122"/>
                <a:ea typeface="微软雅黑" panose="020B0503020204020204" charset="-122"/>
                <a:cs typeface="微软雅黑" panose="020B0503020204020204" charset="-122"/>
              </a:rPr>
              <a:t>推动能源清洁低碳安全高效利用，深入推进工业、建筑、交通等领域低碳转型。</a:t>
            </a:r>
            <a:endParaRPr sz="14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ts val="1000"/>
              </a:lnSpc>
              <a:spcBef>
                <a:spcPts val="975"/>
              </a:spcBef>
              <a:spcAft>
                <a:spcPts val="0"/>
              </a:spcAft>
            </a:pPr>
            <a:r>
              <a:rPr sz="1400" dirty="0">
                <a:solidFill>
                  <a:srgbClr val="000000"/>
                </a:solidFill>
                <a:latin typeface="微软雅黑" panose="020B0503020204020204" charset="-122"/>
                <a:ea typeface="微软雅黑" panose="020B0503020204020204" charset="-122"/>
                <a:cs typeface="微软雅黑" panose="020B0503020204020204" charset="-122"/>
              </a:rPr>
              <a:t>加大甲烷、氢氟碳化物、全氟化碳等其他温室气体控制力度。</a:t>
            </a:r>
            <a:endParaRPr sz="14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ts val="1000"/>
              </a:lnSpc>
              <a:spcBef>
                <a:spcPts val="1025"/>
              </a:spcBef>
              <a:spcAft>
                <a:spcPts val="0"/>
              </a:spcAft>
            </a:pPr>
            <a:r>
              <a:rPr sz="1400" dirty="0">
                <a:solidFill>
                  <a:srgbClr val="000000"/>
                </a:solidFill>
                <a:latin typeface="微软雅黑" panose="020B0503020204020204" charset="-122"/>
                <a:ea typeface="微软雅黑" panose="020B0503020204020204" charset="-122"/>
                <a:cs typeface="微软雅黑" panose="020B0503020204020204" charset="-122"/>
              </a:rPr>
              <a:t>提升生态系统碳汇能力。</a:t>
            </a:r>
            <a:endParaRPr sz="14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9" name="object 9"/>
          <p:cNvSpPr txBox="1"/>
          <p:nvPr/>
        </p:nvSpPr>
        <p:spPr>
          <a:xfrm>
            <a:off x="989592" y="3364241"/>
            <a:ext cx="2879086" cy="237490"/>
          </a:xfrm>
          <a:prstGeom prst="rect">
            <a:avLst/>
          </a:prstGeom>
        </p:spPr>
        <p:txBody>
          <a:bodyPr vert="horz" wrap="square" lIns="0" tIns="0" rIns="0" bIns="0" rtlCol="0">
            <a:spAutoFit/>
          </a:bodyPr>
          <a:lstStyle/>
          <a:p>
            <a:pPr marL="0" marR="0">
              <a:lnSpc>
                <a:spcPts val="1855"/>
              </a:lnSpc>
              <a:spcBef>
                <a:spcPts val="0"/>
              </a:spcBef>
              <a:spcAft>
                <a:spcPts val="0"/>
              </a:spcAft>
            </a:pPr>
            <a:r>
              <a:rPr sz="1400" dirty="0">
                <a:solidFill>
                  <a:srgbClr val="000000"/>
                </a:solidFill>
                <a:latin typeface="微软雅黑" panose="020B0503020204020204" charset="-122"/>
                <a:ea typeface="微软雅黑" panose="020B0503020204020204" charset="-122"/>
                <a:cs typeface="微软雅黑" panose="020B0503020204020204" charset="-122"/>
              </a:rPr>
              <a:t>锚定努力争取2060年前实现碳中和</a:t>
            </a:r>
            <a:endParaRPr sz="14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10" name="object 10"/>
          <p:cNvSpPr txBox="1"/>
          <p:nvPr/>
        </p:nvSpPr>
        <p:spPr>
          <a:xfrm>
            <a:off x="989592" y="3724583"/>
            <a:ext cx="7819643" cy="446405"/>
          </a:xfrm>
          <a:prstGeom prst="rect">
            <a:avLst/>
          </a:prstGeom>
        </p:spPr>
        <p:txBody>
          <a:bodyPr vert="horz" wrap="square" lIns="0" tIns="0" rIns="0" bIns="0" rtlCol="0">
            <a:spAutoFit/>
          </a:bodyPr>
          <a:lstStyle/>
          <a:p>
            <a:pPr marL="0" marR="0">
              <a:lnSpc>
                <a:spcPts val="1855"/>
              </a:lnSpc>
              <a:spcBef>
                <a:spcPts val="0"/>
              </a:spcBef>
              <a:spcAft>
                <a:spcPts val="0"/>
              </a:spcAft>
            </a:pPr>
            <a:r>
              <a:rPr sz="1400" dirty="0">
                <a:solidFill>
                  <a:srgbClr val="000000"/>
                </a:solidFill>
                <a:latin typeface="微软雅黑" panose="020B0503020204020204" charset="-122"/>
                <a:ea typeface="微软雅黑" panose="020B0503020204020204" charset="-122"/>
                <a:cs typeface="微软雅黑" panose="020B0503020204020204" charset="-122"/>
              </a:rPr>
              <a:t>全面实行排污许可制，实现所有固定污染源排污许可证核发，推动工业污染源限期达标排放，推进</a:t>
            </a:r>
            <a:endParaRPr sz="14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ts val="1630"/>
              </a:lnSpc>
              <a:spcBef>
                <a:spcPts val="0"/>
              </a:spcBef>
              <a:spcAft>
                <a:spcPts val="0"/>
              </a:spcAft>
            </a:pPr>
            <a:r>
              <a:rPr sz="1400" dirty="0">
                <a:solidFill>
                  <a:srgbClr val="000000"/>
                </a:solidFill>
                <a:latin typeface="微软雅黑" panose="020B0503020204020204" charset="-122"/>
                <a:ea typeface="微软雅黑" panose="020B0503020204020204" charset="-122"/>
                <a:cs typeface="微软雅黑" panose="020B0503020204020204" charset="-122"/>
              </a:rPr>
              <a:t>排污权、用能权、用水权、碳排放权市场化交易。</a:t>
            </a:r>
            <a:endParaRPr sz="1400" dirty="0">
              <a:solidFill>
                <a:srgbClr val="000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grpSp>
        <p:nvGrpSpPr>
          <p:cNvPr id="119" name="组合 118"/>
          <p:cNvGrpSpPr/>
          <p:nvPr/>
        </p:nvGrpSpPr>
        <p:grpSpPr>
          <a:xfrm>
            <a:off x="184552" y="2442049"/>
            <a:ext cx="7994281" cy="296649"/>
            <a:chOff x="534438" y="3368953"/>
            <a:chExt cx="10944224" cy="438144"/>
          </a:xfrm>
          <a:solidFill>
            <a:schemeClr val="tx2"/>
          </a:solidFill>
        </p:grpSpPr>
        <p:sp>
          <p:nvSpPr>
            <p:cNvPr id="120" name="矩形 11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121" name="组合 120"/>
            <p:cNvGrpSpPr/>
            <p:nvPr/>
          </p:nvGrpSpPr>
          <p:grpSpPr>
            <a:xfrm>
              <a:off x="534438" y="3368953"/>
              <a:ext cx="10944224" cy="438144"/>
              <a:chOff x="623889" y="3209929"/>
              <a:chExt cx="10944224" cy="438144"/>
            </a:xfrm>
            <a:grpFill/>
          </p:grpSpPr>
          <p:sp>
            <p:nvSpPr>
              <p:cNvPr id="122" name="矩形 12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23" name="矩形 12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24" name="矩形 12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25" name="矩形 12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26" name="矩形 12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27" name="矩形 12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28" name="等腰三角形 12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cxnSp>
        <p:nvCxnSpPr>
          <p:cNvPr id="129" name="肘形连接符 128"/>
          <p:cNvCxnSpPr/>
          <p:nvPr/>
        </p:nvCxnSpPr>
        <p:spPr>
          <a:xfrm rot="16200000">
            <a:off x="761423" y="2114212"/>
            <a:ext cx="763764" cy="197607"/>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0" name="组合 129"/>
          <p:cNvGrpSpPr/>
          <p:nvPr/>
        </p:nvGrpSpPr>
        <p:grpSpPr>
          <a:xfrm>
            <a:off x="784040" y="2275392"/>
            <a:ext cx="542348" cy="629486"/>
            <a:chOff x="1109756" y="3090803"/>
            <a:chExt cx="583096" cy="676392"/>
          </a:xfrm>
          <a:gradFill>
            <a:gsLst>
              <a:gs pos="0">
                <a:srgbClr val="007BD3"/>
              </a:gs>
              <a:gs pos="100000">
                <a:srgbClr val="034373"/>
              </a:gs>
            </a:gsLst>
            <a:lin scaled="0"/>
          </a:gradFill>
        </p:grpSpPr>
        <p:sp>
          <p:nvSpPr>
            <p:cNvPr id="131" name="六边形 13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132" name="文本框 64"/>
            <p:cNvSpPr txBox="1"/>
            <p:nvPr/>
          </p:nvSpPr>
          <p:spPr>
            <a:xfrm>
              <a:off x="1115002" y="3298194"/>
              <a:ext cx="577850" cy="271562"/>
            </a:xfrm>
            <a:prstGeom prst="rect">
              <a:avLst/>
            </a:prstGeom>
            <a:grpFill/>
          </p:spPr>
          <p:txBody>
            <a:bodyPr wrap="square" rtlCol="0">
              <a:spAutoFit/>
            </a:bodyPr>
            <a:lstStyle/>
            <a:p>
              <a:pPr algn="ctr"/>
              <a:r>
                <a:rPr sz="1050" b="1" i="1" dirty="0">
                  <a:solidFill>
                    <a:schemeClr val="bg1"/>
                  </a:solidFill>
                  <a:latin typeface="Arial" panose="020B0604020202020204"/>
                  <a:cs typeface="Arial" panose="020B0604020202020204"/>
                  <a:sym typeface="+mn-ea"/>
                </a:rPr>
                <a:t>2011</a:t>
              </a:r>
              <a:endParaRPr lang="zh-CN" altLang="en-US" sz="1050" b="1" i="1" dirty="0">
                <a:solidFill>
                  <a:schemeClr val="bg1"/>
                </a:solidFill>
                <a:latin typeface="Arial" panose="020B0604020202020204"/>
                <a:ea typeface="微软雅黑" panose="020B0503020204020204" charset="-122"/>
                <a:cs typeface="Arial" panose="020B0604020202020204"/>
                <a:sym typeface="+mn-ea"/>
              </a:endParaRPr>
            </a:p>
          </p:txBody>
        </p:sp>
      </p:grpSp>
      <p:grpSp>
        <p:nvGrpSpPr>
          <p:cNvPr id="133" name="组合 132"/>
          <p:cNvGrpSpPr/>
          <p:nvPr/>
        </p:nvGrpSpPr>
        <p:grpSpPr>
          <a:xfrm>
            <a:off x="990694" y="875476"/>
            <a:ext cx="5314918" cy="1127760"/>
            <a:chOff x="1812087" y="-5172080"/>
            <a:chExt cx="2924123" cy="16738367"/>
          </a:xfrm>
          <a:solidFill>
            <a:schemeClr val="bg1">
              <a:lumMod val="75000"/>
            </a:schemeClr>
          </a:solidFill>
        </p:grpSpPr>
        <p:sp>
          <p:nvSpPr>
            <p:cNvPr id="135" name="文本框 66"/>
            <p:cNvSpPr txBox="1"/>
            <p:nvPr/>
          </p:nvSpPr>
          <p:spPr>
            <a:xfrm>
              <a:off x="1812087" y="-4620834"/>
              <a:ext cx="1367490" cy="14287930"/>
            </a:xfrm>
            <a:prstGeom prst="rect">
              <a:avLst/>
            </a:prstGeom>
            <a:gradFill>
              <a:gsLst>
                <a:gs pos="15000">
                  <a:srgbClr val="14CD68">
                    <a:alpha val="100000"/>
                  </a:srgbClr>
                </a:gs>
                <a:gs pos="81000">
                  <a:srgbClr val="035C7D"/>
                </a:gs>
              </a:gsLst>
              <a:lin ang="2700000" scaled="0"/>
            </a:gradFill>
          </p:spPr>
          <p:txBody>
            <a:bodyPr wrap="square" rtlCol="0">
              <a:spAutoFit/>
            </a:bodyPr>
            <a:lstStyle/>
            <a:p>
              <a:pPr algn="just">
                <a:lnSpc>
                  <a:spcPct val="130000"/>
                </a:lnSpc>
              </a:pPr>
              <a:r>
                <a:rPr lang="zh-CN" altLang="en-US" sz="1050" b="1" dirty="0">
                  <a:solidFill>
                    <a:schemeClr val="bg1"/>
                  </a:solidFill>
                  <a:latin typeface="微软雅黑" panose="020B0503020204020204" charset="-122"/>
                  <a:ea typeface="微软雅黑" panose="020B0503020204020204" charset="-122"/>
                  <a:sym typeface="+mn-ea"/>
                </a:rPr>
                <a:t>建设国内碳市场</a:t>
              </a:r>
              <a:endParaRPr lang="zh-CN" altLang="en-US" sz="1050" b="1" dirty="0">
                <a:solidFill>
                  <a:schemeClr val="bg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mn-ea"/>
              </a:endParaRPr>
            </a:p>
            <a:p>
              <a:pPr marL="0" marR="0">
                <a:lnSpc>
                  <a:spcPct val="130000"/>
                </a:lnSpc>
                <a:spcBef>
                  <a:spcPts val="0"/>
                </a:spcBef>
                <a:spcAft>
                  <a:spcPts val="0"/>
                </a:spcAft>
              </a:pPr>
              <a:r>
                <a:rPr lang="zh-CN" altLang="en-US" sz="825" dirty="0">
                  <a:solidFill>
                    <a:schemeClr val="bg1"/>
                  </a:solidFill>
                  <a:latin typeface="微软雅黑" panose="020B0503020204020204" charset="-122"/>
                  <a:ea typeface="微软雅黑" panose="020B0503020204020204" charset="-122"/>
                  <a:sym typeface="+mn-ea"/>
                </a:rPr>
                <a:t>•</a:t>
              </a:r>
              <a:r>
                <a:rPr lang="zh-CN" altLang="en-US" sz="825" dirty="0">
                  <a:solidFill>
                    <a:schemeClr val="bg1"/>
                  </a:solidFill>
                  <a:latin typeface="微软雅黑" panose="020B0503020204020204" charset="-122"/>
                  <a:ea typeface="微软雅黑" panose="020B0503020204020204" charset="-122"/>
                </a:rPr>
                <a:t> 十二</a:t>
              </a:r>
              <a:r>
                <a:rPr lang="zh-CN" altLang="en-US" sz="825" dirty="0">
                  <a:solidFill>
                    <a:schemeClr val="bg1"/>
                  </a:solidFill>
                  <a:latin typeface="微软雅黑" panose="020B0503020204020204" charset="-122"/>
                  <a:ea typeface="微软雅黑" panose="020B0503020204020204" charset="-122"/>
                  <a:sym typeface="+mn-ea"/>
                </a:rPr>
                <a:t>五纲要提出“逐步建立碳排放交易市场”</a:t>
              </a:r>
              <a:endParaRPr lang="zh-CN" altLang="en-US" sz="825" dirty="0">
                <a:solidFill>
                  <a:schemeClr val="bg1"/>
                </a:solidFill>
                <a:latin typeface="微软雅黑" panose="020B0503020204020204" charset="-122"/>
                <a:ea typeface="微软雅黑" panose="020B0503020204020204" charset="-122"/>
              </a:endParaRPr>
            </a:p>
            <a:p>
              <a:pPr marL="0" marR="0">
                <a:lnSpc>
                  <a:spcPct val="130000"/>
                </a:lnSpc>
                <a:spcBef>
                  <a:spcPts val="0"/>
                </a:spcBef>
                <a:spcAft>
                  <a:spcPts val="0"/>
                </a:spcAft>
              </a:pPr>
              <a:r>
                <a:rPr lang="zh-CN" altLang="en-US" sz="825" dirty="0">
                  <a:solidFill>
                    <a:schemeClr val="bg1"/>
                  </a:solidFill>
                  <a:latin typeface="微软雅黑" panose="020B0503020204020204" charset="-122"/>
                  <a:ea typeface="微软雅黑" panose="020B0503020204020204" charset="-122"/>
                  <a:sym typeface="+mn-ea"/>
                </a:rPr>
                <a:t>• 2011年11月，国家发改委“关于开展碳排</a:t>
              </a:r>
              <a:endParaRPr lang="zh-CN" altLang="en-US" sz="825" dirty="0">
                <a:solidFill>
                  <a:schemeClr val="bg1"/>
                </a:solidFill>
                <a:latin typeface="微软雅黑" panose="020B0503020204020204" charset="-122"/>
                <a:ea typeface="微软雅黑" panose="020B0503020204020204" charset="-122"/>
              </a:endParaRPr>
            </a:p>
            <a:p>
              <a:pPr marL="172085" marR="0">
                <a:lnSpc>
                  <a:spcPct val="130000"/>
                </a:lnSpc>
                <a:spcBef>
                  <a:spcPts val="0"/>
                </a:spcBef>
                <a:spcAft>
                  <a:spcPts val="0"/>
                </a:spcAft>
              </a:pPr>
              <a:r>
                <a:rPr lang="zh-CN" altLang="en-US" sz="825" dirty="0">
                  <a:solidFill>
                    <a:schemeClr val="bg1"/>
                  </a:solidFill>
                  <a:latin typeface="微软雅黑" panose="020B0503020204020204" charset="-122"/>
                  <a:ea typeface="微软雅黑" panose="020B0503020204020204" charset="-122"/>
                  <a:sym typeface="+mn-ea"/>
                </a:rPr>
                <a:t>放权交易试点工作的通知”，在七个试点开展碳排放权交易</a:t>
              </a:r>
              <a:r>
                <a:rPr lang="zh-CN" altLang="en-US" sz="825" b="1" dirty="0">
                  <a:solidFill>
                    <a:schemeClr val="bg1"/>
                  </a:solidFill>
                  <a:latin typeface="微软雅黑" panose="020B0503020204020204" charset="-122"/>
                  <a:ea typeface="微软雅黑" panose="020B0503020204020204" charset="-122"/>
                  <a:sym typeface="+mn-ea"/>
                </a:rPr>
                <a:t>。</a:t>
              </a:r>
              <a:endParaRPr lang="zh-CN" altLang="en-US" sz="825" b="1" dirty="0">
                <a:solidFill>
                  <a:schemeClr val="bg1"/>
                </a:solidFill>
                <a:latin typeface="微软雅黑" panose="020B0503020204020204" charset="-122"/>
                <a:ea typeface="微软雅黑" panose="020B0503020204020204" charset="-122"/>
                <a:sym typeface="+mn-ea"/>
              </a:endParaRPr>
            </a:p>
          </p:txBody>
        </p:sp>
        <p:sp>
          <p:nvSpPr>
            <p:cNvPr id="10" name="文本框 66"/>
            <p:cNvSpPr txBox="1"/>
            <p:nvPr/>
          </p:nvSpPr>
          <p:spPr>
            <a:xfrm>
              <a:off x="3400157" y="-5172080"/>
              <a:ext cx="1336053" cy="16738367"/>
            </a:xfrm>
            <a:prstGeom prst="rect">
              <a:avLst/>
            </a:prstGeom>
            <a:gradFill>
              <a:gsLst>
                <a:gs pos="16000">
                  <a:srgbClr val="14CD68"/>
                </a:gs>
                <a:gs pos="81000">
                  <a:srgbClr val="035C7D"/>
                </a:gs>
              </a:gsLst>
              <a:lin ang="2700000" scaled="0"/>
            </a:gradFill>
          </p:spPr>
          <p:txBody>
            <a:bodyPr wrap="square" rtlCol="0">
              <a:spAutoFit/>
            </a:bodyPr>
            <a:p>
              <a:pPr algn="just">
                <a:lnSpc>
                  <a:spcPct val="130000"/>
                </a:lnSpc>
              </a:pPr>
              <a:r>
                <a:rPr lang="zh-CN" altLang="en-US" sz="1050" b="1" dirty="0">
                  <a:solidFill>
                    <a:schemeClr val="bg1"/>
                  </a:solidFill>
                  <a:latin typeface="微软雅黑" panose="020B0503020204020204" charset="-122"/>
                  <a:ea typeface="微软雅黑" panose="020B0503020204020204" charset="-122"/>
                  <a:sym typeface="+mn-ea"/>
                </a:rPr>
                <a:t>建设全国统一碳市场</a:t>
              </a:r>
              <a:endParaRPr lang="zh-CN" altLang="en-US" sz="1050" b="1" dirty="0">
                <a:solidFill>
                  <a:schemeClr val="bg1"/>
                </a:solidFill>
                <a:latin typeface="微软雅黑" panose="020B0503020204020204" charset="-122"/>
                <a:ea typeface="微软雅黑" panose="020B0503020204020204" charset="-122"/>
                <a:sym typeface="+mn-ea"/>
              </a:endParaRPr>
            </a:p>
            <a:p>
              <a:pPr marL="0" marR="0" algn="l">
                <a:lnSpc>
                  <a:spcPct val="130000"/>
                </a:lnSpc>
                <a:spcBef>
                  <a:spcPts val="0"/>
                </a:spcBef>
                <a:spcAft>
                  <a:spcPts val="0"/>
                </a:spcAft>
                <a:buClrTx/>
                <a:buSzTx/>
                <a:buNone/>
              </a:pPr>
              <a:r>
                <a:rPr lang="zh-CN" altLang="en-US" sz="825" dirty="0">
                  <a:solidFill>
                    <a:schemeClr val="bg1"/>
                  </a:solidFill>
                  <a:latin typeface="微软雅黑" panose="020B0503020204020204" charset="-122"/>
                  <a:ea typeface="微软雅黑" panose="020B0503020204020204" charset="-122"/>
                  <a:sym typeface="+mn-ea"/>
                </a:rPr>
                <a:t>• </a:t>
              </a:r>
              <a:r>
                <a:rPr lang="zh-CN" altLang="en-US" sz="825" dirty="0">
                  <a:solidFill>
                    <a:schemeClr val="bg1"/>
                  </a:solidFill>
                  <a:latin typeface="微软雅黑" panose="020B0503020204020204" charset="-122"/>
                  <a:ea typeface="微软雅黑" panose="020B0503020204020204" charset="-122"/>
                </a:rPr>
                <a:t>20</a:t>
              </a:r>
              <a:r>
                <a:rPr lang="zh-CN" altLang="en-US" sz="825" dirty="0">
                  <a:solidFill>
                    <a:schemeClr val="bg1"/>
                  </a:solidFill>
                  <a:latin typeface="微软雅黑" panose="020B0503020204020204" charset="-122"/>
                  <a:ea typeface="微软雅黑" panose="020B0503020204020204" charset="-122"/>
                  <a:sym typeface="+mn-ea"/>
                </a:rPr>
                <a:t>16年1月，国家发改委“全国碳排放权交</a:t>
              </a:r>
              <a:endParaRPr lang="zh-CN" altLang="en-US" sz="825" dirty="0">
                <a:solidFill>
                  <a:schemeClr val="bg1"/>
                </a:solidFill>
                <a:latin typeface="微软雅黑" panose="020B0503020204020204" charset="-122"/>
                <a:ea typeface="微软雅黑" panose="020B0503020204020204" charset="-122"/>
              </a:endParaRPr>
            </a:p>
            <a:p>
              <a:pPr marR="0" algn="l">
                <a:lnSpc>
                  <a:spcPct val="130000"/>
                </a:lnSpc>
                <a:spcBef>
                  <a:spcPts val="0"/>
                </a:spcBef>
                <a:spcAft>
                  <a:spcPts val="0"/>
                </a:spcAft>
                <a:buClrTx/>
                <a:buSzTx/>
                <a:buNone/>
              </a:pPr>
              <a:r>
                <a:rPr lang="zh-CN" altLang="en-US" sz="825" dirty="0">
                  <a:solidFill>
                    <a:schemeClr val="bg1"/>
                  </a:solidFill>
                  <a:latin typeface="微软雅黑" panose="020B0503020204020204" charset="-122"/>
                  <a:ea typeface="微软雅黑" panose="020B0503020204020204" charset="-122"/>
                  <a:sym typeface="+mn-ea"/>
                </a:rPr>
                <a:t>   易市场启动重点工作的通知”</a:t>
              </a:r>
              <a:endParaRPr lang="zh-CN" altLang="en-US" sz="825" dirty="0">
                <a:solidFill>
                  <a:schemeClr val="bg1"/>
                </a:solidFill>
                <a:latin typeface="微软雅黑" panose="020B0503020204020204" charset="-122"/>
                <a:ea typeface="微软雅黑" panose="020B0503020204020204" charset="-122"/>
              </a:endParaRPr>
            </a:p>
            <a:p>
              <a:pPr marL="0" marR="0" algn="l">
                <a:lnSpc>
                  <a:spcPct val="130000"/>
                </a:lnSpc>
                <a:spcBef>
                  <a:spcPts val="0"/>
                </a:spcBef>
                <a:spcAft>
                  <a:spcPts val="0"/>
                </a:spcAft>
                <a:buClrTx/>
                <a:buSzTx/>
                <a:buNone/>
              </a:pPr>
              <a:r>
                <a:rPr lang="zh-CN" altLang="en-US" sz="825" dirty="0">
                  <a:solidFill>
                    <a:schemeClr val="bg1"/>
                  </a:solidFill>
                  <a:latin typeface="微软雅黑" panose="020B0503020204020204" charset="-122"/>
                  <a:ea typeface="微软雅黑" panose="020B0503020204020204" charset="-122"/>
                  <a:sym typeface="+mn-ea"/>
                </a:rPr>
                <a:t>• 2017年12月，国家发改委发布“全国碳排放</a:t>
              </a:r>
              <a:endParaRPr lang="zh-CN" altLang="en-US" sz="825" dirty="0">
                <a:solidFill>
                  <a:schemeClr val="bg1"/>
                </a:solidFill>
                <a:latin typeface="微软雅黑" panose="020B0503020204020204" charset="-122"/>
                <a:ea typeface="微软雅黑" panose="020B0503020204020204" charset="-122"/>
              </a:endParaRPr>
            </a:p>
            <a:p>
              <a:pPr marR="0" algn="l">
                <a:lnSpc>
                  <a:spcPct val="130000"/>
                </a:lnSpc>
                <a:spcBef>
                  <a:spcPts val="0"/>
                </a:spcBef>
                <a:spcAft>
                  <a:spcPts val="0"/>
                </a:spcAft>
                <a:buClrTx/>
                <a:buSzTx/>
                <a:buNone/>
              </a:pPr>
              <a:r>
                <a:rPr lang="zh-CN" altLang="en-US" sz="825" dirty="0">
                  <a:solidFill>
                    <a:schemeClr val="bg1"/>
                  </a:solidFill>
                  <a:latin typeface="微软雅黑" panose="020B0503020204020204" charset="-122"/>
                  <a:ea typeface="微软雅黑" panose="020B0503020204020204" charset="-122"/>
                  <a:sym typeface="+mn-ea"/>
                </a:rPr>
                <a:t>  权交易市场建设方案（发电行业）”，正式启</a:t>
              </a:r>
              <a:endParaRPr lang="zh-CN" altLang="en-US" sz="825" dirty="0">
                <a:solidFill>
                  <a:schemeClr val="bg1"/>
                </a:solidFill>
                <a:latin typeface="微软雅黑" panose="020B0503020204020204" charset="-122"/>
                <a:ea typeface="微软雅黑" panose="020B0503020204020204" charset="-122"/>
                <a:sym typeface="+mn-ea"/>
              </a:endParaRPr>
            </a:p>
            <a:p>
              <a:pPr marR="0" algn="l">
                <a:lnSpc>
                  <a:spcPct val="130000"/>
                </a:lnSpc>
                <a:spcBef>
                  <a:spcPts val="0"/>
                </a:spcBef>
                <a:spcAft>
                  <a:spcPts val="0"/>
                </a:spcAft>
                <a:buClrTx/>
                <a:buSzTx/>
                <a:buNone/>
              </a:pPr>
              <a:r>
                <a:rPr lang="zh-CN" altLang="en-US" sz="825" dirty="0">
                  <a:solidFill>
                    <a:schemeClr val="bg1"/>
                  </a:solidFill>
                  <a:latin typeface="微软雅黑" panose="020B0503020204020204" charset="-122"/>
                  <a:ea typeface="微软雅黑" panose="020B0503020204020204" charset="-122"/>
                  <a:sym typeface="+mn-ea"/>
                </a:rPr>
                <a:t>  动全国统一碳市场</a:t>
              </a:r>
              <a:endParaRPr lang="zh-CN" altLang="en-US" sz="825" dirty="0">
                <a:solidFill>
                  <a:schemeClr val="bg1"/>
                </a:solidFill>
                <a:latin typeface="微软雅黑" panose="020B0503020204020204" charset="-122"/>
                <a:ea typeface="微软雅黑" panose="020B0503020204020204" charset="-122"/>
              </a:endParaRPr>
            </a:p>
          </p:txBody>
        </p:sp>
      </p:grpSp>
      <p:cxnSp>
        <p:nvCxnSpPr>
          <p:cNvPr id="136" name="肘形连接符 135"/>
          <p:cNvCxnSpPr/>
          <p:nvPr/>
        </p:nvCxnSpPr>
        <p:spPr>
          <a:xfrm rot="16200000">
            <a:off x="3824809" y="1986838"/>
            <a:ext cx="614249" cy="609487"/>
          </a:xfrm>
          <a:prstGeom prst="bentConnector3">
            <a:avLst>
              <a:gd name="adj1" fmla="val 4992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0" name="肘形连接符 149"/>
          <p:cNvCxnSpPr/>
          <p:nvPr/>
        </p:nvCxnSpPr>
        <p:spPr>
          <a:xfrm rot="5400000" flipH="1" flipV="1">
            <a:off x="6533709" y="2004059"/>
            <a:ext cx="564583" cy="218478"/>
          </a:xfrm>
          <a:prstGeom prst="bentConnector2">
            <a:avLst/>
          </a:prstGeom>
        </p:spPr>
        <p:style>
          <a:lnRef idx="1">
            <a:schemeClr val="dk1"/>
          </a:lnRef>
          <a:fillRef idx="0">
            <a:schemeClr val="dk1"/>
          </a:fillRef>
          <a:effectRef idx="0">
            <a:schemeClr val="dk1"/>
          </a:effectRef>
          <a:fontRef idx="minor">
            <a:schemeClr val="tx1"/>
          </a:fontRef>
        </p:style>
      </p:cxnSp>
      <p:cxnSp>
        <p:nvCxnSpPr>
          <p:cNvPr id="157" name="肘形连接符 156"/>
          <p:cNvCxnSpPr/>
          <p:nvPr/>
        </p:nvCxnSpPr>
        <p:spPr>
          <a:xfrm rot="5400000">
            <a:off x="1817074" y="3079868"/>
            <a:ext cx="802333" cy="204750"/>
          </a:xfrm>
          <a:prstGeom prst="bentConnector4">
            <a:avLst>
              <a:gd name="adj1" fmla="val 29525"/>
              <a:gd name="adj2" fmla="val 194070"/>
            </a:avLst>
          </a:prstGeom>
          <a:ln>
            <a:solidFill>
              <a:srgbClr val="414455"/>
            </a:solidFill>
          </a:ln>
        </p:spPr>
        <p:style>
          <a:lnRef idx="1">
            <a:schemeClr val="accent1"/>
          </a:lnRef>
          <a:fillRef idx="0">
            <a:schemeClr val="accent1"/>
          </a:fillRef>
          <a:effectRef idx="0">
            <a:schemeClr val="accent1"/>
          </a:effectRef>
          <a:fontRef idx="minor">
            <a:schemeClr val="tx1"/>
          </a:fontRef>
        </p:style>
      </p:cxnSp>
      <p:sp>
        <p:nvSpPr>
          <p:cNvPr id="162" name="矩形 161"/>
          <p:cNvSpPr/>
          <p:nvPr/>
        </p:nvSpPr>
        <p:spPr>
          <a:xfrm>
            <a:off x="2115865" y="3130103"/>
            <a:ext cx="1836556" cy="1242782"/>
          </a:xfrm>
          <a:prstGeom prst="rect">
            <a:avLst/>
          </a:prstGeom>
          <a:gradFill>
            <a:gsLst>
              <a:gs pos="16000">
                <a:srgbClr val="14CD68"/>
              </a:gs>
              <a:gs pos="81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85000"/>
                  <a:lumOff val="15000"/>
                </a:schemeClr>
              </a:solidFill>
            </a:endParaRPr>
          </a:p>
        </p:txBody>
      </p:sp>
      <p:sp>
        <p:nvSpPr>
          <p:cNvPr id="170" name="文本框 104"/>
          <p:cNvSpPr/>
          <p:nvPr/>
        </p:nvSpPr>
        <p:spPr>
          <a:xfrm>
            <a:off x="5147945" y="3072130"/>
            <a:ext cx="2898775" cy="1297940"/>
          </a:xfrm>
          <a:prstGeom prst="rect">
            <a:avLst/>
          </a:prstGeom>
          <a:gradFill>
            <a:gsLst>
              <a:gs pos="16000">
                <a:srgbClr val="14CD68"/>
              </a:gs>
              <a:gs pos="81000">
                <a:srgbClr val="035C7D"/>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defRPr>
            </a:lvl1pPr>
          </a:lstStyle>
          <a:p>
            <a:pPr marL="0" marR="0">
              <a:lnSpc>
                <a:spcPts val="1320"/>
              </a:lnSpc>
              <a:spcBef>
                <a:spcPts val="0"/>
              </a:spcBef>
              <a:spcAft>
                <a:spcPts val="0"/>
              </a:spcAft>
            </a:pPr>
            <a:endParaRPr sz="825" dirty="0">
              <a:solidFill>
                <a:schemeClr val="bg1"/>
              </a:solidFill>
              <a:latin typeface="Arial" panose="020B0604020202020204"/>
              <a:cs typeface="Arial" panose="020B0604020202020204"/>
              <a:sym typeface="+mn-ea"/>
            </a:endParaRPr>
          </a:p>
          <a:p>
            <a:pPr marL="0" marR="0">
              <a:lnSpc>
                <a:spcPts val="1320"/>
              </a:lnSpc>
              <a:spcBef>
                <a:spcPts val="0"/>
              </a:spcBef>
              <a:spcAft>
                <a:spcPts val="0"/>
              </a:spcAft>
            </a:pPr>
            <a:r>
              <a:rPr lang="zh-CN" altLang="en-US" sz="1050" b="1" dirty="0">
                <a:solidFill>
                  <a:schemeClr val="bg1"/>
                </a:solidFill>
                <a:sym typeface="+mn-ea"/>
              </a:rPr>
              <a:t>建设全国统一碳市场</a:t>
            </a:r>
            <a:endParaRPr lang="zh-CN" altLang="en-US" sz="1050" b="1" dirty="0">
              <a:solidFill>
                <a:schemeClr val="bg1"/>
              </a:solidFill>
              <a:sym typeface="+mn-ea"/>
            </a:endParaRPr>
          </a:p>
          <a:p>
            <a:pPr marL="0" marR="0">
              <a:lnSpc>
                <a:spcPts val="1320"/>
              </a:lnSpc>
              <a:spcBef>
                <a:spcPts val="0"/>
              </a:spcBef>
              <a:spcAft>
                <a:spcPts val="0"/>
              </a:spcAft>
            </a:pPr>
            <a:r>
              <a:rPr sz="825" dirty="0">
                <a:solidFill>
                  <a:schemeClr val="bg1"/>
                </a:solidFill>
                <a:latin typeface="Arial" panose="020B0604020202020204"/>
                <a:cs typeface="Arial" panose="020B0604020202020204"/>
                <a:sym typeface="+mn-ea"/>
              </a:rPr>
              <a:t>•2019</a:t>
            </a:r>
            <a:r>
              <a:rPr sz="825" dirty="0">
                <a:solidFill>
                  <a:schemeClr val="bg1"/>
                </a:solidFill>
                <a:latin typeface="LSIELG+MicrosoftYaHei" panose="020B0503020204020204" charset="-122"/>
                <a:cs typeface="LSIELG+MicrosoftYaHei" panose="020B0503020204020204" charset="-122"/>
                <a:sym typeface="+mn-ea"/>
              </a:rPr>
              <a:t>年</a:t>
            </a:r>
            <a:r>
              <a:rPr sz="825" dirty="0">
                <a:solidFill>
                  <a:schemeClr val="bg1"/>
                </a:solidFill>
                <a:latin typeface="Arial" panose="020B0604020202020204"/>
                <a:cs typeface="Arial" panose="020B0604020202020204"/>
                <a:sym typeface="+mn-ea"/>
              </a:rPr>
              <a:t>3</a:t>
            </a:r>
            <a:r>
              <a:rPr sz="825" dirty="0">
                <a:solidFill>
                  <a:schemeClr val="bg1"/>
                </a:solidFill>
                <a:latin typeface="LSIELG+MicrosoftYaHei" panose="020B0503020204020204" charset="-122"/>
                <a:cs typeface="LSIELG+MicrosoftYaHei" panose="020B0503020204020204" charset="-122"/>
                <a:sym typeface="+mn-ea"/>
              </a:rPr>
              <a:t>月，生态环境</a:t>
            </a:r>
            <a:r>
              <a:rPr sz="825" dirty="0">
                <a:solidFill>
                  <a:schemeClr val="bg1"/>
                </a:solidFill>
                <a:latin typeface="Arial" panose="020B0604020202020204"/>
                <a:cs typeface="Arial" panose="020B0604020202020204"/>
                <a:sym typeface="+mn-ea"/>
              </a:rPr>
              <a:t>“</a:t>
            </a:r>
            <a:r>
              <a:rPr sz="825" dirty="0">
                <a:solidFill>
                  <a:schemeClr val="bg1"/>
                </a:solidFill>
                <a:latin typeface="LSIELG+MicrosoftYaHei" panose="020B0503020204020204" charset="-122"/>
                <a:cs typeface="LSIELG+MicrosoftYaHei" panose="020B0503020204020204" charset="-122"/>
                <a:sym typeface="+mn-ea"/>
              </a:rPr>
              <a:t>碳排放权交易管理暂行条例</a:t>
            </a:r>
            <a:r>
              <a:rPr sz="825" spc="-10" dirty="0">
                <a:solidFill>
                  <a:schemeClr val="bg1"/>
                </a:solidFill>
                <a:latin typeface="Arial" panose="020B0604020202020204"/>
                <a:cs typeface="Arial" panose="020B0604020202020204"/>
                <a:sym typeface="+mn-ea"/>
              </a:rPr>
              <a:t>”</a:t>
            </a:r>
            <a:r>
              <a:rPr sz="825" dirty="0">
                <a:solidFill>
                  <a:schemeClr val="bg1"/>
                </a:solidFill>
                <a:latin typeface="LSIELG+MicrosoftYaHei" panose="020B0503020204020204" charset="-122"/>
                <a:cs typeface="LSIELG+MicrosoftYaHei" panose="020B0503020204020204" charset="-122"/>
                <a:sym typeface="+mn-ea"/>
              </a:rPr>
              <a:t>征</a:t>
            </a:r>
            <a:r>
              <a:rPr lang="en-US" sz="825" dirty="0">
                <a:solidFill>
                  <a:schemeClr val="bg1"/>
                </a:solidFill>
                <a:latin typeface="LSIELG+MicrosoftYaHei" panose="020B0503020204020204" charset="-122"/>
                <a:cs typeface="LSIELG+MicrosoftYaHei" panose="020B0503020204020204" charset="-122"/>
                <a:sym typeface="+mn-ea"/>
              </a:rPr>
              <a:t>     </a:t>
            </a:r>
            <a:r>
              <a:rPr sz="825" dirty="0">
                <a:solidFill>
                  <a:schemeClr val="bg1"/>
                </a:solidFill>
                <a:latin typeface="LSIELG+MicrosoftYaHei" panose="020B0503020204020204" charset="-122"/>
                <a:cs typeface="LSIELG+MicrosoftYaHei" panose="020B0503020204020204" charset="-122"/>
                <a:sym typeface="+mn-ea"/>
              </a:rPr>
              <a:t>求意见稿</a:t>
            </a:r>
            <a:endParaRPr sz="825" dirty="0">
              <a:solidFill>
                <a:schemeClr val="bg1"/>
              </a:solidFill>
              <a:latin typeface="LSIELG+MicrosoftYaHei" panose="020B0503020204020204" charset="-122"/>
              <a:cs typeface="LSIELG+MicrosoftYaHei" panose="020B0503020204020204" charset="-122"/>
            </a:endParaRPr>
          </a:p>
          <a:p>
            <a:pPr marL="0" marR="0">
              <a:lnSpc>
                <a:spcPts val="1320"/>
              </a:lnSpc>
              <a:spcBef>
                <a:spcPts val="0"/>
              </a:spcBef>
              <a:spcAft>
                <a:spcPts val="0"/>
              </a:spcAft>
            </a:pPr>
            <a:r>
              <a:rPr sz="825" dirty="0">
                <a:solidFill>
                  <a:schemeClr val="bg1"/>
                </a:solidFill>
                <a:latin typeface="Arial" panose="020B0604020202020204"/>
                <a:cs typeface="Arial" panose="020B0604020202020204"/>
                <a:sym typeface="+mn-ea"/>
              </a:rPr>
              <a:t>•</a:t>
            </a:r>
            <a:r>
              <a:rPr lang="en-US" sz="825" dirty="0">
                <a:solidFill>
                  <a:schemeClr val="bg1"/>
                </a:solidFill>
                <a:latin typeface="Arial" panose="020B0604020202020204"/>
                <a:cs typeface="Arial" panose="020B0604020202020204"/>
                <a:sym typeface="+mn-ea"/>
              </a:rPr>
              <a:t> </a:t>
            </a:r>
            <a:r>
              <a:rPr sz="825" dirty="0">
                <a:solidFill>
                  <a:schemeClr val="bg1"/>
                </a:solidFill>
                <a:latin typeface="Arial" panose="020B0604020202020204"/>
                <a:cs typeface="Arial" panose="020B0604020202020204"/>
                <a:sym typeface="+mn-ea"/>
              </a:rPr>
              <a:t>2020</a:t>
            </a:r>
            <a:r>
              <a:rPr sz="825" dirty="0">
                <a:solidFill>
                  <a:schemeClr val="bg1"/>
                </a:solidFill>
                <a:latin typeface="LSIELG+MicrosoftYaHei" panose="020B0503020204020204" charset="-122"/>
                <a:cs typeface="LSIELG+MicrosoftYaHei" panose="020B0503020204020204" charset="-122"/>
                <a:sym typeface="+mn-ea"/>
              </a:rPr>
              <a:t>年</a:t>
            </a:r>
            <a:r>
              <a:rPr sz="825" dirty="0">
                <a:solidFill>
                  <a:schemeClr val="bg1"/>
                </a:solidFill>
                <a:latin typeface="Arial" panose="020B0604020202020204"/>
                <a:cs typeface="Arial" panose="020B0604020202020204"/>
                <a:sym typeface="+mn-ea"/>
              </a:rPr>
              <a:t>12</a:t>
            </a:r>
            <a:r>
              <a:rPr sz="825" dirty="0">
                <a:solidFill>
                  <a:schemeClr val="bg1"/>
                </a:solidFill>
                <a:latin typeface="LSIELG+MicrosoftYaHei" panose="020B0503020204020204" charset="-122"/>
                <a:cs typeface="LSIELG+MicrosoftYaHei" panose="020B0503020204020204" charset="-122"/>
                <a:sym typeface="+mn-ea"/>
              </a:rPr>
              <a:t>月，关于印发《</a:t>
            </a:r>
            <a:r>
              <a:rPr sz="825" dirty="0">
                <a:solidFill>
                  <a:schemeClr val="bg1"/>
                </a:solidFill>
                <a:latin typeface="Arial" panose="020B0604020202020204"/>
                <a:cs typeface="Arial" panose="020B0604020202020204"/>
                <a:sym typeface="+mn-ea"/>
              </a:rPr>
              <a:t>2019-2020</a:t>
            </a:r>
            <a:r>
              <a:rPr sz="825" dirty="0">
                <a:solidFill>
                  <a:schemeClr val="bg1"/>
                </a:solidFill>
                <a:latin typeface="LSIELG+MicrosoftYaHei" panose="020B0503020204020204" charset="-122"/>
                <a:cs typeface="LSIELG+MicrosoftYaHei" panose="020B0503020204020204" charset="-122"/>
                <a:sym typeface="+mn-ea"/>
              </a:rPr>
              <a:t>年全国碳排放权交</a:t>
            </a:r>
            <a:r>
              <a:rPr lang="en-US" sz="825" dirty="0">
                <a:solidFill>
                  <a:schemeClr val="bg1"/>
                </a:solidFill>
                <a:latin typeface="LSIELG+MicrosoftYaHei" panose="020B0503020204020204" charset="-122"/>
                <a:cs typeface="LSIELG+MicrosoftYaHei" panose="020B0503020204020204" charset="-122"/>
                <a:sym typeface="+mn-ea"/>
              </a:rPr>
              <a:t>        </a:t>
            </a:r>
            <a:r>
              <a:rPr sz="825" dirty="0">
                <a:solidFill>
                  <a:schemeClr val="bg1"/>
                </a:solidFill>
                <a:latin typeface="LSIELG+MicrosoftYaHei" panose="020B0503020204020204" charset="-122"/>
                <a:cs typeface="LSIELG+MicrosoftYaHei" panose="020B0503020204020204" charset="-122"/>
                <a:sym typeface="+mn-ea"/>
              </a:rPr>
              <a:t>易配额总量设定与分配实施方案（发电行业）》《纳入</a:t>
            </a:r>
            <a:r>
              <a:rPr sz="825" dirty="0">
                <a:solidFill>
                  <a:schemeClr val="bg1"/>
                </a:solidFill>
                <a:latin typeface="Arial" panose="020B0604020202020204"/>
                <a:cs typeface="Arial" panose="020B0604020202020204"/>
                <a:sym typeface="+mn-ea"/>
              </a:rPr>
              <a:t>2019-2020</a:t>
            </a:r>
            <a:r>
              <a:rPr sz="825" dirty="0">
                <a:solidFill>
                  <a:schemeClr val="bg1"/>
                </a:solidFill>
                <a:latin typeface="LSIELG+MicrosoftYaHei" panose="020B0503020204020204" charset="-122"/>
                <a:cs typeface="LSIELG+MicrosoftYaHei" panose="020B0503020204020204" charset="-122"/>
                <a:sym typeface="+mn-ea"/>
              </a:rPr>
              <a:t>年全国碳排放权交易配额管理的重点排放位名单》并做好发电行业配额预分配工作的通知</a:t>
            </a:r>
            <a:endParaRPr sz="825" dirty="0">
              <a:solidFill>
                <a:schemeClr val="bg1"/>
              </a:solidFill>
              <a:latin typeface="LSIELG+MicrosoftYaHei" panose="020B0503020204020204" charset="-122"/>
              <a:cs typeface="LSIELG+MicrosoftYaHei" panose="020B0503020204020204" charset="-122"/>
            </a:endParaRPr>
          </a:p>
          <a:p>
            <a:pPr lvl="0" algn="ctr">
              <a:buClrTx/>
              <a:buSzTx/>
              <a:buFontTx/>
            </a:pPr>
            <a:endParaRPr lang="zh-CN" altLang="en-US" sz="825" dirty="0">
              <a:solidFill>
                <a:schemeClr val="bg1"/>
              </a:solidFill>
              <a:latin typeface="LSIELG+MicrosoftYaHei" panose="020B0503020204020204" charset="-122"/>
              <a:ea typeface="+mn-ea"/>
              <a:cs typeface="LSIELG+MicrosoftYaHei" panose="020B0503020204020204" charset="-122"/>
              <a:sym typeface="+mn-ea"/>
            </a:endParaRPr>
          </a:p>
        </p:txBody>
      </p:sp>
      <p:sp>
        <p:nvSpPr>
          <p:cNvPr id="66" name="文本框 2"/>
          <p:cNvSpPr txBox="1"/>
          <p:nvPr/>
        </p:nvSpPr>
        <p:spPr>
          <a:xfrm>
            <a:off x="107579" y="32676"/>
            <a:ext cx="4682575" cy="430530"/>
          </a:xfrm>
          <a:prstGeom prst="rect">
            <a:avLst/>
          </a:prstGeom>
          <a:noFill/>
        </p:spPr>
        <p:txBody>
          <a:bodyPr wrap="square" rtlCol="0">
            <a:spAutoFit/>
          </a:bodyPr>
          <a:lstStyle/>
          <a:p>
            <a:pPr marL="0" marR="0">
              <a:lnSpc>
                <a:spcPts val="2645"/>
              </a:lnSpc>
              <a:spcBef>
                <a:spcPts val="0"/>
              </a:spcBef>
              <a:spcAft>
                <a:spcPts val="0"/>
              </a:spcAft>
            </a:pPr>
            <a:r>
              <a:rPr dirty="0">
                <a:solidFill>
                  <a:srgbClr val="003869"/>
                </a:solidFill>
                <a:latin typeface="微软雅黑" panose="020B0503020204020204" charset="-122"/>
                <a:ea typeface="微软雅黑" panose="020B0503020204020204" charset="-122"/>
                <a:cs typeface="微软雅黑" panose="020B0503020204020204" charset="-122"/>
                <a:sym typeface="+mn-ea"/>
              </a:rPr>
              <a:t>全国碳排放权交系（ETS）路径</a:t>
            </a:r>
            <a:endParaRPr lang="zh-CN" altLang="en-US" b="1" dirty="0">
              <a:solidFill>
                <a:srgbClr val="003869"/>
              </a:solidFill>
              <a:latin typeface="微软雅黑" panose="020B0503020204020204" charset="-122"/>
              <a:ea typeface="微软雅黑" panose="020B0503020204020204" charset="-122"/>
              <a:cs typeface="微软雅黑" panose="020B0503020204020204" charset="-122"/>
              <a:sym typeface="+mn-ea"/>
            </a:endParaRPr>
          </a:p>
        </p:txBody>
      </p:sp>
      <p:cxnSp>
        <p:nvCxnSpPr>
          <p:cNvPr id="2" name="肘形连接符 1"/>
          <p:cNvCxnSpPr/>
          <p:nvPr/>
        </p:nvCxnSpPr>
        <p:spPr>
          <a:xfrm rot="5400000">
            <a:off x="4938790" y="3086534"/>
            <a:ext cx="602345" cy="204750"/>
          </a:xfrm>
          <a:prstGeom prst="bentConnector4">
            <a:avLst>
              <a:gd name="adj1" fmla="val 22727"/>
              <a:gd name="adj2" fmla="val 194070"/>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085866" y="2274121"/>
            <a:ext cx="542348" cy="629486"/>
            <a:chOff x="1109756" y="3090803"/>
            <a:chExt cx="583096" cy="676392"/>
          </a:xfrm>
          <a:solidFill>
            <a:srgbClr val="005DA2"/>
          </a:solidFill>
        </p:grpSpPr>
        <p:sp>
          <p:nvSpPr>
            <p:cNvPr id="7" name="六边形 6"/>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dirty="0">
                <a:solidFill>
                  <a:schemeClr val="bg1"/>
                </a:solidFill>
              </a:endParaRPr>
            </a:p>
          </p:txBody>
        </p:sp>
        <p:sp>
          <p:nvSpPr>
            <p:cNvPr id="8" name="文本框 64"/>
            <p:cNvSpPr txBox="1"/>
            <p:nvPr/>
          </p:nvSpPr>
          <p:spPr>
            <a:xfrm>
              <a:off x="1155662" y="3239857"/>
              <a:ext cx="505282" cy="389603"/>
            </a:xfrm>
            <a:prstGeom prst="rect">
              <a:avLst/>
            </a:prstGeom>
            <a:grpFill/>
          </p:spPr>
          <p:txBody>
            <a:bodyPr wrap="square" rtlCol="0">
              <a:spAutoFit/>
            </a:bodyPr>
            <a:p>
              <a:pPr algn="ctr">
                <a:lnSpc>
                  <a:spcPct val="60000"/>
                </a:lnSpc>
                <a:spcBef>
                  <a:spcPts val="0"/>
                </a:spcBef>
                <a:spcAft>
                  <a:spcPts val="0"/>
                </a:spcAft>
              </a:pPr>
              <a:r>
                <a:rPr lang="en-US" sz="975" b="1" i="1" dirty="0">
                  <a:solidFill>
                    <a:schemeClr val="bg1"/>
                  </a:solidFill>
                  <a:latin typeface="Arial" panose="020B0604020202020204"/>
                  <a:cs typeface="Arial" panose="020B0604020202020204"/>
                  <a:sym typeface="+mn-ea"/>
                </a:rPr>
                <a:t>2013-2014</a:t>
              </a:r>
              <a:endParaRPr lang="en-US" sz="975" b="1" i="1" dirty="0">
                <a:solidFill>
                  <a:schemeClr val="bg1"/>
                </a:solidFill>
                <a:latin typeface="Arial" panose="020B0604020202020204"/>
                <a:ea typeface="微软雅黑" panose="020B0503020204020204" charset="-122"/>
                <a:cs typeface="Arial" panose="020B0604020202020204"/>
                <a:sym typeface="+mn-ea"/>
              </a:endParaRPr>
            </a:p>
          </p:txBody>
        </p:sp>
      </p:grpSp>
      <p:grpSp>
        <p:nvGrpSpPr>
          <p:cNvPr id="12" name="组合 11"/>
          <p:cNvGrpSpPr/>
          <p:nvPr/>
        </p:nvGrpSpPr>
        <p:grpSpPr>
          <a:xfrm>
            <a:off x="3574984" y="2289675"/>
            <a:ext cx="542348" cy="629486"/>
            <a:chOff x="1109756" y="3090803"/>
            <a:chExt cx="583096" cy="676392"/>
          </a:xfrm>
          <a:solidFill>
            <a:srgbClr val="005DA2"/>
          </a:solidFill>
        </p:grpSpPr>
        <p:sp>
          <p:nvSpPr>
            <p:cNvPr id="13" name="六边形 1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dirty="0">
                <a:solidFill>
                  <a:schemeClr val="bg1"/>
                </a:solidFill>
              </a:endParaRPr>
            </a:p>
          </p:txBody>
        </p:sp>
        <p:sp>
          <p:nvSpPr>
            <p:cNvPr id="14" name="文本框 64"/>
            <p:cNvSpPr txBox="1"/>
            <p:nvPr/>
          </p:nvSpPr>
          <p:spPr>
            <a:xfrm>
              <a:off x="1157710" y="3217340"/>
              <a:ext cx="505282" cy="389603"/>
            </a:xfrm>
            <a:prstGeom prst="rect">
              <a:avLst/>
            </a:prstGeom>
            <a:grpFill/>
          </p:spPr>
          <p:txBody>
            <a:bodyPr wrap="square" rtlCol="0">
              <a:spAutoFit/>
            </a:bodyPr>
            <a:p>
              <a:pPr algn="ctr">
                <a:lnSpc>
                  <a:spcPct val="60000"/>
                </a:lnSpc>
                <a:spcBef>
                  <a:spcPts val="0"/>
                </a:spcBef>
                <a:spcAft>
                  <a:spcPts val="0"/>
                </a:spcAft>
              </a:pPr>
              <a:r>
                <a:rPr lang="en-US" sz="975" b="1" i="1" dirty="0">
                  <a:solidFill>
                    <a:schemeClr val="bg1"/>
                  </a:solidFill>
                  <a:latin typeface="Arial" panose="020B0604020202020204"/>
                  <a:cs typeface="Arial" panose="020B0604020202020204"/>
                  <a:sym typeface="+mn-ea"/>
                </a:rPr>
                <a:t>2016-2017</a:t>
              </a:r>
              <a:endParaRPr lang="en-US" sz="975" b="1" i="1" dirty="0">
                <a:solidFill>
                  <a:schemeClr val="bg1"/>
                </a:solidFill>
                <a:latin typeface="Arial" panose="020B0604020202020204"/>
                <a:ea typeface="微软雅黑" panose="020B0503020204020204" charset="-122"/>
                <a:cs typeface="Arial" panose="020B0604020202020204"/>
                <a:sym typeface="+mn-ea"/>
              </a:endParaRPr>
            </a:p>
          </p:txBody>
        </p:sp>
      </p:grpSp>
      <p:sp>
        <p:nvSpPr>
          <p:cNvPr id="18" name="object 18"/>
          <p:cNvSpPr txBox="1"/>
          <p:nvPr/>
        </p:nvSpPr>
        <p:spPr>
          <a:xfrm>
            <a:off x="2178242" y="3176758"/>
            <a:ext cx="1176596" cy="186055"/>
          </a:xfrm>
          <a:prstGeom prst="rect">
            <a:avLst/>
          </a:prstGeom>
        </p:spPr>
        <p:txBody>
          <a:bodyPr vert="horz" wrap="square" lIns="0" tIns="0" rIns="0" bIns="0" rtlCol="0">
            <a:spAutoFit/>
          </a:bodyPr>
          <a:p>
            <a:pPr marL="0" marR="0">
              <a:lnSpc>
                <a:spcPts val="1455"/>
              </a:lnSpc>
              <a:spcBef>
                <a:spcPts val="0"/>
              </a:spcBef>
              <a:spcAft>
                <a:spcPts val="0"/>
              </a:spcAft>
            </a:pPr>
            <a:r>
              <a:rPr lang="zh-CN" altLang="en-US" sz="1050" b="1" dirty="0">
                <a:solidFill>
                  <a:schemeClr val="bg1"/>
                </a:solidFill>
                <a:latin typeface="微软雅黑" panose="020B0503020204020204" charset="-122"/>
                <a:ea typeface="微软雅黑" panose="020B0503020204020204" charset="-122"/>
              </a:rPr>
              <a:t>碳市场试点</a:t>
            </a:r>
            <a:r>
              <a:rPr sz="825" b="1" dirty="0">
                <a:noFill/>
                <a:latin typeface="微软雅黑" panose="020B0503020204020204" charset="-122"/>
                <a:ea typeface="微软雅黑" panose="020B0503020204020204" charset="-122"/>
                <a:cs typeface="SVDSIO+MicrosoftYaHei-Bold" panose="020B0703020204020201" charset="-122"/>
              </a:rPr>
              <a:t>点</a:t>
            </a:r>
            <a:endParaRPr sz="825" b="1" dirty="0">
              <a:noFill/>
              <a:latin typeface="微软雅黑" panose="020B0503020204020204" charset="-122"/>
              <a:ea typeface="微软雅黑" panose="020B0503020204020204" charset="-122"/>
              <a:cs typeface="SVDSIO+MicrosoftYaHei-Bold" panose="020B0703020204020201" charset="-122"/>
            </a:endParaRPr>
          </a:p>
        </p:txBody>
      </p:sp>
      <p:sp>
        <p:nvSpPr>
          <p:cNvPr id="17" name="object 20"/>
          <p:cNvSpPr txBox="1"/>
          <p:nvPr/>
        </p:nvSpPr>
        <p:spPr>
          <a:xfrm>
            <a:off x="2178205" y="3346401"/>
            <a:ext cx="1609138" cy="186055"/>
          </a:xfrm>
          <a:prstGeom prst="rect">
            <a:avLst/>
          </a:prstGeom>
        </p:spPr>
        <p:txBody>
          <a:bodyPr vert="horz" wrap="square" lIns="0" tIns="0" rIns="0" bIns="0" rtlCol="0">
            <a:spAutoFit/>
          </a:bodyPr>
          <a:lstStyle/>
          <a:p>
            <a:pPr marL="0" marR="0">
              <a:lnSpc>
                <a:spcPts val="1455"/>
              </a:lnSpc>
              <a:spcBef>
                <a:spcPts val="0"/>
              </a:spcBef>
              <a:spcAft>
                <a:spcPts val="0"/>
              </a:spcAft>
            </a:pPr>
            <a:r>
              <a:rPr lang="zh-CN" altLang="en-US" sz="825" dirty="0">
                <a:solidFill>
                  <a:schemeClr val="bg1"/>
                </a:solidFill>
                <a:latin typeface="微软雅黑" panose="020B0503020204020204" charset="-122"/>
                <a:ea typeface="微软雅黑" panose="020B0503020204020204" charset="-122"/>
              </a:rPr>
              <a:t>• 启动七个碳排放交易试点市场</a:t>
            </a:r>
            <a:endParaRPr lang="zh-CN" altLang="en-US" sz="825" dirty="0">
              <a:solidFill>
                <a:schemeClr val="bg1"/>
              </a:solidFill>
              <a:latin typeface="微软雅黑" panose="020B0503020204020204" charset="-122"/>
              <a:ea typeface="微软雅黑" panose="020B0503020204020204" charset="-122"/>
            </a:endParaRPr>
          </a:p>
        </p:txBody>
      </p:sp>
      <p:sp>
        <p:nvSpPr>
          <p:cNvPr id="21" name="文本框 20"/>
          <p:cNvSpPr txBox="1"/>
          <p:nvPr/>
        </p:nvSpPr>
        <p:spPr>
          <a:xfrm>
            <a:off x="2085975" y="3489960"/>
            <a:ext cx="2226310" cy="753110"/>
          </a:xfrm>
          <a:prstGeom prst="rect">
            <a:avLst/>
          </a:prstGeom>
          <a:noFill/>
        </p:spPr>
        <p:txBody>
          <a:bodyPr wrap="square" rtlCol="0" anchor="t">
            <a:spAutoFit/>
          </a:bodyPr>
          <a:p>
            <a:pPr marR="0" algn="l">
              <a:lnSpc>
                <a:spcPct val="130000"/>
              </a:lnSpc>
              <a:spcBef>
                <a:spcPts val="0"/>
              </a:spcBef>
              <a:spcAft>
                <a:spcPts val="0"/>
              </a:spcAft>
              <a:buClrTx/>
              <a:buSzTx/>
              <a:buNone/>
            </a:pPr>
            <a:r>
              <a:rPr lang="zh-CN" altLang="en-US" sz="825" dirty="0">
                <a:solidFill>
                  <a:schemeClr val="bg1"/>
                </a:solidFill>
                <a:latin typeface="微软雅黑" panose="020B0503020204020204" charset="-122"/>
                <a:ea typeface="微软雅黑" panose="020B0503020204020204" charset="-122"/>
                <a:sym typeface="+mn-ea"/>
              </a:rPr>
              <a:t>• 2013年6月18日，深圳试点市场</a:t>
            </a:r>
            <a:endParaRPr lang="zh-CN" altLang="en-US" sz="825" dirty="0">
              <a:solidFill>
                <a:schemeClr val="bg1"/>
              </a:solidFill>
              <a:latin typeface="微软雅黑" panose="020B0503020204020204" charset="-122"/>
              <a:ea typeface="微软雅黑" panose="020B0503020204020204" charset="-122"/>
            </a:endParaRPr>
          </a:p>
          <a:p>
            <a:pPr marR="0" algn="l">
              <a:lnSpc>
                <a:spcPct val="130000"/>
              </a:lnSpc>
              <a:spcBef>
                <a:spcPts val="0"/>
              </a:spcBef>
              <a:spcAft>
                <a:spcPts val="0"/>
              </a:spcAft>
              <a:buClrTx/>
              <a:buSzTx/>
              <a:buNone/>
            </a:pPr>
            <a:r>
              <a:rPr lang="zh-CN" altLang="en-US" sz="825" dirty="0">
                <a:solidFill>
                  <a:schemeClr val="bg1"/>
                </a:solidFill>
                <a:latin typeface="微软雅黑" panose="020B0503020204020204" charset="-122"/>
                <a:ea typeface="微软雅黑" panose="020B0503020204020204" charset="-122"/>
                <a:sym typeface="+mn-ea"/>
              </a:rPr>
              <a:t>• 2013年11月，上海、北京</a:t>
            </a:r>
            <a:endParaRPr lang="zh-CN" altLang="en-US" sz="825" dirty="0">
              <a:solidFill>
                <a:schemeClr val="bg1"/>
              </a:solidFill>
              <a:latin typeface="微软雅黑" panose="020B0503020204020204" charset="-122"/>
              <a:ea typeface="微软雅黑" panose="020B0503020204020204" charset="-122"/>
            </a:endParaRPr>
          </a:p>
          <a:p>
            <a:pPr marR="0" algn="l">
              <a:lnSpc>
                <a:spcPct val="130000"/>
              </a:lnSpc>
              <a:spcBef>
                <a:spcPts val="0"/>
              </a:spcBef>
              <a:spcAft>
                <a:spcPts val="0"/>
              </a:spcAft>
              <a:buClrTx/>
              <a:buSzTx/>
              <a:buNone/>
            </a:pPr>
            <a:r>
              <a:rPr lang="zh-CN" altLang="en-US" sz="825" dirty="0">
                <a:solidFill>
                  <a:schemeClr val="bg1"/>
                </a:solidFill>
                <a:latin typeface="微软雅黑" panose="020B0503020204020204" charset="-122"/>
                <a:ea typeface="微软雅黑" panose="020B0503020204020204" charset="-122"/>
                <a:sym typeface="+mn-ea"/>
              </a:rPr>
              <a:t>• 2013年12月，广东、天津</a:t>
            </a:r>
            <a:endParaRPr lang="zh-CN" altLang="en-US" sz="825" dirty="0">
              <a:solidFill>
                <a:schemeClr val="bg1"/>
              </a:solidFill>
              <a:latin typeface="微软雅黑" panose="020B0503020204020204" charset="-122"/>
              <a:ea typeface="微软雅黑" panose="020B0503020204020204" charset="-122"/>
            </a:endParaRPr>
          </a:p>
          <a:p>
            <a:pPr marR="0" algn="l">
              <a:lnSpc>
                <a:spcPct val="130000"/>
              </a:lnSpc>
              <a:spcBef>
                <a:spcPts val="0"/>
              </a:spcBef>
              <a:spcAft>
                <a:spcPts val="0"/>
              </a:spcAft>
              <a:buClrTx/>
              <a:buSzTx/>
              <a:buNone/>
            </a:pPr>
            <a:r>
              <a:rPr lang="zh-CN" altLang="en-US" sz="825" dirty="0">
                <a:solidFill>
                  <a:schemeClr val="bg1"/>
                </a:solidFill>
                <a:latin typeface="微软雅黑" panose="020B0503020204020204" charset="-122"/>
                <a:ea typeface="微软雅黑" panose="020B0503020204020204" charset="-122"/>
                <a:sym typeface="+mn-ea"/>
              </a:rPr>
              <a:t>• 2014年4月，湖北</a:t>
            </a:r>
            <a:endParaRPr lang="zh-CN" altLang="en-US" sz="825" dirty="0">
              <a:solidFill>
                <a:schemeClr val="bg1"/>
              </a:solidFill>
              <a:latin typeface="微软雅黑" panose="020B0503020204020204" charset="-122"/>
              <a:ea typeface="微软雅黑" panose="020B0503020204020204" charset="-122"/>
            </a:endParaRPr>
          </a:p>
        </p:txBody>
      </p:sp>
      <p:sp>
        <p:nvSpPr>
          <p:cNvPr id="22" name="object 20"/>
          <p:cNvSpPr txBox="1"/>
          <p:nvPr/>
        </p:nvSpPr>
        <p:spPr>
          <a:xfrm>
            <a:off x="2178205" y="4156674"/>
            <a:ext cx="1609138" cy="186055"/>
          </a:xfrm>
          <a:prstGeom prst="rect">
            <a:avLst/>
          </a:prstGeom>
        </p:spPr>
        <p:txBody>
          <a:bodyPr vert="horz" wrap="square" lIns="0" tIns="0" rIns="0" bIns="0" rtlCol="0">
            <a:spAutoFit/>
          </a:bodyPr>
          <a:p>
            <a:pPr marL="0" marR="0">
              <a:lnSpc>
                <a:spcPts val="1455"/>
              </a:lnSpc>
              <a:spcBef>
                <a:spcPts val="0"/>
              </a:spcBef>
              <a:spcAft>
                <a:spcPts val="0"/>
              </a:spcAft>
            </a:pPr>
            <a:r>
              <a:rPr lang="zh-CN" altLang="en-US" sz="825" dirty="0">
                <a:solidFill>
                  <a:schemeClr val="bg1"/>
                </a:solidFill>
                <a:latin typeface="微软雅黑" panose="020B0503020204020204" charset="-122"/>
                <a:ea typeface="微软雅黑" panose="020B0503020204020204" charset="-122"/>
              </a:rPr>
              <a:t>• </a:t>
            </a:r>
            <a:r>
              <a:rPr lang="zh-CN" altLang="en-US" sz="825" dirty="0">
                <a:solidFill>
                  <a:schemeClr val="bg1"/>
                </a:solidFill>
                <a:latin typeface="微软雅黑" panose="020B0503020204020204" charset="-122"/>
                <a:ea typeface="微软雅黑" panose="020B0503020204020204" charset="-122"/>
                <a:sym typeface="+mn-ea"/>
              </a:rPr>
              <a:t>2014年6月，重庆</a:t>
            </a:r>
            <a:endParaRPr lang="zh-CN" altLang="en-US" sz="825" dirty="0">
              <a:solidFill>
                <a:schemeClr val="bg1"/>
              </a:solidFill>
              <a:latin typeface="微软雅黑" panose="020B0503020204020204" charset="-122"/>
              <a:ea typeface="微软雅黑" panose="020B0503020204020204" charset="-122"/>
            </a:endParaRPr>
          </a:p>
        </p:txBody>
      </p:sp>
      <p:grpSp>
        <p:nvGrpSpPr>
          <p:cNvPr id="24" name="组合 23"/>
          <p:cNvGrpSpPr/>
          <p:nvPr/>
        </p:nvGrpSpPr>
        <p:grpSpPr>
          <a:xfrm>
            <a:off x="5081401" y="2265869"/>
            <a:ext cx="542348" cy="629486"/>
            <a:chOff x="1109756" y="3090803"/>
            <a:chExt cx="583096" cy="676392"/>
          </a:xfrm>
          <a:solidFill>
            <a:srgbClr val="005DA2"/>
          </a:solidFill>
        </p:grpSpPr>
        <p:sp>
          <p:nvSpPr>
            <p:cNvPr id="25" name="六边形 24"/>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dirty="0">
                <a:solidFill>
                  <a:schemeClr val="bg1"/>
                </a:solidFill>
              </a:endParaRPr>
            </a:p>
          </p:txBody>
        </p:sp>
        <p:sp>
          <p:nvSpPr>
            <p:cNvPr id="26" name="文本框 64"/>
            <p:cNvSpPr txBox="1"/>
            <p:nvPr/>
          </p:nvSpPr>
          <p:spPr>
            <a:xfrm>
              <a:off x="1141325" y="3233034"/>
              <a:ext cx="505282" cy="389603"/>
            </a:xfrm>
            <a:prstGeom prst="rect">
              <a:avLst/>
            </a:prstGeom>
            <a:grpFill/>
          </p:spPr>
          <p:txBody>
            <a:bodyPr wrap="square" rtlCol="0">
              <a:spAutoFit/>
            </a:bodyPr>
            <a:p>
              <a:pPr algn="ctr">
                <a:lnSpc>
                  <a:spcPct val="60000"/>
                </a:lnSpc>
                <a:spcBef>
                  <a:spcPts val="0"/>
                </a:spcBef>
                <a:spcAft>
                  <a:spcPts val="0"/>
                </a:spcAft>
              </a:pPr>
              <a:r>
                <a:rPr lang="en-US" sz="975" b="1" i="1" dirty="0">
                  <a:solidFill>
                    <a:schemeClr val="bg1"/>
                  </a:solidFill>
                  <a:latin typeface="Arial" panose="020B0604020202020204"/>
                  <a:cs typeface="Arial" panose="020B0604020202020204"/>
                  <a:sym typeface="+mn-ea"/>
                </a:rPr>
                <a:t>2019-2020</a:t>
              </a:r>
              <a:endParaRPr lang="en-US" sz="975" b="1" i="1" dirty="0">
                <a:solidFill>
                  <a:schemeClr val="bg1"/>
                </a:solidFill>
                <a:latin typeface="Arial" panose="020B0604020202020204"/>
                <a:ea typeface="微软雅黑" panose="020B0503020204020204" charset="-122"/>
                <a:cs typeface="Arial" panose="020B0604020202020204"/>
                <a:sym typeface="+mn-ea"/>
              </a:endParaRPr>
            </a:p>
          </p:txBody>
        </p:sp>
      </p:grpSp>
      <p:grpSp>
        <p:nvGrpSpPr>
          <p:cNvPr id="30" name="组合 29"/>
          <p:cNvGrpSpPr/>
          <p:nvPr/>
        </p:nvGrpSpPr>
        <p:grpSpPr>
          <a:xfrm>
            <a:off x="6473698" y="2252060"/>
            <a:ext cx="542348" cy="629486"/>
            <a:chOff x="1109756" y="3090803"/>
            <a:chExt cx="583096" cy="676392"/>
          </a:xfrm>
          <a:solidFill>
            <a:srgbClr val="005DA2"/>
          </a:solidFill>
        </p:grpSpPr>
        <p:sp>
          <p:nvSpPr>
            <p:cNvPr id="31" name="六边形 3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dirty="0">
                <a:solidFill>
                  <a:schemeClr val="bg1"/>
                </a:solidFill>
              </a:endParaRPr>
            </a:p>
          </p:txBody>
        </p:sp>
        <p:sp>
          <p:nvSpPr>
            <p:cNvPr id="32" name="文本框 64"/>
            <p:cNvSpPr txBox="1"/>
            <p:nvPr/>
          </p:nvSpPr>
          <p:spPr>
            <a:xfrm>
              <a:off x="1119314" y="3325520"/>
              <a:ext cx="567331" cy="236082"/>
            </a:xfrm>
            <a:prstGeom prst="rect">
              <a:avLst/>
            </a:prstGeom>
            <a:grpFill/>
          </p:spPr>
          <p:txBody>
            <a:bodyPr wrap="square" rtlCol="0">
              <a:spAutoFit/>
            </a:bodyPr>
            <a:p>
              <a:pPr algn="ctr">
                <a:lnSpc>
                  <a:spcPct val="80000"/>
                </a:lnSpc>
                <a:spcBef>
                  <a:spcPts val="0"/>
                </a:spcBef>
                <a:spcAft>
                  <a:spcPts val="0"/>
                </a:spcAft>
              </a:pPr>
              <a:r>
                <a:rPr lang="en-US" sz="1050" b="1" i="1" dirty="0">
                  <a:solidFill>
                    <a:schemeClr val="bg1"/>
                  </a:solidFill>
                  <a:latin typeface="Arial" panose="020B0604020202020204"/>
                  <a:cs typeface="Arial" panose="020B0604020202020204"/>
                  <a:sym typeface="+mn-ea"/>
                </a:rPr>
                <a:t>2021</a:t>
              </a:r>
              <a:endParaRPr lang="en-US" sz="1050" b="1" i="1" dirty="0">
                <a:solidFill>
                  <a:schemeClr val="bg1"/>
                </a:solidFill>
                <a:latin typeface="Arial" panose="020B0604020202020204"/>
                <a:ea typeface="微软雅黑" panose="020B0503020204020204" charset="-122"/>
                <a:cs typeface="Arial" panose="020B0604020202020204"/>
                <a:sym typeface="+mn-ea"/>
              </a:endParaRPr>
            </a:p>
          </p:txBody>
        </p:sp>
      </p:grpSp>
      <p:sp>
        <p:nvSpPr>
          <p:cNvPr id="3" name="矩形 2"/>
          <p:cNvSpPr/>
          <p:nvPr/>
        </p:nvSpPr>
        <p:spPr>
          <a:xfrm>
            <a:off x="6929861" y="916426"/>
            <a:ext cx="1836556" cy="1004225"/>
          </a:xfrm>
          <a:prstGeom prst="rect">
            <a:avLst/>
          </a:prstGeom>
          <a:gradFill>
            <a:gsLst>
              <a:gs pos="16000">
                <a:srgbClr val="14CD68"/>
              </a:gs>
              <a:gs pos="81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solidFill>
                <a:schemeClr val="tx1">
                  <a:lumMod val="85000"/>
                  <a:lumOff val="15000"/>
                </a:schemeClr>
              </a:solidFill>
            </a:endParaRPr>
          </a:p>
        </p:txBody>
      </p:sp>
      <p:sp>
        <p:nvSpPr>
          <p:cNvPr id="4" name="文本框 3"/>
          <p:cNvSpPr txBox="1"/>
          <p:nvPr/>
        </p:nvSpPr>
        <p:spPr>
          <a:xfrm>
            <a:off x="6951764" y="956424"/>
            <a:ext cx="1649730" cy="252730"/>
          </a:xfrm>
          <a:prstGeom prst="rect">
            <a:avLst/>
          </a:prstGeom>
          <a:noFill/>
        </p:spPr>
        <p:txBody>
          <a:bodyPr wrap="none" rtlCol="0" anchor="t">
            <a:spAutoFit/>
          </a:bodyPr>
          <a:p>
            <a:r>
              <a:rPr lang="zh-CN" altLang="en-US" sz="1050" b="1" dirty="0">
                <a:solidFill>
                  <a:schemeClr val="bg1"/>
                </a:solidFill>
                <a:latin typeface="微软雅黑" panose="020B0503020204020204" charset="-122"/>
                <a:ea typeface="微软雅黑" panose="020B0503020204020204" charset="-122"/>
                <a:sym typeface="+mn-ea"/>
              </a:rPr>
              <a:t>启动全国统一碳市场交易</a:t>
            </a:r>
            <a:endParaRPr lang="zh-CN" altLang="en-US" sz="1050" b="1" dirty="0">
              <a:solidFill>
                <a:schemeClr val="bg1"/>
              </a:solidFill>
              <a:latin typeface="微软雅黑" panose="020B0503020204020204" charset="-122"/>
              <a:ea typeface="微软雅黑" panose="020B0503020204020204" charset="-122"/>
            </a:endParaRPr>
          </a:p>
        </p:txBody>
      </p:sp>
      <p:sp>
        <p:nvSpPr>
          <p:cNvPr id="5" name="文本框 4"/>
          <p:cNvSpPr txBox="1"/>
          <p:nvPr/>
        </p:nvSpPr>
        <p:spPr>
          <a:xfrm>
            <a:off x="6986524" y="1186410"/>
            <a:ext cx="1904647" cy="422275"/>
          </a:xfrm>
          <a:prstGeom prst="rect">
            <a:avLst/>
          </a:prstGeom>
          <a:noFill/>
        </p:spPr>
        <p:txBody>
          <a:bodyPr wrap="square" rtlCol="0" anchor="t">
            <a:spAutoFit/>
          </a:bodyPr>
          <a:p>
            <a:pPr marL="0" marR="0" algn="l">
              <a:lnSpc>
                <a:spcPct val="130000"/>
              </a:lnSpc>
              <a:spcBef>
                <a:spcPts val="0"/>
              </a:spcBef>
              <a:spcAft>
                <a:spcPts val="0"/>
              </a:spcAft>
              <a:buClrTx/>
              <a:buSzTx/>
              <a:buNone/>
            </a:pPr>
            <a:r>
              <a:rPr lang="zh-CN" altLang="en-US" sz="825" dirty="0">
                <a:solidFill>
                  <a:schemeClr val="bg1"/>
                </a:solidFill>
                <a:latin typeface="微软雅黑" panose="020B0503020204020204" charset="-122"/>
                <a:ea typeface="微软雅黑" panose="020B0503020204020204" charset="-122"/>
                <a:sym typeface="+mn-ea"/>
              </a:rPr>
              <a:t>•</a:t>
            </a:r>
            <a:r>
              <a:rPr lang="en-US" altLang="zh-CN" sz="825" dirty="0">
                <a:solidFill>
                  <a:schemeClr val="bg1"/>
                </a:solidFill>
                <a:latin typeface="微软雅黑" panose="020B0503020204020204" charset="-122"/>
                <a:ea typeface="微软雅黑" panose="020B0503020204020204" charset="-122"/>
                <a:sym typeface="+mn-ea"/>
              </a:rPr>
              <a:t> </a:t>
            </a:r>
            <a:r>
              <a:rPr sz="825" dirty="0">
                <a:solidFill>
                  <a:schemeClr val="bg1"/>
                </a:solidFill>
                <a:latin typeface="Arial" panose="020B0604020202020204"/>
                <a:ea typeface="微软雅黑" panose="020B0503020204020204" charset="-122"/>
                <a:cs typeface="Arial" panose="020B0604020202020204"/>
                <a:sym typeface="+mn-ea"/>
              </a:rPr>
              <a:t>2021年1月，发布“碳排放权交易</a:t>
            </a:r>
            <a:endParaRPr sz="825" dirty="0">
              <a:solidFill>
                <a:schemeClr val="bg1"/>
              </a:solidFill>
              <a:latin typeface="Arial" panose="020B0604020202020204"/>
              <a:ea typeface="微软雅黑" panose="020B0503020204020204" charset="-122"/>
              <a:cs typeface="Arial" panose="020B0604020202020204"/>
            </a:endParaRPr>
          </a:p>
          <a:p>
            <a:pPr marR="0" algn="l">
              <a:lnSpc>
                <a:spcPct val="130000"/>
              </a:lnSpc>
              <a:spcBef>
                <a:spcPts val="0"/>
              </a:spcBef>
              <a:spcAft>
                <a:spcPts val="0"/>
              </a:spcAft>
              <a:buClrTx/>
              <a:buSzTx/>
              <a:buNone/>
            </a:pPr>
            <a:r>
              <a:rPr lang="en-US" sz="825" dirty="0">
                <a:solidFill>
                  <a:schemeClr val="bg1"/>
                </a:solidFill>
                <a:latin typeface="Arial" panose="020B0604020202020204"/>
                <a:ea typeface="微软雅黑" panose="020B0503020204020204" charset="-122"/>
                <a:cs typeface="Arial" panose="020B0604020202020204"/>
                <a:sym typeface="+mn-ea"/>
              </a:rPr>
              <a:t>   </a:t>
            </a:r>
            <a:r>
              <a:rPr sz="825" dirty="0">
                <a:solidFill>
                  <a:schemeClr val="bg1"/>
                </a:solidFill>
                <a:latin typeface="Arial" panose="020B0604020202020204"/>
                <a:ea typeface="微软雅黑" panose="020B0503020204020204" charset="-122"/>
                <a:cs typeface="Arial" panose="020B0604020202020204"/>
                <a:sym typeface="+mn-ea"/>
              </a:rPr>
              <a:t>管理办法（试行）”</a:t>
            </a:r>
            <a:endParaRPr sz="825" dirty="0">
              <a:solidFill>
                <a:schemeClr val="bg1"/>
              </a:solidFill>
              <a:latin typeface="Arial" panose="020B0604020202020204"/>
              <a:ea typeface="微软雅黑" panose="020B0503020204020204" charset="-122"/>
              <a:cs typeface="Arial" panose="020B0604020202020204"/>
            </a:endParaRPr>
          </a:p>
        </p:txBody>
      </p:sp>
      <p:sp>
        <p:nvSpPr>
          <p:cNvPr id="9" name="文本框 8"/>
          <p:cNvSpPr txBox="1"/>
          <p:nvPr/>
        </p:nvSpPr>
        <p:spPr>
          <a:xfrm>
            <a:off x="7037949" y="1559721"/>
            <a:ext cx="1484630" cy="277495"/>
          </a:xfrm>
          <a:prstGeom prst="rect">
            <a:avLst/>
          </a:prstGeom>
          <a:noFill/>
        </p:spPr>
        <p:txBody>
          <a:bodyPr wrap="none" rtlCol="0" anchor="t">
            <a:spAutoFit/>
          </a:bodyPr>
          <a:p>
            <a:pPr marL="0" marR="0" algn="l">
              <a:lnSpc>
                <a:spcPts val="1455"/>
              </a:lnSpc>
              <a:spcBef>
                <a:spcPts val="0"/>
              </a:spcBef>
              <a:spcAft>
                <a:spcPts val="0"/>
              </a:spcAft>
            </a:pPr>
            <a:r>
              <a:rPr lang="zh-CN" altLang="en-US" sz="825" dirty="0">
                <a:solidFill>
                  <a:schemeClr val="bg1"/>
                </a:solidFill>
                <a:latin typeface="微软雅黑" panose="020B0503020204020204" charset="-122"/>
                <a:ea typeface="微软雅黑" panose="020B0503020204020204" charset="-122"/>
                <a:sym typeface="+mn-ea"/>
              </a:rPr>
              <a:t>•</a:t>
            </a:r>
            <a:r>
              <a:rPr lang="en-US" altLang="zh-CN" sz="825" dirty="0">
                <a:solidFill>
                  <a:schemeClr val="bg1"/>
                </a:solidFill>
                <a:latin typeface="微软雅黑" panose="020B0503020204020204" charset="-122"/>
                <a:ea typeface="微软雅黑" panose="020B0503020204020204" charset="-122"/>
                <a:sym typeface="+mn-ea"/>
              </a:rPr>
              <a:t> </a:t>
            </a:r>
            <a:r>
              <a:rPr lang="zh-CN" altLang="en-US" sz="825" dirty="0">
                <a:solidFill>
                  <a:schemeClr val="bg1"/>
                </a:solidFill>
                <a:latin typeface="微软雅黑" panose="020B0503020204020204" charset="-122"/>
                <a:ea typeface="微软雅黑" panose="020B0503020204020204" charset="-122"/>
                <a:sym typeface="+mn-ea"/>
              </a:rPr>
              <a:t>确保</a:t>
            </a:r>
            <a:r>
              <a:rPr lang="en-US" altLang="zh-CN" sz="825" b="1" dirty="0">
                <a:solidFill>
                  <a:schemeClr val="bg1"/>
                </a:solidFill>
                <a:latin typeface="微软雅黑" panose="020B0503020204020204" charset="-122"/>
                <a:ea typeface="微软雅黑" panose="020B0503020204020204" charset="-122"/>
                <a:sym typeface="+mn-ea"/>
              </a:rPr>
              <a:t>6</a:t>
            </a:r>
            <a:r>
              <a:rPr lang="zh-CN" altLang="en-US" sz="825" b="1" dirty="0">
                <a:solidFill>
                  <a:schemeClr val="bg1"/>
                </a:solidFill>
                <a:latin typeface="微软雅黑" panose="020B0503020204020204" charset="-122"/>
                <a:ea typeface="微软雅黑" panose="020B0503020204020204" charset="-122"/>
                <a:sym typeface="+mn-ea"/>
              </a:rPr>
              <a:t>月底前</a:t>
            </a:r>
            <a:r>
              <a:rPr lang="zh-CN" altLang="en-US" sz="825" dirty="0">
                <a:solidFill>
                  <a:schemeClr val="bg1"/>
                </a:solidFill>
                <a:latin typeface="微软雅黑" panose="020B0503020204020204" charset="-122"/>
                <a:ea typeface="微软雅黑" panose="020B0503020204020204" charset="-122"/>
                <a:sym typeface="+mn-ea"/>
              </a:rPr>
              <a:t>启动上线交易</a:t>
            </a:r>
            <a:endParaRPr lang="zh-CN" altLang="en-US" sz="825" dirty="0">
              <a:solidFill>
                <a:schemeClr val="bg1"/>
              </a:solidFill>
              <a:latin typeface="微软雅黑" panose="020B0503020204020204" charset="-122"/>
              <a:ea typeface="微软雅黑" panose="020B050302020402020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6"/>
                                        </p:tgtEl>
                                        <p:attrNameLst>
                                          <p:attrName>ppt_y</p:attrName>
                                        </p:attrNameLst>
                                      </p:cBhvr>
                                      <p:tavLst>
                                        <p:tav tm="0">
                                          <p:val>
                                            <p:strVal val="#ppt_y"/>
                                          </p:val>
                                        </p:tav>
                                        <p:tav tm="100000">
                                          <p:val>
                                            <p:strVal val="#ppt_y"/>
                                          </p:val>
                                        </p:tav>
                                      </p:tavLst>
                                    </p:anim>
                                    <p:anim calcmode="lin" valueType="num">
                                      <p:cBhvr>
                                        <p:cTn id="9"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6"/>
                                        </p:tgtEl>
                                      </p:cBhvr>
                                    </p:animEffect>
                                  </p:childTnLst>
                                </p:cTn>
                              </p:par>
                            </p:childTnLst>
                          </p:cTn>
                        </p:par>
                        <p:par>
                          <p:cTn id="12" fill="hold">
                            <p:stCondLst>
                              <p:cond delay="1200"/>
                            </p:stCondLst>
                            <p:childTnLst>
                              <p:par>
                                <p:cTn id="13" presetID="22" presetClass="entr" presetSubtype="8" fill="hold" nodeType="afterEffect">
                                  <p:stCondLst>
                                    <p:cond delay="0"/>
                                  </p:stCondLst>
                                  <p:childTnLst>
                                    <p:set>
                                      <p:cBhvr>
                                        <p:cTn id="14" dur="1" fill="hold">
                                          <p:stCondLst>
                                            <p:cond delay="0"/>
                                          </p:stCondLst>
                                        </p:cTn>
                                        <p:tgtEl>
                                          <p:spTgt spid="119"/>
                                        </p:tgtEl>
                                        <p:attrNameLst>
                                          <p:attrName>style.visibility</p:attrName>
                                        </p:attrNameLst>
                                      </p:cBhvr>
                                      <p:to>
                                        <p:strVal val="visible"/>
                                      </p:to>
                                    </p:set>
                                    <p:animEffect transition="in" filter="wipe(left)">
                                      <p:cBhvr>
                                        <p:cTn id="15" dur="500"/>
                                        <p:tgtEl>
                                          <p:spTgt spid="119"/>
                                        </p:tgtEl>
                                      </p:cBhvr>
                                    </p:animEffect>
                                  </p:childTnLst>
                                </p:cTn>
                              </p:par>
                            </p:childTnLst>
                          </p:cTn>
                        </p:par>
                        <p:par>
                          <p:cTn id="16" fill="hold">
                            <p:stCondLst>
                              <p:cond delay="1700"/>
                            </p:stCondLst>
                            <p:childTnLst>
                              <p:par>
                                <p:cTn id="17" presetID="10" presetClass="entr" presetSubtype="0" fill="hold" nodeType="afterEffect">
                                  <p:stCondLst>
                                    <p:cond delay="0"/>
                                  </p:stCondLst>
                                  <p:childTnLst>
                                    <p:set>
                                      <p:cBhvr>
                                        <p:cTn id="18" dur="1" fill="hold">
                                          <p:stCondLst>
                                            <p:cond delay="0"/>
                                          </p:stCondLst>
                                        </p:cTn>
                                        <p:tgtEl>
                                          <p:spTgt spid="130"/>
                                        </p:tgtEl>
                                        <p:attrNameLst>
                                          <p:attrName>style.visibility</p:attrName>
                                        </p:attrNameLst>
                                      </p:cBhvr>
                                      <p:to>
                                        <p:strVal val="visible"/>
                                      </p:to>
                                    </p:set>
                                    <p:animEffect transition="in" filter="fade">
                                      <p:cBhvr>
                                        <p:cTn id="19" dur="500"/>
                                        <p:tgtEl>
                                          <p:spTgt spid="130"/>
                                        </p:tgtEl>
                                      </p:cBhvr>
                                    </p:animEffect>
                                  </p:childTnLst>
                                </p:cTn>
                              </p:par>
                            </p:childTnLst>
                          </p:cTn>
                        </p:par>
                        <p:par>
                          <p:cTn id="20" fill="hold">
                            <p:stCondLst>
                              <p:cond delay="2200"/>
                            </p:stCondLst>
                            <p:childTnLst>
                              <p:par>
                                <p:cTn id="21" presetID="22" presetClass="entr" presetSubtype="4" fill="hold" nodeType="afterEffect">
                                  <p:stCondLst>
                                    <p:cond delay="0"/>
                                  </p:stCondLst>
                                  <p:childTnLst>
                                    <p:set>
                                      <p:cBhvr>
                                        <p:cTn id="22" dur="1" fill="hold">
                                          <p:stCondLst>
                                            <p:cond delay="0"/>
                                          </p:stCondLst>
                                        </p:cTn>
                                        <p:tgtEl>
                                          <p:spTgt spid="129"/>
                                        </p:tgtEl>
                                        <p:attrNameLst>
                                          <p:attrName>style.visibility</p:attrName>
                                        </p:attrNameLst>
                                      </p:cBhvr>
                                      <p:to>
                                        <p:strVal val="visible"/>
                                      </p:to>
                                    </p:set>
                                    <p:animEffect transition="in" filter="wipe(down)">
                                      <p:cBhvr>
                                        <p:cTn id="23" dur="500"/>
                                        <p:tgtEl>
                                          <p:spTgt spid="129"/>
                                        </p:tgtEl>
                                      </p:cBhvr>
                                    </p:animEffect>
                                  </p:childTnLst>
                                </p:cTn>
                              </p:par>
                            </p:childTnLst>
                          </p:cTn>
                        </p:par>
                        <p:par>
                          <p:cTn id="24" fill="hold">
                            <p:stCondLst>
                              <p:cond delay="2700"/>
                            </p:stCondLst>
                            <p:childTnLst>
                              <p:par>
                                <p:cTn id="25" presetID="22" presetClass="entr" presetSubtype="8" fill="hold" nodeType="afterEffect">
                                  <p:stCondLst>
                                    <p:cond delay="0"/>
                                  </p:stCondLst>
                                  <p:childTnLst>
                                    <p:set>
                                      <p:cBhvr>
                                        <p:cTn id="26" dur="1" fill="hold">
                                          <p:stCondLst>
                                            <p:cond delay="0"/>
                                          </p:stCondLst>
                                        </p:cTn>
                                        <p:tgtEl>
                                          <p:spTgt spid="133"/>
                                        </p:tgtEl>
                                        <p:attrNameLst>
                                          <p:attrName>style.visibility</p:attrName>
                                        </p:attrNameLst>
                                      </p:cBhvr>
                                      <p:to>
                                        <p:strVal val="visible"/>
                                      </p:to>
                                    </p:set>
                                    <p:animEffect transition="in" filter="wipe(left)">
                                      <p:cBhvr>
                                        <p:cTn id="27" dur="500"/>
                                        <p:tgtEl>
                                          <p:spTgt spid="133"/>
                                        </p:tgtEl>
                                      </p:cBhvr>
                                    </p:animEffect>
                                  </p:childTnLst>
                                </p:cTn>
                              </p:par>
                            </p:childTnLst>
                          </p:cTn>
                        </p:par>
                        <p:par>
                          <p:cTn id="28" fill="hold">
                            <p:stCondLst>
                              <p:cond delay="3200"/>
                            </p:stCondLst>
                            <p:childTnLst>
                              <p:par>
                                <p:cTn id="29" presetID="22" presetClass="entr" presetSubtype="1" fill="hold" nodeType="afterEffect">
                                  <p:stCondLst>
                                    <p:cond delay="0"/>
                                  </p:stCondLst>
                                  <p:childTnLst>
                                    <p:set>
                                      <p:cBhvr>
                                        <p:cTn id="30" dur="1" fill="hold">
                                          <p:stCondLst>
                                            <p:cond delay="0"/>
                                          </p:stCondLst>
                                        </p:cTn>
                                        <p:tgtEl>
                                          <p:spTgt spid="157"/>
                                        </p:tgtEl>
                                        <p:attrNameLst>
                                          <p:attrName>style.visibility</p:attrName>
                                        </p:attrNameLst>
                                      </p:cBhvr>
                                      <p:to>
                                        <p:strVal val="visible"/>
                                      </p:to>
                                    </p:set>
                                    <p:animEffect transition="in" filter="wipe(up)">
                                      <p:cBhvr>
                                        <p:cTn id="31" dur="500"/>
                                        <p:tgtEl>
                                          <p:spTgt spid="157"/>
                                        </p:tgtEl>
                                      </p:cBhvr>
                                    </p:animEffect>
                                  </p:childTnLst>
                                </p:cTn>
                              </p:par>
                            </p:childTnLst>
                          </p:cTn>
                        </p:par>
                        <p:par>
                          <p:cTn id="32" fill="hold">
                            <p:stCondLst>
                              <p:cond delay="3700"/>
                            </p:stCondLst>
                            <p:childTnLst>
                              <p:par>
                                <p:cTn id="33" presetID="22" presetClass="entr" presetSubtype="4" fill="hold" nodeType="afterEffect">
                                  <p:stCondLst>
                                    <p:cond delay="0"/>
                                  </p:stCondLst>
                                  <p:childTnLst>
                                    <p:set>
                                      <p:cBhvr>
                                        <p:cTn id="34" dur="1" fill="hold">
                                          <p:stCondLst>
                                            <p:cond delay="0"/>
                                          </p:stCondLst>
                                        </p:cTn>
                                        <p:tgtEl>
                                          <p:spTgt spid="136"/>
                                        </p:tgtEl>
                                        <p:attrNameLst>
                                          <p:attrName>style.visibility</p:attrName>
                                        </p:attrNameLst>
                                      </p:cBhvr>
                                      <p:to>
                                        <p:strVal val="visible"/>
                                      </p:to>
                                    </p:set>
                                    <p:animEffect transition="in" filter="wipe(down)">
                                      <p:cBhvr>
                                        <p:cTn id="35" dur="500"/>
                                        <p:tgtEl>
                                          <p:spTgt spid="136"/>
                                        </p:tgtEl>
                                      </p:cBhvr>
                                    </p:animEffect>
                                  </p:childTnLst>
                                </p:cTn>
                              </p:par>
                            </p:childTnLst>
                          </p:cTn>
                        </p:par>
                        <p:par>
                          <p:cTn id="36" fill="hold">
                            <p:stCondLst>
                              <p:cond delay="4200"/>
                            </p:stCondLst>
                            <p:childTnLst>
                              <p:par>
                                <p:cTn id="37" presetID="22" presetClass="entr" presetSubtype="4" fill="hold" nodeType="afterEffect">
                                  <p:stCondLst>
                                    <p:cond delay="0"/>
                                  </p:stCondLst>
                                  <p:childTnLst>
                                    <p:set>
                                      <p:cBhvr>
                                        <p:cTn id="38" dur="1" fill="hold">
                                          <p:stCondLst>
                                            <p:cond delay="0"/>
                                          </p:stCondLst>
                                        </p:cTn>
                                        <p:tgtEl>
                                          <p:spTgt spid="150"/>
                                        </p:tgtEl>
                                        <p:attrNameLst>
                                          <p:attrName>style.visibility</p:attrName>
                                        </p:attrNameLst>
                                      </p:cBhvr>
                                      <p:to>
                                        <p:strVal val="visible"/>
                                      </p:to>
                                    </p:set>
                                    <p:animEffect transition="in" filter="wipe(down)">
                                      <p:cBhvr>
                                        <p:cTn id="39" dur="500"/>
                                        <p:tgtEl>
                                          <p:spTgt spid="150"/>
                                        </p:tgtEl>
                                      </p:cBhvr>
                                    </p:animEffect>
                                  </p:childTnLst>
                                </p:cTn>
                              </p:par>
                            </p:childTnLst>
                          </p:cTn>
                        </p:par>
                        <p:par>
                          <p:cTn id="40" fill="hold">
                            <p:stCondLst>
                              <p:cond delay="4700"/>
                            </p:stCondLst>
                            <p:childTnLst>
                              <p:par>
                                <p:cTn id="41" presetID="22" presetClass="entr" presetSubtype="1"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up)">
                                      <p:cBhvr>
                                        <p:cTn id="43" dur="500"/>
                                        <p:tgtEl>
                                          <p:spTgt spid="2"/>
                                        </p:tgtEl>
                                      </p:cBhvr>
                                    </p:animEffect>
                                  </p:childTnLst>
                                </p:cTn>
                              </p:par>
                            </p:childTnLst>
                          </p:cTn>
                        </p:par>
                        <p:par>
                          <p:cTn id="44" fill="hold">
                            <p:stCondLst>
                              <p:cond delay="5200"/>
                            </p:stCondLst>
                            <p:childTnLst>
                              <p:par>
                                <p:cTn id="45" presetID="10"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5700"/>
                            </p:stCondLst>
                            <p:childTnLst>
                              <p:par>
                                <p:cTn id="49" presetID="10" presetClass="entr" presetSubtype="0"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par>
                          <p:cTn id="52" fill="hold">
                            <p:stCondLst>
                              <p:cond delay="6200"/>
                            </p:stCondLst>
                            <p:childTnLst>
                              <p:par>
                                <p:cTn id="53" presetID="10" presetClass="entr" presetSubtype="0"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childTnLst>
                          </p:cTn>
                        </p:par>
                        <p:par>
                          <p:cTn id="56" fill="hold">
                            <p:stCondLst>
                              <p:cond delay="6700"/>
                            </p:stCondLst>
                            <p:childTnLst>
                              <p:par>
                                <p:cTn id="57" presetID="10" presetClass="entr" presetSubtype="0" fill="hold"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1" name="文本框 2"/>
          <p:cNvSpPr txBox="1"/>
          <p:nvPr/>
        </p:nvSpPr>
        <p:spPr>
          <a:xfrm>
            <a:off x="107113" y="51736"/>
            <a:ext cx="6016305" cy="430530"/>
          </a:xfrm>
          <a:prstGeom prst="rect">
            <a:avLst/>
          </a:prstGeom>
          <a:noFill/>
        </p:spPr>
        <p:txBody>
          <a:bodyPr wrap="square" rtlCol="0">
            <a:spAutoFit/>
          </a:bodyPr>
          <a:lstStyle/>
          <a:p>
            <a:pPr marL="0" marR="0">
              <a:lnSpc>
                <a:spcPts val="2645"/>
              </a:lnSpc>
              <a:spcBef>
                <a:spcPts val="0"/>
              </a:spcBef>
              <a:spcAft>
                <a:spcPts val="0"/>
              </a:spcAft>
            </a:pPr>
            <a:r>
              <a:rPr dirty="0">
                <a:solidFill>
                  <a:srgbClr val="003869"/>
                </a:solidFill>
                <a:latin typeface="微软雅黑" panose="020B0503020204020204" charset="-122"/>
                <a:ea typeface="微软雅黑" panose="020B0503020204020204" charset="-122"/>
                <a:cs typeface="微软雅黑" panose="020B0503020204020204" charset="-122"/>
                <a:sym typeface="+mn-ea"/>
              </a:rPr>
              <a:t>纳入全国碳排放</a:t>
            </a:r>
            <a:r>
              <a:rPr dirty="0">
                <a:solidFill>
                  <a:srgbClr val="003869"/>
                </a:solidFill>
                <a:latin typeface="微软雅黑" panose="020B0503020204020204" charset="-122"/>
                <a:ea typeface="微软雅黑" panose="020B0503020204020204" charset="-122"/>
                <a:cs typeface="微软雅黑" panose="020B0503020204020204" charset="-122"/>
              </a:rPr>
              <a:t>权交</a:t>
            </a:r>
            <a:r>
              <a:rPr dirty="0">
                <a:solidFill>
                  <a:srgbClr val="003869"/>
                </a:solidFill>
                <a:latin typeface="微软雅黑" panose="020B0503020204020204" charset="-122"/>
                <a:ea typeface="微软雅黑" panose="020B0503020204020204" charset="-122"/>
                <a:cs typeface="微软雅黑" panose="020B0503020204020204" charset="-122"/>
                <a:sym typeface="+mn-ea"/>
              </a:rPr>
              <a:t>易体系的重点排放单位</a:t>
            </a:r>
            <a:endParaRPr dirty="0">
              <a:solidFill>
                <a:srgbClr val="003869"/>
              </a:solidFill>
              <a:latin typeface="微软雅黑" panose="020B0503020204020204" charset="-122"/>
              <a:ea typeface="微软雅黑" panose="020B0503020204020204" charset="-122"/>
              <a:cs typeface="微软雅黑" panose="020B0503020204020204" charset="-122"/>
              <a:sym typeface="+mn-ea"/>
            </a:endParaRPr>
          </a:p>
        </p:txBody>
      </p:sp>
      <p:sp>
        <p:nvSpPr>
          <p:cNvPr id="45" name="六边形 44"/>
          <p:cNvSpPr/>
          <p:nvPr/>
        </p:nvSpPr>
        <p:spPr>
          <a:xfrm>
            <a:off x="360560" y="1518536"/>
            <a:ext cx="1190072" cy="1026162"/>
          </a:xfrm>
          <a:prstGeom prst="hexagon">
            <a:avLst/>
          </a:prstGeom>
          <a:gradFill>
            <a:gsLst>
              <a:gs pos="16000">
                <a:srgbClr val="14CD68"/>
              </a:gs>
              <a:gs pos="81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91" tIns="34295" rIns="68591" bIns="34295" rtlCol="0" anchor="ctr"/>
          <a:p>
            <a:pPr marL="0" marR="0">
              <a:lnSpc>
                <a:spcPct val="100000"/>
              </a:lnSpc>
              <a:spcBef>
                <a:spcPts val="0"/>
              </a:spcBef>
              <a:spcAft>
                <a:spcPts val="0"/>
              </a:spcAft>
            </a:pPr>
            <a:r>
              <a:rPr lang="en-US" altLang="zh-CN" sz="2100" smtClean="0">
                <a:latin typeface="微软雅黑" panose="020B0503020204020204" charset="-122"/>
                <a:ea typeface="微软雅黑" panose="020B0503020204020204" charset="-122"/>
                <a:sym typeface="+mn-ea"/>
              </a:rPr>
              <a:t> </a:t>
            </a:r>
            <a:r>
              <a:rPr lang="zh-CN" altLang="en-US" sz="2100" smtClean="0">
                <a:latin typeface="微软雅黑" panose="020B0503020204020204" charset="-122"/>
                <a:ea typeface="微软雅黑" panose="020B0503020204020204" charset="-122"/>
                <a:sym typeface="+mn-ea"/>
              </a:rPr>
              <a:t>重点</a:t>
            </a:r>
            <a:endParaRPr lang="zh-CN" altLang="en-US" sz="2100" smtClean="0">
              <a:latin typeface="微软雅黑" panose="020B0503020204020204" charset="-122"/>
              <a:ea typeface="微软雅黑" panose="020B0503020204020204" charset="-122"/>
              <a:sym typeface="+mn-ea"/>
            </a:endParaRPr>
          </a:p>
          <a:p>
            <a:pPr marL="0" marR="0">
              <a:lnSpc>
                <a:spcPct val="100000"/>
              </a:lnSpc>
              <a:spcBef>
                <a:spcPts val="0"/>
              </a:spcBef>
              <a:spcAft>
                <a:spcPts val="0"/>
              </a:spcAft>
            </a:pPr>
            <a:r>
              <a:rPr lang="en-US" altLang="zh-CN" sz="2100" smtClean="0">
                <a:latin typeface="微软雅黑" panose="020B0503020204020204" charset="-122"/>
                <a:ea typeface="微软雅黑" panose="020B0503020204020204" charset="-122"/>
                <a:sym typeface="+mn-ea"/>
              </a:rPr>
              <a:t> </a:t>
            </a:r>
            <a:r>
              <a:rPr lang="zh-CN" altLang="en-US" sz="2100" smtClean="0">
                <a:latin typeface="微软雅黑" panose="020B0503020204020204" charset="-122"/>
                <a:ea typeface="微软雅黑" panose="020B0503020204020204" charset="-122"/>
                <a:sym typeface="+mn-ea"/>
              </a:rPr>
              <a:t>行业</a:t>
            </a:r>
            <a:endParaRPr lang="zh-CN" altLang="en-US" sz="2100" dirty="0">
              <a:latin typeface="微软雅黑" panose="020B0503020204020204" charset="-122"/>
              <a:ea typeface="微软雅黑" panose="020B0503020204020204" charset="-122"/>
            </a:endParaRPr>
          </a:p>
        </p:txBody>
      </p:sp>
      <p:sp>
        <p:nvSpPr>
          <p:cNvPr id="3" name="文本框 2"/>
          <p:cNvSpPr txBox="1"/>
          <p:nvPr/>
        </p:nvSpPr>
        <p:spPr>
          <a:xfrm>
            <a:off x="1548134" y="1761799"/>
            <a:ext cx="2651269" cy="328930"/>
          </a:xfrm>
          <a:prstGeom prst="rect">
            <a:avLst/>
          </a:prstGeom>
          <a:noFill/>
        </p:spPr>
        <p:txBody>
          <a:bodyPr wrap="square" rtlCol="0" anchor="t">
            <a:spAutoFit/>
          </a:bodyPr>
          <a:p>
            <a:pPr marL="0" marR="0">
              <a:lnSpc>
                <a:spcPts val="1855"/>
              </a:lnSpc>
              <a:spcBef>
                <a:spcPts val="0"/>
              </a:spcBef>
              <a:spcAft>
                <a:spcPts val="0"/>
              </a:spcAft>
            </a:pPr>
            <a:r>
              <a:rPr lang="zh-CN" altLang="en-US" sz="1200" dirty="0">
                <a:solidFill>
                  <a:schemeClr val="tx2"/>
                </a:solidFill>
                <a:latin typeface="微软雅黑" panose="020B0503020204020204" charset="-122"/>
                <a:ea typeface="微软雅黑" panose="020B0503020204020204" charset="-122"/>
                <a:sym typeface="+mn-ea"/>
              </a:rPr>
              <a:t>全国碳市场——八大行业</a:t>
            </a:r>
            <a:endParaRPr lang="zh-CN" altLang="en-US" sz="1200" dirty="0">
              <a:solidFill>
                <a:schemeClr val="tx2"/>
              </a:solidFill>
              <a:latin typeface="微软雅黑" panose="020B0503020204020204" charset="-122"/>
              <a:ea typeface="微软雅黑" panose="020B0503020204020204" charset="-122"/>
              <a:sym typeface="+mn-ea"/>
            </a:endParaRPr>
          </a:p>
        </p:txBody>
      </p:sp>
      <p:sp>
        <p:nvSpPr>
          <p:cNvPr id="4" name="矩形 3"/>
          <p:cNvSpPr/>
          <p:nvPr/>
        </p:nvSpPr>
        <p:spPr>
          <a:xfrm>
            <a:off x="644854" y="3528527"/>
            <a:ext cx="4314978" cy="1051841"/>
          </a:xfrm>
          <a:prstGeom prst="rect">
            <a:avLst/>
          </a:prstGeom>
          <a:gradFill>
            <a:gsLst>
              <a:gs pos="0">
                <a:srgbClr val="14CD68"/>
              </a:gs>
              <a:gs pos="100000">
                <a:srgbClr val="035C7D"/>
              </a:gs>
            </a:gsLst>
            <a:lin scaled="0"/>
          </a:grad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99602" y="3575975"/>
            <a:ext cx="2583180" cy="294640"/>
          </a:xfrm>
          <a:prstGeom prst="rect">
            <a:avLst/>
          </a:prstGeom>
          <a:noFill/>
        </p:spPr>
        <p:txBody>
          <a:bodyPr wrap="none" rtlCol="0" anchor="t">
            <a:spAutoFit/>
          </a:bodyPr>
          <a:p>
            <a:pPr marL="0" marR="0">
              <a:lnSpc>
                <a:spcPts val="1585"/>
              </a:lnSpc>
              <a:spcBef>
                <a:spcPts val="0"/>
              </a:spcBef>
              <a:spcAft>
                <a:spcPts val="0"/>
              </a:spcAft>
            </a:pPr>
            <a:r>
              <a:rPr lang="zh-CN" altLang="en-US" sz="1350" b="1" dirty="0">
                <a:solidFill>
                  <a:schemeClr val="bg1"/>
                </a:solidFill>
                <a:latin typeface="微软雅黑" panose="020B0503020204020204" charset="-122"/>
                <a:ea typeface="微软雅黑" panose="020B0503020204020204" charset="-122"/>
                <a:sym typeface="+mn-ea"/>
              </a:rPr>
              <a:t>碳排放权交易管理办法（试行）</a:t>
            </a:r>
            <a:endParaRPr lang="zh-CN" altLang="en-US" sz="1350" b="1" dirty="0">
              <a:solidFill>
                <a:schemeClr val="bg1"/>
              </a:solidFill>
              <a:latin typeface="微软雅黑" panose="020B0503020204020204" charset="-122"/>
              <a:ea typeface="微软雅黑" panose="020B0503020204020204" charset="-122"/>
              <a:sym typeface="+mn-ea"/>
            </a:endParaRPr>
          </a:p>
        </p:txBody>
      </p:sp>
      <p:sp>
        <p:nvSpPr>
          <p:cNvPr id="6" name="文本框 5"/>
          <p:cNvSpPr txBox="1"/>
          <p:nvPr/>
        </p:nvSpPr>
        <p:spPr>
          <a:xfrm>
            <a:off x="844843" y="4084526"/>
            <a:ext cx="3915479" cy="450850"/>
          </a:xfrm>
          <a:prstGeom prst="rect">
            <a:avLst/>
          </a:prstGeom>
          <a:noFill/>
        </p:spPr>
        <p:txBody>
          <a:bodyPr wrap="square" rtlCol="0" anchor="t">
            <a:spAutoFit/>
          </a:bodyPr>
          <a:p>
            <a:pPr marL="0" marR="0">
              <a:lnSpc>
                <a:spcPts val="1200"/>
              </a:lnSpc>
              <a:spcBef>
                <a:spcPts val="0"/>
              </a:spcBef>
              <a:spcAft>
                <a:spcPts val="0"/>
              </a:spcAft>
            </a:pPr>
            <a:r>
              <a:rPr lang="zh-CN" altLang="en-US" sz="1200" dirty="0">
                <a:solidFill>
                  <a:schemeClr val="bg1"/>
                </a:solidFill>
                <a:latin typeface="微软雅黑" panose="020B0503020204020204" charset="-122"/>
                <a:ea typeface="微软雅黑" panose="020B0503020204020204" charset="-122"/>
              </a:rPr>
              <a:t>• </a:t>
            </a:r>
            <a:r>
              <a:rPr lang="zh-CN" altLang="en-US" sz="1200" dirty="0">
                <a:solidFill>
                  <a:schemeClr val="bg1"/>
                </a:solidFill>
                <a:latin typeface="微软雅黑" panose="020B0503020204020204" charset="-122"/>
                <a:ea typeface="微软雅黑" panose="020B0503020204020204" charset="-122"/>
                <a:sym typeface="+mn-ea"/>
              </a:rPr>
              <a:t>（一）属于全国碳排放权交易市场覆盖行业；</a:t>
            </a:r>
            <a:endParaRPr lang="zh-CN" altLang="en-US" sz="1200" dirty="0">
              <a:solidFill>
                <a:schemeClr val="bg1"/>
              </a:solidFill>
              <a:latin typeface="微软雅黑" panose="020B0503020204020204" charset="-122"/>
              <a:ea typeface="微软雅黑" panose="020B0503020204020204" charset="-122"/>
            </a:endParaRPr>
          </a:p>
          <a:p>
            <a:pPr marL="0" marR="0">
              <a:lnSpc>
                <a:spcPts val="1200"/>
              </a:lnSpc>
              <a:spcBef>
                <a:spcPts val="405"/>
              </a:spcBef>
              <a:spcAft>
                <a:spcPts val="0"/>
              </a:spcAft>
            </a:pPr>
            <a:r>
              <a:rPr lang="zh-CN" altLang="en-US" sz="1200" dirty="0">
                <a:solidFill>
                  <a:schemeClr val="bg1"/>
                </a:solidFill>
                <a:latin typeface="微软雅黑" panose="020B0503020204020204" charset="-122"/>
                <a:ea typeface="微软雅黑" panose="020B0503020204020204" charset="-122"/>
                <a:sym typeface="+mn-ea"/>
              </a:rPr>
              <a:t>• （二）年度温室气体排放量达到2.6万吨二氧化碳当量</a:t>
            </a:r>
            <a:endParaRPr lang="zh-CN" altLang="en-US" sz="1200" dirty="0">
              <a:solidFill>
                <a:schemeClr val="bg1"/>
              </a:solidFill>
              <a:latin typeface="微软雅黑" panose="020B0503020204020204" charset="-122"/>
              <a:ea typeface="微软雅黑" panose="020B0503020204020204" charset="-122"/>
            </a:endParaRPr>
          </a:p>
        </p:txBody>
      </p:sp>
      <p:sp>
        <p:nvSpPr>
          <p:cNvPr id="7" name="文本框 6"/>
          <p:cNvSpPr txBox="1"/>
          <p:nvPr/>
        </p:nvSpPr>
        <p:spPr>
          <a:xfrm>
            <a:off x="844843" y="3856911"/>
            <a:ext cx="2016125" cy="294640"/>
          </a:xfrm>
          <a:prstGeom prst="rect">
            <a:avLst/>
          </a:prstGeom>
          <a:noFill/>
        </p:spPr>
        <p:txBody>
          <a:bodyPr wrap="none" rtlCol="0" anchor="t">
            <a:spAutoFit/>
          </a:bodyPr>
          <a:p>
            <a:pPr marL="0" marR="0" algn="l">
              <a:lnSpc>
                <a:spcPts val="1585"/>
              </a:lnSpc>
              <a:spcBef>
                <a:spcPts val="0"/>
              </a:spcBef>
              <a:spcAft>
                <a:spcPts val="0"/>
              </a:spcAft>
            </a:pPr>
            <a:r>
              <a:rPr lang="zh-CN" altLang="en-US" sz="1200" dirty="0">
                <a:solidFill>
                  <a:schemeClr val="bg1"/>
                </a:solidFill>
                <a:latin typeface="微软雅黑" panose="020B0503020204020204" charset="-122"/>
                <a:ea typeface="微软雅黑" panose="020B0503020204020204" charset="-122"/>
                <a:sym typeface="+mn-ea"/>
              </a:rPr>
              <a:t>•</a:t>
            </a:r>
            <a:r>
              <a:rPr lang="en-US" altLang="zh-CN" sz="1200" dirty="0">
                <a:solidFill>
                  <a:schemeClr val="bg1"/>
                </a:solidFill>
                <a:latin typeface="微软雅黑" panose="020B0503020204020204" charset="-122"/>
                <a:ea typeface="微软雅黑" panose="020B0503020204020204" charset="-122"/>
                <a:sym typeface="+mn-ea"/>
              </a:rPr>
              <a:t>  </a:t>
            </a:r>
            <a:r>
              <a:rPr lang="zh-CN" altLang="en-US" sz="1200" dirty="0">
                <a:solidFill>
                  <a:schemeClr val="bg1"/>
                </a:solidFill>
                <a:latin typeface="微软雅黑" panose="020B0503020204020204" charset="-122"/>
                <a:ea typeface="微软雅黑" panose="020B0503020204020204" charset="-122"/>
                <a:sym typeface="+mn-ea"/>
              </a:rPr>
              <a:t>温室气体重点排放单位：</a:t>
            </a:r>
            <a:endParaRPr lang="zh-CN" altLang="en-US" sz="1200" dirty="0">
              <a:solidFill>
                <a:schemeClr val="bg1"/>
              </a:solidFill>
              <a:latin typeface="微软雅黑" panose="020B0503020204020204" charset="-122"/>
              <a:ea typeface="微软雅黑" panose="020B0503020204020204" charset="-122"/>
              <a:sym typeface="+mn-ea"/>
            </a:endParaRPr>
          </a:p>
        </p:txBody>
      </p:sp>
      <p:pic>
        <p:nvPicPr>
          <p:cNvPr id="8" name="图片 7" descr="4企业碳资产管理策略培训-Apr2021-L（修改）222"/>
          <p:cNvPicPr>
            <a:picLocks noChangeAspect="1"/>
          </p:cNvPicPr>
          <p:nvPr/>
        </p:nvPicPr>
        <p:blipFill>
          <a:blip r:embed="rId2"/>
          <a:stretch>
            <a:fillRect/>
          </a:stretch>
        </p:blipFill>
        <p:spPr>
          <a:xfrm>
            <a:off x="1332433" y="681864"/>
            <a:ext cx="3915002" cy="2882208"/>
          </a:xfrm>
          <a:prstGeom prst="rect">
            <a:avLst/>
          </a:prstGeom>
        </p:spPr>
      </p:pic>
      <p:pic>
        <p:nvPicPr>
          <p:cNvPr id="34" name="图片 33" descr="4企业碳资产管理策略培训-Apr2021-L（修改）122"/>
          <p:cNvPicPr>
            <a:picLocks noChangeAspect="1"/>
          </p:cNvPicPr>
          <p:nvPr/>
        </p:nvPicPr>
        <p:blipFill>
          <a:blip r:embed="rId3"/>
          <a:stretch>
            <a:fillRect/>
          </a:stretch>
        </p:blipFill>
        <p:spPr>
          <a:xfrm>
            <a:off x="5652332" y="777576"/>
            <a:ext cx="2911730" cy="3587879"/>
          </a:xfrm>
          <a:prstGeom prst="rect">
            <a:avLst/>
          </a:prstGeom>
        </p:spPr>
      </p:pic>
      <p:grpSp>
        <p:nvGrpSpPr>
          <p:cNvPr id="35" name="组合 34"/>
          <p:cNvGrpSpPr/>
          <p:nvPr/>
        </p:nvGrpSpPr>
        <p:grpSpPr>
          <a:xfrm>
            <a:off x="5738358" y="999464"/>
            <a:ext cx="2441282" cy="3341228"/>
            <a:chOff x="9437" y="1607"/>
            <a:chExt cx="5127" cy="7017"/>
          </a:xfrm>
        </p:grpSpPr>
        <p:sp>
          <p:nvSpPr>
            <p:cNvPr id="36" name="object 5"/>
            <p:cNvSpPr txBox="1"/>
            <p:nvPr/>
          </p:nvSpPr>
          <p:spPr>
            <a:xfrm>
              <a:off x="9482" y="1860"/>
              <a:ext cx="638" cy="353"/>
            </a:xfrm>
            <a:prstGeom prst="rect">
              <a:avLst/>
            </a:prstGeom>
          </p:spPr>
          <p:txBody>
            <a:bodyPr vert="horz" wrap="square" lIns="0" tIns="0" rIns="0" bIns="0" rtlCol="0">
              <a:spAutoFit/>
            </a:bodyPr>
            <a:p>
              <a:pPr marL="0" marR="0">
                <a:lnSpc>
                  <a:spcPts val="1315"/>
                </a:lnSpc>
                <a:spcBef>
                  <a:spcPts val="1095"/>
                </a:spcBef>
                <a:spcAft>
                  <a:spcPts val="0"/>
                </a:spcAft>
              </a:pPr>
              <a:r>
                <a:rPr sz="900" dirty="0">
                  <a:solidFill>
                    <a:srgbClr val="333333"/>
                  </a:solidFill>
                  <a:latin typeface="微软雅黑" panose="020B0503020204020204" charset="-122"/>
                  <a:ea typeface="微软雅黑" panose="020B0503020204020204" charset="-122"/>
                  <a:cs typeface="SVDSIO+MicrosoftYaHei-Bold" panose="020B0703020204020201" charset="-122"/>
                </a:rPr>
                <a:t>石化</a:t>
              </a:r>
              <a:endParaRPr sz="900" dirty="0">
                <a:solidFill>
                  <a:srgbClr val="333333"/>
                </a:solidFill>
                <a:latin typeface="微软雅黑" panose="020B0503020204020204" charset="-122"/>
                <a:ea typeface="微软雅黑" panose="020B0503020204020204" charset="-122"/>
                <a:cs typeface="SVDSIO+MicrosoftYaHei-Bold" panose="020B0703020204020201" charset="-122"/>
              </a:endParaRPr>
            </a:p>
          </p:txBody>
        </p:sp>
        <p:sp>
          <p:nvSpPr>
            <p:cNvPr id="37" name="object 7"/>
            <p:cNvSpPr txBox="1"/>
            <p:nvPr/>
          </p:nvSpPr>
          <p:spPr>
            <a:xfrm>
              <a:off x="10616" y="1607"/>
              <a:ext cx="709" cy="697"/>
            </a:xfrm>
            <a:prstGeom prst="rect">
              <a:avLst/>
            </a:prstGeom>
          </p:spPr>
          <p:txBody>
            <a:bodyPr vert="horz" wrap="square" lIns="0" tIns="0" rIns="0" bIns="0" rtlCol="0">
              <a:spAutoFit/>
            </a:bodyPr>
            <a:p>
              <a:pPr marL="0" marR="0">
                <a:lnSpc>
                  <a:spcPct val="120000"/>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2511</a:t>
              </a:r>
              <a:endParaRPr sz="900" dirty="0">
                <a:solidFill>
                  <a:srgbClr val="000000"/>
                </a:solidFill>
                <a:latin typeface="JDQLKN+MicrosoftYaHei" panose="020B0503020204020204" charset="-122"/>
                <a:cs typeface="JDQLKN+MicrosoftYaHei" panose="020B0503020204020204" charset="-122"/>
              </a:endParaRPr>
            </a:p>
            <a:p>
              <a:pPr marL="0" marR="0">
                <a:lnSpc>
                  <a:spcPct val="120000"/>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2614</a:t>
              </a:r>
              <a:endParaRPr sz="900" dirty="0">
                <a:solidFill>
                  <a:srgbClr val="000000"/>
                </a:solidFill>
                <a:latin typeface="JDQLKN+MicrosoftYaHei" panose="020B0503020204020204" charset="-122"/>
                <a:cs typeface="JDQLKN+MicrosoftYaHei" panose="020B0503020204020204" charset="-122"/>
              </a:endParaRPr>
            </a:p>
          </p:txBody>
        </p:sp>
        <p:sp>
          <p:nvSpPr>
            <p:cNvPr id="38" name="object 8"/>
            <p:cNvSpPr txBox="1"/>
            <p:nvPr/>
          </p:nvSpPr>
          <p:spPr>
            <a:xfrm>
              <a:off x="12153" y="1607"/>
              <a:ext cx="2212" cy="637"/>
            </a:xfrm>
            <a:prstGeom prst="rect">
              <a:avLst/>
            </a:prstGeom>
          </p:spPr>
          <p:txBody>
            <a:bodyPr vert="horz" wrap="square" lIns="0" tIns="0" rIns="0" bIns="0" rtlCol="0">
              <a:spAutoFit/>
            </a:bodyPr>
            <a:p>
              <a:pPr marL="0" marR="0">
                <a:lnSpc>
                  <a:spcPct val="110000"/>
                </a:lnSpc>
                <a:spcBef>
                  <a:spcPts val="0"/>
                </a:spcBef>
                <a:spcAft>
                  <a:spcPts val="0"/>
                </a:spcAft>
              </a:pPr>
              <a:r>
                <a:rPr sz="900" dirty="0">
                  <a:solidFill>
                    <a:srgbClr val="000000"/>
                  </a:solidFill>
                  <a:latin typeface="微软雅黑" panose="020B0503020204020204" charset="-122"/>
                  <a:ea typeface="微软雅黑" panose="020B0503020204020204" charset="-122"/>
                  <a:cs typeface="微软雅黑" panose="020B0503020204020204" charset="-122"/>
                </a:rPr>
                <a:t>原油加工（2501）</a:t>
              </a:r>
              <a:endParaRPr sz="9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ct val="110000"/>
                </a:lnSpc>
                <a:spcBef>
                  <a:spcPts val="0"/>
                </a:spcBef>
                <a:spcAft>
                  <a:spcPts val="0"/>
                </a:spcAft>
              </a:pPr>
              <a:r>
                <a:rPr sz="900" dirty="0">
                  <a:solidFill>
                    <a:srgbClr val="000000"/>
                  </a:solidFill>
                  <a:latin typeface="微软雅黑" panose="020B0503020204020204" charset="-122"/>
                  <a:ea typeface="微软雅黑" panose="020B0503020204020204" charset="-122"/>
                  <a:cs typeface="微软雅黑" panose="020B0503020204020204" charset="-122"/>
                </a:rPr>
                <a:t>乙烯（2602010201）</a:t>
              </a:r>
              <a:endParaRPr sz="9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39" name="object 9"/>
            <p:cNvSpPr txBox="1"/>
            <p:nvPr/>
          </p:nvSpPr>
          <p:spPr>
            <a:xfrm>
              <a:off x="10616" y="2547"/>
              <a:ext cx="709" cy="697"/>
            </a:xfrm>
            <a:prstGeom prst="rect">
              <a:avLst/>
            </a:prstGeom>
          </p:spPr>
          <p:txBody>
            <a:bodyPr vert="horz" wrap="square" lIns="0" tIns="0" rIns="0" bIns="0" rtlCol="0">
              <a:spAutoFit/>
            </a:bodyPr>
            <a:p>
              <a:pPr marL="0" marR="0">
                <a:lnSpc>
                  <a:spcPct val="120000"/>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2619</a:t>
              </a:r>
              <a:endParaRPr sz="825" dirty="0">
                <a:solidFill>
                  <a:srgbClr val="000000"/>
                </a:solidFill>
                <a:latin typeface="JDQLKN+MicrosoftYaHei" panose="020B0503020204020204" charset="-122"/>
                <a:cs typeface="JDQLKN+MicrosoftYaHei" panose="020B0503020204020204" charset="-122"/>
              </a:endParaRPr>
            </a:p>
            <a:p>
              <a:pPr marL="0" marR="0">
                <a:lnSpc>
                  <a:spcPct val="120000"/>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2621</a:t>
              </a:r>
              <a:endParaRPr sz="900" dirty="0">
                <a:solidFill>
                  <a:srgbClr val="000000"/>
                </a:solidFill>
                <a:latin typeface="JDQLKN+MicrosoftYaHei" panose="020B0503020204020204" charset="-122"/>
                <a:cs typeface="JDQLKN+MicrosoftYaHei" panose="020B0503020204020204" charset="-122"/>
              </a:endParaRPr>
            </a:p>
          </p:txBody>
        </p:sp>
        <p:sp>
          <p:nvSpPr>
            <p:cNvPr id="40" name="object 10"/>
            <p:cNvSpPr txBox="1"/>
            <p:nvPr/>
          </p:nvSpPr>
          <p:spPr>
            <a:xfrm>
              <a:off x="12153" y="2252"/>
              <a:ext cx="2212" cy="1080"/>
            </a:xfrm>
            <a:prstGeom prst="rect">
              <a:avLst/>
            </a:prstGeom>
          </p:spPr>
          <p:txBody>
            <a:bodyPr vert="horz" wrap="square" lIns="0" tIns="0" rIns="0" bIns="0" rtlCol="0">
              <a:spAutoFit/>
            </a:bodyPr>
            <a:p>
              <a:pPr marL="0" marR="0">
                <a:lnSpc>
                  <a:spcPts val="1315"/>
                </a:lnSpc>
                <a:spcBef>
                  <a:spcPts val="0"/>
                </a:spcBef>
                <a:spcAft>
                  <a:spcPts val="0"/>
                </a:spcAft>
              </a:pPr>
              <a:r>
                <a:rPr sz="900" dirty="0">
                  <a:solidFill>
                    <a:srgbClr val="000000"/>
                  </a:solidFill>
                  <a:latin typeface="微软雅黑" panose="020B0503020204020204" charset="-122"/>
                  <a:ea typeface="微软雅黑" panose="020B0503020204020204" charset="-122"/>
                  <a:cs typeface="微软雅黑" panose="020B0503020204020204" charset="-122"/>
                </a:rPr>
                <a:t>电石（2601220101）</a:t>
              </a:r>
              <a:endParaRPr sz="9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ts val="1200"/>
                </a:lnSpc>
                <a:spcBef>
                  <a:spcPts val="0"/>
                </a:spcBef>
                <a:spcAft>
                  <a:spcPts val="0"/>
                </a:spcAft>
              </a:pPr>
              <a:r>
                <a:rPr sz="900" dirty="0">
                  <a:solidFill>
                    <a:srgbClr val="000000"/>
                  </a:solidFill>
                  <a:latin typeface="微软雅黑" panose="020B0503020204020204" charset="-122"/>
                  <a:ea typeface="微软雅黑" panose="020B0503020204020204" charset="-122"/>
                  <a:cs typeface="微软雅黑" panose="020B0503020204020204" charset="-122"/>
                </a:rPr>
                <a:t>合成氨（260401）</a:t>
              </a:r>
              <a:endParaRPr sz="9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ts val="1500"/>
                </a:lnSpc>
                <a:spcBef>
                  <a:spcPts val="0"/>
                </a:spcBef>
                <a:spcAft>
                  <a:spcPts val="0"/>
                </a:spcAft>
              </a:pPr>
              <a:r>
                <a:rPr sz="900" dirty="0">
                  <a:solidFill>
                    <a:srgbClr val="000000"/>
                  </a:solidFill>
                  <a:latin typeface="微软雅黑" panose="020B0503020204020204" charset="-122"/>
                  <a:ea typeface="微软雅黑" panose="020B0503020204020204" charset="-122"/>
                  <a:cs typeface="微软雅黑" panose="020B0503020204020204" charset="-122"/>
                </a:rPr>
                <a:t>甲醇（2602090101）</a:t>
              </a:r>
              <a:endParaRPr sz="750" dirty="0">
                <a:solidFill>
                  <a:srgbClr val="000000"/>
                </a:solidFill>
                <a:latin typeface="LSIELG+MicrosoftYaHei" panose="020B0503020204020204" charset="-122"/>
                <a:cs typeface="LSIELG+MicrosoftYaHei" panose="020B0503020204020204" charset="-122"/>
              </a:endParaRPr>
            </a:p>
          </p:txBody>
        </p:sp>
        <p:sp>
          <p:nvSpPr>
            <p:cNvPr id="42" name="object 11"/>
            <p:cNvSpPr txBox="1"/>
            <p:nvPr/>
          </p:nvSpPr>
          <p:spPr>
            <a:xfrm>
              <a:off x="9482" y="2847"/>
              <a:ext cx="638" cy="353"/>
            </a:xfrm>
            <a:prstGeom prst="rect">
              <a:avLst/>
            </a:prstGeom>
          </p:spPr>
          <p:txBody>
            <a:bodyPr vert="horz" wrap="square" lIns="0" tIns="0" rIns="0" bIns="0" rtlCol="0">
              <a:spAutoFit/>
            </a:bodyPr>
            <a:p>
              <a:pPr marL="0" marR="0">
                <a:lnSpc>
                  <a:spcPts val="1315"/>
                </a:lnSpc>
                <a:spcBef>
                  <a:spcPts val="0"/>
                </a:spcBef>
                <a:spcAft>
                  <a:spcPts val="0"/>
                </a:spcAft>
              </a:pPr>
              <a:r>
                <a:rPr sz="900" dirty="0">
                  <a:solidFill>
                    <a:srgbClr val="333333"/>
                  </a:solidFill>
                  <a:latin typeface="微软雅黑" panose="020B0503020204020204" charset="-122"/>
                  <a:ea typeface="微软雅黑" panose="020B0503020204020204" charset="-122"/>
                  <a:cs typeface="SVDSIO+MicrosoftYaHei-Bold" panose="020B0703020204020201" charset="-122"/>
                </a:rPr>
                <a:t>化工</a:t>
              </a:r>
              <a:endParaRPr sz="900" dirty="0">
                <a:solidFill>
                  <a:srgbClr val="333333"/>
                </a:solidFill>
                <a:latin typeface="微软雅黑" panose="020B0503020204020204" charset="-122"/>
                <a:ea typeface="微软雅黑" panose="020B0503020204020204" charset="-122"/>
                <a:cs typeface="SVDSIO+MicrosoftYaHei-Bold" panose="020B0703020204020201" charset="-122"/>
              </a:endParaRPr>
            </a:p>
          </p:txBody>
        </p:sp>
        <p:sp>
          <p:nvSpPr>
            <p:cNvPr id="55" name="object 14"/>
            <p:cNvSpPr txBox="1"/>
            <p:nvPr/>
          </p:nvSpPr>
          <p:spPr>
            <a:xfrm>
              <a:off x="10616" y="3355"/>
              <a:ext cx="709" cy="2000"/>
            </a:xfrm>
            <a:prstGeom prst="rect">
              <a:avLst/>
            </a:prstGeom>
          </p:spPr>
          <p:txBody>
            <a:bodyPr vert="horz" wrap="square" lIns="0" tIns="0" rIns="0" bIns="0" rtlCol="0">
              <a:spAutoFit/>
            </a:bodyPr>
            <a:p>
              <a:pPr marL="0" marR="0">
                <a:lnSpc>
                  <a:spcPct val="150000"/>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3011</a:t>
              </a:r>
              <a:endParaRPr sz="900" dirty="0">
                <a:solidFill>
                  <a:srgbClr val="000000"/>
                </a:solidFill>
                <a:latin typeface="JDQLKN+MicrosoftYaHei" panose="020B0503020204020204" charset="-122"/>
                <a:cs typeface="JDQLKN+MicrosoftYaHei" panose="020B0503020204020204" charset="-122"/>
              </a:endParaRPr>
            </a:p>
            <a:p>
              <a:pPr marL="0" marR="0">
                <a:lnSpc>
                  <a:spcPct val="110000"/>
                </a:lnSpc>
                <a:spcBef>
                  <a:spcPts val="200"/>
                </a:spcBef>
                <a:spcAft>
                  <a:spcPts val="0"/>
                </a:spcAft>
              </a:pPr>
              <a:r>
                <a:rPr sz="900" dirty="0">
                  <a:solidFill>
                    <a:srgbClr val="000000"/>
                  </a:solidFill>
                  <a:latin typeface="JDQLKN+MicrosoftYaHei" panose="020B0503020204020204" charset="-122"/>
                  <a:cs typeface="JDQLKN+MicrosoftYaHei" panose="020B0503020204020204" charset="-122"/>
                </a:rPr>
                <a:t>3041</a:t>
              </a:r>
              <a:endParaRPr sz="900" dirty="0">
                <a:solidFill>
                  <a:srgbClr val="000000"/>
                </a:solidFill>
                <a:latin typeface="JDQLKN+MicrosoftYaHei" panose="020B0503020204020204" charset="-122"/>
                <a:cs typeface="JDQLKN+MicrosoftYaHei" panose="020B0503020204020204" charset="-122"/>
              </a:endParaRPr>
            </a:p>
            <a:p>
              <a:pPr marL="0" marR="0">
                <a:lnSpc>
                  <a:spcPct val="110000"/>
                </a:lnSpc>
                <a:spcBef>
                  <a:spcPts val="200"/>
                </a:spcBef>
                <a:spcAft>
                  <a:spcPts val="0"/>
                </a:spcAft>
              </a:pPr>
              <a:r>
                <a:rPr sz="900" dirty="0">
                  <a:solidFill>
                    <a:srgbClr val="000000"/>
                  </a:solidFill>
                  <a:latin typeface="JDQLKN+MicrosoftYaHei" panose="020B0503020204020204" charset="-122"/>
                  <a:cs typeface="JDQLKN+MicrosoftYaHei" panose="020B0503020204020204" charset="-122"/>
                </a:rPr>
                <a:t>3120</a:t>
              </a:r>
              <a:endParaRPr sz="900" dirty="0">
                <a:solidFill>
                  <a:srgbClr val="000000"/>
                </a:solidFill>
                <a:latin typeface="JDQLKN+MicrosoftYaHei" panose="020B0503020204020204" charset="-122"/>
                <a:cs typeface="JDQLKN+MicrosoftYaHei" panose="020B0503020204020204" charset="-122"/>
              </a:endParaRPr>
            </a:p>
            <a:p>
              <a:pPr marL="0" marR="0">
                <a:lnSpc>
                  <a:spcPct val="120000"/>
                </a:lnSpc>
                <a:spcBef>
                  <a:spcPts val="250"/>
                </a:spcBef>
                <a:spcAft>
                  <a:spcPts val="0"/>
                </a:spcAft>
              </a:pPr>
              <a:r>
                <a:rPr sz="900" dirty="0">
                  <a:solidFill>
                    <a:srgbClr val="000000"/>
                  </a:solidFill>
                  <a:latin typeface="JDQLKN+MicrosoftYaHei" panose="020B0503020204020204" charset="-122"/>
                  <a:cs typeface="JDQLKN+MicrosoftYaHei" panose="020B0503020204020204" charset="-122"/>
                </a:rPr>
                <a:t>3216</a:t>
              </a:r>
              <a:endParaRPr sz="900" dirty="0">
                <a:solidFill>
                  <a:srgbClr val="000000"/>
                </a:solidFill>
                <a:latin typeface="JDQLKN+MicrosoftYaHei" panose="020B0503020204020204" charset="-122"/>
                <a:cs typeface="JDQLKN+MicrosoftYaHei" panose="020B0503020204020204" charset="-122"/>
              </a:endParaRPr>
            </a:p>
            <a:p>
              <a:pPr marL="0" marR="0">
                <a:lnSpc>
                  <a:spcPct val="120000"/>
                </a:lnSpc>
                <a:spcBef>
                  <a:spcPts val="200"/>
                </a:spcBef>
                <a:spcAft>
                  <a:spcPts val="0"/>
                </a:spcAft>
              </a:pPr>
              <a:r>
                <a:rPr sz="900" dirty="0">
                  <a:solidFill>
                    <a:srgbClr val="000000"/>
                  </a:solidFill>
                  <a:latin typeface="JDQLKN+MicrosoftYaHei" panose="020B0503020204020204" charset="-122"/>
                  <a:cs typeface="JDQLKN+MicrosoftYaHei" panose="020B0503020204020204" charset="-122"/>
                </a:rPr>
                <a:t>3211</a:t>
              </a:r>
              <a:endParaRPr sz="900" dirty="0">
                <a:solidFill>
                  <a:srgbClr val="000000"/>
                </a:solidFill>
                <a:latin typeface="JDQLKN+MicrosoftYaHei" panose="020B0503020204020204" charset="-122"/>
                <a:cs typeface="JDQLKN+MicrosoftYaHei" panose="020B0503020204020204" charset="-122"/>
              </a:endParaRPr>
            </a:p>
          </p:txBody>
        </p:sp>
        <p:sp>
          <p:nvSpPr>
            <p:cNvPr id="56" name="object 15"/>
            <p:cNvSpPr txBox="1"/>
            <p:nvPr/>
          </p:nvSpPr>
          <p:spPr>
            <a:xfrm>
              <a:off x="12153" y="3437"/>
              <a:ext cx="2411" cy="1824"/>
            </a:xfrm>
            <a:prstGeom prst="rect">
              <a:avLst/>
            </a:prstGeom>
          </p:spPr>
          <p:txBody>
            <a:bodyPr vert="horz" wrap="square" lIns="0" tIns="0" rIns="0" bIns="0" rtlCol="0">
              <a:spAutoFit/>
            </a:bodyPr>
            <a:p>
              <a:pPr marL="0" marR="0">
                <a:lnSpc>
                  <a:spcPct val="110000"/>
                </a:lnSpc>
                <a:spcBef>
                  <a:spcPts val="0"/>
                </a:spcBef>
                <a:spcAft>
                  <a:spcPts val="0"/>
                </a:spcAft>
              </a:pPr>
              <a:r>
                <a:rPr sz="900" dirty="0">
                  <a:solidFill>
                    <a:srgbClr val="000000"/>
                  </a:solidFill>
                  <a:latin typeface="微软雅黑" panose="020B0503020204020204" charset="-122"/>
                  <a:ea typeface="微软雅黑" panose="020B0503020204020204" charset="-122"/>
                  <a:cs typeface="微软雅黑" panose="020B0503020204020204" charset="-122"/>
                </a:rPr>
                <a:t>水泥熟料（310101）</a:t>
              </a:r>
              <a:endParaRPr sz="9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ct val="110000"/>
                </a:lnSpc>
                <a:spcBef>
                  <a:spcPts val="200"/>
                </a:spcBef>
                <a:spcAft>
                  <a:spcPts val="0"/>
                </a:spcAft>
              </a:pPr>
              <a:r>
                <a:rPr sz="900" dirty="0">
                  <a:solidFill>
                    <a:srgbClr val="000000"/>
                  </a:solidFill>
                  <a:latin typeface="微软雅黑" panose="020B0503020204020204" charset="-122"/>
                  <a:ea typeface="微软雅黑" panose="020B0503020204020204" charset="-122"/>
                  <a:cs typeface="微软雅黑" panose="020B0503020204020204" charset="-122"/>
                </a:rPr>
                <a:t>平板玻璃（311101）</a:t>
              </a:r>
              <a:endParaRPr sz="9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ct val="110000"/>
                </a:lnSpc>
                <a:spcBef>
                  <a:spcPts val="200"/>
                </a:spcBef>
                <a:spcAft>
                  <a:spcPts val="0"/>
                </a:spcAft>
              </a:pPr>
              <a:r>
                <a:rPr sz="900" dirty="0">
                  <a:solidFill>
                    <a:srgbClr val="000000"/>
                  </a:solidFill>
                  <a:latin typeface="微软雅黑" panose="020B0503020204020204" charset="-122"/>
                  <a:ea typeface="微软雅黑" panose="020B0503020204020204" charset="-122"/>
                  <a:cs typeface="微软雅黑" panose="020B0503020204020204" charset="-122"/>
                </a:rPr>
                <a:t>粗钢（3206）</a:t>
              </a:r>
              <a:endParaRPr sz="9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ct val="110000"/>
                </a:lnSpc>
                <a:spcBef>
                  <a:spcPts val="250"/>
                </a:spcBef>
                <a:spcAft>
                  <a:spcPts val="0"/>
                </a:spcAft>
              </a:pPr>
              <a:r>
                <a:rPr sz="900" dirty="0">
                  <a:solidFill>
                    <a:srgbClr val="000000"/>
                  </a:solidFill>
                  <a:latin typeface="微软雅黑" panose="020B0503020204020204" charset="-122"/>
                  <a:ea typeface="微软雅黑" panose="020B0503020204020204" charset="-122"/>
                  <a:cs typeface="微软雅黑" panose="020B0503020204020204" charset="-122"/>
                </a:rPr>
                <a:t>电解铝（3316039900）</a:t>
              </a:r>
              <a:endParaRPr sz="9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ct val="110000"/>
                </a:lnSpc>
                <a:spcBef>
                  <a:spcPts val="200"/>
                </a:spcBef>
                <a:spcAft>
                  <a:spcPts val="0"/>
                </a:spcAft>
              </a:pPr>
              <a:r>
                <a:rPr sz="900" dirty="0">
                  <a:solidFill>
                    <a:srgbClr val="000000"/>
                  </a:solidFill>
                  <a:latin typeface="微软雅黑" panose="020B0503020204020204" charset="-122"/>
                  <a:ea typeface="微软雅黑" panose="020B0503020204020204" charset="-122"/>
                  <a:cs typeface="微软雅黑" panose="020B0503020204020204" charset="-122"/>
                </a:rPr>
                <a:t>铜冶炼（3311）</a:t>
              </a:r>
              <a:endParaRPr sz="9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57" name="object 16"/>
            <p:cNvSpPr txBox="1"/>
            <p:nvPr/>
          </p:nvSpPr>
          <p:spPr>
            <a:xfrm>
              <a:off x="9437" y="3465"/>
              <a:ext cx="638" cy="1752"/>
            </a:xfrm>
            <a:prstGeom prst="rect">
              <a:avLst/>
            </a:prstGeom>
          </p:spPr>
          <p:txBody>
            <a:bodyPr vert="horz" wrap="square" lIns="0" tIns="0" rIns="0" bIns="0" rtlCol="0">
              <a:spAutoFit/>
            </a:bodyPr>
            <a:p>
              <a:pPr marL="0" marR="0">
                <a:lnSpc>
                  <a:spcPts val="1600"/>
                </a:lnSpc>
                <a:spcBef>
                  <a:spcPts val="0"/>
                </a:spcBef>
                <a:spcAft>
                  <a:spcPts val="0"/>
                </a:spcAft>
              </a:pPr>
              <a:r>
                <a:rPr sz="900" dirty="0">
                  <a:solidFill>
                    <a:srgbClr val="333333"/>
                  </a:solidFill>
                  <a:latin typeface="微软雅黑" panose="020B0503020204020204" charset="-122"/>
                  <a:ea typeface="微软雅黑" panose="020B0503020204020204" charset="-122"/>
                  <a:cs typeface="SVDSIO+MicrosoftYaHei-Bold" panose="020B0703020204020201" charset="-122"/>
                </a:rPr>
                <a:t>建材</a:t>
              </a:r>
              <a:endParaRPr sz="900" dirty="0">
                <a:solidFill>
                  <a:srgbClr val="333333"/>
                </a:solidFill>
                <a:latin typeface="微软雅黑" panose="020B0503020204020204" charset="-122"/>
                <a:ea typeface="微软雅黑" panose="020B0503020204020204" charset="-122"/>
                <a:cs typeface="SVDSIO+MicrosoftYaHei-Bold" panose="020B0703020204020201" charset="-122"/>
              </a:endParaRPr>
            </a:p>
            <a:p>
              <a:pPr marL="0" marR="0">
                <a:lnSpc>
                  <a:spcPts val="1500"/>
                </a:lnSpc>
                <a:spcBef>
                  <a:spcPts val="955"/>
                </a:spcBef>
                <a:spcAft>
                  <a:spcPts val="0"/>
                </a:spcAft>
              </a:pPr>
              <a:r>
                <a:rPr sz="900" dirty="0">
                  <a:solidFill>
                    <a:srgbClr val="333333"/>
                  </a:solidFill>
                  <a:latin typeface="微软雅黑" panose="020B0503020204020204" charset="-122"/>
                  <a:ea typeface="微软雅黑" panose="020B0503020204020204" charset="-122"/>
                  <a:cs typeface="SVDSIO+MicrosoftYaHei-Bold" panose="020B0703020204020201" charset="-122"/>
                </a:rPr>
                <a:t>钢铁</a:t>
              </a:r>
              <a:endParaRPr sz="900" dirty="0">
                <a:solidFill>
                  <a:srgbClr val="333333"/>
                </a:solidFill>
                <a:latin typeface="微软雅黑" panose="020B0503020204020204" charset="-122"/>
                <a:ea typeface="微软雅黑" panose="020B0503020204020204" charset="-122"/>
                <a:cs typeface="SVDSIO+MicrosoftYaHei-Bold" panose="020B0703020204020201" charset="-122"/>
              </a:endParaRPr>
            </a:p>
            <a:p>
              <a:pPr marL="0" marR="0">
                <a:lnSpc>
                  <a:spcPts val="1500"/>
                </a:lnSpc>
                <a:spcBef>
                  <a:spcPts val="955"/>
                </a:spcBef>
                <a:spcAft>
                  <a:spcPts val="0"/>
                </a:spcAft>
              </a:pPr>
              <a:r>
                <a:rPr sz="900" dirty="0">
                  <a:solidFill>
                    <a:srgbClr val="333333"/>
                  </a:solidFill>
                  <a:latin typeface="微软雅黑" panose="020B0503020204020204" charset="-122"/>
                  <a:ea typeface="微软雅黑" panose="020B0503020204020204" charset="-122"/>
                  <a:cs typeface="SVDSIO+MicrosoftYaHei-Bold" panose="020B0703020204020201" charset="-122"/>
                </a:rPr>
                <a:t>有色</a:t>
              </a:r>
              <a:endParaRPr sz="900" dirty="0">
                <a:solidFill>
                  <a:srgbClr val="333333"/>
                </a:solidFill>
                <a:latin typeface="微软雅黑" panose="020B0503020204020204" charset="-122"/>
                <a:ea typeface="微软雅黑" panose="020B0503020204020204" charset="-122"/>
                <a:cs typeface="SVDSIO+MicrosoftYaHei-Bold" panose="020B0703020204020201" charset="-122"/>
              </a:endParaRPr>
            </a:p>
          </p:txBody>
        </p:sp>
        <p:sp>
          <p:nvSpPr>
            <p:cNvPr id="58" name="object 18"/>
            <p:cNvSpPr txBox="1"/>
            <p:nvPr/>
          </p:nvSpPr>
          <p:spPr>
            <a:xfrm>
              <a:off x="10616" y="5477"/>
              <a:ext cx="823" cy="872"/>
            </a:xfrm>
            <a:prstGeom prst="rect">
              <a:avLst/>
            </a:prstGeom>
          </p:spPr>
          <p:txBody>
            <a:bodyPr vert="horz" wrap="square" lIns="0" tIns="0" rIns="0" bIns="0" rtlCol="0">
              <a:spAutoFit/>
            </a:bodyPr>
            <a:p>
              <a:pPr marL="0" marR="0">
                <a:lnSpc>
                  <a:spcPct val="100000"/>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2211</a:t>
              </a:r>
              <a:endParaRPr sz="900" dirty="0">
                <a:solidFill>
                  <a:srgbClr val="000000"/>
                </a:solidFill>
                <a:latin typeface="JDQLKN+MicrosoftYaHei" panose="020B0503020204020204" charset="-122"/>
                <a:cs typeface="JDQLKN+MicrosoftYaHei" panose="020B0503020204020204" charset="-122"/>
              </a:endParaRPr>
            </a:p>
            <a:p>
              <a:pPr marL="0" marR="0">
                <a:lnSpc>
                  <a:spcPct val="100000"/>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2212</a:t>
              </a:r>
              <a:endParaRPr sz="900" dirty="0">
                <a:solidFill>
                  <a:srgbClr val="000000"/>
                </a:solidFill>
                <a:latin typeface="JDQLKN+MicrosoftYaHei" panose="020B0503020204020204" charset="-122"/>
                <a:cs typeface="JDQLKN+MicrosoftYaHei" panose="020B0503020204020204" charset="-122"/>
              </a:endParaRPr>
            </a:p>
            <a:p>
              <a:pPr marL="0" marR="0">
                <a:lnSpc>
                  <a:spcPct val="100000"/>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2221</a:t>
              </a:r>
              <a:endParaRPr sz="900" dirty="0">
                <a:solidFill>
                  <a:srgbClr val="000000"/>
                </a:solidFill>
                <a:latin typeface="JDQLKN+MicrosoftYaHei" panose="020B0503020204020204" charset="-122"/>
                <a:cs typeface="JDQLKN+MicrosoftYaHei" panose="020B0503020204020204" charset="-122"/>
              </a:endParaRPr>
            </a:p>
          </p:txBody>
        </p:sp>
        <p:sp>
          <p:nvSpPr>
            <p:cNvPr id="59" name="object 19"/>
            <p:cNvSpPr txBox="1"/>
            <p:nvPr/>
          </p:nvSpPr>
          <p:spPr>
            <a:xfrm>
              <a:off x="12153" y="5470"/>
              <a:ext cx="1905" cy="353"/>
            </a:xfrm>
            <a:prstGeom prst="rect">
              <a:avLst/>
            </a:prstGeom>
          </p:spPr>
          <p:txBody>
            <a:bodyPr vert="horz" wrap="square" lIns="0" tIns="0" rIns="0" bIns="0" rtlCol="0">
              <a:spAutoFit/>
            </a:bodyPr>
            <a:p>
              <a:pPr marL="0" marR="0">
                <a:lnSpc>
                  <a:spcPts val="1315"/>
                </a:lnSpc>
                <a:spcBef>
                  <a:spcPts val="0"/>
                </a:spcBef>
                <a:spcAft>
                  <a:spcPts val="0"/>
                </a:spcAft>
              </a:pPr>
              <a:r>
                <a:rPr sz="900" dirty="0">
                  <a:solidFill>
                    <a:srgbClr val="000000"/>
                  </a:solidFill>
                  <a:latin typeface="微软雅黑" panose="020B0503020204020204" charset="-122"/>
                  <a:ea typeface="微软雅黑" panose="020B0503020204020204" charset="-122"/>
                  <a:cs typeface="微软雅黑" panose="020B0503020204020204" charset="-122"/>
                </a:rPr>
                <a:t>纸浆制造（2201）</a:t>
              </a:r>
              <a:endParaRPr sz="9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60" name="object 20"/>
            <p:cNvSpPr txBox="1"/>
            <p:nvPr/>
          </p:nvSpPr>
          <p:spPr>
            <a:xfrm>
              <a:off x="9437" y="5484"/>
              <a:ext cx="748" cy="2962"/>
            </a:xfrm>
            <a:prstGeom prst="rect">
              <a:avLst/>
            </a:prstGeom>
          </p:spPr>
          <p:txBody>
            <a:bodyPr vert="horz" wrap="square" lIns="0" tIns="0" rIns="0" bIns="0" rtlCol="0">
              <a:spAutoFit/>
            </a:bodyPr>
            <a:p>
              <a:pPr marL="0" marR="0">
                <a:lnSpc>
                  <a:spcPts val="1500"/>
                </a:lnSpc>
                <a:spcBef>
                  <a:spcPts val="0"/>
                </a:spcBef>
                <a:spcAft>
                  <a:spcPts val="0"/>
                </a:spcAft>
              </a:pPr>
              <a:r>
                <a:rPr sz="900" dirty="0">
                  <a:solidFill>
                    <a:srgbClr val="333333"/>
                  </a:solidFill>
                  <a:latin typeface="微软雅黑" panose="020B0503020204020204" charset="-122"/>
                  <a:ea typeface="微软雅黑" panose="020B0503020204020204" charset="-122"/>
                  <a:cs typeface="SVDSIO+MicrosoftYaHei-Bold" panose="020B0703020204020201" charset="-122"/>
                </a:rPr>
                <a:t>造纸</a:t>
              </a:r>
              <a:endParaRPr sz="900" dirty="0">
                <a:solidFill>
                  <a:srgbClr val="333333"/>
                </a:solidFill>
                <a:latin typeface="微软雅黑" panose="020B0503020204020204" charset="-122"/>
                <a:ea typeface="微软雅黑" panose="020B0503020204020204" charset="-122"/>
                <a:cs typeface="SVDSIO+MicrosoftYaHei-Bold" panose="020B0703020204020201" charset="-122"/>
              </a:endParaRPr>
            </a:p>
            <a:p>
              <a:pPr marL="0" marR="0">
                <a:lnSpc>
                  <a:spcPts val="1500"/>
                </a:lnSpc>
                <a:spcBef>
                  <a:spcPts val="3275"/>
                </a:spcBef>
                <a:spcAft>
                  <a:spcPts val="0"/>
                </a:spcAft>
              </a:pPr>
              <a:r>
                <a:rPr sz="900" dirty="0">
                  <a:solidFill>
                    <a:srgbClr val="333333"/>
                  </a:solidFill>
                  <a:latin typeface="微软雅黑" panose="020B0503020204020204" charset="-122"/>
                  <a:ea typeface="微软雅黑" panose="020B0503020204020204" charset="-122"/>
                  <a:cs typeface="SVDSIO+MicrosoftYaHei-Bold" panose="020B0703020204020201" charset="-122"/>
                </a:rPr>
                <a:t>电力</a:t>
              </a:r>
              <a:endParaRPr sz="900" dirty="0">
                <a:solidFill>
                  <a:srgbClr val="333333"/>
                </a:solidFill>
                <a:latin typeface="微软雅黑" panose="020B0503020204020204" charset="-122"/>
                <a:ea typeface="微软雅黑" panose="020B0503020204020204" charset="-122"/>
                <a:cs typeface="SVDSIO+MicrosoftYaHei-Bold" panose="020B0703020204020201" charset="-122"/>
              </a:endParaRPr>
            </a:p>
            <a:p>
              <a:pPr marL="0" marR="0">
                <a:lnSpc>
                  <a:spcPts val="1500"/>
                </a:lnSpc>
                <a:spcBef>
                  <a:spcPts val="3225"/>
                </a:spcBef>
                <a:spcAft>
                  <a:spcPts val="0"/>
                </a:spcAft>
              </a:pPr>
              <a:r>
                <a:rPr sz="900" dirty="0">
                  <a:solidFill>
                    <a:srgbClr val="333333"/>
                  </a:solidFill>
                  <a:latin typeface="微软雅黑" panose="020B0503020204020204" charset="-122"/>
                  <a:ea typeface="微软雅黑" panose="020B0503020204020204" charset="-122"/>
                  <a:cs typeface="SVDSIO+MicrosoftYaHei-Bold" panose="020B0703020204020201" charset="-122"/>
                </a:rPr>
                <a:t>航空</a:t>
              </a:r>
              <a:endParaRPr sz="900" dirty="0">
                <a:solidFill>
                  <a:srgbClr val="333333"/>
                </a:solidFill>
                <a:latin typeface="微软雅黑" panose="020B0503020204020204" charset="-122"/>
                <a:ea typeface="微软雅黑" panose="020B0503020204020204" charset="-122"/>
                <a:cs typeface="SVDSIO+MicrosoftYaHei-Bold" panose="020B0703020204020201" charset="-122"/>
              </a:endParaRPr>
            </a:p>
          </p:txBody>
        </p:sp>
        <p:sp>
          <p:nvSpPr>
            <p:cNvPr id="61" name="object 21"/>
            <p:cNvSpPr txBox="1"/>
            <p:nvPr/>
          </p:nvSpPr>
          <p:spPr>
            <a:xfrm>
              <a:off x="12153" y="5801"/>
              <a:ext cx="2304" cy="353"/>
            </a:xfrm>
            <a:prstGeom prst="rect">
              <a:avLst/>
            </a:prstGeom>
          </p:spPr>
          <p:txBody>
            <a:bodyPr vert="horz" wrap="square" lIns="0" tIns="0" rIns="0" bIns="0" rtlCol="0">
              <a:spAutoFit/>
            </a:bodyPr>
            <a:p>
              <a:pPr marL="0" marR="0">
                <a:lnSpc>
                  <a:spcPts val="1315"/>
                </a:lnSpc>
                <a:spcBef>
                  <a:spcPts val="0"/>
                </a:spcBef>
                <a:spcAft>
                  <a:spcPts val="0"/>
                </a:spcAft>
              </a:pPr>
              <a:r>
                <a:rPr sz="900" dirty="0">
                  <a:solidFill>
                    <a:srgbClr val="000000"/>
                  </a:solidFill>
                  <a:latin typeface="微软雅黑" panose="020B0503020204020204" charset="-122"/>
                  <a:ea typeface="微软雅黑" panose="020B0503020204020204" charset="-122"/>
                  <a:cs typeface="微软雅黑" panose="020B0503020204020204" charset="-122"/>
                </a:rPr>
                <a:t>机制纸和纸板（2202）</a:t>
              </a:r>
              <a:endParaRPr sz="9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62" name="object 22"/>
            <p:cNvSpPr txBox="1"/>
            <p:nvPr/>
          </p:nvSpPr>
          <p:spPr>
            <a:xfrm>
              <a:off x="10616" y="6638"/>
              <a:ext cx="709" cy="353"/>
            </a:xfrm>
            <a:prstGeom prst="rect">
              <a:avLst/>
            </a:prstGeom>
          </p:spPr>
          <p:txBody>
            <a:bodyPr vert="horz" wrap="square" lIns="0" tIns="0" rIns="0" bIns="0" rtlCol="0">
              <a:spAutoFit/>
            </a:bodyPr>
            <a:p>
              <a:pPr marL="0" marR="0">
                <a:lnSpc>
                  <a:spcPts val="1315"/>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4411</a:t>
              </a:r>
              <a:endParaRPr sz="900" dirty="0">
                <a:solidFill>
                  <a:srgbClr val="000000"/>
                </a:solidFill>
                <a:latin typeface="JDQLKN+MicrosoftYaHei" panose="020B0503020204020204" charset="-122"/>
                <a:cs typeface="JDQLKN+MicrosoftYaHei" panose="020B0503020204020204" charset="-122"/>
              </a:endParaRPr>
            </a:p>
          </p:txBody>
        </p:sp>
        <p:sp>
          <p:nvSpPr>
            <p:cNvPr id="63" name="object 23"/>
            <p:cNvSpPr txBox="1"/>
            <p:nvPr/>
          </p:nvSpPr>
          <p:spPr>
            <a:xfrm>
              <a:off x="12153" y="6385"/>
              <a:ext cx="1037" cy="676"/>
            </a:xfrm>
            <a:prstGeom prst="rect">
              <a:avLst/>
            </a:prstGeom>
          </p:spPr>
          <p:txBody>
            <a:bodyPr vert="horz" wrap="square" lIns="0" tIns="0" rIns="0" bIns="0" rtlCol="0">
              <a:spAutoFit/>
            </a:bodyPr>
            <a:p>
              <a:pPr marL="0" marR="0">
                <a:lnSpc>
                  <a:spcPts val="1315"/>
                </a:lnSpc>
                <a:spcBef>
                  <a:spcPts val="0"/>
                </a:spcBef>
                <a:spcAft>
                  <a:spcPts val="0"/>
                </a:spcAft>
              </a:pPr>
              <a:r>
                <a:rPr sz="900" dirty="0">
                  <a:solidFill>
                    <a:srgbClr val="000000"/>
                  </a:solidFill>
                  <a:latin typeface="微软雅黑" panose="020B0503020204020204" charset="-122"/>
                  <a:ea typeface="微软雅黑" panose="020B0503020204020204" charset="-122"/>
                  <a:cs typeface="LSIELG+MicrosoftYaHei" panose="020B0503020204020204" charset="-122"/>
                </a:rPr>
                <a:t>纯发电</a:t>
              </a:r>
              <a:endParaRPr sz="900" dirty="0">
                <a:solidFill>
                  <a:srgbClr val="000000"/>
                </a:solidFill>
                <a:latin typeface="微软雅黑" panose="020B0503020204020204" charset="-122"/>
                <a:ea typeface="微软雅黑" panose="020B0503020204020204" charset="-122"/>
                <a:cs typeface="LSIELG+MicrosoftYaHei" panose="020B0503020204020204" charset="-122"/>
              </a:endParaRPr>
            </a:p>
            <a:p>
              <a:pPr marL="0" marR="0">
                <a:lnSpc>
                  <a:spcPts val="1200"/>
                </a:lnSpc>
                <a:spcBef>
                  <a:spcPts val="0"/>
                </a:spcBef>
                <a:spcAft>
                  <a:spcPts val="0"/>
                </a:spcAft>
              </a:pPr>
              <a:r>
                <a:rPr sz="900" dirty="0">
                  <a:solidFill>
                    <a:srgbClr val="000000"/>
                  </a:solidFill>
                  <a:latin typeface="微软雅黑" panose="020B0503020204020204" charset="-122"/>
                  <a:ea typeface="微软雅黑" panose="020B0503020204020204" charset="-122"/>
                  <a:cs typeface="LSIELG+MicrosoftYaHei" panose="020B0503020204020204" charset="-122"/>
                </a:rPr>
                <a:t>热电联产</a:t>
              </a:r>
              <a:endParaRPr sz="900" dirty="0">
                <a:solidFill>
                  <a:srgbClr val="000000"/>
                </a:solidFill>
                <a:latin typeface="微软雅黑" panose="020B0503020204020204" charset="-122"/>
                <a:ea typeface="微软雅黑" panose="020B0503020204020204" charset="-122"/>
                <a:cs typeface="LSIELG+MicrosoftYaHei" panose="020B0503020204020204" charset="-122"/>
              </a:endParaRPr>
            </a:p>
          </p:txBody>
        </p:sp>
        <p:sp>
          <p:nvSpPr>
            <p:cNvPr id="64" name="object 26"/>
            <p:cNvSpPr txBox="1"/>
            <p:nvPr/>
          </p:nvSpPr>
          <p:spPr>
            <a:xfrm>
              <a:off x="10616" y="7178"/>
              <a:ext cx="709" cy="353"/>
            </a:xfrm>
            <a:prstGeom prst="rect">
              <a:avLst/>
            </a:prstGeom>
          </p:spPr>
          <p:txBody>
            <a:bodyPr vert="horz" wrap="square" lIns="0" tIns="0" rIns="0" bIns="0" rtlCol="0">
              <a:spAutoFit/>
            </a:bodyPr>
            <a:p>
              <a:pPr marL="0" marR="0">
                <a:lnSpc>
                  <a:spcPts val="1315"/>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4420</a:t>
              </a:r>
              <a:endParaRPr sz="900" dirty="0">
                <a:solidFill>
                  <a:srgbClr val="000000"/>
                </a:solidFill>
                <a:latin typeface="JDQLKN+MicrosoftYaHei" panose="020B0503020204020204" charset="-122"/>
                <a:cs typeface="JDQLKN+MicrosoftYaHei" panose="020B0503020204020204" charset="-122"/>
              </a:endParaRPr>
            </a:p>
          </p:txBody>
        </p:sp>
        <p:sp>
          <p:nvSpPr>
            <p:cNvPr id="65" name="object 27"/>
            <p:cNvSpPr txBox="1"/>
            <p:nvPr/>
          </p:nvSpPr>
          <p:spPr>
            <a:xfrm>
              <a:off x="12153" y="7143"/>
              <a:ext cx="638" cy="353"/>
            </a:xfrm>
            <a:prstGeom prst="rect">
              <a:avLst/>
            </a:prstGeom>
          </p:spPr>
          <p:txBody>
            <a:bodyPr vert="horz" wrap="square" lIns="0" tIns="0" rIns="0" bIns="0" rtlCol="0">
              <a:spAutoFit/>
            </a:bodyPr>
            <a:p>
              <a:pPr marL="0" marR="0">
                <a:lnSpc>
                  <a:spcPts val="1315"/>
                </a:lnSpc>
                <a:spcBef>
                  <a:spcPts val="0"/>
                </a:spcBef>
                <a:spcAft>
                  <a:spcPts val="0"/>
                </a:spcAft>
              </a:pPr>
              <a:r>
                <a:rPr sz="900" dirty="0">
                  <a:solidFill>
                    <a:srgbClr val="000000"/>
                  </a:solidFill>
                  <a:latin typeface="微软雅黑" panose="020B0503020204020204" charset="-122"/>
                  <a:ea typeface="微软雅黑" panose="020B0503020204020204" charset="-122"/>
                  <a:cs typeface="LSIELG+MicrosoftYaHei" panose="020B0503020204020204" charset="-122"/>
                </a:rPr>
                <a:t>电网</a:t>
              </a:r>
              <a:endParaRPr sz="900" dirty="0">
                <a:solidFill>
                  <a:srgbClr val="000000"/>
                </a:solidFill>
                <a:latin typeface="微软雅黑" panose="020B0503020204020204" charset="-122"/>
                <a:ea typeface="微软雅黑" panose="020B0503020204020204" charset="-122"/>
                <a:cs typeface="LSIELG+MicrosoftYaHei" panose="020B0503020204020204" charset="-122"/>
              </a:endParaRPr>
            </a:p>
          </p:txBody>
        </p:sp>
        <p:sp>
          <p:nvSpPr>
            <p:cNvPr id="66" name="object 29"/>
            <p:cNvSpPr txBox="1"/>
            <p:nvPr/>
          </p:nvSpPr>
          <p:spPr>
            <a:xfrm>
              <a:off x="10616" y="7594"/>
              <a:ext cx="709" cy="936"/>
            </a:xfrm>
            <a:prstGeom prst="rect">
              <a:avLst/>
            </a:prstGeom>
          </p:spPr>
          <p:txBody>
            <a:bodyPr vert="horz" wrap="square" lIns="0" tIns="0" rIns="0" bIns="0" rtlCol="0">
              <a:spAutoFit/>
            </a:bodyPr>
            <a:p>
              <a:pPr marL="0" marR="0">
                <a:lnSpc>
                  <a:spcPct val="100000"/>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5611</a:t>
              </a:r>
              <a:endParaRPr sz="900" dirty="0">
                <a:solidFill>
                  <a:srgbClr val="000000"/>
                </a:solidFill>
                <a:latin typeface="JDQLKN+MicrosoftYaHei" panose="020B0503020204020204" charset="-122"/>
                <a:cs typeface="JDQLKN+MicrosoftYaHei" panose="020B0503020204020204" charset="-122"/>
              </a:endParaRPr>
            </a:p>
            <a:p>
              <a:pPr marL="0" marR="0">
                <a:lnSpc>
                  <a:spcPts val="1200"/>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5612</a:t>
              </a:r>
              <a:endParaRPr sz="900" dirty="0">
                <a:solidFill>
                  <a:srgbClr val="000000"/>
                </a:solidFill>
                <a:latin typeface="JDQLKN+MicrosoftYaHei" panose="020B0503020204020204" charset="-122"/>
                <a:cs typeface="JDQLKN+MicrosoftYaHei" panose="020B0503020204020204" charset="-122"/>
              </a:endParaRPr>
            </a:p>
            <a:p>
              <a:pPr marL="0" marR="0">
                <a:lnSpc>
                  <a:spcPts val="1200"/>
                </a:lnSpc>
                <a:spcBef>
                  <a:spcPts val="0"/>
                </a:spcBef>
                <a:spcAft>
                  <a:spcPts val="0"/>
                </a:spcAft>
              </a:pPr>
              <a:r>
                <a:rPr sz="900" dirty="0">
                  <a:solidFill>
                    <a:srgbClr val="000000"/>
                  </a:solidFill>
                  <a:latin typeface="JDQLKN+MicrosoftYaHei" panose="020B0503020204020204" charset="-122"/>
                  <a:cs typeface="JDQLKN+MicrosoftYaHei" panose="020B0503020204020204" charset="-122"/>
                </a:rPr>
                <a:t>5631</a:t>
              </a:r>
              <a:endParaRPr sz="900" dirty="0">
                <a:solidFill>
                  <a:srgbClr val="000000"/>
                </a:solidFill>
                <a:latin typeface="JDQLKN+MicrosoftYaHei" panose="020B0503020204020204" charset="-122"/>
                <a:cs typeface="JDQLKN+MicrosoftYaHei" panose="020B0503020204020204" charset="-122"/>
              </a:endParaRPr>
            </a:p>
          </p:txBody>
        </p:sp>
        <p:sp>
          <p:nvSpPr>
            <p:cNvPr id="67" name="object 30"/>
            <p:cNvSpPr txBox="1"/>
            <p:nvPr/>
          </p:nvSpPr>
          <p:spPr>
            <a:xfrm>
              <a:off x="12153" y="7624"/>
              <a:ext cx="2053" cy="1000"/>
            </a:xfrm>
            <a:prstGeom prst="rect">
              <a:avLst/>
            </a:prstGeom>
          </p:spPr>
          <p:txBody>
            <a:bodyPr vert="horz" wrap="square" lIns="0" tIns="0" rIns="0" bIns="0" rtlCol="0">
              <a:spAutoFit/>
            </a:bodyPr>
            <a:p>
              <a:pPr marL="0" marR="0">
                <a:lnSpc>
                  <a:spcPts val="1315"/>
                </a:lnSpc>
                <a:spcBef>
                  <a:spcPts val="0"/>
                </a:spcBef>
                <a:spcAft>
                  <a:spcPts val="0"/>
                </a:spcAft>
              </a:pPr>
              <a:r>
                <a:rPr sz="900" dirty="0">
                  <a:solidFill>
                    <a:srgbClr val="000000"/>
                  </a:solidFill>
                  <a:latin typeface="微软雅黑" panose="020B0503020204020204" charset="-122"/>
                  <a:ea typeface="微软雅黑" panose="020B0503020204020204" charset="-122"/>
                  <a:cs typeface="LSIELG+MicrosoftYaHei" panose="020B0503020204020204" charset="-122"/>
                </a:rPr>
                <a:t>航空旅客运输</a:t>
              </a:r>
              <a:endParaRPr sz="900" dirty="0">
                <a:solidFill>
                  <a:srgbClr val="000000"/>
                </a:solidFill>
                <a:latin typeface="微软雅黑" panose="020B0503020204020204" charset="-122"/>
                <a:ea typeface="微软雅黑" panose="020B0503020204020204" charset="-122"/>
                <a:cs typeface="LSIELG+MicrosoftYaHei" panose="020B0503020204020204" charset="-122"/>
              </a:endParaRPr>
            </a:p>
            <a:p>
              <a:pPr marL="0" marR="0">
                <a:lnSpc>
                  <a:spcPts val="1200"/>
                </a:lnSpc>
                <a:spcBef>
                  <a:spcPts val="0"/>
                </a:spcBef>
                <a:spcAft>
                  <a:spcPts val="0"/>
                </a:spcAft>
              </a:pPr>
              <a:r>
                <a:rPr sz="900" dirty="0">
                  <a:solidFill>
                    <a:srgbClr val="000000"/>
                  </a:solidFill>
                  <a:latin typeface="微软雅黑" panose="020B0503020204020204" charset="-122"/>
                  <a:ea typeface="微软雅黑" panose="020B0503020204020204" charset="-122"/>
                  <a:cs typeface="LSIELG+MicrosoftYaHei" panose="020B0503020204020204" charset="-122"/>
                </a:rPr>
                <a:t>航空货物运输</a:t>
              </a:r>
              <a:endParaRPr sz="900" dirty="0">
                <a:solidFill>
                  <a:srgbClr val="000000"/>
                </a:solidFill>
                <a:latin typeface="微软雅黑" panose="020B0503020204020204" charset="-122"/>
                <a:ea typeface="微软雅黑" panose="020B0503020204020204" charset="-122"/>
                <a:cs typeface="LSIELG+MicrosoftYaHei" panose="020B0503020204020204" charset="-122"/>
              </a:endParaRPr>
            </a:p>
            <a:p>
              <a:pPr marL="0" marR="0">
                <a:lnSpc>
                  <a:spcPts val="1200"/>
                </a:lnSpc>
                <a:spcBef>
                  <a:spcPts val="0"/>
                </a:spcBef>
                <a:spcAft>
                  <a:spcPts val="0"/>
                </a:spcAft>
              </a:pPr>
              <a:r>
                <a:rPr sz="900" dirty="0">
                  <a:solidFill>
                    <a:srgbClr val="000000"/>
                  </a:solidFill>
                  <a:latin typeface="微软雅黑" panose="020B0503020204020204" charset="-122"/>
                  <a:ea typeface="微软雅黑" panose="020B0503020204020204" charset="-122"/>
                  <a:cs typeface="LSIELG+MicrosoftYaHei" panose="020B0503020204020204" charset="-122"/>
                </a:rPr>
                <a:t>机场</a:t>
              </a:r>
              <a:endParaRPr sz="900" dirty="0">
                <a:solidFill>
                  <a:srgbClr val="000000"/>
                </a:solidFill>
                <a:latin typeface="微软雅黑" panose="020B0503020204020204" charset="-122"/>
                <a:ea typeface="微软雅黑" panose="020B0503020204020204" charset="-122"/>
                <a:cs typeface="LSIELG+MicrosoftYaHei" panose="020B0503020204020204" charset="-122"/>
              </a:endParaRPr>
            </a:p>
          </p:txBody>
        </p:sp>
      </p:grpSp>
      <p:sp>
        <p:nvSpPr>
          <p:cNvPr id="68" name="object 6"/>
          <p:cNvSpPr txBox="1"/>
          <p:nvPr/>
        </p:nvSpPr>
        <p:spPr>
          <a:xfrm>
            <a:off x="5738197" y="782170"/>
            <a:ext cx="3046483" cy="168275"/>
          </a:xfrm>
          <a:prstGeom prst="rect">
            <a:avLst/>
          </a:prstGeom>
        </p:spPr>
        <p:txBody>
          <a:bodyPr vert="horz" wrap="square" lIns="0" tIns="0" rIns="0" bIns="0" rtlCol="0">
            <a:spAutoFit/>
          </a:bodyPr>
          <a:p>
            <a:pPr marL="0" marR="0">
              <a:lnSpc>
                <a:spcPts val="1315"/>
              </a:lnSpc>
              <a:spcBef>
                <a:spcPts val="0"/>
              </a:spcBef>
              <a:spcAft>
                <a:spcPts val="0"/>
              </a:spcAft>
            </a:pPr>
            <a:r>
              <a:rPr sz="900" dirty="0">
                <a:solidFill>
                  <a:srgbClr val="333333"/>
                </a:solidFill>
                <a:latin typeface="微软雅黑" panose="020B0503020204020204" charset="-122"/>
                <a:ea typeface="微软雅黑" panose="020B0503020204020204" charset="-122"/>
                <a:cs typeface="SVDSIO+MicrosoftYaHei-Bold" panose="020B0703020204020201" charset="-122"/>
              </a:rPr>
              <a:t>行业</a:t>
            </a:r>
            <a:r>
              <a:rPr lang="en-US" sz="900" dirty="0">
                <a:solidFill>
                  <a:srgbClr val="333333"/>
                </a:solidFill>
                <a:latin typeface="微软雅黑" panose="020B0503020204020204" charset="-122"/>
                <a:ea typeface="微软雅黑" panose="020B0503020204020204" charset="-122"/>
                <a:cs typeface="SVDSIO+MicrosoftYaHei-Bold" panose="020B0703020204020201" charset="-122"/>
              </a:rPr>
              <a:t>      </a:t>
            </a:r>
            <a:r>
              <a:rPr lang="zh-CN" sz="900" dirty="0">
                <a:solidFill>
                  <a:srgbClr val="333333"/>
                </a:solidFill>
                <a:latin typeface="微软雅黑" panose="020B0503020204020204" charset="-122"/>
                <a:ea typeface="微软雅黑" panose="020B0503020204020204" charset="-122"/>
                <a:cs typeface="SVDSIO+MicrosoftYaHei-Bold" panose="020B0703020204020201" charset="-122"/>
              </a:rPr>
              <a:t>行业</a:t>
            </a:r>
            <a:r>
              <a:rPr sz="900" dirty="0">
                <a:solidFill>
                  <a:srgbClr val="333333"/>
                </a:solidFill>
                <a:latin typeface="微软雅黑" panose="020B0503020204020204" charset="-122"/>
                <a:ea typeface="微软雅黑" panose="020B0503020204020204" charset="-122"/>
                <a:cs typeface="SVDSIO+MicrosoftYaHei-Bold" panose="020B0703020204020201" charset="-122"/>
              </a:rPr>
              <a:t>代码</a:t>
            </a:r>
            <a:r>
              <a:rPr lang="en-US" sz="900" dirty="0">
                <a:solidFill>
                  <a:srgbClr val="333333"/>
                </a:solidFill>
                <a:latin typeface="微软雅黑" panose="020B0503020204020204" charset="-122"/>
                <a:ea typeface="微软雅黑" panose="020B0503020204020204" charset="-122"/>
                <a:cs typeface="SVDSIO+MicrosoftYaHei-Bold" panose="020B0703020204020201" charset="-122"/>
              </a:rPr>
              <a:t>       </a:t>
            </a:r>
            <a:r>
              <a:rPr sz="900" dirty="0">
                <a:solidFill>
                  <a:srgbClr val="333333"/>
                </a:solidFill>
                <a:latin typeface="微软雅黑" panose="020B0503020204020204" charset="-122"/>
                <a:ea typeface="微软雅黑" panose="020B0503020204020204" charset="-122"/>
                <a:cs typeface="微软雅黑" panose="020B0503020204020204" charset="-122"/>
              </a:rPr>
              <a:t>行业子类（主营产品统计代码）</a:t>
            </a:r>
            <a:endParaRPr sz="900" dirty="0">
              <a:solidFill>
                <a:srgbClr val="333333"/>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548134" y="2031782"/>
            <a:ext cx="1955597" cy="567055"/>
          </a:xfrm>
          <a:prstGeom prst="rect">
            <a:avLst/>
          </a:prstGeom>
          <a:noFill/>
        </p:spPr>
        <p:txBody>
          <a:bodyPr wrap="square" rtlCol="0" anchor="t">
            <a:spAutoFit/>
          </a:bodyPr>
          <a:p>
            <a:pPr lvl="0" algn="l">
              <a:lnSpc>
                <a:spcPts val="1855"/>
              </a:lnSpc>
              <a:spcBef>
                <a:spcPts val="0"/>
              </a:spcBef>
              <a:spcAft>
                <a:spcPts val="0"/>
              </a:spcAft>
              <a:buClrTx/>
              <a:buSzTx/>
              <a:buFontTx/>
            </a:pPr>
            <a:r>
              <a:rPr lang="zh-CN" altLang="en-US" sz="1050" dirty="0">
                <a:solidFill>
                  <a:schemeClr val="tx2"/>
                </a:solidFill>
                <a:latin typeface="微软雅黑" panose="020B0503020204020204" charset="-122"/>
                <a:ea typeface="微软雅黑" panose="020B0503020204020204" charset="-122"/>
                <a:sym typeface="+mn-ea"/>
              </a:rPr>
              <a:t>发电、钢铁、建材、石化、化工、有色、造纸、航空</a:t>
            </a:r>
            <a:endParaRPr lang="zh-CN" altLang="en-US" sz="1050" dirty="0">
              <a:solidFill>
                <a:schemeClr val="tx2"/>
              </a:solidFill>
              <a:latin typeface="微软雅黑" panose="020B0503020204020204" charset="-122"/>
              <a:ea typeface="微软雅黑" panose="020B0503020204020204" charset="-122"/>
              <a:sym typeface="+mn-ea"/>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179511" y="51260"/>
            <a:ext cx="2188464"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微软雅黑" panose="020B0503020204020204" charset="-122"/>
                <a:ea typeface="微软雅黑" panose="020B0503020204020204" charset="-122"/>
                <a:cs typeface="微软雅黑" panose="020B0503020204020204" charset="-122"/>
              </a:rPr>
              <a:t>全国碳排放权交易</a:t>
            </a:r>
            <a:endParaRPr sz="2000" dirty="0">
              <a:solidFill>
                <a:srgbClr val="003869"/>
              </a:solidFill>
              <a:latin typeface="SVDSIO+MicrosoftYaHei-Bold" panose="020B0703020204020201" charset="-122"/>
              <a:cs typeface="SVDSIO+MicrosoftYaHei-Bold" panose="020B0703020204020201" charset="-122"/>
            </a:endParaRPr>
          </a:p>
        </p:txBody>
      </p:sp>
      <p:pic>
        <p:nvPicPr>
          <p:cNvPr id="5" name="图片 4" descr="4企业碳资产管理策略培训-Apr2021-L（修改）456"/>
          <p:cNvPicPr>
            <a:picLocks noChangeAspect="1"/>
          </p:cNvPicPr>
          <p:nvPr/>
        </p:nvPicPr>
        <p:blipFill>
          <a:blip r:embed="rId2"/>
          <a:stretch>
            <a:fillRect/>
          </a:stretch>
        </p:blipFill>
        <p:spPr>
          <a:xfrm>
            <a:off x="986790" y="483235"/>
            <a:ext cx="7171055" cy="410527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39" name="图片 38" descr="4企业碳资产管理策略培训-Apr2021-L（修改）56"/>
          <p:cNvPicPr>
            <a:picLocks noChangeAspect="1"/>
          </p:cNvPicPr>
          <p:nvPr/>
        </p:nvPicPr>
        <p:blipFill>
          <a:blip r:embed="rId2"/>
          <a:stretch>
            <a:fillRect/>
          </a:stretch>
        </p:blipFill>
        <p:spPr>
          <a:xfrm>
            <a:off x="36797" y="1146598"/>
            <a:ext cx="2626032" cy="3528835"/>
          </a:xfrm>
          <a:prstGeom prst="rect">
            <a:avLst/>
          </a:prstGeom>
        </p:spPr>
      </p:pic>
      <p:grpSp>
        <p:nvGrpSpPr>
          <p:cNvPr id="18" name="组合 17"/>
          <p:cNvGrpSpPr/>
          <p:nvPr/>
        </p:nvGrpSpPr>
        <p:grpSpPr>
          <a:xfrm>
            <a:off x="2516171" y="1661329"/>
            <a:ext cx="1943216" cy="2619366"/>
            <a:chOff x="1827008" y="2120901"/>
            <a:chExt cx="2298700" cy="2736849"/>
          </a:xfrm>
        </p:grpSpPr>
        <p:sp>
          <p:nvSpPr>
            <p:cNvPr id="19" name="矩形 18"/>
            <p:cNvSpPr/>
            <p:nvPr/>
          </p:nvSpPr>
          <p:spPr>
            <a:xfrm>
              <a:off x="1827008" y="2120901"/>
              <a:ext cx="2298700" cy="444500"/>
            </a:xfrm>
            <a:prstGeom prst="rect">
              <a:avLst/>
            </a:prstGeom>
            <a:solidFill>
              <a:srgbClr val="005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20" name="矩形 19"/>
            <p:cNvSpPr/>
            <p:nvPr/>
          </p:nvSpPr>
          <p:spPr>
            <a:xfrm>
              <a:off x="1827008" y="2565400"/>
              <a:ext cx="2298700" cy="2292350"/>
            </a:xfrm>
            <a:prstGeom prst="rect">
              <a:avLst/>
            </a:prstGeom>
            <a:gradFill>
              <a:gsLst>
                <a:gs pos="0">
                  <a:srgbClr val="14CD68"/>
                </a:gs>
                <a:gs pos="100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grpSp>
      <p:sp>
        <p:nvSpPr>
          <p:cNvPr id="21" name="文本框 29"/>
          <p:cNvSpPr txBox="1"/>
          <p:nvPr/>
        </p:nvSpPr>
        <p:spPr>
          <a:xfrm>
            <a:off x="2571882" y="1695136"/>
            <a:ext cx="1860364" cy="321945"/>
          </a:xfrm>
          <a:prstGeom prst="rect">
            <a:avLst/>
          </a:prstGeom>
          <a:noFill/>
        </p:spPr>
        <p:txBody>
          <a:bodyPr wrap="square" rtlCol="0">
            <a:spAutoFit/>
          </a:bodyPr>
          <a:lstStyle/>
          <a:p>
            <a:pPr algn="ctr"/>
            <a:r>
              <a:rPr lang="zh-CN" altLang="en-US" sz="1500" dirty="0" smtClean="0">
                <a:solidFill>
                  <a:schemeClr val="bg1"/>
                </a:solidFill>
                <a:latin typeface="微软雅黑" panose="020B0503020204020204" charset="-122"/>
                <a:ea typeface="微软雅黑" panose="020B0503020204020204" charset="-122"/>
                <a:sym typeface="+mn-ea"/>
              </a:rPr>
              <a:t>1. 配额分配方案</a:t>
            </a:r>
            <a:endParaRPr lang="zh-CN" altLang="en-US" sz="1500" dirty="0" smtClean="0">
              <a:solidFill>
                <a:schemeClr val="bg1"/>
              </a:solidFill>
              <a:latin typeface="微软雅黑" panose="020B0503020204020204" charset="-122"/>
              <a:ea typeface="微软雅黑" panose="020B0503020204020204" charset="-122"/>
            </a:endParaRPr>
          </a:p>
        </p:txBody>
      </p:sp>
      <p:sp>
        <p:nvSpPr>
          <p:cNvPr id="25" name="文本框 33"/>
          <p:cNvSpPr txBox="1"/>
          <p:nvPr/>
        </p:nvSpPr>
        <p:spPr>
          <a:xfrm>
            <a:off x="2787584" y="2117968"/>
            <a:ext cx="1578953" cy="2148840"/>
          </a:xfrm>
          <a:prstGeom prst="rect">
            <a:avLst/>
          </a:prstGeom>
          <a:noFill/>
        </p:spPr>
        <p:txBody>
          <a:bodyPr wrap="square" rtlCol="0">
            <a:spAutoFit/>
          </a:bodyPr>
          <a:lstStyle/>
          <a:p>
            <a:pPr marL="0" marR="0">
              <a:lnSpc>
                <a:spcPct val="110000"/>
              </a:lnSpc>
              <a:spcBef>
                <a:spcPts val="0"/>
              </a:spcBef>
              <a:spcAft>
                <a:spcPts val="0"/>
              </a:spcAft>
            </a:pPr>
            <a:r>
              <a:rPr lang="zh-CN" altLang="en-US" sz="1200" dirty="0" smtClean="0">
                <a:solidFill>
                  <a:schemeClr val="bg1"/>
                </a:solidFill>
                <a:latin typeface="微软雅黑" panose="020B0503020204020204" charset="-122"/>
                <a:ea typeface="微软雅黑" panose="020B0503020204020204" charset="-122"/>
                <a:sym typeface="+mn-ea"/>
              </a:rPr>
              <a:t>• 2013-2019年任</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ct val="110000"/>
              </a:lnSpc>
              <a:spcBef>
                <a:spcPts val="225"/>
              </a:spcBef>
              <a:spcAft>
                <a:spcPts val="0"/>
              </a:spcAft>
            </a:pPr>
            <a:r>
              <a:rPr lang="zh-CN" altLang="en-US" sz="1200" dirty="0" smtClean="0">
                <a:solidFill>
                  <a:schemeClr val="bg1"/>
                </a:solidFill>
                <a:latin typeface="微软雅黑" panose="020B0503020204020204" charset="-122"/>
                <a:ea typeface="微软雅黑" panose="020B0503020204020204" charset="-122"/>
                <a:sym typeface="+mn-ea"/>
              </a:rPr>
              <a:t>一年排放达到2.6</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ct val="110000"/>
              </a:lnSpc>
              <a:spcBef>
                <a:spcPts val="210"/>
              </a:spcBef>
              <a:spcAft>
                <a:spcPts val="0"/>
              </a:spcAft>
            </a:pPr>
            <a:r>
              <a:rPr lang="zh-CN" altLang="en-US" sz="1200" dirty="0" smtClean="0">
                <a:solidFill>
                  <a:schemeClr val="bg1"/>
                </a:solidFill>
                <a:latin typeface="微软雅黑" panose="020B0503020204020204" charset="-122"/>
                <a:ea typeface="微软雅黑" panose="020B0503020204020204" charset="-122"/>
                <a:sym typeface="+mn-ea"/>
              </a:rPr>
              <a:t>万吨二氧化碳当</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ct val="110000"/>
              </a:lnSpc>
              <a:spcBef>
                <a:spcPts val="210"/>
              </a:spcBef>
              <a:spcAft>
                <a:spcPts val="0"/>
              </a:spcAft>
            </a:pPr>
            <a:r>
              <a:rPr lang="zh-CN" altLang="en-US" sz="1200" dirty="0" smtClean="0">
                <a:solidFill>
                  <a:schemeClr val="bg1"/>
                </a:solidFill>
                <a:latin typeface="微软雅黑" panose="020B0503020204020204" charset="-122"/>
                <a:ea typeface="微软雅黑" panose="020B0503020204020204" charset="-122"/>
                <a:sym typeface="+mn-ea"/>
              </a:rPr>
              <a:t>量及以上的发电</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ct val="110000"/>
              </a:lnSpc>
              <a:spcBef>
                <a:spcPts val="275"/>
              </a:spcBef>
              <a:spcAft>
                <a:spcPts val="0"/>
              </a:spcAft>
            </a:pPr>
            <a:r>
              <a:rPr lang="zh-CN" altLang="en-US" sz="1200" dirty="0" smtClean="0">
                <a:solidFill>
                  <a:schemeClr val="bg1"/>
                </a:solidFill>
                <a:latin typeface="微软雅黑" panose="020B0503020204020204" charset="-122"/>
                <a:ea typeface="微软雅黑" panose="020B0503020204020204" charset="-122"/>
                <a:sym typeface="+mn-ea"/>
              </a:rPr>
              <a:t>企业（含自备电</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ct val="110000"/>
              </a:lnSpc>
              <a:spcBef>
                <a:spcPts val="210"/>
              </a:spcBef>
              <a:spcAft>
                <a:spcPts val="0"/>
              </a:spcAft>
            </a:pPr>
            <a:r>
              <a:rPr lang="zh-CN" altLang="en-US" sz="1200" dirty="0" smtClean="0">
                <a:solidFill>
                  <a:schemeClr val="bg1"/>
                </a:solidFill>
                <a:latin typeface="微软雅黑" panose="020B0503020204020204" charset="-122"/>
                <a:ea typeface="微软雅黑" panose="020B0503020204020204" charset="-122"/>
                <a:sym typeface="+mn-ea"/>
              </a:rPr>
              <a:t>厂）纳入2019-</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ct val="110000"/>
              </a:lnSpc>
              <a:spcBef>
                <a:spcPts val="225"/>
              </a:spcBef>
              <a:spcAft>
                <a:spcPts val="0"/>
              </a:spcAft>
            </a:pPr>
            <a:r>
              <a:rPr lang="zh-CN" altLang="en-US" sz="1200" dirty="0" smtClean="0">
                <a:solidFill>
                  <a:schemeClr val="bg1"/>
                </a:solidFill>
                <a:latin typeface="微软雅黑" panose="020B0503020204020204" charset="-122"/>
                <a:ea typeface="微软雅黑" panose="020B0503020204020204" charset="-122"/>
                <a:sym typeface="+mn-ea"/>
              </a:rPr>
              <a:t>2020 年全国碳市</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ct val="110000"/>
              </a:lnSpc>
              <a:spcBef>
                <a:spcPts val="260"/>
              </a:spcBef>
              <a:spcAft>
                <a:spcPts val="0"/>
              </a:spcAft>
            </a:pPr>
            <a:r>
              <a:rPr lang="zh-CN" altLang="en-US" sz="1200" dirty="0" smtClean="0">
                <a:solidFill>
                  <a:schemeClr val="bg1"/>
                </a:solidFill>
                <a:latin typeface="微软雅黑" panose="020B0503020204020204" charset="-122"/>
                <a:ea typeface="微软雅黑" panose="020B0503020204020204" charset="-122"/>
                <a:sym typeface="+mn-ea"/>
              </a:rPr>
              <a:t>场配额管理的重</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ct val="110000"/>
              </a:lnSpc>
              <a:spcBef>
                <a:spcPts val="210"/>
              </a:spcBef>
              <a:spcAft>
                <a:spcPts val="0"/>
              </a:spcAft>
            </a:pPr>
            <a:r>
              <a:rPr lang="zh-CN" altLang="en-US" sz="1200" dirty="0" smtClean="0">
                <a:solidFill>
                  <a:schemeClr val="bg1"/>
                </a:solidFill>
                <a:latin typeface="微软雅黑" panose="020B0503020204020204" charset="-122"/>
                <a:ea typeface="微软雅黑" panose="020B0503020204020204" charset="-122"/>
                <a:sym typeface="+mn-ea"/>
              </a:rPr>
              <a:t>点排放单位名单。</a:t>
            </a:r>
            <a:endParaRPr lang="zh-CN" altLang="en-US" sz="1200" dirty="0" smtClean="0">
              <a:solidFill>
                <a:schemeClr val="bg1"/>
              </a:solidFill>
              <a:latin typeface="微软雅黑" panose="020B0503020204020204" charset="-122"/>
              <a:ea typeface="微软雅黑" panose="020B0503020204020204" charset="-122"/>
              <a:sym typeface="+mn-ea"/>
            </a:endParaRPr>
          </a:p>
        </p:txBody>
      </p:sp>
      <p:sp>
        <p:nvSpPr>
          <p:cNvPr id="4" name="object 4"/>
          <p:cNvSpPr txBox="1"/>
          <p:nvPr/>
        </p:nvSpPr>
        <p:spPr>
          <a:xfrm>
            <a:off x="323618" y="51558"/>
            <a:ext cx="3106956" cy="339090"/>
          </a:xfrm>
          <a:prstGeom prst="rect">
            <a:avLst/>
          </a:prstGeom>
        </p:spPr>
        <p:txBody>
          <a:bodyPr vert="horz" wrap="square" lIns="0" tIns="0" rIns="0" bIns="0" rtlCol="0">
            <a:spAutoFit/>
          </a:bodyPr>
          <a:p>
            <a:pPr marL="0" marR="0">
              <a:lnSpc>
                <a:spcPts val="2645"/>
              </a:lnSpc>
              <a:spcBef>
                <a:spcPts val="0"/>
              </a:spcBef>
              <a:spcAft>
                <a:spcPts val="0"/>
              </a:spcAft>
            </a:pPr>
            <a:r>
              <a:rPr dirty="0">
                <a:solidFill>
                  <a:srgbClr val="003869"/>
                </a:solidFill>
                <a:latin typeface="微软雅黑" panose="020B0503020204020204" charset="-122"/>
                <a:ea typeface="微软雅黑" panose="020B0503020204020204" charset="-122"/>
                <a:cs typeface="微软雅黑" panose="020B0503020204020204" charset="-122"/>
              </a:rPr>
              <a:t>全国碳排放权交易</a:t>
            </a:r>
            <a:endParaRPr dirty="0">
              <a:solidFill>
                <a:srgbClr val="003869"/>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062449" y="735670"/>
            <a:ext cx="3336942" cy="548005"/>
          </a:xfrm>
          <a:prstGeom prst="rect">
            <a:avLst/>
          </a:prstGeom>
          <a:noFill/>
        </p:spPr>
        <p:txBody>
          <a:bodyPr wrap="square" rtlCol="0" anchor="t">
            <a:spAutoFit/>
          </a:bodyPr>
          <a:p>
            <a:pPr marL="0" marR="0">
              <a:lnSpc>
                <a:spcPts val="3565"/>
              </a:lnSpc>
              <a:spcBef>
                <a:spcPts val="0"/>
              </a:spcBef>
              <a:spcAft>
                <a:spcPts val="0"/>
              </a:spcAft>
            </a:pPr>
            <a:r>
              <a:rPr sz="1500"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全国碳市场以</a:t>
            </a:r>
            <a:r>
              <a:rPr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电力</a:t>
            </a:r>
            <a:r>
              <a:rPr sz="1500"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行业为突破口</a:t>
            </a:r>
            <a:endParaRPr sz="1500"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3" name="文本框 2"/>
          <p:cNvSpPr txBox="1"/>
          <p:nvPr/>
        </p:nvSpPr>
        <p:spPr>
          <a:xfrm>
            <a:off x="1116256" y="1059936"/>
            <a:ext cx="3336942" cy="548005"/>
          </a:xfrm>
          <a:prstGeom prst="rect">
            <a:avLst/>
          </a:prstGeom>
          <a:noFill/>
        </p:spPr>
        <p:txBody>
          <a:bodyPr wrap="square" rtlCol="0" anchor="t">
            <a:spAutoFit/>
          </a:bodyPr>
          <a:p>
            <a:pPr marL="0" marR="0">
              <a:lnSpc>
                <a:spcPts val="3565"/>
              </a:lnSpc>
              <a:spcBef>
                <a:spcPts val="0"/>
              </a:spcBef>
              <a:spcAft>
                <a:spcPts val="0"/>
              </a:spcAft>
            </a:pPr>
            <a:r>
              <a:rPr sz="1500"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首批纳入企业</a:t>
            </a:r>
            <a:r>
              <a:rPr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2200</a:t>
            </a:r>
            <a:endParaRPr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119" name="饼形 118"/>
          <p:cNvSpPr/>
          <p:nvPr/>
        </p:nvSpPr>
        <p:spPr>
          <a:xfrm>
            <a:off x="5489802" y="604726"/>
            <a:ext cx="894232" cy="866138"/>
          </a:xfrm>
          <a:prstGeom prst="pie">
            <a:avLst>
              <a:gd name="adj1" fmla="val 1876036"/>
              <a:gd name="adj2" fmla="val 1786023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solidFill>
                <a:schemeClr val="tx1"/>
              </a:solidFill>
              <a:latin typeface="微软雅黑" panose="020B0503020204020204" charset="-122"/>
              <a:ea typeface="微软雅黑" panose="020B0503020204020204" charset="-122"/>
            </a:endParaRPr>
          </a:p>
        </p:txBody>
      </p:sp>
      <p:sp>
        <p:nvSpPr>
          <p:cNvPr id="120" name="饼形 119"/>
          <p:cNvSpPr/>
          <p:nvPr/>
        </p:nvSpPr>
        <p:spPr>
          <a:xfrm rot="16491818">
            <a:off x="5547417" y="595202"/>
            <a:ext cx="919468" cy="851377"/>
          </a:xfrm>
          <a:prstGeom prst="pie">
            <a:avLst>
              <a:gd name="adj1" fmla="val 1271878"/>
              <a:gd name="adj2" fmla="val 703834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solidFill>
                <a:schemeClr val="tx1"/>
              </a:solidFill>
              <a:latin typeface="微软雅黑" panose="020B0503020204020204" charset="-122"/>
              <a:ea typeface="微软雅黑" panose="020B0503020204020204" charset="-122"/>
            </a:endParaRPr>
          </a:p>
        </p:txBody>
      </p:sp>
      <p:sp>
        <p:nvSpPr>
          <p:cNvPr id="5" name="文本框 4"/>
          <p:cNvSpPr txBox="1"/>
          <p:nvPr/>
        </p:nvSpPr>
        <p:spPr>
          <a:xfrm>
            <a:off x="6461172" y="666627"/>
            <a:ext cx="2508250" cy="477520"/>
          </a:xfrm>
          <a:prstGeom prst="rect">
            <a:avLst/>
          </a:prstGeom>
          <a:noFill/>
        </p:spPr>
        <p:txBody>
          <a:bodyPr wrap="none" rtlCol="0" anchor="t">
            <a:spAutoFit/>
          </a:bodyPr>
          <a:p>
            <a:pPr marL="0" marR="0">
              <a:lnSpc>
                <a:spcPts val="3015"/>
              </a:lnSpc>
              <a:spcBef>
                <a:spcPts val="0"/>
              </a:spcBef>
              <a:spcAft>
                <a:spcPts val="0"/>
              </a:spcAft>
            </a:pPr>
            <a:r>
              <a:rPr dirty="0">
                <a:solidFill>
                  <a:schemeClr val="tx2"/>
                </a:solidFill>
                <a:latin typeface="微软雅黑" panose="020B0503020204020204" charset="-122"/>
                <a:ea typeface="微软雅黑" panose="020B0503020204020204" charset="-122"/>
                <a:cs typeface="微软雅黑" panose="020B0503020204020204" charset="-122"/>
                <a:sym typeface="+mn-ea"/>
              </a:rPr>
              <a:t>碳排放量将超过40亿吨</a:t>
            </a:r>
            <a:endParaRPr lang="zh-CN" altLang="en-US" dirty="0">
              <a:solidFill>
                <a:schemeClr val="tx2"/>
              </a:solidFill>
              <a:latin typeface="微软雅黑" panose="020B0503020204020204" charset="-122"/>
              <a:ea typeface="微软雅黑" panose="020B0503020204020204" charset="-122"/>
              <a:cs typeface="微软雅黑" panose="020B0503020204020204" charset="-122"/>
              <a:sym typeface="+mn-ea"/>
            </a:endParaRPr>
          </a:p>
        </p:txBody>
      </p:sp>
      <p:grpSp>
        <p:nvGrpSpPr>
          <p:cNvPr id="6" name="组合 5"/>
          <p:cNvGrpSpPr/>
          <p:nvPr/>
        </p:nvGrpSpPr>
        <p:grpSpPr>
          <a:xfrm>
            <a:off x="4615569" y="1662281"/>
            <a:ext cx="1860364" cy="2613176"/>
            <a:chOff x="1827008" y="2120901"/>
            <a:chExt cx="2298700" cy="2736849"/>
          </a:xfrm>
        </p:grpSpPr>
        <p:sp>
          <p:nvSpPr>
            <p:cNvPr id="7" name="矩形 6"/>
            <p:cNvSpPr/>
            <p:nvPr/>
          </p:nvSpPr>
          <p:spPr>
            <a:xfrm>
              <a:off x="1827008" y="2120901"/>
              <a:ext cx="2298700" cy="444500"/>
            </a:xfrm>
            <a:prstGeom prst="rect">
              <a:avLst/>
            </a:prstGeom>
            <a:solidFill>
              <a:srgbClr val="005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solidFill>
                  <a:schemeClr val="bg1"/>
                </a:solidFill>
              </a:endParaRPr>
            </a:p>
          </p:txBody>
        </p:sp>
        <p:sp>
          <p:nvSpPr>
            <p:cNvPr id="8" name="矩形 7"/>
            <p:cNvSpPr/>
            <p:nvPr/>
          </p:nvSpPr>
          <p:spPr>
            <a:xfrm>
              <a:off x="1827008" y="2565400"/>
              <a:ext cx="2298700" cy="2292350"/>
            </a:xfrm>
            <a:prstGeom prst="rect">
              <a:avLst/>
            </a:prstGeom>
            <a:gradFill>
              <a:gsLst>
                <a:gs pos="0">
                  <a:srgbClr val="14CD68"/>
                </a:gs>
                <a:gs pos="100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solidFill>
                  <a:schemeClr val="bg1"/>
                </a:solidFill>
              </a:endParaRPr>
            </a:p>
          </p:txBody>
        </p:sp>
      </p:grpSp>
      <p:sp>
        <p:nvSpPr>
          <p:cNvPr id="30" name="object 12"/>
          <p:cNvSpPr txBox="1"/>
          <p:nvPr/>
        </p:nvSpPr>
        <p:spPr>
          <a:xfrm>
            <a:off x="4679851" y="1777988"/>
            <a:ext cx="1653234" cy="214630"/>
          </a:xfrm>
          <a:prstGeom prst="rect">
            <a:avLst/>
          </a:prstGeom>
        </p:spPr>
        <p:txBody>
          <a:bodyPr vert="horz" wrap="square" lIns="0" tIns="0" rIns="0" bIns="0" rtlCol="0">
            <a:spAutoFit/>
          </a:bodyPr>
          <a:p>
            <a:pPr marL="0" marR="0" algn="ctr">
              <a:lnSpc>
                <a:spcPts val="1675"/>
              </a:lnSpc>
              <a:spcBef>
                <a:spcPts val="0"/>
              </a:spcBef>
              <a:spcAft>
                <a:spcPts val="0"/>
              </a:spcAft>
            </a:pPr>
            <a:r>
              <a:rPr lang="zh-CN" altLang="en-US" sz="1500" dirty="0" smtClean="0">
                <a:solidFill>
                  <a:schemeClr val="bg1"/>
                </a:solidFill>
                <a:latin typeface="微软雅黑" panose="020B0503020204020204" charset="-122"/>
                <a:ea typeface="微软雅黑" panose="020B0503020204020204" charset="-122"/>
              </a:rPr>
              <a:t>2. 启动碳交易</a:t>
            </a:r>
            <a:endParaRPr lang="zh-CN" altLang="en-US" sz="1500" dirty="0" smtClean="0">
              <a:solidFill>
                <a:schemeClr val="bg1"/>
              </a:solidFill>
              <a:latin typeface="微软雅黑" panose="020B0503020204020204" charset="-122"/>
              <a:ea typeface="微软雅黑" panose="020B0503020204020204" charset="-122"/>
            </a:endParaRPr>
          </a:p>
        </p:txBody>
      </p:sp>
      <p:grpSp>
        <p:nvGrpSpPr>
          <p:cNvPr id="33" name="组合 32"/>
          <p:cNvGrpSpPr/>
          <p:nvPr/>
        </p:nvGrpSpPr>
        <p:grpSpPr>
          <a:xfrm>
            <a:off x="6677826" y="1653710"/>
            <a:ext cx="1860364" cy="2613176"/>
            <a:chOff x="1827008" y="2120901"/>
            <a:chExt cx="2298700" cy="2736849"/>
          </a:xfrm>
        </p:grpSpPr>
        <p:sp>
          <p:nvSpPr>
            <p:cNvPr id="34" name="矩形 33"/>
            <p:cNvSpPr/>
            <p:nvPr/>
          </p:nvSpPr>
          <p:spPr>
            <a:xfrm>
              <a:off x="1827008" y="2120901"/>
              <a:ext cx="2298700" cy="444500"/>
            </a:xfrm>
            <a:prstGeom prst="rect">
              <a:avLst/>
            </a:prstGeom>
            <a:solidFill>
              <a:srgbClr val="005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solidFill>
                  <a:schemeClr val="bg1"/>
                </a:solidFill>
              </a:endParaRPr>
            </a:p>
          </p:txBody>
        </p:sp>
        <p:sp>
          <p:nvSpPr>
            <p:cNvPr id="35" name="矩形 34"/>
            <p:cNvSpPr/>
            <p:nvPr/>
          </p:nvSpPr>
          <p:spPr>
            <a:xfrm>
              <a:off x="1827008" y="2565400"/>
              <a:ext cx="2298700" cy="2292350"/>
            </a:xfrm>
            <a:prstGeom prst="rect">
              <a:avLst/>
            </a:prstGeom>
            <a:gradFill>
              <a:gsLst>
                <a:gs pos="0">
                  <a:srgbClr val="14CD68"/>
                </a:gs>
                <a:gs pos="100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solidFill>
                  <a:schemeClr val="bg1"/>
                </a:solidFill>
              </a:endParaRPr>
            </a:p>
          </p:txBody>
        </p:sp>
      </p:grpSp>
      <p:sp>
        <p:nvSpPr>
          <p:cNvPr id="32" name="文本框 31"/>
          <p:cNvSpPr txBox="1"/>
          <p:nvPr/>
        </p:nvSpPr>
        <p:spPr>
          <a:xfrm>
            <a:off x="6894003" y="2355573"/>
            <a:ext cx="1904647" cy="1441450"/>
          </a:xfrm>
          <a:prstGeom prst="rect">
            <a:avLst/>
          </a:prstGeom>
          <a:noFill/>
        </p:spPr>
        <p:txBody>
          <a:bodyPr wrap="square" rtlCol="0" anchor="t">
            <a:spAutoFit/>
          </a:bodyPr>
          <a:p>
            <a:pPr marL="114300" marR="0" algn="l">
              <a:lnSpc>
                <a:spcPct val="110000"/>
              </a:lnSpc>
              <a:spcBef>
                <a:spcPts val="210"/>
              </a:spcBef>
              <a:spcAft>
                <a:spcPts val="0"/>
              </a:spcAft>
              <a:buClrTx/>
              <a:buSzTx/>
              <a:buNone/>
            </a:pPr>
            <a:r>
              <a:rPr lang="zh-CN" altLang="en-US" sz="1200" dirty="0" smtClean="0">
                <a:solidFill>
                  <a:schemeClr val="bg1"/>
                </a:solidFill>
                <a:latin typeface="微软雅黑" panose="020B0503020204020204" charset="-122"/>
                <a:ea typeface="微软雅黑" panose="020B0503020204020204" charset="-122"/>
                <a:sym typeface="+mn-ea"/>
              </a:rPr>
              <a:t>• 范围将逐步扩大，</a:t>
            </a:r>
            <a:endParaRPr lang="zh-CN" altLang="en-US" sz="1200" dirty="0" smtClean="0">
              <a:solidFill>
                <a:schemeClr val="bg1"/>
              </a:solidFill>
              <a:latin typeface="微软雅黑" panose="020B0503020204020204" charset="-122"/>
              <a:ea typeface="微软雅黑" panose="020B0503020204020204" charset="-122"/>
            </a:endParaRPr>
          </a:p>
          <a:p>
            <a:pPr marL="114300" marR="0" algn="l">
              <a:lnSpc>
                <a:spcPct val="110000"/>
              </a:lnSpc>
              <a:spcBef>
                <a:spcPts val="210"/>
              </a:spcBef>
              <a:spcAft>
                <a:spcPts val="0"/>
              </a:spcAft>
              <a:buClrTx/>
              <a:buSzTx/>
              <a:buNone/>
            </a:pPr>
            <a:r>
              <a:rPr lang="zh-CN" altLang="en-US" sz="1200" dirty="0" smtClean="0">
                <a:solidFill>
                  <a:schemeClr val="bg1"/>
                </a:solidFill>
                <a:latin typeface="微软雅黑" panose="020B0503020204020204" charset="-122"/>
                <a:ea typeface="微软雅黑" panose="020B0503020204020204" charset="-122"/>
                <a:sym typeface="+mn-ea"/>
              </a:rPr>
              <a:t>最终覆盖发电、</a:t>
            </a:r>
            <a:endParaRPr lang="zh-CN" altLang="en-US" sz="1200" dirty="0" smtClean="0">
              <a:solidFill>
                <a:schemeClr val="bg1"/>
              </a:solidFill>
              <a:latin typeface="微软雅黑" panose="020B0503020204020204" charset="-122"/>
              <a:ea typeface="微软雅黑" panose="020B0503020204020204" charset="-122"/>
            </a:endParaRPr>
          </a:p>
          <a:p>
            <a:pPr marL="114300" marR="0" algn="l">
              <a:lnSpc>
                <a:spcPct val="110000"/>
              </a:lnSpc>
              <a:spcBef>
                <a:spcPts val="210"/>
              </a:spcBef>
              <a:spcAft>
                <a:spcPts val="0"/>
              </a:spcAft>
              <a:buClrTx/>
              <a:buSzTx/>
              <a:buNone/>
            </a:pPr>
            <a:r>
              <a:rPr lang="zh-CN" altLang="en-US" sz="1200" dirty="0" smtClean="0">
                <a:solidFill>
                  <a:schemeClr val="bg1"/>
                </a:solidFill>
                <a:latin typeface="微软雅黑" panose="020B0503020204020204" charset="-122"/>
                <a:ea typeface="微软雅黑" panose="020B0503020204020204" charset="-122"/>
                <a:sym typeface="+mn-ea"/>
              </a:rPr>
              <a:t>石化、化工、建</a:t>
            </a:r>
            <a:endParaRPr lang="zh-CN" altLang="en-US" sz="1200" dirty="0" smtClean="0">
              <a:solidFill>
                <a:schemeClr val="bg1"/>
              </a:solidFill>
              <a:latin typeface="微软雅黑" panose="020B0503020204020204" charset="-122"/>
              <a:ea typeface="微软雅黑" panose="020B0503020204020204" charset="-122"/>
            </a:endParaRPr>
          </a:p>
          <a:p>
            <a:pPr marL="114300" marR="0" algn="l">
              <a:lnSpc>
                <a:spcPct val="110000"/>
              </a:lnSpc>
              <a:spcBef>
                <a:spcPts val="210"/>
              </a:spcBef>
              <a:spcAft>
                <a:spcPts val="0"/>
              </a:spcAft>
              <a:buClrTx/>
              <a:buSzTx/>
              <a:buNone/>
            </a:pPr>
            <a:r>
              <a:rPr lang="zh-CN" altLang="en-US" sz="1200" dirty="0" smtClean="0">
                <a:solidFill>
                  <a:schemeClr val="bg1"/>
                </a:solidFill>
                <a:latin typeface="微软雅黑" panose="020B0503020204020204" charset="-122"/>
                <a:ea typeface="微软雅黑" panose="020B0503020204020204" charset="-122"/>
                <a:sym typeface="+mn-ea"/>
              </a:rPr>
              <a:t>材、钢铁、有色</a:t>
            </a:r>
            <a:endParaRPr lang="zh-CN" altLang="en-US" sz="1200" dirty="0" smtClean="0">
              <a:solidFill>
                <a:schemeClr val="bg1"/>
              </a:solidFill>
              <a:latin typeface="微软雅黑" panose="020B0503020204020204" charset="-122"/>
              <a:ea typeface="微软雅黑" panose="020B0503020204020204" charset="-122"/>
            </a:endParaRPr>
          </a:p>
          <a:p>
            <a:pPr marL="114300" marR="0" algn="l">
              <a:lnSpc>
                <a:spcPct val="110000"/>
              </a:lnSpc>
              <a:spcBef>
                <a:spcPts val="210"/>
              </a:spcBef>
              <a:spcAft>
                <a:spcPts val="0"/>
              </a:spcAft>
              <a:buClrTx/>
              <a:buSzTx/>
              <a:buNone/>
            </a:pPr>
            <a:r>
              <a:rPr lang="zh-CN" altLang="en-US" sz="1200" dirty="0" smtClean="0">
                <a:solidFill>
                  <a:schemeClr val="bg1"/>
                </a:solidFill>
                <a:latin typeface="微软雅黑" panose="020B0503020204020204" charset="-122"/>
                <a:ea typeface="微软雅黑" panose="020B0503020204020204" charset="-122"/>
                <a:sym typeface="+mn-ea"/>
              </a:rPr>
              <a:t>金属、造纸和航</a:t>
            </a:r>
            <a:endParaRPr lang="zh-CN" altLang="en-US" sz="1200" dirty="0" smtClean="0">
              <a:solidFill>
                <a:schemeClr val="bg1"/>
              </a:solidFill>
              <a:latin typeface="微软雅黑" panose="020B0503020204020204" charset="-122"/>
              <a:ea typeface="微软雅黑" panose="020B0503020204020204" charset="-122"/>
            </a:endParaRPr>
          </a:p>
          <a:p>
            <a:pPr marL="114300" marR="0" algn="l">
              <a:lnSpc>
                <a:spcPct val="110000"/>
              </a:lnSpc>
              <a:spcBef>
                <a:spcPts val="210"/>
              </a:spcBef>
              <a:spcAft>
                <a:spcPts val="0"/>
              </a:spcAft>
              <a:buClrTx/>
              <a:buSzTx/>
              <a:buNone/>
            </a:pPr>
            <a:r>
              <a:rPr lang="zh-CN" altLang="en-US" sz="1200" dirty="0" smtClean="0">
                <a:solidFill>
                  <a:schemeClr val="bg1"/>
                </a:solidFill>
                <a:latin typeface="微软雅黑" panose="020B0503020204020204" charset="-122"/>
                <a:ea typeface="微软雅黑" panose="020B0503020204020204" charset="-122"/>
                <a:sym typeface="+mn-ea"/>
              </a:rPr>
              <a:t>空等八个行业。</a:t>
            </a:r>
            <a:endParaRPr lang="en-US" altLang="zh-CN" sz="1200" dirty="0" smtClean="0">
              <a:solidFill>
                <a:schemeClr val="bg1"/>
              </a:solidFill>
              <a:latin typeface="微软雅黑" panose="020B0503020204020204" charset="-122"/>
              <a:ea typeface="微软雅黑" panose="020B0503020204020204" charset="-122"/>
              <a:sym typeface="+mn-ea"/>
            </a:endParaRPr>
          </a:p>
        </p:txBody>
      </p:sp>
      <p:sp>
        <p:nvSpPr>
          <p:cNvPr id="31" name="文本框 30"/>
          <p:cNvSpPr txBox="1"/>
          <p:nvPr/>
        </p:nvSpPr>
        <p:spPr>
          <a:xfrm>
            <a:off x="6978573" y="1741800"/>
            <a:ext cx="1158875" cy="306070"/>
          </a:xfrm>
          <a:prstGeom prst="rect">
            <a:avLst/>
          </a:prstGeom>
          <a:noFill/>
        </p:spPr>
        <p:txBody>
          <a:bodyPr wrap="none" rtlCol="0" anchor="t">
            <a:spAutoFit/>
          </a:bodyPr>
          <a:p>
            <a:pPr marL="0" marR="0" algn="ctr">
              <a:lnSpc>
                <a:spcPts val="1675"/>
              </a:lnSpc>
              <a:spcBef>
                <a:spcPts val="0"/>
              </a:spcBef>
              <a:spcAft>
                <a:spcPts val="0"/>
              </a:spcAft>
            </a:pPr>
            <a:r>
              <a:rPr lang="zh-CN" altLang="en-US" sz="1500" dirty="0" smtClean="0">
                <a:solidFill>
                  <a:schemeClr val="bg1"/>
                </a:solidFill>
                <a:latin typeface="微软雅黑" panose="020B0503020204020204" charset="-122"/>
                <a:ea typeface="微软雅黑" panose="020B0503020204020204" charset="-122"/>
                <a:sym typeface="+mn-ea"/>
              </a:rPr>
              <a:t>3. 深化完善</a:t>
            </a:r>
            <a:endParaRPr lang="zh-CN" altLang="en-US" sz="1500" dirty="0" smtClean="0">
              <a:solidFill>
                <a:schemeClr val="bg1"/>
              </a:solidFill>
              <a:latin typeface="微软雅黑" panose="020B0503020204020204" charset="-122"/>
              <a:ea typeface="微软雅黑" panose="020B0503020204020204" charset="-122"/>
            </a:endParaRPr>
          </a:p>
        </p:txBody>
      </p:sp>
      <p:sp>
        <p:nvSpPr>
          <p:cNvPr id="36" name="文本框 35"/>
          <p:cNvSpPr txBox="1"/>
          <p:nvPr/>
        </p:nvSpPr>
        <p:spPr>
          <a:xfrm>
            <a:off x="4842222" y="2273197"/>
            <a:ext cx="1904647" cy="633095"/>
          </a:xfrm>
          <a:prstGeom prst="rect">
            <a:avLst/>
          </a:prstGeom>
          <a:noFill/>
        </p:spPr>
        <p:txBody>
          <a:bodyPr wrap="square" rtlCol="0" anchor="t">
            <a:spAutoFit/>
          </a:bodyPr>
          <a:p>
            <a:pPr marL="0" marR="0">
              <a:lnSpc>
                <a:spcPts val="2000"/>
              </a:lnSpc>
              <a:spcBef>
                <a:spcPts val="0"/>
              </a:spcBef>
              <a:spcAft>
                <a:spcPts val="0"/>
              </a:spcAft>
            </a:pPr>
            <a:r>
              <a:rPr lang="zh-CN" altLang="en-US" sz="1200" dirty="0" smtClean="0">
                <a:solidFill>
                  <a:schemeClr val="bg1"/>
                </a:solidFill>
                <a:latin typeface="微软雅黑" panose="020B0503020204020204" charset="-122"/>
                <a:ea typeface="微软雅黑" panose="020B0503020204020204" charset="-122"/>
                <a:sym typeface="+mn-ea"/>
              </a:rPr>
              <a:t>• 确保6月底前启</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ts val="2000"/>
              </a:lnSpc>
              <a:spcBef>
                <a:spcPts val="225"/>
              </a:spcBef>
              <a:spcAft>
                <a:spcPts val="0"/>
              </a:spcAft>
            </a:pPr>
            <a:r>
              <a:rPr lang="en-US" altLang="zh-CN" sz="1200" dirty="0" smtClean="0">
                <a:solidFill>
                  <a:schemeClr val="bg1"/>
                </a:solidFill>
                <a:latin typeface="微软雅黑" panose="020B0503020204020204" charset="-122"/>
                <a:ea typeface="微软雅黑" panose="020B0503020204020204" charset="-122"/>
                <a:sym typeface="+mn-ea"/>
              </a:rPr>
              <a:t> </a:t>
            </a:r>
            <a:r>
              <a:rPr lang="zh-CN" altLang="en-US" sz="1200" dirty="0" smtClean="0">
                <a:solidFill>
                  <a:schemeClr val="bg1"/>
                </a:solidFill>
                <a:latin typeface="微软雅黑" panose="020B0503020204020204" charset="-122"/>
                <a:ea typeface="微软雅黑" panose="020B0503020204020204" charset="-122"/>
                <a:sym typeface="+mn-ea"/>
              </a:rPr>
              <a:t>动上线交易；</a:t>
            </a:r>
            <a:endParaRPr lang="zh-CN" altLang="en-US" sz="1200" dirty="0" smtClean="0">
              <a:solidFill>
                <a:schemeClr val="bg1"/>
              </a:solidFill>
              <a:latin typeface="微软雅黑" panose="020B0503020204020204" charset="-122"/>
              <a:ea typeface="微软雅黑" panose="020B0503020204020204" charset="-122"/>
            </a:endParaRPr>
          </a:p>
        </p:txBody>
      </p:sp>
      <p:sp>
        <p:nvSpPr>
          <p:cNvPr id="37" name="文本框 36"/>
          <p:cNvSpPr txBox="1"/>
          <p:nvPr/>
        </p:nvSpPr>
        <p:spPr>
          <a:xfrm>
            <a:off x="4842222" y="2747930"/>
            <a:ext cx="1904647" cy="1774825"/>
          </a:xfrm>
          <a:prstGeom prst="rect">
            <a:avLst/>
          </a:prstGeom>
          <a:noFill/>
        </p:spPr>
        <p:txBody>
          <a:bodyPr wrap="square" rtlCol="0" anchor="t">
            <a:spAutoFit/>
          </a:bodyPr>
          <a:p>
            <a:pPr marL="0" marR="0">
              <a:lnSpc>
                <a:spcPts val="2000"/>
              </a:lnSpc>
              <a:spcBef>
                <a:spcPts val="0"/>
              </a:spcBef>
              <a:spcAft>
                <a:spcPts val="0"/>
              </a:spcAft>
            </a:pPr>
            <a:r>
              <a:rPr lang="zh-CN" altLang="en-US" sz="1200" dirty="0" smtClean="0">
                <a:solidFill>
                  <a:schemeClr val="bg1"/>
                </a:solidFill>
                <a:latin typeface="微软雅黑" panose="020B0503020204020204" charset="-122"/>
                <a:ea typeface="微软雅黑" panose="020B0503020204020204" charset="-122"/>
                <a:sym typeface="+mn-ea"/>
              </a:rPr>
              <a:t>• 可以使用国家核</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ts val="2000"/>
              </a:lnSpc>
              <a:spcBef>
                <a:spcPts val="225"/>
              </a:spcBef>
              <a:spcAft>
                <a:spcPts val="0"/>
              </a:spcAft>
            </a:pPr>
            <a:r>
              <a:rPr lang="en-US" altLang="zh-CN" sz="1200" dirty="0" smtClean="0">
                <a:solidFill>
                  <a:schemeClr val="bg1"/>
                </a:solidFill>
                <a:latin typeface="微软雅黑" panose="020B0503020204020204" charset="-122"/>
                <a:ea typeface="微软雅黑" panose="020B0503020204020204" charset="-122"/>
                <a:sym typeface="+mn-ea"/>
              </a:rPr>
              <a:t> </a:t>
            </a:r>
            <a:r>
              <a:rPr lang="zh-CN" altLang="en-US" sz="1200" dirty="0" smtClean="0">
                <a:solidFill>
                  <a:schemeClr val="bg1"/>
                </a:solidFill>
                <a:latin typeface="微软雅黑" panose="020B0503020204020204" charset="-122"/>
                <a:ea typeface="微软雅黑" panose="020B0503020204020204" charset="-122"/>
                <a:sym typeface="+mn-ea"/>
              </a:rPr>
              <a:t>准自愿减排量抵</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ts val="2000"/>
              </a:lnSpc>
              <a:spcBef>
                <a:spcPts val="210"/>
              </a:spcBef>
              <a:spcAft>
                <a:spcPts val="0"/>
              </a:spcAft>
            </a:pPr>
            <a:r>
              <a:rPr lang="en-US" altLang="zh-CN" sz="1200" dirty="0" smtClean="0">
                <a:solidFill>
                  <a:schemeClr val="bg1"/>
                </a:solidFill>
                <a:latin typeface="微软雅黑" panose="020B0503020204020204" charset="-122"/>
                <a:ea typeface="微软雅黑" panose="020B0503020204020204" charset="-122"/>
                <a:sym typeface="+mn-ea"/>
              </a:rPr>
              <a:t> </a:t>
            </a:r>
            <a:r>
              <a:rPr lang="zh-CN" altLang="en-US" sz="1200" dirty="0" smtClean="0">
                <a:solidFill>
                  <a:schemeClr val="bg1"/>
                </a:solidFill>
                <a:latin typeface="微软雅黑" panose="020B0503020204020204" charset="-122"/>
                <a:ea typeface="微软雅黑" panose="020B0503020204020204" charset="-122"/>
                <a:sym typeface="+mn-ea"/>
              </a:rPr>
              <a:t>消碳排放配额的</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ts val="2000"/>
              </a:lnSpc>
              <a:spcBef>
                <a:spcPts val="275"/>
              </a:spcBef>
              <a:spcAft>
                <a:spcPts val="0"/>
              </a:spcAft>
            </a:pPr>
            <a:r>
              <a:rPr lang="en-US" altLang="zh-CN" sz="1200" dirty="0" smtClean="0">
                <a:solidFill>
                  <a:schemeClr val="bg1"/>
                </a:solidFill>
                <a:latin typeface="微软雅黑" panose="020B0503020204020204" charset="-122"/>
                <a:ea typeface="微软雅黑" panose="020B0503020204020204" charset="-122"/>
                <a:sym typeface="+mn-ea"/>
              </a:rPr>
              <a:t> </a:t>
            </a:r>
            <a:r>
              <a:rPr lang="zh-CN" altLang="en-US" sz="1200" dirty="0" smtClean="0">
                <a:solidFill>
                  <a:schemeClr val="bg1"/>
                </a:solidFill>
                <a:latin typeface="微软雅黑" panose="020B0503020204020204" charset="-122"/>
                <a:ea typeface="微软雅黑" panose="020B0503020204020204" charset="-122"/>
                <a:sym typeface="+mn-ea"/>
              </a:rPr>
              <a:t>清缴，抵消比例</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ts val="2000"/>
              </a:lnSpc>
              <a:spcBef>
                <a:spcPts val="210"/>
              </a:spcBef>
              <a:spcAft>
                <a:spcPts val="0"/>
              </a:spcAft>
            </a:pPr>
            <a:r>
              <a:rPr lang="en-US" altLang="zh-CN" sz="1200" dirty="0" smtClean="0">
                <a:solidFill>
                  <a:schemeClr val="bg1"/>
                </a:solidFill>
                <a:latin typeface="微软雅黑" panose="020B0503020204020204" charset="-122"/>
                <a:ea typeface="微软雅黑" panose="020B0503020204020204" charset="-122"/>
                <a:sym typeface="+mn-ea"/>
              </a:rPr>
              <a:t> </a:t>
            </a:r>
            <a:r>
              <a:rPr lang="zh-CN" altLang="en-US" sz="1200" dirty="0" smtClean="0">
                <a:solidFill>
                  <a:schemeClr val="bg1"/>
                </a:solidFill>
                <a:latin typeface="微软雅黑" panose="020B0503020204020204" charset="-122"/>
                <a:ea typeface="微软雅黑" panose="020B0503020204020204" charset="-122"/>
                <a:sym typeface="+mn-ea"/>
              </a:rPr>
              <a:t>不的超过应清缴</a:t>
            </a:r>
            <a:endParaRPr lang="zh-CN" altLang="en-US" sz="1200" dirty="0" smtClean="0">
              <a:solidFill>
                <a:schemeClr val="bg1"/>
              </a:solidFill>
              <a:latin typeface="微软雅黑" panose="020B0503020204020204" charset="-122"/>
              <a:ea typeface="微软雅黑" panose="020B0503020204020204" charset="-122"/>
            </a:endParaRPr>
          </a:p>
          <a:p>
            <a:pPr marL="114300" marR="0">
              <a:lnSpc>
                <a:spcPts val="2000"/>
              </a:lnSpc>
              <a:spcBef>
                <a:spcPts val="210"/>
              </a:spcBef>
              <a:spcAft>
                <a:spcPts val="0"/>
              </a:spcAft>
            </a:pPr>
            <a:r>
              <a:rPr lang="en-US" altLang="zh-CN" sz="1200" dirty="0" smtClean="0">
                <a:solidFill>
                  <a:schemeClr val="bg1"/>
                </a:solidFill>
                <a:latin typeface="微软雅黑" panose="020B0503020204020204" charset="-122"/>
                <a:ea typeface="微软雅黑" panose="020B0503020204020204" charset="-122"/>
                <a:sym typeface="+mn-ea"/>
              </a:rPr>
              <a:t> </a:t>
            </a:r>
            <a:r>
              <a:rPr lang="zh-CN" altLang="en-US" sz="1200" dirty="0" smtClean="0">
                <a:solidFill>
                  <a:schemeClr val="bg1"/>
                </a:solidFill>
                <a:latin typeface="微软雅黑" panose="020B0503020204020204" charset="-122"/>
                <a:ea typeface="微软雅黑" panose="020B0503020204020204" charset="-122"/>
                <a:sym typeface="+mn-ea"/>
              </a:rPr>
              <a:t>碳配额的5%。</a:t>
            </a:r>
            <a:endParaRPr lang="zh-CN" altLang="en-US" sz="1200" dirty="0" smtClean="0">
              <a:solidFill>
                <a:schemeClr val="bg1"/>
              </a:solidFill>
              <a:latin typeface="微软雅黑" panose="020B0503020204020204" charset="-122"/>
              <a:ea typeface="微软雅黑" panose="020B0503020204020204" charset="-122"/>
            </a:endParaRPr>
          </a:p>
        </p:txBody>
      </p:sp>
      <p:sp>
        <p:nvSpPr>
          <p:cNvPr id="38" name="文本框 37"/>
          <p:cNvSpPr txBox="1"/>
          <p:nvPr/>
        </p:nvSpPr>
        <p:spPr>
          <a:xfrm>
            <a:off x="6547833" y="1031843"/>
            <a:ext cx="2377440" cy="434975"/>
          </a:xfrm>
          <a:prstGeom prst="rect">
            <a:avLst/>
          </a:prstGeom>
          <a:noFill/>
        </p:spPr>
        <p:txBody>
          <a:bodyPr wrap="none" rtlCol="0" anchor="t">
            <a:spAutoFit/>
          </a:bodyPr>
          <a:p>
            <a:pPr marL="0" marR="0">
              <a:lnSpc>
                <a:spcPts val="2680"/>
              </a:lnSpc>
              <a:spcBef>
                <a:spcPts val="0"/>
              </a:spcBef>
              <a:spcAft>
                <a:spcPts val="0"/>
              </a:spcAft>
            </a:pPr>
            <a:r>
              <a:rPr dirty="0">
                <a:solidFill>
                  <a:schemeClr val="tx2"/>
                </a:solidFill>
                <a:latin typeface="微软雅黑" panose="020B0503020204020204" charset="-122"/>
                <a:ea typeface="微软雅黑" panose="020B0503020204020204" charset="-122"/>
                <a:cs typeface="微软雅黑" panose="020B0503020204020204" charset="-122"/>
                <a:sym typeface="+mn-ea"/>
              </a:rPr>
              <a:t>占全国碳排放总量1/3</a:t>
            </a:r>
            <a:endParaRPr dirty="0">
              <a:solidFill>
                <a:schemeClr val="tx2"/>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par>
                          <p:cTn id="16" fill="hold">
                            <p:stCondLst>
                              <p:cond delay="1500"/>
                            </p:stCondLst>
                            <p:childTnLst>
                              <p:par>
                                <p:cTn id="17" presetID="49" presetClass="entr" presetSubtype="0" decel="100000" fill="hold" grpId="0" nodeType="after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500" fill="hold"/>
                                        <p:tgtEl>
                                          <p:spTgt spid="119"/>
                                        </p:tgtEl>
                                        <p:attrNameLst>
                                          <p:attrName>ppt_w</p:attrName>
                                        </p:attrNameLst>
                                      </p:cBhvr>
                                      <p:tavLst>
                                        <p:tav tm="0">
                                          <p:val>
                                            <p:fltVal val="0"/>
                                          </p:val>
                                        </p:tav>
                                        <p:tav tm="100000">
                                          <p:val>
                                            <p:strVal val="#ppt_w"/>
                                          </p:val>
                                        </p:tav>
                                      </p:tavLst>
                                    </p:anim>
                                    <p:anim calcmode="lin" valueType="num">
                                      <p:cBhvr>
                                        <p:cTn id="20" dur="500" fill="hold"/>
                                        <p:tgtEl>
                                          <p:spTgt spid="119"/>
                                        </p:tgtEl>
                                        <p:attrNameLst>
                                          <p:attrName>ppt_h</p:attrName>
                                        </p:attrNameLst>
                                      </p:cBhvr>
                                      <p:tavLst>
                                        <p:tav tm="0">
                                          <p:val>
                                            <p:fltVal val="0"/>
                                          </p:val>
                                        </p:tav>
                                        <p:tav tm="100000">
                                          <p:val>
                                            <p:strVal val="#ppt_h"/>
                                          </p:val>
                                        </p:tav>
                                      </p:tavLst>
                                    </p:anim>
                                    <p:anim calcmode="lin" valueType="num">
                                      <p:cBhvr>
                                        <p:cTn id="21" dur="500" fill="hold"/>
                                        <p:tgtEl>
                                          <p:spTgt spid="119"/>
                                        </p:tgtEl>
                                        <p:attrNameLst>
                                          <p:attrName>style.rotation</p:attrName>
                                        </p:attrNameLst>
                                      </p:cBhvr>
                                      <p:tavLst>
                                        <p:tav tm="0">
                                          <p:val>
                                            <p:fltVal val="360"/>
                                          </p:val>
                                        </p:tav>
                                        <p:tav tm="100000">
                                          <p:val>
                                            <p:fltVal val="0"/>
                                          </p:val>
                                        </p:tav>
                                      </p:tavLst>
                                    </p:anim>
                                    <p:animEffect transition="in" filter="fade">
                                      <p:cBhvr>
                                        <p:cTn id="22" dur="500"/>
                                        <p:tgtEl>
                                          <p:spTgt spid="119"/>
                                        </p:tgtEl>
                                      </p:cBhvr>
                                    </p:animEffect>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20"/>
                                        </p:tgtEl>
                                        <p:attrNameLst>
                                          <p:attrName>style.visibility</p:attrName>
                                        </p:attrNameLst>
                                      </p:cBhvr>
                                      <p:to>
                                        <p:strVal val="visible"/>
                                      </p:to>
                                    </p:set>
                                    <p:anim calcmode="lin" valueType="num">
                                      <p:cBhvr additive="base">
                                        <p:cTn id="26" dur="500" fill="hold"/>
                                        <p:tgtEl>
                                          <p:spTgt spid="120"/>
                                        </p:tgtEl>
                                        <p:attrNameLst>
                                          <p:attrName>ppt_x</p:attrName>
                                        </p:attrNameLst>
                                      </p:cBhvr>
                                      <p:tavLst>
                                        <p:tav tm="0">
                                          <p:val>
                                            <p:strVal val="1+#ppt_w/2"/>
                                          </p:val>
                                        </p:tav>
                                        <p:tav tm="100000">
                                          <p:val>
                                            <p:strVal val="#ppt_x"/>
                                          </p:val>
                                        </p:tav>
                                      </p:tavLst>
                                    </p:anim>
                                    <p:anim calcmode="lin" valueType="num">
                                      <p:cBhvr additive="base">
                                        <p:cTn id="27" dur="500" fill="hold"/>
                                        <p:tgtEl>
                                          <p:spTgt spid="120"/>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up)">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P spid="119" grpId="0" bldLvl="0" animBg="1"/>
      <p:bldP spid="120"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1115982" y="2067568"/>
            <a:ext cx="2638044" cy="473075"/>
          </a:xfrm>
          <a:prstGeom prst="rect">
            <a:avLst/>
          </a:prstGeom>
        </p:spPr>
        <p:txBody>
          <a:bodyPr vert="horz" wrap="square" lIns="0" tIns="0" rIns="0" bIns="0" rtlCol="0">
            <a:spAutoFit/>
          </a:bodyPr>
          <a:lstStyle/>
          <a:p>
            <a:pPr marL="0" marR="0">
              <a:lnSpc>
                <a:spcPts val="3690"/>
              </a:lnSpc>
              <a:spcBef>
                <a:spcPts val="0"/>
              </a:spcBef>
              <a:spcAft>
                <a:spcPts val="0"/>
              </a:spcAft>
            </a:pPr>
            <a:r>
              <a:rPr lang="zh-CN" altLang="en-US"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rPr>
              <a:t>企业碳排放核算</a:t>
            </a:r>
            <a:endParaRPr lang="zh-CN" altLang="en-US"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endParaRPr>
          </a:p>
        </p:txBody>
      </p:sp>
      <p:pic>
        <p:nvPicPr>
          <p:cNvPr id="5" name="图片 4" descr="4企业碳资产管理策略培训-Apr20211L"/>
          <p:cNvPicPr>
            <a:picLocks noChangeAspect="1"/>
          </p:cNvPicPr>
          <p:nvPr/>
        </p:nvPicPr>
        <p:blipFill>
          <a:blip r:embed="rId2"/>
          <a:stretch>
            <a:fillRect/>
          </a:stretch>
        </p:blipFill>
        <p:spPr>
          <a:xfrm>
            <a:off x="3275965" y="1491615"/>
            <a:ext cx="4333240" cy="2018665"/>
          </a:xfrm>
          <a:prstGeom prst="rect">
            <a:avLst/>
          </a:prstGeom>
        </p:spPr>
      </p:pic>
      <p:sp>
        <p:nvSpPr>
          <p:cNvPr id="6" name="object 4"/>
          <p:cNvSpPr txBox="1"/>
          <p:nvPr/>
        </p:nvSpPr>
        <p:spPr>
          <a:xfrm>
            <a:off x="395605" y="1961515"/>
            <a:ext cx="605790" cy="829945"/>
          </a:xfrm>
          <a:prstGeom prst="rect">
            <a:avLst/>
          </a:prstGeom>
          <a:noFill/>
        </p:spPr>
        <p:txBody>
          <a:bodyPr vert="horz" wrap="square" lIns="91440" tIns="45720" rIns="91440" bIns="45720" rtlCol="0" anchor="t">
            <a:spAutoFit/>
          </a:bodyPr>
          <a:p>
            <a:pPr lvl="0" algn="l">
              <a:spcAft>
                <a:spcPts val="0"/>
              </a:spcAft>
              <a:buClrTx/>
              <a:buSzTx/>
              <a:buFontTx/>
              <a:defRPr/>
            </a:pPr>
            <a:r>
              <a:rPr lang="en-US" altLang="zh-CN" sz="4800"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rPr>
              <a:t>2</a:t>
            </a:r>
            <a:endParaRPr lang="zh-CN" altLang="en-US" sz="4800"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endParaRPr>
          </a:p>
        </p:txBody>
      </p:sp>
      <p:sp>
        <p:nvSpPr>
          <p:cNvPr id="7" name="流程图: 决策 4"/>
          <p:cNvSpPr/>
          <p:nvPr/>
        </p:nvSpPr>
        <p:spPr>
          <a:xfrm>
            <a:off x="0" y="1780041"/>
            <a:ext cx="256258" cy="1009535"/>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1" fmla="*/ 0 w 5058"/>
              <a:gd name="connsiteY0-2" fmla="*/ 4892 h 10000"/>
              <a:gd name="connsiteX1-3" fmla="*/ 58 w 5058"/>
              <a:gd name="connsiteY1-4" fmla="*/ 0 h 10000"/>
              <a:gd name="connsiteX2-5" fmla="*/ 5058 w 5058"/>
              <a:gd name="connsiteY2-6" fmla="*/ 5000 h 10000"/>
              <a:gd name="connsiteX3-7" fmla="*/ 58 w 5058"/>
              <a:gd name="connsiteY3-8" fmla="*/ 10000 h 10000"/>
              <a:gd name="connsiteX4-9" fmla="*/ 0 w 5058"/>
              <a:gd name="connsiteY4-10" fmla="*/ 4892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8" h="10000">
                <a:moveTo>
                  <a:pt x="0" y="4892"/>
                </a:moveTo>
                <a:cubicBezTo>
                  <a:pt x="19" y="3261"/>
                  <a:pt x="39" y="1631"/>
                  <a:pt x="58" y="0"/>
                </a:cubicBezTo>
                <a:lnTo>
                  <a:pt x="5058" y="5000"/>
                </a:lnTo>
                <a:lnTo>
                  <a:pt x="58" y="10000"/>
                </a:lnTo>
                <a:cubicBezTo>
                  <a:pt x="39" y="8297"/>
                  <a:pt x="19" y="6595"/>
                  <a:pt x="0" y="4892"/>
                </a:cubicBezTo>
                <a:close/>
              </a:path>
            </a:pathLst>
          </a:custGeom>
          <a:solidFill>
            <a:srgbClr val="2A62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1" i="0" u="none" strike="noStrike" kern="1200" cap="none" spc="0" normalizeH="0" baseline="0" noProof="1">
              <a:ln>
                <a:noFill/>
              </a:ln>
              <a:solidFill>
                <a:srgbClr val="FFFFFF"/>
              </a:solidFill>
              <a:effectLst/>
              <a:uLnTx/>
              <a:uFillTx/>
              <a:latin typeface="Arial" panose="020B0604020202020204"/>
              <a:ea typeface="+mn-ea"/>
              <a:cs typeface="Arial" panose="020B0604020202020204"/>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0" name="圆角矩形 19"/>
          <p:cNvSpPr/>
          <p:nvPr/>
        </p:nvSpPr>
        <p:spPr>
          <a:xfrm>
            <a:off x="3729355" y="3342640"/>
            <a:ext cx="3444240" cy="470535"/>
          </a:xfrm>
          <a:prstGeom prst="roundRect">
            <a:avLst/>
          </a:prstGeom>
          <a:gradFill>
            <a:gsLst>
              <a:gs pos="0">
                <a:srgbClr val="14CD68"/>
              </a:gs>
              <a:gs pos="100000">
                <a:srgbClr val="035C7D"/>
              </a:gs>
            </a:gsLst>
            <a:lin ang="27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19" name="圆角矩形 18"/>
          <p:cNvSpPr/>
          <p:nvPr/>
        </p:nvSpPr>
        <p:spPr>
          <a:xfrm>
            <a:off x="3729355" y="2561590"/>
            <a:ext cx="3444240" cy="470535"/>
          </a:xfrm>
          <a:prstGeom prst="roundRect">
            <a:avLst/>
          </a:prstGeom>
          <a:gradFill>
            <a:gsLst>
              <a:gs pos="0">
                <a:srgbClr val="14CD68"/>
              </a:gs>
              <a:gs pos="100000">
                <a:srgbClr val="035C7D"/>
              </a:gs>
            </a:gsLst>
            <a:lin ang="27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13" name="圆角矩形 12"/>
          <p:cNvSpPr/>
          <p:nvPr/>
        </p:nvSpPr>
        <p:spPr>
          <a:xfrm>
            <a:off x="3729355" y="1771015"/>
            <a:ext cx="3444240" cy="470535"/>
          </a:xfrm>
          <a:prstGeom prst="roundRect">
            <a:avLst/>
          </a:prstGeom>
          <a:gradFill>
            <a:gsLst>
              <a:gs pos="0">
                <a:srgbClr val="14CD68"/>
              </a:gs>
              <a:gs pos="100000">
                <a:srgbClr val="035C7D"/>
              </a:gs>
            </a:gsLst>
            <a:lin ang="27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8" name="饼形 7"/>
          <p:cNvSpPr/>
          <p:nvPr/>
        </p:nvSpPr>
        <p:spPr>
          <a:xfrm flipH="1">
            <a:off x="-1475740" y="1491615"/>
            <a:ext cx="2947670" cy="2515235"/>
          </a:xfrm>
          <a:prstGeom prst="pie">
            <a:avLst>
              <a:gd name="adj1" fmla="val 5430526"/>
              <a:gd name="adj2" fmla="val 16173791"/>
            </a:avLst>
          </a:prstGeom>
          <a:gradFill>
            <a:gsLst>
              <a:gs pos="0">
                <a:srgbClr val="14CD68"/>
              </a:gs>
              <a:gs pos="100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4" name="object 4"/>
          <p:cNvSpPr txBox="1"/>
          <p:nvPr/>
        </p:nvSpPr>
        <p:spPr>
          <a:xfrm>
            <a:off x="251330" y="123975"/>
            <a:ext cx="2697480"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微软雅黑" panose="020B0503020204020204" charset="-122"/>
                <a:ea typeface="微软雅黑" panose="020B0503020204020204" charset="-122"/>
                <a:cs typeface="SVDSIO+MicrosoftYaHei-Bold" panose="020B0703020204020201" charset="-122"/>
              </a:rPr>
              <a:t>企业温室气体排放核算</a:t>
            </a:r>
            <a:endParaRPr sz="20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5" name="object 5"/>
          <p:cNvSpPr txBox="1"/>
          <p:nvPr/>
        </p:nvSpPr>
        <p:spPr>
          <a:xfrm>
            <a:off x="179705" y="2190750"/>
            <a:ext cx="859790" cy="1116965"/>
          </a:xfrm>
          <a:prstGeom prst="rect">
            <a:avLst/>
          </a:prstGeom>
        </p:spPr>
        <p:txBody>
          <a:bodyPr vert="horz" wrap="square" lIns="0" tIns="0" rIns="0" bIns="0" rtlCol="0">
            <a:spAutoFit/>
          </a:bodyPr>
          <a:lstStyle/>
          <a:p>
            <a:pPr marL="0" marR="0">
              <a:lnSpc>
                <a:spcPts val="4355"/>
              </a:lnSpc>
              <a:spcBef>
                <a:spcPts val="0"/>
              </a:spcBef>
              <a:spcAft>
                <a:spcPts val="0"/>
              </a:spcAft>
            </a:pPr>
            <a:r>
              <a:rPr sz="3200" dirty="0">
                <a:solidFill>
                  <a:schemeClr val="bg1"/>
                </a:solidFill>
                <a:latin typeface="微软雅黑" panose="020B0503020204020204" charset="-122"/>
                <a:ea typeface="微软雅黑" panose="020B0503020204020204" charset="-122"/>
                <a:cs typeface="SVDSIO+MicrosoftYaHei-Bold" panose="020B0703020204020201" charset="-122"/>
              </a:rPr>
              <a:t>背景</a:t>
            </a:r>
            <a:endParaRPr sz="3200" dirty="0">
              <a:solidFill>
                <a:schemeClr val="bg1"/>
              </a:solidFill>
              <a:latin typeface="微软雅黑" panose="020B0503020204020204" charset="-122"/>
              <a:ea typeface="微软雅黑" panose="020B0503020204020204" charset="-122"/>
              <a:cs typeface="SVDSIO+MicrosoftYaHei-Bold" panose="020B0703020204020201" charset="-122"/>
            </a:endParaRPr>
          </a:p>
          <a:p>
            <a:pPr marL="0" marR="0">
              <a:lnSpc>
                <a:spcPts val="4355"/>
              </a:lnSpc>
              <a:spcBef>
                <a:spcPts val="0"/>
              </a:spcBef>
              <a:spcAft>
                <a:spcPts val="0"/>
              </a:spcAft>
            </a:pPr>
            <a:r>
              <a:rPr sz="3200" dirty="0">
                <a:solidFill>
                  <a:schemeClr val="bg1"/>
                </a:solidFill>
                <a:latin typeface="微软雅黑" panose="020B0503020204020204" charset="-122"/>
                <a:ea typeface="微软雅黑" panose="020B0503020204020204" charset="-122"/>
                <a:cs typeface="SVDSIO+MicrosoftYaHei-Bold" panose="020B0703020204020201" charset="-122"/>
              </a:rPr>
              <a:t>介绍</a:t>
            </a:r>
            <a:endParaRPr sz="3200" dirty="0">
              <a:solidFill>
                <a:schemeClr val="bg1"/>
              </a:solidFill>
              <a:latin typeface="微软雅黑" panose="020B0503020204020204" charset="-122"/>
              <a:ea typeface="微软雅黑" panose="020B0503020204020204" charset="-122"/>
              <a:cs typeface="SVDSIO+MicrosoftYaHei-Bold" panose="020B0703020204020201" charset="-122"/>
            </a:endParaRPr>
          </a:p>
        </p:txBody>
      </p:sp>
      <p:sp>
        <p:nvSpPr>
          <p:cNvPr id="6" name="object 6"/>
          <p:cNvSpPr txBox="1"/>
          <p:nvPr/>
        </p:nvSpPr>
        <p:spPr>
          <a:xfrm>
            <a:off x="3731260" y="1105535"/>
            <a:ext cx="4132580" cy="405765"/>
          </a:xfrm>
          <a:prstGeom prst="rect">
            <a:avLst/>
          </a:prstGeom>
        </p:spPr>
        <p:txBody>
          <a:bodyPr vert="horz" wrap="square" lIns="0" tIns="0" rIns="0" bIns="0" rtlCol="0">
            <a:spAutoFit/>
          </a:bodyPr>
          <a:lstStyle/>
          <a:p>
            <a:pPr marL="0" marR="0">
              <a:lnSpc>
                <a:spcPts val="3165"/>
              </a:lnSpc>
              <a:spcBef>
                <a:spcPts val="0"/>
              </a:spcBef>
              <a:spcAft>
                <a:spcPts val="0"/>
              </a:spcAft>
            </a:pPr>
            <a:r>
              <a:rPr sz="2800" dirty="0">
                <a:solidFill>
                  <a:schemeClr val="tx2"/>
                </a:solidFill>
                <a:latin typeface="微软雅黑" panose="020B0503020204020204" charset="-122"/>
                <a:ea typeface="微软雅黑" panose="020B0503020204020204" charset="-122"/>
                <a:cs typeface="LSIELG+MicrosoftYaHei" panose="020B0503020204020204" charset="-122"/>
              </a:rPr>
              <a:t>基本概念和基本问题</a:t>
            </a:r>
            <a:endParaRPr sz="2800" dirty="0">
              <a:solidFill>
                <a:schemeClr val="tx2"/>
              </a:solidFill>
              <a:latin typeface="微软雅黑" panose="020B0503020204020204" charset="-122"/>
              <a:ea typeface="微软雅黑" panose="020B0503020204020204" charset="-122"/>
              <a:cs typeface="LSIELG+MicrosoftYaHei" panose="020B0503020204020204" charset="-122"/>
            </a:endParaRPr>
          </a:p>
        </p:txBody>
      </p:sp>
      <p:sp>
        <p:nvSpPr>
          <p:cNvPr id="7" name="object 7"/>
          <p:cNvSpPr txBox="1"/>
          <p:nvPr/>
        </p:nvSpPr>
        <p:spPr>
          <a:xfrm>
            <a:off x="3852020" y="3363595"/>
            <a:ext cx="3581398" cy="405765"/>
          </a:xfrm>
          <a:prstGeom prst="rect">
            <a:avLst/>
          </a:prstGeom>
        </p:spPr>
        <p:txBody>
          <a:bodyPr vert="horz" wrap="square" lIns="0" tIns="0" rIns="0" bIns="0" rtlCol="0">
            <a:spAutoFit/>
          </a:bodyPr>
          <a:lstStyle/>
          <a:p>
            <a:pPr marL="0" marR="0" algn="l">
              <a:lnSpc>
                <a:spcPts val="3165"/>
              </a:lnSpc>
              <a:spcBef>
                <a:spcPts val="0"/>
              </a:spcBef>
              <a:spcAft>
                <a:spcPts val="0"/>
              </a:spcAft>
            </a:pPr>
            <a:r>
              <a:rPr lang="en-US" sz="2400" dirty="0">
                <a:solidFill>
                  <a:schemeClr val="bg1"/>
                </a:solidFill>
                <a:latin typeface="BMFEHD+CambriaMath" panose="02040503050406030204"/>
                <a:cs typeface="BMFEHD+CambriaMath" panose="02040503050406030204"/>
              </a:rPr>
              <a:t> </a:t>
            </a:r>
            <a:r>
              <a:rPr sz="2400" dirty="0">
                <a:solidFill>
                  <a:schemeClr val="bg1"/>
                </a:solidFill>
                <a:latin typeface="微软雅黑" panose="020B0503020204020204" charset="-122"/>
                <a:ea typeface="微软雅黑" panose="020B0503020204020204" charset="-122"/>
                <a:cs typeface="LSIELG+MicrosoftYaHei" panose="020B0503020204020204" charset="-122"/>
              </a:rPr>
              <a:t>什么是二氧化碳当量？</a:t>
            </a:r>
            <a:endParaRPr sz="2400" dirty="0">
              <a:solidFill>
                <a:schemeClr val="bg1"/>
              </a:solidFill>
              <a:latin typeface="微软雅黑" panose="020B0503020204020204" charset="-122"/>
              <a:ea typeface="微软雅黑" panose="020B0503020204020204" charset="-122"/>
              <a:cs typeface="LSIELG+MicrosoftYaHei" panose="020B0503020204020204" charset="-122"/>
            </a:endParaRPr>
          </a:p>
        </p:txBody>
      </p:sp>
      <p:sp>
        <p:nvSpPr>
          <p:cNvPr id="2" name="文本框 1"/>
          <p:cNvSpPr txBox="1"/>
          <p:nvPr/>
        </p:nvSpPr>
        <p:spPr>
          <a:xfrm>
            <a:off x="3636120" y="2529205"/>
            <a:ext cx="1969770" cy="497205"/>
          </a:xfrm>
          <a:prstGeom prst="rect">
            <a:avLst/>
          </a:prstGeom>
          <a:noFill/>
        </p:spPr>
        <p:txBody>
          <a:bodyPr wrap="square" rtlCol="0" anchor="t">
            <a:spAutoFit/>
          </a:bodyPr>
          <a:p>
            <a:pPr marL="76200" marR="0" algn="l">
              <a:lnSpc>
                <a:spcPts val="3165"/>
              </a:lnSpc>
              <a:spcBef>
                <a:spcPts val="310"/>
              </a:spcBef>
              <a:spcAft>
                <a:spcPts val="0"/>
              </a:spcAft>
            </a:pPr>
            <a:r>
              <a:rPr spc="395" dirty="0">
                <a:solidFill>
                  <a:schemeClr val="bg1"/>
                </a:solidFill>
                <a:latin typeface="Times New Roman" panose="02020603050405020304"/>
                <a:cs typeface="Times New Roman" panose="02020603050405020304"/>
                <a:sym typeface="+mn-ea"/>
              </a:rPr>
              <a:t> </a:t>
            </a:r>
            <a:r>
              <a:rPr sz="2400" dirty="0">
                <a:solidFill>
                  <a:schemeClr val="bg1"/>
                </a:solidFill>
                <a:latin typeface="微软雅黑" panose="020B0503020204020204" charset="-122"/>
                <a:ea typeface="微软雅黑" panose="020B0503020204020204" charset="-122"/>
                <a:cs typeface="LSIELG+MicrosoftYaHei" panose="020B0503020204020204" charset="-122"/>
                <a:sym typeface="+mn-ea"/>
              </a:rPr>
              <a:t>什么是碳？</a:t>
            </a:r>
            <a:endParaRPr sz="2400"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10" name="任意多边形 9"/>
          <p:cNvSpPr/>
          <p:nvPr/>
        </p:nvSpPr>
        <p:spPr>
          <a:xfrm rot="8100000" flipV="1">
            <a:off x="2926080" y="1778635"/>
            <a:ext cx="580390" cy="473710"/>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14CD68"/>
              </a:gs>
              <a:gs pos="100000">
                <a:srgbClr val="035C7D"/>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defRPr/>
            </a:pPr>
            <a:endParaRPr lang="zh-CN" altLang="en-US" sz="1600"/>
          </a:p>
        </p:txBody>
      </p:sp>
      <p:sp>
        <p:nvSpPr>
          <p:cNvPr id="15" name="下箭头 14"/>
          <p:cNvSpPr/>
          <p:nvPr/>
        </p:nvSpPr>
        <p:spPr>
          <a:xfrm rot="16200000">
            <a:off x="1793240" y="2326640"/>
            <a:ext cx="575945" cy="779145"/>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3707875" y="1760855"/>
            <a:ext cx="3015615" cy="497205"/>
          </a:xfrm>
          <a:prstGeom prst="rect">
            <a:avLst/>
          </a:prstGeom>
          <a:noFill/>
        </p:spPr>
        <p:txBody>
          <a:bodyPr wrap="square" rtlCol="0" anchor="t">
            <a:spAutoFit/>
          </a:bodyPr>
          <a:p>
            <a:pPr marL="76200" marR="0" algn="l">
              <a:lnSpc>
                <a:spcPts val="3165"/>
              </a:lnSpc>
              <a:spcBef>
                <a:spcPts val="260"/>
              </a:spcBef>
              <a:spcAft>
                <a:spcPts val="0"/>
              </a:spcAft>
            </a:pPr>
            <a:r>
              <a:rPr sz="2400" dirty="0">
                <a:solidFill>
                  <a:schemeClr val="bg1"/>
                </a:solidFill>
                <a:latin typeface="微软雅黑" panose="020B0503020204020204" charset="-122"/>
                <a:ea typeface="微软雅黑" panose="020B0503020204020204" charset="-122"/>
                <a:cs typeface="LSIELG+MicrosoftYaHei" panose="020B0503020204020204" charset="-122"/>
                <a:sym typeface="+mn-ea"/>
              </a:rPr>
              <a:t>什么温室气体？</a:t>
            </a:r>
            <a:endParaRPr lang="zh-CN" altLang="en-US" sz="2400"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21" name="文本框 20"/>
          <p:cNvSpPr txBox="1"/>
          <p:nvPr/>
        </p:nvSpPr>
        <p:spPr>
          <a:xfrm>
            <a:off x="2843530" y="1729740"/>
            <a:ext cx="887730" cy="497205"/>
          </a:xfrm>
          <a:prstGeom prst="rect">
            <a:avLst/>
          </a:prstGeom>
          <a:noFill/>
        </p:spPr>
        <p:txBody>
          <a:bodyPr wrap="square" rtlCol="0" anchor="t">
            <a:spAutoFit/>
          </a:bodyPr>
          <a:p>
            <a:pPr marL="76200" marR="0" algn="l">
              <a:lnSpc>
                <a:spcPts val="3165"/>
              </a:lnSpc>
              <a:spcBef>
                <a:spcPts val="260"/>
              </a:spcBef>
              <a:spcAft>
                <a:spcPts val="0"/>
              </a:spcAft>
            </a:pPr>
            <a:r>
              <a:rPr lang="en-US" sz="2400" b="1" dirty="0">
                <a:solidFill>
                  <a:schemeClr val="bg1"/>
                </a:solidFill>
                <a:latin typeface="微软雅黑" panose="020B0503020204020204" charset="-122"/>
                <a:ea typeface="微软雅黑" panose="020B0503020204020204" charset="-122"/>
                <a:cs typeface="LSIELG+MicrosoftYaHei" panose="020B0503020204020204" charset="-122"/>
                <a:sym typeface="+mn-ea"/>
              </a:rPr>
              <a:t>01</a:t>
            </a:r>
            <a:endParaRPr lang="zh-CN" altLang="en-US" sz="24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22" name="任意多边形 21"/>
          <p:cNvSpPr/>
          <p:nvPr/>
        </p:nvSpPr>
        <p:spPr>
          <a:xfrm rot="8100000" flipV="1">
            <a:off x="2924175" y="2550160"/>
            <a:ext cx="580390" cy="473710"/>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14CD68"/>
              </a:gs>
              <a:gs pos="100000">
                <a:srgbClr val="035C7D"/>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defRPr/>
            </a:pPr>
            <a:endParaRPr lang="zh-CN" altLang="en-US" sz="1600"/>
          </a:p>
        </p:txBody>
      </p:sp>
      <p:sp>
        <p:nvSpPr>
          <p:cNvPr id="23" name="文本框 22"/>
          <p:cNvSpPr txBox="1"/>
          <p:nvPr/>
        </p:nvSpPr>
        <p:spPr>
          <a:xfrm>
            <a:off x="2841625" y="2501265"/>
            <a:ext cx="887730" cy="497205"/>
          </a:xfrm>
          <a:prstGeom prst="rect">
            <a:avLst/>
          </a:prstGeom>
          <a:noFill/>
        </p:spPr>
        <p:txBody>
          <a:bodyPr wrap="square" rtlCol="0" anchor="t">
            <a:spAutoFit/>
          </a:bodyPr>
          <a:p>
            <a:pPr marL="76200" marR="0" algn="l">
              <a:lnSpc>
                <a:spcPts val="3165"/>
              </a:lnSpc>
              <a:spcBef>
                <a:spcPts val="260"/>
              </a:spcBef>
              <a:spcAft>
                <a:spcPts val="0"/>
              </a:spcAft>
            </a:pPr>
            <a:r>
              <a:rPr lang="en-US" sz="2400" b="1" dirty="0">
                <a:solidFill>
                  <a:schemeClr val="bg1"/>
                </a:solidFill>
                <a:latin typeface="微软雅黑" panose="020B0503020204020204" charset="-122"/>
                <a:ea typeface="微软雅黑" panose="020B0503020204020204" charset="-122"/>
                <a:cs typeface="LSIELG+MicrosoftYaHei" panose="020B0503020204020204" charset="-122"/>
                <a:sym typeface="+mn-ea"/>
              </a:rPr>
              <a:t>02</a:t>
            </a:r>
            <a:endParaRPr lang="zh-CN" altLang="en-US" sz="24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24" name="任意多边形 23"/>
          <p:cNvSpPr/>
          <p:nvPr/>
        </p:nvSpPr>
        <p:spPr>
          <a:xfrm rot="8100000" flipV="1">
            <a:off x="2926080" y="3377565"/>
            <a:ext cx="580390" cy="473710"/>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14CD68"/>
              </a:gs>
              <a:gs pos="100000">
                <a:srgbClr val="035C7D"/>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defRPr/>
            </a:pPr>
            <a:endParaRPr lang="zh-CN" altLang="en-US" sz="1600"/>
          </a:p>
        </p:txBody>
      </p:sp>
      <p:sp>
        <p:nvSpPr>
          <p:cNvPr id="25" name="文本框 24"/>
          <p:cNvSpPr txBox="1"/>
          <p:nvPr/>
        </p:nvSpPr>
        <p:spPr>
          <a:xfrm>
            <a:off x="2843530" y="3328670"/>
            <a:ext cx="887730" cy="497205"/>
          </a:xfrm>
          <a:prstGeom prst="rect">
            <a:avLst/>
          </a:prstGeom>
          <a:noFill/>
        </p:spPr>
        <p:txBody>
          <a:bodyPr wrap="square" rtlCol="0" anchor="t">
            <a:spAutoFit/>
          </a:bodyPr>
          <a:p>
            <a:pPr marL="76200" marR="0" algn="l">
              <a:lnSpc>
                <a:spcPts val="3165"/>
              </a:lnSpc>
              <a:spcBef>
                <a:spcPts val="260"/>
              </a:spcBef>
              <a:spcAft>
                <a:spcPts val="0"/>
              </a:spcAft>
            </a:pPr>
            <a:r>
              <a:rPr lang="en-US" sz="2400" b="1" dirty="0">
                <a:solidFill>
                  <a:schemeClr val="bg1"/>
                </a:solidFill>
                <a:latin typeface="微软雅黑" panose="020B0503020204020204" charset="-122"/>
                <a:ea typeface="微软雅黑" panose="020B0503020204020204" charset="-122"/>
                <a:cs typeface="LSIELG+MicrosoftYaHei" panose="020B0503020204020204" charset="-122"/>
                <a:sym typeface="+mn-ea"/>
              </a:rPr>
              <a:t>03</a:t>
            </a:r>
            <a:endParaRPr lang="zh-CN" altLang="en-US" sz="24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467230" y="123975"/>
            <a:ext cx="2697480" cy="339090"/>
          </a:xfrm>
          <a:prstGeom prst="rect">
            <a:avLst/>
          </a:prstGeom>
        </p:spPr>
        <p:txBody>
          <a:bodyPr vert="horz" wrap="square" lIns="0" tIns="0" rIns="0" bIns="0" rtlCol="0">
            <a:spAutoFit/>
          </a:bodyPr>
          <a:lstStyle/>
          <a:p>
            <a:pPr marL="0" marR="0">
              <a:lnSpc>
                <a:spcPts val="2645"/>
              </a:lnSpc>
              <a:spcBef>
                <a:spcPts val="0"/>
              </a:spcBef>
              <a:spcAft>
                <a:spcPts val="0"/>
              </a:spcAft>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企业温室气体排放核算</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5" name="object 5"/>
          <p:cNvSpPr txBox="1"/>
          <p:nvPr/>
        </p:nvSpPr>
        <p:spPr>
          <a:xfrm>
            <a:off x="1042670" y="1135128"/>
            <a:ext cx="1981200" cy="304165"/>
          </a:xfrm>
          <a:prstGeom prst="rect">
            <a:avLst/>
          </a:prstGeom>
        </p:spPr>
        <p:txBody>
          <a:bodyPr vert="horz" wrap="square" lIns="0" tIns="0" rIns="0" bIns="0" rtlCol="0">
            <a:spAutoFit/>
          </a:bodyPr>
          <a:lstStyle/>
          <a:p>
            <a:pPr marL="0" marR="0" algn="l">
              <a:lnSpc>
                <a:spcPts val="2375"/>
              </a:lnSpc>
              <a:spcBef>
                <a:spcPts val="0"/>
              </a:spcBef>
              <a:spcAft>
                <a:spcPts val="0"/>
              </a:spcAft>
            </a:pPr>
            <a:r>
              <a:rPr sz="2000" dirty="0">
                <a:solidFill>
                  <a:srgbClr val="000000"/>
                </a:solidFill>
                <a:latin typeface="微软雅黑" panose="020B0503020204020204" charset="-122"/>
                <a:ea typeface="微软雅黑" panose="020B0503020204020204" charset="-122"/>
                <a:cs typeface="SVDSIO+MicrosoftYaHei-Bold" panose="020B0703020204020201" charset="-122"/>
              </a:rPr>
              <a:t>什么是温室气体？</a:t>
            </a:r>
            <a:endParaRPr sz="2000" dirty="0">
              <a:solidFill>
                <a:srgbClr val="000000"/>
              </a:solidFill>
              <a:latin typeface="微软雅黑" panose="020B0503020204020204" charset="-122"/>
              <a:ea typeface="微软雅黑" panose="020B0503020204020204" charset="-122"/>
              <a:cs typeface="SVDSIO+MicrosoftYaHei-Bold" panose="020B0703020204020201" charset="-122"/>
            </a:endParaRPr>
          </a:p>
        </p:txBody>
      </p:sp>
      <p:sp>
        <p:nvSpPr>
          <p:cNvPr id="6" name="object 6"/>
          <p:cNvSpPr txBox="1"/>
          <p:nvPr/>
        </p:nvSpPr>
        <p:spPr>
          <a:xfrm>
            <a:off x="1042670" y="1635125"/>
            <a:ext cx="7050405" cy="1846580"/>
          </a:xfrm>
          <a:prstGeom prst="rect">
            <a:avLst/>
          </a:prstGeom>
        </p:spPr>
        <p:txBody>
          <a:bodyPr vert="horz" wrap="square" lIns="0" tIns="0" rIns="0" bIns="0" rtlCol="0">
            <a:spAutoFit/>
          </a:bodyPr>
          <a:lstStyle/>
          <a:p>
            <a:pPr marL="0" marR="0" algn="l">
              <a:lnSpc>
                <a:spcPct val="150000"/>
              </a:lnSpc>
              <a:spcBef>
                <a:spcPts val="0"/>
              </a:spcBef>
              <a:spcAft>
                <a:spcPts val="0"/>
              </a:spcAft>
            </a:pPr>
            <a:r>
              <a:rPr lang="en-US" sz="1600" dirty="0">
                <a:solidFill>
                  <a:srgbClr val="000000"/>
                </a:solidFill>
                <a:latin typeface="微软雅黑" panose="020B0503020204020204" charset="-122"/>
                <a:ea typeface="微软雅黑" panose="020B0503020204020204" charset="-122"/>
                <a:cs typeface="微软雅黑" panose="020B0503020204020204" charset="-122"/>
              </a:rPr>
              <a:t>       </a:t>
            </a:r>
            <a:r>
              <a:rPr sz="1600" dirty="0">
                <a:solidFill>
                  <a:srgbClr val="000000"/>
                </a:solidFill>
                <a:latin typeface="微软雅黑" panose="020B0503020204020204" charset="-122"/>
                <a:ea typeface="微软雅黑" panose="020B0503020204020204" charset="-122"/>
                <a:cs typeface="微软雅黑" panose="020B0503020204020204" charset="-122"/>
              </a:rPr>
              <a:t>大气层中自然存在的和由于人类活动产生的能够吸收和散发由地球表面、</a:t>
            </a:r>
            <a:endParaRPr sz="16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gn="l">
              <a:lnSpc>
                <a:spcPct val="150000"/>
              </a:lnSpc>
              <a:spcBef>
                <a:spcPts val="0"/>
              </a:spcBef>
              <a:spcAft>
                <a:spcPts val="0"/>
              </a:spcAft>
            </a:pPr>
            <a:r>
              <a:rPr sz="1600" dirty="0">
                <a:solidFill>
                  <a:srgbClr val="000000"/>
                </a:solidFill>
                <a:latin typeface="微软雅黑" panose="020B0503020204020204" charset="-122"/>
                <a:ea typeface="微软雅黑" panose="020B0503020204020204" charset="-122"/>
                <a:cs typeface="微软雅黑" panose="020B0503020204020204" charset="-122"/>
              </a:rPr>
              <a:t>大气层和云层所产生 </a:t>
            </a:r>
            <a:r>
              <a:rPr sz="1600" dirty="0">
                <a:solidFill>
                  <a:srgbClr val="000000"/>
                </a:solidFill>
                <a:latin typeface="微软雅黑" panose="020B0503020204020204" charset="-122"/>
                <a:ea typeface="微软雅黑" panose="020B0503020204020204" charset="-122"/>
                <a:cs typeface="微软雅黑" panose="020B0503020204020204" charset="-122"/>
              </a:rPr>
              <a:t>的、波长在红外光谱内的辐射的气态成分，一般包括二</a:t>
            </a:r>
            <a:endParaRPr sz="16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gn="l">
              <a:lnSpc>
                <a:spcPct val="150000"/>
              </a:lnSpc>
              <a:spcBef>
                <a:spcPts val="0"/>
              </a:spcBef>
              <a:spcAft>
                <a:spcPts val="0"/>
              </a:spcAft>
            </a:pPr>
            <a:r>
              <a:rPr sz="1600" dirty="0">
                <a:solidFill>
                  <a:srgbClr val="000000"/>
                </a:solidFill>
                <a:latin typeface="微软雅黑" panose="020B0503020204020204" charset="-122"/>
                <a:ea typeface="微软雅黑" panose="020B0503020204020204" charset="-122"/>
                <a:cs typeface="微软雅黑" panose="020B0503020204020204" charset="-122"/>
              </a:rPr>
              <a:t>氧化碳（CO2</a:t>
            </a:r>
            <a:r>
              <a:rPr sz="1600" dirty="0">
                <a:solidFill>
                  <a:srgbClr val="000000"/>
                </a:solidFill>
                <a:latin typeface="微软雅黑" panose="020B0503020204020204" charset="-122"/>
                <a:ea typeface="微软雅黑" panose="020B0503020204020204" charset="-122"/>
                <a:cs typeface="微软雅黑" panose="020B0503020204020204" charset="-122"/>
              </a:rPr>
              <a:t>）、甲烷（</a:t>
            </a:r>
            <a:r>
              <a:rPr sz="1600" spc="-21" dirty="0">
                <a:solidFill>
                  <a:srgbClr val="000000"/>
                </a:solidFill>
                <a:latin typeface="微软雅黑" panose="020B0503020204020204" charset="-122"/>
                <a:ea typeface="微软雅黑" panose="020B0503020204020204" charset="-122"/>
                <a:cs typeface="微软雅黑" panose="020B0503020204020204" charset="-122"/>
              </a:rPr>
              <a:t>CH4</a:t>
            </a:r>
            <a:r>
              <a:rPr sz="1600" dirty="0">
                <a:solidFill>
                  <a:srgbClr val="000000"/>
                </a:solidFill>
                <a:latin typeface="微软雅黑" panose="020B0503020204020204" charset="-122"/>
                <a:ea typeface="微软雅黑" panose="020B0503020204020204" charset="-122"/>
                <a:cs typeface="微软雅黑" panose="020B0503020204020204" charset="-122"/>
              </a:rPr>
              <a:t>）、氧化亚氮（</a:t>
            </a:r>
            <a:r>
              <a:rPr sz="1600" spc="11" dirty="0">
                <a:solidFill>
                  <a:srgbClr val="000000"/>
                </a:solidFill>
                <a:latin typeface="微软雅黑" panose="020B0503020204020204" charset="-122"/>
                <a:ea typeface="微软雅黑" panose="020B0503020204020204" charset="-122"/>
                <a:cs typeface="微软雅黑" panose="020B0503020204020204" charset="-122"/>
              </a:rPr>
              <a:t>N2O</a:t>
            </a:r>
            <a:r>
              <a:rPr sz="1600" dirty="0">
                <a:solidFill>
                  <a:srgbClr val="000000"/>
                </a:solidFill>
                <a:latin typeface="微软雅黑" panose="020B0503020204020204" charset="-122"/>
                <a:ea typeface="微软雅黑" panose="020B0503020204020204" charset="-122"/>
                <a:cs typeface="微软雅黑" panose="020B0503020204020204" charset="-122"/>
              </a:rPr>
              <a:t>）、</a:t>
            </a:r>
            <a:r>
              <a:rPr sz="1600" spc="33" dirty="0">
                <a:solidFill>
                  <a:srgbClr val="000000"/>
                </a:solidFill>
                <a:latin typeface="微软雅黑" panose="020B0503020204020204" charset="-122"/>
                <a:ea typeface="微软雅黑" panose="020B0503020204020204" charset="-122"/>
                <a:cs typeface="微软雅黑" panose="020B0503020204020204" charset="-122"/>
              </a:rPr>
              <a:t> </a:t>
            </a:r>
            <a:r>
              <a:rPr sz="1600" dirty="0">
                <a:solidFill>
                  <a:srgbClr val="000000"/>
                </a:solidFill>
                <a:latin typeface="微软雅黑" panose="020B0503020204020204" charset="-122"/>
                <a:ea typeface="微软雅黑" panose="020B0503020204020204" charset="-122"/>
                <a:cs typeface="微软雅黑" panose="020B0503020204020204" charset="-122"/>
              </a:rPr>
              <a:t>氢氟碳化物（</a:t>
            </a:r>
            <a:r>
              <a:rPr sz="1600" spc="-44" dirty="0">
                <a:solidFill>
                  <a:srgbClr val="000000"/>
                </a:solidFill>
                <a:latin typeface="微软雅黑" panose="020B0503020204020204" charset="-122"/>
                <a:ea typeface="微软雅黑" panose="020B0503020204020204" charset="-122"/>
                <a:cs typeface="微软雅黑" panose="020B0503020204020204" charset="-122"/>
              </a:rPr>
              <a:t>HFCs</a:t>
            </a:r>
            <a:r>
              <a:rPr sz="1600" dirty="0">
                <a:solidFill>
                  <a:srgbClr val="000000"/>
                </a:solidFill>
                <a:latin typeface="微软雅黑" panose="020B0503020204020204" charset="-122"/>
                <a:ea typeface="微软雅黑" panose="020B0503020204020204" charset="-122"/>
                <a:cs typeface="微软雅黑" panose="020B0503020204020204" charset="-122"/>
              </a:rPr>
              <a:t>）、</a:t>
            </a:r>
            <a:endParaRPr sz="16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gn="l">
              <a:lnSpc>
                <a:spcPct val="150000"/>
              </a:lnSpc>
              <a:spcBef>
                <a:spcPts val="0"/>
              </a:spcBef>
              <a:spcAft>
                <a:spcPts val="0"/>
              </a:spcAft>
            </a:pPr>
            <a:r>
              <a:rPr sz="1600" dirty="0">
                <a:solidFill>
                  <a:srgbClr val="000000"/>
                </a:solidFill>
                <a:latin typeface="微软雅黑" panose="020B0503020204020204" charset="-122"/>
                <a:ea typeface="微软雅黑" panose="020B0503020204020204" charset="-122"/>
                <a:cs typeface="微软雅黑" panose="020B0503020204020204" charset="-122"/>
              </a:rPr>
              <a:t>全氟碳化物（</a:t>
            </a:r>
            <a:r>
              <a:rPr sz="1600" spc="-52" dirty="0">
                <a:solidFill>
                  <a:srgbClr val="000000"/>
                </a:solidFill>
                <a:latin typeface="微软雅黑" panose="020B0503020204020204" charset="-122"/>
                <a:ea typeface="微软雅黑" panose="020B0503020204020204" charset="-122"/>
                <a:cs typeface="微软雅黑" panose="020B0503020204020204" charset="-122"/>
              </a:rPr>
              <a:t>PFCs</a:t>
            </a:r>
            <a:r>
              <a:rPr sz="1600" dirty="0">
                <a:solidFill>
                  <a:srgbClr val="000000"/>
                </a:solidFill>
                <a:latin typeface="微软雅黑" panose="020B0503020204020204" charset="-122"/>
                <a:ea typeface="微软雅黑" panose="020B0503020204020204" charset="-122"/>
                <a:cs typeface="微软雅黑" panose="020B0503020204020204" charset="-122"/>
              </a:rPr>
              <a:t>）、六氟化硫（</a:t>
            </a:r>
            <a:r>
              <a:rPr sz="1600" spc="-45" dirty="0">
                <a:solidFill>
                  <a:srgbClr val="000000"/>
                </a:solidFill>
                <a:latin typeface="微软雅黑" panose="020B0503020204020204" charset="-122"/>
                <a:ea typeface="微软雅黑" panose="020B0503020204020204" charset="-122"/>
                <a:cs typeface="微软雅黑" panose="020B0503020204020204" charset="-122"/>
              </a:rPr>
              <a:t>SF6</a:t>
            </a:r>
            <a:r>
              <a:rPr sz="1600" dirty="0">
                <a:solidFill>
                  <a:srgbClr val="000000"/>
                </a:solidFill>
                <a:latin typeface="微软雅黑" panose="020B0503020204020204" charset="-122"/>
                <a:ea typeface="微软雅黑" panose="020B0503020204020204" charset="-122"/>
                <a:cs typeface="微软雅黑" panose="020B0503020204020204" charset="-122"/>
              </a:rPr>
              <a:t>）和三氟化氮（</a:t>
            </a:r>
            <a:r>
              <a:rPr sz="1600" spc="-38" dirty="0">
                <a:solidFill>
                  <a:srgbClr val="000000"/>
                </a:solidFill>
                <a:latin typeface="微软雅黑" panose="020B0503020204020204" charset="-122"/>
                <a:ea typeface="微软雅黑" panose="020B0503020204020204" charset="-122"/>
                <a:cs typeface="微软雅黑" panose="020B0503020204020204" charset="-122"/>
              </a:rPr>
              <a:t>NF3</a:t>
            </a:r>
            <a:r>
              <a:rPr sz="1600" dirty="0">
                <a:solidFill>
                  <a:srgbClr val="000000"/>
                </a:solidFill>
                <a:latin typeface="微软雅黑" panose="020B0503020204020204" charset="-122"/>
                <a:ea typeface="微软雅黑" panose="020B0503020204020204" charset="-122"/>
                <a:cs typeface="微软雅黑" panose="020B0503020204020204" charset="-122"/>
              </a:rPr>
              <a:t>）等。发电企业核</a:t>
            </a:r>
            <a:endParaRPr sz="16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gn="l">
              <a:lnSpc>
                <a:spcPct val="150000"/>
              </a:lnSpc>
              <a:spcBef>
                <a:spcPts val="0"/>
              </a:spcBef>
              <a:spcAft>
                <a:spcPts val="0"/>
              </a:spcAft>
            </a:pPr>
            <a:r>
              <a:rPr sz="1600" dirty="0">
                <a:solidFill>
                  <a:srgbClr val="000000"/>
                </a:solidFill>
                <a:latin typeface="微软雅黑" panose="020B0503020204020204" charset="-122"/>
                <a:ea typeface="微软雅黑" panose="020B0503020204020204" charset="-122"/>
                <a:cs typeface="微软雅黑" panose="020B0503020204020204" charset="-122"/>
              </a:rPr>
              <a:t>算指南中的温</a:t>
            </a:r>
            <a:r>
              <a:rPr sz="1600" spc="44" dirty="0">
                <a:solidFill>
                  <a:srgbClr val="000000"/>
                </a:solidFill>
                <a:latin typeface="微软雅黑" panose="020B0503020204020204" charset="-122"/>
                <a:ea typeface="微软雅黑" panose="020B0503020204020204" charset="-122"/>
                <a:cs typeface="微软雅黑" panose="020B0503020204020204" charset="-122"/>
              </a:rPr>
              <a:t> </a:t>
            </a:r>
            <a:r>
              <a:rPr sz="1600" dirty="0">
                <a:solidFill>
                  <a:srgbClr val="000000"/>
                </a:solidFill>
                <a:latin typeface="微软雅黑" panose="020B0503020204020204" charset="-122"/>
                <a:ea typeface="微软雅黑" panose="020B0503020204020204" charset="-122"/>
                <a:cs typeface="微软雅黑" panose="020B0503020204020204" charset="-122"/>
              </a:rPr>
              <a:t>室气体为二氧化碳（CO2</a:t>
            </a:r>
            <a:r>
              <a:rPr sz="1600" dirty="0">
                <a:solidFill>
                  <a:srgbClr val="000000"/>
                </a:solidFill>
                <a:latin typeface="微软雅黑" panose="020B0503020204020204" charset="-122"/>
                <a:ea typeface="微软雅黑" panose="020B0503020204020204" charset="-122"/>
                <a:cs typeface="微软雅黑" panose="020B0503020204020204" charset="-122"/>
              </a:rPr>
              <a:t>）。</a:t>
            </a:r>
            <a:endParaRPr sz="1600" dirty="0">
              <a:solidFill>
                <a:srgbClr val="000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object 5"/>
          <p:cNvSpPr txBox="1"/>
          <p:nvPr/>
        </p:nvSpPr>
        <p:spPr>
          <a:xfrm>
            <a:off x="1575435" y="915670"/>
            <a:ext cx="4008120" cy="304165"/>
          </a:xfrm>
          <a:prstGeom prst="rect">
            <a:avLst/>
          </a:prstGeom>
        </p:spPr>
        <p:txBody>
          <a:bodyPr vert="horz" wrap="square" lIns="0" tIns="0" rIns="0" bIns="0" rtlCol="0">
            <a:spAutoFit/>
          </a:bodyPr>
          <a:lstStyle/>
          <a:p>
            <a:pPr marL="0" marR="0">
              <a:lnSpc>
                <a:spcPts val="2375"/>
              </a:lnSpc>
              <a:spcBef>
                <a:spcPts val="0"/>
              </a:spcBef>
              <a:spcAft>
                <a:spcPts val="0"/>
              </a:spcAft>
            </a:pPr>
            <a:r>
              <a:rPr sz="2000" dirty="0">
                <a:solidFill>
                  <a:schemeClr val="tx2"/>
                </a:solidFill>
                <a:latin typeface="微软雅黑" panose="020B0503020204020204" charset="-122"/>
                <a:ea typeface="微软雅黑" panose="020B0503020204020204" charset="-122"/>
                <a:cs typeface="SVDSIO+MicrosoftYaHei-Bold" panose="020B0703020204020201" charset="-122"/>
              </a:rPr>
              <a:t>什么是碳？什么是二氧化碳当量？</a:t>
            </a:r>
            <a:endParaRPr sz="2000" dirty="0">
              <a:solidFill>
                <a:schemeClr val="tx2"/>
              </a:solidFill>
              <a:latin typeface="微软雅黑" panose="020B0503020204020204" charset="-122"/>
              <a:ea typeface="微软雅黑" panose="020B0503020204020204" charset="-122"/>
              <a:cs typeface="SVDSIO+MicrosoftYaHei-Bold" panose="020B0703020204020201" charset="-122"/>
            </a:endParaRPr>
          </a:p>
        </p:txBody>
      </p:sp>
      <p:sp>
        <p:nvSpPr>
          <p:cNvPr id="6" name="object 6"/>
          <p:cNvSpPr txBox="1"/>
          <p:nvPr/>
        </p:nvSpPr>
        <p:spPr>
          <a:xfrm>
            <a:off x="1575435" y="1420495"/>
            <a:ext cx="5800725" cy="615315"/>
          </a:xfrm>
          <a:prstGeom prst="rect">
            <a:avLst/>
          </a:prstGeom>
        </p:spPr>
        <p:txBody>
          <a:bodyPr vert="horz" wrap="square" lIns="0" tIns="0" rIns="0" bIns="0" rtlCol="0">
            <a:spAutoFit/>
          </a:bodyPr>
          <a:lstStyle/>
          <a:p>
            <a:pPr marL="0" marR="0">
              <a:lnSpc>
                <a:spcPts val="2400"/>
              </a:lnSpc>
              <a:spcBef>
                <a:spcPts val="0"/>
              </a:spcBef>
              <a:spcAft>
                <a:spcPts val="0"/>
              </a:spcAft>
            </a:pPr>
            <a:r>
              <a:rPr sz="2000" dirty="0">
                <a:solidFill>
                  <a:srgbClr val="FFCD00"/>
                </a:solidFill>
                <a:latin typeface="BMFEHD+CambriaMath" panose="02040503050406030204"/>
                <a:cs typeface="BMFEHD+CambriaMath" panose="02040503050406030204"/>
              </a:rPr>
              <a:t>◉</a:t>
            </a:r>
            <a:r>
              <a:rPr sz="1600" dirty="0">
                <a:solidFill>
                  <a:srgbClr val="000000"/>
                </a:solidFill>
                <a:latin typeface="微软雅黑" panose="020B0503020204020204" charset="-122"/>
                <a:ea typeface="微软雅黑" panose="020B0503020204020204" charset="-122"/>
                <a:cs typeface="微软雅黑" panose="020B0503020204020204" charset="-122"/>
                <a:sym typeface="+mn-ea"/>
              </a:rPr>
              <a:t>“</a:t>
            </a:r>
            <a:r>
              <a:rPr sz="1600" dirty="0">
                <a:solidFill>
                  <a:srgbClr val="000000"/>
                </a:solidFill>
                <a:latin typeface="微软雅黑" panose="020B0503020204020204" charset="-122"/>
                <a:ea typeface="微软雅黑" panose="020B0503020204020204" charset="-122"/>
                <a:cs typeface="微软雅黑" panose="020B0503020204020204" charset="-122"/>
              </a:rPr>
              <a:t>温室气体</a:t>
            </a:r>
            <a:r>
              <a:rPr lang="en-US" sz="1600" dirty="0">
                <a:solidFill>
                  <a:srgbClr val="000000"/>
                </a:solidFill>
                <a:latin typeface="微软雅黑" panose="020B0503020204020204" charset="-122"/>
                <a:ea typeface="微软雅黑" panose="020B0503020204020204" charset="-122"/>
                <a:cs typeface="微软雅黑" panose="020B0503020204020204" charset="-122"/>
              </a:rPr>
              <a:t>”</a:t>
            </a:r>
            <a:r>
              <a:rPr sz="1600" dirty="0">
                <a:solidFill>
                  <a:srgbClr val="000000"/>
                </a:solidFill>
                <a:latin typeface="微软雅黑" panose="020B0503020204020204" charset="-122"/>
                <a:ea typeface="微软雅黑" panose="020B0503020204020204" charset="-122"/>
                <a:cs typeface="微软雅黑" panose="020B0503020204020204" charset="-122"/>
              </a:rPr>
              <a:t>的简称，二氧化碳的『碳』</a:t>
            </a:r>
            <a:endParaRPr sz="1600" dirty="0">
              <a:solidFill>
                <a:srgbClr val="000000"/>
              </a:solidFill>
              <a:latin typeface="微软雅黑" panose="020B0503020204020204" charset="-122"/>
              <a:ea typeface="微软雅黑" panose="020B0503020204020204" charset="-122"/>
              <a:cs typeface="微软雅黑" panose="020B0503020204020204" charset="-122"/>
            </a:endParaRPr>
          </a:p>
          <a:p>
            <a:pPr marL="0" marR="0">
              <a:lnSpc>
                <a:spcPts val="2400"/>
              </a:lnSpc>
              <a:spcBef>
                <a:spcPts val="0"/>
              </a:spcBef>
              <a:spcAft>
                <a:spcPts val="0"/>
              </a:spcAft>
            </a:pPr>
            <a:r>
              <a:rPr sz="2000" dirty="0">
                <a:solidFill>
                  <a:srgbClr val="FFCD00"/>
                </a:solidFill>
                <a:latin typeface="微软雅黑" panose="020B0503020204020204" charset="-122"/>
                <a:ea typeface="微软雅黑" panose="020B0503020204020204" charset="-122"/>
                <a:cs typeface="微软雅黑" panose="020B0503020204020204" charset="-122"/>
              </a:rPr>
              <a:t>◉</a:t>
            </a:r>
            <a:r>
              <a:rPr sz="1600" dirty="0">
                <a:solidFill>
                  <a:srgbClr val="000000"/>
                </a:solidFill>
                <a:latin typeface="微软雅黑" panose="020B0503020204020204" charset="-122"/>
                <a:ea typeface="微软雅黑" panose="020B0503020204020204" charset="-122"/>
                <a:cs typeface="微软雅黑" panose="020B0503020204020204" charset="-122"/>
              </a:rPr>
              <a:t>是温室效应气体转换为二氧化碳当量的数量</a:t>
            </a:r>
            <a:r>
              <a:rPr lang="en-US" sz="1800" dirty="0">
                <a:solidFill>
                  <a:srgbClr val="000000"/>
                </a:solidFill>
                <a:latin typeface="黑体" panose="02010609060101010101" charset="-122"/>
                <a:cs typeface="黑体" panose="02010609060101010101" charset="-122"/>
              </a:rPr>
              <a:t> </a:t>
            </a:r>
            <a:endParaRPr lang="en-US" sz="1800" dirty="0">
              <a:solidFill>
                <a:srgbClr val="000000"/>
              </a:solidFill>
              <a:latin typeface="黑体" panose="02010609060101010101" charset="-122"/>
              <a:cs typeface="黑体" panose="02010609060101010101" charset="-122"/>
            </a:endParaRPr>
          </a:p>
        </p:txBody>
      </p:sp>
      <p:sp>
        <p:nvSpPr>
          <p:cNvPr id="7" name="object 7"/>
          <p:cNvSpPr txBox="1"/>
          <p:nvPr/>
        </p:nvSpPr>
        <p:spPr>
          <a:xfrm>
            <a:off x="1833130" y="2532008"/>
            <a:ext cx="3697597" cy="255270"/>
          </a:xfrm>
          <a:prstGeom prst="rect">
            <a:avLst/>
          </a:prstGeom>
        </p:spPr>
        <p:txBody>
          <a:bodyPr vert="horz" wrap="square" lIns="0" tIns="0" rIns="0" bIns="0" rtlCol="0">
            <a:spAutoFit/>
          </a:bodyPr>
          <a:lstStyle/>
          <a:p>
            <a:pPr marL="0" marR="0">
              <a:lnSpc>
                <a:spcPts val="1995"/>
              </a:lnSpc>
              <a:spcBef>
                <a:spcPts val="0"/>
              </a:spcBef>
              <a:spcAft>
                <a:spcPts val="0"/>
              </a:spcAft>
            </a:pPr>
            <a:r>
              <a:rPr sz="1600" dirty="0">
                <a:solidFill>
                  <a:srgbClr val="000000"/>
                </a:solidFill>
                <a:latin typeface="微软雅黑" panose="020B0503020204020204" charset="-122"/>
                <a:ea typeface="微软雅黑" panose="020B0503020204020204" charset="-122"/>
                <a:cs typeface="微软雅黑" panose="020B0503020204020204" charset="-122"/>
              </a:rPr>
              <a:t>1吨氧化亚氮N2O=298吨二氧化碳</a:t>
            </a:r>
            <a:r>
              <a:rPr sz="1800" dirty="0">
                <a:solidFill>
                  <a:srgbClr val="000000"/>
                </a:solidFill>
                <a:latin typeface="黑体" panose="02010609060101010101" charset="-122"/>
                <a:cs typeface="黑体" panose="02010609060101010101" charset="-122"/>
              </a:rPr>
              <a:t>；</a:t>
            </a:r>
            <a:endParaRPr sz="1800" dirty="0">
              <a:solidFill>
                <a:srgbClr val="000000"/>
              </a:solidFill>
              <a:latin typeface="黑体" panose="02010609060101010101" charset="-122"/>
              <a:cs typeface="黑体" panose="02010609060101010101" charset="-122"/>
            </a:endParaRPr>
          </a:p>
        </p:txBody>
      </p:sp>
      <p:sp>
        <p:nvSpPr>
          <p:cNvPr id="8" name="object 8"/>
          <p:cNvSpPr txBox="1"/>
          <p:nvPr/>
        </p:nvSpPr>
        <p:spPr>
          <a:xfrm>
            <a:off x="1647075" y="2860862"/>
            <a:ext cx="4306214" cy="956945"/>
          </a:xfrm>
          <a:prstGeom prst="rect">
            <a:avLst/>
          </a:prstGeom>
        </p:spPr>
        <p:txBody>
          <a:bodyPr vert="horz" wrap="square" lIns="0" tIns="0" rIns="0" bIns="0" rtlCol="0">
            <a:spAutoFit/>
          </a:bodyPr>
          <a:lstStyle/>
          <a:p>
            <a:pPr marL="193040" marR="0">
              <a:lnSpc>
                <a:spcPts val="1995"/>
              </a:lnSpc>
              <a:spcBef>
                <a:spcPts val="0"/>
              </a:spcBef>
              <a:spcAft>
                <a:spcPts val="0"/>
              </a:spcAft>
            </a:pPr>
            <a:r>
              <a:rPr sz="1600" dirty="0">
                <a:solidFill>
                  <a:srgbClr val="000000"/>
                </a:solidFill>
                <a:latin typeface="微软雅黑" panose="020B0503020204020204" charset="-122"/>
                <a:ea typeface="微软雅黑" panose="020B0503020204020204" charset="-122"/>
                <a:cs typeface="微软雅黑" panose="020B0503020204020204" charset="-122"/>
              </a:rPr>
              <a:t>1吨全氟化硫PCF=1220 0吨二氧化碳</a:t>
            </a:r>
            <a:r>
              <a:rPr sz="1800" dirty="0">
                <a:solidFill>
                  <a:srgbClr val="000000"/>
                </a:solidFill>
                <a:latin typeface="黑体" panose="02010609060101010101" charset="-122"/>
                <a:cs typeface="黑体" panose="02010609060101010101" charset="-122"/>
              </a:rPr>
              <a:t>；</a:t>
            </a:r>
            <a:endParaRPr sz="1800" dirty="0">
              <a:solidFill>
                <a:srgbClr val="000000"/>
              </a:solidFill>
              <a:latin typeface="黑体" panose="02010609060101010101" charset="-122"/>
              <a:cs typeface="黑体" panose="02010609060101010101" charset="-122"/>
            </a:endParaRPr>
          </a:p>
          <a:p>
            <a:pPr marL="193040" marR="0">
              <a:lnSpc>
                <a:spcPts val="1995"/>
              </a:lnSpc>
              <a:spcBef>
                <a:spcPts val="765"/>
              </a:spcBef>
              <a:spcAft>
                <a:spcPts val="0"/>
              </a:spcAft>
            </a:pPr>
            <a:r>
              <a:rPr sz="1600" dirty="0">
                <a:solidFill>
                  <a:srgbClr val="000000"/>
                </a:solidFill>
                <a:latin typeface="微软雅黑" panose="020B0503020204020204" charset="-122"/>
                <a:ea typeface="微软雅黑" panose="020B0503020204020204" charset="-122"/>
                <a:cs typeface="微软雅黑" panose="020B0503020204020204" charset="-122"/>
              </a:rPr>
              <a:t>1吨氢氟碳化物HFC=1480 0吨二氧化碳</a:t>
            </a:r>
            <a:r>
              <a:rPr sz="1800" dirty="0">
                <a:solidFill>
                  <a:srgbClr val="000000"/>
                </a:solidFill>
                <a:latin typeface="黑体" panose="02010609060101010101" charset="-122"/>
                <a:cs typeface="黑体" panose="02010609060101010101" charset="-122"/>
              </a:rPr>
              <a:t>；</a:t>
            </a:r>
            <a:endParaRPr sz="1800" dirty="0">
              <a:solidFill>
                <a:srgbClr val="000000"/>
              </a:solidFill>
              <a:latin typeface="黑体" panose="02010609060101010101" charset="-122"/>
              <a:cs typeface="黑体" panose="02010609060101010101" charset="-122"/>
            </a:endParaRPr>
          </a:p>
          <a:p>
            <a:pPr marL="193040" marR="0">
              <a:lnSpc>
                <a:spcPts val="1995"/>
              </a:lnSpc>
              <a:spcBef>
                <a:spcPts val="715"/>
              </a:spcBef>
              <a:spcAft>
                <a:spcPts val="0"/>
              </a:spcAft>
            </a:pPr>
            <a:r>
              <a:rPr sz="1600" dirty="0">
                <a:solidFill>
                  <a:srgbClr val="000000"/>
                </a:solidFill>
                <a:latin typeface="微软雅黑" panose="020B0503020204020204" charset="-122"/>
                <a:ea typeface="微软雅黑" panose="020B0503020204020204" charset="-122"/>
                <a:cs typeface="微软雅黑" panose="020B0503020204020204" charset="-122"/>
              </a:rPr>
              <a:t>1吨六氟化硫SF6 = 2280 0 吨二氧化碳</a:t>
            </a:r>
            <a:endParaRPr sz="16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3" name="object 4"/>
          <p:cNvSpPr txBox="1"/>
          <p:nvPr/>
        </p:nvSpPr>
        <p:spPr>
          <a:xfrm>
            <a:off x="251330" y="123975"/>
            <a:ext cx="2697480" cy="339090"/>
          </a:xfrm>
          <a:prstGeom prst="rect">
            <a:avLst/>
          </a:prstGeom>
        </p:spPr>
        <p:txBody>
          <a:bodyPr vert="horz" wrap="square" lIns="0" tIns="0" rIns="0" bIns="0" rtlCol="0">
            <a:spAutoFit/>
          </a:bodyPr>
          <a:p>
            <a:pPr marL="0" marR="0">
              <a:lnSpc>
                <a:spcPts val="2645"/>
              </a:lnSpc>
              <a:spcBef>
                <a:spcPts val="0"/>
              </a:spcBef>
              <a:spcAft>
                <a:spcPts val="0"/>
              </a:spcAft>
            </a:pPr>
            <a:r>
              <a:rPr sz="2000" dirty="0">
                <a:solidFill>
                  <a:srgbClr val="003869"/>
                </a:solidFill>
                <a:latin typeface="微软雅黑" panose="020B0503020204020204" charset="-122"/>
                <a:ea typeface="微软雅黑" panose="020B0503020204020204" charset="-122"/>
                <a:cs typeface="SVDSIO+MicrosoftYaHei-Bold" panose="020B0703020204020201" charset="-122"/>
              </a:rPr>
              <a:t>企业温室气体排放核算</a:t>
            </a:r>
            <a:endParaRPr sz="20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10" name="文本框 9"/>
          <p:cNvSpPr txBox="1"/>
          <p:nvPr/>
        </p:nvSpPr>
        <p:spPr>
          <a:xfrm>
            <a:off x="1761375" y="2125980"/>
            <a:ext cx="3139440" cy="368300"/>
          </a:xfrm>
          <a:prstGeom prst="rect">
            <a:avLst/>
          </a:prstGeom>
          <a:noFill/>
        </p:spPr>
        <p:txBody>
          <a:bodyPr wrap="none" rtlCol="0" anchor="t">
            <a:spAutoFit/>
          </a:bodyPr>
          <a:p>
            <a:r>
              <a:rPr sz="1600" dirty="0">
                <a:solidFill>
                  <a:srgbClr val="000000"/>
                </a:solidFill>
                <a:latin typeface="微软雅黑" panose="020B0503020204020204" charset="-122"/>
                <a:ea typeface="微软雅黑" panose="020B0503020204020204" charset="-122"/>
                <a:cs typeface="微软雅黑" panose="020B0503020204020204" charset="-122"/>
                <a:sym typeface="+mn-ea"/>
              </a:rPr>
              <a:t>1吨甲烷CH4 = 25 吨二氧化碳</a:t>
            </a:r>
            <a:r>
              <a:rPr sz="1800" dirty="0">
                <a:solidFill>
                  <a:srgbClr val="000000"/>
                </a:solidFill>
                <a:latin typeface="黑体" panose="02010609060101010101" charset="-122"/>
                <a:cs typeface="黑体" panose="02010609060101010101" charset="-122"/>
                <a:sym typeface="+mn-ea"/>
              </a:rPr>
              <a:t>；</a:t>
            </a:r>
            <a:endParaRPr sz="1800" dirty="0">
              <a:solidFill>
                <a:srgbClr val="000000"/>
              </a:solidFill>
              <a:latin typeface="黑体" panose="02010609060101010101" charset="-122"/>
              <a:cs typeface="黑体" panose="02010609060101010101" charset="-122"/>
            </a:endParaRPr>
          </a:p>
        </p:txBody>
      </p:sp>
      <p:sp>
        <p:nvSpPr>
          <p:cNvPr id="11" name="文本框 10"/>
          <p:cNvSpPr txBox="1"/>
          <p:nvPr/>
        </p:nvSpPr>
        <p:spPr>
          <a:xfrm>
            <a:off x="1455420" y="3940175"/>
            <a:ext cx="4906645" cy="346710"/>
          </a:xfrm>
          <a:prstGeom prst="rect">
            <a:avLst/>
          </a:prstGeom>
          <a:noFill/>
        </p:spPr>
        <p:txBody>
          <a:bodyPr wrap="square" rtlCol="0" anchor="t">
            <a:spAutoFit/>
          </a:bodyPr>
          <a:p>
            <a:pPr marL="193040" marR="0" algn="l">
              <a:lnSpc>
                <a:spcPts val="1995"/>
              </a:lnSpc>
              <a:spcBef>
                <a:spcPts val="715"/>
              </a:spcBef>
              <a:spcAft>
                <a:spcPts val="0"/>
              </a:spcAft>
              <a:buClrTx/>
              <a:buSzTx/>
              <a:buFontTx/>
            </a:pPr>
            <a:r>
              <a:rPr sz="2000" dirty="0">
                <a:solidFill>
                  <a:srgbClr val="FFCD00"/>
                </a:solidFill>
                <a:latin typeface="微软雅黑" panose="020B0503020204020204" charset="-122"/>
                <a:ea typeface="微软雅黑" panose="020B0503020204020204" charset="-122"/>
                <a:cs typeface="微软雅黑" panose="020B0503020204020204" charset="-122"/>
                <a:sym typeface="+mn-ea"/>
              </a:rPr>
              <a:t>◉</a:t>
            </a:r>
            <a:r>
              <a:rPr sz="1600" dirty="0">
                <a:solidFill>
                  <a:srgbClr val="000000"/>
                </a:solidFill>
                <a:latin typeface="微软雅黑" panose="020B0503020204020204" charset="-122"/>
                <a:ea typeface="微软雅黑" panose="020B0503020204020204" charset="-122"/>
                <a:cs typeface="微软雅黑" panose="020B0503020204020204" charset="-122"/>
                <a:sym typeface="+mn-ea"/>
              </a:rPr>
              <a:t> 一度电，一吨标煤，一吨二氧化碳</a:t>
            </a:r>
            <a:endParaRPr sz="1600" dirty="0">
              <a:solidFill>
                <a:srgbClr val="000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6" name="圆角矩形 15"/>
          <p:cNvSpPr/>
          <p:nvPr/>
        </p:nvSpPr>
        <p:spPr>
          <a:xfrm>
            <a:off x="1835785" y="760730"/>
            <a:ext cx="3797935" cy="470535"/>
          </a:xfrm>
          <a:prstGeom prst="roundRect">
            <a:avLst/>
          </a:prstGeom>
          <a:gradFill>
            <a:gsLst>
              <a:gs pos="0">
                <a:srgbClr val="14CD68"/>
              </a:gs>
              <a:gs pos="100000">
                <a:srgbClr val="035C7D"/>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5" name="object 5"/>
          <p:cNvSpPr txBox="1"/>
          <p:nvPr/>
        </p:nvSpPr>
        <p:spPr>
          <a:xfrm>
            <a:off x="1979930" y="843915"/>
            <a:ext cx="4098925" cy="304165"/>
          </a:xfrm>
          <a:prstGeom prst="rect">
            <a:avLst/>
          </a:prstGeom>
        </p:spPr>
        <p:txBody>
          <a:bodyPr vert="horz" wrap="square" lIns="0" tIns="0" rIns="0" bIns="0" rtlCol="0">
            <a:spAutoFit/>
          </a:bodyPr>
          <a:lstStyle/>
          <a:p>
            <a:pPr marL="0" marR="0">
              <a:lnSpc>
                <a:spcPts val="2375"/>
              </a:lnSpc>
              <a:spcBef>
                <a:spcPts val="0"/>
              </a:spcBef>
              <a:spcAft>
                <a:spcPts val="0"/>
              </a:spcAft>
            </a:pPr>
            <a:r>
              <a:rPr sz="2000" dirty="0">
                <a:solidFill>
                  <a:schemeClr val="bg1"/>
                </a:solidFill>
                <a:latin typeface="微软雅黑" panose="020B0503020204020204" charset="-122"/>
                <a:ea typeface="微软雅黑" panose="020B0503020204020204" charset="-122"/>
                <a:cs typeface="LSIELG+MicrosoftYaHei" panose="020B0503020204020204" charset="-122"/>
              </a:rPr>
              <a:t>温室气体排放量核算主要步骤</a:t>
            </a:r>
            <a:endParaRPr sz="2000" dirty="0">
              <a:solidFill>
                <a:schemeClr val="bg1"/>
              </a:solidFill>
              <a:latin typeface="微软雅黑" panose="020B0503020204020204" charset="-122"/>
              <a:ea typeface="微软雅黑" panose="020B0503020204020204" charset="-122"/>
              <a:cs typeface="LSIELG+MicrosoftYaHei" panose="020B0503020204020204" charset="-122"/>
            </a:endParaRPr>
          </a:p>
        </p:txBody>
      </p:sp>
      <p:sp>
        <p:nvSpPr>
          <p:cNvPr id="6" name="object 6"/>
          <p:cNvSpPr txBox="1"/>
          <p:nvPr/>
        </p:nvSpPr>
        <p:spPr>
          <a:xfrm>
            <a:off x="1907742" y="1491612"/>
            <a:ext cx="2839135" cy="304165"/>
          </a:xfrm>
          <a:prstGeom prst="rect">
            <a:avLst/>
          </a:prstGeom>
        </p:spPr>
        <p:txBody>
          <a:bodyPr vert="horz" wrap="square" lIns="0" tIns="0" rIns="0" bIns="0" rtlCol="0">
            <a:spAutoFit/>
          </a:bodyPr>
          <a:lstStyle/>
          <a:p>
            <a:pPr marL="0" marR="0">
              <a:lnSpc>
                <a:spcPts val="2375"/>
              </a:lnSpc>
              <a:spcBef>
                <a:spcPts val="0"/>
              </a:spcBef>
              <a:spcAft>
                <a:spcPts val="0"/>
              </a:spcAft>
            </a:pPr>
            <a:r>
              <a:rPr sz="1600" dirty="0">
                <a:solidFill>
                  <a:schemeClr val="tx2"/>
                </a:solidFill>
                <a:latin typeface="微软雅黑" panose="020B0503020204020204" charset="-122"/>
                <a:ea typeface="微软雅黑" panose="020B0503020204020204" charset="-122"/>
                <a:cs typeface="微软雅黑" panose="020B0503020204020204" charset="-122"/>
              </a:rPr>
              <a:t>•</a:t>
            </a:r>
            <a:r>
              <a:rPr sz="1600" spc="114" dirty="0">
                <a:solidFill>
                  <a:schemeClr val="tx2"/>
                </a:solidFill>
                <a:latin typeface="微软雅黑" panose="020B0503020204020204" charset="-122"/>
                <a:ea typeface="微软雅黑" panose="020B0503020204020204" charset="-122"/>
                <a:cs typeface="微软雅黑" panose="020B0503020204020204" charset="-122"/>
              </a:rPr>
              <a:t> </a:t>
            </a:r>
            <a:r>
              <a:rPr sz="1600" dirty="0">
                <a:solidFill>
                  <a:schemeClr val="tx2"/>
                </a:solidFill>
                <a:latin typeface="微软雅黑" panose="020B0503020204020204" charset="-122"/>
                <a:ea typeface="微软雅黑" panose="020B0503020204020204" charset="-122"/>
                <a:cs typeface="微软雅黑" panose="020B0503020204020204" charset="-122"/>
              </a:rPr>
              <a:t>确定报告主体的核算边界</a:t>
            </a:r>
            <a:endParaRPr sz="160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7" name="object 7"/>
          <p:cNvSpPr txBox="1"/>
          <p:nvPr/>
        </p:nvSpPr>
        <p:spPr>
          <a:xfrm>
            <a:off x="1518715" y="1637330"/>
            <a:ext cx="219428" cy="2974114"/>
          </a:xfrm>
          <a:prstGeom prst="rect">
            <a:avLst/>
          </a:prstGeom>
        </p:spPr>
        <p:txBody>
          <a:bodyPr vert="horz" wrap="square" lIns="0" tIns="0" rIns="0" bIns="0" rtlCol="0">
            <a:spAutoFit/>
          </a:bodyPr>
          <a:lstStyle/>
          <a:p>
            <a:pPr marL="0" marR="0">
              <a:lnSpc>
                <a:spcPts val="1185"/>
              </a:lnSpc>
              <a:spcBef>
                <a:spcPts val="0"/>
              </a:spcBef>
              <a:spcAft>
                <a:spcPts val="0"/>
              </a:spcAft>
            </a:pPr>
            <a:r>
              <a:rPr sz="900" dirty="0">
                <a:solidFill>
                  <a:srgbClr val="FFFFFF"/>
                </a:solidFill>
                <a:latin typeface="JDQLKN+MicrosoftYaHei" panose="020B0503020204020204" charset="-122"/>
                <a:cs typeface="JDQLKN+MicrosoftYaHei" panose="020B0503020204020204" charset="-122"/>
              </a:rPr>
              <a:t>1</a:t>
            </a:r>
            <a:endParaRPr sz="900" dirty="0">
              <a:solidFill>
                <a:srgbClr val="FFFFFF"/>
              </a:solidFill>
              <a:latin typeface="JDQLKN+MicrosoftYaHei" panose="020B0503020204020204" charset="-122"/>
              <a:cs typeface="JDQLKN+MicrosoftYaHei" panose="020B0503020204020204" charset="-122"/>
            </a:endParaRPr>
          </a:p>
          <a:p>
            <a:pPr marL="0" marR="0">
              <a:lnSpc>
                <a:spcPts val="1185"/>
              </a:lnSpc>
              <a:spcBef>
                <a:spcPts val="3200"/>
              </a:spcBef>
              <a:spcAft>
                <a:spcPts val="0"/>
              </a:spcAft>
            </a:pPr>
            <a:r>
              <a:rPr sz="900" dirty="0">
                <a:solidFill>
                  <a:srgbClr val="FFFFFF"/>
                </a:solidFill>
                <a:latin typeface="JDQLKN+MicrosoftYaHei" panose="020B0503020204020204" charset="-122"/>
                <a:cs typeface="JDQLKN+MicrosoftYaHei" panose="020B0503020204020204" charset="-122"/>
              </a:rPr>
              <a:t>2</a:t>
            </a:r>
            <a:endParaRPr sz="900" dirty="0">
              <a:solidFill>
                <a:srgbClr val="FFFFFF"/>
              </a:solidFill>
              <a:latin typeface="JDQLKN+MicrosoftYaHei" panose="020B0503020204020204" charset="-122"/>
              <a:cs typeface="JDQLKN+MicrosoftYaHei" panose="020B0503020204020204" charset="-122"/>
            </a:endParaRPr>
          </a:p>
          <a:p>
            <a:pPr marL="0" marR="0">
              <a:lnSpc>
                <a:spcPts val="1185"/>
              </a:lnSpc>
              <a:spcBef>
                <a:spcPts val="3200"/>
              </a:spcBef>
              <a:spcAft>
                <a:spcPts val="0"/>
              </a:spcAft>
            </a:pPr>
            <a:r>
              <a:rPr sz="900" dirty="0">
                <a:solidFill>
                  <a:srgbClr val="FFFFFF"/>
                </a:solidFill>
                <a:latin typeface="JDQLKN+MicrosoftYaHei" panose="020B0503020204020204" charset="-122"/>
                <a:cs typeface="JDQLKN+MicrosoftYaHei" panose="020B0503020204020204" charset="-122"/>
              </a:rPr>
              <a:t>3</a:t>
            </a:r>
            <a:endParaRPr sz="900" dirty="0">
              <a:solidFill>
                <a:srgbClr val="FFFFFF"/>
              </a:solidFill>
              <a:latin typeface="JDQLKN+MicrosoftYaHei" panose="020B0503020204020204" charset="-122"/>
              <a:cs typeface="JDQLKN+MicrosoftYaHei" panose="020B0503020204020204" charset="-122"/>
            </a:endParaRPr>
          </a:p>
          <a:p>
            <a:pPr marL="0" marR="0">
              <a:lnSpc>
                <a:spcPts val="1185"/>
              </a:lnSpc>
              <a:spcBef>
                <a:spcPts val="3150"/>
              </a:spcBef>
              <a:spcAft>
                <a:spcPts val="0"/>
              </a:spcAft>
            </a:pPr>
            <a:r>
              <a:rPr sz="900" dirty="0">
                <a:solidFill>
                  <a:srgbClr val="FFFFFF"/>
                </a:solidFill>
                <a:latin typeface="JDQLKN+MicrosoftYaHei" panose="020B0503020204020204" charset="-122"/>
                <a:cs typeface="JDQLKN+MicrosoftYaHei" panose="020B0503020204020204" charset="-122"/>
              </a:rPr>
              <a:t>4</a:t>
            </a:r>
            <a:endParaRPr sz="900" dirty="0">
              <a:solidFill>
                <a:srgbClr val="FFFFFF"/>
              </a:solidFill>
              <a:latin typeface="JDQLKN+MicrosoftYaHei" panose="020B0503020204020204" charset="-122"/>
              <a:cs typeface="JDQLKN+MicrosoftYaHei" panose="020B0503020204020204" charset="-122"/>
            </a:endParaRPr>
          </a:p>
          <a:p>
            <a:pPr marL="0" marR="0">
              <a:lnSpc>
                <a:spcPts val="1185"/>
              </a:lnSpc>
              <a:spcBef>
                <a:spcPts val="3200"/>
              </a:spcBef>
              <a:spcAft>
                <a:spcPts val="0"/>
              </a:spcAft>
            </a:pPr>
            <a:r>
              <a:rPr sz="900" dirty="0">
                <a:solidFill>
                  <a:srgbClr val="FFFFFF"/>
                </a:solidFill>
                <a:latin typeface="JDQLKN+MicrosoftYaHei" panose="020B0503020204020204" charset="-122"/>
                <a:cs typeface="JDQLKN+MicrosoftYaHei" panose="020B0503020204020204" charset="-122"/>
              </a:rPr>
              <a:t>5</a:t>
            </a:r>
            <a:endParaRPr sz="900" dirty="0">
              <a:solidFill>
                <a:srgbClr val="FFFFFF"/>
              </a:solidFill>
              <a:latin typeface="JDQLKN+MicrosoftYaHei" panose="020B0503020204020204" charset="-122"/>
              <a:cs typeface="JDQLKN+MicrosoftYaHei" panose="020B0503020204020204" charset="-122"/>
            </a:endParaRPr>
          </a:p>
          <a:p>
            <a:pPr marL="0" marR="0">
              <a:lnSpc>
                <a:spcPts val="1185"/>
              </a:lnSpc>
              <a:spcBef>
                <a:spcPts val="3200"/>
              </a:spcBef>
              <a:spcAft>
                <a:spcPts val="0"/>
              </a:spcAft>
            </a:pPr>
            <a:r>
              <a:rPr sz="900" dirty="0">
                <a:solidFill>
                  <a:srgbClr val="FFFFFF"/>
                </a:solidFill>
                <a:latin typeface="JDQLKN+MicrosoftYaHei" panose="020B0503020204020204" charset="-122"/>
                <a:cs typeface="JDQLKN+MicrosoftYaHei" panose="020B0503020204020204" charset="-122"/>
              </a:rPr>
              <a:t>6</a:t>
            </a:r>
            <a:endParaRPr sz="900" dirty="0">
              <a:solidFill>
                <a:srgbClr val="FFFFFF"/>
              </a:solidFill>
              <a:latin typeface="JDQLKN+MicrosoftYaHei" panose="020B0503020204020204" charset="-122"/>
              <a:cs typeface="JDQLKN+MicrosoftYaHei" panose="020B0503020204020204" charset="-122"/>
            </a:endParaRPr>
          </a:p>
        </p:txBody>
      </p:sp>
      <p:sp>
        <p:nvSpPr>
          <p:cNvPr id="8" name="object 8"/>
          <p:cNvSpPr txBox="1"/>
          <p:nvPr/>
        </p:nvSpPr>
        <p:spPr>
          <a:xfrm>
            <a:off x="1907742" y="1996437"/>
            <a:ext cx="5353735" cy="304165"/>
          </a:xfrm>
          <a:prstGeom prst="rect">
            <a:avLst/>
          </a:prstGeom>
        </p:spPr>
        <p:txBody>
          <a:bodyPr vert="horz" wrap="square" lIns="0" tIns="0" rIns="0" bIns="0" rtlCol="0">
            <a:spAutoFit/>
          </a:bodyPr>
          <a:lstStyle/>
          <a:p>
            <a:pPr marL="0" marR="0">
              <a:lnSpc>
                <a:spcPts val="2375"/>
              </a:lnSpc>
              <a:spcBef>
                <a:spcPts val="0"/>
              </a:spcBef>
              <a:spcAft>
                <a:spcPts val="0"/>
              </a:spcAft>
            </a:pPr>
            <a:r>
              <a:rPr sz="1600" dirty="0">
                <a:solidFill>
                  <a:schemeClr val="tx2"/>
                </a:solidFill>
                <a:latin typeface="微软雅黑" panose="020B0503020204020204" charset="-122"/>
                <a:ea typeface="微软雅黑" panose="020B0503020204020204" charset="-122"/>
                <a:cs typeface="微软雅黑" panose="020B0503020204020204" charset="-122"/>
              </a:rPr>
              <a:t>•</a:t>
            </a:r>
            <a:r>
              <a:rPr sz="1600" spc="114" dirty="0">
                <a:solidFill>
                  <a:schemeClr val="tx2"/>
                </a:solidFill>
                <a:latin typeface="微软雅黑" panose="020B0503020204020204" charset="-122"/>
                <a:ea typeface="微软雅黑" panose="020B0503020204020204" charset="-122"/>
                <a:cs typeface="微软雅黑" panose="020B0503020204020204" charset="-122"/>
              </a:rPr>
              <a:t> </a:t>
            </a:r>
            <a:r>
              <a:rPr sz="1600" dirty="0">
                <a:solidFill>
                  <a:schemeClr val="tx2"/>
                </a:solidFill>
                <a:latin typeface="微软雅黑" panose="020B0503020204020204" charset="-122"/>
                <a:ea typeface="微软雅黑" panose="020B0503020204020204" charset="-122"/>
                <a:cs typeface="微软雅黑" panose="020B0503020204020204" charset="-122"/>
              </a:rPr>
              <a:t>识别企业所涵盖的温室气体排放源类别及气体种类</a:t>
            </a:r>
            <a:endParaRPr sz="160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9" name="object 9"/>
          <p:cNvSpPr txBox="1"/>
          <p:nvPr/>
        </p:nvSpPr>
        <p:spPr>
          <a:xfrm>
            <a:off x="1907742" y="3004182"/>
            <a:ext cx="5582335" cy="304165"/>
          </a:xfrm>
          <a:prstGeom prst="rect">
            <a:avLst/>
          </a:prstGeom>
        </p:spPr>
        <p:txBody>
          <a:bodyPr vert="horz" wrap="square" lIns="0" tIns="0" rIns="0" bIns="0" rtlCol="0">
            <a:spAutoFit/>
          </a:bodyPr>
          <a:lstStyle/>
          <a:p>
            <a:pPr marL="0" marR="0">
              <a:lnSpc>
                <a:spcPts val="2375"/>
              </a:lnSpc>
              <a:spcBef>
                <a:spcPts val="0"/>
              </a:spcBef>
              <a:spcAft>
                <a:spcPts val="0"/>
              </a:spcAft>
            </a:pPr>
            <a:r>
              <a:rPr sz="1600" dirty="0">
                <a:solidFill>
                  <a:schemeClr val="tx2"/>
                </a:solidFill>
                <a:latin typeface="微软雅黑" panose="020B0503020204020204" charset="-122"/>
                <a:ea typeface="微软雅黑" panose="020B0503020204020204" charset="-122"/>
                <a:cs typeface="微软雅黑" panose="020B0503020204020204" charset="-122"/>
              </a:rPr>
              <a:t>• 制定监测计划，收集活动水平和排放因子数据</a:t>
            </a:r>
            <a:endParaRPr sz="1600" dirty="0">
              <a:solidFill>
                <a:schemeClr val="tx2"/>
              </a:solidFill>
              <a:latin typeface="微软雅黑" panose="020B0503020204020204" charset="-122"/>
              <a:ea typeface="微软雅黑" panose="020B0503020204020204" charset="-122"/>
              <a:cs typeface="微软雅黑" panose="020B0503020204020204" charset="-122"/>
            </a:endParaRPr>
          </a:p>
        </p:txBody>
      </p:sp>
      <p:pic>
        <p:nvPicPr>
          <p:cNvPr id="10" name="图片 9" descr="4企业碳资产管理策略培训-Apr2021-L（修改）123"/>
          <p:cNvPicPr>
            <a:picLocks noChangeAspect="1"/>
          </p:cNvPicPr>
          <p:nvPr/>
        </p:nvPicPr>
        <p:blipFill>
          <a:blip r:embed="rId2"/>
          <a:stretch>
            <a:fillRect/>
          </a:stretch>
        </p:blipFill>
        <p:spPr>
          <a:xfrm>
            <a:off x="1294765" y="1348105"/>
            <a:ext cx="610870" cy="3228340"/>
          </a:xfrm>
          <a:prstGeom prst="rect">
            <a:avLst/>
          </a:prstGeom>
        </p:spPr>
      </p:pic>
      <p:sp>
        <p:nvSpPr>
          <p:cNvPr id="11" name="object 4"/>
          <p:cNvSpPr txBox="1"/>
          <p:nvPr/>
        </p:nvSpPr>
        <p:spPr>
          <a:xfrm>
            <a:off x="251330" y="123975"/>
            <a:ext cx="2697480" cy="339090"/>
          </a:xfrm>
          <a:prstGeom prst="rect">
            <a:avLst/>
          </a:prstGeom>
        </p:spPr>
        <p:txBody>
          <a:bodyPr vert="horz" wrap="square" lIns="0" tIns="0" rIns="0" bIns="0" rtlCol="0">
            <a:spAutoFit/>
          </a:bodyPr>
          <a:p>
            <a:pPr marL="0" marR="0">
              <a:lnSpc>
                <a:spcPts val="2645"/>
              </a:lnSpc>
              <a:spcBef>
                <a:spcPts val="0"/>
              </a:spcBef>
              <a:spcAft>
                <a:spcPts val="0"/>
              </a:spcAft>
            </a:pPr>
            <a:r>
              <a:rPr dirty="0">
                <a:solidFill>
                  <a:srgbClr val="003869"/>
                </a:solidFill>
                <a:latin typeface="微软雅黑" panose="020B0503020204020204" charset="-122"/>
                <a:ea typeface="微软雅黑" panose="020B0503020204020204" charset="-122"/>
                <a:cs typeface="SVDSIO+MicrosoftYaHei-Bold" panose="020B0703020204020201" charset="-122"/>
              </a:rPr>
              <a:t>企业温室气体排放核算</a:t>
            </a:r>
            <a:endParaRPr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12" name="object 6"/>
          <p:cNvSpPr txBox="1"/>
          <p:nvPr/>
        </p:nvSpPr>
        <p:spPr>
          <a:xfrm>
            <a:off x="1907742" y="2501262"/>
            <a:ext cx="4381500" cy="302260"/>
          </a:xfrm>
          <a:prstGeom prst="rect">
            <a:avLst/>
          </a:prstGeom>
        </p:spPr>
        <p:txBody>
          <a:bodyPr vert="horz" wrap="square" lIns="0" tIns="0" rIns="0" bIns="0" rtlCol="0">
            <a:spAutoFit/>
          </a:bodyPr>
          <a:p>
            <a:pPr marL="0" marR="0">
              <a:lnSpc>
                <a:spcPts val="2375"/>
              </a:lnSpc>
              <a:spcBef>
                <a:spcPts val="2010"/>
              </a:spcBef>
              <a:spcAft>
                <a:spcPts val="0"/>
              </a:spcAft>
            </a:pPr>
            <a:r>
              <a:rPr sz="1600" dirty="0">
                <a:solidFill>
                  <a:schemeClr val="tx2"/>
                </a:solidFill>
                <a:latin typeface="微软雅黑" panose="020B0503020204020204" charset="-122"/>
                <a:ea typeface="微软雅黑" panose="020B0503020204020204" charset="-122"/>
                <a:cs typeface="微软雅黑" panose="020B0503020204020204" charset="-122"/>
                <a:sym typeface="+mn-ea"/>
              </a:rPr>
              <a:t>•</a:t>
            </a:r>
            <a:r>
              <a:rPr sz="1600" spc="114" dirty="0">
                <a:solidFill>
                  <a:schemeClr val="tx2"/>
                </a:solidFill>
                <a:latin typeface="微软雅黑" panose="020B0503020204020204" charset="-122"/>
                <a:ea typeface="微软雅黑" panose="020B0503020204020204" charset="-122"/>
                <a:cs typeface="微软雅黑" panose="020B0503020204020204" charset="-122"/>
                <a:sym typeface="+mn-ea"/>
              </a:rPr>
              <a:t> </a:t>
            </a:r>
            <a:r>
              <a:rPr sz="1600" dirty="0">
                <a:solidFill>
                  <a:schemeClr val="tx2"/>
                </a:solidFill>
                <a:latin typeface="微软雅黑" panose="020B0503020204020204" charset="-122"/>
                <a:ea typeface="微软雅黑" panose="020B0503020204020204" charset="-122"/>
                <a:cs typeface="微软雅黑" panose="020B0503020204020204" charset="-122"/>
                <a:sym typeface="+mn-ea"/>
              </a:rPr>
              <a:t>选择相应的温室气体排放量计算公式</a:t>
            </a:r>
            <a:endParaRPr sz="1600" dirty="0">
              <a:solidFill>
                <a:schemeClr val="tx2"/>
              </a:solidFill>
              <a:latin typeface="微软雅黑" panose="020B0503020204020204" charset="-122"/>
              <a:ea typeface="微软雅黑" panose="020B0503020204020204" charset="-122"/>
              <a:cs typeface="微软雅黑" panose="020B0503020204020204" charset="-122"/>
              <a:sym typeface="+mn-ea"/>
            </a:endParaRPr>
          </a:p>
        </p:txBody>
      </p:sp>
      <p:sp>
        <p:nvSpPr>
          <p:cNvPr id="14" name="object 6"/>
          <p:cNvSpPr txBox="1"/>
          <p:nvPr/>
        </p:nvSpPr>
        <p:spPr>
          <a:xfrm>
            <a:off x="1907742" y="3509007"/>
            <a:ext cx="5129530" cy="304165"/>
          </a:xfrm>
          <a:prstGeom prst="rect">
            <a:avLst/>
          </a:prstGeom>
        </p:spPr>
        <p:txBody>
          <a:bodyPr vert="horz" wrap="square" lIns="0" tIns="0" rIns="0" bIns="0" rtlCol="0">
            <a:spAutoFit/>
          </a:bodyPr>
          <a:p>
            <a:pPr marL="0" marR="0">
              <a:lnSpc>
                <a:spcPts val="2375"/>
              </a:lnSpc>
              <a:spcBef>
                <a:spcPts val="2010"/>
              </a:spcBef>
              <a:spcAft>
                <a:spcPts val="0"/>
              </a:spcAft>
            </a:pPr>
            <a:r>
              <a:rPr sz="1600" dirty="0">
                <a:solidFill>
                  <a:schemeClr val="tx2"/>
                </a:solidFill>
                <a:latin typeface="微软雅黑" panose="020B0503020204020204" charset="-122"/>
                <a:ea typeface="微软雅黑" panose="020B0503020204020204" charset="-122"/>
                <a:cs typeface="微软雅黑" panose="020B0503020204020204" charset="-122"/>
                <a:sym typeface="+mn-ea"/>
              </a:rPr>
              <a:t>• 基于收集的数据计算各个排放源的GHG排放量</a:t>
            </a:r>
            <a:endParaRPr sz="1600" dirty="0">
              <a:solidFill>
                <a:schemeClr val="tx2"/>
              </a:solidFill>
              <a:latin typeface="微软雅黑" panose="020B0503020204020204" charset="-122"/>
              <a:ea typeface="微软雅黑" panose="020B0503020204020204" charset="-122"/>
              <a:cs typeface="微软雅黑" panose="020B0503020204020204" charset="-122"/>
              <a:sym typeface="+mn-ea"/>
            </a:endParaRPr>
          </a:p>
        </p:txBody>
      </p:sp>
      <p:sp>
        <p:nvSpPr>
          <p:cNvPr id="15" name="object 6"/>
          <p:cNvSpPr txBox="1"/>
          <p:nvPr/>
        </p:nvSpPr>
        <p:spPr>
          <a:xfrm>
            <a:off x="1907742" y="4013832"/>
            <a:ext cx="5840095" cy="304165"/>
          </a:xfrm>
          <a:prstGeom prst="rect">
            <a:avLst/>
          </a:prstGeom>
        </p:spPr>
        <p:txBody>
          <a:bodyPr vert="horz" wrap="square" lIns="0" tIns="0" rIns="0" bIns="0" rtlCol="0">
            <a:spAutoFit/>
          </a:bodyPr>
          <a:p>
            <a:pPr marL="0" marR="0">
              <a:lnSpc>
                <a:spcPts val="2375"/>
              </a:lnSpc>
              <a:spcBef>
                <a:spcPts val="1960"/>
              </a:spcBef>
              <a:spcAft>
                <a:spcPts val="0"/>
              </a:spcAft>
            </a:pPr>
            <a:r>
              <a:rPr sz="1600" dirty="0">
                <a:solidFill>
                  <a:schemeClr val="tx2"/>
                </a:solidFill>
                <a:latin typeface="微软雅黑" panose="020B0503020204020204" charset="-122"/>
                <a:ea typeface="微软雅黑" panose="020B0503020204020204" charset="-122"/>
                <a:cs typeface="微软雅黑" panose="020B0503020204020204" charset="-122"/>
                <a:sym typeface="+mn-ea"/>
              </a:rPr>
              <a:t>• 汇总企业温室气体排放总量，编制企业温室气体报告</a:t>
            </a:r>
            <a:endParaRPr sz="1600" dirty="0">
              <a:solidFill>
                <a:schemeClr val="tx2"/>
              </a:solidFill>
              <a:latin typeface="微软雅黑" panose="020B0503020204020204" charset="-122"/>
              <a:ea typeface="微软雅黑" panose="020B0503020204020204" charset="-122"/>
              <a:cs typeface="微软雅黑" panose="020B0503020204020204" charset="-122"/>
              <a:sym typeface="+mn-ea"/>
            </a:endParaRPr>
          </a:p>
        </p:txBody>
      </p:sp>
      <p:sp>
        <p:nvSpPr>
          <p:cNvPr id="18" name="object 7"/>
          <p:cNvSpPr txBox="1"/>
          <p:nvPr/>
        </p:nvSpPr>
        <p:spPr>
          <a:xfrm>
            <a:off x="1546225" y="2284095"/>
            <a:ext cx="191770" cy="2082800"/>
          </a:xfrm>
          <a:prstGeom prst="rect">
            <a:avLst/>
          </a:prstGeom>
        </p:spPr>
        <p:txBody>
          <a:bodyPr vert="horz" wrap="square" lIns="0" tIns="0" rIns="0" bIns="0" rtlCol="0">
            <a:spAutoFit/>
          </a:bodyPr>
          <a:p>
            <a:pPr marL="0" marR="0">
              <a:lnSpc>
                <a:spcPct val="40000"/>
              </a:lnSpc>
              <a:spcBef>
                <a:spcPts val="3200"/>
              </a:spcBef>
              <a:spcAft>
                <a:spcPts val="0"/>
              </a:spcAft>
            </a:pPr>
            <a:r>
              <a:rPr sz="1200" b="1" dirty="0">
                <a:solidFill>
                  <a:srgbClr val="FFFFFF"/>
                </a:solidFill>
                <a:latin typeface="JDQLKN+MicrosoftYaHei" panose="020B0503020204020204" charset="-122"/>
                <a:cs typeface="JDQLKN+MicrosoftYaHei" panose="020B0503020204020204" charset="-122"/>
              </a:rPr>
              <a:t>2</a:t>
            </a:r>
            <a:endParaRPr sz="1200" b="1" dirty="0">
              <a:solidFill>
                <a:srgbClr val="FFFFFF"/>
              </a:solidFill>
              <a:latin typeface="JDQLKN+MicrosoftYaHei" panose="020B0503020204020204" charset="-122"/>
              <a:cs typeface="JDQLKN+MicrosoftYaHei" panose="020B0503020204020204" charset="-122"/>
            </a:endParaRPr>
          </a:p>
          <a:p>
            <a:pPr marL="0" marR="0" algn="l">
              <a:lnSpc>
                <a:spcPct val="40000"/>
              </a:lnSpc>
              <a:spcBef>
                <a:spcPts val="3200"/>
              </a:spcBef>
              <a:spcAft>
                <a:spcPts val="0"/>
              </a:spcAft>
              <a:buClrTx/>
              <a:buSzTx/>
              <a:buFontTx/>
            </a:pPr>
            <a:r>
              <a:rPr sz="1200" b="1" dirty="0">
                <a:solidFill>
                  <a:srgbClr val="FFFFFF"/>
                </a:solidFill>
                <a:latin typeface="JDQLKN+MicrosoftYaHei" panose="020B0503020204020204" charset="-122"/>
                <a:cs typeface="JDQLKN+MicrosoftYaHei" panose="020B0503020204020204" charset="-122"/>
              </a:rPr>
              <a:t>3</a:t>
            </a:r>
            <a:endParaRPr sz="1200" b="1" dirty="0">
              <a:solidFill>
                <a:srgbClr val="FFFFFF"/>
              </a:solidFill>
              <a:latin typeface="JDQLKN+MicrosoftYaHei" panose="020B0503020204020204" charset="-122"/>
              <a:cs typeface="JDQLKN+MicrosoftYaHei" panose="020B0503020204020204" charset="-122"/>
            </a:endParaRPr>
          </a:p>
          <a:p>
            <a:pPr marL="0" marR="0" algn="l">
              <a:lnSpc>
                <a:spcPct val="40000"/>
              </a:lnSpc>
              <a:spcBef>
                <a:spcPts val="3200"/>
              </a:spcBef>
              <a:spcAft>
                <a:spcPts val="0"/>
              </a:spcAft>
              <a:buClrTx/>
              <a:buSzTx/>
              <a:buFontTx/>
            </a:pPr>
            <a:r>
              <a:rPr sz="1200" b="1" dirty="0">
                <a:solidFill>
                  <a:srgbClr val="FFFFFF"/>
                </a:solidFill>
                <a:latin typeface="JDQLKN+MicrosoftYaHei" panose="020B0503020204020204" charset="-122"/>
                <a:cs typeface="JDQLKN+MicrosoftYaHei" panose="020B0503020204020204" charset="-122"/>
              </a:rPr>
              <a:t>4</a:t>
            </a:r>
            <a:endParaRPr sz="1200" b="1" dirty="0">
              <a:solidFill>
                <a:srgbClr val="FFFFFF"/>
              </a:solidFill>
              <a:latin typeface="JDQLKN+MicrosoftYaHei" panose="020B0503020204020204" charset="-122"/>
              <a:cs typeface="JDQLKN+MicrosoftYaHei" panose="020B0503020204020204" charset="-122"/>
            </a:endParaRPr>
          </a:p>
          <a:p>
            <a:pPr marL="0" marR="0" algn="l">
              <a:lnSpc>
                <a:spcPct val="60000"/>
              </a:lnSpc>
              <a:spcBef>
                <a:spcPts val="3200"/>
              </a:spcBef>
              <a:spcAft>
                <a:spcPts val="0"/>
              </a:spcAft>
              <a:buClrTx/>
              <a:buSzTx/>
              <a:buFontTx/>
            </a:pPr>
            <a:r>
              <a:rPr sz="1200" b="1" dirty="0">
                <a:solidFill>
                  <a:srgbClr val="FFFFFF"/>
                </a:solidFill>
                <a:latin typeface="JDQLKN+MicrosoftYaHei" panose="020B0503020204020204" charset="-122"/>
                <a:cs typeface="JDQLKN+MicrosoftYaHei" panose="020B0503020204020204" charset="-122"/>
              </a:rPr>
              <a:t>5</a:t>
            </a:r>
            <a:endParaRPr sz="1200" b="1" dirty="0">
              <a:solidFill>
                <a:srgbClr val="FFFFFF"/>
              </a:solidFill>
              <a:latin typeface="JDQLKN+MicrosoftYaHei" panose="020B0503020204020204" charset="-122"/>
              <a:cs typeface="JDQLKN+MicrosoftYaHei" panose="020B0503020204020204" charset="-122"/>
            </a:endParaRPr>
          </a:p>
          <a:p>
            <a:pPr marL="0" marR="0" algn="l">
              <a:lnSpc>
                <a:spcPct val="60000"/>
              </a:lnSpc>
              <a:spcBef>
                <a:spcPts val="3200"/>
              </a:spcBef>
              <a:spcAft>
                <a:spcPts val="0"/>
              </a:spcAft>
              <a:buClrTx/>
              <a:buSzTx/>
              <a:buFontTx/>
            </a:pPr>
            <a:r>
              <a:rPr sz="1200" b="1" dirty="0">
                <a:solidFill>
                  <a:srgbClr val="FFFFFF"/>
                </a:solidFill>
                <a:latin typeface="JDQLKN+MicrosoftYaHei" panose="020B0503020204020204" charset="-122"/>
                <a:cs typeface="JDQLKN+MicrosoftYaHei" panose="020B0503020204020204" charset="-122"/>
              </a:rPr>
              <a:t>6</a:t>
            </a:r>
            <a:endParaRPr sz="1200" b="1" dirty="0">
              <a:solidFill>
                <a:srgbClr val="FFFFFF"/>
              </a:solidFill>
              <a:latin typeface="JDQLKN+MicrosoftYaHei" panose="020B0503020204020204" charset="-122"/>
              <a:cs typeface="JDQLKN+MicrosoftYaHei" panose="020B0503020204020204" charset="-122"/>
            </a:endParaRPr>
          </a:p>
        </p:txBody>
      </p:sp>
      <p:sp>
        <p:nvSpPr>
          <p:cNvPr id="19" name="文本框 18"/>
          <p:cNvSpPr txBox="1"/>
          <p:nvPr/>
        </p:nvSpPr>
        <p:spPr>
          <a:xfrm>
            <a:off x="1463675" y="1707515"/>
            <a:ext cx="273050" cy="201295"/>
          </a:xfrm>
          <a:prstGeom prst="rect">
            <a:avLst/>
          </a:prstGeom>
          <a:noFill/>
        </p:spPr>
        <p:txBody>
          <a:bodyPr wrap="none" rtlCol="0" anchor="t">
            <a:spAutoFit/>
          </a:bodyPr>
          <a:p>
            <a:pPr marL="0" marR="0" algn="l">
              <a:lnSpc>
                <a:spcPct val="60000"/>
              </a:lnSpc>
              <a:spcBef>
                <a:spcPts val="3200"/>
              </a:spcBef>
              <a:spcAft>
                <a:spcPts val="0"/>
              </a:spcAft>
              <a:buClrTx/>
              <a:buSzTx/>
              <a:buFontTx/>
            </a:pPr>
            <a:r>
              <a:rPr lang="en-US" sz="1200" b="1" dirty="0">
                <a:solidFill>
                  <a:srgbClr val="FFFFFF"/>
                </a:solidFill>
                <a:latin typeface="JDQLKN+MicrosoftYaHei" panose="020B0503020204020204" charset="-122"/>
                <a:cs typeface="JDQLKN+MicrosoftYaHei" panose="020B0503020204020204" charset="-122"/>
                <a:sym typeface="+mn-ea"/>
              </a:rPr>
              <a:t>1</a:t>
            </a:r>
            <a:endParaRPr lang="en-US" sz="1200" b="1" dirty="0">
              <a:solidFill>
                <a:srgbClr val="FFFFFF"/>
              </a:solidFill>
              <a:latin typeface="JDQLKN+MicrosoftYaHei" panose="020B0503020204020204" charset="-122"/>
              <a:cs typeface="JDQLKN+MicrosoftYaHei" panose="020B0503020204020204" charset="-122"/>
              <a:sym typeface="+mn-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6" name="圆角矩形 15"/>
          <p:cNvSpPr/>
          <p:nvPr/>
        </p:nvSpPr>
        <p:spPr>
          <a:xfrm>
            <a:off x="755650" y="713740"/>
            <a:ext cx="7283450" cy="525145"/>
          </a:xfrm>
          <a:prstGeom prst="roundRect">
            <a:avLst/>
          </a:prstGeom>
          <a:gradFill rotWithShape="1">
            <a:gsLst>
              <a:gs pos="2000">
                <a:schemeClr val="tx2"/>
              </a:gs>
              <a:gs pos="52000">
                <a:srgbClr val="14CD68"/>
              </a:gs>
              <a:gs pos="86000">
                <a:srgbClr val="035C7D"/>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5" name="object 5"/>
          <p:cNvSpPr txBox="1"/>
          <p:nvPr/>
        </p:nvSpPr>
        <p:spPr>
          <a:xfrm>
            <a:off x="1043305" y="815975"/>
            <a:ext cx="7337425" cy="304165"/>
          </a:xfrm>
          <a:prstGeom prst="rect">
            <a:avLst/>
          </a:prstGeom>
        </p:spPr>
        <p:txBody>
          <a:bodyPr vert="horz" wrap="square" lIns="0" tIns="0" rIns="0" bIns="0" rtlCol="0">
            <a:spAutoFit/>
          </a:bodyPr>
          <a:lstStyle/>
          <a:p>
            <a:pPr marL="0" marR="0">
              <a:lnSpc>
                <a:spcPts val="2375"/>
              </a:lnSpc>
              <a:spcBef>
                <a:spcPts val="0"/>
              </a:spcBef>
              <a:spcAft>
                <a:spcPts val="0"/>
              </a:spcAft>
            </a:pPr>
            <a:r>
              <a:rPr sz="2000" dirty="0">
                <a:solidFill>
                  <a:schemeClr val="bg1"/>
                </a:solidFill>
                <a:latin typeface="微软雅黑" panose="020B0503020204020204" charset="-122"/>
                <a:ea typeface="微软雅黑" panose="020B0503020204020204" charset="-122"/>
                <a:cs typeface="LSIELG+MicrosoftYaHei" panose="020B0503020204020204" charset="-122"/>
              </a:rPr>
              <a:t>《中国发电企业温室气体排放核算方法与报告指南（试行）》</a:t>
            </a:r>
            <a:endParaRPr sz="2000" dirty="0">
              <a:solidFill>
                <a:schemeClr val="bg1"/>
              </a:solidFill>
              <a:latin typeface="微软雅黑" panose="020B0503020204020204" charset="-122"/>
              <a:ea typeface="微软雅黑" panose="020B0503020204020204" charset="-122"/>
              <a:cs typeface="LSIELG+MicrosoftYaHei" panose="020B0503020204020204" charset="-122"/>
            </a:endParaRPr>
          </a:p>
        </p:txBody>
      </p:sp>
      <p:sp>
        <p:nvSpPr>
          <p:cNvPr id="6" name="object 6"/>
          <p:cNvSpPr txBox="1"/>
          <p:nvPr/>
        </p:nvSpPr>
        <p:spPr>
          <a:xfrm>
            <a:off x="1101792" y="1440602"/>
            <a:ext cx="7661936" cy="1014730"/>
          </a:xfrm>
          <a:prstGeom prst="rect">
            <a:avLst/>
          </a:prstGeom>
        </p:spPr>
        <p:txBody>
          <a:bodyPr vert="horz" wrap="square" lIns="0" tIns="0" rIns="0" bIns="0" rtlCol="0">
            <a:spAutoFit/>
          </a:bodyPr>
          <a:lstStyle/>
          <a:p>
            <a:pPr marL="0" marR="0">
              <a:lnSpc>
                <a:spcPts val="2105"/>
              </a:lnSpc>
              <a:spcBef>
                <a:spcPts val="0"/>
              </a:spcBef>
              <a:spcAft>
                <a:spcPts val="0"/>
              </a:spcAft>
            </a:pPr>
            <a:r>
              <a:rPr sz="1400" dirty="0">
                <a:solidFill>
                  <a:srgbClr val="000000"/>
                </a:solidFill>
                <a:latin typeface="微软雅黑" panose="020B0503020204020204" charset="-122"/>
                <a:ea typeface="微软雅黑" panose="020B0503020204020204" charset="-122"/>
                <a:cs typeface="LSIELG+MicrosoftYaHei" panose="020B0503020204020204" charset="-122"/>
              </a:rPr>
              <a:t>报告主体应以企业法人为界，识别、核算和报告企业边界内所有生产设施产生的温室</a:t>
            </a:r>
            <a:endParaRPr sz="1400" dirty="0">
              <a:solidFill>
                <a:srgbClr val="000000"/>
              </a:solidFill>
              <a:latin typeface="微软雅黑" panose="020B0503020204020204" charset="-122"/>
              <a:ea typeface="微软雅黑" panose="020B0503020204020204" charset="-122"/>
              <a:cs typeface="LSIELG+MicrosoftYaHei" panose="020B0503020204020204" charset="-122"/>
            </a:endParaRPr>
          </a:p>
          <a:p>
            <a:pPr marL="0" marR="0">
              <a:lnSpc>
                <a:spcPts val="1920"/>
              </a:lnSpc>
              <a:spcBef>
                <a:spcPts val="0"/>
              </a:spcBef>
              <a:spcAft>
                <a:spcPts val="0"/>
              </a:spcAft>
            </a:pPr>
            <a:r>
              <a:rPr sz="1400" dirty="0">
                <a:solidFill>
                  <a:srgbClr val="000000"/>
                </a:solidFill>
                <a:latin typeface="微软雅黑" panose="020B0503020204020204" charset="-122"/>
                <a:ea typeface="微软雅黑" panose="020B0503020204020204" charset="-122"/>
                <a:cs typeface="LSIELG+MicrosoftYaHei" panose="020B0503020204020204" charset="-122"/>
              </a:rPr>
              <a:t>气体排放，同时应避免重复计算或漏算。如报告主体除电力生产外还存在其他产品生</a:t>
            </a:r>
            <a:endParaRPr sz="1400" dirty="0">
              <a:solidFill>
                <a:srgbClr val="000000"/>
              </a:solidFill>
              <a:latin typeface="微软雅黑" panose="020B0503020204020204" charset="-122"/>
              <a:ea typeface="微软雅黑" panose="020B0503020204020204" charset="-122"/>
              <a:cs typeface="LSIELG+MicrosoftYaHei" panose="020B0503020204020204" charset="-122"/>
            </a:endParaRPr>
          </a:p>
          <a:p>
            <a:pPr marL="0" marR="0">
              <a:lnSpc>
                <a:spcPts val="1920"/>
              </a:lnSpc>
              <a:spcBef>
                <a:spcPts val="0"/>
              </a:spcBef>
              <a:spcAft>
                <a:spcPts val="0"/>
              </a:spcAft>
            </a:pPr>
            <a:r>
              <a:rPr sz="1400" dirty="0">
                <a:solidFill>
                  <a:srgbClr val="000000"/>
                </a:solidFill>
                <a:latin typeface="微软雅黑" panose="020B0503020204020204" charset="-122"/>
                <a:ea typeface="微软雅黑" panose="020B0503020204020204" charset="-122"/>
                <a:cs typeface="LSIELG+MicrosoftYaHei" panose="020B0503020204020204" charset="-122"/>
              </a:rPr>
              <a:t>产活动且存在温室气体排放的，则应参照相关行业企业的温室气体排放核算和报告指</a:t>
            </a:r>
            <a:endParaRPr sz="1400" dirty="0">
              <a:solidFill>
                <a:srgbClr val="000000"/>
              </a:solidFill>
              <a:latin typeface="微软雅黑" panose="020B0503020204020204" charset="-122"/>
              <a:ea typeface="微软雅黑" panose="020B0503020204020204" charset="-122"/>
              <a:cs typeface="LSIELG+MicrosoftYaHei" panose="020B0503020204020204" charset="-122"/>
            </a:endParaRPr>
          </a:p>
          <a:p>
            <a:pPr marL="0" marR="0">
              <a:lnSpc>
                <a:spcPts val="1920"/>
              </a:lnSpc>
              <a:spcBef>
                <a:spcPts val="50"/>
              </a:spcBef>
              <a:spcAft>
                <a:spcPts val="0"/>
              </a:spcAft>
            </a:pPr>
            <a:r>
              <a:rPr sz="1400" dirty="0">
                <a:solidFill>
                  <a:srgbClr val="000000"/>
                </a:solidFill>
                <a:latin typeface="微软雅黑" panose="020B0503020204020204" charset="-122"/>
                <a:ea typeface="微软雅黑" panose="020B0503020204020204" charset="-122"/>
                <a:cs typeface="LSIELG+MicrosoftYaHei" panose="020B0503020204020204" charset="-122"/>
              </a:rPr>
              <a:t>南核算并报告</a:t>
            </a:r>
            <a:r>
              <a:rPr sz="1400" dirty="0">
                <a:solidFill>
                  <a:srgbClr val="000000"/>
                </a:solidFill>
                <a:latin typeface="LSIELG+MicrosoftYaHei" panose="020B0503020204020204" charset="-122"/>
                <a:cs typeface="LSIELG+MicrosoftYaHei" panose="020B0503020204020204" charset="-122"/>
              </a:rPr>
              <a:t>。</a:t>
            </a:r>
            <a:endParaRPr sz="1400" dirty="0">
              <a:solidFill>
                <a:srgbClr val="000000"/>
              </a:solidFill>
              <a:latin typeface="LSIELG+MicrosoftYaHei" panose="020B0503020204020204" charset="-122"/>
              <a:cs typeface="LSIELG+MicrosoftYaHei" panose="020B0503020204020204" charset="-122"/>
            </a:endParaRPr>
          </a:p>
        </p:txBody>
      </p:sp>
      <p:sp>
        <p:nvSpPr>
          <p:cNvPr id="7" name="object 7"/>
          <p:cNvSpPr txBox="1"/>
          <p:nvPr/>
        </p:nvSpPr>
        <p:spPr>
          <a:xfrm>
            <a:off x="1101792" y="2488987"/>
            <a:ext cx="7662341" cy="515620"/>
          </a:xfrm>
          <a:prstGeom prst="rect">
            <a:avLst/>
          </a:prstGeom>
        </p:spPr>
        <p:txBody>
          <a:bodyPr vert="horz" wrap="square" lIns="0" tIns="0" rIns="0" bIns="0" rtlCol="0">
            <a:spAutoFit/>
          </a:bodyPr>
          <a:lstStyle/>
          <a:p>
            <a:pPr marL="0" marR="0">
              <a:lnSpc>
                <a:spcPts val="2105"/>
              </a:lnSpc>
              <a:spcBef>
                <a:spcPts val="0"/>
              </a:spcBef>
              <a:spcAft>
                <a:spcPts val="0"/>
              </a:spcAft>
            </a:pPr>
            <a:r>
              <a:rPr sz="1400" dirty="0">
                <a:solidFill>
                  <a:srgbClr val="000000"/>
                </a:solidFill>
                <a:latin typeface="微软雅黑" panose="020B0503020204020204" charset="-122"/>
                <a:ea typeface="微软雅黑" panose="020B0503020204020204" charset="-122"/>
                <a:cs typeface="LSIELG+MicrosoftYaHei" panose="020B0503020204020204" charset="-122"/>
              </a:rPr>
              <a:t>设施和业务范围包括</a:t>
            </a:r>
            <a:r>
              <a:rPr sz="1400" dirty="0">
                <a:solidFill>
                  <a:srgbClr val="000000"/>
                </a:solidFill>
                <a:latin typeface="微软雅黑" panose="020B0503020204020204" charset="-122"/>
                <a:ea typeface="微软雅黑" panose="020B0503020204020204" charset="-122"/>
                <a:cs typeface="SVDSIO+MicrosoftYaHei-Bold" panose="020B0703020204020201" charset="-122"/>
              </a:rPr>
              <a:t>主要生产系统（</a:t>
            </a:r>
            <a:r>
              <a:rPr sz="1400" dirty="0">
                <a:solidFill>
                  <a:srgbClr val="000000"/>
                </a:solidFill>
                <a:latin typeface="微软雅黑" panose="020B0503020204020204" charset="-122"/>
                <a:ea typeface="微软雅黑" panose="020B0503020204020204" charset="-122"/>
                <a:cs typeface="LSIELG+MicrosoftYaHei" panose="020B0503020204020204" charset="-122"/>
              </a:rPr>
              <a:t>例如燃煤锅炉</a:t>
            </a:r>
            <a:r>
              <a:rPr sz="1400" dirty="0">
                <a:solidFill>
                  <a:srgbClr val="000000"/>
                </a:solidFill>
                <a:latin typeface="微软雅黑" panose="020B0503020204020204" charset="-122"/>
                <a:ea typeface="微软雅黑" panose="020B0503020204020204" charset="-122"/>
                <a:cs typeface="SVDSIO+MicrosoftYaHei-Bold" panose="020B0703020204020201" charset="-122"/>
              </a:rPr>
              <a:t>）、辅助生产系统</a:t>
            </a:r>
            <a:r>
              <a:rPr sz="1400" dirty="0">
                <a:solidFill>
                  <a:srgbClr val="000000"/>
                </a:solidFill>
                <a:latin typeface="微软雅黑" panose="020B0503020204020204" charset="-122"/>
                <a:ea typeface="微软雅黑" panose="020B0503020204020204" charset="-122"/>
                <a:cs typeface="LSIELG+MicrosoftYaHei" panose="020B0503020204020204" charset="-122"/>
              </a:rPr>
              <a:t>、以及直接为生</a:t>
            </a:r>
            <a:endParaRPr sz="1400" dirty="0">
              <a:solidFill>
                <a:srgbClr val="000000"/>
              </a:solidFill>
              <a:latin typeface="微软雅黑" panose="020B0503020204020204" charset="-122"/>
              <a:ea typeface="微软雅黑" panose="020B0503020204020204" charset="-122"/>
              <a:cs typeface="LSIELG+MicrosoftYaHei" panose="020B0503020204020204" charset="-122"/>
            </a:endParaRPr>
          </a:p>
          <a:p>
            <a:pPr marL="0" marR="0">
              <a:lnSpc>
                <a:spcPts val="1920"/>
              </a:lnSpc>
              <a:spcBef>
                <a:spcPts val="0"/>
              </a:spcBef>
              <a:spcAft>
                <a:spcPts val="0"/>
              </a:spcAft>
            </a:pPr>
            <a:r>
              <a:rPr sz="1400" dirty="0">
                <a:solidFill>
                  <a:srgbClr val="000000"/>
                </a:solidFill>
                <a:latin typeface="微软雅黑" panose="020B0503020204020204" charset="-122"/>
                <a:ea typeface="微软雅黑" panose="020B0503020204020204" charset="-122"/>
                <a:cs typeface="LSIELG+MicrosoftYaHei" panose="020B0503020204020204" charset="-122"/>
              </a:rPr>
              <a:t>产服务的</a:t>
            </a:r>
            <a:r>
              <a:rPr sz="1400" dirty="0">
                <a:solidFill>
                  <a:srgbClr val="000000"/>
                </a:solidFill>
                <a:latin typeface="微软雅黑" panose="020B0503020204020204" charset="-122"/>
                <a:ea typeface="微软雅黑" panose="020B0503020204020204" charset="-122"/>
                <a:cs typeface="SVDSIO+MicrosoftYaHei-Bold" panose="020B0703020204020201" charset="-122"/>
              </a:rPr>
              <a:t>附属生产系统</a:t>
            </a:r>
            <a:r>
              <a:rPr sz="1400" dirty="0">
                <a:solidFill>
                  <a:srgbClr val="000000"/>
                </a:solidFill>
                <a:latin typeface="微软雅黑" panose="020B0503020204020204" charset="-122"/>
                <a:ea typeface="微软雅黑" panose="020B0503020204020204" charset="-122"/>
                <a:cs typeface="LSIELG+MicrosoftYaHei" panose="020B0503020204020204" charset="-122"/>
              </a:rPr>
              <a:t>，其中：</a:t>
            </a:r>
            <a:endParaRPr sz="1400" dirty="0">
              <a:solidFill>
                <a:srgbClr val="000000"/>
              </a:solidFill>
              <a:latin typeface="微软雅黑" panose="020B0503020204020204" charset="-122"/>
              <a:ea typeface="微软雅黑" panose="020B0503020204020204" charset="-122"/>
              <a:cs typeface="LSIELG+MicrosoftYaHei" panose="020B0503020204020204" charset="-122"/>
            </a:endParaRPr>
          </a:p>
        </p:txBody>
      </p:sp>
      <p:sp>
        <p:nvSpPr>
          <p:cNvPr id="8" name="object 8"/>
          <p:cNvSpPr txBox="1"/>
          <p:nvPr/>
        </p:nvSpPr>
        <p:spPr>
          <a:xfrm>
            <a:off x="1101792" y="3110017"/>
            <a:ext cx="7459244" cy="516255"/>
          </a:xfrm>
          <a:prstGeom prst="rect">
            <a:avLst/>
          </a:prstGeom>
        </p:spPr>
        <p:txBody>
          <a:bodyPr vert="horz" wrap="square" lIns="0" tIns="0" rIns="0" bIns="0" rtlCol="0">
            <a:spAutoFit/>
          </a:bodyPr>
          <a:lstStyle/>
          <a:p>
            <a:pPr marL="0" marR="0">
              <a:lnSpc>
                <a:spcPts val="2110"/>
              </a:lnSpc>
              <a:spcBef>
                <a:spcPts val="0"/>
              </a:spcBef>
              <a:spcAft>
                <a:spcPts val="0"/>
              </a:spcAft>
            </a:pPr>
            <a:r>
              <a:rPr sz="1400" u="sng" dirty="0">
                <a:solidFill>
                  <a:srgbClr val="000000"/>
                </a:solidFill>
                <a:latin typeface="微软雅黑" panose="020B0503020204020204" charset="-122"/>
                <a:ea typeface="微软雅黑" panose="020B0503020204020204" charset="-122"/>
                <a:cs typeface="LSIELG+MicrosoftYaHei" panose="020B0503020204020204" charset="-122"/>
              </a:rPr>
              <a:t>辅助生产系统</a:t>
            </a:r>
            <a:r>
              <a:rPr sz="1400" dirty="0">
                <a:solidFill>
                  <a:srgbClr val="000000"/>
                </a:solidFill>
                <a:latin typeface="微软雅黑" panose="020B0503020204020204" charset="-122"/>
                <a:ea typeface="微软雅黑" panose="020B0503020204020204" charset="-122"/>
                <a:cs typeface="LSIELG+MicrosoftYaHei" panose="020B0503020204020204" charset="-122"/>
              </a:rPr>
              <a:t>包括动力、供电、供水、采暖、制冷、化验、机修、仪表、库房（料</a:t>
            </a:r>
            <a:endParaRPr sz="1400" dirty="0">
              <a:solidFill>
                <a:srgbClr val="000000"/>
              </a:solidFill>
              <a:latin typeface="微软雅黑" panose="020B0503020204020204" charset="-122"/>
              <a:ea typeface="微软雅黑" panose="020B0503020204020204" charset="-122"/>
              <a:cs typeface="LSIELG+MicrosoftYaHei" panose="020B0503020204020204" charset="-122"/>
            </a:endParaRPr>
          </a:p>
          <a:p>
            <a:pPr marL="0" marR="0">
              <a:lnSpc>
                <a:spcPts val="1920"/>
              </a:lnSpc>
              <a:spcBef>
                <a:spcPts val="0"/>
              </a:spcBef>
              <a:spcAft>
                <a:spcPts val="0"/>
              </a:spcAft>
            </a:pPr>
            <a:r>
              <a:rPr sz="1400" dirty="0">
                <a:solidFill>
                  <a:srgbClr val="000000"/>
                </a:solidFill>
                <a:latin typeface="微软雅黑" panose="020B0503020204020204" charset="-122"/>
                <a:ea typeface="微软雅黑" panose="020B0503020204020204" charset="-122"/>
                <a:cs typeface="LSIELG+MicrosoftYaHei" panose="020B0503020204020204" charset="-122"/>
              </a:rPr>
              <a:t>场）、运输等；</a:t>
            </a:r>
            <a:endParaRPr sz="1400" dirty="0">
              <a:solidFill>
                <a:srgbClr val="000000"/>
              </a:solidFill>
              <a:latin typeface="微软雅黑" panose="020B0503020204020204" charset="-122"/>
              <a:ea typeface="微软雅黑" panose="020B0503020204020204" charset="-122"/>
              <a:cs typeface="LSIELG+MicrosoftYaHei" panose="020B0503020204020204" charset="-122"/>
            </a:endParaRPr>
          </a:p>
        </p:txBody>
      </p:sp>
      <p:sp>
        <p:nvSpPr>
          <p:cNvPr id="9" name="object 9"/>
          <p:cNvSpPr txBox="1"/>
          <p:nvPr/>
        </p:nvSpPr>
        <p:spPr>
          <a:xfrm>
            <a:off x="1101792" y="3731682"/>
            <a:ext cx="7661936" cy="516255"/>
          </a:xfrm>
          <a:prstGeom prst="rect">
            <a:avLst/>
          </a:prstGeom>
        </p:spPr>
        <p:txBody>
          <a:bodyPr vert="horz" wrap="square" lIns="0" tIns="0" rIns="0" bIns="0" rtlCol="0">
            <a:spAutoFit/>
          </a:bodyPr>
          <a:lstStyle/>
          <a:p>
            <a:pPr marL="0" marR="0">
              <a:lnSpc>
                <a:spcPts val="2110"/>
              </a:lnSpc>
              <a:spcBef>
                <a:spcPts val="0"/>
              </a:spcBef>
              <a:spcAft>
                <a:spcPts val="0"/>
              </a:spcAft>
            </a:pPr>
            <a:r>
              <a:rPr sz="1400" u="sng" dirty="0">
                <a:solidFill>
                  <a:srgbClr val="000000"/>
                </a:solidFill>
                <a:latin typeface="微软雅黑" panose="020B0503020204020204" charset="-122"/>
                <a:ea typeface="微软雅黑" panose="020B0503020204020204" charset="-122"/>
                <a:cs typeface="LSIELG+MicrosoftYaHei" panose="020B0503020204020204" charset="-122"/>
              </a:rPr>
              <a:t>附属生产系统</a:t>
            </a:r>
            <a:r>
              <a:rPr sz="1400" dirty="0">
                <a:solidFill>
                  <a:srgbClr val="000000"/>
                </a:solidFill>
                <a:latin typeface="微软雅黑" panose="020B0503020204020204" charset="-122"/>
                <a:ea typeface="微软雅黑" panose="020B0503020204020204" charset="-122"/>
                <a:cs typeface="LSIELG+MicrosoftYaHei" panose="020B0503020204020204" charset="-122"/>
              </a:rPr>
              <a:t>包括生产指挥系统（厂部）和厂区内为生产服务的部门和单位（如职工</a:t>
            </a:r>
            <a:endParaRPr sz="1400" dirty="0">
              <a:solidFill>
                <a:srgbClr val="000000"/>
              </a:solidFill>
              <a:latin typeface="微软雅黑" panose="020B0503020204020204" charset="-122"/>
              <a:ea typeface="微软雅黑" panose="020B0503020204020204" charset="-122"/>
              <a:cs typeface="LSIELG+MicrosoftYaHei" panose="020B0503020204020204" charset="-122"/>
            </a:endParaRPr>
          </a:p>
          <a:p>
            <a:pPr marL="0" marR="0">
              <a:lnSpc>
                <a:spcPts val="1920"/>
              </a:lnSpc>
              <a:spcBef>
                <a:spcPts val="0"/>
              </a:spcBef>
              <a:spcAft>
                <a:spcPts val="0"/>
              </a:spcAft>
            </a:pPr>
            <a:r>
              <a:rPr sz="1400" dirty="0">
                <a:solidFill>
                  <a:srgbClr val="000000"/>
                </a:solidFill>
                <a:latin typeface="微软雅黑" panose="020B0503020204020204" charset="-122"/>
                <a:ea typeface="微软雅黑" panose="020B0503020204020204" charset="-122"/>
                <a:cs typeface="LSIELG+MicrosoftYaHei" panose="020B0503020204020204" charset="-122"/>
              </a:rPr>
              <a:t>食堂、车间浴室、保健站等）。</a:t>
            </a:r>
            <a:endParaRPr sz="1400" dirty="0">
              <a:solidFill>
                <a:srgbClr val="000000"/>
              </a:solidFill>
              <a:latin typeface="微软雅黑" panose="020B0503020204020204" charset="-122"/>
              <a:ea typeface="微软雅黑" panose="020B0503020204020204" charset="-122"/>
              <a:cs typeface="LSIELG+MicrosoftYaHei" panose="020B0503020204020204" charset="-122"/>
            </a:endParaRPr>
          </a:p>
        </p:txBody>
      </p:sp>
      <p:sp>
        <p:nvSpPr>
          <p:cNvPr id="11" name="object 4"/>
          <p:cNvSpPr txBox="1"/>
          <p:nvPr/>
        </p:nvSpPr>
        <p:spPr>
          <a:xfrm>
            <a:off x="251330" y="123975"/>
            <a:ext cx="2697480" cy="339090"/>
          </a:xfrm>
          <a:prstGeom prst="rect">
            <a:avLst/>
          </a:prstGeom>
        </p:spPr>
        <p:txBody>
          <a:bodyPr vert="horz" wrap="square" lIns="0" tIns="0" rIns="0" bIns="0" rtlCol="0">
            <a:spAutoFit/>
          </a:bodyPr>
          <a:p>
            <a:pPr marL="0" marR="0">
              <a:lnSpc>
                <a:spcPts val="2645"/>
              </a:lnSpc>
              <a:spcBef>
                <a:spcPts val="0"/>
              </a:spcBef>
              <a:spcAft>
                <a:spcPts val="0"/>
              </a:spcAft>
            </a:pPr>
            <a:r>
              <a:rPr dirty="0">
                <a:solidFill>
                  <a:srgbClr val="003869"/>
                </a:solidFill>
                <a:latin typeface="微软雅黑" panose="020B0503020204020204" charset="-122"/>
                <a:ea typeface="微软雅黑" panose="020B0503020204020204" charset="-122"/>
                <a:cs typeface="SVDSIO+MicrosoftYaHei-Bold" panose="020B0703020204020201" charset="-122"/>
              </a:rPr>
              <a:t>企业温室气体排放核算</a:t>
            </a:r>
            <a:endParaRPr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6" name="圆角矩形 15"/>
          <p:cNvSpPr/>
          <p:nvPr/>
        </p:nvSpPr>
        <p:spPr>
          <a:xfrm>
            <a:off x="957580" y="628015"/>
            <a:ext cx="7283450" cy="525145"/>
          </a:xfrm>
          <a:prstGeom prst="roundRect">
            <a:avLst/>
          </a:prstGeom>
          <a:gradFill rotWithShape="1">
            <a:gsLst>
              <a:gs pos="2000">
                <a:schemeClr val="tx2"/>
              </a:gs>
              <a:gs pos="52000">
                <a:srgbClr val="14CD68"/>
              </a:gs>
              <a:gs pos="86000">
                <a:srgbClr val="035C7D"/>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5" name="object 5"/>
          <p:cNvSpPr txBox="1"/>
          <p:nvPr/>
        </p:nvSpPr>
        <p:spPr>
          <a:xfrm>
            <a:off x="1402600" y="740356"/>
            <a:ext cx="662178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bg1"/>
                </a:solidFill>
                <a:latin typeface="方正粗圆_GBK" panose="03000509000000000000" charset="-122"/>
                <a:ea typeface="方正粗圆_GBK" panose="03000509000000000000" charset="-122"/>
                <a:cs typeface="方正粗圆_GBK" panose="03000509000000000000" charset="-122"/>
              </a:rPr>
              <a:t>企业温室气体排放核算方法与报告指南发电设施</a:t>
            </a:r>
            <a:r>
              <a:rPr sz="1800" spc="90" dirty="0">
                <a:solidFill>
                  <a:schemeClr val="bg1"/>
                </a:solidFill>
                <a:latin typeface="方正粗圆_GBK" panose="03000509000000000000" charset="-122"/>
                <a:ea typeface="方正粗圆_GBK" panose="03000509000000000000" charset="-122"/>
                <a:cs typeface="方正粗圆_GBK" panose="03000509000000000000" charset="-122"/>
              </a:rPr>
              <a:t> </a:t>
            </a:r>
            <a:r>
              <a:rPr sz="1800" dirty="0">
                <a:solidFill>
                  <a:schemeClr val="bg1"/>
                </a:solidFill>
                <a:latin typeface="方正粗圆_GBK" panose="03000509000000000000" charset="-122"/>
                <a:ea typeface="方正粗圆_GBK" panose="03000509000000000000" charset="-122"/>
                <a:cs typeface="方正粗圆_GBK" panose="03000509000000000000" charset="-122"/>
              </a:rPr>
              <a:t>（征询意见稿）</a:t>
            </a:r>
            <a:endParaRPr sz="1800" dirty="0">
              <a:solidFill>
                <a:schemeClr val="bg1"/>
              </a:solidFill>
              <a:latin typeface="方正粗圆_GBK" panose="03000509000000000000" charset="-122"/>
              <a:ea typeface="方正粗圆_GBK" panose="03000509000000000000" charset="-122"/>
              <a:cs typeface="方正粗圆_GBK" panose="03000509000000000000" charset="-122"/>
            </a:endParaRPr>
          </a:p>
        </p:txBody>
      </p:sp>
      <p:sp>
        <p:nvSpPr>
          <p:cNvPr id="11" name="object 4"/>
          <p:cNvSpPr txBox="1"/>
          <p:nvPr/>
        </p:nvSpPr>
        <p:spPr>
          <a:xfrm>
            <a:off x="251330" y="123975"/>
            <a:ext cx="2697480" cy="339090"/>
          </a:xfrm>
          <a:prstGeom prst="rect">
            <a:avLst/>
          </a:prstGeom>
        </p:spPr>
        <p:txBody>
          <a:bodyPr vert="horz" wrap="square" lIns="0" tIns="0" rIns="0" bIns="0" rtlCol="0">
            <a:spAutoFit/>
          </a:bodyPr>
          <a:p>
            <a:pPr marL="0" marR="0">
              <a:lnSpc>
                <a:spcPts val="2645"/>
              </a:lnSpc>
              <a:spcBef>
                <a:spcPts val="0"/>
              </a:spcBef>
              <a:spcAft>
                <a:spcPts val="0"/>
              </a:spcAft>
            </a:pPr>
            <a:r>
              <a:rPr dirty="0">
                <a:solidFill>
                  <a:srgbClr val="003869"/>
                </a:solidFill>
                <a:latin typeface="微软雅黑" panose="020B0503020204020204" charset="-122"/>
                <a:ea typeface="微软雅黑" panose="020B0503020204020204" charset="-122"/>
                <a:cs typeface="SVDSIO+MicrosoftYaHei-Bold" panose="020B0703020204020201" charset="-122"/>
              </a:rPr>
              <a:t>企业温室气体排放核算</a:t>
            </a:r>
            <a:endParaRPr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6" name="文本框 5"/>
          <p:cNvSpPr txBox="1"/>
          <p:nvPr/>
        </p:nvSpPr>
        <p:spPr>
          <a:xfrm>
            <a:off x="971550" y="1290320"/>
            <a:ext cx="3784600" cy="306705"/>
          </a:xfrm>
          <a:prstGeom prst="rect">
            <a:avLst/>
          </a:prstGeom>
          <a:noFill/>
        </p:spPr>
        <p:txBody>
          <a:bodyPr wrap="square" rtlCol="0" anchor="t">
            <a:spAutoFit/>
          </a:bodyPr>
          <a:p>
            <a:r>
              <a:rPr lang="en-US" altLang="zh-CN" sz="1400">
                <a:latin typeface="方正粗倩_GBK" panose="03000509000000000000" charset="-122"/>
                <a:ea typeface="方正粗倩_GBK" panose="03000509000000000000" charset="-122"/>
                <a:cs typeface="方正粗倩_GBK" panose="03000509000000000000" charset="-122"/>
              </a:rPr>
              <a:t>5</a:t>
            </a:r>
            <a:r>
              <a:rPr lang="zh-CN" altLang="en-US" sz="1400">
                <a:latin typeface="方正粗倩_GBK" panose="03000509000000000000" charset="-122"/>
                <a:ea typeface="方正粗倩_GBK" panose="03000509000000000000" charset="-122"/>
                <a:cs typeface="方正粗倩_GBK" panose="03000509000000000000" charset="-122"/>
              </a:rPr>
              <a:t>核算边界和排放源确定</a:t>
            </a:r>
            <a:endParaRPr lang="zh-CN" altLang="en-US" sz="1400">
              <a:latin typeface="方正粗倩_GBK" panose="03000509000000000000" charset="-122"/>
              <a:ea typeface="方正粗倩_GBK" panose="03000509000000000000" charset="-122"/>
              <a:cs typeface="方正粗倩_GBK" panose="03000509000000000000" charset="-122"/>
            </a:endParaRPr>
          </a:p>
        </p:txBody>
      </p:sp>
      <p:sp>
        <p:nvSpPr>
          <p:cNvPr id="7" name="文本框 6"/>
          <p:cNvSpPr txBox="1"/>
          <p:nvPr/>
        </p:nvSpPr>
        <p:spPr>
          <a:xfrm>
            <a:off x="971550" y="1631315"/>
            <a:ext cx="2540000" cy="275590"/>
          </a:xfrm>
          <a:prstGeom prst="rect">
            <a:avLst/>
          </a:prstGeom>
          <a:noFill/>
        </p:spPr>
        <p:txBody>
          <a:bodyPr wrap="square" rtlCol="0" anchor="t">
            <a:spAutoFit/>
          </a:bodyPr>
          <a:p>
            <a:r>
              <a:rPr lang="en-US" altLang="zh-CN" sz="1200">
                <a:latin typeface="方正粗倩_GBK" panose="03000509000000000000" charset="-122"/>
                <a:ea typeface="方正粗倩_GBK" panose="03000509000000000000" charset="-122"/>
                <a:cs typeface="方正粗倩_GBK" panose="03000509000000000000" charset="-122"/>
              </a:rPr>
              <a:t>5.1</a:t>
            </a:r>
            <a:r>
              <a:rPr lang="zh-CN" altLang="en-US" sz="1200">
                <a:latin typeface="方正粗倩_GBK" panose="03000509000000000000" charset="-122"/>
                <a:ea typeface="方正粗倩_GBK" panose="03000509000000000000" charset="-122"/>
                <a:cs typeface="方正粗倩_GBK" panose="03000509000000000000" charset="-122"/>
              </a:rPr>
              <a:t>核算边界</a:t>
            </a:r>
            <a:endParaRPr lang="zh-CN" altLang="en-US" sz="1200">
              <a:latin typeface="方正粗倩_GBK" panose="03000509000000000000" charset="-122"/>
              <a:ea typeface="方正粗倩_GBK" panose="03000509000000000000" charset="-122"/>
              <a:cs typeface="方正粗倩_GBK" panose="03000509000000000000" charset="-122"/>
            </a:endParaRPr>
          </a:p>
        </p:txBody>
      </p:sp>
      <p:sp>
        <p:nvSpPr>
          <p:cNvPr id="8" name="文本框 7"/>
          <p:cNvSpPr txBox="1"/>
          <p:nvPr/>
        </p:nvSpPr>
        <p:spPr>
          <a:xfrm>
            <a:off x="1331595" y="1900555"/>
            <a:ext cx="6838315" cy="260350"/>
          </a:xfrm>
          <a:prstGeom prst="rect">
            <a:avLst/>
          </a:prstGeom>
          <a:noFill/>
        </p:spPr>
        <p:txBody>
          <a:bodyPr wrap="square" rtlCol="0" anchor="t">
            <a:spAutoFit/>
          </a:bodyPr>
          <a:p>
            <a:r>
              <a:rPr lang="zh-CN" altLang="en-US" sz="1100">
                <a:latin typeface="微软雅黑" panose="020B0503020204020204" charset="-122"/>
                <a:ea typeface="微软雅黑" panose="020B0503020204020204" charset="-122"/>
              </a:rPr>
              <a:t>核算边界为发电设施，包括燃烧装置、汽水装置、电气装置、控制装置和脱硫脱硝等装置。</a:t>
            </a:r>
            <a:endParaRPr lang="zh-CN" altLang="en-US" sz="1100">
              <a:latin typeface="微软雅黑" panose="020B0503020204020204" charset="-122"/>
              <a:ea typeface="微软雅黑" panose="020B0503020204020204" charset="-122"/>
            </a:endParaRPr>
          </a:p>
        </p:txBody>
      </p:sp>
      <p:sp>
        <p:nvSpPr>
          <p:cNvPr id="9" name="文本框 8"/>
          <p:cNvSpPr txBox="1"/>
          <p:nvPr/>
        </p:nvSpPr>
        <p:spPr>
          <a:xfrm>
            <a:off x="971550" y="2236470"/>
            <a:ext cx="2540000" cy="275590"/>
          </a:xfrm>
          <a:prstGeom prst="rect">
            <a:avLst/>
          </a:prstGeom>
          <a:noFill/>
        </p:spPr>
        <p:txBody>
          <a:bodyPr wrap="square" rtlCol="0" anchor="t">
            <a:spAutoFit/>
          </a:bodyPr>
          <a:p>
            <a:pPr algn="l">
              <a:buClrTx/>
              <a:buSzTx/>
              <a:buFontTx/>
            </a:pPr>
            <a:r>
              <a:rPr lang="en-US" altLang="zh-CN" sz="1200">
                <a:latin typeface="方正粗倩_GBK" panose="03000509000000000000" charset="-122"/>
                <a:ea typeface="方正粗倩_GBK" panose="03000509000000000000" charset="-122"/>
                <a:cs typeface="方正粗倩_GBK" panose="03000509000000000000" charset="-122"/>
              </a:rPr>
              <a:t>5.2排放源</a:t>
            </a:r>
            <a:endParaRPr lang="en-US" altLang="zh-CN" sz="1200">
              <a:latin typeface="方正粗倩_GBK" panose="03000509000000000000" charset="-122"/>
              <a:ea typeface="方正粗倩_GBK" panose="03000509000000000000" charset="-122"/>
              <a:cs typeface="方正粗倩_GBK" panose="03000509000000000000" charset="-122"/>
            </a:endParaRPr>
          </a:p>
        </p:txBody>
      </p:sp>
      <p:sp>
        <p:nvSpPr>
          <p:cNvPr id="10" name="文本框 9"/>
          <p:cNvSpPr txBox="1"/>
          <p:nvPr/>
        </p:nvSpPr>
        <p:spPr>
          <a:xfrm>
            <a:off x="1331595" y="2428875"/>
            <a:ext cx="7822565" cy="496570"/>
          </a:xfrm>
          <a:prstGeom prst="rect">
            <a:avLst/>
          </a:prstGeom>
          <a:noFill/>
        </p:spPr>
        <p:txBody>
          <a:bodyPr wrap="square" rtlCol="0" anchor="t">
            <a:spAutoFit/>
          </a:bodyPr>
          <a:p>
            <a:pPr>
              <a:lnSpc>
                <a:spcPct val="120000"/>
              </a:lnSpc>
              <a:spcBef>
                <a:spcPts val="0"/>
              </a:spcBef>
              <a:spcAft>
                <a:spcPts val="0"/>
              </a:spcAft>
            </a:pPr>
            <a:r>
              <a:rPr lang="zh-CN" altLang="en-US" sz="1100">
                <a:latin typeface="微软雅黑" panose="020B0503020204020204" charset="-122"/>
                <a:ea typeface="微软雅黑" panose="020B0503020204020204" charset="-122"/>
              </a:rPr>
              <a:t>发电设施温室气体排放核算和</a:t>
            </a:r>
            <a:r>
              <a:rPr lang="zh-CN" altLang="en-US" sz="1100">
                <a:latin typeface="微软雅黑" panose="020B0503020204020204" charset="-122"/>
                <a:ea typeface="微软雅黑" panose="020B0503020204020204" charset="-122"/>
              </a:rPr>
              <a:t>报告范围包括：机组化石燃料燃烧产生的二氧化碳排放、机组购入的电力产生</a:t>
            </a:r>
            <a:endParaRPr lang="zh-CN" altLang="en-US" sz="1100">
              <a:latin typeface="微软雅黑" panose="020B0503020204020204" charset="-122"/>
              <a:ea typeface="微软雅黑" panose="020B0503020204020204" charset="-122"/>
            </a:endParaRPr>
          </a:p>
          <a:p>
            <a:pPr>
              <a:lnSpc>
                <a:spcPct val="120000"/>
              </a:lnSpc>
              <a:spcBef>
                <a:spcPts val="0"/>
              </a:spcBef>
              <a:spcAft>
                <a:spcPts val="0"/>
              </a:spcAft>
            </a:pPr>
            <a:r>
              <a:rPr lang="zh-CN" altLang="en-US" sz="1100">
                <a:latin typeface="微软雅黑" panose="020B0503020204020204" charset="-122"/>
                <a:ea typeface="微软雅黑" panose="020B0503020204020204" charset="-122"/>
              </a:rPr>
              <a:t>的二氧化碳排放。</a:t>
            </a:r>
            <a:endParaRPr lang="zh-CN" altLang="en-US" sz="1100">
              <a:latin typeface="微软雅黑" panose="020B0503020204020204" charset="-122"/>
              <a:ea typeface="微软雅黑" panose="020B0503020204020204" charset="-122"/>
            </a:endParaRPr>
          </a:p>
        </p:txBody>
      </p:sp>
      <p:sp>
        <p:nvSpPr>
          <p:cNvPr id="12" name="文本框 11"/>
          <p:cNvSpPr txBox="1"/>
          <p:nvPr/>
        </p:nvSpPr>
        <p:spPr>
          <a:xfrm>
            <a:off x="971550" y="3019425"/>
            <a:ext cx="2540000" cy="306705"/>
          </a:xfrm>
          <a:prstGeom prst="rect">
            <a:avLst/>
          </a:prstGeom>
          <a:noFill/>
        </p:spPr>
        <p:txBody>
          <a:bodyPr wrap="square" rtlCol="0" anchor="t">
            <a:spAutoFit/>
          </a:bodyPr>
          <a:p>
            <a:r>
              <a:rPr lang="zh-CN" altLang="en-US" sz="1400">
                <a:latin typeface="方正粗倩_GBK" panose="03000509000000000000" charset="-122"/>
                <a:ea typeface="方正粗倩_GBK" panose="03000509000000000000" charset="-122"/>
                <a:cs typeface="微软雅黑" panose="020B0503020204020204" charset="-122"/>
              </a:rPr>
              <a:t>二氧化碳排放</a:t>
            </a:r>
            <a:endParaRPr lang="zh-CN" altLang="en-US" sz="1400">
              <a:latin typeface="方正粗倩_GBK" panose="03000509000000000000" charset="-122"/>
              <a:ea typeface="方正粗倩_GBK" panose="03000509000000000000" charset="-122"/>
              <a:cs typeface="微软雅黑" panose="020B0503020204020204" charset="-122"/>
            </a:endParaRPr>
          </a:p>
        </p:txBody>
      </p:sp>
      <p:sp>
        <p:nvSpPr>
          <p:cNvPr id="13" name="文本框 12"/>
          <p:cNvSpPr txBox="1"/>
          <p:nvPr/>
        </p:nvSpPr>
        <p:spPr>
          <a:xfrm>
            <a:off x="1331595" y="3291840"/>
            <a:ext cx="7543165" cy="901700"/>
          </a:xfrm>
          <a:prstGeom prst="rect">
            <a:avLst/>
          </a:prstGeom>
          <a:noFill/>
        </p:spPr>
        <p:txBody>
          <a:bodyPr wrap="square" rtlCol="0" anchor="t">
            <a:spAutoFit/>
          </a:bodyPr>
          <a:p>
            <a:pPr>
              <a:lnSpc>
                <a:spcPct val="120000"/>
              </a:lnSpc>
              <a:spcBef>
                <a:spcPts val="0"/>
              </a:spcBef>
              <a:spcAft>
                <a:spcPts val="0"/>
              </a:spcAft>
            </a:pPr>
            <a:r>
              <a:rPr lang="zh-CN" altLang="en-US" sz="1100">
                <a:latin typeface="微软雅黑" panose="020B0503020204020204" charset="-122"/>
                <a:ea typeface="微软雅黑" panose="020B0503020204020204" charset="-122"/>
                <a:cs typeface="微软雅黑" panose="020B0503020204020204" charset="-122"/>
              </a:rPr>
              <a:t>a）机组化石燃料燃烧产生的二氧化碳排放：一般包括发电锅炉（含启动锅炉）、燃（轮机等主要生产系统消耗</a:t>
            </a:r>
            <a:endParaRPr lang="zh-CN" altLang="en-US" sz="1100">
              <a:latin typeface="微软雅黑" panose="020B0503020204020204" charset="-122"/>
              <a:ea typeface="微软雅黑" panose="020B0503020204020204" charset="-122"/>
              <a:cs typeface="微软雅黑" panose="020B0503020204020204" charset="-122"/>
            </a:endParaRPr>
          </a:p>
          <a:p>
            <a:pPr>
              <a:lnSpc>
                <a:spcPct val="120000"/>
              </a:lnSpc>
              <a:spcBef>
                <a:spcPts val="0"/>
              </a:spcBef>
              <a:spcAft>
                <a:spcPts val="0"/>
              </a:spcAft>
            </a:pPr>
            <a:r>
              <a:rPr lang="zh-CN" altLang="en-US" sz="1100">
                <a:latin typeface="微软雅黑" panose="020B0503020204020204" charset="-122"/>
                <a:ea typeface="微软雅黑" panose="020B0503020204020204" charset="-122"/>
                <a:cs typeface="微软雅黑" panose="020B0503020204020204" charset="-122"/>
              </a:rPr>
              <a:t>的化石燃料燃烧产生的二氧化碳排放，不包括应急柴油发电机组、移动源、食堂等其他设施消耗化石燃料产生的</a:t>
            </a:r>
            <a:endParaRPr lang="zh-CN" altLang="en-US" sz="1100">
              <a:latin typeface="微软雅黑" panose="020B0503020204020204" charset="-122"/>
              <a:ea typeface="微软雅黑" panose="020B0503020204020204" charset="-122"/>
              <a:cs typeface="微软雅黑" panose="020B0503020204020204" charset="-122"/>
            </a:endParaRPr>
          </a:p>
          <a:p>
            <a:pPr>
              <a:lnSpc>
                <a:spcPct val="120000"/>
              </a:lnSpc>
              <a:spcBef>
                <a:spcPts val="0"/>
              </a:spcBef>
              <a:spcAft>
                <a:spcPts val="0"/>
              </a:spcAft>
            </a:pPr>
            <a:r>
              <a:rPr lang="zh-CN" altLang="en-US" sz="1100">
                <a:latin typeface="微软雅黑" panose="020B0503020204020204" charset="-122"/>
                <a:ea typeface="微软雅黑" panose="020B0503020204020204" charset="-122"/>
                <a:cs typeface="微软雅黑" panose="020B0503020204020204" charset="-122"/>
              </a:rPr>
              <a:t>排放。对于生物质发电机组掺烧化石燃料、垃圾焚烧发电机组掺烧化石燃料等引起的二氧化碳排放，仅统计燃料</a:t>
            </a:r>
            <a:endParaRPr lang="zh-CN" altLang="en-US" sz="1100">
              <a:latin typeface="微软雅黑" panose="020B0503020204020204" charset="-122"/>
              <a:ea typeface="微软雅黑" panose="020B0503020204020204" charset="-122"/>
              <a:cs typeface="微软雅黑" panose="020B0503020204020204" charset="-122"/>
            </a:endParaRPr>
          </a:p>
          <a:p>
            <a:pPr>
              <a:lnSpc>
                <a:spcPct val="120000"/>
              </a:lnSpc>
              <a:spcBef>
                <a:spcPts val="0"/>
              </a:spcBef>
              <a:spcAft>
                <a:spcPts val="0"/>
              </a:spcAft>
            </a:pPr>
            <a:r>
              <a:rPr lang="zh-CN" altLang="en-US" sz="1100">
                <a:latin typeface="微软雅黑" panose="020B0503020204020204" charset="-122"/>
                <a:ea typeface="微软雅黑" panose="020B0503020204020204" charset="-122"/>
                <a:cs typeface="微软雅黑" panose="020B0503020204020204" charset="-122"/>
              </a:rPr>
              <a:t>中化石燃料的二氧化碳排放。</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17" name="文本框 16"/>
          <p:cNvSpPr txBox="1"/>
          <p:nvPr/>
        </p:nvSpPr>
        <p:spPr>
          <a:xfrm>
            <a:off x="1331595" y="4194175"/>
            <a:ext cx="6693535" cy="260350"/>
          </a:xfrm>
          <a:prstGeom prst="rect">
            <a:avLst/>
          </a:prstGeom>
          <a:noFill/>
        </p:spPr>
        <p:txBody>
          <a:bodyPr wrap="square" rtlCol="0" anchor="t">
            <a:spAutoFit/>
          </a:bodyPr>
          <a:p>
            <a:r>
              <a:rPr lang="zh-CN" altLang="en-US" sz="1100">
                <a:latin typeface="微软雅黑" panose="020B0503020204020204" charset="-122"/>
                <a:ea typeface="微软雅黑" panose="020B0503020204020204" charset="-122"/>
              </a:rPr>
              <a:t>b）机组购入的电力产生的二氧化碳排放：所对应的电力生产环节产生的二氧化碳排放。</a:t>
            </a:r>
            <a:endParaRPr lang="zh-CN" altLang="en-US" sz="1100">
              <a:latin typeface="微软雅黑" panose="020B0503020204020204" charset="-122"/>
              <a:ea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6" name="圆角矩形 15"/>
          <p:cNvSpPr/>
          <p:nvPr/>
        </p:nvSpPr>
        <p:spPr>
          <a:xfrm>
            <a:off x="898410" y="772160"/>
            <a:ext cx="7283450" cy="525145"/>
          </a:xfrm>
          <a:prstGeom prst="roundRect">
            <a:avLst/>
          </a:prstGeom>
          <a:gradFill rotWithShape="1">
            <a:gsLst>
              <a:gs pos="2000">
                <a:schemeClr val="tx2"/>
              </a:gs>
              <a:gs pos="52000">
                <a:srgbClr val="14CD68"/>
              </a:gs>
              <a:gs pos="86000">
                <a:srgbClr val="035C7D"/>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5" name="object 5"/>
          <p:cNvSpPr txBox="1"/>
          <p:nvPr/>
        </p:nvSpPr>
        <p:spPr>
          <a:xfrm>
            <a:off x="1331480" y="882596"/>
            <a:ext cx="662178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bg1"/>
                </a:solidFill>
                <a:latin typeface="方正粗圆_GBK" panose="03000509000000000000" charset="-122"/>
                <a:ea typeface="方正粗圆_GBK" panose="03000509000000000000" charset="-122"/>
                <a:cs typeface="方正粗圆_GBK" panose="03000509000000000000" charset="-122"/>
              </a:rPr>
              <a:t>企业温室气体排放核算方法与报告指南发电设施 （征询意见稿）</a:t>
            </a:r>
            <a:endParaRPr sz="1800" dirty="0">
              <a:solidFill>
                <a:schemeClr val="bg1"/>
              </a:solidFill>
              <a:latin typeface="方正粗圆_GBK" panose="03000509000000000000" charset="-122"/>
              <a:ea typeface="方正粗圆_GBK" panose="03000509000000000000" charset="-122"/>
              <a:cs typeface="方正粗圆_GBK" panose="03000509000000000000" charset="-122"/>
            </a:endParaRPr>
          </a:p>
        </p:txBody>
      </p:sp>
      <p:sp>
        <p:nvSpPr>
          <p:cNvPr id="11" name="object 4"/>
          <p:cNvSpPr txBox="1"/>
          <p:nvPr/>
        </p:nvSpPr>
        <p:spPr>
          <a:xfrm>
            <a:off x="251330" y="123975"/>
            <a:ext cx="2697480" cy="339090"/>
          </a:xfrm>
          <a:prstGeom prst="rect">
            <a:avLst/>
          </a:prstGeom>
        </p:spPr>
        <p:txBody>
          <a:bodyPr vert="horz" wrap="square" lIns="0" tIns="0" rIns="0" bIns="0" rtlCol="0">
            <a:spAutoFit/>
          </a:bodyPr>
          <a:p>
            <a:pPr marL="0" marR="0">
              <a:lnSpc>
                <a:spcPts val="2645"/>
              </a:lnSpc>
              <a:spcBef>
                <a:spcPts val="0"/>
              </a:spcBef>
              <a:spcAft>
                <a:spcPts val="0"/>
              </a:spcAft>
            </a:pPr>
            <a:r>
              <a:rPr dirty="0">
                <a:solidFill>
                  <a:srgbClr val="003869"/>
                </a:solidFill>
                <a:latin typeface="微软雅黑" panose="020B0503020204020204" charset="-122"/>
                <a:ea typeface="微软雅黑" panose="020B0503020204020204" charset="-122"/>
                <a:cs typeface="SVDSIO+MicrosoftYaHei-Bold" panose="020B0703020204020201" charset="-122"/>
              </a:rPr>
              <a:t>企业温室气体排放核算</a:t>
            </a:r>
            <a:endParaRPr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7" name="文本框 6"/>
          <p:cNvSpPr txBox="1"/>
          <p:nvPr/>
        </p:nvSpPr>
        <p:spPr>
          <a:xfrm>
            <a:off x="1188085" y="1419860"/>
            <a:ext cx="2540000" cy="368300"/>
          </a:xfrm>
          <a:prstGeom prst="rect">
            <a:avLst/>
          </a:prstGeom>
          <a:noFill/>
        </p:spPr>
        <p:txBody>
          <a:bodyPr wrap="square" rtlCol="0" anchor="t">
            <a:spAutoFit/>
          </a:bodyPr>
          <a:p>
            <a:r>
              <a:rPr lang="zh-CN" altLang="en-US"/>
              <a:t>A</a:t>
            </a:r>
            <a:r>
              <a:rPr lang="en-US" altLang="zh-CN"/>
              <a:t>.</a:t>
            </a:r>
            <a:r>
              <a:rPr lang="zh-CN" altLang="en-US"/>
              <a:t>3 </a:t>
            </a:r>
            <a:r>
              <a:rPr lang="en-US" altLang="zh-CN"/>
              <a:t> </a:t>
            </a:r>
            <a:r>
              <a:rPr lang="zh-CN" altLang="en-US" sz="1600">
                <a:latin typeface="方正黑体_GBK" panose="03000509000000000000" charset="-122"/>
                <a:ea typeface="方正黑体_GBK" panose="03000509000000000000" charset="-122"/>
              </a:rPr>
              <a:t>排放总量计算公式</a:t>
            </a:r>
            <a:endParaRPr lang="zh-CN" altLang="en-US" sz="1600">
              <a:latin typeface="方正黑体_GBK" panose="03000509000000000000" charset="-122"/>
              <a:ea typeface="方正黑体_GBK" panose="03000509000000000000" charset="-122"/>
            </a:endParaRPr>
          </a:p>
        </p:txBody>
      </p:sp>
      <p:sp>
        <p:nvSpPr>
          <p:cNvPr id="8" name="文本框 7"/>
          <p:cNvSpPr txBox="1"/>
          <p:nvPr/>
        </p:nvSpPr>
        <p:spPr>
          <a:xfrm>
            <a:off x="1619885" y="1844040"/>
            <a:ext cx="5374640" cy="521970"/>
          </a:xfrm>
          <a:prstGeom prst="rect">
            <a:avLst/>
          </a:prstGeom>
          <a:noFill/>
        </p:spPr>
        <p:txBody>
          <a:bodyPr wrap="square" rtlCol="0" anchor="t">
            <a:spAutoFit/>
          </a:bodyPr>
          <a:p>
            <a:r>
              <a:rPr lang="zh-CN" altLang="en-US" sz="1400">
                <a:latin typeface="方正黑体_GBK" panose="03000509000000000000" charset="-122"/>
                <a:ea typeface="方正黑体_GBK" panose="03000509000000000000" charset="-122"/>
                <a:cs typeface="方正黑体_GBK" panose="03000509000000000000" charset="-122"/>
              </a:rPr>
              <a:t>发电设施二氧化碳排放总量等于机组化石燃料燃烧排放量和机组购入的电力产生的排放量之和，采用公式（A</a:t>
            </a:r>
            <a:r>
              <a:rPr lang="en-US" altLang="zh-CN" sz="1400">
                <a:latin typeface="方正黑体_GBK" panose="03000509000000000000" charset="-122"/>
                <a:ea typeface="方正黑体_GBK" panose="03000509000000000000" charset="-122"/>
                <a:cs typeface="方正黑体_GBK" panose="03000509000000000000" charset="-122"/>
              </a:rPr>
              <a:t>.</a:t>
            </a:r>
            <a:r>
              <a:rPr lang="zh-CN" altLang="en-US" sz="1400">
                <a:latin typeface="方正黑体_GBK" panose="03000509000000000000" charset="-122"/>
                <a:ea typeface="方正黑体_GBK" panose="03000509000000000000" charset="-122"/>
                <a:cs typeface="方正黑体_GBK" panose="03000509000000000000" charset="-122"/>
              </a:rPr>
              <a:t>7）计算：</a:t>
            </a:r>
            <a:endParaRPr lang="zh-CN" altLang="en-US" sz="1400">
              <a:latin typeface="方正黑体_GBK" panose="03000509000000000000" charset="-122"/>
              <a:ea typeface="方正黑体_GBK" panose="03000509000000000000" charset="-122"/>
              <a:cs typeface="方正黑体_GBK" panose="03000509000000000000" charset="-122"/>
            </a:endParaRPr>
          </a:p>
        </p:txBody>
      </p:sp>
      <p:sp>
        <p:nvSpPr>
          <p:cNvPr id="9" name="文本框 8"/>
          <p:cNvSpPr txBox="1"/>
          <p:nvPr/>
        </p:nvSpPr>
        <p:spPr>
          <a:xfrm>
            <a:off x="4716145" y="2428240"/>
            <a:ext cx="578485" cy="337185"/>
          </a:xfrm>
          <a:prstGeom prst="rect">
            <a:avLst/>
          </a:prstGeom>
          <a:noFill/>
        </p:spPr>
        <p:txBody>
          <a:bodyPr wrap="none" rtlCol="0" anchor="t">
            <a:spAutoFit/>
          </a:bodyPr>
          <a:p>
            <a:r>
              <a:rPr lang="zh-CN" altLang="en-US" sz="1600">
                <a:sym typeface="+mn-ea"/>
              </a:rPr>
              <a:t>(A.7)</a:t>
            </a:r>
            <a:endParaRPr lang="zh-CN" altLang="en-US" sz="1600">
              <a:sym typeface="+mn-ea"/>
            </a:endParaRPr>
          </a:p>
        </p:txBody>
      </p:sp>
      <p:sp>
        <p:nvSpPr>
          <p:cNvPr id="10" name="文本框 9"/>
          <p:cNvSpPr txBox="1"/>
          <p:nvPr/>
        </p:nvSpPr>
        <p:spPr>
          <a:xfrm>
            <a:off x="2988310" y="2366645"/>
            <a:ext cx="1528445" cy="398780"/>
          </a:xfrm>
          <a:prstGeom prst="rect">
            <a:avLst/>
          </a:prstGeom>
          <a:noFill/>
        </p:spPr>
        <p:txBody>
          <a:bodyPr wrap="square" rtlCol="0" anchor="t">
            <a:spAutoFit/>
          </a:bodyPr>
          <a:p>
            <a:r>
              <a:rPr lang="zh-CN" altLang="en-US" sz="2000">
                <a:latin typeface="方正报宋_GBK" panose="03000509000000000000" charset="-122"/>
                <a:ea typeface="方正报宋_GBK" panose="03000509000000000000" charset="-122"/>
              </a:rPr>
              <a:t>E</a:t>
            </a:r>
            <a:r>
              <a:rPr lang="zh-CN" altLang="en-US" sz="2000"/>
              <a:t>=</a:t>
            </a:r>
            <a:r>
              <a:rPr lang="zh-CN" altLang="en-US" sz="2000">
                <a:latin typeface="方正报宋_GBK" panose="03000509000000000000" charset="-122"/>
                <a:ea typeface="方正报宋_GBK" panose="03000509000000000000" charset="-122"/>
              </a:rPr>
              <a:t>E</a:t>
            </a:r>
            <a:r>
              <a:rPr lang="zh-CN" altLang="en-US" sz="1000" u="sng">
                <a:latin typeface="方正黑体_GBK" panose="03000509000000000000" charset="-122"/>
                <a:ea typeface="方正黑体_GBK" panose="03000509000000000000" charset="-122"/>
              </a:rPr>
              <a:t>燃料</a:t>
            </a:r>
            <a:r>
              <a:rPr lang="zh-CN" altLang="en-US" sz="2000"/>
              <a:t>+</a:t>
            </a:r>
            <a:r>
              <a:rPr lang="zh-CN" altLang="en-US" sz="2000">
                <a:latin typeface="方正报宋_GBK" panose="03000509000000000000" charset="-122"/>
                <a:ea typeface="方正报宋_GBK" panose="03000509000000000000" charset="-122"/>
                <a:sym typeface="+mn-ea"/>
              </a:rPr>
              <a:t>E</a:t>
            </a:r>
            <a:r>
              <a:rPr lang="zh-CN" altLang="en-US" sz="1000" u="sng">
                <a:latin typeface="方正黑体_GBK" panose="03000509000000000000" charset="-122"/>
                <a:ea typeface="方正黑体_GBK" panose="03000509000000000000" charset="-122"/>
                <a:sym typeface="+mn-ea"/>
              </a:rPr>
              <a:t>电</a:t>
            </a:r>
            <a:endParaRPr lang="zh-CN" altLang="en-US" sz="1000" u="sng">
              <a:latin typeface="方正黑体_GBK" panose="03000509000000000000" charset="-122"/>
              <a:ea typeface="方正黑体_GBK" panose="03000509000000000000" charset="-122"/>
              <a:sym typeface="+mn-ea"/>
            </a:endParaRPr>
          </a:p>
        </p:txBody>
      </p:sp>
      <p:sp>
        <p:nvSpPr>
          <p:cNvPr id="12" name="文本框 11"/>
          <p:cNvSpPr txBox="1"/>
          <p:nvPr/>
        </p:nvSpPr>
        <p:spPr>
          <a:xfrm>
            <a:off x="1619885" y="2931795"/>
            <a:ext cx="5307330" cy="368300"/>
          </a:xfrm>
          <a:prstGeom prst="rect">
            <a:avLst/>
          </a:prstGeom>
          <a:noFill/>
        </p:spPr>
        <p:txBody>
          <a:bodyPr wrap="square" rtlCol="0" anchor="t">
            <a:spAutoFit/>
          </a:bodyPr>
          <a:p>
            <a:r>
              <a:rPr lang="zh-CN" altLang="en-US" sz="1400">
                <a:latin typeface="方正黑体_GBK" panose="03000509000000000000" charset="-122"/>
                <a:ea typeface="方正黑体_GBK" panose="03000509000000000000" charset="-122"/>
                <a:cs typeface="方正黑体_GBK" panose="03000509000000000000" charset="-122"/>
              </a:rPr>
              <a:t>式中：</a:t>
            </a:r>
            <a:r>
              <a:rPr lang="zh-CN" altLang="en-US">
                <a:latin typeface="方正报宋_GBK" panose="03000509000000000000" charset="-122"/>
                <a:ea typeface="方正报宋_GBK" panose="03000509000000000000" charset="-122"/>
                <a:sym typeface="+mn-ea"/>
              </a:rPr>
              <a:t>E</a:t>
            </a:r>
            <a:r>
              <a:rPr lang="zh-CN" altLang="en-US" sz="1400">
                <a:latin typeface="方正黑体_GBK" panose="03000509000000000000" charset="-122"/>
                <a:ea typeface="方正黑体_GBK" panose="03000509000000000000" charset="-122"/>
                <a:cs typeface="方正黑体_GBK" panose="03000509000000000000" charset="-122"/>
              </a:rPr>
              <a:t>一二氧化碳排放总量，单位为吨二氧化碳（tCO2）；</a:t>
            </a:r>
            <a:endParaRPr lang="zh-CN" altLang="en-US" sz="1400">
              <a:latin typeface="方正黑体_GBK" panose="03000509000000000000" charset="-122"/>
              <a:ea typeface="方正黑体_GBK" panose="03000509000000000000" charset="-122"/>
              <a:cs typeface="方正黑体_GBK" panose="03000509000000000000" charset="-122"/>
            </a:endParaRPr>
          </a:p>
        </p:txBody>
      </p:sp>
      <p:sp>
        <p:nvSpPr>
          <p:cNvPr id="13" name="文本框 12"/>
          <p:cNvSpPr txBox="1"/>
          <p:nvPr/>
        </p:nvSpPr>
        <p:spPr>
          <a:xfrm>
            <a:off x="2195830" y="3322955"/>
            <a:ext cx="6127750" cy="398780"/>
          </a:xfrm>
          <a:prstGeom prst="rect">
            <a:avLst/>
          </a:prstGeom>
          <a:noFill/>
        </p:spPr>
        <p:txBody>
          <a:bodyPr wrap="square" rtlCol="0" anchor="t">
            <a:spAutoFit/>
          </a:bodyPr>
          <a:p>
            <a:r>
              <a:rPr lang="zh-CN" altLang="en-US" sz="2000">
                <a:latin typeface="方正报宋_GBK" panose="03000509000000000000" charset="-122"/>
                <a:ea typeface="方正报宋_GBK" panose="03000509000000000000" charset="-122"/>
                <a:sym typeface="+mn-ea"/>
              </a:rPr>
              <a:t>E</a:t>
            </a:r>
            <a:r>
              <a:rPr lang="zh-CN" altLang="en-US" sz="1000" u="sng">
                <a:latin typeface="方正黑体_GBK" panose="03000509000000000000" charset="-122"/>
                <a:ea typeface="方正黑体_GBK" panose="03000509000000000000" charset="-122"/>
                <a:sym typeface="+mn-ea"/>
              </a:rPr>
              <a:t>燃料</a:t>
            </a:r>
            <a:r>
              <a:rPr lang="zh-CN" altLang="en-US" sz="1400">
                <a:latin typeface="方正黑体_GBK" panose="03000509000000000000" charset="-122"/>
                <a:ea typeface="方正黑体_GBK" panose="03000509000000000000" charset="-122"/>
                <a:cs typeface="方正黑体_GBK" panose="03000509000000000000" charset="-122"/>
                <a:sym typeface="+mn-ea"/>
              </a:rPr>
              <a:t>一</a:t>
            </a:r>
            <a:r>
              <a:rPr lang="zh-CN" altLang="en-US" sz="1400">
                <a:latin typeface="方正黑体_GBK" panose="03000509000000000000" charset="-122"/>
                <a:ea typeface="方正黑体_GBK" panose="03000509000000000000" charset="-122"/>
                <a:cs typeface="方正黑体_GBK" panose="03000509000000000000" charset="-122"/>
              </a:rPr>
              <a:t>机组化石燃料燃烧排放量，单位为吨二氧化碳（tCO2）</a:t>
            </a:r>
            <a:r>
              <a:rPr lang="zh-CN" altLang="en-US"/>
              <a:t>；</a:t>
            </a:r>
            <a:endParaRPr lang="zh-CN" altLang="en-US"/>
          </a:p>
        </p:txBody>
      </p:sp>
      <p:sp>
        <p:nvSpPr>
          <p:cNvPr id="14" name="文本框 13"/>
          <p:cNvSpPr txBox="1"/>
          <p:nvPr/>
        </p:nvSpPr>
        <p:spPr>
          <a:xfrm>
            <a:off x="2195830" y="3755390"/>
            <a:ext cx="5935980" cy="398780"/>
          </a:xfrm>
          <a:prstGeom prst="rect">
            <a:avLst/>
          </a:prstGeom>
          <a:noFill/>
        </p:spPr>
        <p:txBody>
          <a:bodyPr wrap="square" rtlCol="0" anchor="t">
            <a:spAutoFit/>
          </a:bodyPr>
          <a:p>
            <a:r>
              <a:rPr lang="zh-CN" altLang="en-US" sz="2000">
                <a:latin typeface="方正报宋_GBK" panose="03000509000000000000" charset="-122"/>
                <a:ea typeface="方正报宋_GBK" panose="03000509000000000000" charset="-122"/>
                <a:sym typeface="+mn-ea"/>
              </a:rPr>
              <a:t>E</a:t>
            </a:r>
            <a:r>
              <a:rPr lang="zh-CN" altLang="en-US" sz="900" u="sng">
                <a:latin typeface="方正黑体_GBK" panose="03000509000000000000" charset="-122"/>
                <a:ea typeface="方正黑体_GBK" panose="03000509000000000000" charset="-122"/>
                <a:sym typeface="+mn-ea"/>
              </a:rPr>
              <a:t>电</a:t>
            </a:r>
            <a:r>
              <a:rPr lang="zh-CN" altLang="en-US" sz="1400">
                <a:latin typeface="方正黑体_GBK" panose="03000509000000000000" charset="-122"/>
                <a:ea typeface="方正黑体_GBK" panose="03000509000000000000" charset="-122"/>
                <a:cs typeface="方正黑体_GBK" panose="03000509000000000000" charset="-122"/>
                <a:sym typeface="+mn-ea"/>
              </a:rPr>
              <a:t>一</a:t>
            </a:r>
            <a:r>
              <a:rPr lang="zh-CN" altLang="en-US" sz="1400">
                <a:latin typeface="方正黑体_GBK" panose="03000509000000000000" charset="-122"/>
                <a:ea typeface="方正黑体_GBK" panose="03000509000000000000" charset="-122"/>
                <a:cs typeface="方正黑体_GBK" panose="03000509000000000000" charset="-122"/>
              </a:rPr>
              <a:t>机组购入的电力产生的排放量，单位为吨二氧化碳（tCO2）。</a:t>
            </a:r>
            <a:endParaRPr lang="zh-CN" altLang="en-US" sz="1400">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6" name="圆角矩形 15"/>
          <p:cNvSpPr/>
          <p:nvPr/>
        </p:nvSpPr>
        <p:spPr>
          <a:xfrm>
            <a:off x="683895" y="750570"/>
            <a:ext cx="7283450" cy="525145"/>
          </a:xfrm>
          <a:prstGeom prst="roundRect">
            <a:avLst/>
          </a:prstGeom>
          <a:gradFill rotWithShape="1">
            <a:gsLst>
              <a:gs pos="2000">
                <a:schemeClr val="tx2"/>
              </a:gs>
              <a:gs pos="52000">
                <a:srgbClr val="14CD68"/>
              </a:gs>
              <a:gs pos="86000">
                <a:srgbClr val="035C7D"/>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5" name="object 5"/>
          <p:cNvSpPr txBox="1"/>
          <p:nvPr/>
        </p:nvSpPr>
        <p:spPr>
          <a:xfrm>
            <a:off x="1187335" y="843861"/>
            <a:ext cx="662178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bg1"/>
                </a:solidFill>
                <a:latin typeface="方正粗圆_GBK" panose="03000509000000000000" charset="-122"/>
                <a:ea typeface="方正粗圆_GBK" panose="03000509000000000000" charset="-122"/>
                <a:cs typeface="方正粗圆_GBK" panose="03000509000000000000" charset="-122"/>
              </a:rPr>
              <a:t>企业温室气体排放核算方法与报告指南发电设施 （征询意见稿）</a:t>
            </a:r>
            <a:endParaRPr sz="1800" dirty="0">
              <a:solidFill>
                <a:schemeClr val="bg1"/>
              </a:solidFill>
              <a:latin typeface="方正粗圆_GBK" panose="03000509000000000000" charset="-122"/>
              <a:ea typeface="方正粗圆_GBK" panose="03000509000000000000" charset="-122"/>
              <a:cs typeface="方正粗圆_GBK" panose="03000509000000000000" charset="-122"/>
            </a:endParaRPr>
          </a:p>
        </p:txBody>
      </p:sp>
      <p:sp>
        <p:nvSpPr>
          <p:cNvPr id="11" name="object 4"/>
          <p:cNvSpPr txBox="1"/>
          <p:nvPr/>
        </p:nvSpPr>
        <p:spPr>
          <a:xfrm>
            <a:off x="251330" y="123975"/>
            <a:ext cx="2697480" cy="339090"/>
          </a:xfrm>
          <a:prstGeom prst="rect">
            <a:avLst/>
          </a:prstGeom>
        </p:spPr>
        <p:txBody>
          <a:bodyPr vert="horz" wrap="square" lIns="0" tIns="0" rIns="0" bIns="0" rtlCol="0">
            <a:spAutoFit/>
          </a:bodyPr>
          <a:p>
            <a:pPr marL="0" marR="0">
              <a:lnSpc>
                <a:spcPts val="2645"/>
              </a:lnSpc>
              <a:spcBef>
                <a:spcPts val="0"/>
              </a:spcBef>
              <a:spcAft>
                <a:spcPts val="0"/>
              </a:spcAft>
            </a:pPr>
            <a:r>
              <a:rPr dirty="0">
                <a:solidFill>
                  <a:srgbClr val="003869"/>
                </a:solidFill>
                <a:latin typeface="微软雅黑" panose="020B0503020204020204" charset="-122"/>
                <a:ea typeface="微软雅黑" panose="020B0503020204020204" charset="-122"/>
                <a:cs typeface="SVDSIO+MicrosoftYaHei-Bold" panose="020B0703020204020201" charset="-122"/>
              </a:rPr>
              <a:t>企业温室气体排放核算</a:t>
            </a:r>
            <a:endParaRPr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pic>
        <p:nvPicPr>
          <p:cNvPr id="10" name="图片 9" descr="4企业碳资产管理策略培训-Apr2021-L（修改）456"/>
          <p:cNvPicPr>
            <a:picLocks noChangeAspect="1"/>
          </p:cNvPicPr>
          <p:nvPr/>
        </p:nvPicPr>
        <p:blipFill>
          <a:blip r:embed="rId2"/>
          <a:stretch>
            <a:fillRect/>
          </a:stretch>
        </p:blipFill>
        <p:spPr>
          <a:xfrm>
            <a:off x="859790" y="1419860"/>
            <a:ext cx="7277100" cy="28575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descr="4企业碳资产管理策略培训-Apr2021-L（修改）2323"/>
          <p:cNvPicPr>
            <a:picLocks noChangeAspect="1"/>
          </p:cNvPicPr>
          <p:nvPr/>
        </p:nvPicPr>
        <p:blipFill>
          <a:blip r:embed="rId2"/>
          <a:stretch>
            <a:fillRect/>
          </a:stretch>
        </p:blipFill>
        <p:spPr>
          <a:xfrm>
            <a:off x="1691640" y="1275715"/>
            <a:ext cx="5739130" cy="3194050"/>
          </a:xfrm>
          <a:prstGeom prst="rect">
            <a:avLst/>
          </a:prstGeom>
        </p:spPr>
      </p:pic>
      <p:sp>
        <p:nvSpPr>
          <p:cNvPr id="16" name="圆角矩形 15"/>
          <p:cNvSpPr/>
          <p:nvPr/>
        </p:nvSpPr>
        <p:spPr>
          <a:xfrm>
            <a:off x="827405" y="678815"/>
            <a:ext cx="7283450" cy="525145"/>
          </a:xfrm>
          <a:prstGeom prst="roundRect">
            <a:avLst/>
          </a:prstGeom>
          <a:gradFill rotWithShape="1">
            <a:gsLst>
              <a:gs pos="2000">
                <a:schemeClr val="tx2"/>
              </a:gs>
              <a:gs pos="52000">
                <a:srgbClr val="14CD68"/>
              </a:gs>
              <a:gs pos="86000">
                <a:srgbClr val="035C7D"/>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8" name="object 5"/>
          <p:cNvSpPr txBox="1"/>
          <p:nvPr/>
        </p:nvSpPr>
        <p:spPr>
          <a:xfrm>
            <a:off x="1272425" y="791156"/>
            <a:ext cx="6621780" cy="304165"/>
          </a:xfrm>
          <a:prstGeom prst="rect">
            <a:avLst/>
          </a:prstGeom>
        </p:spPr>
        <p:txBody>
          <a:bodyPr vert="horz" wrap="square" lIns="0" tIns="0" rIns="0" bIns="0" rtlCol="0">
            <a:spAutoFit/>
          </a:bodyPr>
          <a:p>
            <a:pPr marL="0" marR="0">
              <a:lnSpc>
                <a:spcPts val="2375"/>
              </a:lnSpc>
              <a:spcBef>
                <a:spcPts val="0"/>
              </a:spcBef>
              <a:spcAft>
                <a:spcPts val="0"/>
              </a:spcAft>
            </a:pPr>
            <a:r>
              <a:rPr sz="1800" dirty="0">
                <a:solidFill>
                  <a:schemeClr val="bg1"/>
                </a:solidFill>
                <a:latin typeface="方正粗圆_GBK" panose="03000509000000000000" charset="-122"/>
                <a:ea typeface="方正粗圆_GBK" panose="03000509000000000000" charset="-122"/>
                <a:cs typeface="方正粗圆_GBK" panose="03000509000000000000" charset="-122"/>
              </a:rPr>
              <a:t>企业温室气体排放核算方法与报告指南发电设施</a:t>
            </a:r>
            <a:r>
              <a:rPr sz="1800" spc="90" dirty="0">
                <a:solidFill>
                  <a:schemeClr val="bg1"/>
                </a:solidFill>
                <a:latin typeface="方正粗圆_GBK" panose="03000509000000000000" charset="-122"/>
                <a:ea typeface="方正粗圆_GBK" panose="03000509000000000000" charset="-122"/>
                <a:cs typeface="方正粗圆_GBK" panose="03000509000000000000" charset="-122"/>
              </a:rPr>
              <a:t> </a:t>
            </a:r>
            <a:r>
              <a:rPr sz="1800" dirty="0">
                <a:solidFill>
                  <a:schemeClr val="bg1"/>
                </a:solidFill>
                <a:latin typeface="方正粗圆_GBK" panose="03000509000000000000" charset="-122"/>
                <a:ea typeface="方正粗圆_GBK" panose="03000509000000000000" charset="-122"/>
                <a:cs typeface="方正粗圆_GBK" panose="03000509000000000000" charset="-122"/>
              </a:rPr>
              <a:t>（征询意见稿）</a:t>
            </a:r>
            <a:endParaRPr sz="1800" dirty="0">
              <a:solidFill>
                <a:schemeClr val="bg1"/>
              </a:solidFill>
              <a:latin typeface="方正粗圆_GBK" panose="03000509000000000000" charset="-122"/>
              <a:ea typeface="方正粗圆_GBK" panose="03000509000000000000" charset="-122"/>
              <a:cs typeface="方正粗圆_GBK" panose="03000509000000000000" charset="-122"/>
            </a:endParaRPr>
          </a:p>
        </p:txBody>
      </p:sp>
      <p:sp>
        <p:nvSpPr>
          <p:cNvPr id="11" name="object 4"/>
          <p:cNvSpPr txBox="1"/>
          <p:nvPr/>
        </p:nvSpPr>
        <p:spPr>
          <a:xfrm>
            <a:off x="251330" y="123975"/>
            <a:ext cx="2697480" cy="339090"/>
          </a:xfrm>
          <a:prstGeom prst="rect">
            <a:avLst/>
          </a:prstGeom>
        </p:spPr>
        <p:txBody>
          <a:bodyPr vert="horz" wrap="square" lIns="0" tIns="0" rIns="0" bIns="0" rtlCol="0">
            <a:spAutoFit/>
          </a:bodyPr>
          <a:p>
            <a:pPr marL="0" marR="0">
              <a:lnSpc>
                <a:spcPts val="2645"/>
              </a:lnSpc>
              <a:spcBef>
                <a:spcPts val="0"/>
              </a:spcBef>
              <a:spcAft>
                <a:spcPts val="0"/>
              </a:spcAft>
            </a:pPr>
            <a:r>
              <a:rPr dirty="0">
                <a:solidFill>
                  <a:srgbClr val="003869"/>
                </a:solidFill>
                <a:latin typeface="微软雅黑" panose="020B0503020204020204" charset="-122"/>
                <a:ea typeface="微软雅黑" panose="020B0503020204020204" charset="-122"/>
                <a:cs typeface="SVDSIO+MicrosoftYaHei-Bold" panose="020B0703020204020201" charset="-122"/>
              </a:rPr>
              <a:t>企业温室气体排放核算</a:t>
            </a:r>
            <a:endParaRPr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6" name="图片 5" descr="图片1"/>
          <p:cNvPicPr>
            <a:picLocks noChangeAspect="1"/>
          </p:cNvPicPr>
          <p:nvPr>
            <p:custDataLst>
              <p:tags r:id="rId2"/>
            </p:custDataLst>
          </p:nvPr>
        </p:nvPicPr>
        <p:blipFill>
          <a:blip r:embed="rId3"/>
          <a:stretch>
            <a:fillRect/>
          </a:stretch>
        </p:blipFill>
        <p:spPr>
          <a:xfrm>
            <a:off x="841375" y="1852295"/>
            <a:ext cx="7254875" cy="2141220"/>
          </a:xfrm>
          <a:prstGeom prst="rect">
            <a:avLst/>
          </a:prstGeom>
        </p:spPr>
      </p:pic>
      <p:sp>
        <p:nvSpPr>
          <p:cNvPr id="16" name="圆角矩形 15"/>
          <p:cNvSpPr/>
          <p:nvPr/>
        </p:nvSpPr>
        <p:spPr>
          <a:xfrm>
            <a:off x="827405" y="915670"/>
            <a:ext cx="7283450" cy="525145"/>
          </a:xfrm>
          <a:prstGeom prst="roundRect">
            <a:avLst/>
          </a:prstGeom>
          <a:gradFill rotWithShape="1">
            <a:gsLst>
              <a:gs pos="2000">
                <a:schemeClr val="tx2"/>
              </a:gs>
              <a:gs pos="52000">
                <a:srgbClr val="14CD68"/>
              </a:gs>
              <a:gs pos="86000">
                <a:srgbClr val="035C7D"/>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8" name="object 5"/>
          <p:cNvSpPr txBox="1"/>
          <p:nvPr/>
        </p:nvSpPr>
        <p:spPr>
          <a:xfrm>
            <a:off x="1272425" y="1028011"/>
            <a:ext cx="6621780" cy="304165"/>
          </a:xfrm>
          <a:prstGeom prst="rect">
            <a:avLst/>
          </a:prstGeom>
        </p:spPr>
        <p:txBody>
          <a:bodyPr vert="horz" wrap="square" lIns="0" tIns="0" rIns="0" bIns="0" rtlCol="0">
            <a:spAutoFit/>
          </a:bodyPr>
          <a:p>
            <a:pPr marL="0" marR="0">
              <a:lnSpc>
                <a:spcPts val="2375"/>
              </a:lnSpc>
              <a:spcBef>
                <a:spcPts val="0"/>
              </a:spcBef>
              <a:spcAft>
                <a:spcPts val="0"/>
              </a:spcAft>
            </a:pPr>
            <a:r>
              <a:rPr sz="1800" dirty="0">
                <a:solidFill>
                  <a:schemeClr val="bg1"/>
                </a:solidFill>
                <a:latin typeface="方正粗圆_GBK" panose="03000509000000000000" charset="-122"/>
                <a:ea typeface="方正粗圆_GBK" panose="03000509000000000000" charset="-122"/>
                <a:cs typeface="方正粗圆_GBK" panose="03000509000000000000" charset="-122"/>
              </a:rPr>
              <a:t>企业温室气体排放核算方法与报告指南发电设施</a:t>
            </a:r>
            <a:r>
              <a:rPr sz="1800" spc="90" dirty="0">
                <a:solidFill>
                  <a:schemeClr val="bg1"/>
                </a:solidFill>
                <a:latin typeface="方正粗圆_GBK" panose="03000509000000000000" charset="-122"/>
                <a:ea typeface="方正粗圆_GBK" panose="03000509000000000000" charset="-122"/>
                <a:cs typeface="方正粗圆_GBK" panose="03000509000000000000" charset="-122"/>
              </a:rPr>
              <a:t> </a:t>
            </a:r>
            <a:r>
              <a:rPr sz="1800" dirty="0">
                <a:solidFill>
                  <a:schemeClr val="bg1"/>
                </a:solidFill>
                <a:latin typeface="方正粗圆_GBK" panose="03000509000000000000" charset="-122"/>
                <a:ea typeface="方正粗圆_GBK" panose="03000509000000000000" charset="-122"/>
                <a:cs typeface="方正粗圆_GBK" panose="03000509000000000000" charset="-122"/>
              </a:rPr>
              <a:t>（征询意见稿）</a:t>
            </a:r>
            <a:endParaRPr sz="1800" dirty="0">
              <a:solidFill>
                <a:schemeClr val="bg1"/>
              </a:solidFill>
              <a:latin typeface="方正粗圆_GBK" panose="03000509000000000000" charset="-122"/>
              <a:ea typeface="方正粗圆_GBK" panose="03000509000000000000" charset="-122"/>
              <a:cs typeface="方正粗圆_GBK" panose="03000509000000000000" charset="-122"/>
            </a:endParaRPr>
          </a:p>
        </p:txBody>
      </p:sp>
      <p:sp>
        <p:nvSpPr>
          <p:cNvPr id="11" name="object 4"/>
          <p:cNvSpPr txBox="1"/>
          <p:nvPr/>
        </p:nvSpPr>
        <p:spPr>
          <a:xfrm>
            <a:off x="251330" y="123975"/>
            <a:ext cx="2697480" cy="339090"/>
          </a:xfrm>
          <a:prstGeom prst="rect">
            <a:avLst/>
          </a:prstGeom>
        </p:spPr>
        <p:txBody>
          <a:bodyPr vert="horz" wrap="square" lIns="0" tIns="0" rIns="0" bIns="0" rtlCol="0">
            <a:spAutoFit/>
          </a:bodyPr>
          <a:p>
            <a:pPr marL="0" marR="0">
              <a:lnSpc>
                <a:spcPts val="2645"/>
              </a:lnSpc>
              <a:spcBef>
                <a:spcPts val="0"/>
              </a:spcBef>
              <a:spcAft>
                <a:spcPts val="0"/>
              </a:spcAft>
            </a:pPr>
            <a:r>
              <a:rPr dirty="0">
                <a:solidFill>
                  <a:srgbClr val="003869"/>
                </a:solidFill>
                <a:latin typeface="微软雅黑" panose="020B0503020204020204" charset="-122"/>
                <a:ea typeface="微软雅黑" panose="020B0503020204020204" charset="-122"/>
                <a:cs typeface="SVDSIO+MicrosoftYaHei-Bold" panose="020B0703020204020201" charset="-122"/>
              </a:rPr>
              <a:t>企业温室气体排放核算</a:t>
            </a:r>
            <a:endParaRPr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0" name="矩形 19"/>
          <p:cNvSpPr/>
          <p:nvPr/>
        </p:nvSpPr>
        <p:spPr>
          <a:xfrm>
            <a:off x="3815617" y="2030830"/>
            <a:ext cx="1643711" cy="2067971"/>
          </a:xfrm>
          <a:prstGeom prst="rect">
            <a:avLst/>
          </a:prstGeom>
          <a:gradFill>
            <a:gsLst>
              <a:gs pos="21000">
                <a:srgbClr val="14CD68"/>
              </a:gs>
              <a:gs pos="71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91" tIns="34295" rIns="68591" bIns="34295" rtlCol="0" anchor="ctr"/>
          <a:p>
            <a:pPr algn="ctr"/>
            <a:endParaRPr lang="zh-CN" altLang="en-US"/>
          </a:p>
        </p:txBody>
      </p:sp>
      <p:sp>
        <p:nvSpPr>
          <p:cNvPr id="22" name="矩形 21"/>
          <p:cNvSpPr/>
          <p:nvPr/>
        </p:nvSpPr>
        <p:spPr bwMode="auto">
          <a:xfrm>
            <a:off x="3815617" y="1861317"/>
            <a:ext cx="1643711" cy="338551"/>
          </a:xfrm>
          <a:prstGeom prst="rect">
            <a:avLst/>
          </a:prstGeom>
          <a:solidFill>
            <a:schemeClr val="tx2"/>
          </a:solidFill>
          <a:ln w="9525">
            <a:noFill/>
            <a:miter lim="800000"/>
          </a:ln>
        </p:spPr>
        <p:txBody>
          <a:bodyPr wrap="none" lIns="68591" tIns="34295" rIns="68591" bIns="34295" rtlCol="0" anchor="ctr">
            <a:noAutofit/>
          </a:bodyPr>
          <a:lstStyle/>
          <a:p>
            <a:pPr lvl="0" algn="ctr">
              <a:buClrTx/>
              <a:buSzTx/>
              <a:buFontTx/>
            </a:pPr>
            <a:endParaRPr lang="zh-CN" altLang="en-US" b="1" dirty="0">
              <a:solidFill>
                <a:prstClr val="white"/>
              </a:solidFill>
              <a:latin typeface="微软雅黑" panose="020B0503020204020204" charset="-122"/>
              <a:ea typeface="微软雅黑" panose="020B0503020204020204" charset="-122"/>
              <a:sym typeface="+mn-ea"/>
            </a:endParaRPr>
          </a:p>
        </p:txBody>
      </p:sp>
      <p:sp>
        <p:nvSpPr>
          <p:cNvPr id="21" name="矩形 20"/>
          <p:cNvSpPr/>
          <p:nvPr/>
        </p:nvSpPr>
        <p:spPr>
          <a:xfrm>
            <a:off x="6298801" y="2030830"/>
            <a:ext cx="1622759" cy="2067971"/>
          </a:xfrm>
          <a:prstGeom prst="rect">
            <a:avLst/>
          </a:prstGeom>
          <a:gradFill>
            <a:gsLst>
              <a:gs pos="21000">
                <a:srgbClr val="14CD68"/>
              </a:gs>
              <a:gs pos="86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91" tIns="34295" rIns="68591" bIns="34295" rtlCol="0" anchor="ctr"/>
          <a:p>
            <a:pPr algn="ctr"/>
            <a:endParaRPr lang="zh-CN" altLang="en-US"/>
          </a:p>
        </p:txBody>
      </p:sp>
      <p:sp>
        <p:nvSpPr>
          <p:cNvPr id="4" name="矩形 3"/>
          <p:cNvSpPr/>
          <p:nvPr/>
        </p:nvSpPr>
        <p:spPr>
          <a:xfrm>
            <a:off x="1344813" y="2029878"/>
            <a:ext cx="1622759" cy="2067971"/>
          </a:xfrm>
          <a:prstGeom prst="rect">
            <a:avLst/>
          </a:prstGeom>
          <a:gradFill>
            <a:gsLst>
              <a:gs pos="21000">
                <a:srgbClr val="14CD68"/>
              </a:gs>
              <a:gs pos="86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91" tIns="34295" rIns="68591" bIns="34295" rtlCol="0" anchor="ctr"/>
          <a:lstStyle/>
          <a:p>
            <a:pPr algn="ctr"/>
            <a:endParaRPr lang="zh-CN" altLang="en-US"/>
          </a:p>
        </p:txBody>
      </p:sp>
      <p:sp>
        <p:nvSpPr>
          <p:cNvPr id="5" name="AutoShape 12"/>
          <p:cNvSpPr>
            <a:spLocks noChangeArrowheads="1"/>
          </p:cNvSpPr>
          <p:nvPr/>
        </p:nvSpPr>
        <p:spPr bwMode="auto">
          <a:xfrm>
            <a:off x="1344813" y="1842270"/>
            <a:ext cx="1622759" cy="376168"/>
          </a:xfrm>
          <a:prstGeom prst="homePlate">
            <a:avLst>
              <a:gd name="adj" fmla="val 63872"/>
            </a:avLst>
          </a:prstGeom>
          <a:solidFill>
            <a:schemeClr val="tx2"/>
          </a:solidFill>
          <a:ln w="9525">
            <a:noFill/>
            <a:miter lim="800000"/>
          </a:ln>
        </p:spPr>
        <p:txBody>
          <a:bodyPr wrap="none" lIns="68591" tIns="34295" rIns="68591" bIns="34295" anchor="ctr"/>
          <a:lstStyle/>
          <a:p>
            <a:pPr algn="ctr"/>
            <a:r>
              <a:rPr lang="zh-CN" altLang="en-US" b="1" dirty="0">
                <a:solidFill>
                  <a:prstClr val="white"/>
                </a:solidFill>
                <a:latin typeface="微软雅黑" panose="020B0503020204020204" charset="-122"/>
                <a:ea typeface="微软雅黑" panose="020B0503020204020204" charset="-122"/>
              </a:rPr>
              <a:t>准备阶段</a:t>
            </a:r>
            <a:endParaRPr lang="zh-CN" altLang="en-US" b="1" dirty="0">
              <a:solidFill>
                <a:prstClr val="white"/>
              </a:solidFill>
              <a:latin typeface="微软雅黑" panose="020B0503020204020204" charset="-122"/>
              <a:ea typeface="微软雅黑" panose="020B0503020204020204" charset="-122"/>
            </a:endParaRPr>
          </a:p>
        </p:txBody>
      </p:sp>
      <p:sp>
        <p:nvSpPr>
          <p:cNvPr id="2" name="object 4"/>
          <p:cNvSpPr txBox="1"/>
          <p:nvPr/>
        </p:nvSpPr>
        <p:spPr>
          <a:xfrm>
            <a:off x="414393" y="141896"/>
            <a:ext cx="3178380" cy="339090"/>
          </a:xfrm>
          <a:prstGeom prst="rect">
            <a:avLst/>
          </a:prstGeom>
        </p:spPr>
        <p:txBody>
          <a:bodyPr vert="horz" wrap="square" lIns="0" tIns="0" rIns="0" bIns="0" rtlCol="0">
            <a:spAutoFit/>
          </a:bodyPr>
          <a:p>
            <a:pPr marL="0" marR="0">
              <a:lnSpc>
                <a:spcPts val="2645"/>
              </a:lnSpc>
              <a:spcBef>
                <a:spcPts val="0"/>
              </a:spcBef>
              <a:spcAft>
                <a:spcPts val="0"/>
              </a:spcAft>
            </a:pPr>
            <a:r>
              <a:rPr dirty="0">
                <a:solidFill>
                  <a:srgbClr val="003869"/>
                </a:solidFill>
                <a:latin typeface="微软雅黑" panose="020B0503020204020204" charset="-122"/>
                <a:ea typeface="微软雅黑" panose="020B0503020204020204" charset="-122"/>
                <a:cs typeface="SVDSIO+MicrosoftYaHei-Bold" panose="020B0703020204020201" charset="-122"/>
              </a:rPr>
              <a:t>企业温室气体排放核算</a:t>
            </a:r>
            <a:endParaRPr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12" name="object 7"/>
          <p:cNvSpPr txBox="1"/>
          <p:nvPr/>
        </p:nvSpPr>
        <p:spPr>
          <a:xfrm>
            <a:off x="3888946" y="1892267"/>
            <a:ext cx="1505148" cy="276860"/>
          </a:xfrm>
          <a:prstGeom prst="rect">
            <a:avLst/>
          </a:prstGeom>
        </p:spPr>
        <p:txBody>
          <a:bodyPr vert="horz" wrap="square" lIns="0" tIns="0" rIns="0" bIns="0" rtlCol="0">
            <a:spAutoFit/>
          </a:bodyPr>
          <a:p>
            <a:pPr marL="0" marR="0" algn="ctr">
              <a:lnSpc>
                <a:spcPct val="100000"/>
              </a:lnSpc>
              <a:spcBef>
                <a:spcPts val="0"/>
              </a:spcBef>
              <a:buClrTx/>
              <a:buSzTx/>
              <a:buFontTx/>
            </a:pPr>
            <a:r>
              <a:rPr lang="zh-CN" altLang="en-US" b="1" dirty="0">
                <a:solidFill>
                  <a:prstClr val="white"/>
                </a:solidFill>
                <a:latin typeface="微软雅黑" panose="020B0503020204020204" charset="-122"/>
                <a:ea typeface="微软雅黑" panose="020B0503020204020204" charset="-122"/>
              </a:rPr>
              <a:t>实施阶段</a:t>
            </a:r>
            <a:endParaRPr lang="zh-CN" altLang="en-US" b="1" dirty="0">
              <a:solidFill>
                <a:prstClr val="white"/>
              </a:solidFill>
              <a:latin typeface="微软雅黑" panose="020B0503020204020204" charset="-122"/>
              <a:ea typeface="微软雅黑" panose="020B0503020204020204" charset="-122"/>
            </a:endParaRPr>
          </a:p>
        </p:txBody>
      </p:sp>
      <p:sp>
        <p:nvSpPr>
          <p:cNvPr id="14" name="object 9"/>
          <p:cNvSpPr txBox="1"/>
          <p:nvPr/>
        </p:nvSpPr>
        <p:spPr>
          <a:xfrm>
            <a:off x="1630987" y="2432235"/>
            <a:ext cx="1369918" cy="269875"/>
          </a:xfrm>
          <a:prstGeom prst="rect">
            <a:avLst/>
          </a:prstGeom>
        </p:spPr>
        <p:txBody>
          <a:bodyPr vert="horz" wrap="square" lIns="0" tIns="0" rIns="0" bIns="0" rtlCol="0">
            <a:spAutoFit/>
          </a:bodyPr>
          <a:p>
            <a:pPr marL="0" marR="0">
              <a:lnSpc>
                <a:spcPts val="2105"/>
              </a:lnSpc>
              <a:spcBef>
                <a:spcPts val="0"/>
              </a:spcBef>
              <a:spcAft>
                <a:spcPts val="0"/>
              </a:spcAft>
            </a:pPr>
            <a:r>
              <a:rPr sz="1500" dirty="0">
                <a:solidFill>
                  <a:schemeClr val="bg1"/>
                </a:solidFill>
                <a:latin typeface="微软雅黑" panose="020B0503020204020204" charset="-122"/>
                <a:ea typeface="微软雅黑" panose="020B0503020204020204" charset="-122"/>
                <a:cs typeface="微软雅黑" panose="020B0503020204020204" charset="-122"/>
              </a:rPr>
              <a:t>•</a:t>
            </a:r>
            <a:r>
              <a:rPr sz="1500" spc="253" dirty="0">
                <a:solidFill>
                  <a:schemeClr val="bg1"/>
                </a:solidFill>
                <a:latin typeface="微软雅黑" panose="020B0503020204020204" charset="-122"/>
                <a:ea typeface="微软雅黑" panose="020B0503020204020204" charset="-122"/>
                <a:cs typeface="微软雅黑" panose="020B0503020204020204" charset="-122"/>
              </a:rPr>
              <a:t> </a:t>
            </a:r>
            <a:r>
              <a:rPr sz="1500" dirty="0">
                <a:solidFill>
                  <a:schemeClr val="bg1"/>
                </a:solidFill>
                <a:latin typeface="微软雅黑" panose="020B0503020204020204" charset="-122"/>
                <a:ea typeface="微软雅黑" panose="020B0503020204020204" charset="-122"/>
                <a:cs typeface="微软雅黑" panose="020B0503020204020204" charset="-122"/>
              </a:rPr>
              <a:t>签订合同</a:t>
            </a:r>
            <a:endParaRPr sz="15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5" name="object 10"/>
          <p:cNvSpPr txBox="1"/>
          <p:nvPr/>
        </p:nvSpPr>
        <p:spPr>
          <a:xfrm>
            <a:off x="4162263" y="2432235"/>
            <a:ext cx="1215641" cy="269875"/>
          </a:xfrm>
          <a:prstGeom prst="rect">
            <a:avLst/>
          </a:prstGeom>
        </p:spPr>
        <p:txBody>
          <a:bodyPr vert="horz" wrap="square" lIns="0" tIns="0" rIns="0" bIns="0" rtlCol="0">
            <a:spAutoFit/>
          </a:bodyPr>
          <a:p>
            <a:pPr marL="0" marR="0">
              <a:lnSpc>
                <a:spcPts val="2105"/>
              </a:lnSpc>
              <a:spcBef>
                <a:spcPts val="0"/>
              </a:spcBef>
              <a:spcAft>
                <a:spcPts val="0"/>
              </a:spcAft>
            </a:pPr>
            <a:r>
              <a:rPr sz="1500" dirty="0">
                <a:solidFill>
                  <a:schemeClr val="bg1"/>
                </a:solidFill>
                <a:latin typeface="微软雅黑" panose="020B0503020204020204" charset="-122"/>
                <a:ea typeface="微软雅黑" panose="020B0503020204020204" charset="-122"/>
                <a:cs typeface="微软雅黑" panose="020B0503020204020204" charset="-122"/>
              </a:rPr>
              <a:t>• 资料清单</a:t>
            </a:r>
            <a:endParaRPr sz="15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6" name="object 11"/>
          <p:cNvSpPr txBox="1"/>
          <p:nvPr/>
        </p:nvSpPr>
        <p:spPr>
          <a:xfrm>
            <a:off x="6637352" y="2450805"/>
            <a:ext cx="1175644" cy="269875"/>
          </a:xfrm>
          <a:prstGeom prst="rect">
            <a:avLst/>
          </a:prstGeom>
        </p:spPr>
        <p:txBody>
          <a:bodyPr vert="horz" wrap="square" lIns="0" tIns="0" rIns="0" bIns="0" rtlCol="0">
            <a:spAutoFit/>
          </a:bodyPr>
          <a:p>
            <a:pPr marL="0" marR="0">
              <a:lnSpc>
                <a:spcPts val="2105"/>
              </a:lnSpc>
              <a:spcBef>
                <a:spcPts val="0"/>
              </a:spcBef>
              <a:spcAft>
                <a:spcPts val="0"/>
              </a:spcAft>
            </a:pPr>
            <a:r>
              <a:rPr sz="1500" dirty="0">
                <a:solidFill>
                  <a:schemeClr val="bg1"/>
                </a:solidFill>
                <a:latin typeface="微软雅黑" panose="020B0503020204020204" charset="-122"/>
                <a:ea typeface="微软雅黑" panose="020B0503020204020204" charset="-122"/>
                <a:cs typeface="微软雅黑" panose="020B0503020204020204" charset="-122"/>
              </a:rPr>
              <a:t>• 核查报告</a:t>
            </a:r>
            <a:endParaRPr sz="15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7" name="object 12"/>
          <p:cNvSpPr txBox="1"/>
          <p:nvPr/>
        </p:nvSpPr>
        <p:spPr>
          <a:xfrm>
            <a:off x="1630987" y="2733645"/>
            <a:ext cx="1369918" cy="1029335"/>
          </a:xfrm>
          <a:prstGeom prst="rect">
            <a:avLst/>
          </a:prstGeom>
        </p:spPr>
        <p:txBody>
          <a:bodyPr vert="horz" wrap="square" lIns="0" tIns="0" rIns="0" bIns="0" rtlCol="0">
            <a:spAutoFit/>
          </a:bodyPr>
          <a:p>
            <a:pPr marL="0" marR="0">
              <a:lnSpc>
                <a:spcPct val="120000"/>
              </a:lnSpc>
              <a:spcBef>
                <a:spcPts val="0"/>
              </a:spcBef>
              <a:spcAft>
                <a:spcPts val="0"/>
              </a:spcAft>
            </a:pPr>
            <a:r>
              <a:rPr sz="1500" dirty="0">
                <a:solidFill>
                  <a:schemeClr val="bg1"/>
                </a:solidFill>
                <a:latin typeface="微软雅黑" panose="020B0503020204020204" charset="-122"/>
                <a:ea typeface="微软雅黑" panose="020B0503020204020204" charset="-122"/>
                <a:cs typeface="微软雅黑" panose="020B0503020204020204" charset="-122"/>
              </a:rPr>
              <a:t>• 核查准备</a:t>
            </a:r>
            <a:endParaRPr sz="1500" dirty="0">
              <a:solidFill>
                <a:schemeClr val="bg1"/>
              </a:solidFill>
              <a:latin typeface="微软雅黑" panose="020B0503020204020204" charset="-122"/>
              <a:ea typeface="微软雅黑" panose="020B0503020204020204" charset="-122"/>
              <a:cs typeface="微软雅黑" panose="020B0503020204020204" charset="-122"/>
            </a:endParaRPr>
          </a:p>
          <a:p>
            <a:pPr marL="0" marR="0">
              <a:lnSpc>
                <a:spcPct val="120000"/>
              </a:lnSpc>
              <a:spcBef>
                <a:spcPts val="775"/>
              </a:spcBef>
              <a:spcAft>
                <a:spcPts val="0"/>
              </a:spcAft>
            </a:pPr>
            <a:r>
              <a:rPr sz="1500" dirty="0">
                <a:solidFill>
                  <a:schemeClr val="bg1"/>
                </a:solidFill>
                <a:latin typeface="微软雅黑" panose="020B0503020204020204" charset="-122"/>
                <a:ea typeface="微软雅黑" panose="020B0503020204020204" charset="-122"/>
                <a:cs typeface="微软雅黑" panose="020B0503020204020204" charset="-122"/>
              </a:rPr>
              <a:t>• 监测计划</a:t>
            </a:r>
            <a:endParaRPr sz="1500" dirty="0">
              <a:solidFill>
                <a:schemeClr val="bg1"/>
              </a:solidFill>
              <a:latin typeface="微软雅黑" panose="020B0503020204020204" charset="-122"/>
              <a:ea typeface="微软雅黑" panose="020B0503020204020204" charset="-122"/>
              <a:cs typeface="微软雅黑" panose="020B0503020204020204" charset="-122"/>
            </a:endParaRPr>
          </a:p>
          <a:p>
            <a:pPr marL="0" marR="0">
              <a:lnSpc>
                <a:spcPct val="120000"/>
              </a:lnSpc>
              <a:spcBef>
                <a:spcPts val="775"/>
              </a:spcBef>
              <a:spcAft>
                <a:spcPts val="0"/>
              </a:spcAft>
            </a:pPr>
            <a:r>
              <a:rPr sz="1500" dirty="0">
                <a:solidFill>
                  <a:schemeClr val="bg1"/>
                </a:solidFill>
                <a:latin typeface="微软雅黑" panose="020B0503020204020204" charset="-122"/>
                <a:ea typeface="微软雅黑" panose="020B0503020204020204" charset="-122"/>
                <a:cs typeface="微软雅黑" panose="020B0503020204020204" charset="-122"/>
              </a:rPr>
              <a:t>• 证明文件</a:t>
            </a:r>
            <a:endParaRPr sz="15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8" name="object 13"/>
          <p:cNvSpPr txBox="1"/>
          <p:nvPr/>
        </p:nvSpPr>
        <p:spPr>
          <a:xfrm>
            <a:off x="4162263" y="2707456"/>
            <a:ext cx="1177548" cy="1029335"/>
          </a:xfrm>
          <a:prstGeom prst="rect">
            <a:avLst/>
          </a:prstGeom>
        </p:spPr>
        <p:txBody>
          <a:bodyPr vert="horz" wrap="square" lIns="0" tIns="0" rIns="0" bIns="0" rtlCol="0">
            <a:spAutoFit/>
          </a:bodyPr>
          <a:p>
            <a:pPr marL="0" marR="0">
              <a:lnSpc>
                <a:spcPct val="120000"/>
              </a:lnSpc>
              <a:spcBef>
                <a:spcPts val="0"/>
              </a:spcBef>
              <a:spcAft>
                <a:spcPts val="0"/>
              </a:spcAft>
            </a:pPr>
            <a:r>
              <a:rPr sz="1500" dirty="0">
                <a:solidFill>
                  <a:schemeClr val="bg1"/>
                </a:solidFill>
                <a:latin typeface="微软雅黑" panose="020B0503020204020204" charset="-122"/>
                <a:ea typeface="微软雅黑" panose="020B0503020204020204" charset="-122"/>
                <a:cs typeface="微软雅黑" panose="020B0503020204020204" charset="-122"/>
              </a:rPr>
              <a:t>• 文件评审</a:t>
            </a:r>
            <a:endParaRPr sz="1500" dirty="0">
              <a:solidFill>
                <a:schemeClr val="bg1"/>
              </a:solidFill>
              <a:latin typeface="微软雅黑" panose="020B0503020204020204" charset="-122"/>
              <a:ea typeface="微软雅黑" panose="020B0503020204020204" charset="-122"/>
              <a:cs typeface="微软雅黑" panose="020B0503020204020204" charset="-122"/>
            </a:endParaRPr>
          </a:p>
          <a:p>
            <a:pPr marL="0" marR="0">
              <a:lnSpc>
                <a:spcPct val="120000"/>
              </a:lnSpc>
              <a:spcBef>
                <a:spcPts val="775"/>
              </a:spcBef>
              <a:spcAft>
                <a:spcPts val="0"/>
              </a:spcAft>
            </a:pPr>
            <a:r>
              <a:rPr sz="1500" dirty="0">
                <a:solidFill>
                  <a:schemeClr val="bg1"/>
                </a:solidFill>
                <a:latin typeface="微软雅黑" panose="020B0503020204020204" charset="-122"/>
                <a:ea typeface="微软雅黑" panose="020B0503020204020204" charset="-122"/>
                <a:cs typeface="微软雅黑" panose="020B0503020204020204" charset="-122"/>
              </a:rPr>
              <a:t>• 现场核查</a:t>
            </a:r>
            <a:endParaRPr sz="1500" dirty="0">
              <a:solidFill>
                <a:schemeClr val="bg1"/>
              </a:solidFill>
              <a:latin typeface="微软雅黑" panose="020B0503020204020204" charset="-122"/>
              <a:ea typeface="微软雅黑" panose="020B0503020204020204" charset="-122"/>
              <a:cs typeface="微软雅黑" panose="020B0503020204020204" charset="-122"/>
            </a:endParaRPr>
          </a:p>
          <a:p>
            <a:pPr marL="0" marR="0">
              <a:lnSpc>
                <a:spcPct val="120000"/>
              </a:lnSpc>
              <a:spcBef>
                <a:spcPts val="775"/>
              </a:spcBef>
              <a:spcAft>
                <a:spcPts val="0"/>
              </a:spcAft>
            </a:pPr>
            <a:r>
              <a:rPr sz="1500" dirty="0">
                <a:solidFill>
                  <a:schemeClr val="bg1"/>
                </a:solidFill>
                <a:latin typeface="微软雅黑" panose="020B0503020204020204" charset="-122"/>
                <a:ea typeface="微软雅黑" panose="020B0503020204020204" charset="-122"/>
                <a:cs typeface="微软雅黑" panose="020B0503020204020204" charset="-122"/>
              </a:rPr>
              <a:t>• 核查发现</a:t>
            </a:r>
            <a:endParaRPr sz="15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9" name="object 14"/>
          <p:cNvSpPr txBox="1"/>
          <p:nvPr/>
        </p:nvSpPr>
        <p:spPr>
          <a:xfrm>
            <a:off x="6644970" y="2679363"/>
            <a:ext cx="1159930" cy="1038225"/>
          </a:xfrm>
          <a:prstGeom prst="rect">
            <a:avLst/>
          </a:prstGeom>
        </p:spPr>
        <p:txBody>
          <a:bodyPr vert="horz" wrap="square" lIns="0" tIns="0" rIns="0" bIns="0" rtlCol="0">
            <a:spAutoFit/>
          </a:bodyPr>
          <a:p>
            <a:pPr marL="0" marR="0" algn="l">
              <a:lnSpc>
                <a:spcPct val="150000"/>
              </a:lnSpc>
              <a:spcBef>
                <a:spcPts val="0"/>
              </a:spcBef>
              <a:spcAft>
                <a:spcPts val="0"/>
              </a:spcAft>
              <a:buClrTx/>
              <a:buSzTx/>
              <a:buFontTx/>
            </a:pPr>
            <a:r>
              <a:rPr sz="1500" dirty="0">
                <a:solidFill>
                  <a:schemeClr val="bg1"/>
                </a:solidFill>
                <a:latin typeface="微软雅黑" panose="020B0503020204020204" charset="-122"/>
                <a:ea typeface="微软雅黑" panose="020B0503020204020204" charset="-122"/>
                <a:cs typeface="微软雅黑" panose="020B0503020204020204" charset="-122"/>
              </a:rPr>
              <a:t>• 内部评审</a:t>
            </a:r>
            <a:endParaRPr sz="1500" dirty="0">
              <a:solidFill>
                <a:schemeClr val="bg1"/>
              </a:solidFill>
              <a:latin typeface="微软雅黑" panose="020B0503020204020204" charset="-122"/>
              <a:ea typeface="微软雅黑" panose="020B0503020204020204" charset="-122"/>
              <a:cs typeface="微软雅黑" panose="020B0503020204020204" charset="-122"/>
            </a:endParaRPr>
          </a:p>
          <a:p>
            <a:pPr marL="0" marR="0" algn="l">
              <a:lnSpc>
                <a:spcPct val="150000"/>
              </a:lnSpc>
              <a:spcBef>
                <a:spcPts val="0"/>
              </a:spcBef>
              <a:spcAft>
                <a:spcPts val="0"/>
              </a:spcAft>
              <a:buClrTx/>
              <a:buSzTx/>
              <a:buFontTx/>
            </a:pPr>
            <a:r>
              <a:rPr sz="1500" dirty="0">
                <a:solidFill>
                  <a:schemeClr val="bg1"/>
                </a:solidFill>
                <a:latin typeface="微软雅黑" panose="020B0503020204020204" charset="-122"/>
                <a:ea typeface="微软雅黑" panose="020B0503020204020204" charset="-122"/>
                <a:cs typeface="微软雅黑" panose="020B0503020204020204" charset="-122"/>
              </a:rPr>
              <a:t>• 提交报告</a:t>
            </a:r>
            <a:endParaRPr sz="1500" dirty="0">
              <a:solidFill>
                <a:schemeClr val="bg1"/>
              </a:solidFill>
              <a:latin typeface="微软雅黑" panose="020B0503020204020204" charset="-122"/>
              <a:ea typeface="微软雅黑" panose="020B0503020204020204" charset="-122"/>
              <a:cs typeface="微软雅黑" panose="020B0503020204020204" charset="-122"/>
            </a:endParaRPr>
          </a:p>
          <a:p>
            <a:pPr marL="0" marR="0" algn="l">
              <a:lnSpc>
                <a:spcPct val="150000"/>
              </a:lnSpc>
              <a:spcBef>
                <a:spcPts val="0"/>
              </a:spcBef>
              <a:spcAft>
                <a:spcPts val="0"/>
              </a:spcAft>
              <a:buClrTx/>
              <a:buSzTx/>
              <a:buFontTx/>
            </a:pPr>
            <a:r>
              <a:rPr sz="1500" dirty="0">
                <a:solidFill>
                  <a:schemeClr val="bg1"/>
                </a:solidFill>
                <a:latin typeface="微软雅黑" panose="020B0503020204020204" charset="-122"/>
                <a:ea typeface="微软雅黑" panose="020B0503020204020204" charset="-122"/>
                <a:cs typeface="微软雅黑" panose="020B0503020204020204" charset="-122"/>
              </a:rPr>
              <a:t>• 记录保存</a:t>
            </a:r>
            <a:endParaRPr sz="15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3" name="AutoShape 12"/>
          <p:cNvSpPr>
            <a:spLocks noChangeArrowheads="1"/>
          </p:cNvSpPr>
          <p:nvPr/>
        </p:nvSpPr>
        <p:spPr bwMode="auto">
          <a:xfrm flipH="1">
            <a:off x="6298801" y="1842746"/>
            <a:ext cx="1622759" cy="376168"/>
          </a:xfrm>
          <a:prstGeom prst="homePlate">
            <a:avLst>
              <a:gd name="adj" fmla="val 63872"/>
            </a:avLst>
          </a:prstGeom>
          <a:solidFill>
            <a:schemeClr val="tx2"/>
          </a:solidFill>
          <a:ln w="9525">
            <a:noFill/>
            <a:miter lim="800000"/>
          </a:ln>
        </p:spPr>
        <p:txBody>
          <a:bodyPr wrap="none" lIns="68591" tIns="34295" rIns="68591" bIns="34295" anchor="ctr"/>
          <a:p>
            <a:pPr algn="ctr"/>
            <a:r>
              <a:rPr lang="zh-CN" altLang="en-US" b="1" dirty="0">
                <a:solidFill>
                  <a:prstClr val="white"/>
                </a:solidFill>
                <a:latin typeface="微软雅黑" panose="020B0503020204020204" charset="-122"/>
                <a:ea typeface="微软雅黑" panose="020B0503020204020204" charset="-122"/>
              </a:rPr>
              <a:t>报告阶段</a:t>
            </a:r>
            <a:endParaRPr lang="zh-CN" altLang="en-US" b="1" dirty="0">
              <a:solidFill>
                <a:prstClr val="white"/>
              </a:solidFill>
              <a:latin typeface="微软雅黑" panose="020B0503020204020204" charset="-122"/>
              <a:ea typeface="微软雅黑" panose="020B0503020204020204" charset="-122"/>
            </a:endParaRPr>
          </a:p>
        </p:txBody>
      </p:sp>
      <p:sp>
        <p:nvSpPr>
          <p:cNvPr id="24" name="矩形 23"/>
          <p:cNvSpPr/>
          <p:nvPr/>
        </p:nvSpPr>
        <p:spPr>
          <a:xfrm>
            <a:off x="2250473" y="982798"/>
            <a:ext cx="4627341" cy="4242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91" tIns="34295" rIns="68591" bIns="34295" rtlCol="0" anchor="ctr"/>
          <a:p>
            <a:pPr marL="0" marR="0">
              <a:lnSpc>
                <a:spcPts val="2375"/>
              </a:lnSpc>
              <a:spcBef>
                <a:spcPts val="0"/>
              </a:spcBef>
              <a:spcAft>
                <a:spcPts val="0"/>
              </a:spcAft>
            </a:pPr>
            <a:r>
              <a:rPr lang="en-US" sz="2100" dirty="0">
                <a:solidFill>
                  <a:schemeClr val="bg1"/>
                </a:solidFill>
                <a:latin typeface="方正粗圆_GBK" panose="03000509000000000000" charset="-122"/>
                <a:ea typeface="方正粗圆_GBK" panose="03000509000000000000" charset="-122"/>
                <a:cs typeface="LSIELG+MicrosoftYaHei" panose="020B0503020204020204" charset="-122"/>
                <a:sym typeface="+mn-ea"/>
              </a:rPr>
              <a:t>    </a:t>
            </a:r>
            <a:endParaRPr lang="zh-CN" altLang="en-US" sz="2100" dirty="0">
              <a:solidFill>
                <a:schemeClr val="bg1"/>
              </a:solidFill>
              <a:latin typeface="方正粗圆_GBK" panose="03000509000000000000" charset="-122"/>
              <a:ea typeface="方正粗圆_GBK" panose="03000509000000000000" charset="-122"/>
              <a:cs typeface="LSIELG+MicrosoftYaHei" panose="020B0503020204020204" charset="-122"/>
              <a:sym typeface="+mn-ea"/>
            </a:endParaRPr>
          </a:p>
        </p:txBody>
      </p:sp>
      <p:sp>
        <p:nvSpPr>
          <p:cNvPr id="25" name="文本框 24"/>
          <p:cNvSpPr txBox="1"/>
          <p:nvPr/>
        </p:nvSpPr>
        <p:spPr>
          <a:xfrm>
            <a:off x="2250394" y="1016280"/>
            <a:ext cx="4325620" cy="395605"/>
          </a:xfrm>
          <a:prstGeom prst="rect">
            <a:avLst/>
          </a:prstGeom>
          <a:noFill/>
        </p:spPr>
        <p:txBody>
          <a:bodyPr wrap="none" rtlCol="0" anchor="t">
            <a:spAutoFit/>
          </a:bodyPr>
          <a:p>
            <a:pPr marL="0" marR="0" algn="dist">
              <a:lnSpc>
                <a:spcPts val="2375"/>
              </a:lnSpc>
              <a:spcBef>
                <a:spcPts val="0"/>
              </a:spcBef>
              <a:spcAft>
                <a:spcPts val="0"/>
              </a:spcAft>
            </a:pPr>
            <a:r>
              <a:rPr lang="en-US" sz="2100" dirty="0">
                <a:solidFill>
                  <a:schemeClr val="bg1"/>
                </a:solidFill>
                <a:latin typeface="方正粗圆_GBK" panose="03000509000000000000" charset="-122"/>
                <a:ea typeface="方正粗圆_GBK" panose="03000509000000000000" charset="-122"/>
                <a:cs typeface="LSIELG+MicrosoftYaHei" panose="020B0503020204020204" charset="-122"/>
                <a:sym typeface="+mn-ea"/>
              </a:rPr>
              <a:t>  </a:t>
            </a:r>
            <a:r>
              <a:rPr sz="2100" dirty="0">
                <a:solidFill>
                  <a:schemeClr val="bg1"/>
                </a:solidFill>
                <a:latin typeface="方正粗圆_GBK" panose="03000509000000000000" charset="-122"/>
                <a:ea typeface="方正粗圆_GBK" panose="03000509000000000000" charset="-122"/>
                <a:cs typeface="LSIELG+MicrosoftYaHei" panose="020B0503020204020204" charset="-122"/>
                <a:sym typeface="+mn-ea"/>
              </a:rPr>
              <a:t>企业温室气体排放核查与报告流程</a:t>
            </a:r>
            <a:endParaRPr lang="zh-CN" altLang="en-US" sz="2100" dirty="0">
              <a:solidFill>
                <a:schemeClr val="bg1"/>
              </a:solidFill>
              <a:latin typeface="方正粗圆_GBK" panose="03000509000000000000" charset="-122"/>
              <a:ea typeface="方正粗圆_GBK" panose="03000509000000000000" charset="-122"/>
              <a:cs typeface="LSIELG+MicrosoftYaHei" panose="020B0503020204020204" charset="-122"/>
              <a:sym typeface="+mn-ea"/>
            </a:endParaRPr>
          </a:p>
        </p:txBody>
      </p:sp>
      <p:sp>
        <p:nvSpPr>
          <p:cNvPr id="96" name="下箭头 95"/>
          <p:cNvSpPr/>
          <p:nvPr/>
        </p:nvSpPr>
        <p:spPr>
          <a:xfrm rot="16200000">
            <a:off x="3260896" y="2694894"/>
            <a:ext cx="431968" cy="509445"/>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下箭头 25"/>
          <p:cNvSpPr/>
          <p:nvPr/>
        </p:nvSpPr>
        <p:spPr>
          <a:xfrm rot="16200000">
            <a:off x="5744556" y="2694894"/>
            <a:ext cx="431968" cy="509445"/>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up)">
                                      <p:cBhvr>
                                        <p:cTn id="20" dur="500"/>
                                        <p:tgtEl>
                                          <p:spTgt spid="21"/>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0-#ppt_w/2"/>
                                          </p:val>
                                        </p:tav>
                                        <p:tav tm="100000">
                                          <p:val>
                                            <p:strVal val="#ppt_x"/>
                                          </p:val>
                                        </p:tav>
                                      </p:tavLst>
                                    </p:anim>
                                    <p:anim calcmode="lin" valueType="num">
                                      <p:cBhvr additive="base">
                                        <p:cTn id="25" dur="50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6" presetClass="entr" presetSubtype="37"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barn(outVertical)">
                                      <p:cBhvr>
                                        <p:cTn id="29" dur="500"/>
                                        <p:tgtEl>
                                          <p:spTgt spid="24"/>
                                        </p:tgtEl>
                                      </p:cBhvr>
                                    </p:animEffect>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96"/>
                                        </p:tgtEl>
                                        <p:attrNameLst>
                                          <p:attrName>style.visibility</p:attrName>
                                        </p:attrNameLst>
                                      </p:cBhvr>
                                      <p:to>
                                        <p:strVal val="visible"/>
                                      </p:to>
                                    </p:set>
                                    <p:anim calcmode="lin" valueType="num">
                                      <p:cBhvr additive="base">
                                        <p:cTn id="33" dur="500" fill="hold"/>
                                        <p:tgtEl>
                                          <p:spTgt spid="96"/>
                                        </p:tgtEl>
                                        <p:attrNameLst>
                                          <p:attrName>ppt_x</p:attrName>
                                        </p:attrNameLst>
                                      </p:cBhvr>
                                      <p:tavLst>
                                        <p:tav tm="0">
                                          <p:val>
                                            <p:strVal val="0-#ppt_w/2"/>
                                          </p:val>
                                        </p:tav>
                                        <p:tav tm="100000">
                                          <p:val>
                                            <p:strVal val="#ppt_x"/>
                                          </p:val>
                                        </p:tav>
                                      </p:tavLst>
                                    </p:anim>
                                    <p:anim calcmode="lin" valueType="num">
                                      <p:cBhvr additive="base">
                                        <p:cTn id="34" dur="500" fill="hold"/>
                                        <p:tgtEl>
                                          <p:spTgt spid="9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0-#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20" grpId="0" bldLvl="0" animBg="1"/>
      <p:bldP spid="21" grpId="0" bldLvl="0" animBg="1"/>
      <p:bldP spid="23" grpId="0" bldLvl="0" animBg="1"/>
      <p:bldP spid="24" grpId="0" bldLvl="0" animBg="1"/>
      <p:bldP spid="96" grpId="0" bldLvl="0" animBg="1"/>
      <p:bldP spid="26"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object 4"/>
          <p:cNvSpPr txBox="1"/>
          <p:nvPr/>
        </p:nvSpPr>
        <p:spPr>
          <a:xfrm>
            <a:off x="1115982" y="2067568"/>
            <a:ext cx="2638044" cy="473075"/>
          </a:xfrm>
          <a:prstGeom prst="rect">
            <a:avLst/>
          </a:prstGeom>
        </p:spPr>
        <p:txBody>
          <a:bodyPr vert="horz" wrap="square" lIns="0" tIns="0" rIns="0" bIns="0" rtlCol="0">
            <a:spAutoFit/>
          </a:bodyPr>
          <a:p>
            <a:pPr marL="0" marR="0">
              <a:lnSpc>
                <a:spcPts val="3690"/>
              </a:lnSpc>
              <a:spcBef>
                <a:spcPts val="0"/>
              </a:spcBef>
              <a:spcAft>
                <a:spcPts val="0"/>
              </a:spcAft>
            </a:pPr>
            <a:r>
              <a:rPr lang="zh-CN" altLang="en-US"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rPr>
              <a:t>企业</a:t>
            </a:r>
            <a:r>
              <a:rPr lang="zh-CN" altLang="en-US"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rPr>
              <a:t>碳资产管理</a:t>
            </a:r>
            <a:endParaRPr lang="zh-CN" altLang="en-US"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endParaRPr>
          </a:p>
        </p:txBody>
      </p:sp>
      <p:sp>
        <p:nvSpPr>
          <p:cNvPr id="6" name="object 4"/>
          <p:cNvSpPr txBox="1"/>
          <p:nvPr/>
        </p:nvSpPr>
        <p:spPr>
          <a:xfrm>
            <a:off x="395605" y="1961515"/>
            <a:ext cx="605790" cy="829945"/>
          </a:xfrm>
          <a:prstGeom prst="rect">
            <a:avLst/>
          </a:prstGeom>
          <a:noFill/>
        </p:spPr>
        <p:txBody>
          <a:bodyPr vert="horz" wrap="square" lIns="91440" tIns="45720" rIns="91440" bIns="45720" rtlCol="0" anchor="t">
            <a:spAutoFit/>
          </a:bodyPr>
          <a:p>
            <a:pPr lvl="0" algn="l">
              <a:spcAft>
                <a:spcPts val="0"/>
              </a:spcAft>
              <a:buClrTx/>
              <a:buSzTx/>
              <a:buFontTx/>
              <a:defRPr/>
            </a:pPr>
            <a:r>
              <a:rPr lang="en-US" altLang="zh-CN" sz="4800"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rPr>
              <a:t>3</a:t>
            </a:r>
            <a:endParaRPr lang="zh-CN" altLang="en-US" sz="4800"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endParaRPr>
          </a:p>
        </p:txBody>
      </p:sp>
      <p:sp>
        <p:nvSpPr>
          <p:cNvPr id="7" name="流程图: 决策 4"/>
          <p:cNvSpPr/>
          <p:nvPr/>
        </p:nvSpPr>
        <p:spPr>
          <a:xfrm>
            <a:off x="0" y="1780041"/>
            <a:ext cx="256258" cy="1009535"/>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1" fmla="*/ 0 w 5058"/>
              <a:gd name="connsiteY0-2" fmla="*/ 4892 h 10000"/>
              <a:gd name="connsiteX1-3" fmla="*/ 58 w 5058"/>
              <a:gd name="connsiteY1-4" fmla="*/ 0 h 10000"/>
              <a:gd name="connsiteX2-5" fmla="*/ 5058 w 5058"/>
              <a:gd name="connsiteY2-6" fmla="*/ 5000 h 10000"/>
              <a:gd name="connsiteX3-7" fmla="*/ 58 w 5058"/>
              <a:gd name="connsiteY3-8" fmla="*/ 10000 h 10000"/>
              <a:gd name="connsiteX4-9" fmla="*/ 0 w 5058"/>
              <a:gd name="connsiteY4-10" fmla="*/ 4892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8" h="10000">
                <a:moveTo>
                  <a:pt x="0" y="4892"/>
                </a:moveTo>
                <a:cubicBezTo>
                  <a:pt x="19" y="3261"/>
                  <a:pt x="39" y="1631"/>
                  <a:pt x="58" y="0"/>
                </a:cubicBezTo>
                <a:lnTo>
                  <a:pt x="5058" y="5000"/>
                </a:lnTo>
                <a:lnTo>
                  <a:pt x="58" y="10000"/>
                </a:lnTo>
                <a:cubicBezTo>
                  <a:pt x="39" y="8297"/>
                  <a:pt x="19" y="6595"/>
                  <a:pt x="0" y="4892"/>
                </a:cubicBezTo>
                <a:close/>
              </a:path>
            </a:pathLst>
          </a:custGeom>
          <a:solidFill>
            <a:srgbClr val="2A62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1" i="0" u="none" strike="noStrike" kern="1200" cap="none" spc="0" normalizeH="0" baseline="0" noProof="1">
              <a:ln>
                <a:noFill/>
              </a:ln>
              <a:solidFill>
                <a:srgbClr val="FFFFFF"/>
              </a:solidFill>
              <a:effectLst/>
              <a:uLnTx/>
              <a:uFillTx/>
              <a:latin typeface="Arial" panose="020B0604020202020204"/>
              <a:ea typeface="+mn-ea"/>
              <a:cs typeface="Arial" panose="020B0604020202020204"/>
            </a:endParaRPr>
          </a:p>
        </p:txBody>
      </p:sp>
      <p:pic>
        <p:nvPicPr>
          <p:cNvPr id="2" name="图片 1" descr="图片9"/>
          <p:cNvPicPr>
            <a:picLocks noChangeAspect="1"/>
          </p:cNvPicPr>
          <p:nvPr/>
        </p:nvPicPr>
        <p:blipFill>
          <a:blip r:embed="rId2"/>
          <a:stretch>
            <a:fillRect/>
          </a:stretch>
        </p:blipFill>
        <p:spPr>
          <a:xfrm>
            <a:off x="4140200" y="1924050"/>
            <a:ext cx="2416175" cy="117475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467230" y="123975"/>
            <a:ext cx="1933956" cy="339090"/>
          </a:xfrm>
          <a:prstGeom prst="rect">
            <a:avLst/>
          </a:prstGeom>
        </p:spPr>
        <p:txBody>
          <a:bodyPr vert="horz" wrap="square" lIns="0" tIns="0" rIns="0" bIns="0" rtlCol="0">
            <a:spAutoFit/>
          </a:bodyPr>
          <a:lstStyle/>
          <a:p>
            <a:pPr marL="0" marR="0">
              <a:lnSpc>
                <a:spcPts val="2645"/>
              </a:lnSpc>
              <a:spcBef>
                <a:spcPts val="0"/>
              </a:spcBef>
              <a:spcAft>
                <a:spcPts val="0"/>
              </a:spcAft>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企业碳资产管理</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5" name="object 5"/>
          <p:cNvSpPr txBox="1"/>
          <p:nvPr/>
        </p:nvSpPr>
        <p:spPr>
          <a:xfrm>
            <a:off x="2627630" y="1419860"/>
            <a:ext cx="3976370" cy="405765"/>
          </a:xfrm>
          <a:prstGeom prst="rect">
            <a:avLst/>
          </a:prstGeom>
        </p:spPr>
        <p:txBody>
          <a:bodyPr vert="horz" wrap="square" lIns="0" tIns="0" rIns="0" bIns="0" rtlCol="0">
            <a:spAutoFit/>
          </a:bodyPr>
          <a:lstStyle/>
          <a:p>
            <a:pPr marL="0" marR="0">
              <a:lnSpc>
                <a:spcPts val="3165"/>
              </a:lnSpc>
              <a:spcBef>
                <a:spcPts val="0"/>
              </a:spcBef>
              <a:spcAft>
                <a:spcPts val="0"/>
              </a:spcAft>
            </a:pPr>
            <a:r>
              <a:rPr sz="2800" dirty="0">
                <a:solidFill>
                  <a:schemeClr val="tx2"/>
                </a:solidFill>
                <a:latin typeface="方正黑体_GBK" panose="03000509000000000000" charset="-122"/>
                <a:ea typeface="方正黑体_GBK" panose="03000509000000000000" charset="-122"/>
                <a:cs typeface="SVDSIO+MicrosoftYaHei-Bold" panose="020B0703020204020201" charset="-122"/>
              </a:rPr>
              <a:t>企业碳资产管理目的</a:t>
            </a:r>
            <a:endParaRPr sz="2800" dirty="0">
              <a:solidFill>
                <a:schemeClr val="tx2"/>
              </a:solidFill>
              <a:latin typeface="方正黑体_GBK" panose="03000509000000000000" charset="-122"/>
              <a:ea typeface="方正黑体_GBK" panose="03000509000000000000" charset="-122"/>
              <a:cs typeface="SVDSIO+MicrosoftYaHei-Bold" panose="020B0703020204020201" charset="-122"/>
            </a:endParaRPr>
          </a:p>
        </p:txBody>
      </p:sp>
      <p:sp>
        <p:nvSpPr>
          <p:cNvPr id="6" name="object 6"/>
          <p:cNvSpPr txBox="1"/>
          <p:nvPr/>
        </p:nvSpPr>
        <p:spPr>
          <a:xfrm>
            <a:off x="2627820" y="2139711"/>
            <a:ext cx="3642435" cy="1313815"/>
          </a:xfrm>
          <a:prstGeom prst="rect">
            <a:avLst/>
          </a:prstGeom>
        </p:spPr>
        <p:txBody>
          <a:bodyPr vert="horz" wrap="square" lIns="0" tIns="0" rIns="0" bIns="0" rtlCol="0">
            <a:spAutoFit/>
          </a:bodyPr>
          <a:lstStyle/>
          <a:p>
            <a:pPr marL="7493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方正黑体_GBK" panose="03000509000000000000" charset="-122"/>
              </a:rPr>
              <a:t>什么是企业碳资产管理</a:t>
            </a:r>
            <a:r>
              <a:rPr sz="1800" spc="54" dirty="0">
                <a:solidFill>
                  <a:schemeClr val="tx2"/>
                </a:solidFill>
                <a:latin typeface="方正黑体_GBK" panose="03000509000000000000" charset="-122"/>
                <a:ea typeface="方正黑体_GBK" panose="03000509000000000000" charset="-122"/>
                <a:cs typeface="方正黑体_GBK" panose="03000509000000000000" charset="-122"/>
              </a:rPr>
              <a:t> </a:t>
            </a:r>
            <a:r>
              <a:rPr sz="1800" dirty="0">
                <a:solidFill>
                  <a:schemeClr val="tx2"/>
                </a:solidFill>
                <a:latin typeface="方正黑体_GBK" panose="03000509000000000000" charset="-122"/>
                <a:ea typeface="方正黑体_GBK" panose="03000509000000000000" charset="-122"/>
                <a:cs typeface="方正黑体_GBK" panose="03000509000000000000" charset="-122"/>
              </a:rPr>
              <a:t>（What）</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2375"/>
              </a:lnSpc>
              <a:spcBef>
                <a:spcPts val="1535"/>
              </a:spcBef>
              <a:spcAft>
                <a:spcPts val="0"/>
              </a:spcAft>
            </a:pPr>
            <a:r>
              <a:rPr sz="1800" dirty="0">
                <a:solidFill>
                  <a:schemeClr val="tx2"/>
                </a:solidFill>
                <a:latin typeface="方正黑体_GBK" panose="03000509000000000000" charset="-122"/>
                <a:ea typeface="方正黑体_GBK" panose="03000509000000000000" charset="-122"/>
                <a:cs typeface="方正黑体_GBK" panose="03000509000000000000" charset="-122"/>
              </a:rPr>
              <a:t>为什么要进行碳资产管理</a:t>
            </a:r>
            <a:r>
              <a:rPr sz="1800" spc="54" dirty="0">
                <a:solidFill>
                  <a:schemeClr val="tx2"/>
                </a:solidFill>
                <a:latin typeface="方正黑体_GBK" panose="03000509000000000000" charset="-122"/>
                <a:ea typeface="方正黑体_GBK" panose="03000509000000000000" charset="-122"/>
                <a:cs typeface="方正黑体_GBK" panose="03000509000000000000" charset="-122"/>
              </a:rPr>
              <a:t> </a:t>
            </a:r>
            <a:r>
              <a:rPr sz="1800" dirty="0">
                <a:solidFill>
                  <a:schemeClr val="tx2"/>
                </a:solidFill>
                <a:latin typeface="方正黑体_GBK" panose="03000509000000000000" charset="-122"/>
                <a:ea typeface="方正黑体_GBK" panose="03000509000000000000" charset="-122"/>
                <a:cs typeface="方正黑体_GBK" panose="03000509000000000000" charset="-122"/>
              </a:rPr>
              <a:t>（Why）</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1905" marR="0">
              <a:lnSpc>
                <a:spcPts val="2375"/>
              </a:lnSpc>
              <a:spcBef>
                <a:spcPts val="1585"/>
              </a:spcBef>
              <a:spcAft>
                <a:spcPts val="0"/>
              </a:spcAft>
            </a:pPr>
            <a:r>
              <a:rPr sz="1800" dirty="0">
                <a:solidFill>
                  <a:schemeClr val="tx2"/>
                </a:solidFill>
                <a:latin typeface="方正黑体_GBK" panose="03000509000000000000" charset="-122"/>
                <a:ea typeface="方正黑体_GBK" panose="03000509000000000000" charset="-122"/>
                <a:cs typeface="方正黑体_GBK" panose="03000509000000000000" charset="-122"/>
              </a:rPr>
              <a:t>应该如何进行碳资产管理</a:t>
            </a:r>
            <a:r>
              <a:rPr sz="1800" spc="54" dirty="0">
                <a:solidFill>
                  <a:schemeClr val="tx2"/>
                </a:solidFill>
                <a:latin typeface="方正黑体_GBK" panose="03000509000000000000" charset="-122"/>
                <a:ea typeface="方正黑体_GBK" panose="03000509000000000000" charset="-122"/>
                <a:cs typeface="方正黑体_GBK" panose="03000509000000000000" charset="-122"/>
              </a:rPr>
              <a:t> </a:t>
            </a:r>
            <a:r>
              <a:rPr sz="1800" dirty="0">
                <a:solidFill>
                  <a:schemeClr val="tx2"/>
                </a:solidFill>
                <a:latin typeface="方正黑体_GBK" panose="03000509000000000000" charset="-122"/>
                <a:ea typeface="方正黑体_GBK" panose="03000509000000000000" charset="-122"/>
                <a:cs typeface="方正黑体_GBK" panose="03000509000000000000" charset="-122"/>
              </a:rPr>
              <a:t>（</a:t>
            </a:r>
            <a:r>
              <a:rPr sz="1800" spc="-16" dirty="0">
                <a:solidFill>
                  <a:schemeClr val="tx2"/>
                </a:solidFill>
                <a:latin typeface="方正黑体_GBK" panose="03000509000000000000" charset="-122"/>
                <a:ea typeface="方正黑体_GBK" panose="03000509000000000000" charset="-122"/>
                <a:cs typeface="方正黑体_GBK" panose="03000509000000000000" charset="-122"/>
              </a:rPr>
              <a:t>How</a:t>
            </a:r>
            <a:r>
              <a:rPr sz="1800" dirty="0">
                <a:solidFill>
                  <a:schemeClr val="tx2"/>
                </a:solidFill>
                <a:latin typeface="方正黑体_GBK" panose="03000509000000000000" charset="-122"/>
                <a:ea typeface="方正黑体_GBK" panose="03000509000000000000" charset="-122"/>
                <a:cs typeface="方正黑体_GBK" panose="03000509000000000000" charset="-122"/>
              </a:rPr>
              <a:t>）</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2" name="圆角矩形 11"/>
          <p:cNvSpPr/>
          <p:nvPr/>
        </p:nvSpPr>
        <p:spPr>
          <a:xfrm>
            <a:off x="1278627" y="2115111"/>
            <a:ext cx="5843458" cy="934706"/>
          </a:xfrm>
          <a:prstGeom prst="roundRect">
            <a:avLst/>
          </a:prstGeom>
          <a:ln w="50800" cmpd="sng">
            <a:solidFill>
              <a:schemeClr val="accent1">
                <a:shade val="50000"/>
              </a:schemeClr>
            </a:solidFill>
            <a:prstDash val="solid"/>
          </a:ln>
        </p:spPr>
        <p:style>
          <a:lnRef idx="2">
            <a:schemeClr val="accent1"/>
          </a:lnRef>
          <a:fillRef idx="1">
            <a:schemeClr val="lt1"/>
          </a:fillRef>
          <a:effectRef idx="0">
            <a:schemeClr val="accent1"/>
          </a:effectRef>
          <a:fontRef idx="minor">
            <a:schemeClr val="dk1"/>
          </a:fontRef>
        </p:style>
        <p:txBody>
          <a:bodyPr anchor="ctr"/>
          <a:p>
            <a:pPr algn="ctr">
              <a:defRPr/>
            </a:pPr>
            <a:endParaRPr lang="zh-CN" altLang="en-US"/>
          </a:p>
        </p:txBody>
      </p:sp>
      <p:sp>
        <p:nvSpPr>
          <p:cNvPr id="19" name="圆角矩形 18"/>
          <p:cNvSpPr/>
          <p:nvPr/>
        </p:nvSpPr>
        <p:spPr>
          <a:xfrm>
            <a:off x="1930492" y="1035176"/>
            <a:ext cx="5843458" cy="764716"/>
          </a:xfrm>
          <a:prstGeom prst="roundRect">
            <a:avLst/>
          </a:prstGeom>
          <a:ln w="50800" cmpd="sng">
            <a:solidFill>
              <a:schemeClr val="accent1">
                <a:shade val="50000"/>
              </a:schemeClr>
            </a:solidFill>
            <a:prstDash val="solid"/>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zh-CN" altLang="en-US"/>
          </a:p>
        </p:txBody>
      </p:sp>
      <p:grpSp>
        <p:nvGrpSpPr>
          <p:cNvPr id="20" name="Group 5"/>
          <p:cNvGrpSpPr/>
          <p:nvPr/>
        </p:nvGrpSpPr>
        <p:grpSpPr bwMode="auto">
          <a:xfrm>
            <a:off x="1340528" y="857567"/>
            <a:ext cx="1017558" cy="1016605"/>
            <a:chOff x="802" y="845"/>
            <a:chExt cx="827" cy="826"/>
          </a:xfrm>
        </p:grpSpPr>
        <p:sp>
          <p:nvSpPr>
            <p:cNvPr id="21" name="Oval 6"/>
            <p:cNvSpPr>
              <a:spLocks noChangeArrowheads="1"/>
            </p:cNvSpPr>
            <p:nvPr/>
          </p:nvSpPr>
          <p:spPr bwMode="ltGray">
            <a:xfrm>
              <a:off x="802" y="845"/>
              <a:ext cx="827" cy="826"/>
            </a:xfrm>
            <a:prstGeom prst="ellipse">
              <a:avLst/>
            </a:prstGeom>
            <a:ln w="34925">
              <a:solidFill>
                <a:schemeClr val="accent1"/>
              </a:solidFill>
            </a:ln>
          </p:spPr>
          <p:style>
            <a:lnRef idx="2">
              <a:schemeClr val="accent1"/>
            </a:lnRef>
            <a:fillRef idx="1">
              <a:schemeClr val="lt1"/>
            </a:fillRef>
            <a:effectRef idx="0">
              <a:schemeClr val="accent1"/>
            </a:effectRef>
            <a:fontRef idx="minor">
              <a:schemeClr val="dk1"/>
            </a:fontRef>
          </p:style>
          <p:txBody>
            <a:bodyPr wrap="none" anchor="ctr">
              <a:scene3d>
                <a:camera prst="orthographicFront"/>
                <a:lightRig rig="threePt" dir="t"/>
              </a:scene3d>
            </a:bodyPr>
            <a:lstStyle/>
            <a:p>
              <a:endParaRPr lang="zh-CN" altLang="en-US">
                <a:solidFill>
                  <a:schemeClr val="accent1"/>
                </a:solidFill>
                <a:effectLst>
                  <a:outerShdw blurRad="38100" dist="25400" dir="5400000" algn="ctr" rotWithShape="0">
                    <a:srgbClr val="6E747A">
                      <a:alpha val="43000"/>
                    </a:srgbClr>
                  </a:outerShdw>
                </a:effectLst>
                <a:latin typeface="Calibri" panose="020F0502020204030204" charset="0"/>
                <a:cs typeface="Arial" panose="020B0604020202020204" pitchFamily="34" charset="0"/>
              </a:endParaRPr>
            </a:p>
          </p:txBody>
        </p:sp>
        <p:sp>
          <p:nvSpPr>
            <p:cNvPr id="22" name="Oval 7"/>
            <p:cNvSpPr>
              <a:spLocks noChangeArrowheads="1"/>
            </p:cNvSpPr>
            <p:nvPr/>
          </p:nvSpPr>
          <p:spPr bwMode="ltGray">
            <a:xfrm>
              <a:off x="836" y="879"/>
              <a:ext cx="758" cy="758"/>
            </a:xfrm>
            <a:prstGeom prst="ellipse">
              <a:avLst/>
            </a:prstGeom>
            <a:ln w="34925">
              <a:solidFill>
                <a:schemeClr val="accent1"/>
              </a:solidFill>
            </a:ln>
          </p:spPr>
          <p:style>
            <a:lnRef idx="2">
              <a:schemeClr val="accent1"/>
            </a:lnRef>
            <a:fillRef idx="1">
              <a:schemeClr val="lt1"/>
            </a:fillRef>
            <a:effectRef idx="0">
              <a:schemeClr val="accent1"/>
            </a:effectRef>
            <a:fontRef idx="minor">
              <a:schemeClr val="dk1"/>
            </a:fontRef>
          </p:style>
          <p:txBody>
            <a:bodyPr wrap="none" anchor="ctr">
              <a:scene3d>
                <a:camera prst="orthographicFront"/>
                <a:lightRig rig="threePt" dir="t"/>
              </a:scene3d>
            </a:bodyPr>
            <a:lstStyle/>
            <a:p>
              <a:endParaRPr lang="zh-CN" altLang="en-US">
                <a:solidFill>
                  <a:schemeClr val="accent1"/>
                </a:solidFill>
                <a:effectLst>
                  <a:outerShdw blurRad="38100" dist="25400" dir="5400000" algn="ctr" rotWithShape="0">
                    <a:srgbClr val="6E747A">
                      <a:alpha val="43000"/>
                    </a:srgbClr>
                  </a:outerShdw>
                </a:effectLst>
                <a:latin typeface="Calibri" panose="020F0502020204030204" charset="0"/>
                <a:cs typeface="Arial" panose="020B0604020202020204" pitchFamily="34" charset="0"/>
              </a:endParaRPr>
            </a:p>
          </p:txBody>
        </p:sp>
        <p:sp>
          <p:nvSpPr>
            <p:cNvPr id="23" name="Oval 8"/>
            <p:cNvSpPr>
              <a:spLocks noChangeArrowheads="1"/>
            </p:cNvSpPr>
            <p:nvPr/>
          </p:nvSpPr>
          <p:spPr bwMode="ltGray">
            <a:xfrm>
              <a:off x="870" y="915"/>
              <a:ext cx="690" cy="690"/>
            </a:xfrm>
            <a:prstGeom prst="ellipse">
              <a:avLst/>
            </a:prstGeom>
            <a:ln w="34925">
              <a:solidFill>
                <a:schemeClr val="accent1"/>
              </a:solidFill>
            </a:ln>
            <a:extLst>
              <a:ext uri="{909E8E84-426E-40DD-AFC4-6F175D3DCCD1}">
                <a14:hiddenFill xmlns:a14="http://schemas.microsoft.com/office/drawing/2010/main">
                  <a:solidFill>
                    <a:srgbClr val="FFFFFF"/>
                  </a:solidFill>
                </a14:hiddenFill>
              </a:ext>
            </a:extLst>
          </p:spPr>
          <p:style>
            <a:lnRef idx="2">
              <a:schemeClr val="accent1"/>
            </a:lnRef>
            <a:fillRef idx="1">
              <a:schemeClr val="lt1"/>
            </a:fillRef>
            <a:effectRef idx="0">
              <a:schemeClr val="accent1"/>
            </a:effectRef>
            <a:fontRef idx="minor">
              <a:schemeClr val="dk1"/>
            </a:fontRef>
          </p:style>
          <p:txBody>
            <a:bodyPr wrap="none" anchor="ctr">
              <a:scene3d>
                <a:camera prst="orthographicFront"/>
                <a:lightRig rig="threePt" dir="t"/>
              </a:scene3d>
            </a:bodyPr>
            <a:lstStyle/>
            <a:p>
              <a:endParaRPr lang="zh-CN" altLang="en-US">
                <a:solidFill>
                  <a:schemeClr val="accent1"/>
                </a:solidFill>
                <a:effectLst>
                  <a:outerShdw blurRad="38100" dist="25400" dir="5400000" algn="ctr" rotWithShape="0">
                    <a:srgbClr val="6E747A">
                      <a:alpha val="43000"/>
                    </a:srgbClr>
                  </a:outerShdw>
                </a:effectLst>
                <a:latin typeface="Calibri" panose="020F0502020204030204" charset="0"/>
                <a:cs typeface="Arial" panose="020B0604020202020204" pitchFamily="34" charset="0"/>
              </a:endParaRPr>
            </a:p>
          </p:txBody>
        </p:sp>
      </p:grpSp>
      <p:sp>
        <p:nvSpPr>
          <p:cNvPr id="32" name="TextBox 69"/>
          <p:cNvSpPr txBox="1"/>
          <p:nvPr/>
        </p:nvSpPr>
        <p:spPr>
          <a:xfrm>
            <a:off x="1497588" y="1223362"/>
            <a:ext cx="910067" cy="328930"/>
          </a:xfrm>
          <a:prstGeom prst="rect">
            <a:avLst/>
          </a:prstGeom>
          <a:noFill/>
        </p:spPr>
        <p:txBody>
          <a:bodyPr>
            <a:spAutoFit/>
            <a:scene3d>
              <a:camera prst="orthographicFront"/>
              <a:lightRig rig="threePt" dir="t"/>
            </a:scene3d>
          </a:bodyPr>
          <a:lstStyle/>
          <a:p>
            <a:pPr marL="0" marR="0">
              <a:lnSpc>
                <a:spcPts val="1855"/>
              </a:lnSpc>
              <a:spcBef>
                <a:spcPts val="0"/>
              </a:spcBef>
              <a:spcAft>
                <a:spcPts val="0"/>
              </a:spcAft>
            </a:pPr>
            <a:r>
              <a:rPr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SVDSIO+MicrosoftYaHei-Bold" panose="020B0703020204020201" charset="-122"/>
                <a:sym typeface="+mn-ea"/>
              </a:rPr>
              <a:t>碳资产</a:t>
            </a:r>
            <a:endParaRPr lang="zh-CN" altLang="en-US"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SVDSIO+MicrosoftYaHei-Bold" panose="020B0703020204020201" charset="-122"/>
              <a:sym typeface="+mn-ea"/>
            </a:endParaRPr>
          </a:p>
        </p:txBody>
      </p:sp>
      <p:sp>
        <p:nvSpPr>
          <p:cNvPr id="35" name="TextBox 73"/>
          <p:cNvSpPr txBox="1"/>
          <p:nvPr/>
        </p:nvSpPr>
        <p:spPr>
          <a:xfrm>
            <a:off x="2332467" y="1059809"/>
            <a:ext cx="5356904" cy="868045"/>
          </a:xfrm>
          <a:prstGeom prst="rect">
            <a:avLst/>
          </a:prstGeom>
          <a:noFill/>
        </p:spPr>
        <p:txBody>
          <a:bodyPr>
            <a:spAutoFit/>
          </a:bodyPr>
          <a:lstStyle/>
          <a:p>
            <a:pPr marL="0" marR="0">
              <a:lnSpc>
                <a:spcPts val="1500"/>
              </a:lnSpc>
              <a:spcBef>
                <a:spcPts val="0"/>
              </a:spcBef>
              <a:spcAft>
                <a:spcPts val="0"/>
              </a:spcAft>
            </a:pPr>
            <a:r>
              <a:rPr lang="zh-CN" altLang="en-US" sz="1000" dirty="0">
                <a:solidFill>
                  <a:schemeClr val="tx2"/>
                </a:solidFill>
                <a:latin typeface="微软雅黑" panose="020B0503020204020204" charset="-122"/>
                <a:ea typeface="微软雅黑" panose="020B0503020204020204" charset="-122"/>
                <a:sym typeface="+mn-ea"/>
              </a:rPr>
              <a:t>是一个具有价值属性的对象身上体现或者潜藏的所有在低碳经济领域可能适用于储存、流通或财富转化的有形和无形资产。这个对象可以是企业，也可以是城市、地区，甚至可以是一个国家、民族，更可以对应于全球。全球碳资产的流通虽然很难，但在理论上是完全可行的。</a:t>
            </a:r>
            <a:endParaRPr lang="zh-CN" altLang="en-US" sz="1000" dirty="0">
              <a:solidFill>
                <a:schemeClr val="tx2"/>
              </a:solidFill>
              <a:latin typeface="微软雅黑" panose="020B0503020204020204" charset="-122"/>
              <a:ea typeface="微软雅黑" panose="020B0503020204020204" charset="-122"/>
            </a:endParaRPr>
          </a:p>
          <a:p>
            <a:pPr>
              <a:lnSpc>
                <a:spcPct val="130000"/>
              </a:lnSpc>
            </a:pPr>
            <a:endParaRPr lang="zh-CN" altLang="en-US" sz="1000" dirty="0">
              <a:solidFill>
                <a:schemeClr val="tx2"/>
              </a:solidFill>
              <a:latin typeface="微软雅黑" panose="020B0503020204020204" charset="-122"/>
              <a:ea typeface="微软雅黑" panose="020B0503020204020204" charset="-122"/>
            </a:endParaRPr>
          </a:p>
        </p:txBody>
      </p:sp>
      <p:sp>
        <p:nvSpPr>
          <p:cNvPr id="39" name="文本框 2"/>
          <p:cNvSpPr txBox="1"/>
          <p:nvPr/>
        </p:nvSpPr>
        <p:spPr>
          <a:xfrm>
            <a:off x="179891" y="82274"/>
            <a:ext cx="2464653" cy="430530"/>
          </a:xfrm>
          <a:prstGeom prst="rect">
            <a:avLst/>
          </a:prstGeom>
          <a:noFill/>
        </p:spPr>
        <p:txBody>
          <a:bodyPr wrap="square" rtlCol="0">
            <a:spAutoFit/>
          </a:bodyPr>
          <a:lstStyle/>
          <a:p>
            <a:pPr marL="0" marR="0">
              <a:lnSpc>
                <a:spcPts val="2645"/>
              </a:lnSpc>
              <a:spcBef>
                <a:spcPts val="0"/>
              </a:spcBef>
              <a:spcAft>
                <a:spcPts val="0"/>
              </a:spcAft>
            </a:pPr>
            <a:r>
              <a:rPr sz="2100" dirty="0">
                <a:solidFill>
                  <a:srgbClr val="003869"/>
                </a:solidFill>
                <a:latin typeface="微软雅黑" panose="020B0503020204020204" charset="-122"/>
                <a:ea typeface="微软雅黑" panose="020B0503020204020204" charset="-122"/>
                <a:cs typeface="SVDSIO+MicrosoftYaHei-Bold" panose="020B0703020204020201" charset="-122"/>
                <a:sym typeface="+mn-ea"/>
              </a:rPr>
              <a:t>企业碳资产管理</a:t>
            </a:r>
            <a:endParaRPr lang="zh-CN" altLang="en-US" sz="2100" b="1" dirty="0">
              <a:solidFill>
                <a:srgbClr val="003869"/>
              </a:solidFill>
              <a:latin typeface="微软雅黑" panose="020B0503020204020204" charset="-122"/>
              <a:ea typeface="微软雅黑" panose="020B0503020204020204" charset="-122"/>
              <a:cs typeface="SVDSIO+MicrosoftYaHei-Bold" panose="020B0703020204020201" charset="-122"/>
              <a:sym typeface="+mn-ea"/>
            </a:endParaRPr>
          </a:p>
        </p:txBody>
      </p:sp>
      <p:grpSp>
        <p:nvGrpSpPr>
          <p:cNvPr id="2" name="Group 5"/>
          <p:cNvGrpSpPr/>
          <p:nvPr/>
        </p:nvGrpSpPr>
        <p:grpSpPr bwMode="auto">
          <a:xfrm>
            <a:off x="6756392" y="2068447"/>
            <a:ext cx="1017558" cy="1016605"/>
            <a:chOff x="802" y="845"/>
            <a:chExt cx="827" cy="826"/>
          </a:xfrm>
        </p:grpSpPr>
        <p:sp>
          <p:nvSpPr>
            <p:cNvPr id="3" name="Oval 6"/>
            <p:cNvSpPr>
              <a:spLocks noChangeArrowheads="1"/>
            </p:cNvSpPr>
            <p:nvPr/>
          </p:nvSpPr>
          <p:spPr bwMode="ltGray">
            <a:xfrm>
              <a:off x="802" y="845"/>
              <a:ext cx="827" cy="826"/>
            </a:xfrm>
            <a:prstGeom prst="ellipse">
              <a:avLst/>
            </a:prstGeom>
            <a:ln w="34925">
              <a:solidFill>
                <a:schemeClr val="accent1"/>
              </a:solidFill>
            </a:ln>
          </p:spPr>
          <p:style>
            <a:lnRef idx="2">
              <a:schemeClr val="accent1"/>
            </a:lnRef>
            <a:fillRef idx="1">
              <a:schemeClr val="lt1"/>
            </a:fillRef>
            <a:effectRef idx="0">
              <a:schemeClr val="accent1"/>
            </a:effectRef>
            <a:fontRef idx="minor">
              <a:schemeClr val="dk1"/>
            </a:fontRef>
          </p:style>
          <p:txBody>
            <a:bodyPr wrap="none" anchor="ctr">
              <a:scene3d>
                <a:camera prst="orthographicFront"/>
                <a:lightRig rig="threePt" dir="t"/>
              </a:scene3d>
            </a:bodyPr>
            <a:p>
              <a:endParaRPr lang="zh-CN" altLang="en-US">
                <a:solidFill>
                  <a:schemeClr val="accent1"/>
                </a:solidFill>
                <a:effectLst>
                  <a:outerShdw blurRad="38100" dist="25400" dir="5400000" algn="ctr" rotWithShape="0">
                    <a:srgbClr val="6E747A">
                      <a:alpha val="43000"/>
                    </a:srgbClr>
                  </a:outerShdw>
                </a:effectLst>
                <a:latin typeface="Calibri" panose="020F0502020204030204" charset="0"/>
                <a:cs typeface="Arial" panose="020B0604020202020204" pitchFamily="34" charset="0"/>
              </a:endParaRPr>
            </a:p>
          </p:txBody>
        </p:sp>
        <p:sp>
          <p:nvSpPr>
            <p:cNvPr id="4" name="Oval 7"/>
            <p:cNvSpPr>
              <a:spLocks noChangeArrowheads="1"/>
            </p:cNvSpPr>
            <p:nvPr/>
          </p:nvSpPr>
          <p:spPr bwMode="ltGray">
            <a:xfrm>
              <a:off x="836" y="879"/>
              <a:ext cx="758" cy="758"/>
            </a:xfrm>
            <a:prstGeom prst="ellipse">
              <a:avLst/>
            </a:prstGeom>
            <a:ln w="34925">
              <a:solidFill>
                <a:schemeClr val="accent1"/>
              </a:solidFill>
            </a:ln>
          </p:spPr>
          <p:style>
            <a:lnRef idx="2">
              <a:schemeClr val="accent1"/>
            </a:lnRef>
            <a:fillRef idx="1">
              <a:schemeClr val="lt1"/>
            </a:fillRef>
            <a:effectRef idx="0">
              <a:schemeClr val="accent1"/>
            </a:effectRef>
            <a:fontRef idx="minor">
              <a:schemeClr val="dk1"/>
            </a:fontRef>
          </p:style>
          <p:txBody>
            <a:bodyPr wrap="none" anchor="ctr">
              <a:scene3d>
                <a:camera prst="orthographicFront"/>
                <a:lightRig rig="threePt" dir="t"/>
              </a:scene3d>
            </a:bodyPr>
            <a:p>
              <a:endParaRPr lang="zh-CN" altLang="en-US">
                <a:solidFill>
                  <a:schemeClr val="accent1"/>
                </a:solidFill>
                <a:effectLst>
                  <a:outerShdw blurRad="38100" dist="25400" dir="5400000" algn="ctr" rotWithShape="0">
                    <a:srgbClr val="6E747A">
                      <a:alpha val="43000"/>
                    </a:srgbClr>
                  </a:outerShdw>
                </a:effectLst>
                <a:latin typeface="Calibri" panose="020F0502020204030204" charset="0"/>
                <a:cs typeface="Arial" panose="020B0604020202020204" pitchFamily="34" charset="0"/>
              </a:endParaRPr>
            </a:p>
          </p:txBody>
        </p:sp>
        <p:sp>
          <p:nvSpPr>
            <p:cNvPr id="5" name="Oval 8"/>
            <p:cNvSpPr>
              <a:spLocks noChangeArrowheads="1"/>
            </p:cNvSpPr>
            <p:nvPr/>
          </p:nvSpPr>
          <p:spPr bwMode="ltGray">
            <a:xfrm>
              <a:off x="870" y="915"/>
              <a:ext cx="690" cy="690"/>
            </a:xfrm>
            <a:prstGeom prst="ellipse">
              <a:avLst/>
            </a:prstGeom>
            <a:ln w="34925">
              <a:solidFill>
                <a:schemeClr val="accent1"/>
              </a:solidFill>
            </a:ln>
            <a:extLst>
              <a:ext uri="{909E8E84-426E-40DD-AFC4-6F175D3DCCD1}">
                <a14:hiddenFill xmlns:a14="http://schemas.microsoft.com/office/drawing/2010/main">
                  <a:solidFill>
                    <a:srgbClr val="FFFFFF"/>
                  </a:solidFill>
                </a14:hiddenFill>
              </a:ext>
            </a:extLst>
          </p:spPr>
          <p:style>
            <a:lnRef idx="2">
              <a:schemeClr val="accent1"/>
            </a:lnRef>
            <a:fillRef idx="1">
              <a:schemeClr val="lt1"/>
            </a:fillRef>
            <a:effectRef idx="0">
              <a:schemeClr val="accent1"/>
            </a:effectRef>
            <a:fontRef idx="minor">
              <a:schemeClr val="dk1"/>
            </a:fontRef>
          </p:style>
          <p:txBody>
            <a:bodyPr wrap="none" anchor="ctr">
              <a:scene3d>
                <a:camera prst="orthographicFront"/>
                <a:lightRig rig="threePt" dir="t"/>
              </a:scene3d>
            </a:bodyPr>
            <a:p>
              <a:endParaRPr lang="zh-CN" altLang="en-US">
                <a:solidFill>
                  <a:schemeClr val="accent1"/>
                </a:solidFill>
                <a:effectLst>
                  <a:outerShdw blurRad="38100" dist="25400" dir="5400000" algn="ctr" rotWithShape="0">
                    <a:srgbClr val="6E747A">
                      <a:alpha val="43000"/>
                    </a:srgbClr>
                  </a:outerShdw>
                </a:effectLst>
                <a:latin typeface="Calibri" panose="020F0502020204030204" charset="0"/>
                <a:cs typeface="Arial" panose="020B0604020202020204" pitchFamily="34" charset="0"/>
              </a:endParaRPr>
            </a:p>
          </p:txBody>
        </p:sp>
      </p:grpSp>
      <p:sp>
        <p:nvSpPr>
          <p:cNvPr id="33" name="TextBox 70"/>
          <p:cNvSpPr txBox="1"/>
          <p:nvPr/>
        </p:nvSpPr>
        <p:spPr>
          <a:xfrm>
            <a:off x="6784975" y="2284095"/>
            <a:ext cx="988695" cy="783590"/>
          </a:xfrm>
          <a:prstGeom prst="rect">
            <a:avLst/>
          </a:prstGeom>
          <a:noFill/>
        </p:spPr>
        <p:txBody>
          <a:bodyPr wrap="square">
            <a:spAutoFit/>
          </a:bodyPr>
          <a:lstStyle/>
          <a:p>
            <a:pPr algn="ctr">
              <a:defRPr/>
            </a:pPr>
            <a:r>
              <a:rPr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SVDSIO+MicrosoftYaHei-Bold" panose="020B0703020204020201" charset="-122"/>
                <a:sym typeface="+mn-ea"/>
              </a:rPr>
              <a:t>碳资产</a:t>
            </a:r>
            <a:r>
              <a:rPr lang="en-US"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SVDSIO+MicrosoftYaHei-Bold" panose="020B0703020204020201" charset="-122"/>
                <a:sym typeface="+mn-ea"/>
              </a:rPr>
              <a:t>      </a:t>
            </a:r>
            <a:r>
              <a:rPr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SVDSIO+MicrosoftYaHei-Bold" panose="020B0703020204020201" charset="-122"/>
                <a:sym typeface="+mn-ea"/>
              </a:rPr>
              <a:t>种类</a:t>
            </a:r>
            <a:endParaRPr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SVDSIO+MicrosoftYaHei-Bold" panose="020B0703020204020201" charset="-122"/>
            </a:endParaRPr>
          </a:p>
          <a:p>
            <a:pPr algn="ctr">
              <a:defRPr/>
            </a:pPr>
            <a:endParaRPr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SVDSIO+MicrosoftYaHei-Bold" panose="020B0703020204020201" charset="-122"/>
            </a:endParaRPr>
          </a:p>
        </p:txBody>
      </p:sp>
      <p:sp>
        <p:nvSpPr>
          <p:cNvPr id="36" name="TextBox 74"/>
          <p:cNvSpPr txBox="1"/>
          <p:nvPr/>
        </p:nvSpPr>
        <p:spPr>
          <a:xfrm>
            <a:off x="1383126" y="2138860"/>
            <a:ext cx="5373559" cy="1045210"/>
          </a:xfrm>
          <a:prstGeom prst="rect">
            <a:avLst/>
          </a:prstGeom>
          <a:noFill/>
          <a:ln>
            <a:noFill/>
          </a:ln>
        </p:spPr>
        <p:txBody>
          <a:bodyPr>
            <a:spAutoFit/>
          </a:bodyPr>
          <a:lstStyle/>
          <a:p>
            <a:pPr marL="0" marR="0">
              <a:lnSpc>
                <a:spcPts val="1500"/>
              </a:lnSpc>
              <a:spcBef>
                <a:spcPts val="0"/>
              </a:spcBef>
              <a:spcAft>
                <a:spcPts val="0"/>
              </a:spcAft>
            </a:pPr>
            <a:r>
              <a:rPr lang="zh-CN" altLang="en-US" sz="1000" dirty="0">
                <a:solidFill>
                  <a:schemeClr val="tx2"/>
                </a:solidFill>
                <a:latin typeface="微软雅黑" panose="020B0503020204020204" charset="-122"/>
                <a:ea typeface="微软雅黑" panose="020B0503020204020204" charset="-122"/>
                <a:sym typeface="+mn-ea"/>
              </a:rPr>
              <a:t>对于企业，碳资产种类包括政府免费分配、拍卖等方式发放的碳配额；开发碳减排项目并签发获得核证减排量，这个过程相当于一级市场；控排企业的碳排放需要用碳资产进行抵偿。碳资产可以在一级市场获得，或者在二级市场直接购买获得。如果控排企业所持有的碳资产不足以抵偿其碳负债，则需要购买更多的碳资产，或加强节能减排降低碳负债规模。</a:t>
            </a:r>
            <a:endParaRPr lang="zh-CN" altLang="en-US" sz="1050" dirty="0">
              <a:solidFill>
                <a:schemeClr val="tx1">
                  <a:lumMod val="85000"/>
                  <a:lumOff val="15000"/>
                </a:schemeClr>
              </a:solidFill>
              <a:latin typeface="微软雅黑" panose="020B0503020204020204" charset="-122"/>
              <a:ea typeface="微软雅黑" panose="020B0503020204020204" charset="-122"/>
            </a:endParaRPr>
          </a:p>
          <a:p>
            <a:pPr>
              <a:defRPr/>
            </a:pPr>
            <a:endParaRPr lang="zh-CN" altLang="en-US" sz="1200" dirty="0">
              <a:solidFill>
                <a:schemeClr val="tx1">
                  <a:lumMod val="85000"/>
                  <a:lumOff val="15000"/>
                </a:schemeClr>
              </a:solidFill>
              <a:latin typeface="微软雅黑" panose="020B0503020204020204" charset="-122"/>
              <a:ea typeface="微软雅黑" panose="020B0503020204020204" charset="-122"/>
            </a:endParaRPr>
          </a:p>
        </p:txBody>
      </p:sp>
      <p:sp>
        <p:nvSpPr>
          <p:cNvPr id="14" name="圆角矩形 13"/>
          <p:cNvSpPr/>
          <p:nvPr/>
        </p:nvSpPr>
        <p:spPr>
          <a:xfrm>
            <a:off x="2034772" y="3435984"/>
            <a:ext cx="5843458" cy="764716"/>
          </a:xfrm>
          <a:prstGeom prst="roundRect">
            <a:avLst/>
          </a:prstGeom>
          <a:ln w="50800" cmpd="sng">
            <a:solidFill>
              <a:schemeClr val="accent1">
                <a:shade val="50000"/>
              </a:schemeClr>
            </a:solidFill>
            <a:prstDash val="solid"/>
          </a:ln>
        </p:spPr>
        <p:style>
          <a:lnRef idx="2">
            <a:schemeClr val="accent1"/>
          </a:lnRef>
          <a:fillRef idx="1">
            <a:schemeClr val="lt1"/>
          </a:fillRef>
          <a:effectRef idx="0">
            <a:schemeClr val="accent1"/>
          </a:effectRef>
          <a:fontRef idx="minor">
            <a:schemeClr val="dk1"/>
          </a:fontRef>
        </p:style>
        <p:txBody>
          <a:bodyPr anchor="ctr"/>
          <a:p>
            <a:pPr algn="ctr">
              <a:defRPr/>
            </a:pPr>
            <a:endParaRPr lang="zh-CN" altLang="en-US"/>
          </a:p>
        </p:txBody>
      </p:sp>
      <p:grpSp>
        <p:nvGrpSpPr>
          <p:cNvPr id="15" name="Group 5"/>
          <p:cNvGrpSpPr/>
          <p:nvPr/>
        </p:nvGrpSpPr>
        <p:grpSpPr bwMode="auto">
          <a:xfrm>
            <a:off x="1444807" y="3258375"/>
            <a:ext cx="1017558" cy="1016605"/>
            <a:chOff x="802" y="845"/>
            <a:chExt cx="827" cy="826"/>
          </a:xfrm>
        </p:grpSpPr>
        <p:sp>
          <p:nvSpPr>
            <p:cNvPr id="16" name="Oval 6"/>
            <p:cNvSpPr>
              <a:spLocks noChangeArrowheads="1"/>
            </p:cNvSpPr>
            <p:nvPr/>
          </p:nvSpPr>
          <p:spPr bwMode="ltGray">
            <a:xfrm>
              <a:off x="802" y="845"/>
              <a:ext cx="827" cy="826"/>
            </a:xfrm>
            <a:prstGeom prst="ellipse">
              <a:avLst/>
            </a:prstGeom>
            <a:ln w="34925">
              <a:solidFill>
                <a:schemeClr val="accent1"/>
              </a:solidFill>
            </a:ln>
          </p:spPr>
          <p:style>
            <a:lnRef idx="2">
              <a:schemeClr val="accent1"/>
            </a:lnRef>
            <a:fillRef idx="1">
              <a:schemeClr val="lt1"/>
            </a:fillRef>
            <a:effectRef idx="0">
              <a:schemeClr val="accent1"/>
            </a:effectRef>
            <a:fontRef idx="minor">
              <a:schemeClr val="dk1"/>
            </a:fontRef>
          </p:style>
          <p:txBody>
            <a:bodyPr wrap="none" anchor="ctr">
              <a:scene3d>
                <a:camera prst="orthographicFront"/>
                <a:lightRig rig="threePt" dir="t"/>
              </a:scene3d>
            </a:bodyPr>
            <a:p>
              <a:endParaRPr lang="zh-CN" altLang="en-US">
                <a:solidFill>
                  <a:schemeClr val="accent1"/>
                </a:solidFill>
                <a:effectLst>
                  <a:outerShdw blurRad="38100" dist="25400" dir="5400000" algn="ctr" rotWithShape="0">
                    <a:srgbClr val="6E747A">
                      <a:alpha val="43000"/>
                    </a:srgbClr>
                  </a:outerShdw>
                </a:effectLst>
                <a:latin typeface="Calibri" panose="020F0502020204030204" charset="0"/>
                <a:cs typeface="Arial" panose="020B0604020202020204" pitchFamily="34" charset="0"/>
              </a:endParaRPr>
            </a:p>
          </p:txBody>
        </p:sp>
        <p:sp>
          <p:nvSpPr>
            <p:cNvPr id="38" name="Oval 7"/>
            <p:cNvSpPr>
              <a:spLocks noChangeArrowheads="1"/>
            </p:cNvSpPr>
            <p:nvPr/>
          </p:nvSpPr>
          <p:spPr bwMode="ltGray">
            <a:xfrm>
              <a:off x="836" y="879"/>
              <a:ext cx="758" cy="758"/>
            </a:xfrm>
            <a:prstGeom prst="ellipse">
              <a:avLst/>
            </a:prstGeom>
            <a:ln w="34925">
              <a:solidFill>
                <a:schemeClr val="accent1"/>
              </a:solidFill>
            </a:ln>
          </p:spPr>
          <p:style>
            <a:lnRef idx="2">
              <a:schemeClr val="accent1"/>
            </a:lnRef>
            <a:fillRef idx="1">
              <a:schemeClr val="lt1"/>
            </a:fillRef>
            <a:effectRef idx="0">
              <a:schemeClr val="accent1"/>
            </a:effectRef>
            <a:fontRef idx="minor">
              <a:schemeClr val="dk1"/>
            </a:fontRef>
          </p:style>
          <p:txBody>
            <a:bodyPr wrap="none" anchor="ctr">
              <a:scene3d>
                <a:camera prst="orthographicFront"/>
                <a:lightRig rig="threePt" dir="t"/>
              </a:scene3d>
            </a:bodyPr>
            <a:p>
              <a:endParaRPr lang="zh-CN" altLang="en-US">
                <a:solidFill>
                  <a:schemeClr val="accent1"/>
                </a:solidFill>
                <a:effectLst>
                  <a:outerShdw blurRad="38100" dist="25400" dir="5400000" algn="ctr" rotWithShape="0">
                    <a:srgbClr val="6E747A">
                      <a:alpha val="43000"/>
                    </a:srgbClr>
                  </a:outerShdw>
                </a:effectLst>
                <a:latin typeface="Calibri" panose="020F0502020204030204" charset="0"/>
                <a:cs typeface="Arial" panose="020B0604020202020204" pitchFamily="34" charset="0"/>
              </a:endParaRPr>
            </a:p>
          </p:txBody>
        </p:sp>
        <p:sp>
          <p:nvSpPr>
            <p:cNvPr id="40" name="Oval 8"/>
            <p:cNvSpPr>
              <a:spLocks noChangeArrowheads="1"/>
            </p:cNvSpPr>
            <p:nvPr/>
          </p:nvSpPr>
          <p:spPr bwMode="ltGray">
            <a:xfrm>
              <a:off x="870" y="915"/>
              <a:ext cx="690" cy="690"/>
            </a:xfrm>
            <a:prstGeom prst="ellipse">
              <a:avLst/>
            </a:prstGeom>
            <a:ln w="34925">
              <a:solidFill>
                <a:schemeClr val="accent1"/>
              </a:solidFill>
            </a:ln>
            <a:extLst>
              <a:ext uri="{909E8E84-426E-40DD-AFC4-6F175D3DCCD1}">
                <a14:hiddenFill xmlns:a14="http://schemas.microsoft.com/office/drawing/2010/main">
                  <a:solidFill>
                    <a:srgbClr val="FFFFFF"/>
                  </a:solidFill>
                </a14:hiddenFill>
              </a:ext>
            </a:extLst>
          </p:spPr>
          <p:style>
            <a:lnRef idx="2">
              <a:schemeClr val="accent1"/>
            </a:lnRef>
            <a:fillRef idx="1">
              <a:schemeClr val="lt1"/>
            </a:fillRef>
            <a:effectRef idx="0">
              <a:schemeClr val="accent1"/>
            </a:effectRef>
            <a:fontRef idx="minor">
              <a:schemeClr val="dk1"/>
            </a:fontRef>
          </p:style>
          <p:txBody>
            <a:bodyPr wrap="none" anchor="ctr">
              <a:scene3d>
                <a:camera prst="orthographicFront"/>
                <a:lightRig rig="threePt" dir="t"/>
              </a:scene3d>
            </a:bodyPr>
            <a:p>
              <a:endParaRPr lang="zh-CN" altLang="en-US">
                <a:solidFill>
                  <a:schemeClr val="accent1"/>
                </a:solidFill>
                <a:effectLst>
                  <a:outerShdw blurRad="38100" dist="25400" dir="5400000" algn="ctr" rotWithShape="0">
                    <a:srgbClr val="6E747A">
                      <a:alpha val="43000"/>
                    </a:srgbClr>
                  </a:outerShdw>
                </a:effectLst>
                <a:latin typeface="Calibri" panose="020F0502020204030204" charset="0"/>
                <a:cs typeface="Arial" panose="020B0604020202020204" pitchFamily="34" charset="0"/>
              </a:endParaRPr>
            </a:p>
          </p:txBody>
        </p:sp>
      </p:grpSp>
      <p:sp>
        <p:nvSpPr>
          <p:cNvPr id="41" name="TextBox 69"/>
          <p:cNvSpPr txBox="1"/>
          <p:nvPr/>
        </p:nvSpPr>
        <p:spPr>
          <a:xfrm>
            <a:off x="1509651" y="3408289"/>
            <a:ext cx="910067" cy="732155"/>
          </a:xfrm>
          <a:prstGeom prst="rect">
            <a:avLst/>
          </a:prstGeom>
          <a:noFill/>
        </p:spPr>
        <p:txBody>
          <a:bodyPr wrap="square">
            <a:spAutoFit/>
            <a:scene3d>
              <a:camera prst="orthographicFront"/>
              <a:lightRig rig="threePt" dir="t"/>
            </a:scene3d>
          </a:bodyPr>
          <a:p>
            <a:pPr marL="0" marR="0" algn="ctr">
              <a:lnSpc>
                <a:spcPts val="2500"/>
              </a:lnSpc>
              <a:spcBef>
                <a:spcPts val="0"/>
              </a:spcBef>
              <a:spcAft>
                <a:spcPts val="0"/>
              </a:spcAft>
            </a:pPr>
            <a:r>
              <a:rPr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SVDSIO+MicrosoftYaHei-Bold" panose="020B0703020204020201" charset="-122"/>
                <a:sym typeface="+mn-ea"/>
              </a:rPr>
              <a:t>碳资产</a:t>
            </a:r>
            <a:endParaRPr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SVDSIO+MicrosoftYaHei-Bold" panose="020B0703020204020201" charset="-122"/>
              <a:sym typeface="+mn-ea"/>
            </a:endParaRPr>
          </a:p>
          <a:p>
            <a:pPr marL="0" marR="0" algn="ctr">
              <a:lnSpc>
                <a:spcPts val="2500"/>
              </a:lnSpc>
              <a:spcBef>
                <a:spcPts val="0"/>
              </a:spcBef>
              <a:spcAft>
                <a:spcPts val="0"/>
              </a:spcAft>
            </a:pPr>
            <a:r>
              <a:rPr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SVDSIO+MicrosoftYaHei-Bold" panose="020B0703020204020201" charset="-122"/>
                <a:sym typeface="+mn-ea"/>
              </a:rPr>
              <a:t>管理</a:t>
            </a:r>
            <a:endParaRPr sz="1500" b="1" dirty="0">
              <a:solidFill>
                <a:schemeClr val="tx2"/>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SVDSIO+MicrosoftYaHei-Bold" panose="020B0703020204020201" charset="-122"/>
              <a:sym typeface="+mn-ea"/>
            </a:endParaRPr>
          </a:p>
        </p:txBody>
      </p:sp>
      <p:sp>
        <p:nvSpPr>
          <p:cNvPr id="43" name="文本框 42"/>
          <p:cNvSpPr txBox="1"/>
          <p:nvPr/>
        </p:nvSpPr>
        <p:spPr>
          <a:xfrm>
            <a:off x="2555848" y="3490097"/>
            <a:ext cx="5102550" cy="668020"/>
          </a:xfrm>
          <a:prstGeom prst="rect">
            <a:avLst/>
          </a:prstGeom>
          <a:noFill/>
        </p:spPr>
        <p:txBody>
          <a:bodyPr wrap="square" rtlCol="0" anchor="t">
            <a:spAutoFit/>
          </a:bodyPr>
          <a:p>
            <a:pPr marL="0" marR="0">
              <a:lnSpc>
                <a:spcPts val="1500"/>
              </a:lnSpc>
              <a:spcBef>
                <a:spcPts val="0"/>
              </a:spcBef>
              <a:spcAft>
                <a:spcPts val="0"/>
              </a:spcAft>
            </a:pPr>
            <a:r>
              <a:rPr lang="zh-CN" altLang="en-US" sz="1000" dirty="0">
                <a:solidFill>
                  <a:schemeClr val="tx2"/>
                </a:solidFill>
                <a:latin typeface="微软雅黑" panose="020B0503020204020204" charset="-122"/>
                <a:ea typeface="微软雅黑" panose="020B0503020204020204" charset="-122"/>
                <a:sym typeface="+mn-ea"/>
              </a:rPr>
              <a:t>碳资产管理是通过专业化的管理，能够在很大程度上提高碳资产的流转，盘活碳资产、实现保值增值，对于控排企业，在确保履约的前提下，优化碳资产的管理和使用，不仅能够降低企业碳排放履约成本，更能够为企业拓宽融资渠道、提高盈利能力。</a:t>
            </a:r>
            <a:endParaRPr lang="zh-CN" altLang="en-US" sz="1000" dirty="0">
              <a:solidFill>
                <a:schemeClr val="tx2"/>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
                                        </p:tgtEl>
                                        <p:attrNameLst>
                                          <p:attrName>ppt_y</p:attrName>
                                        </p:attrNameLst>
                                      </p:cBhvr>
                                      <p:tavLst>
                                        <p:tav tm="0">
                                          <p:val>
                                            <p:strVal val="#ppt_y"/>
                                          </p:val>
                                        </p:tav>
                                        <p:tav tm="100000">
                                          <p:val>
                                            <p:strVal val="#ppt_y"/>
                                          </p:val>
                                        </p:tav>
                                      </p:tavLst>
                                    </p:anim>
                                    <p:anim calcmode="lin" valueType="num">
                                      <p:cBhvr>
                                        <p:cTn id="9"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9"/>
                                        </p:tgtEl>
                                      </p:cBhvr>
                                    </p:animEffect>
                                  </p:childTnLst>
                                </p:cTn>
                              </p:par>
                            </p:childTnLst>
                          </p:cTn>
                        </p:par>
                        <p:par>
                          <p:cTn id="12" fill="hold">
                            <p:stCondLst>
                              <p:cond delay="800"/>
                            </p:stCondLst>
                            <p:childTnLst>
                              <p:par>
                                <p:cTn id="13" presetID="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1+#ppt_w/2"/>
                                          </p:val>
                                        </p:tav>
                                        <p:tav tm="100000">
                                          <p:val>
                                            <p:strVal val="#ppt_x"/>
                                          </p:val>
                                        </p:tav>
                                      </p:tavLst>
                                    </p:anim>
                                    <p:anim calcmode="lin" valueType="num">
                                      <p:cBhvr additive="base">
                                        <p:cTn id="32" dur="500" fill="hold"/>
                                        <p:tgtEl>
                                          <p:spTgt spid="3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0-#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childTnLst>
                          </p:cTn>
                        </p:par>
                        <p:par>
                          <p:cTn id="41" fill="hold">
                            <p:stCondLst>
                              <p:cond delay="1300"/>
                            </p:stCondLst>
                            <p:childTnLst>
                              <p:par>
                                <p:cTn id="42" presetID="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0-#ppt_w/2"/>
                                          </p:val>
                                        </p:tav>
                                        <p:tav tm="100000">
                                          <p:val>
                                            <p:strVal val="#ppt_x"/>
                                          </p:val>
                                        </p:tav>
                                      </p:tavLst>
                                    </p:anim>
                                    <p:anim calcmode="lin" valueType="num">
                                      <p:cBhvr additive="base">
                                        <p:cTn id="45" dur="50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1800"/>
                            </p:stCondLst>
                            <p:childTnLst>
                              <p:par>
                                <p:cTn id="47" presetID="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0-#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0-#ppt_w/2"/>
                                          </p:val>
                                        </p:tav>
                                        <p:tav tm="100000">
                                          <p:val>
                                            <p:strVal val="#ppt_x"/>
                                          </p:val>
                                        </p:tav>
                                      </p:tavLst>
                                    </p:anim>
                                    <p:anim calcmode="lin" valueType="num">
                                      <p:cBhvr additive="base">
                                        <p:cTn id="54" dur="500" fill="hold"/>
                                        <p:tgtEl>
                                          <p:spTgt spid="15"/>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fill="hold"/>
                                        <p:tgtEl>
                                          <p:spTgt spid="41"/>
                                        </p:tgtEl>
                                        <p:attrNameLst>
                                          <p:attrName>ppt_x</p:attrName>
                                        </p:attrNameLst>
                                      </p:cBhvr>
                                      <p:tavLst>
                                        <p:tav tm="0">
                                          <p:val>
                                            <p:strVal val="0-#ppt_w/2"/>
                                          </p:val>
                                        </p:tav>
                                        <p:tav tm="100000">
                                          <p:val>
                                            <p:strVal val="#ppt_x"/>
                                          </p:val>
                                        </p:tav>
                                      </p:tavLst>
                                    </p:anim>
                                    <p:anim calcmode="lin" valueType="num">
                                      <p:cBhvr additive="base">
                                        <p:cTn id="58"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32" grpId="0"/>
      <p:bldP spid="33" grpId="0"/>
      <p:bldP spid="35" grpId="0"/>
      <p:bldP spid="36" grpId="0"/>
      <p:bldP spid="39" grpId="0"/>
      <p:bldP spid="12" grpId="0" bldLvl="0" animBg="1"/>
      <p:bldP spid="14" grpId="0" bldLvl="0" animBg="1"/>
      <p:bldP spid="4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cxnSp>
        <p:nvCxnSpPr>
          <p:cNvPr id="67" name="直接连接符 66"/>
          <p:cNvCxnSpPr/>
          <p:nvPr/>
        </p:nvCxnSpPr>
        <p:spPr>
          <a:xfrm flipV="1">
            <a:off x="3096284" y="1413123"/>
            <a:ext cx="0" cy="411306"/>
          </a:xfrm>
          <a:prstGeom prst="line">
            <a:avLst/>
          </a:prstGeom>
          <a:ln w="2540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4277407" y="1413123"/>
            <a:ext cx="0" cy="411306"/>
          </a:xfrm>
          <a:prstGeom prst="line">
            <a:avLst/>
          </a:prstGeom>
          <a:ln w="2540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flipV="1">
            <a:off x="5651845" y="3165399"/>
            <a:ext cx="0" cy="411306"/>
          </a:xfrm>
          <a:prstGeom prst="line">
            <a:avLst/>
          </a:prstGeom>
          <a:ln w="2540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 name="Oval 9"/>
          <p:cNvSpPr/>
          <p:nvPr/>
        </p:nvSpPr>
        <p:spPr>
          <a:xfrm>
            <a:off x="4896028" y="1836080"/>
            <a:ext cx="1417534" cy="1418486"/>
          </a:xfrm>
          <a:prstGeom prst="ellipse">
            <a:avLst/>
          </a:prstGeom>
          <a:gradFill>
            <a:gsLst>
              <a:gs pos="0">
                <a:srgbClr val="14CD68"/>
              </a:gs>
              <a:gs pos="100000">
                <a:srgbClr val="035C7D"/>
              </a:gs>
            </a:gsLst>
            <a:lin ang="2700000" scaled="0"/>
          </a:gra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7" tIns="34283" rIns="68567" bIns="34283" numCol="1" spcCol="0" rtlCol="0" fromWordArt="0" anchor="ctr" anchorCtr="0" forceAA="0" compatLnSpc="1">
            <a:noAutofit/>
          </a:bodyPr>
          <a:p>
            <a:pPr algn="ctr"/>
            <a:endParaRPr lang="en-US" dirty="0">
              <a:solidFill>
                <a:schemeClr val="lt1"/>
              </a:solidFill>
              <a:latin typeface="微软雅黑" panose="020B0503020204020204" charset="-122"/>
              <a:ea typeface="微软雅黑" panose="020B0503020204020204" charset="-122"/>
            </a:endParaRPr>
          </a:p>
        </p:txBody>
      </p:sp>
      <p:sp>
        <p:nvSpPr>
          <p:cNvPr id="47" name="Oval 9"/>
          <p:cNvSpPr/>
          <p:nvPr/>
        </p:nvSpPr>
        <p:spPr>
          <a:xfrm>
            <a:off x="3568489" y="1824652"/>
            <a:ext cx="1417534" cy="1418486"/>
          </a:xfrm>
          <a:prstGeom prst="ellipse">
            <a:avLst/>
          </a:prstGeom>
          <a:gradFill>
            <a:gsLst>
              <a:gs pos="77000">
                <a:srgbClr val="005292"/>
              </a:gs>
              <a:gs pos="19000">
                <a:schemeClr val="accent1"/>
              </a:gs>
            </a:gsLst>
            <a:lin ang="2700000" scaled="0"/>
          </a:gra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7" tIns="34283" rIns="68567" bIns="34283" numCol="1" spcCol="0" rtlCol="0" fromWordArt="0" anchor="ctr" anchorCtr="0" forceAA="0" compatLnSpc="1">
            <a:noAutofit/>
          </a:bodyPr>
          <a:lstStyle/>
          <a:p>
            <a:pPr algn="ctr"/>
            <a:endParaRPr lang="en-US" dirty="0">
              <a:solidFill>
                <a:schemeClr val="lt1"/>
              </a:solidFill>
              <a:latin typeface="微软雅黑" panose="020B0503020204020204" charset="-122"/>
              <a:ea typeface="微软雅黑" panose="020B0503020204020204" charset="-122"/>
            </a:endParaRPr>
          </a:p>
        </p:txBody>
      </p:sp>
      <p:sp>
        <p:nvSpPr>
          <p:cNvPr id="5" name="Oval 9"/>
          <p:cNvSpPr/>
          <p:nvPr/>
        </p:nvSpPr>
        <p:spPr>
          <a:xfrm>
            <a:off x="2311898" y="1816557"/>
            <a:ext cx="1417534" cy="1418486"/>
          </a:xfrm>
          <a:prstGeom prst="ellipse">
            <a:avLst/>
          </a:prstGeom>
          <a:gradFill>
            <a:gsLst>
              <a:gs pos="0">
                <a:srgbClr val="14CD68"/>
              </a:gs>
              <a:gs pos="100000">
                <a:srgbClr val="035C7D"/>
              </a:gs>
            </a:gsLst>
            <a:lin ang="2700000" scaled="0"/>
          </a:gra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7" tIns="34283" rIns="68567" bIns="34283" numCol="1" spcCol="0" rtlCol="0" fromWordArt="0" anchor="ctr" anchorCtr="0" forceAA="0" compatLnSpc="1">
            <a:noAutofit/>
          </a:bodyPr>
          <a:p>
            <a:pPr algn="ctr"/>
            <a:endParaRPr lang="en-US" dirty="0">
              <a:solidFill>
                <a:schemeClr val="lt1"/>
              </a:solidFill>
              <a:latin typeface="微软雅黑" panose="020B0503020204020204" charset="-122"/>
              <a:ea typeface="微软雅黑" panose="020B0503020204020204" charset="-122"/>
            </a:endParaRPr>
          </a:p>
        </p:txBody>
      </p:sp>
      <p:sp>
        <p:nvSpPr>
          <p:cNvPr id="57" name="Text Placeholder 8"/>
          <p:cNvSpPr txBox="1"/>
          <p:nvPr/>
        </p:nvSpPr>
        <p:spPr>
          <a:xfrm>
            <a:off x="684377" y="736146"/>
            <a:ext cx="2227009" cy="1031843"/>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a:lnSpc>
                <a:spcPct val="120000"/>
              </a:lnSpc>
              <a:spcBef>
                <a:spcPts val="0"/>
              </a:spcBef>
              <a:spcAft>
                <a:spcPts val="0"/>
              </a:spcAft>
            </a:pPr>
            <a:r>
              <a:rPr sz="1050" dirty="0">
                <a:solidFill>
                  <a:schemeClr val="tx2"/>
                </a:solidFill>
                <a:latin typeface="JDQLKN+MicrosoftYaHei" panose="020B0503020204020204" charset="-122"/>
                <a:ea typeface="微软雅黑" panose="020B0503020204020204" charset="-122"/>
                <a:cs typeface="JDQLKN+MicrosoftYaHei" panose="020B0503020204020204" charset="-122"/>
                <a:sym typeface="+mn-ea"/>
              </a:rPr>
              <a:t>国际、国内碳排放管控要求</a:t>
            </a:r>
            <a:endParaRPr sz="1050" dirty="0">
              <a:solidFill>
                <a:schemeClr val="tx2"/>
              </a:solidFill>
              <a:latin typeface="JDQLKN+MicrosoftYaHei" panose="020B0503020204020204" charset="-122"/>
              <a:ea typeface="微软雅黑" panose="020B0503020204020204" charset="-122"/>
              <a:cs typeface="JDQLKN+MicrosoftYaHei" panose="020B0503020204020204" charset="-122"/>
            </a:endParaRPr>
          </a:p>
          <a:p>
            <a:pPr marL="0" marR="0">
              <a:lnSpc>
                <a:spcPct val="120000"/>
              </a:lnSpc>
              <a:spcBef>
                <a:spcPts val="0"/>
              </a:spcBef>
              <a:spcAft>
                <a:spcPts val="0"/>
              </a:spcAft>
            </a:pPr>
            <a:r>
              <a:rPr sz="1050" dirty="0">
                <a:solidFill>
                  <a:schemeClr val="tx2"/>
                </a:solidFill>
                <a:latin typeface="JDQLKN+MicrosoftYaHei" panose="020B0503020204020204" charset="-122"/>
                <a:ea typeface="微软雅黑" panose="020B0503020204020204" charset="-122"/>
                <a:cs typeface="JDQLKN+MicrosoftYaHei" panose="020B0503020204020204" charset="-122"/>
                <a:sym typeface="+mn-ea"/>
              </a:rPr>
              <a:t>国际：全球变暖、巴黎协定</a:t>
            </a:r>
            <a:endParaRPr sz="1050" dirty="0">
              <a:solidFill>
                <a:schemeClr val="tx2"/>
              </a:solidFill>
              <a:latin typeface="JDQLKN+MicrosoftYaHei" panose="020B0503020204020204" charset="-122"/>
              <a:ea typeface="微软雅黑" panose="020B0503020204020204" charset="-122"/>
              <a:cs typeface="JDQLKN+MicrosoftYaHei" panose="020B0503020204020204" charset="-122"/>
              <a:sym typeface="+mn-ea"/>
            </a:endParaRPr>
          </a:p>
          <a:p>
            <a:pPr marL="0" marR="0">
              <a:lnSpc>
                <a:spcPct val="120000"/>
              </a:lnSpc>
              <a:spcBef>
                <a:spcPts val="0"/>
              </a:spcBef>
              <a:spcAft>
                <a:spcPts val="0"/>
              </a:spcAft>
            </a:pPr>
            <a:r>
              <a:rPr sz="1050" dirty="0">
                <a:solidFill>
                  <a:schemeClr val="tx2"/>
                </a:solidFill>
                <a:latin typeface="JDQLKN+MicrosoftYaHei" panose="020B0503020204020204" charset="-122"/>
                <a:ea typeface="微软雅黑" panose="020B0503020204020204" charset="-122"/>
                <a:cs typeface="JDQLKN+MicrosoftYaHei" panose="020B0503020204020204" charset="-122"/>
                <a:sym typeface="+mn-ea"/>
              </a:rPr>
              <a:t>国内：百年目标、2030/2060目标、</a:t>
            </a:r>
            <a:endParaRPr sz="1050" dirty="0">
              <a:solidFill>
                <a:schemeClr val="tx2"/>
              </a:solidFill>
              <a:latin typeface="JDQLKN+MicrosoftYaHei" panose="020B0503020204020204" charset="-122"/>
              <a:ea typeface="微软雅黑" panose="020B0503020204020204" charset="-122"/>
              <a:cs typeface="JDQLKN+MicrosoftYaHei" panose="020B0503020204020204" charset="-122"/>
              <a:sym typeface="+mn-ea"/>
            </a:endParaRPr>
          </a:p>
          <a:p>
            <a:pPr marL="0" marR="0">
              <a:lnSpc>
                <a:spcPct val="120000"/>
              </a:lnSpc>
              <a:spcBef>
                <a:spcPts val="0"/>
              </a:spcBef>
              <a:spcAft>
                <a:spcPts val="0"/>
              </a:spcAft>
            </a:pPr>
            <a:r>
              <a:rPr sz="1050" dirty="0">
                <a:solidFill>
                  <a:schemeClr val="tx2"/>
                </a:solidFill>
                <a:latin typeface="JDQLKN+MicrosoftYaHei" panose="020B0503020204020204" charset="-122"/>
                <a:ea typeface="微软雅黑" panose="020B0503020204020204" charset="-122"/>
                <a:cs typeface="JDQLKN+MicrosoftYaHei" panose="020B0503020204020204" charset="-122"/>
                <a:sym typeface="+mn-ea"/>
              </a:rPr>
              <a:t> </a:t>
            </a:r>
            <a:r>
              <a:rPr lang="en-US" sz="1050" dirty="0">
                <a:solidFill>
                  <a:schemeClr val="tx2"/>
                </a:solidFill>
                <a:latin typeface="JDQLKN+MicrosoftYaHei" panose="020B0503020204020204" charset="-122"/>
                <a:ea typeface="微软雅黑" panose="020B0503020204020204" charset="-122"/>
                <a:cs typeface="JDQLKN+MicrosoftYaHei" panose="020B0503020204020204" charset="-122"/>
                <a:sym typeface="+mn-ea"/>
              </a:rPr>
              <a:t>        </a:t>
            </a:r>
            <a:r>
              <a:rPr sz="1050" dirty="0">
                <a:solidFill>
                  <a:schemeClr val="tx2"/>
                </a:solidFill>
                <a:latin typeface="JDQLKN+MicrosoftYaHei" panose="020B0503020204020204" charset="-122"/>
                <a:ea typeface="微软雅黑" panose="020B0503020204020204" charset="-122"/>
                <a:cs typeface="JDQLKN+MicrosoftYaHei" panose="020B0503020204020204" charset="-122"/>
                <a:sym typeface="+mn-ea"/>
              </a:rPr>
              <a:t>“十四五”规划、能源结构转型、</a:t>
            </a:r>
            <a:endParaRPr sz="1050" dirty="0">
              <a:solidFill>
                <a:schemeClr val="tx2"/>
              </a:solidFill>
              <a:latin typeface="JDQLKN+MicrosoftYaHei" panose="020B0503020204020204" charset="-122"/>
              <a:ea typeface="微软雅黑" panose="020B0503020204020204" charset="-122"/>
              <a:cs typeface="JDQLKN+MicrosoftYaHei" panose="020B0503020204020204" charset="-122"/>
              <a:sym typeface="+mn-ea"/>
            </a:endParaRPr>
          </a:p>
          <a:p>
            <a:pPr marL="0" marR="0">
              <a:lnSpc>
                <a:spcPct val="120000"/>
              </a:lnSpc>
              <a:spcBef>
                <a:spcPts val="0"/>
              </a:spcBef>
              <a:spcAft>
                <a:spcPts val="0"/>
              </a:spcAft>
            </a:pPr>
            <a:r>
              <a:rPr sz="1050" dirty="0">
                <a:solidFill>
                  <a:schemeClr val="tx2"/>
                </a:solidFill>
                <a:latin typeface="JDQLKN+MicrosoftYaHei" panose="020B0503020204020204" charset="-122"/>
                <a:ea typeface="微软雅黑" panose="020B0503020204020204" charset="-122"/>
                <a:cs typeface="JDQLKN+MicrosoftYaHei" panose="020B0503020204020204" charset="-122"/>
                <a:sym typeface="+mn-ea"/>
              </a:rPr>
              <a:t> </a:t>
            </a:r>
            <a:r>
              <a:rPr lang="en-US" sz="1050" dirty="0">
                <a:solidFill>
                  <a:schemeClr val="tx2"/>
                </a:solidFill>
                <a:latin typeface="JDQLKN+MicrosoftYaHei" panose="020B0503020204020204" charset="-122"/>
                <a:ea typeface="微软雅黑" panose="020B0503020204020204" charset="-122"/>
                <a:cs typeface="JDQLKN+MicrosoftYaHei" panose="020B0503020204020204" charset="-122"/>
                <a:sym typeface="+mn-ea"/>
              </a:rPr>
              <a:t>         </a:t>
            </a:r>
            <a:r>
              <a:rPr sz="1050" dirty="0">
                <a:solidFill>
                  <a:schemeClr val="tx2"/>
                </a:solidFill>
                <a:latin typeface="JDQLKN+MicrosoftYaHei" panose="020B0503020204020204" charset="-122"/>
                <a:ea typeface="微软雅黑" panose="020B0503020204020204" charset="-122"/>
                <a:cs typeface="JDQLKN+MicrosoftYaHei" panose="020B0503020204020204" charset="-122"/>
                <a:sym typeface="+mn-ea"/>
              </a:rPr>
              <a:t>排放约束收紧。</a:t>
            </a:r>
            <a:endParaRPr sz="1050" dirty="0">
              <a:solidFill>
                <a:schemeClr val="tx2"/>
              </a:solidFill>
              <a:latin typeface="JDQLKN+MicrosoftYaHei" panose="020B0503020204020204" charset="-122"/>
              <a:ea typeface="微软雅黑" panose="020B0503020204020204" charset="-122"/>
              <a:cs typeface="JDQLKN+MicrosoftYaHei" panose="020B0503020204020204" charset="-122"/>
            </a:endParaRPr>
          </a:p>
          <a:p>
            <a:pPr marL="0" marR="0">
              <a:lnSpc>
                <a:spcPts val="1665"/>
              </a:lnSpc>
              <a:spcBef>
                <a:spcPts val="0"/>
              </a:spcBef>
              <a:spcAft>
                <a:spcPts val="0"/>
              </a:spcAft>
            </a:pPr>
            <a:endParaRPr lang="en-US" altLang="zh-CN" sz="1050" dirty="0">
              <a:solidFill>
                <a:schemeClr val="tx2"/>
              </a:solidFill>
              <a:latin typeface="JDQLKN+MicrosoftYaHei" panose="020B0503020204020204" charset="-122"/>
              <a:ea typeface="微软雅黑" panose="020B0503020204020204" charset="-122"/>
              <a:cs typeface="JDQLKN+MicrosoftYaHei" panose="020B0503020204020204" charset="-122"/>
            </a:endParaRPr>
          </a:p>
        </p:txBody>
      </p:sp>
      <p:sp>
        <p:nvSpPr>
          <p:cNvPr id="60" name="Text Placeholder 8"/>
          <p:cNvSpPr txBox="1"/>
          <p:nvPr/>
        </p:nvSpPr>
        <p:spPr>
          <a:xfrm>
            <a:off x="3438021" y="3503123"/>
            <a:ext cx="4258315" cy="767573"/>
          </a:xfrm>
          <a:prstGeom prst="rect">
            <a:avLst/>
          </a:prstGeom>
        </p:spPr>
        <p:txBody>
          <a:bodyPr vert="horz"/>
          <a:lstStyle>
            <a:defPPr>
              <a:defRPr lang="zh-CN"/>
            </a:defPPr>
            <a:lvl1pPr indent="0" defTabSz="457200">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pPr marL="0" marR="0">
              <a:lnSpc>
                <a:spcPct val="120000"/>
              </a:lnSpc>
              <a:spcBef>
                <a:spcPts val="0"/>
              </a:spcBef>
              <a:spcAft>
                <a:spcPts val="0"/>
              </a:spcAft>
            </a:pPr>
            <a:r>
              <a:rPr lang="zh-CN" altLang="en-US" sz="1050" dirty="0">
                <a:solidFill>
                  <a:schemeClr val="tx2"/>
                </a:solidFill>
              </a:rPr>
              <a:t>点</a:t>
            </a:r>
            <a:r>
              <a:rPr sz="1050" dirty="0">
                <a:solidFill>
                  <a:schemeClr val="tx2"/>
                </a:solidFill>
                <a:latin typeface="SVDSIO+MicrosoftYaHei-Bold" panose="020B0703020204020201" charset="-122"/>
                <a:cs typeface="SVDSIO+MicrosoftYaHei-Bold" panose="020B0703020204020201" charset="-122"/>
                <a:sym typeface="+mn-ea"/>
              </a:rPr>
              <a:t>完善企业碳资产管理体系，拓宽融资渠道</a:t>
            </a:r>
            <a:r>
              <a:rPr sz="1050" dirty="0">
                <a:solidFill>
                  <a:schemeClr val="tx2"/>
                </a:solidFill>
                <a:latin typeface="LSIELG+MicrosoftYaHei" panose="020B0503020204020204" charset="-122"/>
                <a:cs typeface="LSIELG+MicrosoftYaHei" panose="020B0503020204020204" charset="-122"/>
                <a:sym typeface="+mn-ea"/>
              </a:rPr>
              <a:t>有效应对企业履约各项工作的合规要求，提高自身碳排放</a:t>
            </a:r>
            <a:r>
              <a:rPr sz="1050" dirty="0">
                <a:solidFill>
                  <a:schemeClr val="tx2"/>
                </a:solidFill>
                <a:latin typeface="JDQLKN+MicrosoftYaHei" panose="020B0503020204020204" charset="-122"/>
                <a:cs typeface="JDQLKN+MicrosoftYaHei" panose="020B0503020204020204" charset="-122"/>
                <a:sym typeface="+mn-ea"/>
              </a:rPr>
              <a:t>MRV</a:t>
            </a:r>
            <a:r>
              <a:rPr sz="1050" dirty="0">
                <a:solidFill>
                  <a:schemeClr val="tx2"/>
                </a:solidFill>
                <a:latin typeface="LSIELG+MicrosoftYaHei" panose="020B0503020204020204" charset="-122"/>
                <a:cs typeface="LSIELG+MicrosoftYaHei" panose="020B0503020204020204" charset="-122"/>
                <a:sym typeface="+mn-ea"/>
              </a:rPr>
              <a:t>和管理能力，提升企业社会形象</a:t>
            </a:r>
            <a:r>
              <a:rPr sz="1050" dirty="0">
                <a:solidFill>
                  <a:srgbClr val="404040"/>
                </a:solidFill>
                <a:latin typeface="LSIELG+MicrosoftYaHei" panose="020B0503020204020204" charset="-122"/>
                <a:cs typeface="LSIELG+MicrosoftYaHei" panose="020B0503020204020204" charset="-122"/>
                <a:sym typeface="+mn-ea"/>
              </a:rPr>
              <a:t>。</a:t>
            </a:r>
            <a:endParaRPr lang="en-US" altLang="zh-CN" sz="1050" dirty="0">
              <a:solidFill>
                <a:schemeClr val="tx1">
                  <a:lumMod val="85000"/>
                  <a:lumOff val="15000"/>
                </a:schemeClr>
              </a:solidFill>
            </a:endParaRPr>
          </a:p>
        </p:txBody>
      </p:sp>
      <p:sp>
        <p:nvSpPr>
          <p:cNvPr id="63" name="Text Placeholder 8"/>
          <p:cNvSpPr txBox="1"/>
          <p:nvPr/>
        </p:nvSpPr>
        <p:spPr>
          <a:xfrm>
            <a:off x="4536050" y="705196"/>
            <a:ext cx="4014996" cy="1043747"/>
          </a:xfrm>
          <a:prstGeom prst="rect">
            <a:avLst/>
          </a:prstGeom>
        </p:spPr>
        <p:txBody>
          <a:bodyPr vert="horz"/>
          <a:lstStyle>
            <a:defPPr>
              <a:defRPr lang="zh-CN"/>
            </a:defPPr>
            <a:lvl1pPr indent="0" defTabSz="457200">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pPr marL="0" marR="0">
              <a:lnSpc>
                <a:spcPct val="120000"/>
              </a:lnSpc>
              <a:spcBef>
                <a:spcPts val="0"/>
              </a:spcBef>
              <a:spcAft>
                <a:spcPts val="0"/>
              </a:spcAft>
            </a:pPr>
            <a:r>
              <a:rPr sz="1050" dirty="0">
                <a:solidFill>
                  <a:schemeClr val="tx2"/>
                </a:solidFill>
                <a:latin typeface="SVDSIO+MicrosoftYaHei-Bold" panose="020B0703020204020201" charset="-122"/>
                <a:cs typeface="SVDSIO+MicrosoftYaHei-Bold" panose="020B0703020204020201" charset="-122"/>
                <a:sym typeface="+mn-ea"/>
              </a:rPr>
              <a:t>全国统一碳市场，企业面临履约风险和经营成本增加</a:t>
            </a:r>
            <a:r>
              <a:rPr sz="1050" dirty="0">
                <a:solidFill>
                  <a:schemeClr val="tx2"/>
                </a:solidFill>
                <a:latin typeface="JDQLKN+MicrosoftYaHei" panose="020B0503020204020204" charset="-122"/>
                <a:cs typeface="JDQLKN+MicrosoftYaHei" panose="020B0503020204020204" charset="-122"/>
                <a:sym typeface="+mn-ea"/>
              </a:rPr>
              <a:t>2017</a:t>
            </a:r>
            <a:r>
              <a:rPr sz="1050" dirty="0">
                <a:solidFill>
                  <a:schemeClr val="tx2"/>
                </a:solidFill>
                <a:latin typeface="LSIELG+MicrosoftYaHei" panose="020B0503020204020204" charset="-122"/>
                <a:cs typeface="LSIELG+MicrosoftYaHei" panose="020B0503020204020204" charset="-122"/>
                <a:sym typeface="+mn-ea"/>
              </a:rPr>
              <a:t>年</a:t>
            </a:r>
            <a:r>
              <a:rPr sz="1050" dirty="0">
                <a:solidFill>
                  <a:schemeClr val="tx2"/>
                </a:solidFill>
                <a:latin typeface="JDQLKN+MicrosoftYaHei" panose="020B0503020204020204" charset="-122"/>
                <a:cs typeface="JDQLKN+MicrosoftYaHei" panose="020B0503020204020204" charset="-122"/>
                <a:sym typeface="+mn-ea"/>
              </a:rPr>
              <a:t>12</a:t>
            </a:r>
            <a:r>
              <a:rPr sz="1050" dirty="0">
                <a:solidFill>
                  <a:schemeClr val="tx2"/>
                </a:solidFill>
                <a:latin typeface="LSIELG+MicrosoftYaHei" panose="020B0503020204020204" charset="-122"/>
                <a:cs typeface="LSIELG+MicrosoftYaHei" panose="020B0503020204020204" charset="-122"/>
                <a:sym typeface="+mn-ea"/>
              </a:rPr>
              <a:t>月</a:t>
            </a:r>
            <a:r>
              <a:rPr sz="1050" dirty="0">
                <a:solidFill>
                  <a:schemeClr val="tx2"/>
                </a:solidFill>
                <a:latin typeface="JDQLKN+MicrosoftYaHei" panose="020B0503020204020204" charset="-122"/>
                <a:cs typeface="JDQLKN+MicrosoftYaHei" panose="020B0503020204020204" charset="-122"/>
                <a:sym typeface="+mn-ea"/>
              </a:rPr>
              <a:t>19</a:t>
            </a:r>
            <a:r>
              <a:rPr sz="1050" dirty="0">
                <a:solidFill>
                  <a:schemeClr val="tx2"/>
                </a:solidFill>
                <a:latin typeface="LSIELG+MicrosoftYaHei" panose="020B0503020204020204" charset="-122"/>
                <a:cs typeface="LSIELG+MicrosoftYaHei" panose="020B0503020204020204" charset="-122"/>
                <a:sym typeface="+mn-ea"/>
              </a:rPr>
              <a:t>日，全国碳排放交易体系正式启动，电力行业首批纳入，之后逐步扩大行业范围至其他行业。碳价波动可能为企业带来诸多不确定性和履约风险。通过碳资产管理、碳金融工具可以避免不必要的风险和成本。</a:t>
            </a:r>
            <a:endParaRPr lang="en-US" altLang="zh-CN" sz="1050" dirty="0">
              <a:solidFill>
                <a:schemeClr val="tx2"/>
              </a:solidFill>
              <a:latin typeface="LSIELG+MicrosoftYaHei" panose="020B0503020204020204" charset="-122"/>
              <a:cs typeface="LSIELG+MicrosoftYaHei" panose="020B0503020204020204" charset="-122"/>
              <a:sym typeface="+mn-ea"/>
            </a:endParaRPr>
          </a:p>
        </p:txBody>
      </p:sp>
      <p:cxnSp>
        <p:nvCxnSpPr>
          <p:cNvPr id="68" name="直接连接符 67"/>
          <p:cNvCxnSpPr/>
          <p:nvPr/>
        </p:nvCxnSpPr>
        <p:spPr>
          <a:xfrm flipH="1">
            <a:off x="2814720" y="1413122"/>
            <a:ext cx="281565" cy="0"/>
          </a:xfrm>
          <a:prstGeom prst="line">
            <a:avLst/>
          </a:prstGeom>
          <a:ln w="2540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4277494" y="1413248"/>
            <a:ext cx="258556" cy="0"/>
          </a:xfrm>
          <a:prstGeom prst="line">
            <a:avLst/>
          </a:prstGeom>
          <a:ln w="25400" cmpd="sng">
            <a:solidFill>
              <a:schemeClr val="accent1">
                <a:shade val="50000"/>
              </a:schemeClr>
            </a:solidFill>
            <a:prstDash val="solid"/>
          </a:ln>
        </p:spPr>
        <p:style>
          <a:lnRef idx="1">
            <a:schemeClr val="dk1"/>
          </a:lnRef>
          <a:fillRef idx="0">
            <a:schemeClr val="dk1"/>
          </a:fillRef>
          <a:effectRef idx="0">
            <a:schemeClr val="dk1"/>
          </a:effectRef>
          <a:fontRef idx="minor">
            <a:schemeClr val="tx1"/>
          </a:fontRef>
        </p:style>
      </p:cxnSp>
      <p:sp>
        <p:nvSpPr>
          <p:cNvPr id="35" name="文本框 2"/>
          <p:cNvSpPr txBox="1"/>
          <p:nvPr/>
        </p:nvSpPr>
        <p:spPr>
          <a:xfrm>
            <a:off x="211733" y="88157"/>
            <a:ext cx="2464653" cy="430530"/>
          </a:xfrm>
          <a:prstGeom prst="rect">
            <a:avLst/>
          </a:prstGeom>
          <a:noFill/>
        </p:spPr>
        <p:txBody>
          <a:bodyPr wrap="square" rtlCol="0">
            <a:spAutoFit/>
          </a:bodyPr>
          <a:lstStyle/>
          <a:p>
            <a:pPr marL="0" marR="0">
              <a:lnSpc>
                <a:spcPts val="2645"/>
              </a:lnSpc>
              <a:spcBef>
                <a:spcPts val="0"/>
              </a:spcBef>
              <a:spcAft>
                <a:spcPts val="0"/>
              </a:spcAft>
            </a:pPr>
            <a:r>
              <a:rPr sz="2100" dirty="0">
                <a:solidFill>
                  <a:srgbClr val="003869"/>
                </a:solidFill>
                <a:latin typeface="微软雅黑" panose="020B0503020204020204" charset="-122"/>
                <a:ea typeface="微软雅黑" panose="020B0503020204020204" charset="-122"/>
                <a:cs typeface="SVDSIO+MicrosoftYaHei-Bold" panose="020B0703020204020201" charset="-122"/>
                <a:sym typeface="+mn-ea"/>
              </a:rPr>
              <a:t>企业碳资产管理</a:t>
            </a:r>
            <a:endParaRPr lang="zh-CN" altLang="en-US" sz="2100" b="1" dirty="0">
              <a:solidFill>
                <a:srgbClr val="C00000"/>
              </a:solidFill>
              <a:latin typeface="微软雅黑" panose="020B0503020204020204" charset="-122"/>
              <a:ea typeface="微软雅黑" panose="020B0503020204020204" charset="-122"/>
            </a:endParaRPr>
          </a:p>
        </p:txBody>
      </p:sp>
      <p:sp>
        <p:nvSpPr>
          <p:cNvPr id="4" name="文本框 3"/>
          <p:cNvSpPr txBox="1"/>
          <p:nvPr/>
        </p:nvSpPr>
        <p:spPr>
          <a:xfrm>
            <a:off x="2676162" y="2179393"/>
            <a:ext cx="689482" cy="755650"/>
          </a:xfrm>
          <a:prstGeom prst="rect">
            <a:avLst/>
          </a:prstGeom>
          <a:noFill/>
        </p:spPr>
        <p:txBody>
          <a:bodyPr wrap="square" rtlCol="0" anchor="t">
            <a:spAutoFit/>
          </a:bodyPr>
          <a:p>
            <a:pPr marL="0" marR="0">
              <a:lnSpc>
                <a:spcPct val="120000"/>
              </a:lnSpc>
              <a:spcBef>
                <a:spcPts val="0"/>
              </a:spcBef>
              <a:spcAft>
                <a:spcPts val="0"/>
              </a:spcAft>
            </a:pPr>
            <a:r>
              <a:rPr lang="zh-CN" altLang="en-US" b="1" dirty="0">
                <a:solidFill>
                  <a:schemeClr val="bg1"/>
                </a:solidFill>
                <a:latin typeface="微软雅黑" panose="020B0503020204020204" charset="-122"/>
                <a:ea typeface="微软雅黑" panose="020B0503020204020204" charset="-122"/>
                <a:cs typeface="Roboto condensed"/>
                <a:sym typeface="+mn-ea"/>
              </a:rPr>
              <a:t>大</a:t>
            </a:r>
            <a:r>
              <a:rPr b="1" dirty="0">
                <a:solidFill>
                  <a:schemeClr val="bg1"/>
                </a:solidFill>
                <a:latin typeface="微软雅黑" panose="020B0503020204020204" charset="-122"/>
                <a:ea typeface="微软雅黑" panose="020B0503020204020204" charset="-122"/>
                <a:cs typeface="SVDSIO+MicrosoftYaHei-Bold" panose="020B0703020204020201" charset="-122"/>
                <a:sym typeface="+mn-ea"/>
              </a:rPr>
              <a:t>势</a:t>
            </a:r>
            <a:endParaRPr b="1" dirty="0">
              <a:solidFill>
                <a:schemeClr val="bg1"/>
              </a:solidFill>
              <a:latin typeface="微软雅黑" panose="020B0503020204020204" charset="-122"/>
              <a:ea typeface="微软雅黑" panose="020B0503020204020204" charset="-122"/>
              <a:cs typeface="SVDSIO+MicrosoftYaHei-Bold" panose="020B0703020204020201" charset="-122"/>
              <a:sym typeface="+mn-ea"/>
            </a:endParaRPr>
          </a:p>
          <a:p>
            <a:pPr marL="0" marR="0">
              <a:lnSpc>
                <a:spcPct val="120000"/>
              </a:lnSpc>
              <a:spcBef>
                <a:spcPts val="0"/>
              </a:spcBef>
              <a:spcAft>
                <a:spcPts val="0"/>
              </a:spcAft>
            </a:pPr>
            <a:r>
              <a:rPr b="1" dirty="0">
                <a:solidFill>
                  <a:schemeClr val="bg1"/>
                </a:solidFill>
                <a:latin typeface="微软雅黑" panose="020B0503020204020204" charset="-122"/>
                <a:ea typeface="微软雅黑" panose="020B0503020204020204" charset="-122"/>
                <a:cs typeface="SVDSIO+MicrosoftYaHei-Bold" panose="020B0703020204020201" charset="-122"/>
                <a:sym typeface="+mn-ea"/>
              </a:rPr>
              <a:t>所</a:t>
            </a:r>
            <a:r>
              <a:rPr lang="zh-CN" altLang="en-US" b="1" dirty="0">
                <a:solidFill>
                  <a:schemeClr val="bg1"/>
                </a:solidFill>
                <a:latin typeface="微软雅黑" panose="020B0503020204020204" charset="-122"/>
                <a:ea typeface="微软雅黑" panose="020B0503020204020204" charset="-122"/>
                <a:cs typeface="Roboto condensed"/>
                <a:sym typeface="+mn-ea"/>
              </a:rPr>
              <a:t>趋</a:t>
            </a:r>
            <a:endParaRPr lang="zh-CN" altLang="en-US" b="1" dirty="0">
              <a:solidFill>
                <a:schemeClr val="bg1"/>
              </a:solidFill>
              <a:latin typeface="微软雅黑" panose="020B0503020204020204" charset="-122"/>
              <a:ea typeface="微软雅黑" panose="020B0503020204020204" charset="-122"/>
              <a:cs typeface="Roboto condensed"/>
              <a:sym typeface="+mn-ea"/>
            </a:endParaRPr>
          </a:p>
        </p:txBody>
      </p:sp>
      <p:sp>
        <p:nvSpPr>
          <p:cNvPr id="8" name="文本框 7"/>
          <p:cNvSpPr txBox="1"/>
          <p:nvPr/>
        </p:nvSpPr>
        <p:spPr>
          <a:xfrm>
            <a:off x="5327907" y="2179393"/>
            <a:ext cx="691863" cy="755650"/>
          </a:xfrm>
          <a:prstGeom prst="rect">
            <a:avLst/>
          </a:prstGeom>
          <a:noFill/>
        </p:spPr>
        <p:txBody>
          <a:bodyPr wrap="square" rtlCol="0" anchor="t">
            <a:spAutoFit/>
          </a:bodyPr>
          <a:p>
            <a:pPr marL="0" marR="0" algn="l">
              <a:lnSpc>
                <a:spcPct val="120000"/>
              </a:lnSpc>
              <a:spcBef>
                <a:spcPts val="0"/>
              </a:spcBef>
              <a:spcAft>
                <a:spcPts val="0"/>
              </a:spcAft>
              <a:buClrTx/>
              <a:buSzTx/>
              <a:buFontTx/>
            </a:pPr>
            <a:r>
              <a:rPr lang="zh-CN" altLang="en-US" b="1" dirty="0">
                <a:solidFill>
                  <a:schemeClr val="bg1"/>
                </a:solidFill>
                <a:latin typeface="微软雅黑" panose="020B0503020204020204" charset="-122"/>
                <a:ea typeface="微软雅黑" panose="020B0503020204020204" charset="-122"/>
                <a:cs typeface="Roboto condensed"/>
                <a:sym typeface="+mn-ea"/>
              </a:rPr>
              <a:t>内部</a:t>
            </a:r>
            <a:endParaRPr lang="zh-CN" altLang="en-US" b="1" dirty="0">
              <a:solidFill>
                <a:schemeClr val="bg1"/>
              </a:solidFill>
              <a:latin typeface="微软雅黑" panose="020B0503020204020204" charset="-122"/>
              <a:ea typeface="微软雅黑" panose="020B0503020204020204" charset="-122"/>
              <a:cs typeface="Roboto condensed"/>
              <a:sym typeface="+mn-ea"/>
            </a:endParaRPr>
          </a:p>
          <a:p>
            <a:pPr marL="0" marR="0" algn="l">
              <a:lnSpc>
                <a:spcPct val="120000"/>
              </a:lnSpc>
              <a:spcBef>
                <a:spcPts val="0"/>
              </a:spcBef>
              <a:spcAft>
                <a:spcPts val="0"/>
              </a:spcAft>
              <a:buClrTx/>
              <a:buSzTx/>
              <a:buFontTx/>
            </a:pPr>
            <a:r>
              <a:rPr lang="zh-CN" altLang="en-US" b="1" dirty="0">
                <a:solidFill>
                  <a:schemeClr val="bg1"/>
                </a:solidFill>
                <a:latin typeface="微软雅黑" panose="020B0503020204020204" charset="-122"/>
                <a:ea typeface="微软雅黑" panose="020B0503020204020204" charset="-122"/>
                <a:cs typeface="Roboto condensed"/>
                <a:sym typeface="+mn-ea"/>
              </a:rPr>
              <a:t>需求</a:t>
            </a:r>
            <a:endParaRPr lang="zh-CN" altLang="en-US" b="1" dirty="0">
              <a:solidFill>
                <a:schemeClr val="bg1"/>
              </a:solidFill>
              <a:latin typeface="微软雅黑" panose="020B0503020204020204" charset="-122"/>
              <a:ea typeface="微软雅黑" panose="020B0503020204020204" charset="-122"/>
              <a:cs typeface="Roboto condensed"/>
              <a:sym typeface="+mn-ea"/>
            </a:endParaRPr>
          </a:p>
        </p:txBody>
      </p:sp>
      <p:sp>
        <p:nvSpPr>
          <p:cNvPr id="9" name="文本框 8"/>
          <p:cNvSpPr txBox="1"/>
          <p:nvPr/>
        </p:nvSpPr>
        <p:spPr>
          <a:xfrm>
            <a:off x="3438021" y="3921669"/>
            <a:ext cx="4788283" cy="478155"/>
          </a:xfrm>
          <a:prstGeom prst="rect">
            <a:avLst/>
          </a:prstGeom>
          <a:noFill/>
        </p:spPr>
        <p:txBody>
          <a:bodyPr wrap="square" rtlCol="0" anchor="t">
            <a:spAutoFit/>
          </a:bodyPr>
          <a:p>
            <a:pPr marL="0" marR="0" algn="l" defTabSz="457200">
              <a:lnSpc>
                <a:spcPct val="120000"/>
              </a:lnSpc>
              <a:spcBef>
                <a:spcPts val="0"/>
              </a:spcBef>
              <a:spcAft>
                <a:spcPts val="0"/>
              </a:spcAft>
              <a:buClrTx/>
              <a:buSzTx/>
              <a:buNone/>
            </a:pPr>
            <a:r>
              <a:rPr lang="zh-CN" altLang="en-US" sz="1050" dirty="0">
                <a:solidFill>
                  <a:schemeClr val="tx2"/>
                </a:solidFill>
                <a:latin typeface="微软雅黑" panose="020B0503020204020204" charset="-122"/>
                <a:ea typeface="微软雅黑" panose="020B0503020204020204" charset="-122"/>
                <a:cs typeface="Roboto condensed"/>
                <a:sym typeface="+mn-ea"/>
              </a:rPr>
              <a:t>碳资产融资、碳减排收益能够盘活碳资产，降低减排项目融资成</a:t>
            </a:r>
            <a:endParaRPr lang="zh-CN" altLang="en-US" sz="1050" dirty="0">
              <a:solidFill>
                <a:schemeClr val="tx2"/>
              </a:solidFill>
              <a:latin typeface="微软雅黑" panose="020B0503020204020204" charset="-122"/>
              <a:ea typeface="微软雅黑" panose="020B0503020204020204" charset="-122"/>
              <a:cs typeface="Roboto condensed"/>
            </a:endParaRPr>
          </a:p>
          <a:p>
            <a:pPr marL="0" marR="0" algn="l" defTabSz="457200">
              <a:lnSpc>
                <a:spcPct val="120000"/>
              </a:lnSpc>
              <a:spcBef>
                <a:spcPts val="0"/>
              </a:spcBef>
              <a:spcAft>
                <a:spcPts val="0"/>
              </a:spcAft>
              <a:buClrTx/>
              <a:buSzTx/>
              <a:buNone/>
            </a:pPr>
            <a:r>
              <a:rPr lang="zh-CN" altLang="en-US" sz="1050" dirty="0">
                <a:solidFill>
                  <a:schemeClr val="tx2"/>
                </a:solidFill>
                <a:latin typeface="微软雅黑" panose="020B0503020204020204" charset="-122"/>
                <a:ea typeface="微软雅黑" panose="020B0503020204020204" charset="-122"/>
                <a:cs typeface="Roboto condensed"/>
                <a:sym typeface="+mn-ea"/>
              </a:rPr>
              <a:t>本，为企业拓宽融资渠道</a:t>
            </a:r>
            <a:r>
              <a:rPr lang="zh-CN" altLang="en-US" sz="1050" dirty="0">
                <a:solidFill>
                  <a:schemeClr val="tx1">
                    <a:lumMod val="85000"/>
                    <a:lumOff val="15000"/>
                  </a:schemeClr>
                </a:solidFill>
                <a:latin typeface="微软雅黑" panose="020B0503020204020204" charset="-122"/>
                <a:ea typeface="微软雅黑" panose="020B0503020204020204" charset="-122"/>
                <a:cs typeface="Roboto condensed"/>
                <a:sym typeface="+mn-ea"/>
              </a:rPr>
              <a:t>。</a:t>
            </a:r>
            <a:endParaRPr lang="zh-CN" altLang="en-US" sz="1050" dirty="0">
              <a:solidFill>
                <a:schemeClr val="tx1">
                  <a:lumMod val="85000"/>
                  <a:lumOff val="15000"/>
                </a:schemeClr>
              </a:solidFill>
              <a:latin typeface="微软雅黑" panose="020B0503020204020204" charset="-122"/>
              <a:ea typeface="微软雅黑" panose="020B0503020204020204" charset="-122"/>
              <a:cs typeface="Roboto condensed"/>
            </a:endParaRPr>
          </a:p>
        </p:txBody>
      </p:sp>
      <p:sp>
        <p:nvSpPr>
          <p:cNvPr id="10" name="文本框 9"/>
          <p:cNvSpPr txBox="1"/>
          <p:nvPr/>
        </p:nvSpPr>
        <p:spPr>
          <a:xfrm>
            <a:off x="3961799" y="2179393"/>
            <a:ext cx="640080" cy="755650"/>
          </a:xfrm>
          <a:prstGeom prst="rect">
            <a:avLst/>
          </a:prstGeom>
          <a:noFill/>
        </p:spPr>
        <p:txBody>
          <a:bodyPr wrap="none" rtlCol="0" anchor="t">
            <a:spAutoFit/>
          </a:bodyPr>
          <a:p>
            <a:pPr marL="0" marR="0" algn="l">
              <a:lnSpc>
                <a:spcPct val="120000"/>
              </a:lnSpc>
              <a:spcBef>
                <a:spcPts val="0"/>
              </a:spcBef>
              <a:spcAft>
                <a:spcPts val="0"/>
              </a:spcAft>
              <a:buClrTx/>
              <a:buSzTx/>
              <a:buFontTx/>
            </a:pPr>
            <a:r>
              <a:rPr lang="zh-CN" altLang="en-US" b="1" dirty="0">
                <a:solidFill>
                  <a:schemeClr val="bg1"/>
                </a:solidFill>
                <a:latin typeface="微软雅黑" panose="020B0503020204020204" charset="-122"/>
                <a:ea typeface="微软雅黑" panose="020B0503020204020204" charset="-122"/>
                <a:cs typeface="Roboto condensed"/>
                <a:sym typeface="+mn-ea"/>
              </a:rPr>
              <a:t>外部</a:t>
            </a:r>
            <a:endParaRPr lang="zh-CN" altLang="en-US" b="1" dirty="0">
              <a:solidFill>
                <a:schemeClr val="bg1"/>
              </a:solidFill>
              <a:latin typeface="微软雅黑" panose="020B0503020204020204" charset="-122"/>
              <a:ea typeface="微软雅黑" panose="020B0503020204020204" charset="-122"/>
              <a:cs typeface="Roboto condensed"/>
              <a:sym typeface="+mn-ea"/>
            </a:endParaRPr>
          </a:p>
          <a:p>
            <a:pPr marL="0" marR="0" algn="l">
              <a:lnSpc>
                <a:spcPct val="120000"/>
              </a:lnSpc>
              <a:spcBef>
                <a:spcPts val="0"/>
              </a:spcBef>
              <a:spcAft>
                <a:spcPts val="0"/>
              </a:spcAft>
              <a:buClrTx/>
              <a:buSzTx/>
              <a:buFontTx/>
            </a:pPr>
            <a:r>
              <a:rPr lang="zh-CN" altLang="en-US" b="1" dirty="0">
                <a:solidFill>
                  <a:schemeClr val="bg1"/>
                </a:solidFill>
                <a:latin typeface="微软雅黑" panose="020B0503020204020204" charset="-122"/>
                <a:ea typeface="微软雅黑" panose="020B0503020204020204" charset="-122"/>
                <a:cs typeface="Roboto condensed"/>
                <a:sym typeface="+mn-ea"/>
              </a:rPr>
              <a:t>需求</a:t>
            </a:r>
            <a:endParaRPr lang="zh-CN" altLang="en-US" b="1" dirty="0">
              <a:solidFill>
                <a:schemeClr val="bg1"/>
              </a:solidFill>
              <a:latin typeface="微软雅黑" panose="020B0503020204020204" charset="-122"/>
              <a:ea typeface="微软雅黑" panose="020B0503020204020204" charset="-122"/>
              <a:cs typeface="Roboto condensed"/>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p:stCondLst>
                              <p:cond delay="800"/>
                            </p:stCondLst>
                            <p:childTnLst>
                              <p:par>
                                <p:cTn id="13" presetID="22" presetClass="entr" presetSubtype="4"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down)">
                                      <p:cBhvr>
                                        <p:cTn id="15" dur="500"/>
                                        <p:tgtEl>
                                          <p:spTgt spid="67"/>
                                        </p:tgtEl>
                                      </p:cBhvr>
                                    </p:animEffect>
                                  </p:childTnLst>
                                </p:cTn>
                              </p:par>
                            </p:childTnLst>
                          </p:cTn>
                        </p:par>
                        <p:par>
                          <p:cTn id="16" fill="hold">
                            <p:stCondLst>
                              <p:cond delay="1300"/>
                            </p:stCondLst>
                            <p:childTnLst>
                              <p:par>
                                <p:cTn id="17" presetID="22" presetClass="entr" presetSubtype="2"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right)">
                                      <p:cBhvr>
                                        <p:cTn id="19" dur="500"/>
                                        <p:tgtEl>
                                          <p:spTgt spid="68"/>
                                        </p:tgtEl>
                                      </p:cBhvr>
                                    </p:animEffect>
                                  </p:childTnLst>
                                </p:cTn>
                              </p:par>
                            </p:childTnLst>
                          </p:cTn>
                        </p:par>
                        <p:par>
                          <p:cTn id="20" fill="hold">
                            <p:stCondLst>
                              <p:cond delay="1800"/>
                            </p:stCondLst>
                            <p:childTnLst>
                              <p:par>
                                <p:cTn id="21" presetID="22" presetClass="entr" presetSubtype="4"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down)">
                                      <p:cBhvr>
                                        <p:cTn id="23" dur="500"/>
                                        <p:tgtEl>
                                          <p:spTgt spid="69"/>
                                        </p:tgtEl>
                                      </p:cBhvr>
                                    </p:animEffect>
                                  </p:childTnLst>
                                </p:cTn>
                              </p:par>
                            </p:childTnLst>
                          </p:cTn>
                        </p:par>
                        <p:par>
                          <p:cTn id="24" fill="hold">
                            <p:stCondLst>
                              <p:cond delay="2300"/>
                            </p:stCondLst>
                            <p:childTnLst>
                              <p:par>
                                <p:cTn id="25" presetID="22" presetClass="entr" presetSubtype="8" fill="hold"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left)">
                                      <p:cBhvr>
                                        <p:cTn id="27" dur="500"/>
                                        <p:tgtEl>
                                          <p:spTgt spid="70"/>
                                        </p:tgtEl>
                                      </p:cBhvr>
                                    </p:animEffect>
                                  </p:childTnLst>
                                </p:cTn>
                              </p:par>
                            </p:childTnLst>
                          </p:cTn>
                        </p:par>
                        <p:par>
                          <p:cTn id="28" fill="hold">
                            <p:stCondLst>
                              <p:cond delay="2800"/>
                            </p:stCondLst>
                            <p:childTnLst>
                              <p:par>
                                <p:cTn id="29" presetID="22" presetClass="entr" presetSubtype="4"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15" name="图片 14" descr="4企业碳资产管理策略培训-Apr2021-L（修改）22"/>
          <p:cNvPicPr>
            <a:picLocks noChangeAspect="1"/>
          </p:cNvPicPr>
          <p:nvPr/>
        </p:nvPicPr>
        <p:blipFill>
          <a:blip r:embed="rId2"/>
          <a:stretch>
            <a:fillRect/>
          </a:stretch>
        </p:blipFill>
        <p:spPr>
          <a:xfrm>
            <a:off x="1927159" y="1276114"/>
            <a:ext cx="4913990" cy="2642698"/>
          </a:xfrm>
          <a:prstGeom prst="rect">
            <a:avLst/>
          </a:prstGeom>
        </p:spPr>
      </p:pic>
      <p:sp>
        <p:nvSpPr>
          <p:cNvPr id="39" name="文本框 2"/>
          <p:cNvSpPr txBox="1"/>
          <p:nvPr/>
        </p:nvSpPr>
        <p:spPr>
          <a:xfrm>
            <a:off x="179891" y="51159"/>
            <a:ext cx="2464653" cy="430530"/>
          </a:xfrm>
          <a:prstGeom prst="rect">
            <a:avLst/>
          </a:prstGeom>
          <a:noFill/>
        </p:spPr>
        <p:txBody>
          <a:bodyPr wrap="square" rtlCol="0">
            <a:spAutoFit/>
          </a:bodyPr>
          <a:p>
            <a:pPr marL="0" marR="0">
              <a:lnSpc>
                <a:spcPts val="2645"/>
              </a:lnSpc>
              <a:spcBef>
                <a:spcPts val="0"/>
              </a:spcBef>
              <a:spcAft>
                <a:spcPts val="0"/>
              </a:spcAft>
            </a:pPr>
            <a:r>
              <a:rPr sz="2000" dirty="0">
                <a:solidFill>
                  <a:srgbClr val="003869"/>
                </a:solidFill>
                <a:latin typeface="微软雅黑" panose="020B0503020204020204" charset="-122"/>
                <a:ea typeface="微软雅黑" panose="020B0503020204020204" charset="-122"/>
                <a:cs typeface="SVDSIO+MicrosoftYaHei-Bold" panose="020B0703020204020201" charset="-122"/>
                <a:sym typeface="+mn-ea"/>
              </a:rPr>
              <a:t>企业碳资产管理</a:t>
            </a:r>
            <a:endParaRPr lang="zh-CN" altLang="en-US" sz="2000" b="1" dirty="0">
              <a:solidFill>
                <a:srgbClr val="003869"/>
              </a:solidFill>
              <a:latin typeface="微软雅黑" panose="020B0503020204020204" charset="-122"/>
              <a:ea typeface="微软雅黑" panose="020B0503020204020204" charset="-122"/>
              <a:cs typeface="SVDSIO+MicrosoftYaHei-Bold" panose="020B0703020204020201" charset="-122"/>
              <a:sym typeface="+mn-ea"/>
            </a:endParaRPr>
          </a:p>
        </p:txBody>
      </p:sp>
      <p:sp>
        <p:nvSpPr>
          <p:cNvPr id="4" name="文本框 3"/>
          <p:cNvSpPr txBox="1"/>
          <p:nvPr/>
        </p:nvSpPr>
        <p:spPr>
          <a:xfrm>
            <a:off x="1009119" y="1114219"/>
            <a:ext cx="1904647" cy="483235"/>
          </a:xfrm>
          <a:prstGeom prst="rect">
            <a:avLst/>
          </a:prstGeom>
          <a:noFill/>
        </p:spPr>
        <p:txBody>
          <a:bodyPr wrap="square" rtlCol="0" anchor="t">
            <a:spAutoFit/>
          </a:bodyPr>
          <a:p>
            <a:pPr marL="0" marR="0">
              <a:lnSpc>
                <a:spcPct val="100000"/>
              </a:lnSpc>
              <a:spcBef>
                <a:spcPts val="0"/>
              </a:spcBef>
              <a:spcAft>
                <a:spcPts val="0"/>
              </a:spcAft>
            </a:pPr>
            <a:r>
              <a:rPr sz="1350" dirty="0">
                <a:solidFill>
                  <a:srgbClr val="404040"/>
                </a:solidFill>
                <a:latin typeface="微软雅黑" panose="020B0503020204020204" charset="-122"/>
                <a:ea typeface="微软雅黑" panose="020B0503020204020204" charset="-122"/>
                <a:cs typeface="SVDSIO+MicrosoftYaHei-Bold" panose="020B0703020204020201" charset="-122"/>
                <a:sym typeface="+mn-ea"/>
              </a:rPr>
              <a:t>战略规划</a:t>
            </a:r>
            <a:endParaRPr sz="1350" dirty="0">
              <a:solidFill>
                <a:srgbClr val="404040"/>
              </a:solidFill>
              <a:latin typeface="微软雅黑" panose="020B0503020204020204" charset="-122"/>
              <a:ea typeface="微软雅黑" panose="020B0503020204020204" charset="-122"/>
              <a:cs typeface="SVDSIO+MicrosoftYaHei-Bold" panose="020B0703020204020201" charset="-122"/>
            </a:endParaRPr>
          </a:p>
          <a:p>
            <a:pPr marL="0" marR="0">
              <a:lnSpc>
                <a:spcPct val="100000"/>
              </a:lnSpc>
              <a:spcBef>
                <a:spcPts val="0"/>
              </a:spcBef>
              <a:spcAft>
                <a:spcPts val="0"/>
              </a:spcAft>
            </a:pPr>
            <a:r>
              <a:rPr sz="1200" u="sng" dirty="0">
                <a:solidFill>
                  <a:srgbClr val="404040"/>
                </a:solidFill>
                <a:latin typeface="微软雅黑" panose="020B0503020204020204" charset="-122"/>
                <a:ea typeface="微软雅黑" panose="020B0503020204020204" charset="-122"/>
                <a:cs typeface="LSIELG+MicrosoftYaHei" panose="020B0503020204020204" charset="-122"/>
                <a:sym typeface="+mn-ea"/>
              </a:rPr>
              <a:t>碳达峰、碳中和</a:t>
            </a:r>
            <a:endParaRPr lang="zh-CN" altLang="en-US" sz="1200" u="sng">
              <a:latin typeface="微软雅黑" panose="020B0503020204020204" charset="-122"/>
              <a:ea typeface="微软雅黑" panose="020B0503020204020204" charset="-122"/>
            </a:endParaRPr>
          </a:p>
        </p:txBody>
      </p:sp>
      <p:sp>
        <p:nvSpPr>
          <p:cNvPr id="5" name="文本框 4"/>
          <p:cNvSpPr txBox="1"/>
          <p:nvPr/>
        </p:nvSpPr>
        <p:spPr>
          <a:xfrm>
            <a:off x="847224" y="2086065"/>
            <a:ext cx="1904647" cy="483235"/>
          </a:xfrm>
          <a:prstGeom prst="rect">
            <a:avLst/>
          </a:prstGeom>
          <a:noFill/>
        </p:spPr>
        <p:txBody>
          <a:bodyPr wrap="square" rtlCol="0" anchor="t">
            <a:spAutoFit/>
          </a:bodyPr>
          <a:p>
            <a:pPr marL="0" marR="0">
              <a:lnSpc>
                <a:spcPct val="100000"/>
              </a:lnSpc>
              <a:spcBef>
                <a:spcPts val="0"/>
              </a:spcBef>
              <a:spcAft>
                <a:spcPts val="0"/>
              </a:spcAft>
            </a:pPr>
            <a:r>
              <a:rPr sz="1350" dirty="0">
                <a:solidFill>
                  <a:srgbClr val="1B749C"/>
                </a:solidFill>
                <a:latin typeface="微软雅黑" panose="020B0503020204020204" charset="-122"/>
                <a:ea typeface="微软雅黑" panose="020B0503020204020204" charset="-122"/>
                <a:cs typeface="SVDSIO+MicrosoftYaHei-Bold" panose="020B0703020204020201" charset="-122"/>
                <a:sym typeface="+mn-ea"/>
              </a:rPr>
              <a:t>减排技术</a:t>
            </a:r>
            <a:endParaRPr sz="1350" dirty="0">
              <a:solidFill>
                <a:srgbClr val="1B749C"/>
              </a:solidFill>
              <a:latin typeface="微软雅黑" panose="020B0503020204020204" charset="-122"/>
              <a:ea typeface="微软雅黑" panose="020B0503020204020204" charset="-122"/>
              <a:cs typeface="SVDSIO+MicrosoftYaHei-Bold" panose="020B0703020204020201" charset="-122"/>
            </a:endParaRPr>
          </a:p>
          <a:p>
            <a:pPr marL="0" marR="0">
              <a:lnSpc>
                <a:spcPct val="100000"/>
              </a:lnSpc>
              <a:spcBef>
                <a:spcPts val="0"/>
              </a:spcBef>
              <a:spcAft>
                <a:spcPts val="0"/>
              </a:spcAft>
            </a:pPr>
            <a:r>
              <a:rPr sz="1200" u="sng" dirty="0">
                <a:solidFill>
                  <a:srgbClr val="1B749C"/>
                </a:solidFill>
                <a:latin typeface="微软雅黑" panose="020B0503020204020204" charset="-122"/>
                <a:ea typeface="微软雅黑" panose="020B0503020204020204" charset="-122"/>
                <a:cs typeface="LSIELG+MicrosoftYaHei" panose="020B0503020204020204" charset="-122"/>
                <a:sym typeface="+mn-ea"/>
              </a:rPr>
              <a:t>节能减排潜力</a:t>
            </a:r>
            <a:endParaRPr lang="zh-CN" altLang="en-US" sz="1200" u="sng">
              <a:latin typeface="微软雅黑" panose="020B0503020204020204" charset="-122"/>
              <a:ea typeface="微软雅黑" panose="020B0503020204020204" charset="-122"/>
            </a:endParaRPr>
          </a:p>
        </p:txBody>
      </p:sp>
      <p:sp>
        <p:nvSpPr>
          <p:cNvPr id="11" name="object 11"/>
          <p:cNvSpPr txBox="1"/>
          <p:nvPr/>
        </p:nvSpPr>
        <p:spPr>
          <a:xfrm>
            <a:off x="522958" y="3004105"/>
            <a:ext cx="1947978" cy="391795"/>
          </a:xfrm>
          <a:prstGeom prst="rect">
            <a:avLst/>
          </a:prstGeom>
        </p:spPr>
        <p:txBody>
          <a:bodyPr vert="horz" wrap="square" lIns="0" tIns="0" rIns="0" bIns="0" rtlCol="0">
            <a:spAutoFit/>
          </a:bodyPr>
          <a:p>
            <a:pPr marL="0" marR="0" algn="l">
              <a:lnSpc>
                <a:spcPct val="100000"/>
              </a:lnSpc>
              <a:spcBef>
                <a:spcPts val="0"/>
              </a:spcBef>
              <a:spcAft>
                <a:spcPts val="0"/>
              </a:spcAft>
              <a:buClrTx/>
              <a:buSzTx/>
              <a:buNone/>
            </a:pPr>
            <a:r>
              <a:rPr sz="1350" dirty="0">
                <a:solidFill>
                  <a:srgbClr val="1B749C"/>
                </a:solidFill>
                <a:latin typeface="微软雅黑" panose="020B0503020204020204" charset="-122"/>
                <a:ea typeface="微软雅黑" panose="020B0503020204020204" charset="-122"/>
                <a:cs typeface="SVDSIO+MicrosoftYaHei-Bold" panose="020B0703020204020201" charset="-122"/>
              </a:rPr>
              <a:t>碳金融、碳交易</a:t>
            </a:r>
            <a:endParaRPr sz="1350" dirty="0">
              <a:solidFill>
                <a:srgbClr val="1B749C"/>
              </a:solidFill>
              <a:latin typeface="微软雅黑" panose="020B0503020204020204" charset="-122"/>
              <a:ea typeface="微软雅黑" panose="020B0503020204020204" charset="-122"/>
              <a:cs typeface="SVDSIO+MicrosoftYaHei-Bold" panose="020B0703020204020201" charset="-122"/>
            </a:endParaRPr>
          </a:p>
          <a:p>
            <a:pPr marL="0" marR="0" algn="l">
              <a:lnSpc>
                <a:spcPct val="100000"/>
              </a:lnSpc>
              <a:spcBef>
                <a:spcPts val="0"/>
              </a:spcBef>
              <a:spcAft>
                <a:spcPts val="0"/>
              </a:spcAft>
              <a:buClrTx/>
              <a:buSzTx/>
              <a:buNone/>
            </a:pPr>
            <a:r>
              <a:rPr sz="1200" u="sng" dirty="0">
                <a:solidFill>
                  <a:srgbClr val="1B749C"/>
                </a:solidFill>
                <a:latin typeface="微软雅黑" panose="020B0503020204020204" charset="-122"/>
                <a:ea typeface="微软雅黑" panose="020B0503020204020204" charset="-122"/>
                <a:cs typeface="SVDSIO+MicrosoftYaHei-Bold" panose="020B0703020204020201" charset="-122"/>
              </a:rPr>
              <a:t>碳衍生品、碳抵消</a:t>
            </a:r>
            <a:endParaRPr sz="1200" u="sng" dirty="0">
              <a:solidFill>
                <a:srgbClr val="1B749C"/>
              </a:solidFill>
              <a:latin typeface="微软雅黑" panose="020B0503020204020204" charset="-122"/>
              <a:ea typeface="微软雅黑" panose="020B0503020204020204" charset="-122"/>
              <a:cs typeface="SVDSIO+MicrosoftYaHei-Bold" panose="020B0703020204020201" charset="-122"/>
            </a:endParaRPr>
          </a:p>
        </p:txBody>
      </p:sp>
      <p:sp>
        <p:nvSpPr>
          <p:cNvPr id="13" name="object 13"/>
          <p:cNvSpPr txBox="1"/>
          <p:nvPr/>
        </p:nvSpPr>
        <p:spPr>
          <a:xfrm>
            <a:off x="1387192" y="3705967"/>
            <a:ext cx="1836080" cy="404495"/>
          </a:xfrm>
          <a:prstGeom prst="rect">
            <a:avLst/>
          </a:prstGeom>
        </p:spPr>
        <p:txBody>
          <a:bodyPr vert="horz" wrap="square" lIns="0" tIns="0" rIns="0" bIns="0" rtlCol="0">
            <a:spAutoFit/>
          </a:bodyPr>
          <a:p>
            <a:pPr marL="0" marR="0">
              <a:lnSpc>
                <a:spcPct val="100000"/>
              </a:lnSpc>
              <a:spcBef>
                <a:spcPts val="0"/>
              </a:spcBef>
              <a:spcAft>
                <a:spcPts val="0"/>
              </a:spcAft>
            </a:pPr>
            <a:r>
              <a:rPr sz="1350" dirty="0">
                <a:solidFill>
                  <a:srgbClr val="404040"/>
                </a:solidFill>
                <a:latin typeface="微软雅黑" panose="020B0503020204020204" charset="-122"/>
                <a:ea typeface="微软雅黑" panose="020B0503020204020204" charset="-122"/>
                <a:cs typeface="SVDSIO+MicrosoftYaHei-Bold" panose="020B0703020204020201" charset="-122"/>
              </a:rPr>
              <a:t>碳资产开发</a:t>
            </a:r>
            <a:endParaRPr sz="1350" dirty="0">
              <a:solidFill>
                <a:srgbClr val="404040"/>
              </a:solidFill>
              <a:latin typeface="微软雅黑" panose="020B0503020204020204" charset="-122"/>
              <a:ea typeface="微软雅黑" panose="020B0503020204020204" charset="-122"/>
              <a:cs typeface="SVDSIO+MicrosoftYaHei-Bold" panose="020B0703020204020201" charset="-122"/>
            </a:endParaRPr>
          </a:p>
          <a:p>
            <a:pPr marL="0" marR="0">
              <a:lnSpc>
                <a:spcPct val="100000"/>
              </a:lnSpc>
              <a:spcBef>
                <a:spcPts val="95"/>
              </a:spcBef>
              <a:spcAft>
                <a:spcPts val="0"/>
              </a:spcAft>
            </a:pPr>
            <a:r>
              <a:rPr sz="1200" u="sng" dirty="0">
                <a:solidFill>
                  <a:srgbClr val="404040"/>
                </a:solidFill>
                <a:latin typeface="微软雅黑" panose="020B0503020204020204" charset="-122"/>
                <a:ea typeface="微软雅黑" panose="020B0503020204020204" charset="-122"/>
                <a:cs typeface="SVDSIO+MicrosoftYaHei-Bold" panose="020B0703020204020201" charset="-122"/>
              </a:rPr>
              <a:t>CCER/VCS/GS</a:t>
            </a:r>
            <a:endParaRPr sz="1200" u="sng" dirty="0">
              <a:solidFill>
                <a:srgbClr val="404040"/>
              </a:solidFill>
              <a:latin typeface="微软雅黑" panose="020B0503020204020204" charset="-122"/>
              <a:ea typeface="微软雅黑" panose="020B0503020204020204" charset="-122"/>
              <a:cs typeface="SVDSIO+MicrosoftYaHei-Bold" panose="020B0703020204020201" charset="-122"/>
            </a:endParaRPr>
          </a:p>
        </p:txBody>
      </p:sp>
      <p:sp>
        <p:nvSpPr>
          <p:cNvPr id="14" name="object 14"/>
          <p:cNvSpPr txBox="1"/>
          <p:nvPr/>
        </p:nvSpPr>
        <p:spPr>
          <a:xfrm>
            <a:off x="6461648" y="3651685"/>
            <a:ext cx="1822271" cy="391795"/>
          </a:xfrm>
          <a:prstGeom prst="rect">
            <a:avLst/>
          </a:prstGeom>
        </p:spPr>
        <p:txBody>
          <a:bodyPr vert="horz" wrap="square" lIns="0" tIns="0" rIns="0" bIns="0" rtlCol="0">
            <a:spAutoFit/>
          </a:bodyPr>
          <a:p>
            <a:pPr marL="0" marR="0">
              <a:lnSpc>
                <a:spcPct val="100000"/>
              </a:lnSpc>
              <a:spcBef>
                <a:spcPts val="0"/>
              </a:spcBef>
              <a:spcAft>
                <a:spcPts val="0"/>
              </a:spcAft>
            </a:pPr>
            <a:r>
              <a:rPr sz="1350" dirty="0">
                <a:solidFill>
                  <a:srgbClr val="404040"/>
                </a:solidFill>
                <a:latin typeface="微软雅黑" panose="020B0503020204020204" charset="-122"/>
                <a:ea typeface="微软雅黑" panose="020B0503020204020204" charset="-122"/>
                <a:cs typeface="SVDSIO+MicrosoftYaHei-Bold" panose="020B0703020204020201" charset="-122"/>
              </a:rPr>
              <a:t>完成履约</a:t>
            </a:r>
            <a:endParaRPr sz="1350" dirty="0">
              <a:solidFill>
                <a:srgbClr val="404040"/>
              </a:solidFill>
              <a:latin typeface="微软雅黑" panose="020B0503020204020204" charset="-122"/>
              <a:ea typeface="微软雅黑" panose="020B0503020204020204" charset="-122"/>
              <a:cs typeface="SVDSIO+MicrosoftYaHei-Bold" panose="020B0703020204020201" charset="-122"/>
            </a:endParaRPr>
          </a:p>
          <a:p>
            <a:pPr marL="0" marR="0">
              <a:lnSpc>
                <a:spcPct val="100000"/>
              </a:lnSpc>
              <a:spcBef>
                <a:spcPts val="0"/>
              </a:spcBef>
              <a:spcAft>
                <a:spcPts val="0"/>
              </a:spcAft>
            </a:pPr>
            <a:r>
              <a:rPr sz="1200" u="sng" dirty="0">
                <a:solidFill>
                  <a:srgbClr val="404040"/>
                </a:solidFill>
                <a:latin typeface="微软雅黑" panose="020B0503020204020204" charset="-122"/>
                <a:ea typeface="微软雅黑" panose="020B0503020204020204" charset="-122"/>
                <a:cs typeface="LSIELG+MicrosoftYaHei" panose="020B0503020204020204" charset="-122"/>
              </a:rPr>
              <a:t>按照要求完成履约</a:t>
            </a:r>
            <a:endParaRPr sz="1200" u="sng" dirty="0">
              <a:solidFill>
                <a:srgbClr val="404040"/>
              </a:solidFill>
              <a:latin typeface="微软雅黑" panose="020B0503020204020204" charset="-122"/>
              <a:ea typeface="微软雅黑" panose="020B0503020204020204" charset="-122"/>
              <a:cs typeface="LSIELG+MicrosoftYaHei" panose="020B0503020204020204" charset="-122"/>
            </a:endParaRPr>
          </a:p>
        </p:txBody>
      </p:sp>
      <p:sp>
        <p:nvSpPr>
          <p:cNvPr id="6" name="object 6"/>
          <p:cNvSpPr txBox="1"/>
          <p:nvPr/>
        </p:nvSpPr>
        <p:spPr>
          <a:xfrm>
            <a:off x="6462577" y="1057247"/>
            <a:ext cx="1828461" cy="576580"/>
          </a:xfrm>
          <a:prstGeom prst="rect">
            <a:avLst/>
          </a:prstGeom>
        </p:spPr>
        <p:txBody>
          <a:bodyPr vert="horz" wrap="square" lIns="0" tIns="0" rIns="0" bIns="0" rtlCol="0">
            <a:spAutoFit/>
          </a:bodyPr>
          <a:p>
            <a:pPr marL="0" marR="0">
              <a:lnSpc>
                <a:spcPct val="100000"/>
              </a:lnSpc>
              <a:spcBef>
                <a:spcPts val="0"/>
              </a:spcBef>
              <a:spcAft>
                <a:spcPts val="0"/>
              </a:spcAft>
            </a:pPr>
            <a:r>
              <a:rPr sz="1350" dirty="0">
                <a:solidFill>
                  <a:srgbClr val="404040"/>
                </a:solidFill>
                <a:latin typeface="微软雅黑" panose="020B0503020204020204" charset="-122"/>
                <a:ea typeface="微软雅黑" panose="020B0503020204020204" charset="-122"/>
                <a:cs typeface="SVDSIO+MicrosoftYaHei-Bold" panose="020B0703020204020201" charset="-122"/>
              </a:rPr>
              <a:t>排放数据</a:t>
            </a:r>
            <a:endParaRPr sz="1350" dirty="0">
              <a:solidFill>
                <a:srgbClr val="404040"/>
              </a:solidFill>
              <a:latin typeface="微软雅黑" panose="020B0503020204020204" charset="-122"/>
              <a:ea typeface="微软雅黑" panose="020B0503020204020204" charset="-122"/>
              <a:cs typeface="SVDSIO+MicrosoftYaHei-Bold" panose="020B0703020204020201" charset="-122"/>
            </a:endParaRPr>
          </a:p>
          <a:p>
            <a:pPr marL="0" marR="0">
              <a:lnSpc>
                <a:spcPct val="100000"/>
              </a:lnSpc>
              <a:spcBef>
                <a:spcPts val="0"/>
              </a:spcBef>
              <a:spcAft>
                <a:spcPts val="0"/>
              </a:spcAft>
            </a:pPr>
            <a:r>
              <a:rPr sz="1200" u="sng" dirty="0">
                <a:solidFill>
                  <a:srgbClr val="404040"/>
                </a:solidFill>
                <a:latin typeface="微软雅黑" panose="020B0503020204020204" charset="-122"/>
                <a:ea typeface="微软雅黑" panose="020B0503020204020204" charset="-122"/>
                <a:cs typeface="SVDSIO+MicrosoftYaHei-Bold" panose="020B0703020204020201" charset="-122"/>
              </a:rPr>
              <a:t>摸清家底，了解历史和未来排放量</a:t>
            </a:r>
            <a:endParaRPr sz="1200" u="sng" dirty="0">
              <a:solidFill>
                <a:srgbClr val="404040"/>
              </a:solidFill>
              <a:latin typeface="微软雅黑" panose="020B0503020204020204" charset="-122"/>
              <a:ea typeface="微软雅黑" panose="020B0503020204020204" charset="-122"/>
              <a:cs typeface="SVDSIO+MicrosoftYaHei-Bold" panose="020B0703020204020201" charset="-122"/>
            </a:endParaRPr>
          </a:p>
        </p:txBody>
      </p:sp>
      <p:sp>
        <p:nvSpPr>
          <p:cNvPr id="7" name="object 7"/>
          <p:cNvSpPr txBox="1"/>
          <p:nvPr/>
        </p:nvSpPr>
        <p:spPr>
          <a:xfrm>
            <a:off x="6963954" y="2026081"/>
            <a:ext cx="1485625" cy="576580"/>
          </a:xfrm>
          <a:prstGeom prst="rect">
            <a:avLst/>
          </a:prstGeom>
        </p:spPr>
        <p:txBody>
          <a:bodyPr vert="horz" wrap="square" lIns="0" tIns="0" rIns="0" bIns="0" rtlCol="0">
            <a:spAutoFit/>
          </a:bodyPr>
          <a:p>
            <a:pPr marL="0" marR="0">
              <a:lnSpc>
                <a:spcPct val="100000"/>
              </a:lnSpc>
              <a:spcBef>
                <a:spcPts val="0"/>
              </a:spcBef>
              <a:spcAft>
                <a:spcPts val="0"/>
              </a:spcAft>
            </a:pPr>
            <a:r>
              <a:rPr sz="1350" dirty="0">
                <a:solidFill>
                  <a:srgbClr val="DE2F2F"/>
                </a:solidFill>
                <a:latin typeface="微软雅黑" panose="020B0503020204020204" charset="-122"/>
                <a:ea typeface="微软雅黑" panose="020B0503020204020204" charset="-122"/>
                <a:cs typeface="SVDSIO+MicrosoftYaHei-Bold" panose="020B0703020204020201" charset="-122"/>
              </a:rPr>
              <a:t>管理组织</a:t>
            </a:r>
            <a:endParaRPr sz="1350" dirty="0">
              <a:solidFill>
                <a:srgbClr val="DE2F2F"/>
              </a:solidFill>
              <a:latin typeface="微软雅黑" panose="020B0503020204020204" charset="-122"/>
              <a:ea typeface="微软雅黑" panose="020B0503020204020204" charset="-122"/>
              <a:cs typeface="SVDSIO+MicrosoftYaHei-Bold" panose="020B0703020204020201" charset="-122"/>
            </a:endParaRPr>
          </a:p>
          <a:p>
            <a:pPr marL="0" marR="0">
              <a:lnSpc>
                <a:spcPct val="100000"/>
              </a:lnSpc>
              <a:spcBef>
                <a:spcPts val="0"/>
              </a:spcBef>
              <a:spcAft>
                <a:spcPts val="0"/>
              </a:spcAft>
            </a:pPr>
            <a:r>
              <a:rPr sz="1200" u="sng" dirty="0">
                <a:solidFill>
                  <a:srgbClr val="DE2F2F"/>
                </a:solidFill>
                <a:latin typeface="微软雅黑" panose="020B0503020204020204" charset="-122"/>
                <a:ea typeface="微软雅黑" panose="020B0503020204020204" charset="-122"/>
                <a:cs typeface="LSIELG+MicrosoftYaHei" panose="020B0503020204020204" charset="-122"/>
              </a:rPr>
              <a:t>专职部门与人员，制定策略</a:t>
            </a:r>
            <a:endParaRPr sz="1200" u="sng" dirty="0">
              <a:solidFill>
                <a:srgbClr val="DE2F2F"/>
              </a:solidFill>
              <a:latin typeface="微软雅黑" panose="020B0503020204020204" charset="-122"/>
              <a:ea typeface="微软雅黑" panose="020B0503020204020204" charset="-122"/>
              <a:cs typeface="LSIELG+MicrosoftYaHei" panose="020B0503020204020204" charset="-122"/>
            </a:endParaRPr>
          </a:p>
        </p:txBody>
      </p:sp>
      <p:sp>
        <p:nvSpPr>
          <p:cNvPr id="10" name="object 10"/>
          <p:cNvSpPr txBox="1"/>
          <p:nvPr/>
        </p:nvSpPr>
        <p:spPr>
          <a:xfrm>
            <a:off x="6947809" y="3016485"/>
            <a:ext cx="1414677" cy="207645"/>
          </a:xfrm>
          <a:prstGeom prst="rect">
            <a:avLst/>
          </a:prstGeom>
        </p:spPr>
        <p:txBody>
          <a:bodyPr vert="horz" wrap="square" lIns="0" tIns="0" rIns="0" bIns="0" rtlCol="0">
            <a:spAutoFit/>
          </a:bodyPr>
          <a:p>
            <a:pPr marL="0" marR="0" algn="l">
              <a:lnSpc>
                <a:spcPct val="100000"/>
              </a:lnSpc>
              <a:spcBef>
                <a:spcPts val="0"/>
              </a:spcBef>
              <a:spcAft>
                <a:spcPts val="0"/>
              </a:spcAft>
              <a:buClrTx/>
              <a:buSzTx/>
              <a:buNone/>
            </a:pPr>
            <a:r>
              <a:rPr sz="1350" dirty="0">
                <a:solidFill>
                  <a:srgbClr val="DE2F2F"/>
                </a:solidFill>
                <a:latin typeface="微软雅黑" panose="020B0503020204020204" charset="-122"/>
                <a:ea typeface="微软雅黑" panose="020B0503020204020204" charset="-122"/>
                <a:cs typeface="SVDSIO+MicrosoftYaHei-Bold" panose="020B0703020204020201" charset="-122"/>
              </a:rPr>
              <a:t>报送登记</a:t>
            </a:r>
            <a:endParaRPr sz="1350" dirty="0">
              <a:solidFill>
                <a:srgbClr val="DE2F2F"/>
              </a:solidFill>
              <a:latin typeface="微软雅黑" panose="020B0503020204020204" charset="-122"/>
              <a:ea typeface="微软雅黑" panose="020B0503020204020204" charset="-122"/>
              <a:cs typeface="SVDSIO+MicrosoftYaHei-Bold" panose="020B0703020204020201" charset="-122"/>
            </a:endParaRPr>
          </a:p>
        </p:txBody>
      </p:sp>
      <p:sp>
        <p:nvSpPr>
          <p:cNvPr id="12" name="object 12"/>
          <p:cNvSpPr txBox="1"/>
          <p:nvPr/>
        </p:nvSpPr>
        <p:spPr>
          <a:xfrm>
            <a:off x="6947809" y="3273613"/>
            <a:ext cx="1887029" cy="184150"/>
          </a:xfrm>
          <a:prstGeom prst="rect">
            <a:avLst/>
          </a:prstGeom>
        </p:spPr>
        <p:txBody>
          <a:bodyPr vert="horz" wrap="square" lIns="0" tIns="0" rIns="0" bIns="0" rtlCol="0">
            <a:spAutoFit/>
          </a:bodyPr>
          <a:p>
            <a:pPr marL="0" marR="0" algn="l">
              <a:lnSpc>
                <a:spcPct val="100000"/>
              </a:lnSpc>
              <a:spcBef>
                <a:spcPts val="0"/>
              </a:spcBef>
              <a:spcAft>
                <a:spcPts val="0"/>
              </a:spcAft>
              <a:buClrTx/>
              <a:buSzTx/>
              <a:buFontTx/>
            </a:pPr>
            <a:r>
              <a:rPr sz="1200" u="sng" dirty="0">
                <a:solidFill>
                  <a:srgbClr val="DE2F2F"/>
                </a:solidFill>
                <a:latin typeface="微软雅黑" panose="020B0503020204020204" charset="-122"/>
                <a:ea typeface="微软雅黑" panose="020B0503020204020204" charset="-122"/>
                <a:cs typeface="SVDSIO+MicrosoftYaHei-Bold" panose="020B0703020204020201" charset="-122"/>
              </a:rPr>
              <a:t>监测、报告、核查</a:t>
            </a:r>
            <a:endParaRPr sz="1200" u="sng" dirty="0">
              <a:solidFill>
                <a:srgbClr val="DE2F2F"/>
              </a:solidFill>
              <a:latin typeface="微软雅黑" panose="020B0503020204020204" charset="-122"/>
              <a:ea typeface="微软雅黑" panose="020B0503020204020204" charset="-122"/>
              <a:cs typeface="SVDSIO+MicrosoftYaHei-Bold" panose="020B07030202040202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
                                        </p:tgtEl>
                                        <p:attrNameLst>
                                          <p:attrName>ppt_y</p:attrName>
                                        </p:attrNameLst>
                                      </p:cBhvr>
                                      <p:tavLst>
                                        <p:tav tm="0">
                                          <p:val>
                                            <p:strVal val="#ppt_y"/>
                                          </p:val>
                                        </p:tav>
                                        <p:tav tm="100000">
                                          <p:val>
                                            <p:strVal val="#ppt_y"/>
                                          </p:val>
                                        </p:tav>
                                      </p:tavLst>
                                    </p:anim>
                                    <p:anim calcmode="lin" valueType="num">
                                      <p:cBhvr>
                                        <p:cTn id="9"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12" name="图片 11" descr="4企业碳资产管理策略培训-Apr2021-L（修改）23"/>
          <p:cNvPicPr>
            <a:picLocks noChangeAspect="1"/>
          </p:cNvPicPr>
          <p:nvPr/>
        </p:nvPicPr>
        <p:blipFill>
          <a:blip r:embed="rId2"/>
          <a:stretch>
            <a:fillRect/>
          </a:stretch>
        </p:blipFill>
        <p:spPr>
          <a:xfrm>
            <a:off x="3492500" y="555625"/>
            <a:ext cx="5395595" cy="4054475"/>
          </a:xfrm>
          <a:prstGeom prst="rect">
            <a:avLst/>
          </a:prstGeom>
        </p:spPr>
      </p:pic>
      <p:sp>
        <p:nvSpPr>
          <p:cNvPr id="5" name="object 5"/>
          <p:cNvSpPr txBox="1"/>
          <p:nvPr/>
        </p:nvSpPr>
        <p:spPr>
          <a:xfrm>
            <a:off x="5220627" y="1204018"/>
            <a:ext cx="2384849" cy="269875"/>
          </a:xfrm>
          <a:prstGeom prst="rect">
            <a:avLst/>
          </a:prstGeom>
        </p:spPr>
        <p:txBody>
          <a:bodyPr vert="horz" wrap="square" lIns="0" tIns="0" rIns="0" bIns="0" rtlCol="0">
            <a:spAutoFit/>
          </a:bodyPr>
          <a:lstStyle/>
          <a:p>
            <a:pPr marL="0" marR="0">
              <a:lnSpc>
                <a:spcPts val="2105"/>
              </a:lnSpc>
              <a:spcBef>
                <a:spcPts val="0"/>
              </a:spcBef>
              <a:spcAft>
                <a:spcPts val="0"/>
              </a:spcAft>
            </a:pPr>
            <a:r>
              <a:rPr sz="1600" dirty="0">
                <a:solidFill>
                  <a:srgbClr val="FFFFFF"/>
                </a:solidFill>
                <a:latin typeface="方正黑体_GBK" panose="03000509000000000000" charset="-122"/>
                <a:ea typeface="方正黑体_GBK" panose="03000509000000000000" charset="-122"/>
                <a:cs typeface="LSIELG+MicrosoftYaHei" panose="020B0503020204020204" charset="-122"/>
              </a:rPr>
              <a:t>碳金融？期权？衍生品</a:t>
            </a:r>
            <a:r>
              <a:rPr sz="1600" dirty="0">
                <a:solidFill>
                  <a:srgbClr val="FFFFFF"/>
                </a:solidFill>
                <a:latin typeface="LSIELG+MicrosoftYaHei" panose="020B0503020204020204" charset="-122"/>
                <a:cs typeface="LSIELG+MicrosoftYaHei" panose="020B0503020204020204" charset="-122"/>
              </a:rPr>
              <a:t>？</a:t>
            </a:r>
            <a:endParaRPr sz="1600" dirty="0">
              <a:solidFill>
                <a:srgbClr val="FFFFFF"/>
              </a:solidFill>
              <a:latin typeface="LSIELG+MicrosoftYaHei" panose="020B0503020204020204" charset="-122"/>
              <a:cs typeface="LSIELG+MicrosoftYaHei" panose="020B0503020204020204" charset="-122"/>
            </a:endParaRPr>
          </a:p>
        </p:txBody>
      </p:sp>
      <p:sp>
        <p:nvSpPr>
          <p:cNvPr id="6" name="object 6"/>
          <p:cNvSpPr txBox="1"/>
          <p:nvPr/>
        </p:nvSpPr>
        <p:spPr>
          <a:xfrm>
            <a:off x="5940566" y="1516788"/>
            <a:ext cx="929723" cy="305617"/>
          </a:xfrm>
          <a:prstGeom prst="rect">
            <a:avLst/>
          </a:prstGeom>
        </p:spPr>
        <p:txBody>
          <a:bodyPr vert="horz" wrap="square" lIns="0" tIns="0" rIns="0" bIns="0" rtlCol="0">
            <a:spAutoFit/>
          </a:bodyPr>
          <a:lstStyle/>
          <a:p>
            <a:pPr marL="0" marR="0">
              <a:lnSpc>
                <a:spcPts val="2105"/>
              </a:lnSpc>
              <a:spcBef>
                <a:spcPts val="0"/>
              </a:spcBef>
              <a:spcAft>
                <a:spcPts val="0"/>
              </a:spcAft>
            </a:pPr>
            <a:r>
              <a:rPr sz="1600" dirty="0">
                <a:solidFill>
                  <a:srgbClr val="FFFFFF"/>
                </a:solidFill>
                <a:latin typeface="Arial" panose="020B0604020202020204"/>
                <a:cs typeface="Arial" panose="020B0604020202020204"/>
              </a:rPr>
              <a:t>CCER</a:t>
            </a:r>
            <a:r>
              <a:rPr sz="1600" dirty="0">
                <a:solidFill>
                  <a:srgbClr val="FFFFFF"/>
                </a:solidFill>
                <a:latin typeface="LSIELG+MicrosoftYaHei" panose="020B0503020204020204" charset="-122"/>
                <a:cs typeface="LSIELG+MicrosoftYaHei" panose="020B0503020204020204" charset="-122"/>
              </a:rPr>
              <a:t>？</a:t>
            </a:r>
            <a:endParaRPr sz="1600" dirty="0">
              <a:solidFill>
                <a:srgbClr val="FFFFFF"/>
              </a:solidFill>
              <a:latin typeface="LSIELG+MicrosoftYaHei" panose="020B0503020204020204" charset="-122"/>
              <a:cs typeface="LSIELG+MicrosoftYaHei" panose="020B0503020204020204" charset="-122"/>
            </a:endParaRPr>
          </a:p>
        </p:txBody>
      </p:sp>
      <p:sp>
        <p:nvSpPr>
          <p:cNvPr id="7" name="object 7"/>
          <p:cNvSpPr txBox="1"/>
          <p:nvPr/>
        </p:nvSpPr>
        <p:spPr>
          <a:xfrm>
            <a:off x="540051" y="1852156"/>
            <a:ext cx="3578352" cy="1089025"/>
          </a:xfrm>
          <a:prstGeom prst="rect">
            <a:avLst/>
          </a:prstGeom>
        </p:spPr>
        <p:txBody>
          <a:bodyPr vert="horz" wrap="square" lIns="0" tIns="0" rIns="0" bIns="0" rtlCol="0">
            <a:spAutoFit/>
          </a:bodyPr>
          <a:lstStyle/>
          <a:p>
            <a:pPr marL="0" marR="0">
              <a:lnSpc>
                <a:spcPts val="4450"/>
              </a:lnSpc>
              <a:spcBef>
                <a:spcPts val="0"/>
              </a:spcBef>
              <a:spcAft>
                <a:spcPts val="0"/>
              </a:spcAft>
            </a:pPr>
            <a:r>
              <a:rPr sz="3200" spc="22" dirty="0">
                <a:solidFill>
                  <a:schemeClr val="tx2"/>
                </a:solidFill>
                <a:latin typeface="方正黑体_GBK" panose="03000509000000000000" charset="-122"/>
                <a:ea typeface="方正黑体_GBK" panose="03000509000000000000" charset="-122"/>
                <a:cs typeface="SVDSIO+MicrosoftYaHei-Bold" panose="020B0703020204020201" charset="-122"/>
              </a:rPr>
              <a:t>企业采取什么样的</a:t>
            </a:r>
            <a:endParaRPr sz="3200" spc="22" dirty="0">
              <a:solidFill>
                <a:schemeClr val="tx2"/>
              </a:solidFill>
              <a:latin typeface="方正黑体_GBK" panose="03000509000000000000" charset="-122"/>
              <a:ea typeface="方正黑体_GBK" panose="03000509000000000000" charset="-122"/>
              <a:cs typeface="SVDSIO+MicrosoftYaHei-Bold" panose="020B0703020204020201" charset="-122"/>
            </a:endParaRPr>
          </a:p>
          <a:p>
            <a:pPr marL="0" marR="0">
              <a:lnSpc>
                <a:spcPts val="4045"/>
              </a:lnSpc>
              <a:spcBef>
                <a:spcPts val="0"/>
              </a:spcBef>
              <a:spcAft>
                <a:spcPts val="0"/>
              </a:spcAft>
            </a:pPr>
            <a:r>
              <a:rPr sz="3200" spc="22" dirty="0">
                <a:solidFill>
                  <a:schemeClr val="tx2"/>
                </a:solidFill>
                <a:latin typeface="方正黑体_GBK" panose="03000509000000000000" charset="-122"/>
                <a:ea typeface="方正黑体_GBK" panose="03000509000000000000" charset="-122"/>
                <a:cs typeface="SVDSIO+MicrosoftYaHei-Bold" panose="020B0703020204020201" charset="-122"/>
              </a:rPr>
              <a:t>碳资产管理策略？</a:t>
            </a:r>
            <a:endParaRPr sz="3200" spc="22" dirty="0">
              <a:solidFill>
                <a:schemeClr val="tx2"/>
              </a:solidFill>
              <a:latin typeface="方正黑体_GBK" panose="03000509000000000000" charset="-122"/>
              <a:ea typeface="方正黑体_GBK" panose="03000509000000000000" charset="-122"/>
              <a:cs typeface="SVDSIO+MicrosoftYaHei-Bold" panose="020B0703020204020201" charset="-122"/>
            </a:endParaRPr>
          </a:p>
        </p:txBody>
      </p:sp>
      <p:sp>
        <p:nvSpPr>
          <p:cNvPr id="8" name="object 8"/>
          <p:cNvSpPr txBox="1"/>
          <p:nvPr/>
        </p:nvSpPr>
        <p:spPr>
          <a:xfrm>
            <a:off x="6948463" y="2149543"/>
            <a:ext cx="963168" cy="269875"/>
          </a:xfrm>
          <a:prstGeom prst="rect">
            <a:avLst/>
          </a:prstGeom>
        </p:spPr>
        <p:txBody>
          <a:bodyPr vert="horz" wrap="square" lIns="0" tIns="0" rIns="0" bIns="0" rtlCol="0">
            <a:spAutoFit/>
          </a:bodyPr>
          <a:lstStyle/>
          <a:p>
            <a:pPr marL="0" marR="0">
              <a:lnSpc>
                <a:spcPts val="2105"/>
              </a:lnSpc>
              <a:spcBef>
                <a:spcPts val="0"/>
              </a:spcBef>
              <a:spcAft>
                <a:spcPts val="0"/>
              </a:spcAft>
            </a:pPr>
            <a:r>
              <a:rPr sz="1600" dirty="0">
                <a:solidFill>
                  <a:srgbClr val="FFFFFF"/>
                </a:solidFill>
                <a:latin typeface="方正黑体_GBK" panose="03000509000000000000" charset="-122"/>
                <a:ea typeface="方正黑体_GBK" panose="03000509000000000000" charset="-122"/>
                <a:cs typeface="LSIELG+MicrosoftYaHei" panose="020B0503020204020204" charset="-122"/>
              </a:rPr>
              <a:t>碳资产如</a:t>
            </a:r>
            <a:endParaRPr sz="16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9" name="object 9"/>
          <p:cNvSpPr txBox="1"/>
          <p:nvPr/>
        </p:nvSpPr>
        <p:spPr>
          <a:xfrm>
            <a:off x="5939790" y="2419350"/>
            <a:ext cx="831850" cy="304165"/>
          </a:xfrm>
          <a:prstGeom prst="rect">
            <a:avLst/>
          </a:prstGeom>
        </p:spPr>
        <p:txBody>
          <a:bodyPr vert="horz" wrap="square" lIns="0" tIns="0" rIns="0" bIns="0" rtlCol="0">
            <a:spAutoFit/>
          </a:bodyPr>
          <a:lstStyle/>
          <a:p>
            <a:pPr marL="0" marR="0">
              <a:lnSpc>
                <a:spcPts val="2375"/>
              </a:lnSpc>
              <a:spcBef>
                <a:spcPts val="0"/>
              </a:spcBef>
              <a:spcAft>
                <a:spcPts val="0"/>
              </a:spcAft>
            </a:pPr>
            <a:r>
              <a:rPr sz="2400" dirty="0">
                <a:solidFill>
                  <a:srgbClr val="FFFFFF"/>
                </a:solidFill>
                <a:latin typeface="方正黑体_GBK" panose="03000509000000000000" charset="-122"/>
                <a:ea typeface="方正黑体_GBK" panose="03000509000000000000" charset="-122"/>
                <a:cs typeface="SVDSIO+MicrosoftYaHei-Bold" panose="020B0703020204020201" charset="-122"/>
              </a:rPr>
              <a:t>策略</a:t>
            </a:r>
            <a:endParaRPr sz="1800" dirty="0">
              <a:solidFill>
                <a:srgbClr val="FFFFFF"/>
              </a:solidFill>
              <a:latin typeface="方正黑体_GBK" panose="03000509000000000000" charset="-122"/>
              <a:ea typeface="方正黑体_GBK" panose="03000509000000000000" charset="-122"/>
              <a:cs typeface="SVDSIO+MicrosoftYaHei-Bold" panose="020B0703020204020201" charset="-122"/>
            </a:endParaRPr>
          </a:p>
        </p:txBody>
      </p:sp>
      <p:sp>
        <p:nvSpPr>
          <p:cNvPr id="10" name="object 10"/>
          <p:cNvSpPr txBox="1"/>
          <p:nvPr/>
        </p:nvSpPr>
        <p:spPr>
          <a:xfrm>
            <a:off x="6948463" y="2395003"/>
            <a:ext cx="963168" cy="793294"/>
          </a:xfrm>
          <a:prstGeom prst="rect">
            <a:avLst/>
          </a:prstGeom>
        </p:spPr>
        <p:txBody>
          <a:bodyPr vert="horz" wrap="square" lIns="0" tIns="0" rIns="0" bIns="0" rtlCol="0">
            <a:spAutoFit/>
          </a:bodyPr>
          <a:lstStyle/>
          <a:p>
            <a:pPr marL="0" marR="0">
              <a:lnSpc>
                <a:spcPts val="2105"/>
              </a:lnSpc>
              <a:spcBef>
                <a:spcPts val="0"/>
              </a:spcBef>
              <a:spcAft>
                <a:spcPts val="0"/>
              </a:spcAft>
            </a:pPr>
            <a:r>
              <a:rPr sz="1600" dirty="0">
                <a:solidFill>
                  <a:srgbClr val="FFFFFF"/>
                </a:solidFill>
                <a:latin typeface="方正黑体_GBK" panose="03000509000000000000" charset="-122"/>
                <a:ea typeface="方正黑体_GBK" panose="03000509000000000000" charset="-122"/>
                <a:cs typeface="LSIELG+MicrosoftYaHei" panose="020B0503020204020204" charset="-122"/>
              </a:rPr>
              <a:t>何管理？</a:t>
            </a:r>
            <a:endParaRPr sz="16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905"/>
              </a:lnSpc>
              <a:spcBef>
                <a:spcPts val="0"/>
              </a:spcBef>
              <a:spcAft>
                <a:spcPts val="0"/>
              </a:spcAft>
            </a:pPr>
            <a:r>
              <a:rPr sz="1600" dirty="0">
                <a:solidFill>
                  <a:srgbClr val="FFFFFF"/>
                </a:solidFill>
                <a:latin typeface="方正黑体_GBK" panose="03000509000000000000" charset="-122"/>
                <a:ea typeface="方正黑体_GBK" panose="03000509000000000000" charset="-122"/>
                <a:cs typeface="LSIELG+MicrosoftYaHei" panose="020B0503020204020204" charset="-122"/>
              </a:rPr>
              <a:t>碳资产如</a:t>
            </a:r>
            <a:endParaRPr sz="16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930"/>
              </a:lnSpc>
              <a:spcBef>
                <a:spcPts val="0"/>
              </a:spcBef>
              <a:spcAft>
                <a:spcPts val="0"/>
              </a:spcAft>
            </a:pPr>
            <a:r>
              <a:rPr sz="1600" dirty="0">
                <a:solidFill>
                  <a:srgbClr val="FFFFFF"/>
                </a:solidFill>
                <a:latin typeface="方正黑体_GBK" panose="03000509000000000000" charset="-122"/>
                <a:ea typeface="方正黑体_GBK" panose="03000509000000000000" charset="-122"/>
                <a:cs typeface="LSIELG+MicrosoftYaHei" panose="020B0503020204020204" charset="-122"/>
              </a:rPr>
              <a:t>何交易？</a:t>
            </a:r>
            <a:endParaRPr sz="16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11" name="object 11"/>
          <p:cNvSpPr txBox="1"/>
          <p:nvPr/>
        </p:nvSpPr>
        <p:spPr>
          <a:xfrm>
            <a:off x="4787900" y="3075940"/>
            <a:ext cx="1538605" cy="515620"/>
          </a:xfrm>
          <a:prstGeom prst="rect">
            <a:avLst/>
          </a:prstGeom>
        </p:spPr>
        <p:txBody>
          <a:bodyPr vert="horz" wrap="square" lIns="0" tIns="0" rIns="0" bIns="0" rtlCol="0">
            <a:spAutoFit/>
          </a:bodyPr>
          <a:lstStyle/>
          <a:p>
            <a:pPr marL="102235" marR="0">
              <a:lnSpc>
                <a:spcPts val="2105"/>
              </a:lnSpc>
              <a:spcBef>
                <a:spcPts val="0"/>
              </a:spcBef>
              <a:spcAft>
                <a:spcPts val="0"/>
              </a:spcAft>
            </a:pPr>
            <a:r>
              <a:rPr sz="1600" dirty="0">
                <a:solidFill>
                  <a:srgbClr val="FFFFFF"/>
                </a:solidFill>
                <a:latin typeface="方正黑体_GBK" panose="03000509000000000000" charset="-122"/>
                <a:ea typeface="方正黑体_GBK" panose="03000509000000000000" charset="-122"/>
                <a:cs typeface="LSIELG+MicrosoftYaHei" panose="020B0503020204020204" charset="-122"/>
              </a:rPr>
              <a:t>谁制定策略？</a:t>
            </a:r>
            <a:endParaRPr sz="16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920"/>
              </a:lnSpc>
              <a:spcBef>
                <a:spcPts val="0"/>
              </a:spcBef>
              <a:spcAft>
                <a:spcPts val="0"/>
              </a:spcAft>
            </a:pPr>
            <a:r>
              <a:rPr lang="en-US" sz="1600" dirty="0">
                <a:solidFill>
                  <a:srgbClr val="FFFFFF"/>
                </a:solidFill>
                <a:latin typeface="方正黑体_GBK" panose="03000509000000000000" charset="-122"/>
                <a:ea typeface="方正黑体_GBK" panose="03000509000000000000" charset="-122"/>
                <a:cs typeface="LSIELG+MicrosoftYaHei" panose="020B0503020204020204" charset="-122"/>
              </a:rPr>
              <a:t>  </a:t>
            </a:r>
            <a:r>
              <a:rPr sz="1600" dirty="0">
                <a:solidFill>
                  <a:srgbClr val="FFFFFF"/>
                </a:solidFill>
                <a:latin typeface="方正黑体_GBK" panose="03000509000000000000" charset="-122"/>
                <a:ea typeface="方正黑体_GBK" panose="03000509000000000000" charset="-122"/>
                <a:cs typeface="LSIELG+MicrosoftYaHei" panose="020B0503020204020204" charset="-122"/>
              </a:rPr>
              <a:t>制定什么策略？</a:t>
            </a:r>
            <a:endParaRPr sz="16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13" name="object 4"/>
          <p:cNvSpPr txBox="1"/>
          <p:nvPr/>
        </p:nvSpPr>
        <p:spPr>
          <a:xfrm>
            <a:off x="467230" y="123975"/>
            <a:ext cx="1933956" cy="339090"/>
          </a:xfrm>
          <a:prstGeom prst="rect">
            <a:avLst/>
          </a:prstGeom>
        </p:spPr>
        <p:txBody>
          <a:bodyPr vert="horz" wrap="square" lIns="0" tIns="0" rIns="0" bIns="0" rtlCol="0">
            <a:spAutoFit/>
          </a:bodyPr>
          <a:p>
            <a:pPr marL="0" marR="0">
              <a:lnSpc>
                <a:spcPts val="2645"/>
              </a:lnSpc>
              <a:spcBef>
                <a:spcPts val="0"/>
              </a:spcBef>
              <a:spcAft>
                <a:spcPts val="0"/>
              </a:spcAft>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企业碳资产管理</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16" name="图片 15" descr="4企业碳资产管理策略培训-Apr2021-L（修改）23"/>
          <p:cNvPicPr>
            <a:picLocks noChangeAspect="1"/>
          </p:cNvPicPr>
          <p:nvPr/>
        </p:nvPicPr>
        <p:blipFill>
          <a:blip r:embed="rId2"/>
          <a:stretch>
            <a:fillRect/>
          </a:stretch>
        </p:blipFill>
        <p:spPr>
          <a:xfrm>
            <a:off x="1897380" y="669290"/>
            <a:ext cx="5062220" cy="3804920"/>
          </a:xfrm>
          <a:prstGeom prst="rect">
            <a:avLst/>
          </a:prstGeom>
        </p:spPr>
      </p:pic>
      <p:sp>
        <p:nvSpPr>
          <p:cNvPr id="4" name="object 4"/>
          <p:cNvSpPr txBox="1"/>
          <p:nvPr/>
        </p:nvSpPr>
        <p:spPr>
          <a:xfrm>
            <a:off x="395475" y="123975"/>
            <a:ext cx="2442972" cy="339090"/>
          </a:xfrm>
          <a:prstGeom prst="rect">
            <a:avLst/>
          </a:prstGeom>
        </p:spPr>
        <p:txBody>
          <a:bodyPr vert="horz" wrap="square" lIns="0" tIns="0" rIns="0" bIns="0" rtlCol="0">
            <a:spAutoFit/>
          </a:bodyPr>
          <a:lstStyle/>
          <a:p>
            <a:pPr marL="0" marR="0">
              <a:lnSpc>
                <a:spcPts val="2645"/>
              </a:lnSpc>
              <a:spcBef>
                <a:spcPts val="0"/>
              </a:spcBef>
              <a:spcAft>
                <a:spcPts val="0"/>
              </a:spcAft>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企业碳资产管理策略</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5" name="object 5"/>
          <p:cNvSpPr txBox="1"/>
          <p:nvPr/>
        </p:nvSpPr>
        <p:spPr>
          <a:xfrm>
            <a:off x="3708218" y="1420127"/>
            <a:ext cx="1219200" cy="203200"/>
          </a:xfrm>
          <a:prstGeom prst="rect">
            <a:avLst/>
          </a:prstGeom>
        </p:spPr>
        <p:txBody>
          <a:bodyPr vert="horz" wrap="square" lIns="0" tIns="0" rIns="0" bIns="0" rtlCol="0">
            <a:spAutoFit/>
          </a:bodyPr>
          <a:lstStyle/>
          <a:p>
            <a:pPr marL="0" marR="0">
              <a:lnSpc>
                <a:spcPts val="1585"/>
              </a:lnSpc>
              <a:spcBef>
                <a:spcPts val="0"/>
              </a:spcBef>
              <a:spcAft>
                <a:spcPts val="0"/>
              </a:spcAft>
            </a:pPr>
            <a:r>
              <a:rPr sz="1200" dirty="0">
                <a:solidFill>
                  <a:srgbClr val="FFFFFF"/>
                </a:solidFill>
                <a:latin typeface="方正黑体_GBK" panose="03000509000000000000" charset="-122"/>
                <a:ea typeface="方正黑体_GBK" panose="03000509000000000000" charset="-122"/>
                <a:cs typeface="LSIELG+MicrosoftYaHei" panose="020B0503020204020204" charset="-122"/>
              </a:rPr>
              <a:t>完成碳配额履约</a:t>
            </a:r>
            <a:endParaRPr sz="12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6" name="object 6"/>
          <p:cNvSpPr txBox="1"/>
          <p:nvPr/>
        </p:nvSpPr>
        <p:spPr>
          <a:xfrm>
            <a:off x="6948230" y="1940881"/>
            <a:ext cx="60960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风险</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7" name="object 7"/>
          <p:cNvSpPr txBox="1"/>
          <p:nvPr/>
        </p:nvSpPr>
        <p:spPr>
          <a:xfrm>
            <a:off x="6667686" y="2281092"/>
            <a:ext cx="2263139" cy="769620"/>
          </a:xfrm>
          <a:prstGeom prst="rect">
            <a:avLst/>
          </a:prstGeom>
        </p:spPr>
        <p:txBody>
          <a:bodyPr vert="horz" wrap="square" lIns="0" tIns="0" rIns="0" bIns="0" rtlCol="0">
            <a:spAutoFit/>
          </a:bodyPr>
          <a:lstStyle/>
          <a:p>
            <a:pPr marL="0" marR="0">
              <a:lnSpc>
                <a:spcPts val="210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a:t>
            </a:r>
            <a:r>
              <a:rPr sz="1400" spc="1251"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临近履约期，价格波</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286385" marR="0">
              <a:lnSpc>
                <a:spcPts val="192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动较大，企业被动接</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286385" marR="0">
              <a:lnSpc>
                <a:spcPts val="1930"/>
              </a:lnSpc>
              <a:spcBef>
                <a:spcPts val="5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受价格波动；</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8" name="object 8"/>
          <p:cNvSpPr txBox="1"/>
          <p:nvPr/>
        </p:nvSpPr>
        <p:spPr>
          <a:xfrm>
            <a:off x="4140200" y="2355850"/>
            <a:ext cx="1147445"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rgbClr val="FFFFFF"/>
                </a:solidFill>
                <a:latin typeface="方正黑体_GBK" panose="03000509000000000000" charset="-122"/>
                <a:ea typeface="方正黑体_GBK" panose="03000509000000000000" charset="-122"/>
                <a:cs typeface="方正黑体_GBK" panose="03000509000000000000" charset="-122"/>
              </a:rPr>
              <a:t>策略A</a:t>
            </a:r>
            <a:r>
              <a:rPr sz="1800" spc="1542" dirty="0">
                <a:solidFill>
                  <a:srgbClr val="FFFFFF"/>
                </a:solidFill>
                <a:latin typeface="Arial" panose="020B0604020202020204"/>
                <a:cs typeface="Arial" panose="020B0604020202020204"/>
              </a:rPr>
              <a:t> </a:t>
            </a:r>
            <a:endParaRPr sz="1200" dirty="0">
              <a:solidFill>
                <a:srgbClr val="FFFFFF"/>
              </a:solidFill>
              <a:latin typeface="LSIELG+MicrosoftYaHei" panose="020B0503020204020204" charset="-122"/>
              <a:cs typeface="LSIELG+MicrosoftYaHei" panose="020B0503020204020204" charset="-122"/>
            </a:endParaRPr>
          </a:p>
        </p:txBody>
      </p:sp>
      <p:sp>
        <p:nvSpPr>
          <p:cNvPr id="9" name="object 9"/>
          <p:cNvSpPr txBox="1"/>
          <p:nvPr/>
        </p:nvSpPr>
        <p:spPr>
          <a:xfrm>
            <a:off x="1260035" y="2521341"/>
            <a:ext cx="106680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交易策略</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0" name="object 10"/>
          <p:cNvSpPr txBox="1"/>
          <p:nvPr/>
        </p:nvSpPr>
        <p:spPr>
          <a:xfrm>
            <a:off x="5076098" y="2284166"/>
            <a:ext cx="914400" cy="812800"/>
          </a:xfrm>
          <a:prstGeom prst="rect">
            <a:avLst/>
          </a:prstGeom>
        </p:spPr>
        <p:txBody>
          <a:bodyPr vert="horz" wrap="square" lIns="0" tIns="0" rIns="0" bIns="0" rtlCol="0">
            <a:spAutoFit/>
          </a:bodyPr>
          <a:lstStyle/>
          <a:p>
            <a:pPr marL="0" marR="0">
              <a:lnSpc>
                <a:spcPts val="1585"/>
              </a:lnSpc>
              <a:spcBef>
                <a:spcPts val="0"/>
              </a:spcBef>
              <a:spcAft>
                <a:spcPts val="0"/>
              </a:spcAft>
            </a:pPr>
            <a:r>
              <a:rPr sz="1200" dirty="0">
                <a:solidFill>
                  <a:srgbClr val="FFFFFF"/>
                </a:solidFill>
                <a:latin typeface="方正黑体_GBK" panose="03000509000000000000" charset="-122"/>
                <a:ea typeface="方正黑体_GBK" panose="03000509000000000000" charset="-122"/>
                <a:cs typeface="LSIELG+MicrosoftYaHei" panose="020B0503020204020204" charset="-122"/>
              </a:rPr>
              <a:t>（</a:t>
            </a:r>
            <a:r>
              <a:rPr sz="1200" dirty="0">
                <a:solidFill>
                  <a:srgbClr val="FFFFFF"/>
                </a:solidFill>
                <a:latin typeface="方正黑体_GBK" panose="03000509000000000000" charset="-122"/>
                <a:ea typeface="方正黑体_GBK" panose="03000509000000000000" charset="-122"/>
                <a:cs typeface="LSIELG+MicrosoftYaHei" panose="020B0503020204020204" charset="-122"/>
                <a:sym typeface="+mn-ea"/>
              </a:rPr>
              <a:t>根据碳仓位</a:t>
            </a:r>
            <a:endParaRPr sz="12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585"/>
              </a:lnSpc>
              <a:spcBef>
                <a:spcPts val="0"/>
              </a:spcBef>
              <a:spcAft>
                <a:spcPts val="0"/>
              </a:spcAft>
            </a:pPr>
            <a:r>
              <a:rPr sz="1200" dirty="0">
                <a:solidFill>
                  <a:srgbClr val="FFFFFF"/>
                </a:solidFill>
                <a:latin typeface="方正黑体_GBK" panose="03000509000000000000" charset="-122"/>
                <a:ea typeface="方正黑体_GBK" panose="03000509000000000000" charset="-122"/>
                <a:cs typeface="LSIELG+MicrosoftYaHei" panose="020B0503020204020204" charset="-122"/>
              </a:rPr>
              <a:t>长仓、短仓）情况进行现货交易</a:t>
            </a:r>
            <a:endParaRPr sz="12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11" name="object 11"/>
          <p:cNvSpPr txBox="1"/>
          <p:nvPr/>
        </p:nvSpPr>
        <p:spPr>
          <a:xfrm>
            <a:off x="539901" y="2864582"/>
            <a:ext cx="1976628" cy="516890"/>
          </a:xfrm>
          <a:prstGeom prst="rect">
            <a:avLst/>
          </a:prstGeom>
        </p:spPr>
        <p:txBody>
          <a:bodyPr vert="horz" wrap="square" lIns="0" tIns="0" rIns="0" bIns="0" rtlCol="0">
            <a:spAutoFit/>
          </a:bodyPr>
          <a:lstStyle/>
          <a:p>
            <a:pPr marL="0" marR="0">
              <a:lnSpc>
                <a:spcPts val="210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LSIELG+MicrosoftYaHei" panose="020B0503020204020204" charset="-122"/>
              </a:rPr>
              <a:t>临近履约期进行线上</a:t>
            </a:r>
            <a:endParaRPr sz="1400" dirty="0">
              <a:solidFill>
                <a:schemeClr val="tx2"/>
              </a:solidFill>
              <a:latin typeface="方正黑体_GBK" panose="03000509000000000000" charset="-122"/>
              <a:ea typeface="方正黑体_GBK" panose="03000509000000000000" charset="-122"/>
              <a:cs typeface="LSIELG+MicrosoftYaHei" panose="020B0503020204020204" charset="-122"/>
            </a:endParaRPr>
          </a:p>
          <a:p>
            <a:pPr marL="202565" marR="0">
              <a:lnSpc>
                <a:spcPts val="193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LSIELG+MicrosoftYaHei" panose="020B0503020204020204" charset="-122"/>
              </a:rPr>
              <a:t>现货交易完成履约</a:t>
            </a:r>
            <a:endParaRPr sz="14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2" name="object 12"/>
          <p:cNvSpPr txBox="1"/>
          <p:nvPr/>
        </p:nvSpPr>
        <p:spPr>
          <a:xfrm>
            <a:off x="6954198" y="3012612"/>
            <a:ext cx="1976628" cy="769620"/>
          </a:xfrm>
          <a:prstGeom prst="rect">
            <a:avLst/>
          </a:prstGeom>
        </p:spPr>
        <p:txBody>
          <a:bodyPr vert="horz" wrap="square" lIns="0" tIns="0" rIns="0" bIns="0" rtlCol="0">
            <a:spAutoFit/>
          </a:bodyPr>
          <a:lstStyle/>
          <a:p>
            <a:pPr marL="0" marR="0">
              <a:lnSpc>
                <a:spcPts val="210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LSIELG+MicrosoftYaHei" panose="020B0503020204020204" charset="-122"/>
              </a:rPr>
              <a:t>过度谨慎，不制定任</a:t>
            </a:r>
            <a:endParaRPr sz="1400" dirty="0">
              <a:solidFill>
                <a:schemeClr val="tx2"/>
              </a:solidFill>
              <a:latin typeface="方正黑体_GBK" panose="03000509000000000000" charset="-122"/>
              <a:ea typeface="方正黑体_GBK" panose="03000509000000000000" charset="-122"/>
              <a:cs typeface="LSIELG+MicrosoftYaHei" panose="020B0503020204020204" charset="-122"/>
            </a:endParaRPr>
          </a:p>
          <a:p>
            <a:pPr marL="0" marR="0">
              <a:lnSpc>
                <a:spcPts val="192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LSIELG+MicrosoftYaHei" panose="020B0503020204020204" charset="-122"/>
              </a:rPr>
              <a:t>何碳资产管理和交易</a:t>
            </a:r>
            <a:endParaRPr sz="1400" dirty="0">
              <a:solidFill>
                <a:schemeClr val="tx2"/>
              </a:solidFill>
              <a:latin typeface="方正黑体_GBK" panose="03000509000000000000" charset="-122"/>
              <a:ea typeface="方正黑体_GBK" panose="03000509000000000000" charset="-122"/>
              <a:cs typeface="LSIELG+MicrosoftYaHei" panose="020B0503020204020204" charset="-122"/>
            </a:endParaRPr>
          </a:p>
          <a:p>
            <a:pPr marL="0" marR="0">
              <a:lnSpc>
                <a:spcPts val="1930"/>
              </a:lnSpc>
              <a:spcBef>
                <a:spcPts val="50"/>
              </a:spcBef>
              <a:spcAft>
                <a:spcPts val="0"/>
              </a:spcAft>
            </a:pPr>
            <a:r>
              <a:rPr sz="1400" dirty="0">
                <a:solidFill>
                  <a:schemeClr val="tx2"/>
                </a:solidFill>
                <a:latin typeface="方正黑体_GBK" panose="03000509000000000000" charset="-122"/>
                <a:ea typeface="方正黑体_GBK" panose="03000509000000000000" charset="-122"/>
                <a:cs typeface="LSIELG+MicrosoftYaHei" panose="020B0503020204020204" charset="-122"/>
              </a:rPr>
              <a:t>策略</a:t>
            </a:r>
            <a:endParaRPr sz="14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3" name="object 13"/>
          <p:cNvSpPr txBox="1"/>
          <p:nvPr/>
        </p:nvSpPr>
        <p:spPr>
          <a:xfrm>
            <a:off x="3132490" y="2929503"/>
            <a:ext cx="1066800" cy="387350"/>
          </a:xfrm>
          <a:prstGeom prst="rect">
            <a:avLst/>
          </a:prstGeom>
        </p:spPr>
        <p:txBody>
          <a:bodyPr vert="horz" wrap="square" lIns="0" tIns="0" rIns="0" bIns="0" rtlCol="0">
            <a:spAutoFit/>
          </a:bodyPr>
          <a:lstStyle/>
          <a:p>
            <a:pPr marL="0" marR="0">
              <a:lnSpc>
                <a:spcPts val="1585"/>
              </a:lnSpc>
              <a:spcBef>
                <a:spcPts val="0"/>
              </a:spcBef>
              <a:spcAft>
                <a:spcPts val="0"/>
              </a:spcAft>
            </a:pPr>
            <a:r>
              <a:rPr sz="1200" dirty="0">
                <a:solidFill>
                  <a:srgbClr val="FFFFFF"/>
                </a:solidFill>
                <a:latin typeface="方正黑体_GBK" panose="03000509000000000000" charset="-122"/>
                <a:ea typeface="方正黑体_GBK" panose="03000509000000000000" charset="-122"/>
                <a:cs typeface="LSIELG+MicrosoftYaHei" panose="020B0503020204020204" charset="-122"/>
              </a:rPr>
              <a:t>监测、报告、</a:t>
            </a:r>
            <a:endParaRPr sz="12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440"/>
              </a:lnSpc>
              <a:spcBef>
                <a:spcPts val="0"/>
              </a:spcBef>
              <a:spcAft>
                <a:spcPts val="0"/>
              </a:spcAft>
            </a:pPr>
            <a:r>
              <a:rPr sz="1200" dirty="0">
                <a:solidFill>
                  <a:srgbClr val="FFFFFF"/>
                </a:solidFill>
                <a:latin typeface="方正黑体_GBK" panose="03000509000000000000" charset="-122"/>
                <a:ea typeface="方正黑体_GBK" panose="03000509000000000000" charset="-122"/>
                <a:cs typeface="LSIELG+MicrosoftYaHei" panose="020B0503020204020204" charset="-122"/>
              </a:rPr>
              <a:t>核查排放数据</a:t>
            </a:r>
            <a:endParaRPr sz="12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14" name="object 14"/>
          <p:cNvSpPr txBox="1"/>
          <p:nvPr/>
        </p:nvSpPr>
        <p:spPr>
          <a:xfrm>
            <a:off x="6724836" y="3012475"/>
            <a:ext cx="223362" cy="228600"/>
          </a:xfrm>
          <a:prstGeom prst="rect">
            <a:avLst/>
          </a:prstGeom>
        </p:spPr>
        <p:txBody>
          <a:bodyPr vert="horz" wrap="square" lIns="0" tIns="0" rIns="0" bIns="0" rtlCol="0">
            <a:spAutoFit/>
          </a:bodyPr>
          <a:lstStyle/>
          <a:p>
            <a:pPr marL="0" marR="0">
              <a:lnSpc>
                <a:spcPts val="178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Arial" panose="020B0604020202020204"/>
              </a:rPr>
              <a:t>•</a:t>
            </a:r>
            <a:endParaRPr sz="1400" dirty="0">
              <a:solidFill>
                <a:schemeClr val="tx2"/>
              </a:solidFill>
              <a:latin typeface="方正黑体_GBK" panose="03000509000000000000" charset="-122"/>
              <a:ea typeface="方正黑体_GBK" panose="03000509000000000000" charset="-122"/>
              <a:cs typeface="Arial" panose="020B0604020202020204"/>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1"/>
          <p:cNvSpPr/>
          <p:nvPr/>
        </p:nvSpPr>
        <p:spPr>
          <a:xfrm>
            <a:off x="635" y="-20320"/>
            <a:ext cx="9144000" cy="5143500"/>
          </a:xfrm>
          <a:prstGeom prst="rect">
            <a:avLst/>
          </a:prstGeom>
          <a:blipFill>
            <a:blip r:embed="rId2" cstate="print"/>
            <a:stretch>
              <a:fillRect/>
            </a:stretch>
          </a:blipFill>
        </p:spPr>
        <p:txBody>
          <a:bodyPr wrap="square" lIns="0" tIns="0" rIns="0" bIns="0" rtlCol="0">
            <a:spAutoFit/>
          </a:bodyPr>
          <a:lstStyl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object 5"/>
          <p:cNvSpPr txBox="1"/>
          <p:nvPr/>
        </p:nvSpPr>
        <p:spPr>
          <a:xfrm>
            <a:off x="611521" y="1995764"/>
            <a:ext cx="106680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交易策略</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6" name="object 6"/>
          <p:cNvSpPr txBox="1"/>
          <p:nvPr/>
        </p:nvSpPr>
        <p:spPr>
          <a:xfrm>
            <a:off x="611227" y="2356150"/>
            <a:ext cx="2588960" cy="1752600"/>
          </a:xfrm>
          <a:prstGeom prst="rect">
            <a:avLst/>
          </a:prstGeom>
        </p:spPr>
        <p:txBody>
          <a:bodyPr vert="horz" wrap="square" lIns="0" tIns="0" rIns="0" bIns="0" rtlCol="0">
            <a:spAutoFit/>
          </a:bodyPr>
          <a:lstStyle/>
          <a:p>
            <a:pPr marL="19685" marR="0">
              <a:lnSpc>
                <a:spcPts val="210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根据碳排放数据和排放量</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19685" marR="0">
              <a:lnSpc>
                <a:spcPts val="192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分析，定期交易，并通过</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53340" marR="0">
              <a:lnSpc>
                <a:spcPts val="1930"/>
              </a:lnSpc>
              <a:spcBef>
                <a:spcPts val="5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CCER交易或置换进行配</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19685" marR="0">
              <a:lnSpc>
                <a:spcPts val="190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额抵消，降低履约成本，</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19685" marR="0">
              <a:lnSpc>
                <a:spcPts val="192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同时在条件允许或必要的</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92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情况下，开展碳配额抵押、</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92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借碳等业务</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txBox="1"/>
          <p:nvPr/>
        </p:nvSpPr>
        <p:spPr>
          <a:xfrm>
            <a:off x="6875770" y="2500160"/>
            <a:ext cx="60960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风险</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8" name="object 8"/>
          <p:cNvSpPr txBox="1"/>
          <p:nvPr/>
        </p:nvSpPr>
        <p:spPr>
          <a:xfrm>
            <a:off x="6875770" y="2859910"/>
            <a:ext cx="1976628" cy="1016000"/>
          </a:xfrm>
          <a:prstGeom prst="rect">
            <a:avLst/>
          </a:prstGeom>
        </p:spPr>
        <p:txBody>
          <a:bodyPr vert="horz" wrap="square" lIns="0" tIns="0" rIns="0" bIns="0" rtlCol="0">
            <a:spAutoFit/>
          </a:bodyPr>
          <a:lstStyle/>
          <a:p>
            <a:pPr marL="0" marR="0">
              <a:lnSpc>
                <a:spcPts val="210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碳排放量变化预估有</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93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误，影响交易；</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920"/>
              </a:lnSpc>
              <a:spcBef>
                <a:spcPts val="5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CCER价格波动；</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92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碳金融业务信用风险</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pic>
        <p:nvPicPr>
          <p:cNvPr id="9" name="图片 8" descr="4企业碳资产管理策略培训-Apr2021-L（修改）25副本"/>
          <p:cNvPicPr>
            <a:picLocks noChangeAspect="1"/>
          </p:cNvPicPr>
          <p:nvPr/>
        </p:nvPicPr>
        <p:blipFill>
          <a:blip r:embed="rId2"/>
          <a:stretch>
            <a:fillRect/>
          </a:stretch>
        </p:blipFill>
        <p:spPr>
          <a:xfrm>
            <a:off x="2952750" y="801370"/>
            <a:ext cx="4013200" cy="3638550"/>
          </a:xfrm>
          <a:prstGeom prst="rect">
            <a:avLst/>
          </a:prstGeom>
        </p:spPr>
      </p:pic>
      <p:sp>
        <p:nvSpPr>
          <p:cNvPr id="10" name="object 4"/>
          <p:cNvSpPr txBox="1"/>
          <p:nvPr/>
        </p:nvSpPr>
        <p:spPr>
          <a:xfrm>
            <a:off x="538985" y="52220"/>
            <a:ext cx="2442972" cy="339090"/>
          </a:xfrm>
          <a:prstGeom prst="rect">
            <a:avLst/>
          </a:prstGeom>
        </p:spPr>
        <p:txBody>
          <a:bodyPr vert="horz" wrap="square" lIns="0" tIns="0" rIns="0" bIns="0" rtlCol="0">
            <a:spAutoFit/>
          </a:bodyPr>
          <a:p>
            <a:pPr marL="0" marR="0">
              <a:lnSpc>
                <a:spcPts val="2645"/>
              </a:lnSpc>
              <a:spcBef>
                <a:spcPts val="0"/>
              </a:spcBef>
              <a:spcAft>
                <a:spcPts val="0"/>
              </a:spcAft>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企业碳资产管理策略</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20" name="图片 19" descr="4企业碳资产管理策略培训-Apr2021-L（修改）29"/>
          <p:cNvPicPr>
            <a:picLocks noChangeAspect="1"/>
          </p:cNvPicPr>
          <p:nvPr/>
        </p:nvPicPr>
        <p:blipFill>
          <a:blip r:embed="rId2"/>
          <a:stretch>
            <a:fillRect/>
          </a:stretch>
        </p:blipFill>
        <p:spPr>
          <a:xfrm>
            <a:off x="2628265" y="684530"/>
            <a:ext cx="4483100" cy="4128135"/>
          </a:xfrm>
          <a:prstGeom prst="rect">
            <a:avLst/>
          </a:prstGeom>
        </p:spPr>
      </p:pic>
      <p:sp>
        <p:nvSpPr>
          <p:cNvPr id="5" name="object 5"/>
          <p:cNvSpPr txBox="1"/>
          <p:nvPr/>
        </p:nvSpPr>
        <p:spPr>
          <a:xfrm>
            <a:off x="3961130" y="1203960"/>
            <a:ext cx="1221740" cy="671195"/>
          </a:xfrm>
          <a:prstGeom prst="rect">
            <a:avLst/>
          </a:prstGeom>
        </p:spPr>
        <p:txBody>
          <a:bodyPr vert="horz" wrap="square" lIns="0" tIns="0" rIns="0" bIns="0" rtlCol="0">
            <a:spAutoFit/>
          </a:bodyPr>
          <a:lstStyle/>
          <a:p>
            <a:pPr marL="73025" marR="0">
              <a:lnSpc>
                <a:spcPts val="1855"/>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rPr>
              <a:t>节能减碳、</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690"/>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rPr>
              <a:t>CCUS等技术 </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690"/>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rPr>
              <a:t> </a:t>
            </a:r>
            <a:r>
              <a:rPr lang="en-US" sz="1100" dirty="0">
                <a:solidFill>
                  <a:srgbClr val="FFFFFF"/>
                </a:solidFill>
                <a:latin typeface="方正黑体_GBK" panose="03000509000000000000" charset="-122"/>
                <a:ea typeface="方正黑体_GBK" panose="03000509000000000000" charset="-122"/>
                <a:cs typeface="LSIELG+MicrosoftYaHei" panose="020B0503020204020204" charset="-122"/>
              </a:rPr>
              <a:t>   </a:t>
            </a:r>
            <a:r>
              <a:rPr sz="1100" dirty="0">
                <a:solidFill>
                  <a:srgbClr val="FFFFFF"/>
                </a:solidFill>
                <a:latin typeface="方正黑体_GBK" panose="03000509000000000000" charset="-122"/>
                <a:ea typeface="方正黑体_GBK" panose="03000509000000000000" charset="-122"/>
                <a:cs typeface="LSIELG+MicrosoftYaHei" panose="020B0503020204020204" charset="-122"/>
              </a:rPr>
              <a:t>投资</a:t>
            </a:r>
            <a:r>
              <a:rPr sz="1400" spc="7900" dirty="0">
                <a:solidFill>
                  <a:srgbClr val="FFFFFF"/>
                </a:solidFill>
                <a:latin typeface="Times New Roman" panose="02020603050405020304"/>
                <a:cs typeface="Times New Roman" panose="02020603050405020304"/>
              </a:rPr>
              <a:t> </a:t>
            </a:r>
            <a:endParaRPr sz="1400" dirty="0">
              <a:solidFill>
                <a:srgbClr val="FFFFFF"/>
              </a:solidFill>
              <a:latin typeface="LSIELG+MicrosoftYaHei" panose="020B0503020204020204" charset="-122"/>
              <a:cs typeface="LSIELG+MicrosoftYaHei" panose="020B0503020204020204" charset="-122"/>
            </a:endParaRPr>
          </a:p>
        </p:txBody>
      </p:sp>
      <p:sp>
        <p:nvSpPr>
          <p:cNvPr id="7" name="object 7"/>
          <p:cNvSpPr txBox="1"/>
          <p:nvPr/>
        </p:nvSpPr>
        <p:spPr>
          <a:xfrm>
            <a:off x="3131820" y="2068195"/>
            <a:ext cx="953135" cy="1360805"/>
          </a:xfrm>
          <a:prstGeom prst="rect">
            <a:avLst/>
          </a:prstGeom>
        </p:spPr>
        <p:txBody>
          <a:bodyPr vert="horz" wrap="square" lIns="0" tIns="0" rIns="0" bIns="0" rtlCol="0">
            <a:spAutoFit/>
          </a:bodyPr>
          <a:lstStyle/>
          <a:p>
            <a:pPr marL="0" marR="0">
              <a:lnSpc>
                <a:spcPts val="1855"/>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rPr>
              <a:t>完成履约，根</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855"/>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sym typeface="+mn-ea"/>
              </a:rPr>
              <a:t>据政策、市场</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680"/>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sym typeface="+mn-ea"/>
              </a:rPr>
              <a:t>分析，完善内</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680"/>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sym typeface="+mn-ea"/>
              </a:rPr>
              <a:t>部制度和履约</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356870" marR="0">
              <a:lnSpc>
                <a:spcPts val="1690"/>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sym typeface="+mn-ea"/>
              </a:rPr>
              <a:t>规划</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855"/>
              </a:lnSpc>
              <a:spcBef>
                <a:spcPts val="0"/>
              </a:spcBef>
              <a:spcAft>
                <a:spcPts val="0"/>
              </a:spcAft>
            </a:pP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8" name="object 8"/>
          <p:cNvSpPr txBox="1"/>
          <p:nvPr/>
        </p:nvSpPr>
        <p:spPr>
          <a:xfrm>
            <a:off x="5868575" y="2312813"/>
            <a:ext cx="1014251" cy="384175"/>
          </a:xfrm>
          <a:prstGeom prst="rect">
            <a:avLst/>
          </a:prstGeom>
        </p:spPr>
        <p:txBody>
          <a:bodyPr vert="horz" wrap="square" lIns="0" tIns="0" rIns="0" bIns="0" rtlCol="0">
            <a:spAutoFit/>
          </a:bodyPr>
          <a:lstStyle/>
          <a:p>
            <a:pPr marL="0" marR="0">
              <a:lnSpc>
                <a:spcPts val="1500"/>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rPr>
              <a:t>CCER项目</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500"/>
              </a:lnSpc>
              <a:spcBef>
                <a:spcPts val="0"/>
              </a:spcBef>
              <a:spcAft>
                <a:spcPts val="0"/>
              </a:spcAft>
            </a:pPr>
            <a:r>
              <a:rPr lang="en-US" altLang="zh-CN" sz="1100" dirty="0">
                <a:solidFill>
                  <a:srgbClr val="FFFFFF"/>
                </a:solidFill>
                <a:latin typeface="方正黑体_GBK" panose="03000509000000000000" charset="-122"/>
                <a:ea typeface="方正黑体_GBK" panose="03000509000000000000" charset="-122"/>
                <a:cs typeface="LSIELG+MicrosoftYaHei" panose="020B0503020204020204" charset="-122"/>
              </a:rPr>
              <a:t>    </a:t>
            </a:r>
            <a:r>
              <a:rPr lang="zh-CN" sz="1100" dirty="0">
                <a:solidFill>
                  <a:srgbClr val="FFFFFF"/>
                </a:solidFill>
                <a:latin typeface="方正黑体_GBK" panose="03000509000000000000" charset="-122"/>
                <a:ea typeface="方正黑体_GBK" panose="03000509000000000000" charset="-122"/>
                <a:cs typeface="LSIELG+MicrosoftYaHei" panose="020B0503020204020204" charset="-122"/>
              </a:rPr>
              <a:t>开发</a:t>
            </a:r>
            <a:endParaRPr lang="zh-CN" sz="11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10" name="object 10"/>
          <p:cNvSpPr txBox="1"/>
          <p:nvPr/>
        </p:nvSpPr>
        <p:spPr>
          <a:xfrm>
            <a:off x="1542675" y="2211757"/>
            <a:ext cx="106680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交易策略</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2" name="object 12"/>
          <p:cNvSpPr txBox="1"/>
          <p:nvPr/>
        </p:nvSpPr>
        <p:spPr>
          <a:xfrm>
            <a:off x="4571894" y="2539248"/>
            <a:ext cx="774687"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rgbClr val="FFFFFF"/>
                </a:solidFill>
                <a:latin typeface="方正黑体_GBK" panose="03000509000000000000" charset="-122"/>
                <a:ea typeface="方正黑体_GBK" panose="03000509000000000000" charset="-122"/>
                <a:cs typeface="LSIELG+MicrosoftYaHei" panose="020B0503020204020204" charset="-122"/>
              </a:rPr>
              <a:t>策略</a:t>
            </a:r>
            <a:r>
              <a:rPr sz="1800" dirty="0">
                <a:solidFill>
                  <a:srgbClr val="FFFFFF"/>
                </a:solidFill>
                <a:latin typeface="Arial" panose="020B0604020202020204"/>
                <a:cs typeface="Arial" panose="020B0604020202020204"/>
              </a:rPr>
              <a:t>C</a:t>
            </a:r>
            <a:endParaRPr sz="1800" dirty="0">
              <a:solidFill>
                <a:srgbClr val="FFFFFF"/>
              </a:solidFill>
              <a:latin typeface="Arial" panose="020B0604020202020204"/>
              <a:cs typeface="Arial" panose="020B0604020202020204"/>
            </a:endParaRPr>
          </a:p>
        </p:txBody>
      </p:sp>
      <p:sp>
        <p:nvSpPr>
          <p:cNvPr id="13" name="object 13"/>
          <p:cNvSpPr txBox="1"/>
          <p:nvPr/>
        </p:nvSpPr>
        <p:spPr>
          <a:xfrm>
            <a:off x="5868575" y="2739504"/>
            <a:ext cx="1192559" cy="452755"/>
          </a:xfrm>
          <a:prstGeom prst="rect">
            <a:avLst/>
          </a:prstGeom>
        </p:spPr>
        <p:txBody>
          <a:bodyPr vert="horz" wrap="square" lIns="0" tIns="0" rIns="0" bIns="0" rtlCol="0">
            <a:spAutoFit/>
          </a:bodyPr>
          <a:lstStyle/>
          <a:p>
            <a:pPr marL="0" marR="0">
              <a:lnSpc>
                <a:spcPts val="1855"/>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rPr>
              <a:t>CCER交易、</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4445" marR="0">
              <a:lnSpc>
                <a:spcPts val="1680"/>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rPr>
              <a:t>置换、抵消</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14" name="object 14"/>
          <p:cNvSpPr txBox="1"/>
          <p:nvPr/>
        </p:nvSpPr>
        <p:spPr>
          <a:xfrm>
            <a:off x="323591" y="2605798"/>
            <a:ext cx="2384849" cy="1016000"/>
          </a:xfrm>
          <a:prstGeom prst="rect">
            <a:avLst/>
          </a:prstGeom>
        </p:spPr>
        <p:txBody>
          <a:bodyPr vert="horz" wrap="square" lIns="0" tIns="0" rIns="0" bIns="0" rtlCol="0">
            <a:spAutoFit/>
          </a:bodyPr>
          <a:lstStyle/>
          <a:p>
            <a:pPr marL="117475" marR="0">
              <a:lnSpc>
                <a:spcPts val="2105"/>
              </a:lnSpc>
              <a:spcBef>
                <a:spcPts val="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制定多种交易策略，积</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117475" marR="0">
              <a:lnSpc>
                <a:spcPts val="1920"/>
              </a:lnSpc>
              <a:spcBef>
                <a:spcPts val="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极参与碳市场交易，采</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920"/>
              </a:lnSpc>
              <a:spcBef>
                <a:spcPts val="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用碳现货、远期、期权、</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53695" marR="0">
              <a:lnSpc>
                <a:spcPts val="1930"/>
              </a:lnSpc>
              <a:spcBef>
                <a:spcPts val="5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CCER开发与交易等</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15" name="object 15"/>
          <p:cNvSpPr txBox="1"/>
          <p:nvPr/>
        </p:nvSpPr>
        <p:spPr>
          <a:xfrm>
            <a:off x="7019921" y="3036377"/>
            <a:ext cx="60960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风险</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7" name="object 17"/>
          <p:cNvSpPr txBox="1"/>
          <p:nvPr/>
        </p:nvSpPr>
        <p:spPr>
          <a:xfrm>
            <a:off x="3636014" y="3508520"/>
            <a:ext cx="1368552" cy="269875"/>
          </a:xfrm>
          <a:prstGeom prst="rect">
            <a:avLst/>
          </a:prstGeom>
        </p:spPr>
        <p:txBody>
          <a:bodyPr vert="horz" wrap="square" lIns="0" tIns="0" rIns="0" bIns="0" rtlCol="0">
            <a:spAutoFit/>
          </a:bodyPr>
          <a:lstStyle/>
          <a:p>
            <a:pPr marL="0" marR="0">
              <a:lnSpc>
                <a:spcPts val="2105"/>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rPr>
              <a:t>数据管理分析</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18" name="object 18"/>
          <p:cNvSpPr txBox="1"/>
          <p:nvPr/>
        </p:nvSpPr>
        <p:spPr>
          <a:xfrm>
            <a:off x="5004241" y="3376311"/>
            <a:ext cx="1043940" cy="907415"/>
          </a:xfrm>
          <a:prstGeom prst="rect">
            <a:avLst/>
          </a:prstGeom>
        </p:spPr>
        <p:txBody>
          <a:bodyPr vert="horz" wrap="square" lIns="0" tIns="0" rIns="0" bIns="0" rtlCol="0">
            <a:spAutoFit/>
          </a:bodyPr>
          <a:lstStyle/>
          <a:p>
            <a:pPr marL="0" marR="0">
              <a:lnSpc>
                <a:spcPts val="1855"/>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sym typeface="+mn-ea"/>
              </a:rPr>
              <a:t>根据交易策</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855"/>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rPr>
              <a:t>略，进行远</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680"/>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rPr>
              <a:t>期、期权、</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690"/>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rPr>
              <a:t>现货等交易</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19" name="object 19"/>
          <p:cNvSpPr txBox="1"/>
          <p:nvPr/>
        </p:nvSpPr>
        <p:spPr>
          <a:xfrm>
            <a:off x="7020688" y="3376519"/>
            <a:ext cx="1935479" cy="669925"/>
          </a:xfrm>
          <a:prstGeom prst="rect">
            <a:avLst/>
          </a:prstGeom>
        </p:spPr>
        <p:txBody>
          <a:bodyPr vert="horz" wrap="square" lIns="0" tIns="0" rIns="0" bIns="0" rtlCol="0">
            <a:spAutoFit/>
          </a:bodyPr>
          <a:lstStyle/>
          <a:p>
            <a:pPr marL="0" marR="0">
              <a:lnSpc>
                <a:spcPts val="185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LSIELG+MicrosoftYaHei" panose="020B0503020204020204" charset="-122"/>
              </a:rPr>
              <a:t>专业度要求高，制度、</a:t>
            </a:r>
            <a:endParaRPr sz="1400" dirty="0">
              <a:solidFill>
                <a:schemeClr val="tx2"/>
              </a:solidFill>
              <a:latin typeface="方正黑体_GBK" panose="03000509000000000000" charset="-122"/>
              <a:ea typeface="方正黑体_GBK" panose="03000509000000000000" charset="-122"/>
              <a:cs typeface="LSIELG+MicrosoftYaHei" panose="020B0503020204020204" charset="-122"/>
            </a:endParaRPr>
          </a:p>
          <a:p>
            <a:pPr marL="0" marR="0">
              <a:lnSpc>
                <a:spcPts val="168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LSIELG+MicrosoftYaHei" panose="020B0503020204020204" charset="-122"/>
              </a:rPr>
              <a:t>人员、资金的管理存</a:t>
            </a:r>
            <a:endParaRPr sz="1400" dirty="0">
              <a:solidFill>
                <a:schemeClr val="tx2"/>
              </a:solidFill>
              <a:latin typeface="方正黑体_GBK" panose="03000509000000000000" charset="-122"/>
              <a:ea typeface="方正黑体_GBK" panose="03000509000000000000" charset="-122"/>
              <a:cs typeface="LSIELG+MicrosoftYaHei" panose="020B0503020204020204" charset="-122"/>
            </a:endParaRPr>
          </a:p>
          <a:p>
            <a:pPr marL="0" marR="0">
              <a:lnSpc>
                <a:spcPts val="169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LSIELG+MicrosoftYaHei" panose="020B0503020204020204" charset="-122"/>
              </a:rPr>
              <a:t>在诸多不确定性</a:t>
            </a:r>
            <a:endParaRPr sz="14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21" name="object 4"/>
          <p:cNvSpPr txBox="1"/>
          <p:nvPr/>
        </p:nvSpPr>
        <p:spPr>
          <a:xfrm>
            <a:off x="395475" y="123975"/>
            <a:ext cx="2442972" cy="339090"/>
          </a:xfrm>
          <a:prstGeom prst="rect">
            <a:avLst/>
          </a:prstGeom>
        </p:spPr>
        <p:txBody>
          <a:bodyPr vert="horz" wrap="square" lIns="0" tIns="0" rIns="0" bIns="0" rtlCol="0">
            <a:spAutoFit/>
          </a:bodyPr>
          <a:lstStyle/>
          <a:p>
            <a:pPr marL="0" marR="0">
              <a:lnSpc>
                <a:spcPts val="2645"/>
              </a:lnSpc>
              <a:spcBef>
                <a:spcPts val="0"/>
              </a:spcBef>
              <a:spcAft>
                <a:spcPts val="0"/>
              </a:spcAft>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企业碳资产管理策略</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22" name="文本框 21"/>
          <p:cNvSpPr txBox="1"/>
          <p:nvPr/>
        </p:nvSpPr>
        <p:spPr>
          <a:xfrm>
            <a:off x="5076190" y="1275715"/>
            <a:ext cx="1395730" cy="739775"/>
          </a:xfrm>
          <a:prstGeom prst="rect">
            <a:avLst/>
          </a:prstGeom>
          <a:noFill/>
        </p:spPr>
        <p:txBody>
          <a:bodyPr wrap="square" rtlCol="0" anchor="t">
            <a:spAutoFit/>
          </a:bodyPr>
          <a:p>
            <a:pPr marL="0" marR="0">
              <a:lnSpc>
                <a:spcPts val="1690"/>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sym typeface="+mn-ea"/>
              </a:rPr>
              <a:t>碳金融产品、碳</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0" marR="0">
              <a:lnSpc>
                <a:spcPts val="1690"/>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sym typeface="+mn-ea"/>
              </a:rPr>
              <a:t>期货、碳衍生品</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a:p>
            <a:pPr marL="341630" marR="0">
              <a:lnSpc>
                <a:spcPts val="1680"/>
              </a:lnSpc>
              <a:spcBef>
                <a:spcPts val="0"/>
              </a:spcBef>
              <a:spcAft>
                <a:spcPts val="0"/>
              </a:spcAft>
            </a:pPr>
            <a:r>
              <a:rPr sz="1100" dirty="0">
                <a:solidFill>
                  <a:srgbClr val="FFFFFF"/>
                </a:solidFill>
                <a:latin typeface="方正黑体_GBK" panose="03000509000000000000" charset="-122"/>
                <a:ea typeface="方正黑体_GBK" panose="03000509000000000000" charset="-122"/>
                <a:cs typeface="LSIELG+MicrosoftYaHei" panose="020B0503020204020204" charset="-122"/>
                <a:sym typeface="+mn-ea"/>
              </a:rPr>
              <a:t>设计</a:t>
            </a:r>
            <a:endParaRPr sz="11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10" name="图片 9" descr="4企业碳资产管理策略培训-Apr2021-L（修改）35"/>
          <p:cNvPicPr>
            <a:picLocks noChangeAspect="1"/>
          </p:cNvPicPr>
          <p:nvPr/>
        </p:nvPicPr>
        <p:blipFill>
          <a:blip r:embed="rId2"/>
          <a:stretch>
            <a:fillRect/>
          </a:stretch>
        </p:blipFill>
        <p:spPr>
          <a:xfrm>
            <a:off x="252095" y="1879600"/>
            <a:ext cx="8648700" cy="2266950"/>
          </a:xfrm>
          <a:prstGeom prst="rect">
            <a:avLst/>
          </a:prstGeom>
        </p:spPr>
      </p:pic>
      <p:sp>
        <p:nvSpPr>
          <p:cNvPr id="5" name="object 5"/>
          <p:cNvSpPr txBox="1"/>
          <p:nvPr/>
        </p:nvSpPr>
        <p:spPr>
          <a:xfrm>
            <a:off x="1187450" y="1132205"/>
            <a:ext cx="7004685" cy="269875"/>
          </a:xfrm>
          <a:prstGeom prst="rect">
            <a:avLst/>
          </a:prstGeom>
        </p:spPr>
        <p:txBody>
          <a:bodyPr vert="horz" wrap="square" lIns="0" tIns="0" rIns="0" bIns="0" rtlCol="0">
            <a:spAutoFit/>
          </a:bodyPr>
          <a:lstStyle/>
          <a:p>
            <a:pPr marL="0" marR="0">
              <a:lnSpc>
                <a:spcPts val="2105"/>
              </a:lnSpc>
              <a:spcBef>
                <a:spcPts val="0"/>
              </a:spcBef>
              <a:spcAft>
                <a:spcPts val="0"/>
              </a:spcAft>
            </a:pPr>
            <a:r>
              <a:rPr dirty="0">
                <a:solidFill>
                  <a:schemeClr val="tx2"/>
                </a:solidFill>
                <a:latin typeface="方正黑体_GBK" panose="03000509000000000000" charset="-122"/>
                <a:ea typeface="方正黑体_GBK" panose="03000509000000000000" charset="-122"/>
                <a:cs typeface="SVDSIO+MicrosoftYaHei-Bold" panose="020B0703020204020201" charset="-122"/>
              </a:rPr>
              <a:t>根据企业情况，采用不同的碳资产管理策略，并不断进行完善。</a:t>
            </a:r>
            <a:endParaRPr dirty="0">
              <a:solidFill>
                <a:schemeClr val="tx2"/>
              </a:solidFill>
              <a:latin typeface="方正黑体_GBK" panose="03000509000000000000" charset="-122"/>
              <a:ea typeface="方正黑体_GBK" panose="03000509000000000000" charset="-122"/>
              <a:cs typeface="SVDSIO+MicrosoftYaHei-Bold" panose="020B0703020204020201" charset="-122"/>
            </a:endParaRPr>
          </a:p>
        </p:txBody>
      </p:sp>
      <p:sp>
        <p:nvSpPr>
          <p:cNvPr id="6" name="object 6"/>
          <p:cNvSpPr txBox="1"/>
          <p:nvPr/>
        </p:nvSpPr>
        <p:spPr>
          <a:xfrm>
            <a:off x="3055634" y="2901622"/>
            <a:ext cx="271330" cy="237303"/>
          </a:xfrm>
          <a:prstGeom prst="rect">
            <a:avLst/>
          </a:prstGeom>
        </p:spPr>
        <p:txBody>
          <a:bodyPr vert="horz" wrap="square" lIns="0" tIns="0" rIns="0" bIns="0" rtlCol="0">
            <a:spAutoFit/>
          </a:bodyPr>
          <a:lstStyle/>
          <a:p>
            <a:pPr marL="0" marR="0">
              <a:lnSpc>
                <a:spcPts val="1570"/>
              </a:lnSpc>
              <a:spcBef>
                <a:spcPts val="0"/>
              </a:spcBef>
              <a:spcAft>
                <a:spcPts val="0"/>
              </a:spcAft>
            </a:pPr>
            <a:r>
              <a:rPr sz="1400" dirty="0">
                <a:solidFill>
                  <a:srgbClr val="FFFFFF"/>
                </a:solidFill>
                <a:latin typeface="Arial" panose="020B0604020202020204"/>
                <a:cs typeface="Arial" panose="020B0604020202020204"/>
              </a:rPr>
              <a:t>B</a:t>
            </a:r>
            <a:endParaRPr sz="1400" dirty="0">
              <a:solidFill>
                <a:srgbClr val="FFFFFF"/>
              </a:solidFill>
              <a:latin typeface="Arial" panose="020B0604020202020204"/>
              <a:cs typeface="Arial" panose="020B0604020202020204"/>
            </a:endParaRPr>
          </a:p>
        </p:txBody>
      </p:sp>
      <p:sp>
        <p:nvSpPr>
          <p:cNvPr id="7" name="object 7"/>
          <p:cNvSpPr txBox="1"/>
          <p:nvPr/>
        </p:nvSpPr>
        <p:spPr>
          <a:xfrm>
            <a:off x="5192608" y="2884004"/>
            <a:ext cx="281168" cy="237303"/>
          </a:xfrm>
          <a:prstGeom prst="rect">
            <a:avLst/>
          </a:prstGeom>
        </p:spPr>
        <p:txBody>
          <a:bodyPr vert="horz" wrap="square" lIns="0" tIns="0" rIns="0" bIns="0" rtlCol="0">
            <a:spAutoFit/>
          </a:bodyPr>
          <a:lstStyle/>
          <a:p>
            <a:pPr marL="0" marR="0">
              <a:lnSpc>
                <a:spcPts val="1570"/>
              </a:lnSpc>
              <a:spcBef>
                <a:spcPts val="0"/>
              </a:spcBef>
              <a:spcAft>
                <a:spcPts val="0"/>
              </a:spcAft>
            </a:pPr>
            <a:r>
              <a:rPr sz="1400" dirty="0">
                <a:solidFill>
                  <a:srgbClr val="FFFFFF"/>
                </a:solidFill>
                <a:latin typeface="Arial" panose="020B0604020202020204"/>
                <a:cs typeface="Arial" panose="020B0604020202020204"/>
              </a:rPr>
              <a:t>C</a:t>
            </a:r>
            <a:endParaRPr sz="1400" dirty="0">
              <a:solidFill>
                <a:srgbClr val="FFFFFF"/>
              </a:solidFill>
              <a:latin typeface="Arial" panose="020B0604020202020204"/>
              <a:cs typeface="Arial" panose="020B0604020202020204"/>
            </a:endParaRPr>
          </a:p>
        </p:txBody>
      </p:sp>
      <p:sp>
        <p:nvSpPr>
          <p:cNvPr id="8" name="object 8"/>
          <p:cNvSpPr txBox="1"/>
          <p:nvPr/>
        </p:nvSpPr>
        <p:spPr>
          <a:xfrm>
            <a:off x="7380653" y="2894098"/>
            <a:ext cx="519031" cy="237303"/>
          </a:xfrm>
          <a:prstGeom prst="rect">
            <a:avLst/>
          </a:prstGeom>
        </p:spPr>
        <p:txBody>
          <a:bodyPr vert="horz" wrap="square" lIns="0" tIns="0" rIns="0" bIns="0" rtlCol="0">
            <a:spAutoFit/>
          </a:bodyPr>
          <a:lstStyle/>
          <a:p>
            <a:pPr marL="0" marR="0">
              <a:lnSpc>
                <a:spcPts val="1570"/>
              </a:lnSpc>
              <a:spcBef>
                <a:spcPts val="0"/>
              </a:spcBef>
              <a:spcAft>
                <a:spcPts val="0"/>
              </a:spcAft>
            </a:pPr>
            <a:r>
              <a:rPr sz="1400" dirty="0">
                <a:solidFill>
                  <a:srgbClr val="FFFFFF"/>
                </a:solidFill>
                <a:latin typeface="Arial" panose="020B0604020202020204"/>
                <a:cs typeface="Arial" panose="020B0604020202020204"/>
              </a:rPr>
              <a:t>ABC</a:t>
            </a:r>
            <a:endParaRPr sz="1400" dirty="0">
              <a:solidFill>
                <a:srgbClr val="FFFFFF"/>
              </a:solidFill>
              <a:latin typeface="Arial" panose="020B0604020202020204"/>
              <a:cs typeface="Arial" panose="020B0604020202020204"/>
            </a:endParaRPr>
          </a:p>
        </p:txBody>
      </p:sp>
      <p:sp>
        <p:nvSpPr>
          <p:cNvPr id="9" name="object 9"/>
          <p:cNvSpPr txBox="1"/>
          <p:nvPr/>
        </p:nvSpPr>
        <p:spPr>
          <a:xfrm>
            <a:off x="1117544" y="3151257"/>
            <a:ext cx="271330" cy="237303"/>
          </a:xfrm>
          <a:prstGeom prst="rect">
            <a:avLst/>
          </a:prstGeom>
        </p:spPr>
        <p:txBody>
          <a:bodyPr vert="horz" wrap="square" lIns="0" tIns="0" rIns="0" bIns="0" rtlCol="0">
            <a:spAutoFit/>
          </a:bodyPr>
          <a:lstStyle/>
          <a:p>
            <a:pPr marL="0" marR="0">
              <a:lnSpc>
                <a:spcPts val="1570"/>
              </a:lnSpc>
              <a:spcBef>
                <a:spcPts val="0"/>
              </a:spcBef>
              <a:spcAft>
                <a:spcPts val="0"/>
              </a:spcAft>
            </a:pPr>
            <a:r>
              <a:rPr sz="1400" dirty="0">
                <a:solidFill>
                  <a:srgbClr val="FFFFFF"/>
                </a:solidFill>
                <a:latin typeface="Arial" panose="020B0604020202020204"/>
                <a:cs typeface="Arial" panose="020B0604020202020204"/>
              </a:rPr>
              <a:t>A</a:t>
            </a:r>
            <a:endParaRPr sz="1400" dirty="0">
              <a:solidFill>
                <a:srgbClr val="FFFFFF"/>
              </a:solidFill>
              <a:latin typeface="Arial" panose="020B0604020202020204"/>
              <a:cs typeface="Arial" panose="020B0604020202020204"/>
            </a:endParaRPr>
          </a:p>
        </p:txBody>
      </p:sp>
      <p:sp>
        <p:nvSpPr>
          <p:cNvPr id="11" name="object 4"/>
          <p:cNvSpPr txBox="1"/>
          <p:nvPr/>
        </p:nvSpPr>
        <p:spPr>
          <a:xfrm>
            <a:off x="538985" y="52220"/>
            <a:ext cx="2442972" cy="339090"/>
          </a:xfrm>
          <a:prstGeom prst="rect">
            <a:avLst/>
          </a:prstGeom>
        </p:spPr>
        <p:txBody>
          <a:bodyPr vert="horz" wrap="square" lIns="0" tIns="0" rIns="0" bIns="0" rtlCol="0">
            <a:spAutoFit/>
          </a:bodyPr>
          <a:p>
            <a:pPr marL="0" marR="0">
              <a:lnSpc>
                <a:spcPts val="2645"/>
              </a:lnSpc>
              <a:spcBef>
                <a:spcPts val="0"/>
              </a:spcBef>
              <a:spcAft>
                <a:spcPts val="0"/>
              </a:spcAft>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企业碳资产管理策略</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6" name="圆角矩形 15"/>
          <p:cNvSpPr/>
          <p:nvPr/>
        </p:nvSpPr>
        <p:spPr>
          <a:xfrm>
            <a:off x="755650" y="678815"/>
            <a:ext cx="7283450" cy="525145"/>
          </a:xfrm>
          <a:prstGeom prst="roundRect">
            <a:avLst/>
          </a:prstGeom>
          <a:gradFill rotWithShape="1">
            <a:gsLst>
              <a:gs pos="2000">
                <a:schemeClr val="tx2"/>
              </a:gs>
              <a:gs pos="52000">
                <a:srgbClr val="14CD68"/>
              </a:gs>
              <a:gs pos="86000">
                <a:srgbClr val="035C7D"/>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3" name="object 3"/>
          <p:cNvSpPr txBox="1"/>
          <p:nvPr/>
        </p:nvSpPr>
        <p:spPr>
          <a:xfrm>
            <a:off x="467230" y="52263"/>
            <a:ext cx="2229225" cy="339090"/>
          </a:xfrm>
          <a:prstGeom prst="rect">
            <a:avLst/>
          </a:prstGeom>
        </p:spPr>
        <p:txBody>
          <a:bodyPr vert="horz" wrap="square" lIns="0" tIns="0" rIns="0" bIns="0" rtlCol="0">
            <a:spAutoFit/>
          </a:bodyPr>
          <a:lstStyle/>
          <a:p>
            <a:pPr marL="0" marR="0" algn="l">
              <a:lnSpc>
                <a:spcPts val="2645"/>
              </a:lnSpc>
              <a:spcBef>
                <a:spcPts val="0"/>
              </a:spcBef>
              <a:spcAft>
                <a:spcPts val="0"/>
              </a:spcAft>
              <a:buClrTx/>
              <a:buSzTx/>
              <a:buFontTx/>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案例分析——壳牌</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5" name="object 5"/>
          <p:cNvSpPr txBox="1"/>
          <p:nvPr/>
        </p:nvSpPr>
        <p:spPr>
          <a:xfrm>
            <a:off x="1331647" y="762377"/>
            <a:ext cx="6849991" cy="371475"/>
          </a:xfrm>
          <a:prstGeom prst="rect">
            <a:avLst/>
          </a:prstGeom>
        </p:spPr>
        <p:txBody>
          <a:bodyPr vert="horz" wrap="square" lIns="0" tIns="0" rIns="0" bIns="0" rtlCol="0">
            <a:spAutoFit/>
          </a:bodyPr>
          <a:lstStyle/>
          <a:p>
            <a:pPr marL="0" marR="0">
              <a:lnSpc>
                <a:spcPts val="2900"/>
              </a:lnSpc>
              <a:spcBef>
                <a:spcPts val="0"/>
              </a:spcBef>
              <a:spcAft>
                <a:spcPts val="0"/>
              </a:spcAft>
            </a:pPr>
            <a:r>
              <a:rPr sz="2000" dirty="0">
                <a:solidFill>
                  <a:schemeClr val="bg1"/>
                </a:solidFill>
                <a:latin typeface="方正黑体_GBK" panose="03000509000000000000" charset="-122"/>
                <a:ea typeface="方正黑体_GBK" panose="03000509000000000000" charset="-122"/>
                <a:cs typeface="SVDSIO+MicrosoftYaHei-Bold" panose="020B0703020204020201" charset="-122"/>
              </a:rPr>
              <a:t>壳牌通过以客户为先的战略加速实现净零排放业务转型</a:t>
            </a:r>
            <a:endParaRPr sz="2000" dirty="0">
              <a:solidFill>
                <a:schemeClr val="bg1"/>
              </a:solidFill>
              <a:latin typeface="方正黑体_GBK" panose="03000509000000000000" charset="-122"/>
              <a:ea typeface="方正黑体_GBK" panose="03000509000000000000" charset="-122"/>
              <a:cs typeface="SVDSIO+MicrosoftYaHei-Bold" panose="020B0703020204020201" charset="-122"/>
            </a:endParaRPr>
          </a:p>
        </p:txBody>
      </p:sp>
      <p:sp>
        <p:nvSpPr>
          <p:cNvPr id="6" name="object 6"/>
          <p:cNvSpPr txBox="1"/>
          <p:nvPr/>
        </p:nvSpPr>
        <p:spPr>
          <a:xfrm>
            <a:off x="890957" y="1318638"/>
            <a:ext cx="7699552" cy="861695"/>
          </a:xfrm>
          <a:prstGeom prst="rect">
            <a:avLst/>
          </a:prstGeom>
        </p:spPr>
        <p:txBody>
          <a:bodyPr vert="horz" wrap="square" lIns="0" tIns="0" rIns="0" bIns="0" rtlCol="0">
            <a:spAutoFit/>
          </a:bodyPr>
          <a:lstStyle/>
          <a:p>
            <a:pPr marL="0" marR="0">
              <a:lnSpc>
                <a:spcPts val="2400"/>
              </a:lnSpc>
              <a:spcBef>
                <a:spcPts val="0"/>
              </a:spcBef>
              <a:spcAft>
                <a:spcPts val="0"/>
              </a:spcAft>
            </a:pPr>
            <a:r>
              <a:rPr sz="2000" dirty="0">
                <a:solidFill>
                  <a:srgbClr val="FFCD00"/>
                </a:solidFill>
                <a:latin typeface="BMFEHD+CambriaMath" panose="02040503050406030204"/>
                <a:cs typeface="BMFEHD+CambriaMath" panose="02040503050406030204"/>
              </a:rPr>
              <a:t>◉</a:t>
            </a:r>
            <a:r>
              <a:rPr lang="en-US" sz="2400" dirty="0">
                <a:solidFill>
                  <a:srgbClr val="FFCD00"/>
                </a:solidFill>
                <a:latin typeface="BMFEHD+CambriaMath" panose="02040503050406030204"/>
                <a:cs typeface="BMFEHD+CambriaMath" panose="02040503050406030204"/>
              </a:rPr>
              <a:t> </a:t>
            </a:r>
            <a:r>
              <a:rPr sz="1600" dirty="0">
                <a:solidFill>
                  <a:schemeClr val="tx2"/>
                </a:solidFill>
                <a:latin typeface="方正黑体_GBK" panose="03000509000000000000" charset="-122"/>
                <a:ea typeface="方正黑体_GBK" panose="03000509000000000000" charset="-122"/>
                <a:cs typeface="方正黑体_GBK" panose="03000509000000000000" charset="-122"/>
              </a:rPr>
              <a:t>2021年2月，壳牌公布了其战略，将加速转型为净零排放的能源产品和</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2160"/>
              </a:lnSpc>
              <a:spcBef>
                <a:spcPts val="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服务提供商。壳牌还确认，预计公司的碳排放总量在2018年已经达到峰</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2160"/>
              </a:lnSpc>
              <a:spcBef>
                <a:spcPts val="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值，石油产量在2019年已经达到峰值。</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txBox="1"/>
          <p:nvPr/>
        </p:nvSpPr>
        <p:spPr>
          <a:xfrm>
            <a:off x="890957" y="2293997"/>
            <a:ext cx="7699324" cy="1415415"/>
          </a:xfrm>
          <a:prstGeom prst="rect">
            <a:avLst/>
          </a:prstGeom>
        </p:spPr>
        <p:txBody>
          <a:bodyPr vert="horz" wrap="square" lIns="0" tIns="0" rIns="0" bIns="0" rtlCol="0">
            <a:spAutoFit/>
          </a:bodyPr>
          <a:lstStyle/>
          <a:p>
            <a:pPr marL="0" marR="0">
              <a:lnSpc>
                <a:spcPts val="2400"/>
              </a:lnSpc>
              <a:spcBef>
                <a:spcPts val="0"/>
              </a:spcBef>
              <a:spcAft>
                <a:spcPts val="0"/>
              </a:spcAft>
            </a:pPr>
            <a:r>
              <a:rPr sz="2000" dirty="0">
                <a:solidFill>
                  <a:srgbClr val="FFCD00"/>
                </a:solidFill>
                <a:latin typeface="BMFEHD+CambriaMath" panose="02040503050406030204"/>
                <a:cs typeface="BMFEHD+CambriaMath" panose="02040503050406030204"/>
              </a:rPr>
              <a:t>◉</a:t>
            </a:r>
            <a:r>
              <a:rPr lang="en-US" sz="2000" dirty="0">
                <a:solidFill>
                  <a:srgbClr val="FFCD00"/>
                </a:solidFill>
                <a:latin typeface="BMFEHD+CambriaMath" panose="02040503050406030204"/>
                <a:cs typeface="BMFEHD+CambriaMath" panose="02040503050406030204"/>
              </a:rPr>
              <a:t> </a:t>
            </a:r>
            <a:r>
              <a:rPr sz="1600" dirty="0">
                <a:solidFill>
                  <a:schemeClr val="tx2"/>
                </a:solidFill>
                <a:latin typeface="方正黑体_GBK" panose="03000509000000000000" charset="-122"/>
                <a:ea typeface="方正黑体_GBK" panose="03000509000000000000" charset="-122"/>
                <a:cs typeface="方正黑体_GBK" panose="03000509000000000000" charset="-122"/>
              </a:rPr>
              <a:t>针对如何到2050年实现成为净零排放能源企业的目标，壳牌提出了详细</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2160"/>
              </a:lnSpc>
              <a:spcBef>
                <a:spcPts val="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的规划。这一目标涵盖了壳牌生产运营中产生的排放，以及客户使用我</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2160"/>
              </a:lnSpc>
              <a:spcBef>
                <a:spcPts val="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们销售的所有能源产品时产生的排放。更重要的是，壳牌的净零排放目</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2160"/>
              </a:lnSpc>
              <a:spcBef>
                <a:spcPts val="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标中还包括了由其他人生产、而壳牌作为产品出售给客户的石油和天然</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2160"/>
              </a:lnSpc>
              <a:spcBef>
                <a:spcPts val="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气所产生的排放，从而使净零排放目标所涵盖的范畴更加全面。</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8" name="object 8"/>
          <p:cNvSpPr txBox="1"/>
          <p:nvPr/>
        </p:nvSpPr>
        <p:spPr>
          <a:xfrm>
            <a:off x="890957" y="3817998"/>
            <a:ext cx="7730642" cy="584200"/>
          </a:xfrm>
          <a:prstGeom prst="rect">
            <a:avLst/>
          </a:prstGeom>
        </p:spPr>
        <p:txBody>
          <a:bodyPr vert="horz" wrap="square" lIns="0" tIns="0" rIns="0" bIns="0" rtlCol="0">
            <a:spAutoFit/>
          </a:bodyPr>
          <a:lstStyle/>
          <a:p>
            <a:pPr marL="0" marR="0">
              <a:lnSpc>
                <a:spcPts val="2400"/>
              </a:lnSpc>
              <a:spcBef>
                <a:spcPts val="0"/>
              </a:spcBef>
              <a:spcAft>
                <a:spcPts val="0"/>
              </a:spcAft>
            </a:pPr>
            <a:r>
              <a:rPr sz="2000" dirty="0">
                <a:solidFill>
                  <a:srgbClr val="FFCD00"/>
                </a:solidFill>
                <a:latin typeface="BMFEHD+CambriaMath" panose="02040503050406030204"/>
                <a:cs typeface="BMFEHD+CambriaMath" panose="02040503050406030204"/>
              </a:rPr>
              <a:t>◉</a:t>
            </a:r>
            <a:r>
              <a:rPr sz="2000" spc="395" dirty="0">
                <a:solidFill>
                  <a:srgbClr val="FFCD00"/>
                </a:solidFill>
                <a:latin typeface="Times New Roman" panose="02020603050405020304"/>
                <a:cs typeface="Times New Roman" panose="02020603050405020304"/>
              </a:rPr>
              <a:t> </a:t>
            </a:r>
            <a:r>
              <a:rPr sz="1600" dirty="0">
                <a:solidFill>
                  <a:schemeClr val="tx2"/>
                </a:solidFill>
                <a:latin typeface="方正黑体_GBK" panose="03000509000000000000" charset="-122"/>
                <a:ea typeface="方正黑体_GBK" panose="03000509000000000000" charset="-122"/>
                <a:cs typeface="方正黑体_GBK" panose="03000509000000000000" charset="-122"/>
              </a:rPr>
              <a:t>“赋能进步”</a:t>
            </a:r>
            <a:r>
              <a:rPr sz="1600" spc="90" dirty="0">
                <a:solidFill>
                  <a:schemeClr val="tx2"/>
                </a:solidFill>
                <a:latin typeface="方正黑体_GBK" panose="03000509000000000000" charset="-122"/>
                <a:ea typeface="方正黑体_GBK" panose="03000509000000000000" charset="-122"/>
                <a:cs typeface="方正黑体_GBK" panose="03000509000000000000" charset="-122"/>
              </a:rPr>
              <a:t> </a:t>
            </a:r>
            <a:r>
              <a:rPr sz="1600" spc="-15" dirty="0">
                <a:solidFill>
                  <a:schemeClr val="tx2"/>
                </a:solidFill>
                <a:latin typeface="方正黑体_GBK" panose="03000509000000000000" charset="-122"/>
                <a:ea typeface="方正黑体_GBK" panose="03000509000000000000" charset="-122"/>
                <a:cs typeface="方正黑体_GBK" panose="03000509000000000000" charset="-122"/>
              </a:rPr>
              <a:t>Powering</a:t>
            </a:r>
            <a:r>
              <a:rPr sz="1600" spc="46" dirty="0">
                <a:solidFill>
                  <a:schemeClr val="tx2"/>
                </a:solidFill>
                <a:latin typeface="方正黑体_GBK" panose="03000509000000000000" charset="-122"/>
                <a:ea typeface="方正黑体_GBK" panose="03000509000000000000" charset="-122"/>
                <a:cs typeface="方正黑体_GBK" panose="03000509000000000000" charset="-122"/>
              </a:rPr>
              <a:t> </a:t>
            </a:r>
            <a:r>
              <a:rPr sz="1600" dirty="0">
                <a:solidFill>
                  <a:schemeClr val="tx2"/>
                </a:solidFill>
                <a:latin typeface="方正黑体_GBK" panose="03000509000000000000" charset="-122"/>
                <a:ea typeface="方正黑体_GBK" panose="03000509000000000000" charset="-122"/>
                <a:cs typeface="方正黑体_GBK" panose="03000509000000000000" charset="-122"/>
              </a:rPr>
              <a:t>Progress</a:t>
            </a:r>
            <a:r>
              <a:rPr sz="1600" spc="35" dirty="0">
                <a:solidFill>
                  <a:schemeClr val="tx2"/>
                </a:solidFill>
                <a:latin typeface="方正黑体_GBK" panose="03000509000000000000" charset="-122"/>
                <a:ea typeface="方正黑体_GBK" panose="03000509000000000000" charset="-122"/>
                <a:cs typeface="方正黑体_GBK" panose="03000509000000000000" charset="-122"/>
              </a:rPr>
              <a:t> </a:t>
            </a:r>
            <a:r>
              <a:rPr sz="1600" dirty="0">
                <a:solidFill>
                  <a:schemeClr val="tx2"/>
                </a:solidFill>
                <a:latin typeface="方正黑体_GBK" panose="03000509000000000000" charset="-122"/>
                <a:ea typeface="方正黑体_GBK" panose="03000509000000000000" charset="-122"/>
                <a:cs typeface="方正黑体_GBK" panose="03000509000000000000" charset="-122"/>
              </a:rPr>
              <a:t>战略支持《巴黎协定》关于气候变化</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2160"/>
              </a:lnSpc>
              <a:spcBef>
                <a:spcPts val="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最雄心勃勃的目标，即将全球气温上升限制在1.5摄氏度以内。</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9" name="object 9"/>
          <p:cNvSpPr txBox="1"/>
          <p:nvPr/>
        </p:nvSpPr>
        <p:spPr>
          <a:xfrm>
            <a:off x="179705" y="4869937"/>
            <a:ext cx="2304281" cy="168275"/>
          </a:xfrm>
          <a:prstGeom prst="rect">
            <a:avLst/>
          </a:prstGeom>
        </p:spPr>
        <p:txBody>
          <a:bodyPr vert="horz" wrap="square" lIns="0" tIns="0" rIns="0" bIns="0" rtlCol="0">
            <a:spAutoFit/>
          </a:bodyPr>
          <a:lstStyle/>
          <a:p>
            <a:pPr marL="0" marR="0">
              <a:lnSpc>
                <a:spcPts val="1315"/>
              </a:lnSpc>
              <a:spcBef>
                <a:spcPts val="0"/>
              </a:spcBef>
              <a:spcAft>
                <a:spcPts val="0"/>
              </a:spcAft>
            </a:pPr>
            <a:r>
              <a:rPr sz="1000" dirty="0">
                <a:solidFill>
                  <a:schemeClr val="bg1"/>
                </a:solidFill>
                <a:latin typeface="方正报宋_GBK" panose="03000509000000000000" charset="-122"/>
                <a:ea typeface="方正报宋_GBK" panose="03000509000000000000" charset="-122"/>
                <a:cs typeface="LSIELG+MicrosoftYaHei" panose="020B0503020204020204" charset="-122"/>
              </a:rPr>
              <a:t>数据来源：罗世力咨询的信息数据整理</a:t>
            </a:r>
            <a:endParaRPr sz="1000" dirty="0">
              <a:solidFill>
                <a:schemeClr val="bg1"/>
              </a:solidFill>
              <a:latin typeface="方正报宋_GBK" panose="03000509000000000000" charset="-122"/>
              <a:ea typeface="方正报宋_GBK" panose="03000509000000000000" charset="-122"/>
              <a:cs typeface="LSIELG+MicrosoftYaHei" panose="020B0503020204020204" charset="-122"/>
            </a:endParaRPr>
          </a:p>
        </p:txBody>
      </p:sp>
      <p:pic>
        <p:nvPicPr>
          <p:cNvPr id="10" name="图片 9" descr="4企业碳资产管理策略培训-Apr2021-L（修改）"/>
          <p:cNvPicPr>
            <a:picLocks noChangeAspect="1"/>
          </p:cNvPicPr>
          <p:nvPr/>
        </p:nvPicPr>
        <p:blipFill>
          <a:blip r:embed="rId2"/>
          <a:stretch>
            <a:fillRect/>
          </a:stretch>
        </p:blipFill>
        <p:spPr>
          <a:xfrm>
            <a:off x="2700020" y="52070"/>
            <a:ext cx="462915" cy="4953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6" name="圆角矩形 15"/>
          <p:cNvSpPr/>
          <p:nvPr/>
        </p:nvSpPr>
        <p:spPr>
          <a:xfrm>
            <a:off x="2453005" y="693420"/>
            <a:ext cx="4684395" cy="439420"/>
          </a:xfrm>
          <a:prstGeom prst="roundRect">
            <a:avLst/>
          </a:prstGeom>
          <a:gradFill rotWithShape="1">
            <a:gsLst>
              <a:gs pos="2000">
                <a:schemeClr val="tx2"/>
              </a:gs>
              <a:gs pos="52000">
                <a:srgbClr val="14CD68"/>
              </a:gs>
              <a:gs pos="86000">
                <a:srgbClr val="035C7D"/>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5" name="object 5"/>
          <p:cNvSpPr txBox="1"/>
          <p:nvPr/>
        </p:nvSpPr>
        <p:spPr>
          <a:xfrm>
            <a:off x="2843530" y="799465"/>
            <a:ext cx="4528185" cy="269875"/>
          </a:xfrm>
          <a:prstGeom prst="rect">
            <a:avLst/>
          </a:prstGeom>
        </p:spPr>
        <p:txBody>
          <a:bodyPr vert="horz" wrap="square" lIns="0" tIns="0" rIns="0" bIns="0" rtlCol="0">
            <a:spAutoFit/>
          </a:bodyPr>
          <a:lstStyle/>
          <a:p>
            <a:pPr marL="0" marR="0">
              <a:lnSpc>
                <a:spcPts val="2105"/>
              </a:lnSpc>
              <a:spcBef>
                <a:spcPts val="0"/>
              </a:spcBef>
              <a:spcAft>
                <a:spcPts val="0"/>
              </a:spcAft>
            </a:pPr>
            <a:r>
              <a:rPr dirty="0">
                <a:solidFill>
                  <a:schemeClr val="bg1"/>
                </a:solidFill>
                <a:latin typeface="方正黑体_GBK" panose="03000509000000000000" charset="-122"/>
                <a:ea typeface="方正黑体_GBK" panose="03000509000000000000" charset="-122"/>
                <a:cs typeface="方正黑体_GBK" panose="03000509000000000000" charset="-122"/>
              </a:rPr>
              <a:t>净零排放之路：全面的碳管理方法</a:t>
            </a:r>
            <a:r>
              <a:rPr spc="44" dirty="0">
                <a:solidFill>
                  <a:schemeClr val="bg1"/>
                </a:solidFill>
                <a:latin typeface="方正黑体_GBK" panose="03000509000000000000" charset="-122"/>
                <a:ea typeface="方正黑体_GBK" panose="03000509000000000000" charset="-122"/>
                <a:cs typeface="方正黑体_GBK" panose="03000509000000000000" charset="-122"/>
              </a:rPr>
              <a:t> </a:t>
            </a:r>
            <a:r>
              <a:rPr spc="-17" dirty="0">
                <a:solidFill>
                  <a:schemeClr val="bg1"/>
                </a:solidFill>
                <a:latin typeface="方正黑体_GBK" panose="03000509000000000000" charset="-122"/>
                <a:ea typeface="方正黑体_GBK" panose="03000509000000000000" charset="-122"/>
                <a:cs typeface="方正黑体_GBK" panose="03000509000000000000" charset="-122"/>
              </a:rPr>
              <a:t>(</a:t>
            </a:r>
            <a:r>
              <a:rPr dirty="0">
                <a:solidFill>
                  <a:schemeClr val="bg1"/>
                </a:solidFill>
                <a:latin typeface="方正黑体_GBK" panose="03000509000000000000" charset="-122"/>
                <a:ea typeface="方正黑体_GBK" panose="03000509000000000000" charset="-122"/>
                <a:cs typeface="方正黑体_GBK" panose="03000509000000000000" charset="-122"/>
              </a:rPr>
              <a:t>一）</a:t>
            </a:r>
            <a:endParaRPr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sp>
        <p:nvSpPr>
          <p:cNvPr id="6" name="object 6"/>
          <p:cNvSpPr txBox="1"/>
          <p:nvPr/>
        </p:nvSpPr>
        <p:spPr>
          <a:xfrm>
            <a:off x="975230" y="1179353"/>
            <a:ext cx="7761731" cy="1000125"/>
          </a:xfrm>
          <a:prstGeom prst="rect">
            <a:avLst/>
          </a:prstGeom>
        </p:spPr>
        <p:txBody>
          <a:bodyPr vert="horz" wrap="square" lIns="0" tIns="0" rIns="0" bIns="0" rtlCol="0">
            <a:spAutoFit/>
          </a:bodyPr>
          <a:lstStyle/>
          <a:p>
            <a:pPr marL="0" marR="0">
              <a:lnSpc>
                <a:spcPts val="2400"/>
              </a:lnSpc>
              <a:spcBef>
                <a:spcPts val="0"/>
              </a:spcBef>
              <a:spcAft>
                <a:spcPts val="0"/>
              </a:spcAft>
            </a:pPr>
            <a:r>
              <a:rPr sz="1600" dirty="0">
                <a:solidFill>
                  <a:srgbClr val="FFCD00"/>
                </a:solidFill>
                <a:latin typeface="BMFEHD+CambriaMath" panose="02040503050406030204"/>
                <a:cs typeface="BMFEHD+CambriaMath" panose="02040503050406030204"/>
              </a:rPr>
              <a:t>◉</a:t>
            </a:r>
            <a:r>
              <a:rPr sz="2400" spc="395" dirty="0">
                <a:solidFill>
                  <a:srgbClr val="FFCD00"/>
                </a:solidFill>
                <a:latin typeface="Times New Roman" panose="02020603050405020304"/>
                <a:cs typeface="Times New Roman" panose="02020603050405020304"/>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为了实现2050年净零排放的目标，壳牌将继续制定减少碳排放的短期目标，并与</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180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16,500多名员工的薪酬挂钩。这包括一套新的降低净碳强度的目标：以2016年数据为</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180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基准，到2023年减少6-8%，到2030年降低20%，到2035年降低45%，到2050年降低</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180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100%；</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txBox="1"/>
          <p:nvPr/>
        </p:nvSpPr>
        <p:spPr>
          <a:xfrm>
            <a:off x="975230" y="2169953"/>
            <a:ext cx="7653528" cy="820420"/>
          </a:xfrm>
          <a:prstGeom prst="rect">
            <a:avLst/>
          </a:prstGeom>
        </p:spPr>
        <p:txBody>
          <a:bodyPr vert="horz" wrap="square" lIns="0" tIns="0" rIns="0" bIns="0" rtlCol="0">
            <a:spAutoFit/>
          </a:bodyPr>
          <a:lstStyle/>
          <a:p>
            <a:pPr marL="0" marR="0">
              <a:lnSpc>
                <a:spcPts val="2000"/>
              </a:lnSpc>
              <a:spcBef>
                <a:spcPts val="0"/>
              </a:spcBef>
              <a:spcAft>
                <a:spcPts val="0"/>
              </a:spcAft>
            </a:pPr>
            <a:r>
              <a:rPr sz="1600" dirty="0">
                <a:solidFill>
                  <a:srgbClr val="FFCD00"/>
                </a:solidFill>
                <a:latin typeface="BMFEHD+CambriaMath" panose="02040503050406030204"/>
                <a:cs typeface="BMFEHD+CambriaMath" panose="02040503050406030204"/>
              </a:rPr>
              <a:t>◉</a:t>
            </a:r>
            <a:r>
              <a:rPr sz="2400" spc="395" dirty="0">
                <a:solidFill>
                  <a:srgbClr val="FFCD00"/>
                </a:solidFill>
                <a:latin typeface="Times New Roman" panose="02020603050405020304"/>
                <a:cs typeface="Times New Roman" panose="02020603050405020304"/>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预计其碳排放总量在2018年已经达峰，当年排放量为17亿吨; 石油总产量在2019年已</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2000"/>
              </a:lnSpc>
              <a:spcBef>
                <a:spcPts val="0"/>
              </a:spcBef>
              <a:spcAft>
                <a:spcPts val="0"/>
              </a:spcAft>
            </a:pPr>
            <a:r>
              <a:rPr lang="en-US" sz="1400"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sym typeface="+mn-ea"/>
              </a:rPr>
              <a:t>经达峰，计划到2030年，每年减产1-2%;</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2400"/>
              </a:lnSpc>
              <a:spcBef>
                <a:spcPts val="0"/>
              </a:spcBef>
              <a:spcAft>
                <a:spcPts val="0"/>
              </a:spcAft>
            </a:pPr>
            <a:endParaRPr lang="en-US"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9" name="object 9"/>
          <p:cNvSpPr txBox="1"/>
          <p:nvPr/>
        </p:nvSpPr>
        <p:spPr>
          <a:xfrm>
            <a:off x="975230" y="3507898"/>
            <a:ext cx="7738989" cy="1000125"/>
          </a:xfrm>
          <a:prstGeom prst="rect">
            <a:avLst/>
          </a:prstGeom>
        </p:spPr>
        <p:txBody>
          <a:bodyPr vert="horz" wrap="square" lIns="0" tIns="0" rIns="0" bIns="0" rtlCol="0">
            <a:spAutoFit/>
          </a:bodyPr>
          <a:lstStyle/>
          <a:p>
            <a:pPr marL="0" marR="0">
              <a:lnSpc>
                <a:spcPts val="2400"/>
              </a:lnSpc>
              <a:spcBef>
                <a:spcPts val="140"/>
              </a:spcBef>
              <a:spcAft>
                <a:spcPts val="0"/>
              </a:spcAft>
            </a:pPr>
            <a:r>
              <a:rPr sz="1600" dirty="0">
                <a:solidFill>
                  <a:srgbClr val="FFCD00"/>
                </a:solidFill>
                <a:latin typeface="BMFEHD+CambriaMath" panose="02040503050406030204"/>
                <a:cs typeface="BMFEHD+CambriaMath" panose="02040503050406030204"/>
              </a:rPr>
              <a:t>◉</a:t>
            </a:r>
            <a:r>
              <a:rPr sz="2000" spc="395"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将争取到2035年达到每年增加2500万吨的碳捕获和储存（</a:t>
            </a:r>
            <a:r>
              <a:rPr sz="1400" spc="-14" dirty="0">
                <a:solidFill>
                  <a:schemeClr val="tx2"/>
                </a:solidFill>
                <a:latin typeface="方正黑体_GBK" panose="03000509000000000000" charset="-122"/>
                <a:ea typeface="方正黑体_GBK" panose="03000509000000000000" charset="-122"/>
                <a:cs typeface="方正黑体_GBK" panose="03000509000000000000" charset="-122"/>
              </a:rPr>
              <a:t>CCS</a:t>
            </a:r>
            <a:r>
              <a:rPr sz="1400" dirty="0">
                <a:solidFill>
                  <a:schemeClr val="tx2"/>
                </a:solidFill>
                <a:latin typeface="方正黑体_GBK" panose="03000509000000000000" charset="-122"/>
                <a:ea typeface="方正黑体_GBK" panose="03000509000000000000" charset="-122"/>
                <a:cs typeface="方正黑体_GBK" panose="03000509000000000000" charset="-122"/>
              </a:rPr>
              <a:t>）能力。目前，壳牌参</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180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与了三个重要</a:t>
            </a:r>
            <a:r>
              <a:rPr sz="1400" spc="-14" dirty="0">
                <a:solidFill>
                  <a:schemeClr val="tx2"/>
                </a:solidFill>
                <a:latin typeface="方正黑体_GBK" panose="03000509000000000000" charset="-122"/>
                <a:ea typeface="方正黑体_GBK" panose="03000509000000000000" charset="-122"/>
                <a:cs typeface="方正黑体_GBK" panose="03000509000000000000" charset="-122"/>
              </a:rPr>
              <a:t>CCS</a:t>
            </a:r>
            <a:r>
              <a:rPr sz="1400" dirty="0">
                <a:solidFill>
                  <a:schemeClr val="tx2"/>
                </a:solidFill>
                <a:latin typeface="方正黑体_GBK" panose="03000509000000000000" charset="-122"/>
                <a:ea typeface="方正黑体_GBK" panose="03000509000000000000" charset="-122"/>
                <a:cs typeface="方正黑体_GBK" panose="03000509000000000000" charset="-122"/>
              </a:rPr>
              <a:t>项目，即加拿大的奎斯特（Quest）（正在运营）、挪威的北极光</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180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（Northern Lights）（已批准）和荷兰的波尔托斯（Porthos）（计划中），总产能</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180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约为450万吨；</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pic>
        <p:nvPicPr>
          <p:cNvPr id="11" name="图片 10" descr="4企业碳资产管理策略培训-Apr2021-L（修改）"/>
          <p:cNvPicPr>
            <a:picLocks noChangeAspect="1"/>
          </p:cNvPicPr>
          <p:nvPr/>
        </p:nvPicPr>
        <p:blipFill>
          <a:blip r:embed="rId2"/>
          <a:stretch>
            <a:fillRect/>
          </a:stretch>
        </p:blipFill>
        <p:spPr>
          <a:xfrm>
            <a:off x="2483485" y="51435"/>
            <a:ext cx="462915" cy="495300"/>
          </a:xfrm>
          <a:prstGeom prst="rect">
            <a:avLst/>
          </a:prstGeom>
        </p:spPr>
      </p:pic>
      <p:sp>
        <p:nvSpPr>
          <p:cNvPr id="12" name="object 3"/>
          <p:cNvSpPr txBox="1"/>
          <p:nvPr/>
        </p:nvSpPr>
        <p:spPr>
          <a:xfrm>
            <a:off x="467360" y="78105"/>
            <a:ext cx="1885315" cy="339090"/>
          </a:xfrm>
          <a:prstGeom prst="rect">
            <a:avLst/>
          </a:prstGeom>
        </p:spPr>
        <p:txBody>
          <a:bodyPr vert="horz" wrap="square" lIns="0" tIns="0" rIns="0" bIns="0" rtlCol="0">
            <a:spAutoFit/>
          </a:bodyPr>
          <a:p>
            <a:pPr marL="0" marR="0" algn="l">
              <a:lnSpc>
                <a:spcPts val="2645"/>
              </a:lnSpc>
              <a:spcBef>
                <a:spcPts val="0"/>
              </a:spcBef>
              <a:spcAft>
                <a:spcPts val="0"/>
              </a:spcAft>
              <a:buClrTx/>
              <a:buSzTx/>
              <a:buFontTx/>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案例分析——壳牌</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13" name="object 9"/>
          <p:cNvSpPr txBox="1"/>
          <p:nvPr/>
        </p:nvSpPr>
        <p:spPr>
          <a:xfrm>
            <a:off x="179705" y="4869937"/>
            <a:ext cx="2304281" cy="168275"/>
          </a:xfrm>
          <a:prstGeom prst="rect">
            <a:avLst/>
          </a:prstGeom>
        </p:spPr>
        <p:txBody>
          <a:bodyPr vert="horz" wrap="square" lIns="0" tIns="0" rIns="0" bIns="0" rtlCol="0">
            <a:spAutoFit/>
          </a:bodyPr>
          <a:p>
            <a:pPr marL="0" marR="0">
              <a:lnSpc>
                <a:spcPts val="1315"/>
              </a:lnSpc>
              <a:spcBef>
                <a:spcPts val="0"/>
              </a:spcBef>
              <a:spcAft>
                <a:spcPts val="0"/>
              </a:spcAft>
            </a:pPr>
            <a:r>
              <a:rPr sz="1000" dirty="0">
                <a:solidFill>
                  <a:schemeClr val="bg1"/>
                </a:solidFill>
                <a:latin typeface="方正报宋_GBK" panose="03000509000000000000" charset="-122"/>
                <a:ea typeface="方正报宋_GBK" panose="03000509000000000000" charset="-122"/>
                <a:cs typeface="LSIELG+MicrosoftYaHei" panose="020B0503020204020204" charset="-122"/>
              </a:rPr>
              <a:t>数据来源：罗世力咨询的信息数据整理</a:t>
            </a:r>
            <a:endParaRPr sz="1000" dirty="0">
              <a:solidFill>
                <a:schemeClr val="bg1"/>
              </a:solidFill>
              <a:latin typeface="方正报宋_GBK" panose="03000509000000000000" charset="-122"/>
              <a:ea typeface="方正报宋_GBK" panose="03000509000000000000" charset="-122"/>
              <a:cs typeface="LSIELG+MicrosoftYaHei" panose="020B0503020204020204" charset="-122"/>
            </a:endParaRPr>
          </a:p>
        </p:txBody>
      </p:sp>
      <p:sp>
        <p:nvSpPr>
          <p:cNvPr id="14" name="文本框 13"/>
          <p:cNvSpPr txBox="1"/>
          <p:nvPr/>
        </p:nvSpPr>
        <p:spPr>
          <a:xfrm>
            <a:off x="899665" y="2647315"/>
            <a:ext cx="7990205" cy="860425"/>
          </a:xfrm>
          <a:prstGeom prst="rect">
            <a:avLst/>
          </a:prstGeom>
          <a:noFill/>
        </p:spPr>
        <p:txBody>
          <a:bodyPr wrap="square" rtlCol="0" anchor="t">
            <a:spAutoFit/>
          </a:bodyPr>
          <a:p>
            <a:pPr marL="0" marR="0">
              <a:lnSpc>
                <a:spcPts val="2100"/>
              </a:lnSpc>
              <a:spcBef>
                <a:spcPts val="0"/>
              </a:spcBef>
              <a:spcAft>
                <a:spcPts val="0"/>
              </a:spcAft>
            </a:pPr>
            <a:r>
              <a:rPr sz="1600" dirty="0">
                <a:solidFill>
                  <a:srgbClr val="FFCD00"/>
                </a:solidFill>
                <a:latin typeface="BMFEHD+CambriaMath" panose="02040503050406030204"/>
                <a:cs typeface="BMFEHD+CambriaMath" panose="02040503050406030204"/>
                <a:sym typeface="+mn-ea"/>
              </a:rPr>
              <a:t>◉</a:t>
            </a:r>
            <a:r>
              <a:rPr sz="1400" spc="395" dirty="0">
                <a:solidFill>
                  <a:schemeClr val="tx2"/>
                </a:solidFill>
                <a:latin typeface="方正黑体_GBK" panose="03000509000000000000" charset="-122"/>
                <a:ea typeface="方正黑体_GBK" panose="03000509000000000000" charset="-122"/>
                <a:cs typeface="方正黑体_GBK" panose="03000509000000000000" charset="-122"/>
                <a:sym typeface="+mn-ea"/>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sym typeface="+mn-ea"/>
              </a:rPr>
              <a:t>每年将投资约20-30亿美元用于可再生能源及能源解决方案：（1）电力一体化：目标</a:t>
            </a:r>
            <a:endParaRPr sz="1400" dirty="0">
              <a:solidFill>
                <a:schemeClr val="tx2"/>
              </a:solidFill>
              <a:latin typeface="方正黑体_GBK" panose="03000509000000000000" charset="-122"/>
              <a:ea typeface="方正黑体_GBK" panose="03000509000000000000" charset="-122"/>
              <a:cs typeface="方正黑体_GBK" panose="03000509000000000000" charset="-122"/>
              <a:sym typeface="+mn-ea"/>
            </a:endParaRPr>
          </a:p>
          <a:p>
            <a:pPr marL="0" marR="0">
              <a:lnSpc>
                <a:spcPts val="210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sym typeface="+mn-ea"/>
              </a:rPr>
              <a:t> </a:t>
            </a:r>
            <a:r>
              <a:rPr lang="en-US" sz="1400" dirty="0">
                <a:solidFill>
                  <a:schemeClr val="tx2"/>
                </a:solidFill>
                <a:latin typeface="方正黑体_GBK" panose="03000509000000000000" charset="-122"/>
                <a:ea typeface="方正黑体_GBK" panose="03000509000000000000" charset="-122"/>
                <a:cs typeface="方正黑体_GBK" panose="03000509000000000000" charset="-122"/>
                <a:sym typeface="+mn-ea"/>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sym typeface="+mn-ea"/>
              </a:rPr>
              <a:t>是到2030年年销售约560万亿瓦时的电力，成为清洁的“电力即服务”（</a:t>
            </a:r>
            <a:r>
              <a:rPr sz="1400" spc="-17" dirty="0">
                <a:solidFill>
                  <a:schemeClr val="tx2"/>
                </a:solidFill>
                <a:latin typeface="方正黑体_GBK" panose="03000509000000000000" charset="-122"/>
                <a:ea typeface="方正黑体_GBK" panose="03000509000000000000" charset="-122"/>
                <a:cs typeface="方正黑体_GBK" panose="03000509000000000000" charset="-122"/>
                <a:sym typeface="+mn-ea"/>
              </a:rPr>
              <a:t>Power-as-a</a:t>
            </a:r>
            <a:endParaRPr sz="1400" spc="-17" dirty="0">
              <a:solidFill>
                <a:schemeClr val="tx2"/>
              </a:solidFill>
              <a:latin typeface="方正黑体_GBK" panose="03000509000000000000" charset="-122"/>
              <a:ea typeface="方正黑体_GBK" panose="03000509000000000000" charset="-122"/>
              <a:cs typeface="方正黑体_GBK" panose="03000509000000000000" charset="-122"/>
              <a:sym typeface="+mn-ea"/>
            </a:endParaRPr>
          </a:p>
          <a:p>
            <a:pPr marL="381000" marR="0">
              <a:lnSpc>
                <a:spcPts val="1800"/>
              </a:lnSpc>
              <a:spcBef>
                <a:spcPts val="0"/>
              </a:spcBef>
              <a:spcAft>
                <a:spcPts val="0"/>
              </a:spcAft>
            </a:pPr>
            <a:r>
              <a:rPr sz="1400" spc="-17" dirty="0">
                <a:solidFill>
                  <a:schemeClr val="tx2"/>
                </a:solidFill>
                <a:latin typeface="方正黑体_GBK" panose="03000509000000000000" charset="-122"/>
                <a:ea typeface="方正黑体_GBK" panose="03000509000000000000" charset="-122"/>
                <a:cs typeface="方正黑体_GBK" panose="03000509000000000000" charset="-122"/>
                <a:sym typeface="+mn-ea"/>
              </a:rPr>
              <a:t>-</a:t>
            </a:r>
            <a:r>
              <a:rPr sz="1400" spc="10" dirty="0">
                <a:solidFill>
                  <a:schemeClr val="tx2"/>
                </a:solidFill>
                <a:latin typeface="方正黑体_GBK" panose="03000509000000000000" charset="-122"/>
                <a:ea typeface="方正黑体_GBK" panose="03000509000000000000" charset="-122"/>
                <a:cs typeface="方正黑体_GBK" panose="03000509000000000000" charset="-122"/>
                <a:sym typeface="+mn-ea"/>
              </a:rPr>
              <a:t>Service</a:t>
            </a:r>
            <a:r>
              <a:rPr sz="1400" dirty="0">
                <a:solidFill>
                  <a:schemeClr val="tx2"/>
                </a:solidFill>
                <a:latin typeface="方正黑体_GBK" panose="03000509000000000000" charset="-122"/>
                <a:ea typeface="方正黑体_GBK" panose="03000509000000000000" charset="-122"/>
                <a:cs typeface="方正黑体_GBK" panose="03000509000000000000" charset="-122"/>
                <a:sym typeface="+mn-ea"/>
              </a:rPr>
              <a:t>）的领先提供商。</a:t>
            </a:r>
            <a:endParaRPr lang="zh-CN" altLang="en-US" sz="1400" dirty="0">
              <a:solidFill>
                <a:schemeClr val="tx2"/>
              </a:solidFill>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6" name="圆角矩形 15"/>
          <p:cNvSpPr/>
          <p:nvPr/>
        </p:nvSpPr>
        <p:spPr>
          <a:xfrm>
            <a:off x="2165985" y="765175"/>
            <a:ext cx="4684395" cy="439420"/>
          </a:xfrm>
          <a:prstGeom prst="roundRect">
            <a:avLst/>
          </a:prstGeom>
          <a:gradFill rotWithShape="1">
            <a:gsLst>
              <a:gs pos="2000">
                <a:schemeClr val="tx2"/>
              </a:gs>
              <a:gs pos="52000">
                <a:srgbClr val="14CD68"/>
              </a:gs>
              <a:gs pos="86000">
                <a:srgbClr val="035C7D"/>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5" name="object 5"/>
          <p:cNvSpPr txBox="1"/>
          <p:nvPr/>
        </p:nvSpPr>
        <p:spPr>
          <a:xfrm>
            <a:off x="2717784" y="830056"/>
            <a:ext cx="358140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bg1"/>
                </a:solidFill>
                <a:latin typeface="方正黑体_GBK" panose="03000509000000000000" charset="-122"/>
                <a:ea typeface="方正黑体_GBK" panose="03000509000000000000" charset="-122"/>
                <a:cs typeface="SVDSIO+MicrosoftYaHei-Bold" panose="020B0703020204020201" charset="-122"/>
              </a:rPr>
              <a:t>净零排放之路：全面的碳管理方法</a:t>
            </a:r>
            <a:endParaRPr sz="1800" dirty="0">
              <a:solidFill>
                <a:schemeClr val="bg1"/>
              </a:solidFill>
              <a:latin typeface="方正黑体_GBK" panose="03000509000000000000" charset="-122"/>
              <a:ea typeface="方正黑体_GBK" panose="03000509000000000000" charset="-122"/>
              <a:cs typeface="SVDSIO+MicrosoftYaHei-Bold" panose="020B0703020204020201" charset="-122"/>
            </a:endParaRPr>
          </a:p>
        </p:txBody>
      </p:sp>
      <p:sp>
        <p:nvSpPr>
          <p:cNvPr id="6" name="object 6"/>
          <p:cNvSpPr txBox="1"/>
          <p:nvPr/>
        </p:nvSpPr>
        <p:spPr>
          <a:xfrm>
            <a:off x="868029" y="1333922"/>
            <a:ext cx="7709915" cy="538480"/>
          </a:xfrm>
          <a:prstGeom prst="rect">
            <a:avLst/>
          </a:prstGeom>
        </p:spPr>
        <p:txBody>
          <a:bodyPr vert="horz" wrap="square" lIns="0" tIns="0" rIns="0" bIns="0" rtlCol="0">
            <a:spAutoFit/>
          </a:bodyPr>
          <a:lstStyle/>
          <a:p>
            <a:pPr marL="0" marR="0">
              <a:lnSpc>
                <a:spcPts val="2400"/>
              </a:lnSpc>
              <a:spcBef>
                <a:spcPts val="0"/>
              </a:spcBef>
              <a:spcAft>
                <a:spcPts val="0"/>
              </a:spcAft>
            </a:pPr>
            <a:r>
              <a:rPr lang="en-US" sz="1400"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到2030年，关停所有自有设施的火炬燃烧，减少二氧化碳排放；到2025年，保持自有</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180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设施的甲烷排放强度低于0.2%；</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txBox="1"/>
          <p:nvPr/>
        </p:nvSpPr>
        <p:spPr>
          <a:xfrm>
            <a:off x="868029" y="1943522"/>
            <a:ext cx="7723631" cy="730885"/>
          </a:xfrm>
          <a:prstGeom prst="rect">
            <a:avLst/>
          </a:prstGeom>
        </p:spPr>
        <p:txBody>
          <a:bodyPr vert="horz" wrap="square" lIns="0" tIns="0" rIns="0" bIns="0" rtlCol="0">
            <a:spAutoFit/>
          </a:bodyPr>
          <a:lstStyle/>
          <a:p>
            <a:pPr marL="0" marR="0">
              <a:lnSpc>
                <a:spcPts val="1900"/>
              </a:lnSpc>
              <a:spcBef>
                <a:spcPts val="0"/>
              </a:spcBef>
              <a:spcAft>
                <a:spcPts val="0"/>
              </a:spcAft>
            </a:pPr>
            <a:r>
              <a:rPr sz="2400" spc="395" dirty="0">
                <a:solidFill>
                  <a:srgbClr val="FFCD00"/>
                </a:solidFill>
                <a:latin typeface="Times New Roman" panose="02020603050405020304"/>
                <a:cs typeface="Times New Roman" panose="02020603050405020304"/>
              </a:rPr>
              <a:t> </a:t>
            </a:r>
            <a:r>
              <a:rPr lang="en-US" sz="2400" spc="395" dirty="0">
                <a:solidFill>
                  <a:srgbClr val="FFCD00"/>
                </a:solidFill>
                <a:latin typeface="Times New Roman" panose="02020603050405020304"/>
                <a:cs typeface="Times New Roman" panose="02020603050405020304"/>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目标是使用“基于自然的解决方案”（nature-based</a:t>
            </a:r>
            <a:r>
              <a:rPr sz="1400" spc="16"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solutions</a:t>
            </a:r>
            <a:r>
              <a:rPr sz="1400" spc="27"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，“NBS”），按照避</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90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 </a:t>
            </a:r>
            <a:r>
              <a:rPr lang="en-US" sz="1400"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免、减少，最后选择抵消碳排放的理念，到2030年每年抵消约1.2亿吨的排放量，同时</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900"/>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 </a:t>
            </a:r>
            <a:r>
              <a:rPr lang="en-US" sz="1400"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使用的解决方案将具有最高的独立认证质量；</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8" name="object 8"/>
          <p:cNvSpPr txBox="1"/>
          <p:nvPr/>
        </p:nvSpPr>
        <p:spPr>
          <a:xfrm>
            <a:off x="827389" y="2859193"/>
            <a:ext cx="7647431" cy="461645"/>
          </a:xfrm>
          <a:prstGeom prst="rect">
            <a:avLst/>
          </a:prstGeom>
        </p:spPr>
        <p:txBody>
          <a:bodyPr vert="horz" wrap="square" lIns="0" tIns="0" rIns="0" bIns="0" rtlCol="0">
            <a:spAutoFit/>
          </a:bodyPr>
          <a:lstStyle/>
          <a:p>
            <a:pPr marL="381000" marR="0" algn="l">
              <a:lnSpc>
                <a:spcPts val="1800"/>
              </a:lnSpc>
              <a:spcBef>
                <a:spcPts val="0"/>
              </a:spcBef>
              <a:spcAft>
                <a:spcPts val="0"/>
              </a:spcAft>
              <a:buClrTx/>
              <a:buSzTx/>
              <a:buNone/>
            </a:pPr>
            <a:r>
              <a:rPr lang="en-US" sz="1400"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将与科学减碳倡议组织（Science Based Targets Initiative）、转型路径倡议组织</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gn="l">
              <a:lnSpc>
                <a:spcPts val="1800"/>
              </a:lnSpc>
              <a:spcBef>
                <a:spcPts val="0"/>
              </a:spcBef>
              <a:spcAft>
                <a:spcPts val="0"/>
              </a:spcAft>
              <a:buClrTx/>
              <a:buSzTx/>
              <a:buNone/>
            </a:pPr>
            <a:r>
              <a:rPr sz="1400" dirty="0">
                <a:solidFill>
                  <a:schemeClr val="tx2"/>
                </a:solidFill>
                <a:latin typeface="方正黑体_GBK" panose="03000509000000000000" charset="-122"/>
                <a:ea typeface="方正黑体_GBK" panose="03000509000000000000" charset="-122"/>
                <a:cs typeface="方正黑体_GBK" panose="03000509000000000000" charset="-122"/>
              </a:rPr>
              <a:t>（Transition Pathway Initiative）和其他组织合作制定行业标准，并遵循这些标准；</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9" name="object 9"/>
          <p:cNvSpPr txBox="1"/>
          <p:nvPr/>
        </p:nvSpPr>
        <p:spPr>
          <a:xfrm>
            <a:off x="868029" y="3484033"/>
            <a:ext cx="7772400" cy="692150"/>
          </a:xfrm>
          <a:prstGeom prst="rect">
            <a:avLst/>
          </a:prstGeom>
        </p:spPr>
        <p:txBody>
          <a:bodyPr vert="horz" wrap="square" lIns="0" tIns="0" rIns="0" bIns="0" rtlCol="0">
            <a:spAutoFit/>
          </a:bodyPr>
          <a:lstStyle/>
          <a:p>
            <a:pPr marL="381000" marR="0" algn="l">
              <a:lnSpc>
                <a:spcPts val="1800"/>
              </a:lnSpc>
              <a:spcBef>
                <a:spcPts val="0"/>
              </a:spcBef>
              <a:spcAft>
                <a:spcPts val="0"/>
              </a:spcAft>
              <a:buClrTx/>
              <a:buSzTx/>
              <a:buNone/>
            </a:pPr>
            <a:r>
              <a:rPr sz="1400" dirty="0">
                <a:solidFill>
                  <a:schemeClr val="tx2"/>
                </a:solidFill>
                <a:latin typeface="方正黑体_GBK" panose="03000509000000000000" charset="-122"/>
                <a:ea typeface="方正黑体_GBK" panose="03000509000000000000" charset="-122"/>
                <a:cs typeface="方正黑体_GBK" panose="03000509000000000000" charset="-122"/>
              </a:rPr>
              <a:t>从2021年度股东大会开始，将向股东提交能源转型计划并进行意见征询投票，成为行业</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gn="l">
              <a:lnSpc>
                <a:spcPts val="1800"/>
              </a:lnSpc>
              <a:spcBef>
                <a:spcPts val="0"/>
              </a:spcBef>
              <a:spcAft>
                <a:spcPts val="0"/>
              </a:spcAft>
              <a:buClrTx/>
              <a:buSzTx/>
              <a:buNone/>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内首家进行如此操作的公司。将每三年更新一次该计划，并对每年取得的进展进行意见</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gn="l">
              <a:lnSpc>
                <a:spcPts val="1800"/>
              </a:lnSpc>
              <a:spcBef>
                <a:spcPts val="0"/>
              </a:spcBef>
              <a:spcAft>
                <a:spcPts val="0"/>
              </a:spcAft>
              <a:buClrTx/>
              <a:buSzTx/>
              <a:buNone/>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征询投票。</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10" name="object 10"/>
          <p:cNvSpPr txBox="1"/>
          <p:nvPr/>
        </p:nvSpPr>
        <p:spPr>
          <a:xfrm>
            <a:off x="107315" y="4876287"/>
            <a:ext cx="2304281" cy="168275"/>
          </a:xfrm>
          <a:prstGeom prst="rect">
            <a:avLst/>
          </a:prstGeom>
        </p:spPr>
        <p:txBody>
          <a:bodyPr vert="horz" wrap="square" lIns="0" tIns="0" rIns="0" bIns="0" rtlCol="0">
            <a:spAutoFit/>
          </a:bodyPr>
          <a:lstStyle/>
          <a:p>
            <a:pPr marL="0" marR="0">
              <a:lnSpc>
                <a:spcPts val="1315"/>
              </a:lnSpc>
              <a:spcBef>
                <a:spcPts val="0"/>
              </a:spcBef>
              <a:spcAft>
                <a:spcPts val="0"/>
              </a:spcAft>
            </a:pPr>
            <a:r>
              <a:rPr sz="1000" dirty="0">
                <a:solidFill>
                  <a:schemeClr val="bg1"/>
                </a:solidFill>
                <a:latin typeface="方正报宋_GBK" panose="03000509000000000000" charset="-122"/>
                <a:ea typeface="方正报宋_GBK" panose="03000509000000000000" charset="-122"/>
                <a:cs typeface="LSIELG+MicrosoftYaHei" panose="020B0503020204020204" charset="-122"/>
              </a:rPr>
              <a:t>数据来源：罗世力咨询的信息数据整理</a:t>
            </a:r>
            <a:endParaRPr sz="1000" dirty="0">
              <a:solidFill>
                <a:schemeClr val="bg1"/>
              </a:solidFill>
              <a:latin typeface="方正报宋_GBK" panose="03000509000000000000" charset="-122"/>
              <a:ea typeface="方正报宋_GBK" panose="03000509000000000000" charset="-122"/>
              <a:cs typeface="LSIELG+MicrosoftYaHei" panose="020B0503020204020204" charset="-122"/>
            </a:endParaRPr>
          </a:p>
        </p:txBody>
      </p:sp>
      <p:pic>
        <p:nvPicPr>
          <p:cNvPr id="11" name="图片 10" descr="4企业碳资产管理策略培训-Apr2021-L（修改）"/>
          <p:cNvPicPr>
            <a:picLocks noChangeAspect="1"/>
          </p:cNvPicPr>
          <p:nvPr/>
        </p:nvPicPr>
        <p:blipFill>
          <a:blip r:embed="rId2"/>
          <a:stretch>
            <a:fillRect/>
          </a:stretch>
        </p:blipFill>
        <p:spPr>
          <a:xfrm>
            <a:off x="2483485" y="51435"/>
            <a:ext cx="462915" cy="495300"/>
          </a:xfrm>
          <a:prstGeom prst="rect">
            <a:avLst/>
          </a:prstGeom>
        </p:spPr>
      </p:pic>
      <p:sp>
        <p:nvSpPr>
          <p:cNvPr id="12" name="object 3"/>
          <p:cNvSpPr txBox="1"/>
          <p:nvPr/>
        </p:nvSpPr>
        <p:spPr>
          <a:xfrm>
            <a:off x="467360" y="78105"/>
            <a:ext cx="1885315" cy="339090"/>
          </a:xfrm>
          <a:prstGeom prst="rect">
            <a:avLst/>
          </a:prstGeom>
        </p:spPr>
        <p:txBody>
          <a:bodyPr vert="horz" wrap="square" lIns="0" tIns="0" rIns="0" bIns="0" rtlCol="0">
            <a:spAutoFit/>
          </a:bodyPr>
          <a:p>
            <a:pPr marL="0" marR="0" algn="l">
              <a:lnSpc>
                <a:spcPts val="2645"/>
              </a:lnSpc>
              <a:spcBef>
                <a:spcPts val="0"/>
              </a:spcBef>
              <a:spcAft>
                <a:spcPts val="0"/>
              </a:spcAft>
              <a:buClrTx/>
              <a:buSzTx/>
              <a:buFontTx/>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案例分析——壳牌</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13" name="文本框 12"/>
          <p:cNvSpPr txBox="1"/>
          <p:nvPr/>
        </p:nvSpPr>
        <p:spPr>
          <a:xfrm>
            <a:off x="869315" y="1871980"/>
            <a:ext cx="411480" cy="368300"/>
          </a:xfrm>
          <a:prstGeom prst="rect">
            <a:avLst/>
          </a:prstGeom>
          <a:noFill/>
        </p:spPr>
        <p:txBody>
          <a:bodyPr wrap="none" rtlCol="0" anchor="t">
            <a:spAutoFit/>
          </a:bodyPr>
          <a:p>
            <a:r>
              <a:rPr dirty="0">
                <a:solidFill>
                  <a:srgbClr val="FFCD00"/>
                </a:solidFill>
                <a:latin typeface="BMFEHD+CambriaMath" panose="02040503050406030204"/>
                <a:cs typeface="BMFEHD+CambriaMath" panose="02040503050406030204"/>
                <a:sym typeface="+mn-ea"/>
              </a:rPr>
              <a:t>◉</a:t>
            </a:r>
            <a:endParaRPr lang="zh-CN" altLang="en-US"/>
          </a:p>
        </p:txBody>
      </p:sp>
      <p:sp>
        <p:nvSpPr>
          <p:cNvPr id="14" name="文本框 13"/>
          <p:cNvSpPr txBox="1"/>
          <p:nvPr/>
        </p:nvSpPr>
        <p:spPr>
          <a:xfrm>
            <a:off x="868045" y="1334135"/>
            <a:ext cx="411480" cy="368300"/>
          </a:xfrm>
          <a:prstGeom prst="rect">
            <a:avLst/>
          </a:prstGeom>
          <a:noFill/>
        </p:spPr>
        <p:txBody>
          <a:bodyPr wrap="none" rtlCol="0" anchor="t">
            <a:spAutoFit/>
          </a:bodyPr>
          <a:p>
            <a:r>
              <a:rPr dirty="0">
                <a:solidFill>
                  <a:srgbClr val="FFCD00"/>
                </a:solidFill>
                <a:latin typeface="BMFEHD+CambriaMath" panose="02040503050406030204"/>
                <a:cs typeface="BMFEHD+CambriaMath" panose="02040503050406030204"/>
                <a:sym typeface="+mn-ea"/>
              </a:rPr>
              <a:t>◉</a:t>
            </a:r>
            <a:endParaRPr lang="zh-CN" altLang="en-US"/>
          </a:p>
        </p:txBody>
      </p:sp>
      <p:sp>
        <p:nvSpPr>
          <p:cNvPr id="15" name="文本框 14"/>
          <p:cNvSpPr txBox="1"/>
          <p:nvPr/>
        </p:nvSpPr>
        <p:spPr>
          <a:xfrm>
            <a:off x="848360" y="2787650"/>
            <a:ext cx="411480" cy="368300"/>
          </a:xfrm>
          <a:prstGeom prst="rect">
            <a:avLst/>
          </a:prstGeom>
          <a:noFill/>
        </p:spPr>
        <p:txBody>
          <a:bodyPr wrap="none" rtlCol="0" anchor="t">
            <a:spAutoFit/>
          </a:bodyPr>
          <a:p>
            <a:r>
              <a:rPr dirty="0">
                <a:solidFill>
                  <a:srgbClr val="FFCD00"/>
                </a:solidFill>
                <a:latin typeface="BMFEHD+CambriaMath" panose="02040503050406030204"/>
                <a:cs typeface="BMFEHD+CambriaMath" panose="02040503050406030204"/>
                <a:sym typeface="+mn-ea"/>
              </a:rPr>
              <a:t>◉</a:t>
            </a:r>
            <a:endParaRPr lang="zh-CN" altLang="en-US"/>
          </a:p>
        </p:txBody>
      </p:sp>
      <p:sp>
        <p:nvSpPr>
          <p:cNvPr id="17" name="文本框 16"/>
          <p:cNvSpPr txBox="1"/>
          <p:nvPr/>
        </p:nvSpPr>
        <p:spPr>
          <a:xfrm>
            <a:off x="868045" y="3363595"/>
            <a:ext cx="411480" cy="368300"/>
          </a:xfrm>
          <a:prstGeom prst="rect">
            <a:avLst/>
          </a:prstGeom>
          <a:noFill/>
        </p:spPr>
        <p:txBody>
          <a:bodyPr wrap="none" rtlCol="0" anchor="t">
            <a:spAutoFit/>
          </a:bodyPr>
          <a:p>
            <a:r>
              <a:rPr dirty="0">
                <a:solidFill>
                  <a:srgbClr val="FFCD00"/>
                </a:solidFill>
                <a:latin typeface="BMFEHD+CambriaMath" panose="02040503050406030204"/>
                <a:cs typeface="BMFEHD+CambriaMath" panose="02040503050406030204"/>
                <a:sym typeface="+mn-ea"/>
              </a:rPr>
              <a:t>◉</a:t>
            </a:r>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object 5"/>
          <p:cNvSpPr txBox="1"/>
          <p:nvPr/>
        </p:nvSpPr>
        <p:spPr>
          <a:xfrm>
            <a:off x="796072" y="988281"/>
            <a:ext cx="7926448" cy="1079500"/>
          </a:xfrm>
          <a:prstGeom prst="rect">
            <a:avLst/>
          </a:prstGeom>
        </p:spPr>
        <p:txBody>
          <a:bodyPr vert="horz" wrap="square" lIns="0" tIns="0" rIns="0" bIns="0" rtlCol="0">
            <a:spAutoFit/>
          </a:bodyPr>
          <a:lstStyle/>
          <a:p>
            <a:pPr marL="0" marR="0">
              <a:lnSpc>
                <a:spcPts val="210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中国石化致力于打造世界领先洁净能源化工公司，在碳达峰碳中和的大背景下，我们统筹转型升级与减碳进程、结</a:t>
            </a:r>
            <a:r>
              <a:rPr sz="1400" spc="128"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构优化与碳排放控制，在深入系统研究的基础上，提出</a:t>
            </a:r>
            <a:r>
              <a:rPr sz="1400" spc="128"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以净零排放为终极目标，推进化石能源洁净化、洁净能</a:t>
            </a:r>
            <a:r>
              <a:rPr sz="1400" spc="128"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源规模化、生产过程低碳化，确保在国家碳达峰目标前</a:t>
            </a:r>
            <a:r>
              <a:rPr sz="1400" spc="116"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实现二氧化碳达峰，力争在</a:t>
            </a:r>
            <a:r>
              <a:rPr sz="1400" spc="116"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2050</a:t>
            </a:r>
            <a:r>
              <a:rPr sz="1400" spc="10"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年实现碳中和的目标，</a:t>
            </a:r>
            <a:r>
              <a:rPr sz="1400" spc="116"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为应对全球气候变化作出新贡献。</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6" name="object 6"/>
          <p:cNvSpPr txBox="1"/>
          <p:nvPr/>
        </p:nvSpPr>
        <p:spPr>
          <a:xfrm>
            <a:off x="796274" y="2375705"/>
            <a:ext cx="7827272" cy="587375"/>
          </a:xfrm>
          <a:prstGeom prst="rect">
            <a:avLst/>
          </a:prstGeom>
        </p:spPr>
        <p:txBody>
          <a:bodyPr vert="horz" wrap="square" lIns="0" tIns="0" rIns="0" bIns="0" rtlCol="0">
            <a:spAutoFit/>
          </a:bodyPr>
          <a:lstStyle/>
          <a:p>
            <a:pPr marL="0" marR="0">
              <a:lnSpc>
                <a:spcPts val="2400"/>
              </a:lnSpc>
              <a:spcBef>
                <a:spcPts val="0"/>
              </a:spcBef>
              <a:spcAft>
                <a:spcPts val="0"/>
              </a:spcAft>
            </a:pPr>
            <a:r>
              <a:rPr dirty="0">
                <a:solidFill>
                  <a:srgbClr val="FFCD00"/>
                </a:solidFill>
                <a:latin typeface="BMFEHD+CambriaMath" panose="02040503050406030204"/>
                <a:cs typeface="BMFEHD+CambriaMath" panose="02040503050406030204"/>
              </a:rPr>
              <a:t>◉</a:t>
            </a:r>
            <a:r>
              <a:rPr lang="en-US" sz="2400" dirty="0">
                <a:solidFill>
                  <a:srgbClr val="FFCD00"/>
                </a:solidFill>
                <a:latin typeface="BMFEHD+CambriaMath" panose="02040503050406030204"/>
                <a:cs typeface="BMFEHD+CambriaMath" panose="02040503050406030204"/>
              </a:rPr>
              <a:t> </a:t>
            </a:r>
            <a:r>
              <a:rPr sz="1600" dirty="0">
                <a:solidFill>
                  <a:schemeClr val="tx2"/>
                </a:solidFill>
                <a:latin typeface="方正黑体_GBK" panose="03000509000000000000" charset="-122"/>
                <a:ea typeface="方正黑体_GBK" panose="03000509000000000000" charset="-122"/>
                <a:cs typeface="方正黑体_GBK" panose="03000509000000000000" charset="-122"/>
              </a:rPr>
              <a:t>应对气候变化管理：在</a:t>
            </a:r>
            <a:r>
              <a:rPr sz="1600" dirty="0">
                <a:solidFill>
                  <a:schemeClr val="tx2"/>
                </a:solidFill>
                <a:latin typeface="方正黑体_GBK" panose="03000509000000000000" charset="-122"/>
                <a:ea typeface="方正黑体_GBK" panose="03000509000000000000" charset="-122"/>
                <a:cs typeface="方正黑体_GBK" panose="03000509000000000000" charset="-122"/>
              </a:rPr>
              <a:t>2018年基础上，到</a:t>
            </a:r>
            <a:r>
              <a:rPr sz="1600" dirty="0">
                <a:solidFill>
                  <a:schemeClr val="tx2"/>
                </a:solidFill>
                <a:latin typeface="方正黑体_GBK" panose="03000509000000000000" charset="-122"/>
                <a:ea typeface="方正黑体_GBK" panose="03000509000000000000" charset="-122"/>
                <a:cs typeface="方正黑体_GBK" panose="03000509000000000000" charset="-122"/>
              </a:rPr>
              <a:t>2023年，每年捕集</a:t>
            </a:r>
            <a:r>
              <a:rPr sz="1600" dirty="0">
                <a:solidFill>
                  <a:schemeClr val="tx2"/>
                </a:solidFill>
                <a:latin typeface="方正黑体_GBK" panose="03000509000000000000" charset="-122"/>
                <a:ea typeface="方正黑体_GBK" panose="03000509000000000000" charset="-122"/>
                <a:cs typeface="方正黑体_GBK" panose="03000509000000000000" charset="-122"/>
              </a:rPr>
              <a:t>50万吨</a:t>
            </a:r>
            <a:r>
              <a:rPr sz="1600" dirty="0">
                <a:solidFill>
                  <a:schemeClr val="tx2"/>
                </a:solidFill>
                <a:latin typeface="方正黑体_GBK" panose="03000509000000000000" charset="-122"/>
                <a:ea typeface="方正黑体_GBK" panose="03000509000000000000" charset="-122"/>
                <a:cs typeface="方正黑体_GBK" panose="03000509000000000000" charset="-122"/>
              </a:rPr>
              <a:t>CO2；每年回</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381000" marR="0">
              <a:lnSpc>
                <a:spcPts val="2105"/>
              </a:lnSpc>
              <a:spcBef>
                <a:spcPts val="8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收利用甲烷</a:t>
            </a:r>
            <a:r>
              <a:rPr sz="1600" dirty="0">
                <a:solidFill>
                  <a:schemeClr val="tx2"/>
                </a:solidFill>
                <a:latin typeface="方正黑体_GBK" panose="03000509000000000000" charset="-122"/>
                <a:ea typeface="方正黑体_GBK" panose="03000509000000000000" charset="-122"/>
                <a:cs typeface="方正黑体_GBK" panose="03000509000000000000" charset="-122"/>
              </a:rPr>
              <a:t>2亿立方米；实现减碳</a:t>
            </a:r>
            <a:r>
              <a:rPr sz="1600" dirty="0">
                <a:solidFill>
                  <a:schemeClr val="tx2"/>
                </a:solidFill>
                <a:latin typeface="方正黑体_GBK" panose="03000509000000000000" charset="-122"/>
                <a:ea typeface="方正黑体_GBK" panose="03000509000000000000" charset="-122"/>
                <a:cs typeface="方正黑体_GBK" panose="03000509000000000000" charset="-122"/>
              </a:rPr>
              <a:t>1,260万吨。</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txBox="1"/>
          <p:nvPr/>
        </p:nvSpPr>
        <p:spPr>
          <a:xfrm>
            <a:off x="796274" y="3082460"/>
            <a:ext cx="7834163" cy="307340"/>
          </a:xfrm>
          <a:prstGeom prst="rect">
            <a:avLst/>
          </a:prstGeom>
        </p:spPr>
        <p:txBody>
          <a:bodyPr vert="horz" wrap="square" lIns="0" tIns="0" rIns="0" bIns="0" rtlCol="0">
            <a:spAutoFit/>
          </a:bodyPr>
          <a:lstStyle/>
          <a:p>
            <a:pPr marL="0" marR="0">
              <a:lnSpc>
                <a:spcPts val="2400"/>
              </a:lnSpc>
              <a:spcBef>
                <a:spcPts val="0"/>
              </a:spcBef>
              <a:spcAft>
                <a:spcPts val="0"/>
              </a:spcAft>
            </a:pPr>
            <a:r>
              <a:rPr dirty="0">
                <a:solidFill>
                  <a:srgbClr val="FFCD00"/>
                </a:solidFill>
                <a:latin typeface="BMFEHD+CambriaMath" panose="02040503050406030204"/>
                <a:cs typeface="BMFEHD+CambriaMath" panose="02040503050406030204"/>
              </a:rPr>
              <a:t>◉</a:t>
            </a:r>
            <a:r>
              <a:rPr lang="en-US" dirty="0">
                <a:solidFill>
                  <a:srgbClr val="FFCD00"/>
                </a:solidFill>
                <a:latin typeface="BMFEHD+CambriaMath" panose="02040503050406030204"/>
                <a:cs typeface="BMFEHD+CambriaMath" panose="02040503050406030204"/>
              </a:rPr>
              <a:t> </a:t>
            </a:r>
            <a:r>
              <a:rPr sz="1600" dirty="0">
                <a:solidFill>
                  <a:schemeClr val="tx2"/>
                </a:solidFill>
                <a:latin typeface="方正黑体_GBK" panose="03000509000000000000" charset="-122"/>
                <a:ea typeface="方正黑体_GBK" panose="03000509000000000000" charset="-122"/>
                <a:cs typeface="方正黑体_GBK" panose="03000509000000000000" charset="-122"/>
              </a:rPr>
              <a:t>节能减排</a:t>
            </a:r>
            <a:r>
              <a:rPr sz="1600" spc="92" dirty="0">
                <a:solidFill>
                  <a:schemeClr val="tx2"/>
                </a:solidFill>
                <a:latin typeface="方正黑体_GBK" panose="03000509000000000000" charset="-122"/>
                <a:ea typeface="方正黑体_GBK" panose="03000509000000000000" charset="-122"/>
                <a:cs typeface="方正黑体_GBK" panose="03000509000000000000" charset="-122"/>
              </a:rPr>
              <a:t> </a:t>
            </a:r>
            <a:r>
              <a:rPr sz="1600" dirty="0">
                <a:solidFill>
                  <a:schemeClr val="tx2"/>
                </a:solidFill>
                <a:latin typeface="方正黑体_GBK" panose="03000509000000000000" charset="-122"/>
                <a:ea typeface="方正黑体_GBK" panose="03000509000000000000" charset="-122"/>
                <a:cs typeface="方正黑体_GBK" panose="03000509000000000000" charset="-122"/>
              </a:rPr>
              <a:t>：碳排放监测与管理；</a:t>
            </a:r>
            <a:r>
              <a:rPr sz="1600" dirty="0">
                <a:solidFill>
                  <a:schemeClr val="tx2"/>
                </a:solidFill>
                <a:latin typeface="方正黑体_GBK" panose="03000509000000000000" charset="-122"/>
                <a:ea typeface="方正黑体_GBK" panose="03000509000000000000" charset="-122"/>
                <a:cs typeface="方正黑体_GBK" panose="03000509000000000000" charset="-122"/>
              </a:rPr>
              <a:t>CCUS；甲烷回收利用；碳交易；碳汇；提高能效</a:t>
            </a:r>
            <a:endParaRPr sz="1600" dirty="0">
              <a:solidFill>
                <a:srgbClr val="000000"/>
              </a:solidFill>
              <a:latin typeface="LSIELG+MicrosoftYaHei" panose="020B0503020204020204" charset="-122"/>
              <a:cs typeface="LSIELG+MicrosoftYaHei" panose="020B0503020204020204" charset="-122"/>
            </a:endParaRPr>
          </a:p>
        </p:txBody>
      </p:sp>
      <p:sp>
        <p:nvSpPr>
          <p:cNvPr id="8" name="object 8"/>
          <p:cNvSpPr txBox="1"/>
          <p:nvPr/>
        </p:nvSpPr>
        <p:spPr>
          <a:xfrm>
            <a:off x="796274" y="4027340"/>
            <a:ext cx="5809068" cy="307340"/>
          </a:xfrm>
          <a:prstGeom prst="rect">
            <a:avLst/>
          </a:prstGeom>
        </p:spPr>
        <p:txBody>
          <a:bodyPr vert="horz" wrap="square" lIns="0" tIns="0" rIns="0" bIns="0" rtlCol="0">
            <a:spAutoFit/>
          </a:bodyPr>
          <a:lstStyle/>
          <a:p>
            <a:pPr marL="0" marR="0">
              <a:lnSpc>
                <a:spcPts val="2400"/>
              </a:lnSpc>
              <a:spcBef>
                <a:spcPts val="0"/>
              </a:spcBef>
              <a:spcAft>
                <a:spcPts val="0"/>
              </a:spcAft>
            </a:pPr>
            <a:r>
              <a:rPr dirty="0">
                <a:solidFill>
                  <a:srgbClr val="FFCD00"/>
                </a:solidFill>
                <a:latin typeface="BMFEHD+CambriaMath" panose="02040503050406030204"/>
                <a:cs typeface="BMFEHD+CambriaMath" panose="02040503050406030204"/>
              </a:rPr>
              <a:t>◉</a:t>
            </a:r>
            <a:r>
              <a:rPr sz="2400" spc="395" dirty="0">
                <a:solidFill>
                  <a:srgbClr val="FFCD00"/>
                </a:solidFill>
                <a:latin typeface="Times New Roman" panose="02020603050405020304"/>
                <a:cs typeface="Times New Roman" panose="02020603050405020304"/>
              </a:rPr>
              <a:t> </a:t>
            </a:r>
            <a:r>
              <a:rPr sz="1600" dirty="0">
                <a:solidFill>
                  <a:schemeClr val="tx2"/>
                </a:solidFill>
                <a:latin typeface="方正黑体_GBK" panose="03000509000000000000" charset="-122"/>
                <a:ea typeface="方正黑体_GBK" panose="03000509000000000000" charset="-122"/>
                <a:cs typeface="LSIELG+MicrosoftYaHei" panose="020B0503020204020204" charset="-122"/>
              </a:rPr>
              <a:t>优化自身能源结构：减少煤炭使用，提升新能源使用比例</a:t>
            </a:r>
            <a:r>
              <a:rPr sz="1600" dirty="0">
                <a:solidFill>
                  <a:srgbClr val="000000"/>
                </a:solidFill>
                <a:latin typeface="LSIELG+MicrosoftYaHei" panose="020B0503020204020204" charset="-122"/>
                <a:cs typeface="LSIELG+MicrosoftYaHei" panose="020B0503020204020204" charset="-122"/>
              </a:rPr>
              <a:t>；</a:t>
            </a:r>
            <a:endParaRPr sz="1600" dirty="0">
              <a:solidFill>
                <a:srgbClr val="000000"/>
              </a:solidFill>
              <a:latin typeface="LSIELG+MicrosoftYaHei" panose="020B0503020204020204" charset="-122"/>
              <a:cs typeface="LSIELG+MicrosoftYaHei" panose="020B0503020204020204" charset="-122"/>
            </a:endParaRPr>
          </a:p>
        </p:txBody>
      </p:sp>
      <p:sp>
        <p:nvSpPr>
          <p:cNvPr id="9" name="object 9"/>
          <p:cNvSpPr txBox="1"/>
          <p:nvPr/>
        </p:nvSpPr>
        <p:spPr>
          <a:xfrm>
            <a:off x="179705" y="4876287"/>
            <a:ext cx="2347849" cy="168275"/>
          </a:xfrm>
          <a:prstGeom prst="rect">
            <a:avLst/>
          </a:prstGeom>
        </p:spPr>
        <p:txBody>
          <a:bodyPr vert="horz" wrap="square" lIns="0" tIns="0" rIns="0" bIns="0" rtlCol="0">
            <a:spAutoFit/>
          </a:bodyPr>
          <a:lstStyle/>
          <a:p>
            <a:pPr marL="0" marR="0">
              <a:lnSpc>
                <a:spcPts val="1315"/>
              </a:lnSpc>
              <a:spcBef>
                <a:spcPts val="0"/>
              </a:spcBef>
              <a:spcAft>
                <a:spcPts val="0"/>
              </a:spcAft>
            </a:pPr>
            <a:r>
              <a:rPr sz="1000" dirty="0">
                <a:solidFill>
                  <a:schemeClr val="bg1"/>
                </a:solidFill>
                <a:latin typeface="方正黑体_GBK" panose="03000509000000000000" charset="-122"/>
                <a:ea typeface="方正黑体_GBK" panose="03000509000000000000" charset="-122"/>
                <a:cs typeface="方正黑体_GBK" panose="03000509000000000000" charset="-122"/>
              </a:rPr>
              <a:t>数据来源：中石化可持续发展报告2020</a:t>
            </a:r>
            <a:endParaRPr sz="1000"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pic>
        <p:nvPicPr>
          <p:cNvPr id="10" name="图片 9" descr="4企业碳资产管理策略培训-Apr2021-L（修改）636"/>
          <p:cNvPicPr>
            <a:picLocks noChangeAspect="1"/>
          </p:cNvPicPr>
          <p:nvPr/>
        </p:nvPicPr>
        <p:blipFill>
          <a:blip r:embed="rId2"/>
          <a:stretch>
            <a:fillRect/>
          </a:stretch>
        </p:blipFill>
        <p:spPr>
          <a:xfrm>
            <a:off x="2679700" y="0"/>
            <a:ext cx="589915" cy="765810"/>
          </a:xfrm>
          <a:prstGeom prst="rect">
            <a:avLst/>
          </a:prstGeom>
        </p:spPr>
      </p:pic>
      <p:sp>
        <p:nvSpPr>
          <p:cNvPr id="12" name="object 3"/>
          <p:cNvSpPr txBox="1"/>
          <p:nvPr/>
        </p:nvSpPr>
        <p:spPr>
          <a:xfrm>
            <a:off x="395605" y="123825"/>
            <a:ext cx="2284095" cy="339090"/>
          </a:xfrm>
          <a:prstGeom prst="rect">
            <a:avLst/>
          </a:prstGeom>
        </p:spPr>
        <p:txBody>
          <a:bodyPr vert="horz" wrap="square" lIns="0" tIns="0" rIns="0" bIns="0" rtlCol="0">
            <a:spAutoFit/>
          </a:bodyPr>
          <a:p>
            <a:pPr marL="0" marR="0" algn="l">
              <a:lnSpc>
                <a:spcPts val="2645"/>
              </a:lnSpc>
              <a:spcBef>
                <a:spcPts val="0"/>
              </a:spcBef>
              <a:spcAft>
                <a:spcPts val="0"/>
              </a:spcAft>
              <a:buClrTx/>
              <a:buSzTx/>
              <a:buFontTx/>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案例分析——</a:t>
            </a:r>
            <a:r>
              <a:rPr dirty="0">
                <a:solidFill>
                  <a:srgbClr val="003869"/>
                </a:solidFill>
                <a:latin typeface="微软雅黑" panose="020B0503020204020204" charset="-122"/>
                <a:ea typeface="微软雅黑" panose="020B0503020204020204" charset="-122"/>
                <a:cs typeface="SVDSIO+MicrosoftYaHei-Bold" panose="020B0703020204020201" charset="-122"/>
                <a:sym typeface="+mn-ea"/>
              </a:rPr>
              <a:t>中石化</a:t>
            </a:r>
            <a:endParaRPr lang="en-US"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11" name="文本框 10"/>
          <p:cNvSpPr txBox="1"/>
          <p:nvPr/>
        </p:nvSpPr>
        <p:spPr>
          <a:xfrm>
            <a:off x="724519" y="3508545"/>
            <a:ext cx="4447540" cy="398780"/>
          </a:xfrm>
          <a:prstGeom prst="rect">
            <a:avLst/>
          </a:prstGeom>
          <a:noFill/>
        </p:spPr>
        <p:txBody>
          <a:bodyPr wrap="none" rtlCol="0" anchor="t">
            <a:spAutoFit/>
          </a:bodyPr>
          <a:p>
            <a:pPr marL="0" marR="0" algn="l">
              <a:lnSpc>
                <a:spcPts val="2400"/>
              </a:lnSpc>
              <a:spcBef>
                <a:spcPts val="1100"/>
              </a:spcBef>
              <a:spcAft>
                <a:spcPts val="0"/>
              </a:spcAft>
            </a:pPr>
            <a:r>
              <a:rPr dirty="0">
                <a:solidFill>
                  <a:srgbClr val="FFCD00"/>
                </a:solidFill>
                <a:latin typeface="BMFEHD+CambriaMath" panose="02040503050406030204"/>
                <a:cs typeface="BMFEHD+CambriaMath" panose="02040503050406030204"/>
                <a:sym typeface="+mn-ea"/>
              </a:rPr>
              <a:t>◉</a:t>
            </a:r>
            <a:r>
              <a:rPr spc="395" dirty="0">
                <a:solidFill>
                  <a:srgbClr val="FFCD00"/>
                </a:solidFill>
                <a:latin typeface="Times New Roman" panose="02020603050405020304"/>
                <a:cs typeface="Times New Roman" panose="02020603050405020304"/>
                <a:sym typeface="+mn-ea"/>
              </a:rPr>
              <a:t> </a:t>
            </a:r>
            <a:r>
              <a:rPr sz="1600" dirty="0">
                <a:solidFill>
                  <a:schemeClr val="tx2"/>
                </a:solidFill>
                <a:latin typeface="方正黑体_GBK" panose="03000509000000000000" charset="-122"/>
                <a:ea typeface="方正黑体_GBK" panose="03000509000000000000" charset="-122"/>
                <a:cs typeface="方正黑体_GBK" panose="03000509000000000000" charset="-122"/>
                <a:sym typeface="+mn-ea"/>
              </a:rPr>
              <a:t>能源转型</a:t>
            </a:r>
            <a:r>
              <a:rPr sz="1600" spc="92" dirty="0">
                <a:solidFill>
                  <a:schemeClr val="tx2"/>
                </a:solidFill>
                <a:latin typeface="方正黑体_GBK" panose="03000509000000000000" charset="-122"/>
                <a:ea typeface="方正黑体_GBK" panose="03000509000000000000" charset="-122"/>
                <a:cs typeface="方正黑体_GBK" panose="03000509000000000000" charset="-122"/>
                <a:sym typeface="+mn-ea"/>
              </a:rPr>
              <a:t> </a:t>
            </a:r>
            <a:r>
              <a:rPr sz="1600" dirty="0">
                <a:solidFill>
                  <a:schemeClr val="tx2"/>
                </a:solidFill>
                <a:latin typeface="方正黑体_GBK" panose="03000509000000000000" charset="-122"/>
                <a:ea typeface="方正黑体_GBK" panose="03000509000000000000" charset="-122"/>
                <a:cs typeface="方正黑体_GBK" panose="03000509000000000000" charset="-122"/>
                <a:sym typeface="+mn-ea"/>
              </a:rPr>
              <a:t>：天然气；氢能；生物质；充电桩</a:t>
            </a:r>
            <a:endParaRPr lang="zh-CN" altLang="en-US" sz="1600" dirty="0">
              <a:solidFill>
                <a:schemeClr val="tx2"/>
              </a:solidFill>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object 5"/>
          <p:cNvSpPr txBox="1"/>
          <p:nvPr/>
        </p:nvSpPr>
        <p:spPr>
          <a:xfrm>
            <a:off x="523152" y="1018149"/>
            <a:ext cx="2875876" cy="2012315"/>
          </a:xfrm>
          <a:prstGeom prst="rect">
            <a:avLst/>
          </a:prstGeom>
        </p:spPr>
        <p:txBody>
          <a:bodyPr vert="horz" wrap="square" lIns="0" tIns="0" rIns="0" bIns="0" rtlCol="0">
            <a:spAutoFit/>
          </a:bodyPr>
          <a:lstStyle/>
          <a:p>
            <a:pPr marL="0" marR="0">
              <a:lnSpc>
                <a:spcPts val="185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公司积极跟踪国内外应对气候变化</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政策进展，结合实际，不断调整完</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善碳排放管理体系，制定了《中国</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石化碳排放管理</a:t>
            </a:r>
            <a:r>
              <a:rPr sz="1400" spc="35"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办法》《中国石化</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碳排放交易管理办法》《中国石化</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碳排放信息披露管理办法》等管理</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制度，强化温室气体排放监测与管</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6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理。</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6" name="object 6"/>
          <p:cNvSpPr txBox="1"/>
          <p:nvPr/>
        </p:nvSpPr>
        <p:spPr>
          <a:xfrm>
            <a:off x="523152" y="3219005"/>
            <a:ext cx="2871240" cy="995680"/>
          </a:xfrm>
          <a:prstGeom prst="rect">
            <a:avLst/>
          </a:prstGeom>
        </p:spPr>
        <p:txBody>
          <a:bodyPr vert="horz" wrap="square" lIns="0" tIns="0" rIns="0" bIns="0" rtlCol="0">
            <a:spAutoFit/>
          </a:bodyPr>
          <a:lstStyle/>
          <a:p>
            <a:pPr marL="0" marR="0">
              <a:lnSpc>
                <a:spcPts val="185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同时，针对性地采取减排措施，并</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借助</a:t>
            </a:r>
            <a:r>
              <a:rPr sz="1400" spc="58"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CCUS</a:t>
            </a:r>
            <a:r>
              <a:rPr sz="1400" spc="12"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和林业碳汇等碳移除技</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术，减少自身的碳足迹，助力国家</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碳中和目标的实现。</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txBox="1"/>
          <p:nvPr/>
        </p:nvSpPr>
        <p:spPr>
          <a:xfrm>
            <a:off x="179070" y="4876287"/>
            <a:ext cx="2347849" cy="168275"/>
          </a:xfrm>
          <a:prstGeom prst="rect">
            <a:avLst/>
          </a:prstGeom>
        </p:spPr>
        <p:txBody>
          <a:bodyPr vert="horz" wrap="square" lIns="0" tIns="0" rIns="0" bIns="0" rtlCol="0">
            <a:spAutoFit/>
          </a:bodyPr>
          <a:lstStyle/>
          <a:p>
            <a:pPr marL="0" marR="0">
              <a:lnSpc>
                <a:spcPts val="1315"/>
              </a:lnSpc>
              <a:spcBef>
                <a:spcPts val="0"/>
              </a:spcBef>
              <a:spcAft>
                <a:spcPts val="0"/>
              </a:spcAft>
            </a:pPr>
            <a:r>
              <a:rPr sz="1000" dirty="0">
                <a:solidFill>
                  <a:schemeClr val="bg1"/>
                </a:solidFill>
                <a:latin typeface="方正黑体_GBK" panose="03000509000000000000" charset="-122"/>
                <a:ea typeface="方正黑体_GBK" panose="03000509000000000000" charset="-122"/>
                <a:cs typeface="方正黑体_GBK" panose="03000509000000000000" charset="-122"/>
              </a:rPr>
              <a:t>数据来源：中石化可持续发展报告2020</a:t>
            </a:r>
            <a:endParaRPr sz="1000"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pic>
        <p:nvPicPr>
          <p:cNvPr id="9" name="图片 8" descr="4企业碳资产管理策略培训-Apr2021-L（修改）236"/>
          <p:cNvPicPr>
            <a:picLocks noChangeAspect="1"/>
          </p:cNvPicPr>
          <p:nvPr/>
        </p:nvPicPr>
        <p:blipFill>
          <a:blip r:embed="rId2"/>
          <a:stretch>
            <a:fillRect/>
          </a:stretch>
        </p:blipFill>
        <p:spPr>
          <a:xfrm>
            <a:off x="3779520" y="698500"/>
            <a:ext cx="4371975" cy="3921125"/>
          </a:xfrm>
          <a:prstGeom prst="rect">
            <a:avLst/>
          </a:prstGeom>
        </p:spPr>
      </p:pic>
      <p:pic>
        <p:nvPicPr>
          <p:cNvPr id="10" name="图片 9" descr="4企业碳资产管理策略培训-Apr2021-L（修改）636"/>
          <p:cNvPicPr>
            <a:picLocks noChangeAspect="1"/>
          </p:cNvPicPr>
          <p:nvPr/>
        </p:nvPicPr>
        <p:blipFill>
          <a:blip r:embed="rId3"/>
          <a:stretch>
            <a:fillRect/>
          </a:stretch>
        </p:blipFill>
        <p:spPr>
          <a:xfrm>
            <a:off x="2679700" y="0"/>
            <a:ext cx="589915" cy="765810"/>
          </a:xfrm>
          <a:prstGeom prst="rect">
            <a:avLst/>
          </a:prstGeom>
        </p:spPr>
      </p:pic>
      <p:sp>
        <p:nvSpPr>
          <p:cNvPr id="12" name="object 3"/>
          <p:cNvSpPr txBox="1"/>
          <p:nvPr/>
        </p:nvSpPr>
        <p:spPr>
          <a:xfrm>
            <a:off x="395605" y="123825"/>
            <a:ext cx="2284095" cy="339090"/>
          </a:xfrm>
          <a:prstGeom prst="rect">
            <a:avLst/>
          </a:prstGeom>
        </p:spPr>
        <p:txBody>
          <a:bodyPr vert="horz" wrap="square" lIns="0" tIns="0" rIns="0" bIns="0" rtlCol="0">
            <a:spAutoFit/>
          </a:bodyPr>
          <a:p>
            <a:pPr marL="0" marR="0" algn="l">
              <a:lnSpc>
                <a:spcPts val="2645"/>
              </a:lnSpc>
              <a:spcBef>
                <a:spcPts val="0"/>
              </a:spcBef>
              <a:spcAft>
                <a:spcPts val="0"/>
              </a:spcAft>
              <a:buClrTx/>
              <a:buSzTx/>
              <a:buFontTx/>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案例分析——</a:t>
            </a:r>
            <a:r>
              <a:rPr dirty="0">
                <a:solidFill>
                  <a:srgbClr val="003869"/>
                </a:solidFill>
                <a:latin typeface="微软雅黑" panose="020B0503020204020204" charset="-122"/>
                <a:ea typeface="微软雅黑" panose="020B0503020204020204" charset="-122"/>
                <a:cs typeface="SVDSIO+MicrosoftYaHei-Bold" panose="020B0703020204020201" charset="-122"/>
                <a:sym typeface="+mn-ea"/>
              </a:rPr>
              <a:t>中石化</a:t>
            </a:r>
            <a:endParaRPr lang="en-US"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object 5"/>
          <p:cNvSpPr txBox="1"/>
          <p:nvPr/>
        </p:nvSpPr>
        <p:spPr>
          <a:xfrm>
            <a:off x="529590" y="1059815"/>
            <a:ext cx="1471295" cy="237490"/>
          </a:xfrm>
          <a:prstGeom prst="rect">
            <a:avLst/>
          </a:prstGeom>
        </p:spPr>
        <p:txBody>
          <a:bodyPr vert="horz" wrap="square" lIns="0" tIns="0" rIns="0" bIns="0" rtlCol="0">
            <a:spAutoFit/>
          </a:bodyPr>
          <a:lstStyle/>
          <a:p>
            <a:pPr marL="0" marR="0">
              <a:lnSpc>
                <a:spcPts val="1855"/>
              </a:lnSpc>
              <a:spcBef>
                <a:spcPts val="0"/>
              </a:spcBef>
              <a:spcAft>
                <a:spcPts val="0"/>
              </a:spcAft>
            </a:pPr>
            <a:r>
              <a:rPr b="1" dirty="0">
                <a:solidFill>
                  <a:schemeClr val="tx2"/>
                </a:solidFill>
                <a:latin typeface="方正黑体_GBK" panose="03000509000000000000" charset="-122"/>
                <a:ea typeface="方正黑体_GBK" panose="03000509000000000000" charset="-122"/>
                <a:cs typeface="SVDSIO+MicrosoftYaHei-Bold" panose="020B0703020204020201" charset="-122"/>
              </a:rPr>
              <a:t>碳交易</a:t>
            </a:r>
            <a:endParaRPr b="1" dirty="0">
              <a:solidFill>
                <a:schemeClr val="tx2"/>
              </a:solidFill>
              <a:latin typeface="方正黑体_GBK" panose="03000509000000000000" charset="-122"/>
              <a:ea typeface="方正黑体_GBK" panose="03000509000000000000" charset="-122"/>
              <a:cs typeface="SVDSIO+MicrosoftYaHei-Bold" panose="020B0703020204020201" charset="-122"/>
            </a:endParaRPr>
          </a:p>
        </p:txBody>
      </p:sp>
      <p:sp>
        <p:nvSpPr>
          <p:cNvPr id="6" name="object 6"/>
          <p:cNvSpPr txBox="1"/>
          <p:nvPr/>
        </p:nvSpPr>
        <p:spPr>
          <a:xfrm>
            <a:off x="523152" y="1426653"/>
            <a:ext cx="6928105" cy="490220"/>
          </a:xfrm>
          <a:prstGeom prst="rect">
            <a:avLst/>
          </a:prstGeom>
        </p:spPr>
        <p:txBody>
          <a:bodyPr vert="horz" wrap="square" lIns="0" tIns="0" rIns="0" bIns="0" rtlCol="0">
            <a:spAutoFit/>
          </a:bodyPr>
          <a:lstStyle/>
          <a:p>
            <a:pPr marL="0" marR="0">
              <a:lnSpc>
                <a:spcPts val="185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LSIELG+MicrosoftYaHei" panose="020B0503020204020204" charset="-122"/>
              </a:rPr>
              <a:t>中国石化积极参与国家试点地区碳交易，统筹试点和全国碳交易管理，积累市场经验，</a:t>
            </a:r>
            <a:endParaRPr sz="1400" dirty="0">
              <a:solidFill>
                <a:schemeClr val="tx2"/>
              </a:solidFill>
              <a:latin typeface="方正黑体_GBK" panose="03000509000000000000" charset="-122"/>
              <a:ea typeface="方正黑体_GBK" panose="03000509000000000000" charset="-122"/>
              <a:cs typeface="LSIELG+MicrosoftYaHei" panose="020B0503020204020204"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LSIELG+MicrosoftYaHei" panose="020B0503020204020204" charset="-122"/>
              </a:rPr>
              <a:t>合理制定交易计划和策略，应对全国碳市场新形势要求。</a:t>
            </a:r>
            <a:endParaRPr sz="14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7" name="object 7"/>
          <p:cNvSpPr txBox="1"/>
          <p:nvPr/>
        </p:nvSpPr>
        <p:spPr>
          <a:xfrm>
            <a:off x="539027" y="1995957"/>
            <a:ext cx="7215504" cy="742950"/>
          </a:xfrm>
          <a:prstGeom prst="rect">
            <a:avLst/>
          </a:prstGeom>
        </p:spPr>
        <p:txBody>
          <a:bodyPr vert="horz" wrap="square" lIns="0" tIns="0" rIns="0" bIns="0" rtlCol="0">
            <a:spAutoFit/>
          </a:bodyPr>
          <a:lstStyle/>
          <a:p>
            <a:pPr marL="0" marR="0">
              <a:lnSpc>
                <a:spcPts val="185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截至</a:t>
            </a:r>
            <a:r>
              <a:rPr sz="1400" spc="-26"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20</a:t>
            </a:r>
            <a:r>
              <a:rPr sz="1400" spc="-163"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20</a:t>
            </a:r>
            <a:r>
              <a:rPr sz="1400" spc="159"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年末，公司共有</a:t>
            </a:r>
            <a:r>
              <a:rPr sz="1400" spc="-38"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spc="-232" dirty="0">
                <a:solidFill>
                  <a:schemeClr val="tx2"/>
                </a:solidFill>
                <a:latin typeface="方正黑体_GBK" panose="03000509000000000000" charset="-122"/>
                <a:ea typeface="方正黑体_GBK" panose="03000509000000000000" charset="-122"/>
                <a:cs typeface="方正黑体_GBK" panose="03000509000000000000" charset="-122"/>
              </a:rPr>
              <a:t>14</a:t>
            </a:r>
            <a:r>
              <a:rPr sz="1400" spc="264" dirty="0">
                <a:solidFill>
                  <a:schemeClr val="tx2"/>
                </a:solidFill>
                <a:latin typeface="方正黑体_GBK" panose="03000509000000000000" charset="-122"/>
                <a:ea typeface="方正黑体_GBK" panose="03000509000000000000" charset="-122"/>
                <a:cs typeface="方正黑体_GBK" panose="03000509000000000000" charset="-122"/>
              </a:rPr>
              <a:t> </a:t>
            </a:r>
            <a:r>
              <a:rPr sz="1400" dirty="0">
                <a:solidFill>
                  <a:schemeClr val="tx2"/>
                </a:solidFill>
                <a:latin typeface="方正黑体_GBK" panose="03000509000000000000" charset="-122"/>
                <a:ea typeface="方正黑体_GBK" panose="03000509000000000000" charset="-122"/>
                <a:cs typeface="方正黑体_GBK" panose="03000509000000000000" charset="-122"/>
              </a:rPr>
              <a:t>家企业参与碳交易试点，试点企业均逐年制订合理的履约</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方案和交易计划，积极利用国家核证自愿减排量（</a:t>
            </a:r>
            <a:r>
              <a:rPr sz="1400" spc="-84" dirty="0">
                <a:solidFill>
                  <a:schemeClr val="tx2"/>
                </a:solidFill>
                <a:latin typeface="方正黑体_GBK" panose="03000509000000000000" charset="-122"/>
                <a:ea typeface="方正黑体_GBK" panose="03000509000000000000" charset="-122"/>
                <a:cs typeface="方正黑体_GBK" panose="03000509000000000000" charset="-122"/>
              </a:rPr>
              <a:t>CCER</a:t>
            </a:r>
            <a:r>
              <a:rPr sz="1400" dirty="0">
                <a:solidFill>
                  <a:schemeClr val="tx2"/>
                </a:solidFill>
                <a:latin typeface="方正黑体_GBK" panose="03000509000000000000" charset="-122"/>
                <a:ea typeface="方正黑体_GBK" panose="03000509000000000000" charset="-122"/>
                <a:cs typeface="方正黑体_GBK" panose="03000509000000000000" charset="-122"/>
              </a:rPr>
              <a:t>）抵扣配额政策，降低履约成本，</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按时完成年度碳配额履约工作。</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8" name="object 8"/>
          <p:cNvSpPr txBox="1"/>
          <p:nvPr/>
        </p:nvSpPr>
        <p:spPr>
          <a:xfrm>
            <a:off x="539115" y="3004185"/>
            <a:ext cx="2021205" cy="237490"/>
          </a:xfrm>
          <a:prstGeom prst="rect">
            <a:avLst/>
          </a:prstGeom>
        </p:spPr>
        <p:txBody>
          <a:bodyPr vert="horz" wrap="square" lIns="0" tIns="0" rIns="0" bIns="0" rtlCol="0">
            <a:spAutoFit/>
          </a:bodyPr>
          <a:lstStyle/>
          <a:p>
            <a:pPr marL="0" marR="0">
              <a:lnSpc>
                <a:spcPts val="1855"/>
              </a:lnSpc>
              <a:spcBef>
                <a:spcPts val="0"/>
              </a:spcBef>
              <a:spcAft>
                <a:spcPts val="0"/>
              </a:spcAft>
            </a:pPr>
            <a:r>
              <a:rPr sz="1800" b="1" dirty="0">
                <a:solidFill>
                  <a:schemeClr val="tx2"/>
                </a:solidFill>
                <a:latin typeface="方正黑体_GBK" panose="03000509000000000000" charset="-122"/>
                <a:ea typeface="方正黑体_GBK" panose="03000509000000000000" charset="-122"/>
                <a:cs typeface="SVDSIO+MicrosoftYaHei-Bold" panose="020B0703020204020201" charset="-122"/>
              </a:rPr>
              <a:t>绿化碳汇</a:t>
            </a:r>
            <a:endParaRPr sz="1800" b="1" dirty="0">
              <a:solidFill>
                <a:schemeClr val="tx2"/>
              </a:solidFill>
              <a:latin typeface="方正黑体_GBK" panose="03000509000000000000" charset="-122"/>
              <a:ea typeface="方正黑体_GBK" panose="03000509000000000000" charset="-122"/>
              <a:cs typeface="SVDSIO+MicrosoftYaHei-Bold" panose="020B0703020204020201" charset="-122"/>
            </a:endParaRPr>
          </a:p>
        </p:txBody>
      </p:sp>
      <p:sp>
        <p:nvSpPr>
          <p:cNvPr id="9" name="object 9"/>
          <p:cNvSpPr txBox="1"/>
          <p:nvPr/>
        </p:nvSpPr>
        <p:spPr>
          <a:xfrm>
            <a:off x="523152" y="3364434"/>
            <a:ext cx="6957880" cy="742950"/>
          </a:xfrm>
          <a:prstGeom prst="rect">
            <a:avLst/>
          </a:prstGeom>
        </p:spPr>
        <p:txBody>
          <a:bodyPr vert="horz" wrap="square" lIns="0" tIns="0" rIns="0" bIns="0" rtlCol="0">
            <a:spAutoFit/>
          </a:bodyPr>
          <a:lstStyle/>
          <a:p>
            <a:pPr marL="0" marR="0">
              <a:lnSpc>
                <a:spcPts val="185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公司积极参与国土绿化行动，将绿化管理与绿色企业创建有机融合，提升企业绿化覆盖</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率。 鼓励员工参与全民义务植树，共同促进森林蓄积量提升，发挥其在减碳固碳与生态</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855"/>
              </a:lnSpc>
              <a:spcBef>
                <a:spcPts val="115"/>
              </a:spcBef>
              <a:spcAft>
                <a:spcPts val="0"/>
              </a:spcAft>
            </a:pPr>
            <a:r>
              <a:rPr sz="1400" dirty="0">
                <a:solidFill>
                  <a:schemeClr val="tx2"/>
                </a:solidFill>
                <a:latin typeface="方正黑体_GBK" panose="03000509000000000000" charset="-122"/>
                <a:ea typeface="方正黑体_GBK" panose="03000509000000000000" charset="-122"/>
                <a:cs typeface="方正黑体_GBK" panose="03000509000000000000" charset="-122"/>
              </a:rPr>
              <a:t>改善方面 的综合功效。</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10" name="object 10"/>
          <p:cNvSpPr txBox="1"/>
          <p:nvPr/>
        </p:nvSpPr>
        <p:spPr>
          <a:xfrm>
            <a:off x="179070" y="4876287"/>
            <a:ext cx="2347849" cy="168275"/>
          </a:xfrm>
          <a:prstGeom prst="rect">
            <a:avLst/>
          </a:prstGeom>
        </p:spPr>
        <p:txBody>
          <a:bodyPr vert="horz" wrap="square" lIns="0" tIns="0" rIns="0" bIns="0" rtlCol="0">
            <a:spAutoFit/>
          </a:bodyPr>
          <a:lstStyle/>
          <a:p>
            <a:pPr marL="0" marR="0">
              <a:lnSpc>
                <a:spcPts val="1315"/>
              </a:lnSpc>
              <a:spcBef>
                <a:spcPts val="0"/>
              </a:spcBef>
              <a:spcAft>
                <a:spcPts val="0"/>
              </a:spcAft>
            </a:pPr>
            <a:r>
              <a:rPr sz="1000" dirty="0">
                <a:solidFill>
                  <a:schemeClr val="bg1"/>
                </a:solidFill>
                <a:latin typeface="方正黑体_GBK" panose="03000509000000000000" charset="-122"/>
                <a:ea typeface="方正黑体_GBK" panose="03000509000000000000" charset="-122"/>
                <a:cs typeface="方正黑体_GBK" panose="03000509000000000000" charset="-122"/>
              </a:rPr>
              <a:t>数据来源：中石化可持续发展报告2020</a:t>
            </a:r>
            <a:endParaRPr sz="1000"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pic>
        <p:nvPicPr>
          <p:cNvPr id="11" name="图片 10" descr="4企业碳资产管理策略培训-Apr2021-L（修改）987"/>
          <p:cNvPicPr>
            <a:picLocks noChangeAspect="1"/>
          </p:cNvPicPr>
          <p:nvPr/>
        </p:nvPicPr>
        <p:blipFill>
          <a:blip r:embed="rId2"/>
          <a:stretch>
            <a:fillRect/>
          </a:stretch>
        </p:blipFill>
        <p:spPr>
          <a:xfrm>
            <a:off x="7668260" y="628015"/>
            <a:ext cx="995680" cy="3764915"/>
          </a:xfrm>
          <a:prstGeom prst="rect">
            <a:avLst/>
          </a:prstGeom>
        </p:spPr>
      </p:pic>
      <p:pic>
        <p:nvPicPr>
          <p:cNvPr id="12" name="图片 11" descr="4企业碳资产管理策略培训-Apr2021-L（修改）636"/>
          <p:cNvPicPr>
            <a:picLocks noChangeAspect="1"/>
          </p:cNvPicPr>
          <p:nvPr/>
        </p:nvPicPr>
        <p:blipFill>
          <a:blip r:embed="rId3"/>
          <a:stretch>
            <a:fillRect/>
          </a:stretch>
        </p:blipFill>
        <p:spPr>
          <a:xfrm>
            <a:off x="2627630" y="0"/>
            <a:ext cx="589915" cy="765810"/>
          </a:xfrm>
          <a:prstGeom prst="rect">
            <a:avLst/>
          </a:prstGeom>
        </p:spPr>
      </p:pic>
      <p:sp>
        <p:nvSpPr>
          <p:cNvPr id="13" name="object 3"/>
          <p:cNvSpPr txBox="1"/>
          <p:nvPr/>
        </p:nvSpPr>
        <p:spPr>
          <a:xfrm>
            <a:off x="276225" y="52070"/>
            <a:ext cx="2284095" cy="339090"/>
          </a:xfrm>
          <a:prstGeom prst="rect">
            <a:avLst/>
          </a:prstGeom>
        </p:spPr>
        <p:txBody>
          <a:bodyPr vert="horz" wrap="square" lIns="0" tIns="0" rIns="0" bIns="0" rtlCol="0">
            <a:spAutoFit/>
          </a:bodyPr>
          <a:p>
            <a:pPr marL="0" marR="0" algn="l">
              <a:lnSpc>
                <a:spcPts val="2645"/>
              </a:lnSpc>
              <a:spcBef>
                <a:spcPts val="0"/>
              </a:spcBef>
              <a:spcAft>
                <a:spcPts val="0"/>
              </a:spcAft>
              <a:buClrTx/>
              <a:buSzTx/>
              <a:buFontTx/>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案例分析——</a:t>
            </a:r>
            <a:r>
              <a:rPr dirty="0">
                <a:solidFill>
                  <a:srgbClr val="003869"/>
                </a:solidFill>
                <a:latin typeface="微软雅黑" panose="020B0503020204020204" charset="-122"/>
                <a:ea typeface="微软雅黑" panose="020B0503020204020204" charset="-122"/>
                <a:cs typeface="SVDSIO+MicrosoftYaHei-Bold" panose="020B0703020204020201" charset="-122"/>
                <a:sym typeface="+mn-ea"/>
              </a:rPr>
              <a:t>中石化</a:t>
            </a:r>
            <a:endParaRPr lang="en-US"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99920" y="52263"/>
            <a:ext cx="1170432" cy="339090"/>
          </a:xfrm>
          <a:prstGeom prst="rect">
            <a:avLst/>
          </a:prstGeom>
        </p:spPr>
        <p:txBody>
          <a:bodyPr vert="horz" wrap="square" lIns="0" tIns="0" rIns="0" bIns="0" rtlCol="0">
            <a:spAutoFit/>
          </a:bodyPr>
          <a:lstStyle/>
          <a:p>
            <a:pPr marL="0" marR="0">
              <a:lnSpc>
                <a:spcPts val="2645"/>
              </a:lnSpc>
              <a:spcBef>
                <a:spcPts val="0"/>
              </a:spcBef>
              <a:spcAft>
                <a:spcPts val="0"/>
              </a:spcAft>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案例分析</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5" name="object 5"/>
          <p:cNvSpPr txBox="1"/>
          <p:nvPr/>
        </p:nvSpPr>
        <p:spPr>
          <a:xfrm>
            <a:off x="338080" y="3004251"/>
            <a:ext cx="205754" cy="513159"/>
          </a:xfrm>
          <a:prstGeom prst="rect">
            <a:avLst/>
          </a:prstGeom>
        </p:spPr>
        <p:txBody>
          <a:bodyPr vert="horz" wrap="square" lIns="0" tIns="0" rIns="0" bIns="0" rtlCol="0">
            <a:spAutoFit/>
          </a:bodyPr>
          <a:lstStyle/>
          <a:p>
            <a:pPr marL="0" marR="0">
              <a:lnSpc>
                <a:spcPts val="1340"/>
              </a:lnSpc>
              <a:spcBef>
                <a:spcPts val="0"/>
              </a:spcBef>
              <a:spcAft>
                <a:spcPts val="0"/>
              </a:spcAft>
            </a:pPr>
            <a:r>
              <a:rPr sz="1200" dirty="0">
                <a:solidFill>
                  <a:schemeClr val="tx2"/>
                </a:solidFill>
                <a:latin typeface="Arial" panose="020B0604020202020204"/>
                <a:cs typeface="Arial" panose="020B0604020202020204"/>
              </a:rPr>
              <a:t>•</a:t>
            </a:r>
            <a:endParaRPr sz="1200" dirty="0">
              <a:solidFill>
                <a:schemeClr val="tx2"/>
              </a:solidFill>
              <a:latin typeface="Arial" panose="020B0604020202020204"/>
              <a:cs typeface="Arial" panose="020B0604020202020204"/>
            </a:endParaRPr>
          </a:p>
          <a:p>
            <a:pPr marL="0" marR="0">
              <a:lnSpc>
                <a:spcPts val="1340"/>
              </a:lnSpc>
              <a:spcBef>
                <a:spcPts val="1060"/>
              </a:spcBef>
              <a:spcAft>
                <a:spcPts val="0"/>
              </a:spcAft>
            </a:pPr>
            <a:r>
              <a:rPr sz="1200" dirty="0">
                <a:solidFill>
                  <a:schemeClr val="tx2"/>
                </a:solidFill>
                <a:latin typeface="Arial" panose="020B0604020202020204"/>
                <a:cs typeface="Arial" panose="020B0604020202020204"/>
              </a:rPr>
              <a:t>•</a:t>
            </a:r>
            <a:endParaRPr sz="1200" dirty="0">
              <a:solidFill>
                <a:schemeClr val="tx2"/>
              </a:solidFill>
              <a:latin typeface="Arial" panose="020B0604020202020204"/>
              <a:cs typeface="Arial" panose="020B0604020202020204"/>
            </a:endParaRPr>
          </a:p>
        </p:txBody>
      </p:sp>
      <p:sp>
        <p:nvSpPr>
          <p:cNvPr id="6" name="object 6"/>
          <p:cNvSpPr txBox="1"/>
          <p:nvPr/>
        </p:nvSpPr>
        <p:spPr>
          <a:xfrm>
            <a:off x="539502" y="3004454"/>
            <a:ext cx="6400800" cy="203200"/>
          </a:xfrm>
          <a:prstGeom prst="rect">
            <a:avLst/>
          </a:prstGeom>
        </p:spPr>
        <p:txBody>
          <a:bodyPr vert="horz" wrap="square" lIns="0" tIns="0" rIns="0" bIns="0" rtlCol="0">
            <a:spAutoFit/>
          </a:bodyPr>
          <a:lstStyle/>
          <a:p>
            <a:pPr marL="0" marR="0">
              <a:lnSpc>
                <a:spcPts val="1585"/>
              </a:lnSpc>
              <a:spcBef>
                <a:spcPts val="0"/>
              </a:spcBef>
              <a:spcAft>
                <a:spcPts val="0"/>
              </a:spcAft>
            </a:pPr>
            <a:r>
              <a:rPr sz="1200" dirty="0">
                <a:solidFill>
                  <a:schemeClr val="tx2"/>
                </a:solidFill>
                <a:latin typeface="方正黑体_GBK" panose="03000509000000000000" charset="-122"/>
                <a:ea typeface="方正黑体_GBK" panose="03000509000000000000" charset="-122"/>
                <a:cs typeface="LSIELG+MicrosoftYaHei" panose="020B0503020204020204" charset="-122"/>
              </a:rPr>
              <a:t>目前华能、国电投、国家能源集团、粤电等大型发电集团公司均建立了企业碳排放管理机制。</a:t>
            </a:r>
            <a:endParaRPr sz="12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7" name="object 7"/>
          <p:cNvSpPr txBox="1"/>
          <p:nvPr/>
        </p:nvSpPr>
        <p:spPr>
          <a:xfrm>
            <a:off x="539502" y="3309254"/>
            <a:ext cx="8686800" cy="406400"/>
          </a:xfrm>
          <a:prstGeom prst="rect">
            <a:avLst/>
          </a:prstGeom>
        </p:spPr>
        <p:txBody>
          <a:bodyPr vert="horz" wrap="square" lIns="0" tIns="0" rIns="0" bIns="0" rtlCol="0">
            <a:spAutoFit/>
          </a:bodyPr>
          <a:lstStyle/>
          <a:p>
            <a:pPr marL="0" marR="0">
              <a:lnSpc>
                <a:spcPts val="1585"/>
              </a:lnSpc>
              <a:spcBef>
                <a:spcPts val="0"/>
              </a:spcBef>
              <a:spcAft>
                <a:spcPts val="0"/>
              </a:spcAft>
            </a:pPr>
            <a:r>
              <a:rPr sz="1200" dirty="0">
                <a:solidFill>
                  <a:schemeClr val="tx2"/>
                </a:solidFill>
                <a:latin typeface="方正黑体_GBK" panose="03000509000000000000" charset="-122"/>
                <a:ea typeface="方正黑体_GBK" panose="03000509000000000000" charset="-122"/>
                <a:cs typeface="LSIELG+MicrosoftYaHei" panose="020B0503020204020204" charset="-122"/>
              </a:rPr>
              <a:t>大唐集团公司利用旗下的碳资产公司提前开展温室气体排放核查，摸清碳家底，布局碳资产管理，由被动履约到积极主动</a:t>
            </a:r>
            <a:endParaRPr sz="1200" dirty="0">
              <a:solidFill>
                <a:schemeClr val="tx2"/>
              </a:solidFill>
              <a:latin typeface="方正黑体_GBK" panose="03000509000000000000" charset="-122"/>
              <a:ea typeface="方正黑体_GBK" panose="03000509000000000000" charset="-122"/>
              <a:cs typeface="LSIELG+MicrosoftYaHei" panose="020B0503020204020204" charset="-122"/>
            </a:endParaRPr>
          </a:p>
          <a:p>
            <a:pPr marL="0" marR="0">
              <a:lnSpc>
                <a:spcPts val="1585"/>
              </a:lnSpc>
              <a:spcBef>
                <a:spcPts val="0"/>
              </a:spcBef>
              <a:spcAft>
                <a:spcPts val="0"/>
              </a:spcAft>
            </a:pPr>
            <a:r>
              <a:rPr sz="1200" dirty="0">
                <a:solidFill>
                  <a:schemeClr val="tx2"/>
                </a:solidFill>
                <a:latin typeface="方正黑体_GBK" panose="03000509000000000000" charset="-122"/>
                <a:ea typeface="方正黑体_GBK" panose="03000509000000000000" charset="-122"/>
                <a:cs typeface="LSIELG+MicrosoftYaHei" panose="020B0503020204020204" charset="-122"/>
              </a:rPr>
              <a:t>的碳资产管理和碳交易策略布局，能有效的规避碳交易风险、提高企业竞争力。</a:t>
            </a:r>
            <a:endParaRPr sz="12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8" name="object 8"/>
          <p:cNvSpPr txBox="1"/>
          <p:nvPr/>
        </p:nvSpPr>
        <p:spPr>
          <a:xfrm>
            <a:off x="337820" y="3820795"/>
            <a:ext cx="481965" cy="171450"/>
          </a:xfrm>
          <a:prstGeom prst="rect">
            <a:avLst/>
          </a:prstGeom>
        </p:spPr>
        <p:txBody>
          <a:bodyPr vert="horz" wrap="square" lIns="0" tIns="0" rIns="0" bIns="0" rtlCol="0">
            <a:spAutoFit/>
          </a:bodyPr>
          <a:lstStyle/>
          <a:p>
            <a:pPr marL="0" marR="0">
              <a:lnSpc>
                <a:spcPts val="1340"/>
              </a:lnSpc>
              <a:spcBef>
                <a:spcPts val="0"/>
              </a:spcBef>
              <a:spcAft>
                <a:spcPts val="0"/>
              </a:spcAft>
            </a:pPr>
            <a:r>
              <a:rPr sz="1200" dirty="0">
                <a:solidFill>
                  <a:schemeClr val="tx2"/>
                </a:solidFill>
                <a:latin typeface="Arial" panose="020B0604020202020204"/>
                <a:cs typeface="Arial" panose="020B0604020202020204"/>
              </a:rPr>
              <a:t>•</a:t>
            </a:r>
            <a:endParaRPr sz="1200" dirty="0">
              <a:solidFill>
                <a:schemeClr val="tx2"/>
              </a:solidFill>
              <a:latin typeface="Arial" panose="020B0604020202020204"/>
              <a:cs typeface="Arial" panose="020B0604020202020204"/>
            </a:endParaRPr>
          </a:p>
        </p:txBody>
      </p:sp>
      <p:sp>
        <p:nvSpPr>
          <p:cNvPr id="9" name="object 9"/>
          <p:cNvSpPr txBox="1"/>
          <p:nvPr/>
        </p:nvSpPr>
        <p:spPr>
          <a:xfrm>
            <a:off x="539502" y="3842654"/>
            <a:ext cx="8686800" cy="609600"/>
          </a:xfrm>
          <a:prstGeom prst="rect">
            <a:avLst/>
          </a:prstGeom>
        </p:spPr>
        <p:txBody>
          <a:bodyPr vert="horz" wrap="square" lIns="0" tIns="0" rIns="0" bIns="0" rtlCol="0">
            <a:spAutoFit/>
          </a:bodyPr>
          <a:lstStyle/>
          <a:p>
            <a:pPr marL="0" marR="0">
              <a:lnSpc>
                <a:spcPts val="1585"/>
              </a:lnSpc>
              <a:spcBef>
                <a:spcPts val="0"/>
              </a:spcBef>
              <a:spcAft>
                <a:spcPts val="0"/>
              </a:spcAft>
            </a:pPr>
            <a:r>
              <a:rPr sz="1200" dirty="0">
                <a:solidFill>
                  <a:schemeClr val="tx2"/>
                </a:solidFill>
                <a:latin typeface="方正黑体_GBK" panose="03000509000000000000" charset="-122"/>
                <a:ea typeface="方正黑体_GBK" panose="03000509000000000000" charset="-122"/>
                <a:cs typeface="方正黑体_GBK" panose="03000509000000000000" charset="-122"/>
              </a:rPr>
              <a:t>国家电力投资集团公司制定并发布了《国家电力投资集团公司碳排放管理办法》，重点明确了碳资产公司作为集团唯一的</a:t>
            </a:r>
            <a:endParaRPr sz="12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585"/>
              </a:lnSpc>
              <a:spcBef>
                <a:spcPts val="0"/>
              </a:spcBef>
              <a:spcAft>
                <a:spcPts val="0"/>
              </a:spcAft>
            </a:pPr>
            <a:r>
              <a:rPr sz="1200" dirty="0">
                <a:solidFill>
                  <a:schemeClr val="tx2"/>
                </a:solidFill>
                <a:latin typeface="方正黑体_GBK" panose="03000509000000000000" charset="-122"/>
                <a:ea typeface="方正黑体_GBK" panose="03000509000000000000" charset="-122"/>
                <a:cs typeface="方正黑体_GBK" panose="03000509000000000000" charset="-122"/>
              </a:rPr>
              <a:t>专业碳排放管理服务单位的职责和任务，明确了集团碳资产“四统一”管理要求，统一部署了碳排放管理系统平台的建设</a:t>
            </a:r>
            <a:endParaRPr sz="12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585"/>
              </a:lnSpc>
              <a:spcBef>
                <a:spcPts val="0"/>
              </a:spcBef>
              <a:spcAft>
                <a:spcPts val="0"/>
              </a:spcAft>
            </a:pPr>
            <a:r>
              <a:rPr sz="1200" dirty="0">
                <a:solidFill>
                  <a:schemeClr val="tx2"/>
                </a:solidFill>
                <a:latin typeface="方正黑体_GBK" panose="03000509000000000000" charset="-122"/>
                <a:ea typeface="方正黑体_GBK" panose="03000509000000000000" charset="-122"/>
                <a:cs typeface="方正黑体_GBK" panose="03000509000000000000" charset="-122"/>
              </a:rPr>
              <a:t>运营，明确了控排企业完善碳排放数据管理、配合碳资产公司做好配额盈缺测算，为全国碳市场履约做好准备。</a:t>
            </a:r>
            <a:endParaRPr sz="12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pic>
        <p:nvPicPr>
          <p:cNvPr id="10" name="图片 9" descr="4企业碳资产管理策略培训-Apr2021-L（修改）"/>
          <p:cNvPicPr>
            <a:picLocks noChangeAspect="1"/>
          </p:cNvPicPr>
          <p:nvPr/>
        </p:nvPicPr>
        <p:blipFill>
          <a:blip r:embed="rId2"/>
          <a:stretch>
            <a:fillRect/>
          </a:stretch>
        </p:blipFill>
        <p:spPr>
          <a:xfrm>
            <a:off x="598170" y="699770"/>
            <a:ext cx="7947660" cy="211074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915670" y="2282825"/>
            <a:ext cx="3892550" cy="473075"/>
          </a:xfrm>
          <a:prstGeom prst="rect">
            <a:avLst/>
          </a:prstGeom>
        </p:spPr>
        <p:txBody>
          <a:bodyPr vert="horz" wrap="square" lIns="0" tIns="0" rIns="0" bIns="0" rtlCol="0">
            <a:spAutoFit/>
          </a:bodyPr>
          <a:lstStyle/>
          <a:p>
            <a:pPr marL="0" marR="0">
              <a:lnSpc>
                <a:spcPts val="3690"/>
              </a:lnSpc>
              <a:spcBef>
                <a:spcPts val="0"/>
              </a:spcBef>
              <a:spcAft>
                <a:spcPts val="0"/>
              </a:spcAft>
            </a:pPr>
            <a:r>
              <a:rPr lang="zh-CN" altLang="en-US" sz="32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rPr>
              <a:t>碳减排项目开发</a:t>
            </a:r>
            <a:endParaRPr lang="zh-CN" altLang="en-US"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endParaRPr>
          </a:p>
        </p:txBody>
      </p:sp>
      <p:sp>
        <p:nvSpPr>
          <p:cNvPr id="5" name="object 4"/>
          <p:cNvSpPr txBox="1"/>
          <p:nvPr/>
        </p:nvSpPr>
        <p:spPr>
          <a:xfrm>
            <a:off x="323215" y="2165985"/>
            <a:ext cx="448310" cy="706755"/>
          </a:xfrm>
          <a:prstGeom prst="rect">
            <a:avLst/>
          </a:prstGeom>
          <a:noFill/>
        </p:spPr>
        <p:txBody>
          <a:bodyPr vert="horz" wrap="square" lIns="91440" tIns="45720" rIns="91440" bIns="45720" rtlCol="0" anchor="t">
            <a:spAutoFit/>
          </a:bodyPr>
          <a:p>
            <a:pPr lvl="0" algn="l">
              <a:spcAft>
                <a:spcPts val="0"/>
              </a:spcAft>
              <a:buClrTx/>
              <a:buSzTx/>
              <a:buFontTx/>
              <a:defRPr/>
            </a:pPr>
            <a:r>
              <a:rPr lang="en-US" altLang="zh-CN" sz="40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rPr>
              <a:t>4</a:t>
            </a:r>
            <a:r>
              <a:rPr lang="en-US" altLang="zh-CN"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rPr>
              <a:t>.</a:t>
            </a:r>
            <a:endParaRPr lang="zh-CN" altLang="en-US" sz="2400" b="1" cap="all" spc="300" noProof="0" dirty="0">
              <a:ln>
                <a:noFill/>
              </a:ln>
              <a:solidFill>
                <a:srgbClr val="2A62AE"/>
              </a:solidFill>
              <a:effectLst/>
              <a:uLnTx/>
              <a:uFillTx/>
              <a:latin typeface="微软雅黑" panose="020B0503020204020204" charset="-122"/>
              <a:ea typeface="微软雅黑" panose="020B0503020204020204" charset="-122"/>
              <a:cs typeface="Arial" panose="020B0604020202020204"/>
              <a:sym typeface="+mn-ea"/>
            </a:endParaRPr>
          </a:p>
        </p:txBody>
      </p:sp>
      <p:sp>
        <p:nvSpPr>
          <p:cNvPr id="6" name="流程图: 决策 4"/>
          <p:cNvSpPr/>
          <p:nvPr/>
        </p:nvSpPr>
        <p:spPr>
          <a:xfrm>
            <a:off x="0" y="2067061"/>
            <a:ext cx="256258" cy="1009535"/>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1" fmla="*/ 0 w 5058"/>
              <a:gd name="connsiteY0-2" fmla="*/ 4892 h 10000"/>
              <a:gd name="connsiteX1-3" fmla="*/ 58 w 5058"/>
              <a:gd name="connsiteY1-4" fmla="*/ 0 h 10000"/>
              <a:gd name="connsiteX2-5" fmla="*/ 5058 w 5058"/>
              <a:gd name="connsiteY2-6" fmla="*/ 5000 h 10000"/>
              <a:gd name="connsiteX3-7" fmla="*/ 58 w 5058"/>
              <a:gd name="connsiteY3-8" fmla="*/ 10000 h 10000"/>
              <a:gd name="connsiteX4-9" fmla="*/ 0 w 5058"/>
              <a:gd name="connsiteY4-10" fmla="*/ 4892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8" h="10000">
                <a:moveTo>
                  <a:pt x="0" y="4892"/>
                </a:moveTo>
                <a:cubicBezTo>
                  <a:pt x="19" y="3261"/>
                  <a:pt x="39" y="1631"/>
                  <a:pt x="58" y="0"/>
                </a:cubicBezTo>
                <a:lnTo>
                  <a:pt x="5058" y="5000"/>
                </a:lnTo>
                <a:lnTo>
                  <a:pt x="58" y="10000"/>
                </a:lnTo>
                <a:cubicBezTo>
                  <a:pt x="39" y="8297"/>
                  <a:pt x="19" y="6595"/>
                  <a:pt x="0" y="4892"/>
                </a:cubicBezTo>
                <a:close/>
              </a:path>
            </a:pathLst>
          </a:custGeom>
          <a:solidFill>
            <a:srgbClr val="2A62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1" i="0" u="none" strike="noStrike" kern="1200" cap="none" spc="0" normalizeH="0" baseline="0" noProof="1">
              <a:ln>
                <a:noFill/>
              </a:ln>
              <a:solidFill>
                <a:srgbClr val="FFFFFF"/>
              </a:solidFill>
              <a:effectLst/>
              <a:uLnTx/>
              <a:uFillTx/>
              <a:latin typeface="Arial" panose="020B0604020202020204"/>
              <a:ea typeface="+mn-ea"/>
              <a:cs typeface="Arial" panose="020B0604020202020204"/>
            </a:endParaRPr>
          </a:p>
        </p:txBody>
      </p:sp>
      <p:pic>
        <p:nvPicPr>
          <p:cNvPr id="7" name="图片 6" descr="图片2"/>
          <p:cNvPicPr>
            <a:picLocks noChangeAspect="1"/>
          </p:cNvPicPr>
          <p:nvPr/>
        </p:nvPicPr>
        <p:blipFill>
          <a:blip r:embed="rId2"/>
          <a:stretch>
            <a:fillRect/>
          </a:stretch>
        </p:blipFill>
        <p:spPr>
          <a:xfrm>
            <a:off x="4283710" y="1924050"/>
            <a:ext cx="2482850" cy="1405255"/>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467230" y="52220"/>
            <a:ext cx="1933956" cy="339090"/>
          </a:xfrm>
          <a:prstGeom prst="rect">
            <a:avLst/>
          </a:prstGeom>
        </p:spPr>
        <p:txBody>
          <a:bodyPr vert="horz" wrap="square" lIns="0" tIns="0" rIns="0" bIns="0" rtlCol="0">
            <a:spAutoFit/>
          </a:bodyPr>
          <a:lstStyle/>
          <a:p>
            <a:pPr marL="0" marR="0">
              <a:lnSpc>
                <a:spcPts val="2645"/>
              </a:lnSpc>
              <a:spcBef>
                <a:spcPts val="0"/>
              </a:spcBef>
              <a:spcAft>
                <a:spcPts val="0"/>
              </a:spcAft>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碳减排项目开发</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5" name="object 5"/>
          <p:cNvSpPr txBox="1"/>
          <p:nvPr/>
        </p:nvSpPr>
        <p:spPr>
          <a:xfrm>
            <a:off x="814772" y="1708618"/>
            <a:ext cx="5538216" cy="405765"/>
          </a:xfrm>
          <a:prstGeom prst="rect">
            <a:avLst/>
          </a:prstGeom>
        </p:spPr>
        <p:txBody>
          <a:bodyPr vert="horz" wrap="square" lIns="0" tIns="0" rIns="0" bIns="0" rtlCol="0">
            <a:spAutoFit/>
          </a:bodyPr>
          <a:lstStyle/>
          <a:p>
            <a:pPr marL="0" marR="0">
              <a:lnSpc>
                <a:spcPts val="3165"/>
              </a:lnSpc>
              <a:spcBef>
                <a:spcPts val="0"/>
              </a:spcBef>
              <a:spcAft>
                <a:spcPts val="0"/>
              </a:spcAft>
            </a:pPr>
            <a:r>
              <a:rPr sz="2400" b="1" dirty="0">
                <a:solidFill>
                  <a:schemeClr val="tx2"/>
                </a:solidFill>
                <a:latin typeface="方正黑体_GBK" panose="03000509000000000000" charset="-122"/>
                <a:ea typeface="方正黑体_GBK" panose="03000509000000000000" charset="-122"/>
                <a:cs typeface="方正黑体_GBK" panose="03000509000000000000" charset="-122"/>
              </a:rPr>
              <a:t>1.</a:t>
            </a:r>
            <a:r>
              <a:rPr sz="2400" b="1" spc="12" dirty="0">
                <a:solidFill>
                  <a:schemeClr val="tx2"/>
                </a:solidFill>
                <a:latin typeface="方正黑体_GBK" panose="03000509000000000000" charset="-122"/>
                <a:ea typeface="方正黑体_GBK" panose="03000509000000000000" charset="-122"/>
                <a:cs typeface="方正黑体_GBK" panose="03000509000000000000" charset="-122"/>
              </a:rPr>
              <a:t> </a:t>
            </a:r>
            <a:r>
              <a:rPr sz="2400" b="1" dirty="0">
                <a:solidFill>
                  <a:schemeClr val="tx2"/>
                </a:solidFill>
                <a:latin typeface="方正黑体_GBK" panose="03000509000000000000" charset="-122"/>
                <a:ea typeface="方正黑体_GBK" panose="03000509000000000000" charset="-122"/>
                <a:cs typeface="方正黑体_GBK" panose="03000509000000000000" charset="-122"/>
              </a:rPr>
              <a:t>CCER项目开发流程、开发要点难点；</a:t>
            </a:r>
            <a:endParaRPr sz="2400" b="1"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6" name="object 6"/>
          <p:cNvSpPr txBox="1"/>
          <p:nvPr/>
        </p:nvSpPr>
        <p:spPr>
          <a:xfrm>
            <a:off x="814772" y="2440138"/>
            <a:ext cx="7579072" cy="1137285"/>
          </a:xfrm>
          <a:prstGeom prst="rect">
            <a:avLst/>
          </a:prstGeom>
        </p:spPr>
        <p:txBody>
          <a:bodyPr vert="horz" wrap="square" lIns="0" tIns="0" rIns="0" bIns="0" rtlCol="0">
            <a:spAutoFit/>
          </a:bodyPr>
          <a:lstStyle/>
          <a:p>
            <a:pPr marL="0" marR="0">
              <a:lnSpc>
                <a:spcPts val="3165"/>
              </a:lnSpc>
              <a:spcBef>
                <a:spcPts val="0"/>
              </a:spcBef>
              <a:spcAft>
                <a:spcPts val="0"/>
              </a:spcAft>
            </a:pPr>
            <a:r>
              <a:rPr sz="2400" b="1" dirty="0">
                <a:solidFill>
                  <a:schemeClr val="tx2"/>
                </a:solidFill>
                <a:latin typeface="方正黑体_GBK" panose="03000509000000000000" charset="-122"/>
                <a:ea typeface="方正黑体_GBK" panose="03000509000000000000" charset="-122"/>
                <a:cs typeface="方正黑体_GBK" panose="03000509000000000000" charset="-122"/>
              </a:rPr>
              <a:t>2. 案例分析：风电项目的开发、监测和签发的经验交流;</a:t>
            </a:r>
            <a:endParaRPr sz="2400" b="1"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3165"/>
              </a:lnSpc>
              <a:spcBef>
                <a:spcPts val="2540"/>
              </a:spcBef>
              <a:spcAft>
                <a:spcPts val="0"/>
              </a:spcAft>
            </a:pPr>
            <a:r>
              <a:rPr sz="2400" b="1" dirty="0">
                <a:solidFill>
                  <a:schemeClr val="tx2"/>
                </a:solidFill>
                <a:latin typeface="方正黑体_GBK" panose="03000509000000000000" charset="-122"/>
                <a:ea typeface="方正黑体_GBK" panose="03000509000000000000" charset="-122"/>
                <a:cs typeface="方正黑体_GBK" panose="03000509000000000000" charset="-122"/>
              </a:rPr>
              <a:t>3. 案例分析：垃圾项目的开发、监测和签发的经验交流</a:t>
            </a:r>
            <a:r>
              <a:rPr lang="en-US" sz="2400" b="1" dirty="0">
                <a:solidFill>
                  <a:schemeClr val="tx2"/>
                </a:solidFill>
                <a:latin typeface="方正黑体_GBK" panose="03000509000000000000" charset="-122"/>
                <a:ea typeface="方正黑体_GBK" panose="03000509000000000000" charset="-122"/>
                <a:cs typeface="方正黑体_GBK" panose="03000509000000000000" charset="-122"/>
              </a:rPr>
              <a:t>.</a:t>
            </a:r>
            <a:endParaRPr lang="en-US" sz="2400" b="1"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17" name="图片 16" descr="图片3"/>
          <p:cNvPicPr>
            <a:picLocks noChangeAspect="1"/>
          </p:cNvPicPr>
          <p:nvPr/>
        </p:nvPicPr>
        <p:blipFill>
          <a:blip r:embed="rId2"/>
          <a:stretch>
            <a:fillRect/>
          </a:stretch>
        </p:blipFill>
        <p:spPr>
          <a:xfrm>
            <a:off x="394970" y="887095"/>
            <a:ext cx="8637905" cy="3486785"/>
          </a:xfrm>
          <a:prstGeom prst="rect">
            <a:avLst/>
          </a:prstGeom>
        </p:spPr>
      </p:pic>
      <p:sp>
        <p:nvSpPr>
          <p:cNvPr id="4" name="object 4"/>
          <p:cNvSpPr txBox="1"/>
          <p:nvPr/>
        </p:nvSpPr>
        <p:spPr>
          <a:xfrm>
            <a:off x="323085" y="52220"/>
            <a:ext cx="4451549" cy="339090"/>
          </a:xfrm>
          <a:prstGeom prst="rect">
            <a:avLst/>
          </a:prstGeom>
        </p:spPr>
        <p:txBody>
          <a:bodyPr vert="horz" wrap="square" lIns="0" tIns="0" rIns="0" bIns="0" rtlCol="0">
            <a:spAutoFit/>
          </a:bodyPr>
          <a:lstStyle/>
          <a:p>
            <a:pPr marL="0" marR="0" algn="l">
              <a:lnSpc>
                <a:spcPts val="2645"/>
              </a:lnSpc>
              <a:spcBef>
                <a:spcPts val="0"/>
              </a:spcBef>
              <a:spcAft>
                <a:spcPts val="0"/>
              </a:spcAft>
              <a:buClrTx/>
              <a:buSzTx/>
              <a:buFontTx/>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温室气体自愿减排项目 （CCER）类别</a:t>
            </a:r>
            <a:endParaRPr sz="1800" dirty="0">
              <a:solidFill>
                <a:srgbClr val="003869"/>
              </a:solidFill>
              <a:latin typeface="微软雅黑" panose="020B0503020204020204" charset="-122"/>
              <a:ea typeface="微软雅黑" panose="020B0503020204020204" charset="-122"/>
              <a:cs typeface="SVDSIO+MicrosoftYaHei-Bold" panose="020B0703020204020201" charset="-122"/>
            </a:endParaRPr>
          </a:p>
        </p:txBody>
      </p:sp>
      <p:sp>
        <p:nvSpPr>
          <p:cNvPr id="5" name="object 5"/>
          <p:cNvSpPr txBox="1"/>
          <p:nvPr/>
        </p:nvSpPr>
        <p:spPr>
          <a:xfrm>
            <a:off x="683895" y="843915"/>
            <a:ext cx="5815965"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方正黑体_GBK" panose="03000509000000000000" charset="-122"/>
              </a:rPr>
              <a:t>2</a:t>
            </a:r>
            <a:r>
              <a:rPr lang="en-US" sz="1800" dirty="0">
                <a:solidFill>
                  <a:schemeClr val="tx2"/>
                </a:solidFill>
                <a:latin typeface="方正黑体_GBK" panose="03000509000000000000" charset="-122"/>
                <a:ea typeface="方正黑体_GBK" panose="03000509000000000000" charset="-122"/>
                <a:cs typeface="方正黑体_GBK" panose="03000509000000000000" charset="-122"/>
              </a:rPr>
              <a:t>0</a:t>
            </a:r>
            <a:r>
              <a:rPr sz="1800" spc="-150" dirty="0">
                <a:solidFill>
                  <a:schemeClr val="tx2"/>
                </a:solidFill>
                <a:latin typeface="方正黑体_GBK" panose="03000509000000000000" charset="-122"/>
                <a:ea typeface="方正黑体_GBK" panose="03000509000000000000" charset="-122"/>
                <a:cs typeface="方正黑体_GBK" panose="03000509000000000000" charset="-122"/>
              </a:rPr>
              <a:t>12</a:t>
            </a:r>
            <a:r>
              <a:rPr sz="1800" dirty="0">
                <a:solidFill>
                  <a:schemeClr val="tx2"/>
                </a:solidFill>
                <a:latin typeface="方正黑体_GBK" panose="03000509000000000000" charset="-122"/>
                <a:ea typeface="方正黑体_GBK" panose="03000509000000000000" charset="-122"/>
                <a:cs typeface="方正黑体_GBK" panose="03000509000000000000" charset="-122"/>
              </a:rPr>
              <a:t>年</a:t>
            </a:r>
            <a:r>
              <a:rPr sz="1800" spc="72" dirty="0">
                <a:solidFill>
                  <a:schemeClr val="tx2"/>
                </a:solidFill>
                <a:latin typeface="方正黑体_GBK" panose="03000509000000000000" charset="-122"/>
                <a:ea typeface="方正黑体_GBK" panose="03000509000000000000" charset="-122"/>
                <a:cs typeface="方正黑体_GBK" panose="03000509000000000000" charset="-122"/>
              </a:rPr>
              <a:t>6</a:t>
            </a:r>
            <a:r>
              <a:rPr sz="1800" dirty="0">
                <a:solidFill>
                  <a:schemeClr val="tx2"/>
                </a:solidFill>
                <a:latin typeface="方正黑体_GBK" panose="03000509000000000000" charset="-122"/>
                <a:ea typeface="方正黑体_GBK" panose="03000509000000000000" charset="-122"/>
                <a:cs typeface="方正黑体_GBK" panose="03000509000000000000" charset="-122"/>
              </a:rPr>
              <a:t>月，颁布《温室气体自愿减排交易管理暂行办法</a:t>
            </a:r>
            <a:r>
              <a:rPr sz="1800" dirty="0">
                <a:solidFill>
                  <a:schemeClr val="tx2"/>
                </a:solidFill>
                <a:latin typeface="LSIELG+MicrosoftYaHei" panose="020B0503020204020204" charset="-122"/>
                <a:cs typeface="LSIELG+MicrosoftYaHei" panose="020B0503020204020204" charset="-122"/>
              </a:rPr>
              <a:t>》</a:t>
            </a:r>
            <a:endParaRPr sz="1800" dirty="0">
              <a:solidFill>
                <a:schemeClr val="tx2"/>
              </a:solidFill>
              <a:latin typeface="LSIELG+MicrosoftYaHei" panose="020B0503020204020204" charset="-122"/>
              <a:cs typeface="LSIELG+MicrosoftYaHei" panose="020B0503020204020204" charset="-122"/>
            </a:endParaRPr>
          </a:p>
        </p:txBody>
      </p:sp>
      <p:sp>
        <p:nvSpPr>
          <p:cNvPr id="6" name="object 6"/>
          <p:cNvSpPr txBox="1"/>
          <p:nvPr/>
        </p:nvSpPr>
        <p:spPr>
          <a:xfrm>
            <a:off x="1825530" y="1332669"/>
            <a:ext cx="762000" cy="405765"/>
          </a:xfrm>
          <a:prstGeom prst="rect">
            <a:avLst/>
          </a:prstGeom>
        </p:spPr>
        <p:txBody>
          <a:bodyPr vert="horz" wrap="square" lIns="0" tIns="0" rIns="0" bIns="0" rtlCol="0">
            <a:spAutoFit/>
          </a:bodyPr>
          <a:lstStyle/>
          <a:p>
            <a:pPr marL="0" marR="0">
              <a:lnSpc>
                <a:spcPts val="3165"/>
              </a:lnSpc>
              <a:spcBef>
                <a:spcPts val="0"/>
              </a:spcBef>
              <a:spcAft>
                <a:spcPts val="0"/>
              </a:spcAft>
            </a:pPr>
            <a:r>
              <a:rPr sz="2400" dirty="0">
                <a:solidFill>
                  <a:schemeClr val="tx2"/>
                </a:solidFill>
                <a:latin typeface="方正黑体_GBK" panose="03000509000000000000" charset="-122"/>
                <a:ea typeface="方正黑体_GBK" panose="03000509000000000000" charset="-122"/>
                <a:cs typeface="LSIELG+MicrosoftYaHei" panose="020B0503020204020204" charset="-122"/>
              </a:rPr>
              <a:t>一类</a:t>
            </a:r>
            <a:endParaRPr sz="24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7" name="object 7"/>
          <p:cNvSpPr txBox="1"/>
          <p:nvPr/>
        </p:nvSpPr>
        <p:spPr>
          <a:xfrm>
            <a:off x="4660847" y="1332669"/>
            <a:ext cx="762000" cy="405765"/>
          </a:xfrm>
          <a:prstGeom prst="rect">
            <a:avLst/>
          </a:prstGeom>
        </p:spPr>
        <p:txBody>
          <a:bodyPr vert="horz" wrap="square" lIns="0" tIns="0" rIns="0" bIns="0" rtlCol="0">
            <a:spAutoFit/>
          </a:bodyPr>
          <a:lstStyle/>
          <a:p>
            <a:pPr marL="0" marR="0">
              <a:lnSpc>
                <a:spcPts val="3165"/>
              </a:lnSpc>
              <a:spcBef>
                <a:spcPts val="0"/>
              </a:spcBef>
              <a:spcAft>
                <a:spcPts val="0"/>
              </a:spcAft>
            </a:pPr>
            <a:r>
              <a:rPr sz="2400" dirty="0">
                <a:solidFill>
                  <a:schemeClr val="tx2"/>
                </a:solidFill>
                <a:latin typeface="方正黑体_GBK" panose="03000509000000000000" charset="-122"/>
                <a:ea typeface="方正黑体_GBK" panose="03000509000000000000" charset="-122"/>
                <a:cs typeface="LSIELG+MicrosoftYaHei" panose="020B0503020204020204" charset="-122"/>
              </a:rPr>
              <a:t>二类</a:t>
            </a:r>
            <a:endParaRPr sz="24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8" name="object 8"/>
          <p:cNvSpPr txBox="1"/>
          <p:nvPr/>
        </p:nvSpPr>
        <p:spPr>
          <a:xfrm>
            <a:off x="6800883" y="1491368"/>
            <a:ext cx="2210168" cy="2325370"/>
          </a:xfrm>
          <a:prstGeom prst="rect">
            <a:avLst/>
          </a:prstGeom>
        </p:spPr>
        <p:txBody>
          <a:bodyPr vert="horz" wrap="square" lIns="0" tIns="0" rIns="0" bIns="0" rtlCol="0">
            <a:spAutoFit/>
          </a:bodyPr>
          <a:lstStyle/>
          <a:p>
            <a:pPr marL="0" marR="0">
              <a:lnSpc>
                <a:spcPct val="120000"/>
              </a:lnSpc>
              <a:spcBef>
                <a:spcPts val="0"/>
              </a:spcBef>
              <a:spcAft>
                <a:spcPts val="0"/>
              </a:spcAft>
            </a:pPr>
            <a:r>
              <a:rPr sz="1400" dirty="0">
                <a:solidFill>
                  <a:srgbClr val="FFFFFF"/>
                </a:solidFill>
                <a:latin typeface="方正黑体_GBK" panose="03000509000000000000" charset="-122"/>
                <a:ea typeface="方正黑体_GBK" panose="03000509000000000000" charset="-122"/>
                <a:cs typeface="方正黑体_GBK" panose="03000509000000000000" charset="-122"/>
              </a:rPr>
              <a:t>2017</a:t>
            </a:r>
            <a:r>
              <a:rPr sz="1400" dirty="0">
                <a:solidFill>
                  <a:srgbClr val="FFFFFF"/>
                </a:solidFill>
                <a:latin typeface="方正黑体_GBK" panose="03000509000000000000" charset="-122"/>
                <a:ea typeface="方正黑体_GBK" panose="03000509000000000000" charset="-122"/>
                <a:cs typeface="方正黑体_GBK" panose="03000509000000000000" charset="-122"/>
              </a:rPr>
              <a:t>年3</a:t>
            </a:r>
            <a:r>
              <a:rPr sz="1400" dirty="0">
                <a:solidFill>
                  <a:srgbClr val="FFFFFF"/>
                </a:solidFill>
                <a:latin typeface="方正黑体_GBK" panose="03000509000000000000" charset="-122"/>
                <a:ea typeface="方正黑体_GBK" panose="03000509000000000000" charset="-122"/>
                <a:cs typeface="方正黑体_GBK" panose="03000509000000000000" charset="-122"/>
              </a:rPr>
              <a:t>月，国家发布</a:t>
            </a:r>
            <a:endParaRPr sz="1400"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0" marR="0">
              <a:lnSpc>
                <a:spcPct val="120000"/>
              </a:lnSpc>
              <a:spcBef>
                <a:spcPts val="0"/>
              </a:spcBef>
              <a:spcAft>
                <a:spcPts val="0"/>
              </a:spcAft>
            </a:pPr>
            <a:r>
              <a:rPr sz="1400" dirty="0">
                <a:solidFill>
                  <a:srgbClr val="FFFFFF"/>
                </a:solidFill>
                <a:latin typeface="方正黑体_GBK" panose="03000509000000000000" charset="-122"/>
                <a:ea typeface="方正黑体_GBK" panose="03000509000000000000" charset="-122"/>
                <a:cs typeface="方正黑体_GBK" panose="03000509000000000000" charset="-122"/>
              </a:rPr>
              <a:t>公告暂缓受理CCER</a:t>
            </a:r>
            <a:r>
              <a:rPr sz="1400" dirty="0">
                <a:solidFill>
                  <a:srgbClr val="FFFFFF"/>
                </a:solidFill>
                <a:latin typeface="方正黑体_GBK" panose="03000509000000000000" charset="-122"/>
                <a:ea typeface="方正黑体_GBK" panose="03000509000000000000" charset="-122"/>
                <a:cs typeface="方正黑体_GBK" panose="03000509000000000000" charset="-122"/>
              </a:rPr>
              <a:t>备</a:t>
            </a:r>
            <a:endParaRPr sz="1400"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0" marR="0">
              <a:lnSpc>
                <a:spcPct val="120000"/>
              </a:lnSpc>
              <a:spcBef>
                <a:spcPts val="0"/>
              </a:spcBef>
              <a:spcAft>
                <a:spcPts val="0"/>
              </a:spcAft>
            </a:pPr>
            <a:r>
              <a:rPr sz="1400" dirty="0">
                <a:solidFill>
                  <a:srgbClr val="FFFFFF"/>
                </a:solidFill>
                <a:latin typeface="方正黑体_GBK" panose="03000509000000000000" charset="-122"/>
                <a:ea typeface="方正黑体_GBK" panose="03000509000000000000" charset="-122"/>
                <a:cs typeface="方正黑体_GBK" panose="03000509000000000000" charset="-122"/>
              </a:rPr>
              <a:t>案申请。2021</a:t>
            </a:r>
            <a:r>
              <a:rPr sz="1400" dirty="0">
                <a:solidFill>
                  <a:srgbClr val="FFFFFF"/>
                </a:solidFill>
                <a:latin typeface="方正黑体_GBK" panose="03000509000000000000" charset="-122"/>
                <a:ea typeface="方正黑体_GBK" panose="03000509000000000000" charset="-122"/>
                <a:cs typeface="方正黑体_GBK" panose="03000509000000000000" charset="-122"/>
              </a:rPr>
              <a:t>年1</a:t>
            </a:r>
            <a:r>
              <a:rPr sz="1400" dirty="0">
                <a:solidFill>
                  <a:srgbClr val="FFFFFF"/>
                </a:solidFill>
                <a:latin typeface="方正黑体_GBK" panose="03000509000000000000" charset="-122"/>
                <a:ea typeface="方正黑体_GBK" panose="03000509000000000000" charset="-122"/>
                <a:cs typeface="方正黑体_GBK" panose="03000509000000000000" charset="-122"/>
              </a:rPr>
              <a:t>月，</a:t>
            </a:r>
            <a:endParaRPr sz="1400"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0" marR="0">
              <a:lnSpc>
                <a:spcPct val="120000"/>
              </a:lnSpc>
              <a:spcBef>
                <a:spcPts val="0"/>
              </a:spcBef>
              <a:spcAft>
                <a:spcPts val="0"/>
              </a:spcAft>
            </a:pPr>
            <a:r>
              <a:rPr sz="1400" dirty="0">
                <a:solidFill>
                  <a:srgbClr val="FFFFFF"/>
                </a:solidFill>
                <a:latin typeface="方正黑体_GBK" panose="03000509000000000000" charset="-122"/>
                <a:ea typeface="方正黑体_GBK" panose="03000509000000000000" charset="-122"/>
                <a:cs typeface="方正黑体_GBK" panose="03000509000000000000" charset="-122"/>
              </a:rPr>
              <a:t>《碳排放权交易管理办</a:t>
            </a:r>
            <a:endParaRPr sz="1400"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0" marR="0">
              <a:lnSpc>
                <a:spcPct val="120000"/>
              </a:lnSpc>
              <a:spcBef>
                <a:spcPts val="0"/>
              </a:spcBef>
              <a:spcAft>
                <a:spcPts val="0"/>
              </a:spcAft>
            </a:pPr>
            <a:r>
              <a:rPr sz="1400" dirty="0">
                <a:solidFill>
                  <a:srgbClr val="FFFFFF"/>
                </a:solidFill>
                <a:latin typeface="方正黑体_GBK" panose="03000509000000000000" charset="-122"/>
                <a:ea typeface="方正黑体_GBK" panose="03000509000000000000" charset="-122"/>
                <a:cs typeface="方正黑体_GBK" panose="03000509000000000000" charset="-122"/>
              </a:rPr>
              <a:t>法（试行）》，可以使</a:t>
            </a:r>
            <a:endParaRPr sz="1400"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0" marR="0">
              <a:lnSpc>
                <a:spcPct val="120000"/>
              </a:lnSpc>
              <a:spcBef>
                <a:spcPts val="0"/>
              </a:spcBef>
              <a:spcAft>
                <a:spcPts val="0"/>
              </a:spcAft>
            </a:pPr>
            <a:r>
              <a:rPr sz="1400" dirty="0">
                <a:solidFill>
                  <a:srgbClr val="FFFFFF"/>
                </a:solidFill>
                <a:latin typeface="方正黑体_GBK" panose="03000509000000000000" charset="-122"/>
                <a:ea typeface="方正黑体_GBK" panose="03000509000000000000" charset="-122"/>
                <a:cs typeface="方正黑体_GBK" panose="03000509000000000000" charset="-122"/>
              </a:rPr>
              <a:t>用CCER</a:t>
            </a:r>
            <a:r>
              <a:rPr sz="1400" dirty="0">
                <a:solidFill>
                  <a:srgbClr val="FFFFFF"/>
                </a:solidFill>
                <a:latin typeface="方正黑体_GBK" panose="03000509000000000000" charset="-122"/>
                <a:ea typeface="方正黑体_GBK" panose="03000509000000000000" charset="-122"/>
                <a:cs typeface="方正黑体_GBK" panose="03000509000000000000" charset="-122"/>
              </a:rPr>
              <a:t>抵消碳排放配</a:t>
            </a:r>
            <a:endParaRPr sz="1400"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0" marR="0">
              <a:lnSpc>
                <a:spcPct val="120000"/>
              </a:lnSpc>
              <a:spcBef>
                <a:spcPts val="0"/>
              </a:spcBef>
              <a:spcAft>
                <a:spcPts val="0"/>
              </a:spcAft>
            </a:pPr>
            <a:r>
              <a:rPr sz="1400" dirty="0">
                <a:solidFill>
                  <a:srgbClr val="FFFFFF"/>
                </a:solidFill>
                <a:latin typeface="方正黑体_GBK" panose="03000509000000000000" charset="-122"/>
                <a:ea typeface="方正黑体_GBK" panose="03000509000000000000" charset="-122"/>
                <a:cs typeface="方正黑体_GBK" panose="03000509000000000000" charset="-122"/>
              </a:rPr>
              <a:t>额，抵消比例不超过5%</a:t>
            </a:r>
            <a:r>
              <a:rPr sz="1400" dirty="0">
                <a:solidFill>
                  <a:srgbClr val="FFFFFF"/>
                </a:solidFill>
                <a:latin typeface="方正黑体_GBK" panose="03000509000000000000" charset="-122"/>
                <a:ea typeface="方正黑体_GBK" panose="03000509000000000000" charset="-122"/>
                <a:cs typeface="方正黑体_GBK" panose="03000509000000000000" charset="-122"/>
              </a:rPr>
              <a:t>，相关规定由生态环境部</a:t>
            </a:r>
            <a:endParaRPr sz="1400"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0" marR="0">
              <a:lnSpc>
                <a:spcPct val="120000"/>
              </a:lnSpc>
              <a:spcBef>
                <a:spcPts val="0"/>
              </a:spcBef>
              <a:spcAft>
                <a:spcPts val="0"/>
              </a:spcAft>
            </a:pPr>
            <a:r>
              <a:rPr sz="1400" dirty="0">
                <a:solidFill>
                  <a:srgbClr val="FFFFFF"/>
                </a:solidFill>
                <a:latin typeface="方正黑体_GBK" panose="03000509000000000000" charset="-122"/>
                <a:ea typeface="方正黑体_GBK" panose="03000509000000000000" charset="-122"/>
                <a:cs typeface="方正黑体_GBK" panose="03000509000000000000" charset="-122"/>
              </a:rPr>
              <a:t>另行规定。</a:t>
            </a:r>
            <a:endParaRPr sz="140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9" name="object 9"/>
          <p:cNvSpPr txBox="1"/>
          <p:nvPr/>
        </p:nvSpPr>
        <p:spPr>
          <a:xfrm>
            <a:off x="953549" y="1844970"/>
            <a:ext cx="2648711" cy="509905"/>
          </a:xfrm>
          <a:prstGeom prst="rect">
            <a:avLst/>
          </a:prstGeom>
        </p:spPr>
        <p:txBody>
          <a:bodyPr vert="horz" wrap="square" lIns="0" tIns="0" rIns="0" bIns="0" rtlCol="0">
            <a:spAutoFit/>
          </a:bodyPr>
          <a:lstStyle/>
          <a:p>
            <a:pPr marL="0" marR="0">
              <a:lnSpc>
                <a:spcPts val="1855"/>
              </a:lnSpc>
              <a:spcBef>
                <a:spcPts val="0"/>
              </a:spcBef>
              <a:spcAft>
                <a:spcPts val="0"/>
              </a:spcAft>
            </a:pPr>
            <a:r>
              <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rPr>
              <a:t>采用国家发改委备案的方法学开</a:t>
            </a:r>
            <a:endPar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endParaRPr>
          </a:p>
          <a:p>
            <a:pPr marL="889635" marR="0">
              <a:lnSpc>
                <a:spcPts val="1855"/>
              </a:lnSpc>
              <a:spcBef>
                <a:spcPts val="270"/>
              </a:spcBef>
              <a:spcAft>
                <a:spcPts val="0"/>
              </a:spcAft>
            </a:pPr>
            <a:r>
              <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rPr>
              <a:t>发的项目</a:t>
            </a:r>
            <a:endPar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endParaRPr>
          </a:p>
        </p:txBody>
      </p:sp>
      <p:sp>
        <p:nvSpPr>
          <p:cNvPr id="10" name="object 10"/>
          <p:cNvSpPr txBox="1"/>
          <p:nvPr/>
        </p:nvSpPr>
        <p:spPr>
          <a:xfrm>
            <a:off x="3842585" y="1844970"/>
            <a:ext cx="2543102" cy="237490"/>
          </a:xfrm>
          <a:prstGeom prst="rect">
            <a:avLst/>
          </a:prstGeom>
        </p:spPr>
        <p:txBody>
          <a:bodyPr vert="horz" wrap="square" lIns="0" tIns="0" rIns="0" bIns="0" rtlCol="0">
            <a:spAutoFit/>
          </a:bodyPr>
          <a:lstStyle/>
          <a:p>
            <a:pPr marL="0" marR="0">
              <a:lnSpc>
                <a:spcPts val="1855"/>
              </a:lnSpc>
              <a:spcBef>
                <a:spcPts val="0"/>
              </a:spcBef>
              <a:spcAft>
                <a:spcPts val="0"/>
              </a:spcAft>
            </a:pPr>
            <a:r>
              <a:rPr sz="1400" dirty="0">
                <a:solidFill>
                  <a:schemeClr val="tx2">
                    <a:lumMod val="60000"/>
                    <a:lumOff val="40000"/>
                  </a:schemeClr>
                </a:solidFill>
                <a:latin typeface="方正黑体_GBK" panose="03000509000000000000" charset="-122"/>
                <a:ea typeface="方正黑体_GBK" panose="03000509000000000000" charset="-122"/>
                <a:cs typeface="方正黑体_GBK" panose="03000509000000000000" charset="-122"/>
              </a:rPr>
              <a:t>国家发改委批准的CDM项目</a:t>
            </a:r>
            <a:r>
              <a:rPr sz="1400" dirty="0">
                <a:solidFill>
                  <a:schemeClr val="tx2">
                    <a:lumMod val="60000"/>
                    <a:lumOff val="40000"/>
                  </a:schemeClr>
                </a:solidFill>
                <a:latin typeface="方正黑体_GBK" panose="03000509000000000000" charset="-122"/>
                <a:ea typeface="方正黑体_GBK" panose="03000509000000000000" charset="-122"/>
                <a:cs typeface="方正黑体_GBK" panose="03000509000000000000" charset="-122"/>
              </a:rPr>
              <a:t>，</a:t>
            </a:r>
            <a:endParaRPr sz="1400" dirty="0">
              <a:solidFill>
                <a:schemeClr val="tx2">
                  <a:lumMod val="60000"/>
                  <a:lumOff val="40000"/>
                </a:schemeClr>
              </a:solidFill>
              <a:latin typeface="方正黑体_GBK" panose="03000509000000000000" charset="-122"/>
              <a:ea typeface="方正黑体_GBK" panose="03000509000000000000" charset="-122"/>
              <a:cs typeface="方正黑体_GBK" panose="03000509000000000000" charset="-122"/>
            </a:endParaRPr>
          </a:p>
        </p:txBody>
      </p:sp>
      <p:sp>
        <p:nvSpPr>
          <p:cNvPr id="11" name="object 11"/>
          <p:cNvSpPr txBox="1"/>
          <p:nvPr/>
        </p:nvSpPr>
        <p:spPr>
          <a:xfrm>
            <a:off x="4324195" y="2120178"/>
            <a:ext cx="1578864" cy="237490"/>
          </a:xfrm>
          <a:prstGeom prst="rect">
            <a:avLst/>
          </a:prstGeom>
        </p:spPr>
        <p:txBody>
          <a:bodyPr vert="horz" wrap="square" lIns="0" tIns="0" rIns="0" bIns="0" rtlCol="0">
            <a:spAutoFit/>
          </a:bodyPr>
          <a:lstStyle/>
          <a:p>
            <a:pPr marL="0" marR="0">
              <a:lnSpc>
                <a:spcPts val="1855"/>
              </a:lnSpc>
              <a:spcBef>
                <a:spcPts val="0"/>
              </a:spcBef>
              <a:spcAft>
                <a:spcPts val="0"/>
              </a:spcAft>
            </a:pPr>
            <a:r>
              <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rPr>
              <a:t>但未在联合国注册</a:t>
            </a:r>
            <a:endPar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endParaRPr>
          </a:p>
        </p:txBody>
      </p:sp>
      <p:sp>
        <p:nvSpPr>
          <p:cNvPr id="12" name="object 12"/>
          <p:cNvSpPr txBox="1"/>
          <p:nvPr/>
        </p:nvSpPr>
        <p:spPr>
          <a:xfrm>
            <a:off x="2988310" y="2595245"/>
            <a:ext cx="1437640" cy="203200"/>
          </a:xfrm>
          <a:prstGeom prst="rect">
            <a:avLst/>
          </a:prstGeom>
        </p:spPr>
        <p:txBody>
          <a:bodyPr vert="horz" wrap="square" lIns="0" tIns="0" rIns="0" bIns="0" rtlCol="0">
            <a:spAutoFit/>
          </a:bodyPr>
          <a:lstStyle/>
          <a:p>
            <a:pPr marL="0" marR="0">
              <a:lnSpc>
                <a:spcPts val="1585"/>
              </a:lnSpc>
              <a:spcBef>
                <a:spcPts val="0"/>
              </a:spcBef>
              <a:spcAft>
                <a:spcPts val="0"/>
              </a:spcAft>
            </a:pPr>
            <a:r>
              <a:rPr sz="1600" b="1" dirty="0">
                <a:solidFill>
                  <a:schemeClr val="tx2">
                    <a:lumMod val="60000"/>
                    <a:lumOff val="40000"/>
                  </a:schemeClr>
                </a:solidFill>
                <a:latin typeface="方正黑体_GBK" panose="03000509000000000000" charset="-122"/>
                <a:ea typeface="方正黑体_GBK" panose="03000509000000000000" charset="-122"/>
                <a:cs typeface="方正黑体_GBK" panose="03000509000000000000" charset="-122"/>
              </a:rPr>
              <a:t>CCER项目</a:t>
            </a:r>
            <a:endParaRPr sz="1600" b="1" dirty="0">
              <a:solidFill>
                <a:schemeClr val="tx2">
                  <a:lumMod val="60000"/>
                  <a:lumOff val="40000"/>
                </a:schemeClr>
              </a:solidFill>
              <a:latin typeface="方正黑体_GBK" panose="03000509000000000000" charset="-122"/>
              <a:ea typeface="方正黑体_GBK" panose="03000509000000000000" charset="-122"/>
              <a:cs typeface="方正黑体_GBK" panose="03000509000000000000" charset="-122"/>
            </a:endParaRPr>
          </a:p>
        </p:txBody>
      </p:sp>
      <p:sp>
        <p:nvSpPr>
          <p:cNvPr id="13" name="object 13"/>
          <p:cNvSpPr txBox="1"/>
          <p:nvPr/>
        </p:nvSpPr>
        <p:spPr>
          <a:xfrm>
            <a:off x="4732600" y="2856350"/>
            <a:ext cx="762000" cy="405765"/>
          </a:xfrm>
          <a:prstGeom prst="rect">
            <a:avLst/>
          </a:prstGeom>
        </p:spPr>
        <p:txBody>
          <a:bodyPr vert="horz" wrap="square" lIns="0" tIns="0" rIns="0" bIns="0" rtlCol="0">
            <a:spAutoFit/>
          </a:bodyPr>
          <a:lstStyle/>
          <a:p>
            <a:pPr marL="0" marR="0">
              <a:lnSpc>
                <a:spcPts val="3165"/>
              </a:lnSpc>
              <a:spcBef>
                <a:spcPts val="0"/>
              </a:spcBef>
              <a:spcAft>
                <a:spcPts val="0"/>
              </a:spcAft>
            </a:pPr>
            <a:r>
              <a:rPr sz="2400" dirty="0">
                <a:solidFill>
                  <a:schemeClr val="tx2"/>
                </a:solidFill>
                <a:latin typeface="方正黑体_GBK" panose="03000509000000000000" charset="-122"/>
                <a:ea typeface="方正黑体_GBK" panose="03000509000000000000" charset="-122"/>
                <a:cs typeface="LSIELG+MicrosoftYaHei" panose="020B0503020204020204" charset="-122"/>
              </a:rPr>
              <a:t>四类</a:t>
            </a:r>
            <a:endParaRPr sz="24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4" name="object 14"/>
          <p:cNvSpPr txBox="1"/>
          <p:nvPr/>
        </p:nvSpPr>
        <p:spPr>
          <a:xfrm>
            <a:off x="1825530" y="2856383"/>
            <a:ext cx="762000" cy="405765"/>
          </a:xfrm>
          <a:prstGeom prst="rect">
            <a:avLst/>
          </a:prstGeom>
        </p:spPr>
        <p:txBody>
          <a:bodyPr vert="horz" wrap="square" lIns="0" tIns="0" rIns="0" bIns="0" rtlCol="0">
            <a:spAutoFit/>
          </a:bodyPr>
          <a:lstStyle/>
          <a:p>
            <a:pPr marL="0" marR="0" algn="l">
              <a:lnSpc>
                <a:spcPts val="3165"/>
              </a:lnSpc>
              <a:spcBef>
                <a:spcPts val="0"/>
              </a:spcBef>
              <a:spcAft>
                <a:spcPts val="0"/>
              </a:spcAft>
              <a:buClrTx/>
              <a:buSzTx/>
              <a:buFontTx/>
            </a:pPr>
            <a:r>
              <a:rPr sz="2400" dirty="0">
                <a:solidFill>
                  <a:schemeClr val="tx2"/>
                </a:solidFill>
                <a:latin typeface="方正黑体_GBK" panose="03000509000000000000" charset="-122"/>
                <a:ea typeface="方正黑体_GBK" panose="03000509000000000000" charset="-122"/>
                <a:cs typeface="LSIELG+MicrosoftYaHei" panose="020B0503020204020204" charset="-122"/>
              </a:rPr>
              <a:t>三类</a:t>
            </a:r>
            <a:endParaRPr sz="24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5" name="object 15"/>
          <p:cNvSpPr txBox="1"/>
          <p:nvPr/>
        </p:nvSpPr>
        <p:spPr>
          <a:xfrm>
            <a:off x="3789498" y="3329917"/>
            <a:ext cx="2648711" cy="509905"/>
          </a:xfrm>
          <a:prstGeom prst="rect">
            <a:avLst/>
          </a:prstGeom>
        </p:spPr>
        <p:txBody>
          <a:bodyPr vert="horz" wrap="square" lIns="0" tIns="0" rIns="0" bIns="0" rtlCol="0">
            <a:spAutoFit/>
          </a:bodyPr>
          <a:lstStyle/>
          <a:p>
            <a:pPr marL="0" marR="0">
              <a:lnSpc>
                <a:spcPts val="1855"/>
              </a:lnSpc>
              <a:spcBef>
                <a:spcPts val="0"/>
              </a:spcBef>
              <a:spcAft>
                <a:spcPts val="0"/>
              </a:spcAft>
            </a:pPr>
            <a:r>
              <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rPr>
              <a:t>在联合国注册但减排量未获得签</a:t>
            </a:r>
            <a:endPar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endParaRPr>
          </a:p>
          <a:p>
            <a:pPr marL="889635" marR="0">
              <a:lnSpc>
                <a:spcPts val="1855"/>
              </a:lnSpc>
              <a:spcBef>
                <a:spcPts val="270"/>
              </a:spcBef>
              <a:spcAft>
                <a:spcPts val="0"/>
              </a:spcAft>
            </a:pPr>
            <a:r>
              <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rPr>
              <a:t>发的项目</a:t>
            </a:r>
            <a:endPar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endParaRPr>
          </a:p>
        </p:txBody>
      </p:sp>
      <p:sp>
        <p:nvSpPr>
          <p:cNvPr id="16" name="object 16"/>
          <p:cNvSpPr txBox="1"/>
          <p:nvPr/>
        </p:nvSpPr>
        <p:spPr>
          <a:xfrm>
            <a:off x="899680" y="3311535"/>
            <a:ext cx="2648711" cy="787400"/>
          </a:xfrm>
          <a:prstGeom prst="rect">
            <a:avLst/>
          </a:prstGeom>
        </p:spPr>
        <p:txBody>
          <a:bodyPr vert="horz" wrap="square" lIns="0" tIns="0" rIns="0" bIns="0" rtlCol="0">
            <a:spAutoFit/>
          </a:bodyPr>
          <a:lstStyle/>
          <a:p>
            <a:pPr marL="51435" marR="0">
              <a:lnSpc>
                <a:spcPts val="1855"/>
              </a:lnSpc>
              <a:spcBef>
                <a:spcPts val="0"/>
              </a:spcBef>
              <a:spcAft>
                <a:spcPts val="0"/>
              </a:spcAft>
            </a:pPr>
            <a:r>
              <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rPr>
              <a:t>获得国家发改委批准的CDM项</a:t>
            </a:r>
            <a:endPar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endParaRPr>
          </a:p>
          <a:p>
            <a:pPr marL="0" marR="0">
              <a:lnSpc>
                <a:spcPts val="1855"/>
              </a:lnSpc>
              <a:spcBef>
                <a:spcPts val="270"/>
              </a:spcBef>
              <a:spcAft>
                <a:spcPts val="0"/>
              </a:spcAft>
            </a:pPr>
            <a:r>
              <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rPr>
              <a:t>目，且在联合国注册前就已经产</a:t>
            </a:r>
            <a:endPar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endParaRPr>
          </a:p>
          <a:p>
            <a:pPr marL="889635" marR="0">
              <a:lnSpc>
                <a:spcPts val="1855"/>
              </a:lnSpc>
              <a:spcBef>
                <a:spcPts val="305"/>
              </a:spcBef>
              <a:spcAft>
                <a:spcPts val="0"/>
              </a:spcAft>
            </a:pPr>
            <a:r>
              <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rPr>
              <a:t>生减排量</a:t>
            </a:r>
            <a:endParaRPr sz="1400" dirty="0">
              <a:solidFill>
                <a:schemeClr val="tx2">
                  <a:lumMod val="60000"/>
                  <a:lumOff val="40000"/>
                </a:schemeClr>
              </a:solidFill>
              <a:latin typeface="方正黑体_GBK" panose="03000509000000000000" charset="-122"/>
              <a:ea typeface="方正黑体_GBK" panose="03000509000000000000" charset="-122"/>
              <a:cs typeface="LSIELG+MicrosoftYaHei" panose="020B0503020204020204"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15" name="图片 14" descr="图片4"/>
          <p:cNvPicPr>
            <a:picLocks noChangeAspect="1"/>
          </p:cNvPicPr>
          <p:nvPr/>
        </p:nvPicPr>
        <p:blipFill>
          <a:blip r:embed="rId2"/>
          <a:stretch>
            <a:fillRect/>
          </a:stretch>
        </p:blipFill>
        <p:spPr>
          <a:xfrm>
            <a:off x="799465" y="1203960"/>
            <a:ext cx="6818630" cy="3285490"/>
          </a:xfrm>
          <a:prstGeom prst="rect">
            <a:avLst/>
          </a:prstGeom>
        </p:spPr>
      </p:pic>
      <p:sp>
        <p:nvSpPr>
          <p:cNvPr id="4" name="object 4"/>
          <p:cNvSpPr txBox="1"/>
          <p:nvPr/>
        </p:nvSpPr>
        <p:spPr>
          <a:xfrm>
            <a:off x="251330" y="123975"/>
            <a:ext cx="4960565" cy="339090"/>
          </a:xfrm>
          <a:prstGeom prst="rect">
            <a:avLst/>
          </a:prstGeom>
        </p:spPr>
        <p:txBody>
          <a:bodyPr vert="horz" wrap="square" lIns="0" tIns="0" rIns="0" bIns="0" rtlCol="0">
            <a:spAutoFit/>
          </a:bodyPr>
          <a:lstStyle/>
          <a:p>
            <a:pPr marL="0" marR="0">
              <a:lnSpc>
                <a:spcPts val="2645"/>
              </a:lnSpc>
              <a:spcBef>
                <a:spcPts val="0"/>
              </a:spcBef>
              <a:spcAft>
                <a:spcPts val="0"/>
              </a:spcAft>
            </a:pPr>
            <a:r>
              <a:rPr sz="1800" dirty="0">
                <a:solidFill>
                  <a:srgbClr val="003869"/>
                </a:solidFill>
                <a:latin typeface="微软雅黑" panose="020B0503020204020204" charset="-122"/>
                <a:ea typeface="微软雅黑" panose="020B0503020204020204" charset="-122"/>
                <a:cs typeface="SVDSIO+MicrosoftYaHei-Bold" panose="020B0703020204020201" charset="-122"/>
              </a:rPr>
              <a:t>温室气体自愿减排项目</a:t>
            </a:r>
            <a:r>
              <a:rPr sz="2000" spc="63" dirty="0">
                <a:solidFill>
                  <a:srgbClr val="003869"/>
                </a:solidFill>
                <a:latin typeface="Times New Roman" panose="02020603050405020304"/>
                <a:cs typeface="Times New Roman" panose="02020603050405020304"/>
              </a:rPr>
              <a:t> </a:t>
            </a:r>
            <a:r>
              <a:rPr sz="2000" dirty="0">
                <a:solidFill>
                  <a:srgbClr val="003869"/>
                </a:solidFill>
                <a:latin typeface="SVDSIO+MicrosoftYaHei-Bold" panose="020B0703020204020201" charset="-122"/>
                <a:cs typeface="SVDSIO+MicrosoftYaHei-Bold" panose="020B0703020204020201" charset="-122"/>
              </a:rPr>
              <a:t>（</a:t>
            </a:r>
            <a:r>
              <a:rPr sz="2000" dirty="0">
                <a:solidFill>
                  <a:srgbClr val="003869"/>
                </a:solidFill>
                <a:latin typeface="JTWVAW+MicrosoftYaHei-Bold" panose="020B0703020204020201" charset="-122"/>
                <a:cs typeface="JTWVAW+MicrosoftYaHei-Bold" panose="020B0703020204020201" charset="-122"/>
              </a:rPr>
              <a:t>CCER</a:t>
            </a:r>
            <a:r>
              <a:rPr sz="2000" dirty="0">
                <a:solidFill>
                  <a:srgbClr val="003869"/>
                </a:solidFill>
                <a:latin typeface="SVDSIO+MicrosoftYaHei-Bold" panose="020B0703020204020201" charset="-122"/>
                <a:cs typeface="SVDSIO+MicrosoftYaHei-Bold" panose="020B0703020204020201" charset="-122"/>
              </a:rPr>
              <a:t>）</a:t>
            </a:r>
            <a:r>
              <a:rPr sz="1800" dirty="0">
                <a:solidFill>
                  <a:srgbClr val="003869"/>
                </a:solidFill>
                <a:latin typeface="微软雅黑" panose="020B0503020204020204" charset="-122"/>
                <a:ea typeface="微软雅黑" panose="020B0503020204020204" charset="-122"/>
                <a:cs typeface="SVDSIO+MicrosoftYaHei-Bold" panose="020B0703020204020201" charset="-122"/>
              </a:rPr>
              <a:t>开发流程</a:t>
            </a:r>
            <a:endParaRPr sz="2000" dirty="0">
              <a:solidFill>
                <a:srgbClr val="003869"/>
              </a:solidFill>
              <a:latin typeface="SVDSIO+MicrosoftYaHei-Bold" panose="020B0703020204020201" charset="-122"/>
              <a:cs typeface="SVDSIO+MicrosoftYaHei-Bold" panose="020B0703020204020201" charset="-122"/>
            </a:endParaRPr>
          </a:p>
        </p:txBody>
      </p:sp>
      <p:sp>
        <p:nvSpPr>
          <p:cNvPr id="5" name="object 5"/>
          <p:cNvSpPr txBox="1"/>
          <p:nvPr/>
        </p:nvSpPr>
        <p:spPr>
          <a:xfrm>
            <a:off x="1259508" y="1563977"/>
            <a:ext cx="1170432"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b="1" dirty="0">
                <a:solidFill>
                  <a:srgbClr val="FFFFFF"/>
                </a:solidFill>
                <a:latin typeface="方正黑体_GBK" panose="03000509000000000000" charset="-122"/>
                <a:ea typeface="方正黑体_GBK" panose="03000509000000000000" charset="-122"/>
                <a:cs typeface="SVDSIO+MicrosoftYaHei-Bold" panose="020B0703020204020201" charset="-122"/>
              </a:rPr>
              <a:t>项目设计</a:t>
            </a:r>
            <a:endParaRPr sz="2000" b="1" dirty="0">
              <a:solidFill>
                <a:srgbClr val="FFFFFF"/>
              </a:solidFill>
              <a:latin typeface="方正黑体_GBK" panose="03000509000000000000" charset="-122"/>
              <a:ea typeface="方正黑体_GBK" panose="03000509000000000000" charset="-122"/>
              <a:cs typeface="SVDSIO+MicrosoftYaHei-Bold" panose="020B0703020204020201" charset="-122"/>
            </a:endParaRPr>
          </a:p>
        </p:txBody>
      </p:sp>
      <p:sp>
        <p:nvSpPr>
          <p:cNvPr id="6" name="object 6"/>
          <p:cNvSpPr txBox="1"/>
          <p:nvPr/>
        </p:nvSpPr>
        <p:spPr>
          <a:xfrm>
            <a:off x="3203801" y="1563977"/>
            <a:ext cx="661416"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b="1" dirty="0">
                <a:solidFill>
                  <a:srgbClr val="FFFFFF"/>
                </a:solidFill>
                <a:latin typeface="方正黑体_GBK" panose="03000509000000000000" charset="-122"/>
                <a:ea typeface="方正黑体_GBK" panose="03000509000000000000" charset="-122"/>
                <a:cs typeface="SVDSIO+MicrosoftYaHei-Bold" panose="020B0703020204020201" charset="-122"/>
              </a:rPr>
              <a:t>审定</a:t>
            </a:r>
            <a:endParaRPr sz="2000" b="1" dirty="0">
              <a:solidFill>
                <a:srgbClr val="FFFFFF"/>
              </a:solidFill>
              <a:latin typeface="方正黑体_GBK" panose="03000509000000000000" charset="-122"/>
              <a:ea typeface="方正黑体_GBK" panose="03000509000000000000" charset="-122"/>
              <a:cs typeface="SVDSIO+MicrosoftYaHei-Bold" panose="020B0703020204020201" charset="-122"/>
            </a:endParaRPr>
          </a:p>
        </p:txBody>
      </p:sp>
      <p:sp>
        <p:nvSpPr>
          <p:cNvPr id="7" name="object 7"/>
          <p:cNvSpPr txBox="1"/>
          <p:nvPr/>
        </p:nvSpPr>
        <p:spPr>
          <a:xfrm>
            <a:off x="4643777" y="1563977"/>
            <a:ext cx="1170432" cy="339090"/>
          </a:xfrm>
          <a:prstGeom prst="rect">
            <a:avLst/>
          </a:prstGeom>
        </p:spPr>
        <p:txBody>
          <a:bodyPr vert="horz" wrap="square" lIns="0" tIns="0" rIns="0" bIns="0" rtlCol="0">
            <a:spAutoFit/>
          </a:bodyPr>
          <a:lstStyle/>
          <a:p>
            <a:pPr marL="0" marR="0" algn="l">
              <a:lnSpc>
                <a:spcPts val="2645"/>
              </a:lnSpc>
              <a:spcBef>
                <a:spcPts val="0"/>
              </a:spcBef>
              <a:spcAft>
                <a:spcPts val="0"/>
              </a:spcAft>
              <a:buClrTx/>
              <a:buSzTx/>
              <a:buFontTx/>
            </a:pPr>
            <a:r>
              <a:rPr sz="2000" b="1" dirty="0">
                <a:solidFill>
                  <a:srgbClr val="FFFFFF"/>
                </a:solidFill>
                <a:latin typeface="方正黑体_GBK" panose="03000509000000000000" charset="-122"/>
                <a:ea typeface="方正黑体_GBK" panose="03000509000000000000" charset="-122"/>
                <a:cs typeface="SVDSIO+MicrosoftYaHei-Bold" panose="020B0703020204020201" charset="-122"/>
              </a:rPr>
              <a:t>项目评审</a:t>
            </a:r>
            <a:endParaRPr sz="2000" b="1" dirty="0">
              <a:solidFill>
                <a:srgbClr val="FFFFFF"/>
              </a:solidFill>
              <a:latin typeface="方正黑体_GBK" panose="03000509000000000000" charset="-122"/>
              <a:ea typeface="方正黑体_GBK" panose="03000509000000000000" charset="-122"/>
              <a:cs typeface="SVDSIO+MicrosoftYaHei-Bold" panose="020B0703020204020201" charset="-122"/>
            </a:endParaRPr>
          </a:p>
        </p:txBody>
      </p:sp>
      <p:sp>
        <p:nvSpPr>
          <p:cNvPr id="8" name="object 8"/>
          <p:cNvSpPr txBox="1"/>
          <p:nvPr/>
        </p:nvSpPr>
        <p:spPr>
          <a:xfrm>
            <a:off x="6227864" y="1563977"/>
            <a:ext cx="1327386" cy="339090"/>
          </a:xfrm>
          <a:prstGeom prst="rect">
            <a:avLst/>
          </a:prstGeom>
        </p:spPr>
        <p:txBody>
          <a:bodyPr vert="horz" wrap="square" lIns="0" tIns="0" rIns="0" bIns="0" rtlCol="0">
            <a:spAutoFit/>
          </a:bodyPr>
          <a:lstStyle/>
          <a:p>
            <a:pPr marL="0" marR="0" algn="l">
              <a:lnSpc>
                <a:spcPts val="2645"/>
              </a:lnSpc>
              <a:spcBef>
                <a:spcPts val="0"/>
              </a:spcBef>
              <a:spcAft>
                <a:spcPts val="0"/>
              </a:spcAft>
              <a:buClrTx/>
              <a:buSzTx/>
              <a:buFontTx/>
            </a:pPr>
            <a:r>
              <a:rPr sz="2000" spc="-15" dirty="0">
                <a:solidFill>
                  <a:srgbClr val="FFFFFF"/>
                </a:solidFill>
                <a:latin typeface="JTWVAW+MicrosoftYaHei-Bold" panose="020B0703020204020201" charset="-122"/>
                <a:cs typeface="JTWVAW+MicrosoftYaHei-Bold" panose="020B0703020204020201" charset="-122"/>
              </a:rPr>
              <a:t>CCER</a:t>
            </a:r>
            <a:r>
              <a:rPr sz="2000" b="1" dirty="0">
                <a:solidFill>
                  <a:srgbClr val="FFFFFF"/>
                </a:solidFill>
                <a:latin typeface="方正黑体_GBK" panose="03000509000000000000" charset="-122"/>
                <a:ea typeface="方正黑体_GBK" panose="03000509000000000000" charset="-122"/>
                <a:cs typeface="SVDSIO+MicrosoftYaHei-Bold" panose="020B0703020204020201" charset="-122"/>
              </a:rPr>
              <a:t>备案</a:t>
            </a:r>
            <a:endParaRPr sz="2000" b="1" dirty="0">
              <a:solidFill>
                <a:srgbClr val="FFFFFF"/>
              </a:solidFill>
              <a:latin typeface="方正黑体_GBK" panose="03000509000000000000" charset="-122"/>
              <a:ea typeface="方正黑体_GBK" panose="03000509000000000000" charset="-122"/>
              <a:cs typeface="SVDSIO+MicrosoftYaHei-Bold" panose="020B0703020204020201" charset="-122"/>
            </a:endParaRPr>
          </a:p>
        </p:txBody>
      </p:sp>
      <p:sp>
        <p:nvSpPr>
          <p:cNvPr id="9" name="object 9"/>
          <p:cNvSpPr txBox="1"/>
          <p:nvPr/>
        </p:nvSpPr>
        <p:spPr>
          <a:xfrm>
            <a:off x="2969389" y="2449372"/>
            <a:ext cx="1540687" cy="1412240"/>
          </a:xfrm>
          <a:prstGeom prst="rect">
            <a:avLst/>
          </a:prstGeom>
        </p:spPr>
        <p:txBody>
          <a:bodyPr vert="horz" wrap="square" lIns="0" tIns="0" rIns="0" bIns="0" rtlCol="0">
            <a:spAutoFit/>
          </a:bodyPr>
          <a:lstStyle/>
          <a:p>
            <a:pPr marL="0" marR="0">
              <a:lnSpc>
                <a:spcPts val="2375"/>
              </a:lnSpc>
              <a:spcBef>
                <a:spcPts val="0"/>
              </a:spcBef>
              <a:spcAft>
                <a:spcPts val="0"/>
              </a:spcAft>
            </a:pPr>
            <a:r>
              <a:rPr sz="1800" spc="88" dirty="0">
                <a:solidFill>
                  <a:schemeClr val="tx2"/>
                </a:solidFill>
                <a:latin typeface="ILIHJG+Wingdings-Regular" panose="05000000000000000000"/>
                <a:cs typeface="ILIHJG+Wingdings-Regular" panose="05000000000000000000"/>
              </a:rPr>
              <a:t></a:t>
            </a:r>
            <a:r>
              <a:rPr sz="1800" dirty="0">
                <a:solidFill>
                  <a:schemeClr val="tx2"/>
                </a:solidFill>
                <a:latin typeface="方正黑体_GBK" panose="03000509000000000000" charset="-122"/>
                <a:ea typeface="方正黑体_GBK" panose="03000509000000000000" charset="-122"/>
                <a:cs typeface="方正黑体_GBK" panose="03000509000000000000" charset="-122"/>
              </a:rPr>
              <a:t>PDD公示</a:t>
            </a:r>
            <a:r>
              <a:rPr sz="1800" dirty="0">
                <a:solidFill>
                  <a:schemeClr val="tx2"/>
                </a:solidFill>
                <a:latin typeface="LSIELG+MicrosoftYaHei" panose="020B0503020204020204" charset="-122"/>
                <a:cs typeface="LSIELG+MicrosoftYaHei" panose="020B0503020204020204" charset="-122"/>
              </a:rPr>
              <a:t>；</a:t>
            </a:r>
            <a:endParaRPr sz="1800" dirty="0">
              <a:solidFill>
                <a:schemeClr val="tx2"/>
              </a:solidFill>
              <a:latin typeface="LSIELG+MicrosoftYaHei" panose="020B0503020204020204" charset="-122"/>
              <a:cs typeface="LSIELG+MicrosoftYaHei" panose="020B0503020204020204" charset="-122"/>
            </a:endParaRPr>
          </a:p>
          <a:p>
            <a:pPr marL="0" marR="0">
              <a:lnSpc>
                <a:spcPts val="2160"/>
              </a:lnSpc>
              <a:spcBef>
                <a:spcPts val="0"/>
              </a:spcBef>
              <a:spcAft>
                <a:spcPts val="0"/>
              </a:spcAft>
            </a:pPr>
            <a:r>
              <a:rPr sz="1800" spc="88" dirty="0">
                <a:solidFill>
                  <a:schemeClr val="tx2"/>
                </a:solidFill>
                <a:latin typeface="ILIHJG+Wingdings-Regular" panose="05000000000000000000"/>
                <a:cs typeface="ILIHJG+Wingdings-Regular" panose="05000000000000000000"/>
              </a:rPr>
              <a:t></a:t>
            </a:r>
            <a:r>
              <a:rPr sz="1800" dirty="0">
                <a:solidFill>
                  <a:schemeClr val="tx2"/>
                </a:solidFill>
                <a:latin typeface="方正黑体_GBK" panose="03000509000000000000" charset="-122"/>
                <a:ea typeface="方正黑体_GBK" panose="03000509000000000000" charset="-122"/>
                <a:cs typeface="LSIELG+MicrosoftYaHei" panose="020B0503020204020204" charset="-122"/>
              </a:rPr>
              <a:t>现场审定</a:t>
            </a:r>
            <a:r>
              <a:rPr sz="1800" dirty="0">
                <a:solidFill>
                  <a:schemeClr val="tx2"/>
                </a:solidFill>
                <a:latin typeface="LSIELG+MicrosoftYaHei" panose="020B0503020204020204" charset="-122"/>
                <a:cs typeface="LSIELG+MicrosoftYaHei" panose="020B0503020204020204" charset="-122"/>
              </a:rPr>
              <a:t>；</a:t>
            </a:r>
            <a:endParaRPr sz="1800" dirty="0">
              <a:solidFill>
                <a:schemeClr val="tx2"/>
              </a:solidFill>
              <a:latin typeface="LSIELG+MicrosoftYaHei" panose="020B0503020204020204" charset="-122"/>
              <a:cs typeface="LSIELG+MicrosoftYaHei" panose="020B0503020204020204" charset="-122"/>
            </a:endParaRPr>
          </a:p>
          <a:p>
            <a:pPr marL="0" marR="0">
              <a:lnSpc>
                <a:spcPts val="2160"/>
              </a:lnSpc>
              <a:spcBef>
                <a:spcPts val="0"/>
              </a:spcBef>
              <a:spcAft>
                <a:spcPts val="0"/>
              </a:spcAft>
            </a:pPr>
            <a:r>
              <a:rPr sz="1800" spc="88" dirty="0">
                <a:solidFill>
                  <a:schemeClr val="tx2"/>
                </a:solidFill>
                <a:latin typeface="ILIHJG+Wingdings-Regular" panose="05000000000000000000"/>
                <a:cs typeface="ILIHJG+Wingdings-Regular" panose="05000000000000000000"/>
              </a:rPr>
              <a:t></a:t>
            </a:r>
            <a:r>
              <a:rPr sz="1800" dirty="0">
                <a:solidFill>
                  <a:schemeClr val="tx2"/>
                </a:solidFill>
                <a:latin typeface="方正黑体_GBK" panose="03000509000000000000" charset="-122"/>
                <a:ea typeface="方正黑体_GBK" panose="03000509000000000000" charset="-122"/>
                <a:cs typeface="LSIELG+MicrosoftYaHei" panose="020B0503020204020204" charset="-122"/>
              </a:rPr>
              <a:t>初审报告</a:t>
            </a:r>
            <a:r>
              <a:rPr sz="1800" dirty="0">
                <a:solidFill>
                  <a:schemeClr val="tx2"/>
                </a:solidFill>
                <a:latin typeface="LSIELG+MicrosoftYaHei" panose="020B0503020204020204" charset="-122"/>
                <a:cs typeface="LSIELG+MicrosoftYaHei" panose="020B0503020204020204" charset="-122"/>
              </a:rPr>
              <a:t>；</a:t>
            </a:r>
            <a:endParaRPr sz="1800" dirty="0">
              <a:solidFill>
                <a:schemeClr val="tx2"/>
              </a:solidFill>
              <a:latin typeface="LSIELG+MicrosoftYaHei" panose="020B0503020204020204" charset="-122"/>
              <a:cs typeface="LSIELG+MicrosoftYaHei" panose="020B0503020204020204" charset="-122"/>
            </a:endParaRPr>
          </a:p>
          <a:p>
            <a:pPr marL="0" marR="0">
              <a:lnSpc>
                <a:spcPts val="2160"/>
              </a:lnSpc>
              <a:spcBef>
                <a:spcPts val="0"/>
              </a:spcBef>
              <a:spcAft>
                <a:spcPts val="0"/>
              </a:spcAft>
            </a:pPr>
            <a:r>
              <a:rPr sz="1800" spc="88" dirty="0">
                <a:solidFill>
                  <a:schemeClr val="tx2"/>
                </a:solidFill>
                <a:latin typeface="ILIHJG+Wingdings-Regular" panose="05000000000000000000"/>
                <a:cs typeface="ILIHJG+Wingdings-Regular" panose="05000000000000000000"/>
              </a:rPr>
              <a:t></a:t>
            </a:r>
            <a:r>
              <a:rPr sz="1800" dirty="0">
                <a:solidFill>
                  <a:schemeClr val="tx2"/>
                </a:solidFill>
                <a:latin typeface="方正黑体_GBK" panose="03000509000000000000" charset="-122"/>
                <a:ea typeface="方正黑体_GBK" panose="03000509000000000000" charset="-122"/>
                <a:cs typeface="LSIELG+MicrosoftYaHei" panose="020B0503020204020204" charset="-122"/>
              </a:rPr>
              <a:t>终审报告</a:t>
            </a:r>
            <a:r>
              <a:rPr sz="1800" dirty="0">
                <a:solidFill>
                  <a:schemeClr val="tx2"/>
                </a:solidFill>
                <a:latin typeface="LSIELG+MicrosoftYaHei" panose="020B0503020204020204" charset="-122"/>
                <a:cs typeface="LSIELG+MicrosoftYaHei" panose="020B0503020204020204" charset="-122"/>
              </a:rPr>
              <a:t>；</a:t>
            </a:r>
            <a:endParaRPr sz="1800" dirty="0">
              <a:solidFill>
                <a:schemeClr val="tx2"/>
              </a:solidFill>
              <a:latin typeface="LSIELG+MicrosoftYaHei" panose="020B0503020204020204" charset="-122"/>
              <a:cs typeface="LSIELG+MicrosoftYaHei" panose="020B0503020204020204" charset="-122"/>
            </a:endParaRPr>
          </a:p>
          <a:p>
            <a:pPr marL="0" marR="0">
              <a:lnSpc>
                <a:spcPts val="2160"/>
              </a:lnSpc>
              <a:spcBef>
                <a:spcPts val="0"/>
              </a:spcBef>
              <a:spcAft>
                <a:spcPts val="0"/>
              </a:spcAft>
            </a:pPr>
            <a:r>
              <a:rPr sz="1800" spc="88" dirty="0">
                <a:solidFill>
                  <a:schemeClr val="tx2"/>
                </a:solidFill>
                <a:latin typeface="ILIHJG+Wingdings-Regular" panose="05000000000000000000"/>
                <a:cs typeface="ILIHJG+Wingdings-Regular" panose="05000000000000000000"/>
              </a:rPr>
              <a:t></a:t>
            </a:r>
            <a:r>
              <a:rPr sz="1800" dirty="0">
                <a:solidFill>
                  <a:schemeClr val="tx2"/>
                </a:solidFill>
                <a:latin typeface="方正黑体_GBK" panose="03000509000000000000" charset="-122"/>
                <a:ea typeface="方正黑体_GBK" panose="03000509000000000000" charset="-122"/>
                <a:cs typeface="方正黑体_GBK" panose="03000509000000000000" charset="-122"/>
              </a:rPr>
              <a:t>2~6个月</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10" name="object 10"/>
          <p:cNvSpPr txBox="1"/>
          <p:nvPr/>
        </p:nvSpPr>
        <p:spPr>
          <a:xfrm>
            <a:off x="1222968" y="2477240"/>
            <a:ext cx="1540687" cy="1135380"/>
          </a:xfrm>
          <a:prstGeom prst="rect">
            <a:avLst/>
          </a:prstGeom>
        </p:spPr>
        <p:txBody>
          <a:bodyPr vert="horz" wrap="square" lIns="0" tIns="0" rIns="0" bIns="0" rtlCol="0">
            <a:spAutoFit/>
          </a:bodyPr>
          <a:lstStyle/>
          <a:p>
            <a:pPr marL="0" marR="0">
              <a:lnSpc>
                <a:spcPts val="2375"/>
              </a:lnSpc>
              <a:spcBef>
                <a:spcPts val="0"/>
              </a:spcBef>
              <a:spcAft>
                <a:spcPts val="0"/>
              </a:spcAft>
            </a:pPr>
            <a:r>
              <a:rPr sz="1800" spc="88" dirty="0">
                <a:solidFill>
                  <a:schemeClr val="tx2"/>
                </a:solidFill>
                <a:effectLst>
                  <a:outerShdw blurRad="38100" dist="25400" dir="5400000" algn="ctr" rotWithShape="0">
                    <a:srgbClr val="6E747A">
                      <a:alpha val="43000"/>
                    </a:srgbClr>
                  </a:outerShdw>
                </a:effectLst>
                <a:latin typeface="ILIHJG+Wingdings-Regular" panose="05000000000000000000"/>
                <a:cs typeface="ILIHJG+Wingdings-Regular" panose="05000000000000000000"/>
              </a:rPr>
              <a:t></a:t>
            </a:r>
            <a:r>
              <a:rPr sz="1800" dirty="0">
                <a:solidFill>
                  <a:schemeClr val="tx2"/>
                </a:solidFill>
                <a:latin typeface="方正黑体_GBK" panose="03000509000000000000" charset="-122"/>
                <a:ea typeface="方正黑体_GBK" panose="03000509000000000000" charset="-122"/>
                <a:cs typeface="LSIELG+MicrosoftYaHei" panose="020B0503020204020204" charset="-122"/>
              </a:rPr>
              <a:t>文件收集</a:t>
            </a:r>
            <a:r>
              <a:rPr sz="1800" spc="88" dirty="0">
                <a:solidFill>
                  <a:schemeClr val="tx2"/>
                </a:solidFill>
                <a:effectLst>
                  <a:outerShdw blurRad="38100" dist="25400" dir="5400000" algn="ctr" rotWithShape="0">
                    <a:srgbClr val="6E747A">
                      <a:alpha val="43000"/>
                    </a:srgbClr>
                  </a:outerShdw>
                </a:effectLst>
                <a:latin typeface="ILIHJG+Wingdings-Regular" panose="05000000000000000000"/>
                <a:cs typeface="ILIHJG+Wingdings-Regular" panose="05000000000000000000"/>
              </a:rPr>
              <a:t>；</a:t>
            </a:r>
            <a:endParaRPr sz="1800" dirty="0">
              <a:solidFill>
                <a:schemeClr val="tx2"/>
              </a:solidFill>
              <a:latin typeface="LSIELG+MicrosoftYaHei" panose="020B0503020204020204" charset="-122"/>
              <a:cs typeface="LSIELG+MicrosoftYaHei" panose="020B0503020204020204" charset="-122"/>
            </a:endParaRPr>
          </a:p>
          <a:p>
            <a:pPr marL="0" marR="0">
              <a:lnSpc>
                <a:spcPts val="2160"/>
              </a:lnSpc>
              <a:spcBef>
                <a:spcPts val="0"/>
              </a:spcBef>
              <a:spcAft>
                <a:spcPts val="0"/>
              </a:spcAft>
            </a:pPr>
            <a:r>
              <a:rPr sz="1800" spc="88" dirty="0">
                <a:solidFill>
                  <a:schemeClr val="tx2"/>
                </a:solidFill>
                <a:effectLst>
                  <a:outerShdw blurRad="38100" dist="25400" dir="5400000" algn="ctr" rotWithShape="0">
                    <a:srgbClr val="6E747A">
                      <a:alpha val="43000"/>
                    </a:srgbClr>
                  </a:outerShdw>
                </a:effectLst>
                <a:latin typeface="ILIHJG+Wingdings-Regular" panose="05000000000000000000"/>
                <a:cs typeface="ILIHJG+Wingdings-Regular" panose="05000000000000000000"/>
              </a:rPr>
              <a:t></a:t>
            </a:r>
            <a:r>
              <a:rPr sz="1800" dirty="0">
                <a:solidFill>
                  <a:schemeClr val="tx2"/>
                </a:solidFill>
                <a:latin typeface="方正黑体_GBK" panose="03000509000000000000" charset="-122"/>
                <a:ea typeface="方正黑体_GBK" panose="03000509000000000000" charset="-122"/>
                <a:cs typeface="LSIELG+MicrosoftYaHei" panose="020B0503020204020204" charset="-122"/>
              </a:rPr>
              <a:t>PDD编辑</a:t>
            </a:r>
            <a:r>
              <a:rPr sz="1800" spc="88" dirty="0">
                <a:solidFill>
                  <a:schemeClr val="tx2"/>
                </a:solidFill>
                <a:effectLst>
                  <a:outerShdw blurRad="38100" dist="25400" dir="5400000" algn="ctr" rotWithShape="0">
                    <a:srgbClr val="6E747A">
                      <a:alpha val="43000"/>
                    </a:srgbClr>
                  </a:outerShdw>
                </a:effectLst>
                <a:latin typeface="ILIHJG+Wingdings-Regular" panose="05000000000000000000"/>
                <a:cs typeface="ILIHJG+Wingdings-Regular" panose="05000000000000000000"/>
              </a:rPr>
              <a:t>；</a:t>
            </a:r>
            <a:endParaRPr sz="1800" dirty="0">
              <a:solidFill>
                <a:schemeClr val="tx2"/>
              </a:solidFill>
              <a:latin typeface="LSIELG+MicrosoftYaHei" panose="020B0503020204020204" charset="-122"/>
              <a:cs typeface="LSIELG+MicrosoftYaHei" panose="020B0503020204020204" charset="-122"/>
            </a:endParaRPr>
          </a:p>
          <a:p>
            <a:pPr marL="0" marR="0">
              <a:lnSpc>
                <a:spcPts val="2160"/>
              </a:lnSpc>
              <a:spcBef>
                <a:spcPts val="0"/>
              </a:spcBef>
              <a:spcAft>
                <a:spcPts val="0"/>
              </a:spcAft>
            </a:pPr>
            <a:r>
              <a:rPr sz="1800" spc="88" dirty="0">
                <a:solidFill>
                  <a:schemeClr val="tx2"/>
                </a:solidFill>
                <a:effectLst>
                  <a:outerShdw blurRad="38100" dist="25400" dir="5400000" algn="ctr" rotWithShape="0">
                    <a:srgbClr val="6E747A">
                      <a:alpha val="43000"/>
                    </a:srgbClr>
                  </a:outerShdw>
                </a:effectLst>
                <a:latin typeface="ILIHJG+Wingdings-Regular" panose="05000000000000000000"/>
                <a:cs typeface="ILIHJG+Wingdings-Regular" panose="05000000000000000000"/>
              </a:rPr>
              <a:t></a:t>
            </a:r>
            <a:r>
              <a:rPr sz="1800" dirty="0">
                <a:solidFill>
                  <a:schemeClr val="tx2"/>
                </a:solidFill>
                <a:latin typeface="方正黑体_GBK" panose="03000509000000000000" charset="-122"/>
                <a:ea typeface="方正黑体_GBK" panose="03000509000000000000" charset="-122"/>
                <a:cs typeface="LSIELG+MicrosoftYaHei" panose="020B0503020204020204" charset="-122"/>
              </a:rPr>
              <a:t>签订合同</a:t>
            </a:r>
            <a:r>
              <a:rPr sz="1800" spc="88" dirty="0">
                <a:solidFill>
                  <a:schemeClr val="tx2"/>
                </a:solidFill>
                <a:effectLst>
                  <a:outerShdw blurRad="38100" dist="25400" dir="5400000" algn="ctr" rotWithShape="0">
                    <a:srgbClr val="6E747A">
                      <a:alpha val="43000"/>
                    </a:srgbClr>
                  </a:outerShdw>
                </a:effectLst>
                <a:latin typeface="ILIHJG+Wingdings-Regular" panose="05000000000000000000"/>
                <a:cs typeface="ILIHJG+Wingdings-Regular" panose="05000000000000000000"/>
              </a:rPr>
              <a:t>；</a:t>
            </a:r>
            <a:endParaRPr sz="1800" dirty="0">
              <a:solidFill>
                <a:schemeClr val="tx2"/>
              </a:solidFill>
              <a:latin typeface="LSIELG+MicrosoftYaHei" panose="020B0503020204020204" charset="-122"/>
              <a:cs typeface="LSIELG+MicrosoftYaHei" panose="020B0503020204020204" charset="-122"/>
            </a:endParaRPr>
          </a:p>
          <a:p>
            <a:pPr marL="0" marR="0">
              <a:lnSpc>
                <a:spcPts val="2160"/>
              </a:lnSpc>
              <a:spcBef>
                <a:spcPts val="0"/>
              </a:spcBef>
              <a:spcAft>
                <a:spcPts val="0"/>
              </a:spcAft>
            </a:pPr>
            <a:r>
              <a:rPr sz="1800" spc="88" dirty="0">
                <a:solidFill>
                  <a:schemeClr val="tx2"/>
                </a:solidFill>
                <a:effectLst>
                  <a:outerShdw blurRad="38100" dist="25400" dir="5400000" algn="ctr" rotWithShape="0">
                    <a:srgbClr val="6E747A">
                      <a:alpha val="43000"/>
                    </a:srgbClr>
                  </a:outerShdw>
                </a:effectLst>
                <a:latin typeface="ILIHJG+Wingdings-Regular" panose="05000000000000000000"/>
                <a:cs typeface="ILIHJG+Wingdings-Regular" panose="05000000000000000000"/>
              </a:rPr>
              <a:t></a:t>
            </a:r>
            <a:r>
              <a:rPr sz="1800" dirty="0">
                <a:solidFill>
                  <a:schemeClr val="tx2"/>
                </a:solidFill>
                <a:latin typeface="方正黑体_GBK" panose="03000509000000000000" charset="-122"/>
                <a:ea typeface="方正黑体_GBK" panose="03000509000000000000" charset="-122"/>
                <a:cs typeface="LSIELG+MicrosoftYaHei" panose="020B0503020204020204" charset="-122"/>
              </a:rPr>
              <a:t>1~4周时间</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1" name="object 11"/>
          <p:cNvSpPr txBox="1"/>
          <p:nvPr/>
        </p:nvSpPr>
        <p:spPr>
          <a:xfrm>
            <a:off x="4699675" y="2536342"/>
            <a:ext cx="356108" cy="1389095"/>
          </a:xfrm>
          <a:prstGeom prst="rect">
            <a:avLst/>
          </a:prstGeom>
        </p:spPr>
        <p:txBody>
          <a:bodyPr vert="horz" wrap="square" lIns="0" tIns="0" rIns="0" bIns="0" rtlCol="0">
            <a:spAutoFit/>
          </a:bodyPr>
          <a:lstStyle/>
          <a:p>
            <a:pPr marL="0" marR="0">
              <a:lnSpc>
                <a:spcPts val="1995"/>
              </a:lnSpc>
              <a:spcBef>
                <a:spcPts val="0"/>
              </a:spcBef>
              <a:spcAft>
                <a:spcPts val="0"/>
              </a:spcAft>
            </a:pPr>
            <a:r>
              <a:rPr sz="1800" dirty="0">
                <a:solidFill>
                  <a:schemeClr val="tx2"/>
                </a:solidFill>
                <a:latin typeface="ILIHJG+Wingdings-Regular" panose="05000000000000000000"/>
                <a:cs typeface="ILIHJG+Wingdings-Regular" panose="05000000000000000000"/>
              </a:rPr>
              <a:t></a:t>
            </a:r>
            <a:endParaRPr sz="1800" dirty="0">
              <a:solidFill>
                <a:schemeClr val="tx2"/>
              </a:solidFill>
              <a:latin typeface="ILIHJG+Wingdings-Regular" panose="05000000000000000000"/>
              <a:cs typeface="ILIHJG+Wingdings-Regular" panose="05000000000000000000"/>
            </a:endParaRPr>
          </a:p>
          <a:p>
            <a:pPr marL="0" marR="0">
              <a:lnSpc>
                <a:spcPts val="1995"/>
              </a:lnSpc>
              <a:spcBef>
                <a:spcPts val="160"/>
              </a:spcBef>
              <a:spcAft>
                <a:spcPts val="0"/>
              </a:spcAft>
            </a:pPr>
            <a:r>
              <a:rPr sz="1800" dirty="0">
                <a:solidFill>
                  <a:schemeClr val="tx2"/>
                </a:solidFill>
                <a:latin typeface="ILIHJG+Wingdings-Regular" panose="05000000000000000000"/>
                <a:cs typeface="ILIHJG+Wingdings-Regular" panose="05000000000000000000"/>
              </a:rPr>
              <a:t></a:t>
            </a:r>
            <a:endParaRPr sz="1800" dirty="0">
              <a:solidFill>
                <a:schemeClr val="tx2"/>
              </a:solidFill>
              <a:latin typeface="ILIHJG+Wingdings-Regular" panose="05000000000000000000"/>
              <a:cs typeface="ILIHJG+Wingdings-Regular" panose="05000000000000000000"/>
            </a:endParaRPr>
          </a:p>
          <a:p>
            <a:pPr marL="0" marR="0">
              <a:lnSpc>
                <a:spcPts val="1995"/>
              </a:lnSpc>
              <a:spcBef>
                <a:spcPts val="110"/>
              </a:spcBef>
              <a:spcAft>
                <a:spcPts val="0"/>
              </a:spcAft>
            </a:pPr>
            <a:r>
              <a:rPr sz="1800" dirty="0">
                <a:solidFill>
                  <a:schemeClr val="tx2"/>
                </a:solidFill>
                <a:latin typeface="ILIHJG+Wingdings-Regular" panose="05000000000000000000"/>
                <a:cs typeface="ILIHJG+Wingdings-Regular" panose="05000000000000000000"/>
              </a:rPr>
              <a:t></a:t>
            </a:r>
            <a:endParaRPr sz="1800" dirty="0">
              <a:solidFill>
                <a:schemeClr val="tx2"/>
              </a:solidFill>
              <a:latin typeface="ILIHJG+Wingdings-Regular" panose="05000000000000000000"/>
              <a:cs typeface="ILIHJG+Wingdings-Regular" panose="05000000000000000000"/>
            </a:endParaRPr>
          </a:p>
          <a:p>
            <a:pPr marL="0" marR="0">
              <a:lnSpc>
                <a:spcPts val="1995"/>
              </a:lnSpc>
              <a:spcBef>
                <a:spcPts val="160"/>
              </a:spcBef>
              <a:spcAft>
                <a:spcPts val="0"/>
              </a:spcAft>
            </a:pPr>
            <a:r>
              <a:rPr sz="1800" dirty="0">
                <a:solidFill>
                  <a:schemeClr val="tx2"/>
                </a:solidFill>
                <a:latin typeface="ILIHJG+Wingdings-Regular" panose="05000000000000000000"/>
                <a:cs typeface="ILIHJG+Wingdings-Regular" panose="05000000000000000000"/>
              </a:rPr>
              <a:t></a:t>
            </a:r>
            <a:endParaRPr sz="1800" dirty="0">
              <a:solidFill>
                <a:schemeClr val="tx2"/>
              </a:solidFill>
              <a:latin typeface="ILIHJG+Wingdings-Regular" panose="05000000000000000000"/>
              <a:cs typeface="ILIHJG+Wingdings-Regular" panose="05000000000000000000"/>
            </a:endParaRPr>
          </a:p>
          <a:p>
            <a:pPr marL="0" marR="0">
              <a:lnSpc>
                <a:spcPts val="1995"/>
              </a:lnSpc>
              <a:spcBef>
                <a:spcPts val="110"/>
              </a:spcBef>
              <a:spcAft>
                <a:spcPts val="0"/>
              </a:spcAft>
            </a:pPr>
            <a:r>
              <a:rPr sz="1800" dirty="0">
                <a:solidFill>
                  <a:schemeClr val="tx2"/>
                </a:solidFill>
                <a:latin typeface="ILIHJG+Wingdings-Regular" panose="05000000000000000000"/>
                <a:cs typeface="ILIHJG+Wingdings-Regular" panose="05000000000000000000"/>
              </a:rPr>
              <a:t></a:t>
            </a:r>
            <a:endParaRPr sz="1800" dirty="0">
              <a:solidFill>
                <a:schemeClr val="tx2"/>
              </a:solidFill>
              <a:latin typeface="ILIHJG+Wingdings-Regular" panose="05000000000000000000"/>
              <a:cs typeface="ILIHJG+Wingdings-Regular" panose="05000000000000000000"/>
            </a:endParaRPr>
          </a:p>
        </p:txBody>
      </p:sp>
      <p:sp>
        <p:nvSpPr>
          <p:cNvPr id="12" name="object 12"/>
          <p:cNvSpPr txBox="1"/>
          <p:nvPr/>
        </p:nvSpPr>
        <p:spPr>
          <a:xfrm>
            <a:off x="4914559" y="2499954"/>
            <a:ext cx="2667000" cy="858520"/>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省主管部门备案申请；</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a:p>
            <a:pPr marL="0" marR="0">
              <a:lnSpc>
                <a:spcPts val="2160"/>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国家主管部门备案申请；</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a:p>
            <a:pPr marL="0" marR="0">
              <a:lnSpc>
                <a:spcPts val="2160"/>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专家评审；</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3" name="object 13"/>
          <p:cNvSpPr txBox="1"/>
          <p:nvPr/>
        </p:nvSpPr>
        <p:spPr>
          <a:xfrm>
            <a:off x="4914559" y="3322914"/>
            <a:ext cx="2209800" cy="58102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国家主管部门审核；</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a:p>
            <a:pPr marL="0" marR="0">
              <a:lnSpc>
                <a:spcPts val="2160"/>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项目备案</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4" name="object 14"/>
          <p:cNvSpPr txBox="1"/>
          <p:nvPr/>
        </p:nvSpPr>
        <p:spPr>
          <a:xfrm>
            <a:off x="4699675" y="3871554"/>
            <a:ext cx="1261795"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spc="88" dirty="0">
                <a:solidFill>
                  <a:schemeClr val="tx2"/>
                </a:solidFill>
                <a:latin typeface="ILIHJG+Wingdings-Regular" panose="05000000000000000000"/>
                <a:cs typeface="ILIHJG+Wingdings-Regular" panose="05000000000000000000"/>
              </a:rPr>
              <a:t></a:t>
            </a:r>
            <a:r>
              <a:rPr sz="1800" dirty="0">
                <a:solidFill>
                  <a:schemeClr val="tx2"/>
                </a:solidFill>
                <a:latin typeface="方正黑体_GBK" panose="03000509000000000000" charset="-122"/>
                <a:ea typeface="方正黑体_GBK" panose="03000509000000000000" charset="-122"/>
                <a:cs typeface="方正黑体_GBK" panose="03000509000000000000" charset="-122"/>
              </a:rPr>
              <a:t>2~6个月</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16" name="图片 15" descr="图片5"/>
          <p:cNvPicPr>
            <a:picLocks noChangeAspect="1"/>
          </p:cNvPicPr>
          <p:nvPr/>
        </p:nvPicPr>
        <p:blipFill>
          <a:blip r:embed="rId2"/>
          <a:stretch>
            <a:fillRect/>
          </a:stretch>
        </p:blipFill>
        <p:spPr>
          <a:xfrm>
            <a:off x="1403350" y="1275715"/>
            <a:ext cx="6407150" cy="2773680"/>
          </a:xfrm>
          <a:prstGeom prst="rect">
            <a:avLst/>
          </a:prstGeom>
        </p:spPr>
      </p:pic>
      <p:sp>
        <p:nvSpPr>
          <p:cNvPr id="4" name="object 4"/>
          <p:cNvSpPr txBox="1"/>
          <p:nvPr/>
        </p:nvSpPr>
        <p:spPr>
          <a:xfrm>
            <a:off x="395475" y="123975"/>
            <a:ext cx="4960565"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方正黑体_GBK" panose="03000509000000000000" charset="-122"/>
                <a:ea typeface="方正黑体_GBK" panose="03000509000000000000" charset="-122"/>
                <a:cs typeface="方正黑体_GBK" panose="03000509000000000000" charset="-122"/>
              </a:rPr>
              <a:t>温室气体自愿减排项目</a:t>
            </a:r>
            <a:r>
              <a:rPr sz="2000" spc="63" dirty="0">
                <a:solidFill>
                  <a:srgbClr val="003869"/>
                </a:solidFill>
                <a:latin typeface="方正黑体_GBK" panose="03000509000000000000" charset="-122"/>
                <a:ea typeface="方正黑体_GBK" panose="03000509000000000000" charset="-122"/>
                <a:cs typeface="方正黑体_GBK" panose="03000509000000000000" charset="-122"/>
              </a:rPr>
              <a:t> </a:t>
            </a:r>
            <a:r>
              <a:rPr sz="2000" dirty="0">
                <a:solidFill>
                  <a:srgbClr val="003869"/>
                </a:solidFill>
                <a:latin typeface="SVDSIO+MicrosoftYaHei-Bold" panose="020B0703020204020201" charset="-122"/>
                <a:cs typeface="SVDSIO+MicrosoftYaHei-Bold" panose="020B0703020204020201" charset="-122"/>
              </a:rPr>
              <a:t>（</a:t>
            </a:r>
            <a:r>
              <a:rPr sz="2000" dirty="0">
                <a:solidFill>
                  <a:srgbClr val="003869"/>
                </a:solidFill>
                <a:latin typeface="JTWVAW+MicrosoftYaHei-Bold" panose="020B0703020204020201" charset="-122"/>
                <a:cs typeface="JTWVAW+MicrosoftYaHei-Bold" panose="020B0703020204020201" charset="-122"/>
              </a:rPr>
              <a:t>CCER</a:t>
            </a:r>
            <a:r>
              <a:rPr sz="2000" dirty="0">
                <a:solidFill>
                  <a:srgbClr val="003869"/>
                </a:solidFill>
                <a:latin typeface="SVDSIO+MicrosoftYaHei-Bold" panose="020B0703020204020201" charset="-122"/>
                <a:cs typeface="SVDSIO+MicrosoftYaHei-Bold" panose="020B0703020204020201" charset="-122"/>
              </a:rPr>
              <a:t>）</a:t>
            </a: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签发流程</a:t>
            </a:r>
            <a:endParaRPr sz="2000" dirty="0">
              <a:solidFill>
                <a:srgbClr val="003869"/>
              </a:solidFill>
              <a:latin typeface="方正黑体_GBK" panose="03000509000000000000" charset="-122"/>
              <a:ea typeface="方正黑体_GBK" panose="03000509000000000000" charset="-122"/>
              <a:cs typeface="SVDSIO+MicrosoftYaHei-Bold" panose="020B0703020204020201" charset="-122"/>
            </a:endParaRPr>
          </a:p>
        </p:txBody>
      </p:sp>
      <p:sp>
        <p:nvSpPr>
          <p:cNvPr id="5" name="object 5"/>
          <p:cNvSpPr txBox="1"/>
          <p:nvPr/>
        </p:nvSpPr>
        <p:spPr>
          <a:xfrm>
            <a:off x="1818184" y="1586790"/>
            <a:ext cx="862584" cy="473075"/>
          </a:xfrm>
          <a:prstGeom prst="rect">
            <a:avLst/>
          </a:prstGeom>
        </p:spPr>
        <p:txBody>
          <a:bodyPr vert="horz" wrap="square" lIns="0" tIns="0" rIns="0" bIns="0" rtlCol="0">
            <a:spAutoFit/>
          </a:bodyPr>
          <a:lstStyle/>
          <a:p>
            <a:pPr marL="0" marR="0">
              <a:lnSpc>
                <a:spcPts val="3690"/>
              </a:lnSpc>
              <a:spcBef>
                <a:spcPts val="0"/>
              </a:spcBef>
              <a:spcAft>
                <a:spcPts val="0"/>
              </a:spcAft>
            </a:pPr>
            <a:r>
              <a:rPr sz="2800" b="1" dirty="0">
                <a:solidFill>
                  <a:srgbClr val="FFFFFF"/>
                </a:solidFill>
                <a:latin typeface="方正黑体_GBK" panose="03000509000000000000" charset="-122"/>
                <a:ea typeface="方正黑体_GBK" panose="03000509000000000000" charset="-122"/>
                <a:cs typeface="SVDSIO+MicrosoftYaHei-Bold" panose="020B0703020204020201" charset="-122"/>
              </a:rPr>
              <a:t>监测</a:t>
            </a:r>
            <a:endParaRPr sz="2800" b="1" dirty="0">
              <a:solidFill>
                <a:srgbClr val="FFFFFF"/>
              </a:solidFill>
              <a:latin typeface="方正黑体_GBK" panose="03000509000000000000" charset="-122"/>
              <a:ea typeface="方正黑体_GBK" panose="03000509000000000000" charset="-122"/>
              <a:cs typeface="SVDSIO+MicrosoftYaHei-Bold" panose="020B0703020204020201" charset="-122"/>
            </a:endParaRPr>
          </a:p>
        </p:txBody>
      </p:sp>
      <p:sp>
        <p:nvSpPr>
          <p:cNvPr id="6" name="object 6"/>
          <p:cNvSpPr txBox="1"/>
          <p:nvPr/>
        </p:nvSpPr>
        <p:spPr>
          <a:xfrm>
            <a:off x="3417289" y="1586790"/>
            <a:ext cx="862584" cy="473075"/>
          </a:xfrm>
          <a:prstGeom prst="rect">
            <a:avLst/>
          </a:prstGeom>
        </p:spPr>
        <p:txBody>
          <a:bodyPr vert="horz" wrap="square" lIns="0" tIns="0" rIns="0" bIns="0" rtlCol="0">
            <a:spAutoFit/>
          </a:bodyPr>
          <a:lstStyle/>
          <a:p>
            <a:pPr marL="0" marR="0" algn="l">
              <a:lnSpc>
                <a:spcPts val="3690"/>
              </a:lnSpc>
              <a:spcBef>
                <a:spcPts val="0"/>
              </a:spcBef>
              <a:spcAft>
                <a:spcPts val="0"/>
              </a:spcAft>
              <a:buClrTx/>
              <a:buSzTx/>
              <a:buFontTx/>
            </a:pPr>
            <a:r>
              <a:rPr sz="2800" b="1" dirty="0">
                <a:solidFill>
                  <a:srgbClr val="FFFFFF"/>
                </a:solidFill>
                <a:latin typeface="方正黑体_GBK" panose="03000509000000000000" charset="-122"/>
                <a:ea typeface="方正黑体_GBK" panose="03000509000000000000" charset="-122"/>
                <a:cs typeface="SVDSIO+MicrosoftYaHei-Bold" panose="020B0703020204020201" charset="-122"/>
              </a:rPr>
              <a:t>核查</a:t>
            </a:r>
            <a:endParaRPr sz="2800" b="1" dirty="0">
              <a:solidFill>
                <a:srgbClr val="FFFFFF"/>
              </a:solidFill>
              <a:latin typeface="方正黑体_GBK" panose="03000509000000000000" charset="-122"/>
              <a:ea typeface="方正黑体_GBK" panose="03000509000000000000" charset="-122"/>
              <a:cs typeface="SVDSIO+MicrosoftYaHei-Bold" panose="020B0703020204020201" charset="-122"/>
            </a:endParaRPr>
          </a:p>
        </p:txBody>
      </p:sp>
      <p:sp>
        <p:nvSpPr>
          <p:cNvPr id="7" name="object 7"/>
          <p:cNvSpPr txBox="1"/>
          <p:nvPr/>
        </p:nvSpPr>
        <p:spPr>
          <a:xfrm>
            <a:off x="4925083" y="1536374"/>
            <a:ext cx="1170432" cy="473075"/>
          </a:xfrm>
          <a:prstGeom prst="rect">
            <a:avLst/>
          </a:prstGeom>
        </p:spPr>
        <p:txBody>
          <a:bodyPr vert="horz" wrap="square" lIns="0" tIns="0" rIns="0" bIns="0" rtlCol="0">
            <a:spAutoFit/>
          </a:bodyPr>
          <a:lstStyle/>
          <a:p>
            <a:pPr marL="0" marR="0" algn="l">
              <a:lnSpc>
                <a:spcPts val="3690"/>
              </a:lnSpc>
              <a:spcBef>
                <a:spcPts val="0"/>
              </a:spcBef>
              <a:spcAft>
                <a:spcPts val="0"/>
              </a:spcAft>
              <a:buClrTx/>
              <a:buSzTx/>
              <a:buFontTx/>
            </a:pPr>
            <a:r>
              <a:rPr sz="2000" b="1" dirty="0">
                <a:solidFill>
                  <a:srgbClr val="FFFFFF"/>
                </a:solidFill>
                <a:latin typeface="方正黑体_GBK" panose="03000509000000000000" charset="-122"/>
                <a:ea typeface="方正黑体_GBK" panose="03000509000000000000" charset="-122"/>
                <a:cs typeface="SVDSIO+MicrosoftYaHei-Bold" panose="020B0703020204020201" charset="-122"/>
              </a:rPr>
              <a:t>项目评审</a:t>
            </a:r>
            <a:endParaRPr sz="2000" b="1" dirty="0">
              <a:solidFill>
                <a:srgbClr val="FFFFFF"/>
              </a:solidFill>
              <a:latin typeface="方正黑体_GBK" panose="03000509000000000000" charset="-122"/>
              <a:ea typeface="方正黑体_GBK" panose="03000509000000000000" charset="-122"/>
              <a:cs typeface="SVDSIO+MicrosoftYaHei-Bold" panose="020B0703020204020201" charset="-122"/>
            </a:endParaRPr>
          </a:p>
        </p:txBody>
      </p:sp>
      <p:sp>
        <p:nvSpPr>
          <p:cNvPr id="8" name="object 8"/>
          <p:cNvSpPr txBox="1"/>
          <p:nvPr/>
        </p:nvSpPr>
        <p:spPr>
          <a:xfrm>
            <a:off x="6515521" y="1492763"/>
            <a:ext cx="1190364" cy="473075"/>
          </a:xfrm>
          <a:prstGeom prst="rect">
            <a:avLst/>
          </a:prstGeom>
        </p:spPr>
        <p:txBody>
          <a:bodyPr vert="horz" wrap="square" lIns="0" tIns="0" rIns="0" bIns="0" rtlCol="0">
            <a:spAutoFit/>
          </a:bodyPr>
          <a:lstStyle/>
          <a:p>
            <a:pPr marL="0" marR="0" algn="l">
              <a:lnSpc>
                <a:spcPts val="3690"/>
              </a:lnSpc>
              <a:spcBef>
                <a:spcPts val="0"/>
              </a:spcBef>
              <a:spcAft>
                <a:spcPts val="0"/>
              </a:spcAft>
              <a:buClrTx/>
              <a:buSzTx/>
              <a:buFontTx/>
            </a:pPr>
            <a:r>
              <a:rPr sz="1800" spc="-15" dirty="0">
                <a:solidFill>
                  <a:srgbClr val="FFFFFF"/>
                </a:solidFill>
                <a:latin typeface="JDQLKN+MicrosoftYaHei" panose="020B0503020204020204" charset="-122"/>
                <a:cs typeface="JDQLKN+MicrosoftYaHei" panose="020B0503020204020204" charset="-122"/>
              </a:rPr>
              <a:t>CCER</a:t>
            </a:r>
            <a:r>
              <a:rPr sz="2000" b="1" dirty="0">
                <a:solidFill>
                  <a:srgbClr val="FFFFFF"/>
                </a:solidFill>
                <a:latin typeface="方正黑体_GBK" panose="03000509000000000000" charset="-122"/>
                <a:ea typeface="方正黑体_GBK" panose="03000509000000000000" charset="-122"/>
                <a:cs typeface="SVDSIO+MicrosoftYaHei-Bold" panose="020B0703020204020201" charset="-122"/>
              </a:rPr>
              <a:t>签发</a:t>
            </a:r>
            <a:endParaRPr sz="2000" b="1" dirty="0">
              <a:solidFill>
                <a:srgbClr val="FFFFFF"/>
              </a:solidFill>
              <a:latin typeface="方正黑体_GBK" panose="03000509000000000000" charset="-122"/>
              <a:ea typeface="方正黑体_GBK" panose="03000509000000000000" charset="-122"/>
              <a:cs typeface="SVDSIO+MicrosoftYaHei-Bold" panose="020B0703020204020201" charset="-122"/>
            </a:endParaRPr>
          </a:p>
        </p:txBody>
      </p:sp>
      <p:sp>
        <p:nvSpPr>
          <p:cNvPr id="9" name="object 9"/>
          <p:cNvSpPr txBox="1"/>
          <p:nvPr/>
        </p:nvSpPr>
        <p:spPr>
          <a:xfrm>
            <a:off x="1609843" y="2593871"/>
            <a:ext cx="1996947" cy="738505"/>
          </a:xfrm>
          <a:prstGeom prst="rect">
            <a:avLst/>
          </a:prstGeom>
        </p:spPr>
        <p:txBody>
          <a:bodyPr vert="horz" wrap="square" lIns="0" tIns="0" rIns="0" bIns="0" rtlCol="0">
            <a:spAutoFit/>
          </a:bodyPr>
          <a:lstStyle/>
          <a:p>
            <a:pPr marL="0" marR="0">
              <a:lnSpc>
                <a:spcPts val="1980"/>
              </a:lnSpc>
              <a:spcBef>
                <a:spcPts val="0"/>
              </a:spcBef>
              <a:spcAft>
                <a:spcPts val="0"/>
              </a:spcAft>
            </a:pPr>
            <a:r>
              <a:rPr sz="1500" dirty="0">
                <a:solidFill>
                  <a:schemeClr val="tx2"/>
                </a:solidFill>
                <a:latin typeface="ILIHJG+Wingdings-Regular" panose="05000000000000000000"/>
                <a:cs typeface="ILIHJG+Wingdings-Regular" panose="05000000000000000000"/>
              </a:rPr>
              <a:t></a:t>
            </a:r>
            <a:r>
              <a:rPr sz="1500" spc="-20" dirty="0">
                <a:solidFill>
                  <a:schemeClr val="tx2"/>
                </a:solidFill>
                <a:latin typeface="Times New Roman" panose="02020603050405020304"/>
                <a:cs typeface="Times New Roman" panose="02020603050405020304"/>
              </a:rPr>
              <a:t> </a:t>
            </a:r>
            <a:r>
              <a:rPr sz="1500" dirty="0">
                <a:solidFill>
                  <a:schemeClr val="tx2"/>
                </a:solidFill>
                <a:latin typeface="方正黑体_GBK" panose="03000509000000000000" charset="-122"/>
                <a:ea typeface="方正黑体_GBK" panose="03000509000000000000" charset="-122"/>
                <a:cs typeface="LSIELG+MicrosoftYaHei" panose="020B0503020204020204" charset="-122"/>
              </a:rPr>
              <a:t>监测数据收集</a:t>
            </a:r>
            <a:r>
              <a:rPr sz="1500" dirty="0">
                <a:solidFill>
                  <a:schemeClr val="tx2"/>
                </a:solidFill>
                <a:latin typeface="LSIELG+MicrosoftYaHei" panose="020B0503020204020204" charset="-122"/>
                <a:cs typeface="LSIELG+MicrosoftYaHei" panose="020B0503020204020204" charset="-122"/>
              </a:rPr>
              <a:t>；</a:t>
            </a:r>
            <a:r>
              <a:rPr sz="1500" spc="620" dirty="0">
                <a:solidFill>
                  <a:schemeClr val="tx2"/>
                </a:solidFill>
                <a:latin typeface="Times New Roman" panose="02020603050405020304"/>
                <a:cs typeface="Times New Roman" panose="02020603050405020304"/>
              </a:rPr>
              <a:t> </a:t>
            </a:r>
            <a:r>
              <a:rPr sz="1500" dirty="0">
                <a:solidFill>
                  <a:schemeClr val="tx2"/>
                </a:solidFill>
                <a:latin typeface="ILIHJG+Wingdings-Regular" panose="05000000000000000000"/>
                <a:cs typeface="ILIHJG+Wingdings-Regular" panose="05000000000000000000"/>
              </a:rPr>
              <a:t></a:t>
            </a:r>
            <a:endParaRPr sz="1500" dirty="0">
              <a:solidFill>
                <a:schemeClr val="tx2"/>
              </a:solidFill>
              <a:latin typeface="ILIHJG+Wingdings-Regular" panose="05000000000000000000"/>
              <a:cs typeface="ILIHJG+Wingdings-Regular" panose="05000000000000000000"/>
            </a:endParaRPr>
          </a:p>
          <a:p>
            <a:pPr marL="0" marR="0">
              <a:lnSpc>
                <a:spcPts val="1800"/>
              </a:lnSpc>
              <a:spcBef>
                <a:spcPts val="0"/>
              </a:spcBef>
              <a:spcAft>
                <a:spcPts val="0"/>
              </a:spcAft>
            </a:pPr>
            <a:r>
              <a:rPr sz="1500" dirty="0">
                <a:solidFill>
                  <a:schemeClr val="tx2"/>
                </a:solidFill>
                <a:latin typeface="ILIHJG+Wingdings-Regular" panose="05000000000000000000"/>
                <a:cs typeface="ILIHJG+Wingdings-Regular" panose="05000000000000000000"/>
              </a:rPr>
              <a:t></a:t>
            </a:r>
            <a:r>
              <a:rPr sz="1500" spc="-20" dirty="0">
                <a:solidFill>
                  <a:schemeClr val="tx2"/>
                </a:solidFill>
                <a:latin typeface="Times New Roman" panose="02020603050405020304"/>
                <a:cs typeface="Times New Roman" panose="02020603050405020304"/>
              </a:rPr>
              <a:t> </a:t>
            </a:r>
            <a:r>
              <a:rPr sz="1500" dirty="0">
                <a:solidFill>
                  <a:schemeClr val="tx2"/>
                </a:solidFill>
                <a:latin typeface="方正黑体_GBK" panose="03000509000000000000" charset="-122"/>
                <a:ea typeface="方正黑体_GBK" panose="03000509000000000000" charset="-122"/>
                <a:cs typeface="LSIELG+MicrosoftYaHei" panose="020B0503020204020204" charset="-122"/>
              </a:rPr>
              <a:t>监测报告编辑</a:t>
            </a:r>
            <a:r>
              <a:rPr sz="1500" dirty="0">
                <a:solidFill>
                  <a:schemeClr val="tx2"/>
                </a:solidFill>
                <a:latin typeface="LSIELG+MicrosoftYaHei" panose="020B0503020204020204" charset="-122"/>
                <a:cs typeface="LSIELG+MicrosoftYaHei" panose="020B0503020204020204" charset="-122"/>
              </a:rPr>
              <a:t>；</a:t>
            </a:r>
            <a:r>
              <a:rPr sz="1500" spc="620" dirty="0">
                <a:solidFill>
                  <a:schemeClr val="tx2"/>
                </a:solidFill>
                <a:latin typeface="Times New Roman" panose="02020603050405020304"/>
                <a:cs typeface="Times New Roman" panose="02020603050405020304"/>
              </a:rPr>
              <a:t> </a:t>
            </a:r>
            <a:r>
              <a:rPr sz="1500" dirty="0">
                <a:solidFill>
                  <a:schemeClr val="tx2"/>
                </a:solidFill>
                <a:latin typeface="ILIHJG+Wingdings-Regular" panose="05000000000000000000"/>
                <a:cs typeface="ILIHJG+Wingdings-Regular" panose="05000000000000000000"/>
              </a:rPr>
              <a:t></a:t>
            </a:r>
            <a:endParaRPr sz="1500" dirty="0">
              <a:solidFill>
                <a:schemeClr val="tx2"/>
              </a:solidFill>
              <a:latin typeface="ILIHJG+Wingdings-Regular" panose="05000000000000000000"/>
              <a:cs typeface="ILIHJG+Wingdings-Regular" panose="05000000000000000000"/>
            </a:endParaRPr>
          </a:p>
          <a:p>
            <a:pPr marL="0" marR="0" algn="l">
              <a:lnSpc>
                <a:spcPts val="1980"/>
              </a:lnSpc>
              <a:spcBef>
                <a:spcPts val="0"/>
              </a:spcBef>
              <a:spcAft>
                <a:spcPts val="0"/>
              </a:spcAft>
              <a:buClrTx/>
              <a:buSzTx/>
              <a:buFontTx/>
            </a:pPr>
            <a:r>
              <a:rPr sz="1500" dirty="0">
                <a:solidFill>
                  <a:schemeClr val="tx2"/>
                </a:solidFill>
                <a:latin typeface="ILIHJG+Wingdings-Regular" panose="05000000000000000000"/>
                <a:cs typeface="ILIHJG+Wingdings-Regular" panose="05000000000000000000"/>
              </a:rPr>
              <a:t></a:t>
            </a:r>
            <a:r>
              <a:rPr sz="1500" spc="-20" dirty="0">
                <a:solidFill>
                  <a:schemeClr val="tx2"/>
                </a:solidFill>
                <a:latin typeface="方正黑体_GBK" panose="03000509000000000000" charset="-122"/>
                <a:ea typeface="方正黑体_GBK" panose="03000509000000000000" charset="-122"/>
                <a:cs typeface="方正黑体_GBK" panose="03000509000000000000" charset="-122"/>
              </a:rPr>
              <a:t> </a:t>
            </a:r>
            <a:r>
              <a:rPr sz="1500" dirty="0">
                <a:solidFill>
                  <a:schemeClr val="tx2"/>
                </a:solidFill>
                <a:latin typeface="方正黑体_GBK" panose="03000509000000000000" charset="-122"/>
                <a:ea typeface="方正黑体_GBK" panose="03000509000000000000" charset="-122"/>
                <a:cs typeface="方正黑体_GBK" panose="03000509000000000000" charset="-122"/>
              </a:rPr>
              <a:t>签订核查合同</a:t>
            </a:r>
            <a:r>
              <a:rPr sz="1500" dirty="0">
                <a:solidFill>
                  <a:schemeClr val="tx2"/>
                </a:solidFill>
                <a:latin typeface="LSIELG+MicrosoftYaHei" panose="020B0503020204020204" charset="-122"/>
                <a:cs typeface="LSIELG+MicrosoftYaHei" panose="020B0503020204020204" charset="-122"/>
              </a:rPr>
              <a:t>；</a:t>
            </a:r>
            <a:r>
              <a:rPr sz="1500" spc="620" dirty="0">
                <a:solidFill>
                  <a:srgbClr val="000000"/>
                </a:solidFill>
                <a:latin typeface="Times New Roman" panose="02020603050405020304"/>
                <a:cs typeface="Times New Roman" panose="02020603050405020304"/>
              </a:rPr>
              <a:t> </a:t>
            </a:r>
            <a:r>
              <a:rPr sz="1500" dirty="0">
                <a:solidFill>
                  <a:schemeClr val="tx2"/>
                </a:solidFill>
                <a:latin typeface="ILIHJG+Wingdings-Regular" panose="05000000000000000000"/>
                <a:cs typeface="ILIHJG+Wingdings-Regular" panose="05000000000000000000"/>
              </a:rPr>
              <a:t></a:t>
            </a:r>
            <a:endParaRPr sz="1500" dirty="0">
              <a:solidFill>
                <a:schemeClr val="tx2"/>
              </a:solidFill>
              <a:latin typeface="ILIHJG+Wingdings-Regular" panose="05000000000000000000"/>
              <a:cs typeface="ILIHJG+Wingdings-Regular" panose="05000000000000000000"/>
            </a:endParaRPr>
          </a:p>
        </p:txBody>
      </p:sp>
      <p:sp>
        <p:nvSpPr>
          <p:cNvPr id="10" name="object 10"/>
          <p:cNvSpPr txBox="1"/>
          <p:nvPr/>
        </p:nvSpPr>
        <p:spPr>
          <a:xfrm>
            <a:off x="3499518" y="2589107"/>
            <a:ext cx="3986032" cy="253365"/>
          </a:xfrm>
          <a:prstGeom prst="rect">
            <a:avLst/>
          </a:prstGeom>
        </p:spPr>
        <p:txBody>
          <a:bodyPr vert="horz" wrap="square" lIns="0" tIns="0" rIns="0" bIns="0" rtlCol="0">
            <a:spAutoFit/>
          </a:bodyPr>
          <a:lstStyle/>
          <a:p>
            <a:pPr marL="0" marR="0">
              <a:lnSpc>
                <a:spcPts val="1980"/>
              </a:lnSpc>
              <a:spcBef>
                <a:spcPts val="0"/>
              </a:spcBef>
              <a:spcAft>
                <a:spcPts val="0"/>
              </a:spcAft>
            </a:pPr>
            <a:r>
              <a:rPr sz="1500" dirty="0">
                <a:solidFill>
                  <a:schemeClr val="tx2"/>
                </a:solidFill>
                <a:latin typeface="方正黑体_GBK" panose="03000509000000000000" charset="-122"/>
                <a:ea typeface="方正黑体_GBK" panose="03000509000000000000" charset="-122"/>
                <a:cs typeface="LSIELG+MicrosoftYaHei" panose="020B0503020204020204" charset="-122"/>
              </a:rPr>
              <a:t>监测报告公示</a:t>
            </a:r>
            <a:r>
              <a:rPr sz="1500" dirty="0">
                <a:solidFill>
                  <a:schemeClr val="tx2"/>
                </a:solidFill>
                <a:latin typeface="宋体" panose="02010600030101010101" pitchFamily="2" charset="-122"/>
                <a:cs typeface="宋体" panose="02010600030101010101" pitchFamily="2" charset="-122"/>
              </a:rPr>
              <a:t>；</a:t>
            </a:r>
            <a:r>
              <a:rPr sz="1500" spc="1119" dirty="0">
                <a:solidFill>
                  <a:schemeClr val="tx2"/>
                </a:solidFill>
                <a:latin typeface="Times New Roman" panose="02020603050405020304"/>
                <a:cs typeface="Times New Roman" panose="02020603050405020304"/>
              </a:rPr>
              <a:t> </a:t>
            </a:r>
            <a:r>
              <a:rPr sz="1500" dirty="0">
                <a:solidFill>
                  <a:schemeClr val="tx2"/>
                </a:solidFill>
                <a:latin typeface="ILIHJG+Wingdings-Regular" panose="05000000000000000000"/>
                <a:cs typeface="ILIHJG+Wingdings-Regular" panose="05000000000000000000"/>
              </a:rPr>
              <a:t></a:t>
            </a:r>
            <a:r>
              <a:rPr sz="1500" spc="-20" dirty="0">
                <a:solidFill>
                  <a:schemeClr val="tx2"/>
                </a:solidFill>
                <a:latin typeface="Times New Roman" panose="02020603050405020304"/>
                <a:cs typeface="Times New Roman" panose="02020603050405020304"/>
              </a:rPr>
              <a:t> </a:t>
            </a:r>
            <a:r>
              <a:rPr sz="1500" dirty="0">
                <a:solidFill>
                  <a:schemeClr val="tx2"/>
                </a:solidFill>
                <a:latin typeface="方正黑体_GBK" panose="03000509000000000000" charset="-122"/>
                <a:ea typeface="方正黑体_GBK" panose="03000509000000000000" charset="-122"/>
                <a:cs typeface="LSIELG+MicrosoftYaHei" panose="020B0503020204020204" charset="-122"/>
              </a:rPr>
              <a:t>国家主管部门备案申请；</a:t>
            </a:r>
            <a:endParaRPr sz="15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1" name="object 11"/>
          <p:cNvSpPr txBox="1"/>
          <p:nvPr/>
        </p:nvSpPr>
        <p:spPr>
          <a:xfrm>
            <a:off x="3284634" y="2817706"/>
            <a:ext cx="1319784" cy="485775"/>
          </a:xfrm>
          <a:prstGeom prst="rect">
            <a:avLst/>
          </a:prstGeom>
        </p:spPr>
        <p:txBody>
          <a:bodyPr vert="horz" wrap="square" lIns="0" tIns="0" rIns="0" bIns="0" rtlCol="0">
            <a:spAutoFit/>
          </a:bodyPr>
          <a:lstStyle/>
          <a:p>
            <a:pPr marL="214630" marR="0">
              <a:lnSpc>
                <a:spcPts val="1980"/>
              </a:lnSpc>
              <a:spcBef>
                <a:spcPts val="0"/>
              </a:spcBef>
              <a:spcAft>
                <a:spcPts val="0"/>
              </a:spcAft>
            </a:pPr>
            <a:r>
              <a:rPr sz="1500" dirty="0">
                <a:solidFill>
                  <a:schemeClr val="tx2"/>
                </a:solidFill>
                <a:latin typeface="方正黑体_GBK" panose="03000509000000000000" charset="-122"/>
                <a:ea typeface="方正黑体_GBK" panose="03000509000000000000" charset="-122"/>
                <a:cs typeface="LSIELG+MicrosoftYaHei" panose="020B0503020204020204" charset="-122"/>
              </a:rPr>
              <a:t>现场核查</a:t>
            </a:r>
            <a:r>
              <a:rPr sz="1500" dirty="0">
                <a:solidFill>
                  <a:schemeClr val="tx2"/>
                </a:solidFill>
                <a:latin typeface="LSIELG+MicrosoftYaHei" panose="020B0503020204020204" charset="-122"/>
                <a:cs typeface="LSIELG+MicrosoftYaHei" panose="020B0503020204020204" charset="-122"/>
              </a:rPr>
              <a:t>；</a:t>
            </a:r>
            <a:endParaRPr sz="1500" dirty="0">
              <a:solidFill>
                <a:schemeClr val="tx2"/>
              </a:solidFill>
              <a:latin typeface="LSIELG+MicrosoftYaHei" panose="020B0503020204020204" charset="-122"/>
              <a:cs typeface="LSIELG+MicrosoftYaHei" panose="020B0503020204020204" charset="-122"/>
            </a:endParaRPr>
          </a:p>
          <a:p>
            <a:pPr marL="214630" marR="0">
              <a:lnSpc>
                <a:spcPts val="1810"/>
              </a:lnSpc>
              <a:spcBef>
                <a:spcPts val="0"/>
              </a:spcBef>
              <a:spcAft>
                <a:spcPts val="0"/>
              </a:spcAft>
            </a:pPr>
            <a:r>
              <a:rPr sz="1500" dirty="0">
                <a:solidFill>
                  <a:schemeClr val="tx2"/>
                </a:solidFill>
                <a:latin typeface="方正黑体_GBK" panose="03000509000000000000" charset="-122"/>
                <a:ea typeface="方正黑体_GBK" panose="03000509000000000000" charset="-122"/>
                <a:cs typeface="LSIELG+MicrosoftYaHei" panose="020B0503020204020204" charset="-122"/>
              </a:rPr>
              <a:t>初审报告</a:t>
            </a:r>
            <a:r>
              <a:rPr sz="1500" dirty="0">
                <a:solidFill>
                  <a:schemeClr val="tx2"/>
                </a:solidFill>
                <a:latin typeface="宋体" panose="02010600030101010101" pitchFamily="2" charset="-122"/>
                <a:cs typeface="宋体" panose="02010600030101010101" pitchFamily="2" charset="-122"/>
              </a:rPr>
              <a:t>；</a:t>
            </a:r>
            <a:endParaRPr sz="1500" dirty="0">
              <a:solidFill>
                <a:schemeClr val="tx2"/>
              </a:solidFill>
              <a:latin typeface="宋体" panose="02010600030101010101" pitchFamily="2" charset="-122"/>
              <a:cs typeface="宋体" panose="02010600030101010101" pitchFamily="2" charset="-122"/>
            </a:endParaRPr>
          </a:p>
        </p:txBody>
      </p:sp>
      <p:sp>
        <p:nvSpPr>
          <p:cNvPr id="12" name="object 12"/>
          <p:cNvSpPr txBox="1"/>
          <p:nvPr/>
        </p:nvSpPr>
        <p:spPr>
          <a:xfrm>
            <a:off x="5022766" y="2817707"/>
            <a:ext cx="2081784" cy="715010"/>
          </a:xfrm>
          <a:prstGeom prst="rect">
            <a:avLst/>
          </a:prstGeom>
        </p:spPr>
        <p:txBody>
          <a:bodyPr vert="horz" wrap="square" lIns="0" tIns="0" rIns="0" bIns="0" rtlCol="0">
            <a:spAutoFit/>
          </a:bodyPr>
          <a:lstStyle/>
          <a:p>
            <a:pPr marL="0" marR="0">
              <a:lnSpc>
                <a:spcPts val="1980"/>
              </a:lnSpc>
              <a:spcBef>
                <a:spcPts val="0"/>
              </a:spcBef>
              <a:spcAft>
                <a:spcPts val="0"/>
              </a:spcAft>
            </a:pPr>
            <a:r>
              <a:rPr sz="1500" dirty="0">
                <a:solidFill>
                  <a:schemeClr val="tx2"/>
                </a:solidFill>
                <a:latin typeface="ILIHJG+Wingdings-Regular" panose="05000000000000000000"/>
                <a:cs typeface="ILIHJG+Wingdings-Regular" panose="05000000000000000000"/>
              </a:rPr>
              <a:t></a:t>
            </a:r>
            <a:r>
              <a:rPr sz="1500" dirty="0">
                <a:solidFill>
                  <a:schemeClr val="tx2"/>
                </a:solidFill>
                <a:latin typeface="方正黑体_GBK" panose="03000509000000000000" charset="-122"/>
                <a:ea typeface="方正黑体_GBK" panose="03000509000000000000" charset="-122"/>
                <a:cs typeface="LSIELG+MicrosoftYaHei" panose="020B0503020204020204" charset="-122"/>
              </a:rPr>
              <a:t> 专家评审</a:t>
            </a:r>
            <a:r>
              <a:rPr sz="1500" dirty="0">
                <a:solidFill>
                  <a:schemeClr val="tx2"/>
                </a:solidFill>
                <a:latin typeface="LSIELG+MicrosoftYaHei" panose="020B0503020204020204" charset="-122"/>
                <a:cs typeface="LSIELG+MicrosoftYaHei" panose="020B0503020204020204" charset="-122"/>
              </a:rPr>
              <a:t>；</a:t>
            </a:r>
            <a:endParaRPr sz="1500" dirty="0">
              <a:solidFill>
                <a:schemeClr val="tx2"/>
              </a:solidFill>
              <a:latin typeface="LSIELG+MicrosoftYaHei" panose="020B0503020204020204" charset="-122"/>
              <a:cs typeface="LSIELG+MicrosoftYaHei" panose="020B0503020204020204" charset="-122"/>
            </a:endParaRPr>
          </a:p>
          <a:p>
            <a:pPr marL="0" marR="0">
              <a:lnSpc>
                <a:spcPts val="1800"/>
              </a:lnSpc>
              <a:spcBef>
                <a:spcPts val="0"/>
              </a:spcBef>
              <a:spcAft>
                <a:spcPts val="0"/>
              </a:spcAft>
            </a:pPr>
            <a:r>
              <a:rPr sz="1500" dirty="0">
                <a:solidFill>
                  <a:schemeClr val="tx2"/>
                </a:solidFill>
                <a:latin typeface="ILIHJG+Wingdings-Regular" panose="05000000000000000000"/>
                <a:cs typeface="ILIHJG+Wingdings-Regular" panose="05000000000000000000"/>
              </a:rPr>
              <a:t></a:t>
            </a:r>
            <a:r>
              <a:rPr sz="1500" spc="-20" dirty="0">
                <a:solidFill>
                  <a:schemeClr val="tx2"/>
                </a:solidFill>
                <a:latin typeface="Times New Roman" panose="02020603050405020304"/>
                <a:cs typeface="Times New Roman" panose="02020603050405020304"/>
              </a:rPr>
              <a:t> </a:t>
            </a:r>
            <a:r>
              <a:rPr sz="1500" dirty="0">
                <a:solidFill>
                  <a:schemeClr val="tx2"/>
                </a:solidFill>
                <a:latin typeface="方正黑体_GBK" panose="03000509000000000000" charset="-122"/>
                <a:ea typeface="方正黑体_GBK" panose="03000509000000000000" charset="-122"/>
                <a:cs typeface="LSIELG+MicrosoftYaHei" panose="020B0503020204020204" charset="-122"/>
              </a:rPr>
              <a:t>国家主管部门审核</a:t>
            </a:r>
            <a:r>
              <a:rPr sz="1500" dirty="0">
                <a:solidFill>
                  <a:schemeClr val="tx2"/>
                </a:solidFill>
                <a:latin typeface="LSIELG+MicrosoftYaHei" panose="020B0503020204020204" charset="-122"/>
                <a:cs typeface="LSIELG+MicrosoftYaHei" panose="020B0503020204020204" charset="-122"/>
              </a:rPr>
              <a:t>；</a:t>
            </a:r>
            <a:endParaRPr sz="1500" dirty="0">
              <a:solidFill>
                <a:schemeClr val="tx2"/>
              </a:solidFill>
              <a:latin typeface="LSIELG+MicrosoftYaHei" panose="020B0503020204020204" charset="-122"/>
              <a:cs typeface="LSIELG+MicrosoftYaHei" panose="020B0503020204020204" charset="-122"/>
            </a:endParaRPr>
          </a:p>
          <a:p>
            <a:pPr marL="0" marR="0">
              <a:lnSpc>
                <a:spcPts val="1800"/>
              </a:lnSpc>
              <a:spcBef>
                <a:spcPts val="0"/>
              </a:spcBef>
              <a:spcAft>
                <a:spcPts val="0"/>
              </a:spcAft>
            </a:pPr>
            <a:r>
              <a:rPr sz="1500" dirty="0">
                <a:solidFill>
                  <a:schemeClr val="tx2"/>
                </a:solidFill>
                <a:latin typeface="ILIHJG+Wingdings-Regular" panose="05000000000000000000"/>
                <a:cs typeface="ILIHJG+Wingdings-Regular" panose="05000000000000000000"/>
              </a:rPr>
              <a:t></a:t>
            </a:r>
            <a:r>
              <a:rPr sz="1500" spc="-20" dirty="0">
                <a:solidFill>
                  <a:schemeClr val="tx2"/>
                </a:solidFill>
                <a:latin typeface="Times New Roman" panose="02020603050405020304"/>
                <a:cs typeface="Times New Roman" panose="02020603050405020304"/>
              </a:rPr>
              <a:t> </a:t>
            </a:r>
            <a:r>
              <a:rPr sz="1500" dirty="0">
                <a:solidFill>
                  <a:schemeClr val="tx2"/>
                </a:solidFill>
                <a:latin typeface="方正黑体_GBK" panose="03000509000000000000" charset="-122"/>
                <a:ea typeface="方正黑体_GBK" panose="03000509000000000000" charset="-122"/>
                <a:cs typeface="LSIELG+MicrosoftYaHei" panose="020B0503020204020204" charset="-122"/>
              </a:rPr>
              <a:t>项目备案</a:t>
            </a:r>
            <a:r>
              <a:rPr lang="en-US" sz="1500" dirty="0">
                <a:solidFill>
                  <a:schemeClr val="tx2"/>
                </a:solidFill>
                <a:latin typeface="方正黑体_GBK" panose="03000509000000000000" charset="-122"/>
                <a:ea typeface="方正黑体_GBK" panose="03000509000000000000" charset="-122"/>
                <a:cs typeface="LSIELG+MicrosoftYaHei" panose="020B0503020204020204" charset="-122"/>
              </a:rPr>
              <a:t>;</a:t>
            </a:r>
            <a:endParaRPr lang="en-US" sz="15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3" name="object 13"/>
          <p:cNvSpPr txBox="1"/>
          <p:nvPr/>
        </p:nvSpPr>
        <p:spPr>
          <a:xfrm>
            <a:off x="1609843" y="3279671"/>
            <a:ext cx="1303019" cy="253365"/>
          </a:xfrm>
          <a:prstGeom prst="rect">
            <a:avLst/>
          </a:prstGeom>
        </p:spPr>
        <p:txBody>
          <a:bodyPr vert="horz" wrap="square" lIns="0" tIns="0" rIns="0" bIns="0" rtlCol="0">
            <a:spAutoFit/>
          </a:bodyPr>
          <a:lstStyle/>
          <a:p>
            <a:pPr marL="0" marR="0">
              <a:lnSpc>
                <a:spcPts val="1980"/>
              </a:lnSpc>
              <a:spcBef>
                <a:spcPts val="0"/>
              </a:spcBef>
              <a:spcAft>
                <a:spcPts val="0"/>
              </a:spcAft>
            </a:pPr>
            <a:r>
              <a:rPr sz="1500" dirty="0">
                <a:solidFill>
                  <a:schemeClr val="tx2"/>
                </a:solidFill>
                <a:latin typeface="ILIHJG+Wingdings-Regular" panose="05000000000000000000"/>
                <a:cs typeface="ILIHJG+Wingdings-Regular" panose="05000000000000000000"/>
              </a:rPr>
              <a:t></a:t>
            </a:r>
            <a:r>
              <a:rPr sz="1500" spc="-20" dirty="0">
                <a:solidFill>
                  <a:schemeClr val="tx2"/>
                </a:solidFill>
                <a:latin typeface="方正黑体_GBK" panose="03000509000000000000" charset="-122"/>
                <a:ea typeface="方正黑体_GBK" panose="03000509000000000000" charset="-122"/>
                <a:cs typeface="方正黑体_GBK" panose="03000509000000000000" charset="-122"/>
              </a:rPr>
              <a:t> </a:t>
            </a:r>
            <a:r>
              <a:rPr sz="1500" dirty="0">
                <a:solidFill>
                  <a:schemeClr val="tx2"/>
                </a:solidFill>
                <a:latin typeface="方正黑体_GBK" panose="03000509000000000000" charset="-122"/>
                <a:ea typeface="方正黑体_GBK" panose="03000509000000000000" charset="-122"/>
                <a:cs typeface="方正黑体_GBK" panose="03000509000000000000" charset="-122"/>
              </a:rPr>
              <a:t>1~4周时间</a:t>
            </a:r>
            <a:endParaRPr sz="15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14" name="object 14"/>
          <p:cNvSpPr txBox="1"/>
          <p:nvPr/>
        </p:nvSpPr>
        <p:spPr>
          <a:xfrm>
            <a:off x="3299874" y="3539447"/>
            <a:ext cx="1112520" cy="253365"/>
          </a:xfrm>
          <a:prstGeom prst="rect">
            <a:avLst/>
          </a:prstGeom>
        </p:spPr>
        <p:txBody>
          <a:bodyPr vert="horz" wrap="square" lIns="0" tIns="0" rIns="0" bIns="0" rtlCol="0">
            <a:spAutoFit/>
          </a:bodyPr>
          <a:lstStyle/>
          <a:p>
            <a:pPr marL="0" marR="0">
              <a:lnSpc>
                <a:spcPts val="1980"/>
              </a:lnSpc>
              <a:spcBef>
                <a:spcPts val="0"/>
              </a:spcBef>
              <a:spcAft>
                <a:spcPts val="0"/>
              </a:spcAft>
            </a:pPr>
            <a:r>
              <a:rPr sz="1500" dirty="0">
                <a:solidFill>
                  <a:schemeClr val="tx2"/>
                </a:solidFill>
                <a:latin typeface="ILIHJG+Wingdings-Regular" panose="05000000000000000000"/>
                <a:cs typeface="ILIHJG+Wingdings-Regular" panose="05000000000000000000"/>
              </a:rPr>
              <a:t> </a:t>
            </a:r>
            <a:r>
              <a:rPr sz="1500" dirty="0">
                <a:solidFill>
                  <a:schemeClr val="tx2"/>
                </a:solidFill>
                <a:latin typeface="方正黑体_GBK" panose="03000509000000000000" charset="-122"/>
                <a:ea typeface="方正黑体_GBK" panose="03000509000000000000" charset="-122"/>
                <a:cs typeface="LSIELG+MicrosoftYaHei" panose="020B0503020204020204" charset="-122"/>
              </a:rPr>
              <a:t>2~</a:t>
            </a:r>
            <a:r>
              <a:rPr lang="en-US" sz="1500" dirty="0">
                <a:solidFill>
                  <a:schemeClr val="tx2"/>
                </a:solidFill>
                <a:latin typeface="方正黑体_GBK" panose="03000509000000000000" charset="-122"/>
                <a:ea typeface="方正黑体_GBK" panose="03000509000000000000" charset="-122"/>
                <a:cs typeface="LSIELG+MicrosoftYaHei" panose="020B0503020204020204" charset="-122"/>
              </a:rPr>
              <a:t>3</a:t>
            </a:r>
            <a:r>
              <a:rPr sz="1500" dirty="0">
                <a:solidFill>
                  <a:schemeClr val="tx2"/>
                </a:solidFill>
                <a:latin typeface="方正黑体_GBK" panose="03000509000000000000" charset="-122"/>
                <a:ea typeface="方正黑体_GBK" panose="03000509000000000000" charset="-122"/>
                <a:cs typeface="LSIELG+MicrosoftYaHei" panose="020B0503020204020204" charset="-122"/>
              </a:rPr>
              <a:t>个月</a:t>
            </a:r>
            <a:endParaRPr sz="15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5" name="object 15"/>
          <p:cNvSpPr txBox="1"/>
          <p:nvPr/>
        </p:nvSpPr>
        <p:spPr>
          <a:xfrm>
            <a:off x="5022766" y="3503507"/>
            <a:ext cx="1072896" cy="253365"/>
          </a:xfrm>
          <a:prstGeom prst="rect">
            <a:avLst/>
          </a:prstGeom>
        </p:spPr>
        <p:txBody>
          <a:bodyPr vert="horz" wrap="square" lIns="0" tIns="0" rIns="0" bIns="0" rtlCol="0">
            <a:spAutoFit/>
          </a:bodyPr>
          <a:lstStyle/>
          <a:p>
            <a:pPr marL="0" marR="0">
              <a:lnSpc>
                <a:spcPts val="1980"/>
              </a:lnSpc>
              <a:spcBef>
                <a:spcPts val="0"/>
              </a:spcBef>
              <a:spcAft>
                <a:spcPts val="0"/>
              </a:spcAft>
            </a:pPr>
            <a:r>
              <a:rPr sz="1500" dirty="0">
                <a:solidFill>
                  <a:schemeClr val="tx2"/>
                </a:solidFill>
                <a:latin typeface="ILIHJG+Wingdings-Regular" panose="05000000000000000000"/>
                <a:cs typeface="ILIHJG+Wingdings-Regular" panose="05000000000000000000"/>
              </a:rPr>
              <a:t></a:t>
            </a:r>
            <a:r>
              <a:rPr sz="1500" spc="-20" dirty="0">
                <a:solidFill>
                  <a:schemeClr val="tx2"/>
                </a:solidFill>
                <a:latin typeface="Times New Roman" panose="02020603050405020304"/>
                <a:cs typeface="Times New Roman" panose="02020603050405020304"/>
              </a:rPr>
              <a:t> </a:t>
            </a:r>
            <a:r>
              <a:rPr sz="1500" dirty="0">
                <a:solidFill>
                  <a:schemeClr val="tx2"/>
                </a:solidFill>
                <a:latin typeface="方正黑体_GBK" panose="03000509000000000000" charset="-122"/>
                <a:ea typeface="方正黑体_GBK" panose="03000509000000000000" charset="-122"/>
                <a:cs typeface="LSIELG+MicrosoftYaHei" panose="020B0503020204020204" charset="-122"/>
              </a:rPr>
              <a:t>2~3个月</a:t>
            </a:r>
            <a:endParaRPr sz="15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7" name="文本框 16"/>
          <p:cNvSpPr txBox="1"/>
          <p:nvPr/>
        </p:nvSpPr>
        <p:spPr>
          <a:xfrm>
            <a:off x="3203575" y="3279775"/>
            <a:ext cx="1304925" cy="321945"/>
          </a:xfrm>
          <a:prstGeom prst="rect">
            <a:avLst/>
          </a:prstGeom>
          <a:noFill/>
        </p:spPr>
        <p:txBody>
          <a:bodyPr wrap="none" rtlCol="0" anchor="t">
            <a:spAutoFit/>
          </a:bodyPr>
          <a:p>
            <a:pPr algn="l"/>
            <a:r>
              <a:rPr sz="1500" dirty="0">
                <a:solidFill>
                  <a:schemeClr val="tx2"/>
                </a:solidFill>
                <a:latin typeface="ILIHJG+Wingdings-Regular" panose="05000000000000000000"/>
                <a:cs typeface="ILIHJG+Wingdings-Regular" panose="05000000000000000000"/>
                <a:sym typeface="+mn-ea"/>
              </a:rPr>
              <a:t></a:t>
            </a:r>
            <a:r>
              <a:rPr sz="1500" dirty="0">
                <a:solidFill>
                  <a:schemeClr val="tx2"/>
                </a:solidFill>
                <a:latin typeface="方正黑体_GBK" panose="03000509000000000000" charset="-122"/>
                <a:ea typeface="方正黑体_GBK" panose="03000509000000000000" charset="-122"/>
                <a:cs typeface="LSIELG+MicrosoftYaHei" panose="020B0503020204020204" charset="-122"/>
                <a:sym typeface="+mn-ea"/>
              </a:rPr>
              <a:t>终审报告；</a:t>
            </a:r>
            <a:endParaRPr lang="zh-CN"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323720" y="51585"/>
            <a:ext cx="4479037"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温室气体自愿减排项目开发要点和难点</a:t>
            </a:r>
            <a:endParaRPr sz="2000" dirty="0">
              <a:solidFill>
                <a:srgbClr val="003869"/>
              </a:solidFill>
              <a:latin typeface="方正黑体_GBK" panose="03000509000000000000" charset="-122"/>
              <a:ea typeface="方正黑体_GBK" panose="03000509000000000000" charset="-122"/>
              <a:cs typeface="SVDSIO+MicrosoftYaHei-Bold" panose="020B0703020204020201" charset="-122"/>
            </a:endParaRPr>
          </a:p>
        </p:txBody>
      </p:sp>
      <p:sp>
        <p:nvSpPr>
          <p:cNvPr id="5" name="object 5"/>
          <p:cNvSpPr txBox="1"/>
          <p:nvPr/>
        </p:nvSpPr>
        <p:spPr>
          <a:xfrm>
            <a:off x="1081802" y="689833"/>
            <a:ext cx="1210056" cy="354965"/>
          </a:xfrm>
          <a:prstGeom prst="rect">
            <a:avLst/>
          </a:prstGeom>
        </p:spPr>
        <p:txBody>
          <a:bodyPr vert="horz" wrap="square" lIns="0" tIns="0" rIns="0" bIns="0" rtlCol="0">
            <a:spAutoFit/>
          </a:bodyPr>
          <a:lstStyle/>
          <a:p>
            <a:pPr marL="0" marR="0">
              <a:lnSpc>
                <a:spcPts val="2770"/>
              </a:lnSpc>
              <a:spcBef>
                <a:spcPts val="0"/>
              </a:spcBef>
              <a:spcAft>
                <a:spcPts val="0"/>
              </a:spcAft>
            </a:pPr>
            <a:r>
              <a:rPr sz="2000" spc="246" dirty="0">
                <a:solidFill>
                  <a:srgbClr val="FFCD00"/>
                </a:solidFill>
                <a:latin typeface="ILIHJG+Wingdings-Regular" panose="05000000000000000000"/>
                <a:cs typeface="ILIHJG+Wingdings-Regular" panose="05000000000000000000"/>
              </a:rPr>
              <a:t></a:t>
            </a:r>
            <a:r>
              <a:rPr sz="2100" dirty="0">
                <a:solidFill>
                  <a:srgbClr val="000000"/>
                </a:solidFill>
                <a:latin typeface="方正黑体_GBK" panose="03000509000000000000" charset="-122"/>
                <a:ea typeface="方正黑体_GBK" panose="03000509000000000000" charset="-122"/>
                <a:cs typeface="LSIELG+MicrosoftYaHei" panose="020B0503020204020204" charset="-122"/>
              </a:rPr>
              <a:t>基准线</a:t>
            </a:r>
            <a:endParaRPr sz="21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
        <p:nvSpPr>
          <p:cNvPr id="6" name="object 6"/>
          <p:cNvSpPr txBox="1"/>
          <p:nvPr/>
        </p:nvSpPr>
        <p:spPr>
          <a:xfrm>
            <a:off x="1260110" y="1060450"/>
            <a:ext cx="8032115" cy="304165"/>
          </a:xfrm>
          <a:prstGeom prst="rect">
            <a:avLst/>
          </a:prstGeom>
        </p:spPr>
        <p:txBody>
          <a:bodyPr vert="horz" wrap="square" lIns="0" tIns="0" rIns="0" bIns="0" rtlCol="0">
            <a:spAutoFit/>
          </a:bodyPr>
          <a:lstStyle/>
          <a:p>
            <a:pPr marL="0" marR="0">
              <a:lnSpc>
                <a:spcPts val="2375"/>
              </a:lnSpc>
              <a:spcBef>
                <a:spcPts val="0"/>
              </a:spcBef>
              <a:spcAft>
                <a:spcPts val="0"/>
              </a:spcAft>
            </a:pPr>
            <a:r>
              <a:rPr dirty="0">
                <a:solidFill>
                  <a:srgbClr val="FFCD00"/>
                </a:solidFill>
                <a:latin typeface="Times New Roman" panose="02020603050405020304"/>
                <a:cs typeface="Times New Roman" panose="02020603050405020304"/>
              </a:rPr>
              <a:t>-</a:t>
            </a:r>
            <a:r>
              <a:rPr spc="310" dirty="0">
                <a:solidFill>
                  <a:srgbClr val="FFCD00"/>
                </a:solidFill>
                <a:latin typeface="Times New Roman" panose="02020603050405020304"/>
                <a:cs typeface="Times New Roman" panose="02020603050405020304"/>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基准线是一种假设情景，代表不开展本项目活动情况下，导致的温室</a:t>
            </a:r>
            <a:r>
              <a:rPr sz="1600" dirty="0">
                <a:solidFill>
                  <a:srgbClr val="000000"/>
                </a:solidFill>
                <a:latin typeface="方正黑体_GBK" panose="03000509000000000000" charset="-122"/>
                <a:ea typeface="方正黑体_GBK" panose="03000509000000000000" charset="-122"/>
                <a:cs typeface="方正黑体_GBK" panose="03000509000000000000" charset="-122"/>
                <a:sym typeface="+mn-ea"/>
              </a:rPr>
              <a:t>气体排放量。</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txBox="1"/>
          <p:nvPr/>
        </p:nvSpPr>
        <p:spPr>
          <a:xfrm>
            <a:off x="1081802" y="1492096"/>
            <a:ext cx="1889760" cy="354965"/>
          </a:xfrm>
          <a:prstGeom prst="rect">
            <a:avLst/>
          </a:prstGeom>
        </p:spPr>
        <p:txBody>
          <a:bodyPr vert="horz" wrap="square" lIns="0" tIns="0" rIns="0" bIns="0" rtlCol="0">
            <a:spAutoFit/>
          </a:bodyPr>
          <a:lstStyle/>
          <a:p>
            <a:pPr marL="0" marR="0" algn="l">
              <a:lnSpc>
                <a:spcPts val="2770"/>
              </a:lnSpc>
              <a:spcBef>
                <a:spcPts val="0"/>
              </a:spcBef>
              <a:spcAft>
                <a:spcPts val="0"/>
              </a:spcAft>
              <a:buClrTx/>
              <a:buSzTx/>
              <a:buFontTx/>
            </a:pPr>
            <a:r>
              <a:rPr sz="2000" spc="246" dirty="0">
                <a:solidFill>
                  <a:srgbClr val="FFCD00"/>
                </a:solidFill>
                <a:latin typeface="ILIHJG+Wingdings-Regular" panose="05000000000000000000"/>
                <a:cs typeface="ILIHJG+Wingdings-Regular" panose="05000000000000000000"/>
              </a:rPr>
              <a:t></a:t>
            </a:r>
            <a:r>
              <a:rPr sz="2100" dirty="0">
                <a:solidFill>
                  <a:srgbClr val="000000"/>
                </a:solidFill>
                <a:latin typeface="方正黑体_GBK" panose="03000509000000000000" charset="-122"/>
                <a:ea typeface="方正黑体_GBK" panose="03000509000000000000" charset="-122"/>
                <a:cs typeface="LSIELG+MicrosoftYaHei" panose="020B0503020204020204" charset="-122"/>
              </a:rPr>
              <a:t>额外性</a:t>
            </a:r>
            <a:endParaRPr sz="21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
        <p:nvSpPr>
          <p:cNvPr id="8" name="object 8"/>
          <p:cNvSpPr txBox="1"/>
          <p:nvPr/>
        </p:nvSpPr>
        <p:spPr>
          <a:xfrm>
            <a:off x="1260110" y="1836420"/>
            <a:ext cx="7960360" cy="913130"/>
          </a:xfrm>
          <a:prstGeom prst="rect">
            <a:avLst/>
          </a:prstGeom>
        </p:spPr>
        <p:txBody>
          <a:bodyPr vert="horz" wrap="square" lIns="0" tIns="0" rIns="0" bIns="0" rtlCol="0">
            <a:spAutoFit/>
          </a:bodyPr>
          <a:lstStyle/>
          <a:p>
            <a:pPr marL="0" marR="0">
              <a:lnSpc>
                <a:spcPts val="2375"/>
              </a:lnSpc>
              <a:spcBef>
                <a:spcPts val="0"/>
              </a:spcBef>
              <a:spcAft>
                <a:spcPts val="0"/>
              </a:spcAft>
            </a:pPr>
            <a:r>
              <a:rPr dirty="0">
                <a:solidFill>
                  <a:srgbClr val="FFCD00"/>
                </a:solidFill>
                <a:latin typeface="Times New Roman" panose="02020603050405020304"/>
                <a:cs typeface="Times New Roman" panose="02020603050405020304"/>
              </a:rPr>
              <a:t>-</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 项目活动所带来的减排量相对于基准线来说是额外的。当此项目活动在没有碳融资</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a:p>
            <a:pPr marL="0" marR="0">
              <a:lnSpc>
                <a:spcPts val="2375"/>
              </a:lnSpc>
              <a:spcBef>
                <a:spcPts val="0"/>
              </a:spcBef>
              <a:spcAft>
                <a:spcPts val="0"/>
              </a:spcAft>
            </a:pPr>
            <a:r>
              <a:rPr sz="1600" dirty="0">
                <a:solidFill>
                  <a:srgbClr val="000000"/>
                </a:solidFill>
                <a:latin typeface="方正黑体_GBK" panose="03000509000000000000" charset="-122"/>
                <a:ea typeface="方正黑体_GBK" panose="03000509000000000000" charset="-122"/>
                <a:cs typeface="方正黑体_GBK" panose="03000509000000000000" charset="-122"/>
              </a:rPr>
              <a:t> </a:t>
            </a:r>
            <a:r>
              <a:rPr lang="en-US" sz="1600" dirty="0">
                <a:solidFill>
                  <a:srgbClr val="000000"/>
                </a:solidFill>
                <a:latin typeface="方正黑体_GBK" panose="03000509000000000000" charset="-122"/>
                <a:ea typeface="方正黑体_GBK" panose="03000509000000000000" charset="-122"/>
                <a:cs typeface="方正黑体_GBK" panose="03000509000000000000" charset="-122"/>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支持下，存在例如财务、技术、融资等方面的障碍。因此，项目减排量在没有CCER</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a:p>
            <a:pPr marL="0" marR="0">
              <a:lnSpc>
                <a:spcPts val="2375"/>
              </a:lnSpc>
              <a:spcBef>
                <a:spcPts val="0"/>
              </a:spcBef>
              <a:spcAft>
                <a:spcPts val="0"/>
              </a:spcAft>
            </a:pPr>
            <a:r>
              <a:rPr sz="1600" dirty="0">
                <a:solidFill>
                  <a:srgbClr val="000000"/>
                </a:solidFill>
                <a:latin typeface="方正黑体_GBK" panose="03000509000000000000" charset="-122"/>
                <a:ea typeface="方正黑体_GBK" panose="03000509000000000000" charset="-122"/>
                <a:cs typeface="方正黑体_GBK" panose="03000509000000000000" charset="-122"/>
              </a:rPr>
              <a:t> </a:t>
            </a:r>
            <a:r>
              <a:rPr lang="en-US" sz="1600" dirty="0">
                <a:solidFill>
                  <a:srgbClr val="000000"/>
                </a:solidFill>
                <a:latin typeface="方正黑体_GBK" panose="03000509000000000000" charset="-122"/>
                <a:ea typeface="方正黑体_GBK" panose="03000509000000000000" charset="-122"/>
                <a:cs typeface="方正黑体_GBK" panose="03000509000000000000" charset="-122"/>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支持时就难以产生。</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9" name="object 9"/>
          <p:cNvSpPr txBox="1"/>
          <p:nvPr/>
        </p:nvSpPr>
        <p:spPr>
          <a:xfrm>
            <a:off x="1081802" y="2895188"/>
            <a:ext cx="1743456" cy="354965"/>
          </a:xfrm>
          <a:prstGeom prst="rect">
            <a:avLst/>
          </a:prstGeom>
        </p:spPr>
        <p:txBody>
          <a:bodyPr vert="horz" wrap="square" lIns="0" tIns="0" rIns="0" bIns="0" rtlCol="0">
            <a:spAutoFit/>
          </a:bodyPr>
          <a:lstStyle/>
          <a:p>
            <a:pPr marL="0" marR="0" algn="l">
              <a:lnSpc>
                <a:spcPts val="2770"/>
              </a:lnSpc>
              <a:spcBef>
                <a:spcPts val="0"/>
              </a:spcBef>
              <a:spcAft>
                <a:spcPts val="0"/>
              </a:spcAft>
              <a:buClrTx/>
              <a:buSzTx/>
              <a:buFontTx/>
            </a:pPr>
            <a:r>
              <a:rPr sz="2000" spc="246" dirty="0">
                <a:solidFill>
                  <a:srgbClr val="FFCD00"/>
                </a:solidFill>
                <a:latin typeface="ILIHJG+Wingdings-Regular" panose="05000000000000000000"/>
                <a:cs typeface="ILIHJG+Wingdings-Regular" panose="05000000000000000000"/>
              </a:rPr>
              <a:t></a:t>
            </a:r>
            <a:r>
              <a:rPr sz="2100" dirty="0">
                <a:solidFill>
                  <a:srgbClr val="000000"/>
                </a:solidFill>
                <a:latin typeface="方正黑体_GBK" panose="03000509000000000000" charset="-122"/>
                <a:ea typeface="方正黑体_GBK" panose="03000509000000000000" charset="-122"/>
                <a:cs typeface="LSIELG+MicrosoftYaHei" panose="020B0503020204020204" charset="-122"/>
              </a:rPr>
              <a:t>减排量计算</a:t>
            </a:r>
            <a:endParaRPr sz="21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
        <p:nvSpPr>
          <p:cNvPr id="10" name="object 10"/>
          <p:cNvSpPr txBox="1"/>
          <p:nvPr/>
        </p:nvSpPr>
        <p:spPr>
          <a:xfrm>
            <a:off x="1260110" y="3220490"/>
            <a:ext cx="4319092" cy="581025"/>
          </a:xfrm>
          <a:prstGeom prst="rect">
            <a:avLst/>
          </a:prstGeom>
        </p:spPr>
        <p:txBody>
          <a:bodyPr vert="horz" wrap="square" lIns="0" tIns="0" rIns="0" bIns="0" rtlCol="0">
            <a:spAutoFit/>
          </a:bodyPr>
          <a:lstStyle/>
          <a:p>
            <a:pPr marL="0" marR="0">
              <a:lnSpc>
                <a:spcPts val="2375"/>
              </a:lnSpc>
              <a:spcBef>
                <a:spcPts val="0"/>
              </a:spcBef>
              <a:spcAft>
                <a:spcPts val="0"/>
              </a:spcAft>
            </a:pPr>
            <a:r>
              <a:rPr sz="2000" dirty="0">
                <a:solidFill>
                  <a:srgbClr val="FFCD00"/>
                </a:solidFill>
                <a:latin typeface="Times New Roman" panose="02020603050405020304"/>
                <a:cs typeface="Times New Roman" panose="02020603050405020304"/>
              </a:rPr>
              <a:t>-</a:t>
            </a:r>
            <a:r>
              <a:rPr sz="2000" spc="310" dirty="0">
                <a:solidFill>
                  <a:srgbClr val="FFCD00"/>
                </a:solidFill>
                <a:latin typeface="Times New Roman" panose="02020603050405020304"/>
                <a:cs typeface="Times New Roman" panose="02020603050405020304"/>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计入期3 *7年，或者10年</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a:p>
            <a:pPr marL="0" marR="0">
              <a:lnSpc>
                <a:spcPts val="2160"/>
              </a:lnSpc>
              <a:spcBef>
                <a:spcPts val="0"/>
              </a:spcBef>
              <a:spcAft>
                <a:spcPts val="0"/>
              </a:spcAft>
            </a:pPr>
            <a:r>
              <a:rPr sz="1600" dirty="0">
                <a:solidFill>
                  <a:srgbClr val="FFCD00"/>
                </a:solidFill>
                <a:latin typeface="Times New Roman" panose="02020603050405020304"/>
                <a:cs typeface="Times New Roman" panose="02020603050405020304"/>
                <a:sym typeface="+mn-ea"/>
              </a:rPr>
              <a:t>-</a:t>
            </a:r>
            <a:r>
              <a:rPr sz="1600" spc="310" dirty="0">
                <a:solidFill>
                  <a:srgbClr val="FFCD00"/>
                </a:solidFill>
                <a:latin typeface="Times New Roman" panose="02020603050405020304"/>
                <a:cs typeface="Times New Roman" panose="02020603050405020304"/>
                <a:sym typeface="+mn-ea"/>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减排量=基准线排放-项目排放-项目泄漏</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11" name="object 11"/>
          <p:cNvSpPr txBox="1"/>
          <p:nvPr/>
        </p:nvSpPr>
        <p:spPr>
          <a:xfrm>
            <a:off x="1081802" y="3911823"/>
            <a:ext cx="1476756" cy="354965"/>
          </a:xfrm>
          <a:prstGeom prst="rect">
            <a:avLst/>
          </a:prstGeom>
        </p:spPr>
        <p:txBody>
          <a:bodyPr vert="horz" wrap="square" lIns="0" tIns="0" rIns="0" bIns="0" rtlCol="0">
            <a:spAutoFit/>
          </a:bodyPr>
          <a:lstStyle/>
          <a:p>
            <a:pPr marL="0" marR="0">
              <a:lnSpc>
                <a:spcPts val="2770"/>
              </a:lnSpc>
              <a:spcBef>
                <a:spcPts val="0"/>
              </a:spcBef>
              <a:spcAft>
                <a:spcPts val="0"/>
              </a:spcAft>
            </a:pPr>
            <a:r>
              <a:rPr sz="2000" spc="246" dirty="0">
                <a:solidFill>
                  <a:srgbClr val="FFCD00"/>
                </a:solidFill>
                <a:latin typeface="ILIHJG+Wingdings-Regular" panose="05000000000000000000"/>
                <a:cs typeface="ILIHJG+Wingdings-Regular" panose="05000000000000000000"/>
              </a:rPr>
              <a:t></a:t>
            </a:r>
            <a:r>
              <a:rPr sz="2100" dirty="0">
                <a:solidFill>
                  <a:srgbClr val="000000"/>
                </a:solidFill>
                <a:latin typeface="方正黑体_GBK" panose="03000509000000000000" charset="-122"/>
                <a:ea typeface="方正黑体_GBK" panose="03000509000000000000" charset="-122"/>
                <a:cs typeface="LSIELG+MicrosoftYaHei" panose="020B0503020204020204" charset="-122"/>
              </a:rPr>
              <a:t>监测计划</a:t>
            </a:r>
            <a:endParaRPr sz="21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
        <p:nvSpPr>
          <p:cNvPr id="12" name="object 12"/>
          <p:cNvSpPr txBox="1"/>
          <p:nvPr/>
        </p:nvSpPr>
        <p:spPr>
          <a:xfrm>
            <a:off x="1260110" y="4237125"/>
            <a:ext cx="3997451" cy="304165"/>
          </a:xfrm>
          <a:prstGeom prst="rect">
            <a:avLst/>
          </a:prstGeom>
        </p:spPr>
        <p:txBody>
          <a:bodyPr vert="horz" wrap="square" lIns="0" tIns="0" rIns="0" bIns="0" rtlCol="0">
            <a:spAutoFit/>
          </a:bodyPr>
          <a:lstStyle/>
          <a:p>
            <a:pPr marL="0" marR="0">
              <a:lnSpc>
                <a:spcPts val="2375"/>
              </a:lnSpc>
              <a:spcBef>
                <a:spcPts val="0"/>
              </a:spcBef>
              <a:spcAft>
                <a:spcPts val="0"/>
              </a:spcAft>
            </a:pPr>
            <a:r>
              <a:rPr sz="2000" dirty="0">
                <a:solidFill>
                  <a:srgbClr val="FFCD00"/>
                </a:solidFill>
                <a:latin typeface="Times New Roman" panose="02020603050405020304"/>
                <a:cs typeface="Times New Roman" panose="02020603050405020304"/>
              </a:rPr>
              <a:t>-</a:t>
            </a:r>
            <a:r>
              <a:rPr sz="2000" spc="310" dirty="0">
                <a:solidFill>
                  <a:srgbClr val="FFCD00"/>
                </a:solidFill>
                <a:latin typeface="Times New Roman" panose="02020603050405020304"/>
                <a:cs typeface="Times New Roman" panose="02020603050405020304"/>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根据监测方法学要求制定监测计划</a:t>
            </a:r>
            <a:r>
              <a:rPr sz="1800" dirty="0">
                <a:solidFill>
                  <a:srgbClr val="000000"/>
                </a:solidFill>
                <a:latin typeface="LSIELG+MicrosoftYaHei" panose="020B0503020204020204" charset="-122"/>
                <a:cs typeface="LSIELG+MicrosoftYaHei" panose="020B0503020204020204" charset="-122"/>
              </a:rPr>
              <a:t>。</a:t>
            </a:r>
            <a:endParaRPr sz="1800" dirty="0">
              <a:solidFill>
                <a:srgbClr val="000000"/>
              </a:solidFill>
              <a:latin typeface="LSIELG+MicrosoftYaHei" panose="020B0503020204020204" charset="-122"/>
              <a:cs typeface="LSIELG+MicrosoftYaHei" panose="020B0503020204020204"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323720" y="51585"/>
            <a:ext cx="4010782"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案例分析</a:t>
            </a:r>
            <a:r>
              <a:rPr sz="2000" dirty="0">
                <a:solidFill>
                  <a:srgbClr val="003869"/>
                </a:solidFill>
                <a:latin typeface="JTWVAW+MicrosoftYaHei-Bold" panose="020B0703020204020201" charset="-122"/>
                <a:cs typeface="JTWVAW+MicrosoftYaHei-Bold" panose="020B0703020204020201" charset="-122"/>
              </a:rPr>
              <a:t>——</a:t>
            </a: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风电项目开发和监测</a:t>
            </a:r>
            <a:endParaRPr sz="2000" dirty="0">
              <a:solidFill>
                <a:srgbClr val="003869"/>
              </a:solidFill>
              <a:latin typeface="方正黑体_GBK" panose="03000509000000000000" charset="-122"/>
              <a:ea typeface="方正黑体_GBK" panose="03000509000000000000" charset="-122"/>
              <a:cs typeface="SVDSIO+MicrosoftYaHei-Bold" panose="020B0703020204020201" charset="-122"/>
            </a:endParaRPr>
          </a:p>
        </p:txBody>
      </p:sp>
      <p:sp>
        <p:nvSpPr>
          <p:cNvPr id="5" name="object 5"/>
          <p:cNvSpPr txBox="1"/>
          <p:nvPr/>
        </p:nvSpPr>
        <p:spPr>
          <a:xfrm>
            <a:off x="760643" y="769675"/>
            <a:ext cx="6214451" cy="952500"/>
          </a:xfrm>
          <a:prstGeom prst="rect">
            <a:avLst/>
          </a:prstGeom>
        </p:spPr>
        <p:txBody>
          <a:bodyPr vert="horz" wrap="square" lIns="0" tIns="0" rIns="0" bIns="0" rtlCol="0">
            <a:spAutoFit/>
          </a:bodyPr>
          <a:lstStyle/>
          <a:p>
            <a:pPr marL="0" marR="0">
              <a:lnSpc>
                <a:spcPts val="2400"/>
              </a:lnSpc>
              <a:spcBef>
                <a:spcPts val="0"/>
              </a:spcBef>
              <a:spcAft>
                <a:spcPts val="0"/>
              </a:spcAft>
            </a:pPr>
            <a:r>
              <a:rPr sz="2000" dirty="0">
                <a:solidFill>
                  <a:srgbClr val="FFCD00"/>
                </a:solidFill>
                <a:latin typeface="方正黑体_GBK" panose="03000509000000000000" charset="-122"/>
                <a:ea typeface="方正黑体_GBK" panose="03000509000000000000" charset="-122"/>
                <a:cs typeface="方正黑体_GBK" panose="03000509000000000000" charset="-122"/>
              </a:rPr>
              <a:t>◉</a:t>
            </a:r>
            <a:r>
              <a:rPr sz="2400" spc="395" dirty="0">
                <a:solidFill>
                  <a:srgbClr val="FFCD00"/>
                </a:solidFill>
                <a:latin typeface="方正黑体_GBK" panose="03000509000000000000" charset="-122"/>
                <a:ea typeface="方正黑体_GBK" panose="03000509000000000000" charset="-122"/>
                <a:cs typeface="方正黑体_GBK" panose="03000509000000000000" charset="-122"/>
              </a:rPr>
              <a:t> </a:t>
            </a:r>
            <a:r>
              <a:rPr sz="1600" u="sng" dirty="0">
                <a:solidFill>
                  <a:srgbClr val="000000"/>
                </a:solidFill>
                <a:latin typeface="方正黑体_GBK" panose="03000509000000000000" charset="-122"/>
                <a:ea typeface="方正黑体_GBK" panose="03000509000000000000" charset="-122"/>
                <a:cs typeface="方正黑体_GBK" panose="03000509000000000000" charset="-122"/>
              </a:rPr>
              <a:t>项目描述</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：风机技术参数、地理坐标；</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a:p>
            <a:pPr marL="0" marR="0">
              <a:lnSpc>
                <a:spcPts val="2400"/>
              </a:lnSpc>
              <a:spcBef>
                <a:spcPts val="115"/>
              </a:spcBef>
              <a:spcAft>
                <a:spcPts val="0"/>
              </a:spcAft>
            </a:pPr>
            <a:r>
              <a:rPr sz="2000" dirty="0">
                <a:solidFill>
                  <a:srgbClr val="FFCD00"/>
                </a:solidFill>
                <a:latin typeface="方正黑体_GBK" panose="03000509000000000000" charset="-122"/>
                <a:ea typeface="方正黑体_GBK" panose="03000509000000000000" charset="-122"/>
                <a:cs typeface="方正黑体_GBK" panose="03000509000000000000" charset="-122"/>
              </a:rPr>
              <a:t>◉</a:t>
            </a:r>
            <a:r>
              <a:rPr sz="2400" spc="395" dirty="0">
                <a:solidFill>
                  <a:srgbClr val="FFCD00"/>
                </a:solidFill>
                <a:latin typeface="方正黑体_GBK" panose="03000509000000000000" charset="-122"/>
                <a:ea typeface="方正黑体_GBK" panose="03000509000000000000" charset="-122"/>
                <a:cs typeface="方正黑体_GBK" panose="03000509000000000000" charset="-122"/>
              </a:rPr>
              <a:t> </a:t>
            </a:r>
            <a:r>
              <a:rPr sz="1600" u="sng" dirty="0">
                <a:solidFill>
                  <a:srgbClr val="000000"/>
                </a:solidFill>
                <a:latin typeface="方正黑体_GBK" panose="03000509000000000000" charset="-122"/>
                <a:ea typeface="方正黑体_GBK" panose="03000509000000000000" charset="-122"/>
                <a:cs typeface="方正黑体_GBK" panose="03000509000000000000" charset="-122"/>
              </a:rPr>
              <a:t>时间线问题</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：可研时间、碳收益考虑、项目开始时间、开工时间</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a:p>
            <a:pPr marL="0" marR="0">
              <a:lnSpc>
                <a:spcPts val="2400"/>
              </a:lnSpc>
              <a:spcBef>
                <a:spcPts val="115"/>
              </a:spcBef>
              <a:spcAft>
                <a:spcPts val="0"/>
              </a:spcAft>
            </a:pPr>
            <a:r>
              <a:rPr sz="2000" dirty="0">
                <a:solidFill>
                  <a:srgbClr val="FFCD00"/>
                </a:solidFill>
                <a:latin typeface="方正黑体_GBK" panose="03000509000000000000" charset="-122"/>
                <a:ea typeface="方正黑体_GBK" panose="03000509000000000000" charset="-122"/>
                <a:cs typeface="方正黑体_GBK" panose="03000509000000000000" charset="-122"/>
              </a:rPr>
              <a:t>◉</a:t>
            </a:r>
            <a:r>
              <a:rPr sz="2400" spc="395" dirty="0">
                <a:solidFill>
                  <a:srgbClr val="FFCD00"/>
                </a:solidFill>
                <a:latin typeface="方正黑体_GBK" panose="03000509000000000000" charset="-122"/>
                <a:ea typeface="方正黑体_GBK" panose="03000509000000000000" charset="-122"/>
                <a:cs typeface="方正黑体_GBK" panose="03000509000000000000" charset="-122"/>
              </a:rPr>
              <a:t> </a:t>
            </a:r>
            <a:r>
              <a:rPr sz="1600" u="sng" dirty="0">
                <a:solidFill>
                  <a:srgbClr val="000000"/>
                </a:solidFill>
                <a:latin typeface="方正黑体_GBK" panose="03000509000000000000" charset="-122"/>
                <a:ea typeface="方正黑体_GBK" panose="03000509000000000000" charset="-122"/>
                <a:cs typeface="方正黑体_GBK" panose="03000509000000000000" charset="-122"/>
              </a:rPr>
              <a:t>额外性分析问题</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6" name="object 6"/>
          <p:cNvSpPr txBox="1"/>
          <p:nvPr/>
        </p:nvSpPr>
        <p:spPr>
          <a:xfrm>
            <a:off x="684443" y="1757152"/>
            <a:ext cx="1690107" cy="269875"/>
          </a:xfrm>
          <a:prstGeom prst="rect">
            <a:avLst/>
          </a:prstGeom>
        </p:spPr>
        <p:txBody>
          <a:bodyPr vert="horz" wrap="square" lIns="0" tIns="0" rIns="0" bIns="0" rtlCol="0">
            <a:spAutoFit/>
          </a:bodyPr>
          <a:lstStyle/>
          <a:p>
            <a:pPr marL="0" marR="0">
              <a:lnSpc>
                <a:spcPts val="2105"/>
              </a:lnSpc>
              <a:spcBef>
                <a:spcPts val="0"/>
              </a:spcBef>
              <a:spcAft>
                <a:spcPts val="0"/>
              </a:spcAft>
            </a:pPr>
            <a:r>
              <a:rPr sz="1600" dirty="0">
                <a:solidFill>
                  <a:srgbClr val="000000"/>
                </a:solidFill>
                <a:latin typeface="方正黑体_GBK" panose="03000509000000000000" charset="-122"/>
                <a:ea typeface="方正黑体_GBK" panose="03000509000000000000" charset="-122"/>
                <a:cs typeface="方正黑体_GBK" panose="03000509000000000000" charset="-122"/>
              </a:rPr>
              <a:t>（1</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）投资分析：</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txBox="1"/>
          <p:nvPr/>
        </p:nvSpPr>
        <p:spPr>
          <a:xfrm>
            <a:off x="1187363" y="2039103"/>
            <a:ext cx="8271431" cy="515620"/>
          </a:xfrm>
          <a:prstGeom prst="rect">
            <a:avLst/>
          </a:prstGeom>
        </p:spPr>
        <p:txBody>
          <a:bodyPr vert="horz" wrap="square" lIns="0" tIns="0" rIns="0" bIns="0" rtlCol="0">
            <a:spAutoFit/>
          </a:bodyPr>
          <a:lstStyle/>
          <a:p>
            <a:pPr marL="0" marR="0">
              <a:lnSpc>
                <a:spcPts val="2105"/>
              </a:lnSpc>
              <a:spcBef>
                <a:spcPts val="0"/>
              </a:spcBef>
              <a:spcAft>
                <a:spcPts val="0"/>
              </a:spcAft>
            </a:pPr>
            <a:r>
              <a:rPr sz="1400" dirty="0">
                <a:solidFill>
                  <a:srgbClr val="000000"/>
                </a:solidFill>
                <a:latin typeface="方正黑体_GBK" panose="03000509000000000000" charset="-122"/>
                <a:ea typeface="方正黑体_GBK" panose="03000509000000000000" charset="-122"/>
                <a:cs typeface="LSIELG+MicrosoftYaHei" panose="020B0503020204020204" charset="-122"/>
              </a:rPr>
              <a:t>基准收益率、敏感性分析（总投资、运行成本、上网电价、年运行小时数）；投资分析数据</a:t>
            </a:r>
            <a:endParaRPr sz="1400" dirty="0">
              <a:solidFill>
                <a:srgbClr val="000000"/>
              </a:solidFill>
              <a:latin typeface="方正黑体_GBK" panose="03000509000000000000" charset="-122"/>
              <a:ea typeface="方正黑体_GBK" panose="03000509000000000000" charset="-122"/>
              <a:cs typeface="LSIELG+MicrosoftYaHei" panose="020B0503020204020204" charset="-122"/>
            </a:endParaRPr>
          </a:p>
          <a:p>
            <a:pPr marL="0" marR="0">
              <a:lnSpc>
                <a:spcPts val="1920"/>
              </a:lnSpc>
              <a:spcBef>
                <a:spcPts val="0"/>
              </a:spcBef>
              <a:spcAft>
                <a:spcPts val="0"/>
              </a:spcAft>
            </a:pPr>
            <a:r>
              <a:rPr sz="1400" dirty="0">
                <a:solidFill>
                  <a:srgbClr val="000000"/>
                </a:solidFill>
                <a:latin typeface="方正黑体_GBK" panose="03000509000000000000" charset="-122"/>
                <a:ea typeface="方正黑体_GBK" panose="03000509000000000000" charset="-122"/>
                <a:cs typeface="LSIELG+MicrosoftYaHei" panose="020B0503020204020204" charset="-122"/>
              </a:rPr>
              <a:t>与可研数据的一致性，例如：上网电价，运行成本，总投资、运行寿期等数据；</a:t>
            </a:r>
            <a:endParaRPr sz="14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
        <p:nvSpPr>
          <p:cNvPr id="8" name="object 8"/>
          <p:cNvSpPr txBox="1"/>
          <p:nvPr/>
        </p:nvSpPr>
        <p:spPr>
          <a:xfrm>
            <a:off x="684443" y="2717304"/>
            <a:ext cx="1892799" cy="269875"/>
          </a:xfrm>
          <a:prstGeom prst="rect">
            <a:avLst/>
          </a:prstGeom>
        </p:spPr>
        <p:txBody>
          <a:bodyPr vert="horz" wrap="square" lIns="0" tIns="0" rIns="0" bIns="0" rtlCol="0">
            <a:spAutoFit/>
          </a:bodyPr>
          <a:lstStyle/>
          <a:p>
            <a:pPr marL="0" marR="0">
              <a:lnSpc>
                <a:spcPts val="2105"/>
              </a:lnSpc>
              <a:spcBef>
                <a:spcPts val="0"/>
              </a:spcBef>
              <a:spcAft>
                <a:spcPts val="0"/>
              </a:spcAft>
            </a:pPr>
            <a:r>
              <a:rPr sz="1600" dirty="0">
                <a:solidFill>
                  <a:srgbClr val="000000"/>
                </a:solidFill>
                <a:latin typeface="方正黑体_GBK" panose="03000509000000000000" charset="-122"/>
                <a:ea typeface="方正黑体_GBK" panose="03000509000000000000" charset="-122"/>
                <a:cs typeface="方正黑体_GBK" panose="03000509000000000000" charset="-122"/>
              </a:rPr>
              <a:t>（2）普遍性分析</a:t>
            </a:r>
            <a:r>
              <a:rPr sz="1600" dirty="0">
                <a:solidFill>
                  <a:srgbClr val="000000"/>
                </a:solidFill>
                <a:latin typeface="LSIELG+MicrosoftYaHei" panose="020B0503020204020204" charset="-122"/>
                <a:cs typeface="LSIELG+MicrosoftYaHei" panose="020B0503020204020204" charset="-122"/>
              </a:rPr>
              <a:t>：</a:t>
            </a:r>
            <a:endParaRPr sz="1600" dirty="0">
              <a:solidFill>
                <a:srgbClr val="000000"/>
              </a:solidFill>
              <a:latin typeface="LSIELG+MicrosoftYaHei" panose="020B0503020204020204" charset="-122"/>
              <a:cs typeface="LSIELG+MicrosoftYaHei" panose="020B0503020204020204" charset="-122"/>
            </a:endParaRPr>
          </a:p>
        </p:txBody>
      </p:sp>
      <p:sp>
        <p:nvSpPr>
          <p:cNvPr id="9" name="object 9"/>
          <p:cNvSpPr txBox="1"/>
          <p:nvPr/>
        </p:nvSpPr>
        <p:spPr>
          <a:xfrm>
            <a:off x="1187363" y="3076089"/>
            <a:ext cx="7916444" cy="1498600"/>
          </a:xfrm>
          <a:prstGeom prst="rect">
            <a:avLst/>
          </a:prstGeom>
        </p:spPr>
        <p:txBody>
          <a:bodyPr vert="horz" wrap="square" lIns="0" tIns="0" rIns="0" bIns="0" rtlCol="0">
            <a:spAutoFit/>
          </a:bodyPr>
          <a:lstStyle/>
          <a:p>
            <a:pPr marL="0" marR="0">
              <a:lnSpc>
                <a:spcPts val="2105"/>
              </a:lnSpc>
              <a:spcBef>
                <a:spcPts val="0"/>
              </a:spcBef>
              <a:spcAft>
                <a:spcPts val="0"/>
              </a:spcAft>
            </a:pPr>
            <a:r>
              <a:rPr sz="1400" dirty="0">
                <a:solidFill>
                  <a:srgbClr val="000000"/>
                </a:solidFill>
                <a:latin typeface="方正黑体_GBK" panose="03000509000000000000" charset="-122"/>
                <a:ea typeface="方正黑体_GBK" panose="03000509000000000000" charset="-122"/>
                <a:cs typeface="方正黑体_GBK" panose="03000509000000000000" charset="-122"/>
              </a:rPr>
              <a:t>识别类似项目：装机容量+/-50%、同区域、同技术、本项目开始时间或项目设计文件</a:t>
            </a:r>
            <a:endParaRPr sz="1400" dirty="0">
              <a:solidFill>
                <a:srgbClr val="000000"/>
              </a:solidFill>
              <a:latin typeface="方正黑体_GBK" panose="03000509000000000000" charset="-122"/>
              <a:ea typeface="方正黑体_GBK" panose="03000509000000000000" charset="-122"/>
              <a:cs typeface="方正黑体_GBK" panose="03000509000000000000" charset="-122"/>
            </a:endParaRPr>
          </a:p>
          <a:p>
            <a:pPr marL="0" marR="0">
              <a:lnSpc>
                <a:spcPts val="1920"/>
              </a:lnSpc>
              <a:spcBef>
                <a:spcPts val="0"/>
              </a:spcBef>
              <a:spcAft>
                <a:spcPts val="0"/>
              </a:spcAft>
            </a:pPr>
            <a:r>
              <a:rPr sz="1400" dirty="0">
                <a:solidFill>
                  <a:srgbClr val="000000"/>
                </a:solidFill>
                <a:latin typeface="方正黑体_GBK" panose="03000509000000000000" charset="-122"/>
                <a:ea typeface="方正黑体_GBK" panose="03000509000000000000" charset="-122"/>
                <a:cs typeface="方正黑体_GBK" panose="03000509000000000000" charset="-122"/>
              </a:rPr>
              <a:t>（PDD）公示之前</a:t>
            </a:r>
            <a:r>
              <a:rPr sz="1400" dirty="0">
                <a:solidFill>
                  <a:srgbClr val="000000"/>
                </a:solidFill>
                <a:latin typeface="LSIELG+MicrosoftYaHei" panose="020B0503020204020204" charset="-122"/>
                <a:cs typeface="LSIELG+MicrosoftYaHei" panose="020B0503020204020204" charset="-122"/>
              </a:rPr>
              <a:t>商</a:t>
            </a:r>
            <a:r>
              <a:rPr sz="1400" dirty="0">
                <a:solidFill>
                  <a:srgbClr val="000000"/>
                </a:solidFill>
                <a:latin typeface="方正黑体_GBK" panose="03000509000000000000" charset="-122"/>
                <a:ea typeface="方正黑体_GBK" panose="03000509000000000000" charset="-122"/>
                <a:cs typeface="方正黑体_GBK" panose="03000509000000000000" charset="-122"/>
              </a:rPr>
              <a:t>业运行的项目</a:t>
            </a:r>
            <a:r>
              <a:rPr sz="1400" dirty="0">
                <a:solidFill>
                  <a:srgbClr val="000000"/>
                </a:solidFill>
                <a:latin typeface="LSIELG+MicrosoftYaHei" panose="020B0503020204020204" charset="-122"/>
                <a:cs typeface="LSIELG+MicrosoftYaHei" panose="020B0503020204020204" charset="-122"/>
              </a:rPr>
              <a:t>；</a:t>
            </a:r>
            <a:endParaRPr sz="1400" dirty="0">
              <a:solidFill>
                <a:srgbClr val="000000"/>
              </a:solidFill>
              <a:latin typeface="LSIELG+MicrosoftYaHei" panose="020B0503020204020204" charset="-122"/>
              <a:cs typeface="LSIELG+MicrosoftYaHei" panose="020B0503020204020204" charset="-122"/>
            </a:endParaRPr>
          </a:p>
          <a:p>
            <a:pPr marL="76200" marR="0">
              <a:lnSpc>
                <a:spcPts val="2400"/>
              </a:lnSpc>
              <a:spcBef>
                <a:spcPts val="280"/>
              </a:spcBef>
              <a:spcAft>
                <a:spcPts val="0"/>
              </a:spcAft>
            </a:pPr>
            <a:r>
              <a:rPr dirty="0">
                <a:solidFill>
                  <a:srgbClr val="FFCD00"/>
                </a:solidFill>
                <a:latin typeface="BMFEHD+CambriaMath" panose="02040503050406030204"/>
                <a:cs typeface="BMFEHD+CambriaMath" panose="02040503050406030204"/>
              </a:rPr>
              <a:t>◉</a:t>
            </a:r>
            <a:r>
              <a:rPr sz="2000" spc="395" dirty="0">
                <a:solidFill>
                  <a:srgbClr val="FFCD00"/>
                </a:solidFill>
                <a:latin typeface="Times New Roman" panose="02020603050405020304"/>
                <a:cs typeface="Times New Roman" panose="02020603050405020304"/>
              </a:rPr>
              <a:t> </a:t>
            </a:r>
            <a:r>
              <a:rPr sz="1400" u="sng" dirty="0">
                <a:solidFill>
                  <a:srgbClr val="000000"/>
                </a:solidFill>
                <a:latin typeface="方正黑体_GBK" panose="03000509000000000000" charset="-122"/>
                <a:ea typeface="方正黑体_GBK" panose="03000509000000000000" charset="-122"/>
                <a:cs typeface="方正黑体_GBK" panose="03000509000000000000" charset="-122"/>
              </a:rPr>
              <a:t>减排量计算</a:t>
            </a:r>
            <a:r>
              <a:rPr sz="1400" dirty="0">
                <a:solidFill>
                  <a:srgbClr val="000000"/>
                </a:solidFill>
                <a:latin typeface="方正黑体_GBK" panose="03000509000000000000" charset="-122"/>
                <a:ea typeface="方正黑体_GBK" panose="03000509000000000000" charset="-122"/>
                <a:cs typeface="方正黑体_GBK" panose="03000509000000000000" charset="-122"/>
              </a:rPr>
              <a:t>：</a:t>
            </a:r>
            <a:r>
              <a:rPr sz="1400" spc="100" dirty="0">
                <a:solidFill>
                  <a:srgbClr val="000000"/>
                </a:solidFill>
                <a:latin typeface="方正黑体_GBK" panose="03000509000000000000" charset="-122"/>
                <a:ea typeface="方正黑体_GBK" panose="03000509000000000000" charset="-122"/>
                <a:cs typeface="方正黑体_GBK" panose="03000509000000000000" charset="-122"/>
              </a:rPr>
              <a:t> </a:t>
            </a:r>
            <a:r>
              <a:rPr sz="1400" dirty="0">
                <a:solidFill>
                  <a:srgbClr val="000000"/>
                </a:solidFill>
                <a:latin typeface="方正黑体_GBK" panose="03000509000000000000" charset="-122"/>
                <a:ea typeface="方正黑体_GBK" panose="03000509000000000000" charset="-122"/>
                <a:cs typeface="方正黑体_GBK" panose="03000509000000000000" charset="-122"/>
              </a:rPr>
              <a:t>年净供电量、排放因子</a:t>
            </a:r>
            <a:endParaRPr sz="1400" dirty="0">
              <a:solidFill>
                <a:srgbClr val="000000"/>
              </a:solidFill>
              <a:latin typeface="方正黑体_GBK" panose="03000509000000000000" charset="-122"/>
              <a:ea typeface="方正黑体_GBK" panose="03000509000000000000" charset="-122"/>
              <a:cs typeface="方正黑体_GBK" panose="03000509000000000000" charset="-122"/>
            </a:endParaRPr>
          </a:p>
          <a:p>
            <a:pPr marL="76200" marR="0">
              <a:lnSpc>
                <a:spcPts val="2400"/>
              </a:lnSpc>
              <a:spcBef>
                <a:spcPts val="115"/>
              </a:spcBef>
              <a:spcAft>
                <a:spcPts val="0"/>
              </a:spcAft>
            </a:pPr>
            <a:r>
              <a:rPr dirty="0">
                <a:solidFill>
                  <a:srgbClr val="FFCD00"/>
                </a:solidFill>
                <a:latin typeface="BMFEHD+CambriaMath" panose="02040503050406030204"/>
                <a:cs typeface="BMFEHD+CambriaMath" panose="02040503050406030204"/>
              </a:rPr>
              <a:t>◉</a:t>
            </a:r>
            <a:r>
              <a:rPr sz="2000" spc="395" dirty="0">
                <a:solidFill>
                  <a:srgbClr val="FFCD00"/>
                </a:solidFill>
                <a:latin typeface="Times New Roman" panose="02020603050405020304"/>
                <a:cs typeface="Times New Roman" panose="02020603050405020304"/>
              </a:rPr>
              <a:t> </a:t>
            </a:r>
            <a:r>
              <a:rPr sz="1400" u="sng" dirty="0">
                <a:solidFill>
                  <a:srgbClr val="000000"/>
                </a:solidFill>
                <a:latin typeface="方正黑体_GBK" panose="03000509000000000000" charset="-122"/>
                <a:ea typeface="方正黑体_GBK" panose="03000509000000000000" charset="-122"/>
                <a:cs typeface="LSIELG+MicrosoftYaHei" panose="020B0503020204020204" charset="-122"/>
              </a:rPr>
              <a:t>监测计划</a:t>
            </a:r>
            <a:r>
              <a:rPr sz="1400" dirty="0">
                <a:solidFill>
                  <a:srgbClr val="000000"/>
                </a:solidFill>
                <a:latin typeface="方正黑体_GBK" panose="03000509000000000000" charset="-122"/>
                <a:ea typeface="方正黑体_GBK" panose="03000509000000000000" charset="-122"/>
                <a:cs typeface="LSIELG+MicrosoftYaHei" panose="020B0503020204020204" charset="-122"/>
              </a:rPr>
              <a:t>：监测参数、电表精度、监测点、电气主接线图、监测组织机构和责任。</a:t>
            </a:r>
            <a:endParaRPr sz="1400" dirty="0">
              <a:solidFill>
                <a:srgbClr val="000000"/>
              </a:solidFill>
              <a:latin typeface="LSIELG+MicrosoftYaHei" panose="020B0503020204020204" charset="-122"/>
              <a:cs typeface="LSIELG+MicrosoftYaHei" panose="020B0503020204020204" charset="-122"/>
            </a:endParaRPr>
          </a:p>
          <a:p>
            <a:pPr marL="76200" marR="0">
              <a:lnSpc>
                <a:spcPts val="2400"/>
              </a:lnSpc>
              <a:spcBef>
                <a:spcPts val="70"/>
              </a:spcBef>
              <a:spcAft>
                <a:spcPts val="0"/>
              </a:spcAft>
            </a:pPr>
            <a:r>
              <a:rPr dirty="0">
                <a:solidFill>
                  <a:srgbClr val="FFCD00"/>
                </a:solidFill>
                <a:latin typeface="BMFEHD+CambriaMath" panose="02040503050406030204"/>
                <a:cs typeface="BMFEHD+CambriaMath" panose="02040503050406030204"/>
              </a:rPr>
              <a:t>◉</a:t>
            </a:r>
            <a:r>
              <a:rPr sz="2000" spc="395" dirty="0">
                <a:solidFill>
                  <a:srgbClr val="FFCD00"/>
                </a:solidFill>
                <a:latin typeface="Times New Roman" panose="02020603050405020304"/>
                <a:cs typeface="Times New Roman" panose="02020603050405020304"/>
              </a:rPr>
              <a:t> </a:t>
            </a:r>
            <a:r>
              <a:rPr sz="1400" u="sng" dirty="0">
                <a:solidFill>
                  <a:srgbClr val="000000"/>
                </a:solidFill>
                <a:latin typeface="方正黑体_GBK" panose="03000509000000000000" charset="-122"/>
                <a:ea typeface="方正黑体_GBK" panose="03000509000000000000" charset="-122"/>
                <a:cs typeface="LSIELG+MicrosoftYaHei" panose="020B0503020204020204" charset="-122"/>
              </a:rPr>
              <a:t>利益相关方调查</a:t>
            </a:r>
            <a:r>
              <a:rPr sz="1400" dirty="0">
                <a:solidFill>
                  <a:srgbClr val="000000"/>
                </a:solidFill>
                <a:latin typeface="方正黑体_GBK" panose="03000509000000000000" charset="-122"/>
                <a:ea typeface="方正黑体_GBK" panose="03000509000000000000" charset="-122"/>
                <a:cs typeface="LSIELG+MicrosoftYaHei" panose="020B0503020204020204" charset="-122"/>
              </a:rPr>
              <a:t>：时间、方式、人员。</a:t>
            </a:r>
            <a:endParaRPr sz="14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539620" y="123975"/>
            <a:ext cx="4010782"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案例分析</a:t>
            </a:r>
            <a:r>
              <a:rPr sz="2000" dirty="0">
                <a:solidFill>
                  <a:srgbClr val="003869"/>
                </a:solidFill>
                <a:latin typeface="JTWVAW+MicrosoftYaHei-Bold" panose="020B0703020204020201" charset="-122"/>
                <a:cs typeface="JTWVAW+MicrosoftYaHei-Bold" panose="020B0703020204020201" charset="-122"/>
              </a:rPr>
              <a:t>——</a:t>
            </a: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风电项目开发和监测</a:t>
            </a:r>
            <a:endParaRPr sz="2000" dirty="0">
              <a:solidFill>
                <a:srgbClr val="003869"/>
              </a:solidFill>
              <a:latin typeface="方正黑体_GBK" panose="03000509000000000000" charset="-122"/>
              <a:ea typeface="方正黑体_GBK" panose="03000509000000000000" charset="-122"/>
              <a:cs typeface="SVDSIO+MicrosoftYaHei-Bold" panose="020B0703020204020201" charset="-122"/>
            </a:endParaRPr>
          </a:p>
        </p:txBody>
      </p:sp>
      <p:sp>
        <p:nvSpPr>
          <p:cNvPr id="5" name="object 5"/>
          <p:cNvSpPr txBox="1"/>
          <p:nvPr/>
        </p:nvSpPr>
        <p:spPr>
          <a:xfrm>
            <a:off x="890957" y="887079"/>
            <a:ext cx="129540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rgbClr val="000000"/>
                </a:solidFill>
                <a:latin typeface="方正黑体_GBK" panose="03000509000000000000" charset="-122"/>
                <a:ea typeface="方正黑体_GBK" panose="03000509000000000000" charset="-122"/>
                <a:cs typeface="LSIELG+MicrosoftYaHei" panose="020B0503020204020204" charset="-122"/>
              </a:rPr>
              <a:t>减排量计算</a:t>
            </a:r>
            <a:endParaRPr sz="18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
        <p:nvSpPr>
          <p:cNvPr id="6" name="object 6"/>
          <p:cNvSpPr txBox="1"/>
          <p:nvPr/>
        </p:nvSpPr>
        <p:spPr>
          <a:xfrm>
            <a:off x="897053" y="1242861"/>
            <a:ext cx="7004819" cy="253365"/>
          </a:xfrm>
          <a:prstGeom prst="rect">
            <a:avLst/>
          </a:prstGeom>
        </p:spPr>
        <p:txBody>
          <a:bodyPr vert="horz" wrap="square" lIns="0" tIns="0" rIns="0" bIns="0" rtlCol="0">
            <a:spAutoFit/>
          </a:bodyPr>
          <a:lstStyle/>
          <a:p>
            <a:pPr marL="0" marR="0">
              <a:lnSpc>
                <a:spcPts val="1980"/>
              </a:lnSpc>
              <a:spcBef>
                <a:spcPts val="0"/>
              </a:spcBef>
              <a:spcAft>
                <a:spcPts val="0"/>
              </a:spcAft>
            </a:pPr>
            <a:r>
              <a:rPr sz="1500" dirty="0">
                <a:solidFill>
                  <a:srgbClr val="000000"/>
                </a:solidFill>
                <a:latin typeface="方正黑体_GBK" panose="03000509000000000000" charset="-122"/>
                <a:ea typeface="方正黑体_GBK" panose="03000509000000000000" charset="-122"/>
                <a:cs typeface="方正黑体_GBK" panose="03000509000000000000" charset="-122"/>
              </a:rPr>
              <a:t>根据方法学，风电项目不涉及项目排放</a:t>
            </a:r>
            <a:r>
              <a:rPr sz="1500" spc="-43" dirty="0">
                <a:solidFill>
                  <a:srgbClr val="000000"/>
                </a:solidFill>
                <a:latin typeface="方正黑体_GBK" panose="03000509000000000000" charset="-122"/>
                <a:ea typeface="方正黑体_GBK" panose="03000509000000000000" charset="-122"/>
                <a:cs typeface="方正黑体_GBK" panose="03000509000000000000" charset="-122"/>
              </a:rPr>
              <a:t>(PEy</a:t>
            </a:r>
            <a:r>
              <a:rPr sz="1500" spc="-345" dirty="0">
                <a:solidFill>
                  <a:srgbClr val="000000"/>
                </a:solidFill>
                <a:latin typeface="方正黑体_GBK" panose="03000509000000000000" charset="-122"/>
                <a:ea typeface="方正黑体_GBK" panose="03000509000000000000" charset="-122"/>
                <a:cs typeface="方正黑体_GBK" panose="03000509000000000000" charset="-122"/>
              </a:rPr>
              <a:t> </a:t>
            </a:r>
            <a:r>
              <a:rPr sz="1500" dirty="0">
                <a:solidFill>
                  <a:srgbClr val="000000"/>
                </a:solidFill>
                <a:latin typeface="方正黑体_GBK" panose="03000509000000000000" charset="-122"/>
                <a:ea typeface="方正黑体_GBK" panose="03000509000000000000" charset="-122"/>
                <a:cs typeface="方正黑体_GBK" panose="03000509000000000000" charset="-122"/>
              </a:rPr>
              <a:t>)和泄漏</a:t>
            </a:r>
            <a:r>
              <a:rPr sz="1500" spc="-76" dirty="0">
                <a:solidFill>
                  <a:srgbClr val="000000"/>
                </a:solidFill>
                <a:latin typeface="方正黑体_GBK" panose="03000509000000000000" charset="-122"/>
                <a:ea typeface="方正黑体_GBK" panose="03000509000000000000" charset="-122"/>
                <a:cs typeface="方正黑体_GBK" panose="03000509000000000000" charset="-122"/>
              </a:rPr>
              <a:t>(LEy</a:t>
            </a:r>
            <a:r>
              <a:rPr sz="1500" spc="-345" dirty="0">
                <a:solidFill>
                  <a:srgbClr val="000000"/>
                </a:solidFill>
                <a:latin typeface="方正黑体_GBK" panose="03000509000000000000" charset="-122"/>
                <a:ea typeface="方正黑体_GBK" panose="03000509000000000000" charset="-122"/>
                <a:cs typeface="方正黑体_GBK" panose="03000509000000000000" charset="-122"/>
              </a:rPr>
              <a:t> </a:t>
            </a:r>
            <a:r>
              <a:rPr sz="1500" dirty="0">
                <a:solidFill>
                  <a:srgbClr val="000000"/>
                </a:solidFill>
                <a:latin typeface="方正黑体_GBK" panose="03000509000000000000" charset="-122"/>
                <a:ea typeface="方正黑体_GBK" panose="03000509000000000000" charset="-122"/>
                <a:cs typeface="方正黑体_GBK" panose="03000509000000000000" charset="-122"/>
              </a:rPr>
              <a:t>),</a:t>
            </a:r>
            <a:r>
              <a:rPr sz="1500" spc="-14" dirty="0">
                <a:solidFill>
                  <a:srgbClr val="000000"/>
                </a:solidFill>
                <a:latin typeface="方正黑体_GBK" panose="03000509000000000000" charset="-122"/>
                <a:ea typeface="方正黑体_GBK" panose="03000509000000000000" charset="-122"/>
                <a:cs typeface="方正黑体_GBK" panose="03000509000000000000" charset="-122"/>
              </a:rPr>
              <a:t> </a:t>
            </a:r>
            <a:r>
              <a:rPr sz="1500" dirty="0">
                <a:solidFill>
                  <a:srgbClr val="000000"/>
                </a:solidFill>
                <a:latin typeface="方正黑体_GBK" panose="03000509000000000000" charset="-122"/>
                <a:ea typeface="方正黑体_GBK" panose="03000509000000000000" charset="-122"/>
                <a:cs typeface="方正黑体_GBK" panose="03000509000000000000" charset="-122"/>
              </a:rPr>
              <a:t>项目减排量计算公式如下</a:t>
            </a:r>
            <a:endParaRPr sz="15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txBox="1"/>
          <p:nvPr/>
        </p:nvSpPr>
        <p:spPr>
          <a:xfrm>
            <a:off x="1028071" y="1886061"/>
            <a:ext cx="1560576" cy="496804"/>
          </a:xfrm>
          <a:prstGeom prst="rect">
            <a:avLst/>
          </a:prstGeom>
        </p:spPr>
        <p:txBody>
          <a:bodyPr vert="horz" wrap="square" lIns="0" tIns="0" rIns="0" bIns="0" rtlCol="0">
            <a:spAutoFit/>
          </a:bodyPr>
          <a:lstStyle/>
          <a:p>
            <a:pPr marL="0" marR="0">
              <a:lnSpc>
                <a:spcPts val="3125"/>
              </a:lnSpc>
              <a:spcBef>
                <a:spcPts val="0"/>
              </a:spcBef>
              <a:spcAft>
                <a:spcPts val="0"/>
              </a:spcAft>
            </a:pPr>
            <a:r>
              <a:rPr sz="2800" dirty="0">
                <a:solidFill>
                  <a:srgbClr val="000000"/>
                </a:solidFill>
                <a:latin typeface="Arial" panose="020B0604020202020204"/>
                <a:cs typeface="Arial" panose="020B0604020202020204"/>
              </a:rPr>
              <a:t>ER</a:t>
            </a:r>
            <a:r>
              <a:rPr sz="2800" baseline="-24000" dirty="0">
                <a:solidFill>
                  <a:srgbClr val="000000"/>
                </a:solidFill>
                <a:latin typeface="Arial" panose="020B0604020202020204"/>
                <a:cs typeface="Arial" panose="020B0604020202020204"/>
              </a:rPr>
              <a:t>y</a:t>
            </a:r>
            <a:r>
              <a:rPr sz="2800" dirty="0">
                <a:solidFill>
                  <a:srgbClr val="000000"/>
                </a:solidFill>
                <a:latin typeface="Arial" panose="020B0604020202020204"/>
                <a:cs typeface="Arial" panose="020B0604020202020204"/>
              </a:rPr>
              <a:t>=BE</a:t>
            </a:r>
            <a:r>
              <a:rPr sz="2800" baseline="-24000" dirty="0">
                <a:solidFill>
                  <a:srgbClr val="000000"/>
                </a:solidFill>
                <a:latin typeface="Arial" panose="020B0604020202020204"/>
                <a:cs typeface="Arial" panose="020B0604020202020204"/>
              </a:rPr>
              <a:t>y</a:t>
            </a:r>
            <a:endParaRPr sz="2800" baseline="-24000" dirty="0">
              <a:solidFill>
                <a:srgbClr val="000000"/>
              </a:solidFill>
              <a:latin typeface="Arial" panose="020B0604020202020204"/>
              <a:cs typeface="Arial" panose="020B0604020202020204"/>
            </a:endParaRPr>
          </a:p>
        </p:txBody>
      </p:sp>
      <p:sp>
        <p:nvSpPr>
          <p:cNvPr id="8" name="object 8"/>
          <p:cNvSpPr txBox="1"/>
          <p:nvPr/>
        </p:nvSpPr>
        <p:spPr>
          <a:xfrm>
            <a:off x="1012831" y="2592205"/>
            <a:ext cx="3543454" cy="431656"/>
          </a:xfrm>
          <a:prstGeom prst="rect">
            <a:avLst/>
          </a:prstGeom>
        </p:spPr>
        <p:txBody>
          <a:bodyPr vert="horz" wrap="square" lIns="0" tIns="0" rIns="0" bIns="0" rtlCol="0">
            <a:spAutoFit/>
          </a:bodyPr>
          <a:lstStyle/>
          <a:p>
            <a:pPr marL="0" marR="0">
              <a:lnSpc>
                <a:spcPts val="2680"/>
              </a:lnSpc>
              <a:spcBef>
                <a:spcPts val="0"/>
              </a:spcBef>
              <a:spcAft>
                <a:spcPts val="0"/>
              </a:spcAft>
            </a:pPr>
            <a:r>
              <a:rPr sz="3600" baseline="37000" dirty="0">
                <a:solidFill>
                  <a:srgbClr val="000000"/>
                </a:solidFill>
                <a:latin typeface="Arial" panose="020B0604020202020204"/>
                <a:cs typeface="Arial" panose="020B0604020202020204"/>
              </a:rPr>
              <a:t>BE</a:t>
            </a:r>
            <a:r>
              <a:rPr sz="1600" spc="-20" dirty="0">
                <a:solidFill>
                  <a:srgbClr val="000000"/>
                </a:solidFill>
                <a:latin typeface="Arial" panose="020B0604020202020204"/>
                <a:cs typeface="Arial" panose="020B0604020202020204"/>
              </a:rPr>
              <a:t>y</a:t>
            </a:r>
            <a:r>
              <a:rPr sz="3600" baseline="37000" dirty="0">
                <a:solidFill>
                  <a:srgbClr val="000000"/>
                </a:solidFill>
                <a:latin typeface="Arial" panose="020B0604020202020204"/>
                <a:cs typeface="Arial" panose="020B0604020202020204"/>
              </a:rPr>
              <a:t>=EG</a:t>
            </a:r>
            <a:r>
              <a:rPr sz="2400" spc="-15" baseline="-24000" dirty="0">
                <a:solidFill>
                  <a:srgbClr val="000000"/>
                </a:solidFill>
                <a:latin typeface="Arial" panose="020B0604020202020204"/>
                <a:cs typeface="Arial" panose="020B0604020202020204"/>
              </a:rPr>
              <a:t>facility,y</a:t>
            </a:r>
            <a:r>
              <a:rPr sz="2400" dirty="0">
                <a:solidFill>
                  <a:srgbClr val="000000"/>
                </a:solidFill>
                <a:latin typeface="宋体" panose="02010600030101010101" pitchFamily="2" charset="-122"/>
                <a:cs typeface="宋体" panose="02010600030101010101" pitchFamily="2" charset="-122"/>
              </a:rPr>
              <a:t>×</a:t>
            </a:r>
            <a:r>
              <a:rPr sz="2400" dirty="0">
                <a:solidFill>
                  <a:srgbClr val="000000"/>
                </a:solidFill>
                <a:latin typeface="Arial" panose="020B0604020202020204"/>
                <a:cs typeface="Arial" panose="020B0604020202020204"/>
              </a:rPr>
              <a:t>EF</a:t>
            </a:r>
            <a:r>
              <a:rPr sz="2400" baseline="-24000" dirty="0">
                <a:solidFill>
                  <a:srgbClr val="000000"/>
                </a:solidFill>
                <a:latin typeface="Arial" panose="020B0604020202020204"/>
                <a:cs typeface="Arial" panose="020B0604020202020204"/>
              </a:rPr>
              <a:t>grid,CM,y</a:t>
            </a:r>
            <a:endParaRPr sz="2400" baseline="-24000" dirty="0">
              <a:solidFill>
                <a:srgbClr val="000000"/>
              </a:solidFill>
              <a:latin typeface="Arial" panose="020B0604020202020204"/>
              <a:cs typeface="Arial" panose="020B0604020202020204"/>
            </a:endParaRPr>
          </a:p>
        </p:txBody>
      </p:sp>
      <p:sp>
        <p:nvSpPr>
          <p:cNvPr id="9" name="object 9"/>
          <p:cNvSpPr txBox="1"/>
          <p:nvPr/>
        </p:nvSpPr>
        <p:spPr>
          <a:xfrm>
            <a:off x="1043745" y="3147570"/>
            <a:ext cx="7074408" cy="62420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rgbClr val="000000"/>
                </a:solidFill>
                <a:latin typeface="方正黑体_GBK" panose="03000509000000000000" charset="-122"/>
                <a:ea typeface="方正黑体_GBK" panose="03000509000000000000" charset="-122"/>
                <a:cs typeface="方正黑体_GBK" panose="03000509000000000000" charset="-122"/>
              </a:rPr>
              <a:t>•</a:t>
            </a:r>
            <a:r>
              <a:rPr sz="1800" spc="114" dirty="0">
                <a:solidFill>
                  <a:srgbClr val="000000"/>
                </a:solidFill>
                <a:latin typeface="方正黑体_GBK" panose="03000509000000000000" charset="-122"/>
                <a:ea typeface="方正黑体_GBK" panose="03000509000000000000" charset="-122"/>
                <a:cs typeface="方正黑体_GBK" panose="03000509000000000000" charset="-122"/>
              </a:rPr>
              <a:t> </a:t>
            </a:r>
            <a:r>
              <a:rPr sz="1800" dirty="0">
                <a:solidFill>
                  <a:srgbClr val="000000"/>
                </a:solidFill>
                <a:latin typeface="方正黑体_GBK" panose="03000509000000000000" charset="-122"/>
                <a:ea typeface="方正黑体_GBK" panose="03000509000000000000" charset="-122"/>
                <a:cs typeface="方正黑体_GBK" panose="03000509000000000000" charset="-122"/>
              </a:rPr>
              <a:t>其中EF</a:t>
            </a:r>
            <a:r>
              <a:rPr sz="1800" baseline="-25000" dirty="0">
                <a:solidFill>
                  <a:srgbClr val="000000"/>
                </a:solidFill>
                <a:latin typeface="方正黑体_GBK" panose="03000509000000000000" charset="-122"/>
                <a:ea typeface="方正黑体_GBK" panose="03000509000000000000" charset="-122"/>
                <a:cs typeface="方正黑体_GBK" panose="03000509000000000000" charset="-122"/>
              </a:rPr>
              <a:t>grid,CM,y</a:t>
            </a:r>
            <a:r>
              <a:rPr sz="1800" dirty="0">
                <a:solidFill>
                  <a:srgbClr val="000000"/>
                </a:solidFill>
                <a:latin typeface="方正黑体_GBK" panose="03000509000000000000" charset="-122"/>
                <a:ea typeface="方正黑体_GBK" panose="03000509000000000000" charset="-122"/>
                <a:cs typeface="方正黑体_GBK" panose="03000509000000000000" charset="-122"/>
              </a:rPr>
              <a:t>为项目为</a:t>
            </a:r>
            <a:r>
              <a:rPr sz="1800" dirty="0">
                <a:solidFill>
                  <a:srgbClr val="000000"/>
                </a:solidFill>
                <a:latin typeface="方正黑体_GBK" panose="03000509000000000000" charset="-122"/>
                <a:ea typeface="方正黑体_GBK" panose="03000509000000000000" charset="-122"/>
                <a:cs typeface="方正黑体_GBK" panose="03000509000000000000" charset="-122"/>
              </a:rPr>
              <a:t>y年度项目</a:t>
            </a:r>
            <a:r>
              <a:rPr sz="1800" spc="-15" dirty="0">
                <a:solidFill>
                  <a:srgbClr val="000000"/>
                </a:solidFill>
                <a:latin typeface="方正黑体_GBK" panose="03000509000000000000" charset="-122"/>
                <a:ea typeface="方正黑体_GBK" panose="03000509000000000000" charset="-122"/>
                <a:cs typeface="方正黑体_GBK" panose="03000509000000000000" charset="-122"/>
              </a:rPr>
              <a:t>CO</a:t>
            </a:r>
            <a:r>
              <a:rPr sz="1800" baseline="-25000" dirty="0">
                <a:solidFill>
                  <a:srgbClr val="000000"/>
                </a:solidFill>
                <a:latin typeface="方正黑体_GBK" panose="03000509000000000000" charset="-122"/>
                <a:ea typeface="方正黑体_GBK" panose="03000509000000000000" charset="-122"/>
                <a:cs typeface="方正黑体_GBK" panose="03000509000000000000" charset="-122"/>
              </a:rPr>
              <a:t>2</a:t>
            </a:r>
            <a:r>
              <a:rPr sz="1800" dirty="0">
                <a:solidFill>
                  <a:srgbClr val="000000"/>
                </a:solidFill>
                <a:latin typeface="方正黑体_GBK" panose="03000509000000000000" charset="-122"/>
                <a:ea typeface="方正黑体_GBK" panose="03000509000000000000" charset="-122"/>
                <a:cs typeface="方正黑体_GBK" panose="03000509000000000000" charset="-122"/>
              </a:rPr>
              <a:t>组合边际排放因子，根据最新</a:t>
            </a:r>
            <a:endParaRPr sz="1800" dirty="0">
              <a:solidFill>
                <a:srgbClr val="000000"/>
              </a:solidFill>
              <a:latin typeface="方正黑体_GBK" panose="03000509000000000000" charset="-122"/>
              <a:ea typeface="方正黑体_GBK" panose="03000509000000000000" charset="-122"/>
              <a:cs typeface="方正黑体_GBK" panose="03000509000000000000" charset="-122"/>
            </a:endParaRPr>
          </a:p>
          <a:p>
            <a:pPr marL="172085" marR="0">
              <a:lnSpc>
                <a:spcPts val="2375"/>
              </a:lnSpc>
              <a:spcBef>
                <a:spcPts val="120"/>
              </a:spcBef>
              <a:spcAft>
                <a:spcPts val="0"/>
              </a:spcAft>
            </a:pPr>
            <a:r>
              <a:rPr sz="1800" dirty="0">
                <a:solidFill>
                  <a:srgbClr val="000000"/>
                </a:solidFill>
                <a:latin typeface="方正黑体_GBK" panose="03000509000000000000" charset="-122"/>
                <a:ea typeface="方正黑体_GBK" panose="03000509000000000000" charset="-122"/>
                <a:cs typeface="方正黑体_GBK" panose="03000509000000000000" charset="-122"/>
              </a:rPr>
              <a:t>版本的“电力系统排放因子计算工具”予以计算(tCO</a:t>
            </a:r>
            <a:r>
              <a:rPr sz="1800" baseline="-25000" dirty="0">
                <a:solidFill>
                  <a:srgbClr val="000000"/>
                </a:solidFill>
                <a:latin typeface="方正黑体_GBK" panose="03000509000000000000" charset="-122"/>
                <a:ea typeface="方正黑体_GBK" panose="03000509000000000000" charset="-122"/>
                <a:cs typeface="方正黑体_GBK" panose="03000509000000000000" charset="-122"/>
              </a:rPr>
              <a:t>2</a:t>
            </a:r>
            <a:r>
              <a:rPr sz="1800" dirty="0">
                <a:solidFill>
                  <a:srgbClr val="000000"/>
                </a:solidFill>
                <a:latin typeface="方正黑体_GBK" panose="03000509000000000000" charset="-122"/>
                <a:ea typeface="方正黑体_GBK" panose="03000509000000000000" charset="-122"/>
                <a:cs typeface="方正黑体_GBK" panose="03000509000000000000" charset="-122"/>
              </a:rPr>
              <a:t>e/MWh)</a:t>
            </a:r>
            <a:r>
              <a:rPr sz="1800" dirty="0">
                <a:solidFill>
                  <a:srgbClr val="000000"/>
                </a:solidFill>
                <a:latin typeface="方正黑体_GBK" panose="03000509000000000000" charset="-122"/>
                <a:ea typeface="方正黑体_GBK" panose="03000509000000000000" charset="-122"/>
                <a:cs typeface="方正黑体_GBK" panose="03000509000000000000" charset="-122"/>
              </a:rPr>
              <a:t>；</a:t>
            </a:r>
            <a:endParaRPr sz="18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10" name="object 10"/>
          <p:cNvSpPr txBox="1"/>
          <p:nvPr/>
        </p:nvSpPr>
        <p:spPr>
          <a:xfrm>
            <a:off x="1043745" y="4011805"/>
            <a:ext cx="5960665"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rgbClr val="000000"/>
                </a:solidFill>
                <a:latin typeface="方正黑体_GBK" panose="03000509000000000000" charset="-122"/>
                <a:ea typeface="方正黑体_GBK" panose="03000509000000000000" charset="-122"/>
                <a:cs typeface="方正黑体_GBK" panose="03000509000000000000" charset="-122"/>
              </a:rPr>
              <a:t>•</a:t>
            </a:r>
            <a:r>
              <a:rPr sz="1800" spc="114" dirty="0">
                <a:solidFill>
                  <a:srgbClr val="000000"/>
                </a:solidFill>
                <a:latin typeface="方正黑体_GBK" panose="03000509000000000000" charset="-122"/>
                <a:ea typeface="方正黑体_GBK" panose="03000509000000000000" charset="-122"/>
                <a:cs typeface="方正黑体_GBK" panose="03000509000000000000" charset="-122"/>
              </a:rPr>
              <a:t> </a:t>
            </a:r>
            <a:r>
              <a:rPr sz="1800" dirty="0">
                <a:solidFill>
                  <a:srgbClr val="000000"/>
                </a:solidFill>
                <a:latin typeface="方正黑体_GBK" panose="03000509000000000000" charset="-122"/>
                <a:ea typeface="方正黑体_GBK" panose="03000509000000000000" charset="-122"/>
                <a:cs typeface="方正黑体_GBK" panose="03000509000000000000" charset="-122"/>
              </a:rPr>
              <a:t>EG</a:t>
            </a:r>
            <a:r>
              <a:rPr sz="1800" baseline="-25000" dirty="0">
                <a:solidFill>
                  <a:srgbClr val="000000"/>
                </a:solidFill>
                <a:latin typeface="方正黑体_GBK" panose="03000509000000000000" charset="-122"/>
                <a:ea typeface="方正黑体_GBK" panose="03000509000000000000" charset="-122"/>
                <a:cs typeface="方正黑体_GBK" panose="03000509000000000000" charset="-122"/>
              </a:rPr>
              <a:t>facility,y</a:t>
            </a:r>
            <a:r>
              <a:rPr sz="1800" dirty="0">
                <a:solidFill>
                  <a:srgbClr val="000000"/>
                </a:solidFill>
                <a:latin typeface="方正黑体_GBK" panose="03000509000000000000" charset="-122"/>
                <a:ea typeface="方正黑体_GBK" panose="03000509000000000000" charset="-122"/>
                <a:cs typeface="方正黑体_GBK" panose="03000509000000000000" charset="-122"/>
              </a:rPr>
              <a:t>为项目在</a:t>
            </a:r>
            <a:r>
              <a:rPr sz="1800" dirty="0">
                <a:solidFill>
                  <a:srgbClr val="000000"/>
                </a:solidFill>
                <a:latin typeface="方正黑体_GBK" panose="03000509000000000000" charset="-122"/>
                <a:ea typeface="方正黑体_GBK" panose="03000509000000000000" charset="-122"/>
                <a:cs typeface="方正黑体_GBK" panose="03000509000000000000" charset="-122"/>
              </a:rPr>
              <a:t>y年度向电网输送的净上网电量</a:t>
            </a:r>
            <a:r>
              <a:rPr sz="1800" dirty="0">
                <a:solidFill>
                  <a:srgbClr val="000000"/>
                </a:solidFill>
                <a:latin typeface="方正黑体_GBK" panose="03000509000000000000" charset="-122"/>
                <a:ea typeface="方正黑体_GBK" panose="03000509000000000000" charset="-122"/>
                <a:cs typeface="方正黑体_GBK" panose="03000509000000000000" charset="-122"/>
              </a:rPr>
              <a:t>(MWh)</a:t>
            </a:r>
            <a:endParaRPr sz="18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object 5"/>
          <p:cNvSpPr txBox="1"/>
          <p:nvPr/>
        </p:nvSpPr>
        <p:spPr>
          <a:xfrm>
            <a:off x="842077" y="890961"/>
            <a:ext cx="6984492" cy="710565"/>
          </a:xfrm>
          <a:prstGeom prst="rect">
            <a:avLst/>
          </a:prstGeom>
        </p:spPr>
        <p:txBody>
          <a:bodyPr vert="horz" wrap="square" lIns="0" tIns="0" rIns="0" bIns="0" rtlCol="0">
            <a:spAutoFit/>
          </a:bodyPr>
          <a:lstStyle/>
          <a:p>
            <a:pPr marL="0" marR="0">
              <a:lnSpc>
                <a:spcPts val="2770"/>
              </a:lnSpc>
              <a:spcBef>
                <a:spcPts val="0"/>
              </a:spcBef>
              <a:spcAft>
                <a:spcPts val="0"/>
              </a:spcAft>
            </a:pPr>
            <a:r>
              <a:rPr sz="2100" dirty="0">
                <a:solidFill>
                  <a:srgbClr val="000000"/>
                </a:solidFill>
                <a:latin typeface="方正黑体_GBK" panose="03000509000000000000" charset="-122"/>
                <a:ea typeface="方正黑体_GBK" panose="03000509000000000000" charset="-122"/>
                <a:cs typeface="LSIELG+MicrosoftYaHei" panose="020B0503020204020204" charset="-122"/>
              </a:rPr>
              <a:t>项目监测方法学</a:t>
            </a:r>
            <a:endParaRPr sz="2100" dirty="0">
              <a:solidFill>
                <a:srgbClr val="000000"/>
              </a:solidFill>
              <a:latin typeface="方正黑体_GBK" panose="03000509000000000000" charset="-122"/>
              <a:ea typeface="方正黑体_GBK" panose="03000509000000000000" charset="-122"/>
              <a:cs typeface="LSIELG+MicrosoftYaHei" panose="020B0503020204020204" charset="-122"/>
            </a:endParaRPr>
          </a:p>
          <a:p>
            <a:pPr marL="0" marR="0">
              <a:lnSpc>
                <a:spcPts val="2400"/>
              </a:lnSpc>
              <a:spcBef>
                <a:spcPts val="375"/>
              </a:spcBef>
              <a:spcAft>
                <a:spcPts val="0"/>
              </a:spcAft>
            </a:pPr>
            <a:r>
              <a:rPr dirty="0">
                <a:solidFill>
                  <a:srgbClr val="FFCD00"/>
                </a:solidFill>
                <a:latin typeface="BMFEHD+CambriaMath" panose="02040503050406030204"/>
                <a:cs typeface="BMFEHD+CambriaMath" panose="02040503050406030204"/>
              </a:rPr>
              <a:t>◉</a:t>
            </a:r>
            <a:r>
              <a:rPr sz="2400" spc="395" dirty="0">
                <a:solidFill>
                  <a:srgbClr val="FFCD00"/>
                </a:solidFill>
                <a:latin typeface="Times New Roman" panose="02020603050405020304"/>
                <a:cs typeface="Times New Roman" panose="02020603050405020304"/>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ACM0002:</a:t>
            </a:r>
            <a:r>
              <a:rPr sz="1600" spc="-25" dirty="0">
                <a:solidFill>
                  <a:srgbClr val="000000"/>
                </a:solidFill>
                <a:latin typeface="方正黑体_GBK" panose="03000509000000000000" charset="-122"/>
                <a:ea typeface="方正黑体_GBK" panose="03000509000000000000" charset="-122"/>
                <a:cs typeface="方正黑体_GBK" panose="03000509000000000000" charset="-122"/>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“可再生能源并网发电项目的整合基准线方法学”。</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6" name="object 6"/>
          <p:cNvSpPr txBox="1"/>
          <p:nvPr/>
        </p:nvSpPr>
        <p:spPr>
          <a:xfrm>
            <a:off x="842077" y="1642729"/>
            <a:ext cx="4079639" cy="307340"/>
          </a:xfrm>
          <a:prstGeom prst="rect">
            <a:avLst/>
          </a:prstGeom>
        </p:spPr>
        <p:txBody>
          <a:bodyPr vert="horz" wrap="square" lIns="0" tIns="0" rIns="0" bIns="0" rtlCol="0">
            <a:spAutoFit/>
          </a:bodyPr>
          <a:lstStyle/>
          <a:p>
            <a:pPr marL="0" marR="0">
              <a:lnSpc>
                <a:spcPts val="2400"/>
              </a:lnSpc>
              <a:spcBef>
                <a:spcPts val="0"/>
              </a:spcBef>
              <a:spcAft>
                <a:spcPts val="0"/>
              </a:spcAft>
            </a:pPr>
            <a:r>
              <a:rPr dirty="0">
                <a:solidFill>
                  <a:srgbClr val="FFCD00"/>
                </a:solidFill>
                <a:latin typeface="BMFEHD+CambriaMath" panose="02040503050406030204"/>
                <a:cs typeface="BMFEHD+CambriaMath" panose="02040503050406030204"/>
              </a:rPr>
              <a:t>◉</a:t>
            </a:r>
            <a:r>
              <a:rPr sz="2400" spc="395" dirty="0">
                <a:solidFill>
                  <a:srgbClr val="FFCD00"/>
                </a:solidFill>
                <a:latin typeface="Times New Roman" panose="02020603050405020304"/>
                <a:cs typeface="Times New Roman" panose="02020603050405020304"/>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监测参数：</a:t>
            </a:r>
            <a:r>
              <a:rPr sz="1600" spc="90" dirty="0">
                <a:solidFill>
                  <a:srgbClr val="000000"/>
                </a:solidFill>
                <a:latin typeface="方正黑体_GBK" panose="03000509000000000000" charset="-122"/>
                <a:ea typeface="方正黑体_GBK" panose="03000509000000000000" charset="-122"/>
                <a:cs typeface="方正黑体_GBK" panose="03000509000000000000" charset="-122"/>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项目净供电量(EG</a:t>
            </a:r>
            <a:r>
              <a:rPr sz="1600" baseline="-24000" dirty="0">
                <a:solidFill>
                  <a:srgbClr val="000000"/>
                </a:solidFill>
                <a:latin typeface="方正黑体_GBK" panose="03000509000000000000" charset="-122"/>
                <a:ea typeface="方正黑体_GBK" panose="03000509000000000000" charset="-122"/>
                <a:cs typeface="方正黑体_GBK" panose="03000509000000000000" charset="-122"/>
              </a:rPr>
              <a:t>facility,y</a:t>
            </a:r>
            <a:endParaRPr sz="1600" baseline="-240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txBox="1"/>
          <p:nvPr/>
        </p:nvSpPr>
        <p:spPr>
          <a:xfrm>
            <a:off x="4427220" y="1642745"/>
            <a:ext cx="21336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rgbClr val="000000"/>
                </a:solidFill>
                <a:latin typeface="JDQLKN+MicrosoftYaHei" panose="020B0503020204020204" charset="-122"/>
                <a:cs typeface="JDQLKN+MicrosoftYaHei" panose="020B0503020204020204" charset="-122"/>
              </a:rPr>
              <a:t>)</a:t>
            </a:r>
            <a:endParaRPr sz="1800" dirty="0">
              <a:solidFill>
                <a:srgbClr val="000000"/>
              </a:solidFill>
              <a:latin typeface="JDQLKN+MicrosoftYaHei" panose="020B0503020204020204" charset="-122"/>
              <a:cs typeface="JDQLKN+MicrosoftYaHei" panose="020B0503020204020204" charset="-122"/>
            </a:endParaRPr>
          </a:p>
        </p:txBody>
      </p:sp>
      <p:sp>
        <p:nvSpPr>
          <p:cNvPr id="8" name="object 8"/>
          <p:cNvSpPr txBox="1"/>
          <p:nvPr/>
        </p:nvSpPr>
        <p:spPr>
          <a:xfrm>
            <a:off x="842077" y="2063658"/>
            <a:ext cx="152400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rgbClr val="000000"/>
                </a:solidFill>
                <a:latin typeface="方正黑体_GBK" panose="03000509000000000000" charset="-122"/>
                <a:ea typeface="方正黑体_GBK" panose="03000509000000000000" charset="-122"/>
                <a:cs typeface="LSIELG+MicrosoftYaHei" panose="020B0503020204020204" charset="-122"/>
              </a:rPr>
              <a:t>监测数据管理</a:t>
            </a:r>
            <a:endParaRPr sz="18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
        <p:nvSpPr>
          <p:cNvPr id="9" name="object 9"/>
          <p:cNvSpPr txBox="1"/>
          <p:nvPr/>
        </p:nvSpPr>
        <p:spPr>
          <a:xfrm>
            <a:off x="842077" y="2369953"/>
            <a:ext cx="7391400" cy="683260"/>
          </a:xfrm>
          <a:prstGeom prst="rect">
            <a:avLst/>
          </a:prstGeom>
        </p:spPr>
        <p:txBody>
          <a:bodyPr vert="horz" wrap="square" lIns="0" tIns="0" rIns="0" bIns="0" rtlCol="0">
            <a:spAutoFit/>
          </a:bodyPr>
          <a:lstStyle/>
          <a:p>
            <a:pPr marL="0" marR="0">
              <a:lnSpc>
                <a:spcPts val="2665"/>
              </a:lnSpc>
              <a:spcBef>
                <a:spcPts val="0"/>
              </a:spcBef>
              <a:spcAft>
                <a:spcPts val="0"/>
              </a:spcAft>
            </a:pPr>
            <a:r>
              <a:rPr sz="2000" dirty="0">
                <a:solidFill>
                  <a:srgbClr val="FFCD00"/>
                </a:solidFill>
                <a:latin typeface="ILIHJG+Wingdings-Regular" panose="05000000000000000000"/>
                <a:cs typeface="ILIHJG+Wingdings-Regular" panose="05000000000000000000"/>
              </a:rPr>
              <a:t></a:t>
            </a:r>
            <a:r>
              <a:rPr sz="2000" spc="608" dirty="0">
                <a:solidFill>
                  <a:srgbClr val="FFCD00"/>
                </a:solidFill>
                <a:latin typeface="Times New Roman" panose="02020603050405020304"/>
                <a:cs typeface="Times New Roman" panose="02020603050405020304"/>
              </a:rPr>
              <a:t> </a:t>
            </a:r>
            <a:r>
              <a:rPr sz="1400" dirty="0">
                <a:solidFill>
                  <a:srgbClr val="000000"/>
                </a:solidFill>
                <a:latin typeface="方正黑体_GBK" panose="03000509000000000000" charset="-122"/>
                <a:ea typeface="方正黑体_GBK" panose="03000509000000000000" charset="-122"/>
                <a:cs typeface="LSIELG+MicrosoftYaHei" panose="020B0503020204020204" charset="-122"/>
              </a:rPr>
              <a:t>监测人员负责管理和存档监测数据及相关文档（电子版和纸质版）。</a:t>
            </a:r>
            <a:endParaRPr sz="1400" dirty="0">
              <a:solidFill>
                <a:srgbClr val="000000"/>
              </a:solidFill>
              <a:latin typeface="方正黑体_GBK" panose="03000509000000000000" charset="-122"/>
              <a:ea typeface="方正黑体_GBK" panose="03000509000000000000" charset="-122"/>
              <a:cs typeface="LSIELG+MicrosoftYaHei" panose="020B0503020204020204" charset="-122"/>
            </a:endParaRPr>
          </a:p>
          <a:p>
            <a:pPr marL="0" marR="0">
              <a:lnSpc>
                <a:spcPts val="2665"/>
              </a:lnSpc>
              <a:spcBef>
                <a:spcPts val="0"/>
              </a:spcBef>
              <a:spcAft>
                <a:spcPts val="0"/>
              </a:spcAft>
            </a:pPr>
            <a:r>
              <a:rPr sz="2000" dirty="0">
                <a:solidFill>
                  <a:srgbClr val="FFCD00"/>
                </a:solidFill>
                <a:latin typeface="ILIHJG+Wingdings-Regular" panose="05000000000000000000"/>
                <a:cs typeface="ILIHJG+Wingdings-Regular" panose="05000000000000000000"/>
              </a:rPr>
              <a:t></a:t>
            </a:r>
            <a:r>
              <a:rPr sz="2000" spc="608" dirty="0">
                <a:solidFill>
                  <a:srgbClr val="FFCD00"/>
                </a:solidFill>
                <a:latin typeface="Times New Roman" panose="02020603050405020304"/>
                <a:cs typeface="Times New Roman" panose="02020603050405020304"/>
              </a:rPr>
              <a:t> </a:t>
            </a:r>
            <a:r>
              <a:rPr sz="1400" dirty="0">
                <a:solidFill>
                  <a:srgbClr val="000000"/>
                </a:solidFill>
                <a:latin typeface="方正黑体_GBK" panose="03000509000000000000" charset="-122"/>
                <a:ea typeface="方正黑体_GBK" panose="03000509000000000000" charset="-122"/>
                <a:cs typeface="LSIELG+MicrosoftYaHei" panose="020B0503020204020204" charset="-122"/>
              </a:rPr>
              <a:t>主要包括：</a:t>
            </a:r>
            <a:endParaRPr sz="1600" dirty="0">
              <a:solidFill>
                <a:srgbClr val="000000"/>
              </a:solidFill>
              <a:latin typeface="LSIELG+MicrosoftYaHei" panose="020B0503020204020204" charset="-122"/>
              <a:cs typeface="LSIELG+MicrosoftYaHei" panose="020B0503020204020204" charset="-122"/>
            </a:endParaRPr>
          </a:p>
        </p:txBody>
      </p:sp>
      <p:sp>
        <p:nvSpPr>
          <p:cNvPr id="10" name="object 10"/>
          <p:cNvSpPr txBox="1"/>
          <p:nvPr/>
        </p:nvSpPr>
        <p:spPr>
          <a:xfrm>
            <a:off x="842077" y="3047595"/>
            <a:ext cx="5797372"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18B"/>
                </a:solidFill>
                <a:latin typeface="Arial" panose="020B0604020202020204"/>
                <a:cs typeface="Arial" panose="020B0604020202020204"/>
              </a:rPr>
              <a:t>•</a:t>
            </a:r>
            <a:r>
              <a:rPr lang="en-US" sz="2000" dirty="0">
                <a:solidFill>
                  <a:srgbClr val="2C618B"/>
                </a:solidFill>
                <a:latin typeface="Arial" panose="020B0604020202020204"/>
                <a:cs typeface="Arial" panose="020B0604020202020204"/>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上网/下网电量日志及月度记录；</a:t>
            </a:r>
            <a:r>
              <a:rPr sz="1600" spc="90" dirty="0">
                <a:solidFill>
                  <a:srgbClr val="000000"/>
                </a:solidFill>
                <a:latin typeface="方正黑体_GBK" panose="03000509000000000000" charset="-122"/>
                <a:ea typeface="方正黑体_GBK" panose="03000509000000000000" charset="-122"/>
                <a:cs typeface="方正黑体_GBK" panose="03000509000000000000" charset="-122"/>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电量结算单、发票</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11" name="object 11"/>
          <p:cNvSpPr txBox="1"/>
          <p:nvPr/>
        </p:nvSpPr>
        <p:spPr>
          <a:xfrm>
            <a:off x="842077" y="3385923"/>
            <a:ext cx="7778420"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18B"/>
                </a:solidFill>
                <a:latin typeface="Arial" panose="020B0604020202020204"/>
                <a:cs typeface="Arial" panose="020B0604020202020204"/>
              </a:rPr>
              <a:t>•</a:t>
            </a:r>
            <a:r>
              <a:rPr lang="en-US" sz="2000" dirty="0">
                <a:solidFill>
                  <a:srgbClr val="2C618B"/>
                </a:solidFill>
                <a:latin typeface="Arial" panose="020B0604020202020204"/>
                <a:cs typeface="Arial" panose="020B0604020202020204"/>
              </a:rPr>
              <a:t> </a:t>
            </a:r>
            <a:r>
              <a:rPr lang="en-US" sz="2400" dirty="0">
                <a:solidFill>
                  <a:srgbClr val="2C618B"/>
                </a:solidFill>
                <a:latin typeface="Arial" panose="020B0604020202020204"/>
                <a:cs typeface="Arial" panose="020B0604020202020204"/>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计量装置安装记录及检定/校验报告或者证书；换表记录</a:t>
            </a:r>
            <a:r>
              <a:rPr sz="1600" spc="90" dirty="0">
                <a:solidFill>
                  <a:srgbClr val="000000"/>
                </a:solidFill>
                <a:latin typeface="方正黑体_GBK" panose="03000509000000000000" charset="-122"/>
                <a:ea typeface="方正黑体_GBK" panose="03000509000000000000" charset="-122"/>
                <a:cs typeface="方正黑体_GBK" panose="03000509000000000000" charset="-122"/>
              </a:rPr>
              <a:t> </a:t>
            </a:r>
            <a:r>
              <a:rPr sz="1600" dirty="0">
                <a:solidFill>
                  <a:srgbClr val="000000"/>
                </a:solidFill>
                <a:latin typeface="方正黑体_GBK" panose="03000509000000000000" charset="-122"/>
                <a:ea typeface="方正黑体_GBK" panose="03000509000000000000" charset="-122"/>
                <a:cs typeface="方正黑体_GBK" panose="03000509000000000000" charset="-122"/>
              </a:rPr>
              <a:t>(如有)；紧急情</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12" name="object 12"/>
          <p:cNvSpPr txBox="1"/>
          <p:nvPr/>
        </p:nvSpPr>
        <p:spPr>
          <a:xfrm>
            <a:off x="1115127" y="3729212"/>
            <a:ext cx="390365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600" dirty="0">
                <a:solidFill>
                  <a:srgbClr val="000000"/>
                </a:solidFill>
                <a:latin typeface="方正黑体_GBK" panose="03000509000000000000" charset="-122"/>
                <a:ea typeface="方正黑体_GBK" panose="03000509000000000000" charset="-122"/>
                <a:cs typeface="方正黑体_GBK" panose="03000509000000000000" charset="-122"/>
              </a:rPr>
              <a:t>况处理记录；停机记录(大修+故障)；</a:t>
            </a:r>
            <a:endParaRPr sz="1600" dirty="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13" name="object 13"/>
          <p:cNvSpPr txBox="1"/>
          <p:nvPr/>
        </p:nvSpPr>
        <p:spPr>
          <a:xfrm>
            <a:off x="842077" y="3998571"/>
            <a:ext cx="2887980"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18B"/>
                </a:solidFill>
                <a:latin typeface="Arial" panose="020B0604020202020204"/>
                <a:cs typeface="Arial" panose="020B0604020202020204"/>
              </a:rPr>
              <a:t>•</a:t>
            </a:r>
            <a:r>
              <a:rPr lang="en-US" sz="2400" dirty="0">
                <a:solidFill>
                  <a:srgbClr val="2C618B"/>
                </a:solidFill>
                <a:latin typeface="Arial" panose="020B0604020202020204"/>
                <a:cs typeface="Arial" panose="020B0604020202020204"/>
              </a:rPr>
              <a:t>  </a:t>
            </a:r>
            <a:r>
              <a:rPr sz="1400" dirty="0">
                <a:solidFill>
                  <a:srgbClr val="000000"/>
                </a:solidFill>
                <a:latin typeface="方正黑体_GBK" panose="03000509000000000000" charset="-122"/>
                <a:ea typeface="方正黑体_GBK" panose="03000509000000000000" charset="-122"/>
                <a:cs typeface="LSIELG+MicrosoftYaHei" panose="020B0503020204020204" charset="-122"/>
              </a:rPr>
              <a:t>发电设备铭牌与参数。</a:t>
            </a:r>
            <a:endParaRPr sz="14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
        <p:nvSpPr>
          <p:cNvPr id="15" name="object 4"/>
          <p:cNvSpPr txBox="1"/>
          <p:nvPr/>
        </p:nvSpPr>
        <p:spPr>
          <a:xfrm>
            <a:off x="539620" y="123975"/>
            <a:ext cx="4010782" cy="339090"/>
          </a:xfrm>
          <a:prstGeom prst="rect">
            <a:avLst/>
          </a:prstGeom>
        </p:spPr>
        <p:txBody>
          <a:bodyPr vert="horz" wrap="square" lIns="0" tIns="0" rIns="0" bIns="0" rtlCol="0">
            <a:spAutoFit/>
          </a:bodyPr>
          <a:p>
            <a:pPr marL="0" marR="0">
              <a:lnSpc>
                <a:spcPts val="2645"/>
              </a:lnSpc>
              <a:spcBef>
                <a:spcPts val="0"/>
              </a:spcBef>
              <a:spcAft>
                <a:spcPts val="0"/>
              </a:spcAft>
            </a:pP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案例分析</a:t>
            </a:r>
            <a:r>
              <a:rPr sz="2000" dirty="0">
                <a:solidFill>
                  <a:srgbClr val="003869"/>
                </a:solidFill>
                <a:latin typeface="JTWVAW+MicrosoftYaHei-Bold" panose="020B0703020204020201" charset="-122"/>
                <a:cs typeface="JTWVAW+MicrosoftYaHei-Bold" panose="020B0703020204020201" charset="-122"/>
              </a:rPr>
              <a:t>——</a:t>
            </a: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风电项目开发和监测</a:t>
            </a:r>
            <a:endParaRPr sz="2000" dirty="0">
              <a:solidFill>
                <a:srgbClr val="003869"/>
              </a:solidFill>
              <a:latin typeface="方正黑体_GBK" panose="03000509000000000000" charset="-122"/>
              <a:ea typeface="方正黑体_GBK" panose="03000509000000000000" charset="-122"/>
              <a:cs typeface="SVDSIO+MicrosoftYaHei-Bold" panose="020B0703020204020201" charset="-122"/>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object 5"/>
          <p:cNvSpPr txBox="1"/>
          <p:nvPr/>
        </p:nvSpPr>
        <p:spPr>
          <a:xfrm>
            <a:off x="890957" y="981137"/>
            <a:ext cx="129540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rgbClr val="000000"/>
                </a:solidFill>
                <a:latin typeface="方正黑体_GBK" panose="03000509000000000000" charset="-122"/>
                <a:ea typeface="方正黑体_GBK" panose="03000509000000000000" charset="-122"/>
                <a:cs typeface="LSIELG+MicrosoftYaHei" panose="020B0503020204020204" charset="-122"/>
              </a:rPr>
              <a:t>注意事项：</a:t>
            </a:r>
            <a:endParaRPr sz="18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
        <p:nvSpPr>
          <p:cNvPr id="6" name="object 6"/>
          <p:cNvSpPr txBox="1"/>
          <p:nvPr/>
        </p:nvSpPr>
        <p:spPr>
          <a:xfrm>
            <a:off x="890957" y="1309548"/>
            <a:ext cx="7620000" cy="340360"/>
          </a:xfrm>
          <a:prstGeom prst="rect">
            <a:avLst/>
          </a:prstGeom>
        </p:spPr>
        <p:txBody>
          <a:bodyPr vert="horz" wrap="square" lIns="0" tIns="0" rIns="0" bIns="0" rtlCol="0">
            <a:spAutoFit/>
          </a:bodyPr>
          <a:lstStyle/>
          <a:p>
            <a:pPr marL="0" marR="0">
              <a:lnSpc>
                <a:spcPts val="2655"/>
              </a:lnSpc>
              <a:spcBef>
                <a:spcPts val="0"/>
              </a:spcBef>
              <a:spcAft>
                <a:spcPts val="0"/>
              </a:spcAft>
            </a:pPr>
            <a:r>
              <a:rPr sz="2400" dirty="0">
                <a:solidFill>
                  <a:srgbClr val="FFCD00"/>
                </a:solidFill>
                <a:latin typeface="Times New Roman" panose="02020603050405020304"/>
                <a:cs typeface="Times New Roman" panose="02020603050405020304"/>
              </a:rPr>
              <a:t>-</a:t>
            </a:r>
            <a:r>
              <a:rPr sz="2400" spc="1601" dirty="0">
                <a:solidFill>
                  <a:srgbClr val="FFCD00"/>
                </a:solidFill>
                <a:latin typeface="Times New Roman" panose="02020603050405020304"/>
                <a:cs typeface="Times New Roman" panose="02020603050405020304"/>
              </a:rPr>
              <a:t> </a:t>
            </a:r>
            <a:r>
              <a:rPr sz="1800" dirty="0">
                <a:solidFill>
                  <a:srgbClr val="000000"/>
                </a:solidFill>
                <a:latin typeface="方正黑体_GBK" panose="03000509000000000000" charset="-122"/>
                <a:ea typeface="方正黑体_GBK" panose="03000509000000000000" charset="-122"/>
                <a:cs typeface="LSIELG+MicrosoftYaHei" panose="020B0503020204020204" charset="-122"/>
              </a:rPr>
              <a:t>如果项目发生变更，例如：增容、业主名称变更、主设备参数变更等，</a:t>
            </a:r>
            <a:endParaRPr sz="18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
        <p:nvSpPr>
          <p:cNvPr id="7" name="object 7"/>
          <p:cNvSpPr txBox="1"/>
          <p:nvPr/>
        </p:nvSpPr>
        <p:spPr>
          <a:xfrm>
            <a:off x="1271957" y="1606053"/>
            <a:ext cx="4267311" cy="340360"/>
          </a:xfrm>
          <a:prstGeom prst="rect">
            <a:avLst/>
          </a:prstGeom>
        </p:spPr>
        <p:txBody>
          <a:bodyPr vert="horz" wrap="square" lIns="0" tIns="0" rIns="0" bIns="0" rtlCol="0">
            <a:spAutoFit/>
          </a:bodyPr>
          <a:lstStyle/>
          <a:p>
            <a:pPr marL="0" marR="0" algn="l">
              <a:lnSpc>
                <a:spcPts val="2655"/>
              </a:lnSpc>
              <a:spcBef>
                <a:spcPts val="0"/>
              </a:spcBef>
              <a:spcAft>
                <a:spcPts val="0"/>
              </a:spcAft>
              <a:buClrTx/>
              <a:buSzTx/>
              <a:buFontTx/>
            </a:pPr>
            <a:r>
              <a:rPr sz="1800" dirty="0">
                <a:solidFill>
                  <a:srgbClr val="000000"/>
                </a:solidFill>
                <a:latin typeface="方正黑体_GBK" panose="03000509000000000000" charset="-122"/>
                <a:ea typeface="方正黑体_GBK" panose="03000509000000000000" charset="-122"/>
                <a:cs typeface="LSIELG+MicrosoftYaHei" panose="020B0503020204020204" charset="-122"/>
              </a:rPr>
              <a:t>需在核查之前进行监测计划和PDD调整；</a:t>
            </a:r>
            <a:endParaRPr sz="18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
        <p:nvSpPr>
          <p:cNvPr id="8" name="object 8"/>
          <p:cNvSpPr txBox="1"/>
          <p:nvPr/>
        </p:nvSpPr>
        <p:spPr>
          <a:xfrm>
            <a:off x="890957" y="1926768"/>
            <a:ext cx="7391400" cy="1040130"/>
          </a:xfrm>
          <a:prstGeom prst="rect">
            <a:avLst/>
          </a:prstGeom>
        </p:spPr>
        <p:txBody>
          <a:bodyPr vert="horz" wrap="square" lIns="0" tIns="0" rIns="0" bIns="0" rtlCol="0">
            <a:spAutoFit/>
          </a:bodyPr>
          <a:lstStyle/>
          <a:p>
            <a:pPr marL="0" marR="0">
              <a:lnSpc>
                <a:spcPts val="2655"/>
              </a:lnSpc>
              <a:spcBef>
                <a:spcPts val="0"/>
              </a:spcBef>
              <a:spcAft>
                <a:spcPts val="0"/>
              </a:spcAft>
            </a:pPr>
            <a:r>
              <a:rPr sz="2400" dirty="0">
                <a:solidFill>
                  <a:srgbClr val="FFCD00"/>
                </a:solidFill>
                <a:latin typeface="Times New Roman" panose="02020603050405020304"/>
                <a:cs typeface="Times New Roman" panose="02020603050405020304"/>
              </a:rPr>
              <a:t>-</a:t>
            </a:r>
            <a:r>
              <a:rPr sz="2400" spc="1601" dirty="0">
                <a:solidFill>
                  <a:srgbClr val="FFCD00"/>
                </a:solidFill>
                <a:latin typeface="Times New Roman" panose="02020603050405020304"/>
                <a:cs typeface="Times New Roman" panose="02020603050405020304"/>
              </a:rPr>
              <a:t> </a:t>
            </a:r>
            <a:r>
              <a:rPr sz="1800" dirty="0">
                <a:solidFill>
                  <a:srgbClr val="000000"/>
                </a:solidFill>
                <a:latin typeface="方正黑体_GBK" panose="03000509000000000000" charset="-122"/>
                <a:ea typeface="方正黑体_GBK" panose="03000509000000000000" charset="-122"/>
                <a:cs typeface="LSIELG+MicrosoftYaHei" panose="020B0503020204020204" charset="-122"/>
              </a:rPr>
              <a:t>如果发生超发情况，需要提供证据及说明</a:t>
            </a:r>
            <a:r>
              <a:rPr sz="1800" dirty="0">
                <a:solidFill>
                  <a:srgbClr val="000000"/>
                </a:solidFill>
                <a:latin typeface="LSIELG+MicrosoftYaHei" panose="020B0503020204020204" charset="-122"/>
                <a:cs typeface="LSIELG+MicrosoftYaHei" panose="020B0503020204020204" charset="-122"/>
              </a:rPr>
              <a:t>；</a:t>
            </a:r>
            <a:endParaRPr sz="1800" dirty="0">
              <a:solidFill>
                <a:srgbClr val="000000"/>
              </a:solidFill>
              <a:latin typeface="LSIELG+MicrosoftYaHei" panose="020B0503020204020204" charset="-122"/>
              <a:cs typeface="LSIELG+MicrosoftYaHei" panose="020B0503020204020204" charset="-122"/>
            </a:endParaRPr>
          </a:p>
          <a:p>
            <a:pPr marL="0" marR="0">
              <a:lnSpc>
                <a:spcPts val="2655"/>
              </a:lnSpc>
              <a:spcBef>
                <a:spcPts val="50"/>
              </a:spcBef>
              <a:spcAft>
                <a:spcPts val="0"/>
              </a:spcAft>
            </a:pPr>
            <a:r>
              <a:rPr sz="2400" dirty="0">
                <a:solidFill>
                  <a:srgbClr val="FFCD00"/>
                </a:solidFill>
                <a:latin typeface="Times New Roman" panose="02020603050405020304"/>
                <a:cs typeface="Times New Roman" panose="02020603050405020304"/>
              </a:rPr>
              <a:t>-</a:t>
            </a:r>
            <a:r>
              <a:rPr sz="2400" spc="1601" dirty="0">
                <a:solidFill>
                  <a:srgbClr val="FFCD00"/>
                </a:solidFill>
                <a:latin typeface="Times New Roman" panose="02020603050405020304"/>
                <a:cs typeface="Times New Roman" panose="02020603050405020304"/>
              </a:rPr>
              <a:t> </a:t>
            </a:r>
            <a:r>
              <a:rPr sz="1800" dirty="0">
                <a:solidFill>
                  <a:srgbClr val="000000"/>
                </a:solidFill>
                <a:latin typeface="方正黑体_GBK" panose="03000509000000000000" charset="-122"/>
                <a:ea typeface="方正黑体_GBK" panose="03000509000000000000" charset="-122"/>
                <a:cs typeface="LSIELG+MicrosoftYaHei" panose="020B0503020204020204" charset="-122"/>
              </a:rPr>
              <a:t>监测数据真实有效并与证据文件交叉核对，保证数据的完整一致性</a:t>
            </a:r>
            <a:r>
              <a:rPr sz="1800" dirty="0">
                <a:solidFill>
                  <a:srgbClr val="000000"/>
                </a:solidFill>
                <a:latin typeface="LSIELG+MicrosoftYaHei" panose="020B0503020204020204" charset="-122"/>
                <a:cs typeface="LSIELG+MicrosoftYaHei" panose="020B0503020204020204" charset="-122"/>
              </a:rPr>
              <a:t>；</a:t>
            </a:r>
            <a:endParaRPr sz="1800" dirty="0">
              <a:solidFill>
                <a:srgbClr val="000000"/>
              </a:solidFill>
              <a:latin typeface="LSIELG+MicrosoftYaHei" panose="020B0503020204020204" charset="-122"/>
              <a:cs typeface="LSIELG+MicrosoftYaHei" panose="020B0503020204020204" charset="-122"/>
            </a:endParaRPr>
          </a:p>
          <a:p>
            <a:pPr marL="0" marR="0">
              <a:lnSpc>
                <a:spcPts val="2655"/>
              </a:lnSpc>
              <a:spcBef>
                <a:spcPts val="100"/>
              </a:spcBef>
              <a:spcAft>
                <a:spcPts val="0"/>
              </a:spcAft>
            </a:pPr>
            <a:r>
              <a:rPr sz="2400" dirty="0">
                <a:solidFill>
                  <a:srgbClr val="FFCD00"/>
                </a:solidFill>
                <a:latin typeface="Times New Roman" panose="02020603050405020304"/>
                <a:cs typeface="Times New Roman" panose="02020603050405020304"/>
              </a:rPr>
              <a:t>-</a:t>
            </a:r>
            <a:r>
              <a:rPr sz="2400" spc="1601" dirty="0">
                <a:solidFill>
                  <a:srgbClr val="FFCD00"/>
                </a:solidFill>
                <a:latin typeface="Times New Roman" panose="02020603050405020304"/>
                <a:cs typeface="Times New Roman" panose="02020603050405020304"/>
              </a:rPr>
              <a:t> </a:t>
            </a:r>
            <a:r>
              <a:rPr sz="1800" dirty="0">
                <a:solidFill>
                  <a:srgbClr val="000000"/>
                </a:solidFill>
                <a:latin typeface="方正黑体_GBK" panose="03000509000000000000" charset="-122"/>
                <a:ea typeface="方正黑体_GBK" panose="03000509000000000000" charset="-122"/>
                <a:cs typeface="LSIELG+MicrosoftYaHei" panose="020B0503020204020204" charset="-122"/>
              </a:rPr>
              <a:t>妥善管理监测数据及证据文件，以供第三方机构进行核查。</a:t>
            </a:r>
            <a:endParaRPr sz="1800" dirty="0">
              <a:solidFill>
                <a:srgbClr val="000000"/>
              </a:solidFill>
              <a:latin typeface="方正黑体_GBK" panose="03000509000000000000" charset="-122"/>
              <a:ea typeface="方正黑体_GBK" panose="03000509000000000000" charset="-122"/>
              <a:cs typeface="LSIELG+MicrosoftYaHei" panose="020B0503020204020204" charset="-122"/>
            </a:endParaRPr>
          </a:p>
        </p:txBody>
      </p:sp>
      <p:sp>
        <p:nvSpPr>
          <p:cNvPr id="9" name="object 4"/>
          <p:cNvSpPr txBox="1"/>
          <p:nvPr/>
        </p:nvSpPr>
        <p:spPr>
          <a:xfrm>
            <a:off x="539620" y="123975"/>
            <a:ext cx="4010782"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案例分析</a:t>
            </a:r>
            <a:r>
              <a:rPr sz="2000" dirty="0">
                <a:solidFill>
                  <a:srgbClr val="003869"/>
                </a:solidFill>
                <a:latin typeface="JTWVAW+MicrosoftYaHei-Bold" panose="020B0703020204020201" charset="-122"/>
                <a:cs typeface="JTWVAW+MicrosoftYaHei-Bold" panose="020B0703020204020201" charset="-122"/>
              </a:rPr>
              <a:t>——</a:t>
            </a: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风电项目开发和监测</a:t>
            </a:r>
            <a:endParaRPr sz="2000" dirty="0">
              <a:solidFill>
                <a:srgbClr val="003869"/>
              </a:solidFill>
              <a:latin typeface="方正黑体_GBK" panose="03000509000000000000" charset="-122"/>
              <a:ea typeface="方正黑体_GBK" panose="03000509000000000000" charset="-122"/>
              <a:cs typeface="SVDSIO+MicrosoftYaHei-Bold" panose="020B0703020204020201" charset="-122"/>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descr="图片7"/>
          <p:cNvPicPr>
            <a:picLocks noChangeAspect="1"/>
          </p:cNvPicPr>
          <p:nvPr/>
        </p:nvPicPr>
        <p:blipFill>
          <a:blip r:embed="rId2"/>
          <a:stretch>
            <a:fillRect/>
          </a:stretch>
        </p:blipFill>
        <p:spPr>
          <a:xfrm>
            <a:off x="2195830" y="628015"/>
            <a:ext cx="4258310" cy="3902075"/>
          </a:xfrm>
          <a:prstGeom prst="rect">
            <a:avLst/>
          </a:prstGeom>
        </p:spPr>
      </p:pic>
      <p:sp>
        <p:nvSpPr>
          <p:cNvPr id="4" name="object 4"/>
          <p:cNvSpPr txBox="1"/>
          <p:nvPr/>
        </p:nvSpPr>
        <p:spPr>
          <a:xfrm>
            <a:off x="323720" y="123975"/>
            <a:ext cx="5028814"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方正黑体_GBK" panose="03000509000000000000" charset="-122"/>
                <a:ea typeface="方正黑体_GBK" panose="03000509000000000000" charset="-122"/>
                <a:cs typeface="方正黑体_GBK" panose="03000509000000000000" charset="-122"/>
              </a:rPr>
              <a:t>案例分析——</a:t>
            </a:r>
            <a:r>
              <a:rPr sz="2000" dirty="0">
                <a:solidFill>
                  <a:srgbClr val="003869"/>
                </a:solidFill>
                <a:latin typeface="方正黑体_GBK" panose="03000509000000000000" charset="-122"/>
                <a:ea typeface="方正黑体_GBK" panose="03000509000000000000" charset="-122"/>
                <a:cs typeface="方正黑体_GBK" panose="03000509000000000000" charset="-122"/>
              </a:rPr>
              <a:t>垃圾焚烧发电项目开发和监测</a:t>
            </a:r>
            <a:endParaRPr sz="2000" dirty="0">
              <a:solidFill>
                <a:srgbClr val="003869"/>
              </a:solidFill>
              <a:latin typeface="方正黑体_GBK" panose="03000509000000000000" charset="-122"/>
              <a:ea typeface="方正黑体_GBK" panose="03000509000000000000" charset="-122"/>
              <a:cs typeface="方正黑体_GBK" panose="03000509000000000000" charset="-122"/>
            </a:endParaRPr>
          </a:p>
        </p:txBody>
      </p:sp>
      <p:sp>
        <p:nvSpPr>
          <p:cNvPr id="5" name="object 5"/>
          <p:cNvSpPr txBox="1"/>
          <p:nvPr/>
        </p:nvSpPr>
        <p:spPr>
          <a:xfrm>
            <a:off x="3759200" y="805180"/>
            <a:ext cx="1206500" cy="290195"/>
          </a:xfrm>
          <a:prstGeom prst="rect">
            <a:avLst/>
          </a:prstGeom>
        </p:spPr>
        <p:txBody>
          <a:bodyPr vert="horz" wrap="square" lIns="0" tIns="0" rIns="0" bIns="0" rtlCol="0">
            <a:spAutoFit/>
          </a:bodyPr>
          <a:lstStyle/>
          <a:p>
            <a:pPr marL="0" marR="0">
              <a:lnSpc>
                <a:spcPts val="2265"/>
              </a:lnSpc>
              <a:spcBef>
                <a:spcPts val="0"/>
              </a:spcBef>
              <a:spcAft>
                <a:spcPts val="0"/>
              </a:spcAft>
            </a:pPr>
            <a:r>
              <a:rPr sz="2100" dirty="0">
                <a:solidFill>
                  <a:srgbClr val="FFFFFF"/>
                </a:solidFill>
                <a:latin typeface="方正黑体_GBK" panose="03000509000000000000" charset="-122"/>
                <a:ea typeface="方正黑体_GBK" panose="03000509000000000000" charset="-122"/>
                <a:cs typeface="JVVHNP+STXihei" panose="02010600040101010101" charset="-122"/>
              </a:rPr>
              <a:t>案例分析</a:t>
            </a:r>
            <a:endParaRPr sz="2100" dirty="0">
              <a:solidFill>
                <a:srgbClr val="FFFFFF"/>
              </a:solidFill>
              <a:latin typeface="方正黑体_GBK" panose="03000509000000000000" charset="-122"/>
              <a:ea typeface="方正黑体_GBK" panose="03000509000000000000" charset="-122"/>
              <a:cs typeface="JVVHNP+STXihei" panose="02010600040101010101" charset="-122"/>
            </a:endParaRPr>
          </a:p>
        </p:txBody>
      </p:sp>
      <p:sp>
        <p:nvSpPr>
          <p:cNvPr id="6" name="object 6"/>
          <p:cNvSpPr txBox="1"/>
          <p:nvPr/>
        </p:nvSpPr>
        <p:spPr>
          <a:xfrm>
            <a:off x="2559050" y="1237615"/>
            <a:ext cx="3580765" cy="290195"/>
          </a:xfrm>
          <a:prstGeom prst="rect">
            <a:avLst/>
          </a:prstGeom>
        </p:spPr>
        <p:txBody>
          <a:bodyPr vert="horz" wrap="square" lIns="0" tIns="0" rIns="0" bIns="0" rtlCol="0">
            <a:spAutoFit/>
          </a:bodyPr>
          <a:lstStyle/>
          <a:p>
            <a:pPr marL="0" marR="0">
              <a:lnSpc>
                <a:spcPts val="2265"/>
              </a:lnSpc>
              <a:spcBef>
                <a:spcPts val="0"/>
              </a:spcBef>
              <a:spcAft>
                <a:spcPts val="0"/>
              </a:spcAft>
            </a:pPr>
            <a:r>
              <a:rPr sz="2100" dirty="0">
                <a:solidFill>
                  <a:srgbClr val="FFFFFF"/>
                </a:solidFill>
                <a:latin typeface="方正黑体_GBK" panose="03000509000000000000" charset="-122"/>
                <a:ea typeface="方正黑体_GBK" panose="03000509000000000000" charset="-122"/>
                <a:cs typeface="JVVHNP+STXihei" panose="02010600040101010101" charset="-122"/>
              </a:rPr>
              <a:t>垃圾焚烧发电项目开发和监测</a:t>
            </a:r>
            <a:endParaRPr sz="2100" dirty="0">
              <a:solidFill>
                <a:srgbClr val="FFFFFF"/>
              </a:solidFill>
              <a:latin typeface="方正黑体_GBK" panose="03000509000000000000" charset="-122"/>
              <a:ea typeface="方正黑体_GBK" panose="03000509000000000000" charset="-122"/>
              <a:cs typeface="JVVHNP+STXihei" panose="02010600040101010101" charset="-122"/>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14" name="图片 13" descr="图片8"/>
          <p:cNvPicPr>
            <a:picLocks noChangeAspect="1"/>
          </p:cNvPicPr>
          <p:nvPr/>
        </p:nvPicPr>
        <p:blipFill>
          <a:blip r:embed="rId2"/>
          <a:stretch>
            <a:fillRect/>
          </a:stretch>
        </p:blipFill>
        <p:spPr>
          <a:xfrm>
            <a:off x="683895" y="701040"/>
            <a:ext cx="7906385" cy="2627630"/>
          </a:xfrm>
          <a:prstGeom prst="rect">
            <a:avLst/>
          </a:prstGeom>
        </p:spPr>
      </p:pic>
      <p:sp>
        <p:nvSpPr>
          <p:cNvPr id="4" name="object 4"/>
          <p:cNvSpPr txBox="1"/>
          <p:nvPr/>
        </p:nvSpPr>
        <p:spPr>
          <a:xfrm>
            <a:off x="323720" y="77620"/>
            <a:ext cx="3970020"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垃圾焚烧发电项目开发要点和难点</a:t>
            </a:r>
            <a:endParaRPr sz="2000" dirty="0">
              <a:solidFill>
                <a:srgbClr val="003869"/>
              </a:solidFill>
              <a:latin typeface="方正黑体_GBK" panose="03000509000000000000" charset="-122"/>
              <a:ea typeface="方正黑体_GBK" panose="03000509000000000000" charset="-122"/>
              <a:cs typeface="SVDSIO+MicrosoftYaHei-Bold" panose="020B0703020204020201" charset="-122"/>
            </a:endParaRPr>
          </a:p>
        </p:txBody>
      </p:sp>
      <p:sp>
        <p:nvSpPr>
          <p:cNvPr id="5" name="object 5"/>
          <p:cNvSpPr txBox="1"/>
          <p:nvPr/>
        </p:nvSpPr>
        <p:spPr>
          <a:xfrm>
            <a:off x="1116330" y="951865"/>
            <a:ext cx="1191895" cy="186055"/>
          </a:xfrm>
          <a:prstGeom prst="rect">
            <a:avLst/>
          </a:prstGeom>
        </p:spPr>
        <p:txBody>
          <a:bodyPr vert="horz" wrap="square" lIns="0" tIns="0" rIns="0" bIns="0" rtlCol="0">
            <a:spAutoFit/>
          </a:bodyPr>
          <a:lstStyle/>
          <a:p>
            <a:pPr marL="0" marR="0">
              <a:lnSpc>
                <a:spcPts val="1455"/>
              </a:lnSpc>
              <a:spcBef>
                <a:spcPts val="0"/>
              </a:spcBef>
              <a:spcAft>
                <a:spcPts val="0"/>
              </a:spcAft>
            </a:pPr>
            <a:r>
              <a:rPr sz="1600" dirty="0">
                <a:solidFill>
                  <a:srgbClr val="FFFFFF"/>
                </a:solidFill>
                <a:latin typeface="方正黑体_GBK" panose="03000509000000000000" charset="-122"/>
                <a:ea typeface="方正黑体_GBK" panose="03000509000000000000" charset="-122"/>
                <a:cs typeface="LSIELG+MicrosoftYaHei" panose="020B0503020204020204" charset="-122"/>
              </a:rPr>
              <a:t>项目描述</a:t>
            </a:r>
            <a:endParaRPr sz="16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6" name="object 6"/>
          <p:cNvSpPr txBox="1"/>
          <p:nvPr/>
        </p:nvSpPr>
        <p:spPr>
          <a:xfrm>
            <a:off x="2915918" y="989074"/>
            <a:ext cx="234621" cy="186055"/>
          </a:xfrm>
          <a:prstGeom prst="rect">
            <a:avLst/>
          </a:prstGeom>
        </p:spPr>
        <p:txBody>
          <a:bodyPr vert="horz" wrap="square" lIns="0" tIns="0" rIns="0" bIns="0" rtlCol="0">
            <a:spAutoFit/>
          </a:bodyPr>
          <a:lstStyle/>
          <a:p>
            <a:pPr marL="0" marR="0">
              <a:lnSpc>
                <a:spcPts val="1455"/>
              </a:lnSpc>
              <a:spcBef>
                <a:spcPts val="0"/>
              </a:spcBef>
              <a:spcAft>
                <a:spcPts val="0"/>
              </a:spcAft>
            </a:pPr>
            <a:r>
              <a:rPr sz="1100" dirty="0">
                <a:solidFill>
                  <a:srgbClr val="000000"/>
                </a:solidFill>
                <a:latin typeface="JDQLKN+MicrosoftYaHei" panose="020B0503020204020204" charset="-122"/>
                <a:cs typeface="JDQLKN+MicrosoftYaHei" panose="020B0503020204020204" charset="-122"/>
              </a:rPr>
              <a:t>1</a:t>
            </a:r>
            <a:endParaRPr sz="1100" dirty="0">
              <a:solidFill>
                <a:srgbClr val="000000"/>
              </a:solidFill>
              <a:latin typeface="JDQLKN+MicrosoftYaHei" panose="020B0503020204020204" charset="-122"/>
              <a:cs typeface="JDQLKN+MicrosoftYaHei" panose="020B0503020204020204" charset="-122"/>
            </a:endParaRPr>
          </a:p>
        </p:txBody>
      </p:sp>
      <p:sp>
        <p:nvSpPr>
          <p:cNvPr id="7" name="object 7"/>
          <p:cNvSpPr txBox="1"/>
          <p:nvPr/>
        </p:nvSpPr>
        <p:spPr>
          <a:xfrm>
            <a:off x="747280" y="1300424"/>
            <a:ext cx="7868337" cy="565150"/>
          </a:xfrm>
          <a:prstGeom prst="rect">
            <a:avLst/>
          </a:prstGeom>
        </p:spPr>
        <p:txBody>
          <a:bodyPr vert="horz" wrap="square" lIns="0" tIns="0" rIns="0" bIns="0" rtlCol="0">
            <a:spAutoFit/>
          </a:bodyPr>
          <a:lstStyle/>
          <a:p>
            <a:pPr marL="0" marR="0">
              <a:lnSpc>
                <a:spcPts val="2000"/>
              </a:lnSpc>
              <a:spcBef>
                <a:spcPts val="0"/>
              </a:spcBef>
              <a:spcAft>
                <a:spcPts val="0"/>
              </a:spcAft>
            </a:pPr>
            <a:r>
              <a:rPr sz="1600" dirty="0">
                <a:solidFill>
                  <a:schemeClr val="tx2"/>
                </a:solidFill>
                <a:latin typeface="LSIELG+MicrosoftYaHei" panose="020B0503020204020204" charset="-122"/>
                <a:cs typeface="LSIELG+MicrosoftYaHei" panose="020B0503020204020204" charset="-122"/>
              </a:rPr>
              <a:t>•</a:t>
            </a:r>
            <a:r>
              <a:rPr sz="1600" spc="114" dirty="0">
                <a:solidFill>
                  <a:schemeClr val="tx2"/>
                </a:solidFill>
                <a:latin typeface="Times New Roman" panose="02020603050405020304"/>
                <a:cs typeface="Times New Roman" panose="02020603050405020304"/>
              </a:rPr>
              <a:t> </a:t>
            </a:r>
            <a:r>
              <a:rPr sz="1600" dirty="0">
                <a:solidFill>
                  <a:schemeClr val="tx2"/>
                </a:solidFill>
                <a:latin typeface="方正黑体_GBK" panose="03000509000000000000" charset="-122"/>
                <a:ea typeface="方正黑体_GBK" panose="03000509000000000000" charset="-122"/>
                <a:cs typeface="LSIELG+MicrosoftYaHei" panose="020B0503020204020204" charset="-122"/>
              </a:rPr>
              <a:t>垃圾焚烧炉技术参数、垃圾年处理量、发电机组技术参数、污水处理方式、</a:t>
            </a:r>
            <a:endParaRPr sz="1600" dirty="0">
              <a:solidFill>
                <a:schemeClr val="tx2"/>
              </a:solidFill>
              <a:latin typeface="方正黑体_GBK" panose="03000509000000000000" charset="-122"/>
              <a:ea typeface="方正黑体_GBK" panose="03000509000000000000" charset="-122"/>
              <a:cs typeface="LSIELG+MicrosoftYaHei" panose="020B0503020204020204" charset="-122"/>
            </a:endParaRPr>
          </a:p>
          <a:p>
            <a:pPr marL="172085" marR="0">
              <a:lnSpc>
                <a:spcPts val="2000"/>
              </a:lnSpc>
              <a:spcBef>
                <a:spcPts val="410"/>
              </a:spcBef>
              <a:spcAft>
                <a:spcPts val="0"/>
              </a:spcAft>
            </a:pPr>
            <a:r>
              <a:rPr sz="1600" dirty="0">
                <a:solidFill>
                  <a:schemeClr val="tx2"/>
                </a:solidFill>
                <a:latin typeface="方正黑体_GBK" panose="03000509000000000000" charset="-122"/>
                <a:ea typeface="方正黑体_GBK" panose="03000509000000000000" charset="-122"/>
                <a:cs typeface="LSIELG+MicrosoftYaHei" panose="020B0503020204020204" charset="-122"/>
              </a:rPr>
              <a:t>地理位置</a:t>
            </a:r>
            <a:endParaRPr sz="16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8" name="object 8"/>
          <p:cNvSpPr txBox="1"/>
          <p:nvPr/>
        </p:nvSpPr>
        <p:spPr>
          <a:xfrm>
            <a:off x="1116330" y="2082800"/>
            <a:ext cx="1419225" cy="186055"/>
          </a:xfrm>
          <a:prstGeom prst="rect">
            <a:avLst/>
          </a:prstGeom>
        </p:spPr>
        <p:txBody>
          <a:bodyPr vert="horz" wrap="square" lIns="0" tIns="0" rIns="0" bIns="0" rtlCol="0">
            <a:spAutoFit/>
          </a:bodyPr>
          <a:lstStyle/>
          <a:p>
            <a:pPr marL="0" marR="0">
              <a:lnSpc>
                <a:spcPts val="1455"/>
              </a:lnSpc>
              <a:spcBef>
                <a:spcPts val="0"/>
              </a:spcBef>
              <a:spcAft>
                <a:spcPts val="0"/>
              </a:spcAft>
            </a:pPr>
            <a:r>
              <a:rPr sz="1600" dirty="0">
                <a:solidFill>
                  <a:srgbClr val="FFFFFF"/>
                </a:solidFill>
                <a:latin typeface="方正黑体_GBK" panose="03000509000000000000" charset="-122"/>
                <a:ea typeface="方正黑体_GBK" panose="03000509000000000000" charset="-122"/>
                <a:cs typeface="LSIELG+MicrosoftYaHei" panose="020B0503020204020204" charset="-122"/>
              </a:rPr>
              <a:t>时间线问题</a:t>
            </a:r>
            <a:endParaRPr sz="1600" dirty="0">
              <a:solidFill>
                <a:srgbClr val="FFFFFF"/>
              </a:solidFill>
              <a:latin typeface="方正黑体_GBK" panose="03000509000000000000" charset="-122"/>
              <a:ea typeface="方正黑体_GBK" panose="03000509000000000000" charset="-122"/>
              <a:cs typeface="LSIELG+MicrosoftYaHei" panose="020B0503020204020204" charset="-122"/>
            </a:endParaRPr>
          </a:p>
        </p:txBody>
      </p:sp>
      <p:sp>
        <p:nvSpPr>
          <p:cNvPr id="9" name="object 9"/>
          <p:cNvSpPr txBox="1"/>
          <p:nvPr/>
        </p:nvSpPr>
        <p:spPr>
          <a:xfrm>
            <a:off x="2915918" y="2073925"/>
            <a:ext cx="234621" cy="223149"/>
          </a:xfrm>
          <a:prstGeom prst="rect">
            <a:avLst/>
          </a:prstGeom>
        </p:spPr>
        <p:txBody>
          <a:bodyPr vert="horz" wrap="square" lIns="0" tIns="0" rIns="0" bIns="0" rtlCol="0">
            <a:spAutoFit/>
          </a:bodyPr>
          <a:lstStyle/>
          <a:p>
            <a:pPr marL="0" marR="0">
              <a:lnSpc>
                <a:spcPts val="1455"/>
              </a:lnSpc>
              <a:spcBef>
                <a:spcPts val="0"/>
              </a:spcBef>
              <a:spcAft>
                <a:spcPts val="0"/>
              </a:spcAft>
            </a:pPr>
            <a:r>
              <a:rPr sz="1100" dirty="0">
                <a:solidFill>
                  <a:srgbClr val="000000"/>
                </a:solidFill>
                <a:latin typeface="JDQLKN+MicrosoftYaHei" panose="020B0503020204020204" charset="-122"/>
                <a:cs typeface="JDQLKN+MicrosoftYaHei" panose="020B0503020204020204" charset="-122"/>
              </a:rPr>
              <a:t>2</a:t>
            </a:r>
            <a:endParaRPr sz="1100" dirty="0">
              <a:solidFill>
                <a:srgbClr val="000000"/>
              </a:solidFill>
              <a:latin typeface="JDQLKN+MicrosoftYaHei" panose="020B0503020204020204" charset="-122"/>
              <a:cs typeface="JDQLKN+MicrosoftYaHei" panose="020B0503020204020204" charset="-122"/>
            </a:endParaRPr>
          </a:p>
        </p:txBody>
      </p:sp>
      <p:sp>
        <p:nvSpPr>
          <p:cNvPr id="10" name="object 10"/>
          <p:cNvSpPr txBox="1"/>
          <p:nvPr/>
        </p:nvSpPr>
        <p:spPr>
          <a:xfrm>
            <a:off x="747280" y="2357969"/>
            <a:ext cx="5582335" cy="304165"/>
          </a:xfrm>
          <a:prstGeom prst="rect">
            <a:avLst/>
          </a:prstGeom>
        </p:spPr>
        <p:txBody>
          <a:bodyPr vert="horz" wrap="square" lIns="0" tIns="0" rIns="0" bIns="0" rtlCol="0">
            <a:spAutoFit/>
          </a:bodyPr>
          <a:lstStyle/>
          <a:p>
            <a:pPr marL="0" marR="0">
              <a:lnSpc>
                <a:spcPts val="2375"/>
              </a:lnSpc>
              <a:spcBef>
                <a:spcPts val="0"/>
              </a:spcBef>
              <a:spcAft>
                <a:spcPts val="0"/>
              </a:spcAft>
            </a:pPr>
            <a:r>
              <a:rPr sz="1600" dirty="0">
                <a:solidFill>
                  <a:schemeClr val="tx2"/>
                </a:solidFill>
                <a:latin typeface="LSIELG+MicrosoftYaHei" panose="020B0503020204020204" charset="-122"/>
                <a:cs typeface="LSIELG+MicrosoftYaHei" panose="020B0503020204020204" charset="-122"/>
              </a:rPr>
              <a:t>•</a:t>
            </a:r>
            <a:r>
              <a:rPr sz="1600" spc="114" dirty="0">
                <a:solidFill>
                  <a:schemeClr val="tx2"/>
                </a:solidFill>
                <a:latin typeface="Times New Roman" panose="02020603050405020304"/>
                <a:cs typeface="Times New Roman" panose="02020603050405020304"/>
              </a:rPr>
              <a:t> </a:t>
            </a:r>
            <a:r>
              <a:rPr sz="1600" dirty="0">
                <a:solidFill>
                  <a:schemeClr val="tx2"/>
                </a:solidFill>
                <a:latin typeface="方正黑体_GBK" panose="03000509000000000000" charset="-122"/>
                <a:ea typeface="方正黑体_GBK" panose="03000509000000000000" charset="-122"/>
                <a:cs typeface="LSIELG+MicrosoftYaHei" panose="020B0503020204020204" charset="-122"/>
              </a:rPr>
              <a:t>可研时间、碳收益考虑、项目开始时间、开工时间。</a:t>
            </a:r>
            <a:endParaRPr sz="16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1" name="object 11"/>
          <p:cNvSpPr txBox="1"/>
          <p:nvPr/>
        </p:nvSpPr>
        <p:spPr>
          <a:xfrm>
            <a:off x="1116330" y="2941955"/>
            <a:ext cx="1605915" cy="186055"/>
          </a:xfrm>
          <a:prstGeom prst="rect">
            <a:avLst/>
          </a:prstGeom>
        </p:spPr>
        <p:txBody>
          <a:bodyPr vert="horz" wrap="square" lIns="0" tIns="0" rIns="0" bIns="0" rtlCol="0">
            <a:spAutoFit/>
          </a:bodyPr>
          <a:lstStyle/>
          <a:p>
            <a:pPr lvl="0" algn="l">
              <a:lnSpc>
                <a:spcPts val="1455"/>
              </a:lnSpc>
              <a:spcBef>
                <a:spcPts val="0"/>
              </a:spcBef>
              <a:spcAft>
                <a:spcPts val="0"/>
              </a:spcAft>
              <a:buClrTx/>
              <a:buSzTx/>
              <a:buFontTx/>
            </a:pPr>
            <a:r>
              <a:rPr sz="1600" dirty="0">
                <a:solidFill>
                  <a:srgbClr val="FFFFFF"/>
                </a:solidFill>
                <a:latin typeface="方正黑体_GBK" panose="03000509000000000000" charset="-122"/>
                <a:ea typeface="方正黑体_GBK" panose="03000509000000000000" charset="-122"/>
                <a:cs typeface="LSIELG+MicrosoftYaHei" panose="020B0503020204020204" charset="-122"/>
                <a:sym typeface="+mn-ea"/>
              </a:rPr>
              <a:t>适用性问</a:t>
            </a:r>
            <a:r>
              <a:rPr sz="1600" dirty="0">
                <a:solidFill>
                  <a:srgbClr val="FFFFFF"/>
                </a:solidFill>
                <a:latin typeface="方正黑体_GBK" panose="03000509000000000000" charset="-122"/>
                <a:ea typeface="方正黑体_GBK" panose="03000509000000000000" charset="-122"/>
                <a:cs typeface="LSIELG+MicrosoftYaHei" panose="020B0503020204020204" charset="-122"/>
                <a:sym typeface="+mn-ea"/>
              </a:rPr>
              <a:t>题</a:t>
            </a:r>
            <a:endParaRPr sz="1600" dirty="0">
              <a:solidFill>
                <a:srgbClr val="FFFFFF"/>
              </a:solidFill>
              <a:latin typeface="方正黑体_GBK" panose="03000509000000000000" charset="-122"/>
              <a:ea typeface="方正黑体_GBK" panose="03000509000000000000" charset="-122"/>
              <a:cs typeface="LSIELG+MicrosoftYaHei" panose="020B0503020204020204" charset="-122"/>
              <a:sym typeface="+mn-ea"/>
            </a:endParaRPr>
          </a:p>
        </p:txBody>
      </p:sp>
      <p:sp>
        <p:nvSpPr>
          <p:cNvPr id="12" name="object 12"/>
          <p:cNvSpPr txBox="1"/>
          <p:nvPr/>
        </p:nvSpPr>
        <p:spPr>
          <a:xfrm>
            <a:off x="2915918" y="2942068"/>
            <a:ext cx="234621" cy="223149"/>
          </a:xfrm>
          <a:prstGeom prst="rect">
            <a:avLst/>
          </a:prstGeom>
        </p:spPr>
        <p:txBody>
          <a:bodyPr vert="horz" wrap="square" lIns="0" tIns="0" rIns="0" bIns="0" rtlCol="0">
            <a:spAutoFit/>
          </a:bodyPr>
          <a:lstStyle/>
          <a:p>
            <a:pPr marL="0" marR="0">
              <a:lnSpc>
                <a:spcPts val="1455"/>
              </a:lnSpc>
              <a:spcBef>
                <a:spcPts val="0"/>
              </a:spcBef>
              <a:spcAft>
                <a:spcPts val="0"/>
              </a:spcAft>
            </a:pPr>
            <a:r>
              <a:rPr sz="1100" dirty="0">
                <a:solidFill>
                  <a:srgbClr val="000000"/>
                </a:solidFill>
                <a:latin typeface="JDQLKN+MicrosoftYaHei" panose="020B0503020204020204" charset="-122"/>
                <a:cs typeface="JDQLKN+MicrosoftYaHei" panose="020B0503020204020204" charset="-122"/>
              </a:rPr>
              <a:t>3</a:t>
            </a:r>
            <a:endParaRPr sz="1100" dirty="0">
              <a:solidFill>
                <a:srgbClr val="000000"/>
              </a:solidFill>
              <a:latin typeface="JDQLKN+MicrosoftYaHei" panose="020B0503020204020204" charset="-122"/>
              <a:cs typeface="JDQLKN+MicrosoftYaHei" panose="020B0503020204020204" charset="-122"/>
            </a:endParaRPr>
          </a:p>
        </p:txBody>
      </p:sp>
      <p:sp>
        <p:nvSpPr>
          <p:cNvPr id="13" name="object 13"/>
          <p:cNvSpPr txBox="1"/>
          <p:nvPr/>
        </p:nvSpPr>
        <p:spPr>
          <a:xfrm>
            <a:off x="755535" y="3292946"/>
            <a:ext cx="7868337" cy="866140"/>
          </a:xfrm>
          <a:prstGeom prst="rect">
            <a:avLst/>
          </a:prstGeom>
        </p:spPr>
        <p:txBody>
          <a:bodyPr vert="horz" wrap="square" lIns="0" tIns="0" rIns="0" bIns="0" rtlCol="0">
            <a:spAutoFit/>
          </a:bodyPr>
          <a:lstStyle/>
          <a:p>
            <a:pPr marL="0" marR="0">
              <a:lnSpc>
                <a:spcPts val="2000"/>
              </a:lnSpc>
              <a:spcBef>
                <a:spcPts val="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a:t>
            </a:r>
            <a:r>
              <a:rPr sz="1600" spc="114" dirty="0">
                <a:solidFill>
                  <a:schemeClr val="tx2"/>
                </a:solidFill>
                <a:latin typeface="方正黑体_GBK" panose="03000509000000000000" charset="-122"/>
                <a:ea typeface="方正黑体_GBK" panose="03000509000000000000" charset="-122"/>
                <a:cs typeface="方正黑体_GBK" panose="03000509000000000000" charset="-122"/>
              </a:rPr>
              <a:t> </a:t>
            </a:r>
            <a:r>
              <a:rPr sz="1600" dirty="0">
                <a:solidFill>
                  <a:schemeClr val="tx2"/>
                </a:solidFill>
                <a:latin typeface="方正黑体_GBK" panose="03000509000000000000" charset="-122"/>
                <a:ea typeface="方正黑体_GBK" panose="03000509000000000000" charset="-122"/>
                <a:cs typeface="方正黑体_GBK" panose="03000509000000000000" charset="-122"/>
              </a:rPr>
              <a:t>基准线的垃圾处理方式（填埋、堆肥、填埋气、焚烧）、垃圾是否在厌氧条</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172085" marR="0">
              <a:lnSpc>
                <a:spcPts val="2000"/>
              </a:lnSpc>
              <a:spcBef>
                <a:spcPts val="410"/>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件下存储、焚烧技术（回转炉、流化床、炉排炉）、辅助燃料（不超过焚化</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172085" marR="0">
              <a:lnSpc>
                <a:spcPts val="2000"/>
              </a:lnSpc>
              <a:spcBef>
                <a:spcPts val="345"/>
              </a:spcBef>
              <a:spcAft>
                <a:spcPts val="0"/>
              </a:spcAft>
            </a:pPr>
            <a:r>
              <a:rPr sz="1600" dirty="0">
                <a:solidFill>
                  <a:schemeClr val="tx2"/>
                </a:solidFill>
                <a:latin typeface="方正黑体_GBK" panose="03000509000000000000" charset="-122"/>
                <a:ea typeface="方正黑体_GBK" panose="03000509000000000000" charset="-122"/>
                <a:cs typeface="方正黑体_GBK" panose="03000509000000000000" charset="-122"/>
              </a:rPr>
              <a:t>炉总能量的50%）</a:t>
            </a:r>
            <a:endParaRPr sz="16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467270" y="124053"/>
            <a:ext cx="3970020"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垃圾焚烧发电项目开发要点和难点</a:t>
            </a:r>
            <a:endParaRPr sz="2000" dirty="0">
              <a:solidFill>
                <a:srgbClr val="003869"/>
              </a:solidFill>
              <a:latin typeface="方正黑体_GBK" panose="03000509000000000000" charset="-122"/>
              <a:ea typeface="方正黑体_GBK" panose="03000509000000000000" charset="-122"/>
              <a:cs typeface="SVDSIO+MicrosoftYaHei-Bold" panose="020B0703020204020201" charset="-122"/>
            </a:endParaRPr>
          </a:p>
        </p:txBody>
      </p:sp>
      <p:sp>
        <p:nvSpPr>
          <p:cNvPr id="5" name="object 5"/>
          <p:cNvSpPr txBox="1"/>
          <p:nvPr/>
        </p:nvSpPr>
        <p:spPr>
          <a:xfrm>
            <a:off x="1555521" y="927890"/>
            <a:ext cx="5152796" cy="651510"/>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方正黑体_GBK" panose="03000509000000000000" charset="-122"/>
              </a:rPr>
              <a:t>减排量计算和监测报告</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2375"/>
              </a:lnSpc>
              <a:spcBef>
                <a:spcPts val="335"/>
              </a:spcBef>
              <a:spcAft>
                <a:spcPts val="0"/>
              </a:spcAft>
            </a:pPr>
            <a:r>
              <a:rPr sz="1800" dirty="0">
                <a:solidFill>
                  <a:schemeClr val="tx2"/>
                </a:solidFill>
                <a:latin typeface="方正黑体_GBK" panose="03000509000000000000" charset="-122"/>
                <a:ea typeface="方正黑体_GBK" panose="03000509000000000000" charset="-122"/>
                <a:cs typeface="方正黑体_GBK" panose="03000509000000000000" charset="-122"/>
              </a:rPr>
              <a:t>根据方法学</a:t>
            </a:r>
            <a:r>
              <a:rPr sz="1800" spc="-29" dirty="0">
                <a:solidFill>
                  <a:schemeClr val="tx2"/>
                </a:solidFill>
                <a:latin typeface="方正黑体_GBK" panose="03000509000000000000" charset="-122"/>
                <a:ea typeface="方正黑体_GBK" panose="03000509000000000000" charset="-122"/>
                <a:cs typeface="方正黑体_GBK" panose="03000509000000000000" charset="-122"/>
              </a:rPr>
              <a:t>CM-</a:t>
            </a:r>
            <a:r>
              <a:rPr sz="1800" spc="-208" dirty="0">
                <a:solidFill>
                  <a:schemeClr val="tx2"/>
                </a:solidFill>
                <a:latin typeface="方正黑体_GBK" panose="03000509000000000000" charset="-122"/>
                <a:ea typeface="方正黑体_GBK" panose="03000509000000000000" charset="-122"/>
                <a:cs typeface="方正黑体_GBK" panose="03000509000000000000" charset="-122"/>
              </a:rPr>
              <a:t> </a:t>
            </a:r>
            <a:r>
              <a:rPr sz="1800" dirty="0">
                <a:solidFill>
                  <a:schemeClr val="tx2"/>
                </a:solidFill>
                <a:latin typeface="方正黑体_GBK" panose="03000509000000000000" charset="-122"/>
                <a:ea typeface="方正黑体_GBK" panose="03000509000000000000" charset="-122"/>
                <a:cs typeface="方正黑体_GBK" panose="03000509000000000000" charset="-122"/>
              </a:rPr>
              <a:t>0</a:t>
            </a:r>
            <a:r>
              <a:rPr sz="1800" spc="-210" dirty="0">
                <a:solidFill>
                  <a:schemeClr val="tx2"/>
                </a:solidFill>
                <a:latin typeface="方正黑体_GBK" panose="03000509000000000000" charset="-122"/>
                <a:ea typeface="方正黑体_GBK" panose="03000509000000000000" charset="-122"/>
                <a:cs typeface="方正黑体_GBK" panose="03000509000000000000" charset="-122"/>
              </a:rPr>
              <a:t> </a:t>
            </a:r>
            <a:r>
              <a:rPr sz="1800" spc="-20" dirty="0">
                <a:solidFill>
                  <a:schemeClr val="tx2"/>
                </a:solidFill>
                <a:latin typeface="方正黑体_GBK" panose="03000509000000000000" charset="-122"/>
                <a:ea typeface="方正黑体_GBK" panose="03000509000000000000" charset="-122"/>
                <a:cs typeface="方正黑体_GBK" panose="03000509000000000000" charset="-122"/>
              </a:rPr>
              <a:t>72-</a:t>
            </a:r>
            <a:r>
              <a:rPr sz="1800" spc="-208" dirty="0">
                <a:solidFill>
                  <a:schemeClr val="tx2"/>
                </a:solidFill>
                <a:latin typeface="方正黑体_GBK" panose="03000509000000000000" charset="-122"/>
                <a:ea typeface="方正黑体_GBK" panose="03000509000000000000" charset="-122"/>
                <a:cs typeface="方正黑体_GBK" panose="03000509000000000000" charset="-122"/>
              </a:rPr>
              <a:t> </a:t>
            </a:r>
            <a:r>
              <a:rPr sz="1800" spc="-80" dirty="0">
                <a:solidFill>
                  <a:schemeClr val="tx2"/>
                </a:solidFill>
                <a:latin typeface="方正黑体_GBK" panose="03000509000000000000" charset="-122"/>
                <a:ea typeface="方正黑体_GBK" panose="03000509000000000000" charset="-122"/>
                <a:cs typeface="方正黑体_GBK" panose="03000509000000000000" charset="-122"/>
              </a:rPr>
              <a:t>V0</a:t>
            </a:r>
            <a:r>
              <a:rPr sz="1800" spc="-210" dirty="0">
                <a:solidFill>
                  <a:schemeClr val="tx2"/>
                </a:solidFill>
                <a:latin typeface="方正黑体_GBK" panose="03000509000000000000" charset="-122"/>
                <a:ea typeface="方正黑体_GBK" panose="03000509000000000000" charset="-122"/>
                <a:cs typeface="方正黑体_GBK" panose="03000509000000000000" charset="-122"/>
              </a:rPr>
              <a:t> </a:t>
            </a:r>
            <a:r>
              <a:rPr sz="1800" dirty="0">
                <a:solidFill>
                  <a:schemeClr val="tx2"/>
                </a:solidFill>
                <a:latin typeface="方正黑体_GBK" panose="03000509000000000000" charset="-122"/>
                <a:ea typeface="方正黑体_GBK" panose="03000509000000000000" charset="-122"/>
                <a:cs typeface="方正黑体_GBK" panose="03000509000000000000" charset="-122"/>
              </a:rPr>
              <a:t>1，项目减排量计算公式：</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6" name="object 6"/>
          <p:cNvSpPr txBox="1"/>
          <p:nvPr/>
        </p:nvSpPr>
        <p:spPr>
          <a:xfrm>
            <a:off x="2181602" y="1741155"/>
            <a:ext cx="2738610" cy="506759"/>
          </a:xfrm>
          <a:prstGeom prst="rect">
            <a:avLst/>
          </a:prstGeom>
        </p:spPr>
        <p:txBody>
          <a:bodyPr vert="horz" wrap="square" lIns="0" tIns="0" rIns="0" bIns="0" rtlCol="0">
            <a:spAutoFit/>
          </a:bodyPr>
          <a:lstStyle/>
          <a:p>
            <a:pPr marL="0" marR="0">
              <a:lnSpc>
                <a:spcPts val="3690"/>
              </a:lnSpc>
              <a:spcBef>
                <a:spcPts val="0"/>
              </a:spcBef>
              <a:spcAft>
                <a:spcPts val="0"/>
              </a:spcAft>
            </a:pPr>
            <a:r>
              <a:rPr sz="2800" dirty="0">
                <a:solidFill>
                  <a:schemeClr val="tx2"/>
                </a:solidFill>
                <a:latin typeface="JDQLKN+MicrosoftYaHei" panose="020B0503020204020204" charset="-122"/>
                <a:cs typeface="JDQLKN+MicrosoftYaHei" panose="020B0503020204020204" charset="-122"/>
              </a:rPr>
              <a:t>ER</a:t>
            </a:r>
            <a:r>
              <a:rPr sz="2800" spc="163" dirty="0">
                <a:solidFill>
                  <a:schemeClr val="tx2"/>
                </a:solidFill>
                <a:latin typeface="JDQLKN+MicrosoftYaHei" panose="020B0503020204020204" charset="-122"/>
                <a:cs typeface="JDQLKN+MicrosoftYaHei" panose="020B0503020204020204" charset="-122"/>
              </a:rPr>
              <a:t> </a:t>
            </a:r>
            <a:r>
              <a:rPr sz="2800" dirty="0">
                <a:solidFill>
                  <a:schemeClr val="tx2"/>
                </a:solidFill>
                <a:latin typeface="JDQLKN+MicrosoftYaHei" panose="020B0503020204020204" charset="-122"/>
                <a:cs typeface="JDQLKN+MicrosoftYaHei" panose="020B0503020204020204" charset="-122"/>
              </a:rPr>
              <a:t>=BE</a:t>
            </a:r>
            <a:r>
              <a:rPr sz="2800" spc="171" dirty="0">
                <a:solidFill>
                  <a:schemeClr val="tx2"/>
                </a:solidFill>
                <a:latin typeface="JDQLKN+MicrosoftYaHei" panose="020B0503020204020204" charset="-122"/>
                <a:cs typeface="JDQLKN+MicrosoftYaHei" panose="020B0503020204020204" charset="-122"/>
              </a:rPr>
              <a:t> </a:t>
            </a:r>
            <a:r>
              <a:rPr sz="2800" dirty="0">
                <a:solidFill>
                  <a:schemeClr val="tx2"/>
                </a:solidFill>
                <a:latin typeface="JDQLKN+MicrosoftYaHei" panose="020B0503020204020204" charset="-122"/>
                <a:cs typeface="JDQLKN+MicrosoftYaHei" panose="020B0503020204020204" charset="-122"/>
              </a:rPr>
              <a:t>-PE</a:t>
            </a:r>
            <a:r>
              <a:rPr sz="2800" spc="163" dirty="0">
                <a:solidFill>
                  <a:schemeClr val="tx2"/>
                </a:solidFill>
                <a:latin typeface="JDQLKN+MicrosoftYaHei" panose="020B0503020204020204" charset="-122"/>
                <a:cs typeface="JDQLKN+MicrosoftYaHei" panose="020B0503020204020204" charset="-122"/>
              </a:rPr>
              <a:t> </a:t>
            </a:r>
            <a:r>
              <a:rPr sz="2800" dirty="0">
                <a:solidFill>
                  <a:schemeClr val="tx2"/>
                </a:solidFill>
                <a:latin typeface="JDQLKN+MicrosoftYaHei" panose="020B0503020204020204" charset="-122"/>
                <a:cs typeface="JDQLKN+MicrosoftYaHei" panose="020B0503020204020204" charset="-122"/>
              </a:rPr>
              <a:t>-LE</a:t>
            </a:r>
            <a:endParaRPr sz="2800" dirty="0">
              <a:solidFill>
                <a:schemeClr val="tx2"/>
              </a:solidFill>
              <a:latin typeface="JDQLKN+MicrosoftYaHei" panose="020B0503020204020204" charset="-122"/>
              <a:cs typeface="JDQLKN+MicrosoftYaHei" panose="020B0503020204020204" charset="-122"/>
            </a:endParaRPr>
          </a:p>
        </p:txBody>
      </p:sp>
      <p:sp>
        <p:nvSpPr>
          <p:cNvPr id="7" name="object 7"/>
          <p:cNvSpPr txBox="1"/>
          <p:nvPr/>
        </p:nvSpPr>
        <p:spPr>
          <a:xfrm>
            <a:off x="2608322" y="1952189"/>
            <a:ext cx="278237" cy="351880"/>
          </a:xfrm>
          <a:prstGeom prst="rect">
            <a:avLst/>
          </a:prstGeom>
        </p:spPr>
        <p:txBody>
          <a:bodyPr vert="horz" wrap="square" lIns="0" tIns="0" rIns="0" bIns="0" rtlCol="0">
            <a:spAutoFit/>
          </a:bodyPr>
          <a:lstStyle/>
          <a:p>
            <a:pPr marL="0" marR="0">
              <a:lnSpc>
                <a:spcPts val="2470"/>
              </a:lnSpc>
              <a:spcBef>
                <a:spcPts val="0"/>
              </a:spcBef>
              <a:spcAft>
                <a:spcPts val="0"/>
              </a:spcAft>
            </a:pPr>
            <a:r>
              <a:rPr sz="1850" dirty="0">
                <a:solidFill>
                  <a:schemeClr val="tx2"/>
                </a:solidFill>
                <a:latin typeface="JDQLKN+MicrosoftYaHei" panose="020B0503020204020204" charset="-122"/>
                <a:cs typeface="JDQLKN+MicrosoftYaHei" panose="020B0503020204020204" charset="-122"/>
              </a:rPr>
              <a:t>y</a:t>
            </a:r>
            <a:endParaRPr sz="1850" dirty="0">
              <a:solidFill>
                <a:schemeClr val="tx2"/>
              </a:solidFill>
              <a:latin typeface="JDQLKN+MicrosoftYaHei" panose="020B0503020204020204" charset="-122"/>
              <a:cs typeface="JDQLKN+MicrosoftYaHei" panose="020B0503020204020204" charset="-122"/>
            </a:endParaRPr>
          </a:p>
        </p:txBody>
      </p:sp>
      <p:sp>
        <p:nvSpPr>
          <p:cNvPr id="8" name="object 8"/>
          <p:cNvSpPr txBox="1"/>
          <p:nvPr/>
        </p:nvSpPr>
        <p:spPr>
          <a:xfrm>
            <a:off x="3416042" y="1952189"/>
            <a:ext cx="278237" cy="351880"/>
          </a:xfrm>
          <a:prstGeom prst="rect">
            <a:avLst/>
          </a:prstGeom>
        </p:spPr>
        <p:txBody>
          <a:bodyPr vert="horz" wrap="square" lIns="0" tIns="0" rIns="0" bIns="0" rtlCol="0">
            <a:spAutoFit/>
          </a:bodyPr>
          <a:lstStyle/>
          <a:p>
            <a:pPr marL="0" marR="0">
              <a:lnSpc>
                <a:spcPts val="2470"/>
              </a:lnSpc>
              <a:spcBef>
                <a:spcPts val="0"/>
              </a:spcBef>
              <a:spcAft>
                <a:spcPts val="0"/>
              </a:spcAft>
            </a:pPr>
            <a:r>
              <a:rPr sz="1850" dirty="0">
                <a:solidFill>
                  <a:schemeClr val="tx2"/>
                </a:solidFill>
                <a:latin typeface="JDQLKN+MicrosoftYaHei" panose="020B0503020204020204" charset="-122"/>
                <a:cs typeface="JDQLKN+MicrosoftYaHei" panose="020B0503020204020204" charset="-122"/>
              </a:rPr>
              <a:t>y</a:t>
            </a:r>
            <a:endParaRPr sz="1850" dirty="0">
              <a:solidFill>
                <a:schemeClr val="tx2"/>
              </a:solidFill>
              <a:latin typeface="JDQLKN+MicrosoftYaHei" panose="020B0503020204020204" charset="-122"/>
              <a:cs typeface="JDQLKN+MicrosoftYaHei" panose="020B0503020204020204" charset="-122"/>
            </a:endParaRPr>
          </a:p>
        </p:txBody>
      </p:sp>
      <p:sp>
        <p:nvSpPr>
          <p:cNvPr id="9" name="object 9"/>
          <p:cNvSpPr txBox="1"/>
          <p:nvPr/>
        </p:nvSpPr>
        <p:spPr>
          <a:xfrm>
            <a:off x="4109462" y="1952189"/>
            <a:ext cx="278237" cy="351880"/>
          </a:xfrm>
          <a:prstGeom prst="rect">
            <a:avLst/>
          </a:prstGeom>
        </p:spPr>
        <p:txBody>
          <a:bodyPr vert="horz" wrap="square" lIns="0" tIns="0" rIns="0" bIns="0" rtlCol="0">
            <a:spAutoFit/>
          </a:bodyPr>
          <a:lstStyle/>
          <a:p>
            <a:pPr marL="0" marR="0">
              <a:lnSpc>
                <a:spcPts val="2470"/>
              </a:lnSpc>
              <a:spcBef>
                <a:spcPts val="0"/>
              </a:spcBef>
              <a:spcAft>
                <a:spcPts val="0"/>
              </a:spcAft>
            </a:pPr>
            <a:r>
              <a:rPr sz="1850" dirty="0">
                <a:solidFill>
                  <a:schemeClr val="tx2"/>
                </a:solidFill>
                <a:latin typeface="JDQLKN+MicrosoftYaHei" panose="020B0503020204020204" charset="-122"/>
                <a:cs typeface="JDQLKN+MicrosoftYaHei" panose="020B0503020204020204" charset="-122"/>
              </a:rPr>
              <a:t>y</a:t>
            </a:r>
            <a:endParaRPr sz="1850" dirty="0">
              <a:solidFill>
                <a:schemeClr val="tx2"/>
              </a:solidFill>
              <a:latin typeface="JDQLKN+MicrosoftYaHei" panose="020B0503020204020204" charset="-122"/>
              <a:cs typeface="JDQLKN+MicrosoftYaHei" panose="020B0503020204020204" charset="-122"/>
            </a:endParaRPr>
          </a:p>
        </p:txBody>
      </p:sp>
      <p:sp>
        <p:nvSpPr>
          <p:cNvPr id="10" name="object 10"/>
          <p:cNvSpPr txBox="1"/>
          <p:nvPr/>
        </p:nvSpPr>
        <p:spPr>
          <a:xfrm>
            <a:off x="4767830" y="1952189"/>
            <a:ext cx="278237" cy="351880"/>
          </a:xfrm>
          <a:prstGeom prst="rect">
            <a:avLst/>
          </a:prstGeom>
        </p:spPr>
        <p:txBody>
          <a:bodyPr vert="horz" wrap="square" lIns="0" tIns="0" rIns="0" bIns="0" rtlCol="0">
            <a:spAutoFit/>
          </a:bodyPr>
          <a:lstStyle/>
          <a:p>
            <a:pPr marL="0" marR="0">
              <a:lnSpc>
                <a:spcPts val="2470"/>
              </a:lnSpc>
              <a:spcBef>
                <a:spcPts val="0"/>
              </a:spcBef>
              <a:spcAft>
                <a:spcPts val="0"/>
              </a:spcAft>
            </a:pPr>
            <a:r>
              <a:rPr sz="1850" dirty="0">
                <a:solidFill>
                  <a:schemeClr val="tx2"/>
                </a:solidFill>
                <a:latin typeface="JDQLKN+MicrosoftYaHei" panose="020B0503020204020204" charset="-122"/>
                <a:cs typeface="JDQLKN+MicrosoftYaHei" panose="020B0503020204020204" charset="-122"/>
              </a:rPr>
              <a:t>y</a:t>
            </a:r>
            <a:endParaRPr sz="1850" dirty="0">
              <a:solidFill>
                <a:schemeClr val="tx2"/>
              </a:solidFill>
              <a:latin typeface="JDQLKN+MicrosoftYaHei" panose="020B0503020204020204" charset="-122"/>
              <a:cs typeface="JDQLKN+MicrosoftYaHei" panose="020B0503020204020204" charset="-122"/>
            </a:endParaRPr>
          </a:p>
        </p:txBody>
      </p:sp>
      <p:sp>
        <p:nvSpPr>
          <p:cNvPr id="11" name="object 11"/>
          <p:cNvSpPr txBox="1"/>
          <p:nvPr/>
        </p:nvSpPr>
        <p:spPr>
          <a:xfrm>
            <a:off x="2150390" y="2570258"/>
            <a:ext cx="4180272" cy="405765"/>
          </a:xfrm>
          <a:prstGeom prst="rect">
            <a:avLst/>
          </a:prstGeom>
        </p:spPr>
        <p:txBody>
          <a:bodyPr vert="horz" wrap="square" lIns="0" tIns="0" rIns="0" bIns="0" rtlCol="0">
            <a:spAutoFit/>
          </a:bodyPr>
          <a:lstStyle/>
          <a:p>
            <a:pPr marL="0" marR="0">
              <a:lnSpc>
                <a:spcPts val="3165"/>
              </a:lnSpc>
              <a:spcBef>
                <a:spcPts val="0"/>
              </a:spcBef>
              <a:spcAft>
                <a:spcPts val="0"/>
              </a:spcAft>
            </a:pPr>
            <a:r>
              <a:rPr sz="2400" dirty="0">
                <a:solidFill>
                  <a:schemeClr val="tx2"/>
                </a:solidFill>
                <a:latin typeface="方正黑体_GBK" panose="03000509000000000000" charset="-122"/>
                <a:ea typeface="方正黑体_GBK" panose="03000509000000000000" charset="-122"/>
                <a:cs typeface="LSIELG+MicrosoftYaHei" panose="020B0503020204020204" charset="-122"/>
              </a:rPr>
              <a:t>基准线排放</a:t>
            </a:r>
            <a:r>
              <a:rPr sz="2400" dirty="0">
                <a:solidFill>
                  <a:schemeClr val="tx2"/>
                </a:solidFill>
                <a:latin typeface="LSIELG+MicrosoftYaHei" panose="020B0503020204020204" charset="-122"/>
                <a:cs typeface="LSIELG+MicrosoftYaHei" panose="020B0503020204020204" charset="-122"/>
              </a:rPr>
              <a:t>：</a:t>
            </a:r>
            <a:r>
              <a:rPr sz="2400" dirty="0">
                <a:solidFill>
                  <a:schemeClr val="tx2"/>
                </a:solidFill>
                <a:latin typeface="JDQLKN+MicrosoftYaHei" panose="020B0503020204020204" charset="-122"/>
                <a:cs typeface="JDQLKN+MicrosoftYaHei" panose="020B0503020204020204" charset="-122"/>
              </a:rPr>
              <a:t>BE</a:t>
            </a:r>
            <a:r>
              <a:rPr sz="2400" spc="136" dirty="0">
                <a:solidFill>
                  <a:schemeClr val="tx2"/>
                </a:solidFill>
                <a:latin typeface="JDQLKN+MicrosoftYaHei" panose="020B0503020204020204" charset="-122"/>
                <a:cs typeface="JDQLKN+MicrosoftYaHei" panose="020B0503020204020204" charset="-122"/>
              </a:rPr>
              <a:t> </a:t>
            </a:r>
            <a:r>
              <a:rPr sz="2400" dirty="0">
                <a:solidFill>
                  <a:schemeClr val="tx2"/>
                </a:solidFill>
                <a:latin typeface="JDQLKN+MicrosoftYaHei" panose="020B0503020204020204" charset="-122"/>
                <a:cs typeface="JDQLKN+MicrosoftYaHei" panose="020B0503020204020204" charset="-122"/>
              </a:rPr>
              <a:t>=BE</a:t>
            </a:r>
            <a:r>
              <a:rPr sz="2400" spc="3759" dirty="0">
                <a:solidFill>
                  <a:schemeClr val="tx2"/>
                </a:solidFill>
                <a:latin typeface="JDQLKN+MicrosoftYaHei" panose="020B0503020204020204" charset="-122"/>
                <a:cs typeface="JDQLKN+MicrosoftYaHei" panose="020B0503020204020204" charset="-122"/>
              </a:rPr>
              <a:t> </a:t>
            </a:r>
            <a:r>
              <a:rPr sz="2400" dirty="0">
                <a:solidFill>
                  <a:schemeClr val="tx2"/>
                </a:solidFill>
                <a:latin typeface="JDQLKN+MicrosoftYaHei" panose="020B0503020204020204" charset="-122"/>
                <a:cs typeface="JDQLKN+MicrosoftYaHei" panose="020B0503020204020204" charset="-122"/>
              </a:rPr>
              <a:t>+BE</a:t>
            </a:r>
            <a:endParaRPr sz="2400" dirty="0">
              <a:solidFill>
                <a:schemeClr val="tx2"/>
              </a:solidFill>
              <a:latin typeface="JDQLKN+MicrosoftYaHei" panose="020B0503020204020204" charset="-122"/>
              <a:cs typeface="JDQLKN+MicrosoftYaHei" panose="020B0503020204020204" charset="-122"/>
            </a:endParaRPr>
          </a:p>
        </p:txBody>
      </p:sp>
      <p:sp>
        <p:nvSpPr>
          <p:cNvPr id="12" name="object 12"/>
          <p:cNvSpPr txBox="1"/>
          <p:nvPr/>
        </p:nvSpPr>
        <p:spPr>
          <a:xfrm>
            <a:off x="4337330" y="2752975"/>
            <a:ext cx="259684" cy="305617"/>
          </a:xfrm>
          <a:prstGeom prst="rect">
            <a:avLst/>
          </a:prstGeom>
        </p:spPr>
        <p:txBody>
          <a:bodyPr vert="horz" wrap="square" lIns="0" tIns="0" rIns="0" bIns="0" rtlCol="0">
            <a:spAutoFit/>
          </a:bodyPr>
          <a:lstStyle/>
          <a:p>
            <a:pPr marL="0" marR="0">
              <a:lnSpc>
                <a:spcPts val="2105"/>
              </a:lnSpc>
              <a:spcBef>
                <a:spcPts val="0"/>
              </a:spcBef>
              <a:spcAft>
                <a:spcPts val="0"/>
              </a:spcAft>
            </a:pPr>
            <a:r>
              <a:rPr sz="1600" dirty="0">
                <a:solidFill>
                  <a:schemeClr val="tx2"/>
                </a:solidFill>
                <a:latin typeface="JDQLKN+MicrosoftYaHei" panose="020B0503020204020204" charset="-122"/>
                <a:cs typeface="JDQLKN+MicrosoftYaHei" panose="020B0503020204020204" charset="-122"/>
              </a:rPr>
              <a:t>y</a:t>
            </a:r>
            <a:endParaRPr sz="1600" dirty="0">
              <a:solidFill>
                <a:schemeClr val="tx2"/>
              </a:solidFill>
              <a:latin typeface="JDQLKN+MicrosoftYaHei" panose="020B0503020204020204" charset="-122"/>
              <a:cs typeface="JDQLKN+MicrosoftYaHei" panose="020B0503020204020204" charset="-122"/>
            </a:endParaRPr>
          </a:p>
        </p:txBody>
      </p:sp>
      <p:sp>
        <p:nvSpPr>
          <p:cNvPr id="13" name="object 13"/>
          <p:cNvSpPr txBox="1"/>
          <p:nvPr/>
        </p:nvSpPr>
        <p:spPr>
          <a:xfrm>
            <a:off x="5027702" y="2752975"/>
            <a:ext cx="719794" cy="305617"/>
          </a:xfrm>
          <a:prstGeom prst="rect">
            <a:avLst/>
          </a:prstGeom>
        </p:spPr>
        <p:txBody>
          <a:bodyPr vert="horz" wrap="square" lIns="0" tIns="0" rIns="0" bIns="0" rtlCol="0">
            <a:spAutoFit/>
          </a:bodyPr>
          <a:lstStyle/>
          <a:p>
            <a:pPr marL="0" marR="0">
              <a:lnSpc>
                <a:spcPts val="2105"/>
              </a:lnSpc>
              <a:spcBef>
                <a:spcPts val="0"/>
              </a:spcBef>
              <a:spcAft>
                <a:spcPts val="0"/>
              </a:spcAft>
            </a:pPr>
            <a:r>
              <a:rPr sz="1600" dirty="0">
                <a:solidFill>
                  <a:schemeClr val="tx2"/>
                </a:solidFill>
                <a:latin typeface="JDQLKN+MicrosoftYaHei" panose="020B0503020204020204" charset="-122"/>
                <a:cs typeface="JDQLKN+MicrosoftYaHei" panose="020B0503020204020204" charset="-122"/>
              </a:rPr>
              <a:t>CH4,y</a:t>
            </a:r>
            <a:endParaRPr sz="1600" dirty="0">
              <a:solidFill>
                <a:schemeClr val="tx2"/>
              </a:solidFill>
              <a:latin typeface="JDQLKN+MicrosoftYaHei" panose="020B0503020204020204" charset="-122"/>
              <a:cs typeface="JDQLKN+MicrosoftYaHei" panose="020B0503020204020204" charset="-122"/>
            </a:endParaRPr>
          </a:p>
        </p:txBody>
      </p:sp>
      <p:sp>
        <p:nvSpPr>
          <p:cNvPr id="14" name="object 14"/>
          <p:cNvSpPr txBox="1"/>
          <p:nvPr/>
        </p:nvSpPr>
        <p:spPr>
          <a:xfrm>
            <a:off x="6178322" y="2752975"/>
            <a:ext cx="584704" cy="305617"/>
          </a:xfrm>
          <a:prstGeom prst="rect">
            <a:avLst/>
          </a:prstGeom>
        </p:spPr>
        <p:txBody>
          <a:bodyPr vert="horz" wrap="square" lIns="0" tIns="0" rIns="0" bIns="0" rtlCol="0">
            <a:spAutoFit/>
          </a:bodyPr>
          <a:lstStyle/>
          <a:p>
            <a:pPr marL="0" marR="0">
              <a:lnSpc>
                <a:spcPts val="2105"/>
              </a:lnSpc>
              <a:spcBef>
                <a:spcPts val="0"/>
              </a:spcBef>
              <a:spcAft>
                <a:spcPts val="0"/>
              </a:spcAft>
            </a:pPr>
            <a:r>
              <a:rPr sz="1600" dirty="0">
                <a:solidFill>
                  <a:schemeClr val="tx2"/>
                </a:solidFill>
                <a:latin typeface="JDQLKN+MicrosoftYaHei" panose="020B0503020204020204" charset="-122"/>
                <a:cs typeface="JDQLKN+MicrosoftYaHei" panose="020B0503020204020204" charset="-122"/>
              </a:rPr>
              <a:t>EN,y</a:t>
            </a:r>
            <a:endParaRPr sz="1600" dirty="0">
              <a:solidFill>
                <a:schemeClr val="tx2"/>
              </a:solidFill>
              <a:latin typeface="JDQLKN+MicrosoftYaHei" panose="020B0503020204020204" charset="-122"/>
              <a:cs typeface="JDQLKN+MicrosoftYaHei" panose="020B0503020204020204" charset="-122"/>
            </a:endParaRPr>
          </a:p>
        </p:txBody>
      </p:sp>
      <p:sp>
        <p:nvSpPr>
          <p:cNvPr id="15" name="object 15"/>
          <p:cNvSpPr txBox="1"/>
          <p:nvPr/>
        </p:nvSpPr>
        <p:spPr>
          <a:xfrm>
            <a:off x="2219101" y="3214072"/>
            <a:ext cx="5343104" cy="788035"/>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chemeClr val="tx2"/>
                </a:solidFill>
                <a:latin typeface="LSIELG+MicrosoftYaHei" panose="020B0503020204020204" charset="-122"/>
                <a:cs typeface="LSIELG+MicrosoftYaHei" panose="020B0503020204020204" charset="-122"/>
              </a:rPr>
              <a:t>•</a:t>
            </a:r>
            <a:r>
              <a:rPr sz="2000" spc="421" dirty="0">
                <a:solidFill>
                  <a:schemeClr val="tx2"/>
                </a:solidFill>
                <a:latin typeface="Times New Roman" panose="02020603050405020304"/>
                <a:cs typeface="Times New Roman" panose="02020603050405020304"/>
              </a:rPr>
              <a:t> </a:t>
            </a:r>
            <a:r>
              <a:rPr sz="2000" dirty="0">
                <a:solidFill>
                  <a:schemeClr val="tx2"/>
                </a:solidFill>
                <a:latin typeface="JDQLKN+MicrosoftYaHei" panose="020B0503020204020204" charset="-122"/>
                <a:cs typeface="JDQLKN+MicrosoftYaHei" panose="020B0503020204020204" charset="-122"/>
              </a:rPr>
              <a:t>BE</a:t>
            </a:r>
            <a:r>
              <a:rPr sz="2000" baseline="-25000" dirty="0">
                <a:solidFill>
                  <a:schemeClr val="tx2"/>
                </a:solidFill>
                <a:latin typeface="JDQLKN+MicrosoftYaHei" panose="020B0503020204020204" charset="-122"/>
                <a:cs typeface="JDQLKN+MicrosoftYaHei" panose="020B0503020204020204" charset="-122"/>
              </a:rPr>
              <a:t>CH4,y</a:t>
            </a:r>
            <a:r>
              <a:rPr sz="2000" dirty="0">
                <a:solidFill>
                  <a:schemeClr val="tx2"/>
                </a:solidFill>
                <a:latin typeface="JDQLKN+MicrosoftYaHei" panose="020B0503020204020204" charset="-122"/>
                <a:cs typeface="JDQLKN+MicrosoftYaHei" panose="020B0503020204020204" charset="-122"/>
              </a:rPr>
              <a:t>: SWDS</a:t>
            </a:r>
            <a:r>
              <a:rPr sz="2000" dirty="0">
                <a:solidFill>
                  <a:schemeClr val="tx2"/>
                </a:solidFill>
                <a:latin typeface="方正黑体_GBK" panose="03000509000000000000" charset="-122"/>
                <a:ea typeface="方正黑体_GBK" panose="03000509000000000000" charset="-122"/>
                <a:cs typeface="LSIELG+MicrosoftYaHei" panose="020B0503020204020204" charset="-122"/>
              </a:rPr>
              <a:t>中产生的甲烷的基准线排放</a:t>
            </a:r>
            <a:r>
              <a:rPr sz="2000" dirty="0">
                <a:solidFill>
                  <a:schemeClr val="tx2"/>
                </a:solidFill>
                <a:latin typeface="LSIELG+MicrosoftYaHei" panose="020B0503020204020204" charset="-122"/>
                <a:cs typeface="LSIELG+MicrosoftYaHei" panose="020B0503020204020204" charset="-122"/>
              </a:rPr>
              <a:t>；</a:t>
            </a:r>
            <a:endParaRPr sz="2000" dirty="0">
              <a:solidFill>
                <a:schemeClr val="tx2"/>
              </a:solidFill>
              <a:latin typeface="LSIELG+MicrosoftYaHei" panose="020B0503020204020204" charset="-122"/>
              <a:cs typeface="LSIELG+MicrosoftYaHei" panose="020B0503020204020204" charset="-122"/>
            </a:endParaRPr>
          </a:p>
          <a:p>
            <a:pPr marL="0" marR="0">
              <a:lnSpc>
                <a:spcPts val="2645"/>
              </a:lnSpc>
              <a:spcBef>
                <a:spcPts val="855"/>
              </a:spcBef>
              <a:spcAft>
                <a:spcPts val="0"/>
              </a:spcAft>
            </a:pPr>
            <a:r>
              <a:rPr sz="2000" dirty="0">
                <a:solidFill>
                  <a:schemeClr val="tx2"/>
                </a:solidFill>
                <a:latin typeface="LSIELG+MicrosoftYaHei" panose="020B0503020204020204" charset="-122"/>
                <a:cs typeface="LSIELG+MicrosoftYaHei" panose="020B0503020204020204" charset="-122"/>
              </a:rPr>
              <a:t>•</a:t>
            </a:r>
            <a:r>
              <a:rPr sz="2000" spc="421" dirty="0">
                <a:solidFill>
                  <a:schemeClr val="tx2"/>
                </a:solidFill>
                <a:latin typeface="Times New Roman" panose="02020603050405020304"/>
                <a:cs typeface="Times New Roman" panose="02020603050405020304"/>
              </a:rPr>
              <a:t> </a:t>
            </a:r>
            <a:r>
              <a:rPr sz="2000" dirty="0">
                <a:solidFill>
                  <a:schemeClr val="tx2"/>
                </a:solidFill>
                <a:latin typeface="JDQLKN+MicrosoftYaHei" panose="020B0503020204020204" charset="-122"/>
                <a:cs typeface="JDQLKN+MicrosoftYaHei" panose="020B0503020204020204" charset="-122"/>
              </a:rPr>
              <a:t>BE</a:t>
            </a:r>
            <a:r>
              <a:rPr sz="2000" baseline="-25000" dirty="0">
                <a:solidFill>
                  <a:schemeClr val="tx2"/>
                </a:solidFill>
                <a:latin typeface="JDQLKN+MicrosoftYaHei" panose="020B0503020204020204" charset="-122"/>
                <a:cs typeface="JDQLKN+MicrosoftYaHei" panose="020B0503020204020204" charset="-122"/>
              </a:rPr>
              <a:t>EC,y</a:t>
            </a:r>
            <a:r>
              <a:rPr sz="2000" dirty="0">
                <a:solidFill>
                  <a:schemeClr val="tx2"/>
                </a:solidFill>
                <a:latin typeface="JDQLKN+MicrosoftYaHei" panose="020B0503020204020204" charset="-122"/>
                <a:cs typeface="JDQLKN+MicrosoftYaHei" panose="020B0503020204020204" charset="-122"/>
              </a:rPr>
              <a:t>:</a:t>
            </a:r>
            <a:r>
              <a:rPr sz="2000" dirty="0">
                <a:solidFill>
                  <a:schemeClr val="tx2"/>
                </a:solidFill>
                <a:latin typeface="方正黑体_GBK" panose="03000509000000000000" charset="-122"/>
                <a:ea typeface="方正黑体_GBK" panose="03000509000000000000" charset="-122"/>
                <a:cs typeface="LSIELG+MicrosoftYaHei" panose="020B0503020204020204" charset="-122"/>
              </a:rPr>
              <a:t>单独发电的基准线排放</a:t>
            </a:r>
            <a:endParaRPr sz="20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395475" y="123975"/>
            <a:ext cx="3970020"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垃圾焚烧发电项目开发要点和难点</a:t>
            </a:r>
            <a:endParaRPr sz="2000" dirty="0">
              <a:solidFill>
                <a:srgbClr val="003869"/>
              </a:solidFill>
              <a:latin typeface="方正黑体_GBK" panose="03000509000000000000" charset="-122"/>
              <a:ea typeface="方正黑体_GBK" panose="03000509000000000000" charset="-122"/>
              <a:cs typeface="SVDSIO+MicrosoftYaHei-Bold" panose="020B0703020204020201" charset="-122"/>
            </a:endParaRPr>
          </a:p>
        </p:txBody>
      </p:sp>
      <p:sp>
        <p:nvSpPr>
          <p:cNvPr id="5" name="object 5"/>
          <p:cNvSpPr txBox="1"/>
          <p:nvPr/>
        </p:nvSpPr>
        <p:spPr>
          <a:xfrm>
            <a:off x="958315" y="1028195"/>
            <a:ext cx="6446673" cy="1927860"/>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项目排放</a:t>
            </a:r>
            <a:r>
              <a:rPr sz="1800" dirty="0">
                <a:solidFill>
                  <a:schemeClr val="tx2"/>
                </a:solidFill>
                <a:latin typeface="LSIELG+MicrosoftYaHei" panose="020B0503020204020204" charset="-122"/>
                <a:cs typeface="LSIELG+MicrosoftYaHei" panose="020B0503020204020204" charset="-122"/>
              </a:rPr>
              <a:t>：</a:t>
            </a:r>
            <a:r>
              <a:rPr sz="1800" spc="-64" dirty="0">
                <a:solidFill>
                  <a:schemeClr val="tx2"/>
                </a:solidFill>
                <a:latin typeface="Times New Roman" panose="02020603050405020304"/>
                <a:cs typeface="Times New Roman" panose="02020603050405020304"/>
              </a:rPr>
              <a:t>PEy</a:t>
            </a:r>
            <a:r>
              <a:rPr sz="1800" spc="-414" dirty="0">
                <a:solidFill>
                  <a:schemeClr val="tx2"/>
                </a:solidFill>
                <a:latin typeface="Times New Roman" panose="02020603050405020304"/>
                <a:cs typeface="Times New Roman" panose="02020603050405020304"/>
              </a:rPr>
              <a:t> </a:t>
            </a:r>
            <a:r>
              <a:rPr sz="1800" spc="-68" dirty="0">
                <a:solidFill>
                  <a:schemeClr val="tx2"/>
                </a:solidFill>
                <a:latin typeface="Times New Roman" panose="02020603050405020304"/>
                <a:cs typeface="Times New Roman" panose="02020603050405020304"/>
              </a:rPr>
              <a:t>=PE</a:t>
            </a:r>
            <a:r>
              <a:rPr sz="1800" spc="-13" baseline="-25000" dirty="0">
                <a:solidFill>
                  <a:schemeClr val="tx2"/>
                </a:solidFill>
                <a:latin typeface="Times New Roman" panose="02020603050405020304"/>
                <a:cs typeface="Times New Roman" panose="02020603050405020304"/>
              </a:rPr>
              <a:t>INC,y</a:t>
            </a:r>
            <a:r>
              <a:rPr sz="1800" spc="-82" dirty="0">
                <a:solidFill>
                  <a:schemeClr val="tx2"/>
                </a:solidFill>
                <a:latin typeface="Times New Roman" panose="02020603050405020304"/>
                <a:cs typeface="Times New Roman" panose="02020603050405020304"/>
              </a:rPr>
              <a:t>=P</a:t>
            </a:r>
            <a:r>
              <a:rPr sz="1800" spc="-492" dirty="0">
                <a:solidFill>
                  <a:schemeClr val="tx2"/>
                </a:solidFill>
                <a:latin typeface="Times New Roman" panose="02020603050405020304"/>
                <a:cs typeface="Times New Roman" panose="02020603050405020304"/>
              </a:rPr>
              <a:t> </a:t>
            </a:r>
            <a:r>
              <a:rPr sz="1800" dirty="0">
                <a:solidFill>
                  <a:schemeClr val="tx2"/>
                </a:solidFill>
                <a:latin typeface="Times New Roman" panose="02020603050405020304"/>
                <a:cs typeface="Times New Roman" panose="02020603050405020304"/>
              </a:rPr>
              <a:t>E</a:t>
            </a:r>
            <a:r>
              <a:rPr sz="1800" baseline="-25000" dirty="0">
                <a:solidFill>
                  <a:schemeClr val="tx2"/>
                </a:solidFill>
                <a:latin typeface="Times New Roman" panose="02020603050405020304"/>
                <a:cs typeface="Times New Roman" panose="02020603050405020304"/>
              </a:rPr>
              <a:t>COM,INC,y</a:t>
            </a:r>
            <a:r>
              <a:rPr sz="1800" spc="-111" dirty="0">
                <a:solidFill>
                  <a:schemeClr val="tx2"/>
                </a:solidFill>
                <a:latin typeface="Times New Roman" panose="02020603050405020304"/>
                <a:cs typeface="Times New Roman" panose="02020603050405020304"/>
              </a:rPr>
              <a:t>+PE</a:t>
            </a:r>
            <a:r>
              <a:rPr sz="1800" spc="-31" baseline="-25000" dirty="0">
                <a:solidFill>
                  <a:schemeClr val="tx2"/>
                </a:solidFill>
                <a:latin typeface="Times New Roman" panose="02020603050405020304"/>
                <a:cs typeface="Times New Roman" panose="02020603050405020304"/>
              </a:rPr>
              <a:t>EC,INC,y</a:t>
            </a:r>
            <a:r>
              <a:rPr sz="1800" spc="13" baseline="-25000" dirty="0">
                <a:solidFill>
                  <a:schemeClr val="tx2"/>
                </a:solidFill>
                <a:latin typeface="Times New Roman" panose="02020603050405020304"/>
                <a:cs typeface="Times New Roman" panose="02020603050405020304"/>
              </a:rPr>
              <a:t> </a:t>
            </a:r>
            <a:r>
              <a:rPr sz="1800" spc="-111" dirty="0">
                <a:solidFill>
                  <a:schemeClr val="tx2"/>
                </a:solidFill>
                <a:latin typeface="Times New Roman" panose="02020603050405020304"/>
                <a:cs typeface="Times New Roman" panose="02020603050405020304"/>
              </a:rPr>
              <a:t>+PE</a:t>
            </a:r>
            <a:r>
              <a:rPr sz="1800" spc="-28" baseline="-25000" dirty="0">
                <a:solidFill>
                  <a:schemeClr val="tx2"/>
                </a:solidFill>
                <a:latin typeface="Times New Roman" panose="02020603050405020304"/>
                <a:cs typeface="Times New Roman" panose="02020603050405020304"/>
              </a:rPr>
              <a:t>FC,INC,y</a:t>
            </a:r>
            <a:r>
              <a:rPr sz="1800" spc="-110" baseline="-25000" dirty="0">
                <a:solidFill>
                  <a:schemeClr val="tx2"/>
                </a:solidFill>
                <a:latin typeface="Times New Roman" panose="02020603050405020304"/>
                <a:cs typeface="Times New Roman" panose="02020603050405020304"/>
              </a:rPr>
              <a:t> </a:t>
            </a:r>
            <a:r>
              <a:rPr sz="1800" spc="-111" dirty="0">
                <a:solidFill>
                  <a:schemeClr val="tx2"/>
                </a:solidFill>
                <a:latin typeface="Times New Roman" panose="02020603050405020304"/>
                <a:cs typeface="Times New Roman" panose="02020603050405020304"/>
              </a:rPr>
              <a:t>+PE</a:t>
            </a:r>
            <a:r>
              <a:rPr sz="1800" baseline="-25000" dirty="0">
                <a:solidFill>
                  <a:schemeClr val="tx2"/>
                </a:solidFill>
                <a:latin typeface="Times New Roman" panose="02020603050405020304"/>
                <a:cs typeface="Times New Roman" panose="02020603050405020304"/>
              </a:rPr>
              <a:t>w</a:t>
            </a:r>
            <a:r>
              <a:rPr sz="1800" spc="-333" baseline="-25000" dirty="0">
                <a:solidFill>
                  <a:schemeClr val="tx2"/>
                </a:solidFill>
                <a:latin typeface="Times New Roman" panose="02020603050405020304"/>
                <a:cs typeface="Times New Roman" panose="02020603050405020304"/>
              </a:rPr>
              <a:t> </a:t>
            </a:r>
            <a:r>
              <a:rPr sz="1800" baseline="-25000" dirty="0">
                <a:solidFill>
                  <a:schemeClr val="tx2"/>
                </a:solidFill>
                <a:latin typeface="Times New Roman" panose="02020603050405020304"/>
                <a:cs typeface="Times New Roman" panose="02020603050405020304"/>
              </a:rPr>
              <a:t>w</a:t>
            </a:r>
            <a:r>
              <a:rPr sz="1800" spc="-333" baseline="-25000" dirty="0">
                <a:solidFill>
                  <a:schemeClr val="tx2"/>
                </a:solidFill>
                <a:latin typeface="Times New Roman" panose="02020603050405020304"/>
                <a:cs typeface="Times New Roman" panose="02020603050405020304"/>
              </a:rPr>
              <a:t> </a:t>
            </a:r>
            <a:r>
              <a:rPr sz="1800" spc="-12" baseline="-25000" dirty="0">
                <a:solidFill>
                  <a:schemeClr val="tx2"/>
                </a:solidFill>
                <a:latin typeface="Times New Roman" panose="02020603050405020304"/>
                <a:cs typeface="Times New Roman" panose="02020603050405020304"/>
              </a:rPr>
              <a:t>,INC,y</a:t>
            </a:r>
            <a:endParaRPr sz="1800" spc="-12" baseline="-25000" dirty="0">
              <a:solidFill>
                <a:schemeClr val="tx2"/>
              </a:solidFill>
              <a:latin typeface="Times New Roman" panose="02020603050405020304"/>
              <a:cs typeface="Times New Roman" panose="02020603050405020304"/>
            </a:endParaRPr>
          </a:p>
          <a:p>
            <a:pPr marL="0" marR="0">
              <a:lnSpc>
                <a:spcPts val="2375"/>
              </a:lnSpc>
              <a:spcBef>
                <a:spcPts val="10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其中</a:t>
            </a:r>
            <a:r>
              <a:rPr sz="1800" dirty="0">
                <a:solidFill>
                  <a:schemeClr val="tx2"/>
                </a:solidFill>
                <a:latin typeface="LSIELG+MicrosoftYaHei" panose="020B0503020204020204" charset="-122"/>
                <a:cs typeface="LSIELG+MicrosoftYaHei" panose="020B0503020204020204" charset="-122"/>
              </a:rPr>
              <a:t>：</a:t>
            </a:r>
            <a:endParaRPr sz="1800" dirty="0">
              <a:solidFill>
                <a:schemeClr val="tx2"/>
              </a:solidFill>
              <a:latin typeface="LSIELG+MicrosoftYaHei" panose="020B0503020204020204" charset="-122"/>
              <a:cs typeface="LSIELG+MicrosoftYaHei" panose="020B0503020204020204" charset="-122"/>
            </a:endParaRPr>
          </a:p>
          <a:p>
            <a:pPr marL="0" marR="0">
              <a:lnSpc>
                <a:spcPts val="2375"/>
              </a:lnSpc>
              <a:spcBef>
                <a:spcPts val="385"/>
              </a:spcBef>
              <a:spcAft>
                <a:spcPts val="0"/>
              </a:spcAft>
            </a:pPr>
            <a:r>
              <a:rPr sz="1800" dirty="0">
                <a:solidFill>
                  <a:schemeClr val="tx2"/>
                </a:solidFill>
                <a:latin typeface="Times New Roman" panose="02020603050405020304"/>
                <a:cs typeface="Times New Roman" panose="02020603050405020304"/>
              </a:rPr>
              <a:t>P</a:t>
            </a:r>
            <a:r>
              <a:rPr sz="1800" spc="-492" dirty="0">
                <a:solidFill>
                  <a:schemeClr val="tx2"/>
                </a:solidFill>
                <a:latin typeface="Times New Roman" panose="02020603050405020304"/>
                <a:cs typeface="Times New Roman" panose="02020603050405020304"/>
              </a:rPr>
              <a:t> </a:t>
            </a:r>
            <a:r>
              <a:rPr sz="1800" dirty="0">
                <a:solidFill>
                  <a:schemeClr val="tx2"/>
                </a:solidFill>
                <a:latin typeface="Times New Roman" panose="02020603050405020304"/>
                <a:cs typeface="Times New Roman" panose="02020603050405020304"/>
              </a:rPr>
              <a:t>E</a:t>
            </a:r>
            <a:r>
              <a:rPr sz="1800" spc="-22" baseline="-25000" dirty="0">
                <a:solidFill>
                  <a:schemeClr val="tx2"/>
                </a:solidFill>
                <a:latin typeface="Times New Roman" panose="02020603050405020304"/>
                <a:cs typeface="Times New Roman" panose="02020603050405020304"/>
              </a:rPr>
              <a:t>FC,INC,y</a:t>
            </a:r>
            <a:r>
              <a:rPr sz="1800" dirty="0">
                <a:solidFill>
                  <a:schemeClr val="tx2"/>
                </a:solidFill>
                <a:latin typeface="Times New Roman" panose="02020603050405020304"/>
                <a:cs typeface="Times New Roman" panose="02020603050405020304"/>
              </a:rPr>
              <a:t>:</a:t>
            </a:r>
            <a:r>
              <a:rPr sz="1800" dirty="0">
                <a:solidFill>
                  <a:schemeClr val="tx2"/>
                </a:solidFill>
                <a:latin typeface="方正黑体_GBK" panose="03000509000000000000" charset="-122"/>
                <a:ea typeface="方正黑体_GBK" panose="03000509000000000000" charset="-122"/>
                <a:cs typeface="LSIELG+MicrosoftYaHei" panose="020B0503020204020204" charset="-122"/>
              </a:rPr>
              <a:t>化石燃料消耗产生的项目排放</a:t>
            </a:r>
            <a:endParaRPr sz="1800" dirty="0">
              <a:solidFill>
                <a:schemeClr val="tx2"/>
              </a:solidFill>
              <a:latin typeface="LSIELG+MicrosoftYaHei" panose="020B0503020204020204" charset="-122"/>
              <a:cs typeface="LSIELG+MicrosoftYaHei" panose="020B0503020204020204" charset="-122"/>
            </a:endParaRPr>
          </a:p>
          <a:p>
            <a:pPr marL="0" marR="0">
              <a:lnSpc>
                <a:spcPts val="2375"/>
              </a:lnSpc>
              <a:spcBef>
                <a:spcPts val="100"/>
              </a:spcBef>
              <a:spcAft>
                <a:spcPts val="0"/>
              </a:spcAft>
            </a:pPr>
            <a:r>
              <a:rPr sz="1800" dirty="0">
                <a:solidFill>
                  <a:schemeClr val="tx2"/>
                </a:solidFill>
                <a:latin typeface="Times New Roman" panose="02020603050405020304"/>
                <a:cs typeface="Times New Roman" panose="02020603050405020304"/>
              </a:rPr>
              <a:t>P</a:t>
            </a:r>
            <a:r>
              <a:rPr sz="1800" spc="-492" dirty="0">
                <a:solidFill>
                  <a:schemeClr val="tx2"/>
                </a:solidFill>
                <a:latin typeface="Times New Roman" panose="02020603050405020304"/>
                <a:cs typeface="Times New Roman" panose="02020603050405020304"/>
              </a:rPr>
              <a:t> </a:t>
            </a:r>
            <a:r>
              <a:rPr sz="1800" dirty="0">
                <a:solidFill>
                  <a:schemeClr val="tx2"/>
                </a:solidFill>
                <a:latin typeface="Times New Roman" panose="02020603050405020304"/>
                <a:cs typeface="Times New Roman" panose="02020603050405020304"/>
              </a:rPr>
              <a:t>E</a:t>
            </a:r>
            <a:r>
              <a:rPr sz="1800" spc="-24" baseline="-25000" dirty="0">
                <a:solidFill>
                  <a:schemeClr val="tx2"/>
                </a:solidFill>
                <a:latin typeface="Times New Roman" panose="02020603050405020304"/>
                <a:cs typeface="Times New Roman" panose="02020603050405020304"/>
              </a:rPr>
              <a:t>EC,INC,y</a:t>
            </a:r>
            <a:r>
              <a:rPr sz="1800" dirty="0">
                <a:solidFill>
                  <a:schemeClr val="tx2"/>
                </a:solidFill>
                <a:latin typeface="LSIELG+MicrosoftYaHei" panose="020B0503020204020204" charset="-122"/>
                <a:cs typeface="LSIELG+MicrosoftYaHei" panose="020B0503020204020204" charset="-122"/>
              </a:rPr>
              <a:t>：</a:t>
            </a:r>
            <a:r>
              <a:rPr sz="1800" dirty="0">
                <a:solidFill>
                  <a:schemeClr val="tx2"/>
                </a:solidFill>
                <a:latin typeface="方正黑体_GBK" panose="03000509000000000000" charset="-122"/>
                <a:ea typeface="方正黑体_GBK" panose="03000509000000000000" charset="-122"/>
                <a:cs typeface="LSIELG+MicrosoftYaHei" panose="020B0503020204020204" charset="-122"/>
              </a:rPr>
              <a:t>电力消耗产生的项目排放</a:t>
            </a:r>
            <a:endParaRPr sz="1800" dirty="0">
              <a:solidFill>
                <a:schemeClr val="tx2"/>
              </a:solidFill>
              <a:latin typeface="LSIELG+MicrosoftYaHei" panose="020B0503020204020204" charset="-122"/>
              <a:cs typeface="LSIELG+MicrosoftYaHei" panose="020B0503020204020204" charset="-122"/>
            </a:endParaRPr>
          </a:p>
          <a:p>
            <a:pPr marL="0" marR="0">
              <a:lnSpc>
                <a:spcPts val="2375"/>
              </a:lnSpc>
              <a:spcBef>
                <a:spcPts val="100"/>
              </a:spcBef>
              <a:spcAft>
                <a:spcPts val="0"/>
              </a:spcAft>
            </a:pPr>
            <a:r>
              <a:rPr sz="1800" dirty="0">
                <a:solidFill>
                  <a:schemeClr val="tx2"/>
                </a:solidFill>
                <a:latin typeface="Times New Roman" panose="02020603050405020304"/>
                <a:cs typeface="Times New Roman" panose="02020603050405020304"/>
              </a:rPr>
              <a:t>P</a:t>
            </a:r>
            <a:r>
              <a:rPr sz="1800" spc="-492" dirty="0">
                <a:solidFill>
                  <a:schemeClr val="tx2"/>
                </a:solidFill>
                <a:latin typeface="Times New Roman" panose="02020603050405020304"/>
                <a:cs typeface="Times New Roman" panose="02020603050405020304"/>
              </a:rPr>
              <a:t> </a:t>
            </a:r>
            <a:r>
              <a:rPr sz="1800" dirty="0">
                <a:solidFill>
                  <a:schemeClr val="tx2"/>
                </a:solidFill>
                <a:latin typeface="Times New Roman" panose="02020603050405020304"/>
                <a:cs typeface="Times New Roman" panose="02020603050405020304"/>
              </a:rPr>
              <a:t>E</a:t>
            </a:r>
            <a:r>
              <a:rPr sz="1800" baseline="-25000" dirty="0">
                <a:solidFill>
                  <a:schemeClr val="tx2"/>
                </a:solidFill>
                <a:latin typeface="Times New Roman" panose="02020603050405020304"/>
                <a:cs typeface="Times New Roman" panose="02020603050405020304"/>
              </a:rPr>
              <a:t>COM,INC,y</a:t>
            </a:r>
            <a:r>
              <a:rPr sz="1800" dirty="0">
                <a:solidFill>
                  <a:schemeClr val="tx2"/>
                </a:solidFill>
                <a:latin typeface="LSIELG+MicrosoftYaHei" panose="020B0503020204020204" charset="-122"/>
                <a:cs typeface="LSIELG+MicrosoftYaHei" panose="020B0503020204020204" charset="-122"/>
              </a:rPr>
              <a:t>：</a:t>
            </a:r>
            <a:r>
              <a:rPr sz="1800" dirty="0">
                <a:solidFill>
                  <a:schemeClr val="tx2"/>
                </a:solidFill>
                <a:latin typeface="方正黑体_GBK" panose="03000509000000000000" charset="-122"/>
                <a:ea typeface="方正黑体_GBK" panose="03000509000000000000" charset="-122"/>
                <a:cs typeface="LSIELG+MicrosoftYaHei" panose="020B0503020204020204" charset="-122"/>
              </a:rPr>
              <a:t>项目边界内的燃烧产生的项目排放</a:t>
            </a:r>
            <a:endParaRPr sz="1800" dirty="0">
              <a:solidFill>
                <a:schemeClr val="tx2"/>
              </a:solidFill>
              <a:latin typeface="LSIELG+MicrosoftYaHei" panose="020B0503020204020204" charset="-122"/>
              <a:cs typeface="LSIELG+MicrosoftYaHei" panose="020B0503020204020204" charset="-122"/>
            </a:endParaRPr>
          </a:p>
          <a:p>
            <a:pPr marL="0" marR="0">
              <a:lnSpc>
                <a:spcPts val="2375"/>
              </a:lnSpc>
              <a:spcBef>
                <a:spcPts val="100"/>
              </a:spcBef>
              <a:spcAft>
                <a:spcPts val="0"/>
              </a:spcAft>
            </a:pPr>
            <a:r>
              <a:rPr sz="1800" spc="-21" dirty="0">
                <a:solidFill>
                  <a:schemeClr val="tx2"/>
                </a:solidFill>
                <a:latin typeface="Times New Roman" panose="02020603050405020304"/>
                <a:cs typeface="Times New Roman" panose="02020603050405020304"/>
              </a:rPr>
              <a:t>PE</a:t>
            </a:r>
            <a:r>
              <a:rPr sz="1800" baseline="-25000" dirty="0">
                <a:solidFill>
                  <a:schemeClr val="tx2"/>
                </a:solidFill>
                <a:latin typeface="Times New Roman" panose="02020603050405020304"/>
                <a:cs typeface="Times New Roman" panose="02020603050405020304"/>
              </a:rPr>
              <a:t>w</a:t>
            </a:r>
            <a:r>
              <a:rPr sz="1800" spc="-333" baseline="-25000" dirty="0">
                <a:solidFill>
                  <a:schemeClr val="tx2"/>
                </a:solidFill>
                <a:latin typeface="Times New Roman" panose="02020603050405020304"/>
                <a:cs typeface="Times New Roman" panose="02020603050405020304"/>
              </a:rPr>
              <a:t> </a:t>
            </a:r>
            <a:r>
              <a:rPr sz="1800" baseline="-25000" dirty="0">
                <a:solidFill>
                  <a:schemeClr val="tx2"/>
                </a:solidFill>
                <a:latin typeface="Times New Roman" panose="02020603050405020304"/>
                <a:cs typeface="Times New Roman" panose="02020603050405020304"/>
              </a:rPr>
              <a:t>w</a:t>
            </a:r>
            <a:r>
              <a:rPr sz="1800" spc="-333" baseline="-25000" dirty="0">
                <a:solidFill>
                  <a:schemeClr val="tx2"/>
                </a:solidFill>
                <a:latin typeface="Times New Roman" panose="02020603050405020304"/>
                <a:cs typeface="Times New Roman" panose="02020603050405020304"/>
              </a:rPr>
              <a:t> </a:t>
            </a:r>
            <a:r>
              <a:rPr sz="1800" spc="-12" baseline="-25000" dirty="0">
                <a:solidFill>
                  <a:schemeClr val="tx2"/>
                </a:solidFill>
                <a:latin typeface="Times New Roman" panose="02020603050405020304"/>
                <a:cs typeface="Times New Roman" panose="02020603050405020304"/>
              </a:rPr>
              <a:t>,INC,y</a:t>
            </a:r>
            <a:r>
              <a:rPr sz="1800" dirty="0">
                <a:solidFill>
                  <a:schemeClr val="tx2"/>
                </a:solidFill>
                <a:latin typeface="LSIELG+MicrosoftYaHei" panose="020B0503020204020204" charset="-122"/>
                <a:cs typeface="LSIELG+MicrosoftYaHei" panose="020B0503020204020204" charset="-122"/>
              </a:rPr>
              <a:t>：</a:t>
            </a:r>
            <a:r>
              <a:rPr sz="1800" dirty="0">
                <a:solidFill>
                  <a:schemeClr val="tx2"/>
                </a:solidFill>
                <a:latin typeface="方正黑体_GBK" panose="03000509000000000000" charset="-122"/>
                <a:ea typeface="方正黑体_GBK" panose="03000509000000000000" charset="-122"/>
                <a:cs typeface="LSIELG+MicrosoftYaHei" panose="020B0503020204020204" charset="-122"/>
              </a:rPr>
              <a:t>排放废水管理产生的排放</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6" name="object 6"/>
          <p:cNvSpPr txBox="1"/>
          <p:nvPr/>
        </p:nvSpPr>
        <p:spPr>
          <a:xfrm>
            <a:off x="947723" y="3139012"/>
            <a:ext cx="7478344" cy="573405"/>
          </a:xfrm>
          <a:prstGeom prst="rect">
            <a:avLst/>
          </a:prstGeom>
        </p:spPr>
        <p:txBody>
          <a:bodyPr vert="horz" wrap="square" lIns="0" tIns="0" rIns="0" bIns="0" rtlCol="0">
            <a:spAutoFit/>
          </a:bodyPr>
          <a:lstStyle/>
          <a:p>
            <a:pPr marL="10795"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方正黑体_GBK" panose="03000509000000000000" charset="-122"/>
              </a:rPr>
              <a:t>项目泄漏：本项目副产品没有制堆肥料或联合堆肥，也没有厌氧消化，因</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2100"/>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方正黑体_GBK" panose="03000509000000000000" charset="-122"/>
              </a:rPr>
              <a:t>此，本项目泄漏</a:t>
            </a:r>
            <a:r>
              <a:rPr sz="1800" spc="-129" dirty="0">
                <a:solidFill>
                  <a:schemeClr val="tx2"/>
                </a:solidFill>
                <a:latin typeface="方正黑体_GBK" panose="03000509000000000000" charset="-122"/>
                <a:ea typeface="方正黑体_GBK" panose="03000509000000000000" charset="-122"/>
                <a:cs typeface="方正黑体_GBK" panose="03000509000000000000" charset="-122"/>
              </a:rPr>
              <a:t>LE=0</a:t>
            </a:r>
            <a:r>
              <a:rPr sz="1800" dirty="0">
                <a:solidFill>
                  <a:schemeClr val="tx2"/>
                </a:solidFill>
                <a:latin typeface="方正黑体_GBK" panose="03000509000000000000" charset="-122"/>
                <a:ea typeface="方正黑体_GBK" panose="03000509000000000000" charset="-122"/>
                <a:cs typeface="方正黑体_GBK" panose="03000509000000000000" charset="-122"/>
              </a:rPr>
              <a:t>。</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719325" y="95400"/>
            <a:ext cx="3970020"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垃圾焚烧发电项目开发要点和难点</a:t>
            </a:r>
            <a:endParaRPr sz="2000" dirty="0">
              <a:solidFill>
                <a:srgbClr val="003869"/>
              </a:solidFill>
              <a:latin typeface="方正黑体_GBK" panose="03000509000000000000" charset="-122"/>
              <a:ea typeface="方正黑体_GBK" panose="03000509000000000000" charset="-122"/>
              <a:cs typeface="SVDSIO+MicrosoftYaHei-Bold" panose="020B0703020204020201" charset="-122"/>
            </a:endParaRPr>
          </a:p>
        </p:txBody>
      </p:sp>
      <p:sp>
        <p:nvSpPr>
          <p:cNvPr id="5" name="object 5"/>
          <p:cNvSpPr txBox="1"/>
          <p:nvPr/>
        </p:nvSpPr>
        <p:spPr>
          <a:xfrm>
            <a:off x="801762" y="604613"/>
            <a:ext cx="1368552" cy="269875"/>
          </a:xfrm>
          <a:prstGeom prst="rect">
            <a:avLst/>
          </a:prstGeom>
        </p:spPr>
        <p:txBody>
          <a:bodyPr vert="horz" wrap="square" lIns="0" tIns="0" rIns="0" bIns="0" rtlCol="0">
            <a:spAutoFit/>
          </a:bodyPr>
          <a:lstStyle/>
          <a:p>
            <a:pPr marL="0" marR="0">
              <a:lnSpc>
                <a:spcPts val="2105"/>
              </a:lnSpc>
              <a:spcBef>
                <a:spcPts val="0"/>
              </a:spcBef>
              <a:spcAft>
                <a:spcPts val="0"/>
              </a:spcAft>
            </a:pPr>
            <a:r>
              <a:rPr sz="1400" dirty="0">
                <a:solidFill>
                  <a:schemeClr val="tx2"/>
                </a:solidFill>
                <a:latin typeface="方正黑体_GBK" panose="03000509000000000000" charset="-122"/>
                <a:ea typeface="方正黑体_GBK" panose="03000509000000000000" charset="-122"/>
                <a:cs typeface="LSIELG+MicrosoftYaHei" panose="020B0503020204020204" charset="-122"/>
              </a:rPr>
              <a:t>监测数据管理</a:t>
            </a:r>
            <a:endParaRPr sz="14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6" name="object 6"/>
          <p:cNvSpPr txBox="1"/>
          <p:nvPr/>
        </p:nvSpPr>
        <p:spPr>
          <a:xfrm>
            <a:off x="801762" y="851414"/>
            <a:ext cx="7889011" cy="963295"/>
          </a:xfrm>
          <a:prstGeom prst="rect">
            <a:avLst/>
          </a:prstGeom>
        </p:spPr>
        <p:txBody>
          <a:bodyPr vert="horz" wrap="square" lIns="0" tIns="0" rIns="0" bIns="0" rtlCol="0">
            <a:spAutoFit/>
          </a:bodyPr>
          <a:lstStyle/>
          <a:p>
            <a:pPr marL="0" marR="0">
              <a:lnSpc>
                <a:spcPts val="2665"/>
              </a:lnSpc>
              <a:spcBef>
                <a:spcPts val="0"/>
              </a:spcBef>
              <a:spcAft>
                <a:spcPts val="0"/>
              </a:spcAft>
            </a:pPr>
            <a:r>
              <a:rPr sz="2000" dirty="0">
                <a:solidFill>
                  <a:srgbClr val="FFCD00"/>
                </a:solidFill>
                <a:latin typeface="ILIHJG+Wingdings-Regular" panose="05000000000000000000"/>
                <a:cs typeface="ILIHJG+Wingdings-Regular" panose="05000000000000000000"/>
              </a:rPr>
              <a:t></a:t>
            </a:r>
            <a:r>
              <a:rPr sz="1400" dirty="0">
                <a:solidFill>
                  <a:schemeClr val="tx2"/>
                </a:solidFill>
                <a:latin typeface="方正黑体_GBK" panose="03000509000000000000" charset="-122"/>
                <a:ea typeface="方正黑体_GBK" panose="03000509000000000000" charset="-122"/>
                <a:cs typeface="LSIELG+MicrosoftYaHei" panose="020B0503020204020204" charset="-122"/>
              </a:rPr>
              <a:t>项目监测人员负责管理和存档项目所有监测数据及相关文档（电子版或纸质版）。</a:t>
            </a:r>
            <a:endParaRPr sz="1400" dirty="0">
              <a:solidFill>
                <a:srgbClr val="000000"/>
              </a:solidFill>
              <a:latin typeface="LSIELG+MicrosoftYaHei" panose="020B0503020204020204" charset="-122"/>
              <a:cs typeface="LSIELG+MicrosoftYaHei" panose="020B0503020204020204" charset="-122"/>
            </a:endParaRPr>
          </a:p>
          <a:p>
            <a:pPr marL="0" marR="0">
              <a:lnSpc>
                <a:spcPts val="2485"/>
              </a:lnSpc>
              <a:spcBef>
                <a:spcPts val="0"/>
              </a:spcBef>
              <a:spcAft>
                <a:spcPts val="0"/>
              </a:spcAft>
            </a:pPr>
            <a:r>
              <a:rPr sz="2000" dirty="0">
                <a:solidFill>
                  <a:srgbClr val="FFCD00"/>
                </a:solidFill>
                <a:latin typeface="ILIHJG+Wingdings-Regular" panose="05000000000000000000"/>
                <a:cs typeface="ILIHJG+Wingdings-Regular" panose="05000000000000000000"/>
              </a:rPr>
              <a:t></a:t>
            </a:r>
            <a:r>
              <a:rPr sz="1400" dirty="0">
                <a:solidFill>
                  <a:schemeClr val="tx2"/>
                </a:solidFill>
                <a:latin typeface="方正黑体_GBK" panose="03000509000000000000" charset="-122"/>
                <a:ea typeface="方正黑体_GBK" panose="03000509000000000000" charset="-122"/>
                <a:cs typeface="LSIELG+MicrosoftYaHei" panose="020B0503020204020204" charset="-122"/>
              </a:rPr>
              <a:t>根据监测方法学的要求，在计入期结束后，所有监测数据和相关文件至少保存两年。</a:t>
            </a:r>
            <a:endParaRPr sz="1400" dirty="0">
              <a:solidFill>
                <a:srgbClr val="0D0D0D"/>
              </a:solidFill>
              <a:latin typeface="LSIELG+MicrosoftYaHei" panose="020B0503020204020204" charset="-122"/>
              <a:cs typeface="LSIELG+MicrosoftYaHei" panose="020B0503020204020204" charset="-122"/>
            </a:endParaRPr>
          </a:p>
          <a:p>
            <a:pPr marL="0" marR="0">
              <a:lnSpc>
                <a:spcPts val="2365"/>
              </a:lnSpc>
              <a:spcBef>
                <a:spcPts val="0"/>
              </a:spcBef>
              <a:spcAft>
                <a:spcPts val="0"/>
              </a:spcAft>
            </a:pPr>
            <a:r>
              <a:rPr sz="2000" dirty="0">
                <a:solidFill>
                  <a:srgbClr val="FFCD00"/>
                </a:solidFill>
                <a:latin typeface="ILIHJG+Wingdings-Regular" panose="05000000000000000000"/>
                <a:cs typeface="ILIHJG+Wingdings-Regular" panose="05000000000000000000"/>
              </a:rPr>
              <a:t></a:t>
            </a:r>
            <a:r>
              <a:rPr sz="1400" dirty="0">
                <a:solidFill>
                  <a:schemeClr val="tx2"/>
                </a:solidFill>
                <a:latin typeface="方正黑体_GBK" panose="03000509000000000000" charset="-122"/>
                <a:ea typeface="方正黑体_GBK" panose="03000509000000000000" charset="-122"/>
                <a:cs typeface="LSIELG+MicrosoftYaHei" panose="020B0503020204020204" charset="-122"/>
              </a:rPr>
              <a:t>监测数据主要包括：</a:t>
            </a:r>
            <a:endParaRPr sz="14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7" name="object 7"/>
          <p:cNvSpPr txBox="1"/>
          <p:nvPr/>
        </p:nvSpPr>
        <p:spPr>
          <a:xfrm>
            <a:off x="801762" y="1725779"/>
            <a:ext cx="259109"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08A"/>
                </a:solidFill>
                <a:latin typeface="Arial" panose="020B0604020202020204"/>
                <a:cs typeface="Arial" panose="020B0604020202020204"/>
              </a:rPr>
              <a:t>•</a:t>
            </a:r>
            <a:endParaRPr sz="2000" dirty="0">
              <a:solidFill>
                <a:srgbClr val="2C608A"/>
              </a:solidFill>
              <a:latin typeface="Arial" panose="020B0604020202020204"/>
              <a:cs typeface="Arial" panose="020B0604020202020204"/>
            </a:endParaRPr>
          </a:p>
        </p:txBody>
      </p:sp>
      <p:sp>
        <p:nvSpPr>
          <p:cNvPr id="8" name="object 8"/>
          <p:cNvSpPr txBox="1"/>
          <p:nvPr/>
        </p:nvSpPr>
        <p:spPr>
          <a:xfrm>
            <a:off x="993786" y="1840451"/>
            <a:ext cx="1676400" cy="203200"/>
          </a:xfrm>
          <a:prstGeom prst="rect">
            <a:avLst/>
          </a:prstGeom>
        </p:spPr>
        <p:txBody>
          <a:bodyPr vert="horz" wrap="square" lIns="0" tIns="0" rIns="0" bIns="0" rtlCol="0">
            <a:spAutoFit/>
          </a:bodyPr>
          <a:lstStyle/>
          <a:p>
            <a:pPr marL="0" marR="0">
              <a:lnSpc>
                <a:spcPts val="1585"/>
              </a:lnSpc>
              <a:spcBef>
                <a:spcPts val="0"/>
              </a:spcBef>
              <a:spcAft>
                <a:spcPts val="0"/>
              </a:spcAft>
            </a:pPr>
            <a:r>
              <a:rPr sz="1000" dirty="0">
                <a:solidFill>
                  <a:schemeClr val="tx2"/>
                </a:solidFill>
                <a:latin typeface="方正黑体_GBK" panose="03000509000000000000" charset="-122"/>
                <a:ea typeface="方正黑体_GBK" panose="03000509000000000000" charset="-122"/>
                <a:cs typeface="LSIELG+MicrosoftYaHei" panose="020B0503020204020204" charset="-122"/>
              </a:rPr>
              <a:t>送入焚化炉的垃圾量；</a:t>
            </a:r>
            <a:endParaRPr sz="10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9" name="object 9"/>
          <p:cNvSpPr txBox="1"/>
          <p:nvPr/>
        </p:nvSpPr>
        <p:spPr>
          <a:xfrm>
            <a:off x="801762" y="1971143"/>
            <a:ext cx="259109"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08A"/>
                </a:solidFill>
                <a:latin typeface="Arial" panose="020B0604020202020204"/>
                <a:cs typeface="Arial" panose="020B0604020202020204"/>
              </a:rPr>
              <a:t>•</a:t>
            </a:r>
            <a:endParaRPr sz="2000" dirty="0">
              <a:solidFill>
                <a:srgbClr val="2C608A"/>
              </a:solidFill>
              <a:latin typeface="Arial" panose="020B0604020202020204"/>
              <a:cs typeface="Arial" panose="020B0604020202020204"/>
            </a:endParaRPr>
          </a:p>
        </p:txBody>
      </p:sp>
      <p:sp>
        <p:nvSpPr>
          <p:cNvPr id="10" name="object 10"/>
          <p:cNvSpPr txBox="1"/>
          <p:nvPr/>
        </p:nvSpPr>
        <p:spPr>
          <a:xfrm>
            <a:off x="993786" y="2085815"/>
            <a:ext cx="3421380" cy="695325"/>
          </a:xfrm>
          <a:prstGeom prst="rect">
            <a:avLst/>
          </a:prstGeom>
        </p:spPr>
        <p:txBody>
          <a:bodyPr vert="horz" wrap="square" lIns="0" tIns="0" rIns="0" bIns="0" rtlCol="0">
            <a:spAutoFit/>
          </a:bodyPr>
          <a:lstStyle/>
          <a:p>
            <a:pPr marL="0" marR="0">
              <a:lnSpc>
                <a:spcPts val="1585"/>
              </a:lnSpc>
              <a:spcBef>
                <a:spcPts val="0"/>
              </a:spcBef>
              <a:spcAft>
                <a:spcPts val="0"/>
              </a:spcAft>
            </a:pPr>
            <a:r>
              <a:rPr sz="1000" dirty="0">
                <a:solidFill>
                  <a:schemeClr val="tx2"/>
                </a:solidFill>
                <a:latin typeface="方正黑体_GBK" panose="03000509000000000000" charset="-122"/>
                <a:ea typeface="方正黑体_GBK" panose="03000509000000000000" charset="-122"/>
                <a:cs typeface="方正黑体_GBK" panose="03000509000000000000" charset="-122"/>
              </a:rPr>
              <a:t>上网/</a:t>
            </a:r>
            <a:r>
              <a:rPr sz="1000" spc="-93" dirty="0">
                <a:solidFill>
                  <a:schemeClr val="tx2"/>
                </a:solidFill>
                <a:latin typeface="方正黑体_GBK" panose="03000509000000000000" charset="-122"/>
                <a:ea typeface="方正黑体_GBK" panose="03000509000000000000" charset="-122"/>
                <a:cs typeface="方正黑体_GBK" panose="03000509000000000000" charset="-122"/>
              </a:rPr>
              <a:t> </a:t>
            </a:r>
            <a:r>
              <a:rPr sz="1000" dirty="0">
                <a:solidFill>
                  <a:schemeClr val="tx2"/>
                </a:solidFill>
                <a:latin typeface="方正黑体_GBK" panose="03000509000000000000" charset="-122"/>
                <a:ea typeface="方正黑体_GBK" panose="03000509000000000000" charset="-122"/>
                <a:cs typeface="方正黑体_GBK" panose="03000509000000000000" charset="-122"/>
              </a:rPr>
              <a:t>下网电量日志及月度记录、结算单、发票；</a:t>
            </a:r>
            <a:endParaRPr sz="10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585"/>
              </a:lnSpc>
              <a:spcBef>
                <a:spcPts val="310"/>
              </a:spcBef>
              <a:spcAft>
                <a:spcPts val="0"/>
              </a:spcAft>
            </a:pPr>
            <a:r>
              <a:rPr sz="1000" dirty="0">
                <a:solidFill>
                  <a:schemeClr val="tx2"/>
                </a:solidFill>
                <a:latin typeface="方正黑体_GBK" panose="03000509000000000000" charset="-122"/>
                <a:ea typeface="方正黑体_GBK" panose="03000509000000000000" charset="-122"/>
                <a:cs typeface="方正黑体_GBK" panose="03000509000000000000" charset="-122"/>
              </a:rPr>
              <a:t>辅助燃料种类和用量、燃料购买发票/</a:t>
            </a:r>
            <a:r>
              <a:rPr sz="1000" spc="-93" dirty="0">
                <a:solidFill>
                  <a:schemeClr val="tx2"/>
                </a:solidFill>
                <a:latin typeface="方正黑体_GBK" panose="03000509000000000000" charset="-122"/>
                <a:ea typeface="方正黑体_GBK" panose="03000509000000000000" charset="-122"/>
                <a:cs typeface="方正黑体_GBK" panose="03000509000000000000" charset="-122"/>
              </a:rPr>
              <a:t> </a:t>
            </a:r>
            <a:r>
              <a:rPr sz="1000" dirty="0">
                <a:solidFill>
                  <a:schemeClr val="tx2"/>
                </a:solidFill>
                <a:latin typeface="方正黑体_GBK" panose="03000509000000000000" charset="-122"/>
                <a:ea typeface="方正黑体_GBK" panose="03000509000000000000" charset="-122"/>
                <a:cs typeface="方正黑体_GBK" panose="03000509000000000000" charset="-122"/>
              </a:rPr>
              <a:t>记录；</a:t>
            </a:r>
            <a:endParaRPr sz="10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585"/>
              </a:lnSpc>
              <a:spcBef>
                <a:spcPts val="360"/>
              </a:spcBef>
              <a:spcAft>
                <a:spcPts val="0"/>
              </a:spcAft>
            </a:pPr>
            <a:r>
              <a:rPr sz="1000" dirty="0">
                <a:solidFill>
                  <a:schemeClr val="tx2"/>
                </a:solidFill>
                <a:latin typeface="方正黑体_GBK" panose="03000509000000000000" charset="-122"/>
                <a:ea typeface="方正黑体_GBK" panose="03000509000000000000" charset="-122"/>
                <a:cs typeface="方正黑体_GBK" panose="03000509000000000000" charset="-122"/>
              </a:rPr>
              <a:t>垃圾成份分析报告；</a:t>
            </a:r>
            <a:endParaRPr sz="10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11" name="object 11"/>
          <p:cNvSpPr txBox="1"/>
          <p:nvPr/>
        </p:nvSpPr>
        <p:spPr>
          <a:xfrm>
            <a:off x="801762" y="2218031"/>
            <a:ext cx="259109"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08A"/>
                </a:solidFill>
                <a:latin typeface="Arial" panose="020B0604020202020204"/>
                <a:cs typeface="Arial" panose="020B0604020202020204"/>
              </a:rPr>
              <a:t>•</a:t>
            </a:r>
            <a:endParaRPr sz="2000" dirty="0">
              <a:solidFill>
                <a:srgbClr val="2C608A"/>
              </a:solidFill>
              <a:latin typeface="Arial" panose="020B0604020202020204"/>
              <a:cs typeface="Arial" panose="020B0604020202020204"/>
            </a:endParaRPr>
          </a:p>
        </p:txBody>
      </p:sp>
      <p:sp>
        <p:nvSpPr>
          <p:cNvPr id="12" name="object 12"/>
          <p:cNvSpPr txBox="1"/>
          <p:nvPr/>
        </p:nvSpPr>
        <p:spPr>
          <a:xfrm>
            <a:off x="801762" y="2464919"/>
            <a:ext cx="259109"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08A"/>
                </a:solidFill>
                <a:latin typeface="Arial" panose="020B0604020202020204"/>
                <a:cs typeface="Arial" panose="020B0604020202020204"/>
              </a:rPr>
              <a:t>•</a:t>
            </a:r>
            <a:endParaRPr sz="2000" dirty="0">
              <a:solidFill>
                <a:srgbClr val="2C608A"/>
              </a:solidFill>
              <a:latin typeface="Arial" panose="020B0604020202020204"/>
              <a:cs typeface="Arial" panose="020B0604020202020204"/>
            </a:endParaRPr>
          </a:p>
        </p:txBody>
      </p:sp>
      <p:sp>
        <p:nvSpPr>
          <p:cNvPr id="13" name="object 13"/>
          <p:cNvSpPr txBox="1"/>
          <p:nvPr/>
        </p:nvSpPr>
        <p:spPr>
          <a:xfrm>
            <a:off x="801762" y="2710283"/>
            <a:ext cx="259109"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08A"/>
                </a:solidFill>
                <a:latin typeface="Arial" panose="020B0604020202020204"/>
                <a:cs typeface="Arial" panose="020B0604020202020204"/>
              </a:rPr>
              <a:t>•</a:t>
            </a:r>
            <a:endParaRPr sz="2000" dirty="0">
              <a:solidFill>
                <a:srgbClr val="2C608A"/>
              </a:solidFill>
              <a:latin typeface="Arial" panose="020B0604020202020204"/>
              <a:cs typeface="Arial" panose="020B0604020202020204"/>
            </a:endParaRPr>
          </a:p>
        </p:txBody>
      </p:sp>
      <p:sp>
        <p:nvSpPr>
          <p:cNvPr id="14" name="object 14"/>
          <p:cNvSpPr txBox="1"/>
          <p:nvPr/>
        </p:nvSpPr>
        <p:spPr>
          <a:xfrm>
            <a:off x="993786" y="2824955"/>
            <a:ext cx="1066800" cy="203200"/>
          </a:xfrm>
          <a:prstGeom prst="rect">
            <a:avLst/>
          </a:prstGeom>
        </p:spPr>
        <p:txBody>
          <a:bodyPr vert="horz" wrap="square" lIns="0" tIns="0" rIns="0" bIns="0" rtlCol="0">
            <a:spAutoFit/>
          </a:bodyPr>
          <a:lstStyle/>
          <a:p>
            <a:pPr marL="0" marR="0">
              <a:lnSpc>
                <a:spcPts val="1585"/>
              </a:lnSpc>
              <a:spcBef>
                <a:spcPts val="0"/>
              </a:spcBef>
              <a:spcAft>
                <a:spcPts val="0"/>
              </a:spcAft>
            </a:pPr>
            <a:r>
              <a:rPr sz="1000" dirty="0">
                <a:solidFill>
                  <a:schemeClr val="tx2"/>
                </a:solidFill>
                <a:latin typeface="方正黑体_GBK" panose="03000509000000000000" charset="-122"/>
                <a:ea typeface="方正黑体_GBK" panose="03000509000000000000" charset="-122"/>
                <a:cs typeface="LSIELG+MicrosoftYaHei" panose="020B0503020204020204" charset="-122"/>
              </a:rPr>
              <a:t>甲烷捕获量；</a:t>
            </a:r>
            <a:endParaRPr sz="10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15" name="object 15"/>
          <p:cNvSpPr txBox="1"/>
          <p:nvPr/>
        </p:nvSpPr>
        <p:spPr>
          <a:xfrm>
            <a:off x="801762" y="2957171"/>
            <a:ext cx="259109"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08A"/>
                </a:solidFill>
                <a:latin typeface="Arial" panose="020B0604020202020204"/>
                <a:cs typeface="Arial" panose="020B0604020202020204"/>
              </a:rPr>
              <a:t>•</a:t>
            </a:r>
            <a:endParaRPr sz="2000" dirty="0">
              <a:solidFill>
                <a:srgbClr val="2C608A"/>
              </a:solidFill>
              <a:latin typeface="Arial" panose="020B0604020202020204"/>
              <a:cs typeface="Arial" panose="020B0604020202020204"/>
            </a:endParaRPr>
          </a:p>
        </p:txBody>
      </p:sp>
      <p:sp>
        <p:nvSpPr>
          <p:cNvPr id="16" name="object 16"/>
          <p:cNvSpPr txBox="1"/>
          <p:nvPr/>
        </p:nvSpPr>
        <p:spPr>
          <a:xfrm>
            <a:off x="993786" y="3071843"/>
            <a:ext cx="3268979" cy="1441450"/>
          </a:xfrm>
          <a:prstGeom prst="rect">
            <a:avLst/>
          </a:prstGeom>
        </p:spPr>
        <p:txBody>
          <a:bodyPr vert="horz" wrap="square" lIns="0" tIns="0" rIns="0" bIns="0" rtlCol="0">
            <a:spAutoFit/>
          </a:bodyPr>
          <a:lstStyle/>
          <a:p>
            <a:pPr marL="0" marR="0">
              <a:lnSpc>
                <a:spcPts val="1585"/>
              </a:lnSpc>
              <a:spcBef>
                <a:spcPts val="0"/>
              </a:spcBef>
              <a:spcAft>
                <a:spcPts val="0"/>
              </a:spcAft>
            </a:pPr>
            <a:r>
              <a:rPr sz="1000" dirty="0">
                <a:solidFill>
                  <a:schemeClr val="tx2"/>
                </a:solidFill>
                <a:latin typeface="方正黑体_GBK" panose="03000509000000000000" charset="-122"/>
                <a:ea typeface="方正黑体_GBK" panose="03000509000000000000" charset="-122"/>
                <a:cs typeface="方正黑体_GBK" panose="03000509000000000000" charset="-122"/>
              </a:rPr>
              <a:t>电厂内部运行日志、停机记录(大修</a:t>
            </a:r>
            <a:r>
              <a:rPr sz="1000" spc="-89" dirty="0">
                <a:solidFill>
                  <a:schemeClr val="tx2"/>
                </a:solidFill>
                <a:latin typeface="方正黑体_GBK" panose="03000509000000000000" charset="-122"/>
                <a:ea typeface="方正黑体_GBK" panose="03000509000000000000" charset="-122"/>
                <a:cs typeface="方正黑体_GBK" panose="03000509000000000000" charset="-122"/>
              </a:rPr>
              <a:t>+</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故障)</a:t>
            </a:r>
            <a:r>
              <a:rPr sz="1000" spc="-16" dirty="0">
                <a:solidFill>
                  <a:schemeClr val="tx2"/>
                </a:solidFill>
                <a:latin typeface="方正黑体_GBK" panose="03000509000000000000" charset="-122"/>
                <a:ea typeface="方正黑体_GBK" panose="03000509000000000000" charset="-122"/>
                <a:cs typeface="方正黑体_GBK" panose="03000509000000000000" charset="-122"/>
              </a:rPr>
              <a:t> </a:t>
            </a:r>
            <a:r>
              <a:rPr sz="1000" dirty="0">
                <a:solidFill>
                  <a:schemeClr val="tx2"/>
                </a:solidFill>
                <a:latin typeface="方正黑体_GBK" panose="03000509000000000000" charset="-122"/>
                <a:ea typeface="方正黑体_GBK" panose="03000509000000000000" charset="-122"/>
                <a:cs typeface="方正黑体_GBK" panose="03000509000000000000" charset="-122"/>
              </a:rPr>
              <a:t>；</a:t>
            </a:r>
            <a:endParaRPr sz="10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585"/>
              </a:lnSpc>
              <a:spcBef>
                <a:spcPts val="310"/>
              </a:spcBef>
              <a:spcAft>
                <a:spcPts val="0"/>
              </a:spcAft>
            </a:pPr>
            <a:r>
              <a:rPr sz="1000" dirty="0">
                <a:solidFill>
                  <a:schemeClr val="tx2"/>
                </a:solidFill>
                <a:latin typeface="方正黑体_GBK" panose="03000509000000000000" charset="-122"/>
                <a:ea typeface="方正黑体_GBK" panose="03000509000000000000" charset="-122"/>
                <a:cs typeface="方正黑体_GBK" panose="03000509000000000000" charset="-122"/>
              </a:rPr>
              <a:t>监测手册,</a:t>
            </a:r>
            <a:r>
              <a:rPr sz="1000" spc="12" dirty="0">
                <a:solidFill>
                  <a:schemeClr val="tx2"/>
                </a:solidFill>
                <a:latin typeface="方正黑体_GBK" panose="03000509000000000000" charset="-122"/>
                <a:ea typeface="方正黑体_GBK" panose="03000509000000000000" charset="-122"/>
                <a:cs typeface="方正黑体_GBK" panose="03000509000000000000" charset="-122"/>
              </a:rPr>
              <a:t> </a:t>
            </a:r>
            <a:r>
              <a:rPr sz="1000" dirty="0">
                <a:solidFill>
                  <a:schemeClr val="tx2"/>
                </a:solidFill>
                <a:latin typeface="方正黑体_GBK" panose="03000509000000000000" charset="-122"/>
                <a:ea typeface="方正黑体_GBK" panose="03000509000000000000" charset="-122"/>
                <a:cs typeface="方正黑体_GBK" panose="03000509000000000000" charset="-122"/>
              </a:rPr>
              <a:t>监测培训记录，管理组织结构；</a:t>
            </a:r>
            <a:endParaRPr sz="10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585"/>
              </a:lnSpc>
              <a:spcBef>
                <a:spcPts val="400"/>
              </a:spcBef>
              <a:spcAft>
                <a:spcPts val="0"/>
              </a:spcAft>
            </a:pPr>
            <a:r>
              <a:rPr sz="1000" dirty="0">
                <a:solidFill>
                  <a:schemeClr val="tx2"/>
                </a:solidFill>
                <a:latin typeface="方正黑体_GBK" panose="03000509000000000000" charset="-122"/>
                <a:ea typeface="方正黑体_GBK" panose="03000509000000000000" charset="-122"/>
                <a:cs typeface="方正黑体_GBK" panose="03000509000000000000" charset="-122"/>
              </a:rPr>
              <a:t>设备铭牌与参数等监测数据文件；</a:t>
            </a:r>
            <a:endParaRPr sz="10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585"/>
              </a:lnSpc>
              <a:spcBef>
                <a:spcPts val="310"/>
              </a:spcBef>
              <a:spcAft>
                <a:spcPts val="0"/>
              </a:spcAft>
            </a:pPr>
            <a:r>
              <a:rPr sz="1000" dirty="0">
                <a:solidFill>
                  <a:schemeClr val="tx2"/>
                </a:solidFill>
                <a:latin typeface="方正黑体_GBK" panose="03000509000000000000" charset="-122"/>
                <a:ea typeface="方正黑体_GBK" panose="03000509000000000000" charset="-122"/>
                <a:cs typeface="方正黑体_GBK" panose="03000509000000000000" charset="-122"/>
              </a:rPr>
              <a:t>计量装置安装记录及检定/</a:t>
            </a:r>
            <a:r>
              <a:rPr sz="1000" spc="-93" dirty="0">
                <a:solidFill>
                  <a:schemeClr val="tx2"/>
                </a:solidFill>
                <a:latin typeface="方正黑体_GBK" panose="03000509000000000000" charset="-122"/>
                <a:ea typeface="方正黑体_GBK" panose="03000509000000000000" charset="-122"/>
                <a:cs typeface="方正黑体_GBK" panose="03000509000000000000" charset="-122"/>
              </a:rPr>
              <a:t> </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校验报告或者证书；</a:t>
            </a:r>
            <a:endParaRPr sz="10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585"/>
              </a:lnSpc>
              <a:spcBef>
                <a:spcPts val="310"/>
              </a:spcBef>
              <a:spcAft>
                <a:spcPts val="0"/>
              </a:spcAft>
            </a:pPr>
            <a:r>
              <a:rPr sz="1000" dirty="0">
                <a:solidFill>
                  <a:schemeClr val="tx2"/>
                </a:solidFill>
                <a:latin typeface="方正黑体_GBK" panose="03000509000000000000" charset="-122"/>
                <a:ea typeface="方正黑体_GBK" panose="03000509000000000000" charset="-122"/>
                <a:cs typeface="方正黑体_GBK" panose="03000509000000000000" charset="-122"/>
              </a:rPr>
              <a:t>监测表计更换记录、紧急情况处理记录；</a:t>
            </a:r>
            <a:endParaRPr sz="10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0" marR="0">
              <a:lnSpc>
                <a:spcPts val="1585"/>
              </a:lnSpc>
              <a:spcBef>
                <a:spcPts val="400"/>
              </a:spcBef>
              <a:spcAft>
                <a:spcPts val="0"/>
              </a:spcAft>
            </a:pPr>
            <a:r>
              <a:rPr sz="1000" dirty="0">
                <a:solidFill>
                  <a:schemeClr val="tx2"/>
                </a:solidFill>
                <a:latin typeface="方正黑体_GBK" panose="03000509000000000000" charset="-122"/>
                <a:ea typeface="方正黑体_GBK" panose="03000509000000000000" charset="-122"/>
                <a:cs typeface="方正黑体_GBK" panose="03000509000000000000" charset="-122"/>
              </a:rPr>
              <a:t>员工资质证书。</a:t>
            </a:r>
            <a:endParaRPr sz="10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17" name="object 17"/>
          <p:cNvSpPr txBox="1"/>
          <p:nvPr/>
        </p:nvSpPr>
        <p:spPr>
          <a:xfrm>
            <a:off x="801762" y="3204059"/>
            <a:ext cx="259109"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08A"/>
                </a:solidFill>
                <a:latin typeface="Arial" panose="020B0604020202020204"/>
                <a:cs typeface="Arial" panose="020B0604020202020204"/>
              </a:rPr>
              <a:t>•</a:t>
            </a:r>
            <a:endParaRPr sz="2000" dirty="0">
              <a:solidFill>
                <a:srgbClr val="2C608A"/>
              </a:solidFill>
              <a:latin typeface="Arial" panose="020B0604020202020204"/>
              <a:cs typeface="Arial" panose="020B0604020202020204"/>
            </a:endParaRPr>
          </a:p>
        </p:txBody>
      </p:sp>
      <p:sp>
        <p:nvSpPr>
          <p:cNvPr id="18" name="object 18"/>
          <p:cNvSpPr txBox="1"/>
          <p:nvPr/>
        </p:nvSpPr>
        <p:spPr>
          <a:xfrm>
            <a:off x="801762" y="3449423"/>
            <a:ext cx="259109"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08A"/>
                </a:solidFill>
                <a:latin typeface="Arial" panose="020B0604020202020204"/>
                <a:cs typeface="Arial" panose="020B0604020202020204"/>
              </a:rPr>
              <a:t>•</a:t>
            </a:r>
            <a:endParaRPr sz="2000" dirty="0">
              <a:solidFill>
                <a:srgbClr val="2C608A"/>
              </a:solidFill>
              <a:latin typeface="Arial" panose="020B0604020202020204"/>
              <a:cs typeface="Arial" panose="020B0604020202020204"/>
            </a:endParaRPr>
          </a:p>
        </p:txBody>
      </p:sp>
      <p:sp>
        <p:nvSpPr>
          <p:cNvPr id="19" name="object 19"/>
          <p:cNvSpPr txBox="1"/>
          <p:nvPr/>
        </p:nvSpPr>
        <p:spPr>
          <a:xfrm>
            <a:off x="801762" y="3696311"/>
            <a:ext cx="259109"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08A"/>
                </a:solidFill>
                <a:latin typeface="Arial" panose="020B0604020202020204"/>
                <a:cs typeface="Arial" panose="020B0604020202020204"/>
              </a:rPr>
              <a:t>•</a:t>
            </a:r>
            <a:endParaRPr sz="2000" dirty="0">
              <a:solidFill>
                <a:srgbClr val="2C608A"/>
              </a:solidFill>
              <a:latin typeface="Arial" panose="020B0604020202020204"/>
              <a:cs typeface="Arial" panose="020B0604020202020204"/>
            </a:endParaRPr>
          </a:p>
        </p:txBody>
      </p:sp>
      <p:sp>
        <p:nvSpPr>
          <p:cNvPr id="20" name="object 20"/>
          <p:cNvSpPr txBox="1"/>
          <p:nvPr/>
        </p:nvSpPr>
        <p:spPr>
          <a:xfrm>
            <a:off x="801762" y="3943199"/>
            <a:ext cx="259109"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08A"/>
                </a:solidFill>
                <a:latin typeface="Arial" panose="020B0604020202020204"/>
                <a:cs typeface="Arial" panose="020B0604020202020204"/>
              </a:rPr>
              <a:t>•</a:t>
            </a:r>
            <a:endParaRPr sz="2000" dirty="0">
              <a:solidFill>
                <a:srgbClr val="2C608A"/>
              </a:solidFill>
              <a:latin typeface="Arial" panose="020B0604020202020204"/>
              <a:cs typeface="Arial" panose="020B0604020202020204"/>
            </a:endParaRPr>
          </a:p>
        </p:txBody>
      </p:sp>
      <p:sp>
        <p:nvSpPr>
          <p:cNvPr id="21" name="object 21"/>
          <p:cNvSpPr txBox="1"/>
          <p:nvPr/>
        </p:nvSpPr>
        <p:spPr>
          <a:xfrm>
            <a:off x="801762" y="4188563"/>
            <a:ext cx="259109" cy="343535"/>
          </a:xfrm>
          <a:prstGeom prst="rect">
            <a:avLst/>
          </a:prstGeom>
        </p:spPr>
        <p:txBody>
          <a:bodyPr vert="horz" wrap="square" lIns="0" tIns="0" rIns="0" bIns="0" rtlCol="0">
            <a:spAutoFit/>
          </a:bodyPr>
          <a:lstStyle/>
          <a:p>
            <a:pPr marL="0" marR="0">
              <a:lnSpc>
                <a:spcPts val="2680"/>
              </a:lnSpc>
              <a:spcBef>
                <a:spcPts val="0"/>
              </a:spcBef>
              <a:spcAft>
                <a:spcPts val="0"/>
              </a:spcAft>
            </a:pPr>
            <a:r>
              <a:rPr sz="2000" dirty="0">
                <a:solidFill>
                  <a:srgbClr val="2C608A"/>
                </a:solidFill>
                <a:latin typeface="Arial" panose="020B0604020202020204"/>
                <a:cs typeface="Arial" panose="020B0604020202020204"/>
              </a:rPr>
              <a:t>•</a:t>
            </a:r>
            <a:endParaRPr sz="2000" dirty="0">
              <a:solidFill>
                <a:srgbClr val="2C608A"/>
              </a:solidFill>
              <a:latin typeface="Arial" panose="020B0604020202020204"/>
              <a:cs typeface="Arial" panose="020B0604020202020204"/>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object 4"/>
          <p:cNvSpPr txBox="1"/>
          <p:nvPr/>
        </p:nvSpPr>
        <p:spPr>
          <a:xfrm>
            <a:off x="468500" y="51585"/>
            <a:ext cx="3970020" cy="339090"/>
          </a:xfrm>
          <a:prstGeom prst="rect">
            <a:avLst/>
          </a:prstGeom>
        </p:spPr>
        <p:txBody>
          <a:bodyPr vert="horz" wrap="square" lIns="0" tIns="0" rIns="0" bIns="0" rtlCol="0">
            <a:spAutoFit/>
          </a:bodyPr>
          <a:lstStyle/>
          <a:p>
            <a:pPr marL="0" marR="0">
              <a:lnSpc>
                <a:spcPts val="2645"/>
              </a:lnSpc>
              <a:spcBef>
                <a:spcPts val="0"/>
              </a:spcBef>
              <a:spcAft>
                <a:spcPts val="0"/>
              </a:spcAft>
            </a:pPr>
            <a:r>
              <a:rPr sz="2000" dirty="0">
                <a:solidFill>
                  <a:srgbClr val="003869"/>
                </a:solidFill>
                <a:latin typeface="方正黑体_GBK" panose="03000509000000000000" charset="-122"/>
                <a:ea typeface="方正黑体_GBK" panose="03000509000000000000" charset="-122"/>
                <a:cs typeface="SVDSIO+MicrosoftYaHei-Bold" panose="020B0703020204020201" charset="-122"/>
              </a:rPr>
              <a:t>垃圾焚烧发电项目开发要点和难点</a:t>
            </a:r>
            <a:endParaRPr sz="2000" dirty="0">
              <a:solidFill>
                <a:srgbClr val="003869"/>
              </a:solidFill>
              <a:latin typeface="方正黑体_GBK" panose="03000509000000000000" charset="-122"/>
              <a:ea typeface="方正黑体_GBK" panose="03000509000000000000" charset="-122"/>
              <a:cs typeface="SVDSIO+MicrosoftYaHei-Bold" panose="020B0703020204020201" charset="-122"/>
            </a:endParaRPr>
          </a:p>
        </p:txBody>
      </p:sp>
      <p:sp>
        <p:nvSpPr>
          <p:cNvPr id="5" name="object 5"/>
          <p:cNvSpPr txBox="1"/>
          <p:nvPr/>
        </p:nvSpPr>
        <p:spPr>
          <a:xfrm>
            <a:off x="1014379" y="1037232"/>
            <a:ext cx="1295400" cy="304165"/>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LSIELG+MicrosoftYaHei" panose="020B0503020204020204" charset="-122"/>
              </a:rPr>
              <a:t>注意事项：</a:t>
            </a:r>
            <a:endParaRPr sz="1800" dirty="0">
              <a:solidFill>
                <a:schemeClr val="tx2"/>
              </a:solidFill>
              <a:latin typeface="方正黑体_GBK" panose="03000509000000000000" charset="-122"/>
              <a:ea typeface="方正黑体_GBK" panose="03000509000000000000" charset="-122"/>
              <a:cs typeface="LSIELG+MicrosoftYaHei" panose="020B0503020204020204" charset="-122"/>
            </a:endParaRPr>
          </a:p>
        </p:txBody>
      </p:sp>
      <p:sp>
        <p:nvSpPr>
          <p:cNvPr id="6" name="object 6"/>
          <p:cNvSpPr txBox="1"/>
          <p:nvPr/>
        </p:nvSpPr>
        <p:spPr>
          <a:xfrm>
            <a:off x="1014379" y="1365642"/>
            <a:ext cx="7647507" cy="923290"/>
          </a:xfrm>
          <a:prstGeom prst="rect">
            <a:avLst/>
          </a:prstGeom>
        </p:spPr>
        <p:txBody>
          <a:bodyPr vert="horz" wrap="square" lIns="0" tIns="0" rIns="0" bIns="0" rtlCol="0">
            <a:spAutoFit/>
          </a:bodyPr>
          <a:lstStyle/>
          <a:p>
            <a:pPr marL="0" marR="0">
              <a:lnSpc>
                <a:spcPct val="100000"/>
              </a:lnSpc>
              <a:spcBef>
                <a:spcPts val="0"/>
              </a:spcBef>
              <a:spcAft>
                <a:spcPts val="0"/>
              </a:spcAft>
            </a:pPr>
            <a:r>
              <a:rPr sz="2400" dirty="0">
                <a:solidFill>
                  <a:srgbClr val="FFCD00"/>
                </a:solidFill>
                <a:latin typeface="Times New Roman" panose="02020603050405020304"/>
                <a:cs typeface="Times New Roman" panose="02020603050405020304"/>
              </a:rPr>
              <a:t>-</a:t>
            </a:r>
            <a:r>
              <a:rPr sz="2400" spc="113" dirty="0">
                <a:solidFill>
                  <a:srgbClr val="FFCD00"/>
                </a:solidFill>
                <a:latin typeface="Times New Roman" panose="02020603050405020304"/>
                <a:cs typeface="Times New Roman" panose="02020603050405020304"/>
              </a:rPr>
              <a:t> </a:t>
            </a:r>
            <a:r>
              <a:rPr sz="1800" dirty="0">
                <a:solidFill>
                  <a:schemeClr val="tx2"/>
                </a:solidFill>
                <a:latin typeface="方正黑体_GBK" panose="03000509000000000000" charset="-122"/>
                <a:ea typeface="方正黑体_GBK" panose="03000509000000000000" charset="-122"/>
                <a:cs typeface="方正黑体_GBK" panose="03000509000000000000" charset="-122"/>
              </a:rPr>
              <a:t>减排量的合理性：如果数据缺失，应采用保守计算；如果发生超发情况</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191770" marR="0">
              <a:lnSpc>
                <a:spcPct val="100000"/>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方正黑体_GBK" panose="03000509000000000000" charset="-122"/>
              </a:rPr>
              <a:t>（实际年减排量超过</a:t>
            </a:r>
            <a:r>
              <a:rPr sz="1800" spc="-32" dirty="0">
                <a:solidFill>
                  <a:schemeClr val="tx2"/>
                </a:solidFill>
                <a:latin typeface="方正黑体_GBK" panose="03000509000000000000" charset="-122"/>
                <a:ea typeface="方正黑体_GBK" panose="03000509000000000000" charset="-122"/>
                <a:cs typeface="方正黑体_GBK" panose="03000509000000000000" charset="-122"/>
              </a:rPr>
              <a:t>PDD</a:t>
            </a:r>
            <a:r>
              <a:rPr sz="1800" dirty="0">
                <a:solidFill>
                  <a:schemeClr val="tx2"/>
                </a:solidFill>
                <a:latin typeface="方正黑体_GBK" panose="03000509000000000000" charset="-122"/>
                <a:ea typeface="方正黑体_GBK" panose="03000509000000000000" charset="-122"/>
                <a:cs typeface="方正黑体_GBK" panose="03000509000000000000" charset="-122"/>
              </a:rPr>
              <a:t>内预估量），需要提供证据及说明，例如：垃圾</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a:p>
            <a:pPr marL="191770" marR="0">
              <a:lnSpc>
                <a:spcPct val="100000"/>
              </a:lnSpc>
              <a:spcBef>
                <a:spcPts val="0"/>
              </a:spcBef>
              <a:spcAft>
                <a:spcPts val="0"/>
              </a:spcAft>
            </a:pPr>
            <a:r>
              <a:rPr lang="en-US" sz="1800" dirty="0">
                <a:solidFill>
                  <a:schemeClr val="tx2"/>
                </a:solidFill>
                <a:latin typeface="方正黑体_GBK" panose="03000509000000000000" charset="-122"/>
                <a:ea typeface="方正黑体_GBK" panose="03000509000000000000" charset="-122"/>
                <a:cs typeface="方正黑体_GBK" panose="03000509000000000000" charset="-122"/>
              </a:rPr>
              <a:t> </a:t>
            </a:r>
            <a:r>
              <a:rPr sz="1800" dirty="0">
                <a:solidFill>
                  <a:schemeClr val="tx2"/>
                </a:solidFill>
                <a:latin typeface="方正黑体_GBK" panose="03000509000000000000" charset="-122"/>
                <a:ea typeface="方正黑体_GBK" panose="03000509000000000000" charset="-122"/>
                <a:cs typeface="方正黑体_GBK" panose="03000509000000000000" charset="-122"/>
              </a:rPr>
              <a:t>量/</a:t>
            </a:r>
            <a:r>
              <a:rPr sz="1800" spc="-135" dirty="0">
                <a:solidFill>
                  <a:schemeClr val="tx2"/>
                </a:solidFill>
                <a:latin typeface="方正黑体_GBK" panose="03000509000000000000" charset="-122"/>
                <a:ea typeface="方正黑体_GBK" panose="03000509000000000000" charset="-122"/>
                <a:cs typeface="方正黑体_GBK" panose="03000509000000000000" charset="-122"/>
              </a:rPr>
              <a:t> </a:t>
            </a:r>
            <a:r>
              <a:rPr sz="1800" dirty="0">
                <a:solidFill>
                  <a:schemeClr val="tx2"/>
                </a:solidFill>
                <a:latin typeface="方正黑体_GBK" panose="03000509000000000000" charset="-122"/>
                <a:ea typeface="方正黑体_GBK" panose="03000509000000000000" charset="-122"/>
                <a:cs typeface="方正黑体_GBK" panose="03000509000000000000" charset="-122"/>
              </a:rPr>
              <a:t>成份等。</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txBox="1"/>
          <p:nvPr/>
        </p:nvSpPr>
        <p:spPr>
          <a:xfrm>
            <a:off x="1014379" y="2363263"/>
            <a:ext cx="6288024" cy="1010920"/>
          </a:xfrm>
          <a:prstGeom prst="rect">
            <a:avLst/>
          </a:prstGeom>
        </p:spPr>
        <p:txBody>
          <a:bodyPr vert="horz" wrap="square" lIns="0" tIns="0" rIns="0" bIns="0" rtlCol="0">
            <a:spAutoFit/>
          </a:bodyPr>
          <a:lstStyle/>
          <a:p>
            <a:pPr marL="0" marR="0">
              <a:lnSpc>
                <a:spcPts val="2375"/>
              </a:lnSpc>
              <a:spcBef>
                <a:spcPts val="0"/>
              </a:spcBef>
              <a:spcAft>
                <a:spcPts val="0"/>
              </a:spcAft>
            </a:pPr>
            <a:r>
              <a:rPr sz="1800" dirty="0">
                <a:solidFill>
                  <a:schemeClr val="tx2"/>
                </a:solidFill>
                <a:latin typeface="方正黑体_GBK" panose="03000509000000000000" charset="-122"/>
                <a:ea typeface="方正黑体_GBK" panose="03000509000000000000" charset="-122"/>
                <a:cs typeface="方正黑体_GBK" panose="03000509000000000000" charset="-122"/>
              </a:rPr>
              <a:t>因此，需要保证监测数据的完整性、合理性、一致性</a:t>
            </a:r>
            <a:r>
              <a:rPr sz="1800" dirty="0">
                <a:solidFill>
                  <a:schemeClr val="tx2"/>
                </a:solidFill>
                <a:latin typeface="LSIELG+MicrosoftYaHei" panose="020B0503020204020204" charset="-122"/>
                <a:cs typeface="LSIELG+MicrosoftYaHei" panose="020B0503020204020204" charset="-122"/>
              </a:rPr>
              <a:t>：</a:t>
            </a:r>
            <a:endParaRPr sz="1800" dirty="0">
              <a:solidFill>
                <a:srgbClr val="000000"/>
              </a:solidFill>
              <a:latin typeface="LSIELG+MicrosoftYaHei" panose="020B0503020204020204" charset="-122"/>
              <a:cs typeface="LSIELG+MicrosoftYaHei" panose="020B0503020204020204" charset="-122"/>
            </a:endParaRPr>
          </a:p>
          <a:p>
            <a:pPr marL="0" marR="0">
              <a:lnSpc>
                <a:spcPts val="2655"/>
              </a:lnSpc>
              <a:spcBef>
                <a:spcPts val="150"/>
              </a:spcBef>
              <a:spcAft>
                <a:spcPts val="0"/>
              </a:spcAft>
            </a:pPr>
            <a:r>
              <a:rPr sz="2400" dirty="0">
                <a:solidFill>
                  <a:srgbClr val="FFCD00"/>
                </a:solidFill>
                <a:latin typeface="Times New Roman" panose="02020603050405020304"/>
                <a:cs typeface="Times New Roman" panose="02020603050405020304"/>
              </a:rPr>
              <a:t>-</a:t>
            </a:r>
            <a:r>
              <a:rPr sz="2400" spc="113" dirty="0">
                <a:solidFill>
                  <a:srgbClr val="FFCD00"/>
                </a:solidFill>
                <a:latin typeface="Times New Roman" panose="02020603050405020304"/>
                <a:cs typeface="Times New Roman" panose="02020603050405020304"/>
              </a:rPr>
              <a:t> </a:t>
            </a:r>
            <a:r>
              <a:rPr sz="1800" dirty="0">
                <a:solidFill>
                  <a:schemeClr val="tx2"/>
                </a:solidFill>
                <a:latin typeface="方正黑体_GBK" panose="03000509000000000000" charset="-122"/>
                <a:ea typeface="方正黑体_GBK" panose="03000509000000000000" charset="-122"/>
                <a:cs typeface="方正黑体_GBK" panose="03000509000000000000" charset="-122"/>
              </a:rPr>
              <a:t>监测数据真实有效并与证据文件交叉核对；</a:t>
            </a:r>
            <a:endParaRPr sz="1800" dirty="0">
              <a:solidFill>
                <a:srgbClr val="000000"/>
              </a:solidFill>
              <a:latin typeface="LSIELG+MicrosoftYaHei" panose="020B0503020204020204" charset="-122"/>
              <a:cs typeface="LSIELG+MicrosoftYaHei" panose="020B0503020204020204" charset="-122"/>
            </a:endParaRPr>
          </a:p>
          <a:p>
            <a:pPr marL="0" marR="0">
              <a:lnSpc>
                <a:spcPts val="2655"/>
              </a:lnSpc>
              <a:spcBef>
                <a:spcPts val="50"/>
              </a:spcBef>
              <a:spcAft>
                <a:spcPts val="0"/>
              </a:spcAft>
            </a:pPr>
            <a:r>
              <a:rPr sz="2400" dirty="0">
                <a:solidFill>
                  <a:srgbClr val="FFCD00"/>
                </a:solidFill>
                <a:latin typeface="Times New Roman" panose="02020603050405020304"/>
                <a:cs typeface="Times New Roman" panose="02020603050405020304"/>
              </a:rPr>
              <a:t>-</a:t>
            </a:r>
            <a:r>
              <a:rPr sz="2400" spc="113" dirty="0">
                <a:solidFill>
                  <a:srgbClr val="FFCD00"/>
                </a:solidFill>
                <a:latin typeface="Times New Roman" panose="02020603050405020304"/>
                <a:cs typeface="Times New Roman" panose="02020603050405020304"/>
              </a:rPr>
              <a:t> </a:t>
            </a:r>
            <a:r>
              <a:rPr sz="1800" dirty="0">
                <a:solidFill>
                  <a:schemeClr val="tx2"/>
                </a:solidFill>
                <a:latin typeface="方正黑体_GBK" panose="03000509000000000000" charset="-122"/>
                <a:ea typeface="方正黑体_GBK" panose="03000509000000000000" charset="-122"/>
                <a:cs typeface="方正黑体_GBK" panose="03000509000000000000" charset="-122"/>
              </a:rPr>
              <a:t>妥善管理监测数据及证据文件，以供第三方机构进行核查。</a:t>
            </a:r>
            <a:endParaRPr sz="18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3087878" y="2244280"/>
            <a:ext cx="3117341" cy="654748"/>
          </a:xfrm>
          <a:prstGeom prst="rect">
            <a:avLst/>
          </a:prstGeom>
        </p:spPr>
        <p:txBody>
          <a:bodyPr vert="horz" wrap="square" lIns="0" tIns="0" rIns="0" bIns="0" rtlCol="0">
            <a:spAutoFit/>
          </a:bodyPr>
          <a:lstStyle/>
          <a:p>
            <a:pPr marL="0" marR="0">
              <a:lnSpc>
                <a:spcPts val="4855"/>
              </a:lnSpc>
              <a:spcBef>
                <a:spcPts val="0"/>
              </a:spcBef>
              <a:spcAft>
                <a:spcPts val="0"/>
              </a:spcAft>
            </a:pPr>
            <a:r>
              <a:rPr sz="4500" spc="13" dirty="0">
                <a:solidFill>
                  <a:srgbClr val="1D405D"/>
                </a:solidFill>
                <a:latin typeface="RVFMWI+STXihei" panose="02010600040101010101" charset="-122"/>
                <a:cs typeface="RVFMWI+STXihei" panose="02010600040101010101" charset="-122"/>
              </a:rPr>
              <a:t>Thank</a:t>
            </a:r>
            <a:r>
              <a:rPr sz="4500" spc="-50" dirty="0">
                <a:solidFill>
                  <a:srgbClr val="1D405D"/>
                </a:solidFill>
                <a:latin typeface="RVFMWI+STXihei" panose="02010600040101010101" charset="-122"/>
                <a:cs typeface="RVFMWI+STXihei" panose="02010600040101010101" charset="-122"/>
              </a:rPr>
              <a:t> </a:t>
            </a:r>
            <a:r>
              <a:rPr sz="4500" spc="14" dirty="0">
                <a:solidFill>
                  <a:srgbClr val="1D405D"/>
                </a:solidFill>
                <a:latin typeface="RVFMWI+STXihei" panose="02010600040101010101" charset="-122"/>
                <a:cs typeface="RVFMWI+STXihei" panose="02010600040101010101" charset="-122"/>
              </a:rPr>
              <a:t>you!</a:t>
            </a:r>
            <a:endParaRPr sz="4500" spc="14" dirty="0">
              <a:solidFill>
                <a:srgbClr val="1D405D"/>
              </a:solidFill>
              <a:latin typeface="RVFMWI+STXihei" panose="02010600040101010101" charset="-122"/>
              <a:cs typeface="RVFMWI+STXihei" panose="02010600040101010101"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3135,&quot;width&quot;:4635}"/>
</p:tagLst>
</file>

<file path=ppt/tags/tag2.xml><?xml version="1.0" encoding="utf-8"?>
<p:tagLst xmlns:p="http://schemas.openxmlformats.org/presentationml/2006/main">
  <p:tag name="KSO_WM_UNIT_PLACING_PICTURE_USER_VIEWPORT" val="{&quot;height&quot;:3216,&quot;width&quot;:10896}"/>
</p:tagLst>
</file>

<file path=ppt/theme/theme1.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10772</Words>
  <Application>WPS 演示</Application>
  <PresentationFormat>全屏显示(16:9)</PresentationFormat>
  <Paragraphs>1153</Paragraphs>
  <Slides>57</Slides>
  <Notes>0</Notes>
  <HiddenSlides>0</HiddenSlides>
  <MMClips>0</MMClips>
  <ScaleCrop>false</ScaleCrop>
  <HeadingPairs>
    <vt:vector size="6" baseType="variant">
      <vt:variant>
        <vt:lpstr>已用的字体</vt:lpstr>
      </vt:variant>
      <vt:variant>
        <vt:i4>26</vt:i4>
      </vt:variant>
      <vt:variant>
        <vt:lpstr>主题</vt:lpstr>
      </vt:variant>
      <vt:variant>
        <vt:i4>2</vt:i4>
      </vt:variant>
      <vt:variant>
        <vt:lpstr>幻灯片标题</vt:lpstr>
      </vt:variant>
      <vt:variant>
        <vt:i4>57</vt:i4>
      </vt:variant>
    </vt:vector>
  </HeadingPairs>
  <TitlesOfParts>
    <vt:vector size="85" baseType="lpstr">
      <vt:lpstr>Arial</vt:lpstr>
      <vt:lpstr>宋体</vt:lpstr>
      <vt:lpstr>Wingdings</vt:lpstr>
      <vt:lpstr>Impact</vt:lpstr>
      <vt:lpstr>微软雅黑</vt:lpstr>
      <vt:lpstr>Arial</vt:lpstr>
      <vt:lpstr>JVVHNP+STXihei</vt:lpstr>
      <vt:lpstr>CPRQNL+DengXian-Light</vt:lpstr>
      <vt:lpstr>RDGEEE+DengXian-Light</vt:lpstr>
      <vt:lpstr>JDQLKN+MicrosoftYaHei</vt:lpstr>
      <vt:lpstr>SVDSIO+MicrosoftYaHei-Bold</vt:lpstr>
      <vt:lpstr>LSIELG+MicrosoftYaHei</vt:lpstr>
      <vt:lpstr>BMFEHD+CambriaMath</vt:lpstr>
      <vt:lpstr>Calibri</vt:lpstr>
      <vt:lpstr>Arial Unicode MS</vt:lpstr>
      <vt:lpstr>Times New Roman</vt:lpstr>
      <vt:lpstr>黑体</vt:lpstr>
      <vt:lpstr>方正粗圆_GBK</vt:lpstr>
      <vt:lpstr>方正粗倩_GBK</vt:lpstr>
      <vt:lpstr>方正黑体_GBK</vt:lpstr>
      <vt:lpstr>方正报宋_GBK</vt:lpstr>
      <vt:lpstr>Roboto condensed</vt:lpstr>
      <vt:lpstr>★日文毛笔</vt:lpstr>
      <vt:lpstr>JTWVAW+MicrosoftYaHei-Bold</vt:lpstr>
      <vt:lpstr>ILIHJG+Wingdings-Regular</vt:lpstr>
      <vt:lpstr>RVFMWI+STXihei</vt:lpstr>
      <vt:lpstr>Theme Office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Lenovo</dc:creator>
  <cp:lastModifiedBy>程薇</cp:lastModifiedBy>
  <cp:revision>59</cp:revision>
  <dcterms:created xsi:type="dcterms:W3CDTF">2022-01-04T05:18:00Z</dcterms:created>
  <dcterms:modified xsi:type="dcterms:W3CDTF">2022-01-13T03:24:26Z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644A0EC967884753A2E64365855294CF</vt:lpwstr>
  </property>
  <property fmtid="{D5CDD505-2E9C-101B-9397-08002B2CF9AE}" pid="3" name="KSOProductBuildVer">
    <vt:lpwstr>2052-11.1.0.11194</vt:lpwstr>
  </property>
</Properties>
</file>