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Lst>
  <p:sldSz cx="12192000" cy="6858000"/>
  <p:notesSz cx="9144000" cy="685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36" y="-84"/>
      </p:cViewPr>
      <p:guideLst>
        <p:guide orient="horz" pos="2764"/>
        <p:guide pos="2859"/>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9" Type="http://schemas.openxmlformats.org/officeDocument/2006/relationships/slide" Target="slides/slide97.xml"/><Relationship Id="rId98" Type="http://schemas.openxmlformats.org/officeDocument/2006/relationships/slide" Target="slides/slide96.xml"/><Relationship Id="rId97" Type="http://schemas.openxmlformats.org/officeDocument/2006/relationships/slide" Target="slides/slide95.xml"/><Relationship Id="rId96" Type="http://schemas.openxmlformats.org/officeDocument/2006/relationships/slide" Target="slides/slide94.xml"/><Relationship Id="rId95" Type="http://schemas.openxmlformats.org/officeDocument/2006/relationships/slide" Target="slides/slide93.xml"/><Relationship Id="rId94" Type="http://schemas.openxmlformats.org/officeDocument/2006/relationships/slide" Target="slides/slide92.xml"/><Relationship Id="rId93" Type="http://schemas.openxmlformats.org/officeDocument/2006/relationships/slide" Target="slides/slide91.xml"/><Relationship Id="rId92" Type="http://schemas.openxmlformats.org/officeDocument/2006/relationships/slide" Target="slides/slide90.xml"/><Relationship Id="rId91" Type="http://schemas.openxmlformats.org/officeDocument/2006/relationships/slide" Target="slides/slide89.xml"/><Relationship Id="rId90" Type="http://schemas.openxmlformats.org/officeDocument/2006/relationships/slide" Target="slides/slide88.xml"/><Relationship Id="rId9" Type="http://schemas.openxmlformats.org/officeDocument/2006/relationships/slide" Target="slides/slide7.xml"/><Relationship Id="rId89" Type="http://schemas.openxmlformats.org/officeDocument/2006/relationships/slide" Target="slides/slide87.xml"/><Relationship Id="rId88" Type="http://schemas.openxmlformats.org/officeDocument/2006/relationships/slide" Target="slides/slide86.xml"/><Relationship Id="rId87" Type="http://schemas.openxmlformats.org/officeDocument/2006/relationships/slide" Target="slides/slide85.xml"/><Relationship Id="rId86" Type="http://schemas.openxmlformats.org/officeDocument/2006/relationships/slide" Target="slides/slide84.xml"/><Relationship Id="rId85" Type="http://schemas.openxmlformats.org/officeDocument/2006/relationships/slide" Target="slides/slide83.xml"/><Relationship Id="rId84" Type="http://schemas.openxmlformats.org/officeDocument/2006/relationships/slide" Target="slides/slide82.xml"/><Relationship Id="rId83" Type="http://schemas.openxmlformats.org/officeDocument/2006/relationships/slide" Target="slides/slide81.xml"/><Relationship Id="rId82" Type="http://schemas.openxmlformats.org/officeDocument/2006/relationships/slide" Target="slides/slide80.xml"/><Relationship Id="rId81" Type="http://schemas.openxmlformats.org/officeDocument/2006/relationships/slide" Target="slides/slide79.xml"/><Relationship Id="rId80" Type="http://schemas.openxmlformats.org/officeDocument/2006/relationships/slide" Target="slides/slide78.xml"/><Relationship Id="rId8" Type="http://schemas.openxmlformats.org/officeDocument/2006/relationships/slide" Target="slides/slide6.xml"/><Relationship Id="rId79" Type="http://schemas.openxmlformats.org/officeDocument/2006/relationships/slide" Target="slides/slide77.xml"/><Relationship Id="rId78" Type="http://schemas.openxmlformats.org/officeDocument/2006/relationships/slide" Target="slides/slide76.xml"/><Relationship Id="rId77" Type="http://schemas.openxmlformats.org/officeDocument/2006/relationships/slide" Target="slides/slide75.xml"/><Relationship Id="rId76" Type="http://schemas.openxmlformats.org/officeDocument/2006/relationships/slide" Target="slides/slide74.xml"/><Relationship Id="rId75" Type="http://schemas.openxmlformats.org/officeDocument/2006/relationships/slide" Target="slides/slide73.xml"/><Relationship Id="rId74" Type="http://schemas.openxmlformats.org/officeDocument/2006/relationships/slide" Target="slides/slide72.xml"/><Relationship Id="rId73" Type="http://schemas.openxmlformats.org/officeDocument/2006/relationships/slide" Target="slides/slide71.xml"/><Relationship Id="rId72" Type="http://schemas.openxmlformats.org/officeDocument/2006/relationships/slide" Target="slides/slide70.xml"/><Relationship Id="rId71" Type="http://schemas.openxmlformats.org/officeDocument/2006/relationships/slide" Target="slides/slide69.xml"/><Relationship Id="rId70" Type="http://schemas.openxmlformats.org/officeDocument/2006/relationships/slide" Target="slides/slide68.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6" Type="http://schemas.openxmlformats.org/officeDocument/2006/relationships/tableStyles" Target="tableStyles.xml"/><Relationship Id="rId155" Type="http://schemas.openxmlformats.org/officeDocument/2006/relationships/viewProps" Target="viewProps.xml"/><Relationship Id="rId154" Type="http://schemas.openxmlformats.org/officeDocument/2006/relationships/presProps" Target="presProps.xml"/><Relationship Id="rId153" Type="http://schemas.openxmlformats.org/officeDocument/2006/relationships/slide" Target="slides/slide151.xml"/><Relationship Id="rId152" Type="http://schemas.openxmlformats.org/officeDocument/2006/relationships/slide" Target="slides/slide150.xml"/><Relationship Id="rId151" Type="http://schemas.openxmlformats.org/officeDocument/2006/relationships/slide" Target="slides/slide149.xml"/><Relationship Id="rId150" Type="http://schemas.openxmlformats.org/officeDocument/2006/relationships/slide" Target="slides/slide148.xml"/><Relationship Id="rId15" Type="http://schemas.openxmlformats.org/officeDocument/2006/relationships/slide" Target="slides/slide13.xml"/><Relationship Id="rId149" Type="http://schemas.openxmlformats.org/officeDocument/2006/relationships/slide" Target="slides/slide147.xml"/><Relationship Id="rId148" Type="http://schemas.openxmlformats.org/officeDocument/2006/relationships/slide" Target="slides/slide146.xml"/><Relationship Id="rId147" Type="http://schemas.openxmlformats.org/officeDocument/2006/relationships/slide" Target="slides/slide145.xml"/><Relationship Id="rId146" Type="http://schemas.openxmlformats.org/officeDocument/2006/relationships/slide" Target="slides/slide144.xml"/><Relationship Id="rId145" Type="http://schemas.openxmlformats.org/officeDocument/2006/relationships/slide" Target="slides/slide143.xml"/><Relationship Id="rId144" Type="http://schemas.openxmlformats.org/officeDocument/2006/relationships/slide" Target="slides/slide142.xml"/><Relationship Id="rId143" Type="http://schemas.openxmlformats.org/officeDocument/2006/relationships/slide" Target="slides/slide141.xml"/><Relationship Id="rId142" Type="http://schemas.openxmlformats.org/officeDocument/2006/relationships/slide" Target="slides/slide140.xml"/><Relationship Id="rId141" Type="http://schemas.openxmlformats.org/officeDocument/2006/relationships/slide" Target="slides/slide139.xml"/><Relationship Id="rId140" Type="http://schemas.openxmlformats.org/officeDocument/2006/relationships/slide" Target="slides/slide138.xml"/><Relationship Id="rId14" Type="http://schemas.openxmlformats.org/officeDocument/2006/relationships/slide" Target="slides/slide12.xml"/><Relationship Id="rId139" Type="http://schemas.openxmlformats.org/officeDocument/2006/relationships/slide" Target="slides/slide137.xml"/><Relationship Id="rId138" Type="http://schemas.openxmlformats.org/officeDocument/2006/relationships/slide" Target="slides/slide136.xml"/><Relationship Id="rId137" Type="http://schemas.openxmlformats.org/officeDocument/2006/relationships/slide" Target="slides/slide135.xml"/><Relationship Id="rId136" Type="http://schemas.openxmlformats.org/officeDocument/2006/relationships/slide" Target="slides/slide134.xml"/><Relationship Id="rId135" Type="http://schemas.openxmlformats.org/officeDocument/2006/relationships/slide" Target="slides/slide133.xml"/><Relationship Id="rId134" Type="http://schemas.openxmlformats.org/officeDocument/2006/relationships/slide" Target="slides/slide132.xml"/><Relationship Id="rId133" Type="http://schemas.openxmlformats.org/officeDocument/2006/relationships/slide" Target="slides/slide131.xml"/><Relationship Id="rId132" Type="http://schemas.openxmlformats.org/officeDocument/2006/relationships/slide" Target="slides/slide130.xml"/><Relationship Id="rId131" Type="http://schemas.openxmlformats.org/officeDocument/2006/relationships/slide" Target="slides/slide129.xml"/><Relationship Id="rId130" Type="http://schemas.openxmlformats.org/officeDocument/2006/relationships/slide" Target="slides/slide128.xml"/><Relationship Id="rId13" Type="http://schemas.openxmlformats.org/officeDocument/2006/relationships/slide" Target="slides/slide11.xml"/><Relationship Id="rId129" Type="http://schemas.openxmlformats.org/officeDocument/2006/relationships/slide" Target="slides/slide127.xml"/><Relationship Id="rId128" Type="http://schemas.openxmlformats.org/officeDocument/2006/relationships/slide" Target="slides/slide126.xml"/><Relationship Id="rId127" Type="http://schemas.openxmlformats.org/officeDocument/2006/relationships/slide" Target="slides/slide125.xml"/><Relationship Id="rId126" Type="http://schemas.openxmlformats.org/officeDocument/2006/relationships/slide" Target="slides/slide124.xml"/><Relationship Id="rId125" Type="http://schemas.openxmlformats.org/officeDocument/2006/relationships/slide" Target="slides/slide123.xml"/><Relationship Id="rId124" Type="http://schemas.openxmlformats.org/officeDocument/2006/relationships/slide" Target="slides/slide122.xml"/><Relationship Id="rId123" Type="http://schemas.openxmlformats.org/officeDocument/2006/relationships/slide" Target="slides/slide121.xml"/><Relationship Id="rId122" Type="http://schemas.openxmlformats.org/officeDocument/2006/relationships/slide" Target="slides/slide120.xml"/><Relationship Id="rId121" Type="http://schemas.openxmlformats.org/officeDocument/2006/relationships/slide" Target="slides/slide119.xml"/><Relationship Id="rId120" Type="http://schemas.openxmlformats.org/officeDocument/2006/relationships/slide" Target="slides/slide118.xml"/><Relationship Id="rId12" Type="http://schemas.openxmlformats.org/officeDocument/2006/relationships/slide" Target="slides/slide10.xml"/><Relationship Id="rId119" Type="http://schemas.openxmlformats.org/officeDocument/2006/relationships/slide" Target="slides/slide117.xml"/><Relationship Id="rId118" Type="http://schemas.openxmlformats.org/officeDocument/2006/relationships/slide" Target="slides/slide116.xml"/><Relationship Id="rId117" Type="http://schemas.openxmlformats.org/officeDocument/2006/relationships/slide" Target="slides/slide115.xml"/><Relationship Id="rId116" Type="http://schemas.openxmlformats.org/officeDocument/2006/relationships/slide" Target="slides/slide114.xml"/><Relationship Id="rId115" Type="http://schemas.openxmlformats.org/officeDocument/2006/relationships/slide" Target="slides/slide113.xml"/><Relationship Id="rId114" Type="http://schemas.openxmlformats.org/officeDocument/2006/relationships/slide" Target="slides/slide112.xml"/><Relationship Id="rId113" Type="http://schemas.openxmlformats.org/officeDocument/2006/relationships/slide" Target="slides/slide111.xml"/><Relationship Id="rId112" Type="http://schemas.openxmlformats.org/officeDocument/2006/relationships/slide" Target="slides/slide110.xml"/><Relationship Id="rId111" Type="http://schemas.openxmlformats.org/officeDocument/2006/relationships/slide" Target="slides/slide109.xml"/><Relationship Id="rId110" Type="http://schemas.openxmlformats.org/officeDocument/2006/relationships/slide" Target="slides/slide108.xml"/><Relationship Id="rId11" Type="http://schemas.openxmlformats.org/officeDocument/2006/relationships/slide" Target="slides/slide9.xml"/><Relationship Id="rId109" Type="http://schemas.openxmlformats.org/officeDocument/2006/relationships/slide" Target="slides/slide107.xml"/><Relationship Id="rId108" Type="http://schemas.openxmlformats.org/officeDocument/2006/relationships/slide" Target="slides/slide106.xml"/><Relationship Id="rId107" Type="http://schemas.openxmlformats.org/officeDocument/2006/relationships/slide" Target="slides/slide105.xml"/><Relationship Id="rId106" Type="http://schemas.openxmlformats.org/officeDocument/2006/relationships/slide" Target="slides/slide104.xml"/><Relationship Id="rId105" Type="http://schemas.openxmlformats.org/officeDocument/2006/relationships/slide" Target="slides/slide103.xml"/><Relationship Id="rId104" Type="http://schemas.openxmlformats.org/officeDocument/2006/relationships/slide" Target="slides/slide102.xml"/><Relationship Id="rId103" Type="http://schemas.openxmlformats.org/officeDocument/2006/relationships/slide" Target="slides/slide101.xml"/><Relationship Id="rId102" Type="http://schemas.openxmlformats.org/officeDocument/2006/relationships/slide" Target="slides/slide100.xml"/><Relationship Id="rId101" Type="http://schemas.openxmlformats.org/officeDocument/2006/relationships/slide" Target="slides/slide99.xml"/><Relationship Id="rId100" Type="http://schemas.openxmlformats.org/officeDocument/2006/relationships/slide" Target="slides/slide98.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3904317" y="571626"/>
            <a:ext cx="4383363" cy="513715"/>
          </a:xfrm>
          <a:prstGeom prst="rect">
            <a:avLst/>
          </a:prstGeom>
        </p:spPr>
        <p:txBody>
          <a:bodyPr wrap="square" lIns="0" tIns="0" rIns="0" bIns="0">
            <a:spAutoFit/>
          </a:bodyPr>
          <a:lstStyle>
            <a:lvl1pPr>
              <a:defRPr sz="3200" b="1" i="0">
                <a:solidFill>
                  <a:srgbClr val="11006E"/>
                </a:solidFill>
                <a:latin typeface="幼圆" panose="02010509060101010101" charset="-122"/>
                <a:cs typeface="幼圆" panose="02010509060101010101" charset="-122"/>
              </a:defRPr>
            </a:lvl1pPr>
          </a:lstStyle>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rgbClr val="11006E"/>
                </a:solidFill>
                <a:latin typeface="幼圆" panose="02010509060101010101" charset="-122"/>
                <a:cs typeface="幼圆" panose="02010509060101010101" charset="-122"/>
              </a:defRPr>
            </a:lvl1pPr>
          </a:lstStyle>
          <a:p/>
        </p:txBody>
      </p:sp>
      <p:sp>
        <p:nvSpPr>
          <p:cNvPr id="3" name="Holder 3"/>
          <p:cNvSpPr>
            <a:spLocks noGrp="1"/>
          </p:cNvSpPr>
          <p:nvPr>
            <p:ph type="body" idx="1"/>
          </p:nvPr>
        </p:nvSpPr>
        <p:spPr/>
        <p:txBody>
          <a:bodyPr lIns="0" tIns="0" rIns="0" bIns="0"/>
          <a:lstStyle>
            <a:lvl1pPr>
              <a:defRPr sz="2000" b="1" i="0">
                <a:solidFill>
                  <a:schemeClr val="tx1"/>
                </a:solidFill>
                <a:latin typeface="幼圆" panose="02010509060101010101" charset="-122"/>
                <a:cs typeface="幼圆" panose="02010509060101010101" charset="-122"/>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rgbClr val="11006E"/>
                </a:solidFill>
                <a:latin typeface="幼圆" panose="02010509060101010101" charset="-122"/>
                <a:cs typeface="幼圆" panose="02010509060101010101" charset="-122"/>
              </a:defRPr>
            </a:lvl1pPr>
          </a:lstStyle>
          <a:p/>
        </p:txBody>
      </p:sp>
      <p:sp>
        <p:nvSpPr>
          <p:cNvPr id="3" name="Holder 3"/>
          <p:cNvSpPr>
            <a:spLocks noGrp="1"/>
          </p:cNvSpPr>
          <p:nvPr>
            <p:ph sz="half" idx="2"/>
          </p:nvPr>
        </p:nvSpPr>
        <p:spPr>
          <a:xfrm>
            <a:off x="1172192" y="1566113"/>
            <a:ext cx="4889500" cy="4264660"/>
          </a:xfrm>
          <a:prstGeom prst="rect">
            <a:avLst/>
          </a:prstGeom>
        </p:spPr>
        <p:txBody>
          <a:bodyPr wrap="square" lIns="0" tIns="0" rIns="0" bIns="0">
            <a:spAutoFit/>
          </a:bodyPr>
          <a:lstStyle>
            <a:lvl1pPr>
              <a:defRPr sz="1900" b="1" i="0">
                <a:solidFill>
                  <a:schemeClr val="tx1"/>
                </a:solidFill>
                <a:latin typeface="幼圆" panose="02010509060101010101" charset="-122"/>
                <a:cs typeface="幼圆" panose="02010509060101010101" charset="-122"/>
              </a:defRPr>
            </a:lvl1pPr>
          </a:lstStyle>
          <a:p/>
        </p:txBody>
      </p:sp>
      <p:sp>
        <p:nvSpPr>
          <p:cNvPr id="4" name="Holder 4"/>
          <p:cNvSpPr>
            <a:spLocks noGrp="1"/>
          </p:cNvSpPr>
          <p:nvPr>
            <p:ph sz="half" idx="3"/>
          </p:nvPr>
        </p:nvSpPr>
        <p:spPr>
          <a:xfrm>
            <a:off x="7141463" y="1971802"/>
            <a:ext cx="2960793" cy="4044950"/>
          </a:xfrm>
          <a:prstGeom prst="rect">
            <a:avLst/>
          </a:prstGeom>
        </p:spPr>
        <p:txBody>
          <a:bodyPr wrap="square" lIns="0" tIns="0" rIns="0" bIns="0">
            <a:spAutoFit/>
          </a:bodyPr>
          <a:lstStyle>
            <a:lvl1pPr>
              <a:defRPr sz="2100" b="0" i="0">
                <a:solidFill>
                  <a:schemeClr val="bg1"/>
                </a:solidFill>
                <a:latin typeface="宋体" panose="02010600030101010101" pitchFamily="2" charset="-122"/>
                <a:cs typeface="宋体" panose="02010600030101010101" pitchFamily="2" charset="-122"/>
              </a:defRPr>
            </a:lvl1pPr>
          </a:lstStyle>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rgbClr val="11006E"/>
                </a:solidFill>
                <a:latin typeface="幼圆" panose="02010509060101010101" charset="-122"/>
                <a:cs typeface="幼圆" panose="02010509060101010101" charset="-122"/>
              </a:defRPr>
            </a:lvl1pPr>
          </a:lstStyle>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image" Target="../media/image1.png"/><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2000" cy="6858000"/>
          </a:xfrm>
          <a:prstGeom prst="rect">
            <a:avLst/>
          </a:prstGeom>
          <a:blipFill>
            <a:blip r:embed="rId6" cstate="print"/>
            <a:stretch>
              <a:fillRect/>
            </a:stretch>
          </a:blipFill>
        </p:spPr>
        <p:txBody>
          <a:bodyPr wrap="square" lIns="0" tIns="0" rIns="0" bIns="0" rtlCol="0"/>
          <a:lstStyle/>
          <a:p/>
        </p:txBody>
      </p:sp>
      <p:sp>
        <p:nvSpPr>
          <p:cNvPr id="2" name="Holder 2"/>
          <p:cNvSpPr>
            <a:spLocks noGrp="1"/>
          </p:cNvSpPr>
          <p:nvPr>
            <p:ph type="title"/>
          </p:nvPr>
        </p:nvSpPr>
        <p:spPr>
          <a:xfrm>
            <a:off x="3904317" y="571626"/>
            <a:ext cx="4383363" cy="513715"/>
          </a:xfrm>
          <a:prstGeom prst="rect">
            <a:avLst/>
          </a:prstGeom>
        </p:spPr>
        <p:txBody>
          <a:bodyPr wrap="square" lIns="0" tIns="0" rIns="0" bIns="0">
            <a:spAutoFit/>
          </a:bodyPr>
          <a:lstStyle>
            <a:lvl1pPr>
              <a:defRPr sz="3200" b="1" i="0">
                <a:solidFill>
                  <a:srgbClr val="11006E"/>
                </a:solidFill>
                <a:latin typeface="幼圆" panose="02010509060101010101" charset="-122"/>
                <a:cs typeface="幼圆" panose="02010509060101010101" charset="-122"/>
              </a:defRPr>
            </a:lvl1pPr>
          </a:lstStyle>
          <a:p/>
        </p:txBody>
      </p:sp>
      <p:sp>
        <p:nvSpPr>
          <p:cNvPr id="3" name="Holder 3"/>
          <p:cNvSpPr>
            <a:spLocks noGrp="1"/>
          </p:cNvSpPr>
          <p:nvPr>
            <p:ph type="body" idx="1"/>
          </p:nvPr>
        </p:nvSpPr>
        <p:spPr>
          <a:xfrm>
            <a:off x="1002047" y="1558543"/>
            <a:ext cx="10187905" cy="4233545"/>
          </a:xfrm>
          <a:prstGeom prst="rect">
            <a:avLst/>
          </a:prstGeom>
        </p:spPr>
        <p:txBody>
          <a:bodyPr wrap="square" lIns="0" tIns="0" rIns="0" bIns="0">
            <a:spAutoFit/>
          </a:bodyPr>
          <a:lstStyle>
            <a:lvl1pPr>
              <a:defRPr sz="2000" b="1" i="0">
                <a:solidFill>
                  <a:schemeClr val="tx1"/>
                </a:solidFill>
                <a:latin typeface="幼圆" panose="02010509060101010101" charset="-122"/>
                <a:cs typeface="幼圆" panose="02010509060101010101" charset="-122"/>
              </a:defRPr>
            </a:lvl1pPr>
          </a:lstStyle>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2.jpeg"/><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hyperlink" Target="http://cdm.ccchina.org.cn/index.aspx" TargetMode="Externa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3.jpeg"/><Relationship Id="rId2" Type="http://schemas.openxmlformats.org/officeDocument/2006/relationships/image" Target="../media/image3.jpeg"/><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4.jpeg"/><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5.jpeg"/><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6.jpeg"/><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7.jpeg"/><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8.jpeg"/><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21.jpeg"/><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22.jpeg"/><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image" Target="../media/image25.jpeg"/><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image" Target="../media/image28.jpeg"/><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29.jpeg"/><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30.jpeg"/><Relationship Id="rId1" Type="http://schemas.openxmlformats.org/officeDocument/2006/relationships/image" Target="../media/image2.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3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3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35.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3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3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3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3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4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4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4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4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4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4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4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4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4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4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pn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53.xml.rels><?xml version="1.0" encoding="UTF-8" standalone="yes"?>
<Relationships xmlns="http://schemas.openxmlformats.org/package/2006/relationships"><Relationship Id="rId9" Type="http://schemas.openxmlformats.org/officeDocument/2006/relationships/image" Target="../media/image40.png"/><Relationship Id="rId8" Type="http://schemas.openxmlformats.org/officeDocument/2006/relationships/image" Target="../media/image39.png"/><Relationship Id="rId7" Type="http://schemas.openxmlformats.org/officeDocument/2006/relationships/image" Target="../media/image38.png"/><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3" Type="http://schemas.openxmlformats.org/officeDocument/2006/relationships/image" Target="../media/image34.png"/><Relationship Id="rId2" Type="http://schemas.openxmlformats.org/officeDocument/2006/relationships/image" Target="../media/image3.jpeg"/><Relationship Id="rId10" Type="http://schemas.openxmlformats.org/officeDocument/2006/relationships/slideLayout" Target="../slideLayouts/slideLayout2.xml"/><Relationship Id="rId1" Type="http://schemas.openxmlformats.org/officeDocument/2006/relationships/image" Target="../media/image2.png"/></Relationships>
</file>

<file path=ppt/slides/_rels/slide5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5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5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5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5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59.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42.png"/><Relationship Id="rId3" Type="http://schemas.openxmlformats.org/officeDocument/2006/relationships/image" Target="../media/image41.png"/><Relationship Id="rId2" Type="http://schemas.openxmlformats.org/officeDocument/2006/relationships/image" Target="../media/image3.jpeg"/><Relationship Id="rId1" Type="http://schemas.openxmlformats.org/officeDocument/2006/relationships/image" Target="../media/image2.png"/></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4.png"/><Relationship Id="rId1" Type="http://schemas.openxmlformats.org/officeDocument/2006/relationships/image" Target="../media/image2.png"/></Relationships>
</file>

<file path=ppt/slides/_rels/slide6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6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6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6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6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6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png"/></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png"/></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png"/></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png"/></Relationships>
</file>

<file path=ppt/slides/_rels/slide7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7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7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7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7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7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7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7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png"/></Relationships>
</file>

<file path=ppt/slides/_rels/slide8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8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jpeg"/><Relationship Id="rId1" Type="http://schemas.openxmlformats.org/officeDocument/2006/relationships/image" Target="../media/image2.png"/></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png"/></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png"/></Relationships>
</file>

<file path=ppt/slides/_rels/slide8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8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jpeg"/><Relationship Id="rId1" Type="http://schemas.openxmlformats.org/officeDocument/2006/relationships/image" Target="../media/image2.png"/></Relationships>
</file>

<file path=ppt/slides/_rels/slide8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8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png"/></Relationships>
</file>

<file path=ppt/slides/_rels/slide9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9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9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png"/></Relationships>
</file>

<file path=ppt/slides/_rels/slide9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9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png"/></Relationships>
</file>

<file path=ppt/slides/_rels/slide9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jpeg"/><Relationship Id="rId1" Type="http://schemas.openxmlformats.org/officeDocument/2006/relationships/image" Target="../media/image2.png"/></Relationships>
</file>

<file path=ppt/slides/_rels/slide9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9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10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png"/></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png"/></Relationships>
</file>

<file path=ppt/slides/_rels/slide10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png"/></Relationships>
</file>

<file path=ppt/slides/_rels/slide10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png"/></Relationships>
</file>

<file path=ppt/slides/_rels/slide10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0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xml"/><Relationship Id="rId1" Type="http://schemas.openxmlformats.org/officeDocument/2006/relationships/image" Target="../media/image2.png"/></Relationships>
</file>

<file path=ppt/slides/_rels/slide10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0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png"/></Relationships>
</file>

<file path=ppt/slides/_rels/slide10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10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5.jpeg"/><Relationship Id="rId2" Type="http://schemas.openxmlformats.org/officeDocument/2006/relationships/image" Target="../media/image3.jpeg"/><Relationship Id="rId1" Type="http://schemas.openxmlformats.org/officeDocument/2006/relationships/image" Target="../media/image2.png"/></Relationships>
</file>

<file path=ppt/slides/_rels/slide11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46.jpeg"/><Relationship Id="rId1" Type="http://schemas.openxmlformats.org/officeDocument/2006/relationships/image" Target="../media/image2.png"/></Relationships>
</file>

<file path=ppt/slides/_rels/slide11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1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png"/></Relationships>
</file>

<file path=ppt/slides/_rels/slide11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xml"/><Relationship Id="rId2" Type="http://schemas.openxmlformats.org/officeDocument/2006/relationships/image" Target="../media/image3.jpeg"/><Relationship Id="rId1" Type="http://schemas.openxmlformats.org/officeDocument/2006/relationships/image" Target="../media/image2.png"/></Relationships>
</file>

<file path=ppt/slides/_rels/slide1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image" Target="../media/image2.png"/></Relationships>
</file>

<file path=ppt/slides/_rels/slide11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11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11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11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47.jpeg"/><Relationship Id="rId1" Type="http://schemas.openxmlformats.org/officeDocument/2006/relationships/image" Target="../media/image2.png"/></Relationships>
</file>

<file path=ppt/slides/_rels/slide11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48.jpeg"/><Relationship Id="rId1" Type="http://schemas.openxmlformats.org/officeDocument/2006/relationships/image" Target="../media/image2.png"/></Relationships>
</file>

<file path=ppt/slides/_rels/slide1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9.jpeg"/><Relationship Id="rId1" Type="http://schemas.openxmlformats.org/officeDocument/2006/relationships/image" Target="../media/image2.png"/></Relationships>
</file>

<file path=ppt/slides/_rels/slide12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12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1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png"/></Relationships>
</file>

<file path=ppt/slides/_rels/slide1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2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1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png"/></Relationships>
</file>

<file path=ppt/slides/_rels/slide1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jpeg"/><Relationship Id="rId1" Type="http://schemas.openxmlformats.org/officeDocument/2006/relationships/image" Target="../media/image2.png"/></Relationships>
</file>

<file path=ppt/slides/_rels/slide12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1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3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1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png"/></Relationships>
</file>

<file path=ppt/slides/_rels/slide1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png"/></Relationships>
</file>

<file path=ppt/slides/_rels/slide13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51.png"/><Relationship Id="rId3" Type="http://schemas.openxmlformats.org/officeDocument/2006/relationships/image" Target="../media/image50.png"/><Relationship Id="rId2" Type="http://schemas.openxmlformats.org/officeDocument/2006/relationships/image" Target="../media/image3.jpeg"/><Relationship Id="rId1" Type="http://schemas.openxmlformats.org/officeDocument/2006/relationships/image" Target="../media/image2.png"/></Relationships>
</file>

<file path=ppt/slides/_rels/slide1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3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2.png"/><Relationship Id="rId2" Type="http://schemas.openxmlformats.org/officeDocument/2006/relationships/image" Target="../media/image3.jpeg"/><Relationship Id="rId1" Type="http://schemas.openxmlformats.org/officeDocument/2006/relationships/image" Target="../media/image2.png"/></Relationships>
</file>

<file path=ppt/slides/_rels/slide1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png"/></Relationships>
</file>

<file path=ppt/slides/_rels/slide1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png"/></Relationships>
</file>

<file path=ppt/slides/_rels/slide13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1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png"/></Relationships>
</file>

<file path=ppt/slides/_rels/slide14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14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14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14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png"/></Relationships>
</file>

<file path=ppt/slides/_rels/slide1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png"/></Relationships>
</file>

<file path=ppt/slides/_rels/slide14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png"/></Relationships>
</file>

<file path=ppt/slides/_rels/slide14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image" Target="../media/image2.png"/></Relationships>
</file>

<file path=ppt/slides/_rels/slide14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image" Target="../media/image2.png"/></Relationships>
</file>

<file path=ppt/slides/_rels/slide149.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image" Target="../media/image2.png"/></Relationships>
</file>

<file path=ppt/slides/_rels/slide15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57.png"/><Relationship Id="rId1" Type="http://schemas.openxmlformats.org/officeDocument/2006/relationships/image" Target="../media/image2.png"/></Relationships>
</file>

<file path=ppt/slides/_rels/slide15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1902332" y="2494864"/>
            <a:ext cx="4871085" cy="843280"/>
          </a:xfrm>
          <a:prstGeom prst="rect">
            <a:avLst/>
          </a:prstGeom>
        </p:spPr>
        <p:txBody>
          <a:bodyPr vert="horz" wrap="square" lIns="0" tIns="12700" rIns="0" bIns="0" rtlCol="0">
            <a:spAutoFit/>
          </a:bodyPr>
          <a:lstStyle/>
          <a:p>
            <a:pPr marL="12700">
              <a:lnSpc>
                <a:spcPct val="100000"/>
              </a:lnSpc>
              <a:spcBef>
                <a:spcPts val="100"/>
              </a:spcBef>
            </a:pPr>
            <a:r>
              <a:rPr sz="5400" spc="-5" dirty="0">
                <a:solidFill>
                  <a:srgbClr val="92D050"/>
                </a:solidFill>
                <a:latin typeface="Calibri" panose="020F0502020204030204"/>
                <a:cs typeface="Calibri" panose="020F0502020204030204"/>
              </a:rPr>
              <a:t>ISO14064-1:2018</a:t>
            </a:r>
            <a:endParaRPr sz="5400">
              <a:latin typeface="Calibri" panose="020F0502020204030204"/>
              <a:cs typeface="Calibri" panose="020F0502020204030204"/>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5267705" y="838326"/>
            <a:ext cx="1656080" cy="505460"/>
          </a:xfrm>
          <a:prstGeom prst="rect">
            <a:avLst/>
          </a:prstGeom>
        </p:spPr>
        <p:txBody>
          <a:bodyPr vert="horz" wrap="square" lIns="0" tIns="13335" rIns="0" bIns="0" rtlCol="0">
            <a:spAutoFit/>
          </a:bodyPr>
          <a:lstStyle/>
          <a:p>
            <a:pPr marL="12700">
              <a:lnSpc>
                <a:spcPct val="100000"/>
              </a:lnSpc>
              <a:spcBef>
                <a:spcPts val="105"/>
              </a:spcBef>
            </a:pPr>
            <a:r>
              <a:rPr spc="-5" dirty="0"/>
              <a:t>课程</a:t>
            </a:r>
            <a:r>
              <a:rPr spc="-10" dirty="0"/>
              <a:t>大纲</a:t>
            </a:r>
            <a:endParaRPr spc="-10" dirty="0"/>
          </a:p>
        </p:txBody>
      </p:sp>
      <p:sp>
        <p:nvSpPr>
          <p:cNvPr id="3" name="object 3"/>
          <p:cNvSpPr/>
          <p:nvPr/>
        </p:nvSpPr>
        <p:spPr>
          <a:xfrm>
            <a:off x="1938972" y="1723263"/>
            <a:ext cx="140208" cy="150875"/>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1938972" y="2111882"/>
            <a:ext cx="140208" cy="150875"/>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1938972" y="2500502"/>
            <a:ext cx="140208" cy="150875"/>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1938972" y="2889123"/>
            <a:ext cx="140208" cy="150875"/>
          </a:xfrm>
          <a:prstGeom prst="rect">
            <a:avLst/>
          </a:prstGeom>
          <a:blipFill>
            <a:blip r:embed="rId2" cstate="print"/>
            <a:stretch>
              <a:fillRect/>
            </a:stretch>
          </a:blipFill>
        </p:spPr>
        <p:txBody>
          <a:bodyPr wrap="square" lIns="0" tIns="0" rIns="0" bIns="0" rtlCol="0"/>
          <a:lstStyle/>
          <a:p/>
        </p:txBody>
      </p:sp>
      <p:sp>
        <p:nvSpPr>
          <p:cNvPr id="7" name="object 7"/>
          <p:cNvSpPr/>
          <p:nvPr/>
        </p:nvSpPr>
        <p:spPr>
          <a:xfrm>
            <a:off x="1938972" y="3277742"/>
            <a:ext cx="140208" cy="150875"/>
          </a:xfrm>
          <a:prstGeom prst="rect">
            <a:avLst/>
          </a:prstGeom>
          <a:blipFill>
            <a:blip r:embed="rId2" cstate="print"/>
            <a:stretch>
              <a:fillRect/>
            </a:stretch>
          </a:blipFill>
        </p:spPr>
        <p:txBody>
          <a:bodyPr wrap="square" lIns="0" tIns="0" rIns="0" bIns="0" rtlCol="0"/>
          <a:lstStyle/>
          <a:p/>
        </p:txBody>
      </p:sp>
      <p:sp>
        <p:nvSpPr>
          <p:cNvPr id="8" name="object 8"/>
          <p:cNvSpPr/>
          <p:nvPr/>
        </p:nvSpPr>
        <p:spPr>
          <a:xfrm>
            <a:off x="1938972" y="3666363"/>
            <a:ext cx="140208" cy="150875"/>
          </a:xfrm>
          <a:prstGeom prst="rect">
            <a:avLst/>
          </a:prstGeom>
          <a:blipFill>
            <a:blip r:embed="rId2" cstate="print"/>
            <a:stretch>
              <a:fillRect/>
            </a:stretch>
          </a:blipFill>
        </p:spPr>
        <p:txBody>
          <a:bodyPr wrap="square" lIns="0" tIns="0" rIns="0" bIns="0" rtlCol="0"/>
          <a:lstStyle/>
          <a:p/>
        </p:txBody>
      </p:sp>
      <p:sp>
        <p:nvSpPr>
          <p:cNvPr id="9" name="object 9"/>
          <p:cNvSpPr/>
          <p:nvPr/>
        </p:nvSpPr>
        <p:spPr>
          <a:xfrm>
            <a:off x="1938972" y="4054983"/>
            <a:ext cx="140208" cy="150875"/>
          </a:xfrm>
          <a:prstGeom prst="rect">
            <a:avLst/>
          </a:prstGeom>
          <a:blipFill>
            <a:blip r:embed="rId2" cstate="print"/>
            <a:stretch>
              <a:fillRect/>
            </a:stretch>
          </a:blipFill>
        </p:spPr>
        <p:txBody>
          <a:bodyPr wrap="square" lIns="0" tIns="0" rIns="0" bIns="0" rtlCol="0"/>
          <a:lstStyle/>
          <a:p/>
        </p:txBody>
      </p:sp>
      <p:sp>
        <p:nvSpPr>
          <p:cNvPr id="10" name="object 10"/>
          <p:cNvSpPr/>
          <p:nvPr/>
        </p:nvSpPr>
        <p:spPr>
          <a:xfrm>
            <a:off x="1938972" y="4443603"/>
            <a:ext cx="140208" cy="150875"/>
          </a:xfrm>
          <a:prstGeom prst="rect">
            <a:avLst/>
          </a:prstGeom>
          <a:blipFill>
            <a:blip r:embed="rId2" cstate="print"/>
            <a:stretch>
              <a:fillRect/>
            </a:stretch>
          </a:blipFill>
        </p:spPr>
        <p:txBody>
          <a:bodyPr wrap="square" lIns="0" tIns="0" rIns="0" bIns="0" rtlCol="0"/>
          <a:lstStyle/>
          <a:p/>
        </p:txBody>
      </p:sp>
      <p:sp>
        <p:nvSpPr>
          <p:cNvPr id="11" name="object 11"/>
          <p:cNvSpPr/>
          <p:nvPr/>
        </p:nvSpPr>
        <p:spPr>
          <a:xfrm>
            <a:off x="1938972" y="4832222"/>
            <a:ext cx="140208" cy="150875"/>
          </a:xfrm>
          <a:prstGeom prst="rect">
            <a:avLst/>
          </a:prstGeom>
          <a:blipFill>
            <a:blip r:embed="rId2" cstate="print"/>
            <a:stretch>
              <a:fillRect/>
            </a:stretch>
          </a:blipFill>
        </p:spPr>
        <p:txBody>
          <a:bodyPr wrap="square" lIns="0" tIns="0" rIns="0" bIns="0" rtlCol="0"/>
          <a:lstStyle/>
          <a:p/>
        </p:txBody>
      </p:sp>
      <p:sp>
        <p:nvSpPr>
          <p:cNvPr id="12" name="object 12"/>
          <p:cNvSpPr/>
          <p:nvPr/>
        </p:nvSpPr>
        <p:spPr>
          <a:xfrm>
            <a:off x="1938972" y="5220842"/>
            <a:ext cx="140208" cy="150875"/>
          </a:xfrm>
          <a:prstGeom prst="rect">
            <a:avLst/>
          </a:prstGeom>
          <a:blipFill>
            <a:blip r:embed="rId2" cstate="print"/>
            <a:stretch>
              <a:fillRect/>
            </a:stretch>
          </a:blipFill>
        </p:spPr>
        <p:txBody>
          <a:bodyPr wrap="square" lIns="0" tIns="0" rIns="0" bIns="0" rtlCol="0"/>
          <a:lstStyle/>
          <a:p/>
        </p:txBody>
      </p:sp>
      <p:sp>
        <p:nvSpPr>
          <p:cNvPr id="13" name="object 13"/>
          <p:cNvSpPr/>
          <p:nvPr/>
        </p:nvSpPr>
        <p:spPr>
          <a:xfrm>
            <a:off x="1938972" y="5609475"/>
            <a:ext cx="140208" cy="150875"/>
          </a:xfrm>
          <a:prstGeom prst="rect">
            <a:avLst/>
          </a:prstGeom>
          <a:blipFill>
            <a:blip r:embed="rId2" cstate="print"/>
            <a:stretch>
              <a:fillRect/>
            </a:stretch>
          </a:blipFill>
        </p:spPr>
        <p:txBody>
          <a:bodyPr wrap="square" lIns="0" tIns="0" rIns="0" bIns="0" rtlCol="0"/>
          <a:lstStyle/>
          <a:p/>
        </p:txBody>
      </p:sp>
      <p:sp>
        <p:nvSpPr>
          <p:cNvPr id="14" name="object 14"/>
          <p:cNvSpPr txBox="1"/>
          <p:nvPr/>
        </p:nvSpPr>
        <p:spPr>
          <a:xfrm>
            <a:off x="2269337" y="1514703"/>
            <a:ext cx="3563620" cy="4329430"/>
          </a:xfrm>
          <a:prstGeom prst="rect">
            <a:avLst/>
          </a:prstGeom>
        </p:spPr>
        <p:txBody>
          <a:bodyPr vert="horz" wrap="square" lIns="0" tIns="12700" rIns="0" bIns="0" rtlCol="0">
            <a:spAutoFit/>
          </a:bodyPr>
          <a:lstStyle/>
          <a:p>
            <a:pPr marL="12700" marR="5080">
              <a:lnSpc>
                <a:spcPct val="150000"/>
              </a:lnSpc>
              <a:spcBef>
                <a:spcPts val="100"/>
              </a:spcBef>
            </a:pPr>
            <a:r>
              <a:rPr sz="1700" b="1" spc="5" dirty="0">
                <a:latin typeface="幼圆" panose="02010509060101010101" charset="-122"/>
                <a:cs typeface="幼圆" panose="02010509060101010101" charset="-122"/>
              </a:rPr>
              <a:t>第一部</a:t>
            </a:r>
            <a:r>
              <a:rPr sz="1700" b="1" spc="375" dirty="0">
                <a:latin typeface="幼圆" panose="02010509060101010101" charset="-122"/>
                <a:cs typeface="幼圆" panose="02010509060101010101" charset="-122"/>
              </a:rPr>
              <a:t>分</a:t>
            </a:r>
            <a:r>
              <a:rPr sz="1700" b="1" spc="5" dirty="0">
                <a:latin typeface="幼圆" panose="02010509060101010101" charset="-122"/>
                <a:cs typeface="幼圆" panose="02010509060101010101" charset="-122"/>
              </a:rPr>
              <a:t>气候变化与世界各国的努力 </a:t>
            </a:r>
            <a:r>
              <a:rPr sz="1700" b="1" spc="5" dirty="0">
                <a:latin typeface="幼圆" panose="02010509060101010101" charset="-122"/>
                <a:cs typeface="幼圆" panose="02010509060101010101" charset="-122"/>
              </a:rPr>
              <a:t>第二部</a:t>
            </a:r>
            <a:r>
              <a:rPr sz="1700" b="1" spc="375" dirty="0">
                <a:latin typeface="幼圆" panose="02010509060101010101" charset="-122"/>
                <a:cs typeface="幼圆" panose="02010509060101010101" charset="-122"/>
              </a:rPr>
              <a:t>分</a:t>
            </a:r>
            <a:r>
              <a:rPr sz="1700" b="1" spc="5" dirty="0">
                <a:latin typeface="幼圆" panose="02010509060101010101" charset="-122"/>
                <a:cs typeface="幼圆" panose="02010509060101010101" charset="-122"/>
              </a:rPr>
              <a:t>标准介绍</a:t>
            </a:r>
            <a:endParaRPr sz="1700">
              <a:latin typeface="幼圆" panose="02010509060101010101" charset="-122"/>
              <a:cs typeface="幼圆" panose="02010509060101010101" charset="-122"/>
            </a:endParaRPr>
          </a:p>
          <a:p>
            <a:pPr marL="12700" marR="1532255">
              <a:lnSpc>
                <a:spcPct val="150000"/>
              </a:lnSpc>
            </a:pPr>
            <a:r>
              <a:rPr sz="1700" b="1" spc="5" dirty="0">
                <a:latin typeface="幼圆" panose="02010509060101010101" charset="-122"/>
                <a:cs typeface="幼圆" panose="02010509060101010101" charset="-122"/>
              </a:rPr>
              <a:t>第三部</a:t>
            </a:r>
            <a:r>
              <a:rPr sz="1700" b="1" spc="375" dirty="0">
                <a:latin typeface="幼圆" panose="02010509060101010101" charset="-122"/>
                <a:cs typeface="幼圆" panose="02010509060101010101" charset="-122"/>
              </a:rPr>
              <a:t>分</a:t>
            </a:r>
            <a:r>
              <a:rPr sz="1700" b="1" spc="5" dirty="0">
                <a:latin typeface="幼圆" panose="02010509060101010101" charset="-122"/>
                <a:cs typeface="幼圆" panose="02010509060101010101" charset="-122"/>
              </a:rPr>
              <a:t>术语与定义 </a:t>
            </a:r>
            <a:r>
              <a:rPr sz="1700" b="1" spc="5" dirty="0">
                <a:latin typeface="幼圆" panose="02010509060101010101" charset="-122"/>
                <a:cs typeface="幼圆" panose="02010509060101010101" charset="-122"/>
              </a:rPr>
              <a:t>第四部</a:t>
            </a:r>
            <a:r>
              <a:rPr sz="1700" b="1" spc="375" dirty="0">
                <a:latin typeface="幼圆" panose="02010509060101010101" charset="-122"/>
                <a:cs typeface="幼圆" panose="02010509060101010101" charset="-122"/>
              </a:rPr>
              <a:t>分</a:t>
            </a:r>
            <a:r>
              <a:rPr sz="1700" b="1" spc="5" dirty="0">
                <a:latin typeface="幼圆" panose="02010509060101010101" charset="-122"/>
                <a:cs typeface="幼圆" panose="02010509060101010101" charset="-122"/>
              </a:rPr>
              <a:t>盘查原则 </a:t>
            </a:r>
            <a:r>
              <a:rPr sz="1700" b="1" dirty="0">
                <a:latin typeface="幼圆" panose="02010509060101010101" charset="-122"/>
                <a:cs typeface="幼圆" panose="02010509060101010101" charset="-122"/>
              </a:rPr>
              <a:t>第五部</a:t>
            </a:r>
            <a:r>
              <a:rPr sz="1700" b="1" spc="375" dirty="0">
                <a:latin typeface="幼圆" panose="02010509060101010101" charset="-122"/>
                <a:cs typeface="幼圆" panose="02010509060101010101" charset="-122"/>
              </a:rPr>
              <a:t>分</a:t>
            </a:r>
            <a:r>
              <a:rPr sz="1700" b="1" spc="5" dirty="0">
                <a:latin typeface="幼圆" panose="02010509060101010101" charset="-122"/>
                <a:cs typeface="幼圆" panose="02010509060101010101" charset="-122"/>
              </a:rPr>
              <a:t>盘查边界</a:t>
            </a:r>
            <a:endParaRPr sz="1700">
              <a:latin typeface="幼圆" panose="02010509060101010101" charset="-122"/>
              <a:cs typeface="幼圆" panose="02010509060101010101" charset="-122"/>
            </a:endParaRPr>
          </a:p>
          <a:p>
            <a:pPr marL="12700" marR="468630">
              <a:lnSpc>
                <a:spcPct val="150000"/>
              </a:lnSpc>
            </a:pPr>
            <a:r>
              <a:rPr sz="1700" b="1" spc="5" dirty="0">
                <a:latin typeface="幼圆" panose="02010509060101010101" charset="-122"/>
                <a:cs typeface="幼圆" panose="02010509060101010101" charset="-122"/>
              </a:rPr>
              <a:t>第六部</a:t>
            </a:r>
            <a:r>
              <a:rPr sz="1700" b="1" spc="-5" dirty="0">
                <a:latin typeface="幼圆" panose="02010509060101010101" charset="-122"/>
                <a:cs typeface="幼圆" panose="02010509060101010101" charset="-122"/>
              </a:rPr>
              <a:t>分</a:t>
            </a:r>
            <a:r>
              <a:rPr sz="1700" b="1" spc="-535" dirty="0">
                <a:latin typeface="幼圆" panose="02010509060101010101" charset="-122"/>
                <a:cs typeface="幼圆" panose="02010509060101010101" charset="-122"/>
              </a:rPr>
              <a:t> </a:t>
            </a:r>
            <a:r>
              <a:rPr sz="1700" b="1" spc="-5" dirty="0">
                <a:latin typeface="Calibri" panose="020F0502020204030204"/>
                <a:cs typeface="Calibri" panose="020F0502020204030204"/>
              </a:rPr>
              <a:t>GHG</a:t>
            </a:r>
            <a:r>
              <a:rPr sz="1700" b="1" spc="5" dirty="0">
                <a:latin typeface="幼圆" panose="02010509060101010101" charset="-122"/>
                <a:cs typeface="幼圆" panose="02010509060101010101" charset="-122"/>
              </a:rPr>
              <a:t>排放和清除的量化 第七部</a:t>
            </a:r>
            <a:r>
              <a:rPr sz="1700" b="1" spc="-5" dirty="0">
                <a:latin typeface="幼圆" panose="02010509060101010101" charset="-122"/>
                <a:cs typeface="幼圆" panose="02010509060101010101" charset="-122"/>
              </a:rPr>
              <a:t>分</a:t>
            </a:r>
            <a:r>
              <a:rPr sz="1700" b="1" spc="-480" dirty="0">
                <a:latin typeface="幼圆" panose="02010509060101010101" charset="-122"/>
                <a:cs typeface="幼圆" panose="02010509060101010101" charset="-122"/>
              </a:rPr>
              <a:t> </a:t>
            </a:r>
            <a:r>
              <a:rPr sz="1700" b="1" spc="-5" dirty="0">
                <a:latin typeface="Calibri" panose="020F0502020204030204"/>
                <a:cs typeface="Calibri" panose="020F0502020204030204"/>
              </a:rPr>
              <a:t>GHG</a:t>
            </a:r>
            <a:r>
              <a:rPr sz="1700" b="1" spc="5" dirty="0">
                <a:latin typeface="幼圆" panose="02010509060101010101" charset="-122"/>
                <a:cs typeface="幼圆" panose="02010509060101010101" charset="-122"/>
              </a:rPr>
              <a:t>减缓活动</a:t>
            </a:r>
            <a:endParaRPr sz="1700">
              <a:latin typeface="幼圆" panose="02010509060101010101" charset="-122"/>
              <a:cs typeface="幼圆" panose="02010509060101010101" charset="-122"/>
            </a:endParaRPr>
          </a:p>
          <a:p>
            <a:pPr marL="12700">
              <a:lnSpc>
                <a:spcPct val="100000"/>
              </a:lnSpc>
              <a:spcBef>
                <a:spcPts val="1020"/>
              </a:spcBef>
            </a:pPr>
            <a:r>
              <a:rPr sz="1700" b="1" dirty="0">
                <a:latin typeface="幼圆" panose="02010509060101010101" charset="-122"/>
                <a:cs typeface="幼圆" panose="02010509060101010101" charset="-122"/>
              </a:rPr>
              <a:t>第八部</a:t>
            </a:r>
            <a:r>
              <a:rPr sz="1700" b="1" spc="-5" dirty="0">
                <a:latin typeface="幼圆" panose="02010509060101010101" charset="-122"/>
                <a:cs typeface="幼圆" panose="02010509060101010101" charset="-122"/>
              </a:rPr>
              <a:t>分</a:t>
            </a:r>
            <a:r>
              <a:rPr sz="1700" b="1" spc="-480" dirty="0">
                <a:latin typeface="幼圆" panose="02010509060101010101" charset="-122"/>
                <a:cs typeface="幼圆" panose="02010509060101010101" charset="-122"/>
              </a:rPr>
              <a:t> </a:t>
            </a:r>
            <a:r>
              <a:rPr sz="1700" b="1" spc="-5" dirty="0">
                <a:latin typeface="Calibri" panose="020F0502020204030204"/>
                <a:cs typeface="Calibri" panose="020F0502020204030204"/>
              </a:rPr>
              <a:t>GHG</a:t>
            </a:r>
            <a:r>
              <a:rPr sz="1700" b="1" dirty="0">
                <a:latin typeface="幼圆" panose="02010509060101010101" charset="-122"/>
                <a:cs typeface="幼圆" panose="02010509060101010101" charset="-122"/>
              </a:rPr>
              <a:t>清单的质量管理</a:t>
            </a:r>
            <a:endParaRPr sz="1700">
              <a:latin typeface="幼圆" panose="02010509060101010101" charset="-122"/>
              <a:cs typeface="幼圆" panose="02010509060101010101" charset="-122"/>
            </a:endParaRPr>
          </a:p>
          <a:p>
            <a:pPr marL="12700">
              <a:lnSpc>
                <a:spcPct val="100000"/>
              </a:lnSpc>
              <a:spcBef>
                <a:spcPts val="1025"/>
              </a:spcBef>
            </a:pPr>
            <a:r>
              <a:rPr sz="1700" b="1" spc="5" dirty="0">
                <a:latin typeface="幼圆" panose="02010509060101010101" charset="-122"/>
                <a:cs typeface="幼圆" panose="02010509060101010101" charset="-122"/>
              </a:rPr>
              <a:t>第九部</a:t>
            </a:r>
            <a:r>
              <a:rPr sz="1700" b="1" spc="-5" dirty="0">
                <a:latin typeface="幼圆" panose="02010509060101010101" charset="-122"/>
                <a:cs typeface="幼圆" panose="02010509060101010101" charset="-122"/>
              </a:rPr>
              <a:t>分</a:t>
            </a:r>
            <a:r>
              <a:rPr sz="1700" b="1" spc="-480" dirty="0">
                <a:latin typeface="幼圆" panose="02010509060101010101" charset="-122"/>
                <a:cs typeface="幼圆" panose="02010509060101010101" charset="-122"/>
              </a:rPr>
              <a:t> </a:t>
            </a:r>
            <a:r>
              <a:rPr sz="1700" b="1" spc="-5" dirty="0">
                <a:latin typeface="Calibri" panose="020F0502020204030204"/>
                <a:cs typeface="Calibri" panose="020F0502020204030204"/>
              </a:rPr>
              <a:t>GHG</a:t>
            </a:r>
            <a:r>
              <a:rPr sz="1700" b="1" spc="5" dirty="0">
                <a:latin typeface="幼圆" panose="02010509060101010101" charset="-122"/>
                <a:cs typeface="幼圆" panose="02010509060101010101" charset="-122"/>
              </a:rPr>
              <a:t>报告</a:t>
            </a:r>
            <a:endParaRPr sz="1700">
              <a:latin typeface="幼圆" panose="02010509060101010101" charset="-122"/>
              <a:cs typeface="幼圆" panose="02010509060101010101" charset="-122"/>
            </a:endParaRPr>
          </a:p>
          <a:p>
            <a:pPr marL="12700">
              <a:lnSpc>
                <a:spcPct val="100000"/>
              </a:lnSpc>
              <a:spcBef>
                <a:spcPts val="1020"/>
              </a:spcBef>
            </a:pPr>
            <a:r>
              <a:rPr sz="1700" b="1" spc="5" dirty="0">
                <a:latin typeface="幼圆" panose="02010509060101010101" charset="-122"/>
                <a:cs typeface="幼圆" panose="02010509060101010101" charset="-122"/>
              </a:rPr>
              <a:t>第十部</a:t>
            </a:r>
            <a:r>
              <a:rPr sz="1700" b="1" spc="375" dirty="0">
                <a:latin typeface="幼圆" panose="02010509060101010101" charset="-122"/>
                <a:cs typeface="幼圆" panose="02010509060101010101" charset="-122"/>
              </a:rPr>
              <a:t>分</a:t>
            </a:r>
            <a:r>
              <a:rPr sz="1700" b="1" spc="5" dirty="0">
                <a:latin typeface="幼圆" panose="02010509060101010101" charset="-122"/>
                <a:cs typeface="幼圆" panose="02010509060101010101" charset="-122"/>
              </a:rPr>
              <a:t>组织在核查活动中的作用</a:t>
            </a:r>
            <a:endParaRPr sz="1700">
              <a:latin typeface="幼圆" panose="02010509060101010101" charset="-122"/>
              <a:cs typeface="幼圆" panose="02010509060101010101" charset="-122"/>
            </a:endParaRPr>
          </a:p>
          <a:p>
            <a:pPr marL="12700">
              <a:lnSpc>
                <a:spcPct val="100000"/>
              </a:lnSpc>
              <a:spcBef>
                <a:spcPts val="1020"/>
              </a:spcBef>
            </a:pPr>
            <a:r>
              <a:rPr sz="1700" b="1" dirty="0">
                <a:latin typeface="幼圆" panose="02010509060101010101" charset="-122"/>
                <a:cs typeface="幼圆" panose="02010509060101010101" charset="-122"/>
              </a:rPr>
              <a:t>第十一部</a:t>
            </a:r>
            <a:r>
              <a:rPr sz="1700" b="1" spc="375" dirty="0">
                <a:latin typeface="幼圆" panose="02010509060101010101" charset="-122"/>
                <a:cs typeface="幼圆" panose="02010509060101010101" charset="-122"/>
              </a:rPr>
              <a:t>分</a:t>
            </a:r>
            <a:r>
              <a:rPr sz="1700" b="1" spc="-5" dirty="0">
                <a:latin typeface="Calibri" panose="020F0502020204030204"/>
                <a:cs typeface="Calibri" panose="020F0502020204030204"/>
              </a:rPr>
              <a:t>GHG</a:t>
            </a:r>
            <a:r>
              <a:rPr sz="1700" b="1" dirty="0">
                <a:latin typeface="幼圆" panose="02010509060101010101" charset="-122"/>
                <a:cs typeface="幼圆" panose="02010509060101010101" charset="-122"/>
              </a:rPr>
              <a:t>清单示例</a:t>
            </a:r>
            <a:endParaRPr sz="1700">
              <a:latin typeface="幼圆" panose="02010509060101010101" charset="-122"/>
              <a:cs typeface="幼圆" panose="02010509060101010101" charset="-122"/>
            </a:endParaRPr>
          </a:p>
        </p:txBody>
      </p:sp>
      <p:sp>
        <p:nvSpPr>
          <p:cNvPr id="15" name="object 15"/>
          <p:cNvSpPr/>
          <p:nvPr/>
        </p:nvSpPr>
        <p:spPr>
          <a:xfrm>
            <a:off x="6240017" y="1692401"/>
            <a:ext cx="405765" cy="271780"/>
          </a:xfrm>
          <a:custGeom>
            <a:avLst/>
            <a:gdLst/>
            <a:ahLst/>
            <a:cxnLst/>
            <a:rect l="l" t="t" r="r" b="b"/>
            <a:pathLst>
              <a:path w="405764" h="271780">
                <a:moveTo>
                  <a:pt x="405384" y="0"/>
                </a:moveTo>
                <a:lnTo>
                  <a:pt x="0" y="0"/>
                </a:lnTo>
                <a:lnTo>
                  <a:pt x="0" y="271272"/>
                </a:lnTo>
                <a:lnTo>
                  <a:pt x="405384" y="271272"/>
                </a:lnTo>
                <a:lnTo>
                  <a:pt x="405384" y="237362"/>
                </a:lnTo>
                <a:lnTo>
                  <a:pt x="100965" y="237362"/>
                </a:lnTo>
                <a:lnTo>
                  <a:pt x="100965" y="33909"/>
                </a:lnTo>
                <a:lnTo>
                  <a:pt x="405384" y="33909"/>
                </a:lnTo>
                <a:lnTo>
                  <a:pt x="405384" y="0"/>
                </a:lnTo>
                <a:close/>
              </a:path>
              <a:path w="405764" h="271780">
                <a:moveTo>
                  <a:pt x="405384" y="33909"/>
                </a:moveTo>
                <a:lnTo>
                  <a:pt x="100965" y="33909"/>
                </a:lnTo>
                <a:lnTo>
                  <a:pt x="304419" y="135636"/>
                </a:lnTo>
                <a:lnTo>
                  <a:pt x="100965" y="237362"/>
                </a:lnTo>
                <a:lnTo>
                  <a:pt x="405384" y="237362"/>
                </a:lnTo>
                <a:lnTo>
                  <a:pt x="405384" y="33909"/>
                </a:lnTo>
                <a:close/>
              </a:path>
            </a:pathLst>
          </a:custGeom>
          <a:solidFill>
            <a:srgbClr val="A6A6A6"/>
          </a:solidFill>
        </p:spPr>
        <p:txBody>
          <a:bodyPr wrap="square" lIns="0" tIns="0" rIns="0" bIns="0" rtlCol="0"/>
          <a:lstStyle/>
          <a:p/>
        </p:txBody>
      </p:sp>
      <p:sp>
        <p:nvSpPr>
          <p:cNvPr id="16" name="object 16"/>
          <p:cNvSpPr/>
          <p:nvPr/>
        </p:nvSpPr>
        <p:spPr>
          <a:xfrm>
            <a:off x="6328283" y="1713610"/>
            <a:ext cx="228853" cy="228853"/>
          </a:xfrm>
          <a:prstGeom prst="rect">
            <a:avLst/>
          </a:prstGeom>
          <a:blipFill>
            <a:blip r:embed="rId3" cstate="print"/>
            <a:stretch>
              <a:fillRect/>
            </a:stretch>
          </a:blipFill>
        </p:spPr>
        <p:txBody>
          <a:bodyPr wrap="square" lIns="0" tIns="0" rIns="0" bIns="0" rtlCol="0"/>
          <a:lstStyle/>
          <a:p/>
        </p:txBody>
      </p:sp>
      <p:sp>
        <p:nvSpPr>
          <p:cNvPr id="17" name="object 17"/>
          <p:cNvSpPr/>
          <p:nvPr/>
        </p:nvSpPr>
        <p:spPr>
          <a:xfrm>
            <a:off x="6240017" y="1692401"/>
            <a:ext cx="405765" cy="271780"/>
          </a:xfrm>
          <a:custGeom>
            <a:avLst/>
            <a:gdLst/>
            <a:ahLst/>
            <a:cxnLst/>
            <a:rect l="l" t="t" r="r" b="b"/>
            <a:pathLst>
              <a:path w="405764" h="271780">
                <a:moveTo>
                  <a:pt x="0" y="271272"/>
                </a:moveTo>
                <a:lnTo>
                  <a:pt x="405384" y="271272"/>
                </a:lnTo>
                <a:lnTo>
                  <a:pt x="405384" y="0"/>
                </a:lnTo>
                <a:lnTo>
                  <a:pt x="0" y="0"/>
                </a:lnTo>
                <a:lnTo>
                  <a:pt x="0" y="271272"/>
                </a:lnTo>
                <a:close/>
              </a:path>
            </a:pathLst>
          </a:custGeom>
          <a:ln w="25400">
            <a:solidFill>
              <a:srgbClr val="FFFFFF"/>
            </a:solidFill>
          </a:ln>
        </p:spPr>
        <p:txBody>
          <a:bodyPr wrap="square" lIns="0" tIns="0" rIns="0" bIns="0" rtlCol="0"/>
          <a:lstStyle/>
          <a:p/>
        </p:txBody>
      </p:sp>
      <p:sp>
        <p:nvSpPr>
          <p:cNvPr id="18" name="object 18"/>
          <p:cNvSpPr/>
          <p:nvPr/>
        </p:nvSpPr>
        <p:spPr>
          <a:xfrm>
            <a:off x="4801361" y="2030729"/>
            <a:ext cx="460375" cy="247015"/>
          </a:xfrm>
          <a:custGeom>
            <a:avLst/>
            <a:gdLst/>
            <a:ahLst/>
            <a:cxnLst/>
            <a:rect l="l" t="t" r="r" b="b"/>
            <a:pathLst>
              <a:path w="460375" h="247014">
                <a:moveTo>
                  <a:pt x="460248" y="0"/>
                </a:moveTo>
                <a:lnTo>
                  <a:pt x="0" y="0"/>
                </a:lnTo>
                <a:lnTo>
                  <a:pt x="0" y="246887"/>
                </a:lnTo>
                <a:lnTo>
                  <a:pt x="460248" y="246887"/>
                </a:lnTo>
                <a:lnTo>
                  <a:pt x="460248" y="216027"/>
                </a:lnTo>
                <a:lnTo>
                  <a:pt x="137540" y="216027"/>
                </a:lnTo>
                <a:lnTo>
                  <a:pt x="137540" y="30861"/>
                </a:lnTo>
                <a:lnTo>
                  <a:pt x="460248" y="30861"/>
                </a:lnTo>
                <a:lnTo>
                  <a:pt x="460248" y="0"/>
                </a:lnTo>
                <a:close/>
              </a:path>
              <a:path w="460375" h="247014">
                <a:moveTo>
                  <a:pt x="460248" y="30861"/>
                </a:moveTo>
                <a:lnTo>
                  <a:pt x="137540" y="30861"/>
                </a:lnTo>
                <a:lnTo>
                  <a:pt x="322707" y="123444"/>
                </a:lnTo>
                <a:lnTo>
                  <a:pt x="137540" y="216027"/>
                </a:lnTo>
                <a:lnTo>
                  <a:pt x="460248" y="216027"/>
                </a:lnTo>
                <a:lnTo>
                  <a:pt x="460248" y="30861"/>
                </a:lnTo>
                <a:close/>
              </a:path>
            </a:pathLst>
          </a:custGeom>
          <a:solidFill>
            <a:srgbClr val="A6A6A6"/>
          </a:solidFill>
        </p:spPr>
        <p:txBody>
          <a:bodyPr wrap="square" lIns="0" tIns="0" rIns="0" bIns="0" rtlCol="0"/>
          <a:lstStyle/>
          <a:p/>
        </p:txBody>
      </p:sp>
      <p:sp>
        <p:nvSpPr>
          <p:cNvPr id="19" name="object 19"/>
          <p:cNvSpPr/>
          <p:nvPr/>
        </p:nvSpPr>
        <p:spPr>
          <a:xfrm>
            <a:off x="4926203" y="2048891"/>
            <a:ext cx="210566" cy="210566"/>
          </a:xfrm>
          <a:prstGeom prst="rect">
            <a:avLst/>
          </a:prstGeom>
          <a:blipFill>
            <a:blip r:embed="rId4" cstate="print"/>
            <a:stretch>
              <a:fillRect/>
            </a:stretch>
          </a:blipFill>
        </p:spPr>
        <p:txBody>
          <a:bodyPr wrap="square" lIns="0" tIns="0" rIns="0" bIns="0" rtlCol="0"/>
          <a:lstStyle/>
          <a:p/>
        </p:txBody>
      </p:sp>
      <p:sp>
        <p:nvSpPr>
          <p:cNvPr id="20" name="object 20"/>
          <p:cNvSpPr/>
          <p:nvPr/>
        </p:nvSpPr>
        <p:spPr>
          <a:xfrm>
            <a:off x="4801361" y="2030729"/>
            <a:ext cx="460375" cy="247015"/>
          </a:xfrm>
          <a:custGeom>
            <a:avLst/>
            <a:gdLst/>
            <a:ahLst/>
            <a:cxnLst/>
            <a:rect l="l" t="t" r="r" b="b"/>
            <a:pathLst>
              <a:path w="460375" h="247014">
                <a:moveTo>
                  <a:pt x="0" y="246887"/>
                </a:moveTo>
                <a:lnTo>
                  <a:pt x="460248" y="246887"/>
                </a:lnTo>
                <a:lnTo>
                  <a:pt x="460248" y="0"/>
                </a:lnTo>
                <a:lnTo>
                  <a:pt x="0" y="0"/>
                </a:lnTo>
                <a:lnTo>
                  <a:pt x="0" y="246887"/>
                </a:lnTo>
                <a:close/>
              </a:path>
            </a:pathLst>
          </a:custGeom>
          <a:ln w="25400">
            <a:solidFill>
              <a:srgbClr val="FFFFFF"/>
            </a:solidFill>
          </a:ln>
        </p:spPr>
        <p:txBody>
          <a:bodyPr wrap="square" lIns="0" tIns="0" rIns="0" bIns="0" rtlCol="0"/>
          <a:lstStyle/>
          <a:p/>
        </p:txBody>
      </p:sp>
      <p:sp>
        <p:nvSpPr>
          <p:cNvPr id="21" name="object 21"/>
          <p:cNvSpPr/>
          <p:nvPr/>
        </p:nvSpPr>
        <p:spPr>
          <a:xfrm>
            <a:off x="4801361" y="2425445"/>
            <a:ext cx="460375" cy="247015"/>
          </a:xfrm>
          <a:custGeom>
            <a:avLst/>
            <a:gdLst/>
            <a:ahLst/>
            <a:cxnLst/>
            <a:rect l="l" t="t" r="r" b="b"/>
            <a:pathLst>
              <a:path w="460375" h="247014">
                <a:moveTo>
                  <a:pt x="460248" y="0"/>
                </a:moveTo>
                <a:lnTo>
                  <a:pt x="0" y="0"/>
                </a:lnTo>
                <a:lnTo>
                  <a:pt x="0" y="246887"/>
                </a:lnTo>
                <a:lnTo>
                  <a:pt x="460248" y="246887"/>
                </a:lnTo>
                <a:lnTo>
                  <a:pt x="460248" y="216026"/>
                </a:lnTo>
                <a:lnTo>
                  <a:pt x="137540" y="216026"/>
                </a:lnTo>
                <a:lnTo>
                  <a:pt x="137540" y="30861"/>
                </a:lnTo>
                <a:lnTo>
                  <a:pt x="460248" y="30861"/>
                </a:lnTo>
                <a:lnTo>
                  <a:pt x="460248" y="0"/>
                </a:lnTo>
                <a:close/>
              </a:path>
              <a:path w="460375" h="247014">
                <a:moveTo>
                  <a:pt x="460248" y="30861"/>
                </a:moveTo>
                <a:lnTo>
                  <a:pt x="137540" y="30861"/>
                </a:lnTo>
                <a:lnTo>
                  <a:pt x="322707" y="123443"/>
                </a:lnTo>
                <a:lnTo>
                  <a:pt x="137540" y="216026"/>
                </a:lnTo>
                <a:lnTo>
                  <a:pt x="460248" y="216026"/>
                </a:lnTo>
                <a:lnTo>
                  <a:pt x="460248" y="30861"/>
                </a:lnTo>
                <a:close/>
              </a:path>
            </a:pathLst>
          </a:custGeom>
          <a:solidFill>
            <a:srgbClr val="A6A6A6"/>
          </a:solidFill>
        </p:spPr>
        <p:txBody>
          <a:bodyPr wrap="square" lIns="0" tIns="0" rIns="0" bIns="0" rtlCol="0"/>
          <a:lstStyle/>
          <a:p/>
        </p:txBody>
      </p:sp>
      <p:sp>
        <p:nvSpPr>
          <p:cNvPr id="22" name="object 22"/>
          <p:cNvSpPr/>
          <p:nvPr/>
        </p:nvSpPr>
        <p:spPr>
          <a:xfrm>
            <a:off x="4926203" y="2443607"/>
            <a:ext cx="210566" cy="210565"/>
          </a:xfrm>
          <a:prstGeom prst="rect">
            <a:avLst/>
          </a:prstGeom>
          <a:blipFill>
            <a:blip r:embed="rId4" cstate="print"/>
            <a:stretch>
              <a:fillRect/>
            </a:stretch>
          </a:blipFill>
        </p:spPr>
        <p:txBody>
          <a:bodyPr wrap="square" lIns="0" tIns="0" rIns="0" bIns="0" rtlCol="0"/>
          <a:lstStyle/>
          <a:p/>
        </p:txBody>
      </p:sp>
      <p:sp>
        <p:nvSpPr>
          <p:cNvPr id="23" name="object 23"/>
          <p:cNvSpPr/>
          <p:nvPr/>
        </p:nvSpPr>
        <p:spPr>
          <a:xfrm>
            <a:off x="4801361" y="2425445"/>
            <a:ext cx="460375" cy="247015"/>
          </a:xfrm>
          <a:custGeom>
            <a:avLst/>
            <a:gdLst/>
            <a:ahLst/>
            <a:cxnLst/>
            <a:rect l="l" t="t" r="r" b="b"/>
            <a:pathLst>
              <a:path w="460375" h="247014">
                <a:moveTo>
                  <a:pt x="0" y="246887"/>
                </a:moveTo>
                <a:lnTo>
                  <a:pt x="460248" y="246887"/>
                </a:lnTo>
                <a:lnTo>
                  <a:pt x="460248" y="0"/>
                </a:lnTo>
                <a:lnTo>
                  <a:pt x="0" y="0"/>
                </a:lnTo>
                <a:lnTo>
                  <a:pt x="0" y="246887"/>
                </a:lnTo>
                <a:close/>
              </a:path>
            </a:pathLst>
          </a:custGeom>
          <a:ln w="25400">
            <a:solidFill>
              <a:srgbClr val="FFFFFF"/>
            </a:solidFill>
          </a:ln>
        </p:spPr>
        <p:txBody>
          <a:bodyPr wrap="square" lIns="0" tIns="0" rIns="0" bIns="0" rtlCol="0"/>
          <a:lstStyle/>
          <a:p/>
        </p:txBody>
      </p:sp>
      <p:sp>
        <p:nvSpPr>
          <p:cNvPr id="24" name="object 24"/>
          <p:cNvSpPr/>
          <p:nvPr/>
        </p:nvSpPr>
        <p:spPr>
          <a:xfrm>
            <a:off x="4801361" y="2853689"/>
            <a:ext cx="460375" cy="247015"/>
          </a:xfrm>
          <a:custGeom>
            <a:avLst/>
            <a:gdLst/>
            <a:ahLst/>
            <a:cxnLst/>
            <a:rect l="l" t="t" r="r" b="b"/>
            <a:pathLst>
              <a:path w="460375" h="247014">
                <a:moveTo>
                  <a:pt x="460248" y="0"/>
                </a:moveTo>
                <a:lnTo>
                  <a:pt x="0" y="0"/>
                </a:lnTo>
                <a:lnTo>
                  <a:pt x="0" y="246887"/>
                </a:lnTo>
                <a:lnTo>
                  <a:pt x="460248" y="246887"/>
                </a:lnTo>
                <a:lnTo>
                  <a:pt x="460248" y="216026"/>
                </a:lnTo>
                <a:lnTo>
                  <a:pt x="137540" y="216026"/>
                </a:lnTo>
                <a:lnTo>
                  <a:pt x="137540" y="30861"/>
                </a:lnTo>
                <a:lnTo>
                  <a:pt x="460248" y="30861"/>
                </a:lnTo>
                <a:lnTo>
                  <a:pt x="460248" y="0"/>
                </a:lnTo>
                <a:close/>
              </a:path>
              <a:path w="460375" h="247014">
                <a:moveTo>
                  <a:pt x="460248" y="30861"/>
                </a:moveTo>
                <a:lnTo>
                  <a:pt x="137540" y="30861"/>
                </a:lnTo>
                <a:lnTo>
                  <a:pt x="322707" y="123444"/>
                </a:lnTo>
                <a:lnTo>
                  <a:pt x="137540" y="216026"/>
                </a:lnTo>
                <a:lnTo>
                  <a:pt x="460248" y="216026"/>
                </a:lnTo>
                <a:lnTo>
                  <a:pt x="460248" y="30861"/>
                </a:lnTo>
                <a:close/>
              </a:path>
            </a:pathLst>
          </a:custGeom>
          <a:solidFill>
            <a:srgbClr val="A6A6A6"/>
          </a:solidFill>
        </p:spPr>
        <p:txBody>
          <a:bodyPr wrap="square" lIns="0" tIns="0" rIns="0" bIns="0" rtlCol="0"/>
          <a:lstStyle/>
          <a:p/>
        </p:txBody>
      </p:sp>
      <p:sp>
        <p:nvSpPr>
          <p:cNvPr id="25" name="object 25"/>
          <p:cNvSpPr/>
          <p:nvPr/>
        </p:nvSpPr>
        <p:spPr>
          <a:xfrm>
            <a:off x="4926203" y="2871851"/>
            <a:ext cx="210566" cy="210565"/>
          </a:xfrm>
          <a:prstGeom prst="rect">
            <a:avLst/>
          </a:prstGeom>
          <a:blipFill>
            <a:blip r:embed="rId4" cstate="print"/>
            <a:stretch>
              <a:fillRect/>
            </a:stretch>
          </a:blipFill>
        </p:spPr>
        <p:txBody>
          <a:bodyPr wrap="square" lIns="0" tIns="0" rIns="0" bIns="0" rtlCol="0"/>
          <a:lstStyle/>
          <a:p/>
        </p:txBody>
      </p:sp>
      <p:sp>
        <p:nvSpPr>
          <p:cNvPr id="26" name="object 26"/>
          <p:cNvSpPr/>
          <p:nvPr/>
        </p:nvSpPr>
        <p:spPr>
          <a:xfrm>
            <a:off x="4801361" y="2853689"/>
            <a:ext cx="460375" cy="247015"/>
          </a:xfrm>
          <a:custGeom>
            <a:avLst/>
            <a:gdLst/>
            <a:ahLst/>
            <a:cxnLst/>
            <a:rect l="l" t="t" r="r" b="b"/>
            <a:pathLst>
              <a:path w="460375" h="247014">
                <a:moveTo>
                  <a:pt x="0" y="246887"/>
                </a:moveTo>
                <a:lnTo>
                  <a:pt x="460248" y="246887"/>
                </a:lnTo>
                <a:lnTo>
                  <a:pt x="460248" y="0"/>
                </a:lnTo>
                <a:lnTo>
                  <a:pt x="0" y="0"/>
                </a:lnTo>
                <a:lnTo>
                  <a:pt x="0" y="246887"/>
                </a:lnTo>
                <a:close/>
              </a:path>
            </a:pathLst>
          </a:custGeom>
          <a:ln w="25400">
            <a:solidFill>
              <a:srgbClr val="FFFFFF"/>
            </a:solidFill>
          </a:ln>
        </p:spPr>
        <p:txBody>
          <a:bodyPr wrap="square" lIns="0" tIns="0" rIns="0" bIns="0" rtlCol="0"/>
          <a:lstStyle/>
          <a:p/>
        </p:txBody>
      </p:sp>
      <p:sp>
        <p:nvSpPr>
          <p:cNvPr id="27" name="object 27"/>
          <p:cNvSpPr/>
          <p:nvPr/>
        </p:nvSpPr>
        <p:spPr>
          <a:xfrm>
            <a:off x="4801361" y="3213354"/>
            <a:ext cx="460375" cy="248920"/>
          </a:xfrm>
          <a:custGeom>
            <a:avLst/>
            <a:gdLst/>
            <a:ahLst/>
            <a:cxnLst/>
            <a:rect l="l" t="t" r="r" b="b"/>
            <a:pathLst>
              <a:path w="460375" h="248920">
                <a:moveTo>
                  <a:pt x="460248" y="0"/>
                </a:moveTo>
                <a:lnTo>
                  <a:pt x="0" y="0"/>
                </a:lnTo>
                <a:lnTo>
                  <a:pt x="0" y="248412"/>
                </a:lnTo>
                <a:lnTo>
                  <a:pt x="460248" y="248412"/>
                </a:lnTo>
                <a:lnTo>
                  <a:pt x="460248" y="217297"/>
                </a:lnTo>
                <a:lnTo>
                  <a:pt x="136905" y="217297"/>
                </a:lnTo>
                <a:lnTo>
                  <a:pt x="136905" y="30987"/>
                </a:lnTo>
                <a:lnTo>
                  <a:pt x="460248" y="30987"/>
                </a:lnTo>
                <a:lnTo>
                  <a:pt x="460248" y="0"/>
                </a:lnTo>
                <a:close/>
              </a:path>
              <a:path w="460375" h="248920">
                <a:moveTo>
                  <a:pt x="460248" y="30987"/>
                </a:moveTo>
                <a:lnTo>
                  <a:pt x="136905" y="30987"/>
                </a:lnTo>
                <a:lnTo>
                  <a:pt x="323214" y="124206"/>
                </a:lnTo>
                <a:lnTo>
                  <a:pt x="136905" y="217297"/>
                </a:lnTo>
                <a:lnTo>
                  <a:pt x="460248" y="217297"/>
                </a:lnTo>
                <a:lnTo>
                  <a:pt x="460248" y="30987"/>
                </a:lnTo>
                <a:close/>
              </a:path>
            </a:pathLst>
          </a:custGeom>
          <a:solidFill>
            <a:srgbClr val="A6A6A6"/>
          </a:solidFill>
        </p:spPr>
        <p:txBody>
          <a:bodyPr wrap="square" lIns="0" tIns="0" rIns="0" bIns="0" rtlCol="0"/>
          <a:lstStyle/>
          <a:p/>
        </p:txBody>
      </p:sp>
      <p:sp>
        <p:nvSpPr>
          <p:cNvPr id="28" name="object 28"/>
          <p:cNvSpPr/>
          <p:nvPr/>
        </p:nvSpPr>
        <p:spPr>
          <a:xfrm>
            <a:off x="4925567" y="3231642"/>
            <a:ext cx="211709" cy="211709"/>
          </a:xfrm>
          <a:prstGeom prst="rect">
            <a:avLst/>
          </a:prstGeom>
          <a:blipFill>
            <a:blip r:embed="rId5" cstate="print"/>
            <a:stretch>
              <a:fillRect/>
            </a:stretch>
          </a:blipFill>
        </p:spPr>
        <p:txBody>
          <a:bodyPr wrap="square" lIns="0" tIns="0" rIns="0" bIns="0" rtlCol="0"/>
          <a:lstStyle/>
          <a:p/>
        </p:txBody>
      </p:sp>
      <p:sp>
        <p:nvSpPr>
          <p:cNvPr id="29" name="object 29"/>
          <p:cNvSpPr/>
          <p:nvPr/>
        </p:nvSpPr>
        <p:spPr>
          <a:xfrm>
            <a:off x="4801361" y="3213354"/>
            <a:ext cx="460375" cy="248920"/>
          </a:xfrm>
          <a:custGeom>
            <a:avLst/>
            <a:gdLst/>
            <a:ahLst/>
            <a:cxnLst/>
            <a:rect l="l" t="t" r="r" b="b"/>
            <a:pathLst>
              <a:path w="460375" h="248920">
                <a:moveTo>
                  <a:pt x="0" y="248412"/>
                </a:moveTo>
                <a:lnTo>
                  <a:pt x="460248" y="248412"/>
                </a:lnTo>
                <a:lnTo>
                  <a:pt x="460248" y="0"/>
                </a:lnTo>
                <a:lnTo>
                  <a:pt x="0" y="0"/>
                </a:lnTo>
                <a:lnTo>
                  <a:pt x="0" y="248412"/>
                </a:lnTo>
                <a:close/>
              </a:path>
            </a:pathLst>
          </a:custGeom>
          <a:ln w="25400">
            <a:solidFill>
              <a:srgbClr val="FFFFFF"/>
            </a:solidFill>
          </a:ln>
        </p:spPr>
        <p:txBody>
          <a:bodyPr wrap="square" lIns="0" tIns="0" rIns="0" bIns="0" rtlCol="0"/>
          <a:lstStyle/>
          <a:p/>
        </p:txBody>
      </p:sp>
      <p:sp>
        <p:nvSpPr>
          <p:cNvPr id="30" name="object 30"/>
          <p:cNvSpPr/>
          <p:nvPr/>
        </p:nvSpPr>
        <p:spPr>
          <a:xfrm>
            <a:off x="6240017" y="3566921"/>
            <a:ext cx="462280" cy="271780"/>
          </a:xfrm>
          <a:custGeom>
            <a:avLst/>
            <a:gdLst/>
            <a:ahLst/>
            <a:cxnLst/>
            <a:rect l="l" t="t" r="r" b="b"/>
            <a:pathLst>
              <a:path w="462279" h="271779">
                <a:moveTo>
                  <a:pt x="461772" y="0"/>
                </a:moveTo>
                <a:lnTo>
                  <a:pt x="0" y="0"/>
                </a:lnTo>
                <a:lnTo>
                  <a:pt x="0" y="271271"/>
                </a:lnTo>
                <a:lnTo>
                  <a:pt x="461772" y="271271"/>
                </a:lnTo>
                <a:lnTo>
                  <a:pt x="461772" y="237362"/>
                </a:lnTo>
                <a:lnTo>
                  <a:pt x="129159" y="237362"/>
                </a:lnTo>
                <a:lnTo>
                  <a:pt x="129159" y="33908"/>
                </a:lnTo>
                <a:lnTo>
                  <a:pt x="461772" y="33908"/>
                </a:lnTo>
                <a:lnTo>
                  <a:pt x="461772" y="0"/>
                </a:lnTo>
                <a:close/>
              </a:path>
              <a:path w="462279" h="271779">
                <a:moveTo>
                  <a:pt x="461772" y="33908"/>
                </a:moveTo>
                <a:lnTo>
                  <a:pt x="129159" y="33908"/>
                </a:lnTo>
                <a:lnTo>
                  <a:pt x="332613" y="135635"/>
                </a:lnTo>
                <a:lnTo>
                  <a:pt x="129159" y="237362"/>
                </a:lnTo>
                <a:lnTo>
                  <a:pt x="461772" y="237362"/>
                </a:lnTo>
                <a:lnTo>
                  <a:pt x="461772" y="33908"/>
                </a:lnTo>
                <a:close/>
              </a:path>
            </a:pathLst>
          </a:custGeom>
          <a:solidFill>
            <a:srgbClr val="A6A6A6"/>
          </a:solidFill>
        </p:spPr>
        <p:txBody>
          <a:bodyPr wrap="square" lIns="0" tIns="0" rIns="0" bIns="0" rtlCol="0"/>
          <a:lstStyle/>
          <a:p/>
        </p:txBody>
      </p:sp>
      <p:sp>
        <p:nvSpPr>
          <p:cNvPr id="31" name="object 31"/>
          <p:cNvSpPr/>
          <p:nvPr/>
        </p:nvSpPr>
        <p:spPr>
          <a:xfrm>
            <a:off x="6356477" y="3588130"/>
            <a:ext cx="228853" cy="228854"/>
          </a:xfrm>
          <a:prstGeom prst="rect">
            <a:avLst/>
          </a:prstGeom>
          <a:blipFill>
            <a:blip r:embed="rId3" cstate="print"/>
            <a:stretch>
              <a:fillRect/>
            </a:stretch>
          </a:blipFill>
        </p:spPr>
        <p:txBody>
          <a:bodyPr wrap="square" lIns="0" tIns="0" rIns="0" bIns="0" rtlCol="0"/>
          <a:lstStyle/>
          <a:p/>
        </p:txBody>
      </p:sp>
      <p:sp>
        <p:nvSpPr>
          <p:cNvPr id="32" name="object 32"/>
          <p:cNvSpPr/>
          <p:nvPr/>
        </p:nvSpPr>
        <p:spPr>
          <a:xfrm>
            <a:off x="6240017" y="3566921"/>
            <a:ext cx="462280" cy="271780"/>
          </a:xfrm>
          <a:custGeom>
            <a:avLst/>
            <a:gdLst/>
            <a:ahLst/>
            <a:cxnLst/>
            <a:rect l="l" t="t" r="r" b="b"/>
            <a:pathLst>
              <a:path w="462279" h="271779">
                <a:moveTo>
                  <a:pt x="0" y="271271"/>
                </a:moveTo>
                <a:lnTo>
                  <a:pt x="461772" y="271271"/>
                </a:lnTo>
                <a:lnTo>
                  <a:pt x="461772" y="0"/>
                </a:lnTo>
                <a:lnTo>
                  <a:pt x="0" y="0"/>
                </a:lnTo>
                <a:lnTo>
                  <a:pt x="0" y="271271"/>
                </a:lnTo>
                <a:close/>
              </a:path>
            </a:pathLst>
          </a:custGeom>
          <a:ln w="25400">
            <a:solidFill>
              <a:srgbClr val="FFFFFF"/>
            </a:solidFill>
          </a:ln>
        </p:spPr>
        <p:txBody>
          <a:bodyPr wrap="square" lIns="0" tIns="0" rIns="0" bIns="0" rtlCol="0"/>
          <a:lstStyle/>
          <a:p/>
        </p:txBody>
      </p:sp>
      <p:sp>
        <p:nvSpPr>
          <p:cNvPr id="33" name="object 33"/>
          <p:cNvSpPr/>
          <p:nvPr/>
        </p:nvSpPr>
        <p:spPr>
          <a:xfrm>
            <a:off x="6240017" y="3955541"/>
            <a:ext cx="462280" cy="271780"/>
          </a:xfrm>
          <a:custGeom>
            <a:avLst/>
            <a:gdLst/>
            <a:ahLst/>
            <a:cxnLst/>
            <a:rect l="l" t="t" r="r" b="b"/>
            <a:pathLst>
              <a:path w="462279" h="271779">
                <a:moveTo>
                  <a:pt x="461772" y="0"/>
                </a:moveTo>
                <a:lnTo>
                  <a:pt x="0" y="0"/>
                </a:lnTo>
                <a:lnTo>
                  <a:pt x="0" y="271271"/>
                </a:lnTo>
                <a:lnTo>
                  <a:pt x="461772" y="271271"/>
                </a:lnTo>
                <a:lnTo>
                  <a:pt x="461772" y="237362"/>
                </a:lnTo>
                <a:lnTo>
                  <a:pt x="129159" y="237362"/>
                </a:lnTo>
                <a:lnTo>
                  <a:pt x="129159" y="33908"/>
                </a:lnTo>
                <a:lnTo>
                  <a:pt x="461772" y="33908"/>
                </a:lnTo>
                <a:lnTo>
                  <a:pt x="461772" y="0"/>
                </a:lnTo>
                <a:close/>
              </a:path>
              <a:path w="462279" h="271779">
                <a:moveTo>
                  <a:pt x="461772" y="33908"/>
                </a:moveTo>
                <a:lnTo>
                  <a:pt x="129159" y="33908"/>
                </a:lnTo>
                <a:lnTo>
                  <a:pt x="332613" y="135635"/>
                </a:lnTo>
                <a:lnTo>
                  <a:pt x="129159" y="237362"/>
                </a:lnTo>
                <a:lnTo>
                  <a:pt x="461772" y="237362"/>
                </a:lnTo>
                <a:lnTo>
                  <a:pt x="461772" y="33908"/>
                </a:lnTo>
                <a:close/>
              </a:path>
            </a:pathLst>
          </a:custGeom>
          <a:solidFill>
            <a:srgbClr val="A6A6A6"/>
          </a:solidFill>
        </p:spPr>
        <p:txBody>
          <a:bodyPr wrap="square" lIns="0" tIns="0" rIns="0" bIns="0" rtlCol="0"/>
          <a:lstStyle/>
          <a:p/>
        </p:txBody>
      </p:sp>
      <p:sp>
        <p:nvSpPr>
          <p:cNvPr id="34" name="object 34"/>
          <p:cNvSpPr/>
          <p:nvPr/>
        </p:nvSpPr>
        <p:spPr>
          <a:xfrm>
            <a:off x="6356477" y="3976751"/>
            <a:ext cx="228853" cy="228854"/>
          </a:xfrm>
          <a:prstGeom prst="rect">
            <a:avLst/>
          </a:prstGeom>
          <a:blipFill>
            <a:blip r:embed="rId3" cstate="print"/>
            <a:stretch>
              <a:fillRect/>
            </a:stretch>
          </a:blipFill>
        </p:spPr>
        <p:txBody>
          <a:bodyPr wrap="square" lIns="0" tIns="0" rIns="0" bIns="0" rtlCol="0"/>
          <a:lstStyle/>
          <a:p/>
        </p:txBody>
      </p:sp>
      <p:sp>
        <p:nvSpPr>
          <p:cNvPr id="35" name="object 35"/>
          <p:cNvSpPr/>
          <p:nvPr/>
        </p:nvSpPr>
        <p:spPr>
          <a:xfrm>
            <a:off x="6240017" y="3955541"/>
            <a:ext cx="462280" cy="271780"/>
          </a:xfrm>
          <a:custGeom>
            <a:avLst/>
            <a:gdLst/>
            <a:ahLst/>
            <a:cxnLst/>
            <a:rect l="l" t="t" r="r" b="b"/>
            <a:pathLst>
              <a:path w="462279" h="271779">
                <a:moveTo>
                  <a:pt x="0" y="271272"/>
                </a:moveTo>
                <a:lnTo>
                  <a:pt x="461772" y="271272"/>
                </a:lnTo>
                <a:lnTo>
                  <a:pt x="461772" y="0"/>
                </a:lnTo>
                <a:lnTo>
                  <a:pt x="0" y="0"/>
                </a:lnTo>
                <a:lnTo>
                  <a:pt x="0" y="271272"/>
                </a:lnTo>
                <a:close/>
              </a:path>
            </a:pathLst>
          </a:custGeom>
          <a:ln w="25400">
            <a:solidFill>
              <a:srgbClr val="FFFFFF"/>
            </a:solidFill>
          </a:ln>
        </p:spPr>
        <p:txBody>
          <a:bodyPr wrap="square" lIns="0" tIns="0" rIns="0" bIns="0" rtlCol="0"/>
          <a:lstStyle/>
          <a:p/>
        </p:txBody>
      </p:sp>
      <p:sp>
        <p:nvSpPr>
          <p:cNvPr id="36" name="object 36"/>
          <p:cNvSpPr/>
          <p:nvPr/>
        </p:nvSpPr>
        <p:spPr>
          <a:xfrm>
            <a:off x="6240017" y="4307585"/>
            <a:ext cx="462280" cy="271780"/>
          </a:xfrm>
          <a:custGeom>
            <a:avLst/>
            <a:gdLst/>
            <a:ahLst/>
            <a:cxnLst/>
            <a:rect l="l" t="t" r="r" b="b"/>
            <a:pathLst>
              <a:path w="462279" h="271779">
                <a:moveTo>
                  <a:pt x="461772" y="0"/>
                </a:moveTo>
                <a:lnTo>
                  <a:pt x="0" y="0"/>
                </a:lnTo>
                <a:lnTo>
                  <a:pt x="0" y="271271"/>
                </a:lnTo>
                <a:lnTo>
                  <a:pt x="461772" y="271271"/>
                </a:lnTo>
                <a:lnTo>
                  <a:pt x="461772" y="237362"/>
                </a:lnTo>
                <a:lnTo>
                  <a:pt x="129159" y="237362"/>
                </a:lnTo>
                <a:lnTo>
                  <a:pt x="129159" y="33908"/>
                </a:lnTo>
                <a:lnTo>
                  <a:pt x="461772" y="33908"/>
                </a:lnTo>
                <a:lnTo>
                  <a:pt x="461772" y="0"/>
                </a:lnTo>
                <a:close/>
              </a:path>
              <a:path w="462279" h="271779">
                <a:moveTo>
                  <a:pt x="461772" y="33908"/>
                </a:moveTo>
                <a:lnTo>
                  <a:pt x="129159" y="33908"/>
                </a:lnTo>
                <a:lnTo>
                  <a:pt x="332613" y="135636"/>
                </a:lnTo>
                <a:lnTo>
                  <a:pt x="129159" y="237362"/>
                </a:lnTo>
                <a:lnTo>
                  <a:pt x="461772" y="237362"/>
                </a:lnTo>
                <a:lnTo>
                  <a:pt x="461772" y="33908"/>
                </a:lnTo>
                <a:close/>
              </a:path>
            </a:pathLst>
          </a:custGeom>
          <a:solidFill>
            <a:srgbClr val="A6A6A6"/>
          </a:solidFill>
        </p:spPr>
        <p:txBody>
          <a:bodyPr wrap="square" lIns="0" tIns="0" rIns="0" bIns="0" rtlCol="0"/>
          <a:lstStyle/>
          <a:p/>
        </p:txBody>
      </p:sp>
      <p:sp>
        <p:nvSpPr>
          <p:cNvPr id="37" name="object 37"/>
          <p:cNvSpPr/>
          <p:nvPr/>
        </p:nvSpPr>
        <p:spPr>
          <a:xfrm>
            <a:off x="6356477" y="4328795"/>
            <a:ext cx="228853" cy="228854"/>
          </a:xfrm>
          <a:prstGeom prst="rect">
            <a:avLst/>
          </a:prstGeom>
          <a:blipFill>
            <a:blip r:embed="rId3" cstate="print"/>
            <a:stretch>
              <a:fillRect/>
            </a:stretch>
          </a:blipFill>
        </p:spPr>
        <p:txBody>
          <a:bodyPr wrap="square" lIns="0" tIns="0" rIns="0" bIns="0" rtlCol="0"/>
          <a:lstStyle/>
          <a:p/>
        </p:txBody>
      </p:sp>
      <p:sp>
        <p:nvSpPr>
          <p:cNvPr id="38" name="object 38"/>
          <p:cNvSpPr/>
          <p:nvPr/>
        </p:nvSpPr>
        <p:spPr>
          <a:xfrm>
            <a:off x="6240017" y="4307585"/>
            <a:ext cx="462280" cy="271780"/>
          </a:xfrm>
          <a:custGeom>
            <a:avLst/>
            <a:gdLst/>
            <a:ahLst/>
            <a:cxnLst/>
            <a:rect l="l" t="t" r="r" b="b"/>
            <a:pathLst>
              <a:path w="462279" h="271779">
                <a:moveTo>
                  <a:pt x="0" y="271271"/>
                </a:moveTo>
                <a:lnTo>
                  <a:pt x="461772" y="271271"/>
                </a:lnTo>
                <a:lnTo>
                  <a:pt x="461772" y="0"/>
                </a:lnTo>
                <a:lnTo>
                  <a:pt x="0" y="0"/>
                </a:lnTo>
                <a:lnTo>
                  <a:pt x="0" y="271271"/>
                </a:lnTo>
                <a:close/>
              </a:path>
            </a:pathLst>
          </a:custGeom>
          <a:ln w="25400">
            <a:solidFill>
              <a:srgbClr val="FFFFFF"/>
            </a:solidFill>
          </a:ln>
        </p:spPr>
        <p:txBody>
          <a:bodyPr wrap="square" lIns="0" tIns="0" rIns="0" bIns="0" rtlCol="0"/>
          <a:lstStyle/>
          <a:p/>
        </p:txBody>
      </p:sp>
      <p:sp>
        <p:nvSpPr>
          <p:cNvPr id="39" name="object 39"/>
          <p:cNvSpPr/>
          <p:nvPr/>
        </p:nvSpPr>
        <p:spPr>
          <a:xfrm>
            <a:off x="6240017" y="4717541"/>
            <a:ext cx="462280" cy="269875"/>
          </a:xfrm>
          <a:custGeom>
            <a:avLst/>
            <a:gdLst/>
            <a:ahLst/>
            <a:cxnLst/>
            <a:rect l="l" t="t" r="r" b="b"/>
            <a:pathLst>
              <a:path w="462279" h="269875">
                <a:moveTo>
                  <a:pt x="461772" y="0"/>
                </a:moveTo>
                <a:lnTo>
                  <a:pt x="0" y="0"/>
                </a:lnTo>
                <a:lnTo>
                  <a:pt x="0" y="269747"/>
                </a:lnTo>
                <a:lnTo>
                  <a:pt x="461772" y="269747"/>
                </a:lnTo>
                <a:lnTo>
                  <a:pt x="461772" y="236092"/>
                </a:lnTo>
                <a:lnTo>
                  <a:pt x="129667" y="236092"/>
                </a:lnTo>
                <a:lnTo>
                  <a:pt x="129667" y="33654"/>
                </a:lnTo>
                <a:lnTo>
                  <a:pt x="461772" y="33654"/>
                </a:lnTo>
                <a:lnTo>
                  <a:pt x="461772" y="0"/>
                </a:lnTo>
                <a:close/>
              </a:path>
              <a:path w="462279" h="269875">
                <a:moveTo>
                  <a:pt x="461772" y="33654"/>
                </a:moveTo>
                <a:lnTo>
                  <a:pt x="129667" y="33654"/>
                </a:lnTo>
                <a:lnTo>
                  <a:pt x="331978" y="134873"/>
                </a:lnTo>
                <a:lnTo>
                  <a:pt x="129667" y="236092"/>
                </a:lnTo>
                <a:lnTo>
                  <a:pt x="461772" y="236092"/>
                </a:lnTo>
                <a:lnTo>
                  <a:pt x="461772" y="33654"/>
                </a:lnTo>
                <a:close/>
              </a:path>
            </a:pathLst>
          </a:custGeom>
          <a:solidFill>
            <a:srgbClr val="A6A6A6"/>
          </a:solidFill>
        </p:spPr>
        <p:txBody>
          <a:bodyPr wrap="square" lIns="0" tIns="0" rIns="0" bIns="0" rtlCol="0"/>
          <a:lstStyle/>
          <a:p/>
        </p:txBody>
      </p:sp>
      <p:sp>
        <p:nvSpPr>
          <p:cNvPr id="40" name="object 40"/>
          <p:cNvSpPr/>
          <p:nvPr/>
        </p:nvSpPr>
        <p:spPr>
          <a:xfrm>
            <a:off x="6356984" y="4738496"/>
            <a:ext cx="227711" cy="227837"/>
          </a:xfrm>
          <a:prstGeom prst="rect">
            <a:avLst/>
          </a:prstGeom>
          <a:blipFill>
            <a:blip r:embed="rId6" cstate="print"/>
            <a:stretch>
              <a:fillRect/>
            </a:stretch>
          </a:blipFill>
        </p:spPr>
        <p:txBody>
          <a:bodyPr wrap="square" lIns="0" tIns="0" rIns="0" bIns="0" rtlCol="0"/>
          <a:lstStyle/>
          <a:p/>
        </p:txBody>
      </p:sp>
      <p:sp>
        <p:nvSpPr>
          <p:cNvPr id="41" name="object 41"/>
          <p:cNvSpPr/>
          <p:nvPr/>
        </p:nvSpPr>
        <p:spPr>
          <a:xfrm>
            <a:off x="6240017" y="4717541"/>
            <a:ext cx="462280" cy="269875"/>
          </a:xfrm>
          <a:custGeom>
            <a:avLst/>
            <a:gdLst/>
            <a:ahLst/>
            <a:cxnLst/>
            <a:rect l="l" t="t" r="r" b="b"/>
            <a:pathLst>
              <a:path w="462279" h="269875">
                <a:moveTo>
                  <a:pt x="0" y="269748"/>
                </a:moveTo>
                <a:lnTo>
                  <a:pt x="461772" y="269748"/>
                </a:lnTo>
                <a:lnTo>
                  <a:pt x="461772" y="0"/>
                </a:lnTo>
                <a:lnTo>
                  <a:pt x="0" y="0"/>
                </a:lnTo>
                <a:lnTo>
                  <a:pt x="0" y="269748"/>
                </a:lnTo>
                <a:close/>
              </a:path>
            </a:pathLst>
          </a:custGeom>
          <a:ln w="25400">
            <a:solidFill>
              <a:srgbClr val="FFFFFF"/>
            </a:solidFill>
          </a:ln>
        </p:spPr>
        <p:txBody>
          <a:bodyPr wrap="square" lIns="0" tIns="0" rIns="0" bIns="0" rtlCol="0"/>
          <a:lstStyle/>
          <a:p/>
        </p:txBody>
      </p:sp>
      <p:sp>
        <p:nvSpPr>
          <p:cNvPr id="42" name="object 42"/>
          <p:cNvSpPr/>
          <p:nvPr/>
        </p:nvSpPr>
        <p:spPr>
          <a:xfrm>
            <a:off x="6240017" y="5154929"/>
            <a:ext cx="462280" cy="271780"/>
          </a:xfrm>
          <a:custGeom>
            <a:avLst/>
            <a:gdLst/>
            <a:ahLst/>
            <a:cxnLst/>
            <a:rect l="l" t="t" r="r" b="b"/>
            <a:pathLst>
              <a:path w="462279" h="271779">
                <a:moveTo>
                  <a:pt x="461772" y="0"/>
                </a:moveTo>
                <a:lnTo>
                  <a:pt x="0" y="0"/>
                </a:lnTo>
                <a:lnTo>
                  <a:pt x="0" y="271272"/>
                </a:lnTo>
                <a:lnTo>
                  <a:pt x="461772" y="271272"/>
                </a:lnTo>
                <a:lnTo>
                  <a:pt x="461772" y="237363"/>
                </a:lnTo>
                <a:lnTo>
                  <a:pt x="129159" y="237363"/>
                </a:lnTo>
                <a:lnTo>
                  <a:pt x="129159" y="33909"/>
                </a:lnTo>
                <a:lnTo>
                  <a:pt x="461772" y="33909"/>
                </a:lnTo>
                <a:lnTo>
                  <a:pt x="461772" y="0"/>
                </a:lnTo>
                <a:close/>
              </a:path>
              <a:path w="462279" h="271779">
                <a:moveTo>
                  <a:pt x="461772" y="33909"/>
                </a:moveTo>
                <a:lnTo>
                  <a:pt x="129159" y="33909"/>
                </a:lnTo>
                <a:lnTo>
                  <a:pt x="332613" y="135636"/>
                </a:lnTo>
                <a:lnTo>
                  <a:pt x="129159" y="237363"/>
                </a:lnTo>
                <a:lnTo>
                  <a:pt x="461772" y="237363"/>
                </a:lnTo>
                <a:lnTo>
                  <a:pt x="461772" y="33909"/>
                </a:lnTo>
                <a:close/>
              </a:path>
            </a:pathLst>
          </a:custGeom>
          <a:solidFill>
            <a:srgbClr val="A6A6A6"/>
          </a:solidFill>
        </p:spPr>
        <p:txBody>
          <a:bodyPr wrap="square" lIns="0" tIns="0" rIns="0" bIns="0" rtlCol="0"/>
          <a:lstStyle/>
          <a:p/>
        </p:txBody>
      </p:sp>
      <p:sp>
        <p:nvSpPr>
          <p:cNvPr id="43" name="object 43"/>
          <p:cNvSpPr/>
          <p:nvPr/>
        </p:nvSpPr>
        <p:spPr>
          <a:xfrm>
            <a:off x="6356477" y="5176139"/>
            <a:ext cx="228853" cy="228854"/>
          </a:xfrm>
          <a:prstGeom prst="rect">
            <a:avLst/>
          </a:prstGeom>
          <a:blipFill>
            <a:blip r:embed="rId3" cstate="print"/>
            <a:stretch>
              <a:fillRect/>
            </a:stretch>
          </a:blipFill>
        </p:spPr>
        <p:txBody>
          <a:bodyPr wrap="square" lIns="0" tIns="0" rIns="0" bIns="0" rtlCol="0"/>
          <a:lstStyle/>
          <a:p/>
        </p:txBody>
      </p:sp>
      <p:sp>
        <p:nvSpPr>
          <p:cNvPr id="44" name="object 44"/>
          <p:cNvSpPr/>
          <p:nvPr/>
        </p:nvSpPr>
        <p:spPr>
          <a:xfrm>
            <a:off x="6240017" y="5154929"/>
            <a:ext cx="462280" cy="271780"/>
          </a:xfrm>
          <a:custGeom>
            <a:avLst/>
            <a:gdLst/>
            <a:ahLst/>
            <a:cxnLst/>
            <a:rect l="l" t="t" r="r" b="b"/>
            <a:pathLst>
              <a:path w="462279" h="271779">
                <a:moveTo>
                  <a:pt x="0" y="271272"/>
                </a:moveTo>
                <a:lnTo>
                  <a:pt x="461772" y="271272"/>
                </a:lnTo>
                <a:lnTo>
                  <a:pt x="461772" y="0"/>
                </a:lnTo>
                <a:lnTo>
                  <a:pt x="0" y="0"/>
                </a:lnTo>
                <a:lnTo>
                  <a:pt x="0" y="271272"/>
                </a:lnTo>
                <a:close/>
              </a:path>
            </a:pathLst>
          </a:custGeom>
          <a:ln w="25400">
            <a:solidFill>
              <a:srgbClr val="FFFFFF"/>
            </a:solidFill>
          </a:ln>
        </p:spPr>
        <p:txBody>
          <a:bodyPr wrap="square" lIns="0" tIns="0" rIns="0" bIns="0" rtlCol="0"/>
          <a:lstStyle/>
          <a:p/>
        </p:txBody>
      </p:sp>
      <p:sp>
        <p:nvSpPr>
          <p:cNvPr id="45" name="object 45"/>
          <p:cNvSpPr/>
          <p:nvPr/>
        </p:nvSpPr>
        <p:spPr>
          <a:xfrm>
            <a:off x="6240017" y="5595365"/>
            <a:ext cx="462280" cy="271780"/>
          </a:xfrm>
          <a:custGeom>
            <a:avLst/>
            <a:gdLst/>
            <a:ahLst/>
            <a:cxnLst/>
            <a:rect l="l" t="t" r="r" b="b"/>
            <a:pathLst>
              <a:path w="462279" h="271779">
                <a:moveTo>
                  <a:pt x="461772" y="0"/>
                </a:moveTo>
                <a:lnTo>
                  <a:pt x="0" y="0"/>
                </a:lnTo>
                <a:lnTo>
                  <a:pt x="0" y="271272"/>
                </a:lnTo>
                <a:lnTo>
                  <a:pt x="461772" y="271272"/>
                </a:lnTo>
                <a:lnTo>
                  <a:pt x="461772" y="237363"/>
                </a:lnTo>
                <a:lnTo>
                  <a:pt x="129159" y="237363"/>
                </a:lnTo>
                <a:lnTo>
                  <a:pt x="129159" y="33909"/>
                </a:lnTo>
                <a:lnTo>
                  <a:pt x="461772" y="33909"/>
                </a:lnTo>
                <a:lnTo>
                  <a:pt x="461772" y="0"/>
                </a:lnTo>
                <a:close/>
              </a:path>
              <a:path w="462279" h="271779">
                <a:moveTo>
                  <a:pt x="461772" y="33909"/>
                </a:moveTo>
                <a:lnTo>
                  <a:pt x="129159" y="33909"/>
                </a:lnTo>
                <a:lnTo>
                  <a:pt x="332613" y="135636"/>
                </a:lnTo>
                <a:lnTo>
                  <a:pt x="129159" y="237363"/>
                </a:lnTo>
                <a:lnTo>
                  <a:pt x="461772" y="237363"/>
                </a:lnTo>
                <a:lnTo>
                  <a:pt x="461772" y="33909"/>
                </a:lnTo>
                <a:close/>
              </a:path>
            </a:pathLst>
          </a:custGeom>
          <a:solidFill>
            <a:srgbClr val="A6A6A6"/>
          </a:solidFill>
        </p:spPr>
        <p:txBody>
          <a:bodyPr wrap="square" lIns="0" tIns="0" rIns="0" bIns="0" rtlCol="0"/>
          <a:lstStyle/>
          <a:p/>
        </p:txBody>
      </p:sp>
      <p:sp>
        <p:nvSpPr>
          <p:cNvPr id="46" name="object 46"/>
          <p:cNvSpPr/>
          <p:nvPr/>
        </p:nvSpPr>
        <p:spPr>
          <a:xfrm>
            <a:off x="6356477" y="5616575"/>
            <a:ext cx="228853" cy="228853"/>
          </a:xfrm>
          <a:prstGeom prst="rect">
            <a:avLst/>
          </a:prstGeom>
          <a:blipFill>
            <a:blip r:embed="rId3" cstate="print"/>
            <a:stretch>
              <a:fillRect/>
            </a:stretch>
          </a:blipFill>
        </p:spPr>
        <p:txBody>
          <a:bodyPr wrap="square" lIns="0" tIns="0" rIns="0" bIns="0" rtlCol="0"/>
          <a:lstStyle/>
          <a:p/>
        </p:txBody>
      </p:sp>
      <p:sp>
        <p:nvSpPr>
          <p:cNvPr id="47" name="object 47"/>
          <p:cNvSpPr/>
          <p:nvPr/>
        </p:nvSpPr>
        <p:spPr>
          <a:xfrm>
            <a:off x="6240017" y="5595365"/>
            <a:ext cx="462280" cy="271780"/>
          </a:xfrm>
          <a:custGeom>
            <a:avLst/>
            <a:gdLst/>
            <a:ahLst/>
            <a:cxnLst/>
            <a:rect l="l" t="t" r="r" b="b"/>
            <a:pathLst>
              <a:path w="462279" h="271779">
                <a:moveTo>
                  <a:pt x="0" y="271272"/>
                </a:moveTo>
                <a:lnTo>
                  <a:pt x="461772" y="271272"/>
                </a:lnTo>
                <a:lnTo>
                  <a:pt x="461772" y="0"/>
                </a:lnTo>
                <a:lnTo>
                  <a:pt x="0" y="0"/>
                </a:lnTo>
                <a:lnTo>
                  <a:pt x="0" y="271272"/>
                </a:lnTo>
                <a:close/>
              </a:path>
            </a:pathLst>
          </a:custGeom>
          <a:ln w="25400">
            <a:solidFill>
              <a:srgbClr val="FFFFFF"/>
            </a:solidFill>
          </a:ln>
        </p:spPr>
        <p:txBody>
          <a:bodyPr wrap="square" lIns="0" tIns="0" rIns="0" bIns="0" rtlCol="0"/>
          <a:lstStyl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590800" y="2590800"/>
            <a:ext cx="7503160" cy="505460"/>
          </a:xfrm>
          <a:prstGeom prst="rect">
            <a:avLst/>
          </a:prstGeom>
        </p:spPr>
        <p:txBody>
          <a:bodyPr vert="horz" wrap="square" lIns="0" tIns="13335" rIns="0" bIns="0" rtlCol="0">
            <a:spAutoFit/>
          </a:bodyPr>
          <a:lstStyle/>
          <a:p>
            <a:pPr marL="12700">
              <a:lnSpc>
                <a:spcPct val="100000"/>
              </a:lnSpc>
              <a:spcBef>
                <a:spcPts val="105"/>
              </a:spcBef>
            </a:pPr>
            <a:r>
              <a:rPr spc="5" dirty="0">
                <a:solidFill>
                  <a:schemeClr val="tx2"/>
                </a:solidFill>
              </a:rPr>
              <a:t>第一</a:t>
            </a:r>
            <a:r>
              <a:rPr spc="-10" dirty="0">
                <a:solidFill>
                  <a:schemeClr val="tx2"/>
                </a:solidFill>
              </a:rPr>
              <a:t>部</a:t>
            </a:r>
            <a:r>
              <a:rPr spc="700" dirty="0">
                <a:solidFill>
                  <a:schemeClr val="tx2"/>
                </a:solidFill>
              </a:rPr>
              <a:t>分</a:t>
            </a:r>
            <a:r>
              <a:rPr lang="en-US" spc="700" dirty="0">
                <a:solidFill>
                  <a:schemeClr val="tx2"/>
                </a:solidFill>
              </a:rPr>
              <a:t> </a:t>
            </a:r>
            <a:r>
              <a:rPr spc="5" dirty="0">
                <a:solidFill>
                  <a:schemeClr val="tx2"/>
                </a:solidFill>
              </a:rPr>
              <a:t>气候</a:t>
            </a:r>
            <a:r>
              <a:rPr spc="-10" dirty="0">
                <a:solidFill>
                  <a:schemeClr val="tx2"/>
                </a:solidFill>
              </a:rPr>
              <a:t>变</a:t>
            </a:r>
            <a:r>
              <a:rPr spc="5" dirty="0">
                <a:solidFill>
                  <a:schemeClr val="tx2"/>
                </a:solidFill>
              </a:rPr>
              <a:t>化</a:t>
            </a:r>
            <a:r>
              <a:rPr spc="-10" dirty="0">
                <a:solidFill>
                  <a:schemeClr val="tx2"/>
                </a:solidFill>
              </a:rPr>
              <a:t>与</a:t>
            </a:r>
            <a:r>
              <a:rPr spc="5" dirty="0">
                <a:solidFill>
                  <a:schemeClr val="tx2"/>
                </a:solidFill>
              </a:rPr>
              <a:t>世</a:t>
            </a:r>
            <a:r>
              <a:rPr spc="-10" dirty="0">
                <a:solidFill>
                  <a:schemeClr val="tx2"/>
                </a:solidFill>
              </a:rPr>
              <a:t>界各</a:t>
            </a:r>
            <a:r>
              <a:rPr dirty="0">
                <a:solidFill>
                  <a:schemeClr val="tx2"/>
                </a:solidFill>
              </a:rPr>
              <a:t>国</a:t>
            </a:r>
            <a:r>
              <a:rPr spc="-10" dirty="0">
                <a:solidFill>
                  <a:schemeClr val="tx2"/>
                </a:solidFill>
              </a:rPr>
              <a:t>的努力</a:t>
            </a:r>
            <a:endParaRPr spc="-10" dirty="0">
              <a:solidFill>
                <a:schemeClr val="tx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285771" y="928496"/>
            <a:ext cx="7494270" cy="505460"/>
          </a:xfrm>
          <a:prstGeom prst="rect">
            <a:avLst/>
          </a:prstGeom>
        </p:spPr>
        <p:txBody>
          <a:bodyPr vert="horz" wrap="square" lIns="0" tIns="13335" rIns="0" bIns="0" rtlCol="0">
            <a:spAutoFit/>
          </a:bodyPr>
          <a:lstStyle/>
          <a:p>
            <a:pPr marL="12700">
              <a:lnSpc>
                <a:spcPct val="100000"/>
              </a:lnSpc>
              <a:spcBef>
                <a:spcPts val="105"/>
              </a:spcBef>
            </a:pPr>
            <a:r>
              <a:rPr spc="5" dirty="0"/>
              <a:t>气候</a:t>
            </a:r>
            <a:r>
              <a:rPr spc="-5" dirty="0"/>
              <a:t>变</a:t>
            </a:r>
            <a:r>
              <a:rPr spc="15" dirty="0"/>
              <a:t>化</a:t>
            </a:r>
            <a:r>
              <a:rPr spc="-10" dirty="0">
                <a:latin typeface="Calibri" panose="020F0502020204030204"/>
                <a:cs typeface="Calibri" panose="020F0502020204030204"/>
              </a:rPr>
              <a:t>-</a:t>
            </a:r>
            <a:r>
              <a:rPr spc="-5" dirty="0"/>
              <a:t>各国</a:t>
            </a:r>
            <a:r>
              <a:rPr spc="-10" dirty="0"/>
              <a:t>政</a:t>
            </a:r>
            <a:r>
              <a:rPr spc="-5" dirty="0"/>
              <a:t>府和</a:t>
            </a:r>
            <a:r>
              <a:rPr spc="-10" dirty="0"/>
              <a:t>人</a:t>
            </a:r>
            <a:r>
              <a:rPr spc="-5" dirty="0"/>
              <a:t>类面</a:t>
            </a:r>
            <a:r>
              <a:rPr spc="-10" dirty="0"/>
              <a:t>临</a:t>
            </a:r>
            <a:r>
              <a:rPr spc="-5" dirty="0"/>
              <a:t>的共同</a:t>
            </a:r>
            <a:r>
              <a:rPr spc="-10" dirty="0"/>
              <a:t>挑战</a:t>
            </a:r>
            <a:endParaRPr spc="-10" dirty="0"/>
          </a:p>
        </p:txBody>
      </p:sp>
      <p:sp>
        <p:nvSpPr>
          <p:cNvPr id="3" name="object 3"/>
          <p:cNvSpPr/>
          <p:nvPr/>
        </p:nvSpPr>
        <p:spPr>
          <a:xfrm>
            <a:off x="5275579" y="2104644"/>
            <a:ext cx="140208" cy="141732"/>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5275579" y="2916935"/>
            <a:ext cx="140208" cy="141732"/>
          </a:xfrm>
          <a:prstGeom prst="rect">
            <a:avLst/>
          </a:prstGeom>
          <a:blipFill>
            <a:blip r:embed="rId2" cstate="print"/>
            <a:stretch>
              <a:fillRect/>
            </a:stretch>
          </a:blipFill>
        </p:spPr>
        <p:txBody>
          <a:bodyPr wrap="square" lIns="0" tIns="0" rIns="0" bIns="0" rtlCol="0"/>
          <a:lstStyle/>
          <a:p/>
        </p:txBody>
      </p:sp>
      <p:sp>
        <p:nvSpPr>
          <p:cNvPr id="5" name="object 5"/>
          <p:cNvSpPr txBox="1"/>
          <p:nvPr/>
        </p:nvSpPr>
        <p:spPr>
          <a:xfrm>
            <a:off x="5562600" y="1981200"/>
            <a:ext cx="5882640" cy="3260090"/>
          </a:xfrm>
          <a:prstGeom prst="rect">
            <a:avLst/>
          </a:prstGeom>
        </p:spPr>
        <p:txBody>
          <a:bodyPr vert="horz" wrap="square" lIns="0" tIns="33020" rIns="0" bIns="0" rtlCol="0">
            <a:spAutoFit/>
          </a:bodyPr>
          <a:lstStyle/>
          <a:p>
            <a:pPr marL="12700" marR="255905">
              <a:lnSpc>
                <a:spcPts val="2000"/>
              </a:lnSpc>
              <a:spcBef>
                <a:spcPts val="260"/>
              </a:spcBef>
              <a:spcAft>
                <a:spcPts val="0"/>
              </a:spcAft>
            </a:pPr>
            <a:r>
              <a:rPr sz="1600" spc="5" dirty="0">
                <a:solidFill>
                  <a:schemeClr val="tx2"/>
                </a:solidFill>
                <a:latin typeface="微软雅黑" panose="020B0503020204020204" charset="-122"/>
                <a:ea typeface="微软雅黑" panose="020B0503020204020204" charset="-122"/>
                <a:cs typeface="微软雅黑" panose="020B0503020204020204" charset="-122"/>
              </a:rPr>
              <a:t>人</a:t>
            </a:r>
            <a:r>
              <a:rPr sz="1600" spc="-5" dirty="0">
                <a:solidFill>
                  <a:schemeClr val="tx2"/>
                </a:solidFill>
                <a:latin typeface="微软雅黑" panose="020B0503020204020204" charset="-122"/>
                <a:ea typeface="微软雅黑" panose="020B0503020204020204" charset="-122"/>
                <a:cs typeface="微软雅黑" panose="020B0503020204020204" charset="-122"/>
              </a:rPr>
              <a:t>类活</a:t>
            </a:r>
            <a:r>
              <a:rPr sz="1600" spc="5" dirty="0">
                <a:solidFill>
                  <a:schemeClr val="tx2"/>
                </a:solidFill>
                <a:latin typeface="微软雅黑" panose="020B0503020204020204" charset="-122"/>
                <a:ea typeface="微软雅黑" panose="020B0503020204020204" charset="-122"/>
                <a:cs typeface="微软雅黑" panose="020B0503020204020204" charset="-122"/>
              </a:rPr>
              <a:t>动</a:t>
            </a:r>
            <a:r>
              <a:rPr sz="1600" spc="-5" dirty="0">
                <a:solidFill>
                  <a:schemeClr val="tx2"/>
                </a:solidFill>
                <a:latin typeface="微软雅黑" panose="020B0503020204020204" charset="-122"/>
                <a:ea typeface="微软雅黑" panose="020B0503020204020204" charset="-122"/>
                <a:cs typeface="微软雅黑" panose="020B0503020204020204" charset="-122"/>
              </a:rPr>
              <a:t>引</a:t>
            </a:r>
            <a:r>
              <a:rPr sz="1600" spc="5" dirty="0">
                <a:solidFill>
                  <a:schemeClr val="tx2"/>
                </a:solidFill>
                <a:latin typeface="微软雅黑" panose="020B0503020204020204" charset="-122"/>
                <a:ea typeface="微软雅黑" panose="020B0503020204020204" charset="-122"/>
                <a:cs typeface="微软雅黑" panose="020B0503020204020204" charset="-122"/>
              </a:rPr>
              <a:t>起</a:t>
            </a:r>
            <a:r>
              <a:rPr sz="1600" spc="-5" dirty="0">
                <a:solidFill>
                  <a:schemeClr val="tx2"/>
                </a:solidFill>
                <a:latin typeface="微软雅黑" panose="020B0503020204020204" charset="-122"/>
                <a:ea typeface="微软雅黑" panose="020B0503020204020204" charset="-122"/>
                <a:cs typeface="微软雅黑" panose="020B0503020204020204" charset="-122"/>
              </a:rPr>
              <a:t>的</a:t>
            </a:r>
            <a:r>
              <a:rPr sz="1600" spc="5" dirty="0">
                <a:solidFill>
                  <a:schemeClr val="tx2"/>
                </a:solidFill>
                <a:latin typeface="微软雅黑" panose="020B0503020204020204" charset="-122"/>
                <a:ea typeface="微软雅黑" panose="020B0503020204020204" charset="-122"/>
                <a:cs typeface="微软雅黑" panose="020B0503020204020204" charset="-122"/>
              </a:rPr>
              <a:t>气</a:t>
            </a:r>
            <a:r>
              <a:rPr sz="1600" spc="-5" dirty="0">
                <a:solidFill>
                  <a:schemeClr val="tx2"/>
                </a:solidFill>
                <a:latin typeface="微软雅黑" panose="020B0503020204020204" charset="-122"/>
                <a:ea typeface="微软雅黑" panose="020B0503020204020204" charset="-122"/>
                <a:cs typeface="微软雅黑" panose="020B0503020204020204" charset="-122"/>
              </a:rPr>
              <a:t>候变</a:t>
            </a:r>
            <a:r>
              <a:rPr sz="1600" spc="5" dirty="0">
                <a:solidFill>
                  <a:schemeClr val="tx2"/>
                </a:solidFill>
                <a:latin typeface="微软雅黑" panose="020B0503020204020204" charset="-122"/>
                <a:ea typeface="微软雅黑" panose="020B0503020204020204" charset="-122"/>
                <a:cs typeface="微软雅黑" panose="020B0503020204020204" charset="-122"/>
              </a:rPr>
              <a:t>化</a:t>
            </a:r>
            <a:r>
              <a:rPr sz="1600" spc="-5" dirty="0">
                <a:solidFill>
                  <a:schemeClr val="tx2"/>
                </a:solidFill>
                <a:latin typeface="微软雅黑" panose="020B0503020204020204" charset="-122"/>
                <a:ea typeface="微软雅黑" panose="020B0503020204020204" charset="-122"/>
                <a:cs typeface="微软雅黑" panose="020B0503020204020204" charset="-122"/>
              </a:rPr>
              <a:t>是</a:t>
            </a:r>
            <a:r>
              <a:rPr sz="1600" spc="5" dirty="0">
                <a:solidFill>
                  <a:schemeClr val="tx2"/>
                </a:solidFill>
                <a:latin typeface="微软雅黑" panose="020B0503020204020204" charset="-122"/>
                <a:ea typeface="微软雅黑" panose="020B0503020204020204" charset="-122"/>
                <a:cs typeface="微软雅黑" panose="020B0503020204020204" charset="-122"/>
              </a:rPr>
              <a:t>世</a:t>
            </a:r>
            <a:r>
              <a:rPr sz="1600" spc="-5" dirty="0">
                <a:solidFill>
                  <a:schemeClr val="tx2"/>
                </a:solidFill>
                <a:latin typeface="微软雅黑" panose="020B0503020204020204" charset="-122"/>
                <a:ea typeface="微软雅黑" panose="020B0503020204020204" charset="-122"/>
                <a:cs typeface="微软雅黑" panose="020B0503020204020204" charset="-122"/>
              </a:rPr>
              <a:t>界</a:t>
            </a:r>
            <a:r>
              <a:rPr sz="1600" spc="5" dirty="0">
                <a:solidFill>
                  <a:schemeClr val="tx2"/>
                </a:solidFill>
                <a:latin typeface="微软雅黑" panose="020B0503020204020204" charset="-122"/>
                <a:ea typeface="微软雅黑" panose="020B0503020204020204" charset="-122"/>
                <a:cs typeface="微软雅黑" panose="020B0503020204020204" charset="-122"/>
              </a:rPr>
              <a:t>面</a:t>
            </a:r>
            <a:r>
              <a:rPr sz="1600" spc="-5" dirty="0">
                <a:solidFill>
                  <a:schemeClr val="tx2"/>
                </a:solidFill>
                <a:latin typeface="微软雅黑" panose="020B0503020204020204" charset="-122"/>
                <a:ea typeface="微软雅黑" panose="020B0503020204020204" charset="-122"/>
                <a:cs typeface="微软雅黑" panose="020B0503020204020204" charset="-122"/>
              </a:rPr>
              <a:t>临的</a:t>
            </a:r>
            <a:r>
              <a:rPr sz="1600" spc="5" dirty="0">
                <a:solidFill>
                  <a:schemeClr val="tx2"/>
                </a:solidFill>
                <a:latin typeface="微软雅黑" panose="020B0503020204020204" charset="-122"/>
                <a:ea typeface="微软雅黑" panose="020B0503020204020204" charset="-122"/>
                <a:cs typeface="微软雅黑" panose="020B0503020204020204" charset="-122"/>
              </a:rPr>
              <a:t>最</a:t>
            </a:r>
            <a:r>
              <a:rPr sz="1600" spc="-5" dirty="0">
                <a:solidFill>
                  <a:schemeClr val="tx2"/>
                </a:solidFill>
                <a:latin typeface="微软雅黑" panose="020B0503020204020204" charset="-122"/>
                <a:ea typeface="微软雅黑" panose="020B0503020204020204" charset="-122"/>
                <a:cs typeface="微软雅黑" panose="020B0503020204020204" charset="-122"/>
              </a:rPr>
              <a:t>大</a:t>
            </a:r>
            <a:r>
              <a:rPr sz="1600" spc="5" dirty="0">
                <a:solidFill>
                  <a:schemeClr val="tx2"/>
                </a:solidFill>
                <a:latin typeface="微软雅黑" panose="020B0503020204020204" charset="-122"/>
                <a:ea typeface="微软雅黑" panose="020B0503020204020204" charset="-122"/>
                <a:cs typeface="微软雅黑" panose="020B0503020204020204" charset="-122"/>
              </a:rPr>
              <a:t>挑</a:t>
            </a:r>
            <a:r>
              <a:rPr sz="1600" spc="-15" dirty="0">
                <a:solidFill>
                  <a:schemeClr val="tx2"/>
                </a:solidFill>
                <a:latin typeface="微软雅黑" panose="020B0503020204020204" charset="-122"/>
                <a:ea typeface="微软雅黑" panose="020B0503020204020204" charset="-122"/>
                <a:cs typeface="微软雅黑" panose="020B0503020204020204" charset="-122"/>
              </a:rPr>
              <a:t>战 </a:t>
            </a:r>
            <a:r>
              <a:rPr sz="1600" spc="5" dirty="0">
                <a:solidFill>
                  <a:schemeClr val="tx2"/>
                </a:solidFill>
                <a:latin typeface="微软雅黑" panose="020B0503020204020204" charset="-122"/>
                <a:ea typeface="微软雅黑" panose="020B0503020204020204" charset="-122"/>
                <a:cs typeface="微软雅黑" panose="020B0503020204020204" charset="-122"/>
              </a:rPr>
              <a:t>之</a:t>
            </a:r>
            <a:r>
              <a:rPr sz="1600" spc="-5" dirty="0">
                <a:solidFill>
                  <a:schemeClr val="tx2"/>
                </a:solidFill>
                <a:latin typeface="微软雅黑" panose="020B0503020204020204" charset="-122"/>
                <a:ea typeface="微软雅黑" panose="020B0503020204020204" charset="-122"/>
                <a:cs typeface="微软雅黑" panose="020B0503020204020204" charset="-122"/>
              </a:rPr>
              <a:t>一，</a:t>
            </a:r>
            <a:r>
              <a:rPr sz="1600" spc="5" dirty="0">
                <a:solidFill>
                  <a:schemeClr val="tx2"/>
                </a:solidFill>
                <a:latin typeface="微软雅黑" panose="020B0503020204020204" charset="-122"/>
                <a:ea typeface="微软雅黑" panose="020B0503020204020204" charset="-122"/>
                <a:cs typeface="微软雅黑" panose="020B0503020204020204" charset="-122"/>
              </a:rPr>
              <a:t>将</a:t>
            </a:r>
            <a:r>
              <a:rPr sz="1600" spc="-5" dirty="0">
                <a:solidFill>
                  <a:schemeClr val="tx2"/>
                </a:solidFill>
                <a:latin typeface="微软雅黑" panose="020B0503020204020204" charset="-122"/>
                <a:ea typeface="微软雅黑" panose="020B0503020204020204" charset="-122"/>
                <a:cs typeface="微软雅黑" panose="020B0503020204020204" charset="-122"/>
              </a:rPr>
              <a:t>在</a:t>
            </a:r>
            <a:r>
              <a:rPr sz="1600" spc="5" dirty="0">
                <a:solidFill>
                  <a:schemeClr val="tx2"/>
                </a:solidFill>
                <a:latin typeface="微软雅黑" panose="020B0503020204020204" charset="-122"/>
                <a:ea typeface="微软雅黑" panose="020B0503020204020204" charset="-122"/>
                <a:cs typeface="微软雅黑" panose="020B0503020204020204" charset="-122"/>
              </a:rPr>
              <a:t>未</a:t>
            </a:r>
            <a:r>
              <a:rPr sz="1600" spc="-5" dirty="0">
                <a:solidFill>
                  <a:schemeClr val="tx2"/>
                </a:solidFill>
                <a:latin typeface="微软雅黑" panose="020B0503020204020204" charset="-122"/>
                <a:ea typeface="微软雅黑" panose="020B0503020204020204" charset="-122"/>
                <a:cs typeface="微软雅黑" panose="020B0503020204020204" charset="-122"/>
              </a:rPr>
              <a:t>来</a:t>
            </a:r>
            <a:r>
              <a:rPr sz="1600" spc="5" dirty="0">
                <a:solidFill>
                  <a:schemeClr val="tx2"/>
                </a:solidFill>
                <a:latin typeface="微软雅黑" panose="020B0503020204020204" charset="-122"/>
                <a:ea typeface="微软雅黑" panose="020B0503020204020204" charset="-122"/>
                <a:cs typeface="微软雅黑" panose="020B0503020204020204" charset="-122"/>
              </a:rPr>
              <a:t>几</a:t>
            </a:r>
            <a:r>
              <a:rPr sz="1600" spc="-5" dirty="0">
                <a:solidFill>
                  <a:schemeClr val="tx2"/>
                </a:solidFill>
                <a:latin typeface="微软雅黑" panose="020B0503020204020204" charset="-122"/>
                <a:ea typeface="微软雅黑" panose="020B0503020204020204" charset="-122"/>
                <a:cs typeface="微软雅黑" panose="020B0503020204020204" charset="-122"/>
              </a:rPr>
              <a:t>十年</a:t>
            </a:r>
            <a:r>
              <a:rPr sz="1600" spc="5" dirty="0">
                <a:solidFill>
                  <a:schemeClr val="tx2"/>
                </a:solidFill>
                <a:latin typeface="微软雅黑" panose="020B0503020204020204" charset="-122"/>
                <a:ea typeface="微软雅黑" panose="020B0503020204020204" charset="-122"/>
                <a:cs typeface="微软雅黑" panose="020B0503020204020204" charset="-122"/>
              </a:rPr>
              <a:t>继</a:t>
            </a:r>
            <a:r>
              <a:rPr sz="1600" spc="-5" dirty="0">
                <a:solidFill>
                  <a:schemeClr val="tx2"/>
                </a:solidFill>
                <a:latin typeface="微软雅黑" panose="020B0503020204020204" charset="-122"/>
                <a:ea typeface="微软雅黑" panose="020B0503020204020204" charset="-122"/>
                <a:cs typeface="微软雅黑" panose="020B0503020204020204" charset="-122"/>
              </a:rPr>
              <a:t>续</a:t>
            </a:r>
            <a:r>
              <a:rPr sz="1600" spc="5" dirty="0">
                <a:solidFill>
                  <a:schemeClr val="tx2"/>
                </a:solidFill>
                <a:latin typeface="微软雅黑" panose="020B0503020204020204" charset="-122"/>
                <a:ea typeface="微软雅黑" panose="020B0503020204020204" charset="-122"/>
                <a:cs typeface="微软雅黑" panose="020B0503020204020204" charset="-122"/>
              </a:rPr>
              <a:t>影</a:t>
            </a:r>
            <a:r>
              <a:rPr sz="1600" spc="-5" dirty="0">
                <a:solidFill>
                  <a:schemeClr val="tx2"/>
                </a:solidFill>
                <a:latin typeface="微软雅黑" panose="020B0503020204020204" charset="-122"/>
                <a:ea typeface="微软雅黑" panose="020B0503020204020204" charset="-122"/>
                <a:cs typeface="微软雅黑" panose="020B0503020204020204" charset="-122"/>
              </a:rPr>
              <a:t>响</a:t>
            </a:r>
            <a:r>
              <a:rPr sz="1600" spc="5" dirty="0">
                <a:solidFill>
                  <a:schemeClr val="tx2"/>
                </a:solidFill>
                <a:latin typeface="微软雅黑" panose="020B0503020204020204" charset="-122"/>
                <a:ea typeface="微软雅黑" panose="020B0503020204020204" charset="-122"/>
                <a:cs typeface="微软雅黑" panose="020B0503020204020204" charset="-122"/>
              </a:rPr>
              <a:t>企</a:t>
            </a:r>
            <a:r>
              <a:rPr sz="1600" spc="-5" dirty="0">
                <a:solidFill>
                  <a:schemeClr val="tx2"/>
                </a:solidFill>
                <a:latin typeface="微软雅黑" panose="020B0503020204020204" charset="-122"/>
                <a:ea typeface="微软雅黑" panose="020B0503020204020204" charset="-122"/>
                <a:cs typeface="微软雅黑" panose="020B0503020204020204" charset="-122"/>
              </a:rPr>
              <a:t>业和</a:t>
            </a:r>
            <a:r>
              <a:rPr sz="1600" spc="5" dirty="0">
                <a:solidFill>
                  <a:schemeClr val="tx2"/>
                </a:solidFill>
                <a:latin typeface="微软雅黑" panose="020B0503020204020204" charset="-122"/>
                <a:ea typeface="微软雅黑" panose="020B0503020204020204" charset="-122"/>
                <a:cs typeface="微软雅黑" panose="020B0503020204020204" charset="-122"/>
              </a:rPr>
              <a:t>大</a:t>
            </a:r>
            <a:r>
              <a:rPr sz="1600" spc="-5" dirty="0">
                <a:solidFill>
                  <a:schemeClr val="tx2"/>
                </a:solidFill>
                <a:latin typeface="微软雅黑" panose="020B0503020204020204" charset="-122"/>
                <a:ea typeface="微软雅黑" panose="020B0503020204020204" charset="-122"/>
                <a:cs typeface="微软雅黑" panose="020B0503020204020204" charset="-122"/>
              </a:rPr>
              <a:t>众</a:t>
            </a:r>
            <a:r>
              <a:rPr sz="1600" spc="-15" dirty="0">
                <a:solidFill>
                  <a:schemeClr val="tx2"/>
                </a:solidFill>
                <a:latin typeface="微软雅黑" panose="020B0503020204020204" charset="-122"/>
                <a:ea typeface="微软雅黑" panose="020B0503020204020204" charset="-122"/>
                <a:cs typeface="微软雅黑" panose="020B0503020204020204" charset="-122"/>
              </a:rPr>
              <a:t>。</a:t>
            </a:r>
            <a:endParaRPr sz="1600">
              <a:solidFill>
                <a:schemeClr val="tx2"/>
              </a:solidFill>
              <a:latin typeface="微软雅黑" panose="020B0503020204020204" charset="-122"/>
              <a:ea typeface="微软雅黑" panose="020B0503020204020204" charset="-122"/>
              <a:cs typeface="微软雅黑" panose="020B0503020204020204" charset="-122"/>
            </a:endParaRPr>
          </a:p>
          <a:p>
            <a:pPr>
              <a:lnSpc>
                <a:spcPct val="100000"/>
              </a:lnSpc>
              <a:spcBef>
                <a:spcPts val="5"/>
              </a:spcBef>
            </a:pPr>
            <a:endParaRPr sz="2300">
              <a:solidFill>
                <a:schemeClr val="tx2"/>
              </a:solidFill>
              <a:latin typeface="微软雅黑" panose="020B0503020204020204" charset="-122"/>
              <a:ea typeface="微软雅黑" panose="020B0503020204020204" charset="-122"/>
              <a:cs typeface="微软雅黑" panose="020B0503020204020204" charset="-122"/>
            </a:endParaRPr>
          </a:p>
          <a:p>
            <a:pPr marL="12700" marR="5080">
              <a:lnSpc>
                <a:spcPct val="120000"/>
              </a:lnSpc>
            </a:pPr>
            <a:r>
              <a:rPr sz="1600" spc="10" dirty="0">
                <a:solidFill>
                  <a:schemeClr val="tx2"/>
                </a:solidFill>
                <a:latin typeface="微软雅黑" panose="020B0503020204020204" charset="-122"/>
                <a:ea typeface="微软雅黑" panose="020B0503020204020204" charset="-122"/>
                <a:cs typeface="微软雅黑" panose="020B0503020204020204" charset="-122"/>
              </a:rPr>
              <a:t>气候变化影</a:t>
            </a:r>
            <a:r>
              <a:rPr sz="1600" spc="-5" dirty="0">
                <a:solidFill>
                  <a:schemeClr val="tx2"/>
                </a:solidFill>
                <a:latin typeface="微软雅黑" panose="020B0503020204020204" charset="-122"/>
                <a:ea typeface="微软雅黑" panose="020B0503020204020204" charset="-122"/>
                <a:cs typeface="微软雅黑" panose="020B0503020204020204" charset="-122"/>
              </a:rPr>
              <a:t>响</a:t>
            </a:r>
            <a:r>
              <a:rPr sz="1600" spc="10" dirty="0">
                <a:solidFill>
                  <a:schemeClr val="tx2"/>
                </a:solidFill>
                <a:latin typeface="微软雅黑" panose="020B0503020204020204" charset="-122"/>
                <a:ea typeface="微软雅黑" panose="020B0503020204020204" charset="-122"/>
                <a:cs typeface="微软雅黑" panose="020B0503020204020204" charset="-122"/>
              </a:rPr>
              <a:t>着</a:t>
            </a:r>
            <a:r>
              <a:rPr sz="1600" spc="-5" dirty="0">
                <a:solidFill>
                  <a:schemeClr val="tx2"/>
                </a:solidFill>
                <a:latin typeface="微软雅黑" panose="020B0503020204020204" charset="-122"/>
                <a:ea typeface="微软雅黑" panose="020B0503020204020204" charset="-122"/>
                <a:cs typeface="微软雅黑" panose="020B0503020204020204" charset="-122"/>
              </a:rPr>
              <a:t>人类</a:t>
            </a:r>
            <a:r>
              <a:rPr sz="1600" spc="10" dirty="0">
                <a:solidFill>
                  <a:schemeClr val="tx2"/>
                </a:solidFill>
                <a:latin typeface="微软雅黑" panose="020B0503020204020204" charset="-122"/>
                <a:ea typeface="微软雅黑" panose="020B0503020204020204" charset="-122"/>
                <a:cs typeface="微软雅黑" panose="020B0503020204020204" charset="-122"/>
              </a:rPr>
              <a:t>和</a:t>
            </a:r>
            <a:r>
              <a:rPr sz="1600" spc="-5" dirty="0">
                <a:solidFill>
                  <a:schemeClr val="tx2"/>
                </a:solidFill>
                <a:latin typeface="微软雅黑" panose="020B0503020204020204" charset="-122"/>
                <a:ea typeface="微软雅黑" panose="020B0503020204020204" charset="-122"/>
                <a:cs typeface="微软雅黑" panose="020B0503020204020204" charset="-122"/>
              </a:rPr>
              <a:t>自</a:t>
            </a:r>
            <a:r>
              <a:rPr sz="1600" spc="10" dirty="0">
                <a:solidFill>
                  <a:schemeClr val="tx2"/>
                </a:solidFill>
                <a:latin typeface="微软雅黑" panose="020B0503020204020204" charset="-122"/>
                <a:ea typeface="微软雅黑" panose="020B0503020204020204" charset="-122"/>
                <a:cs typeface="微软雅黑" panose="020B0503020204020204" charset="-122"/>
              </a:rPr>
              <a:t>然</a:t>
            </a:r>
            <a:r>
              <a:rPr sz="1600" spc="-5" dirty="0">
                <a:solidFill>
                  <a:schemeClr val="tx2"/>
                </a:solidFill>
                <a:latin typeface="微软雅黑" panose="020B0503020204020204" charset="-122"/>
                <a:ea typeface="微软雅黑" panose="020B0503020204020204" charset="-122"/>
                <a:cs typeface="微软雅黑" panose="020B0503020204020204" charset="-122"/>
              </a:rPr>
              <a:t>界</a:t>
            </a:r>
            <a:r>
              <a:rPr sz="1600" spc="-10" dirty="0">
                <a:solidFill>
                  <a:schemeClr val="tx2"/>
                </a:solidFill>
                <a:latin typeface="微软雅黑" panose="020B0503020204020204" charset="-122"/>
                <a:ea typeface="微软雅黑" panose="020B0503020204020204" charset="-122"/>
                <a:cs typeface="微软雅黑" panose="020B0503020204020204" charset="-122"/>
              </a:rPr>
              <a:t>，</a:t>
            </a:r>
            <a:r>
              <a:rPr sz="1600" spc="-465" dirty="0">
                <a:solidFill>
                  <a:schemeClr val="tx2"/>
                </a:solidFill>
                <a:latin typeface="微软雅黑" panose="020B0503020204020204" charset="-122"/>
                <a:ea typeface="微软雅黑" panose="020B0503020204020204" charset="-122"/>
                <a:cs typeface="微软雅黑" panose="020B0503020204020204" charset="-122"/>
              </a:rPr>
              <a:t> </a:t>
            </a:r>
            <a:r>
              <a:rPr sz="1600" spc="10" dirty="0">
                <a:solidFill>
                  <a:schemeClr val="tx2"/>
                </a:solidFill>
                <a:latin typeface="微软雅黑" panose="020B0503020204020204" charset="-122"/>
                <a:ea typeface="微软雅黑" panose="020B0503020204020204" charset="-122"/>
                <a:cs typeface="微软雅黑" panose="020B0503020204020204" charset="-122"/>
              </a:rPr>
              <a:t>可能引发资源可 </a:t>
            </a:r>
            <a:r>
              <a:rPr sz="1600" spc="5" dirty="0">
                <a:solidFill>
                  <a:schemeClr val="tx2"/>
                </a:solidFill>
                <a:latin typeface="微软雅黑" panose="020B0503020204020204" charset="-122"/>
                <a:ea typeface="微软雅黑" panose="020B0503020204020204" charset="-122"/>
                <a:cs typeface="微软雅黑" panose="020B0503020204020204" charset="-122"/>
              </a:rPr>
              <a:t>获</a:t>
            </a:r>
            <a:r>
              <a:rPr sz="1600" spc="-5" dirty="0">
                <a:solidFill>
                  <a:schemeClr val="tx2"/>
                </a:solidFill>
                <a:latin typeface="微软雅黑" panose="020B0503020204020204" charset="-122"/>
                <a:ea typeface="微软雅黑" panose="020B0503020204020204" charset="-122"/>
                <a:cs typeface="微软雅黑" panose="020B0503020204020204" charset="-122"/>
              </a:rPr>
              <a:t>得性</a:t>
            </a:r>
            <a:r>
              <a:rPr sz="1600" spc="-15" dirty="0">
                <a:solidFill>
                  <a:schemeClr val="tx2"/>
                </a:solidFill>
                <a:latin typeface="微软雅黑" panose="020B0503020204020204" charset="-122"/>
                <a:ea typeface="微软雅黑" panose="020B0503020204020204" charset="-122"/>
                <a:cs typeface="微软雅黑" panose="020B0503020204020204" charset="-122"/>
              </a:rPr>
              <a:t>、</a:t>
            </a:r>
            <a:r>
              <a:rPr sz="1600" spc="-420" dirty="0">
                <a:solidFill>
                  <a:schemeClr val="tx2"/>
                </a:solidFill>
                <a:latin typeface="微软雅黑" panose="020B0503020204020204" charset="-122"/>
                <a:ea typeface="微软雅黑" panose="020B0503020204020204" charset="-122"/>
                <a:cs typeface="微软雅黑" panose="020B0503020204020204" charset="-122"/>
              </a:rPr>
              <a:t> </a:t>
            </a:r>
            <a:r>
              <a:rPr sz="1600" spc="-5" dirty="0">
                <a:solidFill>
                  <a:schemeClr val="tx2"/>
                </a:solidFill>
                <a:latin typeface="微软雅黑" panose="020B0503020204020204" charset="-122"/>
                <a:ea typeface="微软雅黑" panose="020B0503020204020204" charset="-122"/>
                <a:cs typeface="微软雅黑" panose="020B0503020204020204" charset="-122"/>
              </a:rPr>
              <a:t>经</a:t>
            </a:r>
            <a:r>
              <a:rPr sz="1600" spc="5" dirty="0">
                <a:solidFill>
                  <a:schemeClr val="tx2"/>
                </a:solidFill>
                <a:latin typeface="微软雅黑" panose="020B0503020204020204" charset="-122"/>
                <a:ea typeface="微软雅黑" panose="020B0503020204020204" charset="-122"/>
                <a:cs typeface="微软雅黑" panose="020B0503020204020204" charset="-122"/>
              </a:rPr>
              <a:t>济</a:t>
            </a:r>
            <a:r>
              <a:rPr sz="1600" spc="-5" dirty="0">
                <a:solidFill>
                  <a:schemeClr val="tx2"/>
                </a:solidFill>
                <a:latin typeface="微软雅黑" panose="020B0503020204020204" charset="-122"/>
                <a:ea typeface="微软雅黑" panose="020B0503020204020204" charset="-122"/>
                <a:cs typeface="微软雅黑" panose="020B0503020204020204" charset="-122"/>
              </a:rPr>
              <a:t>活</a:t>
            </a:r>
            <a:r>
              <a:rPr sz="1600" spc="5" dirty="0">
                <a:solidFill>
                  <a:schemeClr val="tx2"/>
                </a:solidFill>
                <a:latin typeface="微软雅黑" panose="020B0503020204020204" charset="-122"/>
                <a:ea typeface="微软雅黑" panose="020B0503020204020204" charset="-122"/>
                <a:cs typeface="微软雅黑" panose="020B0503020204020204" charset="-122"/>
              </a:rPr>
              <a:t>动</a:t>
            </a:r>
            <a:r>
              <a:rPr sz="1600" spc="-5" dirty="0">
                <a:solidFill>
                  <a:schemeClr val="tx2"/>
                </a:solidFill>
                <a:latin typeface="微软雅黑" panose="020B0503020204020204" charset="-122"/>
                <a:ea typeface="微软雅黑" panose="020B0503020204020204" charset="-122"/>
                <a:cs typeface="微软雅黑" panose="020B0503020204020204" charset="-122"/>
              </a:rPr>
              <a:t>和人</a:t>
            </a:r>
            <a:r>
              <a:rPr sz="1600" spc="5" dirty="0">
                <a:solidFill>
                  <a:schemeClr val="tx2"/>
                </a:solidFill>
                <a:latin typeface="微软雅黑" panose="020B0503020204020204" charset="-122"/>
                <a:ea typeface="微软雅黑" panose="020B0503020204020204" charset="-122"/>
                <a:cs typeface="微软雅黑" panose="020B0503020204020204" charset="-122"/>
              </a:rPr>
              <a:t>类</a:t>
            </a:r>
            <a:r>
              <a:rPr sz="1600" spc="-5" dirty="0">
                <a:solidFill>
                  <a:schemeClr val="tx2"/>
                </a:solidFill>
                <a:latin typeface="微软雅黑" panose="020B0503020204020204" charset="-122"/>
                <a:ea typeface="微软雅黑" panose="020B0503020204020204" charset="-122"/>
                <a:cs typeface="微软雅黑" panose="020B0503020204020204" charset="-122"/>
              </a:rPr>
              <a:t>健</a:t>
            </a:r>
            <a:r>
              <a:rPr sz="1600" spc="5" dirty="0">
                <a:solidFill>
                  <a:schemeClr val="tx2"/>
                </a:solidFill>
                <a:latin typeface="微软雅黑" panose="020B0503020204020204" charset="-122"/>
                <a:ea typeface="微软雅黑" panose="020B0503020204020204" charset="-122"/>
                <a:cs typeface="微软雅黑" panose="020B0503020204020204" charset="-122"/>
              </a:rPr>
              <a:t>康</a:t>
            </a:r>
            <a:r>
              <a:rPr sz="1600" spc="-5" dirty="0">
                <a:solidFill>
                  <a:schemeClr val="tx2"/>
                </a:solidFill>
                <a:latin typeface="微软雅黑" panose="020B0503020204020204" charset="-122"/>
                <a:ea typeface="微软雅黑" panose="020B0503020204020204" charset="-122"/>
                <a:cs typeface="微软雅黑" panose="020B0503020204020204" charset="-122"/>
              </a:rPr>
              <a:t>方</a:t>
            </a:r>
            <a:r>
              <a:rPr sz="1600" spc="5" dirty="0">
                <a:solidFill>
                  <a:schemeClr val="tx2"/>
                </a:solidFill>
                <a:latin typeface="微软雅黑" panose="020B0503020204020204" charset="-122"/>
                <a:ea typeface="微软雅黑" panose="020B0503020204020204" charset="-122"/>
                <a:cs typeface="微软雅黑" panose="020B0503020204020204" charset="-122"/>
              </a:rPr>
              <a:t>面</a:t>
            </a:r>
            <a:r>
              <a:rPr sz="1600" spc="-5" dirty="0">
                <a:solidFill>
                  <a:schemeClr val="tx2"/>
                </a:solidFill>
                <a:latin typeface="微软雅黑" panose="020B0503020204020204" charset="-122"/>
                <a:ea typeface="微软雅黑" panose="020B0503020204020204" charset="-122"/>
                <a:cs typeface="微软雅黑" panose="020B0503020204020204" charset="-122"/>
              </a:rPr>
              <a:t>的巨</a:t>
            </a:r>
            <a:r>
              <a:rPr sz="1600" spc="5" dirty="0">
                <a:solidFill>
                  <a:schemeClr val="tx2"/>
                </a:solidFill>
                <a:latin typeface="微软雅黑" panose="020B0503020204020204" charset="-122"/>
                <a:ea typeface="微软雅黑" panose="020B0503020204020204" charset="-122"/>
                <a:cs typeface="微软雅黑" panose="020B0503020204020204" charset="-122"/>
              </a:rPr>
              <a:t>变</a:t>
            </a:r>
            <a:r>
              <a:rPr sz="1600" spc="-5" dirty="0">
                <a:solidFill>
                  <a:schemeClr val="tx2"/>
                </a:solidFill>
                <a:latin typeface="微软雅黑" panose="020B0503020204020204" charset="-122"/>
                <a:ea typeface="微软雅黑" panose="020B0503020204020204" charset="-122"/>
                <a:cs typeface="微软雅黑" panose="020B0503020204020204" charset="-122"/>
              </a:rPr>
              <a:t>。</a:t>
            </a:r>
            <a:r>
              <a:rPr sz="1600" spc="5" dirty="0">
                <a:solidFill>
                  <a:schemeClr val="tx2"/>
                </a:solidFill>
                <a:latin typeface="微软雅黑" panose="020B0503020204020204" charset="-122"/>
                <a:ea typeface="微软雅黑" panose="020B0503020204020204" charset="-122"/>
                <a:cs typeface="微软雅黑" panose="020B0503020204020204" charset="-122"/>
              </a:rPr>
              <a:t>为</a:t>
            </a:r>
            <a:r>
              <a:rPr sz="1600" spc="-5" dirty="0">
                <a:solidFill>
                  <a:schemeClr val="tx2"/>
                </a:solidFill>
                <a:latin typeface="微软雅黑" panose="020B0503020204020204" charset="-122"/>
                <a:ea typeface="微软雅黑" panose="020B0503020204020204" charset="-122"/>
                <a:cs typeface="微软雅黑" panose="020B0503020204020204" charset="-122"/>
              </a:rPr>
              <a:t>此</a:t>
            </a:r>
            <a:r>
              <a:rPr sz="1600" spc="-15" dirty="0">
                <a:solidFill>
                  <a:schemeClr val="tx2"/>
                </a:solidFill>
                <a:latin typeface="微软雅黑" panose="020B0503020204020204" charset="-122"/>
                <a:ea typeface="微软雅黑" panose="020B0503020204020204" charset="-122"/>
                <a:cs typeface="微软雅黑" panose="020B0503020204020204" charset="-122"/>
              </a:rPr>
              <a:t>，  </a:t>
            </a:r>
            <a:r>
              <a:rPr sz="1600" spc="5" dirty="0">
                <a:solidFill>
                  <a:schemeClr val="tx2"/>
                </a:solidFill>
                <a:latin typeface="微软雅黑" panose="020B0503020204020204" charset="-122"/>
                <a:ea typeface="微软雅黑" panose="020B0503020204020204" charset="-122"/>
                <a:cs typeface="微软雅黑" panose="020B0503020204020204" charset="-122"/>
              </a:rPr>
              <a:t>在</a:t>
            </a:r>
            <a:r>
              <a:rPr sz="1600" spc="-5" dirty="0">
                <a:solidFill>
                  <a:schemeClr val="tx2"/>
                </a:solidFill>
                <a:latin typeface="微软雅黑" panose="020B0503020204020204" charset="-122"/>
                <a:ea typeface="微软雅黑" panose="020B0503020204020204" charset="-122"/>
                <a:cs typeface="微软雅黑" panose="020B0503020204020204" charset="-122"/>
              </a:rPr>
              <a:t>国际</a:t>
            </a:r>
            <a:r>
              <a:rPr sz="1600" spc="5" dirty="0">
                <a:solidFill>
                  <a:schemeClr val="tx2"/>
                </a:solidFill>
                <a:latin typeface="微软雅黑" panose="020B0503020204020204" charset="-122"/>
                <a:ea typeface="微软雅黑" panose="020B0503020204020204" charset="-122"/>
                <a:cs typeface="微软雅黑" panose="020B0503020204020204" charset="-122"/>
              </a:rPr>
              <a:t>、</a:t>
            </a:r>
            <a:r>
              <a:rPr sz="1600" spc="-5" dirty="0">
                <a:solidFill>
                  <a:schemeClr val="tx2"/>
                </a:solidFill>
                <a:latin typeface="微软雅黑" panose="020B0503020204020204" charset="-122"/>
                <a:ea typeface="微软雅黑" panose="020B0503020204020204" charset="-122"/>
                <a:cs typeface="微软雅黑" panose="020B0503020204020204" charset="-122"/>
              </a:rPr>
              <a:t>区</a:t>
            </a:r>
            <a:r>
              <a:rPr sz="1600" spc="5" dirty="0">
                <a:solidFill>
                  <a:schemeClr val="tx2"/>
                </a:solidFill>
                <a:latin typeface="微软雅黑" panose="020B0503020204020204" charset="-122"/>
                <a:ea typeface="微软雅黑" panose="020B0503020204020204" charset="-122"/>
                <a:cs typeface="微软雅黑" panose="020B0503020204020204" charset="-122"/>
              </a:rPr>
              <a:t>域</a:t>
            </a:r>
            <a:r>
              <a:rPr sz="1600" spc="-5" dirty="0">
                <a:solidFill>
                  <a:schemeClr val="tx2"/>
                </a:solidFill>
                <a:latin typeface="微软雅黑" panose="020B0503020204020204" charset="-122"/>
                <a:ea typeface="微软雅黑" panose="020B0503020204020204" charset="-122"/>
                <a:cs typeface="微软雅黑" panose="020B0503020204020204" charset="-122"/>
              </a:rPr>
              <a:t>、</a:t>
            </a:r>
            <a:r>
              <a:rPr sz="1600" spc="5" dirty="0">
                <a:solidFill>
                  <a:schemeClr val="tx2"/>
                </a:solidFill>
                <a:latin typeface="微软雅黑" panose="020B0503020204020204" charset="-122"/>
                <a:ea typeface="微软雅黑" panose="020B0503020204020204" charset="-122"/>
                <a:cs typeface="微软雅黑" panose="020B0503020204020204" charset="-122"/>
              </a:rPr>
              <a:t>国</a:t>
            </a:r>
            <a:r>
              <a:rPr sz="1600" spc="-5" dirty="0">
                <a:solidFill>
                  <a:schemeClr val="tx2"/>
                </a:solidFill>
                <a:latin typeface="微软雅黑" panose="020B0503020204020204" charset="-122"/>
                <a:ea typeface="微软雅黑" panose="020B0503020204020204" charset="-122"/>
                <a:cs typeface="微软雅黑" panose="020B0503020204020204" charset="-122"/>
              </a:rPr>
              <a:t>家和</a:t>
            </a:r>
            <a:r>
              <a:rPr sz="1600" spc="5" dirty="0">
                <a:solidFill>
                  <a:schemeClr val="tx2"/>
                </a:solidFill>
                <a:latin typeface="微软雅黑" panose="020B0503020204020204" charset="-122"/>
                <a:ea typeface="微软雅黑" panose="020B0503020204020204" charset="-122"/>
                <a:cs typeface="微软雅黑" panose="020B0503020204020204" charset="-122"/>
              </a:rPr>
              <a:t>地</a:t>
            </a:r>
            <a:r>
              <a:rPr sz="1600" spc="-5" dirty="0">
                <a:solidFill>
                  <a:schemeClr val="tx2"/>
                </a:solidFill>
                <a:latin typeface="微软雅黑" panose="020B0503020204020204" charset="-122"/>
                <a:ea typeface="微软雅黑" panose="020B0503020204020204" charset="-122"/>
                <a:cs typeface="微软雅黑" panose="020B0503020204020204" charset="-122"/>
              </a:rPr>
              <a:t>方</a:t>
            </a:r>
            <a:r>
              <a:rPr sz="1600" spc="5" dirty="0">
                <a:solidFill>
                  <a:schemeClr val="tx2"/>
                </a:solidFill>
                <a:latin typeface="微软雅黑" panose="020B0503020204020204" charset="-122"/>
                <a:ea typeface="微软雅黑" panose="020B0503020204020204" charset="-122"/>
                <a:cs typeface="微软雅黑" panose="020B0503020204020204" charset="-122"/>
              </a:rPr>
              <a:t>等</a:t>
            </a:r>
            <a:r>
              <a:rPr sz="1600" spc="-5" dirty="0">
                <a:solidFill>
                  <a:schemeClr val="tx2"/>
                </a:solidFill>
                <a:latin typeface="微软雅黑" panose="020B0503020204020204" charset="-122"/>
                <a:ea typeface="微软雅黑" panose="020B0503020204020204" charset="-122"/>
                <a:cs typeface="微软雅黑" panose="020B0503020204020204" charset="-122"/>
              </a:rPr>
              <a:t>各</a:t>
            </a:r>
            <a:r>
              <a:rPr sz="1600" spc="5" dirty="0">
                <a:solidFill>
                  <a:schemeClr val="tx2"/>
                </a:solidFill>
                <a:latin typeface="微软雅黑" panose="020B0503020204020204" charset="-122"/>
                <a:ea typeface="微软雅黑" panose="020B0503020204020204" charset="-122"/>
                <a:cs typeface="微软雅黑" panose="020B0503020204020204" charset="-122"/>
              </a:rPr>
              <a:t>个</a:t>
            </a:r>
            <a:r>
              <a:rPr sz="1600" spc="-5" dirty="0">
                <a:solidFill>
                  <a:schemeClr val="tx2"/>
                </a:solidFill>
                <a:latin typeface="微软雅黑" panose="020B0503020204020204" charset="-122"/>
                <a:ea typeface="微软雅黑" panose="020B0503020204020204" charset="-122"/>
                <a:cs typeface="微软雅黑" panose="020B0503020204020204" charset="-122"/>
              </a:rPr>
              <a:t>层面</a:t>
            </a:r>
            <a:r>
              <a:rPr sz="1600" spc="5" dirty="0">
                <a:solidFill>
                  <a:schemeClr val="tx2"/>
                </a:solidFill>
                <a:latin typeface="微软雅黑" panose="020B0503020204020204" charset="-122"/>
                <a:ea typeface="微软雅黑" panose="020B0503020204020204" charset="-122"/>
                <a:cs typeface="微软雅黑" panose="020B0503020204020204" charset="-122"/>
              </a:rPr>
              <a:t>上</a:t>
            </a:r>
            <a:r>
              <a:rPr sz="1600" spc="-5" dirty="0">
                <a:solidFill>
                  <a:schemeClr val="tx2"/>
                </a:solidFill>
                <a:latin typeface="微软雅黑" panose="020B0503020204020204" charset="-122"/>
                <a:ea typeface="微软雅黑" panose="020B0503020204020204" charset="-122"/>
                <a:cs typeface="微软雅黑" panose="020B0503020204020204" charset="-122"/>
              </a:rPr>
              <a:t>，</a:t>
            </a:r>
            <a:r>
              <a:rPr sz="1600" spc="5" dirty="0">
                <a:solidFill>
                  <a:schemeClr val="tx2"/>
                </a:solidFill>
                <a:latin typeface="微软雅黑" panose="020B0503020204020204" charset="-122"/>
                <a:ea typeface="微软雅黑" panose="020B0503020204020204" charset="-122"/>
                <a:cs typeface="微软雅黑" panose="020B0503020204020204" charset="-122"/>
              </a:rPr>
              <a:t>公</a:t>
            </a:r>
            <a:r>
              <a:rPr sz="1600" spc="-15" dirty="0">
                <a:solidFill>
                  <a:schemeClr val="tx2"/>
                </a:solidFill>
                <a:latin typeface="微软雅黑" panose="020B0503020204020204" charset="-122"/>
                <a:ea typeface="微软雅黑" panose="020B0503020204020204" charset="-122"/>
                <a:cs typeface="微软雅黑" panose="020B0503020204020204" charset="-122"/>
              </a:rPr>
              <a:t>私 </a:t>
            </a:r>
            <a:r>
              <a:rPr sz="1600" spc="5" dirty="0">
                <a:solidFill>
                  <a:schemeClr val="tx2"/>
                </a:solidFill>
                <a:latin typeface="微软雅黑" panose="020B0503020204020204" charset="-122"/>
                <a:ea typeface="微软雅黑" panose="020B0503020204020204" charset="-122"/>
                <a:cs typeface="微软雅黑" panose="020B0503020204020204" charset="-122"/>
              </a:rPr>
              <a:t>领</a:t>
            </a:r>
            <a:r>
              <a:rPr sz="1600" spc="-5" dirty="0">
                <a:solidFill>
                  <a:schemeClr val="tx2"/>
                </a:solidFill>
                <a:latin typeface="微软雅黑" panose="020B0503020204020204" charset="-122"/>
                <a:ea typeface="微软雅黑" panose="020B0503020204020204" charset="-122"/>
                <a:cs typeface="微软雅黑" panose="020B0503020204020204" charset="-122"/>
              </a:rPr>
              <a:t>域均</a:t>
            </a:r>
            <a:r>
              <a:rPr sz="1600" spc="5" dirty="0">
                <a:solidFill>
                  <a:schemeClr val="tx2"/>
                </a:solidFill>
                <a:latin typeface="微软雅黑" panose="020B0503020204020204" charset="-122"/>
                <a:ea typeface="微软雅黑" panose="020B0503020204020204" charset="-122"/>
                <a:cs typeface="微软雅黑" panose="020B0503020204020204" charset="-122"/>
              </a:rPr>
              <a:t>在</a:t>
            </a:r>
            <a:r>
              <a:rPr sz="1600" spc="-5" dirty="0">
                <a:solidFill>
                  <a:schemeClr val="tx2"/>
                </a:solidFill>
                <a:latin typeface="微软雅黑" panose="020B0503020204020204" charset="-122"/>
                <a:ea typeface="微软雅黑" panose="020B0503020204020204" charset="-122"/>
                <a:cs typeface="微软雅黑" panose="020B0503020204020204" charset="-122"/>
              </a:rPr>
              <a:t>制</a:t>
            </a:r>
            <a:r>
              <a:rPr sz="1600" spc="5" dirty="0">
                <a:solidFill>
                  <a:schemeClr val="tx2"/>
                </a:solidFill>
                <a:latin typeface="微软雅黑" panose="020B0503020204020204" charset="-122"/>
                <a:ea typeface="微软雅黑" panose="020B0503020204020204" charset="-122"/>
                <a:cs typeface="微软雅黑" panose="020B0503020204020204" charset="-122"/>
              </a:rPr>
              <a:t>定</a:t>
            </a:r>
            <a:r>
              <a:rPr sz="1600" spc="-5" dirty="0">
                <a:solidFill>
                  <a:schemeClr val="tx2"/>
                </a:solidFill>
                <a:latin typeface="微软雅黑" panose="020B0503020204020204" charset="-122"/>
                <a:ea typeface="微软雅黑" panose="020B0503020204020204" charset="-122"/>
                <a:cs typeface="微软雅黑" panose="020B0503020204020204" charset="-122"/>
              </a:rPr>
              <a:t>措</a:t>
            </a:r>
            <a:r>
              <a:rPr sz="1600" spc="5" dirty="0">
                <a:solidFill>
                  <a:schemeClr val="tx2"/>
                </a:solidFill>
                <a:latin typeface="微软雅黑" panose="020B0503020204020204" charset="-122"/>
                <a:ea typeface="微软雅黑" panose="020B0503020204020204" charset="-122"/>
                <a:cs typeface="微软雅黑" panose="020B0503020204020204" charset="-122"/>
              </a:rPr>
              <a:t>施</a:t>
            </a:r>
            <a:r>
              <a:rPr sz="1600" spc="-5" dirty="0">
                <a:solidFill>
                  <a:schemeClr val="tx2"/>
                </a:solidFill>
                <a:latin typeface="微软雅黑" panose="020B0503020204020204" charset="-122"/>
                <a:ea typeface="微软雅黑" panose="020B0503020204020204" charset="-122"/>
                <a:cs typeface="微软雅黑" panose="020B0503020204020204" charset="-122"/>
              </a:rPr>
              <a:t>和采</a:t>
            </a:r>
            <a:r>
              <a:rPr sz="1600" spc="5" dirty="0">
                <a:solidFill>
                  <a:schemeClr val="tx2"/>
                </a:solidFill>
                <a:latin typeface="微软雅黑" panose="020B0503020204020204" charset="-122"/>
                <a:ea typeface="微软雅黑" panose="020B0503020204020204" charset="-122"/>
                <a:cs typeface="微软雅黑" panose="020B0503020204020204" charset="-122"/>
              </a:rPr>
              <a:t>取</a:t>
            </a:r>
            <a:r>
              <a:rPr sz="1600" spc="-5" dirty="0">
                <a:solidFill>
                  <a:schemeClr val="tx2"/>
                </a:solidFill>
                <a:latin typeface="微软雅黑" panose="020B0503020204020204" charset="-122"/>
                <a:ea typeface="微软雅黑" panose="020B0503020204020204" charset="-122"/>
                <a:cs typeface="微软雅黑" panose="020B0503020204020204" charset="-122"/>
              </a:rPr>
              <a:t>行</a:t>
            </a:r>
            <a:r>
              <a:rPr sz="1600" spc="5" dirty="0">
                <a:solidFill>
                  <a:schemeClr val="tx2"/>
                </a:solidFill>
                <a:latin typeface="微软雅黑" panose="020B0503020204020204" charset="-122"/>
                <a:ea typeface="微软雅黑" panose="020B0503020204020204" charset="-122"/>
                <a:cs typeface="微软雅黑" panose="020B0503020204020204" charset="-122"/>
              </a:rPr>
              <a:t>动</a:t>
            </a:r>
            <a:r>
              <a:rPr sz="1600" spc="-5" dirty="0">
                <a:solidFill>
                  <a:schemeClr val="tx2"/>
                </a:solidFill>
                <a:latin typeface="微软雅黑" panose="020B0503020204020204" charset="-122"/>
                <a:ea typeface="微软雅黑" panose="020B0503020204020204" charset="-122"/>
                <a:cs typeface="微软雅黑" panose="020B0503020204020204" charset="-122"/>
              </a:rPr>
              <a:t>，</a:t>
            </a:r>
            <a:r>
              <a:rPr sz="1600" spc="5" dirty="0">
                <a:solidFill>
                  <a:schemeClr val="tx2"/>
                </a:solidFill>
                <a:latin typeface="微软雅黑" panose="020B0503020204020204" charset="-122"/>
                <a:ea typeface="微软雅黑" panose="020B0503020204020204" charset="-122"/>
                <a:cs typeface="微软雅黑" panose="020B0503020204020204" charset="-122"/>
              </a:rPr>
              <a:t>限</a:t>
            </a:r>
            <a:r>
              <a:rPr sz="1600" spc="-5" dirty="0">
                <a:solidFill>
                  <a:schemeClr val="tx2"/>
                </a:solidFill>
                <a:latin typeface="微软雅黑" panose="020B0503020204020204" charset="-122"/>
                <a:ea typeface="微软雅黑" panose="020B0503020204020204" charset="-122"/>
                <a:cs typeface="微软雅黑" panose="020B0503020204020204" charset="-122"/>
              </a:rPr>
              <a:t>制大</a:t>
            </a:r>
            <a:r>
              <a:rPr sz="1600" spc="5" dirty="0">
                <a:solidFill>
                  <a:schemeClr val="tx2"/>
                </a:solidFill>
                <a:latin typeface="微软雅黑" panose="020B0503020204020204" charset="-122"/>
                <a:ea typeface="微软雅黑" panose="020B0503020204020204" charset="-122"/>
                <a:cs typeface="微软雅黑" panose="020B0503020204020204" charset="-122"/>
              </a:rPr>
              <a:t>气</a:t>
            </a:r>
            <a:r>
              <a:rPr sz="1600" spc="-5" dirty="0">
                <a:solidFill>
                  <a:schemeClr val="tx2"/>
                </a:solidFill>
                <a:latin typeface="微软雅黑" panose="020B0503020204020204" charset="-122"/>
                <a:ea typeface="微软雅黑" panose="020B0503020204020204" charset="-122"/>
                <a:cs typeface="微软雅黑" panose="020B0503020204020204" charset="-122"/>
              </a:rPr>
              <a:t>层</a:t>
            </a:r>
            <a:r>
              <a:rPr sz="1600" spc="-15" dirty="0">
                <a:solidFill>
                  <a:schemeClr val="tx2"/>
                </a:solidFill>
                <a:latin typeface="微软雅黑" panose="020B0503020204020204" charset="-122"/>
                <a:ea typeface="微软雅黑" panose="020B0503020204020204" charset="-122"/>
                <a:cs typeface="微软雅黑" panose="020B0503020204020204" charset="-122"/>
              </a:rPr>
              <a:t>中 </a:t>
            </a:r>
            <a:r>
              <a:rPr sz="1600" spc="-10" dirty="0">
                <a:solidFill>
                  <a:schemeClr val="tx2"/>
                </a:solidFill>
                <a:latin typeface="微软雅黑" panose="020B0503020204020204" charset="-122"/>
                <a:ea typeface="微软雅黑" panose="020B0503020204020204" charset="-122"/>
                <a:cs typeface="微软雅黑" panose="020B0503020204020204" charset="-122"/>
              </a:rPr>
              <a:t>2020</a:t>
            </a:r>
            <a:r>
              <a:rPr sz="1600" spc="5" dirty="0">
                <a:solidFill>
                  <a:schemeClr val="tx2"/>
                </a:solidFill>
                <a:latin typeface="微软雅黑" panose="020B0503020204020204" charset="-122"/>
                <a:ea typeface="微软雅黑" panose="020B0503020204020204" charset="-122"/>
                <a:cs typeface="微软雅黑" panose="020B0503020204020204" charset="-122"/>
              </a:rPr>
              <a:t>年</a:t>
            </a:r>
            <a:r>
              <a:rPr sz="1600" spc="-10" dirty="0">
                <a:solidFill>
                  <a:schemeClr val="tx2"/>
                </a:solidFill>
                <a:latin typeface="微软雅黑" panose="020B0503020204020204" charset="-122"/>
                <a:ea typeface="微软雅黑" panose="020B0503020204020204" charset="-122"/>
                <a:cs typeface="微软雅黑" panose="020B0503020204020204" charset="-122"/>
              </a:rPr>
              <a:t>7</a:t>
            </a:r>
            <a:r>
              <a:rPr sz="1600" spc="10" dirty="0">
                <a:solidFill>
                  <a:schemeClr val="tx2"/>
                </a:solidFill>
                <a:latin typeface="微软雅黑" panose="020B0503020204020204" charset="-122"/>
                <a:ea typeface="微软雅黑" panose="020B0503020204020204" charset="-122"/>
                <a:cs typeface="微软雅黑" panose="020B0503020204020204" charset="-122"/>
              </a:rPr>
              <a:t>月，世界气象组织指出</a:t>
            </a:r>
            <a:r>
              <a:rPr sz="1600" spc="-5" dirty="0">
                <a:solidFill>
                  <a:schemeClr val="tx2"/>
                </a:solidFill>
                <a:latin typeface="微软雅黑" panose="020B0503020204020204" charset="-122"/>
                <a:ea typeface="微软雅黑" panose="020B0503020204020204" charset="-122"/>
                <a:cs typeface="微软雅黑" panose="020B0503020204020204" charset="-122"/>
              </a:rPr>
              <a:t>，地</a:t>
            </a:r>
            <a:r>
              <a:rPr sz="1600" spc="10" dirty="0">
                <a:solidFill>
                  <a:schemeClr val="tx2"/>
                </a:solidFill>
                <a:latin typeface="微软雅黑" panose="020B0503020204020204" charset="-122"/>
                <a:ea typeface="微软雅黑" panose="020B0503020204020204" charset="-122"/>
                <a:cs typeface="微软雅黑" panose="020B0503020204020204" charset="-122"/>
              </a:rPr>
              <a:t>球</a:t>
            </a:r>
            <a:r>
              <a:rPr sz="1600" spc="-5" dirty="0">
                <a:solidFill>
                  <a:schemeClr val="tx2"/>
                </a:solidFill>
                <a:latin typeface="微软雅黑" panose="020B0503020204020204" charset="-122"/>
                <a:ea typeface="微软雅黑" panose="020B0503020204020204" charset="-122"/>
                <a:cs typeface="微软雅黑" panose="020B0503020204020204" charset="-122"/>
              </a:rPr>
              <a:t>平</a:t>
            </a:r>
            <a:r>
              <a:rPr sz="1600" spc="10" dirty="0">
                <a:solidFill>
                  <a:schemeClr val="tx2"/>
                </a:solidFill>
                <a:latin typeface="微软雅黑" panose="020B0503020204020204" charset="-122"/>
                <a:ea typeface="微软雅黑" panose="020B0503020204020204" charset="-122"/>
                <a:cs typeface="微软雅黑" panose="020B0503020204020204" charset="-122"/>
              </a:rPr>
              <a:t>均</a:t>
            </a:r>
            <a:r>
              <a:rPr sz="1600" spc="-5" dirty="0">
                <a:solidFill>
                  <a:schemeClr val="tx2"/>
                </a:solidFill>
                <a:latin typeface="微软雅黑" panose="020B0503020204020204" charset="-122"/>
                <a:ea typeface="微软雅黑" panose="020B0503020204020204" charset="-122"/>
                <a:cs typeface="微软雅黑" panose="020B0503020204020204" charset="-122"/>
              </a:rPr>
              <a:t>温</a:t>
            </a:r>
            <a:r>
              <a:rPr sz="1600" spc="-15" dirty="0">
                <a:solidFill>
                  <a:schemeClr val="tx2"/>
                </a:solidFill>
                <a:latin typeface="微软雅黑" panose="020B0503020204020204" charset="-122"/>
                <a:ea typeface="微软雅黑" panose="020B0503020204020204" charset="-122"/>
                <a:cs typeface="微软雅黑" panose="020B0503020204020204" charset="-122"/>
              </a:rPr>
              <a:t>度</a:t>
            </a:r>
            <a:r>
              <a:rPr sz="1600" spc="10" dirty="0">
                <a:solidFill>
                  <a:schemeClr val="tx2"/>
                </a:solidFill>
                <a:latin typeface="微软雅黑" panose="020B0503020204020204" charset="-122"/>
                <a:ea typeface="微软雅黑" panose="020B0503020204020204" charset="-122"/>
                <a:cs typeface="微软雅黑" panose="020B0503020204020204" charset="-122"/>
              </a:rPr>
              <a:t>已比工业化</a:t>
            </a:r>
            <a:r>
              <a:rPr sz="1600" spc="-5" dirty="0">
                <a:solidFill>
                  <a:schemeClr val="tx2"/>
                </a:solidFill>
                <a:latin typeface="微软雅黑" panose="020B0503020204020204" charset="-122"/>
                <a:ea typeface="微软雅黑" panose="020B0503020204020204" charset="-122"/>
                <a:cs typeface="微软雅黑" panose="020B0503020204020204" charset="-122"/>
              </a:rPr>
              <a:t>前</a:t>
            </a:r>
            <a:r>
              <a:rPr sz="1600" spc="10" dirty="0">
                <a:solidFill>
                  <a:schemeClr val="tx2"/>
                </a:solidFill>
                <a:latin typeface="微软雅黑" panose="020B0503020204020204" charset="-122"/>
                <a:ea typeface="微软雅黑" panose="020B0503020204020204" charset="-122"/>
                <a:cs typeface="微软雅黑" panose="020B0503020204020204" charset="-122"/>
              </a:rPr>
              <a:t>时</a:t>
            </a:r>
            <a:r>
              <a:rPr sz="1600" spc="-5" dirty="0">
                <a:solidFill>
                  <a:schemeClr val="tx2"/>
                </a:solidFill>
                <a:latin typeface="微软雅黑" panose="020B0503020204020204" charset="-122"/>
                <a:ea typeface="微软雅黑" panose="020B0503020204020204" charset="-122"/>
                <a:cs typeface="微软雅黑" panose="020B0503020204020204" charset="-122"/>
              </a:rPr>
              <a:t>期高</a:t>
            </a:r>
            <a:r>
              <a:rPr sz="1600" spc="10" dirty="0">
                <a:solidFill>
                  <a:schemeClr val="tx2"/>
                </a:solidFill>
                <a:latin typeface="微软雅黑" panose="020B0503020204020204" charset="-122"/>
                <a:ea typeface="微软雅黑" panose="020B0503020204020204" charset="-122"/>
                <a:cs typeface="微软雅黑" panose="020B0503020204020204" charset="-122"/>
              </a:rPr>
              <a:t>出了</a:t>
            </a:r>
            <a:r>
              <a:rPr sz="1600" spc="-5" dirty="0">
                <a:solidFill>
                  <a:schemeClr val="tx2"/>
                </a:solidFill>
                <a:latin typeface="微软雅黑" panose="020B0503020204020204" charset="-122"/>
                <a:ea typeface="微软雅黑" panose="020B0503020204020204" charset="-122"/>
                <a:cs typeface="微软雅黑" panose="020B0503020204020204" charset="-122"/>
              </a:rPr>
              <a:t>1°C</a:t>
            </a:r>
            <a:r>
              <a:rPr sz="1600" spc="10" dirty="0">
                <a:solidFill>
                  <a:schemeClr val="tx2"/>
                </a:solidFill>
                <a:latin typeface="微软雅黑" panose="020B0503020204020204" charset="-122"/>
                <a:ea typeface="微软雅黑" panose="020B0503020204020204" charset="-122"/>
                <a:cs typeface="微软雅黑" panose="020B0503020204020204" charset="-122"/>
              </a:rPr>
              <a:t>以上</a:t>
            </a:r>
            <a:r>
              <a:rPr sz="1600" spc="-5" dirty="0">
                <a:solidFill>
                  <a:schemeClr val="tx2"/>
                </a:solidFill>
                <a:latin typeface="微软雅黑" panose="020B0503020204020204" charset="-122"/>
                <a:ea typeface="微软雅黑" panose="020B0503020204020204" charset="-122"/>
                <a:cs typeface="微软雅黑" panose="020B0503020204020204" charset="-122"/>
              </a:rPr>
              <a:t>。</a:t>
            </a:r>
            <a:r>
              <a:rPr sz="1600" spc="10" dirty="0">
                <a:solidFill>
                  <a:schemeClr val="tx2"/>
                </a:solidFill>
                <a:latin typeface="微软雅黑" panose="020B0503020204020204" charset="-122"/>
                <a:ea typeface="微软雅黑" panose="020B0503020204020204" charset="-122"/>
                <a:cs typeface="微软雅黑" panose="020B0503020204020204" charset="-122"/>
              </a:rPr>
              <a:t>过</a:t>
            </a:r>
            <a:r>
              <a:rPr sz="1600" spc="-5" dirty="0">
                <a:solidFill>
                  <a:schemeClr val="tx2"/>
                </a:solidFill>
                <a:latin typeface="微软雅黑" panose="020B0503020204020204" charset="-122"/>
                <a:ea typeface="微软雅黑" panose="020B0503020204020204" charset="-122"/>
                <a:cs typeface="微软雅黑" panose="020B0503020204020204" charset="-122"/>
              </a:rPr>
              <a:t>去的</a:t>
            </a:r>
            <a:r>
              <a:rPr sz="1600" spc="10" dirty="0">
                <a:solidFill>
                  <a:schemeClr val="tx2"/>
                </a:solidFill>
                <a:latin typeface="微软雅黑" panose="020B0503020204020204" charset="-122"/>
                <a:ea typeface="微软雅黑" panose="020B0503020204020204" charset="-122"/>
                <a:cs typeface="微软雅黑" panose="020B0503020204020204" charset="-122"/>
              </a:rPr>
              <a:t>五</a:t>
            </a:r>
            <a:r>
              <a:rPr sz="1600" spc="-10" dirty="0">
                <a:solidFill>
                  <a:schemeClr val="tx2"/>
                </a:solidFill>
                <a:latin typeface="微软雅黑" panose="020B0503020204020204" charset="-122"/>
                <a:ea typeface="微软雅黑" panose="020B0503020204020204" charset="-122"/>
                <a:cs typeface="微软雅黑" panose="020B0503020204020204" charset="-122"/>
              </a:rPr>
              <a:t>年 </a:t>
            </a:r>
            <a:r>
              <a:rPr sz="1600" spc="5" dirty="0">
                <a:solidFill>
                  <a:schemeClr val="tx2"/>
                </a:solidFill>
                <a:latin typeface="微软雅黑" panose="020B0503020204020204" charset="-122"/>
                <a:ea typeface="微软雅黑" panose="020B0503020204020204" charset="-122"/>
                <a:cs typeface="微软雅黑" panose="020B0503020204020204" charset="-122"/>
              </a:rPr>
              <a:t>是有记录以</a:t>
            </a:r>
            <a:r>
              <a:rPr sz="1600" spc="-5" dirty="0">
                <a:solidFill>
                  <a:schemeClr val="tx2"/>
                </a:solidFill>
                <a:latin typeface="微软雅黑" panose="020B0503020204020204" charset="-122"/>
                <a:ea typeface="微软雅黑" panose="020B0503020204020204" charset="-122"/>
                <a:cs typeface="微软雅黑" panose="020B0503020204020204" charset="-122"/>
              </a:rPr>
              <a:t>来</a:t>
            </a:r>
            <a:r>
              <a:rPr sz="1600" spc="5" dirty="0">
                <a:solidFill>
                  <a:schemeClr val="tx2"/>
                </a:solidFill>
                <a:latin typeface="微软雅黑" panose="020B0503020204020204" charset="-122"/>
                <a:ea typeface="微软雅黑" panose="020B0503020204020204" charset="-122"/>
                <a:cs typeface="微软雅黑" panose="020B0503020204020204" charset="-122"/>
              </a:rPr>
              <a:t>最</a:t>
            </a:r>
            <a:r>
              <a:rPr sz="1600" spc="-5" dirty="0">
                <a:solidFill>
                  <a:schemeClr val="tx2"/>
                </a:solidFill>
                <a:latin typeface="微软雅黑" panose="020B0503020204020204" charset="-122"/>
                <a:ea typeface="微软雅黑" panose="020B0503020204020204" charset="-122"/>
                <a:cs typeface="微软雅黑" panose="020B0503020204020204" charset="-122"/>
              </a:rPr>
              <a:t>热的</a:t>
            </a:r>
            <a:r>
              <a:rPr sz="1600" spc="5" dirty="0">
                <a:solidFill>
                  <a:schemeClr val="tx2"/>
                </a:solidFill>
                <a:latin typeface="微软雅黑" panose="020B0503020204020204" charset="-122"/>
                <a:ea typeface="微软雅黑" panose="020B0503020204020204" charset="-122"/>
                <a:cs typeface="微软雅黑" panose="020B0503020204020204" charset="-122"/>
              </a:rPr>
              <a:t>五</a:t>
            </a:r>
            <a:r>
              <a:rPr sz="1600" spc="-5" dirty="0">
                <a:solidFill>
                  <a:schemeClr val="tx2"/>
                </a:solidFill>
                <a:latin typeface="微软雅黑" panose="020B0503020204020204" charset="-122"/>
                <a:ea typeface="微软雅黑" panose="020B0503020204020204" charset="-122"/>
                <a:cs typeface="微软雅黑" panose="020B0503020204020204" charset="-122"/>
              </a:rPr>
              <a:t>年</a:t>
            </a:r>
            <a:r>
              <a:rPr sz="1600" spc="5" dirty="0">
                <a:solidFill>
                  <a:schemeClr val="tx2"/>
                </a:solidFill>
                <a:latin typeface="微软雅黑" panose="020B0503020204020204" charset="-122"/>
                <a:ea typeface="微软雅黑" panose="020B0503020204020204" charset="-122"/>
                <a:cs typeface="微软雅黑" panose="020B0503020204020204" charset="-122"/>
              </a:rPr>
              <a:t>。</a:t>
            </a:r>
            <a:r>
              <a:rPr sz="1600" spc="-5" dirty="0">
                <a:solidFill>
                  <a:schemeClr val="tx2"/>
                </a:solidFill>
                <a:latin typeface="微软雅黑" panose="020B0503020204020204" charset="-122"/>
                <a:ea typeface="微软雅黑" panose="020B0503020204020204" charset="-122"/>
                <a:cs typeface="微软雅黑" panose="020B0503020204020204" charset="-122"/>
              </a:rPr>
              <a:t>未来</a:t>
            </a:r>
            <a:r>
              <a:rPr sz="1600" spc="5" dirty="0">
                <a:solidFill>
                  <a:schemeClr val="tx2"/>
                </a:solidFill>
                <a:latin typeface="微软雅黑" panose="020B0503020204020204" charset="-122"/>
                <a:ea typeface="微软雅黑" panose="020B0503020204020204" charset="-122"/>
                <a:cs typeface="微软雅黑" panose="020B0503020204020204" charset="-122"/>
              </a:rPr>
              <a:t>五</a:t>
            </a:r>
            <a:r>
              <a:rPr sz="1600" spc="20" dirty="0">
                <a:solidFill>
                  <a:schemeClr val="tx2"/>
                </a:solidFill>
                <a:latin typeface="微软雅黑" panose="020B0503020204020204" charset="-122"/>
                <a:ea typeface="微软雅黑" panose="020B0503020204020204" charset="-122"/>
                <a:cs typeface="微软雅黑" panose="020B0503020204020204" charset="-122"/>
              </a:rPr>
              <a:t>年</a:t>
            </a:r>
            <a:r>
              <a:rPr sz="1600" spc="-10" dirty="0">
                <a:solidFill>
                  <a:schemeClr val="tx2"/>
                </a:solidFill>
                <a:latin typeface="微软雅黑" panose="020B0503020204020204" charset="-122"/>
                <a:ea typeface="微软雅黑" panose="020B0503020204020204" charset="-122"/>
                <a:cs typeface="微软雅黑" panose="020B0503020204020204" charset="-122"/>
              </a:rPr>
              <a:t>(2020-2024  </a:t>
            </a:r>
            <a:r>
              <a:rPr sz="1600" spc="5" dirty="0">
                <a:solidFill>
                  <a:schemeClr val="tx2"/>
                </a:solidFill>
                <a:latin typeface="微软雅黑" panose="020B0503020204020204" charset="-122"/>
                <a:ea typeface="微软雅黑" panose="020B0503020204020204" charset="-122"/>
                <a:cs typeface="微软雅黑" panose="020B0503020204020204" charset="-122"/>
              </a:rPr>
              <a:t>年</a:t>
            </a:r>
            <a:r>
              <a:rPr sz="1600" spc="-15" dirty="0">
                <a:solidFill>
                  <a:schemeClr val="tx2"/>
                </a:solidFill>
                <a:latin typeface="微软雅黑" panose="020B0503020204020204" charset="-122"/>
                <a:ea typeface="微软雅黑" panose="020B0503020204020204" charset="-122"/>
                <a:cs typeface="微软雅黑" panose="020B0503020204020204" charset="-122"/>
              </a:rPr>
              <a:t>)</a:t>
            </a:r>
            <a:r>
              <a:rPr sz="1600" spc="5" dirty="0">
                <a:solidFill>
                  <a:schemeClr val="tx2"/>
                </a:solidFill>
                <a:latin typeface="微软雅黑" panose="020B0503020204020204" charset="-122"/>
                <a:ea typeface="微软雅黑" panose="020B0503020204020204" charset="-122"/>
                <a:cs typeface="微软雅黑" panose="020B0503020204020204" charset="-122"/>
              </a:rPr>
              <a:t>中，每年的</a:t>
            </a:r>
            <a:r>
              <a:rPr sz="1600" spc="-5" dirty="0">
                <a:solidFill>
                  <a:schemeClr val="tx2"/>
                </a:solidFill>
                <a:latin typeface="微软雅黑" panose="020B0503020204020204" charset="-122"/>
                <a:ea typeface="微软雅黑" panose="020B0503020204020204" charset="-122"/>
                <a:cs typeface="微软雅黑" panose="020B0503020204020204" charset="-122"/>
              </a:rPr>
              <a:t>全</a:t>
            </a:r>
            <a:r>
              <a:rPr sz="1600" spc="5" dirty="0">
                <a:solidFill>
                  <a:schemeClr val="tx2"/>
                </a:solidFill>
                <a:latin typeface="微软雅黑" panose="020B0503020204020204" charset="-122"/>
                <a:ea typeface="微软雅黑" panose="020B0503020204020204" charset="-122"/>
                <a:cs typeface="微软雅黑" panose="020B0503020204020204" charset="-122"/>
              </a:rPr>
              <a:t>球</a:t>
            </a:r>
            <a:r>
              <a:rPr sz="1600" spc="-5" dirty="0">
                <a:solidFill>
                  <a:schemeClr val="tx2"/>
                </a:solidFill>
                <a:latin typeface="微软雅黑" panose="020B0503020204020204" charset="-122"/>
                <a:ea typeface="微软雅黑" panose="020B0503020204020204" charset="-122"/>
                <a:cs typeface="微软雅黑" panose="020B0503020204020204" charset="-122"/>
              </a:rPr>
              <a:t>年均</a:t>
            </a:r>
            <a:r>
              <a:rPr sz="1600" spc="5" dirty="0">
                <a:solidFill>
                  <a:schemeClr val="tx2"/>
                </a:solidFill>
                <a:latin typeface="微软雅黑" panose="020B0503020204020204" charset="-122"/>
                <a:ea typeface="微软雅黑" panose="020B0503020204020204" charset="-122"/>
                <a:cs typeface="微软雅黑" panose="020B0503020204020204" charset="-122"/>
              </a:rPr>
              <a:t>气</a:t>
            </a:r>
            <a:r>
              <a:rPr sz="1600" spc="-5" dirty="0">
                <a:solidFill>
                  <a:schemeClr val="tx2"/>
                </a:solidFill>
                <a:latin typeface="微软雅黑" panose="020B0503020204020204" charset="-122"/>
                <a:ea typeface="微软雅黑" panose="020B0503020204020204" charset="-122"/>
                <a:cs typeface="微软雅黑" panose="020B0503020204020204" charset="-122"/>
              </a:rPr>
              <a:t>温</a:t>
            </a:r>
            <a:r>
              <a:rPr sz="1600" spc="5" dirty="0">
                <a:solidFill>
                  <a:schemeClr val="tx2"/>
                </a:solidFill>
                <a:latin typeface="微软雅黑" panose="020B0503020204020204" charset="-122"/>
                <a:ea typeface="微软雅黑" panose="020B0503020204020204" charset="-122"/>
                <a:cs typeface="微软雅黑" panose="020B0503020204020204" charset="-122"/>
              </a:rPr>
              <a:t>都</a:t>
            </a:r>
            <a:r>
              <a:rPr sz="1600" spc="-5" dirty="0">
                <a:solidFill>
                  <a:schemeClr val="tx2"/>
                </a:solidFill>
                <a:latin typeface="微软雅黑" panose="020B0503020204020204" charset="-122"/>
                <a:ea typeface="微软雅黑" panose="020B0503020204020204" charset="-122"/>
                <a:cs typeface="微软雅黑" panose="020B0503020204020204" charset="-122"/>
              </a:rPr>
              <a:t>有可</a:t>
            </a:r>
            <a:r>
              <a:rPr sz="1600" spc="5" dirty="0">
                <a:solidFill>
                  <a:schemeClr val="tx2"/>
                </a:solidFill>
                <a:latin typeface="微软雅黑" panose="020B0503020204020204" charset="-122"/>
                <a:ea typeface="微软雅黑" panose="020B0503020204020204" charset="-122"/>
                <a:cs typeface="微软雅黑" panose="020B0503020204020204" charset="-122"/>
              </a:rPr>
              <a:t>能</a:t>
            </a:r>
            <a:r>
              <a:rPr sz="1600" spc="-5" dirty="0">
                <a:solidFill>
                  <a:schemeClr val="tx2"/>
                </a:solidFill>
                <a:latin typeface="微软雅黑" panose="020B0503020204020204" charset="-122"/>
                <a:ea typeface="微软雅黑" panose="020B0503020204020204" charset="-122"/>
                <a:cs typeface="微软雅黑" panose="020B0503020204020204" charset="-122"/>
              </a:rPr>
              <a:t>比工</a:t>
            </a:r>
            <a:r>
              <a:rPr sz="1600" spc="5" dirty="0">
                <a:solidFill>
                  <a:schemeClr val="tx2"/>
                </a:solidFill>
                <a:latin typeface="微软雅黑" panose="020B0503020204020204" charset="-122"/>
                <a:ea typeface="微软雅黑" panose="020B0503020204020204" charset="-122"/>
                <a:cs typeface="微软雅黑" panose="020B0503020204020204" charset="-122"/>
              </a:rPr>
              <a:t>业</a:t>
            </a:r>
            <a:r>
              <a:rPr sz="1600" spc="-5" dirty="0">
                <a:solidFill>
                  <a:schemeClr val="tx2"/>
                </a:solidFill>
                <a:latin typeface="微软雅黑" panose="020B0503020204020204" charset="-122"/>
                <a:ea typeface="微软雅黑" panose="020B0503020204020204" charset="-122"/>
                <a:cs typeface="微软雅黑" panose="020B0503020204020204" charset="-122"/>
              </a:rPr>
              <a:t>化</a:t>
            </a:r>
            <a:r>
              <a:rPr sz="1600" spc="-15" dirty="0">
                <a:solidFill>
                  <a:schemeClr val="tx2"/>
                </a:solidFill>
                <a:latin typeface="微软雅黑" panose="020B0503020204020204" charset="-122"/>
                <a:ea typeface="微软雅黑" panose="020B0503020204020204" charset="-122"/>
                <a:cs typeface="微软雅黑" panose="020B0503020204020204" charset="-122"/>
              </a:rPr>
              <a:t>前 </a:t>
            </a:r>
            <a:r>
              <a:rPr sz="1600" spc="5" dirty="0">
                <a:solidFill>
                  <a:schemeClr val="tx2"/>
                </a:solidFill>
                <a:latin typeface="微软雅黑" panose="020B0503020204020204" charset="-122"/>
                <a:ea typeface="微软雅黑" panose="020B0503020204020204" charset="-122"/>
                <a:cs typeface="微软雅黑" panose="020B0503020204020204" charset="-122"/>
              </a:rPr>
              <a:t>水平</a:t>
            </a:r>
            <a:r>
              <a:rPr sz="1600" spc="-10" dirty="0">
                <a:solidFill>
                  <a:schemeClr val="tx2"/>
                </a:solidFill>
                <a:latin typeface="微软雅黑" panose="020B0503020204020204" charset="-122"/>
                <a:ea typeface="微软雅黑" panose="020B0503020204020204" charset="-122"/>
                <a:cs typeface="微软雅黑" panose="020B0503020204020204" charset="-122"/>
              </a:rPr>
              <a:t>(1850-1900</a:t>
            </a:r>
            <a:r>
              <a:rPr sz="1600" spc="5" dirty="0">
                <a:solidFill>
                  <a:schemeClr val="tx2"/>
                </a:solidFill>
                <a:latin typeface="微软雅黑" panose="020B0503020204020204" charset="-122"/>
                <a:ea typeface="微软雅黑" panose="020B0503020204020204" charset="-122"/>
                <a:cs typeface="微软雅黑" panose="020B0503020204020204" charset="-122"/>
              </a:rPr>
              <a:t>年</a:t>
            </a:r>
            <a:r>
              <a:rPr sz="1600" spc="-15" dirty="0">
                <a:solidFill>
                  <a:schemeClr val="tx2"/>
                </a:solidFill>
                <a:latin typeface="微软雅黑" panose="020B0503020204020204" charset="-122"/>
                <a:ea typeface="微软雅黑" panose="020B0503020204020204" charset="-122"/>
                <a:cs typeface="微软雅黑" panose="020B0503020204020204" charset="-122"/>
              </a:rPr>
              <a:t>)</a:t>
            </a:r>
            <a:r>
              <a:rPr sz="1600" spc="5" dirty="0">
                <a:solidFill>
                  <a:schemeClr val="tx2"/>
                </a:solidFill>
                <a:latin typeface="微软雅黑" panose="020B0503020204020204" charset="-122"/>
                <a:ea typeface="微软雅黑" panose="020B0503020204020204" charset="-122"/>
                <a:cs typeface="微软雅黑" panose="020B0503020204020204" charset="-122"/>
              </a:rPr>
              <a:t>至少高出</a:t>
            </a:r>
            <a:r>
              <a:rPr sz="1600" spc="-10" dirty="0">
                <a:solidFill>
                  <a:schemeClr val="tx2"/>
                </a:solidFill>
                <a:latin typeface="微软雅黑" panose="020B0503020204020204" charset="-122"/>
                <a:ea typeface="微软雅黑" panose="020B0503020204020204" charset="-122"/>
                <a:cs typeface="微软雅黑" panose="020B0503020204020204" charset="-122"/>
              </a:rPr>
              <a:t>1</a:t>
            </a:r>
            <a:r>
              <a:rPr sz="1600" spc="5" dirty="0">
                <a:solidFill>
                  <a:schemeClr val="tx2"/>
                </a:solidFill>
                <a:latin typeface="微软雅黑" panose="020B0503020204020204" charset="-122"/>
                <a:ea typeface="微软雅黑" panose="020B0503020204020204" charset="-122"/>
                <a:cs typeface="微软雅黑" panose="020B0503020204020204" charset="-122"/>
              </a:rPr>
              <a:t>摄氏度，且至少有 一年高</a:t>
            </a:r>
            <a:r>
              <a:rPr sz="1600" spc="10" dirty="0">
                <a:solidFill>
                  <a:schemeClr val="tx2"/>
                </a:solidFill>
                <a:latin typeface="微软雅黑" panose="020B0503020204020204" charset="-122"/>
                <a:ea typeface="微软雅黑" panose="020B0503020204020204" charset="-122"/>
                <a:cs typeface="微软雅黑" panose="020B0503020204020204" charset="-122"/>
              </a:rPr>
              <a:t>出</a:t>
            </a:r>
            <a:r>
              <a:rPr sz="1600" spc="-5" dirty="0">
                <a:solidFill>
                  <a:schemeClr val="tx2"/>
                </a:solidFill>
                <a:latin typeface="微软雅黑" panose="020B0503020204020204" charset="-122"/>
                <a:ea typeface="微软雅黑" panose="020B0503020204020204" charset="-122"/>
                <a:cs typeface="微软雅黑" panose="020B0503020204020204" charset="-122"/>
              </a:rPr>
              <a:t>1.5°C</a:t>
            </a:r>
            <a:r>
              <a:rPr sz="1600" spc="5" dirty="0">
                <a:solidFill>
                  <a:schemeClr val="tx2"/>
                </a:solidFill>
                <a:latin typeface="微软雅黑" panose="020B0503020204020204" charset="-122"/>
                <a:ea typeface="微软雅黑" panose="020B0503020204020204" charset="-122"/>
                <a:cs typeface="微软雅黑" panose="020B0503020204020204" charset="-122"/>
              </a:rPr>
              <a:t>的可能</a:t>
            </a:r>
            <a:r>
              <a:rPr sz="1600" spc="-5" dirty="0">
                <a:solidFill>
                  <a:schemeClr val="tx2"/>
                </a:solidFill>
                <a:latin typeface="微软雅黑" panose="020B0503020204020204" charset="-122"/>
                <a:ea typeface="微软雅黑" panose="020B0503020204020204" charset="-122"/>
                <a:cs typeface="微软雅黑" panose="020B0503020204020204" charset="-122"/>
              </a:rPr>
              <a:t>性</a:t>
            </a:r>
            <a:r>
              <a:rPr sz="1600" dirty="0">
                <a:solidFill>
                  <a:schemeClr val="tx2"/>
                </a:solidFill>
                <a:latin typeface="微软雅黑" panose="020B0503020204020204" charset="-122"/>
                <a:ea typeface="微软雅黑" panose="020B0503020204020204" charset="-122"/>
                <a:cs typeface="微软雅黑" panose="020B0503020204020204" charset="-122"/>
              </a:rPr>
              <a:t>为</a:t>
            </a:r>
            <a:r>
              <a:rPr sz="1600" spc="-10" dirty="0">
                <a:solidFill>
                  <a:schemeClr val="tx2"/>
                </a:solidFill>
                <a:latin typeface="微软雅黑" panose="020B0503020204020204" charset="-122"/>
                <a:ea typeface="微软雅黑" panose="020B0503020204020204" charset="-122"/>
                <a:cs typeface="微软雅黑" panose="020B0503020204020204" charset="-122"/>
              </a:rPr>
              <a:t>20%</a:t>
            </a:r>
            <a:r>
              <a:rPr sz="1600" spc="-15" dirty="0">
                <a:solidFill>
                  <a:schemeClr val="tx2"/>
                </a:solidFill>
                <a:latin typeface="微软雅黑" panose="020B0503020204020204" charset="-122"/>
                <a:ea typeface="微软雅黑" panose="020B0503020204020204" charset="-122"/>
                <a:cs typeface="微软雅黑" panose="020B0503020204020204" charset="-122"/>
              </a:rPr>
              <a:t>。</a:t>
            </a:r>
            <a:endParaRPr sz="1600" spc="-15"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6" name="object 6"/>
          <p:cNvSpPr/>
          <p:nvPr/>
        </p:nvSpPr>
        <p:spPr>
          <a:xfrm>
            <a:off x="1295400" y="2819400"/>
            <a:ext cx="3663315" cy="2051050"/>
          </a:xfrm>
          <a:prstGeom prst="rect">
            <a:avLst/>
          </a:prstGeom>
          <a:blipFill>
            <a:blip r:embed="rId3" cstate="print"/>
            <a:stretch>
              <a:fillRect/>
            </a:stretch>
          </a:blipFill>
        </p:spPr>
        <p:txBody>
          <a:bodyPr wrap="square" lIns="0" tIns="0" rIns="0" bIns="0" rtlCol="0"/>
          <a:lstStyl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724272" y="762126"/>
            <a:ext cx="2879090" cy="505460"/>
          </a:xfrm>
          <a:prstGeom prst="rect">
            <a:avLst/>
          </a:prstGeom>
        </p:spPr>
        <p:txBody>
          <a:bodyPr vert="horz" wrap="square" lIns="0" tIns="13335" rIns="0" bIns="0" rtlCol="0">
            <a:spAutoFit/>
          </a:bodyPr>
          <a:lstStyle/>
          <a:p>
            <a:pPr marL="12700">
              <a:lnSpc>
                <a:spcPct val="100000"/>
              </a:lnSpc>
              <a:spcBef>
                <a:spcPts val="105"/>
              </a:spcBef>
            </a:pPr>
            <a:r>
              <a:rPr spc="-5" dirty="0"/>
              <a:t>世界</a:t>
            </a:r>
            <a:r>
              <a:rPr spc="-10" dirty="0"/>
              <a:t>各</a:t>
            </a:r>
            <a:r>
              <a:rPr spc="-5" dirty="0"/>
              <a:t>国的</a:t>
            </a:r>
            <a:r>
              <a:rPr spc="-10" dirty="0"/>
              <a:t>努力</a:t>
            </a:r>
            <a:endParaRPr spc="-10" dirty="0"/>
          </a:p>
        </p:txBody>
      </p:sp>
      <p:sp>
        <p:nvSpPr>
          <p:cNvPr id="3" name="object 3"/>
          <p:cNvSpPr/>
          <p:nvPr/>
        </p:nvSpPr>
        <p:spPr>
          <a:xfrm>
            <a:off x="2072640" y="1680972"/>
            <a:ext cx="164592" cy="169163"/>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29839" y="1999488"/>
            <a:ext cx="164591" cy="169163"/>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529839" y="2578607"/>
            <a:ext cx="164591" cy="169163"/>
          </a:xfrm>
          <a:prstGeom prst="rect">
            <a:avLst/>
          </a:prstGeom>
          <a:blipFill>
            <a:blip r:embed="rId3" cstate="print"/>
            <a:stretch>
              <a:fillRect/>
            </a:stretch>
          </a:blipFill>
        </p:spPr>
        <p:txBody>
          <a:bodyPr wrap="square" lIns="0" tIns="0" rIns="0" bIns="0" rtlCol="0"/>
          <a:lstStyle/>
          <a:p/>
        </p:txBody>
      </p:sp>
      <p:sp>
        <p:nvSpPr>
          <p:cNvPr id="6" name="object 6"/>
          <p:cNvSpPr/>
          <p:nvPr/>
        </p:nvSpPr>
        <p:spPr>
          <a:xfrm>
            <a:off x="2529839" y="2897123"/>
            <a:ext cx="164591" cy="169163"/>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2529839" y="3215639"/>
            <a:ext cx="164591" cy="169163"/>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2529839" y="3534155"/>
            <a:ext cx="164591" cy="169164"/>
          </a:xfrm>
          <a:prstGeom prst="rect">
            <a:avLst/>
          </a:prstGeom>
          <a:blipFill>
            <a:blip r:embed="rId3" cstate="print"/>
            <a:stretch>
              <a:fillRect/>
            </a:stretch>
          </a:blipFill>
        </p:spPr>
        <p:txBody>
          <a:bodyPr wrap="square" lIns="0" tIns="0" rIns="0" bIns="0" rtlCol="0"/>
          <a:lstStyle/>
          <a:p/>
        </p:txBody>
      </p:sp>
      <p:sp>
        <p:nvSpPr>
          <p:cNvPr id="9" name="object 9"/>
          <p:cNvSpPr/>
          <p:nvPr/>
        </p:nvSpPr>
        <p:spPr>
          <a:xfrm>
            <a:off x="2529839" y="3852671"/>
            <a:ext cx="164591" cy="169163"/>
          </a:xfrm>
          <a:prstGeom prst="rect">
            <a:avLst/>
          </a:prstGeom>
          <a:blipFill>
            <a:blip r:embed="rId3" cstate="print"/>
            <a:stretch>
              <a:fillRect/>
            </a:stretch>
          </a:blipFill>
        </p:spPr>
        <p:txBody>
          <a:bodyPr wrap="square" lIns="0" tIns="0" rIns="0" bIns="0" rtlCol="0"/>
          <a:lstStyle/>
          <a:p/>
        </p:txBody>
      </p:sp>
      <p:sp>
        <p:nvSpPr>
          <p:cNvPr id="10" name="object 10"/>
          <p:cNvSpPr/>
          <p:nvPr/>
        </p:nvSpPr>
        <p:spPr>
          <a:xfrm>
            <a:off x="2529839" y="4431791"/>
            <a:ext cx="164591" cy="169163"/>
          </a:xfrm>
          <a:prstGeom prst="rect">
            <a:avLst/>
          </a:prstGeom>
          <a:blipFill>
            <a:blip r:embed="rId3" cstate="print"/>
            <a:stretch>
              <a:fillRect/>
            </a:stretch>
          </a:blipFill>
        </p:spPr>
        <p:txBody>
          <a:bodyPr wrap="square" lIns="0" tIns="0" rIns="0" bIns="0" rtlCol="0"/>
          <a:lstStyle/>
          <a:p/>
        </p:txBody>
      </p:sp>
      <p:sp>
        <p:nvSpPr>
          <p:cNvPr id="11" name="object 11"/>
          <p:cNvSpPr/>
          <p:nvPr/>
        </p:nvSpPr>
        <p:spPr>
          <a:xfrm>
            <a:off x="2529839" y="4750308"/>
            <a:ext cx="164591" cy="169163"/>
          </a:xfrm>
          <a:prstGeom prst="rect">
            <a:avLst/>
          </a:prstGeom>
          <a:blipFill>
            <a:blip r:embed="rId3" cstate="print"/>
            <a:stretch>
              <a:fillRect/>
            </a:stretch>
          </a:blipFill>
        </p:spPr>
        <p:txBody>
          <a:bodyPr wrap="square" lIns="0" tIns="0" rIns="0" bIns="0" rtlCol="0"/>
          <a:lstStyle/>
          <a:p/>
        </p:txBody>
      </p:sp>
      <p:sp>
        <p:nvSpPr>
          <p:cNvPr id="12" name="object 12"/>
          <p:cNvSpPr/>
          <p:nvPr/>
        </p:nvSpPr>
        <p:spPr>
          <a:xfrm>
            <a:off x="2529839" y="5329428"/>
            <a:ext cx="164591" cy="169164"/>
          </a:xfrm>
          <a:prstGeom prst="rect">
            <a:avLst/>
          </a:prstGeom>
          <a:blipFill>
            <a:blip r:embed="rId3" cstate="print"/>
            <a:stretch>
              <a:fillRect/>
            </a:stretch>
          </a:blipFill>
        </p:spPr>
        <p:txBody>
          <a:bodyPr wrap="square" lIns="0" tIns="0" rIns="0" bIns="0" rtlCol="0"/>
          <a:lstStyle/>
          <a:p/>
        </p:txBody>
      </p:sp>
      <p:sp>
        <p:nvSpPr>
          <p:cNvPr id="13" name="object 13"/>
          <p:cNvSpPr/>
          <p:nvPr/>
        </p:nvSpPr>
        <p:spPr>
          <a:xfrm>
            <a:off x="2529839" y="5647944"/>
            <a:ext cx="164591" cy="169164"/>
          </a:xfrm>
          <a:prstGeom prst="rect">
            <a:avLst/>
          </a:prstGeom>
          <a:blipFill>
            <a:blip r:embed="rId3" cstate="print"/>
            <a:stretch>
              <a:fillRect/>
            </a:stretch>
          </a:blipFill>
        </p:spPr>
        <p:txBody>
          <a:bodyPr wrap="square" lIns="0" tIns="0" rIns="0" bIns="0" rtlCol="0"/>
          <a:lstStyle/>
          <a:p/>
        </p:txBody>
      </p:sp>
      <p:sp>
        <p:nvSpPr>
          <p:cNvPr id="14" name="object 14"/>
          <p:cNvSpPr/>
          <p:nvPr/>
        </p:nvSpPr>
        <p:spPr>
          <a:xfrm>
            <a:off x="2971799" y="5791072"/>
            <a:ext cx="126491" cy="134112"/>
          </a:xfrm>
          <a:prstGeom prst="rect">
            <a:avLst/>
          </a:prstGeom>
          <a:blipFill>
            <a:blip r:embed="rId4" cstate="print"/>
            <a:stretch>
              <a:fillRect/>
            </a:stretch>
          </a:blipFill>
        </p:spPr>
        <p:txBody>
          <a:bodyPr wrap="square" lIns="0" tIns="0" rIns="0" bIns="0" rtlCol="0"/>
          <a:lstStyle/>
          <a:p/>
        </p:txBody>
      </p:sp>
      <p:sp>
        <p:nvSpPr>
          <p:cNvPr id="15" name="object 15"/>
          <p:cNvSpPr txBox="1"/>
          <p:nvPr/>
        </p:nvSpPr>
        <p:spPr>
          <a:xfrm>
            <a:off x="2362504" y="1371851"/>
            <a:ext cx="7673340" cy="4596130"/>
          </a:xfrm>
          <a:prstGeom prst="rect">
            <a:avLst/>
          </a:prstGeom>
        </p:spPr>
        <p:txBody>
          <a:bodyPr vert="horz" wrap="square" lIns="0" tIns="42544" rIns="0" bIns="0" rtlCol="0">
            <a:spAutoFit/>
          </a:bodyPr>
          <a:lstStyle/>
          <a:p>
            <a:pPr marL="12700">
              <a:lnSpc>
                <a:spcPct val="100000"/>
              </a:lnSpc>
              <a:spcBef>
                <a:spcPts val="335"/>
              </a:spcBef>
            </a:pPr>
            <a:r>
              <a:rPr sz="1900" b="1" spc="-5" dirty="0">
                <a:latin typeface="幼圆" panose="02010509060101010101" charset="-122"/>
                <a:cs typeface="幼圆" panose="02010509060101010101" charset="-122"/>
              </a:rPr>
              <a:t>《京东</a:t>
            </a:r>
            <a:r>
              <a:rPr sz="1900" b="1" spc="5" dirty="0">
                <a:latin typeface="幼圆" panose="02010509060101010101" charset="-122"/>
                <a:cs typeface="幼圆" panose="02010509060101010101" charset="-122"/>
              </a:rPr>
              <a:t>议</a:t>
            </a:r>
            <a:r>
              <a:rPr sz="1900" b="1" spc="-5" dirty="0">
                <a:latin typeface="幼圆" panose="02010509060101010101" charset="-122"/>
                <a:cs typeface="幼圆" panose="02010509060101010101" charset="-122"/>
              </a:rPr>
              <a:t>定</a:t>
            </a:r>
            <a:r>
              <a:rPr sz="1900" b="1" spc="15" dirty="0">
                <a:latin typeface="幼圆" panose="02010509060101010101" charset="-122"/>
                <a:cs typeface="幼圆" panose="02010509060101010101" charset="-122"/>
              </a:rPr>
              <a:t>书</a:t>
            </a:r>
            <a:r>
              <a:rPr sz="1900" b="1" spc="-10" dirty="0">
                <a:latin typeface="幼圆" panose="02010509060101010101" charset="-122"/>
                <a:cs typeface="幼圆" panose="02010509060101010101" charset="-122"/>
              </a:rPr>
              <a:t>》</a:t>
            </a:r>
            <a:endParaRPr sz="1900">
              <a:latin typeface="幼圆" panose="02010509060101010101" charset="-122"/>
              <a:cs typeface="幼圆" panose="02010509060101010101" charset="-122"/>
            </a:endParaRPr>
          </a:p>
          <a:p>
            <a:pPr marL="413385" marR="5080">
              <a:lnSpc>
                <a:spcPts val="2050"/>
              </a:lnSpc>
              <a:spcBef>
                <a:spcPts val="490"/>
              </a:spcBef>
            </a:pPr>
            <a:r>
              <a:rPr sz="1900" spc="-10" dirty="0">
                <a:latin typeface="Calibri" panose="020F0502020204030204"/>
                <a:cs typeface="Calibri" panose="020F0502020204030204"/>
              </a:rPr>
              <a:t>1997</a:t>
            </a:r>
            <a:r>
              <a:rPr sz="1900" spc="-5" dirty="0">
                <a:latin typeface="幼圆" panose="02010509060101010101" charset="-122"/>
                <a:cs typeface="幼圆" panose="02010509060101010101" charset="-122"/>
              </a:rPr>
              <a:t>年</a:t>
            </a:r>
            <a:r>
              <a:rPr sz="1900" spc="-10" dirty="0">
                <a:latin typeface="Calibri" panose="020F0502020204030204"/>
                <a:cs typeface="Calibri" panose="020F0502020204030204"/>
              </a:rPr>
              <a:t>12</a:t>
            </a:r>
            <a:r>
              <a:rPr sz="1900" spc="-5" dirty="0">
                <a:latin typeface="幼圆" panose="02010509060101010101" charset="-122"/>
                <a:cs typeface="幼圆" panose="02010509060101010101" charset="-122"/>
              </a:rPr>
              <a:t>月在日本京都由联合国</a:t>
            </a:r>
            <a:r>
              <a:rPr sz="1900" spc="5" dirty="0">
                <a:latin typeface="幼圆" panose="02010509060101010101" charset="-122"/>
                <a:cs typeface="幼圆" panose="02010509060101010101" charset="-122"/>
              </a:rPr>
              <a:t>气</a:t>
            </a:r>
            <a:r>
              <a:rPr sz="1900" spc="-5" dirty="0">
                <a:latin typeface="幼圆" panose="02010509060101010101" charset="-122"/>
                <a:cs typeface="幼圆" panose="02010509060101010101" charset="-122"/>
              </a:rPr>
              <a:t>候变</a:t>
            </a:r>
            <a:r>
              <a:rPr sz="1900" spc="5" dirty="0">
                <a:latin typeface="幼圆" panose="02010509060101010101" charset="-122"/>
                <a:cs typeface="幼圆" panose="02010509060101010101" charset="-122"/>
              </a:rPr>
              <a:t>化</a:t>
            </a:r>
            <a:r>
              <a:rPr sz="1900" spc="-5" dirty="0">
                <a:latin typeface="幼圆" panose="02010509060101010101" charset="-122"/>
                <a:cs typeface="幼圆" panose="02010509060101010101" charset="-122"/>
              </a:rPr>
              <a:t>框架</a:t>
            </a:r>
            <a:r>
              <a:rPr sz="1900" spc="5" dirty="0">
                <a:latin typeface="幼圆" panose="02010509060101010101" charset="-122"/>
                <a:cs typeface="幼圆" panose="02010509060101010101" charset="-122"/>
              </a:rPr>
              <a:t>公</a:t>
            </a:r>
            <a:r>
              <a:rPr sz="1900" spc="-5" dirty="0">
                <a:latin typeface="幼圆" panose="02010509060101010101" charset="-122"/>
                <a:cs typeface="幼圆" panose="02010509060101010101" charset="-122"/>
              </a:rPr>
              <a:t>约参</a:t>
            </a:r>
            <a:r>
              <a:rPr sz="1900" spc="5" dirty="0">
                <a:latin typeface="幼圆" panose="02010509060101010101" charset="-122"/>
                <a:cs typeface="幼圆" panose="02010509060101010101" charset="-122"/>
              </a:rPr>
              <a:t>加</a:t>
            </a:r>
            <a:r>
              <a:rPr sz="1900" spc="-5" dirty="0">
                <a:latin typeface="幼圆" panose="02010509060101010101" charset="-122"/>
                <a:cs typeface="幼圆" panose="02010509060101010101" charset="-122"/>
              </a:rPr>
              <a:t>国三</a:t>
            </a:r>
            <a:r>
              <a:rPr sz="1900" spc="5" dirty="0">
                <a:latin typeface="幼圆" panose="02010509060101010101" charset="-122"/>
                <a:cs typeface="幼圆" panose="02010509060101010101" charset="-122"/>
              </a:rPr>
              <a:t>次</a:t>
            </a:r>
            <a:r>
              <a:rPr sz="1900" spc="-5" dirty="0">
                <a:latin typeface="幼圆" panose="02010509060101010101" charset="-122"/>
                <a:cs typeface="幼圆" panose="02010509060101010101" charset="-122"/>
              </a:rPr>
              <a:t>会议制 定</a:t>
            </a:r>
            <a:endParaRPr sz="1900">
              <a:latin typeface="幼圆" panose="02010509060101010101" charset="-122"/>
              <a:cs typeface="幼圆" panose="02010509060101010101" charset="-122"/>
            </a:endParaRPr>
          </a:p>
          <a:p>
            <a:pPr marL="413385">
              <a:lnSpc>
                <a:spcPct val="100000"/>
              </a:lnSpc>
              <a:spcBef>
                <a:spcPts val="200"/>
              </a:spcBef>
            </a:pPr>
            <a:r>
              <a:rPr sz="1900" spc="-5" dirty="0">
                <a:latin typeface="幼圆" panose="02010509060101010101" charset="-122"/>
                <a:cs typeface="幼圆" panose="02010509060101010101" charset="-122"/>
              </a:rPr>
              <a:t>中国于</a:t>
            </a:r>
            <a:r>
              <a:rPr sz="1900" spc="-10" dirty="0">
                <a:latin typeface="Calibri" panose="020F0502020204030204"/>
                <a:cs typeface="Calibri" panose="020F0502020204030204"/>
              </a:rPr>
              <a:t>1998</a:t>
            </a:r>
            <a:r>
              <a:rPr sz="1900" spc="-5" dirty="0">
                <a:latin typeface="幼圆" panose="02010509060101010101" charset="-122"/>
                <a:cs typeface="幼圆" panose="02010509060101010101" charset="-122"/>
              </a:rPr>
              <a:t>年</a:t>
            </a:r>
            <a:r>
              <a:rPr sz="1900" spc="-10" dirty="0">
                <a:latin typeface="Calibri" panose="020F0502020204030204"/>
                <a:cs typeface="Calibri" panose="020F0502020204030204"/>
              </a:rPr>
              <a:t>5</a:t>
            </a:r>
            <a:r>
              <a:rPr sz="1900" spc="-5" dirty="0">
                <a:latin typeface="幼圆" panose="02010509060101010101" charset="-122"/>
                <a:cs typeface="幼圆" panose="02010509060101010101" charset="-122"/>
              </a:rPr>
              <a:t>月签署并于</a:t>
            </a:r>
            <a:r>
              <a:rPr sz="1900" spc="-10" dirty="0">
                <a:latin typeface="Calibri" panose="020F0502020204030204"/>
                <a:cs typeface="Calibri" panose="020F0502020204030204"/>
              </a:rPr>
              <a:t>2002</a:t>
            </a:r>
            <a:r>
              <a:rPr sz="1900" spc="-5" dirty="0">
                <a:latin typeface="幼圆" panose="02010509060101010101" charset="-122"/>
                <a:cs typeface="幼圆" panose="02010509060101010101" charset="-122"/>
              </a:rPr>
              <a:t>年</a:t>
            </a:r>
            <a:r>
              <a:rPr sz="1900" spc="5" dirty="0">
                <a:latin typeface="Calibri" panose="020F0502020204030204"/>
                <a:cs typeface="Calibri" panose="020F0502020204030204"/>
              </a:rPr>
              <a:t>8</a:t>
            </a:r>
            <a:r>
              <a:rPr sz="1900" spc="-5" dirty="0">
                <a:latin typeface="幼圆" panose="02010509060101010101" charset="-122"/>
                <a:cs typeface="幼圆" panose="02010509060101010101" charset="-122"/>
              </a:rPr>
              <a:t>月核</a:t>
            </a:r>
            <a:r>
              <a:rPr sz="1900" dirty="0">
                <a:latin typeface="幼圆" panose="02010509060101010101" charset="-122"/>
                <a:cs typeface="幼圆" panose="02010509060101010101" charset="-122"/>
              </a:rPr>
              <a:t>准</a:t>
            </a:r>
            <a:r>
              <a:rPr sz="1900" spc="-5" dirty="0">
                <a:latin typeface="幼圆" panose="02010509060101010101" charset="-122"/>
                <a:cs typeface="幼圆" panose="02010509060101010101" charset="-122"/>
              </a:rPr>
              <a:t>了该</a:t>
            </a:r>
            <a:r>
              <a:rPr sz="1900" dirty="0">
                <a:latin typeface="幼圆" panose="02010509060101010101" charset="-122"/>
                <a:cs typeface="幼圆" panose="02010509060101010101" charset="-122"/>
              </a:rPr>
              <a:t>议</a:t>
            </a:r>
            <a:r>
              <a:rPr sz="1900" spc="-5" dirty="0">
                <a:latin typeface="幼圆" panose="02010509060101010101" charset="-122"/>
                <a:cs typeface="幼圆" panose="02010509060101010101" charset="-122"/>
              </a:rPr>
              <a:t>定书</a:t>
            </a:r>
            <a:endParaRPr sz="1900">
              <a:latin typeface="幼圆" panose="02010509060101010101" charset="-122"/>
              <a:cs typeface="幼圆" panose="02010509060101010101" charset="-122"/>
            </a:endParaRPr>
          </a:p>
          <a:p>
            <a:pPr marL="413385">
              <a:lnSpc>
                <a:spcPct val="100000"/>
              </a:lnSpc>
              <a:spcBef>
                <a:spcPts val="225"/>
              </a:spcBef>
            </a:pPr>
            <a:r>
              <a:rPr sz="1900" spc="-10" dirty="0">
                <a:latin typeface="幼圆" panose="02010509060101010101" charset="-122"/>
                <a:cs typeface="幼圆" panose="02010509060101010101" charset="-122"/>
              </a:rPr>
              <a:t>欧盟及其成员国</a:t>
            </a:r>
            <a:r>
              <a:rPr sz="1900" spc="-5" dirty="0">
                <a:latin typeface="幼圆" panose="02010509060101010101" charset="-122"/>
                <a:cs typeface="幼圆" panose="02010509060101010101" charset="-122"/>
              </a:rPr>
              <a:t>于</a:t>
            </a:r>
            <a:r>
              <a:rPr sz="1900" spc="-10" dirty="0">
                <a:latin typeface="Calibri" panose="020F0502020204030204"/>
                <a:cs typeface="Calibri" panose="020F0502020204030204"/>
              </a:rPr>
              <a:t>2002</a:t>
            </a:r>
            <a:r>
              <a:rPr sz="1900" spc="-10" dirty="0">
                <a:latin typeface="幼圆" panose="02010509060101010101" charset="-122"/>
                <a:cs typeface="幼圆" panose="02010509060101010101" charset="-122"/>
              </a:rPr>
              <a:t>年</a:t>
            </a:r>
            <a:r>
              <a:rPr sz="1900" spc="-10" dirty="0">
                <a:latin typeface="Calibri" panose="020F0502020204030204"/>
                <a:cs typeface="Calibri" panose="020F0502020204030204"/>
              </a:rPr>
              <a:t>5</a:t>
            </a:r>
            <a:r>
              <a:rPr sz="1900" spc="-10" dirty="0">
                <a:latin typeface="幼圆" panose="02010509060101010101" charset="-122"/>
                <a:cs typeface="幼圆" panose="02010509060101010101" charset="-122"/>
              </a:rPr>
              <a:t>月</a:t>
            </a:r>
            <a:r>
              <a:rPr sz="1900" spc="-10" dirty="0">
                <a:latin typeface="Calibri" panose="020F0502020204030204"/>
                <a:cs typeface="Calibri" panose="020F0502020204030204"/>
              </a:rPr>
              <a:t>31</a:t>
            </a:r>
            <a:r>
              <a:rPr sz="1900" spc="-5" dirty="0">
                <a:latin typeface="幼圆" panose="02010509060101010101" charset="-122"/>
                <a:cs typeface="幼圆" panose="02010509060101010101" charset="-122"/>
              </a:rPr>
              <a:t>日</a:t>
            </a:r>
            <a:r>
              <a:rPr sz="1900" dirty="0">
                <a:latin typeface="幼圆" panose="02010509060101010101" charset="-122"/>
                <a:cs typeface="幼圆" panose="02010509060101010101" charset="-122"/>
              </a:rPr>
              <a:t>正</a:t>
            </a:r>
            <a:r>
              <a:rPr sz="1900" spc="-5" dirty="0">
                <a:latin typeface="幼圆" panose="02010509060101010101" charset="-122"/>
                <a:cs typeface="幼圆" panose="02010509060101010101" charset="-122"/>
              </a:rPr>
              <a:t>式批准</a:t>
            </a:r>
            <a:r>
              <a:rPr sz="1900" dirty="0">
                <a:latin typeface="幼圆" panose="02010509060101010101" charset="-122"/>
                <a:cs typeface="幼圆" panose="02010509060101010101" charset="-122"/>
              </a:rPr>
              <a:t>了</a:t>
            </a:r>
            <a:r>
              <a:rPr sz="1900" spc="-10" dirty="0">
                <a:latin typeface="幼圆" panose="02010509060101010101" charset="-122"/>
                <a:cs typeface="幼圆" panose="02010509060101010101" charset="-122"/>
              </a:rPr>
              <a:t>《</a:t>
            </a:r>
            <a:r>
              <a:rPr sz="1900" dirty="0">
                <a:latin typeface="幼圆" panose="02010509060101010101" charset="-122"/>
                <a:cs typeface="幼圆" panose="02010509060101010101" charset="-122"/>
              </a:rPr>
              <a:t>京</a:t>
            </a:r>
            <a:r>
              <a:rPr sz="1900" spc="-5" dirty="0">
                <a:latin typeface="幼圆" panose="02010509060101010101" charset="-122"/>
                <a:cs typeface="幼圆" panose="02010509060101010101" charset="-122"/>
              </a:rPr>
              <a:t>都议定</a:t>
            </a:r>
            <a:r>
              <a:rPr sz="1900" dirty="0">
                <a:latin typeface="幼圆" panose="02010509060101010101" charset="-122"/>
                <a:cs typeface="幼圆" panose="02010509060101010101" charset="-122"/>
              </a:rPr>
              <a:t>书</a:t>
            </a:r>
            <a:r>
              <a:rPr sz="1900" spc="-5" dirty="0">
                <a:latin typeface="幼圆" panose="02010509060101010101" charset="-122"/>
                <a:cs typeface="幼圆" panose="02010509060101010101" charset="-122"/>
              </a:rPr>
              <a:t>》</a:t>
            </a:r>
            <a:endParaRPr sz="1900">
              <a:latin typeface="幼圆" panose="02010509060101010101" charset="-122"/>
              <a:cs typeface="幼圆" panose="02010509060101010101" charset="-122"/>
            </a:endParaRPr>
          </a:p>
          <a:p>
            <a:pPr marL="413385">
              <a:lnSpc>
                <a:spcPct val="100000"/>
              </a:lnSpc>
              <a:spcBef>
                <a:spcPts val="230"/>
              </a:spcBef>
            </a:pPr>
            <a:r>
              <a:rPr sz="1900" spc="-10" dirty="0">
                <a:latin typeface="Calibri" panose="020F0502020204030204"/>
                <a:cs typeface="Calibri" panose="020F0502020204030204"/>
              </a:rPr>
              <a:t>2004</a:t>
            </a:r>
            <a:r>
              <a:rPr sz="1900" spc="-5" dirty="0">
                <a:latin typeface="幼圆" panose="02010509060101010101" charset="-122"/>
                <a:cs typeface="幼圆" panose="02010509060101010101" charset="-122"/>
              </a:rPr>
              <a:t>年</a:t>
            </a:r>
            <a:r>
              <a:rPr sz="1900" spc="-10" dirty="0">
                <a:latin typeface="Calibri" panose="020F0502020204030204"/>
                <a:cs typeface="Calibri" panose="020F0502020204030204"/>
              </a:rPr>
              <a:t>11</a:t>
            </a:r>
            <a:r>
              <a:rPr sz="1900" spc="-5" dirty="0">
                <a:latin typeface="幼圆" panose="02010509060101010101" charset="-122"/>
                <a:cs typeface="幼圆" panose="02010509060101010101" charset="-122"/>
              </a:rPr>
              <a:t>月</a:t>
            </a:r>
            <a:r>
              <a:rPr sz="1900" spc="-10" dirty="0">
                <a:latin typeface="Calibri" panose="020F0502020204030204"/>
                <a:cs typeface="Calibri" panose="020F0502020204030204"/>
              </a:rPr>
              <a:t>5</a:t>
            </a:r>
            <a:r>
              <a:rPr sz="1900" spc="-5" dirty="0">
                <a:latin typeface="幼圆" panose="02010509060101010101" charset="-122"/>
                <a:cs typeface="幼圆" panose="02010509060101010101" charset="-122"/>
              </a:rPr>
              <a:t>日，俄罗斯总统普京</a:t>
            </a:r>
            <a:r>
              <a:rPr sz="1900" spc="5" dirty="0">
                <a:latin typeface="幼圆" panose="02010509060101010101" charset="-122"/>
                <a:cs typeface="幼圆" panose="02010509060101010101" charset="-122"/>
              </a:rPr>
              <a:t>在</a:t>
            </a:r>
            <a:r>
              <a:rPr sz="1900" spc="-5" dirty="0">
                <a:latin typeface="幼圆" panose="02010509060101010101" charset="-122"/>
                <a:cs typeface="幼圆" panose="02010509060101010101" charset="-122"/>
              </a:rPr>
              <a:t>《京</a:t>
            </a:r>
            <a:r>
              <a:rPr sz="1900" dirty="0">
                <a:latin typeface="幼圆" panose="02010509060101010101" charset="-122"/>
                <a:cs typeface="幼圆" panose="02010509060101010101" charset="-122"/>
              </a:rPr>
              <a:t>都</a:t>
            </a:r>
            <a:r>
              <a:rPr sz="1900" spc="-5" dirty="0">
                <a:latin typeface="幼圆" panose="02010509060101010101" charset="-122"/>
                <a:cs typeface="幼圆" panose="02010509060101010101" charset="-122"/>
              </a:rPr>
              <a:t>议定</a:t>
            </a:r>
            <a:r>
              <a:rPr sz="1900" spc="10" dirty="0">
                <a:latin typeface="幼圆" panose="02010509060101010101" charset="-122"/>
                <a:cs typeface="幼圆" panose="02010509060101010101" charset="-122"/>
              </a:rPr>
              <a:t>书</a:t>
            </a:r>
            <a:r>
              <a:rPr sz="1900" spc="-5" dirty="0">
                <a:latin typeface="幼圆" panose="02010509060101010101" charset="-122"/>
                <a:cs typeface="幼圆" panose="02010509060101010101" charset="-122"/>
              </a:rPr>
              <a:t>》上</a:t>
            </a:r>
            <a:r>
              <a:rPr sz="1900" dirty="0">
                <a:latin typeface="幼圆" panose="02010509060101010101" charset="-122"/>
                <a:cs typeface="幼圆" panose="02010509060101010101" charset="-122"/>
              </a:rPr>
              <a:t>签</a:t>
            </a:r>
            <a:r>
              <a:rPr sz="1900" spc="-5" dirty="0">
                <a:latin typeface="幼圆" panose="02010509060101010101" charset="-122"/>
                <a:cs typeface="幼圆" panose="02010509060101010101" charset="-122"/>
              </a:rPr>
              <a:t>字</a:t>
            </a:r>
            <a:endParaRPr sz="1900">
              <a:latin typeface="幼圆" panose="02010509060101010101" charset="-122"/>
              <a:cs typeface="幼圆" panose="02010509060101010101" charset="-122"/>
            </a:endParaRPr>
          </a:p>
          <a:p>
            <a:pPr marL="413385">
              <a:lnSpc>
                <a:spcPct val="100000"/>
              </a:lnSpc>
              <a:spcBef>
                <a:spcPts val="230"/>
              </a:spcBef>
            </a:pPr>
            <a:r>
              <a:rPr sz="1900" spc="-10" dirty="0">
                <a:solidFill>
                  <a:srgbClr val="FF0000"/>
                </a:solidFill>
                <a:latin typeface="Calibri" panose="020F0502020204030204"/>
                <a:cs typeface="Calibri" panose="020F0502020204030204"/>
              </a:rPr>
              <a:t>2005</a:t>
            </a:r>
            <a:r>
              <a:rPr sz="1900" spc="-5" dirty="0">
                <a:solidFill>
                  <a:srgbClr val="FF0000"/>
                </a:solidFill>
                <a:latin typeface="幼圆" panose="02010509060101010101" charset="-122"/>
                <a:cs typeface="幼圆" panose="02010509060101010101" charset="-122"/>
              </a:rPr>
              <a:t>年</a:t>
            </a:r>
            <a:r>
              <a:rPr sz="1900" spc="-10" dirty="0">
                <a:solidFill>
                  <a:srgbClr val="FF0000"/>
                </a:solidFill>
                <a:latin typeface="Calibri" panose="020F0502020204030204"/>
                <a:cs typeface="Calibri" panose="020F0502020204030204"/>
              </a:rPr>
              <a:t>2</a:t>
            </a:r>
            <a:r>
              <a:rPr sz="1900" spc="-5" dirty="0">
                <a:solidFill>
                  <a:srgbClr val="FF0000"/>
                </a:solidFill>
                <a:latin typeface="幼圆" panose="02010509060101010101" charset="-122"/>
                <a:cs typeface="幼圆" panose="02010509060101010101" charset="-122"/>
              </a:rPr>
              <a:t>月</a:t>
            </a:r>
            <a:r>
              <a:rPr sz="1900" spc="-5" dirty="0">
                <a:solidFill>
                  <a:srgbClr val="FF0000"/>
                </a:solidFill>
                <a:latin typeface="Calibri" panose="020F0502020204030204"/>
                <a:cs typeface="Calibri" panose="020F0502020204030204"/>
              </a:rPr>
              <a:t>16</a:t>
            </a:r>
            <a:r>
              <a:rPr sz="1900" spc="-5" dirty="0">
                <a:solidFill>
                  <a:srgbClr val="FF0000"/>
                </a:solidFill>
                <a:latin typeface="幼圆" panose="02010509060101010101" charset="-122"/>
                <a:cs typeface="幼圆" panose="02010509060101010101" charset="-122"/>
              </a:rPr>
              <a:t>日，</a:t>
            </a:r>
            <a:r>
              <a:rPr sz="1900" spc="-5" dirty="0">
                <a:latin typeface="幼圆" panose="02010509060101010101" charset="-122"/>
                <a:cs typeface="幼圆" panose="02010509060101010101" charset="-122"/>
              </a:rPr>
              <a:t>《京都议定书》</a:t>
            </a:r>
            <a:r>
              <a:rPr sz="1900" dirty="0">
                <a:latin typeface="幼圆" panose="02010509060101010101" charset="-122"/>
                <a:cs typeface="幼圆" panose="02010509060101010101" charset="-122"/>
              </a:rPr>
              <a:t>正</a:t>
            </a:r>
            <a:r>
              <a:rPr sz="1900" spc="-5" dirty="0">
                <a:latin typeface="幼圆" panose="02010509060101010101" charset="-122"/>
                <a:cs typeface="幼圆" panose="02010509060101010101" charset="-122"/>
              </a:rPr>
              <a:t>式生效</a:t>
            </a:r>
            <a:endParaRPr sz="1900">
              <a:latin typeface="幼圆" panose="02010509060101010101" charset="-122"/>
              <a:cs typeface="幼圆" panose="02010509060101010101" charset="-122"/>
            </a:endParaRPr>
          </a:p>
          <a:p>
            <a:pPr marL="413385">
              <a:lnSpc>
                <a:spcPts val="2165"/>
              </a:lnSpc>
              <a:spcBef>
                <a:spcPts val="230"/>
              </a:spcBef>
            </a:pPr>
            <a:r>
              <a:rPr sz="1900" spc="-5" dirty="0">
                <a:latin typeface="幼圆" panose="02010509060101010101" charset="-122"/>
                <a:cs typeface="幼圆" panose="02010509060101010101" charset="-122"/>
              </a:rPr>
              <a:t>截至</a:t>
            </a:r>
            <a:r>
              <a:rPr sz="1900" spc="-10" dirty="0">
                <a:latin typeface="Calibri" panose="020F0502020204030204"/>
                <a:cs typeface="Calibri" panose="020F0502020204030204"/>
              </a:rPr>
              <a:t>2005</a:t>
            </a:r>
            <a:r>
              <a:rPr sz="1900" spc="-5" dirty="0">
                <a:latin typeface="幼圆" panose="02010509060101010101" charset="-122"/>
                <a:cs typeface="幼圆" panose="02010509060101010101" charset="-122"/>
              </a:rPr>
              <a:t>年</a:t>
            </a:r>
            <a:r>
              <a:rPr sz="1900" spc="-10" dirty="0">
                <a:latin typeface="Calibri" panose="020F0502020204030204"/>
                <a:cs typeface="Calibri" panose="020F0502020204030204"/>
              </a:rPr>
              <a:t>8</a:t>
            </a:r>
            <a:r>
              <a:rPr sz="1900" spc="-5" dirty="0">
                <a:latin typeface="幼圆" panose="02010509060101010101" charset="-122"/>
                <a:cs typeface="幼圆" panose="02010509060101010101" charset="-122"/>
              </a:rPr>
              <a:t>月</a:t>
            </a:r>
            <a:r>
              <a:rPr sz="1900" spc="-10" dirty="0">
                <a:latin typeface="Calibri" panose="020F0502020204030204"/>
                <a:cs typeface="Calibri" panose="020F0502020204030204"/>
              </a:rPr>
              <a:t>13</a:t>
            </a:r>
            <a:r>
              <a:rPr sz="1900" spc="-5" dirty="0">
                <a:latin typeface="幼圆" panose="02010509060101010101" charset="-122"/>
                <a:cs typeface="幼圆" panose="02010509060101010101" charset="-122"/>
              </a:rPr>
              <a:t>日，全球已有</a:t>
            </a:r>
            <a:r>
              <a:rPr sz="1900" spc="-5" dirty="0">
                <a:latin typeface="Calibri" panose="020F0502020204030204"/>
                <a:cs typeface="Calibri" panose="020F0502020204030204"/>
              </a:rPr>
              <a:t>142</a:t>
            </a:r>
            <a:r>
              <a:rPr sz="1900" spc="-5" dirty="0">
                <a:latin typeface="幼圆" panose="02010509060101010101" charset="-122"/>
                <a:cs typeface="幼圆" panose="02010509060101010101" charset="-122"/>
              </a:rPr>
              <a:t>个国</a:t>
            </a:r>
            <a:r>
              <a:rPr sz="1900" dirty="0">
                <a:latin typeface="幼圆" panose="02010509060101010101" charset="-122"/>
                <a:cs typeface="幼圆" panose="02010509060101010101" charset="-122"/>
              </a:rPr>
              <a:t>家</a:t>
            </a:r>
            <a:r>
              <a:rPr sz="1900" spc="-5" dirty="0">
                <a:latin typeface="幼圆" panose="02010509060101010101" charset="-122"/>
                <a:cs typeface="幼圆" panose="02010509060101010101" charset="-122"/>
              </a:rPr>
              <a:t>和地</a:t>
            </a:r>
            <a:r>
              <a:rPr sz="1900" dirty="0">
                <a:latin typeface="幼圆" panose="02010509060101010101" charset="-122"/>
                <a:cs typeface="幼圆" panose="02010509060101010101" charset="-122"/>
              </a:rPr>
              <a:t>区</a:t>
            </a:r>
            <a:r>
              <a:rPr sz="1900" spc="-5" dirty="0">
                <a:latin typeface="幼圆" panose="02010509060101010101" charset="-122"/>
                <a:cs typeface="幼圆" panose="02010509060101010101" charset="-122"/>
              </a:rPr>
              <a:t>签署</a:t>
            </a:r>
            <a:r>
              <a:rPr sz="1900" dirty="0">
                <a:latin typeface="幼圆" panose="02010509060101010101" charset="-122"/>
                <a:cs typeface="幼圆" panose="02010509060101010101" charset="-122"/>
              </a:rPr>
              <a:t>该</a:t>
            </a:r>
            <a:r>
              <a:rPr sz="1900" spc="-5" dirty="0">
                <a:latin typeface="幼圆" panose="02010509060101010101" charset="-122"/>
                <a:cs typeface="幼圆" panose="02010509060101010101" charset="-122"/>
              </a:rPr>
              <a:t>议定</a:t>
            </a:r>
            <a:r>
              <a:rPr sz="1900" dirty="0">
                <a:latin typeface="幼圆" panose="02010509060101010101" charset="-122"/>
                <a:cs typeface="幼圆" panose="02010509060101010101" charset="-122"/>
              </a:rPr>
              <a:t>书</a:t>
            </a:r>
            <a:r>
              <a:rPr sz="1900" spc="-5" dirty="0">
                <a:latin typeface="幼圆" panose="02010509060101010101" charset="-122"/>
                <a:cs typeface="幼圆" panose="02010509060101010101" charset="-122"/>
              </a:rPr>
              <a:t>，其中</a:t>
            </a:r>
            <a:endParaRPr sz="1900">
              <a:latin typeface="幼圆" panose="02010509060101010101" charset="-122"/>
              <a:cs typeface="幼圆" panose="02010509060101010101" charset="-122"/>
            </a:endParaRPr>
          </a:p>
          <a:p>
            <a:pPr marL="413385">
              <a:lnSpc>
                <a:spcPts val="2165"/>
              </a:lnSpc>
            </a:pPr>
            <a:r>
              <a:rPr sz="1900" spc="-10" dirty="0">
                <a:latin typeface="幼圆" panose="02010509060101010101" charset="-122"/>
                <a:cs typeface="幼圆" panose="02010509060101010101" charset="-122"/>
              </a:rPr>
              <a:t>包括</a:t>
            </a:r>
            <a:r>
              <a:rPr sz="1900" spc="-10" dirty="0">
                <a:latin typeface="Calibri" panose="020F0502020204030204"/>
                <a:cs typeface="Calibri" panose="020F0502020204030204"/>
              </a:rPr>
              <a:t>30</a:t>
            </a:r>
            <a:r>
              <a:rPr sz="1900" spc="-10" dirty="0">
                <a:latin typeface="幼圆" panose="02010509060101010101" charset="-122"/>
                <a:cs typeface="幼圆" panose="02010509060101010101" charset="-122"/>
              </a:rPr>
              <a:t>个工业化国家，批准国家的</a:t>
            </a:r>
            <a:r>
              <a:rPr sz="1900" dirty="0">
                <a:latin typeface="幼圆" panose="02010509060101010101" charset="-122"/>
                <a:cs typeface="幼圆" panose="02010509060101010101" charset="-122"/>
              </a:rPr>
              <a:t>人</a:t>
            </a:r>
            <a:r>
              <a:rPr sz="1900" spc="-10" dirty="0">
                <a:latin typeface="幼圆" panose="02010509060101010101" charset="-122"/>
                <a:cs typeface="幼圆" panose="02010509060101010101" charset="-122"/>
              </a:rPr>
              <a:t>口数</a:t>
            </a:r>
            <a:r>
              <a:rPr sz="1900" dirty="0">
                <a:latin typeface="幼圆" panose="02010509060101010101" charset="-122"/>
                <a:cs typeface="幼圆" panose="02010509060101010101" charset="-122"/>
              </a:rPr>
              <a:t>量</a:t>
            </a:r>
            <a:r>
              <a:rPr sz="1900" spc="-10" dirty="0">
                <a:latin typeface="幼圆" panose="02010509060101010101" charset="-122"/>
                <a:cs typeface="幼圆" panose="02010509060101010101" charset="-122"/>
              </a:rPr>
              <a:t>占全</a:t>
            </a:r>
            <a:r>
              <a:rPr sz="1900" dirty="0">
                <a:latin typeface="幼圆" panose="02010509060101010101" charset="-122"/>
                <a:cs typeface="幼圆" panose="02010509060101010101" charset="-122"/>
              </a:rPr>
              <a:t>世</a:t>
            </a:r>
            <a:r>
              <a:rPr sz="1900" spc="-10" dirty="0">
                <a:latin typeface="幼圆" panose="02010509060101010101" charset="-122"/>
                <a:cs typeface="幼圆" panose="02010509060101010101" charset="-122"/>
              </a:rPr>
              <a:t>界总</a:t>
            </a:r>
            <a:r>
              <a:rPr sz="1900" dirty="0">
                <a:latin typeface="幼圆" panose="02010509060101010101" charset="-122"/>
                <a:cs typeface="幼圆" panose="02010509060101010101" charset="-122"/>
              </a:rPr>
              <a:t>人</a:t>
            </a:r>
            <a:r>
              <a:rPr sz="1900" spc="-10" dirty="0">
                <a:latin typeface="幼圆" panose="02010509060101010101" charset="-122"/>
                <a:cs typeface="幼圆" panose="02010509060101010101" charset="-122"/>
              </a:rPr>
              <a:t>口</a:t>
            </a:r>
            <a:r>
              <a:rPr sz="1900" spc="10" dirty="0">
                <a:latin typeface="幼圆" panose="02010509060101010101" charset="-122"/>
                <a:cs typeface="幼圆" panose="02010509060101010101" charset="-122"/>
              </a:rPr>
              <a:t>的</a:t>
            </a:r>
            <a:r>
              <a:rPr sz="1900" dirty="0">
                <a:latin typeface="Calibri" panose="020F0502020204030204"/>
                <a:cs typeface="Calibri" panose="020F0502020204030204"/>
              </a:rPr>
              <a:t>80%</a:t>
            </a:r>
            <a:endParaRPr sz="1900">
              <a:latin typeface="Calibri" panose="020F0502020204030204"/>
              <a:cs typeface="Calibri" panose="020F0502020204030204"/>
            </a:endParaRPr>
          </a:p>
          <a:p>
            <a:pPr marL="413385">
              <a:lnSpc>
                <a:spcPct val="100000"/>
              </a:lnSpc>
              <a:spcBef>
                <a:spcPts val="230"/>
              </a:spcBef>
            </a:pPr>
            <a:r>
              <a:rPr sz="1900" spc="-5" dirty="0">
                <a:latin typeface="幼圆" panose="02010509060101010101" charset="-122"/>
                <a:cs typeface="幼圆" panose="02010509060101010101" charset="-122"/>
              </a:rPr>
              <a:t>双赢机</a:t>
            </a:r>
            <a:r>
              <a:rPr sz="1900" dirty="0">
                <a:latin typeface="幼圆" panose="02010509060101010101" charset="-122"/>
                <a:cs typeface="幼圆" panose="02010509060101010101" charset="-122"/>
              </a:rPr>
              <a:t>制</a:t>
            </a:r>
            <a:r>
              <a:rPr sz="1900" spc="-5" dirty="0">
                <a:latin typeface="幼圆" panose="02010509060101010101" charset="-122"/>
                <a:cs typeface="幼圆" panose="02010509060101010101" charset="-122"/>
              </a:rPr>
              <a:t>，</a:t>
            </a:r>
            <a:r>
              <a:rPr sz="1900" dirty="0">
                <a:latin typeface="幼圆" panose="02010509060101010101" charset="-122"/>
                <a:cs typeface="幼圆" panose="02010509060101010101" charset="-122"/>
              </a:rPr>
              <a:t>减</a:t>
            </a:r>
            <a:r>
              <a:rPr sz="1900" spc="-5" dirty="0">
                <a:latin typeface="幼圆" panose="02010509060101010101" charset="-122"/>
                <a:cs typeface="幼圆" panose="02010509060101010101" charset="-122"/>
              </a:rPr>
              <a:t>排成本</a:t>
            </a:r>
            <a:r>
              <a:rPr sz="1900" dirty="0">
                <a:latin typeface="幼圆" panose="02010509060101010101" charset="-122"/>
                <a:cs typeface="幼圆" panose="02010509060101010101" charset="-122"/>
              </a:rPr>
              <a:t>价</a:t>
            </a:r>
            <a:r>
              <a:rPr sz="1900" spc="-5" dirty="0">
                <a:latin typeface="幼圆" panose="02010509060101010101" charset="-122"/>
                <a:cs typeface="幼圆" panose="02010509060101010101" charset="-122"/>
              </a:rPr>
              <a:t>格差</a:t>
            </a:r>
            <a:endParaRPr sz="1900">
              <a:latin typeface="幼圆" panose="02010509060101010101" charset="-122"/>
              <a:cs typeface="幼圆" panose="02010509060101010101" charset="-122"/>
            </a:endParaRPr>
          </a:p>
          <a:p>
            <a:pPr marL="413385">
              <a:lnSpc>
                <a:spcPts val="2165"/>
              </a:lnSpc>
              <a:spcBef>
                <a:spcPts val="225"/>
              </a:spcBef>
            </a:pPr>
            <a:r>
              <a:rPr sz="1900" spc="-5" dirty="0">
                <a:latin typeface="幼圆" panose="02010509060101010101" charset="-122"/>
                <a:cs typeface="幼圆" panose="02010509060101010101" charset="-122"/>
              </a:rPr>
              <a:t>第一承诺期：发达国家</a:t>
            </a:r>
            <a:r>
              <a:rPr sz="1900" spc="-10" dirty="0">
                <a:latin typeface="Calibri" panose="020F0502020204030204"/>
                <a:cs typeface="Calibri" panose="020F0502020204030204"/>
              </a:rPr>
              <a:t>2008</a:t>
            </a:r>
            <a:r>
              <a:rPr sz="1900" spc="-5" dirty="0">
                <a:latin typeface="幼圆" panose="02010509060101010101" charset="-122"/>
                <a:cs typeface="幼圆" panose="02010509060101010101" charset="-122"/>
              </a:rPr>
              <a:t>年至</a:t>
            </a:r>
            <a:r>
              <a:rPr sz="1900" spc="-5" dirty="0">
                <a:latin typeface="Calibri" panose="020F0502020204030204"/>
                <a:cs typeface="Calibri" panose="020F0502020204030204"/>
              </a:rPr>
              <a:t>2012</a:t>
            </a:r>
            <a:r>
              <a:rPr sz="1900" spc="-5" dirty="0">
                <a:latin typeface="幼圆" panose="02010509060101010101" charset="-122"/>
                <a:cs typeface="幼圆" panose="02010509060101010101" charset="-122"/>
              </a:rPr>
              <a:t>年</a:t>
            </a:r>
            <a:r>
              <a:rPr sz="1900" dirty="0">
                <a:latin typeface="幼圆" panose="02010509060101010101" charset="-122"/>
                <a:cs typeface="幼圆" panose="02010509060101010101" charset="-122"/>
              </a:rPr>
              <a:t>承</a:t>
            </a:r>
            <a:r>
              <a:rPr sz="1900" spc="-5" dirty="0">
                <a:latin typeface="幼圆" panose="02010509060101010101" charset="-122"/>
                <a:cs typeface="幼圆" panose="02010509060101010101" charset="-122"/>
              </a:rPr>
              <a:t>诺期</a:t>
            </a:r>
            <a:r>
              <a:rPr sz="1900" spc="10" dirty="0">
                <a:latin typeface="幼圆" panose="02010509060101010101" charset="-122"/>
                <a:cs typeface="幼圆" panose="02010509060101010101" charset="-122"/>
              </a:rPr>
              <a:t>内</a:t>
            </a:r>
            <a:r>
              <a:rPr sz="1900" spc="-10" dirty="0">
                <a:latin typeface="Calibri" panose="020F0502020204030204"/>
                <a:cs typeface="Calibri" panose="020F0502020204030204"/>
              </a:rPr>
              <a:t>6</a:t>
            </a:r>
            <a:r>
              <a:rPr sz="1900" spc="-5" dirty="0">
                <a:latin typeface="幼圆" panose="02010509060101010101" charset="-122"/>
                <a:cs typeface="幼圆" panose="02010509060101010101" charset="-122"/>
              </a:rPr>
              <a:t>种</a:t>
            </a:r>
            <a:r>
              <a:rPr sz="1900" dirty="0">
                <a:latin typeface="幼圆" panose="02010509060101010101" charset="-122"/>
                <a:cs typeface="幼圆" panose="02010509060101010101" charset="-122"/>
              </a:rPr>
              <a:t>温</a:t>
            </a:r>
            <a:r>
              <a:rPr sz="1900" spc="-5" dirty="0">
                <a:latin typeface="幼圆" panose="02010509060101010101" charset="-122"/>
                <a:cs typeface="幼圆" panose="02010509060101010101" charset="-122"/>
              </a:rPr>
              <a:t>室气</a:t>
            </a:r>
            <a:r>
              <a:rPr sz="1900" dirty="0">
                <a:latin typeface="幼圆" panose="02010509060101010101" charset="-122"/>
                <a:cs typeface="幼圆" panose="02010509060101010101" charset="-122"/>
              </a:rPr>
              <a:t>体</a:t>
            </a:r>
            <a:r>
              <a:rPr sz="1900" spc="-5" dirty="0">
                <a:latin typeface="幼圆" panose="02010509060101010101" charset="-122"/>
                <a:cs typeface="幼圆" panose="02010509060101010101" charset="-122"/>
              </a:rPr>
              <a:t>数量从</a:t>
            </a:r>
            <a:endParaRPr sz="1900">
              <a:latin typeface="幼圆" panose="02010509060101010101" charset="-122"/>
              <a:cs typeface="幼圆" panose="02010509060101010101" charset="-122"/>
            </a:endParaRPr>
          </a:p>
          <a:p>
            <a:pPr marL="413385">
              <a:lnSpc>
                <a:spcPts val="2165"/>
              </a:lnSpc>
            </a:pPr>
            <a:r>
              <a:rPr sz="1900" spc="-10" dirty="0">
                <a:latin typeface="Calibri" panose="020F0502020204030204"/>
                <a:cs typeface="Calibri" panose="020F0502020204030204"/>
              </a:rPr>
              <a:t>1990</a:t>
            </a:r>
            <a:r>
              <a:rPr sz="1900" spc="-5" dirty="0">
                <a:latin typeface="幼圆" panose="02010509060101010101" charset="-122"/>
                <a:cs typeface="幼圆" panose="02010509060101010101" charset="-122"/>
              </a:rPr>
              <a:t>年水平至少减少</a:t>
            </a:r>
            <a:r>
              <a:rPr sz="1900" spc="-10" dirty="0">
                <a:latin typeface="Calibri" panose="020F0502020204030204"/>
                <a:cs typeface="Calibri" panose="020F0502020204030204"/>
              </a:rPr>
              <a:t>5%</a:t>
            </a:r>
            <a:endParaRPr sz="1900">
              <a:latin typeface="Calibri" panose="020F0502020204030204"/>
              <a:cs typeface="Calibri" panose="020F0502020204030204"/>
            </a:endParaRPr>
          </a:p>
          <a:p>
            <a:pPr marL="413385">
              <a:lnSpc>
                <a:spcPct val="100000"/>
              </a:lnSpc>
              <a:spcBef>
                <a:spcPts val="230"/>
              </a:spcBef>
            </a:pPr>
            <a:r>
              <a:rPr sz="1900" spc="-10" dirty="0">
                <a:latin typeface="幼圆" panose="02010509060101010101" charset="-122"/>
                <a:cs typeface="幼圆" panose="02010509060101010101" charset="-122"/>
              </a:rPr>
              <a:t>第二承诺</a:t>
            </a:r>
            <a:r>
              <a:rPr sz="1900" spc="-5" dirty="0">
                <a:latin typeface="幼圆" panose="02010509060101010101" charset="-122"/>
                <a:cs typeface="幼圆" panose="02010509060101010101" charset="-122"/>
              </a:rPr>
              <a:t>期</a:t>
            </a:r>
            <a:r>
              <a:rPr sz="1900" spc="-10" dirty="0">
                <a:latin typeface="Calibri" panose="020F0502020204030204"/>
                <a:cs typeface="Calibri" panose="020F0502020204030204"/>
              </a:rPr>
              <a:t>……</a:t>
            </a:r>
            <a:endParaRPr sz="1900">
              <a:latin typeface="Calibri" panose="020F0502020204030204"/>
              <a:cs typeface="Calibri" panose="020F0502020204030204"/>
            </a:endParaRPr>
          </a:p>
          <a:p>
            <a:pPr marL="413385">
              <a:lnSpc>
                <a:spcPct val="100000"/>
              </a:lnSpc>
              <a:spcBef>
                <a:spcPts val="230"/>
              </a:spcBef>
            </a:pPr>
            <a:r>
              <a:rPr sz="1900" spc="-5" dirty="0">
                <a:latin typeface="幼圆" panose="02010509060101010101" charset="-122"/>
                <a:cs typeface="幼圆" panose="02010509060101010101" charset="-122"/>
              </a:rPr>
              <a:t>三种机制：清洁发展机制</a:t>
            </a:r>
            <a:r>
              <a:rPr sz="1900" spc="-5" dirty="0">
                <a:latin typeface="Calibri" panose="020F0502020204030204"/>
                <a:cs typeface="Calibri" panose="020F0502020204030204"/>
              </a:rPr>
              <a:t>(CDM)</a:t>
            </a:r>
            <a:r>
              <a:rPr sz="1900" spc="-5" dirty="0">
                <a:latin typeface="幼圆" panose="02010509060101010101" charset="-122"/>
                <a:cs typeface="幼圆" panose="02010509060101010101" charset="-122"/>
              </a:rPr>
              <a:t>、排</a:t>
            </a:r>
            <a:r>
              <a:rPr sz="1900" dirty="0">
                <a:latin typeface="幼圆" panose="02010509060101010101" charset="-122"/>
                <a:cs typeface="幼圆" panose="02010509060101010101" charset="-122"/>
              </a:rPr>
              <a:t>放</a:t>
            </a:r>
            <a:r>
              <a:rPr sz="1900" spc="-5" dirty="0">
                <a:latin typeface="幼圆" panose="02010509060101010101" charset="-122"/>
                <a:cs typeface="幼圆" panose="02010509060101010101" charset="-122"/>
              </a:rPr>
              <a:t>贸</a:t>
            </a:r>
            <a:r>
              <a:rPr sz="1900" dirty="0">
                <a:latin typeface="幼圆" panose="02010509060101010101" charset="-122"/>
                <a:cs typeface="幼圆" panose="02010509060101010101" charset="-122"/>
              </a:rPr>
              <a:t>易</a:t>
            </a:r>
            <a:r>
              <a:rPr sz="1900" spc="-10" dirty="0">
                <a:latin typeface="Calibri" panose="020F0502020204030204"/>
                <a:cs typeface="Calibri" panose="020F0502020204030204"/>
              </a:rPr>
              <a:t>(ET)</a:t>
            </a:r>
            <a:r>
              <a:rPr sz="1900" dirty="0">
                <a:latin typeface="幼圆" panose="02010509060101010101" charset="-122"/>
                <a:cs typeface="幼圆" panose="02010509060101010101" charset="-122"/>
              </a:rPr>
              <a:t>和</a:t>
            </a:r>
            <a:r>
              <a:rPr sz="1900" spc="-5" dirty="0">
                <a:latin typeface="幼圆" panose="02010509060101010101" charset="-122"/>
                <a:cs typeface="幼圆" panose="02010509060101010101" charset="-122"/>
              </a:rPr>
              <a:t>联合</a:t>
            </a:r>
            <a:r>
              <a:rPr sz="1900" dirty="0">
                <a:latin typeface="幼圆" panose="02010509060101010101" charset="-122"/>
                <a:cs typeface="幼圆" panose="02010509060101010101" charset="-122"/>
              </a:rPr>
              <a:t>履约</a:t>
            </a:r>
            <a:r>
              <a:rPr sz="1900" spc="-10" dirty="0">
                <a:latin typeface="Calibri" panose="020F0502020204030204"/>
                <a:cs typeface="Calibri" panose="020F0502020204030204"/>
              </a:rPr>
              <a:t>(JI)</a:t>
            </a:r>
            <a:endParaRPr sz="1900">
              <a:latin typeface="Calibri" panose="020F0502020204030204"/>
              <a:cs typeface="Calibri" panose="020F0502020204030204"/>
            </a:endParaRPr>
          </a:p>
          <a:p>
            <a:pPr marL="812165">
              <a:lnSpc>
                <a:spcPct val="100000"/>
              </a:lnSpc>
              <a:spcBef>
                <a:spcPts val="195"/>
              </a:spcBef>
            </a:pPr>
            <a:r>
              <a:rPr sz="1500" dirty="0">
                <a:solidFill>
                  <a:srgbClr val="0909C6"/>
                </a:solidFill>
                <a:latin typeface="Calibri" panose="020F0502020204030204"/>
                <a:cs typeface="Calibri" panose="020F0502020204030204"/>
              </a:rPr>
              <a:t>CDM</a:t>
            </a:r>
            <a:r>
              <a:rPr sz="1500" dirty="0">
                <a:solidFill>
                  <a:srgbClr val="0909C6"/>
                </a:solidFill>
                <a:latin typeface="幼圆" panose="02010509060101010101" charset="-122"/>
                <a:cs typeface="幼圆" panose="02010509060101010101" charset="-122"/>
              </a:rPr>
              <a:t>，</a:t>
            </a:r>
            <a:r>
              <a:rPr sz="1500" dirty="0">
                <a:solidFill>
                  <a:srgbClr val="0909C6"/>
                </a:solidFill>
                <a:latin typeface="Calibri" panose="020F0502020204030204"/>
                <a:cs typeface="Calibri" panose="020F0502020204030204"/>
              </a:rPr>
              <a:t>CER</a:t>
            </a:r>
            <a:r>
              <a:rPr sz="1500" dirty="0">
                <a:solidFill>
                  <a:srgbClr val="0909C6"/>
                </a:solidFill>
                <a:latin typeface="幼圆" panose="02010509060101010101" charset="-122"/>
                <a:cs typeface="幼圆" panose="02010509060101010101" charset="-122"/>
              </a:rPr>
              <a:t>：</a:t>
            </a:r>
            <a:r>
              <a:rPr sz="1500" spc="10" dirty="0">
                <a:solidFill>
                  <a:srgbClr val="0909C6"/>
                </a:solidFill>
                <a:latin typeface="幼圆" panose="02010509060101010101" charset="-122"/>
                <a:cs typeface="幼圆" panose="02010509060101010101" charset="-122"/>
              </a:rPr>
              <a:t>水</a:t>
            </a:r>
            <a:r>
              <a:rPr sz="1500" dirty="0">
                <a:solidFill>
                  <a:srgbClr val="0909C6"/>
                </a:solidFill>
                <a:latin typeface="幼圆" panose="02010509060101010101" charset="-122"/>
                <a:cs typeface="幼圆" panose="02010509060101010101" charset="-122"/>
              </a:rPr>
              <a:t>电、风电、太阳能、余热发电、燃料替代、硝酸分解等</a:t>
            </a:r>
            <a:endParaRPr sz="1500">
              <a:latin typeface="幼圆" panose="02010509060101010101" charset="-122"/>
              <a:cs typeface="幼圆" panose="02010509060101010101"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656327" y="838326"/>
            <a:ext cx="2879090" cy="505460"/>
          </a:xfrm>
          <a:prstGeom prst="rect">
            <a:avLst/>
          </a:prstGeom>
        </p:spPr>
        <p:txBody>
          <a:bodyPr vert="horz" wrap="square" lIns="0" tIns="13335" rIns="0" bIns="0" rtlCol="0">
            <a:spAutoFit/>
          </a:bodyPr>
          <a:lstStyle/>
          <a:p>
            <a:pPr marL="12700">
              <a:lnSpc>
                <a:spcPct val="100000"/>
              </a:lnSpc>
              <a:spcBef>
                <a:spcPts val="105"/>
              </a:spcBef>
            </a:pPr>
            <a:r>
              <a:rPr spc="-5" dirty="0"/>
              <a:t>世界</a:t>
            </a:r>
            <a:r>
              <a:rPr spc="-10" dirty="0"/>
              <a:t>各</a:t>
            </a:r>
            <a:r>
              <a:rPr spc="-5" dirty="0"/>
              <a:t>国的</a:t>
            </a:r>
            <a:r>
              <a:rPr spc="-10" dirty="0"/>
              <a:t>努力</a:t>
            </a:r>
            <a:endParaRPr spc="-10" dirty="0"/>
          </a:p>
        </p:txBody>
      </p:sp>
      <p:sp>
        <p:nvSpPr>
          <p:cNvPr id="3" name="object 3"/>
          <p:cNvSpPr/>
          <p:nvPr/>
        </p:nvSpPr>
        <p:spPr>
          <a:xfrm>
            <a:off x="2072640" y="1680972"/>
            <a:ext cx="164592" cy="169163"/>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29839" y="1988820"/>
            <a:ext cx="140208" cy="150875"/>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529839" y="2506979"/>
            <a:ext cx="140208" cy="150875"/>
          </a:xfrm>
          <a:prstGeom prst="rect">
            <a:avLst/>
          </a:prstGeom>
          <a:blipFill>
            <a:blip r:embed="rId3" cstate="print"/>
            <a:stretch>
              <a:fillRect/>
            </a:stretch>
          </a:blipFill>
        </p:spPr>
        <p:txBody>
          <a:bodyPr wrap="square" lIns="0" tIns="0" rIns="0" bIns="0" rtlCol="0"/>
          <a:lstStyle/>
          <a:p/>
        </p:txBody>
      </p:sp>
      <p:sp>
        <p:nvSpPr>
          <p:cNvPr id="6" name="object 6"/>
          <p:cNvSpPr/>
          <p:nvPr/>
        </p:nvSpPr>
        <p:spPr>
          <a:xfrm>
            <a:off x="2529839" y="2808732"/>
            <a:ext cx="140208" cy="150875"/>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2072640" y="3320796"/>
            <a:ext cx="164592" cy="169163"/>
          </a:xfrm>
          <a:prstGeom prst="rect">
            <a:avLst/>
          </a:prstGeom>
          <a:blipFill>
            <a:blip r:embed="rId2" cstate="print"/>
            <a:stretch>
              <a:fillRect/>
            </a:stretch>
          </a:blipFill>
        </p:spPr>
        <p:txBody>
          <a:bodyPr wrap="square" lIns="0" tIns="0" rIns="0" bIns="0" rtlCol="0"/>
          <a:lstStyle/>
          <a:p/>
        </p:txBody>
      </p:sp>
      <p:sp>
        <p:nvSpPr>
          <p:cNvPr id="8" name="object 8"/>
          <p:cNvSpPr/>
          <p:nvPr/>
        </p:nvSpPr>
        <p:spPr>
          <a:xfrm>
            <a:off x="2529839" y="3628644"/>
            <a:ext cx="140208" cy="150875"/>
          </a:xfrm>
          <a:prstGeom prst="rect">
            <a:avLst/>
          </a:prstGeom>
          <a:blipFill>
            <a:blip r:embed="rId3" cstate="print"/>
            <a:stretch>
              <a:fillRect/>
            </a:stretch>
          </a:blipFill>
        </p:spPr>
        <p:txBody>
          <a:bodyPr wrap="square" lIns="0" tIns="0" rIns="0" bIns="0" rtlCol="0"/>
          <a:lstStyle/>
          <a:p/>
        </p:txBody>
      </p:sp>
      <p:sp>
        <p:nvSpPr>
          <p:cNvPr id="9" name="object 9"/>
          <p:cNvSpPr/>
          <p:nvPr/>
        </p:nvSpPr>
        <p:spPr>
          <a:xfrm>
            <a:off x="2987039" y="3898391"/>
            <a:ext cx="114300" cy="124968"/>
          </a:xfrm>
          <a:prstGeom prst="rect">
            <a:avLst/>
          </a:prstGeom>
          <a:blipFill>
            <a:blip r:embed="rId4" cstate="print"/>
            <a:stretch>
              <a:fillRect/>
            </a:stretch>
          </a:blipFill>
        </p:spPr>
        <p:txBody>
          <a:bodyPr wrap="square" lIns="0" tIns="0" rIns="0" bIns="0" rtlCol="0"/>
          <a:lstStyle/>
          <a:p/>
        </p:txBody>
      </p:sp>
      <p:sp>
        <p:nvSpPr>
          <p:cNvPr id="10" name="object 10"/>
          <p:cNvSpPr/>
          <p:nvPr/>
        </p:nvSpPr>
        <p:spPr>
          <a:xfrm>
            <a:off x="2987039" y="4133088"/>
            <a:ext cx="114300" cy="124968"/>
          </a:xfrm>
          <a:prstGeom prst="rect">
            <a:avLst/>
          </a:prstGeom>
          <a:blipFill>
            <a:blip r:embed="rId4" cstate="print"/>
            <a:stretch>
              <a:fillRect/>
            </a:stretch>
          </a:blipFill>
        </p:spPr>
        <p:txBody>
          <a:bodyPr wrap="square" lIns="0" tIns="0" rIns="0" bIns="0" rtlCol="0"/>
          <a:lstStyle/>
          <a:p/>
        </p:txBody>
      </p:sp>
      <p:sp>
        <p:nvSpPr>
          <p:cNvPr id="11" name="object 11"/>
          <p:cNvSpPr/>
          <p:nvPr/>
        </p:nvSpPr>
        <p:spPr>
          <a:xfrm>
            <a:off x="2987039" y="4559808"/>
            <a:ext cx="114300" cy="124968"/>
          </a:xfrm>
          <a:prstGeom prst="rect">
            <a:avLst/>
          </a:prstGeom>
          <a:blipFill>
            <a:blip r:embed="rId4" cstate="print"/>
            <a:stretch>
              <a:fillRect/>
            </a:stretch>
          </a:blipFill>
        </p:spPr>
        <p:txBody>
          <a:bodyPr wrap="square" lIns="0" tIns="0" rIns="0" bIns="0" rtlCol="0"/>
          <a:lstStyle/>
          <a:p/>
        </p:txBody>
      </p:sp>
      <p:sp>
        <p:nvSpPr>
          <p:cNvPr id="12" name="object 12"/>
          <p:cNvSpPr/>
          <p:nvPr/>
        </p:nvSpPr>
        <p:spPr>
          <a:xfrm>
            <a:off x="2987039" y="4986528"/>
            <a:ext cx="114300" cy="124968"/>
          </a:xfrm>
          <a:prstGeom prst="rect">
            <a:avLst/>
          </a:prstGeom>
          <a:blipFill>
            <a:blip r:embed="rId4" cstate="print"/>
            <a:stretch>
              <a:fillRect/>
            </a:stretch>
          </a:blipFill>
        </p:spPr>
        <p:txBody>
          <a:bodyPr wrap="square" lIns="0" tIns="0" rIns="0" bIns="0" rtlCol="0"/>
          <a:lstStyle/>
          <a:p/>
        </p:txBody>
      </p:sp>
      <p:sp>
        <p:nvSpPr>
          <p:cNvPr id="13" name="object 13"/>
          <p:cNvSpPr/>
          <p:nvPr/>
        </p:nvSpPr>
        <p:spPr>
          <a:xfrm>
            <a:off x="2529839" y="5428488"/>
            <a:ext cx="140208" cy="150875"/>
          </a:xfrm>
          <a:prstGeom prst="rect">
            <a:avLst/>
          </a:prstGeom>
          <a:blipFill>
            <a:blip r:embed="rId3" cstate="print"/>
            <a:stretch>
              <a:fillRect/>
            </a:stretch>
          </a:blipFill>
        </p:spPr>
        <p:txBody>
          <a:bodyPr wrap="square" lIns="0" tIns="0" rIns="0" bIns="0" rtlCol="0"/>
          <a:lstStyle/>
          <a:p/>
        </p:txBody>
      </p:sp>
      <p:sp>
        <p:nvSpPr>
          <p:cNvPr id="14" name="object 14"/>
          <p:cNvSpPr/>
          <p:nvPr/>
        </p:nvSpPr>
        <p:spPr>
          <a:xfrm>
            <a:off x="2072640" y="5724144"/>
            <a:ext cx="164592" cy="169164"/>
          </a:xfrm>
          <a:prstGeom prst="rect">
            <a:avLst/>
          </a:prstGeom>
          <a:blipFill>
            <a:blip r:embed="rId2" cstate="print"/>
            <a:stretch>
              <a:fillRect/>
            </a:stretch>
          </a:blipFill>
        </p:spPr>
        <p:txBody>
          <a:bodyPr wrap="square" lIns="0" tIns="0" rIns="0" bIns="0" rtlCol="0"/>
          <a:lstStyle/>
          <a:p/>
        </p:txBody>
      </p:sp>
      <p:sp>
        <p:nvSpPr>
          <p:cNvPr id="15" name="object 15"/>
          <p:cNvSpPr txBox="1"/>
          <p:nvPr/>
        </p:nvSpPr>
        <p:spPr>
          <a:xfrm>
            <a:off x="2403144" y="1563645"/>
            <a:ext cx="3920490" cy="4418965"/>
          </a:xfrm>
          <a:prstGeom prst="rect">
            <a:avLst/>
          </a:prstGeom>
        </p:spPr>
        <p:txBody>
          <a:bodyPr vert="horz" wrap="square" lIns="0" tIns="41910" rIns="0" bIns="0" rtlCol="0">
            <a:spAutoFit/>
          </a:bodyPr>
          <a:lstStyle/>
          <a:p>
            <a:pPr marL="12700">
              <a:lnSpc>
                <a:spcPct val="100000"/>
              </a:lnSpc>
              <a:spcBef>
                <a:spcPts val="330"/>
              </a:spcBef>
            </a:pPr>
            <a:r>
              <a:rPr sz="1900" b="1" spc="-5" dirty="0">
                <a:latin typeface="幼圆" panose="02010509060101010101" charset="-122"/>
                <a:cs typeface="幼圆" panose="02010509060101010101" charset="-122"/>
              </a:rPr>
              <a:t>供应链</a:t>
            </a:r>
            <a:r>
              <a:rPr sz="1900" b="1" spc="-5" dirty="0">
                <a:latin typeface="Calibri" panose="020F0502020204030204"/>
                <a:cs typeface="Calibri" panose="020F0502020204030204"/>
              </a:rPr>
              <a:t>CDP</a:t>
            </a:r>
            <a:r>
              <a:rPr sz="1900" b="1" spc="-5" dirty="0">
                <a:latin typeface="幼圆" panose="02010509060101010101" charset="-122"/>
                <a:cs typeface="幼圆" panose="02010509060101010101" charset="-122"/>
              </a:rPr>
              <a:t>计划、减量计划</a:t>
            </a:r>
            <a:endParaRPr sz="1900">
              <a:latin typeface="幼圆" panose="02010509060101010101" charset="-122"/>
              <a:cs typeface="幼圆" panose="02010509060101010101" charset="-122"/>
            </a:endParaRPr>
          </a:p>
          <a:p>
            <a:pPr marL="413385" marR="5080">
              <a:lnSpc>
                <a:spcPts val="1840"/>
              </a:lnSpc>
              <a:spcBef>
                <a:spcPts val="445"/>
              </a:spcBef>
            </a:pPr>
            <a:r>
              <a:rPr sz="1700" dirty="0">
                <a:latin typeface="幼圆" panose="02010509060101010101" charset="-122"/>
                <a:cs typeface="幼圆" panose="02010509060101010101" charset="-122"/>
              </a:rPr>
              <a:t>国际品</a:t>
            </a:r>
            <a:r>
              <a:rPr sz="1700" spc="-15" dirty="0">
                <a:latin typeface="幼圆" panose="02010509060101010101" charset="-122"/>
                <a:cs typeface="幼圆" panose="02010509060101010101" charset="-122"/>
              </a:rPr>
              <a:t>牌</a:t>
            </a:r>
            <a:r>
              <a:rPr sz="1700" dirty="0">
                <a:latin typeface="幼圆" panose="02010509060101010101" charset="-122"/>
                <a:cs typeface="幼圆" panose="02010509060101010101" charset="-122"/>
              </a:rPr>
              <a:t>商，</a:t>
            </a:r>
            <a:r>
              <a:rPr sz="1700" spc="-15" dirty="0">
                <a:latin typeface="幼圆" panose="02010509060101010101" charset="-122"/>
                <a:cs typeface="幼圆" panose="02010509060101010101" charset="-122"/>
              </a:rPr>
              <a:t>如</a:t>
            </a:r>
            <a:r>
              <a:rPr sz="1700" dirty="0">
                <a:latin typeface="幼圆" panose="02010509060101010101" charset="-122"/>
                <a:cs typeface="幼圆" panose="02010509060101010101" charset="-122"/>
              </a:rPr>
              <a:t>苹果，</a:t>
            </a:r>
            <a:r>
              <a:rPr sz="1700" spc="-505" dirty="0">
                <a:latin typeface="幼圆" panose="02010509060101010101" charset="-122"/>
                <a:cs typeface="幼圆" panose="02010509060101010101" charset="-122"/>
              </a:rPr>
              <a:t> </a:t>
            </a:r>
            <a:r>
              <a:rPr sz="1700" spc="-5" dirty="0">
                <a:latin typeface="Calibri" panose="020F0502020204030204"/>
                <a:cs typeface="Calibri" panose="020F0502020204030204"/>
              </a:rPr>
              <a:t>DELL</a:t>
            </a:r>
            <a:r>
              <a:rPr sz="1700" dirty="0">
                <a:latin typeface="幼圆" panose="02010509060101010101" charset="-122"/>
                <a:cs typeface="幼圆" panose="02010509060101010101" charset="-122"/>
              </a:rPr>
              <a:t>、</a:t>
            </a:r>
            <a:r>
              <a:rPr sz="1700" spc="-10" dirty="0">
                <a:latin typeface="幼圆" panose="02010509060101010101" charset="-122"/>
                <a:cs typeface="幼圆" panose="02010509060101010101" charset="-122"/>
              </a:rPr>
              <a:t>联</a:t>
            </a:r>
            <a:r>
              <a:rPr sz="1700" dirty="0">
                <a:latin typeface="幼圆" panose="02010509060101010101" charset="-122"/>
                <a:cs typeface="幼圆" panose="02010509060101010101" charset="-122"/>
              </a:rPr>
              <a:t>想、 惠普、华为等，供应商</a:t>
            </a:r>
            <a:r>
              <a:rPr sz="1700" spc="-15" dirty="0">
                <a:latin typeface="幼圆" panose="02010509060101010101" charset="-122"/>
                <a:cs typeface="幼圆" panose="02010509060101010101" charset="-122"/>
              </a:rPr>
              <a:t>报</a:t>
            </a:r>
            <a:r>
              <a:rPr sz="1700" dirty="0">
                <a:latin typeface="幼圆" panose="02010509060101010101" charset="-122"/>
                <a:cs typeface="幼圆" panose="02010509060101010101" charset="-122"/>
              </a:rPr>
              <a:t>送年</a:t>
            </a:r>
            <a:r>
              <a:rPr sz="1700" spc="-10" dirty="0">
                <a:latin typeface="幼圆" panose="02010509060101010101" charset="-122"/>
                <a:cs typeface="幼圆" panose="02010509060101010101" charset="-122"/>
              </a:rPr>
              <a:t>度</a:t>
            </a:r>
            <a:r>
              <a:rPr sz="1700" spc="-5" dirty="0">
                <a:latin typeface="Calibri" panose="020F0502020204030204"/>
                <a:cs typeface="Calibri" panose="020F0502020204030204"/>
              </a:rPr>
              <a:t>CDP</a:t>
            </a:r>
            <a:endParaRPr sz="1700">
              <a:latin typeface="Calibri" panose="020F0502020204030204"/>
              <a:cs typeface="Calibri" panose="020F0502020204030204"/>
            </a:endParaRPr>
          </a:p>
          <a:p>
            <a:pPr marL="413385">
              <a:lnSpc>
                <a:spcPct val="100000"/>
              </a:lnSpc>
              <a:spcBef>
                <a:spcPts val="170"/>
              </a:spcBef>
            </a:pPr>
            <a:r>
              <a:rPr sz="1700" dirty="0">
                <a:latin typeface="幼圆" panose="02010509060101010101" charset="-122"/>
                <a:cs typeface="幼圆" panose="02010509060101010101" charset="-122"/>
              </a:rPr>
              <a:t>制定供</a:t>
            </a:r>
            <a:r>
              <a:rPr sz="1700" spc="-15" dirty="0">
                <a:latin typeface="幼圆" panose="02010509060101010101" charset="-122"/>
                <a:cs typeface="幼圆" panose="02010509060101010101" charset="-122"/>
              </a:rPr>
              <a:t>应</a:t>
            </a:r>
            <a:r>
              <a:rPr sz="1700" dirty="0">
                <a:latin typeface="幼圆" panose="02010509060101010101" charset="-122"/>
                <a:cs typeface="幼圆" panose="02010509060101010101" charset="-122"/>
              </a:rPr>
              <a:t>链减</a:t>
            </a:r>
            <a:r>
              <a:rPr sz="1700" spc="-15" dirty="0">
                <a:latin typeface="幼圆" panose="02010509060101010101" charset="-122"/>
                <a:cs typeface="幼圆" panose="02010509060101010101" charset="-122"/>
              </a:rPr>
              <a:t>排</a:t>
            </a:r>
            <a:r>
              <a:rPr sz="1700" dirty="0">
                <a:latin typeface="幼圆" panose="02010509060101010101" charset="-122"/>
                <a:cs typeface="幼圆" panose="02010509060101010101" charset="-122"/>
              </a:rPr>
              <a:t>目标、</a:t>
            </a:r>
            <a:r>
              <a:rPr sz="1700" spc="-15" dirty="0">
                <a:latin typeface="幼圆" panose="02010509060101010101" charset="-122"/>
                <a:cs typeface="幼圆" panose="02010509060101010101" charset="-122"/>
              </a:rPr>
              <a:t>考</a:t>
            </a:r>
            <a:r>
              <a:rPr sz="1700" dirty="0">
                <a:latin typeface="幼圆" panose="02010509060101010101" charset="-122"/>
                <a:cs typeface="幼圆" panose="02010509060101010101" charset="-122"/>
              </a:rPr>
              <a:t>核</a:t>
            </a:r>
            <a:endParaRPr sz="1700">
              <a:latin typeface="幼圆" panose="02010509060101010101" charset="-122"/>
              <a:cs typeface="幼圆" panose="02010509060101010101" charset="-122"/>
            </a:endParaRPr>
          </a:p>
          <a:p>
            <a:pPr marL="413385">
              <a:lnSpc>
                <a:spcPts val="1875"/>
              </a:lnSpc>
              <a:spcBef>
                <a:spcPts val="340"/>
              </a:spcBef>
            </a:pPr>
            <a:r>
              <a:rPr sz="1700" spc="5" dirty="0">
                <a:latin typeface="幼圆" panose="02010509060101010101" charset="-122"/>
                <a:cs typeface="幼圆" panose="02010509060101010101" charset="-122"/>
              </a:rPr>
              <a:t>供应</a:t>
            </a:r>
            <a:r>
              <a:rPr sz="1700" spc="-5" dirty="0">
                <a:latin typeface="幼圆" panose="02010509060101010101" charset="-122"/>
                <a:cs typeface="幼圆" panose="02010509060101010101" charset="-122"/>
              </a:rPr>
              <a:t>商</a:t>
            </a:r>
            <a:r>
              <a:rPr sz="1700" spc="-10" dirty="0">
                <a:latin typeface="幼圆" panose="02010509060101010101" charset="-122"/>
                <a:cs typeface="幼圆" panose="02010509060101010101" charset="-122"/>
              </a:rPr>
              <a:t>年</a:t>
            </a:r>
            <a:r>
              <a:rPr sz="1700" spc="5" dirty="0">
                <a:latin typeface="幼圆" panose="02010509060101010101" charset="-122"/>
                <a:cs typeface="幼圆" panose="02010509060101010101" charset="-122"/>
              </a:rPr>
              <a:t>度绩</a:t>
            </a:r>
            <a:r>
              <a:rPr sz="1700" spc="-15" dirty="0">
                <a:latin typeface="幼圆" panose="02010509060101010101" charset="-122"/>
                <a:cs typeface="幼圆" panose="02010509060101010101" charset="-122"/>
              </a:rPr>
              <a:t>效</a:t>
            </a:r>
            <a:r>
              <a:rPr sz="1700" spc="5" dirty="0">
                <a:latin typeface="幼圆" panose="02010509060101010101" charset="-122"/>
                <a:cs typeface="幼圆" panose="02010509060101010101" charset="-122"/>
              </a:rPr>
              <a:t>评价</a:t>
            </a:r>
            <a:r>
              <a:rPr sz="1700" spc="-5" dirty="0">
                <a:latin typeface="幼圆" panose="02010509060101010101" charset="-122"/>
                <a:cs typeface="幼圆" panose="02010509060101010101" charset="-122"/>
              </a:rPr>
              <a:t>，</a:t>
            </a:r>
            <a:r>
              <a:rPr sz="1700" spc="-10" dirty="0">
                <a:latin typeface="幼圆" panose="02010509060101010101" charset="-122"/>
                <a:cs typeface="幼圆" panose="02010509060101010101" charset="-122"/>
              </a:rPr>
              <a:t>二</a:t>
            </a:r>
            <a:r>
              <a:rPr sz="1700" spc="5" dirty="0">
                <a:latin typeface="幼圆" panose="02010509060101010101" charset="-122"/>
                <a:cs typeface="幼圆" panose="02010509060101010101" charset="-122"/>
              </a:rPr>
              <a:t>方、</a:t>
            </a:r>
            <a:r>
              <a:rPr sz="1700" spc="-15" dirty="0">
                <a:latin typeface="幼圆" panose="02010509060101010101" charset="-122"/>
                <a:cs typeface="幼圆" panose="02010509060101010101" charset="-122"/>
              </a:rPr>
              <a:t>三</a:t>
            </a:r>
            <a:r>
              <a:rPr sz="1700" spc="5" dirty="0">
                <a:latin typeface="幼圆" panose="02010509060101010101" charset="-122"/>
                <a:cs typeface="幼圆" panose="02010509060101010101" charset="-122"/>
              </a:rPr>
              <a:t>方年</a:t>
            </a:r>
            <a:endParaRPr sz="1700">
              <a:latin typeface="幼圆" panose="02010509060101010101" charset="-122"/>
              <a:cs typeface="幼圆" panose="02010509060101010101" charset="-122"/>
            </a:endParaRPr>
          </a:p>
          <a:p>
            <a:pPr marL="413385">
              <a:lnSpc>
                <a:spcPts val="1875"/>
              </a:lnSpc>
            </a:pPr>
            <a:r>
              <a:rPr sz="1700" dirty="0">
                <a:latin typeface="幼圆" panose="02010509060101010101" charset="-122"/>
                <a:cs typeface="幼圆" panose="02010509060101010101" charset="-122"/>
              </a:rPr>
              <a:t>度审核</a:t>
            </a:r>
            <a:endParaRPr sz="1700">
              <a:latin typeface="幼圆" panose="02010509060101010101" charset="-122"/>
              <a:cs typeface="幼圆" panose="02010509060101010101" charset="-122"/>
            </a:endParaRPr>
          </a:p>
          <a:p>
            <a:pPr marL="12700">
              <a:lnSpc>
                <a:spcPct val="100000"/>
              </a:lnSpc>
              <a:spcBef>
                <a:spcPts val="220"/>
              </a:spcBef>
            </a:pPr>
            <a:r>
              <a:rPr sz="1900" b="1" spc="-5" dirty="0">
                <a:latin typeface="幼圆" panose="02010509060101010101" charset="-122"/>
                <a:cs typeface="幼圆" panose="02010509060101010101" charset="-122"/>
              </a:rPr>
              <a:t>《</a:t>
            </a:r>
            <a:r>
              <a:rPr sz="1900" b="1" spc="-10" dirty="0">
                <a:latin typeface="幼圆" panose="02010509060101010101" charset="-122"/>
                <a:cs typeface="幼圆" panose="02010509060101010101" charset="-122"/>
              </a:rPr>
              <a:t>根本</a:t>
            </a:r>
            <a:r>
              <a:rPr sz="1900" b="1" spc="5" dirty="0">
                <a:latin typeface="幼圆" panose="02010509060101010101" charset="-122"/>
                <a:cs typeface="幼圆" panose="02010509060101010101" charset="-122"/>
              </a:rPr>
              <a:t>哈</a:t>
            </a:r>
            <a:r>
              <a:rPr sz="1900" b="1" spc="-10" dirty="0">
                <a:latin typeface="幼圆" panose="02010509060101010101" charset="-122"/>
                <a:cs typeface="幼圆" panose="02010509060101010101" charset="-122"/>
              </a:rPr>
              <a:t>根</a:t>
            </a:r>
            <a:r>
              <a:rPr sz="1900" b="1" spc="5" dirty="0">
                <a:latin typeface="幼圆" panose="02010509060101010101" charset="-122"/>
                <a:cs typeface="幼圆" panose="02010509060101010101" charset="-122"/>
              </a:rPr>
              <a:t>会议</a:t>
            </a:r>
            <a:r>
              <a:rPr sz="1900" b="1" spc="-5" dirty="0">
                <a:latin typeface="幼圆" panose="02010509060101010101" charset="-122"/>
                <a:cs typeface="幼圆" panose="02010509060101010101" charset="-122"/>
              </a:rPr>
              <a:t>》</a:t>
            </a:r>
            <a:r>
              <a:rPr sz="1900" b="1" spc="-10" dirty="0">
                <a:latin typeface="幼圆" panose="02010509060101010101" charset="-122"/>
                <a:cs typeface="幼圆" panose="02010509060101010101" charset="-122"/>
              </a:rPr>
              <a:t>各</a:t>
            </a:r>
            <a:r>
              <a:rPr sz="1900" b="1" spc="5" dirty="0">
                <a:latin typeface="幼圆" panose="02010509060101010101" charset="-122"/>
                <a:cs typeface="幼圆" panose="02010509060101010101" charset="-122"/>
              </a:rPr>
              <a:t>国</a:t>
            </a:r>
            <a:r>
              <a:rPr sz="1900" b="1" spc="-10" dirty="0">
                <a:latin typeface="幼圆" panose="02010509060101010101" charset="-122"/>
                <a:cs typeface="幼圆" panose="02010509060101010101" charset="-122"/>
              </a:rPr>
              <a:t>承</a:t>
            </a:r>
            <a:r>
              <a:rPr sz="1900" b="1" spc="-15" dirty="0">
                <a:latin typeface="幼圆" panose="02010509060101010101" charset="-122"/>
                <a:cs typeface="幼圆" panose="02010509060101010101" charset="-122"/>
              </a:rPr>
              <a:t>诺</a:t>
            </a:r>
            <a:endParaRPr sz="1900">
              <a:latin typeface="幼圆" panose="02010509060101010101" charset="-122"/>
              <a:cs typeface="幼圆" panose="02010509060101010101" charset="-122"/>
            </a:endParaRPr>
          </a:p>
          <a:p>
            <a:pPr marL="413385">
              <a:lnSpc>
                <a:spcPct val="100000"/>
              </a:lnSpc>
              <a:spcBef>
                <a:spcPts val="210"/>
              </a:spcBef>
            </a:pPr>
            <a:r>
              <a:rPr sz="1700" dirty="0">
                <a:latin typeface="幼圆" panose="02010509060101010101" charset="-122"/>
                <a:cs typeface="幼圆" panose="02010509060101010101" charset="-122"/>
              </a:rPr>
              <a:t>温升控制在</a:t>
            </a:r>
            <a:r>
              <a:rPr sz="1700" dirty="0">
                <a:latin typeface="Calibri" panose="020F0502020204030204"/>
                <a:cs typeface="Calibri" panose="020F0502020204030204"/>
              </a:rPr>
              <a:t>2</a:t>
            </a:r>
            <a:r>
              <a:rPr sz="1700" dirty="0">
                <a:latin typeface="微软雅黑" panose="020B0503020204020204" charset="-122"/>
                <a:cs typeface="微软雅黑" panose="020B0503020204020204" charset="-122"/>
              </a:rPr>
              <a:t>℃</a:t>
            </a:r>
            <a:r>
              <a:rPr sz="1700" dirty="0">
                <a:latin typeface="幼圆" panose="02010509060101010101" charset="-122"/>
                <a:cs typeface="幼圆" panose="02010509060101010101" charset="-122"/>
              </a:rPr>
              <a:t>以内</a:t>
            </a:r>
            <a:endParaRPr sz="1700">
              <a:latin typeface="幼圆" panose="02010509060101010101" charset="-122"/>
              <a:cs typeface="幼圆" panose="02010509060101010101" charset="-122"/>
            </a:endParaRPr>
          </a:p>
          <a:p>
            <a:pPr marL="812165">
              <a:lnSpc>
                <a:spcPct val="100000"/>
              </a:lnSpc>
              <a:spcBef>
                <a:spcPts val="180"/>
              </a:spcBef>
            </a:pPr>
            <a:r>
              <a:rPr sz="1400" spc="10" dirty="0">
                <a:solidFill>
                  <a:srgbClr val="0909C6"/>
                </a:solidFill>
                <a:latin typeface="幼圆" panose="02010509060101010101" charset="-122"/>
                <a:cs typeface="幼圆" panose="02010509060101010101" charset="-122"/>
              </a:rPr>
              <a:t>全球</a:t>
            </a:r>
            <a:r>
              <a:rPr sz="1400" dirty="0">
                <a:solidFill>
                  <a:srgbClr val="0909C6"/>
                </a:solidFill>
                <a:latin typeface="幼圆" panose="02010509060101010101" charset="-122"/>
                <a:cs typeface="幼圆" panose="02010509060101010101" charset="-122"/>
              </a:rPr>
              <a:t>排放</a:t>
            </a:r>
            <a:r>
              <a:rPr sz="1400" spc="-15" dirty="0">
                <a:solidFill>
                  <a:srgbClr val="0909C6"/>
                </a:solidFill>
                <a:latin typeface="幼圆" panose="02010509060101010101" charset="-122"/>
                <a:cs typeface="幼圆" panose="02010509060101010101" charset="-122"/>
              </a:rPr>
              <a:t>峰</a:t>
            </a:r>
            <a:r>
              <a:rPr sz="1400" dirty="0">
                <a:solidFill>
                  <a:srgbClr val="0909C6"/>
                </a:solidFill>
                <a:latin typeface="幼圆" panose="02010509060101010101" charset="-122"/>
                <a:cs typeface="幼圆" panose="02010509060101010101" charset="-122"/>
              </a:rPr>
              <a:t>值</a:t>
            </a:r>
            <a:r>
              <a:rPr sz="1400" spc="5" dirty="0">
                <a:solidFill>
                  <a:srgbClr val="0909C6"/>
                </a:solidFill>
                <a:latin typeface="幼圆" panose="02010509060101010101" charset="-122"/>
                <a:cs typeface="幼圆" panose="02010509060101010101" charset="-122"/>
              </a:rPr>
              <a:t>在</a:t>
            </a:r>
            <a:r>
              <a:rPr sz="1400" spc="-5" dirty="0">
                <a:solidFill>
                  <a:srgbClr val="0909C6"/>
                </a:solidFill>
                <a:latin typeface="Calibri" panose="020F0502020204030204"/>
                <a:cs typeface="Calibri" panose="020F0502020204030204"/>
              </a:rPr>
              <a:t>2020</a:t>
            </a:r>
            <a:r>
              <a:rPr sz="1400" spc="10" dirty="0">
                <a:solidFill>
                  <a:srgbClr val="0909C6"/>
                </a:solidFill>
                <a:latin typeface="幼圆" panose="02010509060101010101" charset="-122"/>
                <a:cs typeface="幼圆" panose="02010509060101010101" charset="-122"/>
              </a:rPr>
              <a:t>年前</a:t>
            </a:r>
            <a:endParaRPr sz="1400">
              <a:latin typeface="幼圆" panose="02010509060101010101" charset="-122"/>
              <a:cs typeface="幼圆" panose="02010509060101010101" charset="-122"/>
            </a:endParaRPr>
          </a:p>
          <a:p>
            <a:pPr marL="812165" marR="169545">
              <a:lnSpc>
                <a:spcPts val="1520"/>
              </a:lnSpc>
              <a:spcBef>
                <a:spcPts val="350"/>
              </a:spcBef>
            </a:pPr>
            <a:r>
              <a:rPr sz="1400" spc="-5" dirty="0">
                <a:solidFill>
                  <a:srgbClr val="0909C6"/>
                </a:solidFill>
                <a:latin typeface="Calibri" panose="020F0502020204030204"/>
                <a:cs typeface="Calibri" panose="020F0502020204030204"/>
              </a:rPr>
              <a:t>2020</a:t>
            </a:r>
            <a:r>
              <a:rPr sz="1400" spc="10" dirty="0">
                <a:solidFill>
                  <a:srgbClr val="0909C6"/>
                </a:solidFill>
                <a:latin typeface="幼圆" panose="02010509060101010101" charset="-122"/>
                <a:cs typeface="幼圆" panose="02010509060101010101" charset="-122"/>
              </a:rPr>
              <a:t>年全</a:t>
            </a:r>
            <a:r>
              <a:rPr sz="1400" spc="15" dirty="0">
                <a:solidFill>
                  <a:srgbClr val="0909C6"/>
                </a:solidFill>
                <a:latin typeface="幼圆" panose="02010509060101010101" charset="-122"/>
                <a:cs typeface="幼圆" panose="02010509060101010101" charset="-122"/>
              </a:rPr>
              <a:t>球</a:t>
            </a:r>
            <a:r>
              <a:rPr sz="1400" dirty="0">
                <a:solidFill>
                  <a:srgbClr val="0909C6"/>
                </a:solidFill>
                <a:latin typeface="Calibri" panose="020F0502020204030204"/>
                <a:cs typeface="Calibri" panose="020F0502020204030204"/>
              </a:rPr>
              <a:t>GHG</a:t>
            </a:r>
            <a:r>
              <a:rPr sz="1400" dirty="0">
                <a:solidFill>
                  <a:srgbClr val="0909C6"/>
                </a:solidFill>
                <a:latin typeface="幼圆" panose="02010509060101010101" charset="-122"/>
                <a:cs typeface="幼圆" panose="02010509060101010101" charset="-122"/>
              </a:rPr>
              <a:t>排放</a:t>
            </a:r>
            <a:r>
              <a:rPr sz="1400" spc="-15" dirty="0">
                <a:solidFill>
                  <a:srgbClr val="0909C6"/>
                </a:solidFill>
                <a:latin typeface="幼圆" panose="02010509060101010101" charset="-122"/>
                <a:cs typeface="幼圆" panose="02010509060101010101" charset="-122"/>
              </a:rPr>
              <a:t>量</a:t>
            </a:r>
            <a:r>
              <a:rPr sz="1400" dirty="0">
                <a:solidFill>
                  <a:srgbClr val="0909C6"/>
                </a:solidFill>
                <a:latin typeface="幼圆" panose="02010509060101010101" charset="-122"/>
                <a:cs typeface="幼圆" panose="02010509060101010101" charset="-122"/>
              </a:rPr>
              <a:t>应控</a:t>
            </a:r>
            <a:r>
              <a:rPr sz="1400" spc="-15" dirty="0">
                <a:solidFill>
                  <a:srgbClr val="0909C6"/>
                </a:solidFill>
                <a:latin typeface="幼圆" panose="02010509060101010101" charset="-122"/>
                <a:cs typeface="幼圆" panose="02010509060101010101" charset="-122"/>
              </a:rPr>
              <a:t>制</a:t>
            </a:r>
            <a:r>
              <a:rPr sz="1400" dirty="0">
                <a:solidFill>
                  <a:srgbClr val="0909C6"/>
                </a:solidFill>
                <a:latin typeface="幼圆" panose="02010509060101010101" charset="-122"/>
                <a:cs typeface="幼圆" panose="02010509060101010101" charset="-122"/>
              </a:rPr>
              <a:t>在</a:t>
            </a:r>
            <a:r>
              <a:rPr sz="1400" spc="-5" dirty="0">
                <a:solidFill>
                  <a:srgbClr val="0909C6"/>
                </a:solidFill>
                <a:latin typeface="Calibri" panose="020F0502020204030204"/>
                <a:cs typeface="Calibri" panose="020F0502020204030204"/>
              </a:rPr>
              <a:t>440</a:t>
            </a:r>
            <a:r>
              <a:rPr sz="1400" dirty="0">
                <a:solidFill>
                  <a:srgbClr val="0909C6"/>
                </a:solidFill>
                <a:latin typeface="幼圆" panose="02010509060101010101" charset="-122"/>
                <a:cs typeface="幼圆" panose="02010509060101010101" charset="-122"/>
              </a:rPr>
              <a:t>亿 </a:t>
            </a:r>
            <a:r>
              <a:rPr sz="1400" spc="10" dirty="0">
                <a:solidFill>
                  <a:srgbClr val="0909C6"/>
                </a:solidFill>
                <a:latin typeface="幼圆" panose="02010509060101010101" charset="-122"/>
                <a:cs typeface="幼圆" panose="02010509060101010101" charset="-122"/>
              </a:rPr>
              <a:t>吨</a:t>
            </a:r>
            <a:r>
              <a:rPr sz="1400" spc="-10" dirty="0">
                <a:solidFill>
                  <a:srgbClr val="0909C6"/>
                </a:solidFill>
                <a:latin typeface="Calibri" panose="020F0502020204030204"/>
                <a:cs typeface="Calibri" panose="020F0502020204030204"/>
              </a:rPr>
              <a:t>CO2e</a:t>
            </a:r>
            <a:r>
              <a:rPr sz="1400" spc="10" dirty="0">
                <a:solidFill>
                  <a:srgbClr val="0909C6"/>
                </a:solidFill>
                <a:latin typeface="幼圆" panose="02010509060101010101" charset="-122"/>
                <a:cs typeface="幼圆" panose="02010509060101010101" charset="-122"/>
              </a:rPr>
              <a:t>以内</a:t>
            </a:r>
            <a:endParaRPr sz="1400">
              <a:latin typeface="幼圆" panose="02010509060101010101" charset="-122"/>
              <a:cs typeface="幼圆" panose="02010509060101010101" charset="-122"/>
            </a:endParaRPr>
          </a:p>
          <a:p>
            <a:pPr marL="812165" marR="59055">
              <a:lnSpc>
                <a:spcPts val="1510"/>
              </a:lnSpc>
              <a:spcBef>
                <a:spcPts val="335"/>
              </a:spcBef>
            </a:pPr>
            <a:r>
              <a:rPr sz="1400" spc="10" dirty="0">
                <a:solidFill>
                  <a:srgbClr val="0909C6"/>
                </a:solidFill>
                <a:latin typeface="幼圆" panose="02010509060101010101" charset="-122"/>
                <a:cs typeface="幼圆" panose="02010509060101010101" charset="-122"/>
              </a:rPr>
              <a:t>能源</a:t>
            </a:r>
            <a:r>
              <a:rPr sz="1400" dirty="0">
                <a:solidFill>
                  <a:srgbClr val="0909C6"/>
                </a:solidFill>
                <a:latin typeface="幼圆" panose="02010509060101010101" charset="-122"/>
                <a:cs typeface="幼圆" panose="02010509060101010101" charset="-122"/>
              </a:rPr>
              <a:t>工业</a:t>
            </a:r>
            <a:r>
              <a:rPr sz="1400" spc="-5" dirty="0">
                <a:solidFill>
                  <a:srgbClr val="0909C6"/>
                </a:solidFill>
                <a:latin typeface="Calibri" panose="020F0502020204030204"/>
                <a:cs typeface="Calibri" panose="020F0502020204030204"/>
              </a:rPr>
              <a:t>2020</a:t>
            </a:r>
            <a:r>
              <a:rPr sz="1400" dirty="0">
                <a:solidFill>
                  <a:srgbClr val="0909C6"/>
                </a:solidFill>
                <a:latin typeface="幼圆" panose="02010509060101010101" charset="-122"/>
                <a:cs typeface="幼圆" panose="02010509060101010101" charset="-122"/>
              </a:rPr>
              <a:t>年和</a:t>
            </a:r>
            <a:r>
              <a:rPr sz="1400" spc="-5" dirty="0">
                <a:solidFill>
                  <a:srgbClr val="0909C6"/>
                </a:solidFill>
                <a:latin typeface="Calibri" panose="020F0502020204030204"/>
                <a:cs typeface="Calibri" panose="020F0502020204030204"/>
              </a:rPr>
              <a:t>2050</a:t>
            </a:r>
            <a:r>
              <a:rPr sz="1400" spc="10" dirty="0">
                <a:solidFill>
                  <a:srgbClr val="0909C6"/>
                </a:solidFill>
                <a:latin typeface="幼圆" panose="02010509060101010101" charset="-122"/>
                <a:cs typeface="幼圆" panose="02010509060101010101" charset="-122"/>
              </a:rPr>
              <a:t>年</a:t>
            </a:r>
            <a:r>
              <a:rPr sz="1400" dirty="0">
                <a:solidFill>
                  <a:srgbClr val="0909C6"/>
                </a:solidFill>
                <a:latin typeface="幼圆" panose="02010509060101010101" charset="-122"/>
                <a:cs typeface="幼圆" panose="02010509060101010101" charset="-122"/>
              </a:rPr>
              <a:t>间平均</a:t>
            </a:r>
            <a:r>
              <a:rPr sz="1400" spc="-15" dirty="0">
                <a:solidFill>
                  <a:srgbClr val="0909C6"/>
                </a:solidFill>
                <a:latin typeface="幼圆" panose="02010509060101010101" charset="-122"/>
                <a:cs typeface="幼圆" panose="02010509060101010101" charset="-122"/>
              </a:rPr>
              <a:t>每</a:t>
            </a:r>
            <a:r>
              <a:rPr sz="1400" dirty="0">
                <a:solidFill>
                  <a:srgbClr val="0909C6"/>
                </a:solidFill>
                <a:latin typeface="幼圆" panose="02010509060101010101" charset="-122"/>
                <a:cs typeface="幼圆" panose="02010509060101010101" charset="-122"/>
              </a:rPr>
              <a:t>年减 </a:t>
            </a:r>
            <a:r>
              <a:rPr sz="1400" spc="10" dirty="0">
                <a:solidFill>
                  <a:srgbClr val="0909C6"/>
                </a:solidFill>
                <a:latin typeface="幼圆" panose="02010509060101010101" charset="-122"/>
                <a:cs typeface="幼圆" panose="02010509060101010101" charset="-122"/>
              </a:rPr>
              <a:t>排量</a:t>
            </a:r>
            <a:r>
              <a:rPr sz="1400" dirty="0">
                <a:solidFill>
                  <a:srgbClr val="0909C6"/>
                </a:solidFill>
                <a:latin typeface="幼圆" panose="02010509060101010101" charset="-122"/>
                <a:cs typeface="幼圆" panose="02010509060101010101" charset="-122"/>
              </a:rPr>
              <a:t>约</a:t>
            </a:r>
            <a:r>
              <a:rPr sz="1400" spc="-5" dirty="0">
                <a:solidFill>
                  <a:srgbClr val="0909C6"/>
                </a:solidFill>
                <a:latin typeface="Calibri" panose="020F0502020204030204"/>
                <a:cs typeface="Calibri" panose="020F0502020204030204"/>
              </a:rPr>
              <a:t>3%</a:t>
            </a:r>
            <a:endParaRPr sz="1400">
              <a:latin typeface="Calibri" panose="020F0502020204030204"/>
              <a:cs typeface="Calibri" panose="020F0502020204030204"/>
            </a:endParaRPr>
          </a:p>
          <a:p>
            <a:pPr marL="812165">
              <a:lnSpc>
                <a:spcPts val="1585"/>
              </a:lnSpc>
              <a:spcBef>
                <a:spcPts val="145"/>
              </a:spcBef>
            </a:pPr>
            <a:r>
              <a:rPr sz="1400" spc="-5" dirty="0">
                <a:solidFill>
                  <a:srgbClr val="0909C6"/>
                </a:solidFill>
                <a:latin typeface="Calibri" panose="020F0502020204030204"/>
                <a:cs typeface="Calibri" panose="020F0502020204030204"/>
              </a:rPr>
              <a:t>2050</a:t>
            </a:r>
            <a:r>
              <a:rPr sz="1400" spc="10" dirty="0">
                <a:solidFill>
                  <a:srgbClr val="0909C6"/>
                </a:solidFill>
                <a:latin typeface="幼圆" panose="02010509060101010101" charset="-122"/>
                <a:cs typeface="幼圆" panose="02010509060101010101" charset="-122"/>
              </a:rPr>
              <a:t>年，全</a:t>
            </a:r>
            <a:r>
              <a:rPr sz="1400" dirty="0">
                <a:solidFill>
                  <a:srgbClr val="0909C6"/>
                </a:solidFill>
                <a:latin typeface="幼圆" panose="02010509060101010101" charset="-122"/>
                <a:cs typeface="幼圆" panose="02010509060101010101" charset="-122"/>
              </a:rPr>
              <a:t>球排</a:t>
            </a:r>
            <a:r>
              <a:rPr sz="1400" spc="-15" dirty="0">
                <a:solidFill>
                  <a:srgbClr val="0909C6"/>
                </a:solidFill>
                <a:latin typeface="幼圆" panose="02010509060101010101" charset="-122"/>
                <a:cs typeface="幼圆" panose="02010509060101010101" charset="-122"/>
              </a:rPr>
              <a:t>放</a:t>
            </a:r>
            <a:r>
              <a:rPr sz="1400" dirty="0">
                <a:solidFill>
                  <a:srgbClr val="0909C6"/>
                </a:solidFill>
                <a:latin typeface="幼圆" panose="02010509060101010101" charset="-122"/>
                <a:cs typeface="幼圆" panose="02010509060101010101" charset="-122"/>
              </a:rPr>
              <a:t>量约</a:t>
            </a:r>
            <a:r>
              <a:rPr sz="1400" spc="5" dirty="0">
                <a:solidFill>
                  <a:srgbClr val="0909C6"/>
                </a:solidFill>
                <a:latin typeface="幼圆" panose="02010509060101010101" charset="-122"/>
                <a:cs typeface="幼圆" panose="02010509060101010101" charset="-122"/>
              </a:rPr>
              <a:t>为</a:t>
            </a:r>
            <a:r>
              <a:rPr sz="1400" spc="-5" dirty="0">
                <a:solidFill>
                  <a:srgbClr val="0909C6"/>
                </a:solidFill>
                <a:latin typeface="Calibri" panose="020F0502020204030204"/>
                <a:cs typeface="Calibri" panose="020F0502020204030204"/>
              </a:rPr>
              <a:t>1990</a:t>
            </a:r>
            <a:r>
              <a:rPr sz="1400" dirty="0">
                <a:solidFill>
                  <a:srgbClr val="0909C6"/>
                </a:solidFill>
                <a:latin typeface="幼圆" panose="02010509060101010101" charset="-122"/>
                <a:cs typeface="幼圆" panose="02010509060101010101" charset="-122"/>
              </a:rPr>
              <a:t>年的</a:t>
            </a:r>
            <a:endParaRPr sz="1400">
              <a:latin typeface="幼圆" panose="02010509060101010101" charset="-122"/>
              <a:cs typeface="幼圆" panose="02010509060101010101" charset="-122"/>
            </a:endParaRPr>
          </a:p>
          <a:p>
            <a:pPr marL="812165">
              <a:lnSpc>
                <a:spcPts val="1585"/>
              </a:lnSpc>
            </a:pPr>
            <a:r>
              <a:rPr sz="1400" spc="-5" dirty="0">
                <a:solidFill>
                  <a:srgbClr val="0909C6"/>
                </a:solidFill>
                <a:latin typeface="Calibri" panose="020F0502020204030204"/>
                <a:cs typeface="Calibri" panose="020F0502020204030204"/>
              </a:rPr>
              <a:t>50~60%</a:t>
            </a:r>
            <a:endParaRPr sz="1400">
              <a:latin typeface="Calibri" panose="020F0502020204030204"/>
              <a:cs typeface="Calibri" panose="020F0502020204030204"/>
            </a:endParaRPr>
          </a:p>
          <a:p>
            <a:pPr marL="413385">
              <a:lnSpc>
                <a:spcPct val="100000"/>
              </a:lnSpc>
              <a:spcBef>
                <a:spcPts val="215"/>
              </a:spcBef>
            </a:pPr>
            <a:r>
              <a:rPr sz="1700" dirty="0">
                <a:latin typeface="幼圆" panose="02010509060101010101" charset="-122"/>
                <a:cs typeface="幼圆" panose="02010509060101010101" charset="-122"/>
              </a:rPr>
              <a:t>中国</a:t>
            </a:r>
            <a:r>
              <a:rPr sz="1700" spc="-5" dirty="0">
                <a:latin typeface="Calibri" panose="020F0502020204030204"/>
                <a:cs typeface="Calibri" panose="020F0502020204030204"/>
              </a:rPr>
              <a:t>2020-4045</a:t>
            </a:r>
            <a:r>
              <a:rPr sz="1700" dirty="0">
                <a:latin typeface="幼圆" panose="02010509060101010101" charset="-122"/>
                <a:cs typeface="幼圆" panose="02010509060101010101" charset="-122"/>
              </a:rPr>
              <a:t>承诺</a:t>
            </a:r>
            <a:endParaRPr sz="1700">
              <a:latin typeface="幼圆" panose="02010509060101010101" charset="-122"/>
              <a:cs typeface="幼圆" panose="02010509060101010101" charset="-122"/>
            </a:endParaRPr>
          </a:p>
          <a:p>
            <a:pPr marL="12700">
              <a:lnSpc>
                <a:spcPct val="100000"/>
              </a:lnSpc>
              <a:spcBef>
                <a:spcPts val="225"/>
              </a:spcBef>
            </a:pPr>
            <a:r>
              <a:rPr sz="1900" b="1" spc="-5" dirty="0">
                <a:latin typeface="幼圆" panose="02010509060101010101" charset="-122"/>
                <a:cs typeface="幼圆" panose="02010509060101010101" charset="-122"/>
              </a:rPr>
              <a:t>主要国家纷纷加速</a:t>
            </a:r>
            <a:r>
              <a:rPr sz="1900" b="1" spc="-10" dirty="0">
                <a:latin typeface="Calibri" panose="020F0502020204030204"/>
                <a:cs typeface="Calibri" panose="020F0502020204030204"/>
              </a:rPr>
              <a:t>ETS</a:t>
            </a:r>
            <a:r>
              <a:rPr sz="1900" b="1" spc="-5" dirty="0">
                <a:latin typeface="幼圆" panose="02010509060101010101" charset="-122"/>
                <a:cs typeface="幼圆" panose="02010509060101010101" charset="-122"/>
              </a:rPr>
              <a:t>建设</a:t>
            </a:r>
            <a:endParaRPr sz="1900">
              <a:latin typeface="幼圆" panose="02010509060101010101" charset="-122"/>
              <a:cs typeface="幼圆" panose="02010509060101010101" charset="-122"/>
            </a:endParaRPr>
          </a:p>
        </p:txBody>
      </p:sp>
      <p:sp>
        <p:nvSpPr>
          <p:cNvPr id="16" name="object 16"/>
          <p:cNvSpPr/>
          <p:nvPr/>
        </p:nvSpPr>
        <p:spPr>
          <a:xfrm>
            <a:off x="6934326" y="2139950"/>
            <a:ext cx="3877056" cy="2903220"/>
          </a:xfrm>
          <a:prstGeom prst="rect">
            <a:avLst/>
          </a:prstGeom>
          <a:blipFill>
            <a:blip r:embed="rId5" cstate="print"/>
            <a:stretch>
              <a:fillRect/>
            </a:stretch>
          </a:blipFill>
        </p:spPr>
        <p:txBody>
          <a:bodyPr wrap="square" lIns="0" tIns="0" rIns="0" bIns="0" rtlCol="0"/>
          <a:lstStyl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571872" y="914526"/>
            <a:ext cx="2879090" cy="505460"/>
          </a:xfrm>
          <a:prstGeom prst="rect">
            <a:avLst/>
          </a:prstGeom>
        </p:spPr>
        <p:txBody>
          <a:bodyPr vert="horz" wrap="square" lIns="0" tIns="13335" rIns="0" bIns="0" rtlCol="0">
            <a:spAutoFit/>
          </a:bodyPr>
          <a:lstStyle/>
          <a:p>
            <a:pPr marL="12700">
              <a:lnSpc>
                <a:spcPct val="100000"/>
              </a:lnSpc>
              <a:spcBef>
                <a:spcPts val="105"/>
              </a:spcBef>
            </a:pPr>
            <a:r>
              <a:rPr spc="-5" dirty="0"/>
              <a:t>世界</a:t>
            </a:r>
            <a:r>
              <a:rPr spc="-10" dirty="0"/>
              <a:t>各</a:t>
            </a:r>
            <a:r>
              <a:rPr spc="-5" dirty="0"/>
              <a:t>国的</a:t>
            </a:r>
            <a:r>
              <a:rPr spc="-10" dirty="0"/>
              <a:t>努力</a:t>
            </a:r>
            <a:endParaRPr spc="-10" dirty="0"/>
          </a:p>
        </p:txBody>
      </p:sp>
      <p:sp>
        <p:nvSpPr>
          <p:cNvPr id="3" name="object 3"/>
          <p:cNvSpPr/>
          <p:nvPr/>
        </p:nvSpPr>
        <p:spPr>
          <a:xfrm>
            <a:off x="2072640" y="17129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29839" y="2065020"/>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529839" y="2674620"/>
            <a:ext cx="152400" cy="160020"/>
          </a:xfrm>
          <a:prstGeom prst="rect">
            <a:avLst/>
          </a:prstGeom>
          <a:blipFill>
            <a:blip r:embed="rId3" cstate="print"/>
            <a:stretch>
              <a:fillRect/>
            </a:stretch>
          </a:blipFill>
        </p:spPr>
        <p:txBody>
          <a:bodyPr wrap="square" lIns="0" tIns="0" rIns="0" bIns="0" rtlCol="0"/>
          <a:lstStyle/>
          <a:p/>
        </p:txBody>
      </p:sp>
      <p:sp>
        <p:nvSpPr>
          <p:cNvPr id="6" name="object 6"/>
          <p:cNvSpPr txBox="1"/>
          <p:nvPr/>
        </p:nvSpPr>
        <p:spPr>
          <a:xfrm>
            <a:off x="2403144" y="1559563"/>
            <a:ext cx="7713980" cy="1885315"/>
          </a:xfrm>
          <a:prstGeom prst="rect">
            <a:avLst/>
          </a:prstGeom>
        </p:spPr>
        <p:txBody>
          <a:bodyPr vert="horz" wrap="square" lIns="0" tIns="74930" rIns="0" bIns="0" rtlCol="0">
            <a:spAutoFit/>
          </a:bodyPr>
          <a:lstStyle/>
          <a:p>
            <a:pPr marL="12700">
              <a:lnSpc>
                <a:spcPct val="100000"/>
              </a:lnSpc>
              <a:spcBef>
                <a:spcPts val="590"/>
              </a:spcBef>
            </a:pPr>
            <a:r>
              <a:rPr sz="2000" b="1" spc="15" dirty="0">
                <a:latin typeface="幼圆" panose="02010509060101010101" charset="-122"/>
                <a:cs typeface="幼圆" panose="02010509060101010101" charset="-122"/>
              </a:rPr>
              <a:t>《巴</a:t>
            </a:r>
            <a:r>
              <a:rPr sz="2000" b="1" spc="5" dirty="0">
                <a:latin typeface="幼圆" panose="02010509060101010101" charset="-122"/>
                <a:cs typeface="幼圆" panose="02010509060101010101" charset="-122"/>
              </a:rPr>
              <a:t>黎协</a:t>
            </a:r>
            <a:r>
              <a:rPr sz="2000" b="1" spc="10" dirty="0">
                <a:latin typeface="幼圆" panose="02010509060101010101" charset="-122"/>
                <a:cs typeface="幼圆" panose="02010509060101010101" charset="-122"/>
              </a:rPr>
              <a:t>定</a:t>
            </a:r>
            <a:r>
              <a:rPr sz="2000" b="1" spc="415" dirty="0">
                <a:latin typeface="幼圆" panose="02010509060101010101" charset="-122"/>
                <a:cs typeface="幼圆" panose="02010509060101010101" charset="-122"/>
              </a:rPr>
              <a:t>》</a:t>
            </a:r>
            <a:r>
              <a:rPr sz="2000" b="1" spc="15" dirty="0">
                <a:latin typeface="幼圆" panose="02010509060101010101" charset="-122"/>
                <a:cs typeface="幼圆" panose="02010509060101010101" charset="-122"/>
              </a:rPr>
              <a:t>，温</a:t>
            </a:r>
            <a:r>
              <a:rPr sz="2000" b="1" spc="5" dirty="0">
                <a:latin typeface="幼圆" panose="02010509060101010101" charset="-122"/>
                <a:cs typeface="幼圆" panose="02010509060101010101" charset="-122"/>
              </a:rPr>
              <a:t>升控</a:t>
            </a:r>
            <a:r>
              <a:rPr sz="2000" b="1" spc="-5" dirty="0">
                <a:latin typeface="幼圆" panose="02010509060101010101" charset="-122"/>
                <a:cs typeface="幼圆" panose="02010509060101010101" charset="-122"/>
              </a:rPr>
              <a:t>制</a:t>
            </a:r>
            <a:r>
              <a:rPr sz="2000" b="1" spc="10" dirty="0">
                <a:latin typeface="幼圆" panose="02010509060101010101" charset="-122"/>
                <a:cs typeface="幼圆" panose="02010509060101010101" charset="-122"/>
              </a:rPr>
              <a:t>在</a:t>
            </a:r>
            <a:r>
              <a:rPr sz="2000" b="1" dirty="0">
                <a:latin typeface="Calibri" panose="020F0502020204030204"/>
                <a:cs typeface="Calibri" panose="020F0502020204030204"/>
              </a:rPr>
              <a:t>2</a:t>
            </a:r>
            <a:r>
              <a:rPr sz="2000" b="1" dirty="0">
                <a:latin typeface="微软雅黑" panose="020B0503020204020204" charset="-122"/>
                <a:cs typeface="微软雅黑" panose="020B0503020204020204" charset="-122"/>
              </a:rPr>
              <a:t>℃</a:t>
            </a:r>
            <a:r>
              <a:rPr sz="2000" b="1"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努</a:t>
            </a:r>
            <a:r>
              <a:rPr sz="2000" b="1" spc="5" dirty="0">
                <a:latin typeface="幼圆" panose="02010509060101010101" charset="-122"/>
                <a:cs typeface="幼圆" panose="02010509060101010101" charset="-122"/>
              </a:rPr>
              <a:t>力</a:t>
            </a:r>
            <a:r>
              <a:rPr sz="2000" b="1" dirty="0">
                <a:latin typeface="Calibri" panose="020F0502020204030204"/>
                <a:cs typeface="Calibri" panose="020F0502020204030204"/>
              </a:rPr>
              <a:t>1.5</a:t>
            </a:r>
            <a:r>
              <a:rPr sz="2000" b="1" dirty="0">
                <a:latin typeface="微软雅黑" panose="020B0503020204020204" charset="-122"/>
                <a:cs typeface="微软雅黑" panose="020B0503020204020204" charset="-122"/>
              </a:rPr>
              <a:t>℃</a:t>
            </a:r>
            <a:endParaRPr sz="2000">
              <a:latin typeface="微软雅黑" panose="020B0503020204020204" charset="-122"/>
              <a:cs typeface="微软雅黑" panose="020B0503020204020204" charset="-122"/>
            </a:endParaRPr>
          </a:p>
          <a:p>
            <a:pPr marL="413385" marR="65405">
              <a:lnSpc>
                <a:spcPct val="100000"/>
              </a:lnSpc>
              <a:spcBef>
                <a:spcPts val="440"/>
              </a:spcBef>
            </a:pPr>
            <a:r>
              <a:rPr sz="1800" spc="-5" dirty="0">
                <a:latin typeface="Calibri" panose="020F0502020204030204"/>
                <a:cs typeface="Calibri" panose="020F0502020204030204"/>
              </a:rPr>
              <a:t>2015</a:t>
            </a:r>
            <a:r>
              <a:rPr sz="1800" dirty="0">
                <a:latin typeface="幼圆" panose="02010509060101010101" charset="-122"/>
                <a:cs typeface="幼圆" panose="02010509060101010101" charset="-122"/>
              </a:rPr>
              <a:t>年</a:t>
            </a:r>
            <a:r>
              <a:rPr sz="1800" spc="-5" dirty="0">
                <a:latin typeface="Calibri" panose="020F0502020204030204"/>
                <a:cs typeface="Calibri" panose="020F0502020204030204"/>
              </a:rPr>
              <a:t>12</a:t>
            </a:r>
            <a:r>
              <a:rPr sz="1800" dirty="0">
                <a:latin typeface="幼圆" panose="02010509060101010101" charset="-122"/>
                <a:cs typeface="幼圆" panose="02010509060101010101" charset="-122"/>
              </a:rPr>
              <a:t>月</a:t>
            </a:r>
            <a:r>
              <a:rPr sz="1800" spc="-5" dirty="0">
                <a:latin typeface="Calibri" panose="020F0502020204030204"/>
                <a:cs typeface="Calibri" panose="020F0502020204030204"/>
              </a:rPr>
              <a:t>12</a:t>
            </a:r>
            <a:r>
              <a:rPr sz="1800" dirty="0">
                <a:latin typeface="幼圆" panose="02010509060101010101" charset="-122"/>
                <a:cs typeface="幼圆" panose="02010509060101010101" charset="-122"/>
              </a:rPr>
              <a:t>日在巴黎气候变化大会上通过</a:t>
            </a:r>
            <a:r>
              <a:rPr sz="1800" spc="5" dirty="0">
                <a:latin typeface="幼圆" panose="02010509060101010101" charset="-122"/>
                <a:cs typeface="幼圆" panose="02010509060101010101" charset="-122"/>
              </a:rPr>
              <a:t>、</a:t>
            </a:r>
            <a:r>
              <a:rPr sz="1800" spc="-5" dirty="0">
                <a:latin typeface="Calibri" panose="020F0502020204030204"/>
                <a:cs typeface="Calibri" panose="020F0502020204030204"/>
              </a:rPr>
              <a:t>2016</a:t>
            </a:r>
            <a:r>
              <a:rPr sz="1800" dirty="0">
                <a:latin typeface="幼圆" panose="02010509060101010101" charset="-122"/>
                <a:cs typeface="幼圆" panose="02010509060101010101" charset="-122"/>
              </a:rPr>
              <a:t>年</a:t>
            </a:r>
            <a:r>
              <a:rPr sz="1800" spc="-5" dirty="0">
                <a:latin typeface="Calibri" panose="020F0502020204030204"/>
                <a:cs typeface="Calibri" panose="020F0502020204030204"/>
              </a:rPr>
              <a:t>4</a:t>
            </a:r>
            <a:r>
              <a:rPr sz="1800" dirty="0">
                <a:latin typeface="幼圆" panose="02010509060101010101" charset="-122"/>
                <a:cs typeface="幼圆" panose="02010509060101010101" charset="-122"/>
              </a:rPr>
              <a:t>月</a:t>
            </a:r>
            <a:r>
              <a:rPr sz="1800" spc="-5" dirty="0">
                <a:latin typeface="Calibri" panose="020F0502020204030204"/>
                <a:cs typeface="Calibri" panose="020F0502020204030204"/>
              </a:rPr>
              <a:t>22</a:t>
            </a:r>
            <a:r>
              <a:rPr sz="1800" dirty="0">
                <a:latin typeface="幼圆" panose="02010509060101010101" charset="-122"/>
                <a:cs typeface="幼圆" panose="02010509060101010101" charset="-122"/>
              </a:rPr>
              <a:t>日在纽约签署 的气候变化协定</a:t>
            </a:r>
            <a:endParaRPr sz="1800">
              <a:latin typeface="幼圆" panose="02010509060101010101" charset="-122"/>
              <a:cs typeface="幼圆" panose="02010509060101010101" charset="-122"/>
            </a:endParaRPr>
          </a:p>
          <a:p>
            <a:pPr marL="413385" marR="5080">
              <a:lnSpc>
                <a:spcPct val="100000"/>
              </a:lnSpc>
              <a:spcBef>
                <a:spcPts val="480"/>
              </a:spcBef>
            </a:pPr>
            <a:r>
              <a:rPr sz="1800" spc="-10" dirty="0">
                <a:solidFill>
                  <a:srgbClr val="333333"/>
                </a:solidFill>
                <a:latin typeface="Arial" panose="020B0604020202020204"/>
                <a:cs typeface="Arial" panose="020B0604020202020204"/>
              </a:rPr>
              <a:t>2020</a:t>
            </a:r>
            <a:r>
              <a:rPr sz="1800" dirty="0">
                <a:solidFill>
                  <a:srgbClr val="333333"/>
                </a:solidFill>
                <a:latin typeface="幼圆" panose="02010509060101010101" charset="-122"/>
                <a:cs typeface="幼圆" panose="02010509060101010101" charset="-122"/>
              </a:rPr>
              <a:t>年</a:t>
            </a:r>
            <a:r>
              <a:rPr sz="1800" spc="-75" dirty="0">
                <a:solidFill>
                  <a:srgbClr val="333333"/>
                </a:solidFill>
                <a:latin typeface="Arial" panose="020B0604020202020204"/>
                <a:cs typeface="Arial" panose="020B0604020202020204"/>
              </a:rPr>
              <a:t>11</a:t>
            </a:r>
            <a:r>
              <a:rPr sz="1800" dirty="0">
                <a:solidFill>
                  <a:srgbClr val="333333"/>
                </a:solidFill>
                <a:latin typeface="幼圆" panose="02010509060101010101" charset="-122"/>
                <a:cs typeface="幼圆" panose="02010509060101010101" charset="-122"/>
              </a:rPr>
              <a:t>月</a:t>
            </a:r>
            <a:r>
              <a:rPr sz="1800" spc="-10" dirty="0">
                <a:solidFill>
                  <a:srgbClr val="333333"/>
                </a:solidFill>
                <a:latin typeface="Arial" panose="020B0604020202020204"/>
                <a:cs typeface="Arial" panose="020B0604020202020204"/>
              </a:rPr>
              <a:t>4</a:t>
            </a:r>
            <a:r>
              <a:rPr sz="1800" dirty="0">
                <a:solidFill>
                  <a:srgbClr val="333333"/>
                </a:solidFill>
                <a:latin typeface="幼圆" panose="02010509060101010101" charset="-122"/>
                <a:cs typeface="幼圆" panose="02010509060101010101" charset="-122"/>
              </a:rPr>
              <a:t>日，美国退出《巴黎协定》</a:t>
            </a:r>
            <a:r>
              <a:rPr sz="1800" spc="-395" dirty="0">
                <a:solidFill>
                  <a:srgbClr val="333333"/>
                </a:solidFill>
                <a:latin typeface="幼圆" panose="02010509060101010101" charset="-122"/>
                <a:cs typeface="幼圆" panose="02010509060101010101" charset="-122"/>
              </a:rPr>
              <a:t> </a:t>
            </a:r>
            <a:r>
              <a:rPr sz="1800" dirty="0">
                <a:solidFill>
                  <a:srgbClr val="333333"/>
                </a:solidFill>
                <a:latin typeface="幼圆" panose="02010509060101010101" charset="-122"/>
                <a:cs typeface="幼圆" panose="02010509060101010101" charset="-122"/>
              </a:rPr>
              <a:t>。</a:t>
            </a:r>
            <a:r>
              <a:rPr sz="1800" spc="-75" dirty="0">
                <a:solidFill>
                  <a:srgbClr val="333333"/>
                </a:solidFill>
                <a:latin typeface="Arial" panose="020B0604020202020204"/>
                <a:cs typeface="Arial" panose="020B0604020202020204"/>
              </a:rPr>
              <a:t>11</a:t>
            </a:r>
            <a:r>
              <a:rPr sz="1800" dirty="0">
                <a:solidFill>
                  <a:srgbClr val="333333"/>
                </a:solidFill>
                <a:latin typeface="幼圆" panose="02010509060101010101" charset="-122"/>
                <a:cs typeface="幼圆" panose="02010509060101010101" charset="-122"/>
              </a:rPr>
              <a:t>月</a:t>
            </a:r>
            <a:r>
              <a:rPr sz="1800" spc="-10" dirty="0">
                <a:solidFill>
                  <a:srgbClr val="333333"/>
                </a:solidFill>
                <a:latin typeface="Arial" panose="020B0604020202020204"/>
                <a:cs typeface="Arial" panose="020B0604020202020204"/>
              </a:rPr>
              <a:t>30</a:t>
            </a:r>
            <a:r>
              <a:rPr sz="1800" dirty="0">
                <a:solidFill>
                  <a:srgbClr val="333333"/>
                </a:solidFill>
                <a:latin typeface="幼圆" panose="02010509060101010101" charset="-122"/>
                <a:cs typeface="幼圆" panose="02010509060101010101" charset="-122"/>
              </a:rPr>
              <a:t>日，美国当选总统拜 </a:t>
            </a:r>
            <a:r>
              <a:rPr sz="1800" spc="-5" dirty="0">
                <a:solidFill>
                  <a:srgbClr val="333333"/>
                </a:solidFill>
                <a:latin typeface="幼圆" panose="02010509060101010101" charset="-122"/>
                <a:cs typeface="幼圆" panose="02010509060101010101" charset="-122"/>
              </a:rPr>
              <a:t>登已与政府官员商讨重</a:t>
            </a:r>
            <a:r>
              <a:rPr sz="1800" dirty="0">
                <a:solidFill>
                  <a:srgbClr val="333333"/>
                </a:solidFill>
                <a:latin typeface="幼圆" panose="02010509060101010101" charset="-122"/>
                <a:cs typeface="幼圆" panose="02010509060101010101" charset="-122"/>
              </a:rPr>
              <a:t>返</a:t>
            </a:r>
            <a:r>
              <a:rPr sz="1800" spc="-5" dirty="0">
                <a:solidFill>
                  <a:srgbClr val="333333"/>
                </a:solidFill>
                <a:latin typeface="幼圆" panose="02010509060101010101" charset="-122"/>
                <a:cs typeface="幼圆" panose="02010509060101010101" charset="-122"/>
              </a:rPr>
              <a:t>《</a:t>
            </a:r>
            <a:r>
              <a:rPr sz="1800" dirty="0">
                <a:solidFill>
                  <a:srgbClr val="333333"/>
                </a:solidFill>
                <a:latin typeface="幼圆" panose="02010509060101010101" charset="-122"/>
                <a:cs typeface="幼圆" panose="02010509060101010101" charset="-122"/>
              </a:rPr>
              <a:t>巴黎协</a:t>
            </a:r>
            <a:r>
              <a:rPr sz="1800" spc="-10" dirty="0">
                <a:solidFill>
                  <a:srgbClr val="333333"/>
                </a:solidFill>
                <a:latin typeface="幼圆" panose="02010509060101010101" charset="-122"/>
                <a:cs typeface="幼圆" panose="02010509060101010101" charset="-122"/>
              </a:rPr>
              <a:t>定</a:t>
            </a:r>
            <a:r>
              <a:rPr sz="1800" spc="-5" dirty="0">
                <a:solidFill>
                  <a:srgbClr val="333333"/>
                </a:solidFill>
                <a:latin typeface="幼圆" panose="02010509060101010101" charset="-122"/>
                <a:cs typeface="幼圆" panose="02010509060101010101" charset="-122"/>
              </a:rPr>
              <a:t>》。</a:t>
            </a:r>
            <a:r>
              <a:rPr sz="1800" spc="-10" dirty="0">
                <a:solidFill>
                  <a:srgbClr val="333333"/>
                </a:solidFill>
                <a:latin typeface="Arial" panose="020B0604020202020204"/>
                <a:cs typeface="Arial" panose="020B0604020202020204"/>
              </a:rPr>
              <a:t>2021</a:t>
            </a:r>
            <a:r>
              <a:rPr sz="1800" spc="-5" dirty="0">
                <a:solidFill>
                  <a:srgbClr val="333333"/>
                </a:solidFill>
                <a:latin typeface="幼圆" panose="02010509060101010101" charset="-122"/>
                <a:cs typeface="幼圆" panose="02010509060101010101" charset="-122"/>
              </a:rPr>
              <a:t>年</a:t>
            </a:r>
            <a:r>
              <a:rPr sz="1800" spc="-10" dirty="0">
                <a:solidFill>
                  <a:srgbClr val="333333"/>
                </a:solidFill>
                <a:latin typeface="Arial" panose="020B0604020202020204"/>
                <a:cs typeface="Arial" panose="020B0604020202020204"/>
              </a:rPr>
              <a:t>1</a:t>
            </a:r>
            <a:r>
              <a:rPr sz="1800" spc="-5" dirty="0">
                <a:solidFill>
                  <a:srgbClr val="333333"/>
                </a:solidFill>
                <a:latin typeface="幼圆" panose="02010509060101010101" charset="-122"/>
                <a:cs typeface="幼圆" panose="02010509060101010101" charset="-122"/>
              </a:rPr>
              <a:t>月</a:t>
            </a:r>
            <a:r>
              <a:rPr sz="1800" spc="-10" dirty="0">
                <a:solidFill>
                  <a:srgbClr val="333333"/>
                </a:solidFill>
                <a:latin typeface="Arial" panose="020B0604020202020204"/>
                <a:cs typeface="Arial" panose="020B0604020202020204"/>
              </a:rPr>
              <a:t>20</a:t>
            </a:r>
            <a:r>
              <a:rPr sz="1800" spc="-5" dirty="0">
                <a:solidFill>
                  <a:srgbClr val="333333"/>
                </a:solidFill>
                <a:latin typeface="幼圆" panose="02010509060101010101" charset="-122"/>
                <a:cs typeface="幼圆" panose="02010509060101010101" charset="-122"/>
              </a:rPr>
              <a:t>日，美国总统拜登 </a:t>
            </a:r>
            <a:r>
              <a:rPr sz="1800" dirty="0">
                <a:solidFill>
                  <a:srgbClr val="333333"/>
                </a:solidFill>
                <a:latin typeface="幼圆" panose="02010509060101010101" charset="-122"/>
                <a:cs typeface="幼圆" panose="02010509060101010101" charset="-122"/>
              </a:rPr>
              <a:t>签署行政令，美国将重新加</a:t>
            </a:r>
            <a:r>
              <a:rPr sz="1800" spc="5" dirty="0">
                <a:solidFill>
                  <a:srgbClr val="333333"/>
                </a:solidFill>
                <a:latin typeface="幼圆" panose="02010509060101010101" charset="-122"/>
                <a:cs typeface="幼圆" panose="02010509060101010101" charset="-122"/>
              </a:rPr>
              <a:t>入</a:t>
            </a:r>
            <a:r>
              <a:rPr sz="1800" dirty="0">
                <a:solidFill>
                  <a:srgbClr val="333333"/>
                </a:solidFill>
                <a:latin typeface="幼圆" panose="02010509060101010101" charset="-122"/>
                <a:cs typeface="幼圆" panose="02010509060101010101" charset="-122"/>
              </a:rPr>
              <a:t>《巴黎协定》。</a:t>
            </a:r>
            <a:endParaRPr sz="1800">
              <a:latin typeface="幼圆" panose="02010509060101010101" charset="-122"/>
              <a:cs typeface="幼圆" panose="02010509060101010101" charset="-122"/>
            </a:endParaRPr>
          </a:p>
        </p:txBody>
      </p:sp>
      <p:sp>
        <p:nvSpPr>
          <p:cNvPr id="7" name="object 7"/>
          <p:cNvSpPr/>
          <p:nvPr/>
        </p:nvSpPr>
        <p:spPr>
          <a:xfrm>
            <a:off x="3648455" y="3409188"/>
            <a:ext cx="5370576" cy="2880360"/>
          </a:xfrm>
          <a:prstGeom prst="rect">
            <a:avLst/>
          </a:prstGeom>
          <a:blipFill>
            <a:blip r:embed="rId4" cstate="print"/>
            <a:stretch>
              <a:fillRect/>
            </a:stretch>
          </a:blipFill>
        </p:spPr>
        <p:txBody>
          <a:bodyPr wrap="square" lIns="0" tIns="0" rIns="0" bIns="0" rtlCol="0"/>
          <a:lstStyl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5029200" y="762126"/>
            <a:ext cx="2064385" cy="505460"/>
          </a:xfrm>
          <a:prstGeom prst="rect">
            <a:avLst/>
          </a:prstGeom>
        </p:spPr>
        <p:txBody>
          <a:bodyPr vert="horz" wrap="square" lIns="0" tIns="13335" rIns="0" bIns="0" rtlCol="0">
            <a:spAutoFit/>
          </a:bodyPr>
          <a:lstStyle/>
          <a:p>
            <a:pPr marL="12700">
              <a:lnSpc>
                <a:spcPct val="100000"/>
              </a:lnSpc>
              <a:spcBef>
                <a:spcPts val="105"/>
              </a:spcBef>
            </a:pPr>
            <a:r>
              <a:rPr spc="-5" dirty="0"/>
              <a:t>中国</a:t>
            </a:r>
            <a:r>
              <a:rPr spc="-10" dirty="0"/>
              <a:t>的</a:t>
            </a:r>
            <a:r>
              <a:rPr dirty="0"/>
              <a:t>努</a:t>
            </a:r>
            <a:r>
              <a:rPr spc="-10" dirty="0"/>
              <a:t>力</a:t>
            </a:r>
            <a:endParaRPr spc="-10" dirty="0"/>
          </a:p>
        </p:txBody>
      </p:sp>
      <p:sp>
        <p:nvSpPr>
          <p:cNvPr id="3" name="object 3"/>
          <p:cNvSpPr/>
          <p:nvPr/>
        </p:nvSpPr>
        <p:spPr>
          <a:xfrm>
            <a:off x="2072640" y="1653539"/>
            <a:ext cx="164592" cy="169163"/>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29839" y="1938527"/>
            <a:ext cx="140208" cy="150875"/>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529839" y="2609088"/>
            <a:ext cx="140208" cy="150875"/>
          </a:xfrm>
          <a:prstGeom prst="rect">
            <a:avLst/>
          </a:prstGeom>
          <a:blipFill>
            <a:blip r:embed="rId3" cstate="print"/>
            <a:stretch>
              <a:fillRect/>
            </a:stretch>
          </a:blipFill>
        </p:spPr>
        <p:txBody>
          <a:bodyPr wrap="square" lIns="0" tIns="0" rIns="0" bIns="0" rtlCol="0"/>
          <a:lstStyle/>
          <a:p/>
        </p:txBody>
      </p:sp>
      <p:sp>
        <p:nvSpPr>
          <p:cNvPr id="6" name="object 6"/>
          <p:cNvSpPr/>
          <p:nvPr/>
        </p:nvSpPr>
        <p:spPr>
          <a:xfrm>
            <a:off x="2529839" y="2868167"/>
            <a:ext cx="140208" cy="150875"/>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2072640" y="3134867"/>
            <a:ext cx="164592" cy="169163"/>
          </a:xfrm>
          <a:prstGeom prst="rect">
            <a:avLst/>
          </a:prstGeom>
          <a:blipFill>
            <a:blip r:embed="rId2" cstate="print"/>
            <a:stretch>
              <a:fillRect/>
            </a:stretch>
          </a:blipFill>
        </p:spPr>
        <p:txBody>
          <a:bodyPr wrap="square" lIns="0" tIns="0" rIns="0" bIns="0" rtlCol="0"/>
          <a:lstStyle/>
          <a:p/>
        </p:txBody>
      </p:sp>
      <p:sp>
        <p:nvSpPr>
          <p:cNvPr id="8" name="object 8"/>
          <p:cNvSpPr/>
          <p:nvPr/>
        </p:nvSpPr>
        <p:spPr>
          <a:xfrm>
            <a:off x="2529839" y="3416808"/>
            <a:ext cx="140208" cy="150875"/>
          </a:xfrm>
          <a:prstGeom prst="rect">
            <a:avLst/>
          </a:prstGeom>
          <a:blipFill>
            <a:blip r:embed="rId3" cstate="print"/>
            <a:stretch>
              <a:fillRect/>
            </a:stretch>
          </a:blipFill>
        </p:spPr>
        <p:txBody>
          <a:bodyPr wrap="square" lIns="0" tIns="0" rIns="0" bIns="0" rtlCol="0"/>
          <a:lstStyle/>
          <a:p/>
        </p:txBody>
      </p:sp>
      <p:sp>
        <p:nvSpPr>
          <p:cNvPr id="9" name="object 9"/>
          <p:cNvSpPr/>
          <p:nvPr/>
        </p:nvSpPr>
        <p:spPr>
          <a:xfrm>
            <a:off x="2529839" y="3675888"/>
            <a:ext cx="140208" cy="150875"/>
          </a:xfrm>
          <a:prstGeom prst="rect">
            <a:avLst/>
          </a:prstGeom>
          <a:blipFill>
            <a:blip r:embed="rId3" cstate="print"/>
            <a:stretch>
              <a:fillRect/>
            </a:stretch>
          </a:blipFill>
        </p:spPr>
        <p:txBody>
          <a:bodyPr wrap="square" lIns="0" tIns="0" rIns="0" bIns="0" rtlCol="0"/>
          <a:lstStyle/>
          <a:p/>
        </p:txBody>
      </p:sp>
      <p:sp>
        <p:nvSpPr>
          <p:cNvPr id="10" name="object 10"/>
          <p:cNvSpPr/>
          <p:nvPr/>
        </p:nvSpPr>
        <p:spPr>
          <a:xfrm>
            <a:off x="2072640" y="3942588"/>
            <a:ext cx="164592" cy="169163"/>
          </a:xfrm>
          <a:prstGeom prst="rect">
            <a:avLst/>
          </a:prstGeom>
          <a:blipFill>
            <a:blip r:embed="rId2" cstate="print"/>
            <a:stretch>
              <a:fillRect/>
            </a:stretch>
          </a:blipFill>
        </p:spPr>
        <p:txBody>
          <a:bodyPr wrap="square" lIns="0" tIns="0" rIns="0" bIns="0" rtlCol="0"/>
          <a:lstStyle/>
          <a:p/>
        </p:txBody>
      </p:sp>
      <p:sp>
        <p:nvSpPr>
          <p:cNvPr id="11" name="object 11"/>
          <p:cNvSpPr/>
          <p:nvPr/>
        </p:nvSpPr>
        <p:spPr>
          <a:xfrm>
            <a:off x="2529839" y="4224528"/>
            <a:ext cx="140208" cy="150875"/>
          </a:xfrm>
          <a:prstGeom prst="rect">
            <a:avLst/>
          </a:prstGeom>
          <a:blipFill>
            <a:blip r:embed="rId3" cstate="print"/>
            <a:stretch>
              <a:fillRect/>
            </a:stretch>
          </a:blipFill>
        </p:spPr>
        <p:txBody>
          <a:bodyPr wrap="square" lIns="0" tIns="0" rIns="0" bIns="0" rtlCol="0"/>
          <a:lstStyle/>
          <a:p/>
        </p:txBody>
      </p:sp>
      <p:sp>
        <p:nvSpPr>
          <p:cNvPr id="12" name="object 12"/>
          <p:cNvSpPr/>
          <p:nvPr/>
        </p:nvSpPr>
        <p:spPr>
          <a:xfrm>
            <a:off x="2529839" y="4483608"/>
            <a:ext cx="140208" cy="150875"/>
          </a:xfrm>
          <a:prstGeom prst="rect">
            <a:avLst/>
          </a:prstGeom>
          <a:blipFill>
            <a:blip r:embed="rId3" cstate="print"/>
            <a:stretch>
              <a:fillRect/>
            </a:stretch>
          </a:blipFill>
        </p:spPr>
        <p:txBody>
          <a:bodyPr wrap="square" lIns="0" tIns="0" rIns="0" bIns="0" rtlCol="0"/>
          <a:lstStyle/>
          <a:p/>
        </p:txBody>
      </p:sp>
      <p:sp>
        <p:nvSpPr>
          <p:cNvPr id="13" name="object 13"/>
          <p:cNvSpPr/>
          <p:nvPr/>
        </p:nvSpPr>
        <p:spPr>
          <a:xfrm>
            <a:off x="2529839" y="4949952"/>
            <a:ext cx="140208" cy="150875"/>
          </a:xfrm>
          <a:prstGeom prst="rect">
            <a:avLst/>
          </a:prstGeom>
          <a:blipFill>
            <a:blip r:embed="rId3" cstate="print"/>
            <a:stretch>
              <a:fillRect/>
            </a:stretch>
          </a:blipFill>
        </p:spPr>
        <p:txBody>
          <a:bodyPr wrap="square" lIns="0" tIns="0" rIns="0" bIns="0" rtlCol="0"/>
          <a:lstStyle/>
          <a:p/>
        </p:txBody>
      </p:sp>
      <p:sp>
        <p:nvSpPr>
          <p:cNvPr id="14" name="object 14"/>
          <p:cNvSpPr/>
          <p:nvPr/>
        </p:nvSpPr>
        <p:spPr>
          <a:xfrm>
            <a:off x="2529839" y="5209032"/>
            <a:ext cx="140208" cy="150876"/>
          </a:xfrm>
          <a:prstGeom prst="rect">
            <a:avLst/>
          </a:prstGeom>
          <a:blipFill>
            <a:blip r:embed="rId3" cstate="print"/>
            <a:stretch>
              <a:fillRect/>
            </a:stretch>
          </a:blipFill>
        </p:spPr>
        <p:txBody>
          <a:bodyPr wrap="square" lIns="0" tIns="0" rIns="0" bIns="0" rtlCol="0"/>
          <a:lstStyle/>
          <a:p/>
        </p:txBody>
      </p:sp>
      <p:sp>
        <p:nvSpPr>
          <p:cNvPr id="15" name="object 15"/>
          <p:cNvSpPr/>
          <p:nvPr/>
        </p:nvSpPr>
        <p:spPr>
          <a:xfrm>
            <a:off x="2072640" y="5475732"/>
            <a:ext cx="164592" cy="169164"/>
          </a:xfrm>
          <a:prstGeom prst="rect">
            <a:avLst/>
          </a:prstGeom>
          <a:blipFill>
            <a:blip r:embed="rId2" cstate="print"/>
            <a:stretch>
              <a:fillRect/>
            </a:stretch>
          </a:blipFill>
        </p:spPr>
        <p:txBody>
          <a:bodyPr wrap="square" lIns="0" tIns="0" rIns="0" bIns="0" rtlCol="0"/>
          <a:lstStyle/>
          <a:p/>
        </p:txBody>
      </p:sp>
      <p:sp>
        <p:nvSpPr>
          <p:cNvPr id="16" name="object 16"/>
          <p:cNvSpPr txBox="1"/>
          <p:nvPr/>
        </p:nvSpPr>
        <p:spPr>
          <a:xfrm>
            <a:off x="2377744" y="1566113"/>
            <a:ext cx="7882255" cy="4162425"/>
          </a:xfrm>
          <a:prstGeom prst="rect">
            <a:avLst/>
          </a:prstGeom>
        </p:spPr>
        <p:txBody>
          <a:bodyPr vert="horz" wrap="square" lIns="0" tIns="12065" rIns="0" bIns="0" rtlCol="0">
            <a:spAutoFit/>
          </a:bodyPr>
          <a:lstStyle/>
          <a:p>
            <a:pPr marL="38100">
              <a:lnSpc>
                <a:spcPct val="100000"/>
              </a:lnSpc>
              <a:spcBef>
                <a:spcPts val="95"/>
              </a:spcBef>
            </a:pPr>
            <a:r>
              <a:rPr sz="1900" b="1" spc="-5" dirty="0">
                <a:latin typeface="幼圆" panose="02010509060101010101" charset="-122"/>
                <a:cs typeface="幼圆" panose="02010509060101010101" charset="-122"/>
              </a:rPr>
              <a:t>中国，</a:t>
            </a:r>
            <a:r>
              <a:rPr sz="1900" b="1" spc="-5" dirty="0">
                <a:latin typeface="Calibri" panose="020F0502020204030204"/>
                <a:cs typeface="Calibri" panose="020F0502020204030204"/>
              </a:rPr>
              <a:t>7</a:t>
            </a:r>
            <a:r>
              <a:rPr sz="1900" b="1" spc="-5" dirty="0">
                <a:latin typeface="幼圆" panose="02010509060101010101" charset="-122"/>
                <a:cs typeface="幼圆" panose="02010509060101010101" charset="-122"/>
              </a:rPr>
              <a:t>个碳交易试点城市</a:t>
            </a:r>
            <a:endParaRPr sz="1900">
              <a:latin typeface="幼圆" panose="02010509060101010101" charset="-122"/>
              <a:cs typeface="幼圆" panose="02010509060101010101" charset="-122"/>
            </a:endParaRPr>
          </a:p>
          <a:p>
            <a:pPr marL="438785" marR="30480">
              <a:lnSpc>
                <a:spcPct val="79000"/>
              </a:lnSpc>
              <a:spcBef>
                <a:spcPts val="475"/>
              </a:spcBef>
            </a:pPr>
            <a:r>
              <a:rPr sz="1700" spc="-30" dirty="0">
                <a:solidFill>
                  <a:srgbClr val="333333"/>
                </a:solidFill>
                <a:latin typeface="Arial" panose="020B0604020202020204"/>
                <a:cs typeface="Arial" panose="020B0604020202020204"/>
              </a:rPr>
              <a:t>2011</a:t>
            </a:r>
            <a:r>
              <a:rPr sz="1700" dirty="0">
                <a:solidFill>
                  <a:srgbClr val="333333"/>
                </a:solidFill>
                <a:latin typeface="幼圆" panose="02010509060101010101" charset="-122"/>
                <a:cs typeface="幼圆" panose="02010509060101010101" charset="-122"/>
              </a:rPr>
              <a:t>年</a:t>
            </a:r>
            <a:r>
              <a:rPr sz="1700" dirty="0">
                <a:solidFill>
                  <a:srgbClr val="333333"/>
                </a:solidFill>
                <a:latin typeface="Arial" panose="020B0604020202020204"/>
                <a:cs typeface="Arial" panose="020B0604020202020204"/>
              </a:rPr>
              <a:t>10</a:t>
            </a:r>
            <a:r>
              <a:rPr sz="1700" dirty="0">
                <a:solidFill>
                  <a:srgbClr val="333333"/>
                </a:solidFill>
                <a:latin typeface="幼圆" panose="02010509060101010101" charset="-122"/>
                <a:cs typeface="幼圆" panose="02010509060101010101" charset="-122"/>
              </a:rPr>
              <a:t>月</a:t>
            </a:r>
            <a:r>
              <a:rPr sz="1700" spc="-10" dirty="0">
                <a:solidFill>
                  <a:srgbClr val="333333"/>
                </a:solidFill>
                <a:latin typeface="幼圆" panose="02010509060101010101" charset="-122"/>
                <a:cs typeface="幼圆" panose="02010509060101010101" charset="-122"/>
              </a:rPr>
              <a:t>国</a:t>
            </a:r>
            <a:r>
              <a:rPr sz="1700" dirty="0">
                <a:solidFill>
                  <a:srgbClr val="333333"/>
                </a:solidFill>
                <a:latin typeface="幼圆" panose="02010509060101010101" charset="-122"/>
                <a:cs typeface="幼圆" panose="02010509060101010101" charset="-122"/>
              </a:rPr>
              <a:t>家发</a:t>
            </a:r>
            <a:r>
              <a:rPr sz="1700" spc="5" dirty="0">
                <a:solidFill>
                  <a:srgbClr val="333333"/>
                </a:solidFill>
                <a:latin typeface="幼圆" panose="02010509060101010101" charset="-122"/>
                <a:cs typeface="幼圆" panose="02010509060101010101" charset="-122"/>
              </a:rPr>
              <a:t>展</a:t>
            </a:r>
            <a:r>
              <a:rPr sz="1700" spc="-15" dirty="0">
                <a:solidFill>
                  <a:srgbClr val="333333"/>
                </a:solidFill>
                <a:latin typeface="幼圆" panose="02010509060101010101" charset="-122"/>
                <a:cs typeface="幼圆" panose="02010509060101010101" charset="-122"/>
              </a:rPr>
              <a:t>改</a:t>
            </a:r>
            <a:r>
              <a:rPr sz="1700" dirty="0">
                <a:solidFill>
                  <a:srgbClr val="333333"/>
                </a:solidFill>
                <a:latin typeface="幼圆" panose="02010509060101010101" charset="-122"/>
                <a:cs typeface="幼圆" panose="02010509060101010101" charset="-122"/>
              </a:rPr>
              <a:t>革委印</a:t>
            </a:r>
            <a:r>
              <a:rPr sz="1700" spc="-20" dirty="0">
                <a:solidFill>
                  <a:srgbClr val="333333"/>
                </a:solidFill>
                <a:latin typeface="幼圆" panose="02010509060101010101" charset="-122"/>
                <a:cs typeface="幼圆" panose="02010509060101010101" charset="-122"/>
              </a:rPr>
              <a:t>发</a:t>
            </a:r>
            <a:r>
              <a:rPr sz="1700" dirty="0">
                <a:solidFill>
                  <a:srgbClr val="333333"/>
                </a:solidFill>
                <a:latin typeface="幼圆" panose="02010509060101010101" charset="-122"/>
                <a:cs typeface="幼圆" panose="02010509060101010101" charset="-122"/>
              </a:rPr>
              <a:t>《关</a:t>
            </a:r>
            <a:r>
              <a:rPr sz="1700" spc="-15" dirty="0">
                <a:solidFill>
                  <a:srgbClr val="333333"/>
                </a:solidFill>
                <a:latin typeface="幼圆" panose="02010509060101010101" charset="-122"/>
                <a:cs typeface="幼圆" panose="02010509060101010101" charset="-122"/>
              </a:rPr>
              <a:t>于</a:t>
            </a:r>
            <a:r>
              <a:rPr sz="1700" dirty="0">
                <a:solidFill>
                  <a:srgbClr val="333333"/>
                </a:solidFill>
                <a:latin typeface="幼圆" panose="02010509060101010101" charset="-122"/>
                <a:cs typeface="幼圆" panose="02010509060101010101" charset="-122"/>
              </a:rPr>
              <a:t>开展</a:t>
            </a:r>
            <a:r>
              <a:rPr sz="1700" spc="-15" dirty="0">
                <a:solidFill>
                  <a:srgbClr val="333333"/>
                </a:solidFill>
                <a:latin typeface="幼圆" panose="02010509060101010101" charset="-122"/>
                <a:cs typeface="幼圆" panose="02010509060101010101" charset="-122"/>
              </a:rPr>
              <a:t>碳</a:t>
            </a:r>
            <a:r>
              <a:rPr sz="1700" dirty="0">
                <a:solidFill>
                  <a:srgbClr val="333333"/>
                </a:solidFill>
                <a:latin typeface="幼圆" panose="02010509060101010101" charset="-122"/>
                <a:cs typeface="幼圆" panose="02010509060101010101" charset="-122"/>
              </a:rPr>
              <a:t>排放权</a:t>
            </a:r>
            <a:r>
              <a:rPr sz="1700" spc="-15" dirty="0">
                <a:solidFill>
                  <a:srgbClr val="333333"/>
                </a:solidFill>
                <a:latin typeface="幼圆" panose="02010509060101010101" charset="-122"/>
                <a:cs typeface="幼圆" panose="02010509060101010101" charset="-122"/>
              </a:rPr>
              <a:t>交</a:t>
            </a:r>
            <a:r>
              <a:rPr sz="1700" dirty="0">
                <a:solidFill>
                  <a:srgbClr val="333333"/>
                </a:solidFill>
                <a:latin typeface="幼圆" panose="02010509060101010101" charset="-122"/>
                <a:cs typeface="幼圆" panose="02010509060101010101" charset="-122"/>
              </a:rPr>
              <a:t>易试</a:t>
            </a:r>
            <a:r>
              <a:rPr sz="1700" spc="-15" dirty="0">
                <a:solidFill>
                  <a:srgbClr val="333333"/>
                </a:solidFill>
                <a:latin typeface="幼圆" panose="02010509060101010101" charset="-122"/>
                <a:cs typeface="幼圆" panose="02010509060101010101" charset="-122"/>
              </a:rPr>
              <a:t>点</a:t>
            </a:r>
            <a:r>
              <a:rPr sz="1700" dirty="0">
                <a:solidFill>
                  <a:srgbClr val="333333"/>
                </a:solidFill>
                <a:latin typeface="幼圆" panose="02010509060101010101" charset="-122"/>
                <a:cs typeface="幼圆" panose="02010509060101010101" charset="-122"/>
              </a:rPr>
              <a:t>工作的</a:t>
            </a:r>
            <a:r>
              <a:rPr sz="1700" spc="-15" dirty="0">
                <a:solidFill>
                  <a:srgbClr val="333333"/>
                </a:solidFill>
                <a:latin typeface="幼圆" panose="02010509060101010101" charset="-122"/>
                <a:cs typeface="幼圆" panose="02010509060101010101" charset="-122"/>
              </a:rPr>
              <a:t>通</a:t>
            </a:r>
            <a:r>
              <a:rPr sz="1700" dirty="0">
                <a:solidFill>
                  <a:srgbClr val="333333"/>
                </a:solidFill>
                <a:latin typeface="幼圆" panose="02010509060101010101" charset="-122"/>
                <a:cs typeface="幼圆" panose="02010509060101010101" charset="-122"/>
              </a:rPr>
              <a:t>知》，  批准北</a:t>
            </a:r>
            <a:r>
              <a:rPr sz="1700" spc="-15" dirty="0">
                <a:solidFill>
                  <a:srgbClr val="333333"/>
                </a:solidFill>
                <a:latin typeface="幼圆" panose="02010509060101010101" charset="-122"/>
                <a:cs typeface="幼圆" panose="02010509060101010101" charset="-122"/>
              </a:rPr>
              <a:t>京</a:t>
            </a:r>
            <a:r>
              <a:rPr sz="1700" dirty="0">
                <a:solidFill>
                  <a:srgbClr val="333333"/>
                </a:solidFill>
                <a:latin typeface="幼圆" panose="02010509060101010101" charset="-122"/>
                <a:cs typeface="幼圆" panose="02010509060101010101" charset="-122"/>
              </a:rPr>
              <a:t>、上</a:t>
            </a:r>
            <a:r>
              <a:rPr sz="1700" spc="-15" dirty="0">
                <a:solidFill>
                  <a:srgbClr val="333333"/>
                </a:solidFill>
                <a:latin typeface="幼圆" panose="02010509060101010101" charset="-122"/>
                <a:cs typeface="幼圆" panose="02010509060101010101" charset="-122"/>
              </a:rPr>
              <a:t>海</a:t>
            </a:r>
            <a:r>
              <a:rPr sz="1700" dirty="0">
                <a:solidFill>
                  <a:srgbClr val="333333"/>
                </a:solidFill>
                <a:latin typeface="幼圆" panose="02010509060101010101" charset="-122"/>
                <a:cs typeface="幼圆" panose="02010509060101010101" charset="-122"/>
              </a:rPr>
              <a:t>、天津</a:t>
            </a:r>
            <a:r>
              <a:rPr sz="1700" spc="-15" dirty="0">
                <a:solidFill>
                  <a:srgbClr val="333333"/>
                </a:solidFill>
                <a:latin typeface="幼圆" panose="02010509060101010101" charset="-122"/>
                <a:cs typeface="幼圆" panose="02010509060101010101" charset="-122"/>
              </a:rPr>
              <a:t>、</a:t>
            </a:r>
            <a:r>
              <a:rPr sz="1700" dirty="0">
                <a:solidFill>
                  <a:srgbClr val="333333"/>
                </a:solidFill>
                <a:latin typeface="幼圆" panose="02010509060101010101" charset="-122"/>
                <a:cs typeface="幼圆" panose="02010509060101010101" charset="-122"/>
              </a:rPr>
              <a:t>重庆</a:t>
            </a:r>
            <a:r>
              <a:rPr sz="1700" spc="-15" dirty="0">
                <a:solidFill>
                  <a:srgbClr val="333333"/>
                </a:solidFill>
                <a:latin typeface="幼圆" panose="02010509060101010101" charset="-122"/>
                <a:cs typeface="幼圆" panose="02010509060101010101" charset="-122"/>
              </a:rPr>
              <a:t>、</a:t>
            </a:r>
            <a:r>
              <a:rPr sz="1700" dirty="0">
                <a:solidFill>
                  <a:srgbClr val="333333"/>
                </a:solidFill>
                <a:latin typeface="幼圆" panose="02010509060101010101" charset="-122"/>
                <a:cs typeface="幼圆" panose="02010509060101010101" charset="-122"/>
              </a:rPr>
              <a:t>湖北、</a:t>
            </a:r>
            <a:r>
              <a:rPr sz="1700" spc="-15" dirty="0">
                <a:solidFill>
                  <a:srgbClr val="333333"/>
                </a:solidFill>
                <a:latin typeface="幼圆" panose="02010509060101010101" charset="-122"/>
                <a:cs typeface="幼圆" panose="02010509060101010101" charset="-122"/>
              </a:rPr>
              <a:t>广</a:t>
            </a:r>
            <a:r>
              <a:rPr sz="1700" dirty="0">
                <a:solidFill>
                  <a:srgbClr val="333333"/>
                </a:solidFill>
                <a:latin typeface="幼圆" panose="02010509060101010101" charset="-122"/>
                <a:cs typeface="幼圆" panose="02010509060101010101" charset="-122"/>
              </a:rPr>
              <a:t>东和</a:t>
            </a:r>
            <a:r>
              <a:rPr sz="1700" spc="-15" dirty="0">
                <a:solidFill>
                  <a:srgbClr val="333333"/>
                </a:solidFill>
                <a:latin typeface="幼圆" panose="02010509060101010101" charset="-122"/>
                <a:cs typeface="幼圆" panose="02010509060101010101" charset="-122"/>
              </a:rPr>
              <a:t>深</a:t>
            </a:r>
            <a:r>
              <a:rPr sz="1700" dirty="0">
                <a:solidFill>
                  <a:srgbClr val="333333"/>
                </a:solidFill>
                <a:latin typeface="幼圆" panose="02010509060101010101" charset="-122"/>
                <a:cs typeface="幼圆" panose="02010509060101010101" charset="-122"/>
              </a:rPr>
              <a:t>圳等七</a:t>
            </a:r>
            <a:r>
              <a:rPr sz="1700" spc="-15" dirty="0">
                <a:solidFill>
                  <a:srgbClr val="333333"/>
                </a:solidFill>
                <a:latin typeface="幼圆" panose="02010509060101010101" charset="-122"/>
                <a:cs typeface="幼圆" panose="02010509060101010101" charset="-122"/>
              </a:rPr>
              <a:t>省</a:t>
            </a:r>
            <a:r>
              <a:rPr sz="1700" dirty="0">
                <a:solidFill>
                  <a:srgbClr val="333333"/>
                </a:solidFill>
                <a:latin typeface="幼圆" panose="02010509060101010101" charset="-122"/>
                <a:cs typeface="幼圆" panose="02010509060101010101" charset="-122"/>
              </a:rPr>
              <a:t>市开</a:t>
            </a:r>
            <a:r>
              <a:rPr sz="1700" spc="-15" dirty="0">
                <a:solidFill>
                  <a:srgbClr val="333333"/>
                </a:solidFill>
                <a:latin typeface="幼圆" panose="02010509060101010101" charset="-122"/>
                <a:cs typeface="幼圆" panose="02010509060101010101" charset="-122"/>
              </a:rPr>
              <a:t>展</a:t>
            </a:r>
            <a:r>
              <a:rPr sz="1700" dirty="0">
                <a:solidFill>
                  <a:srgbClr val="333333"/>
                </a:solidFill>
                <a:latin typeface="幼圆" panose="02010509060101010101" charset="-122"/>
                <a:cs typeface="幼圆" panose="02010509060101010101" charset="-122"/>
              </a:rPr>
              <a:t>碳交易</a:t>
            </a:r>
            <a:r>
              <a:rPr sz="1700" spc="-15" dirty="0">
                <a:solidFill>
                  <a:srgbClr val="333333"/>
                </a:solidFill>
                <a:latin typeface="幼圆" panose="02010509060101010101" charset="-122"/>
                <a:cs typeface="幼圆" panose="02010509060101010101" charset="-122"/>
              </a:rPr>
              <a:t>试</a:t>
            </a:r>
            <a:r>
              <a:rPr sz="1700" dirty="0">
                <a:solidFill>
                  <a:srgbClr val="333333"/>
                </a:solidFill>
                <a:latin typeface="幼圆" panose="02010509060101010101" charset="-122"/>
                <a:cs typeface="幼圆" panose="02010509060101010101" charset="-122"/>
              </a:rPr>
              <a:t>点 工作。</a:t>
            </a:r>
            <a:endParaRPr sz="1700">
              <a:latin typeface="幼圆" panose="02010509060101010101" charset="-122"/>
              <a:cs typeface="幼圆" panose="02010509060101010101" charset="-122"/>
            </a:endParaRPr>
          </a:p>
          <a:p>
            <a:pPr marL="438785">
              <a:lnSpc>
                <a:spcPct val="100000"/>
              </a:lnSpc>
            </a:pPr>
            <a:r>
              <a:rPr sz="1700" dirty="0">
                <a:latin typeface="幼圆" panose="02010509060101010101" charset="-122"/>
                <a:cs typeface="幼圆" panose="02010509060101010101" charset="-122"/>
              </a:rPr>
              <a:t>福建省</a:t>
            </a:r>
            <a:r>
              <a:rPr sz="1700" spc="-15" dirty="0">
                <a:latin typeface="幼圆" panose="02010509060101010101" charset="-122"/>
                <a:cs typeface="幼圆" panose="02010509060101010101" charset="-122"/>
              </a:rPr>
              <a:t>、</a:t>
            </a:r>
            <a:r>
              <a:rPr sz="1700" dirty="0">
                <a:latin typeface="幼圆" panose="02010509060101010101" charset="-122"/>
                <a:cs typeface="幼圆" panose="02010509060101010101" charset="-122"/>
              </a:rPr>
              <a:t>四川</a:t>
            </a:r>
            <a:r>
              <a:rPr sz="1700" spc="-15" dirty="0">
                <a:latin typeface="幼圆" panose="02010509060101010101" charset="-122"/>
                <a:cs typeface="幼圆" panose="02010509060101010101" charset="-122"/>
              </a:rPr>
              <a:t>省</a:t>
            </a:r>
            <a:r>
              <a:rPr sz="1700" dirty="0">
                <a:latin typeface="幼圆" panose="02010509060101010101" charset="-122"/>
                <a:cs typeface="幼圆" panose="02010509060101010101" charset="-122"/>
              </a:rPr>
              <a:t>以及其</a:t>
            </a:r>
            <a:r>
              <a:rPr sz="1700" spc="-15" dirty="0">
                <a:latin typeface="幼圆" panose="02010509060101010101" charset="-122"/>
                <a:cs typeface="幼圆" panose="02010509060101010101" charset="-122"/>
              </a:rPr>
              <a:t>他</a:t>
            </a:r>
            <a:r>
              <a:rPr sz="1700" dirty="0">
                <a:latin typeface="幼圆" panose="02010509060101010101" charset="-122"/>
                <a:cs typeface="幼圆" panose="02010509060101010101" charset="-122"/>
              </a:rPr>
              <a:t>地市</a:t>
            </a:r>
            <a:r>
              <a:rPr sz="1700" spc="-15" dirty="0">
                <a:latin typeface="幼圆" panose="02010509060101010101" charset="-122"/>
                <a:cs typeface="幼圆" panose="02010509060101010101" charset="-122"/>
              </a:rPr>
              <a:t>陆</a:t>
            </a:r>
            <a:r>
              <a:rPr sz="1700" dirty="0">
                <a:latin typeface="幼圆" panose="02010509060101010101" charset="-122"/>
                <a:cs typeface="幼圆" panose="02010509060101010101" charset="-122"/>
              </a:rPr>
              <a:t>续碳交易</a:t>
            </a:r>
            <a:endParaRPr sz="1700">
              <a:latin typeface="幼圆" panose="02010509060101010101" charset="-122"/>
              <a:cs typeface="幼圆" panose="02010509060101010101" charset="-122"/>
            </a:endParaRPr>
          </a:p>
          <a:p>
            <a:pPr marL="438785">
              <a:lnSpc>
                <a:spcPts val="2035"/>
              </a:lnSpc>
            </a:pPr>
            <a:r>
              <a:rPr sz="1700" spc="5" dirty="0">
                <a:latin typeface="幼圆" panose="02010509060101010101" charset="-122"/>
                <a:cs typeface="幼圆" panose="02010509060101010101" charset="-122"/>
              </a:rPr>
              <a:t>各地</a:t>
            </a:r>
            <a:r>
              <a:rPr sz="1700" spc="-5" dirty="0">
                <a:latin typeface="幼圆" panose="02010509060101010101" charset="-122"/>
                <a:cs typeface="幼圆" panose="02010509060101010101" charset="-122"/>
              </a:rPr>
              <a:t>各</a:t>
            </a:r>
            <a:r>
              <a:rPr sz="1700" spc="-10" dirty="0">
                <a:latin typeface="幼圆" panose="02010509060101010101" charset="-122"/>
                <a:cs typeface="幼圆" panose="02010509060101010101" charset="-122"/>
              </a:rPr>
              <a:t>自</a:t>
            </a:r>
            <a:r>
              <a:rPr sz="1700" spc="5" dirty="0">
                <a:latin typeface="幼圆" panose="02010509060101010101" charset="-122"/>
                <a:cs typeface="幼圆" panose="02010509060101010101" charset="-122"/>
              </a:rPr>
              <a:t>推行</a:t>
            </a:r>
            <a:endParaRPr sz="1700">
              <a:latin typeface="幼圆" panose="02010509060101010101" charset="-122"/>
              <a:cs typeface="幼圆" panose="02010509060101010101" charset="-122"/>
            </a:endParaRPr>
          </a:p>
          <a:p>
            <a:pPr marL="38100">
              <a:lnSpc>
                <a:spcPts val="2275"/>
              </a:lnSpc>
            </a:pPr>
            <a:r>
              <a:rPr sz="1900" b="1" spc="-5" dirty="0">
                <a:latin typeface="Calibri" panose="020F0502020204030204"/>
                <a:cs typeface="Calibri" panose="020F0502020204030204"/>
              </a:rPr>
              <a:t>CCER</a:t>
            </a:r>
            <a:r>
              <a:rPr sz="1900" b="1" spc="-5" dirty="0">
                <a:latin typeface="幼圆" panose="02010509060101010101" charset="-122"/>
                <a:cs typeface="幼圆" panose="02010509060101010101" charset="-122"/>
              </a:rPr>
              <a:t>建设</a:t>
            </a:r>
            <a:endParaRPr sz="1900">
              <a:latin typeface="幼圆" panose="02010509060101010101" charset="-122"/>
              <a:cs typeface="幼圆" panose="02010509060101010101" charset="-122"/>
            </a:endParaRPr>
          </a:p>
          <a:p>
            <a:pPr marL="438785">
              <a:lnSpc>
                <a:spcPct val="100000"/>
              </a:lnSpc>
              <a:spcBef>
                <a:spcPts val="10"/>
              </a:spcBef>
            </a:pPr>
            <a:r>
              <a:rPr sz="1700" u="sng" spc="-10" dirty="0">
                <a:solidFill>
                  <a:srgbClr val="0000FF"/>
                </a:solidFill>
                <a:uFill>
                  <a:solidFill>
                    <a:srgbClr val="0000FF"/>
                  </a:solidFill>
                </a:uFill>
                <a:latin typeface="Calibri" panose="020F0502020204030204"/>
                <a:cs typeface="Calibri" panose="020F0502020204030204"/>
                <a:hlinkClick r:id="rId4"/>
              </a:rPr>
              <a:t>http://cdm.ccchina.org.cn/index.aspx</a:t>
            </a:r>
            <a:endParaRPr sz="1700">
              <a:latin typeface="Calibri" panose="020F0502020204030204"/>
              <a:cs typeface="Calibri" panose="020F0502020204030204"/>
            </a:endParaRPr>
          </a:p>
          <a:p>
            <a:pPr marL="438785">
              <a:lnSpc>
                <a:spcPts val="2035"/>
              </a:lnSpc>
            </a:pPr>
            <a:r>
              <a:rPr sz="1700" dirty="0">
                <a:latin typeface="Calibri" panose="020F0502020204030204"/>
                <a:cs typeface="Calibri" panose="020F0502020204030204"/>
              </a:rPr>
              <a:t>2012</a:t>
            </a:r>
            <a:r>
              <a:rPr sz="1700" dirty="0">
                <a:latin typeface="幼圆" panose="02010509060101010101" charset="-122"/>
                <a:cs typeface="幼圆" panose="02010509060101010101" charset="-122"/>
              </a:rPr>
              <a:t>年</a:t>
            </a:r>
            <a:r>
              <a:rPr sz="1700" dirty="0">
                <a:latin typeface="Calibri" panose="020F0502020204030204"/>
                <a:cs typeface="Calibri" panose="020F0502020204030204"/>
              </a:rPr>
              <a:t>6</a:t>
            </a:r>
            <a:r>
              <a:rPr sz="1700" dirty="0">
                <a:latin typeface="幼圆" panose="02010509060101010101" charset="-122"/>
                <a:cs typeface="幼圆" panose="02010509060101010101" charset="-122"/>
              </a:rPr>
              <a:t>月，国家发改委</a:t>
            </a:r>
            <a:r>
              <a:rPr sz="1700" spc="-15" dirty="0">
                <a:latin typeface="幼圆" panose="02010509060101010101" charset="-122"/>
                <a:cs typeface="幼圆" panose="02010509060101010101" charset="-122"/>
              </a:rPr>
              <a:t>出</a:t>
            </a:r>
            <a:r>
              <a:rPr sz="1700" dirty="0">
                <a:latin typeface="幼圆" panose="02010509060101010101" charset="-122"/>
                <a:cs typeface="幼圆" panose="02010509060101010101" charset="-122"/>
              </a:rPr>
              <a:t>台《</a:t>
            </a:r>
            <a:r>
              <a:rPr sz="1700" spc="-15" dirty="0">
                <a:latin typeface="幼圆" panose="02010509060101010101" charset="-122"/>
                <a:cs typeface="幼圆" panose="02010509060101010101" charset="-122"/>
              </a:rPr>
              <a:t>温</a:t>
            </a:r>
            <a:r>
              <a:rPr sz="1700" dirty="0">
                <a:latin typeface="幼圆" panose="02010509060101010101" charset="-122"/>
                <a:cs typeface="幼圆" panose="02010509060101010101" charset="-122"/>
              </a:rPr>
              <a:t>室气</a:t>
            </a:r>
            <a:r>
              <a:rPr sz="1700" spc="-15" dirty="0">
                <a:latin typeface="幼圆" panose="02010509060101010101" charset="-122"/>
                <a:cs typeface="幼圆" panose="02010509060101010101" charset="-122"/>
              </a:rPr>
              <a:t>体</a:t>
            </a:r>
            <a:r>
              <a:rPr sz="1700" dirty="0">
                <a:latin typeface="幼圆" panose="02010509060101010101" charset="-122"/>
                <a:cs typeface="幼圆" panose="02010509060101010101" charset="-122"/>
              </a:rPr>
              <a:t>自愿</a:t>
            </a:r>
            <a:r>
              <a:rPr sz="1700" spc="-15" dirty="0">
                <a:latin typeface="幼圆" panose="02010509060101010101" charset="-122"/>
                <a:cs typeface="幼圆" panose="02010509060101010101" charset="-122"/>
              </a:rPr>
              <a:t>减</a:t>
            </a:r>
            <a:r>
              <a:rPr sz="1700" dirty="0">
                <a:latin typeface="幼圆" panose="02010509060101010101" charset="-122"/>
                <a:cs typeface="幼圆" panose="02010509060101010101" charset="-122"/>
              </a:rPr>
              <a:t>排交</a:t>
            </a:r>
            <a:r>
              <a:rPr sz="1700" spc="-15" dirty="0">
                <a:latin typeface="幼圆" panose="02010509060101010101" charset="-122"/>
                <a:cs typeface="幼圆" panose="02010509060101010101" charset="-122"/>
              </a:rPr>
              <a:t>易</a:t>
            </a:r>
            <a:r>
              <a:rPr sz="1700" dirty="0">
                <a:latin typeface="幼圆" panose="02010509060101010101" charset="-122"/>
                <a:cs typeface="幼圆" panose="02010509060101010101" charset="-122"/>
              </a:rPr>
              <a:t>管理</a:t>
            </a:r>
            <a:r>
              <a:rPr sz="1700" spc="-15" dirty="0">
                <a:latin typeface="幼圆" panose="02010509060101010101" charset="-122"/>
                <a:cs typeface="幼圆" panose="02010509060101010101" charset="-122"/>
              </a:rPr>
              <a:t>暂</a:t>
            </a:r>
            <a:r>
              <a:rPr sz="1700" dirty="0">
                <a:latin typeface="幼圆" panose="02010509060101010101" charset="-122"/>
                <a:cs typeface="幼圆" panose="02010509060101010101" charset="-122"/>
              </a:rPr>
              <a:t>行办</a:t>
            </a:r>
            <a:r>
              <a:rPr sz="1700" spc="-10" dirty="0">
                <a:latin typeface="幼圆" panose="02010509060101010101" charset="-122"/>
                <a:cs typeface="幼圆" panose="02010509060101010101" charset="-122"/>
              </a:rPr>
              <a:t>法</a:t>
            </a:r>
            <a:r>
              <a:rPr sz="1700" dirty="0">
                <a:latin typeface="幼圆" panose="02010509060101010101" charset="-122"/>
                <a:cs typeface="幼圆" panose="02010509060101010101" charset="-122"/>
              </a:rPr>
              <a:t>》</a:t>
            </a:r>
            <a:endParaRPr sz="1700">
              <a:latin typeface="幼圆" panose="02010509060101010101" charset="-122"/>
              <a:cs typeface="幼圆" panose="02010509060101010101" charset="-122"/>
            </a:endParaRPr>
          </a:p>
          <a:p>
            <a:pPr marL="38100">
              <a:lnSpc>
                <a:spcPts val="2275"/>
              </a:lnSpc>
            </a:pPr>
            <a:r>
              <a:rPr sz="1900" b="1" spc="-10" dirty="0">
                <a:latin typeface="幼圆" panose="02010509060101010101" charset="-122"/>
                <a:cs typeface="幼圆" panose="02010509060101010101" charset="-122"/>
              </a:rPr>
              <a:t>全国碳</a:t>
            </a:r>
            <a:r>
              <a:rPr sz="1900" b="1" spc="5" dirty="0">
                <a:latin typeface="幼圆" panose="02010509060101010101" charset="-122"/>
                <a:cs typeface="幼圆" panose="02010509060101010101" charset="-122"/>
              </a:rPr>
              <a:t>交</a:t>
            </a:r>
            <a:r>
              <a:rPr sz="1900" b="1" spc="-15" dirty="0">
                <a:latin typeface="幼圆" panose="02010509060101010101" charset="-122"/>
                <a:cs typeface="幼圆" panose="02010509060101010101" charset="-122"/>
              </a:rPr>
              <a:t>易</a:t>
            </a:r>
            <a:endParaRPr sz="1900">
              <a:latin typeface="幼圆" panose="02010509060101010101" charset="-122"/>
              <a:cs typeface="幼圆" panose="02010509060101010101" charset="-122"/>
            </a:endParaRPr>
          </a:p>
          <a:p>
            <a:pPr marL="438785">
              <a:lnSpc>
                <a:spcPct val="100000"/>
              </a:lnSpc>
              <a:spcBef>
                <a:spcPts val="5"/>
              </a:spcBef>
            </a:pPr>
            <a:r>
              <a:rPr sz="1700" spc="5" dirty="0">
                <a:latin typeface="幼圆" panose="02010509060101010101" charset="-122"/>
                <a:cs typeface="幼圆" panose="02010509060101010101" charset="-122"/>
              </a:rPr>
              <a:t>主管</a:t>
            </a:r>
            <a:r>
              <a:rPr sz="1700" spc="-5" dirty="0">
                <a:latin typeface="幼圆" panose="02010509060101010101" charset="-122"/>
                <a:cs typeface="幼圆" panose="02010509060101010101" charset="-122"/>
              </a:rPr>
              <a:t>部</a:t>
            </a:r>
            <a:r>
              <a:rPr sz="1700" spc="-10" dirty="0">
                <a:latin typeface="幼圆" panose="02010509060101010101" charset="-122"/>
                <a:cs typeface="幼圆" panose="02010509060101010101" charset="-122"/>
              </a:rPr>
              <a:t>门</a:t>
            </a:r>
            <a:r>
              <a:rPr sz="1700" spc="5" dirty="0">
                <a:latin typeface="幼圆" panose="02010509060101010101" charset="-122"/>
                <a:cs typeface="幼圆" panose="02010509060101010101" charset="-122"/>
              </a:rPr>
              <a:t>：国</a:t>
            </a:r>
            <a:r>
              <a:rPr sz="1700" spc="-15" dirty="0">
                <a:latin typeface="幼圆" panose="02010509060101010101" charset="-122"/>
                <a:cs typeface="幼圆" panose="02010509060101010101" charset="-122"/>
              </a:rPr>
              <a:t>家</a:t>
            </a:r>
            <a:r>
              <a:rPr sz="1700" spc="5" dirty="0">
                <a:latin typeface="幼圆" panose="02010509060101010101" charset="-122"/>
                <a:cs typeface="幼圆" panose="02010509060101010101" charset="-122"/>
              </a:rPr>
              <a:t>生态</a:t>
            </a:r>
            <a:r>
              <a:rPr sz="1700" spc="-5" dirty="0">
                <a:latin typeface="幼圆" panose="02010509060101010101" charset="-122"/>
                <a:cs typeface="幼圆" panose="02010509060101010101" charset="-122"/>
              </a:rPr>
              <a:t>环</a:t>
            </a:r>
            <a:r>
              <a:rPr sz="1700" spc="-10" dirty="0">
                <a:latin typeface="幼圆" panose="02010509060101010101" charset="-122"/>
                <a:cs typeface="幼圆" panose="02010509060101010101" charset="-122"/>
              </a:rPr>
              <a:t>保</a:t>
            </a:r>
            <a:r>
              <a:rPr sz="1700" spc="5" dirty="0">
                <a:latin typeface="幼圆" panose="02010509060101010101" charset="-122"/>
                <a:cs typeface="幼圆" panose="02010509060101010101" charset="-122"/>
              </a:rPr>
              <a:t>部</a:t>
            </a:r>
            <a:endParaRPr sz="1700">
              <a:latin typeface="幼圆" panose="02010509060101010101" charset="-122"/>
              <a:cs typeface="幼圆" panose="02010509060101010101" charset="-122"/>
            </a:endParaRPr>
          </a:p>
          <a:p>
            <a:pPr marL="438785" marR="273685">
              <a:lnSpc>
                <a:spcPts val="1630"/>
              </a:lnSpc>
              <a:spcBef>
                <a:spcPts val="400"/>
              </a:spcBef>
            </a:pPr>
            <a:r>
              <a:rPr sz="1700" dirty="0">
                <a:latin typeface="幼圆" panose="02010509060101010101" charset="-122"/>
                <a:cs typeface="幼圆" panose="02010509060101010101" charset="-122"/>
              </a:rPr>
              <a:t>八大行业以及其他行业</a:t>
            </a:r>
            <a:r>
              <a:rPr sz="1700" spc="-15" dirty="0">
                <a:latin typeface="幼圆" panose="02010509060101010101" charset="-122"/>
                <a:cs typeface="幼圆" panose="02010509060101010101" charset="-122"/>
              </a:rPr>
              <a:t>的</a:t>
            </a:r>
            <a:r>
              <a:rPr sz="1700" dirty="0">
                <a:latin typeface="幼圆" panose="02010509060101010101" charset="-122"/>
                <a:cs typeface="幼圆" panose="02010509060101010101" charset="-122"/>
              </a:rPr>
              <a:t>自备</a:t>
            </a:r>
            <a:r>
              <a:rPr sz="1700" spc="-15" dirty="0">
                <a:latin typeface="幼圆" panose="02010509060101010101" charset="-122"/>
                <a:cs typeface="幼圆" panose="02010509060101010101" charset="-122"/>
              </a:rPr>
              <a:t>电</a:t>
            </a:r>
            <a:r>
              <a:rPr sz="1700" dirty="0">
                <a:latin typeface="幼圆" panose="02010509060101010101" charset="-122"/>
                <a:cs typeface="幼圆" panose="02010509060101010101" charset="-122"/>
              </a:rPr>
              <a:t>厂</a:t>
            </a:r>
            <a:r>
              <a:rPr sz="1700" spc="-5" dirty="0">
                <a:latin typeface="幼圆" panose="02010509060101010101" charset="-122"/>
                <a:cs typeface="幼圆" panose="02010509060101010101" charset="-122"/>
              </a:rPr>
              <a:t>，</a:t>
            </a:r>
            <a:r>
              <a:rPr sz="1700" spc="-5" dirty="0">
                <a:latin typeface="Calibri" panose="020F0502020204030204"/>
                <a:cs typeface="Calibri" panose="020F0502020204030204"/>
              </a:rPr>
              <a:t>2.6</a:t>
            </a:r>
            <a:r>
              <a:rPr sz="1700" dirty="0">
                <a:latin typeface="幼圆" panose="02010509060101010101" charset="-122"/>
                <a:cs typeface="幼圆" panose="02010509060101010101" charset="-122"/>
              </a:rPr>
              <a:t>万</a:t>
            </a:r>
            <a:r>
              <a:rPr sz="1700" spc="-5" dirty="0">
                <a:latin typeface="Calibri" panose="020F0502020204030204"/>
                <a:cs typeface="Calibri" panose="020F0502020204030204"/>
              </a:rPr>
              <a:t>tCO</a:t>
            </a:r>
            <a:r>
              <a:rPr sz="1650" spc="-7" baseline="-20000" dirty="0">
                <a:latin typeface="Calibri" panose="020F0502020204030204"/>
                <a:cs typeface="Calibri" panose="020F0502020204030204"/>
              </a:rPr>
              <a:t>2</a:t>
            </a:r>
            <a:r>
              <a:rPr sz="1700" spc="-5" dirty="0">
                <a:latin typeface="Calibri" panose="020F0502020204030204"/>
                <a:cs typeface="Calibri" panose="020F0502020204030204"/>
              </a:rPr>
              <a:t>e</a:t>
            </a:r>
            <a:r>
              <a:rPr sz="1700" spc="-5" dirty="0">
                <a:latin typeface="幼圆" panose="02010509060101010101" charset="-122"/>
                <a:cs typeface="幼圆" panose="02010509060101010101" charset="-122"/>
              </a:rPr>
              <a:t>（</a:t>
            </a:r>
            <a:r>
              <a:rPr sz="1700" dirty="0">
                <a:latin typeface="幼圆" panose="02010509060101010101" charset="-122"/>
                <a:cs typeface="幼圆" panose="02010509060101010101" charset="-122"/>
              </a:rPr>
              <a:t>或年</a:t>
            </a:r>
            <a:r>
              <a:rPr sz="1700" spc="-15" dirty="0">
                <a:latin typeface="幼圆" panose="02010509060101010101" charset="-122"/>
                <a:cs typeface="幼圆" panose="02010509060101010101" charset="-122"/>
              </a:rPr>
              <a:t>综</a:t>
            </a:r>
            <a:r>
              <a:rPr sz="1700" dirty="0">
                <a:latin typeface="幼圆" panose="02010509060101010101" charset="-122"/>
                <a:cs typeface="幼圆" panose="02010509060101010101" charset="-122"/>
              </a:rPr>
              <a:t>合能</a:t>
            </a:r>
            <a:r>
              <a:rPr sz="1700" spc="-15" dirty="0">
                <a:latin typeface="幼圆" panose="02010509060101010101" charset="-122"/>
                <a:cs typeface="幼圆" panose="02010509060101010101" charset="-122"/>
              </a:rPr>
              <a:t>耗</a:t>
            </a:r>
            <a:r>
              <a:rPr sz="1700" dirty="0">
                <a:latin typeface="Calibri" panose="020F0502020204030204"/>
                <a:cs typeface="Calibri" panose="020F0502020204030204"/>
              </a:rPr>
              <a:t>1</a:t>
            </a:r>
            <a:r>
              <a:rPr sz="1700" dirty="0">
                <a:latin typeface="幼圆" panose="02010509060101010101" charset="-122"/>
                <a:cs typeface="幼圆" panose="02010509060101010101" charset="-122"/>
              </a:rPr>
              <a:t>万吨</a:t>
            </a:r>
            <a:r>
              <a:rPr sz="1700" spc="-15" dirty="0">
                <a:latin typeface="幼圆" panose="02010509060101010101" charset="-122"/>
                <a:cs typeface="幼圆" panose="02010509060101010101" charset="-122"/>
              </a:rPr>
              <a:t>标</a:t>
            </a:r>
            <a:r>
              <a:rPr sz="1700" dirty="0">
                <a:latin typeface="幼圆" panose="02010509060101010101" charset="-122"/>
                <a:cs typeface="幼圆" panose="02010509060101010101" charset="-122"/>
              </a:rPr>
              <a:t>准煤 以上）</a:t>
            </a:r>
            <a:r>
              <a:rPr sz="1700" spc="-15" dirty="0">
                <a:latin typeface="幼圆" panose="02010509060101010101" charset="-122"/>
                <a:cs typeface="幼圆" panose="02010509060101010101" charset="-122"/>
              </a:rPr>
              <a:t>以</a:t>
            </a:r>
            <a:r>
              <a:rPr sz="1700" dirty="0">
                <a:latin typeface="幼圆" panose="02010509060101010101" charset="-122"/>
                <a:cs typeface="幼圆" panose="02010509060101010101" charset="-122"/>
              </a:rPr>
              <a:t>上重</a:t>
            </a:r>
            <a:r>
              <a:rPr sz="1700" spc="-15" dirty="0">
                <a:latin typeface="幼圆" panose="02010509060101010101" charset="-122"/>
                <a:cs typeface="幼圆" panose="02010509060101010101" charset="-122"/>
              </a:rPr>
              <a:t>点</a:t>
            </a:r>
            <a:r>
              <a:rPr sz="1700" dirty="0">
                <a:latin typeface="幼圆" panose="02010509060101010101" charset="-122"/>
                <a:cs typeface="幼圆" panose="02010509060101010101" charset="-122"/>
              </a:rPr>
              <a:t>用能单位</a:t>
            </a:r>
            <a:endParaRPr sz="1700">
              <a:latin typeface="幼圆" panose="02010509060101010101" charset="-122"/>
              <a:cs typeface="幼圆" panose="02010509060101010101" charset="-122"/>
            </a:endParaRPr>
          </a:p>
          <a:p>
            <a:pPr marL="438785" marR="1602740">
              <a:lnSpc>
                <a:spcPct val="100000"/>
              </a:lnSpc>
              <a:spcBef>
                <a:spcPts val="15"/>
              </a:spcBef>
            </a:pPr>
            <a:r>
              <a:rPr sz="1700" dirty="0">
                <a:latin typeface="幼圆" panose="02010509060101010101" charset="-122"/>
                <a:cs typeface="幼圆" panose="02010509060101010101" charset="-122"/>
              </a:rPr>
              <a:t>根据相</a:t>
            </a:r>
            <a:r>
              <a:rPr sz="1700" spc="-15" dirty="0">
                <a:latin typeface="幼圆" panose="02010509060101010101" charset="-122"/>
                <a:cs typeface="幼圆" panose="02010509060101010101" charset="-122"/>
              </a:rPr>
              <a:t>关</a:t>
            </a:r>
            <a:r>
              <a:rPr sz="1700" dirty="0">
                <a:latin typeface="幼圆" panose="02010509060101010101" charset="-122"/>
                <a:cs typeface="幼圆" panose="02010509060101010101" charset="-122"/>
              </a:rPr>
              <a:t>行业</a:t>
            </a:r>
            <a:r>
              <a:rPr sz="1700" spc="-15" dirty="0">
                <a:latin typeface="幼圆" panose="02010509060101010101" charset="-122"/>
                <a:cs typeface="幼圆" panose="02010509060101010101" charset="-122"/>
              </a:rPr>
              <a:t>核</a:t>
            </a:r>
            <a:r>
              <a:rPr sz="1700" dirty="0">
                <a:latin typeface="幼圆" panose="02010509060101010101" charset="-122"/>
                <a:cs typeface="幼圆" panose="02010509060101010101" charset="-122"/>
              </a:rPr>
              <a:t>算指南</a:t>
            </a:r>
            <a:r>
              <a:rPr sz="1700" spc="-15" dirty="0">
                <a:latin typeface="幼圆" panose="02010509060101010101" charset="-122"/>
                <a:cs typeface="幼圆" panose="02010509060101010101" charset="-122"/>
              </a:rPr>
              <a:t>编</a:t>
            </a:r>
            <a:r>
              <a:rPr sz="1700" dirty="0">
                <a:latin typeface="幼圆" panose="02010509060101010101" charset="-122"/>
                <a:cs typeface="幼圆" panose="02010509060101010101" charset="-122"/>
              </a:rPr>
              <a:t>制排</a:t>
            </a:r>
            <a:r>
              <a:rPr sz="1700" spc="-15" dirty="0">
                <a:latin typeface="幼圆" panose="02010509060101010101" charset="-122"/>
                <a:cs typeface="幼圆" panose="02010509060101010101" charset="-122"/>
              </a:rPr>
              <a:t>放</a:t>
            </a:r>
            <a:r>
              <a:rPr sz="1700" dirty="0">
                <a:latin typeface="幼圆" panose="02010509060101010101" charset="-122"/>
                <a:cs typeface="幼圆" panose="02010509060101010101" charset="-122"/>
              </a:rPr>
              <a:t>报告、</a:t>
            </a:r>
            <a:r>
              <a:rPr sz="1700" spc="-15" dirty="0">
                <a:latin typeface="幼圆" panose="02010509060101010101" charset="-122"/>
                <a:cs typeface="幼圆" panose="02010509060101010101" charset="-122"/>
              </a:rPr>
              <a:t>监</a:t>
            </a:r>
            <a:r>
              <a:rPr sz="1700" dirty="0">
                <a:latin typeface="幼圆" panose="02010509060101010101" charset="-122"/>
                <a:cs typeface="幼圆" panose="02010509060101010101" charset="-122"/>
              </a:rPr>
              <a:t>测计</a:t>
            </a:r>
            <a:r>
              <a:rPr sz="1700" spc="-15" dirty="0">
                <a:latin typeface="幼圆" panose="02010509060101010101" charset="-122"/>
                <a:cs typeface="幼圆" panose="02010509060101010101" charset="-122"/>
              </a:rPr>
              <a:t>划</a:t>
            </a:r>
            <a:r>
              <a:rPr sz="1700" dirty="0">
                <a:latin typeface="幼圆" panose="02010509060101010101" charset="-122"/>
                <a:cs typeface="幼圆" panose="02010509060101010101" charset="-122"/>
              </a:rPr>
              <a:t>、补充</a:t>
            </a:r>
            <a:r>
              <a:rPr sz="1700" spc="-15" dirty="0">
                <a:latin typeface="幼圆" panose="02010509060101010101" charset="-122"/>
                <a:cs typeface="幼圆" panose="02010509060101010101" charset="-122"/>
              </a:rPr>
              <a:t>数</a:t>
            </a:r>
            <a:r>
              <a:rPr sz="1700" dirty="0">
                <a:latin typeface="幼圆" panose="02010509060101010101" charset="-122"/>
                <a:cs typeface="幼圆" panose="02010509060101010101" charset="-122"/>
              </a:rPr>
              <a:t>据表 政府委</a:t>
            </a:r>
            <a:r>
              <a:rPr sz="1700" spc="-15" dirty="0">
                <a:latin typeface="幼圆" panose="02010509060101010101" charset="-122"/>
                <a:cs typeface="幼圆" panose="02010509060101010101" charset="-122"/>
              </a:rPr>
              <a:t>托</a:t>
            </a:r>
            <a:r>
              <a:rPr sz="1700" dirty="0">
                <a:latin typeface="幼圆" panose="02010509060101010101" charset="-122"/>
                <a:cs typeface="幼圆" panose="02010509060101010101" charset="-122"/>
              </a:rPr>
              <a:t>第三</a:t>
            </a:r>
            <a:r>
              <a:rPr sz="1700" spc="-15" dirty="0">
                <a:latin typeface="幼圆" panose="02010509060101010101" charset="-122"/>
                <a:cs typeface="幼圆" panose="02010509060101010101" charset="-122"/>
              </a:rPr>
              <a:t>方</a:t>
            </a:r>
            <a:r>
              <a:rPr sz="1700" dirty="0">
                <a:latin typeface="幼圆" panose="02010509060101010101" charset="-122"/>
                <a:cs typeface="幼圆" panose="02010509060101010101" charset="-122"/>
              </a:rPr>
              <a:t>机构，</a:t>
            </a:r>
            <a:r>
              <a:rPr sz="1700" spc="-15" dirty="0">
                <a:latin typeface="幼圆" panose="02010509060101010101" charset="-122"/>
                <a:cs typeface="幼圆" panose="02010509060101010101" charset="-122"/>
              </a:rPr>
              <a:t>年</a:t>
            </a:r>
            <a:r>
              <a:rPr sz="1700" dirty="0">
                <a:latin typeface="幼圆" panose="02010509060101010101" charset="-122"/>
                <a:cs typeface="幼圆" panose="02010509060101010101" charset="-122"/>
              </a:rPr>
              <a:t>度核</a:t>
            </a:r>
            <a:r>
              <a:rPr sz="1700" spc="-15" dirty="0">
                <a:latin typeface="幼圆" panose="02010509060101010101" charset="-122"/>
                <a:cs typeface="幼圆" panose="02010509060101010101" charset="-122"/>
              </a:rPr>
              <a:t>查</a:t>
            </a:r>
            <a:r>
              <a:rPr sz="1700" dirty="0">
                <a:latin typeface="幼圆" panose="02010509060101010101" charset="-122"/>
                <a:cs typeface="幼圆" panose="02010509060101010101" charset="-122"/>
              </a:rPr>
              <a:t>并提交</a:t>
            </a:r>
            <a:r>
              <a:rPr sz="1700" spc="-15" dirty="0">
                <a:latin typeface="幼圆" panose="02010509060101010101" charset="-122"/>
                <a:cs typeface="幼圆" panose="02010509060101010101" charset="-122"/>
              </a:rPr>
              <a:t>核</a:t>
            </a:r>
            <a:r>
              <a:rPr sz="1700" dirty="0">
                <a:latin typeface="幼圆" panose="02010509060101010101" charset="-122"/>
                <a:cs typeface="幼圆" panose="02010509060101010101" charset="-122"/>
              </a:rPr>
              <a:t>查报告</a:t>
            </a:r>
            <a:endParaRPr sz="1700">
              <a:latin typeface="幼圆" panose="02010509060101010101" charset="-122"/>
              <a:cs typeface="幼圆" panose="02010509060101010101" charset="-122"/>
            </a:endParaRPr>
          </a:p>
          <a:p>
            <a:pPr marL="38100">
              <a:lnSpc>
                <a:spcPts val="2270"/>
              </a:lnSpc>
            </a:pPr>
            <a:r>
              <a:rPr sz="1900" b="1" spc="-5" dirty="0">
                <a:solidFill>
                  <a:srgbClr val="FF0000"/>
                </a:solidFill>
                <a:latin typeface="幼圆" panose="02010509060101010101" charset="-122"/>
                <a:cs typeface="幼圆" panose="02010509060101010101" charset="-122"/>
              </a:rPr>
              <a:t>电力企</a:t>
            </a:r>
            <a:r>
              <a:rPr sz="1900" b="1" spc="5" dirty="0">
                <a:solidFill>
                  <a:srgbClr val="FF0000"/>
                </a:solidFill>
                <a:latin typeface="幼圆" panose="02010509060101010101" charset="-122"/>
                <a:cs typeface="幼圆" panose="02010509060101010101" charset="-122"/>
              </a:rPr>
              <a:t>业</a:t>
            </a:r>
            <a:r>
              <a:rPr sz="1900" b="1" spc="-5" dirty="0">
                <a:solidFill>
                  <a:srgbClr val="FF0000"/>
                </a:solidFill>
                <a:latin typeface="幼圆" panose="02010509060101010101" charset="-122"/>
                <a:cs typeface="幼圆" panose="02010509060101010101" charset="-122"/>
              </a:rPr>
              <a:t>先</a:t>
            </a:r>
            <a:r>
              <a:rPr sz="1900" b="1" spc="5" dirty="0">
                <a:solidFill>
                  <a:srgbClr val="FF0000"/>
                </a:solidFill>
                <a:latin typeface="幼圆" panose="02010509060101010101" charset="-122"/>
                <a:cs typeface="幼圆" panose="02010509060101010101" charset="-122"/>
              </a:rPr>
              <a:t>行</a:t>
            </a:r>
            <a:r>
              <a:rPr sz="1900" b="1" spc="-5" dirty="0">
                <a:solidFill>
                  <a:srgbClr val="FF0000"/>
                </a:solidFill>
                <a:latin typeface="幼圆" panose="02010509060101010101" charset="-122"/>
                <a:cs typeface="幼圆" panose="02010509060101010101" charset="-122"/>
              </a:rPr>
              <a:t>先</a:t>
            </a:r>
            <a:r>
              <a:rPr sz="1900" b="1" spc="15" dirty="0">
                <a:solidFill>
                  <a:srgbClr val="FF0000"/>
                </a:solidFill>
                <a:latin typeface="幼圆" panose="02010509060101010101" charset="-122"/>
                <a:cs typeface="幼圆" panose="02010509060101010101" charset="-122"/>
              </a:rPr>
              <a:t>试</a:t>
            </a:r>
            <a:r>
              <a:rPr sz="1900" b="1" spc="-5" dirty="0">
                <a:latin typeface="幼圆" panose="02010509060101010101" charset="-122"/>
                <a:cs typeface="幼圆" panose="02010509060101010101" charset="-122"/>
              </a:rPr>
              <a:t>，</a:t>
            </a:r>
            <a:r>
              <a:rPr sz="1900" b="1" spc="5" dirty="0">
                <a:latin typeface="幼圆" panose="02010509060101010101" charset="-122"/>
                <a:cs typeface="幼圆" panose="02010509060101010101" charset="-122"/>
              </a:rPr>
              <a:t>逐</a:t>
            </a:r>
            <a:r>
              <a:rPr sz="1900" b="1" spc="-5" dirty="0">
                <a:latin typeface="幼圆" panose="02010509060101010101" charset="-122"/>
                <a:cs typeface="幼圆" panose="02010509060101010101" charset="-122"/>
              </a:rPr>
              <a:t>步</a:t>
            </a:r>
            <a:r>
              <a:rPr sz="1900" b="1" spc="5" dirty="0">
                <a:latin typeface="幼圆" panose="02010509060101010101" charset="-122"/>
                <a:cs typeface="幼圆" panose="02010509060101010101" charset="-122"/>
              </a:rPr>
              <a:t>扩</a:t>
            </a:r>
            <a:r>
              <a:rPr sz="1900" b="1" spc="-5" dirty="0">
                <a:latin typeface="幼圆" panose="02010509060101010101" charset="-122"/>
                <a:cs typeface="幼圆" panose="02010509060101010101" charset="-122"/>
              </a:rPr>
              <a:t>大行</a:t>
            </a:r>
            <a:r>
              <a:rPr sz="1900" b="1" spc="-10" dirty="0">
                <a:latin typeface="幼圆" panose="02010509060101010101" charset="-122"/>
                <a:cs typeface="幼圆" panose="02010509060101010101" charset="-122"/>
              </a:rPr>
              <a:t>业</a:t>
            </a:r>
            <a:endParaRPr sz="1900">
              <a:latin typeface="幼圆" panose="02010509060101010101" charset="-122"/>
              <a:cs typeface="幼圆" panose="02010509060101010101"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876800" y="1143126"/>
            <a:ext cx="2064385" cy="505460"/>
          </a:xfrm>
          <a:prstGeom prst="rect">
            <a:avLst/>
          </a:prstGeom>
        </p:spPr>
        <p:txBody>
          <a:bodyPr vert="horz" wrap="square" lIns="0" tIns="13335" rIns="0" bIns="0" rtlCol="0">
            <a:spAutoFit/>
          </a:bodyPr>
          <a:lstStyle/>
          <a:p>
            <a:pPr marL="12700">
              <a:lnSpc>
                <a:spcPct val="100000"/>
              </a:lnSpc>
              <a:spcBef>
                <a:spcPts val="105"/>
              </a:spcBef>
            </a:pPr>
            <a:r>
              <a:rPr spc="-5" dirty="0"/>
              <a:t>中国</a:t>
            </a:r>
            <a:r>
              <a:rPr spc="-10" dirty="0"/>
              <a:t>的</a:t>
            </a:r>
            <a:r>
              <a:rPr dirty="0"/>
              <a:t>努</a:t>
            </a:r>
            <a:r>
              <a:rPr spc="-10" dirty="0"/>
              <a:t>力</a:t>
            </a:r>
            <a:endParaRPr spc="-10" dirty="0"/>
          </a:p>
        </p:txBody>
      </p:sp>
      <p:sp>
        <p:nvSpPr>
          <p:cNvPr id="3" name="object 3"/>
          <p:cNvSpPr/>
          <p:nvPr/>
        </p:nvSpPr>
        <p:spPr>
          <a:xfrm>
            <a:off x="2108200" y="2285111"/>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108200" y="2650870"/>
            <a:ext cx="178308" cy="178308"/>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2108200" y="3016630"/>
            <a:ext cx="178308" cy="178308"/>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2108200" y="3687190"/>
            <a:ext cx="178308" cy="178308"/>
          </a:xfrm>
          <a:prstGeom prst="rect">
            <a:avLst/>
          </a:prstGeom>
          <a:blipFill>
            <a:blip r:embed="rId2" cstate="print"/>
            <a:stretch>
              <a:fillRect/>
            </a:stretch>
          </a:blipFill>
        </p:spPr>
        <p:txBody>
          <a:bodyPr wrap="square" lIns="0" tIns="0" rIns="0" bIns="0" rtlCol="0"/>
          <a:lstStyle/>
          <a:p/>
        </p:txBody>
      </p:sp>
      <p:sp>
        <p:nvSpPr>
          <p:cNvPr id="7" name="object 7"/>
          <p:cNvSpPr/>
          <p:nvPr/>
        </p:nvSpPr>
        <p:spPr>
          <a:xfrm>
            <a:off x="2108200" y="4357750"/>
            <a:ext cx="178308" cy="178307"/>
          </a:xfrm>
          <a:prstGeom prst="rect">
            <a:avLst/>
          </a:prstGeom>
          <a:blipFill>
            <a:blip r:embed="rId2" cstate="print"/>
            <a:stretch>
              <a:fillRect/>
            </a:stretch>
          </a:blipFill>
        </p:spPr>
        <p:txBody>
          <a:bodyPr wrap="square" lIns="0" tIns="0" rIns="0" bIns="0" rtlCol="0"/>
          <a:lstStyle/>
          <a:p/>
        </p:txBody>
      </p:sp>
      <p:sp>
        <p:nvSpPr>
          <p:cNvPr id="8" name="object 8"/>
          <p:cNvSpPr txBox="1"/>
          <p:nvPr/>
        </p:nvSpPr>
        <p:spPr>
          <a:xfrm>
            <a:off x="2438400" y="2133600"/>
            <a:ext cx="8160385" cy="2567305"/>
          </a:xfrm>
          <a:prstGeom prst="rect">
            <a:avLst/>
          </a:prstGeom>
        </p:spPr>
        <p:txBody>
          <a:bodyPr vert="horz" wrap="square" lIns="0" tIns="12700" rIns="0" bIns="0" rtlCol="0">
            <a:spAutoFit/>
          </a:bodyPr>
          <a:lstStyle/>
          <a:p>
            <a:pPr marL="12700" marR="84455">
              <a:lnSpc>
                <a:spcPct val="110000"/>
              </a:lnSpc>
              <a:spcBef>
                <a:spcPts val="100"/>
              </a:spcBef>
            </a:pPr>
            <a:r>
              <a:rPr sz="2000" b="1" spc="15" dirty="0">
                <a:latin typeface="幼圆" panose="02010509060101010101" charset="-122"/>
                <a:cs typeface="幼圆" panose="02010509060101010101" charset="-122"/>
              </a:rPr>
              <a:t>《全</a:t>
            </a:r>
            <a:r>
              <a:rPr sz="2000" b="1" spc="5" dirty="0">
                <a:latin typeface="幼圆" panose="02010509060101010101" charset="-122"/>
                <a:cs typeface="幼圆" panose="02010509060101010101" charset="-122"/>
              </a:rPr>
              <a:t>国碳排</a:t>
            </a:r>
            <a:r>
              <a:rPr sz="2000" b="1" spc="-5" dirty="0">
                <a:latin typeface="幼圆" panose="02010509060101010101" charset="-122"/>
                <a:cs typeface="幼圆" panose="02010509060101010101" charset="-122"/>
              </a:rPr>
              <a:t>放</a:t>
            </a:r>
            <a:r>
              <a:rPr sz="2000" b="1" spc="5" dirty="0">
                <a:latin typeface="幼圆" panose="02010509060101010101" charset="-122"/>
                <a:cs typeface="幼圆" panose="02010509060101010101" charset="-122"/>
              </a:rPr>
              <a:t>权交</a:t>
            </a:r>
            <a:r>
              <a:rPr sz="2000" b="1" spc="-5" dirty="0">
                <a:latin typeface="幼圆" panose="02010509060101010101" charset="-122"/>
                <a:cs typeface="幼圆" panose="02010509060101010101" charset="-122"/>
              </a:rPr>
              <a:t>易</a:t>
            </a:r>
            <a:r>
              <a:rPr sz="2000" b="1" spc="5" dirty="0">
                <a:latin typeface="幼圆" panose="02010509060101010101" charset="-122"/>
                <a:cs typeface="幼圆" panose="02010509060101010101" charset="-122"/>
              </a:rPr>
              <a:t>管理办</a:t>
            </a:r>
            <a:r>
              <a:rPr sz="2000" b="1" spc="-5" dirty="0">
                <a:latin typeface="幼圆" panose="02010509060101010101" charset="-122"/>
                <a:cs typeface="幼圆" panose="02010509060101010101" charset="-122"/>
              </a:rPr>
              <a:t>法</a:t>
            </a:r>
            <a:r>
              <a:rPr sz="2000" b="1" spc="5" dirty="0">
                <a:latin typeface="幼圆" panose="02010509060101010101" charset="-122"/>
                <a:cs typeface="幼圆" panose="02010509060101010101" charset="-122"/>
              </a:rPr>
              <a:t>（试</a:t>
            </a:r>
            <a:r>
              <a:rPr sz="2000" b="1" spc="-5" dirty="0">
                <a:latin typeface="幼圆" panose="02010509060101010101" charset="-122"/>
                <a:cs typeface="幼圆" panose="02010509060101010101" charset="-122"/>
              </a:rPr>
              <a:t>行</a:t>
            </a:r>
            <a:r>
              <a:rPr sz="2000" b="1" spc="30"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自</a:t>
            </a:r>
            <a:r>
              <a:rPr sz="2000" b="1" dirty="0">
                <a:latin typeface="Calibri" panose="020F0502020204030204"/>
                <a:cs typeface="Calibri" panose="020F0502020204030204"/>
              </a:rPr>
              <a:t>20</a:t>
            </a:r>
            <a:r>
              <a:rPr sz="2000" b="1" spc="-15" dirty="0">
                <a:latin typeface="Calibri" panose="020F0502020204030204"/>
                <a:cs typeface="Calibri" panose="020F0502020204030204"/>
              </a:rPr>
              <a:t>2</a:t>
            </a:r>
            <a:r>
              <a:rPr sz="2000" b="1" spc="-10" dirty="0">
                <a:latin typeface="Calibri" panose="020F0502020204030204"/>
                <a:cs typeface="Calibri" panose="020F0502020204030204"/>
              </a:rPr>
              <a:t>1</a:t>
            </a:r>
            <a:r>
              <a:rPr sz="2000" b="1" spc="5" dirty="0">
                <a:latin typeface="幼圆" panose="02010509060101010101" charset="-122"/>
                <a:cs typeface="幼圆" panose="02010509060101010101" charset="-122"/>
              </a:rPr>
              <a:t>年</a:t>
            </a:r>
            <a:r>
              <a:rPr sz="2000" b="1" spc="-10" dirty="0">
                <a:latin typeface="Calibri" panose="020F0502020204030204"/>
                <a:cs typeface="Calibri" panose="020F0502020204030204"/>
              </a:rPr>
              <a:t>2</a:t>
            </a:r>
            <a:r>
              <a:rPr sz="2000" b="1" spc="5" dirty="0">
                <a:latin typeface="幼圆" panose="02010509060101010101" charset="-122"/>
                <a:cs typeface="幼圆" panose="02010509060101010101" charset="-122"/>
              </a:rPr>
              <a:t>月</a:t>
            </a:r>
            <a:r>
              <a:rPr sz="2000" b="1" dirty="0">
                <a:latin typeface="Calibri" panose="020F0502020204030204"/>
                <a:cs typeface="Calibri" panose="020F0502020204030204"/>
              </a:rPr>
              <a:t>1</a:t>
            </a:r>
            <a:r>
              <a:rPr sz="2000" b="1" spc="5" dirty="0">
                <a:latin typeface="幼圆" panose="02010509060101010101" charset="-122"/>
                <a:cs typeface="幼圆" panose="02010509060101010101" charset="-122"/>
              </a:rPr>
              <a:t>日</a:t>
            </a:r>
            <a:r>
              <a:rPr sz="2000" b="1" spc="-5" dirty="0">
                <a:latin typeface="幼圆" panose="02010509060101010101" charset="-122"/>
                <a:cs typeface="幼圆" panose="02010509060101010101" charset="-122"/>
              </a:rPr>
              <a:t>起</a:t>
            </a:r>
            <a:r>
              <a:rPr sz="2000" b="1" spc="5" dirty="0">
                <a:latin typeface="幼圆" panose="02010509060101010101" charset="-122"/>
                <a:cs typeface="幼圆" panose="02010509060101010101" charset="-122"/>
              </a:rPr>
              <a:t>施</a:t>
            </a:r>
            <a:r>
              <a:rPr sz="2000" b="1" spc="-5" dirty="0">
                <a:latin typeface="幼圆" panose="02010509060101010101" charset="-122"/>
                <a:cs typeface="幼圆" panose="02010509060101010101" charset="-122"/>
              </a:rPr>
              <a:t>行 </a:t>
            </a:r>
            <a:r>
              <a:rPr lang="en-US" sz="2000" b="1" spc="-5" dirty="0">
                <a:latin typeface="幼圆" panose="02010509060101010101" charset="-122"/>
                <a:cs typeface="幼圆" panose="02010509060101010101" charset="-122"/>
              </a:rPr>
              <a:t>    </a:t>
            </a:r>
            <a:r>
              <a:rPr sz="2000" b="1" spc="15" dirty="0">
                <a:latin typeface="幼圆" panose="02010509060101010101" charset="-122"/>
                <a:cs typeface="幼圆" panose="02010509060101010101" charset="-122"/>
              </a:rPr>
              <a:t>全国</a:t>
            </a:r>
            <a:r>
              <a:rPr sz="2000" b="1" spc="5" dirty="0">
                <a:latin typeface="幼圆" panose="02010509060101010101" charset="-122"/>
                <a:cs typeface="幼圆" panose="02010509060101010101" charset="-122"/>
              </a:rPr>
              <a:t>碳市场</a:t>
            </a:r>
            <a:r>
              <a:rPr sz="2000" b="1" spc="-5" dirty="0">
                <a:latin typeface="幼圆" panose="02010509060101010101" charset="-122"/>
                <a:cs typeface="幼圆" panose="02010509060101010101" charset="-122"/>
              </a:rPr>
              <a:t>首</a:t>
            </a:r>
            <a:r>
              <a:rPr sz="2000" b="1" spc="5" dirty="0">
                <a:latin typeface="幼圆" panose="02010509060101010101" charset="-122"/>
                <a:cs typeface="幼圆" panose="02010509060101010101" charset="-122"/>
              </a:rPr>
              <a:t>个履</a:t>
            </a:r>
            <a:r>
              <a:rPr sz="2000" b="1" spc="-5" dirty="0">
                <a:latin typeface="幼圆" panose="02010509060101010101" charset="-122"/>
                <a:cs typeface="幼圆" panose="02010509060101010101" charset="-122"/>
              </a:rPr>
              <a:t>约</a:t>
            </a:r>
            <a:r>
              <a:rPr sz="2000" b="1" spc="5" dirty="0">
                <a:latin typeface="幼圆" panose="02010509060101010101" charset="-122"/>
                <a:cs typeface="幼圆" panose="02010509060101010101" charset="-122"/>
              </a:rPr>
              <a:t>周期正</a:t>
            </a:r>
            <a:r>
              <a:rPr sz="2000" b="1" spc="-5" dirty="0">
                <a:latin typeface="幼圆" panose="02010509060101010101" charset="-122"/>
                <a:cs typeface="幼圆" panose="02010509060101010101" charset="-122"/>
              </a:rPr>
              <a:t>式</a:t>
            </a:r>
            <a:r>
              <a:rPr sz="2000" b="1" spc="5" dirty="0">
                <a:latin typeface="幼圆" panose="02010509060101010101" charset="-122"/>
                <a:cs typeface="幼圆" panose="02010509060101010101" charset="-122"/>
              </a:rPr>
              <a:t>启动</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截止</a:t>
            </a:r>
            <a:r>
              <a:rPr sz="2000" b="1" spc="30" dirty="0">
                <a:latin typeface="幼圆" panose="02010509060101010101" charset="-122"/>
                <a:cs typeface="幼圆" panose="02010509060101010101" charset="-122"/>
              </a:rPr>
              <a:t>到</a:t>
            </a:r>
            <a:r>
              <a:rPr sz="2000" b="1" spc="-5" dirty="0">
                <a:latin typeface="Calibri" panose="020F0502020204030204"/>
                <a:cs typeface="Calibri" panose="020F0502020204030204"/>
              </a:rPr>
              <a:t>2021</a:t>
            </a:r>
            <a:r>
              <a:rPr sz="2000" b="1" spc="5" dirty="0">
                <a:latin typeface="幼圆" panose="02010509060101010101" charset="-122"/>
                <a:cs typeface="幼圆" panose="02010509060101010101" charset="-122"/>
              </a:rPr>
              <a:t>年</a:t>
            </a:r>
            <a:r>
              <a:rPr sz="2000" b="1" spc="-10" dirty="0">
                <a:latin typeface="Calibri" panose="020F0502020204030204"/>
                <a:cs typeface="Calibri" panose="020F0502020204030204"/>
              </a:rPr>
              <a:t>12</a:t>
            </a:r>
            <a:r>
              <a:rPr sz="2000" b="1" spc="5" dirty="0">
                <a:latin typeface="幼圆" panose="02010509060101010101" charset="-122"/>
                <a:cs typeface="幼圆" panose="02010509060101010101" charset="-122"/>
              </a:rPr>
              <a:t>月</a:t>
            </a:r>
            <a:r>
              <a:rPr sz="2000" b="1" spc="-5" dirty="0">
                <a:latin typeface="Calibri" panose="020F0502020204030204"/>
                <a:cs typeface="Calibri" panose="020F0502020204030204"/>
              </a:rPr>
              <a:t>31</a:t>
            </a:r>
            <a:r>
              <a:rPr sz="2000" b="1" spc="5" dirty="0">
                <a:latin typeface="幼圆" panose="02010509060101010101" charset="-122"/>
                <a:cs typeface="幼圆" panose="02010509060101010101" charset="-122"/>
              </a:rPr>
              <a:t>日</a:t>
            </a:r>
            <a:r>
              <a:rPr sz="2000" b="1" spc="-5" dirty="0">
                <a:latin typeface="幼圆" panose="02010509060101010101" charset="-122"/>
                <a:cs typeface="幼圆" panose="02010509060101010101" charset="-122"/>
              </a:rPr>
              <a:t>结束</a:t>
            </a:r>
            <a:endParaRPr sz="2000">
              <a:latin typeface="幼圆" panose="02010509060101010101" charset="-122"/>
              <a:cs typeface="幼圆" panose="02010509060101010101" charset="-122"/>
            </a:endParaRPr>
          </a:p>
          <a:p>
            <a:pPr marL="12700">
              <a:lnSpc>
                <a:spcPct val="110000"/>
              </a:lnSpc>
              <a:spcBef>
                <a:spcPts val="480"/>
              </a:spcBef>
            </a:pPr>
            <a:r>
              <a:rPr sz="2000" b="1" spc="15" dirty="0">
                <a:latin typeface="幼圆" panose="02010509060101010101" charset="-122"/>
                <a:cs typeface="幼圆" panose="02010509060101010101" charset="-122"/>
              </a:rPr>
              <a:t>《</a:t>
            </a:r>
            <a:r>
              <a:rPr sz="2000" b="1" spc="-5" dirty="0">
                <a:latin typeface="Calibri" panose="020F0502020204030204"/>
                <a:cs typeface="Calibri" panose="020F0502020204030204"/>
              </a:rPr>
              <a:t>2019-2020</a:t>
            </a:r>
            <a:r>
              <a:rPr sz="2000" b="1" spc="5" dirty="0">
                <a:latin typeface="幼圆" panose="02010509060101010101" charset="-122"/>
                <a:cs typeface="幼圆" panose="02010509060101010101" charset="-122"/>
              </a:rPr>
              <a:t>年全国碳</a:t>
            </a:r>
            <a:r>
              <a:rPr sz="2000" b="1" spc="-5" dirty="0">
                <a:latin typeface="幼圆" panose="02010509060101010101" charset="-122"/>
                <a:cs typeface="幼圆" panose="02010509060101010101" charset="-122"/>
              </a:rPr>
              <a:t>排</a:t>
            </a:r>
            <a:r>
              <a:rPr sz="2000" b="1" spc="5" dirty="0">
                <a:latin typeface="幼圆" panose="02010509060101010101" charset="-122"/>
                <a:cs typeface="幼圆" panose="02010509060101010101" charset="-122"/>
              </a:rPr>
              <a:t>放权</a:t>
            </a:r>
            <a:r>
              <a:rPr sz="2000" b="1" spc="-5" dirty="0">
                <a:latin typeface="幼圆" panose="02010509060101010101" charset="-122"/>
                <a:cs typeface="幼圆" panose="02010509060101010101" charset="-122"/>
              </a:rPr>
              <a:t>交</a:t>
            </a:r>
            <a:r>
              <a:rPr sz="2000" b="1" spc="5" dirty="0">
                <a:latin typeface="幼圆" panose="02010509060101010101" charset="-122"/>
                <a:cs typeface="幼圆" panose="02010509060101010101" charset="-122"/>
              </a:rPr>
              <a:t>易配额</a:t>
            </a:r>
            <a:r>
              <a:rPr sz="2000" b="1" spc="-5" dirty="0">
                <a:latin typeface="幼圆" panose="02010509060101010101" charset="-122"/>
                <a:cs typeface="幼圆" panose="02010509060101010101" charset="-122"/>
              </a:rPr>
              <a:t>总</a:t>
            </a:r>
            <a:r>
              <a:rPr sz="2000" b="1" spc="5" dirty="0">
                <a:latin typeface="幼圆" panose="02010509060101010101" charset="-122"/>
                <a:cs typeface="幼圆" panose="02010509060101010101" charset="-122"/>
              </a:rPr>
              <a:t>量设</a:t>
            </a:r>
            <a:r>
              <a:rPr sz="2000" b="1" spc="-5" dirty="0">
                <a:latin typeface="幼圆" panose="02010509060101010101" charset="-122"/>
                <a:cs typeface="幼圆" panose="02010509060101010101" charset="-122"/>
              </a:rPr>
              <a:t>定</a:t>
            </a:r>
            <a:r>
              <a:rPr sz="2000" b="1" spc="5" dirty="0">
                <a:latin typeface="幼圆" panose="02010509060101010101" charset="-122"/>
                <a:cs typeface="幼圆" panose="02010509060101010101" charset="-122"/>
              </a:rPr>
              <a:t>与分配</a:t>
            </a:r>
            <a:r>
              <a:rPr sz="2000" b="1" spc="-5" dirty="0">
                <a:latin typeface="幼圆" panose="02010509060101010101" charset="-122"/>
                <a:cs typeface="幼圆" panose="02010509060101010101" charset="-122"/>
              </a:rPr>
              <a:t>实</a:t>
            </a:r>
            <a:r>
              <a:rPr sz="2000" b="1" spc="5" dirty="0">
                <a:latin typeface="幼圆" panose="02010509060101010101" charset="-122"/>
                <a:cs typeface="幼圆" panose="02010509060101010101" charset="-122"/>
              </a:rPr>
              <a:t>施方</a:t>
            </a:r>
            <a:r>
              <a:rPr sz="2000" b="1" spc="-5" dirty="0">
                <a:latin typeface="幼圆" panose="02010509060101010101" charset="-122"/>
                <a:cs typeface="幼圆" panose="02010509060101010101" charset="-122"/>
              </a:rPr>
              <a:t>案</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发</a:t>
            </a:r>
            <a:endParaRPr sz="2000">
              <a:latin typeface="幼圆" panose="02010509060101010101" charset="-122"/>
              <a:cs typeface="幼圆" panose="02010509060101010101" charset="-122"/>
            </a:endParaRPr>
          </a:p>
          <a:p>
            <a:pPr marL="12700">
              <a:lnSpc>
                <a:spcPct val="110000"/>
              </a:lnSpc>
            </a:pPr>
            <a:r>
              <a:rPr sz="2000" b="1" dirty="0">
                <a:latin typeface="幼圆" panose="02010509060101010101" charset="-122"/>
                <a:cs typeface="幼圆" panose="02010509060101010101" charset="-122"/>
              </a:rPr>
              <a:t>电行业）</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12700" marR="265430">
              <a:lnSpc>
                <a:spcPct val="110000"/>
              </a:lnSpc>
              <a:spcBef>
                <a:spcPts val="480"/>
              </a:spcBef>
            </a:pPr>
            <a:r>
              <a:rPr sz="2000" b="1" spc="15" dirty="0">
                <a:latin typeface="幼圆" panose="02010509060101010101" charset="-122"/>
                <a:cs typeface="幼圆" panose="02010509060101010101" charset="-122"/>
              </a:rPr>
              <a:t>《纳</a:t>
            </a:r>
            <a:r>
              <a:rPr sz="2000" b="1" spc="5" dirty="0">
                <a:latin typeface="幼圆" panose="02010509060101010101" charset="-122"/>
                <a:cs typeface="幼圆" panose="02010509060101010101" charset="-122"/>
              </a:rPr>
              <a:t>入</a:t>
            </a:r>
            <a:r>
              <a:rPr sz="2000" b="1" spc="-10" dirty="0">
                <a:latin typeface="Calibri" panose="020F0502020204030204"/>
                <a:cs typeface="Calibri" panose="020F0502020204030204"/>
              </a:rPr>
              <a:t>2</a:t>
            </a:r>
            <a:r>
              <a:rPr sz="2000" b="1" dirty="0">
                <a:latin typeface="Calibri" panose="020F0502020204030204"/>
                <a:cs typeface="Calibri" panose="020F0502020204030204"/>
              </a:rPr>
              <a:t>019</a:t>
            </a:r>
            <a:r>
              <a:rPr sz="2000" b="1" spc="-5" dirty="0">
                <a:latin typeface="Calibri" panose="020F0502020204030204"/>
                <a:cs typeface="Calibri" panose="020F0502020204030204"/>
              </a:rPr>
              <a:t>-</a:t>
            </a:r>
            <a:r>
              <a:rPr sz="2000" b="1" spc="-10" dirty="0">
                <a:latin typeface="Calibri" panose="020F0502020204030204"/>
                <a:cs typeface="Calibri" panose="020F0502020204030204"/>
              </a:rPr>
              <a:t>20</a:t>
            </a:r>
            <a:r>
              <a:rPr sz="2000" b="1" dirty="0">
                <a:latin typeface="Calibri" panose="020F0502020204030204"/>
                <a:cs typeface="Calibri" panose="020F0502020204030204"/>
              </a:rPr>
              <a:t>2</a:t>
            </a:r>
            <a:r>
              <a:rPr sz="2000" b="1" spc="-5" dirty="0">
                <a:latin typeface="Calibri" panose="020F0502020204030204"/>
                <a:cs typeface="Calibri" panose="020F0502020204030204"/>
              </a:rPr>
              <a:t>0</a:t>
            </a:r>
            <a:r>
              <a:rPr sz="2000" b="1" spc="5" dirty="0">
                <a:latin typeface="幼圆" panose="02010509060101010101" charset="-122"/>
                <a:cs typeface="幼圆" panose="02010509060101010101" charset="-122"/>
              </a:rPr>
              <a:t>年全</a:t>
            </a:r>
            <a:r>
              <a:rPr sz="2000" b="1" spc="-5" dirty="0">
                <a:latin typeface="幼圆" panose="02010509060101010101" charset="-122"/>
                <a:cs typeface="幼圆" panose="02010509060101010101" charset="-122"/>
              </a:rPr>
              <a:t>国</a:t>
            </a:r>
            <a:r>
              <a:rPr sz="2000" b="1" spc="5" dirty="0">
                <a:latin typeface="幼圆" panose="02010509060101010101" charset="-122"/>
                <a:cs typeface="幼圆" panose="02010509060101010101" charset="-122"/>
              </a:rPr>
              <a:t>碳排</a:t>
            </a:r>
            <a:r>
              <a:rPr sz="2000" b="1" spc="-5" dirty="0">
                <a:latin typeface="幼圆" panose="02010509060101010101" charset="-122"/>
                <a:cs typeface="幼圆" panose="02010509060101010101" charset="-122"/>
              </a:rPr>
              <a:t>放</a:t>
            </a:r>
            <a:r>
              <a:rPr sz="2000" b="1" spc="5" dirty="0">
                <a:latin typeface="幼圆" panose="02010509060101010101" charset="-122"/>
                <a:cs typeface="幼圆" panose="02010509060101010101" charset="-122"/>
              </a:rPr>
              <a:t>权交易</a:t>
            </a:r>
            <a:r>
              <a:rPr sz="2000" b="1" spc="-5" dirty="0">
                <a:latin typeface="幼圆" panose="02010509060101010101" charset="-122"/>
                <a:cs typeface="幼圆" panose="02010509060101010101" charset="-122"/>
              </a:rPr>
              <a:t>配</a:t>
            </a:r>
            <a:r>
              <a:rPr sz="2000" b="1" spc="5" dirty="0">
                <a:latin typeface="幼圆" panose="02010509060101010101" charset="-122"/>
                <a:cs typeface="幼圆" panose="02010509060101010101" charset="-122"/>
              </a:rPr>
              <a:t>额管</a:t>
            </a:r>
            <a:r>
              <a:rPr sz="2000" b="1" spc="-5" dirty="0">
                <a:latin typeface="幼圆" panose="02010509060101010101" charset="-122"/>
                <a:cs typeface="幼圆" panose="02010509060101010101" charset="-122"/>
              </a:rPr>
              <a:t>理</a:t>
            </a:r>
            <a:r>
              <a:rPr sz="2000" b="1" spc="5" dirty="0">
                <a:latin typeface="幼圆" panose="02010509060101010101" charset="-122"/>
                <a:cs typeface="幼圆" panose="02010509060101010101" charset="-122"/>
              </a:rPr>
              <a:t>的重点</a:t>
            </a:r>
            <a:r>
              <a:rPr sz="2000" b="1" spc="-5" dirty="0">
                <a:latin typeface="幼圆" panose="02010509060101010101" charset="-122"/>
                <a:cs typeface="幼圆" panose="02010509060101010101" charset="-122"/>
              </a:rPr>
              <a:t>排</a:t>
            </a:r>
            <a:r>
              <a:rPr sz="2000" b="1" spc="5" dirty="0">
                <a:latin typeface="幼圆" panose="02010509060101010101" charset="-122"/>
                <a:cs typeface="幼圆" panose="02010509060101010101" charset="-122"/>
              </a:rPr>
              <a:t>放单</a:t>
            </a:r>
            <a:r>
              <a:rPr sz="2000" b="1" spc="-5" dirty="0">
                <a:latin typeface="幼圆" panose="02010509060101010101" charset="-122"/>
                <a:cs typeface="幼圆" panose="02010509060101010101" charset="-122"/>
              </a:rPr>
              <a:t>位名 </a:t>
            </a:r>
            <a:r>
              <a:rPr sz="2000" b="1" spc="15" dirty="0">
                <a:latin typeface="幼圆" panose="02010509060101010101" charset="-122"/>
                <a:cs typeface="幼圆" panose="02010509060101010101" charset="-122"/>
              </a:rPr>
              <a:t>单》</a:t>
            </a:r>
            <a:r>
              <a:rPr sz="2000" b="1" spc="-5" dirty="0">
                <a:latin typeface="幼圆" panose="02010509060101010101" charset="-122"/>
                <a:cs typeface="幼圆" panose="02010509060101010101" charset="-122"/>
              </a:rPr>
              <a:t>，</a:t>
            </a:r>
            <a:r>
              <a:rPr sz="2000" b="1" spc="-5" dirty="0">
                <a:latin typeface="Calibri" panose="020F0502020204030204"/>
                <a:cs typeface="Calibri" panose="020F0502020204030204"/>
              </a:rPr>
              <a:t>2225</a:t>
            </a:r>
            <a:r>
              <a:rPr sz="2000" b="1" spc="5" dirty="0">
                <a:latin typeface="幼圆" panose="02010509060101010101" charset="-122"/>
                <a:cs typeface="幼圆" panose="02010509060101010101" charset="-122"/>
              </a:rPr>
              <a:t>家发电</a:t>
            </a:r>
            <a:r>
              <a:rPr sz="2000" b="1" spc="-5" dirty="0">
                <a:latin typeface="幼圆" panose="02010509060101010101" charset="-122"/>
                <a:cs typeface="幼圆" panose="02010509060101010101" charset="-122"/>
              </a:rPr>
              <a:t>企业</a:t>
            </a:r>
            <a:endParaRPr sz="2000">
              <a:latin typeface="幼圆" panose="02010509060101010101" charset="-122"/>
              <a:cs typeface="幼圆" panose="02010509060101010101" charset="-122"/>
            </a:endParaRPr>
          </a:p>
          <a:p>
            <a:pPr marL="12700">
              <a:lnSpc>
                <a:spcPct val="110000"/>
              </a:lnSpc>
              <a:spcBef>
                <a:spcPts val="480"/>
              </a:spcBef>
            </a:pPr>
            <a:r>
              <a:rPr sz="2000" b="1" dirty="0">
                <a:latin typeface="Calibri" panose="020F0502020204030204"/>
                <a:cs typeface="Calibri" panose="020F0502020204030204"/>
              </a:rPr>
              <a:t>CCER</a:t>
            </a:r>
            <a:r>
              <a:rPr sz="2000" b="1" dirty="0">
                <a:latin typeface="幼圆" panose="02010509060101010101" charset="-122"/>
                <a:cs typeface="幼圆" panose="02010509060101010101" charset="-122"/>
              </a:rPr>
              <a:t>，</a:t>
            </a:r>
            <a:r>
              <a:rPr sz="2000" b="1" dirty="0">
                <a:latin typeface="Calibri" panose="020F0502020204030204"/>
                <a:cs typeface="Calibri" panose="020F0502020204030204"/>
              </a:rPr>
              <a:t>5%</a:t>
            </a:r>
            <a:endParaRPr sz="2000">
              <a:latin typeface="Calibri" panose="020F0502020204030204"/>
              <a:cs typeface="Calibri" panose="020F0502020204030204"/>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2819145" y="838326"/>
            <a:ext cx="5760720" cy="505460"/>
          </a:xfrm>
          <a:prstGeom prst="rect">
            <a:avLst/>
          </a:prstGeom>
        </p:spPr>
        <p:txBody>
          <a:bodyPr vert="horz" wrap="square" lIns="0" tIns="13335" rIns="0" bIns="0" rtlCol="0">
            <a:spAutoFit/>
          </a:bodyPr>
          <a:lstStyle/>
          <a:p>
            <a:pPr marL="12700">
              <a:lnSpc>
                <a:spcPct val="100000"/>
              </a:lnSpc>
              <a:spcBef>
                <a:spcPts val="105"/>
              </a:spcBef>
            </a:pPr>
            <a:r>
              <a:rPr sz="3200" b="1" spc="10" dirty="0">
                <a:solidFill>
                  <a:srgbClr val="11006E"/>
                </a:solidFill>
                <a:latin typeface="幼圆" panose="02010509060101010101" charset="-122"/>
                <a:cs typeface="幼圆" panose="02010509060101010101" charset="-122"/>
              </a:rPr>
              <a:t>中国</a:t>
            </a:r>
            <a:r>
              <a:rPr sz="3200" b="1" spc="-5" dirty="0">
                <a:solidFill>
                  <a:srgbClr val="11006E"/>
                </a:solidFill>
                <a:latin typeface="幼圆" panose="02010509060101010101" charset="-122"/>
                <a:cs typeface="幼圆" panose="02010509060101010101" charset="-122"/>
              </a:rPr>
              <a:t>，</a:t>
            </a:r>
            <a:r>
              <a:rPr sz="3200" b="1" spc="-5" dirty="0">
                <a:solidFill>
                  <a:srgbClr val="11006E"/>
                </a:solidFill>
                <a:latin typeface="Calibri" panose="020F0502020204030204"/>
                <a:cs typeface="Calibri" panose="020F0502020204030204"/>
              </a:rPr>
              <a:t>2030</a:t>
            </a:r>
            <a:r>
              <a:rPr sz="3200" b="1" spc="10" dirty="0">
                <a:solidFill>
                  <a:srgbClr val="11006E"/>
                </a:solidFill>
                <a:latin typeface="幼圆" panose="02010509060101010101" charset="-122"/>
                <a:cs typeface="幼圆" panose="02010509060101010101" charset="-122"/>
              </a:rPr>
              <a:t>碳</a:t>
            </a:r>
            <a:r>
              <a:rPr sz="3200" b="1" spc="-5" dirty="0">
                <a:solidFill>
                  <a:srgbClr val="11006E"/>
                </a:solidFill>
                <a:latin typeface="幼圆" panose="02010509060101010101" charset="-122"/>
                <a:cs typeface="幼圆" panose="02010509060101010101" charset="-122"/>
              </a:rPr>
              <a:t>达峰，</a:t>
            </a:r>
            <a:r>
              <a:rPr sz="3200" b="1" spc="-5" dirty="0">
                <a:solidFill>
                  <a:srgbClr val="11006E"/>
                </a:solidFill>
                <a:latin typeface="Calibri" panose="020F0502020204030204"/>
                <a:cs typeface="Calibri" panose="020F0502020204030204"/>
              </a:rPr>
              <a:t>2060</a:t>
            </a:r>
            <a:r>
              <a:rPr sz="3200" b="1" spc="5" dirty="0">
                <a:solidFill>
                  <a:srgbClr val="11006E"/>
                </a:solidFill>
                <a:latin typeface="幼圆" panose="02010509060101010101" charset="-122"/>
                <a:cs typeface="幼圆" panose="02010509060101010101" charset="-122"/>
              </a:rPr>
              <a:t>碳</a:t>
            </a:r>
            <a:r>
              <a:rPr sz="3200" b="1" spc="-5" dirty="0">
                <a:solidFill>
                  <a:srgbClr val="11006E"/>
                </a:solidFill>
                <a:latin typeface="幼圆" panose="02010509060101010101" charset="-122"/>
                <a:cs typeface="幼圆" panose="02010509060101010101" charset="-122"/>
              </a:rPr>
              <a:t>中</a:t>
            </a:r>
            <a:r>
              <a:rPr sz="3200" b="1" spc="-10" dirty="0">
                <a:solidFill>
                  <a:srgbClr val="11006E"/>
                </a:solidFill>
                <a:latin typeface="幼圆" panose="02010509060101010101" charset="-122"/>
                <a:cs typeface="幼圆" panose="02010509060101010101" charset="-122"/>
              </a:rPr>
              <a:t>和</a:t>
            </a:r>
            <a:endParaRPr sz="3200">
              <a:latin typeface="幼圆" panose="02010509060101010101" charset="-122"/>
              <a:cs typeface="幼圆" panose="02010509060101010101" charset="-122"/>
            </a:endParaRPr>
          </a:p>
        </p:txBody>
      </p:sp>
      <p:sp>
        <p:nvSpPr>
          <p:cNvPr id="3" name="object 3"/>
          <p:cNvSpPr/>
          <p:nvPr/>
        </p:nvSpPr>
        <p:spPr>
          <a:xfrm>
            <a:off x="2946400" y="1843786"/>
            <a:ext cx="178308" cy="178308"/>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3276904" y="1752473"/>
            <a:ext cx="4248150" cy="320675"/>
          </a:xfrm>
          <a:prstGeom prst="rect">
            <a:avLst/>
          </a:prstGeom>
        </p:spPr>
        <p:txBody>
          <a:bodyPr vert="horz" wrap="square" lIns="0" tIns="13335" rIns="0" bIns="0" rtlCol="0">
            <a:spAutoFit/>
          </a:bodyPr>
          <a:lstStyle/>
          <a:p>
            <a:pPr marL="12700">
              <a:lnSpc>
                <a:spcPct val="100000"/>
              </a:lnSpc>
              <a:spcBef>
                <a:spcPts val="105"/>
              </a:spcBef>
            </a:pPr>
            <a:r>
              <a:rPr sz="2000" b="1" dirty="0">
                <a:latin typeface="Calibri" panose="020F0502020204030204"/>
                <a:cs typeface="Calibri" panose="020F0502020204030204"/>
              </a:rPr>
              <a:t>2020</a:t>
            </a:r>
            <a:r>
              <a:rPr sz="2000" b="1" spc="5" dirty="0">
                <a:latin typeface="幼圆" panose="02010509060101010101" charset="-122"/>
                <a:cs typeface="幼圆" panose="02010509060101010101" charset="-122"/>
              </a:rPr>
              <a:t>年</a:t>
            </a:r>
            <a:r>
              <a:rPr sz="2000" b="1" spc="-10" dirty="0">
                <a:latin typeface="Calibri" panose="020F0502020204030204"/>
                <a:cs typeface="Calibri" panose="020F0502020204030204"/>
              </a:rPr>
              <a:t>9</a:t>
            </a:r>
            <a:r>
              <a:rPr sz="2000" b="1" spc="5" dirty="0">
                <a:latin typeface="幼圆" panose="02010509060101010101" charset="-122"/>
                <a:cs typeface="幼圆" panose="02010509060101010101" charset="-122"/>
              </a:rPr>
              <a:t>月，在</a:t>
            </a:r>
            <a:r>
              <a:rPr sz="2000" b="1" spc="-5" dirty="0">
                <a:latin typeface="幼圆" panose="02010509060101010101" charset="-122"/>
                <a:cs typeface="幼圆" panose="02010509060101010101" charset="-122"/>
              </a:rPr>
              <a:t>联</a:t>
            </a:r>
            <a:r>
              <a:rPr sz="2000" b="1" spc="5" dirty="0">
                <a:latin typeface="幼圆" panose="02010509060101010101" charset="-122"/>
                <a:cs typeface="幼圆" panose="02010509060101010101" charset="-122"/>
              </a:rPr>
              <a:t>合国气</a:t>
            </a:r>
            <a:r>
              <a:rPr sz="2000" b="1" spc="-5" dirty="0">
                <a:latin typeface="幼圆" panose="02010509060101010101" charset="-122"/>
                <a:cs typeface="幼圆" panose="02010509060101010101" charset="-122"/>
              </a:rPr>
              <a:t>候</a:t>
            </a:r>
            <a:r>
              <a:rPr sz="2000" b="1" spc="5" dirty="0">
                <a:latin typeface="幼圆" panose="02010509060101010101" charset="-122"/>
                <a:cs typeface="幼圆" panose="02010509060101010101" charset="-122"/>
              </a:rPr>
              <a:t>大会</a:t>
            </a:r>
            <a:r>
              <a:rPr sz="2000" b="1" spc="-5" dirty="0">
                <a:latin typeface="幼圆" panose="02010509060101010101" charset="-122"/>
                <a:cs typeface="幼圆" panose="02010509060101010101" charset="-122"/>
              </a:rPr>
              <a:t>上</a:t>
            </a:r>
            <a:r>
              <a:rPr sz="2000" b="1" spc="5" dirty="0">
                <a:latin typeface="幼圆" panose="02010509060101010101" charset="-122"/>
                <a:cs typeface="幼圆" panose="02010509060101010101" charset="-122"/>
              </a:rPr>
              <a:t>提</a:t>
            </a:r>
            <a:r>
              <a:rPr sz="2000" b="1" spc="-5" dirty="0">
                <a:latin typeface="幼圆" panose="02010509060101010101" charset="-122"/>
                <a:cs typeface="幼圆" panose="02010509060101010101" charset="-122"/>
              </a:rPr>
              <a:t>出</a:t>
            </a:r>
            <a:endParaRPr sz="2000">
              <a:latin typeface="幼圆" panose="02010509060101010101" charset="-122"/>
              <a:cs typeface="幼圆" panose="02010509060101010101" charset="-122"/>
            </a:endParaRPr>
          </a:p>
        </p:txBody>
      </p:sp>
      <p:sp>
        <p:nvSpPr>
          <p:cNvPr id="5" name="object 5"/>
          <p:cNvSpPr/>
          <p:nvPr/>
        </p:nvSpPr>
        <p:spPr>
          <a:xfrm>
            <a:off x="2667000" y="2133600"/>
            <a:ext cx="6812915" cy="3922395"/>
          </a:xfrm>
          <a:prstGeom prst="rect">
            <a:avLst/>
          </a:prstGeom>
          <a:blipFill>
            <a:blip r:embed="rId3" cstate="print"/>
            <a:stretch>
              <a:fillRect/>
            </a:stretch>
          </a:blipFill>
        </p:spPr>
        <p:txBody>
          <a:bodyPr wrap="square" lIns="0" tIns="0" rIns="0" bIns="0" rtlCol="0"/>
          <a:lstStyl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819679" y="990726"/>
            <a:ext cx="6753225" cy="505460"/>
          </a:xfrm>
          <a:prstGeom prst="rect">
            <a:avLst/>
          </a:prstGeom>
        </p:spPr>
        <p:txBody>
          <a:bodyPr vert="horz" wrap="square" lIns="0" tIns="13335" rIns="0" bIns="0" rtlCol="0">
            <a:spAutoFit/>
          </a:bodyPr>
          <a:lstStyle/>
          <a:p>
            <a:pPr marL="12700">
              <a:lnSpc>
                <a:spcPct val="100000"/>
              </a:lnSpc>
              <a:spcBef>
                <a:spcPts val="105"/>
              </a:spcBef>
            </a:pPr>
            <a:r>
              <a:rPr dirty="0">
                <a:latin typeface="Calibri" panose="020F0502020204030204"/>
                <a:cs typeface="Calibri" panose="020F0502020204030204"/>
              </a:rPr>
              <a:t>I</a:t>
            </a:r>
            <a:r>
              <a:rPr spc="-75" dirty="0">
                <a:latin typeface="Calibri" panose="020F0502020204030204"/>
                <a:cs typeface="Calibri" panose="020F0502020204030204"/>
              </a:rPr>
              <a:t> </a:t>
            </a:r>
            <a:r>
              <a:rPr spc="5" dirty="0"/>
              <a:t>全球</a:t>
            </a:r>
            <a:r>
              <a:rPr spc="-5" dirty="0"/>
              <a:t>快速升温</a:t>
            </a:r>
            <a:r>
              <a:rPr spc="-10" dirty="0"/>
              <a:t>，</a:t>
            </a:r>
            <a:r>
              <a:rPr spc="-5" dirty="0"/>
              <a:t>亟需</a:t>
            </a:r>
            <a:r>
              <a:rPr spc="-10" dirty="0"/>
              <a:t>控</a:t>
            </a:r>
            <a:r>
              <a:rPr spc="-5" dirty="0"/>
              <a:t>制碳</a:t>
            </a:r>
            <a:r>
              <a:rPr spc="-10" dirty="0"/>
              <a:t>排</a:t>
            </a:r>
            <a:r>
              <a:rPr spc="-5" dirty="0"/>
              <a:t>放水</a:t>
            </a:r>
            <a:r>
              <a:rPr spc="-10" dirty="0"/>
              <a:t>平</a:t>
            </a:r>
            <a:endParaRPr spc="-10" dirty="0"/>
          </a:p>
        </p:txBody>
      </p:sp>
      <p:sp>
        <p:nvSpPr>
          <p:cNvPr id="3" name="object 3"/>
          <p:cNvSpPr/>
          <p:nvPr/>
        </p:nvSpPr>
        <p:spPr>
          <a:xfrm>
            <a:off x="2514726" y="1828800"/>
            <a:ext cx="6986016" cy="3992879"/>
          </a:xfrm>
          <a:prstGeom prst="rect">
            <a:avLst/>
          </a:prstGeom>
          <a:blipFill>
            <a:blip r:embed="rId2" cstate="print"/>
            <a:stretch>
              <a:fillRect/>
            </a:stretch>
          </a:blipFill>
        </p:spPr>
        <p:txBody>
          <a:bodyPr wrap="square" lIns="0" tIns="0" rIns="0" bIns="0" rtlCol="0"/>
          <a:lstStyl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133752" y="838327"/>
            <a:ext cx="7676515" cy="997585"/>
          </a:xfrm>
          <a:prstGeom prst="rect">
            <a:avLst/>
          </a:prstGeom>
        </p:spPr>
        <p:txBody>
          <a:bodyPr vert="horz" wrap="square" lIns="0" tIns="12700" rIns="0" bIns="0" rtlCol="0">
            <a:spAutoFit/>
          </a:bodyPr>
          <a:lstStyle/>
          <a:p>
            <a:pPr marL="2821305" marR="5080" indent="-2809240">
              <a:lnSpc>
                <a:spcPct val="100000"/>
              </a:lnSpc>
              <a:spcBef>
                <a:spcPts val="100"/>
              </a:spcBef>
            </a:pPr>
            <a:r>
              <a:rPr spc="-5" dirty="0">
                <a:latin typeface="Calibri" panose="020F0502020204030204"/>
                <a:cs typeface="Calibri" panose="020F0502020204030204"/>
              </a:rPr>
              <a:t>II</a:t>
            </a:r>
            <a:r>
              <a:rPr spc="-70" dirty="0">
                <a:latin typeface="Calibri" panose="020F0502020204030204"/>
                <a:cs typeface="Calibri" panose="020F0502020204030204"/>
              </a:rPr>
              <a:t> </a:t>
            </a:r>
            <a:r>
              <a:rPr spc="5" dirty="0"/>
              <a:t>中国</a:t>
            </a:r>
            <a:r>
              <a:rPr spc="-5" dirty="0"/>
              <a:t>碳排放</a:t>
            </a:r>
            <a:r>
              <a:rPr spc="-10" dirty="0"/>
              <a:t>全</a:t>
            </a:r>
            <a:r>
              <a:rPr spc="-5" dirty="0"/>
              <a:t>球第</a:t>
            </a:r>
            <a:r>
              <a:rPr spc="-10" dirty="0"/>
              <a:t>一</a:t>
            </a:r>
            <a:r>
              <a:rPr spc="-5" dirty="0"/>
              <a:t>，电力</a:t>
            </a:r>
            <a:r>
              <a:rPr spc="-10" dirty="0"/>
              <a:t>和</a:t>
            </a:r>
            <a:r>
              <a:rPr spc="-5" dirty="0"/>
              <a:t>工业</a:t>
            </a:r>
            <a:r>
              <a:rPr spc="-10" dirty="0"/>
              <a:t>行</a:t>
            </a:r>
            <a:r>
              <a:rPr spc="-5" dirty="0"/>
              <a:t>业</a:t>
            </a:r>
            <a:r>
              <a:rPr spc="-10" dirty="0"/>
              <a:t>降 </a:t>
            </a:r>
            <a:r>
              <a:rPr spc="-5" dirty="0"/>
              <a:t>碳迫</a:t>
            </a:r>
            <a:r>
              <a:rPr spc="-10" dirty="0"/>
              <a:t>在</a:t>
            </a:r>
            <a:r>
              <a:rPr dirty="0"/>
              <a:t>眉</a:t>
            </a:r>
            <a:r>
              <a:rPr spc="-10" dirty="0"/>
              <a:t>睫</a:t>
            </a:r>
            <a:endParaRPr spc="-10" dirty="0"/>
          </a:p>
        </p:txBody>
      </p:sp>
      <p:sp>
        <p:nvSpPr>
          <p:cNvPr id="3" name="object 3"/>
          <p:cNvSpPr/>
          <p:nvPr/>
        </p:nvSpPr>
        <p:spPr>
          <a:xfrm>
            <a:off x="3124326" y="1981327"/>
            <a:ext cx="5903976" cy="4056888"/>
          </a:xfrm>
          <a:prstGeom prst="rect">
            <a:avLst/>
          </a:prstGeom>
          <a:blipFill>
            <a:blip r:embed="rId2" cstate="print"/>
            <a:stretch>
              <a:fillRect/>
            </a:stretch>
          </a:blipFill>
        </p:spPr>
        <p:txBody>
          <a:bodyPr wrap="square" lIns="0" tIns="0" rIns="0" bIns="0" rtlCol="0"/>
          <a:lstStyl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353053" y="1219326"/>
            <a:ext cx="5338445"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III</a:t>
            </a:r>
            <a:r>
              <a:rPr spc="-75" dirty="0">
                <a:latin typeface="Calibri" panose="020F0502020204030204"/>
                <a:cs typeface="Calibri" panose="020F0502020204030204"/>
              </a:rPr>
              <a:t> </a:t>
            </a:r>
            <a:r>
              <a:rPr spc="5" dirty="0"/>
              <a:t>我国</a:t>
            </a:r>
            <a:r>
              <a:rPr spc="-5" dirty="0"/>
              <a:t>已具</a:t>
            </a:r>
            <a:r>
              <a:rPr spc="-10" dirty="0"/>
              <a:t>备</a:t>
            </a:r>
            <a:r>
              <a:rPr spc="-5" dirty="0"/>
              <a:t>实现碳</a:t>
            </a:r>
            <a:r>
              <a:rPr spc="-10" dirty="0"/>
              <a:t>中</a:t>
            </a:r>
            <a:r>
              <a:rPr spc="-5" dirty="0"/>
              <a:t>和条</a:t>
            </a:r>
            <a:r>
              <a:rPr spc="-10" dirty="0"/>
              <a:t>件</a:t>
            </a:r>
            <a:endParaRPr spc="-10" dirty="0"/>
          </a:p>
        </p:txBody>
      </p:sp>
      <p:sp>
        <p:nvSpPr>
          <p:cNvPr id="3" name="object 3"/>
          <p:cNvSpPr/>
          <p:nvPr/>
        </p:nvSpPr>
        <p:spPr>
          <a:xfrm>
            <a:off x="3124200" y="2057654"/>
            <a:ext cx="5716524" cy="3960876"/>
          </a:xfrm>
          <a:prstGeom prst="rect">
            <a:avLst/>
          </a:prstGeom>
          <a:blipFill>
            <a:blip r:embed="rId2" cstate="print"/>
            <a:stretch>
              <a:fillRect/>
            </a:stretch>
          </a:blipFill>
        </p:spPr>
        <p:txBody>
          <a:bodyPr wrap="square" lIns="0" tIns="0" rIns="0" bIns="0" rtlCol="0"/>
          <a:lstStyl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1829028" y="685927"/>
            <a:ext cx="8016240" cy="997585"/>
          </a:xfrm>
          <a:prstGeom prst="rect">
            <a:avLst/>
          </a:prstGeom>
        </p:spPr>
        <p:txBody>
          <a:bodyPr vert="horz" wrap="square" lIns="0" tIns="12700" rIns="0" bIns="0" rtlCol="0">
            <a:spAutoFit/>
          </a:bodyPr>
          <a:lstStyle/>
          <a:p>
            <a:pPr marL="2990850" marR="5080" indent="-2978785">
              <a:lnSpc>
                <a:spcPct val="100000"/>
              </a:lnSpc>
              <a:spcBef>
                <a:spcPts val="100"/>
              </a:spcBef>
            </a:pPr>
            <a:r>
              <a:rPr lang="en-US" dirty="0">
                <a:latin typeface="Calibri" panose="020F0502020204030204"/>
                <a:cs typeface="Calibri" panose="020F0502020204030204"/>
              </a:rPr>
              <a:t>            </a:t>
            </a:r>
            <a:r>
              <a:rPr dirty="0">
                <a:latin typeface="Calibri" panose="020F0502020204030204"/>
                <a:cs typeface="Calibri" panose="020F0502020204030204"/>
              </a:rPr>
              <a:t>V</a:t>
            </a:r>
            <a:r>
              <a:rPr spc="5" dirty="0"/>
              <a:t>我</a:t>
            </a:r>
            <a:r>
              <a:rPr spc="-5" dirty="0"/>
              <a:t>国主动顺应</a:t>
            </a:r>
            <a:r>
              <a:rPr spc="-10" dirty="0"/>
              <a:t>全</a:t>
            </a:r>
            <a:r>
              <a:rPr spc="-5" dirty="0"/>
              <a:t>球绿</a:t>
            </a:r>
            <a:r>
              <a:rPr spc="-10" dirty="0"/>
              <a:t>色</a:t>
            </a:r>
            <a:r>
              <a:rPr spc="-5" dirty="0"/>
              <a:t>低碳发</a:t>
            </a:r>
            <a:r>
              <a:rPr spc="-10" dirty="0"/>
              <a:t>展</a:t>
            </a:r>
            <a:r>
              <a:rPr spc="-5" dirty="0"/>
              <a:t>潮流</a:t>
            </a:r>
            <a:r>
              <a:rPr spc="-10" dirty="0"/>
              <a:t>，</a:t>
            </a:r>
            <a:br>
              <a:rPr spc="-10" dirty="0"/>
            </a:br>
            <a:r>
              <a:rPr spc="-5" dirty="0"/>
              <a:t>积</a:t>
            </a:r>
            <a:r>
              <a:rPr spc="-10" dirty="0"/>
              <a:t>极</a:t>
            </a:r>
            <a:r>
              <a:rPr spc="-5" dirty="0"/>
              <a:t>布局</a:t>
            </a:r>
            <a:r>
              <a:rPr spc="-10" dirty="0"/>
              <a:t>碳</a:t>
            </a:r>
            <a:r>
              <a:rPr dirty="0"/>
              <a:t>中</a:t>
            </a:r>
            <a:r>
              <a:rPr spc="-10" dirty="0"/>
              <a:t>和</a:t>
            </a:r>
            <a:endParaRPr spc="-10" dirty="0"/>
          </a:p>
        </p:txBody>
      </p:sp>
      <p:sp>
        <p:nvSpPr>
          <p:cNvPr id="3" name="object 3"/>
          <p:cNvSpPr/>
          <p:nvPr/>
        </p:nvSpPr>
        <p:spPr>
          <a:xfrm>
            <a:off x="4191000" y="1752600"/>
            <a:ext cx="4043045" cy="4584065"/>
          </a:xfrm>
          <a:prstGeom prst="rect">
            <a:avLst/>
          </a:prstGeom>
          <a:blipFill>
            <a:blip r:embed="rId2" cstate="print"/>
            <a:stretch>
              <a:fillRect/>
            </a:stretch>
          </a:blipFill>
        </p:spPr>
        <p:txBody>
          <a:bodyPr wrap="square" lIns="0" tIns="0" rIns="0" bIns="0" rtlCol="0"/>
          <a:lstStyl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209698" y="685926"/>
            <a:ext cx="7771765" cy="977265"/>
          </a:xfrm>
          <a:prstGeom prst="rect">
            <a:avLst/>
          </a:prstGeom>
        </p:spPr>
        <p:txBody>
          <a:bodyPr vert="horz" wrap="square" lIns="0" tIns="53975" rIns="0" bIns="0" rtlCol="0">
            <a:spAutoFit/>
          </a:bodyPr>
          <a:lstStyle/>
          <a:p>
            <a:pPr marL="2459990" marR="5080" indent="-2447925">
              <a:lnSpc>
                <a:spcPts val="3600"/>
              </a:lnSpc>
              <a:spcBef>
                <a:spcPts val="425"/>
              </a:spcBef>
            </a:pPr>
            <a:r>
              <a:rPr spc="-5" dirty="0"/>
              <a:t>碳中</a:t>
            </a:r>
            <a:r>
              <a:rPr spc="-10" dirty="0"/>
              <a:t>和</a:t>
            </a:r>
            <a:r>
              <a:rPr spc="-5" dirty="0"/>
              <a:t>是我</a:t>
            </a:r>
            <a:r>
              <a:rPr spc="-10" dirty="0"/>
              <a:t>国</a:t>
            </a:r>
            <a:r>
              <a:rPr spc="-5" dirty="0"/>
              <a:t>贯彻</a:t>
            </a:r>
            <a:r>
              <a:rPr spc="-10" dirty="0"/>
              <a:t>新</a:t>
            </a:r>
            <a:r>
              <a:rPr spc="-5" dirty="0"/>
              <a:t>发展</a:t>
            </a:r>
            <a:r>
              <a:rPr spc="-10" dirty="0"/>
              <a:t>理</a:t>
            </a:r>
            <a:r>
              <a:rPr spc="-5" dirty="0"/>
              <a:t>念、</a:t>
            </a:r>
            <a:r>
              <a:rPr spc="-10" dirty="0"/>
              <a:t>推</a:t>
            </a:r>
            <a:r>
              <a:rPr spc="-5" dirty="0"/>
              <a:t>动高</a:t>
            </a:r>
            <a:r>
              <a:rPr spc="-10" dirty="0"/>
              <a:t>质量 </a:t>
            </a:r>
            <a:r>
              <a:rPr spc="-5" dirty="0"/>
              <a:t>发展</a:t>
            </a:r>
            <a:r>
              <a:rPr spc="-10" dirty="0"/>
              <a:t>的</a:t>
            </a:r>
            <a:r>
              <a:rPr spc="-5" dirty="0"/>
              <a:t>必然</a:t>
            </a:r>
            <a:r>
              <a:rPr spc="-10" dirty="0"/>
              <a:t>要求</a:t>
            </a:r>
            <a:endParaRPr spc="-10" dirty="0"/>
          </a:p>
        </p:txBody>
      </p:sp>
      <p:sp>
        <p:nvSpPr>
          <p:cNvPr id="3" name="object 3"/>
          <p:cNvSpPr/>
          <p:nvPr/>
        </p:nvSpPr>
        <p:spPr>
          <a:xfrm>
            <a:off x="4267200" y="1663065"/>
            <a:ext cx="3823970" cy="4443730"/>
          </a:xfrm>
          <a:prstGeom prst="rect">
            <a:avLst/>
          </a:prstGeom>
          <a:blipFill>
            <a:blip r:embed="rId2" cstate="print"/>
            <a:stretch>
              <a:fillRect/>
            </a:stretch>
          </a:blipFill>
        </p:spPr>
        <p:txBody>
          <a:bodyPr wrap="square" lIns="0" tIns="0" rIns="0" bIns="0" rtlCol="0"/>
          <a:lstStyl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2059940" y="774953"/>
            <a:ext cx="2835275" cy="608330"/>
          </a:xfrm>
          <a:prstGeom prst="rect">
            <a:avLst/>
          </a:prstGeom>
        </p:spPr>
        <p:txBody>
          <a:bodyPr vert="horz" wrap="square" lIns="0" tIns="13335" rIns="0" bIns="0" rtlCol="0">
            <a:spAutoFit/>
          </a:bodyPr>
          <a:lstStyle/>
          <a:p>
            <a:pPr marL="12700">
              <a:lnSpc>
                <a:spcPts val="2320"/>
              </a:lnSpc>
              <a:spcBef>
                <a:spcPts val="105"/>
              </a:spcBef>
            </a:pPr>
            <a:r>
              <a:rPr sz="2000" b="1" spc="5" dirty="0">
                <a:latin typeface="幼圆" panose="02010509060101010101" charset="-122"/>
                <a:cs typeface="幼圆" panose="02010509060101010101" charset="-122"/>
              </a:rPr>
              <a:t>碳中和对</a:t>
            </a:r>
            <a:r>
              <a:rPr sz="2000" b="1" spc="-5" dirty="0">
                <a:latin typeface="幼圆" panose="02010509060101010101" charset="-122"/>
                <a:cs typeface="幼圆" panose="02010509060101010101" charset="-122"/>
              </a:rPr>
              <a:t>每个</a:t>
            </a:r>
            <a:r>
              <a:rPr sz="2000" b="1" spc="5" dirty="0">
                <a:latin typeface="幼圆" panose="02010509060101010101" charset="-122"/>
                <a:cs typeface="幼圆" panose="02010509060101010101" charset="-122"/>
              </a:rPr>
              <a:t>人的生活</a:t>
            </a:r>
            <a:r>
              <a:rPr sz="2000" b="1" spc="-5" dirty="0">
                <a:latin typeface="幼圆" panose="02010509060101010101" charset="-122"/>
                <a:cs typeface="幼圆" panose="02010509060101010101" charset="-122"/>
              </a:rPr>
              <a:t>意</a:t>
            </a:r>
            <a:endParaRPr sz="2000">
              <a:latin typeface="幼圆" panose="02010509060101010101" charset="-122"/>
              <a:cs typeface="幼圆" panose="02010509060101010101" charset="-122"/>
            </a:endParaRPr>
          </a:p>
          <a:p>
            <a:pPr marL="12700">
              <a:lnSpc>
                <a:spcPts val="2320"/>
              </a:lnSpc>
            </a:pPr>
            <a:r>
              <a:rPr sz="2000" b="1" dirty="0">
                <a:latin typeface="幼圆" panose="02010509060101010101" charset="-122"/>
                <a:cs typeface="幼圆" panose="02010509060101010101" charset="-122"/>
              </a:rPr>
              <a:t>味着什么？</a:t>
            </a:r>
            <a:endParaRPr sz="2000">
              <a:latin typeface="幼圆" panose="02010509060101010101" charset="-122"/>
              <a:cs typeface="幼圆" panose="02010509060101010101" charset="-122"/>
            </a:endParaRPr>
          </a:p>
        </p:txBody>
      </p:sp>
      <p:sp>
        <p:nvSpPr>
          <p:cNvPr id="3" name="object 3"/>
          <p:cNvSpPr/>
          <p:nvPr/>
        </p:nvSpPr>
        <p:spPr>
          <a:xfrm>
            <a:off x="5736335" y="1484375"/>
            <a:ext cx="3671316" cy="4806696"/>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010155" y="1552955"/>
            <a:ext cx="2926080" cy="4465320"/>
          </a:xfrm>
          <a:prstGeom prst="rect">
            <a:avLst/>
          </a:prstGeom>
          <a:blipFill>
            <a:blip r:embed="rId3" cstate="print"/>
            <a:stretch>
              <a:fillRect/>
            </a:stretch>
          </a:blipFill>
        </p:spPr>
        <p:txBody>
          <a:bodyPr wrap="square" lIns="0" tIns="0" rIns="0" bIns="0" rtlCol="0"/>
          <a:lstStyl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038853" y="1219326"/>
            <a:ext cx="4102100" cy="505460"/>
          </a:xfrm>
          <a:prstGeom prst="rect">
            <a:avLst/>
          </a:prstGeom>
        </p:spPr>
        <p:txBody>
          <a:bodyPr vert="horz" wrap="square" lIns="0" tIns="13335" rIns="0" bIns="0" rtlCol="0">
            <a:spAutoFit/>
          </a:bodyPr>
          <a:lstStyle/>
          <a:p>
            <a:pPr marL="12700">
              <a:lnSpc>
                <a:spcPct val="100000"/>
              </a:lnSpc>
              <a:spcBef>
                <a:spcPts val="105"/>
              </a:spcBef>
            </a:pPr>
            <a:r>
              <a:rPr spc="-5" dirty="0"/>
              <a:t>实现</a:t>
            </a:r>
            <a:r>
              <a:rPr spc="-10" dirty="0"/>
              <a:t>碳</a:t>
            </a:r>
            <a:r>
              <a:rPr spc="-5" dirty="0"/>
              <a:t>中和</a:t>
            </a:r>
            <a:r>
              <a:rPr spc="-10" dirty="0"/>
              <a:t>的</a:t>
            </a:r>
            <a:r>
              <a:rPr spc="-5" dirty="0"/>
              <a:t>关键</a:t>
            </a:r>
            <a:r>
              <a:rPr spc="-10" dirty="0"/>
              <a:t>要素</a:t>
            </a:r>
            <a:endParaRPr spc="-10" dirty="0"/>
          </a:p>
        </p:txBody>
      </p:sp>
      <p:sp>
        <p:nvSpPr>
          <p:cNvPr id="3" name="object 3"/>
          <p:cNvSpPr/>
          <p:nvPr/>
        </p:nvSpPr>
        <p:spPr>
          <a:xfrm>
            <a:off x="2743326" y="2057653"/>
            <a:ext cx="6117336" cy="3777996"/>
          </a:xfrm>
          <a:prstGeom prst="rect">
            <a:avLst/>
          </a:prstGeom>
          <a:blipFill>
            <a:blip r:embed="rId2" cstate="print"/>
            <a:stretch>
              <a:fillRect/>
            </a:stretch>
          </a:blipFill>
        </p:spPr>
        <p:txBody>
          <a:bodyPr wrap="square" lIns="0" tIns="0" rIns="0" bIns="0" rtlCol="0"/>
          <a:lstStyl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552570" y="914526"/>
            <a:ext cx="4919345" cy="505460"/>
          </a:xfrm>
          <a:prstGeom prst="rect">
            <a:avLst/>
          </a:prstGeom>
        </p:spPr>
        <p:txBody>
          <a:bodyPr vert="horz" wrap="square" lIns="0" tIns="13335" rIns="0" bIns="0" rtlCol="0">
            <a:spAutoFit/>
          </a:bodyPr>
          <a:lstStyle/>
          <a:p>
            <a:pPr marL="12700">
              <a:lnSpc>
                <a:spcPct val="100000"/>
              </a:lnSpc>
              <a:spcBef>
                <a:spcPts val="105"/>
              </a:spcBef>
            </a:pPr>
            <a:r>
              <a:rPr spc="-5" dirty="0"/>
              <a:t>各行</a:t>
            </a:r>
            <a:r>
              <a:rPr spc="-10" dirty="0"/>
              <a:t>业</a:t>
            </a:r>
            <a:r>
              <a:rPr dirty="0"/>
              <a:t>实</a:t>
            </a:r>
            <a:r>
              <a:rPr spc="-5" dirty="0"/>
              <a:t>现</a:t>
            </a:r>
            <a:r>
              <a:rPr spc="-10" dirty="0"/>
              <a:t>碳</a:t>
            </a:r>
            <a:r>
              <a:rPr dirty="0"/>
              <a:t>中</a:t>
            </a:r>
            <a:r>
              <a:rPr spc="-5" dirty="0"/>
              <a:t>和</a:t>
            </a:r>
            <a:r>
              <a:rPr spc="-10" dirty="0"/>
              <a:t>建</a:t>
            </a:r>
            <a:r>
              <a:rPr dirty="0"/>
              <a:t>设</a:t>
            </a:r>
            <a:r>
              <a:rPr spc="-5" dirty="0"/>
              <a:t>要</a:t>
            </a:r>
            <a:r>
              <a:rPr spc="-10" dirty="0"/>
              <a:t>点</a:t>
            </a:r>
            <a:endParaRPr spc="-10" dirty="0"/>
          </a:p>
        </p:txBody>
      </p:sp>
      <p:sp>
        <p:nvSpPr>
          <p:cNvPr id="3" name="object 3"/>
          <p:cNvSpPr/>
          <p:nvPr/>
        </p:nvSpPr>
        <p:spPr>
          <a:xfrm>
            <a:off x="3276599" y="1828800"/>
            <a:ext cx="5256275" cy="3985260"/>
          </a:xfrm>
          <a:prstGeom prst="rect">
            <a:avLst/>
          </a:prstGeom>
          <a:blipFill>
            <a:blip r:embed="rId2" cstate="print"/>
            <a:stretch>
              <a:fillRect/>
            </a:stretch>
          </a:blipFill>
        </p:spPr>
        <p:txBody>
          <a:bodyPr wrap="square" lIns="0" tIns="0" rIns="0" bIns="0" rtlCol="0"/>
          <a:lstStyl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953000" y="838326"/>
            <a:ext cx="2064385" cy="505460"/>
          </a:xfrm>
          <a:prstGeom prst="rect">
            <a:avLst/>
          </a:prstGeom>
        </p:spPr>
        <p:txBody>
          <a:bodyPr vert="horz" wrap="square" lIns="0" tIns="13335" rIns="0" bIns="0" rtlCol="0">
            <a:spAutoFit/>
          </a:bodyPr>
          <a:lstStyle/>
          <a:p>
            <a:pPr marL="12700">
              <a:lnSpc>
                <a:spcPct val="100000"/>
              </a:lnSpc>
              <a:spcBef>
                <a:spcPts val="105"/>
              </a:spcBef>
            </a:pPr>
            <a:r>
              <a:rPr spc="-5" dirty="0"/>
              <a:t>能源</a:t>
            </a:r>
            <a:r>
              <a:rPr spc="-10" dirty="0"/>
              <a:t>供</a:t>
            </a:r>
            <a:r>
              <a:rPr dirty="0"/>
              <a:t>应</a:t>
            </a:r>
            <a:r>
              <a:rPr spc="-10" dirty="0"/>
              <a:t>侧</a:t>
            </a:r>
            <a:endParaRPr spc="-10" dirty="0"/>
          </a:p>
        </p:txBody>
      </p:sp>
      <p:sp>
        <p:nvSpPr>
          <p:cNvPr id="3" name="object 3"/>
          <p:cNvSpPr/>
          <p:nvPr/>
        </p:nvSpPr>
        <p:spPr>
          <a:xfrm>
            <a:off x="2016251" y="1600200"/>
            <a:ext cx="3959352" cy="2446020"/>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6188964" y="1600200"/>
            <a:ext cx="3988308" cy="1397508"/>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6143244" y="3246120"/>
            <a:ext cx="4102607" cy="2837687"/>
          </a:xfrm>
          <a:prstGeom prst="rect">
            <a:avLst/>
          </a:prstGeom>
          <a:blipFill>
            <a:blip r:embed="rId4" cstate="print"/>
            <a:stretch>
              <a:fillRect/>
            </a:stretch>
          </a:blipFill>
        </p:spPr>
        <p:txBody>
          <a:bodyPr wrap="square" lIns="0" tIns="0" rIns="0" bIns="0" rtlCol="0"/>
          <a:lstStyl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5334000" y="914526"/>
            <a:ext cx="2064385" cy="505460"/>
          </a:xfrm>
          <a:prstGeom prst="rect">
            <a:avLst/>
          </a:prstGeom>
        </p:spPr>
        <p:txBody>
          <a:bodyPr vert="horz" wrap="square" lIns="0" tIns="13335" rIns="0" bIns="0" rtlCol="0">
            <a:spAutoFit/>
          </a:bodyPr>
          <a:lstStyle/>
          <a:p>
            <a:pPr marL="12700">
              <a:lnSpc>
                <a:spcPct val="100000"/>
              </a:lnSpc>
              <a:spcBef>
                <a:spcPts val="105"/>
              </a:spcBef>
            </a:pPr>
            <a:r>
              <a:rPr spc="-5" dirty="0"/>
              <a:t>能源</a:t>
            </a:r>
            <a:r>
              <a:rPr spc="-10" dirty="0"/>
              <a:t>需</a:t>
            </a:r>
            <a:r>
              <a:rPr dirty="0"/>
              <a:t>求</a:t>
            </a:r>
            <a:r>
              <a:rPr spc="-10" dirty="0"/>
              <a:t>侧</a:t>
            </a:r>
            <a:endParaRPr spc="-10" dirty="0"/>
          </a:p>
        </p:txBody>
      </p:sp>
      <p:sp>
        <p:nvSpPr>
          <p:cNvPr id="3" name="object 3"/>
          <p:cNvSpPr/>
          <p:nvPr/>
        </p:nvSpPr>
        <p:spPr>
          <a:xfrm>
            <a:off x="1953768" y="1824227"/>
            <a:ext cx="4107179" cy="167944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6096000" y="1761744"/>
            <a:ext cx="4175759" cy="1606296"/>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6094476" y="3450335"/>
            <a:ext cx="4177283" cy="2737104"/>
          </a:xfrm>
          <a:prstGeom prst="rect">
            <a:avLst/>
          </a:prstGeom>
          <a:blipFill>
            <a:blip r:embed="rId4" cstate="print"/>
            <a:stretch>
              <a:fillRect/>
            </a:stretch>
          </a:blipFill>
        </p:spPr>
        <p:txBody>
          <a:bodyPr wrap="square" lIns="0" tIns="0" rIns="0" bIns="0" rtlCol="0"/>
          <a:lstStyl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886200" y="838326"/>
            <a:ext cx="3695065" cy="505460"/>
          </a:xfrm>
          <a:prstGeom prst="rect">
            <a:avLst/>
          </a:prstGeom>
        </p:spPr>
        <p:txBody>
          <a:bodyPr vert="horz" wrap="square" lIns="0" tIns="13335" rIns="0" bIns="0" rtlCol="0">
            <a:spAutoFit/>
          </a:bodyPr>
          <a:lstStyle/>
          <a:p>
            <a:pPr marL="12700">
              <a:lnSpc>
                <a:spcPct val="100000"/>
              </a:lnSpc>
              <a:spcBef>
                <a:spcPts val="105"/>
              </a:spcBef>
            </a:pPr>
            <a:r>
              <a:rPr spc="-5" dirty="0"/>
              <a:t>企业</a:t>
            </a:r>
            <a:r>
              <a:rPr spc="-10" dirty="0"/>
              <a:t>面</a:t>
            </a:r>
            <a:r>
              <a:rPr spc="-5" dirty="0"/>
              <a:t>临的</a:t>
            </a:r>
            <a:r>
              <a:rPr spc="-10" dirty="0"/>
              <a:t>经</a:t>
            </a:r>
            <a:r>
              <a:rPr spc="-5" dirty="0"/>
              <a:t>营风</a:t>
            </a:r>
            <a:r>
              <a:rPr spc="-10" dirty="0"/>
              <a:t>险</a:t>
            </a:r>
            <a:endParaRPr spc="-10" dirty="0"/>
          </a:p>
        </p:txBody>
      </p:sp>
      <p:sp>
        <p:nvSpPr>
          <p:cNvPr id="3" name="object 3"/>
          <p:cNvSpPr/>
          <p:nvPr/>
        </p:nvSpPr>
        <p:spPr>
          <a:xfrm>
            <a:off x="2072640" y="1653539"/>
            <a:ext cx="164592" cy="169163"/>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29839" y="1935479"/>
            <a:ext cx="140208" cy="150875"/>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529839" y="2194560"/>
            <a:ext cx="140208" cy="150875"/>
          </a:xfrm>
          <a:prstGeom prst="rect">
            <a:avLst/>
          </a:prstGeom>
          <a:blipFill>
            <a:blip r:embed="rId3" cstate="print"/>
            <a:stretch>
              <a:fillRect/>
            </a:stretch>
          </a:blipFill>
        </p:spPr>
        <p:txBody>
          <a:bodyPr wrap="square" lIns="0" tIns="0" rIns="0" bIns="0" rtlCol="0"/>
          <a:lstStyle/>
          <a:p/>
        </p:txBody>
      </p:sp>
      <p:sp>
        <p:nvSpPr>
          <p:cNvPr id="6" name="object 6"/>
          <p:cNvSpPr/>
          <p:nvPr/>
        </p:nvSpPr>
        <p:spPr>
          <a:xfrm>
            <a:off x="2529839" y="2453639"/>
            <a:ext cx="140208" cy="150875"/>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2529839" y="2712720"/>
            <a:ext cx="140208" cy="150875"/>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2529839" y="2971800"/>
            <a:ext cx="140208" cy="150875"/>
          </a:xfrm>
          <a:prstGeom prst="rect">
            <a:avLst/>
          </a:prstGeom>
          <a:blipFill>
            <a:blip r:embed="rId3" cstate="print"/>
            <a:stretch>
              <a:fillRect/>
            </a:stretch>
          </a:blipFill>
        </p:spPr>
        <p:txBody>
          <a:bodyPr wrap="square" lIns="0" tIns="0" rIns="0" bIns="0" rtlCol="0"/>
          <a:lstStyle/>
          <a:p/>
        </p:txBody>
      </p:sp>
      <p:sp>
        <p:nvSpPr>
          <p:cNvPr id="9" name="object 9"/>
          <p:cNvSpPr/>
          <p:nvPr/>
        </p:nvSpPr>
        <p:spPr>
          <a:xfrm>
            <a:off x="2529839" y="3230879"/>
            <a:ext cx="140208" cy="150875"/>
          </a:xfrm>
          <a:prstGeom prst="rect">
            <a:avLst/>
          </a:prstGeom>
          <a:blipFill>
            <a:blip r:embed="rId3" cstate="print"/>
            <a:stretch>
              <a:fillRect/>
            </a:stretch>
          </a:blipFill>
        </p:spPr>
        <p:txBody>
          <a:bodyPr wrap="square" lIns="0" tIns="0" rIns="0" bIns="0" rtlCol="0"/>
          <a:lstStyle/>
          <a:p/>
        </p:txBody>
      </p:sp>
      <p:sp>
        <p:nvSpPr>
          <p:cNvPr id="10" name="object 10"/>
          <p:cNvSpPr/>
          <p:nvPr/>
        </p:nvSpPr>
        <p:spPr>
          <a:xfrm>
            <a:off x="2529839" y="3489959"/>
            <a:ext cx="140208" cy="150875"/>
          </a:xfrm>
          <a:prstGeom prst="rect">
            <a:avLst/>
          </a:prstGeom>
          <a:blipFill>
            <a:blip r:embed="rId3" cstate="print"/>
            <a:stretch>
              <a:fillRect/>
            </a:stretch>
          </a:blipFill>
        </p:spPr>
        <p:txBody>
          <a:bodyPr wrap="square" lIns="0" tIns="0" rIns="0" bIns="0" rtlCol="0"/>
          <a:lstStyle/>
          <a:p/>
        </p:txBody>
      </p:sp>
      <p:sp>
        <p:nvSpPr>
          <p:cNvPr id="11" name="object 11"/>
          <p:cNvSpPr/>
          <p:nvPr/>
        </p:nvSpPr>
        <p:spPr>
          <a:xfrm>
            <a:off x="2072640" y="3756659"/>
            <a:ext cx="164592" cy="169163"/>
          </a:xfrm>
          <a:prstGeom prst="rect">
            <a:avLst/>
          </a:prstGeom>
          <a:blipFill>
            <a:blip r:embed="rId2" cstate="print"/>
            <a:stretch>
              <a:fillRect/>
            </a:stretch>
          </a:blipFill>
        </p:spPr>
        <p:txBody>
          <a:bodyPr wrap="square" lIns="0" tIns="0" rIns="0" bIns="0" rtlCol="0"/>
          <a:lstStyle/>
          <a:p/>
        </p:txBody>
      </p:sp>
      <p:sp>
        <p:nvSpPr>
          <p:cNvPr id="12" name="object 12"/>
          <p:cNvSpPr/>
          <p:nvPr/>
        </p:nvSpPr>
        <p:spPr>
          <a:xfrm>
            <a:off x="2529839" y="4038600"/>
            <a:ext cx="140208" cy="150875"/>
          </a:xfrm>
          <a:prstGeom prst="rect">
            <a:avLst/>
          </a:prstGeom>
          <a:blipFill>
            <a:blip r:embed="rId3" cstate="print"/>
            <a:stretch>
              <a:fillRect/>
            </a:stretch>
          </a:blipFill>
        </p:spPr>
        <p:txBody>
          <a:bodyPr wrap="square" lIns="0" tIns="0" rIns="0" bIns="0" rtlCol="0"/>
          <a:lstStyle/>
          <a:p/>
        </p:txBody>
      </p:sp>
      <p:sp>
        <p:nvSpPr>
          <p:cNvPr id="13" name="object 13"/>
          <p:cNvSpPr/>
          <p:nvPr/>
        </p:nvSpPr>
        <p:spPr>
          <a:xfrm>
            <a:off x="2529839" y="4297679"/>
            <a:ext cx="140208" cy="150875"/>
          </a:xfrm>
          <a:prstGeom prst="rect">
            <a:avLst/>
          </a:prstGeom>
          <a:blipFill>
            <a:blip r:embed="rId3" cstate="print"/>
            <a:stretch>
              <a:fillRect/>
            </a:stretch>
          </a:blipFill>
        </p:spPr>
        <p:txBody>
          <a:bodyPr wrap="square" lIns="0" tIns="0" rIns="0" bIns="0" rtlCol="0"/>
          <a:lstStyle/>
          <a:p/>
        </p:txBody>
      </p:sp>
      <p:sp>
        <p:nvSpPr>
          <p:cNvPr id="14" name="object 14"/>
          <p:cNvSpPr/>
          <p:nvPr/>
        </p:nvSpPr>
        <p:spPr>
          <a:xfrm>
            <a:off x="2529839" y="4556759"/>
            <a:ext cx="140208" cy="150875"/>
          </a:xfrm>
          <a:prstGeom prst="rect">
            <a:avLst/>
          </a:prstGeom>
          <a:blipFill>
            <a:blip r:embed="rId3" cstate="print"/>
            <a:stretch>
              <a:fillRect/>
            </a:stretch>
          </a:blipFill>
        </p:spPr>
        <p:txBody>
          <a:bodyPr wrap="square" lIns="0" tIns="0" rIns="0" bIns="0" rtlCol="0"/>
          <a:lstStyle/>
          <a:p/>
        </p:txBody>
      </p:sp>
      <p:sp>
        <p:nvSpPr>
          <p:cNvPr id="15" name="object 15"/>
          <p:cNvSpPr/>
          <p:nvPr/>
        </p:nvSpPr>
        <p:spPr>
          <a:xfrm>
            <a:off x="2529839" y="4815840"/>
            <a:ext cx="140208" cy="150875"/>
          </a:xfrm>
          <a:prstGeom prst="rect">
            <a:avLst/>
          </a:prstGeom>
          <a:blipFill>
            <a:blip r:embed="rId3" cstate="print"/>
            <a:stretch>
              <a:fillRect/>
            </a:stretch>
          </a:blipFill>
        </p:spPr>
        <p:txBody>
          <a:bodyPr wrap="square" lIns="0" tIns="0" rIns="0" bIns="0" rtlCol="0"/>
          <a:lstStyle/>
          <a:p/>
        </p:txBody>
      </p:sp>
      <p:sp>
        <p:nvSpPr>
          <p:cNvPr id="16" name="object 16"/>
          <p:cNvSpPr/>
          <p:nvPr/>
        </p:nvSpPr>
        <p:spPr>
          <a:xfrm>
            <a:off x="2072640" y="5082540"/>
            <a:ext cx="164592" cy="169164"/>
          </a:xfrm>
          <a:prstGeom prst="rect">
            <a:avLst/>
          </a:prstGeom>
          <a:blipFill>
            <a:blip r:embed="rId2" cstate="print"/>
            <a:stretch>
              <a:fillRect/>
            </a:stretch>
          </a:blipFill>
        </p:spPr>
        <p:txBody>
          <a:bodyPr wrap="square" lIns="0" tIns="0" rIns="0" bIns="0" rtlCol="0"/>
          <a:lstStyle/>
          <a:p/>
        </p:txBody>
      </p:sp>
      <p:sp>
        <p:nvSpPr>
          <p:cNvPr id="17" name="object 17"/>
          <p:cNvSpPr/>
          <p:nvPr/>
        </p:nvSpPr>
        <p:spPr>
          <a:xfrm>
            <a:off x="2529839" y="5364479"/>
            <a:ext cx="140208" cy="150875"/>
          </a:xfrm>
          <a:prstGeom prst="rect">
            <a:avLst/>
          </a:prstGeom>
          <a:blipFill>
            <a:blip r:embed="rId3" cstate="print"/>
            <a:stretch>
              <a:fillRect/>
            </a:stretch>
          </a:blipFill>
        </p:spPr>
        <p:txBody>
          <a:bodyPr wrap="square" lIns="0" tIns="0" rIns="0" bIns="0" rtlCol="0"/>
          <a:lstStyle/>
          <a:p/>
        </p:txBody>
      </p:sp>
      <p:sp>
        <p:nvSpPr>
          <p:cNvPr id="18" name="object 18"/>
          <p:cNvSpPr/>
          <p:nvPr/>
        </p:nvSpPr>
        <p:spPr>
          <a:xfrm>
            <a:off x="2529839" y="5623559"/>
            <a:ext cx="140208" cy="150875"/>
          </a:xfrm>
          <a:prstGeom prst="rect">
            <a:avLst/>
          </a:prstGeom>
          <a:blipFill>
            <a:blip r:embed="rId3" cstate="print"/>
            <a:stretch>
              <a:fillRect/>
            </a:stretch>
          </a:blipFill>
        </p:spPr>
        <p:txBody>
          <a:bodyPr wrap="square" lIns="0" tIns="0" rIns="0" bIns="0" rtlCol="0"/>
          <a:lstStyle/>
          <a:p/>
        </p:txBody>
      </p:sp>
      <p:sp>
        <p:nvSpPr>
          <p:cNvPr id="19" name="object 19"/>
          <p:cNvSpPr txBox="1">
            <a:spLocks noGrp="1"/>
          </p:cNvSpPr>
          <p:nvPr>
            <p:ph sz="half" idx="2"/>
          </p:nvPr>
        </p:nvSpPr>
        <p:spPr>
          <a:xfrm>
            <a:off x="2403144" y="1566113"/>
            <a:ext cx="3667125" cy="4291965"/>
          </a:xfrm>
          <a:prstGeom prst="rect">
            <a:avLst/>
          </a:prstGeom>
        </p:spPr>
        <p:txBody>
          <a:bodyPr vert="horz" wrap="square" lIns="0" tIns="12065" rIns="0" bIns="0" rtlCol="0">
            <a:spAutoFit/>
          </a:bodyPr>
          <a:lstStyle/>
          <a:p>
            <a:pPr marL="12700">
              <a:lnSpc>
                <a:spcPct val="100000"/>
              </a:lnSpc>
              <a:spcBef>
                <a:spcPts val="95"/>
              </a:spcBef>
            </a:pPr>
            <a:r>
              <a:rPr spc="-5" dirty="0"/>
              <a:t>法规风险</a:t>
            </a:r>
            <a:endParaRPr spc="-5" dirty="0"/>
          </a:p>
          <a:p>
            <a:pPr marL="413385">
              <a:lnSpc>
                <a:spcPct val="100000"/>
              </a:lnSpc>
              <a:spcBef>
                <a:spcPts val="15"/>
              </a:spcBef>
            </a:pPr>
            <a:r>
              <a:rPr sz="1700" b="0" dirty="0">
                <a:latin typeface="幼圆" panose="02010509060101010101" charset="-122"/>
                <a:cs typeface="幼圆" panose="02010509060101010101" charset="-122"/>
              </a:rPr>
              <a:t>法国“</a:t>
            </a:r>
            <a:r>
              <a:rPr sz="1700" b="0" spc="-15" dirty="0">
                <a:latin typeface="幼圆" panose="02010509060101010101" charset="-122"/>
                <a:cs typeface="幼圆" panose="02010509060101010101" charset="-122"/>
              </a:rPr>
              <a:t>新</a:t>
            </a:r>
            <a:r>
              <a:rPr sz="1700" b="0" dirty="0">
                <a:latin typeface="幼圆" panose="02010509060101010101" charset="-122"/>
                <a:cs typeface="幼圆" panose="02010509060101010101" charset="-122"/>
              </a:rPr>
              <a:t>环保</a:t>
            </a:r>
            <a:r>
              <a:rPr sz="1700" b="0" spc="-15" dirty="0">
                <a:latin typeface="幼圆" panose="02010509060101010101" charset="-122"/>
                <a:cs typeface="幼圆" panose="02010509060101010101" charset="-122"/>
              </a:rPr>
              <a:t>法</a:t>
            </a:r>
            <a:r>
              <a:rPr sz="1700" b="0" dirty="0">
                <a:latin typeface="幼圆" panose="02010509060101010101" charset="-122"/>
                <a:cs typeface="幼圆" panose="02010509060101010101" charset="-122"/>
              </a:rPr>
              <a:t>案”</a:t>
            </a:r>
            <a:endParaRPr sz="1700">
              <a:latin typeface="幼圆" panose="02010509060101010101" charset="-122"/>
              <a:cs typeface="幼圆" panose="02010509060101010101" charset="-122"/>
            </a:endParaRPr>
          </a:p>
          <a:p>
            <a:pPr marL="413385" marR="436880">
              <a:lnSpc>
                <a:spcPct val="100000"/>
              </a:lnSpc>
            </a:pPr>
            <a:r>
              <a:rPr sz="1700" b="0" dirty="0">
                <a:latin typeface="幼圆" panose="02010509060101010101" charset="-122"/>
                <a:cs typeface="幼圆" panose="02010509060101010101" charset="-122"/>
              </a:rPr>
              <a:t>美国《</a:t>
            </a:r>
            <a:r>
              <a:rPr sz="1700" b="0" spc="-15" dirty="0">
                <a:latin typeface="幼圆" panose="02010509060101010101" charset="-122"/>
                <a:cs typeface="幼圆" panose="02010509060101010101" charset="-122"/>
              </a:rPr>
              <a:t>全</a:t>
            </a:r>
            <a:r>
              <a:rPr sz="1700" b="0" dirty="0">
                <a:latin typeface="幼圆" panose="02010509060101010101" charset="-122"/>
                <a:cs typeface="幼圆" panose="02010509060101010101" charset="-122"/>
              </a:rPr>
              <a:t>球变</a:t>
            </a:r>
            <a:r>
              <a:rPr sz="1700" b="0" spc="-15" dirty="0">
                <a:latin typeface="幼圆" panose="02010509060101010101" charset="-122"/>
                <a:cs typeface="幼圆" panose="02010509060101010101" charset="-122"/>
              </a:rPr>
              <a:t>暖</a:t>
            </a:r>
            <a:r>
              <a:rPr sz="1700" b="0" dirty="0">
                <a:latin typeface="幼圆" panose="02010509060101010101" charset="-122"/>
                <a:cs typeface="幼圆" panose="02010509060101010101" charset="-122"/>
              </a:rPr>
              <a:t>解决法</a:t>
            </a:r>
            <a:r>
              <a:rPr sz="1700" b="0" spc="-10" dirty="0">
                <a:latin typeface="幼圆" panose="02010509060101010101" charset="-122"/>
                <a:cs typeface="幼圆" panose="02010509060101010101" charset="-122"/>
              </a:rPr>
              <a:t>案</a:t>
            </a:r>
            <a:r>
              <a:rPr sz="1700" b="0" dirty="0">
                <a:latin typeface="幼圆" panose="02010509060101010101" charset="-122"/>
                <a:cs typeface="幼圆" panose="02010509060101010101" charset="-122"/>
              </a:rPr>
              <a:t>》 美国《</a:t>
            </a:r>
            <a:r>
              <a:rPr sz="1700" b="0" spc="-15" dirty="0">
                <a:latin typeface="幼圆" panose="02010509060101010101" charset="-122"/>
                <a:cs typeface="幼圆" panose="02010509060101010101" charset="-122"/>
              </a:rPr>
              <a:t>清</a:t>
            </a:r>
            <a:r>
              <a:rPr sz="1700" b="0" dirty="0">
                <a:latin typeface="幼圆" panose="02010509060101010101" charset="-122"/>
                <a:cs typeface="幼圆" panose="02010509060101010101" charset="-122"/>
              </a:rPr>
              <a:t>洁能</a:t>
            </a:r>
            <a:r>
              <a:rPr sz="1700" b="0" spc="-15" dirty="0">
                <a:latin typeface="幼圆" panose="02010509060101010101" charset="-122"/>
                <a:cs typeface="幼圆" panose="02010509060101010101" charset="-122"/>
              </a:rPr>
              <a:t>源</a:t>
            </a:r>
            <a:r>
              <a:rPr sz="1700" b="0" dirty="0">
                <a:latin typeface="幼圆" panose="02010509060101010101" charset="-122"/>
                <a:cs typeface="幼圆" panose="02010509060101010101" charset="-122"/>
              </a:rPr>
              <a:t>安全法</a:t>
            </a:r>
            <a:r>
              <a:rPr sz="1700" b="0" spc="-10" dirty="0">
                <a:latin typeface="幼圆" panose="02010509060101010101" charset="-122"/>
                <a:cs typeface="幼圆" panose="02010509060101010101" charset="-122"/>
              </a:rPr>
              <a:t>案</a:t>
            </a:r>
            <a:r>
              <a:rPr sz="1700" b="0" dirty="0">
                <a:latin typeface="幼圆" panose="02010509060101010101" charset="-122"/>
                <a:cs typeface="幼圆" panose="02010509060101010101" charset="-122"/>
              </a:rPr>
              <a:t>》 </a:t>
            </a:r>
            <a:r>
              <a:rPr sz="1700" b="0" dirty="0">
                <a:latin typeface="幼圆" panose="02010509060101010101" charset="-122"/>
                <a:cs typeface="幼圆" panose="02010509060101010101" charset="-122"/>
              </a:rPr>
              <a:t>加拿大</a:t>
            </a:r>
            <a:r>
              <a:rPr sz="1700" b="0" spc="-15" dirty="0">
                <a:latin typeface="幼圆" panose="02010509060101010101" charset="-122"/>
                <a:cs typeface="幼圆" panose="02010509060101010101" charset="-122"/>
              </a:rPr>
              <a:t>《</a:t>
            </a:r>
            <a:r>
              <a:rPr sz="1700" b="0" dirty="0">
                <a:latin typeface="幼圆" panose="02010509060101010101" charset="-122"/>
                <a:cs typeface="幼圆" panose="02010509060101010101" charset="-122"/>
              </a:rPr>
              <a:t>气候</a:t>
            </a:r>
            <a:r>
              <a:rPr sz="1700" b="0" spc="-15" dirty="0">
                <a:latin typeface="幼圆" panose="02010509060101010101" charset="-122"/>
                <a:cs typeface="幼圆" panose="02010509060101010101" charset="-122"/>
              </a:rPr>
              <a:t>变</a:t>
            </a:r>
            <a:r>
              <a:rPr sz="1700" b="0" dirty="0">
                <a:latin typeface="幼圆" panose="02010509060101010101" charset="-122"/>
                <a:cs typeface="幼圆" panose="02010509060101010101" charset="-122"/>
              </a:rPr>
              <a:t>化责任</a:t>
            </a:r>
            <a:r>
              <a:rPr sz="1700" b="0" spc="-15" dirty="0">
                <a:latin typeface="幼圆" panose="02010509060101010101" charset="-122"/>
                <a:cs typeface="幼圆" panose="02010509060101010101" charset="-122"/>
              </a:rPr>
              <a:t>法</a:t>
            </a:r>
            <a:r>
              <a:rPr sz="1700" b="0" dirty="0">
                <a:latin typeface="幼圆" panose="02010509060101010101" charset="-122"/>
                <a:cs typeface="幼圆" panose="02010509060101010101" charset="-122"/>
              </a:rPr>
              <a:t>案》</a:t>
            </a:r>
            <a:endParaRPr sz="1700">
              <a:latin typeface="幼圆" panose="02010509060101010101" charset="-122"/>
              <a:cs typeface="幼圆" panose="02010509060101010101" charset="-122"/>
            </a:endParaRPr>
          </a:p>
          <a:p>
            <a:pPr marL="413385">
              <a:lnSpc>
                <a:spcPct val="100000"/>
              </a:lnSpc>
            </a:pPr>
            <a:r>
              <a:rPr sz="1700" b="0" dirty="0">
                <a:latin typeface="幼圆" panose="02010509060101010101" charset="-122"/>
                <a:cs typeface="幼圆" panose="02010509060101010101" charset="-122"/>
              </a:rPr>
              <a:t>日本《</a:t>
            </a:r>
            <a:r>
              <a:rPr sz="1700" b="0" spc="-10" dirty="0">
                <a:latin typeface="幼圆" panose="02010509060101010101" charset="-122"/>
                <a:cs typeface="幼圆" panose="02010509060101010101" charset="-122"/>
              </a:rPr>
              <a:t>地</a:t>
            </a:r>
            <a:r>
              <a:rPr sz="1700" b="0" spc="5" dirty="0">
                <a:latin typeface="幼圆" panose="02010509060101010101" charset="-122"/>
                <a:cs typeface="幼圆" panose="02010509060101010101" charset="-122"/>
              </a:rPr>
              <a:t>球温</a:t>
            </a:r>
            <a:r>
              <a:rPr sz="1700" b="0" spc="-15" dirty="0">
                <a:latin typeface="幼圆" panose="02010509060101010101" charset="-122"/>
                <a:cs typeface="幼圆" panose="02010509060101010101" charset="-122"/>
              </a:rPr>
              <a:t>暖</a:t>
            </a:r>
            <a:r>
              <a:rPr sz="1700" b="0" spc="5" dirty="0">
                <a:latin typeface="幼圆" panose="02010509060101010101" charset="-122"/>
                <a:cs typeface="幼圆" panose="02010509060101010101" charset="-122"/>
              </a:rPr>
              <a:t>化对</a:t>
            </a:r>
            <a:r>
              <a:rPr sz="1700" b="0" spc="-5" dirty="0">
                <a:latin typeface="幼圆" panose="02010509060101010101" charset="-122"/>
                <a:cs typeface="幼圆" panose="02010509060101010101" charset="-122"/>
              </a:rPr>
              <a:t>策</a:t>
            </a:r>
            <a:r>
              <a:rPr sz="1700" b="0" spc="-10" dirty="0">
                <a:latin typeface="幼圆" panose="02010509060101010101" charset="-122"/>
                <a:cs typeface="幼圆" panose="02010509060101010101" charset="-122"/>
              </a:rPr>
              <a:t>基</a:t>
            </a:r>
            <a:r>
              <a:rPr sz="1700" b="0" spc="5" dirty="0">
                <a:latin typeface="幼圆" panose="02010509060101010101" charset="-122"/>
                <a:cs typeface="幼圆" panose="02010509060101010101" charset="-122"/>
              </a:rPr>
              <a:t>本法</a:t>
            </a:r>
            <a:r>
              <a:rPr sz="1700" b="0" spc="-15" dirty="0">
                <a:latin typeface="幼圆" panose="02010509060101010101" charset="-122"/>
                <a:cs typeface="幼圆" panose="02010509060101010101" charset="-122"/>
              </a:rPr>
              <a:t>案</a:t>
            </a:r>
            <a:r>
              <a:rPr sz="1700" b="0" spc="5" dirty="0">
                <a:latin typeface="幼圆" panose="02010509060101010101" charset="-122"/>
                <a:cs typeface="幼圆" panose="02010509060101010101" charset="-122"/>
              </a:rPr>
              <a:t>》</a:t>
            </a:r>
            <a:endParaRPr sz="1700">
              <a:latin typeface="幼圆" panose="02010509060101010101" charset="-122"/>
              <a:cs typeface="幼圆" panose="02010509060101010101" charset="-122"/>
            </a:endParaRPr>
          </a:p>
          <a:p>
            <a:pPr marL="413385">
              <a:lnSpc>
                <a:spcPct val="100000"/>
              </a:lnSpc>
            </a:pPr>
            <a:r>
              <a:rPr sz="1700" b="0" dirty="0">
                <a:latin typeface="幼圆" panose="02010509060101010101" charset="-122"/>
                <a:cs typeface="幼圆" panose="02010509060101010101" charset="-122"/>
              </a:rPr>
              <a:t>澳大利</a:t>
            </a:r>
            <a:r>
              <a:rPr sz="1700" b="0" spc="-15" dirty="0">
                <a:latin typeface="幼圆" panose="02010509060101010101" charset="-122"/>
                <a:cs typeface="幼圆" panose="02010509060101010101" charset="-122"/>
              </a:rPr>
              <a:t>亚</a:t>
            </a:r>
            <a:r>
              <a:rPr sz="1700" b="0" dirty="0">
                <a:latin typeface="幼圆" panose="02010509060101010101" charset="-122"/>
                <a:cs typeface="幼圆" panose="02010509060101010101" charset="-122"/>
              </a:rPr>
              <a:t>碳税</a:t>
            </a:r>
            <a:r>
              <a:rPr sz="1700" b="0" spc="-15" dirty="0">
                <a:latin typeface="幼圆" panose="02010509060101010101" charset="-122"/>
                <a:cs typeface="幼圆" panose="02010509060101010101" charset="-122"/>
              </a:rPr>
              <a:t>法</a:t>
            </a:r>
            <a:r>
              <a:rPr sz="1700" b="0" dirty="0">
                <a:latin typeface="幼圆" panose="02010509060101010101" charset="-122"/>
                <a:cs typeface="幼圆" panose="02010509060101010101" charset="-122"/>
              </a:rPr>
              <a:t>案</a:t>
            </a:r>
            <a:endParaRPr sz="1700">
              <a:latin typeface="幼圆" panose="02010509060101010101" charset="-122"/>
              <a:cs typeface="幼圆" panose="02010509060101010101" charset="-122"/>
            </a:endParaRPr>
          </a:p>
          <a:p>
            <a:pPr marL="413385">
              <a:lnSpc>
                <a:spcPts val="2035"/>
              </a:lnSpc>
            </a:pPr>
            <a:r>
              <a:rPr sz="1700" b="0" spc="-5" dirty="0">
                <a:latin typeface="Calibri" panose="020F0502020204030204"/>
                <a:cs typeface="Calibri" panose="020F0502020204030204"/>
              </a:rPr>
              <a:t>……</a:t>
            </a:r>
            <a:endParaRPr sz="1700">
              <a:latin typeface="Calibri" panose="020F0502020204030204"/>
              <a:cs typeface="Calibri" panose="020F0502020204030204"/>
            </a:endParaRPr>
          </a:p>
          <a:p>
            <a:pPr marL="12700">
              <a:lnSpc>
                <a:spcPts val="2275"/>
              </a:lnSpc>
            </a:pPr>
            <a:r>
              <a:rPr spc="-5" dirty="0"/>
              <a:t>物理风险</a:t>
            </a:r>
            <a:endParaRPr spc="-5" dirty="0"/>
          </a:p>
          <a:p>
            <a:pPr marL="413385" marR="2813050" algn="just">
              <a:lnSpc>
                <a:spcPct val="100000"/>
              </a:lnSpc>
              <a:spcBef>
                <a:spcPts val="10"/>
              </a:spcBef>
            </a:pPr>
            <a:r>
              <a:rPr sz="1700" b="0" dirty="0">
                <a:latin typeface="幼圆" panose="02010509060101010101" charset="-122"/>
                <a:cs typeface="幼圆" panose="02010509060101010101" charset="-122"/>
              </a:rPr>
              <a:t>干旱 洪水 风暴</a:t>
            </a:r>
            <a:endParaRPr sz="1700">
              <a:latin typeface="幼圆" panose="02010509060101010101" charset="-122"/>
              <a:cs typeface="幼圆" panose="02010509060101010101" charset="-122"/>
            </a:endParaRPr>
          </a:p>
          <a:p>
            <a:pPr marL="413385">
              <a:lnSpc>
                <a:spcPts val="2035"/>
              </a:lnSpc>
            </a:pPr>
            <a:r>
              <a:rPr sz="1700" b="0" dirty="0">
                <a:latin typeface="幼圆" panose="02010509060101010101" charset="-122"/>
                <a:cs typeface="幼圆" panose="02010509060101010101" charset="-122"/>
              </a:rPr>
              <a:t>海平面</a:t>
            </a:r>
            <a:r>
              <a:rPr sz="1700" b="0" spc="-15" dirty="0">
                <a:latin typeface="幼圆" panose="02010509060101010101" charset="-122"/>
                <a:cs typeface="幼圆" panose="02010509060101010101" charset="-122"/>
              </a:rPr>
              <a:t>上</a:t>
            </a:r>
            <a:r>
              <a:rPr sz="1700" b="0" dirty="0">
                <a:latin typeface="幼圆" panose="02010509060101010101" charset="-122"/>
                <a:cs typeface="幼圆" panose="02010509060101010101" charset="-122"/>
              </a:rPr>
              <a:t>升</a:t>
            </a:r>
            <a:endParaRPr sz="1700">
              <a:latin typeface="幼圆" panose="02010509060101010101" charset="-122"/>
              <a:cs typeface="幼圆" panose="02010509060101010101" charset="-122"/>
            </a:endParaRPr>
          </a:p>
          <a:p>
            <a:pPr marL="12700">
              <a:lnSpc>
                <a:spcPts val="2275"/>
              </a:lnSpc>
            </a:pPr>
            <a:r>
              <a:rPr spc="-5" dirty="0"/>
              <a:t>诉讼风险</a:t>
            </a:r>
            <a:endParaRPr spc="-5" dirty="0"/>
          </a:p>
          <a:p>
            <a:pPr marL="413385">
              <a:lnSpc>
                <a:spcPct val="100000"/>
              </a:lnSpc>
              <a:spcBef>
                <a:spcPts val="10"/>
              </a:spcBef>
            </a:pPr>
            <a:r>
              <a:rPr sz="1700" b="0" dirty="0">
                <a:latin typeface="幼圆" panose="02010509060101010101" charset="-122"/>
                <a:cs typeface="幼圆" panose="02010509060101010101" charset="-122"/>
              </a:rPr>
              <a:t>为大量的</a:t>
            </a:r>
            <a:r>
              <a:rPr sz="1700" b="0" dirty="0">
                <a:latin typeface="Calibri" panose="020F0502020204030204"/>
                <a:cs typeface="Calibri" panose="020F0502020204030204"/>
              </a:rPr>
              <a:t>GHG</a:t>
            </a:r>
            <a:r>
              <a:rPr sz="1700" b="0" dirty="0">
                <a:latin typeface="幼圆" panose="02010509060101010101" charset="-122"/>
                <a:cs typeface="幼圆" panose="02010509060101010101" charset="-122"/>
              </a:rPr>
              <a:t>排放负责任</a:t>
            </a:r>
            <a:endParaRPr sz="1700">
              <a:latin typeface="幼圆" panose="02010509060101010101" charset="-122"/>
              <a:cs typeface="幼圆" panose="02010509060101010101" charset="-122"/>
            </a:endParaRPr>
          </a:p>
          <a:p>
            <a:pPr marL="413385">
              <a:lnSpc>
                <a:spcPct val="100000"/>
              </a:lnSpc>
            </a:pPr>
            <a:r>
              <a:rPr sz="1700" b="0" dirty="0">
                <a:latin typeface="幼圆" panose="02010509060101010101" charset="-122"/>
                <a:cs typeface="幼圆" panose="02010509060101010101" charset="-122"/>
              </a:rPr>
              <a:t>美国五</a:t>
            </a:r>
            <a:r>
              <a:rPr sz="1700" b="0" spc="-15" dirty="0">
                <a:latin typeface="幼圆" panose="02010509060101010101" charset="-122"/>
                <a:cs typeface="幼圆" panose="02010509060101010101" charset="-122"/>
              </a:rPr>
              <a:t>大</a:t>
            </a:r>
            <a:r>
              <a:rPr sz="1700" b="0" dirty="0">
                <a:latin typeface="幼圆" panose="02010509060101010101" charset="-122"/>
                <a:cs typeface="幼圆" panose="02010509060101010101" charset="-122"/>
              </a:rPr>
              <a:t>电力</a:t>
            </a:r>
            <a:r>
              <a:rPr sz="1700" b="0" spc="-15" dirty="0">
                <a:latin typeface="幼圆" panose="02010509060101010101" charset="-122"/>
                <a:cs typeface="幼圆" panose="02010509060101010101" charset="-122"/>
              </a:rPr>
              <a:t>公</a:t>
            </a:r>
            <a:r>
              <a:rPr sz="1700" b="0" dirty="0">
                <a:latin typeface="幼圆" panose="02010509060101010101" charset="-122"/>
                <a:cs typeface="幼圆" panose="02010509060101010101" charset="-122"/>
              </a:rPr>
              <a:t>司被诉讼</a:t>
            </a:r>
            <a:endParaRPr sz="1700">
              <a:latin typeface="幼圆" panose="02010509060101010101" charset="-122"/>
              <a:cs typeface="幼圆" panose="02010509060101010101" charset="-122"/>
            </a:endParaRPr>
          </a:p>
        </p:txBody>
      </p:sp>
      <p:sp>
        <p:nvSpPr>
          <p:cNvPr id="20" name="object 20"/>
          <p:cNvSpPr/>
          <p:nvPr/>
        </p:nvSpPr>
        <p:spPr>
          <a:xfrm>
            <a:off x="6043421" y="1700276"/>
            <a:ext cx="202691" cy="213360"/>
          </a:xfrm>
          <a:prstGeom prst="rect">
            <a:avLst/>
          </a:prstGeom>
          <a:blipFill>
            <a:blip r:embed="rId2" cstate="print"/>
            <a:stretch>
              <a:fillRect/>
            </a:stretch>
          </a:blipFill>
        </p:spPr>
        <p:txBody>
          <a:bodyPr wrap="square" lIns="0" tIns="0" rIns="0" bIns="0" rtlCol="0"/>
          <a:lstStyle/>
          <a:p/>
        </p:txBody>
      </p:sp>
      <p:sp>
        <p:nvSpPr>
          <p:cNvPr id="21" name="object 21"/>
          <p:cNvSpPr/>
          <p:nvPr/>
        </p:nvSpPr>
        <p:spPr>
          <a:xfrm>
            <a:off x="6500621" y="2104135"/>
            <a:ext cx="140208" cy="141732"/>
          </a:xfrm>
          <a:prstGeom prst="rect">
            <a:avLst/>
          </a:prstGeom>
          <a:blipFill>
            <a:blip r:embed="rId3" cstate="print"/>
            <a:stretch>
              <a:fillRect/>
            </a:stretch>
          </a:blipFill>
        </p:spPr>
        <p:txBody>
          <a:bodyPr wrap="square" lIns="0" tIns="0" rIns="0" bIns="0" rtlCol="0"/>
          <a:lstStyle/>
          <a:p/>
        </p:txBody>
      </p:sp>
      <p:sp>
        <p:nvSpPr>
          <p:cNvPr id="22" name="object 22"/>
          <p:cNvSpPr/>
          <p:nvPr/>
        </p:nvSpPr>
        <p:spPr>
          <a:xfrm>
            <a:off x="6500621" y="2640583"/>
            <a:ext cx="140208" cy="141732"/>
          </a:xfrm>
          <a:prstGeom prst="rect">
            <a:avLst/>
          </a:prstGeom>
          <a:blipFill>
            <a:blip r:embed="rId3" cstate="print"/>
            <a:stretch>
              <a:fillRect/>
            </a:stretch>
          </a:blipFill>
        </p:spPr>
        <p:txBody>
          <a:bodyPr wrap="square" lIns="0" tIns="0" rIns="0" bIns="0" rtlCol="0"/>
          <a:lstStyle/>
          <a:p/>
        </p:txBody>
      </p:sp>
      <p:sp>
        <p:nvSpPr>
          <p:cNvPr id="23" name="object 23"/>
          <p:cNvSpPr/>
          <p:nvPr/>
        </p:nvSpPr>
        <p:spPr>
          <a:xfrm>
            <a:off x="6500621" y="3160267"/>
            <a:ext cx="140208" cy="141732"/>
          </a:xfrm>
          <a:prstGeom prst="rect">
            <a:avLst/>
          </a:prstGeom>
          <a:blipFill>
            <a:blip r:embed="rId3" cstate="print"/>
            <a:stretch>
              <a:fillRect/>
            </a:stretch>
          </a:blipFill>
        </p:spPr>
        <p:txBody>
          <a:bodyPr wrap="square" lIns="0" tIns="0" rIns="0" bIns="0" rtlCol="0"/>
          <a:lstStyle/>
          <a:p/>
        </p:txBody>
      </p:sp>
      <p:sp>
        <p:nvSpPr>
          <p:cNvPr id="24" name="object 24"/>
          <p:cNvSpPr/>
          <p:nvPr/>
        </p:nvSpPr>
        <p:spPr>
          <a:xfrm>
            <a:off x="6500621" y="3452876"/>
            <a:ext cx="140208" cy="141732"/>
          </a:xfrm>
          <a:prstGeom prst="rect">
            <a:avLst/>
          </a:prstGeom>
          <a:blipFill>
            <a:blip r:embed="rId3" cstate="print"/>
            <a:stretch>
              <a:fillRect/>
            </a:stretch>
          </a:blipFill>
        </p:spPr>
        <p:txBody>
          <a:bodyPr wrap="square" lIns="0" tIns="0" rIns="0" bIns="0" rtlCol="0"/>
          <a:lstStyle/>
          <a:p/>
        </p:txBody>
      </p:sp>
      <p:sp>
        <p:nvSpPr>
          <p:cNvPr id="25" name="object 25"/>
          <p:cNvSpPr/>
          <p:nvPr/>
        </p:nvSpPr>
        <p:spPr>
          <a:xfrm>
            <a:off x="6500621" y="3745484"/>
            <a:ext cx="140208" cy="141731"/>
          </a:xfrm>
          <a:prstGeom prst="rect">
            <a:avLst/>
          </a:prstGeom>
          <a:blipFill>
            <a:blip r:embed="rId3" cstate="print"/>
            <a:stretch>
              <a:fillRect/>
            </a:stretch>
          </a:blipFill>
        </p:spPr>
        <p:txBody>
          <a:bodyPr wrap="square" lIns="0" tIns="0" rIns="0" bIns="0" rtlCol="0"/>
          <a:lstStyle/>
          <a:p/>
        </p:txBody>
      </p:sp>
      <p:sp>
        <p:nvSpPr>
          <p:cNvPr id="26" name="object 26"/>
          <p:cNvSpPr/>
          <p:nvPr/>
        </p:nvSpPr>
        <p:spPr>
          <a:xfrm>
            <a:off x="6043421" y="4089908"/>
            <a:ext cx="202691" cy="213360"/>
          </a:xfrm>
          <a:prstGeom prst="rect">
            <a:avLst/>
          </a:prstGeom>
          <a:blipFill>
            <a:blip r:embed="rId2" cstate="print"/>
            <a:stretch>
              <a:fillRect/>
            </a:stretch>
          </a:blipFill>
        </p:spPr>
        <p:txBody>
          <a:bodyPr wrap="square" lIns="0" tIns="0" rIns="0" bIns="0" rtlCol="0"/>
          <a:lstStyle/>
          <a:p/>
        </p:txBody>
      </p:sp>
      <p:sp>
        <p:nvSpPr>
          <p:cNvPr id="27" name="object 27"/>
          <p:cNvSpPr/>
          <p:nvPr/>
        </p:nvSpPr>
        <p:spPr>
          <a:xfrm>
            <a:off x="6500621" y="4477003"/>
            <a:ext cx="140208" cy="141731"/>
          </a:xfrm>
          <a:prstGeom prst="rect">
            <a:avLst/>
          </a:prstGeom>
          <a:blipFill>
            <a:blip r:embed="rId3" cstate="print"/>
            <a:stretch>
              <a:fillRect/>
            </a:stretch>
          </a:blipFill>
        </p:spPr>
        <p:txBody>
          <a:bodyPr wrap="square" lIns="0" tIns="0" rIns="0" bIns="0" rtlCol="0"/>
          <a:lstStyle/>
          <a:p/>
        </p:txBody>
      </p:sp>
      <p:sp>
        <p:nvSpPr>
          <p:cNvPr id="28" name="object 28"/>
          <p:cNvSpPr/>
          <p:nvPr/>
        </p:nvSpPr>
        <p:spPr>
          <a:xfrm>
            <a:off x="6500621" y="4786376"/>
            <a:ext cx="140208" cy="141731"/>
          </a:xfrm>
          <a:prstGeom prst="rect">
            <a:avLst/>
          </a:prstGeom>
          <a:blipFill>
            <a:blip r:embed="rId3" cstate="print"/>
            <a:stretch>
              <a:fillRect/>
            </a:stretch>
          </a:blipFill>
        </p:spPr>
        <p:txBody>
          <a:bodyPr wrap="square" lIns="0" tIns="0" rIns="0" bIns="0" rtlCol="0"/>
          <a:lstStyle/>
          <a:p/>
        </p:txBody>
      </p:sp>
      <p:sp>
        <p:nvSpPr>
          <p:cNvPr id="29" name="object 29"/>
          <p:cNvSpPr/>
          <p:nvPr/>
        </p:nvSpPr>
        <p:spPr>
          <a:xfrm>
            <a:off x="6500621" y="5306059"/>
            <a:ext cx="140208" cy="141731"/>
          </a:xfrm>
          <a:prstGeom prst="rect">
            <a:avLst/>
          </a:prstGeom>
          <a:blipFill>
            <a:blip r:embed="rId3" cstate="print"/>
            <a:stretch>
              <a:fillRect/>
            </a:stretch>
          </a:blipFill>
        </p:spPr>
        <p:txBody>
          <a:bodyPr wrap="square" lIns="0" tIns="0" rIns="0" bIns="0" rtlCol="0"/>
          <a:lstStyle/>
          <a:p/>
        </p:txBody>
      </p:sp>
      <p:sp>
        <p:nvSpPr>
          <p:cNvPr id="30" name="object 30"/>
          <p:cNvSpPr txBox="1"/>
          <p:nvPr/>
        </p:nvSpPr>
        <p:spPr>
          <a:xfrm>
            <a:off x="6374638" y="1488176"/>
            <a:ext cx="3472815" cy="4037330"/>
          </a:xfrm>
          <a:prstGeom prst="rect">
            <a:avLst/>
          </a:prstGeom>
        </p:spPr>
        <p:txBody>
          <a:bodyPr vert="horz" wrap="square" lIns="0" tIns="118110" rIns="0" bIns="0" rtlCol="0">
            <a:spAutoFit/>
          </a:bodyPr>
          <a:lstStyle/>
          <a:p>
            <a:pPr marL="12700">
              <a:lnSpc>
                <a:spcPct val="100000"/>
              </a:lnSpc>
              <a:spcBef>
                <a:spcPts val="930"/>
              </a:spcBef>
            </a:pPr>
            <a:r>
              <a:rPr sz="2400" b="1" dirty="0">
                <a:latin typeface="幼圆" panose="02010509060101010101" charset="-122"/>
                <a:cs typeface="幼圆" panose="02010509060101010101" charset="-122"/>
              </a:rPr>
              <a:t>竞争风险</a:t>
            </a:r>
            <a:endParaRPr sz="2400">
              <a:latin typeface="幼圆" panose="02010509060101010101" charset="-122"/>
              <a:cs typeface="幼圆" panose="02010509060101010101" charset="-122"/>
            </a:endParaRPr>
          </a:p>
          <a:p>
            <a:pPr marL="413385">
              <a:lnSpc>
                <a:spcPts val="1855"/>
              </a:lnSpc>
              <a:spcBef>
                <a:spcPts val="545"/>
              </a:spcBef>
            </a:pPr>
            <a:r>
              <a:rPr sz="1600" spc="5" dirty="0">
                <a:latin typeface="幼圆" panose="02010509060101010101" charset="-122"/>
                <a:cs typeface="幼圆" panose="02010509060101010101" charset="-122"/>
              </a:rPr>
              <a:t>积</a:t>
            </a:r>
            <a:r>
              <a:rPr sz="1600" spc="-5" dirty="0">
                <a:latin typeface="幼圆" panose="02010509060101010101" charset="-122"/>
                <a:cs typeface="幼圆" panose="02010509060101010101" charset="-122"/>
              </a:rPr>
              <a:t>极的</a:t>
            </a:r>
            <a:r>
              <a:rPr sz="1600" spc="5" dirty="0">
                <a:latin typeface="幼圆" panose="02010509060101010101" charset="-122"/>
                <a:cs typeface="幼圆" panose="02010509060101010101" charset="-122"/>
              </a:rPr>
              <a:t>、</a:t>
            </a:r>
            <a:r>
              <a:rPr sz="1600" spc="-5" dirty="0">
                <a:latin typeface="幼圆" panose="02010509060101010101" charset="-122"/>
                <a:cs typeface="幼圆" panose="02010509060101010101" charset="-122"/>
              </a:rPr>
              <a:t>前摄性</a:t>
            </a:r>
            <a:r>
              <a:rPr sz="1600" spc="5" dirty="0">
                <a:latin typeface="幼圆" panose="02010509060101010101" charset="-122"/>
                <a:cs typeface="幼圆" panose="02010509060101010101" charset="-122"/>
              </a:rPr>
              <a:t>的</a:t>
            </a:r>
            <a:r>
              <a:rPr sz="1600" spc="-5" dirty="0">
                <a:latin typeface="幼圆" panose="02010509060101010101" charset="-122"/>
                <a:cs typeface="幼圆" panose="02010509060101010101" charset="-122"/>
              </a:rPr>
              <a:t>减轻</a:t>
            </a:r>
            <a:r>
              <a:rPr sz="1600" spc="5" dirty="0">
                <a:latin typeface="幼圆" panose="02010509060101010101" charset="-122"/>
                <a:cs typeface="幼圆" panose="02010509060101010101" charset="-122"/>
              </a:rPr>
              <a:t>气</a:t>
            </a:r>
            <a:r>
              <a:rPr sz="1600" spc="-5" dirty="0">
                <a:latin typeface="幼圆" panose="02010509060101010101" charset="-122"/>
                <a:cs typeface="幼圆" panose="02010509060101010101" charset="-122"/>
              </a:rPr>
              <a:t>候变化风</a:t>
            </a:r>
            <a:endParaRPr sz="1600">
              <a:latin typeface="幼圆" panose="02010509060101010101" charset="-122"/>
              <a:cs typeface="幼圆" panose="02010509060101010101" charset="-122"/>
            </a:endParaRPr>
          </a:p>
          <a:p>
            <a:pPr marL="413385">
              <a:lnSpc>
                <a:spcPts val="1855"/>
              </a:lnSpc>
            </a:pPr>
            <a:r>
              <a:rPr sz="1600" spc="-5" dirty="0">
                <a:latin typeface="幼圆" panose="02010509060101010101" charset="-122"/>
                <a:cs typeface="幼圆" panose="02010509060101010101" charset="-122"/>
              </a:rPr>
              <a:t>险</a:t>
            </a:r>
            <a:endParaRPr sz="1600">
              <a:latin typeface="幼圆" panose="02010509060101010101" charset="-122"/>
              <a:cs typeface="幼圆" panose="02010509060101010101" charset="-122"/>
            </a:endParaRPr>
          </a:p>
          <a:p>
            <a:pPr marL="413385" marR="5080">
              <a:lnSpc>
                <a:spcPts val="1790"/>
              </a:lnSpc>
              <a:spcBef>
                <a:spcPts val="690"/>
              </a:spcBef>
            </a:pPr>
            <a:r>
              <a:rPr sz="1600" spc="5" dirty="0">
                <a:latin typeface="幼圆" panose="02010509060101010101" charset="-122"/>
                <a:cs typeface="幼圆" panose="02010509060101010101" charset="-122"/>
              </a:rPr>
              <a:t>产</a:t>
            </a:r>
            <a:r>
              <a:rPr sz="1600" spc="-5" dirty="0">
                <a:latin typeface="幼圆" panose="02010509060101010101" charset="-122"/>
                <a:cs typeface="幼圆" panose="02010509060101010101" charset="-122"/>
              </a:rPr>
              <a:t>生理</a:t>
            </a:r>
            <a:r>
              <a:rPr sz="1600" spc="5" dirty="0">
                <a:latin typeface="幼圆" panose="02010509060101010101" charset="-122"/>
                <a:cs typeface="幼圆" panose="02010509060101010101" charset="-122"/>
              </a:rPr>
              <a:t>想</a:t>
            </a:r>
            <a:r>
              <a:rPr sz="1600" spc="-5" dirty="0">
                <a:latin typeface="幼圆" panose="02010509060101010101" charset="-122"/>
                <a:cs typeface="幼圆" panose="02010509060101010101" charset="-122"/>
              </a:rPr>
              <a:t>的财务</a:t>
            </a:r>
            <a:r>
              <a:rPr sz="1600" spc="5" dirty="0">
                <a:latin typeface="幼圆" panose="02010509060101010101" charset="-122"/>
                <a:cs typeface="幼圆" panose="02010509060101010101" charset="-122"/>
              </a:rPr>
              <a:t>和</a:t>
            </a:r>
            <a:r>
              <a:rPr sz="1600" spc="-5" dirty="0">
                <a:latin typeface="幼圆" panose="02010509060101010101" charset="-122"/>
                <a:cs typeface="幼圆" panose="02010509060101010101" charset="-122"/>
              </a:rPr>
              <a:t>营运</a:t>
            </a:r>
            <a:r>
              <a:rPr sz="1600" spc="5" dirty="0">
                <a:latin typeface="幼圆" panose="02010509060101010101" charset="-122"/>
                <a:cs typeface="幼圆" panose="02010509060101010101" charset="-122"/>
              </a:rPr>
              <a:t>效</a:t>
            </a:r>
            <a:r>
              <a:rPr sz="1600" spc="-5" dirty="0">
                <a:latin typeface="幼圆" panose="02010509060101010101" charset="-122"/>
                <a:cs typeface="幼圆" panose="02010509060101010101" charset="-122"/>
              </a:rPr>
              <a:t>益（更低 </a:t>
            </a:r>
            <a:r>
              <a:rPr sz="1600" spc="5" dirty="0">
                <a:latin typeface="幼圆" panose="02010509060101010101" charset="-122"/>
                <a:cs typeface="幼圆" panose="02010509060101010101" charset="-122"/>
              </a:rPr>
              <a:t>的</a:t>
            </a:r>
            <a:r>
              <a:rPr sz="1600" spc="-5" dirty="0">
                <a:latin typeface="幼圆" panose="02010509060101010101" charset="-122"/>
                <a:cs typeface="幼圆" panose="02010509060101010101" charset="-122"/>
              </a:rPr>
              <a:t>成本</a:t>
            </a:r>
            <a:r>
              <a:rPr sz="1600" spc="5" dirty="0">
                <a:latin typeface="幼圆" panose="02010509060101010101" charset="-122"/>
                <a:cs typeface="幼圆" panose="02010509060101010101" charset="-122"/>
              </a:rPr>
              <a:t>和</a:t>
            </a:r>
            <a:r>
              <a:rPr sz="1600" spc="-5" dirty="0">
                <a:latin typeface="幼圆" panose="02010509060101010101" charset="-122"/>
                <a:cs typeface="幼圆" panose="02010509060101010101" charset="-122"/>
              </a:rPr>
              <a:t>更高的</a:t>
            </a:r>
            <a:r>
              <a:rPr sz="1600" spc="5" dirty="0">
                <a:latin typeface="幼圆" panose="02010509060101010101" charset="-122"/>
                <a:cs typeface="幼圆" panose="02010509060101010101" charset="-122"/>
              </a:rPr>
              <a:t>利</a:t>
            </a:r>
            <a:r>
              <a:rPr sz="1600" spc="-5" dirty="0">
                <a:latin typeface="幼圆" panose="02010509060101010101" charset="-122"/>
                <a:cs typeface="幼圆" panose="02010509060101010101" charset="-122"/>
              </a:rPr>
              <a:t>润）</a:t>
            </a:r>
            <a:endParaRPr sz="1600">
              <a:latin typeface="幼圆" panose="02010509060101010101" charset="-122"/>
              <a:cs typeface="幼圆" panose="02010509060101010101" charset="-122"/>
            </a:endParaRPr>
          </a:p>
          <a:p>
            <a:pPr marL="413385">
              <a:lnSpc>
                <a:spcPct val="100000"/>
              </a:lnSpc>
              <a:spcBef>
                <a:spcPts val="340"/>
              </a:spcBef>
            </a:pPr>
            <a:r>
              <a:rPr sz="1600" spc="5" dirty="0">
                <a:latin typeface="幼圆" panose="02010509060101010101" charset="-122"/>
                <a:cs typeface="幼圆" panose="02010509060101010101" charset="-122"/>
              </a:rPr>
              <a:t>品</a:t>
            </a:r>
            <a:r>
              <a:rPr sz="1600" spc="-5" dirty="0">
                <a:latin typeface="幼圆" panose="02010509060101010101" charset="-122"/>
                <a:cs typeface="幼圆" panose="02010509060101010101" charset="-122"/>
              </a:rPr>
              <a:t>牌区分</a:t>
            </a:r>
            <a:endParaRPr sz="1600">
              <a:latin typeface="幼圆" panose="02010509060101010101" charset="-122"/>
              <a:cs typeface="幼圆" panose="02010509060101010101" charset="-122"/>
            </a:endParaRPr>
          </a:p>
          <a:p>
            <a:pPr marL="413385">
              <a:lnSpc>
                <a:spcPct val="100000"/>
              </a:lnSpc>
              <a:spcBef>
                <a:spcPts val="385"/>
              </a:spcBef>
            </a:pPr>
            <a:r>
              <a:rPr sz="1600" spc="5" dirty="0">
                <a:latin typeface="幼圆" panose="02010509060101010101" charset="-122"/>
                <a:cs typeface="幼圆" panose="02010509060101010101" charset="-122"/>
              </a:rPr>
              <a:t>供应商评级</a:t>
            </a:r>
            <a:r>
              <a:rPr sz="1600" spc="-5" dirty="0">
                <a:latin typeface="幼圆" panose="02010509060101010101" charset="-122"/>
                <a:cs typeface="幼圆" panose="02010509060101010101" charset="-122"/>
              </a:rPr>
              <a:t>优势</a:t>
            </a:r>
            <a:endParaRPr sz="1600">
              <a:latin typeface="幼圆" panose="02010509060101010101" charset="-122"/>
              <a:cs typeface="幼圆" panose="02010509060101010101" charset="-122"/>
            </a:endParaRPr>
          </a:p>
          <a:p>
            <a:pPr marL="413385">
              <a:lnSpc>
                <a:spcPct val="100000"/>
              </a:lnSpc>
              <a:spcBef>
                <a:spcPts val="385"/>
              </a:spcBef>
            </a:pPr>
            <a:r>
              <a:rPr sz="1600" dirty="0">
                <a:latin typeface="幼圆" panose="02010509060101010101" charset="-122"/>
                <a:cs typeface="幼圆" panose="02010509060101010101" charset="-122"/>
              </a:rPr>
              <a:t>提</a:t>
            </a:r>
            <a:r>
              <a:rPr sz="1600" spc="-5" dirty="0">
                <a:latin typeface="幼圆" panose="02010509060101010101" charset="-122"/>
                <a:cs typeface="幼圆" panose="02010509060101010101" charset="-122"/>
              </a:rPr>
              <a:t>高</a:t>
            </a:r>
            <a:r>
              <a:rPr sz="1600" spc="-10" dirty="0">
                <a:latin typeface="幼圆" panose="02010509060101010101" charset="-122"/>
                <a:cs typeface="幼圆" panose="02010509060101010101" charset="-122"/>
              </a:rPr>
              <a:t>声</a:t>
            </a:r>
            <a:r>
              <a:rPr sz="1600" dirty="0">
                <a:latin typeface="幼圆" panose="02010509060101010101" charset="-122"/>
                <a:cs typeface="幼圆" panose="02010509060101010101" charset="-122"/>
              </a:rPr>
              <a:t>誉</a:t>
            </a:r>
            <a:r>
              <a:rPr sz="1600" spc="-5" dirty="0">
                <a:latin typeface="幼圆" panose="02010509060101010101" charset="-122"/>
                <a:cs typeface="幼圆" panose="02010509060101010101" charset="-122"/>
              </a:rPr>
              <a:t>和</a:t>
            </a:r>
            <a:r>
              <a:rPr sz="1600" spc="-10" dirty="0">
                <a:latin typeface="幼圆" panose="02010509060101010101" charset="-122"/>
                <a:cs typeface="幼圆" panose="02010509060101010101" charset="-122"/>
              </a:rPr>
              <a:t>客</a:t>
            </a:r>
            <a:r>
              <a:rPr sz="1600" spc="-5" dirty="0">
                <a:latin typeface="幼圆" panose="02010509060101010101" charset="-122"/>
                <a:cs typeface="幼圆" panose="02010509060101010101" charset="-122"/>
              </a:rPr>
              <a:t>户</a:t>
            </a:r>
            <a:r>
              <a:rPr sz="1600" dirty="0">
                <a:latin typeface="幼圆" panose="02010509060101010101" charset="-122"/>
                <a:cs typeface="幼圆" panose="02010509060101010101" charset="-122"/>
              </a:rPr>
              <a:t>忠</a:t>
            </a:r>
            <a:r>
              <a:rPr sz="1600" spc="-5" dirty="0">
                <a:latin typeface="幼圆" panose="02010509060101010101" charset="-122"/>
                <a:cs typeface="幼圆" panose="02010509060101010101" charset="-122"/>
              </a:rPr>
              <a:t>诚度</a:t>
            </a:r>
            <a:endParaRPr sz="1600">
              <a:latin typeface="幼圆" panose="02010509060101010101" charset="-122"/>
              <a:cs typeface="幼圆" panose="02010509060101010101" charset="-122"/>
            </a:endParaRPr>
          </a:p>
          <a:p>
            <a:pPr marL="12700">
              <a:lnSpc>
                <a:spcPct val="100000"/>
              </a:lnSpc>
              <a:spcBef>
                <a:spcPts val="545"/>
              </a:spcBef>
            </a:pPr>
            <a:r>
              <a:rPr sz="2400" b="1" dirty="0">
                <a:latin typeface="幼圆" panose="02010509060101010101" charset="-122"/>
                <a:cs typeface="幼圆" panose="02010509060101010101" charset="-122"/>
              </a:rPr>
              <a:t>声誉风险</a:t>
            </a:r>
            <a:endParaRPr sz="2400">
              <a:latin typeface="幼圆" panose="02010509060101010101" charset="-122"/>
              <a:cs typeface="幼圆" panose="02010509060101010101" charset="-122"/>
            </a:endParaRPr>
          </a:p>
          <a:p>
            <a:pPr marL="413385" marR="5080">
              <a:lnSpc>
                <a:spcPts val="2440"/>
              </a:lnSpc>
              <a:spcBef>
                <a:spcPts val="65"/>
              </a:spcBef>
            </a:pPr>
            <a:r>
              <a:rPr sz="1600" spc="5" dirty="0">
                <a:latin typeface="幼圆" panose="02010509060101010101" charset="-122"/>
                <a:cs typeface="幼圆" panose="02010509060101010101" charset="-122"/>
              </a:rPr>
              <a:t>消</a:t>
            </a:r>
            <a:r>
              <a:rPr sz="1600" spc="-5" dirty="0">
                <a:latin typeface="幼圆" panose="02010509060101010101" charset="-122"/>
                <a:cs typeface="幼圆" panose="02010509060101010101" charset="-122"/>
              </a:rPr>
              <a:t>费者</a:t>
            </a:r>
            <a:r>
              <a:rPr sz="1600" spc="5" dirty="0">
                <a:latin typeface="幼圆" panose="02010509060101010101" charset="-122"/>
                <a:cs typeface="幼圆" panose="02010509060101010101" charset="-122"/>
              </a:rPr>
              <a:t>越</a:t>
            </a:r>
            <a:r>
              <a:rPr sz="1600" spc="-5" dirty="0">
                <a:latin typeface="幼圆" panose="02010509060101010101" charset="-122"/>
                <a:cs typeface="幼圆" panose="02010509060101010101" charset="-122"/>
              </a:rPr>
              <a:t>来越关</a:t>
            </a:r>
            <a:r>
              <a:rPr sz="1600" spc="5" dirty="0">
                <a:latin typeface="幼圆" panose="02010509060101010101" charset="-122"/>
                <a:cs typeface="幼圆" panose="02010509060101010101" charset="-122"/>
              </a:rPr>
              <a:t>注</a:t>
            </a:r>
            <a:r>
              <a:rPr sz="1600" spc="-5" dirty="0">
                <a:latin typeface="幼圆" panose="02010509060101010101" charset="-122"/>
                <a:cs typeface="幼圆" panose="02010509060101010101" charset="-122"/>
              </a:rPr>
              <a:t>气候</a:t>
            </a:r>
            <a:r>
              <a:rPr sz="1600" spc="5" dirty="0">
                <a:latin typeface="幼圆" panose="02010509060101010101" charset="-122"/>
                <a:cs typeface="幼圆" panose="02010509060101010101" charset="-122"/>
              </a:rPr>
              <a:t>变</a:t>
            </a:r>
            <a:r>
              <a:rPr sz="1600" spc="-5" dirty="0">
                <a:latin typeface="幼圆" panose="02010509060101010101" charset="-122"/>
                <a:cs typeface="幼圆" panose="02010509060101010101" charset="-122"/>
              </a:rPr>
              <a:t>化，尽管 </a:t>
            </a:r>
            <a:r>
              <a:rPr sz="1600" spc="5" dirty="0">
                <a:latin typeface="幼圆" panose="02010509060101010101" charset="-122"/>
                <a:cs typeface="幼圆" panose="02010509060101010101" charset="-122"/>
              </a:rPr>
              <a:t>目</a:t>
            </a:r>
            <a:r>
              <a:rPr sz="1600" spc="-5" dirty="0">
                <a:latin typeface="幼圆" panose="02010509060101010101" charset="-122"/>
                <a:cs typeface="幼圆" panose="02010509060101010101" charset="-122"/>
              </a:rPr>
              <a:t>前气</a:t>
            </a:r>
            <a:r>
              <a:rPr sz="1600" spc="5" dirty="0">
                <a:latin typeface="幼圆" panose="02010509060101010101" charset="-122"/>
                <a:cs typeface="幼圆" panose="02010509060101010101" charset="-122"/>
              </a:rPr>
              <a:t>候</a:t>
            </a:r>
            <a:r>
              <a:rPr sz="1600" spc="-5" dirty="0">
                <a:latin typeface="幼圆" panose="02010509060101010101" charset="-122"/>
                <a:cs typeface="幼圆" panose="02010509060101010101" charset="-122"/>
              </a:rPr>
              <a:t>变化不</a:t>
            </a:r>
            <a:r>
              <a:rPr sz="1600" spc="5" dirty="0">
                <a:latin typeface="幼圆" panose="02010509060101010101" charset="-122"/>
                <a:cs typeface="幼圆" panose="02010509060101010101" charset="-122"/>
              </a:rPr>
              <a:t>是</a:t>
            </a:r>
            <a:r>
              <a:rPr sz="1600" spc="-5" dirty="0">
                <a:latin typeface="幼圆" panose="02010509060101010101" charset="-122"/>
                <a:cs typeface="幼圆" panose="02010509060101010101" charset="-122"/>
              </a:rPr>
              <a:t>消费</a:t>
            </a:r>
            <a:r>
              <a:rPr sz="1600" spc="5" dirty="0">
                <a:latin typeface="幼圆" panose="02010509060101010101" charset="-122"/>
                <a:cs typeface="幼圆" panose="02010509060101010101" charset="-122"/>
              </a:rPr>
              <a:t>者</a:t>
            </a:r>
            <a:r>
              <a:rPr sz="1600" spc="-5" dirty="0">
                <a:latin typeface="幼圆" panose="02010509060101010101" charset="-122"/>
                <a:cs typeface="幼圆" panose="02010509060101010101" charset="-122"/>
              </a:rPr>
              <a:t>实质关注</a:t>
            </a:r>
            <a:endParaRPr sz="1600">
              <a:latin typeface="幼圆" panose="02010509060101010101" charset="-122"/>
              <a:cs typeface="幼圆" panose="02010509060101010101" charset="-122"/>
            </a:endParaRPr>
          </a:p>
          <a:p>
            <a:pPr marL="413385">
              <a:lnSpc>
                <a:spcPts val="1615"/>
              </a:lnSpc>
            </a:pPr>
            <a:r>
              <a:rPr sz="1600" dirty="0">
                <a:latin typeface="幼圆" panose="02010509060101010101" charset="-122"/>
                <a:cs typeface="幼圆" panose="02010509060101010101" charset="-122"/>
              </a:rPr>
              <a:t>的</a:t>
            </a:r>
            <a:r>
              <a:rPr sz="1600" spc="-5" dirty="0">
                <a:latin typeface="幼圆" panose="02010509060101010101" charset="-122"/>
                <a:cs typeface="幼圆" panose="02010509060101010101" charset="-122"/>
              </a:rPr>
              <a:t>事</a:t>
            </a:r>
            <a:r>
              <a:rPr sz="1600" spc="-10" dirty="0">
                <a:latin typeface="幼圆" panose="02010509060101010101" charset="-122"/>
                <a:cs typeface="幼圆" panose="02010509060101010101" charset="-122"/>
              </a:rPr>
              <a:t>项</a:t>
            </a:r>
            <a:r>
              <a:rPr sz="1600" dirty="0">
                <a:latin typeface="幼圆" panose="02010509060101010101" charset="-122"/>
                <a:cs typeface="幼圆" panose="02010509060101010101" charset="-122"/>
              </a:rPr>
              <a:t>，</a:t>
            </a:r>
            <a:r>
              <a:rPr sz="1600" spc="-5" dirty="0">
                <a:latin typeface="幼圆" panose="02010509060101010101" charset="-122"/>
                <a:cs typeface="幼圆" panose="02010509060101010101" charset="-122"/>
              </a:rPr>
              <a:t>但</a:t>
            </a:r>
            <a:r>
              <a:rPr sz="1600" spc="-10" dirty="0">
                <a:latin typeface="幼圆" panose="02010509060101010101" charset="-122"/>
                <a:cs typeface="幼圆" panose="02010509060101010101" charset="-122"/>
              </a:rPr>
              <a:t>这</a:t>
            </a:r>
            <a:r>
              <a:rPr sz="1600" spc="-5" dirty="0">
                <a:latin typeface="幼圆" panose="02010509060101010101" charset="-122"/>
                <a:cs typeface="幼圆" panose="02010509060101010101" charset="-122"/>
              </a:rPr>
              <a:t>一</a:t>
            </a:r>
            <a:r>
              <a:rPr sz="1600" dirty="0">
                <a:latin typeface="幼圆" panose="02010509060101010101" charset="-122"/>
                <a:cs typeface="幼圆" panose="02010509060101010101" charset="-122"/>
              </a:rPr>
              <a:t>趋</a:t>
            </a:r>
            <a:r>
              <a:rPr sz="1600" spc="-5" dirty="0">
                <a:latin typeface="幼圆" panose="02010509060101010101" charset="-122"/>
                <a:cs typeface="幼圆" panose="02010509060101010101" charset="-122"/>
              </a:rPr>
              <a:t>势</a:t>
            </a:r>
            <a:r>
              <a:rPr sz="1600" spc="-10" dirty="0">
                <a:latin typeface="幼圆" panose="02010509060101010101" charset="-122"/>
                <a:cs typeface="幼圆" panose="02010509060101010101" charset="-122"/>
              </a:rPr>
              <a:t>会</a:t>
            </a:r>
            <a:r>
              <a:rPr sz="1600" dirty="0">
                <a:latin typeface="幼圆" panose="02010509060101010101" charset="-122"/>
                <a:cs typeface="幼圆" panose="02010509060101010101" charset="-122"/>
              </a:rPr>
              <a:t>迅</a:t>
            </a:r>
            <a:r>
              <a:rPr sz="1600" spc="-5" dirty="0">
                <a:latin typeface="幼圆" panose="02010509060101010101" charset="-122"/>
                <a:cs typeface="幼圆" panose="02010509060101010101" charset="-122"/>
              </a:rPr>
              <a:t>速</a:t>
            </a:r>
            <a:r>
              <a:rPr sz="1600" spc="-10" dirty="0">
                <a:latin typeface="幼圆" panose="02010509060101010101" charset="-122"/>
                <a:cs typeface="幼圆" panose="02010509060101010101" charset="-122"/>
              </a:rPr>
              <a:t>出</a:t>
            </a:r>
            <a:r>
              <a:rPr sz="1600" spc="-5" dirty="0">
                <a:latin typeface="幼圆" panose="02010509060101010101" charset="-122"/>
                <a:cs typeface="幼圆" panose="02010509060101010101" charset="-122"/>
              </a:rPr>
              <a:t>现化</a:t>
            </a:r>
            <a:endParaRPr sz="1600">
              <a:latin typeface="幼圆" panose="02010509060101010101" charset="-122"/>
              <a:cs typeface="幼圆" panose="02010509060101010101" charset="-122"/>
            </a:endParaRPr>
          </a:p>
          <a:p>
            <a:pPr marL="413385">
              <a:lnSpc>
                <a:spcPct val="100000"/>
              </a:lnSpc>
              <a:spcBef>
                <a:spcPts val="385"/>
              </a:spcBef>
            </a:pPr>
            <a:r>
              <a:rPr sz="1600" spc="5" dirty="0">
                <a:latin typeface="幼圆" panose="02010509060101010101" charset="-122"/>
                <a:cs typeface="幼圆" panose="02010509060101010101" charset="-122"/>
              </a:rPr>
              <a:t>如果一旦发</a:t>
            </a:r>
            <a:r>
              <a:rPr sz="1600" spc="-5" dirty="0">
                <a:latin typeface="幼圆" panose="02010509060101010101" charset="-122"/>
                <a:cs typeface="幼圆" panose="02010509060101010101" charset="-122"/>
              </a:rPr>
              <a:t>生</a:t>
            </a:r>
            <a:r>
              <a:rPr sz="1600" spc="-5" dirty="0">
                <a:latin typeface="Calibri" panose="020F0502020204030204"/>
                <a:cs typeface="Calibri" panose="020F0502020204030204"/>
              </a:rPr>
              <a:t>…</a:t>
            </a:r>
            <a:endParaRPr sz="1600">
              <a:latin typeface="Calibri" panose="020F0502020204030204"/>
              <a:cs typeface="Calibri" panose="020F0502020204030204"/>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0" y="914526"/>
            <a:ext cx="3695065" cy="505460"/>
          </a:xfrm>
          <a:prstGeom prst="rect">
            <a:avLst/>
          </a:prstGeom>
        </p:spPr>
        <p:txBody>
          <a:bodyPr vert="horz" wrap="square" lIns="0" tIns="13335" rIns="0" bIns="0" rtlCol="0">
            <a:spAutoFit/>
          </a:bodyPr>
          <a:lstStyle/>
          <a:p>
            <a:pPr marL="12700">
              <a:lnSpc>
                <a:spcPct val="100000"/>
              </a:lnSpc>
              <a:spcBef>
                <a:spcPts val="105"/>
              </a:spcBef>
            </a:pPr>
            <a:r>
              <a:rPr spc="-5" dirty="0"/>
              <a:t>如何</a:t>
            </a:r>
            <a:r>
              <a:rPr spc="-10" dirty="0"/>
              <a:t>应</a:t>
            </a:r>
            <a:r>
              <a:rPr spc="-5" dirty="0"/>
              <a:t>对气</a:t>
            </a:r>
            <a:r>
              <a:rPr spc="-10" dirty="0"/>
              <a:t>候</a:t>
            </a:r>
            <a:r>
              <a:rPr spc="-5" dirty="0"/>
              <a:t>变化</a:t>
            </a:r>
            <a:r>
              <a:rPr spc="-10" dirty="0"/>
              <a:t>？</a:t>
            </a:r>
            <a:endParaRPr spc="-10" dirty="0"/>
          </a:p>
        </p:txBody>
      </p:sp>
      <p:sp>
        <p:nvSpPr>
          <p:cNvPr id="3" name="object 3"/>
          <p:cNvSpPr/>
          <p:nvPr/>
        </p:nvSpPr>
        <p:spPr>
          <a:xfrm>
            <a:off x="1880615" y="1629155"/>
            <a:ext cx="8382000" cy="470458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3361182" y="2637282"/>
            <a:ext cx="2447925" cy="1152525"/>
          </a:xfrm>
          <a:custGeom>
            <a:avLst/>
            <a:gdLst/>
            <a:ahLst/>
            <a:cxnLst/>
            <a:rect l="l" t="t" r="r" b="b"/>
            <a:pathLst>
              <a:path w="2447925" h="1152525">
                <a:moveTo>
                  <a:pt x="0" y="576071"/>
                </a:moveTo>
                <a:lnTo>
                  <a:pt x="6728" y="515302"/>
                </a:lnTo>
                <a:lnTo>
                  <a:pt x="26463" y="456354"/>
                </a:lnTo>
                <a:lnTo>
                  <a:pt x="58527" y="399547"/>
                </a:lnTo>
                <a:lnTo>
                  <a:pt x="102245" y="345199"/>
                </a:lnTo>
                <a:lnTo>
                  <a:pt x="156940" y="293629"/>
                </a:lnTo>
                <a:lnTo>
                  <a:pt x="188192" y="268985"/>
                </a:lnTo>
                <a:lnTo>
                  <a:pt x="221934" y="245155"/>
                </a:lnTo>
                <a:lnTo>
                  <a:pt x="258083" y="222179"/>
                </a:lnTo>
                <a:lnTo>
                  <a:pt x="296553" y="200096"/>
                </a:lnTo>
                <a:lnTo>
                  <a:pt x="337260" y="178947"/>
                </a:lnTo>
                <a:lnTo>
                  <a:pt x="380118" y="158771"/>
                </a:lnTo>
                <a:lnTo>
                  <a:pt x="425045" y="139608"/>
                </a:lnTo>
                <a:lnTo>
                  <a:pt x="471955" y="121498"/>
                </a:lnTo>
                <a:lnTo>
                  <a:pt x="520763" y="104481"/>
                </a:lnTo>
                <a:lnTo>
                  <a:pt x="571386" y="88596"/>
                </a:lnTo>
                <a:lnTo>
                  <a:pt x="623737" y="73883"/>
                </a:lnTo>
                <a:lnTo>
                  <a:pt x="677734" y="60383"/>
                </a:lnTo>
                <a:lnTo>
                  <a:pt x="733291" y="48135"/>
                </a:lnTo>
                <a:lnTo>
                  <a:pt x="790324" y="37178"/>
                </a:lnTo>
                <a:lnTo>
                  <a:pt x="848748" y="27554"/>
                </a:lnTo>
                <a:lnTo>
                  <a:pt x="908479" y="19300"/>
                </a:lnTo>
                <a:lnTo>
                  <a:pt x="969431" y="12458"/>
                </a:lnTo>
                <a:lnTo>
                  <a:pt x="1031521" y="7067"/>
                </a:lnTo>
                <a:lnTo>
                  <a:pt x="1094665" y="3167"/>
                </a:lnTo>
                <a:lnTo>
                  <a:pt x="1158776" y="798"/>
                </a:lnTo>
                <a:lnTo>
                  <a:pt x="1223772" y="0"/>
                </a:lnTo>
                <a:lnTo>
                  <a:pt x="1288767" y="798"/>
                </a:lnTo>
                <a:lnTo>
                  <a:pt x="1352878" y="3167"/>
                </a:lnTo>
                <a:lnTo>
                  <a:pt x="1416022" y="7067"/>
                </a:lnTo>
                <a:lnTo>
                  <a:pt x="1478112" y="12458"/>
                </a:lnTo>
                <a:lnTo>
                  <a:pt x="1539064" y="19300"/>
                </a:lnTo>
                <a:lnTo>
                  <a:pt x="1598795" y="27554"/>
                </a:lnTo>
                <a:lnTo>
                  <a:pt x="1657219" y="37178"/>
                </a:lnTo>
                <a:lnTo>
                  <a:pt x="1714252" y="48135"/>
                </a:lnTo>
                <a:lnTo>
                  <a:pt x="1769809" y="60383"/>
                </a:lnTo>
                <a:lnTo>
                  <a:pt x="1823806" y="73883"/>
                </a:lnTo>
                <a:lnTo>
                  <a:pt x="1876157" y="88596"/>
                </a:lnTo>
                <a:lnTo>
                  <a:pt x="1926780" y="104481"/>
                </a:lnTo>
                <a:lnTo>
                  <a:pt x="1975588" y="121498"/>
                </a:lnTo>
                <a:lnTo>
                  <a:pt x="2022498" y="139608"/>
                </a:lnTo>
                <a:lnTo>
                  <a:pt x="2067425" y="158771"/>
                </a:lnTo>
                <a:lnTo>
                  <a:pt x="2110283" y="178947"/>
                </a:lnTo>
                <a:lnTo>
                  <a:pt x="2150990" y="200096"/>
                </a:lnTo>
                <a:lnTo>
                  <a:pt x="2189460" y="222179"/>
                </a:lnTo>
                <a:lnTo>
                  <a:pt x="2225609" y="245155"/>
                </a:lnTo>
                <a:lnTo>
                  <a:pt x="2259351" y="268985"/>
                </a:lnTo>
                <a:lnTo>
                  <a:pt x="2290603" y="293629"/>
                </a:lnTo>
                <a:lnTo>
                  <a:pt x="2319280" y="319047"/>
                </a:lnTo>
                <a:lnTo>
                  <a:pt x="2368571" y="372046"/>
                </a:lnTo>
                <a:lnTo>
                  <a:pt x="2406547" y="427663"/>
                </a:lnTo>
                <a:lnTo>
                  <a:pt x="2432531" y="485580"/>
                </a:lnTo>
                <a:lnTo>
                  <a:pt x="2445847" y="545479"/>
                </a:lnTo>
                <a:lnTo>
                  <a:pt x="2447544" y="576071"/>
                </a:lnTo>
                <a:lnTo>
                  <a:pt x="2445847" y="606664"/>
                </a:lnTo>
                <a:lnTo>
                  <a:pt x="2432531" y="666563"/>
                </a:lnTo>
                <a:lnTo>
                  <a:pt x="2406547" y="724480"/>
                </a:lnTo>
                <a:lnTo>
                  <a:pt x="2368571" y="780097"/>
                </a:lnTo>
                <a:lnTo>
                  <a:pt x="2319280" y="833096"/>
                </a:lnTo>
                <a:lnTo>
                  <a:pt x="2290603" y="858514"/>
                </a:lnTo>
                <a:lnTo>
                  <a:pt x="2259351" y="883158"/>
                </a:lnTo>
                <a:lnTo>
                  <a:pt x="2225609" y="906988"/>
                </a:lnTo>
                <a:lnTo>
                  <a:pt x="2189460" y="929964"/>
                </a:lnTo>
                <a:lnTo>
                  <a:pt x="2150990" y="952047"/>
                </a:lnTo>
                <a:lnTo>
                  <a:pt x="2110283" y="973196"/>
                </a:lnTo>
                <a:lnTo>
                  <a:pt x="2067425" y="993372"/>
                </a:lnTo>
                <a:lnTo>
                  <a:pt x="2022498" y="1012535"/>
                </a:lnTo>
                <a:lnTo>
                  <a:pt x="1975588" y="1030645"/>
                </a:lnTo>
                <a:lnTo>
                  <a:pt x="1926780" y="1047662"/>
                </a:lnTo>
                <a:lnTo>
                  <a:pt x="1876157" y="1063547"/>
                </a:lnTo>
                <a:lnTo>
                  <a:pt x="1823806" y="1078260"/>
                </a:lnTo>
                <a:lnTo>
                  <a:pt x="1769809" y="1091760"/>
                </a:lnTo>
                <a:lnTo>
                  <a:pt x="1714252" y="1104008"/>
                </a:lnTo>
                <a:lnTo>
                  <a:pt x="1657219" y="1114965"/>
                </a:lnTo>
                <a:lnTo>
                  <a:pt x="1598795" y="1124589"/>
                </a:lnTo>
                <a:lnTo>
                  <a:pt x="1539064" y="1132843"/>
                </a:lnTo>
                <a:lnTo>
                  <a:pt x="1478112" y="1139685"/>
                </a:lnTo>
                <a:lnTo>
                  <a:pt x="1416022" y="1145076"/>
                </a:lnTo>
                <a:lnTo>
                  <a:pt x="1352878" y="1148976"/>
                </a:lnTo>
                <a:lnTo>
                  <a:pt x="1288767" y="1151345"/>
                </a:lnTo>
                <a:lnTo>
                  <a:pt x="1223772" y="1152143"/>
                </a:lnTo>
                <a:lnTo>
                  <a:pt x="1158776" y="1151345"/>
                </a:lnTo>
                <a:lnTo>
                  <a:pt x="1094665" y="1148976"/>
                </a:lnTo>
                <a:lnTo>
                  <a:pt x="1031521" y="1145076"/>
                </a:lnTo>
                <a:lnTo>
                  <a:pt x="969431" y="1139685"/>
                </a:lnTo>
                <a:lnTo>
                  <a:pt x="908479" y="1132843"/>
                </a:lnTo>
                <a:lnTo>
                  <a:pt x="848748" y="1124589"/>
                </a:lnTo>
                <a:lnTo>
                  <a:pt x="790324" y="1114965"/>
                </a:lnTo>
                <a:lnTo>
                  <a:pt x="733291" y="1104008"/>
                </a:lnTo>
                <a:lnTo>
                  <a:pt x="677734" y="1091760"/>
                </a:lnTo>
                <a:lnTo>
                  <a:pt x="623737" y="1078260"/>
                </a:lnTo>
                <a:lnTo>
                  <a:pt x="571386" y="1063547"/>
                </a:lnTo>
                <a:lnTo>
                  <a:pt x="520763" y="1047662"/>
                </a:lnTo>
                <a:lnTo>
                  <a:pt x="471955" y="1030645"/>
                </a:lnTo>
                <a:lnTo>
                  <a:pt x="425045" y="1012535"/>
                </a:lnTo>
                <a:lnTo>
                  <a:pt x="380118" y="993372"/>
                </a:lnTo>
                <a:lnTo>
                  <a:pt x="337260" y="973196"/>
                </a:lnTo>
                <a:lnTo>
                  <a:pt x="296553" y="952047"/>
                </a:lnTo>
                <a:lnTo>
                  <a:pt x="258083" y="929964"/>
                </a:lnTo>
                <a:lnTo>
                  <a:pt x="221934" y="906988"/>
                </a:lnTo>
                <a:lnTo>
                  <a:pt x="188192" y="883158"/>
                </a:lnTo>
                <a:lnTo>
                  <a:pt x="156940" y="858514"/>
                </a:lnTo>
                <a:lnTo>
                  <a:pt x="128263" y="833096"/>
                </a:lnTo>
                <a:lnTo>
                  <a:pt x="78972" y="780097"/>
                </a:lnTo>
                <a:lnTo>
                  <a:pt x="40996" y="724480"/>
                </a:lnTo>
                <a:lnTo>
                  <a:pt x="15012" y="666563"/>
                </a:lnTo>
                <a:lnTo>
                  <a:pt x="1696" y="606664"/>
                </a:lnTo>
                <a:lnTo>
                  <a:pt x="0" y="576071"/>
                </a:lnTo>
                <a:close/>
              </a:path>
            </a:pathLst>
          </a:custGeom>
          <a:ln w="25400">
            <a:solidFill>
              <a:srgbClr val="FF0000"/>
            </a:solidFill>
          </a:ln>
        </p:spPr>
        <p:txBody>
          <a:bodyPr wrap="square" lIns="0" tIns="0" rIns="0" bIns="0" rtlCol="0"/>
          <a:lstStyl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115054" y="914526"/>
            <a:ext cx="3674110"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ISO14060</a:t>
            </a:r>
            <a:r>
              <a:rPr spc="5" dirty="0"/>
              <a:t>族标准</a:t>
            </a:r>
            <a:r>
              <a:rPr spc="-5" dirty="0"/>
              <a:t>产</a:t>
            </a:r>
            <a:r>
              <a:rPr spc="-10" dirty="0"/>
              <a:t>生</a:t>
            </a:r>
            <a:endParaRPr spc="-10" dirty="0"/>
          </a:p>
        </p:txBody>
      </p:sp>
      <p:sp>
        <p:nvSpPr>
          <p:cNvPr id="3" name="object 3"/>
          <p:cNvSpPr/>
          <p:nvPr/>
        </p:nvSpPr>
        <p:spPr>
          <a:xfrm>
            <a:off x="2072640" y="1720595"/>
            <a:ext cx="190500" cy="195072"/>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072640" y="2458211"/>
            <a:ext cx="190500" cy="195072"/>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2529839" y="3570732"/>
            <a:ext cx="152400" cy="160020"/>
          </a:xfrm>
          <a:prstGeom prst="rect">
            <a:avLst/>
          </a:prstGeom>
          <a:blipFill>
            <a:blip r:embed="rId3" cstate="print"/>
            <a:stretch>
              <a:fillRect/>
            </a:stretch>
          </a:blipFill>
        </p:spPr>
        <p:txBody>
          <a:bodyPr wrap="square" lIns="0" tIns="0" rIns="0" bIns="0" rtlCol="0"/>
          <a:lstStyle/>
          <a:p/>
        </p:txBody>
      </p:sp>
      <p:sp>
        <p:nvSpPr>
          <p:cNvPr id="6" name="object 6"/>
          <p:cNvSpPr/>
          <p:nvPr/>
        </p:nvSpPr>
        <p:spPr>
          <a:xfrm>
            <a:off x="2529839" y="3899915"/>
            <a:ext cx="152400" cy="160019"/>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2529839" y="4229100"/>
            <a:ext cx="152400" cy="160019"/>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2529839" y="4558284"/>
            <a:ext cx="152400" cy="160019"/>
          </a:xfrm>
          <a:prstGeom prst="rect">
            <a:avLst/>
          </a:prstGeom>
          <a:blipFill>
            <a:blip r:embed="rId3" cstate="print"/>
            <a:stretch>
              <a:fillRect/>
            </a:stretch>
          </a:blipFill>
        </p:spPr>
        <p:txBody>
          <a:bodyPr wrap="square" lIns="0" tIns="0" rIns="0" bIns="0" rtlCol="0"/>
          <a:lstStyle/>
          <a:p/>
        </p:txBody>
      </p:sp>
      <p:sp>
        <p:nvSpPr>
          <p:cNvPr id="9" name="object 9"/>
          <p:cNvSpPr txBox="1"/>
          <p:nvPr/>
        </p:nvSpPr>
        <p:spPr>
          <a:xfrm>
            <a:off x="2403144" y="1621662"/>
            <a:ext cx="7671434" cy="3192145"/>
          </a:xfrm>
          <a:prstGeom prst="rect">
            <a:avLst/>
          </a:prstGeom>
        </p:spPr>
        <p:txBody>
          <a:bodyPr vert="horz" wrap="square" lIns="0" tIns="12065" rIns="0" bIns="0" rtlCol="0">
            <a:spAutoFit/>
          </a:bodyPr>
          <a:lstStyle/>
          <a:p>
            <a:pPr marL="12700" marR="5080">
              <a:lnSpc>
                <a:spcPct val="100000"/>
              </a:lnSpc>
              <a:spcBef>
                <a:spcPts val="95"/>
              </a:spcBef>
            </a:pPr>
            <a:r>
              <a:rPr sz="2200" b="1" spc="-10" dirty="0">
                <a:solidFill>
                  <a:srgbClr val="006FC0"/>
                </a:solidFill>
                <a:latin typeface="Calibri" panose="020F0502020204030204"/>
                <a:cs typeface="Calibri" panose="020F0502020204030204"/>
              </a:rPr>
              <a:t>GHG</a:t>
            </a:r>
            <a:r>
              <a:rPr sz="2200" b="1" spc="5" dirty="0">
                <a:solidFill>
                  <a:srgbClr val="006FC0"/>
                </a:solidFill>
                <a:latin typeface="幼圆" panose="02010509060101010101" charset="-122"/>
                <a:cs typeface="幼圆" panose="02010509060101010101" charset="-122"/>
              </a:rPr>
              <a:t>减缓措</a:t>
            </a:r>
            <a:r>
              <a:rPr sz="2200" b="1" spc="10" dirty="0">
                <a:solidFill>
                  <a:srgbClr val="006FC0"/>
                </a:solidFill>
                <a:latin typeface="幼圆" panose="02010509060101010101" charset="-122"/>
                <a:cs typeface="幼圆" panose="02010509060101010101" charset="-122"/>
              </a:rPr>
              <a:t>施</a:t>
            </a:r>
            <a:r>
              <a:rPr sz="2200" b="1" spc="5" dirty="0">
                <a:latin typeface="幼圆" panose="02010509060101010101" charset="-122"/>
                <a:cs typeface="幼圆" panose="02010509060101010101" charset="-122"/>
              </a:rPr>
              <a:t>依</a:t>
            </a:r>
            <a:r>
              <a:rPr sz="2200" b="1" spc="-10" dirty="0">
                <a:latin typeface="幼圆" panose="02010509060101010101" charset="-122"/>
                <a:cs typeface="幼圆" panose="02010509060101010101" charset="-122"/>
              </a:rPr>
              <a:t>赖</a:t>
            </a:r>
            <a:r>
              <a:rPr sz="2200" b="1" spc="5" dirty="0">
                <a:latin typeface="幼圆" panose="02010509060101010101" charset="-122"/>
                <a:cs typeface="幼圆" panose="02010509060101010101" charset="-122"/>
              </a:rPr>
              <a:t>于</a:t>
            </a:r>
            <a:r>
              <a:rPr sz="2200" b="1" dirty="0">
                <a:latin typeface="幼圆" panose="02010509060101010101" charset="-122"/>
                <a:cs typeface="幼圆" panose="02010509060101010101" charset="-122"/>
              </a:rPr>
              <a:t>对</a:t>
            </a:r>
            <a:r>
              <a:rPr sz="2200" b="1" spc="-5" dirty="0">
                <a:latin typeface="Calibri" panose="020F0502020204030204"/>
                <a:cs typeface="Calibri" panose="020F0502020204030204"/>
              </a:rPr>
              <a:t>GHG</a:t>
            </a:r>
            <a:r>
              <a:rPr sz="2200" b="1" spc="-10" dirty="0">
                <a:latin typeface="幼圆" panose="02010509060101010101" charset="-122"/>
                <a:cs typeface="幼圆" panose="02010509060101010101" charset="-122"/>
              </a:rPr>
              <a:t>排</a:t>
            </a:r>
            <a:r>
              <a:rPr sz="2200" b="1" spc="5" dirty="0">
                <a:latin typeface="幼圆" panose="02010509060101010101" charset="-122"/>
                <a:cs typeface="幼圆" panose="02010509060101010101" charset="-122"/>
              </a:rPr>
              <a:t>放</a:t>
            </a:r>
            <a:r>
              <a:rPr sz="2200" b="1" dirty="0">
                <a:latin typeface="幼圆" panose="02010509060101010101" charset="-122"/>
                <a:cs typeface="幼圆" panose="02010509060101010101" charset="-122"/>
              </a:rPr>
              <a:t>和</a:t>
            </a:r>
            <a:r>
              <a:rPr sz="2200" b="1" spc="-5" dirty="0">
                <a:latin typeface="Calibri" panose="020F0502020204030204"/>
                <a:cs typeface="Calibri" panose="020F0502020204030204"/>
              </a:rPr>
              <a:t>/</a:t>
            </a:r>
            <a:r>
              <a:rPr sz="2200" b="1" spc="5" dirty="0">
                <a:latin typeface="幼圆" panose="02010509060101010101" charset="-122"/>
                <a:cs typeface="幼圆" panose="02010509060101010101" charset="-122"/>
              </a:rPr>
              <a:t>或</a:t>
            </a:r>
            <a:r>
              <a:rPr sz="2200" b="1" spc="-10" dirty="0">
                <a:latin typeface="幼圆" panose="02010509060101010101" charset="-122"/>
                <a:cs typeface="幼圆" panose="02010509060101010101" charset="-122"/>
              </a:rPr>
              <a:t>清除</a:t>
            </a:r>
            <a:r>
              <a:rPr sz="2200" b="1" spc="5" dirty="0">
                <a:latin typeface="幼圆" panose="02010509060101010101" charset="-122"/>
                <a:cs typeface="幼圆" panose="02010509060101010101" charset="-122"/>
              </a:rPr>
              <a:t>的</a:t>
            </a:r>
            <a:r>
              <a:rPr sz="2200" b="1" spc="-10" dirty="0">
                <a:latin typeface="幼圆" panose="02010509060101010101" charset="-122"/>
                <a:cs typeface="幼圆" panose="02010509060101010101" charset="-122"/>
              </a:rPr>
              <a:t>量化</a:t>
            </a:r>
            <a:r>
              <a:rPr sz="2200" b="1" spc="5" dirty="0">
                <a:latin typeface="幼圆" panose="02010509060101010101" charset="-122"/>
                <a:cs typeface="幼圆" panose="02010509060101010101" charset="-122"/>
              </a:rPr>
              <a:t>、</a:t>
            </a:r>
            <a:r>
              <a:rPr sz="2200" b="1" spc="-10" dirty="0">
                <a:latin typeface="幼圆" panose="02010509060101010101" charset="-122"/>
                <a:cs typeface="幼圆" panose="02010509060101010101" charset="-122"/>
              </a:rPr>
              <a:t>监</a:t>
            </a:r>
            <a:r>
              <a:rPr sz="2200" b="1" spc="5" dirty="0">
                <a:latin typeface="幼圆" panose="02010509060101010101" charset="-122"/>
                <a:cs typeface="幼圆" panose="02010509060101010101" charset="-122"/>
              </a:rPr>
              <a:t>测</a:t>
            </a:r>
            <a:r>
              <a:rPr sz="2200" b="1" spc="-10" dirty="0">
                <a:latin typeface="幼圆" panose="02010509060101010101" charset="-122"/>
                <a:cs typeface="幼圆" panose="02010509060101010101" charset="-122"/>
              </a:rPr>
              <a:t>、报</a:t>
            </a:r>
            <a:r>
              <a:rPr sz="2200" b="1" spc="-15" dirty="0">
                <a:latin typeface="幼圆" panose="02010509060101010101" charset="-122"/>
                <a:cs typeface="幼圆" panose="02010509060101010101" charset="-122"/>
              </a:rPr>
              <a:t>告 </a:t>
            </a:r>
            <a:r>
              <a:rPr sz="2200" b="1" spc="5" dirty="0">
                <a:latin typeface="幼圆" panose="02010509060101010101" charset="-122"/>
                <a:cs typeface="幼圆" panose="02010509060101010101" charset="-122"/>
              </a:rPr>
              <a:t>和</a:t>
            </a:r>
            <a:r>
              <a:rPr sz="2200" b="1" spc="-10" dirty="0">
                <a:latin typeface="幼圆" panose="02010509060101010101" charset="-122"/>
                <a:cs typeface="幼圆" panose="02010509060101010101" charset="-122"/>
              </a:rPr>
              <a:t>核查</a:t>
            </a:r>
            <a:r>
              <a:rPr sz="2200" b="1" spc="-15" dirty="0">
                <a:latin typeface="幼圆" panose="02010509060101010101" charset="-122"/>
                <a:cs typeface="幼圆" panose="02010509060101010101" charset="-122"/>
              </a:rPr>
              <a:t>。</a:t>
            </a:r>
            <a:endParaRPr sz="2200">
              <a:latin typeface="幼圆" panose="02010509060101010101" charset="-122"/>
              <a:cs typeface="幼圆" panose="02010509060101010101" charset="-122"/>
            </a:endParaRPr>
          </a:p>
          <a:p>
            <a:pPr marL="12700">
              <a:lnSpc>
                <a:spcPct val="100000"/>
              </a:lnSpc>
              <a:spcBef>
                <a:spcPts val="530"/>
              </a:spcBef>
            </a:pPr>
            <a:r>
              <a:rPr sz="2200" b="1" spc="-5" dirty="0">
                <a:latin typeface="Calibri" panose="020F0502020204030204"/>
                <a:cs typeface="Calibri" panose="020F0502020204030204"/>
              </a:rPr>
              <a:t>ISO</a:t>
            </a:r>
            <a:r>
              <a:rPr sz="2200" b="1" spc="-25" dirty="0">
                <a:latin typeface="Calibri" panose="020F0502020204030204"/>
                <a:cs typeface="Calibri" panose="020F0502020204030204"/>
              </a:rPr>
              <a:t> </a:t>
            </a:r>
            <a:r>
              <a:rPr sz="2200" b="1" dirty="0">
                <a:latin typeface="Calibri" panose="020F0502020204030204"/>
                <a:cs typeface="Calibri" panose="020F0502020204030204"/>
              </a:rPr>
              <a:t>14060</a:t>
            </a:r>
            <a:r>
              <a:rPr sz="2200" b="1" spc="5" dirty="0">
                <a:latin typeface="幼圆" panose="02010509060101010101" charset="-122"/>
                <a:cs typeface="幼圆" panose="02010509060101010101" charset="-122"/>
              </a:rPr>
              <a:t>族系列</a:t>
            </a:r>
            <a:r>
              <a:rPr sz="2200" b="1" spc="-10" dirty="0">
                <a:latin typeface="幼圆" panose="02010509060101010101" charset="-122"/>
                <a:cs typeface="幼圆" panose="02010509060101010101" charset="-122"/>
              </a:rPr>
              <a:t>指南</a:t>
            </a:r>
            <a:r>
              <a:rPr sz="2200" b="1" spc="20" dirty="0">
                <a:latin typeface="幼圆" panose="02010509060101010101" charset="-122"/>
                <a:cs typeface="幼圆" panose="02010509060101010101" charset="-122"/>
              </a:rPr>
              <a:t>对</a:t>
            </a:r>
            <a:r>
              <a:rPr sz="2200" b="1" spc="-5" dirty="0">
                <a:latin typeface="Calibri" panose="020F0502020204030204"/>
                <a:cs typeface="Calibri" panose="020F0502020204030204"/>
              </a:rPr>
              <a:t>GHG</a:t>
            </a:r>
            <a:r>
              <a:rPr sz="2200" b="1" spc="-10" dirty="0">
                <a:latin typeface="幼圆" panose="02010509060101010101" charset="-122"/>
                <a:cs typeface="幼圆" panose="02010509060101010101" charset="-122"/>
              </a:rPr>
              <a:t>排</a:t>
            </a:r>
            <a:r>
              <a:rPr sz="2200" b="1" spc="5" dirty="0">
                <a:latin typeface="幼圆" panose="02010509060101010101" charset="-122"/>
                <a:cs typeface="幼圆" panose="02010509060101010101" charset="-122"/>
              </a:rPr>
              <a:t>放</a:t>
            </a:r>
            <a:r>
              <a:rPr sz="2200" b="1" spc="-10" dirty="0">
                <a:latin typeface="幼圆" panose="02010509060101010101" charset="-122"/>
                <a:cs typeface="幼圆" panose="02010509060101010101" charset="-122"/>
              </a:rPr>
              <a:t>和清</a:t>
            </a:r>
            <a:r>
              <a:rPr sz="2200" b="1" spc="5" dirty="0">
                <a:latin typeface="幼圆" panose="02010509060101010101" charset="-122"/>
                <a:cs typeface="幼圆" panose="02010509060101010101" charset="-122"/>
              </a:rPr>
              <a:t>除</a:t>
            </a:r>
            <a:r>
              <a:rPr sz="2200" b="1" spc="-10" dirty="0">
                <a:latin typeface="幼圆" panose="02010509060101010101" charset="-122"/>
                <a:cs typeface="幼圆" panose="02010509060101010101" charset="-122"/>
              </a:rPr>
              <a:t>的量</a:t>
            </a:r>
            <a:r>
              <a:rPr sz="2200" b="1" spc="5" dirty="0">
                <a:latin typeface="幼圆" panose="02010509060101010101" charset="-122"/>
                <a:cs typeface="幼圆" panose="02010509060101010101" charset="-122"/>
              </a:rPr>
              <a:t>化</a:t>
            </a:r>
            <a:r>
              <a:rPr sz="2200" b="1" spc="-10" dirty="0">
                <a:latin typeface="幼圆" panose="02010509060101010101" charset="-122"/>
                <a:cs typeface="幼圆" panose="02010509060101010101" charset="-122"/>
              </a:rPr>
              <a:t>、</a:t>
            </a:r>
            <a:r>
              <a:rPr sz="2200" b="1" spc="5" dirty="0">
                <a:latin typeface="幼圆" panose="02010509060101010101" charset="-122"/>
                <a:cs typeface="幼圆" panose="02010509060101010101" charset="-122"/>
              </a:rPr>
              <a:t>监</a:t>
            </a:r>
            <a:r>
              <a:rPr sz="2200" b="1" spc="-10" dirty="0">
                <a:latin typeface="幼圆" panose="02010509060101010101" charset="-122"/>
                <a:cs typeface="幼圆" panose="02010509060101010101" charset="-122"/>
              </a:rPr>
              <a:t>测、</a:t>
            </a:r>
            <a:r>
              <a:rPr sz="2200" b="1" spc="5" dirty="0">
                <a:latin typeface="幼圆" panose="02010509060101010101" charset="-122"/>
                <a:cs typeface="幼圆" panose="02010509060101010101" charset="-122"/>
              </a:rPr>
              <a:t>报</a:t>
            </a:r>
            <a:r>
              <a:rPr sz="2200" b="1" spc="-10" dirty="0">
                <a:latin typeface="幼圆" panose="02010509060101010101" charset="-122"/>
                <a:cs typeface="幼圆" panose="02010509060101010101" charset="-122"/>
              </a:rPr>
              <a:t>告</a:t>
            </a:r>
            <a:r>
              <a:rPr sz="2200" b="1" spc="-15" dirty="0">
                <a:latin typeface="幼圆" panose="02010509060101010101" charset="-122"/>
                <a:cs typeface="幼圆" panose="02010509060101010101" charset="-122"/>
              </a:rPr>
              <a:t>和</a:t>
            </a:r>
            <a:endParaRPr sz="2200">
              <a:latin typeface="幼圆" panose="02010509060101010101" charset="-122"/>
              <a:cs typeface="幼圆" panose="02010509060101010101" charset="-122"/>
            </a:endParaRPr>
          </a:p>
          <a:p>
            <a:pPr marL="12700">
              <a:lnSpc>
                <a:spcPct val="100000"/>
              </a:lnSpc>
            </a:pPr>
            <a:r>
              <a:rPr sz="2200" b="1" dirty="0">
                <a:latin typeface="幼圆" panose="02010509060101010101" charset="-122"/>
                <a:cs typeface="幼圆" panose="02010509060101010101" charset="-122"/>
              </a:rPr>
              <a:t>审定或核查</a:t>
            </a:r>
            <a:r>
              <a:rPr sz="2200" b="1" spc="-10" dirty="0">
                <a:latin typeface="幼圆" panose="02010509060101010101" charset="-122"/>
                <a:cs typeface="幼圆" panose="02010509060101010101" charset="-122"/>
              </a:rPr>
              <a:t>作</a:t>
            </a:r>
            <a:r>
              <a:rPr sz="2200" b="1" dirty="0">
                <a:latin typeface="幼圆" panose="02010509060101010101" charset="-122"/>
                <a:cs typeface="幼圆" panose="02010509060101010101" charset="-122"/>
              </a:rPr>
              <a:t>出</a:t>
            </a:r>
            <a:r>
              <a:rPr sz="2200" b="1" spc="-10" dirty="0">
                <a:latin typeface="幼圆" panose="02010509060101010101" charset="-122"/>
                <a:cs typeface="幼圆" panose="02010509060101010101" charset="-122"/>
              </a:rPr>
              <a:t>澄清</a:t>
            </a:r>
            <a:r>
              <a:rPr sz="2200" b="1" dirty="0">
                <a:latin typeface="幼圆" panose="02010509060101010101" charset="-122"/>
                <a:cs typeface="幼圆" panose="02010509060101010101" charset="-122"/>
              </a:rPr>
              <a:t>和</a:t>
            </a:r>
            <a:r>
              <a:rPr sz="2200" b="1" spc="-10" dirty="0">
                <a:latin typeface="幼圆" panose="02010509060101010101" charset="-122"/>
                <a:cs typeface="幼圆" panose="02010509060101010101" charset="-122"/>
              </a:rPr>
              <a:t>统</a:t>
            </a:r>
            <a:r>
              <a:rPr sz="2200" b="1" dirty="0">
                <a:latin typeface="幼圆" panose="02010509060101010101" charset="-122"/>
                <a:cs typeface="幼圆" panose="02010509060101010101" charset="-122"/>
              </a:rPr>
              <a:t>一</a:t>
            </a:r>
            <a:r>
              <a:rPr sz="2200" b="1" spc="-10" dirty="0">
                <a:latin typeface="幼圆" panose="02010509060101010101" charset="-122"/>
                <a:cs typeface="幼圆" panose="02010509060101010101" charset="-122"/>
              </a:rPr>
              <a:t>。增</a:t>
            </a:r>
            <a:r>
              <a:rPr sz="2200" b="1" spc="40" dirty="0">
                <a:latin typeface="幼圆" panose="02010509060101010101" charset="-122"/>
                <a:cs typeface="幼圆" panose="02010509060101010101" charset="-122"/>
              </a:rPr>
              <a:t>强</a:t>
            </a:r>
            <a:r>
              <a:rPr sz="2200" b="1" spc="-10" dirty="0">
                <a:latin typeface="Calibri" panose="020F0502020204030204"/>
                <a:cs typeface="Calibri" panose="020F0502020204030204"/>
              </a:rPr>
              <a:t>GHG</a:t>
            </a:r>
            <a:r>
              <a:rPr sz="2200" b="1" spc="5" dirty="0">
                <a:latin typeface="幼圆" panose="02010509060101010101" charset="-122"/>
                <a:cs typeface="幼圆" panose="02010509060101010101" charset="-122"/>
              </a:rPr>
              <a:t>量</a:t>
            </a:r>
            <a:r>
              <a:rPr sz="2200" b="1" spc="-10" dirty="0">
                <a:latin typeface="幼圆" panose="02010509060101010101" charset="-122"/>
                <a:cs typeface="幼圆" panose="02010509060101010101" charset="-122"/>
              </a:rPr>
              <a:t>化</a:t>
            </a:r>
            <a:r>
              <a:rPr sz="2200" b="1" spc="5" dirty="0">
                <a:latin typeface="幼圆" panose="02010509060101010101" charset="-122"/>
                <a:cs typeface="幼圆" panose="02010509060101010101" charset="-122"/>
              </a:rPr>
              <a:t>的</a:t>
            </a:r>
            <a:r>
              <a:rPr sz="2200" b="1" spc="-10" dirty="0">
                <a:latin typeface="幼圆" panose="02010509060101010101" charset="-122"/>
                <a:cs typeface="幼圆" panose="02010509060101010101" charset="-122"/>
              </a:rPr>
              <a:t>环境</a:t>
            </a:r>
            <a:r>
              <a:rPr sz="2200" b="1" spc="5" dirty="0">
                <a:latin typeface="幼圆" panose="02010509060101010101" charset="-122"/>
                <a:cs typeface="幼圆" panose="02010509060101010101" charset="-122"/>
              </a:rPr>
              <a:t>完</a:t>
            </a:r>
            <a:r>
              <a:rPr sz="2200" b="1" spc="-10" dirty="0">
                <a:latin typeface="幼圆" panose="02010509060101010101" charset="-122"/>
                <a:cs typeface="幼圆" panose="02010509060101010101" charset="-122"/>
              </a:rPr>
              <a:t>整</a:t>
            </a:r>
            <a:r>
              <a:rPr sz="2200" b="1" spc="5" dirty="0">
                <a:latin typeface="幼圆" panose="02010509060101010101" charset="-122"/>
                <a:cs typeface="幼圆" panose="02010509060101010101" charset="-122"/>
              </a:rPr>
              <a:t>性</a:t>
            </a:r>
            <a:r>
              <a:rPr sz="2200" b="1" spc="-15" dirty="0">
                <a:latin typeface="幼圆" panose="02010509060101010101" charset="-122"/>
                <a:cs typeface="幼圆" panose="02010509060101010101" charset="-122"/>
              </a:rPr>
              <a:t>：</a:t>
            </a:r>
            <a:endParaRPr sz="2200">
              <a:latin typeface="幼圆" panose="02010509060101010101" charset="-122"/>
              <a:cs typeface="幼圆" panose="02010509060101010101" charset="-122"/>
            </a:endParaRPr>
          </a:p>
          <a:p>
            <a:pPr>
              <a:lnSpc>
                <a:spcPct val="100000"/>
              </a:lnSpc>
              <a:spcBef>
                <a:spcPts val="50"/>
              </a:spcBef>
            </a:pPr>
            <a:endParaRPr sz="3100">
              <a:latin typeface="Times New Roman" panose="02020603050405020304"/>
              <a:cs typeface="Times New Roman" panose="02020603050405020304"/>
            </a:endParaRPr>
          </a:p>
          <a:p>
            <a:pPr marL="583565" indent="-170815">
              <a:lnSpc>
                <a:spcPct val="100000"/>
              </a:lnSpc>
              <a:buFont typeface="Calibri" panose="020F0502020204030204"/>
              <a:buChar char="–"/>
              <a:tabLst>
                <a:tab pos="584200" algn="l"/>
              </a:tabLst>
            </a:pPr>
            <a:r>
              <a:rPr sz="1800" dirty="0">
                <a:latin typeface="幼圆" panose="02010509060101010101" charset="-122"/>
                <a:cs typeface="幼圆" panose="02010509060101010101" charset="-122"/>
              </a:rPr>
              <a:t>增强</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量化、监测、报告、核查和审定的可信性、一致性和透明性；</a:t>
            </a:r>
            <a:endParaRPr sz="1800">
              <a:latin typeface="幼圆" panose="02010509060101010101" charset="-122"/>
              <a:cs typeface="幼圆" panose="02010509060101010101" charset="-122"/>
            </a:endParaRPr>
          </a:p>
          <a:p>
            <a:pPr marL="583565" indent="-170815">
              <a:lnSpc>
                <a:spcPct val="100000"/>
              </a:lnSpc>
              <a:spcBef>
                <a:spcPts val="435"/>
              </a:spcBef>
              <a:buFont typeface="Calibri" panose="020F0502020204030204"/>
              <a:buChar char="–"/>
              <a:tabLst>
                <a:tab pos="584200" algn="l"/>
              </a:tabLst>
            </a:pPr>
            <a:r>
              <a:rPr sz="1800" dirty="0">
                <a:latin typeface="幼圆" panose="02010509060101010101" charset="-122"/>
                <a:cs typeface="幼圆" panose="02010509060101010101" charset="-122"/>
              </a:rPr>
              <a:t>促进</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管理战略和计划的制定和实施；</a:t>
            </a:r>
            <a:endParaRPr sz="1800">
              <a:latin typeface="幼圆" panose="02010509060101010101" charset="-122"/>
              <a:cs typeface="幼圆" panose="02010509060101010101" charset="-122"/>
            </a:endParaRPr>
          </a:p>
          <a:p>
            <a:pPr marL="583565" indent="-170815">
              <a:lnSpc>
                <a:spcPct val="100000"/>
              </a:lnSpc>
              <a:spcBef>
                <a:spcPts val="430"/>
              </a:spcBef>
              <a:buFont typeface="Calibri" panose="020F0502020204030204"/>
              <a:buChar char="–"/>
              <a:tabLst>
                <a:tab pos="584200" algn="l"/>
              </a:tabLst>
            </a:pPr>
            <a:r>
              <a:rPr sz="1800" spc="-5" dirty="0">
                <a:latin typeface="幼圆" panose="02010509060101010101" charset="-122"/>
                <a:cs typeface="幼圆" panose="02010509060101010101" charset="-122"/>
              </a:rPr>
              <a:t>通过减排或增加清除来促进缓解措施的制定和实施；</a:t>
            </a:r>
            <a:endParaRPr sz="1800">
              <a:latin typeface="幼圆" panose="02010509060101010101" charset="-122"/>
              <a:cs typeface="幼圆" panose="02010509060101010101" charset="-122"/>
            </a:endParaRPr>
          </a:p>
          <a:p>
            <a:pPr marL="583565" indent="-170815">
              <a:lnSpc>
                <a:spcPct val="100000"/>
              </a:lnSpc>
              <a:spcBef>
                <a:spcPts val="435"/>
              </a:spcBef>
              <a:buFont typeface="Calibri" panose="020F0502020204030204"/>
              <a:buChar char="–"/>
              <a:tabLst>
                <a:tab pos="584200" algn="l"/>
              </a:tabLst>
            </a:pPr>
            <a:r>
              <a:rPr sz="1800" dirty="0">
                <a:latin typeface="幼圆" panose="02010509060101010101" charset="-122"/>
                <a:cs typeface="幼圆" panose="02010509060101010101" charset="-122"/>
              </a:rPr>
              <a:t>有助于跟踪在减少</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排放和</a:t>
            </a:r>
            <a:r>
              <a:rPr sz="1800" dirty="0">
                <a:latin typeface="Calibri" panose="020F0502020204030204"/>
                <a:cs typeface="Calibri" panose="020F0502020204030204"/>
              </a:rPr>
              <a:t>/</a:t>
            </a:r>
            <a:r>
              <a:rPr sz="1800" dirty="0">
                <a:latin typeface="幼圆" panose="02010509060101010101" charset="-122"/>
                <a:cs typeface="幼圆" panose="02010509060101010101" charset="-122"/>
              </a:rPr>
              <a:t>或增加</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清除方面的表现和进展。</a:t>
            </a:r>
            <a:endParaRPr sz="1800">
              <a:latin typeface="幼圆" panose="02010509060101010101" charset="-122"/>
              <a:cs typeface="幼圆" panose="02010509060101010101"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403598" y="2590876"/>
            <a:ext cx="3383279" cy="505460"/>
          </a:xfrm>
          <a:prstGeom prst="rect">
            <a:avLst/>
          </a:prstGeom>
        </p:spPr>
        <p:txBody>
          <a:bodyPr vert="horz" wrap="square" lIns="0" tIns="13335" rIns="0" bIns="0" rtlCol="0">
            <a:spAutoFit/>
          </a:bodyPr>
          <a:lstStyle/>
          <a:p>
            <a:pPr marL="12700">
              <a:lnSpc>
                <a:spcPct val="100000"/>
              </a:lnSpc>
              <a:spcBef>
                <a:spcPts val="105"/>
              </a:spcBef>
            </a:pPr>
            <a:r>
              <a:rPr spc="5" dirty="0">
                <a:solidFill>
                  <a:schemeClr val="tx2"/>
                </a:solidFill>
              </a:rPr>
              <a:t>第二</a:t>
            </a:r>
            <a:r>
              <a:rPr spc="-10" dirty="0">
                <a:solidFill>
                  <a:schemeClr val="tx2"/>
                </a:solidFill>
              </a:rPr>
              <a:t>部</a:t>
            </a:r>
            <a:r>
              <a:rPr spc="695" dirty="0">
                <a:solidFill>
                  <a:schemeClr val="tx2"/>
                </a:solidFill>
              </a:rPr>
              <a:t>分</a:t>
            </a:r>
            <a:r>
              <a:rPr spc="5" dirty="0">
                <a:solidFill>
                  <a:schemeClr val="tx2"/>
                </a:solidFill>
              </a:rPr>
              <a:t>标准</a:t>
            </a:r>
            <a:r>
              <a:rPr spc="-10" dirty="0">
                <a:solidFill>
                  <a:schemeClr val="tx2"/>
                </a:solidFill>
              </a:rPr>
              <a:t>介绍</a:t>
            </a:r>
            <a:endParaRPr spc="-10" dirty="0">
              <a:solidFill>
                <a:schemeClr val="tx2"/>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419346" y="1066926"/>
            <a:ext cx="2860675"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ISO14060</a:t>
            </a:r>
            <a:r>
              <a:rPr spc="10" dirty="0"/>
              <a:t>族标准</a:t>
            </a:r>
            <a:endParaRPr spc="10" dirty="0"/>
          </a:p>
        </p:txBody>
      </p:sp>
      <p:sp>
        <p:nvSpPr>
          <p:cNvPr id="3" name="object 3"/>
          <p:cNvSpPr/>
          <p:nvPr/>
        </p:nvSpPr>
        <p:spPr>
          <a:xfrm>
            <a:off x="1996440" y="2031492"/>
            <a:ext cx="202692" cy="213360"/>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1996440" y="2836164"/>
            <a:ext cx="202692" cy="213360"/>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1996440" y="3640835"/>
            <a:ext cx="202692" cy="213360"/>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1996440" y="4053840"/>
            <a:ext cx="178308" cy="178307"/>
          </a:xfrm>
          <a:prstGeom prst="rect">
            <a:avLst/>
          </a:prstGeom>
          <a:blipFill>
            <a:blip r:embed="rId2" cstate="print"/>
            <a:stretch>
              <a:fillRect/>
            </a:stretch>
          </a:blipFill>
        </p:spPr>
        <p:txBody>
          <a:bodyPr wrap="square" lIns="0" tIns="0" rIns="0" bIns="0" rtlCol="0"/>
          <a:lstStyle/>
          <a:p/>
        </p:txBody>
      </p:sp>
      <p:sp>
        <p:nvSpPr>
          <p:cNvPr id="7" name="object 7"/>
          <p:cNvSpPr/>
          <p:nvPr/>
        </p:nvSpPr>
        <p:spPr>
          <a:xfrm>
            <a:off x="1996440" y="4419600"/>
            <a:ext cx="178308" cy="178307"/>
          </a:xfrm>
          <a:prstGeom prst="rect">
            <a:avLst/>
          </a:prstGeom>
          <a:blipFill>
            <a:blip r:embed="rId2" cstate="print"/>
            <a:stretch>
              <a:fillRect/>
            </a:stretch>
          </a:blipFill>
        </p:spPr>
        <p:txBody>
          <a:bodyPr wrap="square" lIns="0" tIns="0" rIns="0" bIns="0" rtlCol="0"/>
          <a:lstStyle/>
          <a:p/>
        </p:txBody>
      </p:sp>
      <p:sp>
        <p:nvSpPr>
          <p:cNvPr id="8" name="object 8"/>
          <p:cNvSpPr/>
          <p:nvPr/>
        </p:nvSpPr>
        <p:spPr>
          <a:xfrm>
            <a:off x="1996440" y="4785359"/>
            <a:ext cx="178308" cy="178307"/>
          </a:xfrm>
          <a:prstGeom prst="rect">
            <a:avLst/>
          </a:prstGeom>
          <a:blipFill>
            <a:blip r:embed="rId2" cstate="print"/>
            <a:stretch>
              <a:fillRect/>
            </a:stretch>
          </a:blipFill>
        </p:spPr>
        <p:txBody>
          <a:bodyPr wrap="square" lIns="0" tIns="0" rIns="0" bIns="0" rtlCol="0"/>
          <a:lstStyle/>
          <a:p/>
        </p:txBody>
      </p:sp>
      <p:sp>
        <p:nvSpPr>
          <p:cNvPr id="9" name="object 9"/>
          <p:cNvSpPr txBox="1"/>
          <p:nvPr/>
        </p:nvSpPr>
        <p:spPr>
          <a:xfrm>
            <a:off x="2326944" y="1924939"/>
            <a:ext cx="7914005" cy="3110230"/>
          </a:xfrm>
          <a:prstGeom prst="rect">
            <a:avLst/>
          </a:prstGeom>
        </p:spPr>
        <p:txBody>
          <a:bodyPr vert="horz" wrap="square" lIns="0" tIns="12700" rIns="0" bIns="0" rtlCol="0">
            <a:spAutoFit/>
          </a:bodyPr>
          <a:lstStyle/>
          <a:p>
            <a:pPr marL="12700" marR="313055">
              <a:lnSpc>
                <a:spcPct val="100000"/>
              </a:lnSpc>
              <a:spcBef>
                <a:spcPts val="100"/>
              </a:spcBef>
            </a:pPr>
            <a:r>
              <a:rPr sz="2400" b="1" dirty="0">
                <a:latin typeface="Calibri" panose="020F0502020204030204"/>
                <a:cs typeface="Calibri" panose="020F0502020204030204"/>
              </a:rPr>
              <a:t>ISO</a:t>
            </a:r>
            <a:r>
              <a:rPr sz="2400" b="1" spc="-10" dirty="0">
                <a:latin typeface="Calibri" panose="020F0502020204030204"/>
                <a:cs typeface="Calibri" panose="020F0502020204030204"/>
              </a:rPr>
              <a:t>1</a:t>
            </a:r>
            <a:r>
              <a:rPr sz="2400" b="1" dirty="0">
                <a:latin typeface="Calibri" panose="020F0502020204030204"/>
                <a:cs typeface="Calibri" panose="020F0502020204030204"/>
              </a:rPr>
              <a:t>4</a:t>
            </a:r>
            <a:r>
              <a:rPr sz="2400" b="1" spc="-10" dirty="0">
                <a:latin typeface="Calibri" panose="020F0502020204030204"/>
                <a:cs typeface="Calibri" panose="020F0502020204030204"/>
              </a:rPr>
              <a:t>0</a:t>
            </a:r>
            <a:r>
              <a:rPr sz="2400" b="1" dirty="0">
                <a:latin typeface="Calibri" panose="020F0502020204030204"/>
                <a:cs typeface="Calibri" panose="020F0502020204030204"/>
              </a:rPr>
              <a:t>6</a:t>
            </a:r>
            <a:r>
              <a:rPr sz="2400" b="1" spc="-15" dirty="0">
                <a:latin typeface="Calibri" panose="020F0502020204030204"/>
                <a:cs typeface="Calibri" panose="020F0502020204030204"/>
              </a:rPr>
              <a:t>4</a:t>
            </a:r>
            <a:r>
              <a:rPr sz="2400" b="1" spc="-5" dirty="0">
                <a:latin typeface="Calibri" panose="020F0502020204030204"/>
                <a:cs typeface="Calibri" panose="020F0502020204030204"/>
              </a:rPr>
              <a:t>-1</a:t>
            </a:r>
            <a:r>
              <a:rPr sz="2400" b="1" dirty="0">
                <a:latin typeface="幼圆" panose="02010509060101010101" charset="-122"/>
                <a:cs typeface="幼圆" panose="02010509060101010101" charset="-122"/>
              </a:rPr>
              <a:t>组织层级上对温室气体排放和清除的量化和报 </a:t>
            </a:r>
            <a:r>
              <a:rPr sz="2400" b="1" dirty="0">
                <a:latin typeface="幼圆" panose="02010509060101010101" charset="-122"/>
                <a:cs typeface="幼圆" panose="02010509060101010101" charset="-122"/>
              </a:rPr>
              <a:t>告的规范及指南</a:t>
            </a:r>
            <a:endParaRPr sz="2400">
              <a:latin typeface="幼圆" panose="02010509060101010101" charset="-122"/>
              <a:cs typeface="幼圆" panose="02010509060101010101" charset="-122"/>
            </a:endParaRPr>
          </a:p>
          <a:p>
            <a:pPr marL="12700" marR="5080">
              <a:lnSpc>
                <a:spcPct val="100000"/>
              </a:lnSpc>
              <a:spcBef>
                <a:spcPts val="575"/>
              </a:spcBef>
            </a:pPr>
            <a:r>
              <a:rPr sz="2400" b="1" spc="-5" dirty="0">
                <a:latin typeface="Calibri" panose="020F0502020204030204"/>
                <a:cs typeface="Calibri" panose="020F0502020204030204"/>
              </a:rPr>
              <a:t>ISO14064-2</a:t>
            </a:r>
            <a:r>
              <a:rPr sz="2400" b="1" dirty="0">
                <a:latin typeface="幼圆" panose="02010509060101010101" charset="-122"/>
                <a:cs typeface="幼圆" panose="02010509060101010101" charset="-122"/>
              </a:rPr>
              <a:t>项目层次上对温室气体减排和清除增加的量化、 </a:t>
            </a:r>
            <a:r>
              <a:rPr sz="2400" b="1" spc="-5" dirty="0">
                <a:latin typeface="幼圆" panose="02010509060101010101" charset="-122"/>
                <a:cs typeface="幼圆" panose="02010509060101010101" charset="-122"/>
              </a:rPr>
              <a:t>监测和报告的规范及指南</a:t>
            </a:r>
            <a:endParaRPr sz="2400">
              <a:latin typeface="幼圆" panose="02010509060101010101" charset="-122"/>
              <a:cs typeface="幼圆" panose="02010509060101010101" charset="-122"/>
            </a:endParaRPr>
          </a:p>
          <a:p>
            <a:pPr marL="12700" marR="245745">
              <a:lnSpc>
                <a:spcPct val="119000"/>
              </a:lnSpc>
              <a:spcBef>
                <a:spcPts val="40"/>
              </a:spcBef>
            </a:pPr>
            <a:r>
              <a:rPr sz="2400" b="1" spc="-5" dirty="0">
                <a:latin typeface="Calibri" panose="020F0502020204030204"/>
                <a:cs typeface="Calibri" panose="020F0502020204030204"/>
              </a:rPr>
              <a:t>ISO14064-3</a:t>
            </a:r>
            <a:r>
              <a:rPr sz="2400" b="1" dirty="0">
                <a:latin typeface="幼圆" panose="02010509060101010101" charset="-122"/>
                <a:cs typeface="幼圆" panose="02010509060101010101" charset="-122"/>
              </a:rPr>
              <a:t>温室气体声明审定与核查的规范及指南 </a:t>
            </a:r>
            <a:r>
              <a:rPr sz="2000" b="1" dirty="0">
                <a:latin typeface="Calibri" panose="020F0502020204030204"/>
                <a:cs typeface="Calibri" panose="020F0502020204030204"/>
              </a:rPr>
              <a:t>ISO1</a:t>
            </a:r>
            <a:r>
              <a:rPr sz="2000" b="1" spc="5" dirty="0">
                <a:latin typeface="Calibri" panose="020F0502020204030204"/>
                <a:cs typeface="Calibri" panose="020F0502020204030204"/>
              </a:rPr>
              <a:t>4</a:t>
            </a:r>
            <a:r>
              <a:rPr sz="2000" b="1" dirty="0">
                <a:latin typeface="Calibri" panose="020F0502020204030204"/>
                <a:cs typeface="Calibri" panose="020F0502020204030204"/>
              </a:rPr>
              <a:t>0</a:t>
            </a:r>
            <a:r>
              <a:rPr sz="2000" b="1" spc="5" dirty="0">
                <a:latin typeface="Calibri" panose="020F0502020204030204"/>
                <a:cs typeface="Calibri" panose="020F0502020204030204"/>
              </a:rPr>
              <a:t>6</a:t>
            </a:r>
            <a:r>
              <a:rPr sz="2000" b="1" spc="-5" dirty="0">
                <a:latin typeface="Calibri" panose="020F0502020204030204"/>
                <a:cs typeface="Calibri" panose="020F0502020204030204"/>
              </a:rPr>
              <a:t>5</a:t>
            </a:r>
            <a:r>
              <a:rPr sz="2000" b="1" spc="5" dirty="0">
                <a:latin typeface="幼圆" panose="02010509060101010101" charset="-122"/>
                <a:cs typeface="幼圆" panose="02010509060101010101" charset="-122"/>
              </a:rPr>
              <a:t>用于</a:t>
            </a:r>
            <a:r>
              <a:rPr sz="2000" b="1" spc="-5" dirty="0">
                <a:latin typeface="幼圆" panose="02010509060101010101" charset="-122"/>
                <a:cs typeface="幼圆" panose="02010509060101010101" charset="-122"/>
              </a:rPr>
              <a:t>认</a:t>
            </a:r>
            <a:r>
              <a:rPr sz="2000" b="1" spc="5" dirty="0">
                <a:latin typeface="幼圆" panose="02010509060101010101" charset="-122"/>
                <a:cs typeface="幼圆" panose="02010509060101010101" charset="-122"/>
              </a:rPr>
              <a:t>可或其</a:t>
            </a:r>
            <a:r>
              <a:rPr sz="2000" b="1" spc="-5" dirty="0">
                <a:latin typeface="幼圆" panose="02010509060101010101" charset="-122"/>
                <a:cs typeface="幼圆" panose="02010509060101010101" charset="-122"/>
              </a:rPr>
              <a:t>他</a:t>
            </a:r>
            <a:r>
              <a:rPr sz="2000" b="1" spc="5" dirty="0">
                <a:latin typeface="幼圆" panose="02010509060101010101" charset="-122"/>
                <a:cs typeface="幼圆" panose="02010509060101010101" charset="-122"/>
              </a:rPr>
              <a:t>形式</a:t>
            </a:r>
            <a:r>
              <a:rPr sz="2000" b="1" spc="-5" dirty="0">
                <a:latin typeface="幼圆" panose="02010509060101010101" charset="-122"/>
                <a:cs typeface="幼圆" panose="02010509060101010101" charset="-122"/>
              </a:rPr>
              <a:t>认</a:t>
            </a:r>
            <a:r>
              <a:rPr sz="2000" b="1" spc="5" dirty="0">
                <a:latin typeface="幼圆" panose="02010509060101010101" charset="-122"/>
                <a:cs typeface="幼圆" panose="02010509060101010101" charset="-122"/>
              </a:rPr>
              <a:t>可的温</a:t>
            </a:r>
            <a:r>
              <a:rPr sz="2000" b="1" spc="-5" dirty="0">
                <a:latin typeface="幼圆" panose="02010509060101010101" charset="-122"/>
                <a:cs typeface="幼圆" panose="02010509060101010101" charset="-122"/>
              </a:rPr>
              <a:t>室</a:t>
            </a:r>
            <a:r>
              <a:rPr sz="2000" b="1" spc="5" dirty="0">
                <a:latin typeface="幼圆" panose="02010509060101010101" charset="-122"/>
                <a:cs typeface="幼圆" panose="02010509060101010101" charset="-122"/>
              </a:rPr>
              <a:t>气体</a:t>
            </a:r>
            <a:r>
              <a:rPr sz="2000" b="1" spc="-5" dirty="0">
                <a:latin typeface="幼圆" panose="02010509060101010101" charset="-122"/>
                <a:cs typeface="幼圆" panose="02010509060101010101" charset="-122"/>
              </a:rPr>
              <a:t>审</a:t>
            </a:r>
            <a:r>
              <a:rPr sz="2000" b="1" spc="5" dirty="0">
                <a:latin typeface="幼圆" panose="02010509060101010101" charset="-122"/>
                <a:cs typeface="幼圆" panose="02010509060101010101" charset="-122"/>
              </a:rPr>
              <a:t>定和核</a:t>
            </a:r>
            <a:r>
              <a:rPr sz="2000" b="1" spc="-5" dirty="0">
                <a:latin typeface="幼圆" panose="02010509060101010101" charset="-122"/>
                <a:cs typeface="幼圆" panose="02010509060101010101" charset="-122"/>
              </a:rPr>
              <a:t>查</a:t>
            </a:r>
            <a:r>
              <a:rPr sz="2000" b="1" spc="5" dirty="0">
                <a:latin typeface="幼圆" panose="02010509060101010101" charset="-122"/>
                <a:cs typeface="幼圆" panose="02010509060101010101" charset="-122"/>
              </a:rPr>
              <a:t>机构</a:t>
            </a:r>
            <a:r>
              <a:rPr sz="2000" b="1" spc="-5" dirty="0">
                <a:latin typeface="幼圆" panose="02010509060101010101" charset="-122"/>
                <a:cs typeface="幼圆" panose="02010509060101010101" charset="-122"/>
              </a:rPr>
              <a:t>的</a:t>
            </a:r>
            <a:r>
              <a:rPr sz="2000" b="1" spc="5" dirty="0">
                <a:latin typeface="幼圆" panose="02010509060101010101" charset="-122"/>
                <a:cs typeface="幼圆" panose="02010509060101010101" charset="-122"/>
              </a:rPr>
              <a:t>要</a:t>
            </a:r>
            <a:r>
              <a:rPr sz="2000" b="1" spc="-5" dirty="0">
                <a:latin typeface="幼圆" panose="02010509060101010101" charset="-122"/>
                <a:cs typeface="幼圆" panose="02010509060101010101" charset="-122"/>
              </a:rPr>
              <a:t>求  </a:t>
            </a:r>
            <a:r>
              <a:rPr sz="2000" b="1" dirty="0">
                <a:latin typeface="Calibri" panose="020F0502020204030204"/>
                <a:cs typeface="Calibri" panose="020F0502020204030204"/>
              </a:rPr>
              <a:t>ISO14066</a:t>
            </a:r>
            <a:r>
              <a:rPr sz="2000" b="1" dirty="0">
                <a:latin typeface="幼圆" panose="02010509060101010101" charset="-122"/>
                <a:cs typeface="幼圆" panose="02010509060101010101" charset="-122"/>
              </a:rPr>
              <a:t>温室</a:t>
            </a:r>
            <a:r>
              <a:rPr sz="2000" b="1" spc="-5" dirty="0">
                <a:latin typeface="幼圆" panose="02010509060101010101" charset="-122"/>
                <a:cs typeface="幼圆" panose="02010509060101010101" charset="-122"/>
              </a:rPr>
              <a:t>气</a:t>
            </a:r>
            <a:r>
              <a:rPr sz="2000" b="1" dirty="0">
                <a:latin typeface="幼圆" panose="02010509060101010101" charset="-122"/>
                <a:cs typeface="幼圆" panose="02010509060101010101" charset="-122"/>
              </a:rPr>
              <a:t>体审定</a:t>
            </a:r>
            <a:r>
              <a:rPr sz="2000" b="1" spc="-5" dirty="0">
                <a:latin typeface="幼圆" panose="02010509060101010101" charset="-122"/>
                <a:cs typeface="幼圆" panose="02010509060101010101" charset="-122"/>
              </a:rPr>
              <a:t>小</a:t>
            </a:r>
            <a:r>
              <a:rPr sz="2000" b="1" dirty="0">
                <a:latin typeface="幼圆" panose="02010509060101010101" charset="-122"/>
                <a:cs typeface="幼圆" panose="02010509060101010101" charset="-122"/>
              </a:rPr>
              <a:t>组与</a:t>
            </a:r>
            <a:r>
              <a:rPr sz="2000" b="1" spc="-5" dirty="0">
                <a:latin typeface="幼圆" panose="02010509060101010101" charset="-122"/>
                <a:cs typeface="幼圆" panose="02010509060101010101" charset="-122"/>
              </a:rPr>
              <a:t>核</a:t>
            </a:r>
            <a:r>
              <a:rPr sz="2000" b="1" dirty="0">
                <a:latin typeface="幼圆" panose="02010509060101010101" charset="-122"/>
                <a:cs typeface="幼圆" panose="02010509060101010101" charset="-122"/>
              </a:rPr>
              <a:t>查小组</a:t>
            </a:r>
            <a:r>
              <a:rPr sz="2000" b="1" spc="-5" dirty="0">
                <a:latin typeface="幼圆" panose="02010509060101010101" charset="-122"/>
                <a:cs typeface="幼圆" panose="02010509060101010101" charset="-122"/>
              </a:rPr>
              <a:t>的</a:t>
            </a:r>
            <a:r>
              <a:rPr sz="2000" b="1" dirty="0">
                <a:latin typeface="幼圆" panose="02010509060101010101" charset="-122"/>
                <a:cs typeface="幼圆" panose="02010509060101010101" charset="-122"/>
              </a:rPr>
              <a:t>能力</a:t>
            </a:r>
            <a:r>
              <a:rPr sz="2000" b="1" spc="-5" dirty="0">
                <a:latin typeface="幼圆" panose="02010509060101010101" charset="-122"/>
                <a:cs typeface="幼圆" panose="02010509060101010101" charset="-122"/>
              </a:rPr>
              <a:t>要求</a:t>
            </a:r>
            <a:endParaRPr sz="2000">
              <a:latin typeface="幼圆" panose="02010509060101010101" charset="-122"/>
              <a:cs typeface="幼圆" panose="02010509060101010101" charset="-122"/>
            </a:endParaRPr>
          </a:p>
          <a:p>
            <a:pPr marL="12700">
              <a:lnSpc>
                <a:spcPct val="100000"/>
              </a:lnSpc>
              <a:spcBef>
                <a:spcPts val="485"/>
              </a:spcBef>
            </a:pPr>
            <a:r>
              <a:rPr sz="2000" b="1" dirty="0">
                <a:latin typeface="Calibri" panose="020F0502020204030204"/>
                <a:cs typeface="Calibri" panose="020F0502020204030204"/>
              </a:rPr>
              <a:t>ISO14067</a:t>
            </a:r>
            <a:r>
              <a:rPr sz="2000" b="1" spc="5" dirty="0">
                <a:latin typeface="幼圆" panose="02010509060101010101" charset="-122"/>
                <a:cs typeface="幼圆" panose="02010509060101010101" charset="-122"/>
              </a:rPr>
              <a:t>产品</a:t>
            </a:r>
            <a:r>
              <a:rPr sz="2000" b="1" spc="-5" dirty="0">
                <a:latin typeface="幼圆" panose="02010509060101010101" charset="-122"/>
                <a:cs typeface="幼圆" panose="02010509060101010101" charset="-122"/>
              </a:rPr>
              <a:t>碳</a:t>
            </a:r>
            <a:r>
              <a:rPr sz="2000" b="1" spc="5" dirty="0">
                <a:latin typeface="幼圆" panose="02010509060101010101" charset="-122"/>
                <a:cs typeface="幼圆" panose="02010509060101010101" charset="-122"/>
              </a:rPr>
              <a:t>足</a:t>
            </a:r>
            <a:r>
              <a:rPr sz="2000" b="1" spc="15" dirty="0">
                <a:latin typeface="幼圆" panose="02010509060101010101" charset="-122"/>
                <a:cs typeface="幼圆" panose="02010509060101010101" charset="-122"/>
              </a:rPr>
              <a:t>迹</a:t>
            </a:r>
            <a:r>
              <a:rPr sz="2000" b="1" spc="-5" dirty="0">
                <a:latin typeface="Calibri" panose="020F0502020204030204"/>
                <a:cs typeface="Calibri" panose="020F0502020204030204"/>
              </a:rPr>
              <a:t>—</a:t>
            </a:r>
            <a:r>
              <a:rPr sz="2000" b="1" spc="5" dirty="0">
                <a:latin typeface="幼圆" panose="02010509060101010101" charset="-122"/>
                <a:cs typeface="幼圆" panose="02010509060101010101" charset="-122"/>
              </a:rPr>
              <a:t>量</a:t>
            </a:r>
            <a:r>
              <a:rPr sz="2000" b="1" spc="-5" dirty="0">
                <a:latin typeface="幼圆" panose="02010509060101010101" charset="-122"/>
                <a:cs typeface="幼圆" panose="02010509060101010101" charset="-122"/>
              </a:rPr>
              <a:t>化</a:t>
            </a:r>
            <a:r>
              <a:rPr sz="2000" b="1" spc="5" dirty="0">
                <a:latin typeface="幼圆" panose="02010509060101010101" charset="-122"/>
                <a:cs typeface="幼圆" panose="02010509060101010101" charset="-122"/>
              </a:rPr>
              <a:t>与沟</a:t>
            </a:r>
            <a:r>
              <a:rPr sz="2000" b="1" spc="-5" dirty="0">
                <a:latin typeface="幼圆" panose="02010509060101010101" charset="-122"/>
                <a:cs typeface="幼圆" panose="02010509060101010101" charset="-122"/>
              </a:rPr>
              <a:t>通</a:t>
            </a:r>
            <a:r>
              <a:rPr sz="2000" b="1" spc="5" dirty="0">
                <a:latin typeface="幼圆" panose="02010509060101010101" charset="-122"/>
                <a:cs typeface="幼圆" panose="02010509060101010101" charset="-122"/>
              </a:rPr>
              <a:t>的要求</a:t>
            </a:r>
            <a:r>
              <a:rPr sz="2000" b="1" spc="-5" dirty="0">
                <a:latin typeface="幼圆" panose="02010509060101010101" charset="-122"/>
                <a:cs typeface="幼圆" panose="02010509060101010101" charset="-122"/>
              </a:rPr>
              <a:t>和</a:t>
            </a:r>
            <a:r>
              <a:rPr sz="2000" b="1" spc="5" dirty="0">
                <a:latin typeface="幼圆" panose="02010509060101010101" charset="-122"/>
                <a:cs typeface="幼圆" panose="02010509060101010101" charset="-122"/>
              </a:rPr>
              <a:t>指</a:t>
            </a:r>
            <a:r>
              <a:rPr sz="2000" b="1" spc="-5" dirty="0">
                <a:latin typeface="幼圆" panose="02010509060101010101" charset="-122"/>
                <a:cs typeface="幼圆" panose="02010509060101010101" charset="-122"/>
              </a:rPr>
              <a:t>南</a:t>
            </a:r>
            <a:endParaRPr sz="2000">
              <a:latin typeface="幼圆" panose="02010509060101010101" charset="-122"/>
              <a:cs typeface="幼圆" panose="02010509060101010101"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601620" y="1143126"/>
            <a:ext cx="6988175"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GHG</a:t>
            </a:r>
            <a:r>
              <a:rPr spc="15" dirty="0"/>
              <a:t>标准</a:t>
            </a:r>
            <a:r>
              <a:rPr dirty="0"/>
              <a:t>的</a:t>
            </a:r>
            <a:r>
              <a:rPr dirty="0">
                <a:latin typeface="Calibri" panose="020F0502020204030204"/>
                <a:cs typeface="Calibri" panose="020F0502020204030204"/>
              </a:rPr>
              <a:t>ISO</a:t>
            </a:r>
            <a:r>
              <a:rPr spc="-100" dirty="0">
                <a:latin typeface="Calibri" panose="020F0502020204030204"/>
                <a:cs typeface="Calibri" panose="020F0502020204030204"/>
              </a:rPr>
              <a:t> </a:t>
            </a:r>
            <a:r>
              <a:rPr spc="-5" dirty="0">
                <a:latin typeface="Calibri" panose="020F0502020204030204"/>
                <a:cs typeface="Calibri" panose="020F0502020204030204"/>
              </a:rPr>
              <a:t>14060</a:t>
            </a:r>
            <a:r>
              <a:rPr spc="5" dirty="0"/>
              <a:t>族标准之</a:t>
            </a:r>
            <a:r>
              <a:rPr spc="-5" dirty="0"/>
              <a:t>间</a:t>
            </a:r>
            <a:r>
              <a:rPr spc="-10" dirty="0"/>
              <a:t>的</a:t>
            </a:r>
            <a:r>
              <a:rPr spc="-5" dirty="0"/>
              <a:t>关</a:t>
            </a:r>
            <a:r>
              <a:rPr spc="-10" dirty="0"/>
              <a:t>系</a:t>
            </a:r>
            <a:endParaRPr spc="-10" dirty="0"/>
          </a:p>
        </p:txBody>
      </p:sp>
      <p:sp>
        <p:nvSpPr>
          <p:cNvPr id="3" name="object 3"/>
          <p:cNvSpPr/>
          <p:nvPr/>
        </p:nvSpPr>
        <p:spPr>
          <a:xfrm>
            <a:off x="2459736" y="1869948"/>
            <a:ext cx="7272527" cy="4256532"/>
          </a:xfrm>
          <a:prstGeom prst="rect">
            <a:avLst/>
          </a:prstGeom>
          <a:blipFill>
            <a:blip r:embed="rId2" cstate="print"/>
            <a:stretch>
              <a:fillRect/>
            </a:stretch>
          </a:blipFill>
        </p:spPr>
        <p:txBody>
          <a:bodyPr wrap="square" lIns="0" tIns="0" rIns="0" bIns="0" rtlCol="0"/>
          <a:lstStyl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038854" y="1066926"/>
            <a:ext cx="3674110"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ISO14060</a:t>
            </a:r>
            <a:r>
              <a:rPr spc="5" dirty="0"/>
              <a:t>族标准</a:t>
            </a:r>
            <a:r>
              <a:rPr spc="-5" dirty="0"/>
              <a:t>应</a:t>
            </a:r>
            <a:r>
              <a:rPr spc="-10" dirty="0"/>
              <a:t>用</a:t>
            </a:r>
            <a:endParaRPr spc="-10" dirty="0"/>
          </a:p>
        </p:txBody>
      </p:sp>
      <p:sp>
        <p:nvSpPr>
          <p:cNvPr id="3" name="object 3"/>
          <p:cNvSpPr/>
          <p:nvPr/>
        </p:nvSpPr>
        <p:spPr>
          <a:xfrm>
            <a:off x="1981962" y="1680210"/>
            <a:ext cx="8229600" cy="502920"/>
          </a:xfrm>
          <a:custGeom>
            <a:avLst/>
            <a:gdLst/>
            <a:ahLst/>
            <a:cxnLst/>
            <a:rect l="l" t="t" r="r" b="b"/>
            <a:pathLst>
              <a:path w="8229600" h="502919">
                <a:moveTo>
                  <a:pt x="8145780" y="0"/>
                </a:moveTo>
                <a:lnTo>
                  <a:pt x="83819" y="0"/>
                </a:lnTo>
                <a:lnTo>
                  <a:pt x="51193" y="6596"/>
                </a:lnTo>
                <a:lnTo>
                  <a:pt x="24550" y="24574"/>
                </a:lnTo>
                <a:lnTo>
                  <a:pt x="6587" y="51220"/>
                </a:lnTo>
                <a:lnTo>
                  <a:pt x="0" y="83819"/>
                </a:lnTo>
                <a:lnTo>
                  <a:pt x="0" y="419100"/>
                </a:lnTo>
                <a:lnTo>
                  <a:pt x="6587" y="451699"/>
                </a:lnTo>
                <a:lnTo>
                  <a:pt x="24550" y="478345"/>
                </a:lnTo>
                <a:lnTo>
                  <a:pt x="51193" y="496323"/>
                </a:lnTo>
                <a:lnTo>
                  <a:pt x="83819" y="502919"/>
                </a:lnTo>
                <a:lnTo>
                  <a:pt x="8145780" y="502919"/>
                </a:lnTo>
                <a:lnTo>
                  <a:pt x="8178379" y="496323"/>
                </a:lnTo>
                <a:lnTo>
                  <a:pt x="8205025" y="478345"/>
                </a:lnTo>
                <a:lnTo>
                  <a:pt x="8223003" y="451699"/>
                </a:lnTo>
                <a:lnTo>
                  <a:pt x="8229600" y="419100"/>
                </a:lnTo>
                <a:lnTo>
                  <a:pt x="8229600" y="83819"/>
                </a:lnTo>
                <a:lnTo>
                  <a:pt x="8223003" y="51220"/>
                </a:lnTo>
                <a:lnTo>
                  <a:pt x="8205025" y="24574"/>
                </a:lnTo>
                <a:lnTo>
                  <a:pt x="8178379" y="6596"/>
                </a:lnTo>
                <a:lnTo>
                  <a:pt x="8145780" y="0"/>
                </a:lnTo>
                <a:close/>
              </a:path>
            </a:pathLst>
          </a:custGeom>
          <a:solidFill>
            <a:srgbClr val="FFFFFF"/>
          </a:solidFill>
        </p:spPr>
        <p:txBody>
          <a:bodyPr wrap="square" lIns="0" tIns="0" rIns="0" bIns="0" rtlCol="0"/>
          <a:lstStyle/>
          <a:p/>
        </p:txBody>
      </p:sp>
      <p:sp>
        <p:nvSpPr>
          <p:cNvPr id="4" name="object 4"/>
          <p:cNvSpPr/>
          <p:nvPr/>
        </p:nvSpPr>
        <p:spPr>
          <a:xfrm>
            <a:off x="1981962" y="1680210"/>
            <a:ext cx="8229600" cy="502920"/>
          </a:xfrm>
          <a:custGeom>
            <a:avLst/>
            <a:gdLst/>
            <a:ahLst/>
            <a:cxnLst/>
            <a:rect l="l" t="t" r="r" b="b"/>
            <a:pathLst>
              <a:path w="8229600" h="502919">
                <a:moveTo>
                  <a:pt x="0" y="83819"/>
                </a:moveTo>
                <a:lnTo>
                  <a:pt x="6587" y="51220"/>
                </a:lnTo>
                <a:lnTo>
                  <a:pt x="24550" y="24574"/>
                </a:lnTo>
                <a:lnTo>
                  <a:pt x="51193" y="6596"/>
                </a:lnTo>
                <a:lnTo>
                  <a:pt x="83819" y="0"/>
                </a:lnTo>
                <a:lnTo>
                  <a:pt x="8145780" y="0"/>
                </a:lnTo>
                <a:lnTo>
                  <a:pt x="8178379" y="6596"/>
                </a:lnTo>
                <a:lnTo>
                  <a:pt x="8205025" y="24574"/>
                </a:lnTo>
                <a:lnTo>
                  <a:pt x="8223003" y="51220"/>
                </a:lnTo>
                <a:lnTo>
                  <a:pt x="8229600" y="83819"/>
                </a:lnTo>
                <a:lnTo>
                  <a:pt x="8229600" y="419100"/>
                </a:lnTo>
                <a:lnTo>
                  <a:pt x="8223003" y="451699"/>
                </a:lnTo>
                <a:lnTo>
                  <a:pt x="8205025" y="478345"/>
                </a:lnTo>
                <a:lnTo>
                  <a:pt x="8178379" y="496323"/>
                </a:lnTo>
                <a:lnTo>
                  <a:pt x="8145780" y="502919"/>
                </a:lnTo>
                <a:lnTo>
                  <a:pt x="83819" y="502919"/>
                </a:lnTo>
                <a:lnTo>
                  <a:pt x="51193" y="496323"/>
                </a:lnTo>
                <a:lnTo>
                  <a:pt x="24550" y="478345"/>
                </a:lnTo>
                <a:lnTo>
                  <a:pt x="6587" y="451699"/>
                </a:lnTo>
                <a:lnTo>
                  <a:pt x="0" y="419100"/>
                </a:lnTo>
                <a:lnTo>
                  <a:pt x="0" y="83819"/>
                </a:lnTo>
                <a:close/>
              </a:path>
            </a:pathLst>
          </a:custGeom>
          <a:ln w="25400">
            <a:solidFill>
              <a:srgbClr val="8BA950"/>
            </a:solidFill>
          </a:ln>
        </p:spPr>
        <p:txBody>
          <a:bodyPr wrap="square" lIns="0" tIns="0" rIns="0" bIns="0" rtlCol="0"/>
          <a:lstStyle/>
          <a:p/>
        </p:txBody>
      </p:sp>
      <p:sp>
        <p:nvSpPr>
          <p:cNvPr id="5" name="object 5"/>
          <p:cNvSpPr/>
          <p:nvPr/>
        </p:nvSpPr>
        <p:spPr>
          <a:xfrm>
            <a:off x="1981962" y="2513838"/>
            <a:ext cx="8229600" cy="502920"/>
          </a:xfrm>
          <a:custGeom>
            <a:avLst/>
            <a:gdLst/>
            <a:ahLst/>
            <a:cxnLst/>
            <a:rect l="l" t="t" r="r" b="b"/>
            <a:pathLst>
              <a:path w="8229600" h="502919">
                <a:moveTo>
                  <a:pt x="8145780" y="0"/>
                </a:moveTo>
                <a:lnTo>
                  <a:pt x="83819" y="0"/>
                </a:lnTo>
                <a:lnTo>
                  <a:pt x="51193" y="6596"/>
                </a:lnTo>
                <a:lnTo>
                  <a:pt x="24550" y="24574"/>
                </a:lnTo>
                <a:lnTo>
                  <a:pt x="6587" y="51220"/>
                </a:lnTo>
                <a:lnTo>
                  <a:pt x="0" y="83820"/>
                </a:lnTo>
                <a:lnTo>
                  <a:pt x="0" y="419100"/>
                </a:lnTo>
                <a:lnTo>
                  <a:pt x="6587" y="451699"/>
                </a:lnTo>
                <a:lnTo>
                  <a:pt x="24550" y="478345"/>
                </a:lnTo>
                <a:lnTo>
                  <a:pt x="51193" y="496323"/>
                </a:lnTo>
                <a:lnTo>
                  <a:pt x="83819" y="502920"/>
                </a:lnTo>
                <a:lnTo>
                  <a:pt x="8145780" y="502920"/>
                </a:lnTo>
                <a:lnTo>
                  <a:pt x="8178379" y="496323"/>
                </a:lnTo>
                <a:lnTo>
                  <a:pt x="8205025" y="478345"/>
                </a:lnTo>
                <a:lnTo>
                  <a:pt x="8223003" y="451699"/>
                </a:lnTo>
                <a:lnTo>
                  <a:pt x="8229600" y="419100"/>
                </a:lnTo>
                <a:lnTo>
                  <a:pt x="8229600" y="83820"/>
                </a:lnTo>
                <a:lnTo>
                  <a:pt x="8223003" y="51220"/>
                </a:lnTo>
                <a:lnTo>
                  <a:pt x="8205025" y="24574"/>
                </a:lnTo>
                <a:lnTo>
                  <a:pt x="8178379" y="6596"/>
                </a:lnTo>
                <a:lnTo>
                  <a:pt x="8145780" y="0"/>
                </a:lnTo>
                <a:close/>
              </a:path>
            </a:pathLst>
          </a:custGeom>
          <a:solidFill>
            <a:srgbClr val="FFFFFF"/>
          </a:solidFill>
        </p:spPr>
        <p:txBody>
          <a:bodyPr wrap="square" lIns="0" tIns="0" rIns="0" bIns="0" rtlCol="0"/>
          <a:lstStyle/>
          <a:p/>
        </p:txBody>
      </p:sp>
      <p:sp>
        <p:nvSpPr>
          <p:cNvPr id="6" name="object 6"/>
          <p:cNvSpPr/>
          <p:nvPr/>
        </p:nvSpPr>
        <p:spPr>
          <a:xfrm>
            <a:off x="1981962" y="2513838"/>
            <a:ext cx="8229600" cy="502920"/>
          </a:xfrm>
          <a:custGeom>
            <a:avLst/>
            <a:gdLst/>
            <a:ahLst/>
            <a:cxnLst/>
            <a:rect l="l" t="t" r="r" b="b"/>
            <a:pathLst>
              <a:path w="8229600" h="502919">
                <a:moveTo>
                  <a:pt x="0" y="83820"/>
                </a:moveTo>
                <a:lnTo>
                  <a:pt x="6587" y="51220"/>
                </a:lnTo>
                <a:lnTo>
                  <a:pt x="24550" y="24574"/>
                </a:lnTo>
                <a:lnTo>
                  <a:pt x="51193" y="6596"/>
                </a:lnTo>
                <a:lnTo>
                  <a:pt x="83819" y="0"/>
                </a:lnTo>
                <a:lnTo>
                  <a:pt x="8145780" y="0"/>
                </a:lnTo>
                <a:lnTo>
                  <a:pt x="8178379" y="6596"/>
                </a:lnTo>
                <a:lnTo>
                  <a:pt x="8205025" y="24574"/>
                </a:lnTo>
                <a:lnTo>
                  <a:pt x="8223003" y="51220"/>
                </a:lnTo>
                <a:lnTo>
                  <a:pt x="8229600" y="83820"/>
                </a:lnTo>
                <a:lnTo>
                  <a:pt x="8229600" y="419100"/>
                </a:lnTo>
                <a:lnTo>
                  <a:pt x="8223003" y="451699"/>
                </a:lnTo>
                <a:lnTo>
                  <a:pt x="8205025" y="478345"/>
                </a:lnTo>
                <a:lnTo>
                  <a:pt x="8178379" y="496323"/>
                </a:lnTo>
                <a:lnTo>
                  <a:pt x="8145780" y="502920"/>
                </a:lnTo>
                <a:lnTo>
                  <a:pt x="83819" y="502920"/>
                </a:lnTo>
                <a:lnTo>
                  <a:pt x="51193" y="496323"/>
                </a:lnTo>
                <a:lnTo>
                  <a:pt x="24550" y="478345"/>
                </a:lnTo>
                <a:lnTo>
                  <a:pt x="6587" y="451699"/>
                </a:lnTo>
                <a:lnTo>
                  <a:pt x="0" y="419100"/>
                </a:lnTo>
                <a:lnTo>
                  <a:pt x="0" y="83820"/>
                </a:lnTo>
                <a:close/>
              </a:path>
            </a:pathLst>
          </a:custGeom>
          <a:ln w="25400">
            <a:solidFill>
              <a:srgbClr val="8BA950"/>
            </a:solidFill>
          </a:ln>
        </p:spPr>
        <p:txBody>
          <a:bodyPr wrap="square" lIns="0" tIns="0" rIns="0" bIns="0" rtlCol="0"/>
          <a:lstStyle/>
          <a:p/>
        </p:txBody>
      </p:sp>
      <p:sp>
        <p:nvSpPr>
          <p:cNvPr id="7" name="object 7"/>
          <p:cNvSpPr/>
          <p:nvPr/>
        </p:nvSpPr>
        <p:spPr>
          <a:xfrm>
            <a:off x="1981962" y="3545585"/>
            <a:ext cx="8229600" cy="502920"/>
          </a:xfrm>
          <a:custGeom>
            <a:avLst/>
            <a:gdLst/>
            <a:ahLst/>
            <a:cxnLst/>
            <a:rect l="l" t="t" r="r" b="b"/>
            <a:pathLst>
              <a:path w="8229600" h="502920">
                <a:moveTo>
                  <a:pt x="8145780" y="0"/>
                </a:moveTo>
                <a:lnTo>
                  <a:pt x="83819" y="0"/>
                </a:lnTo>
                <a:lnTo>
                  <a:pt x="51193" y="6596"/>
                </a:lnTo>
                <a:lnTo>
                  <a:pt x="24550" y="24574"/>
                </a:lnTo>
                <a:lnTo>
                  <a:pt x="6587" y="51220"/>
                </a:lnTo>
                <a:lnTo>
                  <a:pt x="0" y="83819"/>
                </a:lnTo>
                <a:lnTo>
                  <a:pt x="0" y="419100"/>
                </a:lnTo>
                <a:lnTo>
                  <a:pt x="6587" y="451699"/>
                </a:lnTo>
                <a:lnTo>
                  <a:pt x="24550" y="478345"/>
                </a:lnTo>
                <a:lnTo>
                  <a:pt x="51193" y="496323"/>
                </a:lnTo>
                <a:lnTo>
                  <a:pt x="83819" y="502919"/>
                </a:lnTo>
                <a:lnTo>
                  <a:pt x="8145780" y="502919"/>
                </a:lnTo>
                <a:lnTo>
                  <a:pt x="8178379" y="496323"/>
                </a:lnTo>
                <a:lnTo>
                  <a:pt x="8205025" y="478345"/>
                </a:lnTo>
                <a:lnTo>
                  <a:pt x="8223003" y="451699"/>
                </a:lnTo>
                <a:lnTo>
                  <a:pt x="8229600" y="419100"/>
                </a:lnTo>
                <a:lnTo>
                  <a:pt x="8229600" y="83819"/>
                </a:lnTo>
                <a:lnTo>
                  <a:pt x="8223003" y="51220"/>
                </a:lnTo>
                <a:lnTo>
                  <a:pt x="8205025" y="24574"/>
                </a:lnTo>
                <a:lnTo>
                  <a:pt x="8178379" y="6596"/>
                </a:lnTo>
                <a:lnTo>
                  <a:pt x="8145780" y="0"/>
                </a:lnTo>
                <a:close/>
              </a:path>
            </a:pathLst>
          </a:custGeom>
          <a:solidFill>
            <a:srgbClr val="FFFFFF"/>
          </a:solidFill>
        </p:spPr>
        <p:txBody>
          <a:bodyPr wrap="square" lIns="0" tIns="0" rIns="0" bIns="0" rtlCol="0"/>
          <a:lstStyle/>
          <a:p/>
        </p:txBody>
      </p:sp>
      <p:sp>
        <p:nvSpPr>
          <p:cNvPr id="8" name="object 8"/>
          <p:cNvSpPr/>
          <p:nvPr/>
        </p:nvSpPr>
        <p:spPr>
          <a:xfrm>
            <a:off x="1981962" y="3545585"/>
            <a:ext cx="8229600" cy="502920"/>
          </a:xfrm>
          <a:custGeom>
            <a:avLst/>
            <a:gdLst/>
            <a:ahLst/>
            <a:cxnLst/>
            <a:rect l="l" t="t" r="r" b="b"/>
            <a:pathLst>
              <a:path w="8229600" h="502920">
                <a:moveTo>
                  <a:pt x="0" y="83819"/>
                </a:moveTo>
                <a:lnTo>
                  <a:pt x="6587" y="51220"/>
                </a:lnTo>
                <a:lnTo>
                  <a:pt x="24550" y="24574"/>
                </a:lnTo>
                <a:lnTo>
                  <a:pt x="51193" y="6596"/>
                </a:lnTo>
                <a:lnTo>
                  <a:pt x="83819" y="0"/>
                </a:lnTo>
                <a:lnTo>
                  <a:pt x="8145780" y="0"/>
                </a:lnTo>
                <a:lnTo>
                  <a:pt x="8178379" y="6596"/>
                </a:lnTo>
                <a:lnTo>
                  <a:pt x="8205025" y="24574"/>
                </a:lnTo>
                <a:lnTo>
                  <a:pt x="8223003" y="51220"/>
                </a:lnTo>
                <a:lnTo>
                  <a:pt x="8229600" y="83819"/>
                </a:lnTo>
                <a:lnTo>
                  <a:pt x="8229600" y="419100"/>
                </a:lnTo>
                <a:lnTo>
                  <a:pt x="8223003" y="451699"/>
                </a:lnTo>
                <a:lnTo>
                  <a:pt x="8205025" y="478345"/>
                </a:lnTo>
                <a:lnTo>
                  <a:pt x="8178379" y="496323"/>
                </a:lnTo>
                <a:lnTo>
                  <a:pt x="8145780" y="502919"/>
                </a:lnTo>
                <a:lnTo>
                  <a:pt x="83819" y="502919"/>
                </a:lnTo>
                <a:lnTo>
                  <a:pt x="51193" y="496323"/>
                </a:lnTo>
                <a:lnTo>
                  <a:pt x="24550" y="478345"/>
                </a:lnTo>
                <a:lnTo>
                  <a:pt x="6587" y="451699"/>
                </a:lnTo>
                <a:lnTo>
                  <a:pt x="0" y="419100"/>
                </a:lnTo>
                <a:lnTo>
                  <a:pt x="0" y="83819"/>
                </a:lnTo>
                <a:close/>
              </a:path>
            </a:pathLst>
          </a:custGeom>
          <a:ln w="25400">
            <a:solidFill>
              <a:srgbClr val="8BA950"/>
            </a:solidFill>
          </a:ln>
        </p:spPr>
        <p:txBody>
          <a:bodyPr wrap="square" lIns="0" tIns="0" rIns="0" bIns="0" rtlCol="0"/>
          <a:lstStyle/>
          <a:p/>
        </p:txBody>
      </p:sp>
      <p:sp>
        <p:nvSpPr>
          <p:cNvPr id="9" name="object 9"/>
          <p:cNvSpPr/>
          <p:nvPr/>
        </p:nvSpPr>
        <p:spPr>
          <a:xfrm>
            <a:off x="1981962" y="4379214"/>
            <a:ext cx="8229600" cy="502920"/>
          </a:xfrm>
          <a:custGeom>
            <a:avLst/>
            <a:gdLst/>
            <a:ahLst/>
            <a:cxnLst/>
            <a:rect l="l" t="t" r="r" b="b"/>
            <a:pathLst>
              <a:path w="8229600" h="502920">
                <a:moveTo>
                  <a:pt x="8145780" y="0"/>
                </a:moveTo>
                <a:lnTo>
                  <a:pt x="83819" y="0"/>
                </a:lnTo>
                <a:lnTo>
                  <a:pt x="51193" y="6596"/>
                </a:lnTo>
                <a:lnTo>
                  <a:pt x="24550" y="24574"/>
                </a:lnTo>
                <a:lnTo>
                  <a:pt x="6587" y="51220"/>
                </a:lnTo>
                <a:lnTo>
                  <a:pt x="0" y="83819"/>
                </a:lnTo>
                <a:lnTo>
                  <a:pt x="0" y="419100"/>
                </a:lnTo>
                <a:lnTo>
                  <a:pt x="6587" y="451699"/>
                </a:lnTo>
                <a:lnTo>
                  <a:pt x="24550" y="478345"/>
                </a:lnTo>
                <a:lnTo>
                  <a:pt x="51193" y="496323"/>
                </a:lnTo>
                <a:lnTo>
                  <a:pt x="83819" y="502919"/>
                </a:lnTo>
                <a:lnTo>
                  <a:pt x="8145780" y="502919"/>
                </a:lnTo>
                <a:lnTo>
                  <a:pt x="8178379" y="496323"/>
                </a:lnTo>
                <a:lnTo>
                  <a:pt x="8205025" y="478345"/>
                </a:lnTo>
                <a:lnTo>
                  <a:pt x="8223003" y="451699"/>
                </a:lnTo>
                <a:lnTo>
                  <a:pt x="8229600" y="419100"/>
                </a:lnTo>
                <a:lnTo>
                  <a:pt x="8229600" y="83819"/>
                </a:lnTo>
                <a:lnTo>
                  <a:pt x="8223003" y="51220"/>
                </a:lnTo>
                <a:lnTo>
                  <a:pt x="8205025" y="24574"/>
                </a:lnTo>
                <a:lnTo>
                  <a:pt x="8178379" y="6596"/>
                </a:lnTo>
                <a:lnTo>
                  <a:pt x="8145780" y="0"/>
                </a:lnTo>
                <a:close/>
              </a:path>
            </a:pathLst>
          </a:custGeom>
          <a:solidFill>
            <a:srgbClr val="FFFFFF"/>
          </a:solidFill>
        </p:spPr>
        <p:txBody>
          <a:bodyPr wrap="square" lIns="0" tIns="0" rIns="0" bIns="0" rtlCol="0"/>
          <a:lstStyle/>
          <a:p/>
        </p:txBody>
      </p:sp>
      <p:sp>
        <p:nvSpPr>
          <p:cNvPr id="10" name="object 10"/>
          <p:cNvSpPr/>
          <p:nvPr/>
        </p:nvSpPr>
        <p:spPr>
          <a:xfrm>
            <a:off x="1981962" y="4379214"/>
            <a:ext cx="8229600" cy="502920"/>
          </a:xfrm>
          <a:custGeom>
            <a:avLst/>
            <a:gdLst/>
            <a:ahLst/>
            <a:cxnLst/>
            <a:rect l="l" t="t" r="r" b="b"/>
            <a:pathLst>
              <a:path w="8229600" h="502920">
                <a:moveTo>
                  <a:pt x="0" y="83819"/>
                </a:moveTo>
                <a:lnTo>
                  <a:pt x="6587" y="51220"/>
                </a:lnTo>
                <a:lnTo>
                  <a:pt x="24550" y="24574"/>
                </a:lnTo>
                <a:lnTo>
                  <a:pt x="51193" y="6596"/>
                </a:lnTo>
                <a:lnTo>
                  <a:pt x="83819" y="0"/>
                </a:lnTo>
                <a:lnTo>
                  <a:pt x="8145780" y="0"/>
                </a:lnTo>
                <a:lnTo>
                  <a:pt x="8178379" y="6596"/>
                </a:lnTo>
                <a:lnTo>
                  <a:pt x="8205025" y="24574"/>
                </a:lnTo>
                <a:lnTo>
                  <a:pt x="8223003" y="51220"/>
                </a:lnTo>
                <a:lnTo>
                  <a:pt x="8229600" y="83819"/>
                </a:lnTo>
                <a:lnTo>
                  <a:pt x="8229600" y="419100"/>
                </a:lnTo>
                <a:lnTo>
                  <a:pt x="8223003" y="451699"/>
                </a:lnTo>
                <a:lnTo>
                  <a:pt x="8205025" y="478345"/>
                </a:lnTo>
                <a:lnTo>
                  <a:pt x="8178379" y="496323"/>
                </a:lnTo>
                <a:lnTo>
                  <a:pt x="8145780" y="502919"/>
                </a:lnTo>
                <a:lnTo>
                  <a:pt x="83819" y="502919"/>
                </a:lnTo>
                <a:lnTo>
                  <a:pt x="51193" y="496323"/>
                </a:lnTo>
                <a:lnTo>
                  <a:pt x="24550" y="478345"/>
                </a:lnTo>
                <a:lnTo>
                  <a:pt x="6587" y="451699"/>
                </a:lnTo>
                <a:lnTo>
                  <a:pt x="0" y="419100"/>
                </a:lnTo>
                <a:lnTo>
                  <a:pt x="0" y="83819"/>
                </a:lnTo>
                <a:close/>
              </a:path>
            </a:pathLst>
          </a:custGeom>
          <a:ln w="25400">
            <a:solidFill>
              <a:srgbClr val="8BA950"/>
            </a:solidFill>
          </a:ln>
        </p:spPr>
        <p:txBody>
          <a:bodyPr wrap="square" lIns="0" tIns="0" rIns="0" bIns="0" rtlCol="0"/>
          <a:lstStyle/>
          <a:p/>
        </p:txBody>
      </p:sp>
      <p:sp>
        <p:nvSpPr>
          <p:cNvPr id="11" name="object 11"/>
          <p:cNvSpPr/>
          <p:nvPr/>
        </p:nvSpPr>
        <p:spPr>
          <a:xfrm>
            <a:off x="1981962" y="5214365"/>
            <a:ext cx="8229600" cy="502920"/>
          </a:xfrm>
          <a:custGeom>
            <a:avLst/>
            <a:gdLst/>
            <a:ahLst/>
            <a:cxnLst/>
            <a:rect l="l" t="t" r="r" b="b"/>
            <a:pathLst>
              <a:path w="8229600" h="502920">
                <a:moveTo>
                  <a:pt x="8145780" y="0"/>
                </a:moveTo>
                <a:lnTo>
                  <a:pt x="83819" y="0"/>
                </a:lnTo>
                <a:lnTo>
                  <a:pt x="51193" y="6596"/>
                </a:lnTo>
                <a:lnTo>
                  <a:pt x="24550" y="24574"/>
                </a:lnTo>
                <a:lnTo>
                  <a:pt x="6587" y="51220"/>
                </a:lnTo>
                <a:lnTo>
                  <a:pt x="0" y="83819"/>
                </a:lnTo>
                <a:lnTo>
                  <a:pt x="0" y="419087"/>
                </a:lnTo>
                <a:lnTo>
                  <a:pt x="6587" y="451720"/>
                </a:lnTo>
                <a:lnTo>
                  <a:pt x="24550" y="478367"/>
                </a:lnTo>
                <a:lnTo>
                  <a:pt x="51193" y="496332"/>
                </a:lnTo>
                <a:lnTo>
                  <a:pt x="83819" y="502919"/>
                </a:lnTo>
                <a:lnTo>
                  <a:pt x="8145780" y="502919"/>
                </a:lnTo>
                <a:lnTo>
                  <a:pt x="8178379" y="496332"/>
                </a:lnTo>
                <a:lnTo>
                  <a:pt x="8205025" y="478367"/>
                </a:lnTo>
                <a:lnTo>
                  <a:pt x="8223003" y="451720"/>
                </a:lnTo>
                <a:lnTo>
                  <a:pt x="8229600" y="419087"/>
                </a:lnTo>
                <a:lnTo>
                  <a:pt x="8229600" y="83819"/>
                </a:lnTo>
                <a:lnTo>
                  <a:pt x="8223003" y="51220"/>
                </a:lnTo>
                <a:lnTo>
                  <a:pt x="8205025" y="24574"/>
                </a:lnTo>
                <a:lnTo>
                  <a:pt x="8178379" y="6596"/>
                </a:lnTo>
                <a:lnTo>
                  <a:pt x="8145780" y="0"/>
                </a:lnTo>
                <a:close/>
              </a:path>
            </a:pathLst>
          </a:custGeom>
          <a:solidFill>
            <a:srgbClr val="FFFFFF"/>
          </a:solidFill>
        </p:spPr>
        <p:txBody>
          <a:bodyPr wrap="square" lIns="0" tIns="0" rIns="0" bIns="0" rtlCol="0"/>
          <a:lstStyle/>
          <a:p/>
        </p:txBody>
      </p:sp>
      <p:sp>
        <p:nvSpPr>
          <p:cNvPr id="12" name="object 12"/>
          <p:cNvSpPr/>
          <p:nvPr/>
        </p:nvSpPr>
        <p:spPr>
          <a:xfrm>
            <a:off x="1981962" y="5214365"/>
            <a:ext cx="8229600" cy="502920"/>
          </a:xfrm>
          <a:custGeom>
            <a:avLst/>
            <a:gdLst/>
            <a:ahLst/>
            <a:cxnLst/>
            <a:rect l="l" t="t" r="r" b="b"/>
            <a:pathLst>
              <a:path w="8229600" h="502920">
                <a:moveTo>
                  <a:pt x="0" y="83819"/>
                </a:moveTo>
                <a:lnTo>
                  <a:pt x="6587" y="51220"/>
                </a:lnTo>
                <a:lnTo>
                  <a:pt x="24550" y="24574"/>
                </a:lnTo>
                <a:lnTo>
                  <a:pt x="51193" y="6596"/>
                </a:lnTo>
                <a:lnTo>
                  <a:pt x="83819" y="0"/>
                </a:lnTo>
                <a:lnTo>
                  <a:pt x="8145780" y="0"/>
                </a:lnTo>
                <a:lnTo>
                  <a:pt x="8178379" y="6596"/>
                </a:lnTo>
                <a:lnTo>
                  <a:pt x="8205025" y="24574"/>
                </a:lnTo>
                <a:lnTo>
                  <a:pt x="8223003" y="51220"/>
                </a:lnTo>
                <a:lnTo>
                  <a:pt x="8229600" y="83819"/>
                </a:lnTo>
                <a:lnTo>
                  <a:pt x="8229600" y="419087"/>
                </a:lnTo>
                <a:lnTo>
                  <a:pt x="8223003" y="451720"/>
                </a:lnTo>
                <a:lnTo>
                  <a:pt x="8205025" y="478367"/>
                </a:lnTo>
                <a:lnTo>
                  <a:pt x="8178379" y="496332"/>
                </a:lnTo>
                <a:lnTo>
                  <a:pt x="8145780" y="502919"/>
                </a:lnTo>
                <a:lnTo>
                  <a:pt x="83819" y="502919"/>
                </a:lnTo>
                <a:lnTo>
                  <a:pt x="51193" y="496332"/>
                </a:lnTo>
                <a:lnTo>
                  <a:pt x="24550" y="478367"/>
                </a:lnTo>
                <a:lnTo>
                  <a:pt x="6587" y="451720"/>
                </a:lnTo>
                <a:lnTo>
                  <a:pt x="0" y="419087"/>
                </a:lnTo>
                <a:lnTo>
                  <a:pt x="0" y="83819"/>
                </a:lnTo>
                <a:close/>
              </a:path>
            </a:pathLst>
          </a:custGeom>
          <a:ln w="25400">
            <a:solidFill>
              <a:srgbClr val="8BA950"/>
            </a:solidFill>
          </a:ln>
        </p:spPr>
        <p:txBody>
          <a:bodyPr wrap="square" lIns="0" tIns="0" rIns="0" bIns="0" rtlCol="0"/>
          <a:lstStyle/>
          <a:p/>
        </p:txBody>
      </p:sp>
      <p:sp>
        <p:nvSpPr>
          <p:cNvPr id="13" name="object 13"/>
          <p:cNvSpPr txBox="1"/>
          <p:nvPr/>
        </p:nvSpPr>
        <p:spPr>
          <a:xfrm>
            <a:off x="2069388" y="1580404"/>
            <a:ext cx="7868284" cy="4421505"/>
          </a:xfrm>
          <a:prstGeom prst="rect">
            <a:avLst/>
          </a:prstGeom>
        </p:spPr>
        <p:txBody>
          <a:bodyPr vert="horz" wrap="square" lIns="0" tIns="172085" rIns="0" bIns="0" rtlCol="0">
            <a:spAutoFit/>
          </a:bodyPr>
          <a:lstStyle/>
          <a:p>
            <a:pPr marL="12700">
              <a:lnSpc>
                <a:spcPct val="100000"/>
              </a:lnSpc>
              <a:spcBef>
                <a:spcPts val="1355"/>
              </a:spcBef>
            </a:pPr>
            <a:r>
              <a:rPr sz="2000" dirty="0">
                <a:latin typeface="宋体" panose="02010600030101010101" pitchFamily="2" charset="-122"/>
                <a:cs typeface="宋体" panose="02010600030101010101" pitchFamily="2" charset="-122"/>
              </a:rPr>
              <a:t>公司决策</a:t>
            </a:r>
            <a:endParaRPr sz="2000">
              <a:latin typeface="宋体" panose="02010600030101010101" pitchFamily="2" charset="-122"/>
              <a:cs typeface="宋体" panose="02010600030101010101" pitchFamily="2" charset="-122"/>
            </a:endParaRPr>
          </a:p>
          <a:p>
            <a:pPr marL="345440" indent="-173355">
              <a:lnSpc>
                <a:spcPct val="100000"/>
              </a:lnSpc>
              <a:spcBef>
                <a:spcPts val="990"/>
              </a:spcBef>
              <a:buFont typeface="Calibri" panose="020F0502020204030204"/>
              <a:buChar char="•"/>
              <a:tabLst>
                <a:tab pos="346075" algn="l"/>
              </a:tabLst>
            </a:pPr>
            <a:r>
              <a:rPr sz="1600" spc="-5" dirty="0">
                <a:latin typeface="宋体" panose="02010600030101010101" pitchFamily="2" charset="-122"/>
                <a:cs typeface="宋体" panose="02010600030101010101" pitchFamily="2" charset="-122"/>
              </a:rPr>
              <a:t>如确定减排机会并通过减少能耗来</a:t>
            </a:r>
            <a:r>
              <a:rPr sz="1600" spc="5" dirty="0">
                <a:latin typeface="宋体" panose="02010600030101010101" pitchFamily="2" charset="-122"/>
                <a:cs typeface="宋体" panose="02010600030101010101" pitchFamily="2" charset="-122"/>
              </a:rPr>
              <a:t>提</a:t>
            </a:r>
            <a:r>
              <a:rPr sz="1600" spc="-5" dirty="0">
                <a:latin typeface="宋体" panose="02010600030101010101" pitchFamily="2" charset="-122"/>
                <a:cs typeface="宋体" panose="02010600030101010101" pitchFamily="2" charset="-122"/>
              </a:rPr>
              <a:t>高盈</a:t>
            </a:r>
            <a:r>
              <a:rPr sz="1600" spc="5" dirty="0">
                <a:latin typeface="宋体" panose="02010600030101010101" pitchFamily="2" charset="-122"/>
                <a:cs typeface="宋体" panose="02010600030101010101" pitchFamily="2" charset="-122"/>
              </a:rPr>
              <a:t>利</a:t>
            </a:r>
            <a:r>
              <a:rPr sz="1600" spc="-5" dirty="0">
                <a:latin typeface="宋体" panose="02010600030101010101" pitchFamily="2" charset="-122"/>
                <a:cs typeface="宋体" panose="02010600030101010101" pitchFamily="2" charset="-122"/>
              </a:rPr>
              <a:t>能力</a:t>
            </a:r>
            <a:endParaRPr sz="1600">
              <a:latin typeface="宋体" panose="02010600030101010101" pitchFamily="2" charset="-122"/>
              <a:cs typeface="宋体" panose="02010600030101010101" pitchFamily="2" charset="-122"/>
            </a:endParaRPr>
          </a:p>
          <a:p>
            <a:pPr marL="12700">
              <a:lnSpc>
                <a:spcPct val="100000"/>
              </a:lnSpc>
              <a:spcBef>
                <a:spcPts val="1260"/>
              </a:spcBef>
            </a:pPr>
            <a:r>
              <a:rPr sz="2000" dirty="0">
                <a:latin typeface="宋体" panose="02010600030101010101" pitchFamily="2" charset="-122"/>
                <a:cs typeface="宋体" panose="02010600030101010101" pitchFamily="2" charset="-122"/>
              </a:rPr>
              <a:t>风险和机遇管理</a:t>
            </a:r>
            <a:endParaRPr sz="2000">
              <a:latin typeface="宋体" panose="02010600030101010101" pitchFamily="2" charset="-122"/>
              <a:cs typeface="宋体" panose="02010600030101010101" pitchFamily="2" charset="-122"/>
            </a:endParaRPr>
          </a:p>
          <a:p>
            <a:pPr marL="345440" marR="5080" indent="-172720">
              <a:lnSpc>
                <a:spcPts val="1870"/>
              </a:lnSpc>
              <a:spcBef>
                <a:spcPts val="1095"/>
              </a:spcBef>
              <a:buFont typeface="Calibri" panose="020F0502020204030204"/>
              <a:buChar char="•"/>
              <a:tabLst>
                <a:tab pos="346075" algn="l"/>
              </a:tabLst>
            </a:pPr>
            <a:r>
              <a:rPr sz="1600" spc="-5" dirty="0">
                <a:latin typeface="宋体" panose="02010600030101010101" pitchFamily="2" charset="-122"/>
                <a:cs typeface="宋体" panose="02010600030101010101" pitchFamily="2" charset="-122"/>
              </a:rPr>
              <a:t>如与气候相关的风险，包括财务、</a:t>
            </a:r>
            <a:r>
              <a:rPr sz="1600" spc="5" dirty="0">
                <a:latin typeface="宋体" panose="02010600030101010101" pitchFamily="2" charset="-122"/>
                <a:cs typeface="宋体" panose="02010600030101010101" pitchFamily="2" charset="-122"/>
              </a:rPr>
              <a:t>监</a:t>
            </a:r>
            <a:r>
              <a:rPr sz="1600" spc="-5" dirty="0">
                <a:latin typeface="宋体" panose="02010600030101010101" pitchFamily="2" charset="-122"/>
                <a:cs typeface="宋体" panose="02010600030101010101" pitchFamily="2" charset="-122"/>
              </a:rPr>
              <a:t>管、</a:t>
            </a:r>
            <a:r>
              <a:rPr sz="1600" spc="5" dirty="0">
                <a:latin typeface="宋体" panose="02010600030101010101" pitchFamily="2" charset="-122"/>
                <a:cs typeface="宋体" panose="02010600030101010101" pitchFamily="2" charset="-122"/>
              </a:rPr>
              <a:t>供</a:t>
            </a:r>
            <a:r>
              <a:rPr sz="1600" spc="-5" dirty="0">
                <a:latin typeface="宋体" panose="02010600030101010101" pitchFamily="2" charset="-122"/>
                <a:cs typeface="宋体" panose="02010600030101010101" pitchFamily="2" charset="-122"/>
              </a:rPr>
              <a:t>应链</a:t>
            </a:r>
            <a:r>
              <a:rPr sz="1600" spc="5" dirty="0">
                <a:latin typeface="宋体" panose="02010600030101010101" pitchFamily="2" charset="-122"/>
                <a:cs typeface="宋体" panose="02010600030101010101" pitchFamily="2" charset="-122"/>
              </a:rPr>
              <a:t>、</a:t>
            </a:r>
            <a:r>
              <a:rPr sz="1600" spc="-5" dirty="0">
                <a:latin typeface="宋体" panose="02010600030101010101" pitchFamily="2" charset="-122"/>
                <a:cs typeface="宋体" panose="02010600030101010101" pitchFamily="2" charset="-122"/>
              </a:rPr>
              <a:t>产品</a:t>
            </a:r>
            <a:r>
              <a:rPr sz="1600" spc="5" dirty="0">
                <a:latin typeface="宋体" panose="02010600030101010101" pitchFamily="2" charset="-122"/>
                <a:cs typeface="宋体" panose="02010600030101010101" pitchFamily="2" charset="-122"/>
              </a:rPr>
              <a:t>和</a:t>
            </a:r>
            <a:r>
              <a:rPr sz="1600" spc="-5" dirty="0">
                <a:latin typeface="宋体" panose="02010600030101010101" pitchFamily="2" charset="-122"/>
                <a:cs typeface="宋体" panose="02010600030101010101" pitchFamily="2" charset="-122"/>
              </a:rPr>
              <a:t>客户</a:t>
            </a:r>
            <a:r>
              <a:rPr sz="1600" spc="5" dirty="0">
                <a:latin typeface="宋体" panose="02010600030101010101" pitchFamily="2" charset="-122"/>
                <a:cs typeface="宋体" panose="02010600030101010101" pitchFamily="2" charset="-122"/>
              </a:rPr>
              <a:t>、</a:t>
            </a:r>
            <a:r>
              <a:rPr sz="1600" spc="-5" dirty="0">
                <a:latin typeface="宋体" panose="02010600030101010101" pitchFamily="2" charset="-122"/>
                <a:cs typeface="宋体" panose="02010600030101010101" pitchFamily="2" charset="-122"/>
              </a:rPr>
              <a:t>诉讼</a:t>
            </a:r>
            <a:r>
              <a:rPr sz="1600" spc="5" dirty="0">
                <a:latin typeface="宋体" panose="02010600030101010101" pitchFamily="2" charset="-122"/>
                <a:cs typeface="宋体" panose="02010600030101010101" pitchFamily="2" charset="-122"/>
              </a:rPr>
              <a:t>、</a:t>
            </a:r>
            <a:r>
              <a:rPr sz="1600" spc="-5" dirty="0">
                <a:latin typeface="宋体" panose="02010600030101010101" pitchFamily="2" charset="-122"/>
                <a:cs typeface="宋体" panose="02010600030101010101" pitchFamily="2" charset="-122"/>
              </a:rPr>
              <a:t>声誉</a:t>
            </a:r>
            <a:r>
              <a:rPr sz="1600" spc="5" dirty="0">
                <a:latin typeface="宋体" panose="02010600030101010101" pitchFamily="2" charset="-122"/>
                <a:cs typeface="宋体" panose="02010600030101010101" pitchFamily="2" charset="-122"/>
              </a:rPr>
              <a:t>风</a:t>
            </a:r>
            <a:r>
              <a:rPr sz="1600" spc="-5" dirty="0">
                <a:latin typeface="宋体" panose="02010600030101010101" pitchFamily="2" charset="-122"/>
                <a:cs typeface="宋体" panose="02010600030101010101" pitchFamily="2" charset="-122"/>
              </a:rPr>
              <a:t>险及其 </a:t>
            </a:r>
            <a:r>
              <a:rPr sz="1600" spc="-5" dirty="0">
                <a:latin typeface="宋体" panose="02010600030101010101" pitchFamily="2" charset="-122"/>
                <a:cs typeface="宋体" panose="02010600030101010101" pitchFamily="2" charset="-122"/>
              </a:rPr>
              <a:t>业务机会（例如新市场、新商业模</a:t>
            </a:r>
            <a:r>
              <a:rPr sz="1600" spc="5" dirty="0">
                <a:latin typeface="宋体" panose="02010600030101010101" pitchFamily="2" charset="-122"/>
                <a:cs typeface="宋体" panose="02010600030101010101" pitchFamily="2" charset="-122"/>
              </a:rPr>
              <a:t>式</a:t>
            </a:r>
            <a:r>
              <a:rPr sz="1600" dirty="0">
                <a:latin typeface="宋体" panose="02010600030101010101" pitchFamily="2" charset="-122"/>
                <a:cs typeface="宋体" panose="02010600030101010101" pitchFamily="2" charset="-122"/>
              </a:rPr>
              <a:t>）</a:t>
            </a:r>
            <a:r>
              <a:rPr sz="1600" dirty="0">
                <a:latin typeface="Calibri" panose="020F0502020204030204"/>
                <a:cs typeface="Calibri" panose="020F0502020204030204"/>
              </a:rPr>
              <a:t>;</a:t>
            </a:r>
            <a:endParaRPr sz="1600">
              <a:latin typeface="Calibri" panose="020F0502020204030204"/>
              <a:cs typeface="Calibri" panose="020F0502020204030204"/>
            </a:endParaRPr>
          </a:p>
          <a:p>
            <a:pPr marL="12700">
              <a:lnSpc>
                <a:spcPct val="100000"/>
              </a:lnSpc>
              <a:spcBef>
                <a:spcPts val="885"/>
              </a:spcBef>
            </a:pPr>
            <a:r>
              <a:rPr sz="2000" dirty="0">
                <a:latin typeface="宋体" panose="02010600030101010101" pitchFamily="2" charset="-122"/>
                <a:cs typeface="宋体" panose="02010600030101010101" pitchFamily="2" charset="-122"/>
              </a:rPr>
              <a:t>自愿性行动</a:t>
            </a:r>
            <a:endParaRPr sz="2000">
              <a:latin typeface="宋体" panose="02010600030101010101" pitchFamily="2" charset="-122"/>
              <a:cs typeface="宋体" panose="02010600030101010101" pitchFamily="2" charset="-122"/>
            </a:endParaRPr>
          </a:p>
          <a:p>
            <a:pPr marL="345440" indent="-173355">
              <a:lnSpc>
                <a:spcPct val="100000"/>
              </a:lnSpc>
              <a:spcBef>
                <a:spcPts val="990"/>
              </a:spcBef>
              <a:buFont typeface="Calibri" panose="020F0502020204030204"/>
              <a:buChar char="•"/>
              <a:tabLst>
                <a:tab pos="346075" algn="l"/>
              </a:tabLst>
            </a:pPr>
            <a:r>
              <a:rPr sz="1600" spc="-5" dirty="0">
                <a:latin typeface="宋体" panose="02010600030101010101" pitchFamily="2" charset="-122"/>
                <a:cs typeface="宋体" panose="02010600030101010101" pitchFamily="2" charset="-122"/>
              </a:rPr>
              <a:t>如参</a:t>
            </a:r>
            <a:r>
              <a:rPr sz="1600" spc="-10" dirty="0">
                <a:latin typeface="宋体" panose="02010600030101010101" pitchFamily="2" charset="-122"/>
                <a:cs typeface="宋体" panose="02010600030101010101" pitchFamily="2" charset="-122"/>
              </a:rPr>
              <a:t>与</a:t>
            </a:r>
            <a:r>
              <a:rPr sz="1600" spc="-5" dirty="0">
                <a:latin typeface="Calibri" panose="020F0502020204030204"/>
                <a:cs typeface="Calibri" panose="020F0502020204030204"/>
              </a:rPr>
              <a:t>GHG</a:t>
            </a:r>
            <a:r>
              <a:rPr sz="1600" spc="-5" dirty="0">
                <a:latin typeface="宋体" panose="02010600030101010101" pitchFamily="2" charset="-122"/>
                <a:cs typeface="宋体" panose="02010600030101010101" pitchFamily="2" charset="-122"/>
              </a:rPr>
              <a:t>自愿性注册或可持续性报</a:t>
            </a:r>
            <a:r>
              <a:rPr sz="1600" spc="5" dirty="0">
                <a:latin typeface="宋体" panose="02010600030101010101" pitchFamily="2" charset="-122"/>
                <a:cs typeface="宋体" panose="02010600030101010101" pitchFamily="2" charset="-122"/>
              </a:rPr>
              <a:t>告</a:t>
            </a:r>
            <a:r>
              <a:rPr sz="1600" spc="-5" dirty="0">
                <a:latin typeface="宋体" panose="02010600030101010101" pitchFamily="2" charset="-122"/>
                <a:cs typeface="宋体" panose="02010600030101010101" pitchFamily="2" charset="-122"/>
              </a:rPr>
              <a:t>行动</a:t>
            </a:r>
            <a:endParaRPr sz="1600">
              <a:latin typeface="宋体" panose="02010600030101010101" pitchFamily="2" charset="-122"/>
              <a:cs typeface="宋体" panose="02010600030101010101" pitchFamily="2" charset="-122"/>
            </a:endParaRPr>
          </a:p>
          <a:p>
            <a:pPr marL="12700">
              <a:lnSpc>
                <a:spcPct val="100000"/>
              </a:lnSpc>
              <a:spcBef>
                <a:spcPts val="1260"/>
              </a:spcBef>
            </a:pPr>
            <a:r>
              <a:rPr sz="2000" spc="-5" dirty="0">
                <a:latin typeface="Calibri" panose="020F0502020204030204"/>
                <a:cs typeface="Calibri" panose="020F0502020204030204"/>
              </a:rPr>
              <a:t>GHG</a:t>
            </a:r>
            <a:r>
              <a:rPr sz="2000" dirty="0">
                <a:latin typeface="宋体" panose="02010600030101010101" pitchFamily="2" charset="-122"/>
                <a:cs typeface="宋体" panose="02010600030101010101" pitchFamily="2" charset="-122"/>
              </a:rPr>
              <a:t>市场</a:t>
            </a:r>
            <a:endParaRPr sz="2000">
              <a:latin typeface="宋体" panose="02010600030101010101" pitchFamily="2" charset="-122"/>
              <a:cs typeface="宋体" panose="02010600030101010101" pitchFamily="2" charset="-122"/>
            </a:endParaRPr>
          </a:p>
          <a:p>
            <a:pPr marL="345440" indent="-173355">
              <a:lnSpc>
                <a:spcPct val="100000"/>
              </a:lnSpc>
              <a:spcBef>
                <a:spcPts val="995"/>
              </a:spcBef>
              <a:buFont typeface="Calibri" panose="020F0502020204030204"/>
              <a:buChar char="•"/>
              <a:tabLst>
                <a:tab pos="346075" algn="l"/>
              </a:tabLst>
            </a:pPr>
            <a:r>
              <a:rPr sz="1600" spc="-5" dirty="0">
                <a:latin typeface="宋体" panose="02010600030101010101" pitchFamily="2" charset="-122"/>
                <a:cs typeface="宋体" panose="02010600030101010101" pitchFamily="2" charset="-122"/>
              </a:rPr>
              <a:t>如</a:t>
            </a:r>
            <a:r>
              <a:rPr sz="1600" spc="-5" dirty="0">
                <a:latin typeface="Calibri" panose="020F0502020204030204"/>
                <a:cs typeface="Calibri" panose="020F0502020204030204"/>
              </a:rPr>
              <a:t>GHG</a:t>
            </a:r>
            <a:r>
              <a:rPr sz="1600" spc="-5" dirty="0">
                <a:latin typeface="宋体" panose="02010600030101010101" pitchFamily="2" charset="-122"/>
                <a:cs typeface="宋体" panose="02010600030101010101" pitchFamily="2" charset="-122"/>
              </a:rPr>
              <a:t>配额或信用额的买卖</a:t>
            </a:r>
            <a:endParaRPr sz="1600">
              <a:latin typeface="宋体" panose="02010600030101010101" pitchFamily="2" charset="-122"/>
              <a:cs typeface="宋体" panose="02010600030101010101" pitchFamily="2" charset="-122"/>
            </a:endParaRPr>
          </a:p>
          <a:p>
            <a:pPr marL="12700">
              <a:lnSpc>
                <a:spcPct val="100000"/>
              </a:lnSpc>
              <a:spcBef>
                <a:spcPts val="1255"/>
              </a:spcBef>
            </a:pPr>
            <a:r>
              <a:rPr sz="2000" dirty="0">
                <a:latin typeface="宋体" panose="02010600030101010101" pitchFamily="2" charset="-122"/>
                <a:cs typeface="宋体" panose="02010600030101010101" pitchFamily="2" charset="-122"/>
              </a:rPr>
              <a:t>监管</a:t>
            </a:r>
            <a:r>
              <a:rPr sz="2000" spc="5" dirty="0">
                <a:latin typeface="Calibri" panose="020F0502020204030204"/>
                <a:cs typeface="Calibri" panose="020F0502020204030204"/>
              </a:rPr>
              <a:t>/</a:t>
            </a:r>
            <a:r>
              <a:rPr sz="2000" dirty="0">
                <a:latin typeface="宋体" panose="02010600030101010101" pitchFamily="2" charset="-122"/>
                <a:cs typeface="宋体" panose="02010600030101010101" pitchFamily="2" charset="-122"/>
              </a:rPr>
              <a:t>政府</a:t>
            </a:r>
            <a:r>
              <a:rPr sz="2000" spc="-5" dirty="0">
                <a:latin typeface="Calibri" panose="020F0502020204030204"/>
                <a:cs typeface="Calibri" panose="020F0502020204030204"/>
              </a:rPr>
              <a:t>GHG</a:t>
            </a:r>
            <a:r>
              <a:rPr sz="2000" dirty="0">
                <a:latin typeface="宋体" panose="02010600030101010101" pitchFamily="2" charset="-122"/>
                <a:cs typeface="宋体" panose="02010600030101010101" pitchFamily="2" charset="-122"/>
              </a:rPr>
              <a:t>方案</a:t>
            </a:r>
            <a:endParaRPr sz="2000">
              <a:latin typeface="宋体" panose="02010600030101010101" pitchFamily="2" charset="-122"/>
              <a:cs typeface="宋体" panose="02010600030101010101" pitchFamily="2" charset="-122"/>
            </a:endParaRPr>
          </a:p>
          <a:p>
            <a:pPr marL="345440" indent="-173355">
              <a:lnSpc>
                <a:spcPct val="100000"/>
              </a:lnSpc>
              <a:spcBef>
                <a:spcPts val="990"/>
              </a:spcBef>
              <a:buFont typeface="Calibri" panose="020F0502020204030204"/>
              <a:buChar char="•"/>
              <a:tabLst>
                <a:tab pos="346075" algn="l"/>
              </a:tabLst>
            </a:pPr>
            <a:r>
              <a:rPr sz="1600" spc="-10" dirty="0">
                <a:latin typeface="宋体" panose="02010600030101010101" pitchFamily="2" charset="-122"/>
                <a:cs typeface="宋体" panose="02010600030101010101" pitchFamily="2" charset="-122"/>
              </a:rPr>
              <a:t>如因早期行动、协议或国家和地方</a:t>
            </a:r>
            <a:r>
              <a:rPr sz="1600" dirty="0">
                <a:latin typeface="宋体" panose="02010600030101010101" pitchFamily="2" charset="-122"/>
                <a:cs typeface="宋体" panose="02010600030101010101" pitchFamily="2" charset="-122"/>
              </a:rPr>
              <a:t>报</a:t>
            </a:r>
            <a:r>
              <a:rPr sz="1600" spc="-10" dirty="0">
                <a:latin typeface="宋体" panose="02010600030101010101" pitchFamily="2" charset="-122"/>
                <a:cs typeface="宋体" panose="02010600030101010101" pitchFamily="2" charset="-122"/>
              </a:rPr>
              <a:t>告行</a:t>
            </a:r>
            <a:r>
              <a:rPr sz="1600" dirty="0">
                <a:latin typeface="宋体" panose="02010600030101010101" pitchFamily="2" charset="-122"/>
                <a:cs typeface="宋体" panose="02010600030101010101" pitchFamily="2" charset="-122"/>
              </a:rPr>
              <a:t>动</a:t>
            </a:r>
            <a:r>
              <a:rPr sz="1600" spc="-10" dirty="0">
                <a:latin typeface="宋体" panose="02010600030101010101" pitchFamily="2" charset="-122"/>
                <a:cs typeface="宋体" panose="02010600030101010101" pitchFamily="2" charset="-122"/>
              </a:rPr>
              <a:t>取得</a:t>
            </a:r>
            <a:r>
              <a:rPr sz="1600" dirty="0">
                <a:latin typeface="宋体" panose="02010600030101010101" pitchFamily="2" charset="-122"/>
                <a:cs typeface="宋体" panose="02010600030101010101" pitchFamily="2" charset="-122"/>
              </a:rPr>
              <a:t>的</a:t>
            </a:r>
            <a:r>
              <a:rPr sz="1600" spc="-10" dirty="0">
                <a:latin typeface="宋体" panose="02010600030101010101" pitchFamily="2" charset="-122"/>
                <a:cs typeface="宋体" panose="02010600030101010101" pitchFamily="2" charset="-122"/>
              </a:rPr>
              <a:t>信用额</a:t>
            </a:r>
            <a:endParaRPr sz="1600">
              <a:latin typeface="宋体" panose="02010600030101010101" pitchFamily="2" charset="-122"/>
              <a:cs typeface="宋体" panose="02010600030101010101" pitchFamily="2"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5105145" y="914527"/>
            <a:ext cx="1962150"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ISO14064-1</a:t>
            </a:r>
            <a:endParaRPr spc="-5" dirty="0">
              <a:latin typeface="Calibri" panose="020F0502020204030204"/>
              <a:cs typeface="Calibri" panose="020F0502020204030204"/>
            </a:endParaRPr>
          </a:p>
        </p:txBody>
      </p:sp>
      <p:sp>
        <p:nvSpPr>
          <p:cNvPr id="3" name="object 3"/>
          <p:cNvSpPr/>
          <p:nvPr/>
        </p:nvSpPr>
        <p:spPr>
          <a:xfrm>
            <a:off x="2072640" y="17129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072640" y="3297935"/>
            <a:ext cx="178308" cy="178308"/>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2072640" y="3663696"/>
            <a:ext cx="178308" cy="178307"/>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2072640" y="4029455"/>
            <a:ext cx="178308" cy="178307"/>
          </a:xfrm>
          <a:prstGeom prst="rect">
            <a:avLst/>
          </a:prstGeom>
          <a:blipFill>
            <a:blip r:embed="rId2" cstate="print"/>
            <a:stretch>
              <a:fillRect/>
            </a:stretch>
          </a:blipFill>
        </p:spPr>
        <p:txBody>
          <a:bodyPr wrap="square" lIns="0" tIns="0" rIns="0" bIns="0" rtlCol="0"/>
          <a:lstStyle/>
          <a:p/>
        </p:txBody>
      </p:sp>
      <p:sp>
        <p:nvSpPr>
          <p:cNvPr id="7" name="object 7"/>
          <p:cNvSpPr txBox="1"/>
          <p:nvPr/>
        </p:nvSpPr>
        <p:spPr>
          <a:xfrm>
            <a:off x="2403144" y="1621663"/>
            <a:ext cx="7940675" cy="2967990"/>
          </a:xfrm>
          <a:prstGeom prst="rect">
            <a:avLst/>
          </a:prstGeom>
        </p:spPr>
        <p:txBody>
          <a:bodyPr vert="horz" wrap="square" lIns="0" tIns="13335" rIns="0" bIns="0" rtlCol="0">
            <a:spAutoFit/>
          </a:bodyPr>
          <a:lstStyle/>
          <a:p>
            <a:pPr marL="12700" marR="5080">
              <a:lnSpc>
                <a:spcPct val="100000"/>
              </a:lnSpc>
              <a:spcBef>
                <a:spcPts val="105"/>
              </a:spcBef>
            </a:pPr>
            <a:r>
              <a:rPr sz="2000" b="1" spc="15" dirty="0">
                <a:latin typeface="幼圆" panose="02010509060101010101" charset="-122"/>
                <a:cs typeface="幼圆" panose="02010509060101010101" charset="-122"/>
              </a:rPr>
              <a:t>本文</a:t>
            </a:r>
            <a:r>
              <a:rPr sz="2000" b="1" spc="5" dirty="0">
                <a:latin typeface="幼圆" panose="02010509060101010101" charset="-122"/>
                <a:cs typeface="幼圆" panose="02010509060101010101" charset="-122"/>
              </a:rPr>
              <a:t>件详细</a:t>
            </a:r>
            <a:r>
              <a:rPr sz="2000" b="1" spc="-5" dirty="0">
                <a:latin typeface="幼圆" panose="02010509060101010101" charset="-122"/>
                <a:cs typeface="幼圆" panose="02010509060101010101" charset="-122"/>
              </a:rPr>
              <a:t>规</a:t>
            </a:r>
            <a:r>
              <a:rPr sz="2000" b="1" spc="5" dirty="0">
                <a:latin typeface="幼圆" panose="02010509060101010101" charset="-122"/>
                <a:cs typeface="幼圆" panose="02010509060101010101" charset="-122"/>
              </a:rPr>
              <a:t>定了</a:t>
            </a:r>
            <a:r>
              <a:rPr sz="2000" b="1" spc="-5" dirty="0">
                <a:latin typeface="幼圆" panose="02010509060101010101" charset="-122"/>
                <a:cs typeface="幼圆" panose="02010509060101010101" charset="-122"/>
              </a:rPr>
              <a:t>在</a:t>
            </a:r>
            <a:r>
              <a:rPr sz="2000" b="1" spc="5" dirty="0">
                <a:latin typeface="幼圆" panose="02010509060101010101" charset="-122"/>
                <a:cs typeface="幼圆" panose="02010509060101010101" charset="-122"/>
              </a:rPr>
              <a:t>组织层</a:t>
            </a:r>
            <a:r>
              <a:rPr sz="2000" b="1" spc="-5" dirty="0">
                <a:latin typeface="幼圆" panose="02010509060101010101" charset="-122"/>
                <a:cs typeface="幼圆" panose="02010509060101010101" charset="-122"/>
              </a:rPr>
              <a:t>面</a:t>
            </a:r>
            <a:r>
              <a:rPr sz="2000" b="1" spc="5" dirty="0">
                <a:latin typeface="幼圆" panose="02010509060101010101" charset="-122"/>
                <a:cs typeface="幼圆" panose="02010509060101010101" charset="-122"/>
              </a:rPr>
              <a:t>上，</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清单</a:t>
            </a:r>
            <a:r>
              <a:rPr sz="2000" b="1" spc="-5" dirty="0">
                <a:latin typeface="幼圆" panose="02010509060101010101" charset="-122"/>
                <a:cs typeface="幼圆" panose="02010509060101010101" charset="-122"/>
              </a:rPr>
              <a:t>的</a:t>
            </a:r>
            <a:r>
              <a:rPr sz="2000" b="1" spc="5" dirty="0">
                <a:latin typeface="幼圆" panose="02010509060101010101" charset="-122"/>
                <a:cs typeface="幼圆" panose="02010509060101010101" charset="-122"/>
              </a:rPr>
              <a:t>设计、</a:t>
            </a:r>
            <a:r>
              <a:rPr sz="2000" b="1" spc="-5" dirty="0">
                <a:latin typeface="幼圆" panose="02010509060101010101" charset="-122"/>
                <a:cs typeface="幼圆" panose="02010509060101010101" charset="-122"/>
              </a:rPr>
              <a:t>制</a:t>
            </a:r>
            <a:r>
              <a:rPr sz="2000" b="1" spc="5" dirty="0">
                <a:latin typeface="幼圆" panose="02010509060101010101" charset="-122"/>
                <a:cs typeface="幼圆" panose="02010509060101010101" charset="-122"/>
              </a:rPr>
              <a:t>定、</a:t>
            </a:r>
            <a:r>
              <a:rPr sz="2000" b="1" spc="-5" dirty="0">
                <a:latin typeface="幼圆" panose="02010509060101010101" charset="-122"/>
                <a:cs typeface="幼圆" panose="02010509060101010101" charset="-122"/>
              </a:rPr>
              <a:t>管</a:t>
            </a:r>
            <a:r>
              <a:rPr sz="2000" b="1" spc="5" dirty="0">
                <a:latin typeface="幼圆" panose="02010509060101010101" charset="-122"/>
                <a:cs typeface="幼圆" panose="02010509060101010101" charset="-122"/>
              </a:rPr>
              <a:t>理和</a:t>
            </a:r>
            <a:r>
              <a:rPr sz="2000" b="1" spc="-5" dirty="0">
                <a:latin typeface="幼圆" panose="02010509060101010101" charset="-122"/>
                <a:cs typeface="幼圆" panose="02010509060101010101" charset="-122"/>
              </a:rPr>
              <a:t>报 </a:t>
            </a:r>
            <a:r>
              <a:rPr sz="2000" b="1" spc="15" dirty="0">
                <a:latin typeface="幼圆" panose="02010509060101010101" charset="-122"/>
                <a:cs typeface="幼圆" panose="02010509060101010101" charset="-122"/>
              </a:rPr>
              <a:t>告的</a:t>
            </a:r>
            <a:r>
              <a:rPr sz="2000" b="1" spc="5" dirty="0">
                <a:latin typeface="幼圆" panose="02010509060101010101" charset="-122"/>
                <a:cs typeface="幼圆" panose="02010509060101010101" charset="-122"/>
              </a:rPr>
              <a:t>原则和</a:t>
            </a:r>
            <a:r>
              <a:rPr sz="2000" b="1" spc="-5" dirty="0">
                <a:latin typeface="幼圆" panose="02010509060101010101" charset="-122"/>
                <a:cs typeface="幼圆" panose="02010509060101010101" charset="-122"/>
              </a:rPr>
              <a:t>要</a:t>
            </a:r>
            <a:r>
              <a:rPr sz="2000" b="1" spc="5" dirty="0">
                <a:latin typeface="幼圆" panose="02010509060101010101" charset="-122"/>
                <a:cs typeface="幼圆" panose="02010509060101010101" charset="-122"/>
              </a:rPr>
              <a:t>求。</a:t>
            </a:r>
            <a:r>
              <a:rPr sz="2000" b="1" spc="-5" dirty="0">
                <a:latin typeface="幼圆" panose="02010509060101010101" charset="-122"/>
                <a:cs typeface="幼圆" panose="02010509060101010101" charset="-122"/>
              </a:rPr>
              <a:t>其</a:t>
            </a:r>
            <a:r>
              <a:rPr sz="2000" b="1" spc="5" dirty="0">
                <a:latin typeface="幼圆" panose="02010509060101010101" charset="-122"/>
                <a:cs typeface="幼圆" panose="02010509060101010101" charset="-122"/>
              </a:rPr>
              <a:t>中包括</a:t>
            </a:r>
            <a:r>
              <a:rPr sz="2000" b="1" spc="-5" dirty="0">
                <a:latin typeface="幼圆" panose="02010509060101010101" charset="-122"/>
                <a:cs typeface="幼圆" panose="02010509060101010101" charset="-122"/>
              </a:rPr>
              <a:t>确</a:t>
            </a:r>
            <a:r>
              <a:rPr sz="2000" b="1" spc="30" dirty="0">
                <a:latin typeface="幼圆" panose="02010509060101010101" charset="-122"/>
                <a:cs typeface="幼圆" panose="02010509060101010101" charset="-122"/>
              </a:rPr>
              <a:t>定</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排放和</a:t>
            </a:r>
            <a:r>
              <a:rPr sz="2000" b="1" spc="-5" dirty="0">
                <a:latin typeface="幼圆" panose="02010509060101010101" charset="-122"/>
                <a:cs typeface="幼圆" panose="02010509060101010101" charset="-122"/>
              </a:rPr>
              <a:t>清</a:t>
            </a:r>
            <a:r>
              <a:rPr sz="2000" b="1" spc="5" dirty="0">
                <a:latin typeface="幼圆" panose="02010509060101010101" charset="-122"/>
                <a:cs typeface="幼圆" panose="02010509060101010101" charset="-122"/>
              </a:rPr>
              <a:t>除边界</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量化</a:t>
            </a:r>
            <a:r>
              <a:rPr sz="2000" b="1" spc="-5" dirty="0">
                <a:latin typeface="幼圆" panose="02010509060101010101" charset="-122"/>
                <a:cs typeface="幼圆" panose="02010509060101010101" charset="-122"/>
              </a:rPr>
              <a:t>组</a:t>
            </a:r>
            <a:r>
              <a:rPr sz="2000" b="1" spc="5" dirty="0">
                <a:latin typeface="幼圆" panose="02010509060101010101" charset="-122"/>
                <a:cs typeface="幼圆" panose="02010509060101010101" charset="-122"/>
              </a:rPr>
              <a:t>织</a:t>
            </a:r>
            <a:r>
              <a:rPr sz="2000" b="1" spc="-5" dirty="0">
                <a:latin typeface="幼圆" panose="02010509060101010101" charset="-122"/>
                <a:cs typeface="幼圆" panose="02010509060101010101" charset="-122"/>
              </a:rPr>
              <a:t>的 </a:t>
            </a:r>
            <a:r>
              <a:rPr sz="2000" b="1" spc="-5" dirty="0">
                <a:latin typeface="Calibri" panose="020F0502020204030204"/>
                <a:cs typeface="Calibri" panose="020F0502020204030204"/>
              </a:rPr>
              <a:t>GHG</a:t>
            </a:r>
            <a:r>
              <a:rPr sz="2000" b="1" spc="15" dirty="0">
                <a:latin typeface="幼圆" panose="02010509060101010101" charset="-122"/>
                <a:cs typeface="幼圆" panose="02010509060101010101" charset="-122"/>
              </a:rPr>
              <a:t>排放和</a:t>
            </a:r>
            <a:r>
              <a:rPr sz="2000" b="1" spc="5" dirty="0">
                <a:latin typeface="幼圆" panose="02010509060101010101" charset="-122"/>
                <a:cs typeface="幼圆" panose="02010509060101010101" charset="-122"/>
              </a:rPr>
              <a:t>清</a:t>
            </a:r>
            <a:r>
              <a:rPr sz="2000" b="1" spc="-5" dirty="0">
                <a:latin typeface="幼圆" panose="02010509060101010101" charset="-122"/>
                <a:cs typeface="幼圆" panose="02010509060101010101" charset="-122"/>
              </a:rPr>
              <a:t>除</a:t>
            </a:r>
            <a:r>
              <a:rPr sz="2000" b="1" spc="5" dirty="0">
                <a:latin typeface="幼圆" panose="02010509060101010101" charset="-122"/>
                <a:cs typeface="幼圆" panose="02010509060101010101" charset="-122"/>
              </a:rPr>
              <a:t>，识</a:t>
            </a:r>
            <a:r>
              <a:rPr sz="2000" b="1" spc="-5" dirty="0">
                <a:latin typeface="幼圆" panose="02010509060101010101" charset="-122"/>
                <a:cs typeface="幼圆" panose="02010509060101010101" charset="-122"/>
              </a:rPr>
              <a:t>别</a:t>
            </a:r>
            <a:r>
              <a:rPr sz="2000" b="1" spc="5" dirty="0">
                <a:latin typeface="幼圆" panose="02010509060101010101" charset="-122"/>
                <a:cs typeface="幼圆" panose="02010509060101010101" charset="-122"/>
              </a:rPr>
              <a:t>旨在改</a:t>
            </a:r>
            <a:r>
              <a:rPr sz="2000" b="1" spc="15" dirty="0">
                <a:latin typeface="幼圆" panose="02010509060101010101" charset="-122"/>
                <a:cs typeface="幼圆" panose="02010509060101010101" charset="-122"/>
              </a:rPr>
              <a:t>善</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管理的具</a:t>
            </a:r>
            <a:r>
              <a:rPr sz="2000" b="1" spc="-5" dirty="0">
                <a:latin typeface="幼圆" panose="02010509060101010101" charset="-122"/>
                <a:cs typeface="幼圆" panose="02010509060101010101" charset="-122"/>
              </a:rPr>
              <a:t>体</a:t>
            </a:r>
            <a:r>
              <a:rPr sz="2000" b="1" spc="5" dirty="0">
                <a:latin typeface="幼圆" panose="02010509060101010101" charset="-122"/>
                <a:cs typeface="幼圆" panose="02010509060101010101" charset="-122"/>
              </a:rPr>
              <a:t>公司措</a:t>
            </a:r>
            <a:r>
              <a:rPr sz="2000" b="1" spc="-5" dirty="0">
                <a:latin typeface="幼圆" panose="02010509060101010101" charset="-122"/>
                <a:cs typeface="幼圆" panose="02010509060101010101" charset="-122"/>
              </a:rPr>
              <a:t>施</a:t>
            </a:r>
            <a:r>
              <a:rPr sz="2000" b="1" spc="5" dirty="0">
                <a:latin typeface="幼圆" panose="02010509060101010101" charset="-122"/>
                <a:cs typeface="幼圆" panose="02010509060101010101" charset="-122"/>
              </a:rPr>
              <a:t>或活</a:t>
            </a:r>
            <a:r>
              <a:rPr sz="2000" b="1" spc="-5" dirty="0">
                <a:latin typeface="幼圆" panose="02010509060101010101" charset="-122"/>
                <a:cs typeface="幼圆" panose="02010509060101010101" charset="-122"/>
              </a:rPr>
              <a:t>动</a:t>
            </a:r>
            <a:r>
              <a:rPr sz="2000" b="1" spc="5" dirty="0">
                <a:latin typeface="幼圆" panose="02010509060101010101" charset="-122"/>
                <a:cs typeface="幼圆" panose="02010509060101010101" charset="-122"/>
              </a:rPr>
              <a:t>等</a:t>
            </a:r>
            <a:r>
              <a:rPr sz="2000" b="1" spc="-5" dirty="0">
                <a:latin typeface="幼圆" panose="02010509060101010101" charset="-122"/>
                <a:cs typeface="幼圆" panose="02010509060101010101" charset="-122"/>
              </a:rPr>
              <a:t>方 </a:t>
            </a:r>
            <a:r>
              <a:rPr sz="2000" b="1" spc="5" dirty="0">
                <a:latin typeface="幼圆" panose="02010509060101010101" charset="-122"/>
                <a:cs typeface="幼圆" panose="02010509060101010101" charset="-122"/>
              </a:rPr>
              <a:t>面的要求</a:t>
            </a:r>
            <a:r>
              <a:rPr sz="2000" b="1" spc="-5" dirty="0">
                <a:latin typeface="幼圆" panose="02010509060101010101" charset="-122"/>
                <a:cs typeface="幼圆" panose="02010509060101010101" charset="-122"/>
              </a:rPr>
              <a:t>。此</a:t>
            </a:r>
            <a:r>
              <a:rPr sz="2000" b="1" spc="5" dirty="0">
                <a:latin typeface="幼圆" panose="02010509060101010101" charset="-122"/>
                <a:cs typeface="幼圆" panose="02010509060101010101" charset="-122"/>
              </a:rPr>
              <a:t>外，本文</a:t>
            </a:r>
            <a:r>
              <a:rPr sz="2000" b="1" spc="-5" dirty="0">
                <a:latin typeface="幼圆" panose="02010509060101010101" charset="-122"/>
                <a:cs typeface="幼圆" panose="02010509060101010101" charset="-122"/>
              </a:rPr>
              <a:t>件还</a:t>
            </a:r>
            <a:r>
              <a:rPr sz="2000" b="1" spc="5" dirty="0">
                <a:latin typeface="幼圆" panose="02010509060101010101" charset="-122"/>
                <a:cs typeface="幼圆" panose="02010509060101010101" charset="-122"/>
              </a:rPr>
              <a:t>包括对清</a:t>
            </a:r>
            <a:r>
              <a:rPr sz="2000" b="1" spc="-5" dirty="0">
                <a:latin typeface="幼圆" panose="02010509060101010101" charset="-122"/>
                <a:cs typeface="幼圆" panose="02010509060101010101" charset="-122"/>
              </a:rPr>
              <a:t>单的</a:t>
            </a:r>
            <a:r>
              <a:rPr sz="2000" b="1" spc="5" dirty="0">
                <a:latin typeface="幼圆" panose="02010509060101010101" charset="-122"/>
                <a:cs typeface="幼圆" panose="02010509060101010101" charset="-122"/>
              </a:rPr>
              <a:t>质量管理</a:t>
            </a:r>
            <a:r>
              <a:rPr sz="2000" b="1" spc="-5" dirty="0">
                <a:latin typeface="幼圆" panose="02010509060101010101" charset="-122"/>
                <a:cs typeface="幼圆" panose="02010509060101010101" charset="-122"/>
              </a:rPr>
              <a:t>、报</a:t>
            </a:r>
            <a:r>
              <a:rPr sz="2000" b="1" spc="5" dirty="0">
                <a:latin typeface="幼圆" panose="02010509060101010101" charset="-122"/>
                <a:cs typeface="幼圆" panose="02010509060101010101" charset="-122"/>
              </a:rPr>
              <a:t>告、内部</a:t>
            </a:r>
            <a:r>
              <a:rPr sz="2000" b="1" spc="-5" dirty="0">
                <a:latin typeface="幼圆" panose="02010509060101010101" charset="-122"/>
                <a:cs typeface="幼圆" panose="02010509060101010101" charset="-122"/>
              </a:rPr>
              <a:t>审核， </a:t>
            </a:r>
            <a:r>
              <a:rPr sz="2000" b="1" dirty="0">
                <a:latin typeface="幼圆" panose="02010509060101010101" charset="-122"/>
                <a:cs typeface="幼圆" panose="02010509060101010101" charset="-122"/>
              </a:rPr>
              <a:t>以及组织</a:t>
            </a:r>
            <a:r>
              <a:rPr sz="2000" b="1" spc="-5" dirty="0">
                <a:latin typeface="幼圆" panose="02010509060101010101" charset="-122"/>
                <a:cs typeface="幼圆" panose="02010509060101010101" charset="-122"/>
              </a:rPr>
              <a:t>在核查</a:t>
            </a:r>
            <a:r>
              <a:rPr sz="2000" b="1" spc="5" dirty="0">
                <a:latin typeface="幼圆" panose="02010509060101010101" charset="-122"/>
                <a:cs typeface="幼圆" panose="02010509060101010101" charset="-122"/>
              </a:rPr>
              <a:t>活</a:t>
            </a:r>
            <a:r>
              <a:rPr sz="2000" b="1" dirty="0">
                <a:latin typeface="幼圆" panose="02010509060101010101" charset="-122"/>
                <a:cs typeface="幼圆" panose="02010509060101010101" charset="-122"/>
              </a:rPr>
              <a:t>动中</a:t>
            </a:r>
            <a:r>
              <a:rPr sz="2000" b="1" spc="-5" dirty="0">
                <a:latin typeface="幼圆" panose="02010509060101010101" charset="-122"/>
                <a:cs typeface="幼圆" panose="02010509060101010101" charset="-122"/>
              </a:rPr>
              <a:t>的职责</a:t>
            </a:r>
            <a:r>
              <a:rPr sz="2000" b="1" spc="5" dirty="0">
                <a:latin typeface="幼圆" panose="02010509060101010101" charset="-122"/>
                <a:cs typeface="幼圆" panose="02010509060101010101" charset="-122"/>
              </a:rPr>
              <a:t>等</a:t>
            </a:r>
            <a:r>
              <a:rPr sz="2000" b="1" dirty="0">
                <a:latin typeface="幼圆" panose="02010509060101010101" charset="-122"/>
                <a:cs typeface="幼圆" panose="02010509060101010101" charset="-122"/>
              </a:rPr>
              <a:t>方面</a:t>
            </a:r>
            <a:r>
              <a:rPr sz="2000" b="1" spc="-5" dirty="0">
                <a:latin typeface="幼圆" panose="02010509060101010101" charset="-122"/>
                <a:cs typeface="幼圆" panose="02010509060101010101" charset="-122"/>
              </a:rPr>
              <a:t>的要求</a:t>
            </a:r>
            <a:r>
              <a:rPr sz="2000" b="1" spc="5" dirty="0">
                <a:latin typeface="幼圆" panose="02010509060101010101" charset="-122"/>
                <a:cs typeface="幼圆" panose="02010509060101010101" charset="-122"/>
              </a:rPr>
              <a:t>和</a:t>
            </a:r>
            <a:r>
              <a:rPr sz="2000" b="1" dirty="0">
                <a:latin typeface="幼圆" panose="02010509060101010101" charset="-122"/>
                <a:cs typeface="幼圆" panose="02010509060101010101" charset="-122"/>
              </a:rPr>
              <a:t>指引</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12700" marR="5097780">
              <a:lnSpc>
                <a:spcPct val="120000"/>
              </a:lnSpc>
            </a:pPr>
            <a:r>
              <a:rPr sz="2000" b="1" spc="15" dirty="0">
                <a:latin typeface="幼圆" panose="02010509060101010101" charset="-122"/>
                <a:cs typeface="幼圆" panose="02010509060101010101" charset="-122"/>
              </a:rPr>
              <a:t>第一</a:t>
            </a:r>
            <a:r>
              <a:rPr sz="2000" b="1" spc="5" dirty="0">
                <a:latin typeface="幼圆" panose="02010509060101010101" charset="-122"/>
                <a:cs typeface="幼圆" panose="02010509060101010101" charset="-122"/>
              </a:rPr>
              <a:t>版</a:t>
            </a:r>
            <a:r>
              <a:rPr sz="2000" b="1" spc="10" dirty="0">
                <a:latin typeface="幼圆" panose="02010509060101010101" charset="-122"/>
                <a:cs typeface="幼圆" panose="02010509060101010101" charset="-122"/>
              </a:rPr>
              <a:t>，</a:t>
            </a:r>
            <a:r>
              <a:rPr sz="2000" b="1" dirty="0">
                <a:latin typeface="Calibri" panose="020F0502020204030204"/>
                <a:cs typeface="Calibri" panose="020F0502020204030204"/>
              </a:rPr>
              <a:t>ISO1</a:t>
            </a:r>
            <a:r>
              <a:rPr sz="2000" b="1" spc="-10" dirty="0">
                <a:latin typeface="Calibri" panose="020F0502020204030204"/>
                <a:cs typeface="Calibri" panose="020F0502020204030204"/>
              </a:rPr>
              <a:t>40</a:t>
            </a:r>
            <a:r>
              <a:rPr sz="2000" b="1" dirty="0">
                <a:latin typeface="Calibri" panose="020F0502020204030204"/>
                <a:cs typeface="Calibri" panose="020F0502020204030204"/>
              </a:rPr>
              <a:t>6</a:t>
            </a:r>
            <a:r>
              <a:rPr sz="2000" b="1" spc="-5" dirty="0">
                <a:latin typeface="Calibri" panose="020F0502020204030204"/>
                <a:cs typeface="Calibri" panose="020F0502020204030204"/>
              </a:rPr>
              <a:t>4-</a:t>
            </a:r>
            <a:r>
              <a:rPr sz="2000" b="1" dirty="0">
                <a:latin typeface="Calibri" panose="020F0502020204030204"/>
                <a:cs typeface="Calibri" panose="020F0502020204030204"/>
              </a:rPr>
              <a:t>1</a:t>
            </a:r>
            <a:r>
              <a:rPr sz="2000" b="1" spc="-10" dirty="0">
                <a:latin typeface="Calibri" panose="020F0502020204030204"/>
                <a:cs typeface="Calibri" panose="020F0502020204030204"/>
              </a:rPr>
              <a:t>:</a:t>
            </a:r>
            <a:r>
              <a:rPr sz="2000" b="1" dirty="0">
                <a:latin typeface="Calibri" panose="020F0502020204030204"/>
                <a:cs typeface="Calibri" panose="020F0502020204030204"/>
              </a:rPr>
              <a:t>2006 </a:t>
            </a:r>
            <a:r>
              <a:rPr sz="2000" b="1" spc="15" dirty="0">
                <a:latin typeface="幼圆" panose="02010509060101010101" charset="-122"/>
                <a:cs typeface="幼圆" panose="02010509060101010101" charset="-122"/>
              </a:rPr>
              <a:t>第二</a:t>
            </a:r>
            <a:r>
              <a:rPr sz="2000" b="1" spc="5" dirty="0">
                <a:latin typeface="幼圆" panose="02010509060101010101" charset="-122"/>
                <a:cs typeface="幼圆" panose="02010509060101010101" charset="-122"/>
              </a:rPr>
              <a:t>版</a:t>
            </a:r>
            <a:r>
              <a:rPr sz="2000" b="1" spc="10" dirty="0">
                <a:latin typeface="幼圆" panose="02010509060101010101" charset="-122"/>
                <a:cs typeface="幼圆" panose="02010509060101010101" charset="-122"/>
              </a:rPr>
              <a:t>，</a:t>
            </a:r>
            <a:r>
              <a:rPr sz="2000" b="1" dirty="0">
                <a:latin typeface="Calibri" panose="020F0502020204030204"/>
                <a:cs typeface="Calibri" panose="020F0502020204030204"/>
              </a:rPr>
              <a:t>ISO1</a:t>
            </a:r>
            <a:r>
              <a:rPr sz="2000" b="1" spc="-10" dirty="0">
                <a:latin typeface="Calibri" panose="020F0502020204030204"/>
                <a:cs typeface="Calibri" panose="020F0502020204030204"/>
              </a:rPr>
              <a:t>40</a:t>
            </a:r>
            <a:r>
              <a:rPr sz="2000" b="1" dirty="0">
                <a:latin typeface="Calibri" panose="020F0502020204030204"/>
                <a:cs typeface="Calibri" panose="020F0502020204030204"/>
              </a:rPr>
              <a:t>6</a:t>
            </a:r>
            <a:r>
              <a:rPr sz="2000" b="1" spc="-5" dirty="0">
                <a:latin typeface="Calibri" panose="020F0502020204030204"/>
                <a:cs typeface="Calibri" panose="020F0502020204030204"/>
              </a:rPr>
              <a:t>4-</a:t>
            </a:r>
            <a:r>
              <a:rPr sz="2000" b="1" dirty="0">
                <a:latin typeface="Calibri" panose="020F0502020204030204"/>
                <a:cs typeface="Calibri" panose="020F0502020204030204"/>
              </a:rPr>
              <a:t>1</a:t>
            </a:r>
            <a:r>
              <a:rPr sz="2000" b="1" spc="-10" dirty="0">
                <a:latin typeface="Calibri" panose="020F0502020204030204"/>
                <a:cs typeface="Calibri" panose="020F0502020204030204"/>
              </a:rPr>
              <a:t>:</a:t>
            </a:r>
            <a:r>
              <a:rPr sz="2000" b="1" dirty="0">
                <a:latin typeface="Calibri" panose="020F0502020204030204"/>
                <a:cs typeface="Calibri" panose="020F0502020204030204"/>
              </a:rPr>
              <a:t>2018</a:t>
            </a:r>
            <a:endParaRPr sz="2000">
              <a:latin typeface="Calibri" panose="020F0502020204030204"/>
              <a:cs typeface="Calibri" panose="020F0502020204030204"/>
            </a:endParaRPr>
          </a:p>
          <a:p>
            <a:pPr marL="12700">
              <a:lnSpc>
                <a:spcPct val="100000"/>
              </a:lnSpc>
              <a:spcBef>
                <a:spcPts val="480"/>
              </a:spcBef>
            </a:pPr>
            <a:r>
              <a:rPr sz="2000" b="1" spc="15" dirty="0">
                <a:latin typeface="幼圆" panose="02010509060101010101" charset="-122"/>
                <a:cs typeface="幼圆" panose="02010509060101010101" charset="-122"/>
              </a:rPr>
              <a:t>本文</a:t>
            </a:r>
            <a:r>
              <a:rPr sz="2000" b="1" dirty="0">
                <a:latin typeface="幼圆" panose="02010509060101010101" charset="-122"/>
                <a:cs typeface="幼圆" panose="02010509060101010101" charset="-122"/>
              </a:rPr>
              <a:t>件</a:t>
            </a:r>
            <a:r>
              <a:rPr sz="2000" b="1" spc="5" dirty="0">
                <a:latin typeface="幼圆" panose="02010509060101010101" charset="-122"/>
                <a:cs typeface="幼圆" panose="02010509060101010101" charset="-122"/>
              </a:rPr>
              <a:t>由</a:t>
            </a:r>
            <a:r>
              <a:rPr sz="2000" b="1" spc="-10" dirty="0">
                <a:latin typeface="Calibri" panose="020F0502020204030204"/>
                <a:cs typeface="Calibri" panose="020F0502020204030204"/>
              </a:rPr>
              <a:t>ISO/TC</a:t>
            </a:r>
            <a:r>
              <a:rPr sz="2000" b="1" spc="-40" dirty="0">
                <a:latin typeface="Calibri" panose="020F0502020204030204"/>
                <a:cs typeface="Calibri" panose="020F0502020204030204"/>
              </a:rPr>
              <a:t> </a:t>
            </a:r>
            <a:r>
              <a:rPr sz="2000" b="1" spc="5" dirty="0">
                <a:latin typeface="Calibri" panose="020F0502020204030204"/>
                <a:cs typeface="Calibri" panose="020F0502020204030204"/>
              </a:rPr>
              <a:t>207</a:t>
            </a:r>
            <a:r>
              <a:rPr sz="2000" b="1" dirty="0">
                <a:latin typeface="幼圆" panose="02010509060101010101" charset="-122"/>
                <a:cs typeface="幼圆" panose="02010509060101010101" charset="-122"/>
              </a:rPr>
              <a:t>环境管理技</a:t>
            </a:r>
            <a:r>
              <a:rPr sz="2000" b="1" spc="-5" dirty="0">
                <a:latin typeface="幼圆" panose="02010509060101010101" charset="-122"/>
                <a:cs typeface="幼圆" panose="02010509060101010101" charset="-122"/>
              </a:rPr>
              <a:t>术</a:t>
            </a:r>
            <a:r>
              <a:rPr sz="2000" b="1" dirty="0">
                <a:latin typeface="幼圆" panose="02010509060101010101" charset="-122"/>
                <a:cs typeface="幼圆" panose="02010509060101010101" charset="-122"/>
              </a:rPr>
              <a:t>委员</a:t>
            </a:r>
            <a:r>
              <a:rPr sz="2000" b="1" spc="-5" dirty="0">
                <a:latin typeface="幼圆" panose="02010509060101010101" charset="-122"/>
                <a:cs typeface="幼圆" panose="02010509060101010101" charset="-122"/>
              </a:rPr>
              <a:t>会</a:t>
            </a:r>
            <a:r>
              <a:rPr sz="2000" b="1" spc="10" dirty="0">
                <a:latin typeface="幼圆" panose="02010509060101010101" charset="-122"/>
                <a:cs typeface="幼圆" panose="02010509060101010101" charset="-122"/>
              </a:rPr>
              <a:t>的</a:t>
            </a:r>
            <a:r>
              <a:rPr sz="2000" b="1" spc="-5" dirty="0">
                <a:latin typeface="Calibri" panose="020F0502020204030204"/>
                <a:cs typeface="Calibri" panose="020F0502020204030204"/>
              </a:rPr>
              <a:t>GHG</a:t>
            </a:r>
            <a:r>
              <a:rPr sz="2000" b="1" dirty="0">
                <a:latin typeface="幼圆" panose="02010509060101010101" charset="-122"/>
                <a:cs typeface="幼圆" panose="02010509060101010101" charset="-122"/>
              </a:rPr>
              <a:t>管理及相</a:t>
            </a:r>
            <a:r>
              <a:rPr sz="2000" b="1" spc="-5" dirty="0">
                <a:latin typeface="幼圆" panose="02010509060101010101" charset="-122"/>
                <a:cs typeface="幼圆" panose="02010509060101010101" charset="-122"/>
              </a:rPr>
              <a:t>关</a:t>
            </a:r>
            <a:r>
              <a:rPr sz="2000" b="1" dirty="0">
                <a:latin typeface="幼圆" panose="02010509060101010101" charset="-122"/>
                <a:cs typeface="幼圆" panose="02010509060101010101" charset="-122"/>
              </a:rPr>
              <a:t>活动第</a:t>
            </a:r>
            <a:r>
              <a:rPr sz="2000" b="1" dirty="0">
                <a:latin typeface="Calibri" panose="020F0502020204030204"/>
                <a:cs typeface="Calibri" panose="020F0502020204030204"/>
              </a:rPr>
              <a:t>7</a:t>
            </a:r>
            <a:r>
              <a:rPr sz="2000" b="1" spc="-5" dirty="0">
                <a:latin typeface="幼圆" panose="02010509060101010101" charset="-122"/>
                <a:cs typeface="幼圆" panose="02010509060101010101" charset="-122"/>
              </a:rPr>
              <a:t>分</a:t>
            </a:r>
            <a:endParaRPr sz="2000">
              <a:latin typeface="幼圆" panose="02010509060101010101" charset="-122"/>
              <a:cs typeface="幼圆" panose="02010509060101010101" charset="-122"/>
            </a:endParaRPr>
          </a:p>
          <a:p>
            <a:pPr marL="12700">
              <a:lnSpc>
                <a:spcPct val="100000"/>
              </a:lnSpc>
            </a:pPr>
            <a:r>
              <a:rPr sz="2000" b="1" spc="15" dirty="0">
                <a:latin typeface="幼圆" panose="02010509060101010101" charset="-122"/>
                <a:cs typeface="幼圆" panose="02010509060101010101" charset="-122"/>
              </a:rPr>
              <a:t>技术</a:t>
            </a:r>
            <a:r>
              <a:rPr sz="2000" b="1" spc="5" dirty="0">
                <a:latin typeface="幼圆" panose="02010509060101010101" charset="-122"/>
                <a:cs typeface="幼圆" panose="02010509060101010101" charset="-122"/>
              </a:rPr>
              <a:t>委员会</a:t>
            </a:r>
            <a:r>
              <a:rPr sz="2000" b="1" dirty="0">
                <a:latin typeface="幼圆" panose="02010509060101010101" charset="-122"/>
                <a:cs typeface="幼圆" panose="02010509060101010101" charset="-122"/>
              </a:rPr>
              <a:t>（</a:t>
            </a:r>
            <a:r>
              <a:rPr sz="2000" b="1" dirty="0">
                <a:latin typeface="Calibri" panose="020F0502020204030204"/>
                <a:cs typeface="Calibri" panose="020F0502020204030204"/>
              </a:rPr>
              <a:t>SC</a:t>
            </a:r>
            <a:r>
              <a:rPr sz="2000" b="1" spc="-40" dirty="0">
                <a:latin typeface="Calibri" panose="020F0502020204030204"/>
                <a:cs typeface="Calibri" panose="020F0502020204030204"/>
              </a:rPr>
              <a:t> </a:t>
            </a:r>
            <a:r>
              <a:rPr sz="2000" b="1" spc="5" dirty="0">
                <a:latin typeface="Calibri" panose="020F0502020204030204"/>
                <a:cs typeface="Calibri" panose="020F0502020204030204"/>
              </a:rPr>
              <a:t>7</a:t>
            </a:r>
            <a:r>
              <a:rPr sz="2000" b="1" spc="5" dirty="0">
                <a:latin typeface="幼圆" panose="02010509060101010101" charset="-122"/>
                <a:cs typeface="幼圆" panose="02010509060101010101" charset="-122"/>
              </a:rPr>
              <a:t>）</a:t>
            </a:r>
            <a:r>
              <a:rPr sz="2000" b="1" spc="15" dirty="0">
                <a:latin typeface="幼圆" panose="02010509060101010101" charset="-122"/>
                <a:cs typeface="幼圆" panose="02010509060101010101" charset="-122"/>
              </a:rPr>
              <a:t>编</a:t>
            </a:r>
            <a:r>
              <a:rPr sz="2000" b="1" spc="5" dirty="0">
                <a:latin typeface="幼圆" panose="02010509060101010101" charset="-122"/>
                <a:cs typeface="幼圆" panose="02010509060101010101" charset="-122"/>
              </a:rPr>
              <a:t>制</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419853" y="838326"/>
            <a:ext cx="3287522" cy="505460"/>
          </a:xfrm>
          <a:prstGeom prst="rect">
            <a:avLst/>
          </a:prstGeom>
        </p:spPr>
        <p:txBody>
          <a:bodyPr vert="horz" wrap="square" lIns="0" tIns="13335" rIns="0" bIns="0" rtlCol="0">
            <a:spAutoFit/>
          </a:bodyPr>
          <a:lstStyle/>
          <a:p>
            <a:pPr marL="12700">
              <a:lnSpc>
                <a:spcPct val="100000"/>
              </a:lnSpc>
              <a:spcBef>
                <a:spcPts val="105"/>
              </a:spcBef>
            </a:pPr>
            <a:r>
              <a:rPr spc="-5" dirty="0"/>
              <a:t>新旧</a:t>
            </a:r>
            <a:r>
              <a:rPr spc="-10" dirty="0"/>
              <a:t>版</a:t>
            </a:r>
            <a:r>
              <a:rPr spc="-5" dirty="0"/>
              <a:t>本主</a:t>
            </a:r>
            <a:r>
              <a:rPr spc="-10" dirty="0"/>
              <a:t>要</a:t>
            </a:r>
            <a:r>
              <a:rPr spc="-5" dirty="0"/>
              <a:t>差</a:t>
            </a:r>
            <a:r>
              <a:rPr spc="-10" dirty="0"/>
              <a:t>异</a:t>
            </a:r>
            <a:endParaRPr spc="-10" dirty="0"/>
          </a:p>
        </p:txBody>
      </p:sp>
      <p:sp>
        <p:nvSpPr>
          <p:cNvPr id="3" name="object 3"/>
          <p:cNvSpPr/>
          <p:nvPr/>
        </p:nvSpPr>
        <p:spPr>
          <a:xfrm>
            <a:off x="2072640" y="17129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072640" y="2993135"/>
            <a:ext cx="178308" cy="178308"/>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2072640" y="3968496"/>
            <a:ext cx="178308" cy="178307"/>
          </a:xfrm>
          <a:prstGeom prst="rect">
            <a:avLst/>
          </a:prstGeom>
          <a:blipFill>
            <a:blip r:embed="rId2" cstate="print"/>
            <a:stretch>
              <a:fillRect/>
            </a:stretch>
          </a:blipFill>
        </p:spPr>
        <p:txBody>
          <a:bodyPr wrap="square" lIns="0" tIns="0" rIns="0" bIns="0" rtlCol="0"/>
          <a:lstStyle/>
          <a:p/>
        </p:txBody>
      </p:sp>
      <p:sp>
        <p:nvSpPr>
          <p:cNvPr id="6" name="object 6"/>
          <p:cNvSpPr txBox="1"/>
          <p:nvPr/>
        </p:nvSpPr>
        <p:spPr>
          <a:xfrm>
            <a:off x="2403144" y="1602460"/>
            <a:ext cx="7727950" cy="2924810"/>
          </a:xfrm>
          <a:prstGeom prst="rect">
            <a:avLst/>
          </a:prstGeom>
        </p:spPr>
        <p:txBody>
          <a:bodyPr vert="horz" wrap="square" lIns="0" tIns="32384" rIns="0" bIns="0" rtlCol="0">
            <a:spAutoFit/>
          </a:bodyPr>
          <a:lstStyle/>
          <a:p>
            <a:pPr marL="12700" marR="9525" algn="just">
              <a:lnSpc>
                <a:spcPct val="100000"/>
              </a:lnSpc>
              <a:spcBef>
                <a:spcPts val="255"/>
              </a:spcBef>
              <a:buFont typeface="Calibri" panose="020F0502020204030204"/>
              <a:buChar char="–"/>
              <a:tabLst>
                <a:tab pos="560070" algn="l"/>
              </a:tabLst>
            </a:pPr>
            <a:r>
              <a:rPr sz="2000" b="1" spc="5" dirty="0">
                <a:latin typeface="幼圆" panose="02010509060101010101" charset="-122"/>
                <a:cs typeface="幼圆" panose="02010509060101010101" charset="-122"/>
              </a:rPr>
              <a:t>引入了一</a:t>
            </a:r>
            <a:r>
              <a:rPr sz="2000" b="1" spc="-5" dirty="0">
                <a:latin typeface="幼圆" panose="02010509060101010101" charset="-122"/>
                <a:cs typeface="幼圆" panose="02010509060101010101" charset="-122"/>
              </a:rPr>
              <a:t>种新</a:t>
            </a:r>
            <a:r>
              <a:rPr sz="2000" b="1" spc="5" dirty="0">
                <a:latin typeface="幼圆" panose="02010509060101010101" charset="-122"/>
                <a:cs typeface="幼圆" panose="02010509060101010101" charset="-122"/>
              </a:rPr>
              <a:t>的方法来</a:t>
            </a:r>
            <a:r>
              <a:rPr sz="2000" b="1" spc="-5" dirty="0">
                <a:latin typeface="幼圆" panose="02010509060101010101" charset="-122"/>
                <a:cs typeface="幼圆" panose="02010509060101010101" charset="-122"/>
              </a:rPr>
              <a:t>报告</a:t>
            </a:r>
            <a:r>
              <a:rPr sz="2000" b="1" spc="5" dirty="0">
                <a:latin typeface="幼圆" panose="02010509060101010101" charset="-122"/>
                <a:cs typeface="幼圆" panose="02010509060101010101" charset="-122"/>
              </a:rPr>
              <a:t>边界，促</a:t>
            </a:r>
            <a:r>
              <a:rPr sz="2000" b="1" spc="-5" dirty="0">
                <a:latin typeface="幼圆" panose="02010509060101010101" charset="-122"/>
                <a:cs typeface="幼圆" panose="02010509060101010101" charset="-122"/>
              </a:rPr>
              <a:t>进间</a:t>
            </a:r>
            <a:r>
              <a:rPr sz="2000" b="1" spc="5" dirty="0">
                <a:latin typeface="幼圆" panose="02010509060101010101" charset="-122"/>
                <a:cs typeface="幼圆" panose="02010509060101010101" charset="-122"/>
              </a:rPr>
              <a:t>接排放的</a:t>
            </a:r>
            <a:r>
              <a:rPr sz="2000" b="1" spc="-5" dirty="0">
                <a:latin typeface="幼圆" panose="02010509060101010101" charset="-122"/>
                <a:cs typeface="幼圆" panose="02010509060101010101" charset="-122"/>
              </a:rPr>
              <a:t>纳入</a:t>
            </a:r>
            <a:r>
              <a:rPr sz="2000" b="1" spc="5" dirty="0">
                <a:latin typeface="幼圆" panose="02010509060101010101" charset="-122"/>
                <a:cs typeface="幼圆" panose="02010509060101010101" charset="-122"/>
              </a:rPr>
              <a:t>和扩展</a:t>
            </a:r>
            <a:r>
              <a:rPr sz="2000" b="1" spc="-5" dirty="0">
                <a:latin typeface="幼圆" panose="02010509060101010101" charset="-122"/>
                <a:cs typeface="幼圆" panose="02010509060101010101" charset="-122"/>
              </a:rPr>
              <a:t>。 </a:t>
            </a:r>
            <a:r>
              <a:rPr sz="2000" b="1" spc="5" dirty="0">
                <a:latin typeface="幼圆" panose="02010509060101010101" charset="-122"/>
                <a:cs typeface="幼圆" panose="02010509060101010101" charset="-122"/>
              </a:rPr>
              <a:t>越来越多</a:t>
            </a:r>
            <a:r>
              <a:rPr sz="2000" b="1" spc="-5" dirty="0">
                <a:latin typeface="幼圆" panose="02010509060101010101" charset="-122"/>
                <a:cs typeface="幼圆" panose="02010509060101010101" charset="-122"/>
              </a:rPr>
              <a:t>的组</a:t>
            </a:r>
            <a:r>
              <a:rPr sz="2000" b="1" spc="5" dirty="0">
                <a:latin typeface="幼圆" panose="02010509060101010101" charset="-122"/>
                <a:cs typeface="幼圆" panose="02010509060101010101" charset="-122"/>
              </a:rPr>
              <a:t>织认识到</a:t>
            </a:r>
            <a:r>
              <a:rPr sz="2000" b="1" spc="-5" dirty="0">
                <a:latin typeface="幼圆" panose="02010509060101010101" charset="-122"/>
                <a:cs typeface="幼圆" panose="02010509060101010101" charset="-122"/>
              </a:rPr>
              <a:t>间接</a:t>
            </a:r>
            <a:r>
              <a:rPr sz="2000" b="1" spc="5" dirty="0">
                <a:latin typeface="幼圆" panose="02010509060101010101" charset="-122"/>
                <a:cs typeface="幼圆" panose="02010509060101010101" charset="-122"/>
              </a:rPr>
              <a:t>排放的重</a:t>
            </a:r>
            <a:r>
              <a:rPr sz="2000" b="1" spc="-5" dirty="0">
                <a:latin typeface="幼圆" panose="02010509060101010101" charset="-122"/>
                <a:cs typeface="幼圆" panose="02010509060101010101" charset="-122"/>
              </a:rPr>
              <a:t>要性</a:t>
            </a:r>
            <a:r>
              <a:rPr sz="2000" b="1" spc="5" dirty="0">
                <a:latin typeface="幼圆" panose="02010509060101010101" charset="-122"/>
                <a:cs typeface="幼圆" panose="02010509060101010101" charset="-122"/>
              </a:rPr>
              <a:t>和显著性</a:t>
            </a:r>
            <a:r>
              <a:rPr sz="2000" b="1" spc="-5" dirty="0">
                <a:latin typeface="幼圆" panose="02010509060101010101" charset="-122"/>
                <a:cs typeface="幼圆" panose="02010509060101010101" charset="-122"/>
              </a:rPr>
              <a:t>，并</a:t>
            </a:r>
            <a:r>
              <a:rPr sz="2000" b="1" spc="5" dirty="0">
                <a:latin typeface="幼圆" panose="02010509060101010101" charset="-122"/>
                <a:cs typeface="幼圆" panose="02010509060101010101" charset="-122"/>
              </a:rPr>
              <a:t>正在制定</a:t>
            </a:r>
            <a:r>
              <a:rPr sz="2000" b="1" spc="-5" dirty="0">
                <a:latin typeface="幼圆" panose="02010509060101010101" charset="-122"/>
                <a:cs typeface="幼圆" panose="02010509060101010101" charset="-122"/>
              </a:rPr>
              <a:t>温室 </a:t>
            </a:r>
            <a:r>
              <a:rPr sz="2000" b="1" spc="5" dirty="0">
                <a:latin typeface="幼圆" panose="02010509060101010101" charset="-122"/>
                <a:cs typeface="幼圆" panose="02010509060101010101" charset="-122"/>
              </a:rPr>
              <a:t>气体清单</a:t>
            </a:r>
            <a:r>
              <a:rPr sz="2000" b="1" spc="-5" dirty="0">
                <a:latin typeface="幼圆" panose="02010509060101010101" charset="-122"/>
                <a:cs typeface="幼圆" panose="02010509060101010101" charset="-122"/>
              </a:rPr>
              <a:t>，将</a:t>
            </a:r>
            <a:r>
              <a:rPr sz="2000" b="1" spc="5" dirty="0">
                <a:latin typeface="幼圆" panose="02010509060101010101" charset="-122"/>
                <a:cs typeface="幼圆" panose="02010509060101010101" charset="-122"/>
              </a:rPr>
              <a:t>整个价值</a:t>
            </a:r>
            <a:r>
              <a:rPr sz="2000" b="1" spc="-5" dirty="0">
                <a:latin typeface="幼圆" panose="02010509060101010101" charset="-122"/>
                <a:cs typeface="幼圆" panose="02010509060101010101" charset="-122"/>
              </a:rPr>
              <a:t>链中</a:t>
            </a:r>
            <a:r>
              <a:rPr sz="2000" b="1" spc="5" dirty="0">
                <a:latin typeface="幼圆" panose="02010509060101010101" charset="-122"/>
                <a:cs typeface="幼圆" panose="02010509060101010101" charset="-122"/>
              </a:rPr>
              <a:t>更多类型</a:t>
            </a:r>
            <a:r>
              <a:rPr sz="2000" b="1" spc="-5" dirty="0">
                <a:latin typeface="幼圆" panose="02010509060101010101" charset="-122"/>
                <a:cs typeface="幼圆" panose="02010509060101010101" charset="-122"/>
              </a:rPr>
              <a:t>的间</a:t>
            </a:r>
            <a:r>
              <a:rPr sz="2000" b="1" spc="5" dirty="0">
                <a:latin typeface="幼圆" panose="02010509060101010101" charset="-122"/>
                <a:cs typeface="幼圆" panose="02010509060101010101" charset="-122"/>
              </a:rPr>
              <a:t>接排放纳</a:t>
            </a:r>
            <a:r>
              <a:rPr sz="2000" b="1" spc="-5" dirty="0">
                <a:latin typeface="幼圆" panose="02010509060101010101" charset="-122"/>
                <a:cs typeface="幼圆" panose="02010509060101010101" charset="-122"/>
              </a:rPr>
              <a:t>入其</a:t>
            </a:r>
            <a:r>
              <a:rPr sz="2000" b="1" spc="5" dirty="0">
                <a:latin typeface="幼圆" panose="02010509060101010101" charset="-122"/>
                <a:cs typeface="幼圆" panose="02010509060101010101" charset="-122"/>
              </a:rPr>
              <a:t>中，这一</a:t>
            </a:r>
            <a:r>
              <a:rPr sz="2000" b="1" spc="-5" dirty="0">
                <a:latin typeface="幼圆" panose="02010509060101010101" charset="-122"/>
                <a:cs typeface="幼圆" panose="02010509060101010101" charset="-122"/>
              </a:rPr>
              <a:t>变化 </a:t>
            </a:r>
            <a:r>
              <a:rPr sz="2000" b="1" spc="5" dirty="0">
                <a:latin typeface="幼圆" panose="02010509060101010101" charset="-122"/>
                <a:cs typeface="幼圆" panose="02010509060101010101" charset="-122"/>
              </a:rPr>
              <a:t>也就应运</a:t>
            </a:r>
            <a:r>
              <a:rPr sz="2000" b="1" spc="-5" dirty="0">
                <a:latin typeface="幼圆" panose="02010509060101010101" charset="-122"/>
                <a:cs typeface="幼圆" panose="02010509060101010101" charset="-122"/>
              </a:rPr>
              <a:t>而生。</a:t>
            </a:r>
            <a:endParaRPr sz="2000">
              <a:latin typeface="幼圆" panose="02010509060101010101" charset="-122"/>
              <a:cs typeface="幼圆" panose="02010509060101010101" charset="-122"/>
            </a:endParaRPr>
          </a:p>
          <a:p>
            <a:pPr marL="12700" marR="56515" algn="just">
              <a:lnSpc>
                <a:spcPct val="100000"/>
              </a:lnSpc>
              <a:spcBef>
                <a:spcPts val="480"/>
              </a:spcBef>
              <a:buChar char="–"/>
              <a:tabLst>
                <a:tab pos="584200" algn="l"/>
              </a:tabLst>
            </a:pPr>
            <a:r>
              <a:rPr sz="2000" b="1" spc="-5" dirty="0">
                <a:latin typeface="Calibri" panose="020F0502020204030204"/>
                <a:cs typeface="Calibri" panose="020F0502020204030204"/>
              </a:rPr>
              <a:t>GHG</a:t>
            </a:r>
            <a:r>
              <a:rPr sz="2000" b="1" spc="15" dirty="0">
                <a:latin typeface="幼圆" panose="02010509060101010101" charset="-122"/>
                <a:cs typeface="幼圆" panose="02010509060101010101" charset="-122"/>
              </a:rPr>
              <a:t>排放种</a:t>
            </a:r>
            <a:r>
              <a:rPr sz="2000" b="1" spc="5" dirty="0">
                <a:latin typeface="幼圆" panose="02010509060101010101" charset="-122"/>
                <a:cs typeface="幼圆" panose="02010509060101010101" charset="-122"/>
              </a:rPr>
              <a:t>类</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其他</a:t>
            </a:r>
            <a:r>
              <a:rPr sz="2000" b="1" spc="-5" dirty="0">
                <a:latin typeface="幼圆" panose="02010509060101010101" charset="-122"/>
                <a:cs typeface="幼圆" panose="02010509060101010101" charset="-122"/>
              </a:rPr>
              <a:t>间</a:t>
            </a:r>
            <a:r>
              <a:rPr sz="2000" b="1" spc="20" dirty="0">
                <a:latin typeface="幼圆" panose="02010509060101010101" charset="-122"/>
                <a:cs typeface="幼圆" panose="02010509060101010101" charset="-122"/>
              </a:rPr>
              <a:t>接</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排放”被</a:t>
            </a:r>
            <a:r>
              <a:rPr sz="2000" b="1" spc="-5" dirty="0">
                <a:latin typeface="幼圆" panose="02010509060101010101" charset="-122"/>
                <a:cs typeface="幼圆" panose="02010509060101010101" charset="-122"/>
              </a:rPr>
              <a:t>重</a:t>
            </a:r>
            <a:r>
              <a:rPr sz="2000" b="1" spc="5" dirty="0">
                <a:latin typeface="幼圆" panose="02010509060101010101" charset="-122"/>
                <a:cs typeface="幼圆" panose="02010509060101010101" charset="-122"/>
              </a:rPr>
              <a:t>新命</a:t>
            </a:r>
            <a:r>
              <a:rPr sz="2000" b="1" spc="-5" dirty="0">
                <a:latin typeface="幼圆" panose="02010509060101010101" charset="-122"/>
                <a:cs typeface="幼圆" panose="02010509060101010101" charset="-122"/>
              </a:rPr>
              <a:t>名</a:t>
            </a:r>
            <a:r>
              <a:rPr sz="2000" b="1" spc="5" dirty="0">
                <a:latin typeface="幼圆" panose="02010509060101010101" charset="-122"/>
                <a:cs typeface="幼圆" panose="02010509060101010101" charset="-122"/>
              </a:rPr>
              <a:t>为“间</a:t>
            </a:r>
            <a:r>
              <a:rPr sz="2000" b="1" spc="15" dirty="0">
                <a:latin typeface="幼圆" panose="02010509060101010101" charset="-122"/>
                <a:cs typeface="幼圆" panose="02010509060101010101" charset="-122"/>
              </a:rPr>
              <a:t>接</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排 </a:t>
            </a:r>
            <a:r>
              <a:rPr sz="2000" b="1" spc="15" dirty="0">
                <a:latin typeface="幼圆" panose="02010509060101010101" charset="-122"/>
                <a:cs typeface="幼圆" panose="02010509060101010101" charset="-122"/>
              </a:rPr>
              <a:t>放”</a:t>
            </a:r>
            <a:r>
              <a:rPr sz="2000" b="1" spc="5" dirty="0">
                <a:latin typeface="幼圆" panose="02010509060101010101" charset="-122"/>
                <a:cs typeface="幼圆" panose="02010509060101010101" charset="-122"/>
              </a:rPr>
              <a:t>。对间接</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排放分为五</a:t>
            </a:r>
            <a:r>
              <a:rPr sz="2000" b="1" spc="-5" dirty="0">
                <a:latin typeface="幼圆" panose="02010509060101010101" charset="-122"/>
                <a:cs typeface="幼圆" panose="02010509060101010101" charset="-122"/>
              </a:rPr>
              <a:t>个</a:t>
            </a:r>
            <a:r>
              <a:rPr sz="2000" b="1" spc="5" dirty="0">
                <a:latin typeface="幼圆" panose="02010509060101010101" charset="-122"/>
                <a:cs typeface="幼圆" panose="02010509060101010101" charset="-122"/>
              </a:rPr>
              <a:t>特定</a:t>
            </a:r>
            <a:r>
              <a:rPr sz="2000" b="1" spc="-5" dirty="0">
                <a:latin typeface="幼圆" panose="02010509060101010101" charset="-122"/>
                <a:cs typeface="幼圆" panose="02010509060101010101" charset="-122"/>
              </a:rPr>
              <a:t>类</a:t>
            </a:r>
            <a:r>
              <a:rPr sz="2000" b="1" spc="5" dirty="0">
                <a:latin typeface="幼圆" panose="02010509060101010101" charset="-122"/>
                <a:cs typeface="幼圆" panose="02010509060101010101" charset="-122"/>
              </a:rPr>
              <a:t>别，</a:t>
            </a:r>
            <a:r>
              <a:rPr sz="2000" b="1" spc="-5" dirty="0">
                <a:latin typeface="幼圆" panose="02010509060101010101" charset="-122"/>
                <a:cs typeface="幼圆" panose="02010509060101010101" charset="-122"/>
              </a:rPr>
              <a:t>提</a:t>
            </a:r>
            <a:r>
              <a:rPr sz="2000" b="1" spc="5" dirty="0">
                <a:latin typeface="幼圆" panose="02010509060101010101" charset="-122"/>
                <a:cs typeface="幼圆" panose="02010509060101010101" charset="-122"/>
              </a:rPr>
              <a:t>出要求</a:t>
            </a:r>
            <a:r>
              <a:rPr sz="2000" b="1" spc="-5" dirty="0">
                <a:latin typeface="幼圆" panose="02010509060101010101" charset="-122"/>
                <a:cs typeface="幼圆" panose="02010509060101010101" charset="-122"/>
              </a:rPr>
              <a:t>和</a:t>
            </a:r>
            <a:r>
              <a:rPr sz="2000" b="1" spc="5" dirty="0">
                <a:latin typeface="幼圆" panose="02010509060101010101" charset="-122"/>
                <a:cs typeface="幼圆" panose="02010509060101010101" charset="-122"/>
              </a:rPr>
              <a:t>指引</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“运</a:t>
            </a:r>
            <a:r>
              <a:rPr sz="2000" b="1" spc="-5" dirty="0">
                <a:latin typeface="幼圆" panose="02010509060101010101" charset="-122"/>
                <a:cs typeface="幼圆" panose="02010509060101010101" charset="-122"/>
              </a:rPr>
              <a:t>营 </a:t>
            </a:r>
            <a:r>
              <a:rPr sz="2000" b="1" spc="5" dirty="0">
                <a:latin typeface="幼圆" panose="02010509060101010101" charset="-122"/>
                <a:cs typeface="幼圆" panose="02010509060101010101" charset="-122"/>
              </a:rPr>
              <a:t>边界”重</a:t>
            </a:r>
            <a:r>
              <a:rPr sz="2000" b="1" spc="-5" dirty="0">
                <a:latin typeface="幼圆" panose="02010509060101010101" charset="-122"/>
                <a:cs typeface="幼圆" panose="02010509060101010101" charset="-122"/>
              </a:rPr>
              <a:t>新命</a:t>
            </a:r>
            <a:r>
              <a:rPr sz="2000" b="1" spc="5" dirty="0">
                <a:latin typeface="幼圆" panose="02010509060101010101" charset="-122"/>
                <a:cs typeface="幼圆" panose="02010509060101010101" charset="-122"/>
              </a:rPr>
              <a:t>名为“报</a:t>
            </a:r>
            <a:r>
              <a:rPr sz="2000" b="1" spc="-5" dirty="0">
                <a:latin typeface="幼圆" panose="02010509060101010101" charset="-122"/>
                <a:cs typeface="幼圆" panose="02010509060101010101" charset="-122"/>
              </a:rPr>
              <a:t>告边</a:t>
            </a:r>
            <a:r>
              <a:rPr sz="2000" b="1" spc="5" dirty="0">
                <a:latin typeface="幼圆" panose="02010509060101010101" charset="-122"/>
                <a:cs typeface="幼圆" panose="02010509060101010101" charset="-122"/>
              </a:rPr>
              <a:t>界”，以</a:t>
            </a:r>
            <a:r>
              <a:rPr sz="2000" b="1" spc="-5" dirty="0">
                <a:latin typeface="幼圆" panose="02010509060101010101" charset="-122"/>
                <a:cs typeface="幼圆" panose="02010509060101010101" charset="-122"/>
              </a:rPr>
              <a:t>作澄</a:t>
            </a:r>
            <a:r>
              <a:rPr sz="2000" b="1" spc="5" dirty="0">
                <a:latin typeface="幼圆" panose="02010509060101010101" charset="-122"/>
                <a:cs typeface="幼圆" panose="02010509060101010101" charset="-122"/>
              </a:rPr>
              <a:t>清和简化</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12700" marR="5080" algn="just">
              <a:lnSpc>
                <a:spcPct val="100000"/>
              </a:lnSpc>
              <a:spcBef>
                <a:spcPts val="480"/>
              </a:spcBef>
              <a:buFont typeface="Calibri" panose="020F0502020204030204"/>
              <a:buChar char="–"/>
              <a:tabLst>
                <a:tab pos="584200" algn="l"/>
              </a:tabLst>
            </a:pPr>
            <a:r>
              <a:rPr sz="2000" b="1" spc="15" dirty="0">
                <a:latin typeface="幼圆" panose="02010509060101010101" charset="-122"/>
                <a:cs typeface="幼圆" panose="02010509060101010101" charset="-122"/>
              </a:rPr>
              <a:t>增加</a:t>
            </a:r>
            <a:r>
              <a:rPr sz="2000" b="1" spc="5" dirty="0">
                <a:latin typeface="幼圆" panose="02010509060101010101" charset="-122"/>
                <a:cs typeface="幼圆" panose="02010509060101010101" charset="-122"/>
              </a:rPr>
              <a:t>了对具</a:t>
            </a:r>
            <a:r>
              <a:rPr sz="2000" b="1" spc="-5" dirty="0">
                <a:latin typeface="幼圆" panose="02010509060101010101" charset="-122"/>
                <a:cs typeface="幼圆" panose="02010509060101010101" charset="-122"/>
              </a:rPr>
              <a:t>体</a:t>
            </a:r>
            <a:r>
              <a:rPr sz="2000" b="1" spc="5" dirty="0">
                <a:latin typeface="幼圆" panose="02010509060101010101" charset="-122"/>
                <a:cs typeface="幼圆" panose="02010509060101010101" charset="-122"/>
              </a:rPr>
              <a:t>项</a:t>
            </a:r>
            <a:r>
              <a:rPr sz="2000" b="1" spc="20" dirty="0">
                <a:latin typeface="幼圆" panose="02010509060101010101" charset="-122"/>
                <a:cs typeface="幼圆" panose="02010509060101010101" charset="-122"/>
              </a:rPr>
              <a:t>目</a:t>
            </a:r>
            <a:r>
              <a:rPr sz="2000" b="1" spc="-5" dirty="0">
                <a:latin typeface="Calibri" panose="020F0502020204030204"/>
                <a:cs typeface="Calibri" panose="020F0502020204030204"/>
              </a:rPr>
              <a:t>G</a:t>
            </a:r>
            <a:r>
              <a:rPr sz="2000" b="1" spc="-25" dirty="0">
                <a:latin typeface="Calibri" panose="020F0502020204030204"/>
                <a:cs typeface="Calibri" panose="020F0502020204030204"/>
              </a:rPr>
              <a:t>H</a:t>
            </a:r>
            <a:r>
              <a:rPr sz="2000" b="1" spc="-20" dirty="0">
                <a:latin typeface="Calibri" panose="020F0502020204030204"/>
                <a:cs typeface="Calibri" panose="020F0502020204030204"/>
              </a:rPr>
              <a:t>G</a:t>
            </a:r>
            <a:r>
              <a:rPr sz="2000" b="1" spc="5" dirty="0">
                <a:latin typeface="幼圆" panose="02010509060101010101" charset="-122"/>
                <a:cs typeface="幼圆" panose="02010509060101010101" charset="-122"/>
              </a:rPr>
              <a:t>量化和</a:t>
            </a:r>
            <a:r>
              <a:rPr sz="2000" b="1" spc="-5" dirty="0">
                <a:latin typeface="幼圆" panose="02010509060101010101" charset="-122"/>
                <a:cs typeface="幼圆" panose="02010509060101010101" charset="-122"/>
              </a:rPr>
              <a:t>报</a:t>
            </a:r>
            <a:r>
              <a:rPr sz="2000" b="1" spc="5" dirty="0">
                <a:latin typeface="幼圆" panose="02010509060101010101" charset="-122"/>
                <a:cs typeface="幼圆" panose="02010509060101010101" charset="-122"/>
              </a:rPr>
              <a:t>告的</a:t>
            </a:r>
            <a:r>
              <a:rPr sz="2000" b="1" spc="-5" dirty="0">
                <a:latin typeface="幼圆" panose="02010509060101010101" charset="-122"/>
                <a:cs typeface="幼圆" panose="02010509060101010101" charset="-122"/>
              </a:rPr>
              <a:t>新</a:t>
            </a:r>
            <a:r>
              <a:rPr sz="2000" b="1" spc="5" dirty="0">
                <a:latin typeface="幼圆" panose="02010509060101010101" charset="-122"/>
                <a:cs typeface="幼圆" panose="02010509060101010101" charset="-122"/>
              </a:rPr>
              <a:t>要求</a:t>
            </a:r>
            <a:r>
              <a:rPr sz="2000" b="1" spc="-5" dirty="0">
                <a:latin typeface="幼圆" panose="02010509060101010101" charset="-122"/>
                <a:cs typeface="幼圆" panose="02010509060101010101" charset="-122"/>
              </a:rPr>
              <a:t>和</a:t>
            </a:r>
            <a:r>
              <a:rPr sz="2000" b="1" spc="5" dirty="0">
                <a:latin typeface="幼圆" panose="02010509060101010101" charset="-122"/>
                <a:cs typeface="幼圆" panose="02010509060101010101" charset="-122"/>
              </a:rPr>
              <a:t>指引，</a:t>
            </a:r>
            <a:r>
              <a:rPr sz="2000" b="1" spc="-5" dirty="0">
                <a:latin typeface="幼圆" panose="02010509060101010101" charset="-122"/>
                <a:cs typeface="幼圆" panose="02010509060101010101" charset="-122"/>
              </a:rPr>
              <a:t>例</a:t>
            </a:r>
            <a:r>
              <a:rPr sz="2000" b="1" spc="5" dirty="0">
                <a:latin typeface="幼圆" panose="02010509060101010101" charset="-122"/>
                <a:cs typeface="幼圆" panose="02010509060101010101" charset="-122"/>
              </a:rPr>
              <a:t>如与</a:t>
            </a:r>
            <a:r>
              <a:rPr sz="2000" b="1" spc="-5" dirty="0">
                <a:latin typeface="幼圆" panose="02010509060101010101" charset="-122"/>
                <a:cs typeface="幼圆" panose="02010509060101010101" charset="-122"/>
              </a:rPr>
              <a:t>电力 </a:t>
            </a:r>
            <a:r>
              <a:rPr sz="2000" b="1" spc="15" dirty="0">
                <a:latin typeface="幼圆" panose="02010509060101010101" charset="-122"/>
                <a:cs typeface="幼圆" panose="02010509060101010101" charset="-122"/>
              </a:rPr>
              <a:t>有关</a:t>
            </a:r>
            <a:r>
              <a:rPr sz="2000" b="1" spc="5" dirty="0">
                <a:latin typeface="幼圆" panose="02010509060101010101" charset="-122"/>
                <a:cs typeface="幼圆" panose="02010509060101010101" charset="-122"/>
              </a:rPr>
              <a:t>的生物</a:t>
            </a:r>
            <a:r>
              <a:rPr sz="2000" b="1" spc="-5" dirty="0">
                <a:latin typeface="幼圆" panose="02010509060101010101" charset="-122"/>
                <a:cs typeface="幼圆" panose="02010509060101010101" charset="-122"/>
              </a:rPr>
              <a:t>碳</a:t>
            </a:r>
            <a:r>
              <a:rPr sz="2000" b="1" spc="15" dirty="0">
                <a:latin typeface="幼圆" panose="02010509060101010101" charset="-122"/>
                <a:cs typeface="幼圆" panose="02010509060101010101" charset="-122"/>
              </a:rPr>
              <a:t>和</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排放的处</a:t>
            </a:r>
            <a:r>
              <a:rPr sz="2000" b="1" spc="-5" dirty="0">
                <a:latin typeface="幼圆" panose="02010509060101010101" charset="-122"/>
                <a:cs typeface="幼圆" panose="02010509060101010101" charset="-122"/>
              </a:rPr>
              <a:t>理</a:t>
            </a:r>
            <a:r>
              <a:rPr sz="2000" b="1" spc="5" dirty="0">
                <a:latin typeface="幼圆" panose="02010509060101010101" charset="-122"/>
                <a:cs typeface="幼圆" panose="02010509060101010101" charset="-122"/>
              </a:rPr>
              <a:t>，以</a:t>
            </a:r>
            <a:r>
              <a:rPr sz="2000" b="1" spc="-5" dirty="0">
                <a:latin typeface="幼圆" panose="02010509060101010101" charset="-122"/>
                <a:cs typeface="幼圆" panose="02010509060101010101" charset="-122"/>
              </a:rPr>
              <a:t>作</a:t>
            </a:r>
            <a:r>
              <a:rPr sz="2000" b="1" spc="5" dirty="0">
                <a:latin typeface="幼圆" panose="02010509060101010101" charset="-122"/>
                <a:cs typeface="幼圆" panose="02010509060101010101" charset="-122"/>
              </a:rPr>
              <a:t>澄清</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657346" y="1066926"/>
            <a:ext cx="4538345"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ISO14064-1:2018</a:t>
            </a:r>
            <a:r>
              <a:rPr spc="15" dirty="0"/>
              <a:t>高阶架构</a:t>
            </a:r>
            <a:endParaRPr spc="15" dirty="0"/>
          </a:p>
        </p:txBody>
      </p:sp>
      <p:sp>
        <p:nvSpPr>
          <p:cNvPr id="3" name="object 3"/>
          <p:cNvSpPr txBox="1"/>
          <p:nvPr/>
        </p:nvSpPr>
        <p:spPr>
          <a:xfrm>
            <a:off x="2059940" y="1895093"/>
            <a:ext cx="2244725" cy="3550920"/>
          </a:xfrm>
          <a:prstGeom prst="rect">
            <a:avLst/>
          </a:prstGeom>
        </p:spPr>
        <p:txBody>
          <a:bodyPr vert="horz" wrap="square" lIns="0" tIns="12700" rIns="0" bIns="0" rtlCol="0">
            <a:spAutoFit/>
          </a:bodyPr>
          <a:lstStyle/>
          <a:p>
            <a:pPr marL="12700" marR="1876425">
              <a:lnSpc>
                <a:spcPct val="100000"/>
              </a:lnSpc>
              <a:spcBef>
                <a:spcPts val="100"/>
              </a:spcBef>
            </a:pP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引言</a:t>
            </a:r>
            <a:r>
              <a:rPr sz="1000" u="sng" spc="-295" dirty="0">
                <a:solidFill>
                  <a:srgbClr val="0000FF"/>
                </a:solidFill>
                <a:uFill>
                  <a:solidFill>
                    <a:srgbClr val="0000FF"/>
                  </a:solidFill>
                </a:uFill>
                <a:latin typeface="宋体" panose="02010600030101010101" pitchFamily="2" charset="-122"/>
                <a:cs typeface="宋体" panose="02010600030101010101" pitchFamily="2" charset="-122"/>
              </a:rPr>
              <a:t>介 </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绍</a:t>
            </a:r>
            <a:r>
              <a:rPr sz="1000" spc="-5" dirty="0">
                <a:solidFill>
                  <a:srgbClr val="0000FF"/>
                </a:solidFill>
                <a:latin typeface="宋体" panose="02010600030101010101" pitchFamily="2" charset="-122"/>
                <a:cs typeface="宋体" panose="02010600030101010101" pitchFamily="2" charset="-122"/>
              </a:rPr>
              <a:t> </a:t>
            </a:r>
            <a:r>
              <a:rPr sz="1000" u="sng" spc="-5" dirty="0">
                <a:solidFill>
                  <a:srgbClr val="0000FF"/>
                </a:solidFill>
                <a:uFill>
                  <a:solidFill>
                    <a:srgbClr val="0000FF"/>
                  </a:solidFill>
                </a:uFill>
                <a:latin typeface="Times New Roman" panose="02020603050405020304"/>
                <a:cs typeface="Times New Roman" panose="02020603050405020304"/>
              </a:rPr>
              <a:t>1  </a:t>
            </a:r>
            <a:r>
              <a:rPr sz="1000" u="sng" spc="-10" dirty="0">
                <a:solidFill>
                  <a:srgbClr val="0000FF"/>
                </a:solidFill>
                <a:uFill>
                  <a:solidFill>
                    <a:srgbClr val="0000FF"/>
                  </a:solidFill>
                </a:uFill>
                <a:latin typeface="宋体" panose="02010600030101010101" pitchFamily="2" charset="-122"/>
                <a:cs typeface="宋体" panose="02010600030101010101" pitchFamily="2" charset="-122"/>
              </a:rPr>
              <a:t>范围</a:t>
            </a:r>
            <a:endParaRPr sz="1000">
              <a:latin typeface="宋体" panose="02010600030101010101" pitchFamily="2" charset="-122"/>
              <a:cs typeface="宋体" panose="02010600030101010101" pitchFamily="2" charset="-122"/>
            </a:endParaRPr>
          </a:p>
          <a:p>
            <a:pPr marL="106680" indent="-94615">
              <a:lnSpc>
                <a:spcPct val="100000"/>
              </a:lnSpc>
              <a:buClr>
                <a:srgbClr val="000000"/>
              </a:buClr>
              <a:buAutoNum type="arabicPlain" startAt="2"/>
              <a:tabLst>
                <a:tab pos="106680" algn="l"/>
              </a:tabLst>
            </a:pP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引用标准</a:t>
            </a:r>
            <a:endParaRPr sz="1000">
              <a:latin typeface="宋体" panose="02010600030101010101" pitchFamily="2" charset="-122"/>
              <a:cs typeface="宋体" panose="02010600030101010101" pitchFamily="2" charset="-122"/>
            </a:endParaRPr>
          </a:p>
          <a:p>
            <a:pPr marL="106680" indent="-94615">
              <a:lnSpc>
                <a:spcPct val="100000"/>
              </a:lnSpc>
              <a:buClr>
                <a:srgbClr val="000000"/>
              </a:buClr>
              <a:buAutoNum type="arabicPlain" startAt="2"/>
              <a:tabLst>
                <a:tab pos="106680" algn="l"/>
              </a:tabLst>
            </a:pP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术语和定义</a:t>
            </a:r>
            <a:endParaRPr sz="1000">
              <a:latin typeface="宋体" panose="02010600030101010101" pitchFamily="2" charset="-122"/>
              <a:cs typeface="宋体" panose="02010600030101010101" pitchFamily="2" charset="-122"/>
            </a:endParaRPr>
          </a:p>
          <a:p>
            <a:pPr marL="172720" lvl="1" indent="-160020">
              <a:lnSpc>
                <a:spcPct val="100000"/>
              </a:lnSpc>
              <a:buClr>
                <a:srgbClr val="000000"/>
              </a:buClr>
              <a:buSzPct val="90000"/>
              <a:buAutoNum type="arabicPeriod"/>
              <a:tabLst>
                <a:tab pos="172720" algn="l"/>
              </a:tabLst>
            </a:pP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温室气体相关术语</a:t>
            </a:r>
            <a:endParaRPr sz="1000">
              <a:latin typeface="宋体" panose="02010600030101010101" pitchFamily="2" charset="-122"/>
              <a:cs typeface="宋体" panose="02010600030101010101" pitchFamily="2" charset="-122"/>
            </a:endParaRPr>
          </a:p>
          <a:p>
            <a:pPr marL="203200" lvl="1" indent="-190500">
              <a:lnSpc>
                <a:spcPct val="100000"/>
              </a:lnSpc>
              <a:buClr>
                <a:srgbClr val="000000"/>
              </a:buClr>
              <a:buSzPct val="90000"/>
              <a:buAutoNum type="arabicPeriod"/>
              <a:tabLst>
                <a:tab pos="203200" algn="l"/>
              </a:tabLst>
            </a:pP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与</a:t>
            </a:r>
            <a:r>
              <a:rPr sz="1000" u="sng" spc="-5" dirty="0">
                <a:solidFill>
                  <a:srgbClr val="0000FF"/>
                </a:solidFill>
                <a:uFill>
                  <a:solidFill>
                    <a:srgbClr val="0000FF"/>
                  </a:solidFill>
                </a:uFill>
                <a:latin typeface="Times New Roman" panose="02020603050405020304"/>
                <a:cs typeface="Times New Roman" panose="02020603050405020304"/>
              </a:rPr>
              <a:t>GHG</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盘查程序相关的术语</a:t>
            </a:r>
            <a:endParaRPr sz="1000">
              <a:latin typeface="宋体" panose="02010600030101010101" pitchFamily="2" charset="-122"/>
              <a:cs typeface="宋体" panose="02010600030101010101" pitchFamily="2" charset="-122"/>
            </a:endParaRPr>
          </a:p>
          <a:p>
            <a:pPr marL="203200" lvl="1" indent="-190500">
              <a:lnSpc>
                <a:spcPct val="100000"/>
              </a:lnSpc>
              <a:buClr>
                <a:srgbClr val="000000"/>
              </a:buClr>
              <a:buSzPct val="90000"/>
              <a:buAutoNum type="arabicPeriod"/>
              <a:tabLst>
                <a:tab pos="203200" algn="l"/>
              </a:tabLst>
            </a:pP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与生物材料和土地利用相关的术语</a:t>
            </a:r>
            <a:endParaRPr sz="1000">
              <a:latin typeface="宋体" panose="02010600030101010101" pitchFamily="2" charset="-122"/>
              <a:cs typeface="宋体" panose="02010600030101010101" pitchFamily="2" charset="-122"/>
            </a:endParaRPr>
          </a:p>
          <a:p>
            <a:pPr marL="12700" marR="5080" lvl="1">
              <a:lnSpc>
                <a:spcPts val="1210"/>
              </a:lnSpc>
              <a:spcBef>
                <a:spcPts val="35"/>
              </a:spcBef>
              <a:buClr>
                <a:srgbClr val="000000"/>
              </a:buClr>
              <a:buSzPct val="90000"/>
              <a:buAutoNum type="arabicPeriod"/>
              <a:tabLst>
                <a:tab pos="203200" algn="l"/>
              </a:tabLst>
            </a:pP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与组织、利害相关方及核查相关的术</a:t>
            </a:r>
            <a:r>
              <a:rPr sz="1000" u="sng" spc="-1000" dirty="0">
                <a:solidFill>
                  <a:srgbClr val="0000FF"/>
                </a:solidFill>
                <a:uFill>
                  <a:solidFill>
                    <a:srgbClr val="0000FF"/>
                  </a:solidFill>
                </a:uFill>
                <a:latin typeface="宋体" panose="02010600030101010101" pitchFamily="2" charset="-122"/>
                <a:cs typeface="宋体" panose="02010600030101010101" pitchFamily="2" charset="-122"/>
              </a:rPr>
              <a:t>语</a:t>
            </a:r>
            <a:endParaRPr sz="1000">
              <a:latin typeface="宋体" panose="02010600030101010101" pitchFamily="2" charset="-122"/>
              <a:cs typeface="宋体" panose="02010600030101010101" pitchFamily="2" charset="-122"/>
            </a:endParaRPr>
          </a:p>
          <a:p>
            <a:pPr marL="106680" indent="-94615">
              <a:lnSpc>
                <a:spcPts val="1150"/>
              </a:lnSpc>
              <a:buClr>
                <a:srgbClr val="000000"/>
              </a:buClr>
              <a:buAutoNum type="arabicPlain" startAt="4"/>
              <a:tabLst>
                <a:tab pos="106680" algn="l"/>
              </a:tabLst>
            </a:pPr>
            <a:r>
              <a:rPr sz="1000" u="sng" spc="-10" dirty="0">
                <a:solidFill>
                  <a:srgbClr val="0000FF"/>
                </a:solidFill>
                <a:uFill>
                  <a:solidFill>
                    <a:srgbClr val="0000FF"/>
                  </a:solidFill>
                </a:uFill>
                <a:latin typeface="宋体" panose="02010600030101010101" pitchFamily="2" charset="-122"/>
                <a:cs typeface="宋体" panose="02010600030101010101" pitchFamily="2" charset="-122"/>
              </a:rPr>
              <a:t>原则</a:t>
            </a:r>
            <a:endParaRPr sz="1000">
              <a:latin typeface="宋体" panose="02010600030101010101" pitchFamily="2" charset="-122"/>
              <a:cs typeface="宋体" panose="02010600030101010101" pitchFamily="2" charset="-122"/>
            </a:endParaRPr>
          </a:p>
          <a:p>
            <a:pPr marL="203200" lvl="1" indent="-190500">
              <a:lnSpc>
                <a:spcPct val="100000"/>
              </a:lnSpc>
              <a:buClr>
                <a:srgbClr val="000000"/>
              </a:buClr>
              <a:buAutoNum type="arabicPeriod"/>
              <a:tabLst>
                <a:tab pos="203200" algn="l"/>
              </a:tabLst>
            </a:pP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概述</a:t>
            </a:r>
            <a:endParaRPr sz="1000">
              <a:latin typeface="宋体" panose="02010600030101010101" pitchFamily="2" charset="-122"/>
              <a:cs typeface="宋体" panose="02010600030101010101" pitchFamily="2" charset="-122"/>
            </a:endParaRPr>
          </a:p>
          <a:p>
            <a:pPr marL="203200" lvl="1" indent="-190500">
              <a:lnSpc>
                <a:spcPct val="100000"/>
              </a:lnSpc>
              <a:buClr>
                <a:srgbClr val="000000"/>
              </a:buClr>
              <a:buAutoNum type="arabicPeriod"/>
              <a:tabLst>
                <a:tab pos="203200" algn="l"/>
              </a:tabLst>
            </a:pP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相关性</a:t>
            </a:r>
            <a:endParaRPr sz="1000">
              <a:latin typeface="宋体" panose="02010600030101010101" pitchFamily="2" charset="-122"/>
              <a:cs typeface="宋体" panose="02010600030101010101" pitchFamily="2" charset="-122"/>
            </a:endParaRPr>
          </a:p>
          <a:p>
            <a:pPr marL="203200" lvl="1" indent="-190500">
              <a:lnSpc>
                <a:spcPct val="100000"/>
              </a:lnSpc>
              <a:buClr>
                <a:srgbClr val="000000"/>
              </a:buClr>
              <a:buAutoNum type="arabicPeriod"/>
              <a:tabLst>
                <a:tab pos="203200" algn="l"/>
              </a:tabLst>
            </a:pP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完整性</a:t>
            </a:r>
            <a:endParaRPr sz="1000">
              <a:latin typeface="宋体" panose="02010600030101010101" pitchFamily="2" charset="-122"/>
              <a:cs typeface="宋体" panose="02010600030101010101" pitchFamily="2" charset="-122"/>
            </a:endParaRPr>
          </a:p>
          <a:p>
            <a:pPr marL="203200" lvl="1" indent="-190500">
              <a:lnSpc>
                <a:spcPct val="100000"/>
              </a:lnSpc>
              <a:buClr>
                <a:srgbClr val="000000"/>
              </a:buClr>
              <a:buAutoNum type="arabicPeriod"/>
              <a:tabLst>
                <a:tab pos="203200" algn="l"/>
              </a:tabLst>
            </a:pP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一致性</a:t>
            </a:r>
            <a:endParaRPr sz="1000">
              <a:latin typeface="宋体" panose="02010600030101010101" pitchFamily="2" charset="-122"/>
              <a:cs typeface="宋体" panose="02010600030101010101" pitchFamily="2" charset="-122"/>
            </a:endParaRPr>
          </a:p>
          <a:p>
            <a:pPr marL="203200" lvl="1" indent="-190500">
              <a:lnSpc>
                <a:spcPct val="100000"/>
              </a:lnSpc>
              <a:buClr>
                <a:srgbClr val="000000"/>
              </a:buClr>
              <a:buAutoNum type="arabicPeriod"/>
              <a:tabLst>
                <a:tab pos="203200" algn="l"/>
              </a:tabLst>
            </a:pP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准确性</a:t>
            </a:r>
            <a:endParaRPr sz="1000">
              <a:latin typeface="宋体" panose="02010600030101010101" pitchFamily="2" charset="-122"/>
              <a:cs typeface="宋体" panose="02010600030101010101" pitchFamily="2" charset="-122"/>
            </a:endParaRPr>
          </a:p>
          <a:p>
            <a:pPr marL="203200" lvl="1" indent="-190500">
              <a:lnSpc>
                <a:spcPct val="100000"/>
              </a:lnSpc>
              <a:buClr>
                <a:srgbClr val="000000"/>
              </a:buClr>
              <a:buAutoNum type="arabicPeriod"/>
              <a:tabLst>
                <a:tab pos="203200" algn="l"/>
              </a:tabLst>
            </a:pP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透明性</a:t>
            </a:r>
            <a:endParaRPr sz="1000">
              <a:latin typeface="宋体" panose="02010600030101010101" pitchFamily="2" charset="-122"/>
              <a:cs typeface="宋体" panose="02010600030101010101" pitchFamily="2" charset="-122"/>
            </a:endParaRPr>
          </a:p>
          <a:p>
            <a:pPr marL="106680" indent="-94615">
              <a:lnSpc>
                <a:spcPct val="100000"/>
              </a:lnSpc>
              <a:buClr>
                <a:srgbClr val="000000"/>
              </a:buClr>
              <a:buAutoNum type="arabicPlain" startAt="5"/>
              <a:tabLst>
                <a:tab pos="106680" algn="l"/>
              </a:tabLst>
            </a:pPr>
            <a:r>
              <a:rPr sz="1000" u="sng" spc="-5" dirty="0">
                <a:solidFill>
                  <a:srgbClr val="0000FF"/>
                </a:solidFill>
                <a:uFill>
                  <a:solidFill>
                    <a:srgbClr val="0000FF"/>
                  </a:solidFill>
                </a:uFill>
                <a:latin typeface="Times New Roman" panose="02020603050405020304"/>
                <a:cs typeface="Times New Roman" panose="02020603050405020304"/>
              </a:rPr>
              <a:t>GHG</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盘查边界</a:t>
            </a:r>
            <a:endParaRPr sz="1000">
              <a:latin typeface="宋体" panose="02010600030101010101" pitchFamily="2" charset="-122"/>
              <a:cs typeface="宋体" panose="02010600030101010101" pitchFamily="2" charset="-122"/>
            </a:endParaRPr>
          </a:p>
          <a:p>
            <a:pPr marL="203200" lvl="1" indent="-190500">
              <a:lnSpc>
                <a:spcPct val="100000"/>
              </a:lnSpc>
              <a:buClr>
                <a:srgbClr val="000000"/>
              </a:buClr>
              <a:buAutoNum type="arabicPeriod"/>
              <a:tabLst>
                <a:tab pos="203200" algn="l"/>
              </a:tabLst>
            </a:pP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组织边界</a:t>
            </a:r>
            <a:endParaRPr sz="1000">
              <a:latin typeface="宋体" panose="02010600030101010101" pitchFamily="2" charset="-122"/>
              <a:cs typeface="宋体" panose="02010600030101010101" pitchFamily="2" charset="-122"/>
            </a:endParaRPr>
          </a:p>
          <a:p>
            <a:pPr marL="203200" lvl="1" indent="-190500">
              <a:lnSpc>
                <a:spcPts val="1195"/>
              </a:lnSpc>
              <a:spcBef>
                <a:spcPts val="5"/>
              </a:spcBef>
              <a:buClr>
                <a:srgbClr val="000000"/>
              </a:buClr>
              <a:buAutoNum type="arabicPeriod"/>
              <a:tabLst>
                <a:tab pos="203200" algn="l"/>
              </a:tabLst>
            </a:pP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报告边界</a:t>
            </a:r>
            <a:endParaRPr sz="1000">
              <a:latin typeface="宋体" panose="02010600030101010101" pitchFamily="2" charset="-122"/>
              <a:cs typeface="宋体" panose="02010600030101010101" pitchFamily="2" charset="-122"/>
            </a:endParaRPr>
          </a:p>
          <a:p>
            <a:pPr marL="300990" lvl="2" indent="-288925">
              <a:lnSpc>
                <a:spcPts val="1195"/>
              </a:lnSpc>
              <a:buClr>
                <a:srgbClr val="000000"/>
              </a:buClr>
              <a:buAutoNum type="arabicPeriod"/>
              <a:tabLst>
                <a:tab pos="301625" algn="l"/>
              </a:tabLst>
            </a:pP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建立报告边界</a:t>
            </a:r>
            <a:endParaRPr sz="1000">
              <a:latin typeface="宋体" panose="02010600030101010101" pitchFamily="2" charset="-122"/>
              <a:cs typeface="宋体" panose="02010600030101010101" pitchFamily="2" charset="-122"/>
            </a:endParaRPr>
          </a:p>
          <a:p>
            <a:pPr marL="300990" lvl="2" indent="-288925">
              <a:lnSpc>
                <a:spcPct val="100000"/>
              </a:lnSpc>
              <a:buClr>
                <a:srgbClr val="000000"/>
              </a:buClr>
              <a:buAutoNum type="arabicPeriod"/>
              <a:tabLst>
                <a:tab pos="301625" algn="l"/>
              </a:tabLst>
            </a:pP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直接</a:t>
            </a:r>
            <a:r>
              <a:rPr sz="1000" u="sng" spc="-10" dirty="0">
                <a:solidFill>
                  <a:srgbClr val="0000FF"/>
                </a:solidFill>
                <a:uFill>
                  <a:solidFill>
                    <a:srgbClr val="0000FF"/>
                  </a:solidFill>
                </a:uFill>
                <a:latin typeface="Calibri" panose="020F0502020204030204"/>
                <a:cs typeface="Calibri" panose="020F0502020204030204"/>
              </a:rPr>
              <a:t>GHG</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排放和清除</a:t>
            </a:r>
            <a:endParaRPr sz="1000">
              <a:latin typeface="宋体" panose="02010600030101010101" pitchFamily="2" charset="-122"/>
              <a:cs typeface="宋体" panose="02010600030101010101" pitchFamily="2" charset="-122"/>
            </a:endParaRPr>
          </a:p>
          <a:p>
            <a:pPr marL="300990" lvl="2" indent="-288925">
              <a:lnSpc>
                <a:spcPct val="100000"/>
              </a:lnSpc>
              <a:buClr>
                <a:srgbClr val="000000"/>
              </a:buClr>
              <a:buAutoNum type="arabicPeriod"/>
              <a:tabLst>
                <a:tab pos="301625" algn="l"/>
              </a:tabLst>
            </a:pP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间接</a:t>
            </a:r>
            <a:r>
              <a:rPr sz="1000" u="sng" spc="-10" dirty="0">
                <a:solidFill>
                  <a:srgbClr val="0000FF"/>
                </a:solidFill>
                <a:uFill>
                  <a:solidFill>
                    <a:srgbClr val="0000FF"/>
                  </a:solidFill>
                </a:uFill>
                <a:latin typeface="Calibri" panose="020F0502020204030204"/>
                <a:cs typeface="Calibri" panose="020F0502020204030204"/>
              </a:rPr>
              <a:t>GHG</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排放</a:t>
            </a:r>
            <a:endParaRPr sz="1000">
              <a:latin typeface="宋体" panose="02010600030101010101" pitchFamily="2" charset="-122"/>
              <a:cs typeface="宋体" panose="02010600030101010101" pitchFamily="2" charset="-122"/>
            </a:endParaRPr>
          </a:p>
          <a:p>
            <a:pPr marL="300355" lvl="2" indent="-288290">
              <a:lnSpc>
                <a:spcPct val="100000"/>
              </a:lnSpc>
              <a:buClr>
                <a:srgbClr val="000000"/>
              </a:buClr>
              <a:buAutoNum type="arabicPeriod"/>
              <a:tabLst>
                <a:tab pos="300990" algn="l"/>
              </a:tabLst>
            </a:pPr>
            <a:r>
              <a:rPr sz="1000" u="sng" spc="-10" dirty="0">
                <a:solidFill>
                  <a:srgbClr val="0000FF"/>
                </a:solidFill>
                <a:uFill>
                  <a:solidFill>
                    <a:srgbClr val="0000FF"/>
                  </a:solidFill>
                </a:uFill>
                <a:latin typeface="Calibri" panose="020F0502020204030204"/>
                <a:cs typeface="Calibri" panose="020F0502020204030204"/>
              </a:rPr>
              <a:t>GHG</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清单的类别</a:t>
            </a:r>
            <a:endParaRPr sz="1000">
              <a:latin typeface="宋体" panose="02010600030101010101" pitchFamily="2" charset="-122"/>
              <a:cs typeface="宋体" panose="02010600030101010101" pitchFamily="2" charset="-122"/>
            </a:endParaRPr>
          </a:p>
        </p:txBody>
      </p:sp>
      <p:sp>
        <p:nvSpPr>
          <p:cNvPr id="4" name="object 4"/>
          <p:cNvSpPr txBox="1"/>
          <p:nvPr/>
        </p:nvSpPr>
        <p:spPr>
          <a:xfrm>
            <a:off x="4603495" y="2015693"/>
            <a:ext cx="1705610" cy="2934970"/>
          </a:xfrm>
          <a:prstGeom prst="rect">
            <a:avLst/>
          </a:prstGeom>
        </p:spPr>
        <p:txBody>
          <a:bodyPr vert="horz" wrap="square" lIns="0" tIns="12065" rIns="0" bIns="0" rtlCol="0">
            <a:spAutoFit/>
          </a:bodyPr>
          <a:lstStyle/>
          <a:p>
            <a:pPr marL="106680" indent="-94615">
              <a:lnSpc>
                <a:spcPct val="100000"/>
              </a:lnSpc>
              <a:spcBef>
                <a:spcPts val="95"/>
              </a:spcBef>
              <a:buClr>
                <a:srgbClr val="000000"/>
              </a:buClr>
              <a:buAutoNum type="arabicPlain" startAt="6"/>
              <a:tabLst>
                <a:tab pos="106680" algn="l"/>
              </a:tabLst>
            </a:pPr>
            <a:r>
              <a:rPr sz="1000" u="sng" spc="-5" dirty="0">
                <a:solidFill>
                  <a:srgbClr val="0000FF"/>
                </a:solidFill>
                <a:uFill>
                  <a:solidFill>
                    <a:srgbClr val="0000FF"/>
                  </a:solidFill>
                </a:uFill>
                <a:latin typeface="Times New Roman" panose="02020603050405020304"/>
                <a:cs typeface="Times New Roman" panose="02020603050405020304"/>
              </a:rPr>
              <a:t>GHG</a:t>
            </a:r>
            <a:r>
              <a:rPr sz="1000" u="sng" spc="-10" dirty="0">
                <a:solidFill>
                  <a:srgbClr val="0000FF"/>
                </a:solidFill>
                <a:uFill>
                  <a:solidFill>
                    <a:srgbClr val="0000FF"/>
                  </a:solidFill>
                </a:uFill>
                <a:latin typeface="宋体" panose="02010600030101010101" pitchFamily="2" charset="-122"/>
                <a:cs typeface="宋体" panose="02010600030101010101" pitchFamily="2" charset="-122"/>
              </a:rPr>
              <a:t>排放和清除的量化</a:t>
            </a:r>
            <a:endParaRPr sz="1000">
              <a:latin typeface="宋体" panose="02010600030101010101" pitchFamily="2" charset="-122"/>
              <a:cs typeface="宋体" panose="02010600030101010101" pitchFamily="2" charset="-122"/>
            </a:endParaRPr>
          </a:p>
          <a:p>
            <a:pPr marL="203200" lvl="1" indent="-191135">
              <a:lnSpc>
                <a:spcPct val="100000"/>
              </a:lnSpc>
              <a:spcBef>
                <a:spcPts val="5"/>
              </a:spcBef>
              <a:buClr>
                <a:srgbClr val="000000"/>
              </a:buClr>
              <a:buAutoNum type="arabicPeriod"/>
              <a:tabLst>
                <a:tab pos="203835" algn="l"/>
              </a:tabLst>
            </a:pPr>
            <a:r>
              <a:rPr sz="1000" u="sng" spc="-5" dirty="0">
                <a:solidFill>
                  <a:srgbClr val="0000FF"/>
                </a:solidFill>
                <a:uFill>
                  <a:solidFill>
                    <a:srgbClr val="0000FF"/>
                  </a:solidFill>
                </a:uFill>
                <a:latin typeface="Times New Roman" panose="02020603050405020304"/>
                <a:cs typeface="Times New Roman" panose="02020603050405020304"/>
              </a:rPr>
              <a:t>GHG</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源和</a:t>
            </a:r>
            <a:r>
              <a:rPr sz="1000" u="sng" spc="-5" dirty="0">
                <a:solidFill>
                  <a:srgbClr val="0000FF"/>
                </a:solidFill>
                <a:uFill>
                  <a:solidFill>
                    <a:srgbClr val="0000FF"/>
                  </a:solidFill>
                </a:uFill>
                <a:latin typeface="Times New Roman" panose="02020603050405020304"/>
                <a:cs typeface="Times New Roman" panose="02020603050405020304"/>
              </a:rPr>
              <a:t>GHG</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汇的识别</a:t>
            </a:r>
            <a:endParaRPr sz="1000">
              <a:latin typeface="宋体" panose="02010600030101010101" pitchFamily="2" charset="-122"/>
              <a:cs typeface="宋体" panose="02010600030101010101" pitchFamily="2" charset="-122"/>
            </a:endParaRPr>
          </a:p>
          <a:p>
            <a:pPr marL="203200" lvl="1" indent="-191135">
              <a:lnSpc>
                <a:spcPts val="1195"/>
              </a:lnSpc>
              <a:buClr>
                <a:srgbClr val="000000"/>
              </a:buClr>
              <a:buAutoNum type="arabicPeriod"/>
              <a:tabLst>
                <a:tab pos="203835" algn="l"/>
              </a:tabLst>
            </a:pP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量化方法的选择</a:t>
            </a:r>
            <a:endParaRPr sz="1000">
              <a:latin typeface="宋体" panose="02010600030101010101" pitchFamily="2" charset="-122"/>
              <a:cs typeface="宋体" panose="02010600030101010101" pitchFamily="2" charset="-122"/>
            </a:endParaRPr>
          </a:p>
          <a:p>
            <a:pPr marL="300990" lvl="2" indent="-288290">
              <a:lnSpc>
                <a:spcPts val="1195"/>
              </a:lnSpc>
              <a:buClr>
                <a:srgbClr val="000000"/>
              </a:buClr>
              <a:buAutoNum type="arabicPeriod"/>
              <a:tabLst>
                <a:tab pos="300990" algn="l"/>
              </a:tabLst>
            </a:pP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概述</a:t>
            </a:r>
            <a:endParaRPr sz="1000">
              <a:latin typeface="宋体" panose="02010600030101010101" pitchFamily="2" charset="-122"/>
              <a:cs typeface="宋体" panose="02010600030101010101" pitchFamily="2" charset="-122"/>
            </a:endParaRPr>
          </a:p>
          <a:p>
            <a:pPr marL="12700" marR="5080" lvl="2">
              <a:lnSpc>
                <a:spcPts val="1220"/>
              </a:lnSpc>
              <a:spcBef>
                <a:spcPts val="25"/>
              </a:spcBef>
              <a:buClr>
                <a:srgbClr val="000000"/>
              </a:buClr>
              <a:buAutoNum type="arabicPeriod"/>
              <a:tabLst>
                <a:tab pos="300990" algn="l"/>
              </a:tabLst>
            </a:pP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用于量化的数据的选择和</a:t>
            </a:r>
            <a:r>
              <a:rPr sz="1000" u="sng" spc="-1030" dirty="0">
                <a:solidFill>
                  <a:srgbClr val="0000FF"/>
                </a:solidFill>
                <a:uFill>
                  <a:solidFill>
                    <a:srgbClr val="0000FF"/>
                  </a:solidFill>
                </a:uFill>
                <a:latin typeface="宋体" panose="02010600030101010101" pitchFamily="2" charset="-122"/>
                <a:cs typeface="宋体" panose="02010600030101010101" pitchFamily="2" charset="-122"/>
              </a:rPr>
              <a:t>收 </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集</a:t>
            </a:r>
            <a:endParaRPr sz="1000">
              <a:latin typeface="宋体" panose="02010600030101010101" pitchFamily="2" charset="-122"/>
              <a:cs typeface="宋体" panose="02010600030101010101" pitchFamily="2" charset="-122"/>
            </a:endParaRPr>
          </a:p>
          <a:p>
            <a:pPr marL="300990" lvl="2" indent="-288925">
              <a:lnSpc>
                <a:spcPts val="1135"/>
              </a:lnSpc>
              <a:buClr>
                <a:srgbClr val="000000"/>
              </a:buClr>
              <a:buAutoNum type="arabicPeriod"/>
              <a:tabLst>
                <a:tab pos="301625" algn="l"/>
              </a:tabLst>
            </a:pPr>
            <a:r>
              <a:rPr sz="1000" u="sng" spc="-10" dirty="0">
                <a:solidFill>
                  <a:srgbClr val="0000FF"/>
                </a:solidFill>
                <a:uFill>
                  <a:solidFill>
                    <a:srgbClr val="0000FF"/>
                  </a:solidFill>
                </a:uFill>
                <a:latin typeface="Calibri" panose="020F0502020204030204"/>
                <a:cs typeface="Calibri" panose="020F0502020204030204"/>
              </a:rPr>
              <a:t>GHG</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量化模型的选择或开</a:t>
            </a:r>
            <a:endParaRPr sz="1000">
              <a:latin typeface="宋体" panose="02010600030101010101" pitchFamily="2" charset="-122"/>
              <a:cs typeface="宋体" panose="02010600030101010101" pitchFamily="2" charset="-122"/>
            </a:endParaRPr>
          </a:p>
          <a:p>
            <a:pPr marL="12700">
              <a:lnSpc>
                <a:spcPts val="1195"/>
              </a:lnSpc>
              <a:spcBef>
                <a:spcPts val="25"/>
              </a:spcBef>
            </a:pP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发</a:t>
            </a:r>
            <a:endParaRPr sz="1000">
              <a:latin typeface="宋体" panose="02010600030101010101" pitchFamily="2" charset="-122"/>
              <a:cs typeface="宋体" panose="02010600030101010101" pitchFamily="2" charset="-122"/>
            </a:endParaRPr>
          </a:p>
          <a:p>
            <a:pPr marL="203200" lvl="1" indent="-191135">
              <a:lnSpc>
                <a:spcPts val="1195"/>
              </a:lnSpc>
              <a:buClr>
                <a:srgbClr val="000000"/>
              </a:buClr>
              <a:buAutoNum type="arabicPeriod" startAt="3"/>
              <a:tabLst>
                <a:tab pos="203835" algn="l"/>
              </a:tabLst>
            </a:pPr>
            <a:r>
              <a:rPr sz="1000" u="sng" spc="-5" dirty="0">
                <a:solidFill>
                  <a:srgbClr val="0000FF"/>
                </a:solidFill>
                <a:uFill>
                  <a:solidFill>
                    <a:srgbClr val="0000FF"/>
                  </a:solidFill>
                </a:uFill>
                <a:latin typeface="Times New Roman" panose="02020603050405020304"/>
                <a:cs typeface="Times New Roman" panose="02020603050405020304"/>
              </a:rPr>
              <a:t>GHG</a:t>
            </a:r>
            <a:r>
              <a:rPr sz="1000" u="sng" spc="-10" dirty="0">
                <a:solidFill>
                  <a:srgbClr val="0000FF"/>
                </a:solidFill>
                <a:uFill>
                  <a:solidFill>
                    <a:srgbClr val="0000FF"/>
                  </a:solidFill>
                </a:uFill>
                <a:latin typeface="宋体" panose="02010600030101010101" pitchFamily="2" charset="-122"/>
                <a:cs typeface="宋体" panose="02010600030101010101" pitchFamily="2" charset="-122"/>
              </a:rPr>
              <a:t>排放和清除的计算</a:t>
            </a:r>
            <a:endParaRPr sz="1000">
              <a:latin typeface="宋体" panose="02010600030101010101" pitchFamily="2" charset="-122"/>
              <a:cs typeface="宋体" panose="02010600030101010101" pitchFamily="2" charset="-122"/>
            </a:endParaRPr>
          </a:p>
          <a:p>
            <a:pPr marL="203200" lvl="1" indent="-191135">
              <a:lnSpc>
                <a:spcPts val="1195"/>
              </a:lnSpc>
              <a:buClr>
                <a:srgbClr val="000000"/>
              </a:buClr>
              <a:buAutoNum type="arabicPeriod" startAt="3"/>
              <a:tabLst>
                <a:tab pos="203835" algn="l"/>
              </a:tabLst>
            </a:pP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基准年</a:t>
            </a:r>
            <a:r>
              <a:rPr sz="1000" u="sng" spc="-5" dirty="0">
                <a:solidFill>
                  <a:srgbClr val="0000FF"/>
                </a:solidFill>
                <a:uFill>
                  <a:solidFill>
                    <a:srgbClr val="0000FF"/>
                  </a:solidFill>
                </a:uFill>
                <a:latin typeface="Times New Roman" panose="02020603050405020304"/>
                <a:cs typeface="Times New Roman" panose="02020603050405020304"/>
              </a:rPr>
              <a:t>GHG</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清单</a:t>
            </a:r>
            <a:endParaRPr sz="1000">
              <a:latin typeface="宋体" panose="02010600030101010101" pitchFamily="2" charset="-122"/>
              <a:cs typeface="宋体" panose="02010600030101010101" pitchFamily="2" charset="-122"/>
            </a:endParaRPr>
          </a:p>
          <a:p>
            <a:pPr marL="300990" lvl="2" indent="-288290">
              <a:lnSpc>
                <a:spcPts val="1195"/>
              </a:lnSpc>
              <a:buClr>
                <a:srgbClr val="000000"/>
              </a:buClr>
              <a:buAutoNum type="arabicPeriod"/>
              <a:tabLst>
                <a:tab pos="300990" algn="l"/>
              </a:tabLst>
            </a:pP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基准年的选择和建立</a:t>
            </a:r>
            <a:endParaRPr sz="1000">
              <a:latin typeface="宋体" panose="02010600030101010101" pitchFamily="2" charset="-122"/>
              <a:cs typeface="宋体" panose="02010600030101010101" pitchFamily="2" charset="-122"/>
            </a:endParaRPr>
          </a:p>
          <a:p>
            <a:pPr marL="300990" lvl="2" indent="-288290">
              <a:lnSpc>
                <a:spcPct val="100000"/>
              </a:lnSpc>
              <a:buClr>
                <a:srgbClr val="000000"/>
              </a:buClr>
              <a:buAutoNum type="arabicPeriod"/>
              <a:tabLst>
                <a:tab pos="300990" algn="l"/>
              </a:tabLst>
            </a:pP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基准年清单的评审</a:t>
            </a:r>
            <a:endParaRPr sz="1000">
              <a:latin typeface="宋体" panose="02010600030101010101" pitchFamily="2" charset="-122"/>
              <a:cs typeface="宋体" panose="02010600030101010101" pitchFamily="2" charset="-122"/>
            </a:endParaRPr>
          </a:p>
          <a:p>
            <a:pPr marL="107315" indent="-95250">
              <a:lnSpc>
                <a:spcPct val="100000"/>
              </a:lnSpc>
              <a:spcBef>
                <a:spcPts val="10"/>
              </a:spcBef>
              <a:buClr>
                <a:srgbClr val="000000"/>
              </a:buClr>
              <a:buAutoNum type="arabicPlain" startAt="7"/>
              <a:tabLst>
                <a:tab pos="107950" algn="l"/>
              </a:tabLst>
            </a:pP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减缓活动</a:t>
            </a:r>
            <a:endParaRPr sz="1000">
              <a:latin typeface="宋体" panose="02010600030101010101" pitchFamily="2" charset="-122"/>
              <a:cs typeface="宋体" panose="02010600030101010101" pitchFamily="2" charset="-122"/>
            </a:endParaRPr>
          </a:p>
          <a:p>
            <a:pPr marL="203200" lvl="1" indent="-191135">
              <a:lnSpc>
                <a:spcPct val="100000"/>
              </a:lnSpc>
              <a:buClr>
                <a:srgbClr val="000000"/>
              </a:buClr>
              <a:buAutoNum type="arabicPeriod"/>
              <a:tabLst>
                <a:tab pos="203835" algn="l"/>
              </a:tabLst>
            </a:pPr>
            <a:r>
              <a:rPr sz="1000" u="sng" spc="-5" dirty="0">
                <a:solidFill>
                  <a:srgbClr val="0000FF"/>
                </a:solidFill>
                <a:uFill>
                  <a:solidFill>
                    <a:srgbClr val="0000FF"/>
                  </a:solidFill>
                </a:uFill>
                <a:latin typeface="Times New Roman" panose="02020603050405020304"/>
                <a:cs typeface="Times New Roman" panose="02020603050405020304"/>
              </a:rPr>
              <a:t>GH</a:t>
            </a:r>
            <a:r>
              <a:rPr sz="1000" u="sng" spc="-10" dirty="0">
                <a:solidFill>
                  <a:srgbClr val="0000FF"/>
                </a:solidFill>
                <a:uFill>
                  <a:solidFill>
                    <a:srgbClr val="0000FF"/>
                  </a:solidFill>
                </a:uFill>
                <a:latin typeface="Times New Roman" panose="02020603050405020304"/>
                <a:cs typeface="Times New Roman" panose="02020603050405020304"/>
              </a:rPr>
              <a:t>G</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减排和清除增加措施</a:t>
            </a:r>
            <a:endParaRPr sz="1000">
              <a:latin typeface="宋体" panose="02010600030101010101" pitchFamily="2" charset="-122"/>
              <a:cs typeface="宋体" panose="02010600030101010101" pitchFamily="2" charset="-122"/>
            </a:endParaRPr>
          </a:p>
          <a:p>
            <a:pPr marL="203200" lvl="1" indent="-191135">
              <a:lnSpc>
                <a:spcPct val="100000"/>
              </a:lnSpc>
              <a:buClr>
                <a:srgbClr val="000000"/>
              </a:buClr>
              <a:buAutoNum type="arabicPeriod"/>
              <a:tabLst>
                <a:tab pos="203835" algn="l"/>
              </a:tabLst>
            </a:pPr>
            <a:r>
              <a:rPr sz="1000" u="sng" spc="-5" dirty="0">
                <a:solidFill>
                  <a:srgbClr val="0000FF"/>
                </a:solidFill>
                <a:uFill>
                  <a:solidFill>
                    <a:srgbClr val="0000FF"/>
                  </a:solidFill>
                </a:uFill>
                <a:latin typeface="Times New Roman" panose="02020603050405020304"/>
                <a:cs typeface="Times New Roman" panose="02020603050405020304"/>
              </a:rPr>
              <a:t>GH</a:t>
            </a:r>
            <a:r>
              <a:rPr sz="1000" u="sng" spc="-10" dirty="0">
                <a:solidFill>
                  <a:srgbClr val="0000FF"/>
                </a:solidFill>
                <a:uFill>
                  <a:solidFill>
                    <a:srgbClr val="0000FF"/>
                  </a:solidFill>
                </a:uFill>
                <a:latin typeface="Times New Roman" panose="02020603050405020304"/>
                <a:cs typeface="Times New Roman" panose="02020603050405020304"/>
              </a:rPr>
              <a:t>G</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减排或清除增加项目</a:t>
            </a:r>
            <a:endParaRPr sz="1000">
              <a:latin typeface="宋体" panose="02010600030101010101" pitchFamily="2" charset="-122"/>
              <a:cs typeface="宋体" panose="02010600030101010101" pitchFamily="2" charset="-122"/>
            </a:endParaRPr>
          </a:p>
          <a:p>
            <a:pPr marL="203200" lvl="1" indent="-191135">
              <a:lnSpc>
                <a:spcPct val="100000"/>
              </a:lnSpc>
              <a:buClr>
                <a:srgbClr val="000000"/>
              </a:buClr>
              <a:buAutoNum type="arabicPeriod"/>
              <a:tabLst>
                <a:tab pos="203835" algn="l"/>
              </a:tabLst>
            </a:pPr>
            <a:r>
              <a:rPr sz="1000" u="sng" spc="-5" dirty="0">
                <a:solidFill>
                  <a:srgbClr val="0000FF"/>
                </a:solidFill>
                <a:uFill>
                  <a:solidFill>
                    <a:srgbClr val="0000FF"/>
                  </a:solidFill>
                </a:uFill>
                <a:latin typeface="Times New Roman" panose="02020603050405020304"/>
                <a:cs typeface="Times New Roman" panose="02020603050405020304"/>
              </a:rPr>
              <a:t>GH</a:t>
            </a:r>
            <a:r>
              <a:rPr sz="1000" u="sng" spc="-10" dirty="0">
                <a:solidFill>
                  <a:srgbClr val="0000FF"/>
                </a:solidFill>
                <a:uFill>
                  <a:solidFill>
                    <a:srgbClr val="0000FF"/>
                  </a:solidFill>
                </a:uFill>
                <a:latin typeface="Times New Roman" panose="02020603050405020304"/>
                <a:cs typeface="Times New Roman" panose="02020603050405020304"/>
              </a:rPr>
              <a:t>G</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减排或清除增加目标</a:t>
            </a:r>
            <a:endParaRPr sz="1000">
              <a:latin typeface="宋体" panose="02010600030101010101" pitchFamily="2" charset="-122"/>
              <a:cs typeface="宋体" panose="02010600030101010101" pitchFamily="2" charset="-122"/>
            </a:endParaRPr>
          </a:p>
          <a:p>
            <a:pPr marL="107315" indent="-94615">
              <a:lnSpc>
                <a:spcPct val="100000"/>
              </a:lnSpc>
              <a:buClr>
                <a:srgbClr val="000000"/>
              </a:buClr>
              <a:buAutoNum type="arabicPlain" startAt="8"/>
              <a:tabLst>
                <a:tab pos="106680" algn="l"/>
              </a:tabLst>
            </a:pPr>
            <a:r>
              <a:rPr sz="1000" u="sng" spc="-5" dirty="0">
                <a:solidFill>
                  <a:srgbClr val="0000FF"/>
                </a:solidFill>
                <a:uFill>
                  <a:solidFill>
                    <a:srgbClr val="0000FF"/>
                  </a:solidFill>
                </a:uFill>
                <a:latin typeface="Times New Roman" panose="02020603050405020304"/>
                <a:cs typeface="Times New Roman" panose="02020603050405020304"/>
              </a:rPr>
              <a:t>GHG</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清单的质量管理</a:t>
            </a:r>
            <a:endParaRPr sz="1000">
              <a:latin typeface="宋体" panose="02010600030101010101" pitchFamily="2" charset="-122"/>
              <a:cs typeface="宋体" panose="02010600030101010101" pitchFamily="2" charset="-122"/>
            </a:endParaRPr>
          </a:p>
          <a:p>
            <a:pPr marL="203200" lvl="1" indent="-191135">
              <a:lnSpc>
                <a:spcPct val="100000"/>
              </a:lnSpc>
              <a:buClr>
                <a:srgbClr val="000000"/>
              </a:buClr>
              <a:buAutoNum type="arabicPeriod"/>
              <a:tabLst>
                <a:tab pos="203835" algn="l"/>
              </a:tabLst>
            </a:pPr>
            <a:r>
              <a:rPr sz="1000" u="sng" spc="-5" dirty="0">
                <a:solidFill>
                  <a:srgbClr val="0000FF"/>
                </a:solidFill>
                <a:uFill>
                  <a:solidFill>
                    <a:srgbClr val="0000FF"/>
                  </a:solidFill>
                </a:uFill>
                <a:latin typeface="Times New Roman" panose="02020603050405020304"/>
                <a:cs typeface="Times New Roman" panose="02020603050405020304"/>
              </a:rPr>
              <a:t>GHG</a:t>
            </a:r>
            <a:r>
              <a:rPr sz="1000" u="sng" spc="-10" dirty="0">
                <a:solidFill>
                  <a:srgbClr val="0000FF"/>
                </a:solidFill>
                <a:uFill>
                  <a:solidFill>
                    <a:srgbClr val="0000FF"/>
                  </a:solidFill>
                </a:uFill>
                <a:latin typeface="宋体" panose="02010600030101010101" pitchFamily="2" charset="-122"/>
                <a:cs typeface="宋体" panose="02010600030101010101" pitchFamily="2" charset="-122"/>
              </a:rPr>
              <a:t>信息管理</a:t>
            </a:r>
            <a:endParaRPr sz="1000">
              <a:latin typeface="宋体" panose="02010600030101010101" pitchFamily="2" charset="-122"/>
              <a:cs typeface="宋体" panose="02010600030101010101" pitchFamily="2" charset="-122"/>
            </a:endParaRPr>
          </a:p>
          <a:p>
            <a:pPr marL="203200" lvl="1" indent="-191135">
              <a:lnSpc>
                <a:spcPct val="100000"/>
              </a:lnSpc>
              <a:spcBef>
                <a:spcPts val="5"/>
              </a:spcBef>
              <a:buClr>
                <a:srgbClr val="000000"/>
              </a:buClr>
              <a:buAutoNum type="arabicPeriod"/>
              <a:tabLst>
                <a:tab pos="203835" algn="l"/>
              </a:tabLst>
            </a:pP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文件和记录保管</a:t>
            </a:r>
            <a:endParaRPr sz="1000">
              <a:latin typeface="宋体" panose="02010600030101010101" pitchFamily="2" charset="-122"/>
              <a:cs typeface="宋体" panose="02010600030101010101" pitchFamily="2" charset="-122"/>
            </a:endParaRPr>
          </a:p>
          <a:p>
            <a:pPr marL="203200" lvl="1" indent="-191135">
              <a:lnSpc>
                <a:spcPct val="100000"/>
              </a:lnSpc>
              <a:buClr>
                <a:srgbClr val="000000"/>
              </a:buClr>
              <a:buAutoNum type="arabicPeriod"/>
              <a:tabLst>
                <a:tab pos="203835" algn="l"/>
              </a:tabLst>
            </a:pP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评估不确定性</a:t>
            </a:r>
            <a:endParaRPr sz="1000">
              <a:latin typeface="宋体" panose="02010600030101010101" pitchFamily="2" charset="-122"/>
              <a:cs typeface="宋体" panose="02010600030101010101" pitchFamily="2" charset="-122"/>
            </a:endParaRPr>
          </a:p>
        </p:txBody>
      </p:sp>
      <p:sp>
        <p:nvSpPr>
          <p:cNvPr id="5" name="object 5"/>
          <p:cNvSpPr/>
          <p:nvPr/>
        </p:nvSpPr>
        <p:spPr>
          <a:xfrm>
            <a:off x="9585197" y="4489323"/>
            <a:ext cx="43180" cy="5080"/>
          </a:xfrm>
          <a:custGeom>
            <a:avLst/>
            <a:gdLst/>
            <a:ahLst/>
            <a:cxnLst/>
            <a:rect l="l" t="t" r="r" b="b"/>
            <a:pathLst>
              <a:path w="43179" h="5079">
                <a:moveTo>
                  <a:pt x="0" y="4571"/>
                </a:moveTo>
                <a:lnTo>
                  <a:pt x="42672" y="4571"/>
                </a:lnTo>
                <a:lnTo>
                  <a:pt x="42672" y="0"/>
                </a:lnTo>
                <a:lnTo>
                  <a:pt x="0" y="0"/>
                </a:lnTo>
                <a:lnTo>
                  <a:pt x="0" y="4571"/>
                </a:lnTo>
                <a:close/>
              </a:path>
            </a:pathLst>
          </a:custGeom>
          <a:solidFill>
            <a:srgbClr val="0000FF"/>
          </a:solidFill>
        </p:spPr>
        <p:txBody>
          <a:bodyPr wrap="square" lIns="0" tIns="0" rIns="0" bIns="0" rtlCol="0"/>
          <a:lstStyle/>
          <a:p/>
        </p:txBody>
      </p:sp>
      <p:sp>
        <p:nvSpPr>
          <p:cNvPr id="6" name="object 6"/>
          <p:cNvSpPr txBox="1"/>
          <p:nvPr/>
        </p:nvSpPr>
        <p:spPr>
          <a:xfrm>
            <a:off x="6870446" y="2020011"/>
            <a:ext cx="3579495" cy="3252470"/>
          </a:xfrm>
          <a:prstGeom prst="rect">
            <a:avLst/>
          </a:prstGeom>
        </p:spPr>
        <p:txBody>
          <a:bodyPr vert="horz" wrap="square" lIns="0" tIns="12065" rIns="0" bIns="0" rtlCol="0">
            <a:spAutoFit/>
          </a:bodyPr>
          <a:lstStyle/>
          <a:p>
            <a:pPr marL="132080" indent="-94615">
              <a:lnSpc>
                <a:spcPct val="100000"/>
              </a:lnSpc>
              <a:spcBef>
                <a:spcPts val="95"/>
              </a:spcBef>
              <a:buClr>
                <a:srgbClr val="000000"/>
              </a:buClr>
              <a:buAutoNum type="arabicPlain" startAt="9"/>
              <a:tabLst>
                <a:tab pos="132715" algn="l"/>
              </a:tabLst>
            </a:pPr>
            <a:r>
              <a:rPr sz="1000" u="sng" spc="-5" dirty="0">
                <a:solidFill>
                  <a:srgbClr val="0000FF"/>
                </a:solidFill>
                <a:uFill>
                  <a:solidFill>
                    <a:srgbClr val="0000FF"/>
                  </a:solidFill>
                </a:uFill>
                <a:latin typeface="Times New Roman" panose="02020603050405020304"/>
                <a:cs typeface="Times New Roman" panose="02020603050405020304"/>
              </a:rPr>
              <a:t>GHG</a:t>
            </a:r>
            <a:r>
              <a:rPr sz="1000" u="sng" spc="-10" dirty="0">
                <a:solidFill>
                  <a:srgbClr val="0000FF"/>
                </a:solidFill>
                <a:uFill>
                  <a:solidFill>
                    <a:srgbClr val="0000FF"/>
                  </a:solidFill>
                </a:uFill>
                <a:latin typeface="宋体" panose="02010600030101010101" pitchFamily="2" charset="-122"/>
                <a:cs typeface="宋体" panose="02010600030101010101" pitchFamily="2" charset="-122"/>
              </a:rPr>
              <a:t>报告</a:t>
            </a:r>
            <a:endParaRPr sz="1000">
              <a:latin typeface="宋体" panose="02010600030101010101" pitchFamily="2" charset="-122"/>
              <a:cs typeface="宋体" panose="02010600030101010101" pitchFamily="2" charset="-122"/>
            </a:endParaRPr>
          </a:p>
          <a:p>
            <a:pPr marL="228600" lvl="1" indent="-190500">
              <a:lnSpc>
                <a:spcPct val="100000"/>
              </a:lnSpc>
              <a:spcBef>
                <a:spcPts val="5"/>
              </a:spcBef>
              <a:buClr>
                <a:srgbClr val="000000"/>
              </a:buClr>
              <a:buAutoNum type="arabicPeriod"/>
              <a:tabLst>
                <a:tab pos="228600" algn="l"/>
              </a:tabLst>
            </a:pP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概述</a:t>
            </a:r>
            <a:endParaRPr sz="1000">
              <a:latin typeface="宋体" panose="02010600030101010101" pitchFamily="2" charset="-122"/>
              <a:cs typeface="宋体" panose="02010600030101010101" pitchFamily="2" charset="-122"/>
            </a:endParaRPr>
          </a:p>
          <a:p>
            <a:pPr marL="227965" lvl="1" indent="-190500">
              <a:lnSpc>
                <a:spcPct val="100000"/>
              </a:lnSpc>
              <a:buClr>
                <a:srgbClr val="000000"/>
              </a:buClr>
              <a:buAutoNum type="arabicPeriod"/>
              <a:tabLst>
                <a:tab pos="228600" algn="l"/>
              </a:tabLst>
            </a:pPr>
            <a:r>
              <a:rPr sz="1000" u="sng" spc="-5" dirty="0">
                <a:solidFill>
                  <a:srgbClr val="0000FF"/>
                </a:solidFill>
                <a:uFill>
                  <a:solidFill>
                    <a:srgbClr val="0000FF"/>
                  </a:solidFill>
                </a:uFill>
                <a:latin typeface="Times New Roman" panose="02020603050405020304"/>
                <a:cs typeface="Times New Roman" panose="02020603050405020304"/>
              </a:rPr>
              <a:t>GHG</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报告的策划</a:t>
            </a:r>
            <a:endParaRPr sz="1000">
              <a:latin typeface="宋体" panose="02010600030101010101" pitchFamily="2" charset="-122"/>
              <a:cs typeface="宋体" panose="02010600030101010101" pitchFamily="2" charset="-122"/>
            </a:endParaRPr>
          </a:p>
          <a:p>
            <a:pPr marL="227965" lvl="1" indent="-190500">
              <a:lnSpc>
                <a:spcPts val="1195"/>
              </a:lnSpc>
              <a:buClr>
                <a:srgbClr val="000000"/>
              </a:buClr>
              <a:buAutoNum type="arabicPeriod"/>
              <a:tabLst>
                <a:tab pos="228600" algn="l"/>
              </a:tabLst>
            </a:pPr>
            <a:r>
              <a:rPr sz="1000" u="sng" spc="-5" dirty="0">
                <a:solidFill>
                  <a:srgbClr val="0000FF"/>
                </a:solidFill>
                <a:uFill>
                  <a:solidFill>
                    <a:srgbClr val="0000FF"/>
                  </a:solidFill>
                </a:uFill>
                <a:latin typeface="Times New Roman" panose="02020603050405020304"/>
                <a:cs typeface="Times New Roman" panose="02020603050405020304"/>
              </a:rPr>
              <a:t>GHG</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报告内容</a:t>
            </a:r>
            <a:endParaRPr sz="1000">
              <a:latin typeface="宋体" panose="02010600030101010101" pitchFamily="2" charset="-122"/>
              <a:cs typeface="宋体" panose="02010600030101010101" pitchFamily="2" charset="-122"/>
            </a:endParaRPr>
          </a:p>
          <a:p>
            <a:pPr marL="325755" lvl="2" indent="-288290">
              <a:lnSpc>
                <a:spcPts val="1195"/>
              </a:lnSpc>
              <a:buClr>
                <a:srgbClr val="000000"/>
              </a:buClr>
              <a:buAutoNum type="arabicPeriod"/>
              <a:tabLst>
                <a:tab pos="326390" algn="l"/>
              </a:tabLst>
            </a:pP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要求的信息</a:t>
            </a:r>
            <a:endParaRPr sz="1000">
              <a:latin typeface="宋体" panose="02010600030101010101" pitchFamily="2" charset="-122"/>
              <a:cs typeface="宋体" panose="02010600030101010101" pitchFamily="2" charset="-122"/>
            </a:endParaRPr>
          </a:p>
          <a:p>
            <a:pPr marL="325755" lvl="2" indent="-288290">
              <a:lnSpc>
                <a:spcPct val="100000"/>
              </a:lnSpc>
              <a:buClr>
                <a:srgbClr val="000000"/>
              </a:buClr>
              <a:buAutoNum type="arabicPeriod"/>
              <a:tabLst>
                <a:tab pos="326390" algn="l"/>
              </a:tabLst>
            </a:pP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建议的信息</a:t>
            </a:r>
            <a:endParaRPr sz="1000">
              <a:latin typeface="宋体" panose="02010600030101010101" pitchFamily="2" charset="-122"/>
              <a:cs typeface="宋体" panose="02010600030101010101" pitchFamily="2" charset="-122"/>
            </a:endParaRPr>
          </a:p>
          <a:p>
            <a:pPr marL="325755" lvl="2" indent="-288290">
              <a:lnSpc>
                <a:spcPct val="100000"/>
              </a:lnSpc>
              <a:buClr>
                <a:srgbClr val="000000"/>
              </a:buClr>
              <a:buAutoNum type="arabicPeriod"/>
              <a:tabLst>
                <a:tab pos="326390" algn="l"/>
              </a:tabLst>
            </a:pP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可选的信息和相关要求</a:t>
            </a:r>
            <a:endParaRPr sz="1000">
              <a:latin typeface="宋体" panose="02010600030101010101" pitchFamily="2" charset="-122"/>
              <a:cs typeface="宋体" panose="02010600030101010101" pitchFamily="2" charset="-122"/>
            </a:endParaRPr>
          </a:p>
          <a:p>
            <a:pPr marL="38100">
              <a:lnSpc>
                <a:spcPct val="100000"/>
              </a:lnSpc>
              <a:spcBef>
                <a:spcPts val="10"/>
              </a:spcBef>
            </a:pPr>
            <a:r>
              <a:rPr sz="1000" u="sng" dirty="0">
                <a:solidFill>
                  <a:srgbClr val="0000FF"/>
                </a:solidFill>
                <a:uFill>
                  <a:solidFill>
                    <a:srgbClr val="0000FF"/>
                  </a:solidFill>
                </a:uFill>
                <a:latin typeface="Times New Roman" panose="02020603050405020304"/>
                <a:cs typeface="Times New Roman" panose="02020603050405020304"/>
              </a:rPr>
              <a:t>10</a:t>
            </a:r>
            <a:r>
              <a:rPr sz="1000" u="sng" spc="-10" dirty="0">
                <a:solidFill>
                  <a:srgbClr val="0000FF"/>
                </a:solidFill>
                <a:uFill>
                  <a:solidFill>
                    <a:srgbClr val="0000FF"/>
                  </a:solidFill>
                </a:uFill>
                <a:latin typeface="Times New Roman" panose="02020603050405020304"/>
                <a:cs typeface="Times New Roman" panose="02020603050405020304"/>
              </a:rPr>
              <a:t> </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组织在核查活动中的作用</a:t>
            </a:r>
            <a:endParaRPr sz="1000">
              <a:latin typeface="宋体" panose="02010600030101010101" pitchFamily="2" charset="-122"/>
              <a:cs typeface="宋体" panose="02010600030101010101" pitchFamily="2" charset="-122"/>
            </a:endParaRPr>
          </a:p>
          <a:p>
            <a:pPr marL="38100">
              <a:lnSpc>
                <a:spcPct val="100000"/>
              </a:lnSpc>
            </a:pPr>
            <a:r>
              <a:rPr sz="1000" b="1" u="sng" spc="-5" dirty="0">
                <a:solidFill>
                  <a:srgbClr val="0000FF"/>
                </a:solidFill>
                <a:uFill>
                  <a:solidFill>
                    <a:srgbClr val="0000FF"/>
                  </a:solidFill>
                </a:uFill>
                <a:latin typeface="宋体" panose="02010600030101010101" pitchFamily="2" charset="-122"/>
                <a:cs typeface="宋体" panose="02010600030101010101" pitchFamily="2" charset="-122"/>
              </a:rPr>
              <a:t>附录</a:t>
            </a:r>
            <a:r>
              <a:rPr sz="1000" b="1" u="sng" spc="-5" dirty="0">
                <a:solidFill>
                  <a:srgbClr val="0000FF"/>
                </a:solidFill>
                <a:uFill>
                  <a:solidFill>
                    <a:srgbClr val="0000FF"/>
                  </a:solidFill>
                </a:uFill>
                <a:latin typeface="Times New Roman" panose="02020603050405020304"/>
                <a:cs typeface="Times New Roman" panose="02020603050405020304"/>
              </a:rPr>
              <a:t>A</a:t>
            </a:r>
            <a:r>
              <a:rPr sz="1000" b="1" u="sng" spc="-20" dirty="0">
                <a:solidFill>
                  <a:srgbClr val="0000FF"/>
                </a:solidFill>
                <a:uFill>
                  <a:solidFill>
                    <a:srgbClr val="0000FF"/>
                  </a:solidFill>
                </a:uFill>
                <a:latin typeface="Times New Roman" panose="02020603050405020304"/>
                <a:cs typeface="Times New Roman" panose="02020603050405020304"/>
              </a:rPr>
              <a:t> </a:t>
            </a:r>
            <a:r>
              <a:rPr sz="1000" u="sng" spc="-10" dirty="0">
                <a:solidFill>
                  <a:srgbClr val="0000FF"/>
                </a:solidFill>
                <a:uFill>
                  <a:solidFill>
                    <a:srgbClr val="0000FF"/>
                  </a:solidFill>
                </a:uFill>
                <a:latin typeface="宋体" panose="02010600030101010101" pitchFamily="2" charset="-122"/>
                <a:cs typeface="宋体" panose="02010600030101010101" pitchFamily="2" charset="-122"/>
              </a:rPr>
              <a:t>（资料性附录</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a:t>
            </a:r>
            <a:r>
              <a:rPr sz="1000" u="sng" spc="-225" dirty="0">
                <a:solidFill>
                  <a:srgbClr val="0000FF"/>
                </a:solidFill>
                <a:uFill>
                  <a:solidFill>
                    <a:srgbClr val="0000FF"/>
                  </a:solidFill>
                </a:uFill>
                <a:latin typeface="宋体" panose="02010600030101010101" pitchFamily="2" charset="-122"/>
                <a:cs typeface="宋体" panose="02010600030101010101" pitchFamily="2" charset="-122"/>
              </a:rPr>
              <a:t> </a:t>
            </a:r>
            <a:r>
              <a:rPr sz="1000" b="1" u="sng" spc="-5" dirty="0">
                <a:solidFill>
                  <a:srgbClr val="0000FF"/>
                </a:solidFill>
                <a:uFill>
                  <a:solidFill>
                    <a:srgbClr val="0000FF"/>
                  </a:solidFill>
                </a:uFill>
                <a:latin typeface="宋体" panose="02010600030101010101" pitchFamily="2" charset="-122"/>
                <a:cs typeface="宋体" panose="02010600030101010101" pitchFamily="2" charset="-122"/>
              </a:rPr>
              <a:t>数据合并过程</a:t>
            </a:r>
            <a:endParaRPr sz="1000">
              <a:latin typeface="宋体" panose="02010600030101010101" pitchFamily="2" charset="-122"/>
              <a:cs typeface="宋体" panose="02010600030101010101" pitchFamily="2" charset="-122"/>
            </a:endParaRPr>
          </a:p>
          <a:p>
            <a:pPr marL="38100" marR="88900" algn="just">
              <a:lnSpc>
                <a:spcPct val="98000"/>
              </a:lnSpc>
              <a:spcBef>
                <a:spcPts val="90"/>
              </a:spcBef>
            </a:pP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基于股权的整合要求针对每一个设</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施</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确定</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所</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有权</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的</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份额</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并根</a:t>
            </a:r>
            <a:r>
              <a:rPr sz="1000" u="sng" spc="-850" dirty="0">
                <a:solidFill>
                  <a:srgbClr val="0000FF"/>
                </a:solidFill>
                <a:uFill>
                  <a:solidFill>
                    <a:srgbClr val="0000FF"/>
                  </a:solidFill>
                </a:uFill>
                <a:latin typeface="宋体" panose="02010600030101010101" pitchFamily="2" charset="-122"/>
                <a:cs typeface="宋体" panose="02010600030101010101" pitchFamily="2" charset="-122"/>
              </a:rPr>
              <a:t>据 </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这一份额，包括关于生产份额的</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协</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定，</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计</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算各</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个</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设施</a:t>
            </a:r>
            <a:r>
              <a:rPr sz="1000" u="sng" spc="15" dirty="0">
                <a:solidFill>
                  <a:srgbClr val="0000FF"/>
                </a:solidFill>
                <a:uFill>
                  <a:solidFill>
                    <a:srgbClr val="0000FF"/>
                  </a:solidFill>
                </a:uFill>
                <a:latin typeface="宋体" panose="02010600030101010101" pitchFamily="2" charset="-122"/>
                <a:cs typeface="宋体" panose="02010600030101010101" pitchFamily="2" charset="-122"/>
              </a:rPr>
              <a:t>的</a:t>
            </a:r>
            <a:r>
              <a:rPr sz="1000" u="sng" spc="-5" dirty="0">
                <a:solidFill>
                  <a:srgbClr val="0000FF"/>
                </a:solidFill>
                <a:uFill>
                  <a:solidFill>
                    <a:srgbClr val="0000FF"/>
                  </a:solidFill>
                </a:uFill>
                <a:latin typeface="Times New Roman" panose="02020603050405020304"/>
                <a:cs typeface="Times New Roman" panose="02020603050405020304"/>
              </a:rPr>
              <a:t>G</a:t>
            </a:r>
            <a:r>
              <a:rPr sz="1000" u="sng" spc="5" dirty="0">
                <a:solidFill>
                  <a:srgbClr val="0000FF"/>
                </a:solidFill>
                <a:uFill>
                  <a:solidFill>
                    <a:srgbClr val="0000FF"/>
                  </a:solidFill>
                </a:uFill>
                <a:latin typeface="Times New Roman" panose="02020603050405020304"/>
                <a:cs typeface="Times New Roman" panose="02020603050405020304"/>
              </a:rPr>
              <a:t>H</a:t>
            </a:r>
            <a:r>
              <a:rPr sz="1000" u="sng" spc="-5" dirty="0">
                <a:solidFill>
                  <a:srgbClr val="0000FF"/>
                </a:solidFill>
                <a:uFill>
                  <a:solidFill>
                    <a:srgbClr val="0000FF"/>
                  </a:solidFill>
                </a:uFill>
                <a:latin typeface="Times New Roman" panose="02020603050405020304"/>
                <a:cs typeface="Times New Roman" panose="02020603050405020304"/>
              </a:rPr>
              <a:t>G</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排 </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放或清除的百分比。</a:t>
            </a:r>
            <a:endParaRPr sz="1000">
              <a:latin typeface="宋体" panose="02010600030101010101" pitchFamily="2" charset="-122"/>
              <a:cs typeface="宋体" panose="02010600030101010101" pitchFamily="2" charset="-122"/>
            </a:endParaRPr>
          </a:p>
          <a:p>
            <a:pPr marL="38100" algn="just">
              <a:lnSpc>
                <a:spcPts val="1190"/>
              </a:lnSpc>
            </a:pPr>
            <a:r>
              <a:rPr sz="1000" b="1" u="sng" dirty="0">
                <a:solidFill>
                  <a:srgbClr val="0000FF"/>
                </a:solidFill>
                <a:uFill>
                  <a:solidFill>
                    <a:srgbClr val="0000FF"/>
                  </a:solidFill>
                </a:uFill>
                <a:latin typeface="宋体" panose="02010600030101010101" pitchFamily="2" charset="-122"/>
                <a:cs typeface="宋体" panose="02010600030101010101" pitchFamily="2" charset="-122"/>
              </a:rPr>
              <a:t>附录</a:t>
            </a:r>
            <a:r>
              <a:rPr sz="1000" b="1" u="sng" spc="-5" dirty="0">
                <a:solidFill>
                  <a:srgbClr val="0000FF"/>
                </a:solidFill>
                <a:uFill>
                  <a:solidFill>
                    <a:srgbClr val="0000FF"/>
                  </a:solidFill>
                </a:uFill>
                <a:latin typeface="Times New Roman" panose="02020603050405020304"/>
                <a:cs typeface="Times New Roman" panose="02020603050405020304"/>
              </a:rPr>
              <a:t>B</a:t>
            </a:r>
            <a:r>
              <a:rPr sz="1000" b="1" u="sng" spc="-20" dirty="0">
                <a:solidFill>
                  <a:srgbClr val="0000FF"/>
                </a:solidFill>
                <a:uFill>
                  <a:solidFill>
                    <a:srgbClr val="0000FF"/>
                  </a:solidFill>
                </a:uFill>
                <a:latin typeface="Times New Roman" panose="02020603050405020304"/>
                <a:cs typeface="Times New Roman" panose="02020603050405020304"/>
              </a:rPr>
              <a:t> </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（资料性附录）</a:t>
            </a:r>
            <a:r>
              <a:rPr sz="1000" u="sng" spc="-225" dirty="0">
                <a:solidFill>
                  <a:srgbClr val="0000FF"/>
                </a:solidFill>
                <a:uFill>
                  <a:solidFill>
                    <a:srgbClr val="0000FF"/>
                  </a:solidFill>
                </a:uFill>
                <a:latin typeface="宋体" panose="02010600030101010101" pitchFamily="2" charset="-122"/>
                <a:cs typeface="宋体" panose="02010600030101010101" pitchFamily="2" charset="-122"/>
              </a:rPr>
              <a:t> </a:t>
            </a:r>
            <a:r>
              <a:rPr sz="1000" b="1" u="sng" dirty="0">
                <a:solidFill>
                  <a:srgbClr val="0000FF"/>
                </a:solidFill>
                <a:uFill>
                  <a:solidFill>
                    <a:srgbClr val="0000FF"/>
                  </a:solidFill>
                </a:uFill>
                <a:latin typeface="宋体" panose="02010600030101010101" pitchFamily="2" charset="-122"/>
                <a:cs typeface="宋体" panose="02010600030101010101" pitchFamily="2" charset="-122"/>
              </a:rPr>
              <a:t>直接和间接</a:t>
            </a:r>
            <a:r>
              <a:rPr sz="1000" b="1" u="sng" spc="-10" dirty="0">
                <a:solidFill>
                  <a:srgbClr val="0000FF"/>
                </a:solidFill>
                <a:uFill>
                  <a:solidFill>
                    <a:srgbClr val="0000FF"/>
                  </a:solidFill>
                </a:uFill>
                <a:latin typeface="Times New Roman" panose="02020603050405020304"/>
                <a:cs typeface="Times New Roman" panose="02020603050405020304"/>
              </a:rPr>
              <a:t>GHG</a:t>
            </a:r>
            <a:r>
              <a:rPr sz="1000" b="1" u="sng" dirty="0">
                <a:solidFill>
                  <a:srgbClr val="0000FF"/>
                </a:solidFill>
                <a:uFill>
                  <a:solidFill>
                    <a:srgbClr val="0000FF"/>
                  </a:solidFill>
                </a:uFill>
                <a:latin typeface="宋体" panose="02010600030101010101" pitchFamily="2" charset="-122"/>
                <a:cs typeface="宋体" panose="02010600030101010101" pitchFamily="2" charset="-122"/>
              </a:rPr>
              <a:t>排</a:t>
            </a:r>
            <a:r>
              <a:rPr sz="1000" b="1" u="sng" spc="-10" dirty="0">
                <a:solidFill>
                  <a:srgbClr val="0000FF"/>
                </a:solidFill>
                <a:uFill>
                  <a:solidFill>
                    <a:srgbClr val="0000FF"/>
                  </a:solidFill>
                </a:uFill>
                <a:latin typeface="宋体" panose="02010600030101010101" pitchFamily="2" charset="-122"/>
                <a:cs typeface="宋体" panose="02010600030101010101" pitchFamily="2" charset="-122"/>
              </a:rPr>
              <a:t>放分类</a:t>
            </a:r>
            <a:endParaRPr sz="1000">
              <a:latin typeface="宋体" panose="02010600030101010101" pitchFamily="2" charset="-122"/>
              <a:cs typeface="宋体" panose="02010600030101010101" pitchFamily="2" charset="-122"/>
            </a:endParaRPr>
          </a:p>
          <a:p>
            <a:pPr marL="38100" marR="30480" algn="just">
              <a:lnSpc>
                <a:spcPts val="1210"/>
              </a:lnSpc>
              <a:spcBef>
                <a:spcPts val="30"/>
              </a:spcBef>
            </a:pPr>
            <a:r>
              <a:rPr sz="1000" b="1" u="sng" dirty="0">
                <a:solidFill>
                  <a:srgbClr val="0000FF"/>
                </a:solidFill>
                <a:uFill>
                  <a:solidFill>
                    <a:srgbClr val="0000FF"/>
                  </a:solidFill>
                </a:uFill>
                <a:latin typeface="宋体" panose="02010600030101010101" pitchFamily="2" charset="-122"/>
                <a:cs typeface="宋体" panose="02010600030101010101" pitchFamily="2" charset="-122"/>
              </a:rPr>
              <a:t>附录</a:t>
            </a:r>
            <a:r>
              <a:rPr sz="1000" b="1" u="sng" spc="-5" dirty="0">
                <a:solidFill>
                  <a:srgbClr val="0000FF"/>
                </a:solidFill>
                <a:uFill>
                  <a:solidFill>
                    <a:srgbClr val="0000FF"/>
                  </a:solidFill>
                </a:uFill>
                <a:latin typeface="Times New Roman" panose="02020603050405020304"/>
                <a:cs typeface="Times New Roman" panose="02020603050405020304"/>
              </a:rPr>
              <a:t>C</a:t>
            </a:r>
            <a:r>
              <a:rPr sz="1000" b="1" u="sng" spc="-35" dirty="0">
                <a:solidFill>
                  <a:srgbClr val="0000FF"/>
                </a:solidFill>
                <a:uFill>
                  <a:solidFill>
                    <a:srgbClr val="0000FF"/>
                  </a:solidFill>
                </a:uFill>
                <a:latin typeface="Times New Roman" panose="02020603050405020304"/>
                <a:cs typeface="Times New Roman" panose="02020603050405020304"/>
              </a:rPr>
              <a:t> </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（资料性附录）</a:t>
            </a:r>
            <a:r>
              <a:rPr sz="1000" u="sng" spc="-254" dirty="0">
                <a:solidFill>
                  <a:srgbClr val="0000FF"/>
                </a:solidFill>
                <a:uFill>
                  <a:solidFill>
                    <a:srgbClr val="0000FF"/>
                  </a:solidFill>
                </a:uFill>
                <a:latin typeface="宋体" panose="02010600030101010101" pitchFamily="2" charset="-122"/>
                <a:cs typeface="宋体" panose="02010600030101010101" pitchFamily="2" charset="-122"/>
              </a:rPr>
              <a:t> </a:t>
            </a:r>
            <a:r>
              <a:rPr sz="1000" b="1" u="sng" dirty="0">
                <a:solidFill>
                  <a:srgbClr val="0000FF"/>
                </a:solidFill>
                <a:uFill>
                  <a:solidFill>
                    <a:srgbClr val="0000FF"/>
                  </a:solidFill>
                </a:uFill>
                <a:latin typeface="宋体" panose="02010600030101010101" pitchFamily="2" charset="-122"/>
                <a:cs typeface="宋体" panose="02010600030101010101" pitchFamily="2" charset="-122"/>
              </a:rPr>
              <a:t>直接</a:t>
            </a:r>
            <a:r>
              <a:rPr sz="1000" b="1" u="sng" spc="-10" dirty="0">
                <a:solidFill>
                  <a:srgbClr val="0000FF"/>
                </a:solidFill>
                <a:uFill>
                  <a:solidFill>
                    <a:srgbClr val="0000FF"/>
                  </a:solidFill>
                </a:uFill>
                <a:latin typeface="Times New Roman" panose="02020603050405020304"/>
                <a:cs typeface="Times New Roman" panose="02020603050405020304"/>
              </a:rPr>
              <a:t>GHG</a:t>
            </a:r>
            <a:r>
              <a:rPr sz="1000" b="1" u="sng" dirty="0">
                <a:solidFill>
                  <a:srgbClr val="0000FF"/>
                </a:solidFill>
                <a:uFill>
                  <a:solidFill>
                    <a:srgbClr val="0000FF"/>
                  </a:solidFill>
                </a:uFill>
                <a:latin typeface="宋体" panose="02010600030101010101" pitchFamily="2" charset="-122"/>
                <a:cs typeface="宋体" panose="02010600030101010101" pitchFamily="2" charset="-122"/>
              </a:rPr>
              <a:t>排放量化</a:t>
            </a:r>
            <a:r>
              <a:rPr sz="1000" b="1" u="sng" spc="-10" dirty="0">
                <a:solidFill>
                  <a:srgbClr val="0000FF"/>
                </a:solidFill>
                <a:uFill>
                  <a:solidFill>
                    <a:srgbClr val="0000FF"/>
                  </a:solidFill>
                </a:uFill>
                <a:latin typeface="宋体" panose="02010600030101010101" pitchFamily="2" charset="-122"/>
                <a:cs typeface="宋体" panose="02010600030101010101" pitchFamily="2" charset="-122"/>
              </a:rPr>
              <a:t>方</a:t>
            </a:r>
            <a:r>
              <a:rPr sz="1000" b="1" u="sng" dirty="0">
                <a:solidFill>
                  <a:srgbClr val="0000FF"/>
                </a:solidFill>
                <a:uFill>
                  <a:solidFill>
                    <a:srgbClr val="0000FF"/>
                  </a:solidFill>
                </a:uFill>
                <a:latin typeface="宋体" panose="02010600030101010101" pitchFamily="2" charset="-122"/>
                <a:cs typeface="宋体" panose="02010600030101010101" pitchFamily="2" charset="-122"/>
              </a:rPr>
              <a:t>法</a:t>
            </a:r>
            <a:r>
              <a:rPr sz="1000" b="1" u="sng" spc="-10" dirty="0">
                <a:solidFill>
                  <a:srgbClr val="0000FF"/>
                </a:solidFill>
                <a:uFill>
                  <a:solidFill>
                    <a:srgbClr val="0000FF"/>
                  </a:solidFill>
                </a:uFill>
                <a:latin typeface="宋体" panose="02010600030101010101" pitchFamily="2" charset="-122"/>
                <a:cs typeface="宋体" panose="02010600030101010101" pitchFamily="2" charset="-122"/>
              </a:rPr>
              <a:t>数据</a:t>
            </a:r>
            <a:r>
              <a:rPr sz="1000" b="1" u="sng" dirty="0">
                <a:solidFill>
                  <a:srgbClr val="0000FF"/>
                </a:solidFill>
                <a:uFill>
                  <a:solidFill>
                    <a:srgbClr val="0000FF"/>
                  </a:solidFill>
                </a:uFill>
                <a:latin typeface="宋体" panose="02010600030101010101" pitchFamily="2" charset="-122"/>
                <a:cs typeface="宋体" panose="02010600030101010101" pitchFamily="2" charset="-122"/>
              </a:rPr>
              <a:t>的</a:t>
            </a:r>
            <a:r>
              <a:rPr sz="1000" b="1" u="sng" spc="-10" dirty="0">
                <a:solidFill>
                  <a:srgbClr val="0000FF"/>
                </a:solidFill>
                <a:uFill>
                  <a:solidFill>
                    <a:srgbClr val="0000FF"/>
                  </a:solidFill>
                </a:uFill>
                <a:latin typeface="宋体" panose="02010600030101010101" pitchFamily="2" charset="-122"/>
                <a:cs typeface="宋体" panose="02010600030101010101" pitchFamily="2" charset="-122"/>
              </a:rPr>
              <a:t>选择</a:t>
            </a:r>
            <a:r>
              <a:rPr sz="1000" b="1" u="sng" dirty="0">
                <a:solidFill>
                  <a:srgbClr val="0000FF"/>
                </a:solidFill>
                <a:uFill>
                  <a:solidFill>
                    <a:srgbClr val="0000FF"/>
                  </a:solidFill>
                </a:uFill>
                <a:latin typeface="宋体" panose="02010600030101010101" pitchFamily="2" charset="-122"/>
                <a:cs typeface="宋体" panose="02010600030101010101" pitchFamily="2" charset="-122"/>
              </a:rPr>
              <a:t>、</a:t>
            </a:r>
            <a:r>
              <a:rPr sz="1000" b="1" u="sng" spc="-10" dirty="0">
                <a:solidFill>
                  <a:srgbClr val="0000FF"/>
                </a:solidFill>
                <a:uFill>
                  <a:solidFill>
                    <a:srgbClr val="0000FF"/>
                  </a:solidFill>
                </a:uFill>
                <a:latin typeface="宋体" panose="02010600030101010101" pitchFamily="2" charset="-122"/>
                <a:cs typeface="宋体" panose="02010600030101010101" pitchFamily="2" charset="-122"/>
              </a:rPr>
              <a:t>收 </a:t>
            </a:r>
            <a:r>
              <a:rPr sz="1000" b="1" u="sng" dirty="0">
                <a:solidFill>
                  <a:srgbClr val="0000FF"/>
                </a:solidFill>
                <a:uFill>
                  <a:solidFill>
                    <a:srgbClr val="0000FF"/>
                  </a:solidFill>
                </a:uFill>
                <a:latin typeface="宋体" panose="02010600030101010101" pitchFamily="2" charset="-122"/>
                <a:cs typeface="宋体" panose="02010600030101010101" pitchFamily="2" charset="-122"/>
              </a:rPr>
              <a:t>集和使用指南</a:t>
            </a:r>
            <a:endParaRPr sz="1000">
              <a:latin typeface="宋体" panose="02010600030101010101" pitchFamily="2" charset="-122"/>
              <a:cs typeface="宋体" panose="02010600030101010101" pitchFamily="2" charset="-122"/>
            </a:endParaRPr>
          </a:p>
          <a:p>
            <a:pPr marL="38100">
              <a:lnSpc>
                <a:spcPts val="1150"/>
              </a:lnSpc>
            </a:pPr>
            <a:r>
              <a:rPr sz="1000" b="1" u="sng" dirty="0">
                <a:solidFill>
                  <a:srgbClr val="0000FF"/>
                </a:solidFill>
                <a:uFill>
                  <a:solidFill>
                    <a:srgbClr val="0000FF"/>
                  </a:solidFill>
                </a:uFill>
                <a:latin typeface="宋体" panose="02010600030101010101" pitchFamily="2" charset="-122"/>
                <a:cs typeface="宋体" panose="02010600030101010101" pitchFamily="2" charset="-122"/>
              </a:rPr>
              <a:t>附录</a:t>
            </a:r>
            <a:r>
              <a:rPr sz="1000" b="1" u="sng" spc="-5" dirty="0">
                <a:solidFill>
                  <a:srgbClr val="0000FF"/>
                </a:solidFill>
                <a:uFill>
                  <a:solidFill>
                    <a:srgbClr val="0000FF"/>
                  </a:solidFill>
                </a:uFill>
                <a:latin typeface="Times New Roman" panose="02020603050405020304"/>
                <a:cs typeface="Times New Roman" panose="02020603050405020304"/>
              </a:rPr>
              <a:t>D</a:t>
            </a:r>
            <a:r>
              <a:rPr sz="1000" b="1" u="sng" spc="-20" dirty="0">
                <a:solidFill>
                  <a:srgbClr val="0000FF"/>
                </a:solidFill>
                <a:uFill>
                  <a:solidFill>
                    <a:srgbClr val="0000FF"/>
                  </a:solidFill>
                </a:uFill>
                <a:latin typeface="Times New Roman" panose="02020603050405020304"/>
                <a:cs typeface="Times New Roman" panose="02020603050405020304"/>
              </a:rPr>
              <a:t> </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（规范性附录）</a:t>
            </a:r>
            <a:r>
              <a:rPr sz="1000" u="sng" spc="-229" dirty="0">
                <a:solidFill>
                  <a:srgbClr val="0000FF"/>
                </a:solidFill>
                <a:uFill>
                  <a:solidFill>
                    <a:srgbClr val="0000FF"/>
                  </a:solidFill>
                </a:uFill>
                <a:latin typeface="宋体" panose="02010600030101010101" pitchFamily="2" charset="-122"/>
                <a:cs typeface="宋体" panose="02010600030101010101" pitchFamily="2" charset="-122"/>
              </a:rPr>
              <a:t> </a:t>
            </a:r>
            <a:r>
              <a:rPr sz="1000" b="1" u="sng" dirty="0">
                <a:solidFill>
                  <a:srgbClr val="0000FF"/>
                </a:solidFill>
                <a:uFill>
                  <a:solidFill>
                    <a:srgbClr val="0000FF"/>
                  </a:solidFill>
                </a:uFill>
                <a:latin typeface="宋体" panose="02010600030101010101" pitchFamily="2" charset="-122"/>
                <a:cs typeface="宋体" panose="02010600030101010101" pitchFamily="2" charset="-122"/>
              </a:rPr>
              <a:t>生物源的</a:t>
            </a:r>
            <a:r>
              <a:rPr sz="1000" b="1" u="sng" spc="-10" dirty="0">
                <a:solidFill>
                  <a:srgbClr val="0000FF"/>
                </a:solidFill>
                <a:uFill>
                  <a:solidFill>
                    <a:srgbClr val="0000FF"/>
                  </a:solidFill>
                </a:uFill>
                <a:latin typeface="Times New Roman" panose="02020603050405020304"/>
                <a:cs typeface="Times New Roman" panose="02020603050405020304"/>
              </a:rPr>
              <a:t>GHG</a:t>
            </a:r>
            <a:r>
              <a:rPr sz="1000" b="1" u="sng" dirty="0">
                <a:solidFill>
                  <a:srgbClr val="0000FF"/>
                </a:solidFill>
                <a:uFill>
                  <a:solidFill>
                    <a:srgbClr val="0000FF"/>
                  </a:solidFill>
                </a:uFill>
                <a:latin typeface="宋体" panose="02010600030101010101" pitchFamily="2" charset="-122"/>
                <a:cs typeface="宋体" panose="02010600030101010101" pitchFamily="2" charset="-122"/>
              </a:rPr>
              <a:t>排放</a:t>
            </a:r>
            <a:r>
              <a:rPr sz="1000" b="1" u="sng" spc="-10" dirty="0">
                <a:solidFill>
                  <a:srgbClr val="0000FF"/>
                </a:solidFill>
                <a:uFill>
                  <a:solidFill>
                    <a:srgbClr val="0000FF"/>
                  </a:solidFill>
                </a:uFill>
                <a:latin typeface="宋体" panose="02010600030101010101" pitchFamily="2" charset="-122"/>
                <a:cs typeface="宋体" panose="02010600030101010101" pitchFamily="2" charset="-122"/>
              </a:rPr>
              <a:t>和</a:t>
            </a:r>
            <a:r>
              <a:rPr sz="1000" b="1" u="sng" dirty="0">
                <a:solidFill>
                  <a:srgbClr val="0000FF"/>
                </a:solidFill>
                <a:uFill>
                  <a:solidFill>
                    <a:srgbClr val="0000FF"/>
                  </a:solidFill>
                </a:uFill>
                <a:latin typeface="Times New Roman" panose="02020603050405020304"/>
                <a:cs typeface="Times New Roman" panose="02020603050405020304"/>
              </a:rPr>
              <a:t>CO</a:t>
            </a:r>
            <a:r>
              <a:rPr sz="975" b="1" baseline="-26000" dirty="0">
                <a:solidFill>
                  <a:srgbClr val="0000FF"/>
                </a:solidFill>
                <a:latin typeface="Times New Roman" panose="02020603050405020304"/>
                <a:cs typeface="Times New Roman" panose="02020603050405020304"/>
              </a:rPr>
              <a:t>2</a:t>
            </a:r>
            <a:r>
              <a:rPr sz="1000" b="1" u="sng" dirty="0">
                <a:solidFill>
                  <a:srgbClr val="0000FF"/>
                </a:solidFill>
                <a:uFill>
                  <a:solidFill>
                    <a:srgbClr val="0000FF"/>
                  </a:solidFill>
                </a:uFill>
                <a:latin typeface="宋体" panose="02010600030101010101" pitchFamily="2" charset="-122"/>
                <a:cs typeface="宋体" panose="02010600030101010101" pitchFamily="2" charset="-122"/>
              </a:rPr>
              <a:t>清</a:t>
            </a:r>
            <a:r>
              <a:rPr sz="1000" b="1" u="sng" spc="-10" dirty="0">
                <a:solidFill>
                  <a:srgbClr val="0000FF"/>
                </a:solidFill>
                <a:uFill>
                  <a:solidFill>
                    <a:srgbClr val="0000FF"/>
                  </a:solidFill>
                </a:uFill>
                <a:latin typeface="宋体" panose="02010600030101010101" pitchFamily="2" charset="-122"/>
                <a:cs typeface="宋体" panose="02010600030101010101" pitchFamily="2" charset="-122"/>
              </a:rPr>
              <a:t>除的</a:t>
            </a:r>
            <a:r>
              <a:rPr sz="1000" b="1" u="sng" dirty="0">
                <a:solidFill>
                  <a:srgbClr val="0000FF"/>
                </a:solidFill>
                <a:uFill>
                  <a:solidFill>
                    <a:srgbClr val="0000FF"/>
                  </a:solidFill>
                </a:uFill>
                <a:latin typeface="宋体" panose="02010600030101010101" pitchFamily="2" charset="-122"/>
                <a:cs typeface="宋体" panose="02010600030101010101" pitchFamily="2" charset="-122"/>
              </a:rPr>
              <a:t>处</a:t>
            </a:r>
            <a:r>
              <a:rPr sz="1000" b="1" u="sng" spc="-10" dirty="0">
                <a:solidFill>
                  <a:srgbClr val="0000FF"/>
                </a:solidFill>
                <a:uFill>
                  <a:solidFill>
                    <a:srgbClr val="0000FF"/>
                  </a:solidFill>
                </a:uFill>
                <a:latin typeface="宋体" panose="02010600030101010101" pitchFamily="2" charset="-122"/>
                <a:cs typeface="宋体" panose="02010600030101010101" pitchFamily="2" charset="-122"/>
              </a:rPr>
              <a:t>理</a:t>
            </a:r>
            <a:endParaRPr sz="1000">
              <a:latin typeface="宋体" panose="02010600030101010101" pitchFamily="2" charset="-122"/>
              <a:cs typeface="宋体" panose="02010600030101010101" pitchFamily="2" charset="-122"/>
            </a:endParaRPr>
          </a:p>
          <a:p>
            <a:pPr marL="38100">
              <a:lnSpc>
                <a:spcPct val="100000"/>
              </a:lnSpc>
            </a:pPr>
            <a:r>
              <a:rPr sz="1000" b="1" u="sng" dirty="0">
                <a:solidFill>
                  <a:srgbClr val="0000FF"/>
                </a:solidFill>
                <a:uFill>
                  <a:solidFill>
                    <a:srgbClr val="0000FF"/>
                  </a:solidFill>
                </a:uFill>
                <a:latin typeface="宋体" panose="02010600030101010101" pitchFamily="2" charset="-122"/>
                <a:cs typeface="宋体" panose="02010600030101010101" pitchFamily="2" charset="-122"/>
              </a:rPr>
              <a:t>附录</a:t>
            </a:r>
            <a:r>
              <a:rPr sz="1000" b="1" u="sng" spc="-5" dirty="0">
                <a:solidFill>
                  <a:srgbClr val="0000FF"/>
                </a:solidFill>
                <a:uFill>
                  <a:solidFill>
                    <a:srgbClr val="0000FF"/>
                  </a:solidFill>
                </a:uFill>
                <a:latin typeface="Times New Roman" panose="02020603050405020304"/>
                <a:cs typeface="Times New Roman" panose="02020603050405020304"/>
              </a:rPr>
              <a:t>E</a:t>
            </a:r>
            <a:r>
              <a:rPr sz="1000" b="1" u="sng" spc="-20" dirty="0">
                <a:solidFill>
                  <a:srgbClr val="0000FF"/>
                </a:solidFill>
                <a:uFill>
                  <a:solidFill>
                    <a:srgbClr val="0000FF"/>
                  </a:solidFill>
                </a:uFill>
                <a:latin typeface="Times New Roman" panose="02020603050405020304"/>
                <a:cs typeface="Times New Roman" panose="02020603050405020304"/>
              </a:rPr>
              <a:t> </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（规范性附录）</a:t>
            </a:r>
            <a:r>
              <a:rPr sz="1000" u="sng" spc="-225" dirty="0">
                <a:solidFill>
                  <a:srgbClr val="0000FF"/>
                </a:solidFill>
                <a:uFill>
                  <a:solidFill>
                    <a:srgbClr val="0000FF"/>
                  </a:solidFill>
                </a:uFill>
                <a:latin typeface="宋体" panose="02010600030101010101" pitchFamily="2" charset="-122"/>
                <a:cs typeface="宋体" panose="02010600030101010101" pitchFamily="2" charset="-122"/>
              </a:rPr>
              <a:t> </a:t>
            </a:r>
            <a:r>
              <a:rPr sz="1000" b="1" u="sng" dirty="0">
                <a:solidFill>
                  <a:srgbClr val="0000FF"/>
                </a:solidFill>
                <a:uFill>
                  <a:solidFill>
                    <a:srgbClr val="0000FF"/>
                  </a:solidFill>
                </a:uFill>
                <a:latin typeface="宋体" panose="02010600030101010101" pitchFamily="2" charset="-122"/>
                <a:cs typeface="宋体" panose="02010600030101010101" pitchFamily="2" charset="-122"/>
              </a:rPr>
              <a:t>电力的处理</a:t>
            </a:r>
            <a:endParaRPr sz="1000">
              <a:latin typeface="宋体" panose="02010600030101010101" pitchFamily="2" charset="-122"/>
              <a:cs typeface="宋体" panose="02010600030101010101" pitchFamily="2" charset="-122"/>
            </a:endParaRPr>
          </a:p>
          <a:p>
            <a:pPr marL="38100">
              <a:lnSpc>
                <a:spcPct val="100000"/>
              </a:lnSpc>
            </a:pPr>
            <a:r>
              <a:rPr sz="1000" b="1" u="sng" spc="-5" dirty="0">
                <a:solidFill>
                  <a:srgbClr val="0000FF"/>
                </a:solidFill>
                <a:uFill>
                  <a:solidFill>
                    <a:srgbClr val="0000FF"/>
                  </a:solidFill>
                </a:uFill>
                <a:latin typeface="宋体" panose="02010600030101010101" pitchFamily="2" charset="-122"/>
                <a:cs typeface="宋体" panose="02010600030101010101" pitchFamily="2" charset="-122"/>
              </a:rPr>
              <a:t>附录</a:t>
            </a:r>
            <a:r>
              <a:rPr sz="1000" b="1" u="sng" spc="-5" dirty="0">
                <a:solidFill>
                  <a:srgbClr val="0000FF"/>
                </a:solidFill>
                <a:uFill>
                  <a:solidFill>
                    <a:srgbClr val="0000FF"/>
                  </a:solidFill>
                </a:uFill>
                <a:latin typeface="Times New Roman" panose="02020603050405020304"/>
                <a:cs typeface="Times New Roman" panose="02020603050405020304"/>
              </a:rPr>
              <a:t>F</a:t>
            </a:r>
            <a:r>
              <a:rPr sz="1000" b="1" u="sng" spc="-15" dirty="0">
                <a:solidFill>
                  <a:srgbClr val="0000FF"/>
                </a:solidFill>
                <a:uFill>
                  <a:solidFill>
                    <a:srgbClr val="0000FF"/>
                  </a:solidFill>
                </a:uFill>
                <a:latin typeface="Times New Roman" panose="02020603050405020304"/>
                <a:cs typeface="Times New Roman" panose="02020603050405020304"/>
              </a:rPr>
              <a:t> </a:t>
            </a:r>
            <a:r>
              <a:rPr sz="1000" u="sng" spc="-10" dirty="0">
                <a:solidFill>
                  <a:srgbClr val="0000FF"/>
                </a:solidFill>
                <a:uFill>
                  <a:solidFill>
                    <a:srgbClr val="0000FF"/>
                  </a:solidFill>
                </a:uFill>
                <a:latin typeface="宋体" panose="02010600030101010101" pitchFamily="2" charset="-122"/>
                <a:cs typeface="宋体" panose="02010600030101010101" pitchFamily="2" charset="-122"/>
              </a:rPr>
              <a:t>（资料性附录</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a:t>
            </a:r>
            <a:r>
              <a:rPr sz="1000" u="sng" spc="-225" dirty="0">
                <a:solidFill>
                  <a:srgbClr val="0000FF"/>
                </a:solidFill>
                <a:uFill>
                  <a:solidFill>
                    <a:srgbClr val="0000FF"/>
                  </a:solidFill>
                </a:uFill>
                <a:latin typeface="宋体" panose="02010600030101010101" pitchFamily="2" charset="-122"/>
                <a:cs typeface="宋体" panose="02010600030101010101" pitchFamily="2" charset="-122"/>
              </a:rPr>
              <a:t> </a:t>
            </a:r>
            <a:r>
              <a:rPr sz="1000" b="1" u="sng" spc="-10" dirty="0">
                <a:solidFill>
                  <a:srgbClr val="0000FF"/>
                </a:solidFill>
                <a:uFill>
                  <a:solidFill>
                    <a:srgbClr val="0000FF"/>
                  </a:solidFill>
                </a:uFill>
                <a:latin typeface="Times New Roman" panose="02020603050405020304"/>
                <a:cs typeface="Times New Roman" panose="02020603050405020304"/>
              </a:rPr>
              <a:t>GHG</a:t>
            </a:r>
            <a:r>
              <a:rPr sz="1000" b="1" u="sng" spc="-5" dirty="0">
                <a:solidFill>
                  <a:srgbClr val="0000FF"/>
                </a:solidFill>
                <a:uFill>
                  <a:solidFill>
                    <a:srgbClr val="0000FF"/>
                  </a:solidFill>
                </a:uFill>
                <a:latin typeface="宋体" panose="02010600030101010101" pitchFamily="2" charset="-122"/>
                <a:cs typeface="宋体" panose="02010600030101010101" pitchFamily="2" charset="-122"/>
              </a:rPr>
              <a:t>清单报告结</a:t>
            </a:r>
            <a:r>
              <a:rPr sz="1000" b="1" u="sng" spc="-10" dirty="0">
                <a:solidFill>
                  <a:srgbClr val="0000FF"/>
                </a:solidFill>
                <a:uFill>
                  <a:solidFill>
                    <a:srgbClr val="0000FF"/>
                  </a:solidFill>
                </a:uFill>
                <a:latin typeface="宋体" panose="02010600030101010101" pitchFamily="2" charset="-122"/>
                <a:cs typeface="宋体" panose="02010600030101010101" pitchFamily="2" charset="-122"/>
              </a:rPr>
              <a:t>构</a:t>
            </a:r>
            <a:r>
              <a:rPr sz="1000" b="1" u="sng" spc="-5" dirty="0">
                <a:solidFill>
                  <a:srgbClr val="0000FF"/>
                </a:solidFill>
                <a:uFill>
                  <a:solidFill>
                    <a:srgbClr val="0000FF"/>
                  </a:solidFill>
                </a:uFill>
                <a:latin typeface="宋体" panose="02010600030101010101" pitchFamily="2" charset="-122"/>
                <a:cs typeface="宋体" panose="02010600030101010101" pitchFamily="2" charset="-122"/>
              </a:rPr>
              <a:t>和</a:t>
            </a:r>
            <a:r>
              <a:rPr sz="1000" b="1" u="sng" spc="-10" dirty="0">
                <a:solidFill>
                  <a:srgbClr val="0000FF"/>
                </a:solidFill>
                <a:uFill>
                  <a:solidFill>
                    <a:srgbClr val="0000FF"/>
                  </a:solidFill>
                </a:uFill>
                <a:latin typeface="宋体" panose="02010600030101010101" pitchFamily="2" charset="-122"/>
                <a:cs typeface="宋体" panose="02010600030101010101" pitchFamily="2" charset="-122"/>
              </a:rPr>
              <a:t>组织</a:t>
            </a:r>
            <a:endParaRPr sz="1000">
              <a:latin typeface="宋体" panose="02010600030101010101" pitchFamily="2" charset="-122"/>
              <a:cs typeface="宋体" panose="02010600030101010101" pitchFamily="2" charset="-122"/>
            </a:endParaRPr>
          </a:p>
          <a:p>
            <a:pPr marL="38100">
              <a:lnSpc>
                <a:spcPct val="100000"/>
              </a:lnSpc>
            </a:pPr>
            <a:r>
              <a:rPr sz="1000" b="1" u="sng" dirty="0">
                <a:solidFill>
                  <a:srgbClr val="0000FF"/>
                </a:solidFill>
                <a:uFill>
                  <a:solidFill>
                    <a:srgbClr val="0000FF"/>
                  </a:solidFill>
                </a:uFill>
                <a:latin typeface="宋体" panose="02010600030101010101" pitchFamily="2" charset="-122"/>
                <a:cs typeface="宋体" panose="02010600030101010101" pitchFamily="2" charset="-122"/>
              </a:rPr>
              <a:t>附录</a:t>
            </a:r>
            <a:r>
              <a:rPr sz="1000" b="1" u="sng" spc="-5" dirty="0">
                <a:solidFill>
                  <a:srgbClr val="0000FF"/>
                </a:solidFill>
                <a:uFill>
                  <a:solidFill>
                    <a:srgbClr val="0000FF"/>
                  </a:solidFill>
                </a:uFill>
                <a:latin typeface="Times New Roman" panose="02020603050405020304"/>
                <a:cs typeface="Times New Roman" panose="02020603050405020304"/>
              </a:rPr>
              <a:t>G</a:t>
            </a:r>
            <a:r>
              <a:rPr sz="1000" b="1" u="sng" spc="-25" dirty="0">
                <a:solidFill>
                  <a:srgbClr val="0000FF"/>
                </a:solidFill>
                <a:uFill>
                  <a:solidFill>
                    <a:srgbClr val="0000FF"/>
                  </a:solidFill>
                </a:uFill>
                <a:latin typeface="Times New Roman" panose="02020603050405020304"/>
                <a:cs typeface="Times New Roman" panose="02020603050405020304"/>
              </a:rPr>
              <a:t> </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（资料性附录）</a:t>
            </a:r>
            <a:r>
              <a:rPr sz="1000" u="sng" spc="-225" dirty="0">
                <a:solidFill>
                  <a:srgbClr val="0000FF"/>
                </a:solidFill>
                <a:uFill>
                  <a:solidFill>
                    <a:srgbClr val="0000FF"/>
                  </a:solidFill>
                </a:uFill>
                <a:latin typeface="宋体" panose="02010600030101010101" pitchFamily="2" charset="-122"/>
                <a:cs typeface="宋体" panose="02010600030101010101" pitchFamily="2" charset="-122"/>
              </a:rPr>
              <a:t> </a:t>
            </a:r>
            <a:r>
              <a:rPr sz="1000" b="1" u="sng" dirty="0">
                <a:solidFill>
                  <a:srgbClr val="0000FF"/>
                </a:solidFill>
                <a:uFill>
                  <a:solidFill>
                    <a:srgbClr val="0000FF"/>
                  </a:solidFill>
                </a:uFill>
                <a:latin typeface="宋体" panose="02010600030101010101" pitchFamily="2" charset="-122"/>
                <a:cs typeface="宋体" panose="02010600030101010101" pitchFamily="2" charset="-122"/>
              </a:rPr>
              <a:t>农林业指南</a:t>
            </a:r>
            <a:endParaRPr sz="1000">
              <a:latin typeface="宋体" panose="02010600030101010101" pitchFamily="2" charset="-122"/>
              <a:cs typeface="宋体" panose="02010600030101010101" pitchFamily="2" charset="-122"/>
            </a:endParaRPr>
          </a:p>
          <a:p>
            <a:pPr marL="38100">
              <a:lnSpc>
                <a:spcPct val="100000"/>
              </a:lnSpc>
            </a:pPr>
            <a:r>
              <a:rPr sz="1000" b="1" u="sng" dirty="0">
                <a:solidFill>
                  <a:srgbClr val="0000FF"/>
                </a:solidFill>
                <a:uFill>
                  <a:solidFill>
                    <a:srgbClr val="0000FF"/>
                  </a:solidFill>
                </a:uFill>
                <a:latin typeface="宋体" panose="02010600030101010101" pitchFamily="2" charset="-122"/>
                <a:cs typeface="宋体" panose="02010600030101010101" pitchFamily="2" charset="-122"/>
              </a:rPr>
              <a:t>附录</a:t>
            </a:r>
            <a:r>
              <a:rPr sz="1000" b="1" u="sng" spc="-5" dirty="0">
                <a:solidFill>
                  <a:srgbClr val="0000FF"/>
                </a:solidFill>
                <a:uFill>
                  <a:solidFill>
                    <a:srgbClr val="0000FF"/>
                  </a:solidFill>
                </a:uFill>
                <a:latin typeface="Times New Roman" panose="02020603050405020304"/>
                <a:cs typeface="Times New Roman" panose="02020603050405020304"/>
              </a:rPr>
              <a:t>H</a:t>
            </a:r>
            <a:r>
              <a:rPr sz="1000" b="1" u="sng" spc="-25" dirty="0">
                <a:solidFill>
                  <a:srgbClr val="0000FF"/>
                </a:solidFill>
                <a:uFill>
                  <a:solidFill>
                    <a:srgbClr val="0000FF"/>
                  </a:solidFill>
                </a:uFill>
                <a:latin typeface="Times New Roman" panose="02020603050405020304"/>
                <a:cs typeface="Times New Roman" panose="02020603050405020304"/>
              </a:rPr>
              <a:t> </a:t>
            </a:r>
            <a:r>
              <a:rPr sz="1000" u="sng" spc="-5" dirty="0">
                <a:solidFill>
                  <a:srgbClr val="0000FF"/>
                </a:solidFill>
                <a:uFill>
                  <a:solidFill>
                    <a:srgbClr val="0000FF"/>
                  </a:solidFill>
                </a:uFill>
                <a:latin typeface="宋体" panose="02010600030101010101" pitchFamily="2" charset="-122"/>
                <a:cs typeface="宋体" panose="02010600030101010101" pitchFamily="2" charset="-122"/>
              </a:rPr>
              <a:t>（资料性附录）</a:t>
            </a:r>
            <a:r>
              <a:rPr sz="1000" u="sng" spc="-235" dirty="0">
                <a:solidFill>
                  <a:srgbClr val="0000FF"/>
                </a:solidFill>
                <a:uFill>
                  <a:solidFill>
                    <a:srgbClr val="0000FF"/>
                  </a:solidFill>
                </a:uFill>
                <a:latin typeface="宋体" panose="02010600030101010101" pitchFamily="2" charset="-122"/>
                <a:cs typeface="宋体" panose="02010600030101010101" pitchFamily="2" charset="-122"/>
              </a:rPr>
              <a:t> </a:t>
            </a:r>
            <a:r>
              <a:rPr sz="1000" b="1" u="sng" dirty="0">
                <a:solidFill>
                  <a:srgbClr val="0000FF"/>
                </a:solidFill>
                <a:uFill>
                  <a:solidFill>
                    <a:srgbClr val="0000FF"/>
                  </a:solidFill>
                </a:uFill>
                <a:latin typeface="宋体" panose="02010600030101010101" pitchFamily="2" charset="-122"/>
                <a:cs typeface="宋体" panose="02010600030101010101" pitchFamily="2" charset="-122"/>
              </a:rPr>
              <a:t>确定主要的</a:t>
            </a:r>
            <a:r>
              <a:rPr sz="1000" b="1" u="sng" spc="-10" dirty="0">
                <a:solidFill>
                  <a:srgbClr val="0000FF"/>
                </a:solidFill>
                <a:uFill>
                  <a:solidFill>
                    <a:srgbClr val="0000FF"/>
                  </a:solidFill>
                </a:uFill>
                <a:latin typeface="宋体" panose="02010600030101010101" pitchFamily="2" charset="-122"/>
                <a:cs typeface="宋体" panose="02010600030101010101" pitchFamily="2" charset="-122"/>
              </a:rPr>
              <a:t>间</a:t>
            </a:r>
            <a:r>
              <a:rPr sz="1000" b="1" u="sng" spc="5" dirty="0">
                <a:solidFill>
                  <a:srgbClr val="0000FF"/>
                </a:solidFill>
                <a:uFill>
                  <a:solidFill>
                    <a:srgbClr val="0000FF"/>
                  </a:solidFill>
                </a:uFill>
                <a:latin typeface="宋体" panose="02010600030101010101" pitchFamily="2" charset="-122"/>
                <a:cs typeface="宋体" panose="02010600030101010101" pitchFamily="2" charset="-122"/>
              </a:rPr>
              <a:t>接</a:t>
            </a:r>
            <a:r>
              <a:rPr sz="1000" b="1" u="sng" spc="-10" dirty="0">
                <a:solidFill>
                  <a:srgbClr val="0000FF"/>
                </a:solidFill>
                <a:uFill>
                  <a:solidFill>
                    <a:srgbClr val="0000FF"/>
                  </a:solidFill>
                </a:uFill>
                <a:latin typeface="Times New Roman" panose="02020603050405020304"/>
                <a:cs typeface="Times New Roman" panose="02020603050405020304"/>
              </a:rPr>
              <a:t>GHG</a:t>
            </a:r>
            <a:r>
              <a:rPr sz="1000" b="1" u="sng" dirty="0">
                <a:solidFill>
                  <a:srgbClr val="0000FF"/>
                </a:solidFill>
                <a:uFill>
                  <a:solidFill>
                    <a:srgbClr val="0000FF"/>
                  </a:solidFill>
                </a:uFill>
                <a:latin typeface="宋体" panose="02010600030101010101" pitchFamily="2" charset="-122"/>
                <a:cs typeface="宋体" panose="02010600030101010101" pitchFamily="2" charset="-122"/>
              </a:rPr>
              <a:t>排</a:t>
            </a:r>
            <a:r>
              <a:rPr sz="1000" b="1" u="sng" spc="-10" dirty="0">
                <a:solidFill>
                  <a:srgbClr val="0000FF"/>
                </a:solidFill>
                <a:uFill>
                  <a:solidFill>
                    <a:srgbClr val="0000FF"/>
                  </a:solidFill>
                </a:uFill>
                <a:latin typeface="宋体" panose="02010600030101010101" pitchFamily="2" charset="-122"/>
                <a:cs typeface="宋体" panose="02010600030101010101" pitchFamily="2" charset="-122"/>
              </a:rPr>
              <a:t>放过</a:t>
            </a:r>
            <a:r>
              <a:rPr sz="1000" b="1" u="sng" dirty="0">
                <a:solidFill>
                  <a:srgbClr val="0000FF"/>
                </a:solidFill>
                <a:uFill>
                  <a:solidFill>
                    <a:srgbClr val="0000FF"/>
                  </a:solidFill>
                </a:uFill>
                <a:latin typeface="宋体" panose="02010600030101010101" pitchFamily="2" charset="-122"/>
                <a:cs typeface="宋体" panose="02010600030101010101" pitchFamily="2" charset="-122"/>
              </a:rPr>
              <a:t>程</a:t>
            </a:r>
            <a:r>
              <a:rPr sz="1000" b="1" u="sng" spc="-10" dirty="0">
                <a:solidFill>
                  <a:srgbClr val="0000FF"/>
                </a:solidFill>
                <a:uFill>
                  <a:solidFill>
                    <a:srgbClr val="0000FF"/>
                  </a:solidFill>
                </a:uFill>
                <a:latin typeface="宋体" panose="02010600030101010101" pitchFamily="2" charset="-122"/>
                <a:cs typeface="宋体" panose="02010600030101010101" pitchFamily="2" charset="-122"/>
              </a:rPr>
              <a:t>指南</a:t>
            </a:r>
            <a:endParaRPr sz="1000">
              <a:latin typeface="宋体" panose="02010600030101010101" pitchFamily="2" charset="-122"/>
              <a:cs typeface="宋体" panose="02010600030101010101" pitchFamily="2" charset="-122"/>
            </a:endParaRPr>
          </a:p>
          <a:p>
            <a:pPr marL="38100">
              <a:lnSpc>
                <a:spcPct val="100000"/>
              </a:lnSpc>
              <a:spcBef>
                <a:spcPts val="60"/>
              </a:spcBef>
            </a:pPr>
            <a:r>
              <a:rPr sz="1000" b="1" u="sng" dirty="0">
                <a:solidFill>
                  <a:srgbClr val="0000FF"/>
                </a:solidFill>
                <a:uFill>
                  <a:solidFill>
                    <a:srgbClr val="0000FF"/>
                  </a:solidFill>
                </a:uFill>
                <a:latin typeface="宋体" panose="02010600030101010101" pitchFamily="2" charset="-122"/>
                <a:cs typeface="宋体" panose="02010600030101010101" pitchFamily="2" charset="-122"/>
              </a:rPr>
              <a:t>参考文献</a:t>
            </a:r>
            <a:endParaRPr sz="1000">
              <a:latin typeface="宋体" panose="02010600030101010101" pitchFamily="2" charset="-122"/>
              <a:cs typeface="宋体" panose="02010600030101010101" pitchFamily="2" charset="-122"/>
            </a:endParaRPr>
          </a:p>
        </p:txBody>
      </p:sp>
      <p:sp>
        <p:nvSpPr>
          <p:cNvPr id="7" name="object 7"/>
          <p:cNvSpPr txBox="1"/>
          <p:nvPr/>
        </p:nvSpPr>
        <p:spPr>
          <a:xfrm>
            <a:off x="2142540" y="5630062"/>
            <a:ext cx="7988934" cy="566420"/>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FF0000"/>
                </a:solidFill>
                <a:latin typeface="华文中宋" panose="02010600040101010101" charset="-122"/>
                <a:cs typeface="华文中宋" panose="02010600040101010101" charset="-122"/>
              </a:rPr>
              <a:t>ISO</a:t>
            </a:r>
            <a:r>
              <a:rPr sz="1800" b="1" spc="380" dirty="0">
                <a:solidFill>
                  <a:srgbClr val="FF0000"/>
                </a:solidFill>
                <a:latin typeface="华文中宋" panose="02010600040101010101" charset="-122"/>
                <a:cs typeface="华文中宋" panose="02010600040101010101" charset="-122"/>
              </a:rPr>
              <a:t> </a:t>
            </a:r>
            <a:r>
              <a:rPr sz="1800" b="1" dirty="0">
                <a:solidFill>
                  <a:srgbClr val="FF0000"/>
                </a:solidFill>
                <a:latin typeface="华文中宋" panose="02010600040101010101" charset="-122"/>
                <a:cs typeface="华文中宋" panose="02010600040101010101" charset="-122"/>
              </a:rPr>
              <a:t>14064</a:t>
            </a:r>
            <a:r>
              <a:rPr sz="1800" b="1" spc="25" dirty="0">
                <a:solidFill>
                  <a:srgbClr val="FF0000"/>
                </a:solidFill>
                <a:latin typeface="华文中宋" panose="02010600040101010101" charset="-122"/>
                <a:cs typeface="华文中宋" panose="02010600040101010101" charset="-122"/>
              </a:rPr>
              <a:t>系</a:t>
            </a:r>
            <a:r>
              <a:rPr sz="1800" b="1" spc="40" dirty="0">
                <a:solidFill>
                  <a:srgbClr val="FF0000"/>
                </a:solidFill>
                <a:latin typeface="华文中宋" panose="02010600040101010101" charset="-122"/>
                <a:cs typeface="华文中宋" panose="02010600040101010101" charset="-122"/>
              </a:rPr>
              <a:t>列</a:t>
            </a:r>
            <a:r>
              <a:rPr sz="1800" b="1" spc="45" dirty="0">
                <a:solidFill>
                  <a:srgbClr val="FF0000"/>
                </a:solidFill>
                <a:latin typeface="华文中宋" panose="02010600040101010101" charset="-122"/>
                <a:cs typeface="华文中宋" panose="02010600040101010101" charset="-122"/>
              </a:rPr>
              <a:t>对</a:t>
            </a:r>
            <a:r>
              <a:rPr sz="1800" b="1" spc="5" dirty="0">
                <a:solidFill>
                  <a:srgbClr val="FF0000"/>
                </a:solidFill>
                <a:latin typeface="华文中宋" panose="02010600040101010101" charset="-122"/>
                <a:cs typeface="华文中宋" panose="02010600040101010101" charset="-122"/>
              </a:rPr>
              <a:t>GHG</a:t>
            </a:r>
            <a:r>
              <a:rPr sz="1800" b="1" spc="25" dirty="0">
                <a:solidFill>
                  <a:srgbClr val="FF0000"/>
                </a:solidFill>
                <a:latin typeface="华文中宋" panose="02010600040101010101" charset="-122"/>
                <a:cs typeface="华文中宋" panose="02010600040101010101" charset="-122"/>
              </a:rPr>
              <a:t>方案</a:t>
            </a:r>
            <a:r>
              <a:rPr sz="1800" b="1" spc="40" dirty="0">
                <a:solidFill>
                  <a:srgbClr val="FF0000"/>
                </a:solidFill>
                <a:latin typeface="华文中宋" panose="02010600040101010101" charset="-122"/>
                <a:cs typeface="华文中宋" panose="02010600040101010101" charset="-122"/>
              </a:rPr>
              <a:t>无倾</a:t>
            </a:r>
            <a:r>
              <a:rPr sz="1800" b="1" spc="25" dirty="0">
                <a:solidFill>
                  <a:srgbClr val="FF0000"/>
                </a:solidFill>
                <a:latin typeface="华文中宋" panose="02010600040101010101" charset="-122"/>
                <a:cs typeface="华文中宋" panose="02010600040101010101" charset="-122"/>
              </a:rPr>
              <a:t>向</a:t>
            </a:r>
            <a:r>
              <a:rPr sz="1800" b="1" spc="50" dirty="0">
                <a:solidFill>
                  <a:srgbClr val="FF0000"/>
                </a:solidFill>
                <a:latin typeface="华文中宋" panose="02010600040101010101" charset="-122"/>
                <a:cs typeface="华文中宋" panose="02010600040101010101" charset="-122"/>
              </a:rPr>
              <a:t>性</a:t>
            </a:r>
            <a:r>
              <a:rPr sz="1800" b="1" spc="40" dirty="0">
                <a:solidFill>
                  <a:srgbClr val="FF0000"/>
                </a:solidFill>
                <a:latin typeface="华文中宋" panose="02010600040101010101" charset="-122"/>
                <a:cs typeface="华文中宋" panose="02010600040101010101" charset="-122"/>
              </a:rPr>
              <a:t>。</a:t>
            </a:r>
            <a:r>
              <a:rPr sz="1800" b="1" spc="25" dirty="0">
                <a:solidFill>
                  <a:srgbClr val="FF0000"/>
                </a:solidFill>
                <a:latin typeface="华文中宋" panose="02010600040101010101" charset="-122"/>
                <a:cs typeface="华文中宋" panose="02010600040101010101" charset="-122"/>
              </a:rPr>
              <a:t>当</a:t>
            </a:r>
            <a:r>
              <a:rPr sz="1800" b="1" spc="40" dirty="0">
                <a:solidFill>
                  <a:srgbClr val="FF0000"/>
                </a:solidFill>
                <a:latin typeface="华文中宋" panose="02010600040101010101" charset="-122"/>
                <a:cs typeface="华文中宋" panose="02010600040101010101" charset="-122"/>
              </a:rPr>
              <a:t>某</a:t>
            </a:r>
            <a:r>
              <a:rPr sz="1800" b="1" spc="45" dirty="0">
                <a:solidFill>
                  <a:srgbClr val="FF0000"/>
                </a:solidFill>
                <a:latin typeface="华文中宋" panose="02010600040101010101" charset="-122"/>
                <a:cs typeface="华文中宋" panose="02010600040101010101" charset="-122"/>
              </a:rPr>
              <a:t>一</a:t>
            </a:r>
            <a:r>
              <a:rPr sz="1800" b="1" spc="5" dirty="0">
                <a:solidFill>
                  <a:srgbClr val="FF0000"/>
                </a:solidFill>
                <a:latin typeface="华文中宋" panose="02010600040101010101" charset="-122"/>
                <a:cs typeface="华文中宋" panose="02010600040101010101" charset="-122"/>
              </a:rPr>
              <a:t>GHG</a:t>
            </a:r>
            <a:r>
              <a:rPr sz="1800" b="1" spc="25" dirty="0">
                <a:solidFill>
                  <a:srgbClr val="FF0000"/>
                </a:solidFill>
                <a:latin typeface="华文中宋" panose="02010600040101010101" charset="-122"/>
                <a:cs typeface="华文中宋" panose="02010600040101010101" charset="-122"/>
              </a:rPr>
              <a:t>方案</a:t>
            </a:r>
            <a:r>
              <a:rPr sz="1800" b="1" spc="40" dirty="0">
                <a:solidFill>
                  <a:srgbClr val="FF0000"/>
                </a:solidFill>
                <a:latin typeface="华文中宋" panose="02010600040101010101" charset="-122"/>
                <a:cs typeface="华文中宋" panose="02010600040101010101" charset="-122"/>
              </a:rPr>
              <a:t>适用</a:t>
            </a:r>
            <a:r>
              <a:rPr sz="1800" b="1" spc="35" dirty="0">
                <a:solidFill>
                  <a:srgbClr val="FF0000"/>
                </a:solidFill>
                <a:latin typeface="华文中宋" panose="02010600040101010101" charset="-122"/>
                <a:cs typeface="华文中宋" panose="02010600040101010101" charset="-122"/>
              </a:rPr>
              <a:t>时</a:t>
            </a:r>
            <a:r>
              <a:rPr sz="1800" b="1" spc="40" dirty="0">
                <a:solidFill>
                  <a:srgbClr val="FF0000"/>
                </a:solidFill>
                <a:latin typeface="华文中宋" panose="02010600040101010101" charset="-122"/>
                <a:cs typeface="华文中宋" panose="02010600040101010101" charset="-122"/>
              </a:rPr>
              <a:t>，该</a:t>
            </a:r>
            <a:r>
              <a:rPr sz="1800" b="1" spc="25" dirty="0">
                <a:solidFill>
                  <a:srgbClr val="FF0000"/>
                </a:solidFill>
                <a:latin typeface="华文中宋" panose="02010600040101010101" charset="-122"/>
                <a:cs typeface="华文中宋" panose="02010600040101010101" charset="-122"/>
              </a:rPr>
              <a:t>方</a:t>
            </a:r>
            <a:r>
              <a:rPr sz="1800" b="1" spc="40" dirty="0">
                <a:solidFill>
                  <a:srgbClr val="FF0000"/>
                </a:solidFill>
                <a:latin typeface="华文中宋" panose="02010600040101010101" charset="-122"/>
                <a:cs typeface="华文中宋" panose="02010600040101010101" charset="-122"/>
              </a:rPr>
              <a:t>案的</a:t>
            </a:r>
            <a:r>
              <a:rPr sz="1800" b="1" spc="-5" dirty="0">
                <a:solidFill>
                  <a:srgbClr val="FF0000"/>
                </a:solidFill>
                <a:latin typeface="华文中宋" panose="02010600040101010101" charset="-122"/>
                <a:cs typeface="华文中宋" panose="02010600040101010101" charset="-122"/>
              </a:rPr>
              <a:t>要</a:t>
            </a:r>
            <a:endParaRPr sz="1800">
              <a:latin typeface="华文中宋" panose="02010600040101010101" charset="-122"/>
              <a:cs typeface="华文中宋" panose="02010600040101010101" charset="-122"/>
            </a:endParaRPr>
          </a:p>
          <a:p>
            <a:pPr marL="12700">
              <a:lnSpc>
                <a:spcPct val="100000"/>
              </a:lnSpc>
            </a:pPr>
            <a:r>
              <a:rPr sz="1800" b="1" spc="5" dirty="0">
                <a:solidFill>
                  <a:srgbClr val="FF0000"/>
                </a:solidFill>
                <a:latin typeface="华文中宋" panose="02010600040101010101" charset="-122"/>
                <a:cs typeface="华文中宋" panose="02010600040101010101" charset="-122"/>
              </a:rPr>
              <a:t>求可作</a:t>
            </a:r>
            <a:r>
              <a:rPr sz="1800" b="1" dirty="0">
                <a:solidFill>
                  <a:srgbClr val="FF0000"/>
                </a:solidFill>
                <a:latin typeface="华文中宋" panose="02010600040101010101" charset="-122"/>
                <a:cs typeface="华文中宋" panose="02010600040101010101" charset="-122"/>
              </a:rPr>
              <a:t>为</a:t>
            </a:r>
            <a:r>
              <a:rPr sz="1800" b="1" spc="-50" dirty="0">
                <a:solidFill>
                  <a:srgbClr val="FF0000"/>
                </a:solidFill>
                <a:latin typeface="华文中宋" panose="02010600040101010101" charset="-122"/>
                <a:cs typeface="华文中宋" panose="02010600040101010101" charset="-122"/>
              </a:rPr>
              <a:t> </a:t>
            </a:r>
            <a:r>
              <a:rPr sz="1800" b="1" spc="5" dirty="0">
                <a:solidFill>
                  <a:srgbClr val="FF0000"/>
                </a:solidFill>
                <a:latin typeface="华文中宋" panose="02010600040101010101" charset="-122"/>
                <a:cs typeface="华文中宋" panose="02010600040101010101" charset="-122"/>
              </a:rPr>
              <a:t>ISO</a:t>
            </a:r>
            <a:r>
              <a:rPr sz="1800" b="1" spc="-30" dirty="0">
                <a:solidFill>
                  <a:srgbClr val="FF0000"/>
                </a:solidFill>
                <a:latin typeface="华文中宋" panose="02010600040101010101" charset="-122"/>
                <a:cs typeface="华文中宋" panose="02010600040101010101" charset="-122"/>
              </a:rPr>
              <a:t> </a:t>
            </a:r>
            <a:r>
              <a:rPr sz="1800" b="1" spc="-5" dirty="0">
                <a:solidFill>
                  <a:srgbClr val="FF0000"/>
                </a:solidFill>
                <a:latin typeface="华文中宋" panose="02010600040101010101" charset="-122"/>
                <a:cs typeface="华文中宋" panose="02010600040101010101" charset="-122"/>
              </a:rPr>
              <a:t>14064系列的附加要求</a:t>
            </a:r>
            <a:r>
              <a:rPr sz="1800" b="1" dirty="0">
                <a:solidFill>
                  <a:srgbClr val="FF0000"/>
                </a:solidFill>
                <a:latin typeface="华文中宋" panose="02010600040101010101" charset="-122"/>
                <a:cs typeface="华文中宋" panose="02010600040101010101" charset="-122"/>
              </a:rPr>
              <a:t>。</a:t>
            </a:r>
            <a:endParaRPr sz="1800">
              <a:latin typeface="华文中宋" panose="02010600040101010101" charset="-122"/>
              <a:cs typeface="华文中宋" panose="02010600040101010101"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199382" y="2590876"/>
            <a:ext cx="3792854" cy="505460"/>
          </a:xfrm>
          <a:prstGeom prst="rect">
            <a:avLst/>
          </a:prstGeom>
        </p:spPr>
        <p:txBody>
          <a:bodyPr vert="horz" wrap="square" lIns="0" tIns="13335" rIns="0" bIns="0" rtlCol="0">
            <a:spAutoFit/>
          </a:bodyPr>
          <a:lstStyle/>
          <a:p>
            <a:pPr marL="12700">
              <a:lnSpc>
                <a:spcPct val="100000"/>
              </a:lnSpc>
              <a:spcBef>
                <a:spcPts val="105"/>
              </a:spcBef>
            </a:pPr>
            <a:r>
              <a:rPr spc="5" dirty="0">
                <a:solidFill>
                  <a:schemeClr val="tx2"/>
                </a:solidFill>
              </a:rPr>
              <a:t>第三</a:t>
            </a:r>
            <a:r>
              <a:rPr spc="-10" dirty="0">
                <a:solidFill>
                  <a:schemeClr val="tx2"/>
                </a:solidFill>
              </a:rPr>
              <a:t>部</a:t>
            </a:r>
            <a:r>
              <a:rPr spc="695" dirty="0">
                <a:solidFill>
                  <a:schemeClr val="tx2"/>
                </a:solidFill>
              </a:rPr>
              <a:t>分</a:t>
            </a:r>
            <a:r>
              <a:rPr spc="5" dirty="0">
                <a:solidFill>
                  <a:schemeClr val="tx2"/>
                </a:solidFill>
              </a:rPr>
              <a:t>术语</a:t>
            </a:r>
            <a:r>
              <a:rPr spc="-10" dirty="0">
                <a:solidFill>
                  <a:schemeClr val="tx2"/>
                </a:solidFill>
              </a:rPr>
              <a:t>与</a:t>
            </a:r>
            <a:r>
              <a:rPr spc="5" dirty="0">
                <a:solidFill>
                  <a:schemeClr val="tx2"/>
                </a:solidFill>
              </a:rPr>
              <a:t>定</a:t>
            </a:r>
            <a:r>
              <a:rPr spc="-10" dirty="0">
                <a:solidFill>
                  <a:schemeClr val="tx2"/>
                </a:solidFill>
              </a:rPr>
              <a:t>义</a:t>
            </a:r>
            <a:endParaRPr spc="-10" dirty="0">
              <a:solidFill>
                <a:schemeClr val="tx2"/>
              </a:solidFill>
            </a:endParaRPr>
          </a:p>
        </p:txBody>
      </p:sp>
      <p:sp>
        <p:nvSpPr>
          <p:cNvPr id="3" name="object 3"/>
          <p:cNvSpPr/>
          <p:nvPr/>
        </p:nvSpPr>
        <p:spPr>
          <a:xfrm>
            <a:off x="8544306" y="5095494"/>
            <a:ext cx="864235" cy="548640"/>
          </a:xfrm>
          <a:custGeom>
            <a:avLst/>
            <a:gdLst/>
            <a:ahLst/>
            <a:cxnLst/>
            <a:rect l="l" t="t" r="r" b="b"/>
            <a:pathLst>
              <a:path w="864234" h="548639">
                <a:moveTo>
                  <a:pt x="864108" y="0"/>
                </a:moveTo>
                <a:lnTo>
                  <a:pt x="0" y="0"/>
                </a:lnTo>
                <a:lnTo>
                  <a:pt x="0" y="548639"/>
                </a:lnTo>
                <a:lnTo>
                  <a:pt x="864108" y="548639"/>
                </a:lnTo>
                <a:lnTo>
                  <a:pt x="864108" y="480059"/>
                </a:lnTo>
                <a:lnTo>
                  <a:pt x="637794" y="480059"/>
                </a:lnTo>
                <a:lnTo>
                  <a:pt x="226314" y="274319"/>
                </a:lnTo>
                <a:lnTo>
                  <a:pt x="637794" y="68579"/>
                </a:lnTo>
                <a:lnTo>
                  <a:pt x="864108" y="68579"/>
                </a:lnTo>
                <a:lnTo>
                  <a:pt x="864108" y="0"/>
                </a:lnTo>
                <a:close/>
              </a:path>
              <a:path w="864234" h="548639">
                <a:moveTo>
                  <a:pt x="864108" y="68579"/>
                </a:moveTo>
                <a:lnTo>
                  <a:pt x="637794" y="68579"/>
                </a:lnTo>
                <a:lnTo>
                  <a:pt x="637794" y="480059"/>
                </a:lnTo>
                <a:lnTo>
                  <a:pt x="864108" y="480059"/>
                </a:lnTo>
                <a:lnTo>
                  <a:pt x="864108" y="68579"/>
                </a:lnTo>
                <a:close/>
              </a:path>
            </a:pathLst>
          </a:custGeom>
          <a:solidFill>
            <a:srgbClr val="FFFFFF"/>
          </a:solidFill>
        </p:spPr>
        <p:txBody>
          <a:bodyPr wrap="square" lIns="0" tIns="0" rIns="0" bIns="0" rtlCol="0"/>
          <a:lstStyle/>
          <a:p/>
        </p:txBody>
      </p:sp>
      <p:sp>
        <p:nvSpPr>
          <p:cNvPr id="5" name="object 5"/>
          <p:cNvSpPr/>
          <p:nvPr/>
        </p:nvSpPr>
        <p:spPr>
          <a:xfrm>
            <a:off x="8770619" y="5164073"/>
            <a:ext cx="411480" cy="411480"/>
          </a:xfrm>
          <a:custGeom>
            <a:avLst/>
            <a:gdLst/>
            <a:ahLst/>
            <a:cxnLst/>
            <a:rect l="l" t="t" r="r" b="b"/>
            <a:pathLst>
              <a:path w="411479" h="411479">
                <a:moveTo>
                  <a:pt x="0" y="205739"/>
                </a:moveTo>
                <a:lnTo>
                  <a:pt x="411479" y="0"/>
                </a:lnTo>
                <a:lnTo>
                  <a:pt x="411479" y="411479"/>
                </a:lnTo>
                <a:lnTo>
                  <a:pt x="0" y="205739"/>
                </a:lnTo>
                <a:close/>
              </a:path>
            </a:pathLst>
          </a:custGeom>
          <a:ln w="25400">
            <a:solidFill>
              <a:srgbClr val="FFFFFF"/>
            </a:solidFill>
          </a:ln>
        </p:spPr>
        <p:txBody>
          <a:bodyPr wrap="square" lIns="0" tIns="0" rIns="0" bIns="0" rtlCol="0"/>
          <a:lstStyle/>
          <a:p/>
        </p:txBody>
      </p:sp>
      <p:sp>
        <p:nvSpPr>
          <p:cNvPr id="6" name="object 6"/>
          <p:cNvSpPr/>
          <p:nvPr/>
        </p:nvSpPr>
        <p:spPr>
          <a:xfrm>
            <a:off x="8544306" y="5095494"/>
            <a:ext cx="864235" cy="548640"/>
          </a:xfrm>
          <a:custGeom>
            <a:avLst/>
            <a:gdLst/>
            <a:ahLst/>
            <a:cxnLst/>
            <a:rect l="l" t="t" r="r" b="b"/>
            <a:pathLst>
              <a:path w="864234" h="548639">
                <a:moveTo>
                  <a:pt x="0" y="548639"/>
                </a:moveTo>
                <a:lnTo>
                  <a:pt x="864107" y="548639"/>
                </a:lnTo>
                <a:lnTo>
                  <a:pt x="864107" y="0"/>
                </a:lnTo>
                <a:lnTo>
                  <a:pt x="0" y="0"/>
                </a:lnTo>
                <a:lnTo>
                  <a:pt x="0" y="548639"/>
                </a:lnTo>
                <a:close/>
              </a:path>
            </a:pathLst>
          </a:custGeom>
          <a:ln w="25400">
            <a:solidFill>
              <a:srgbClr val="FFFFFF"/>
            </a:solidFill>
          </a:ln>
        </p:spPr>
        <p:txBody>
          <a:bodyPr wrap="square" lIns="0" tIns="0" rIns="0" bIns="0" rtlCol="0"/>
          <a:lstStyl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422777" y="990726"/>
            <a:ext cx="5137785" cy="505460"/>
          </a:xfrm>
          <a:prstGeom prst="rect">
            <a:avLst/>
          </a:prstGeom>
        </p:spPr>
        <p:txBody>
          <a:bodyPr vert="horz" wrap="square" lIns="0" tIns="13335" rIns="0" bIns="0" rtlCol="0">
            <a:spAutoFit/>
          </a:bodyPr>
          <a:lstStyle/>
          <a:p>
            <a:pPr marL="12700">
              <a:lnSpc>
                <a:spcPct val="100000"/>
              </a:lnSpc>
              <a:spcBef>
                <a:spcPts val="105"/>
              </a:spcBef>
            </a:pPr>
            <a:r>
              <a:rPr spc="10" dirty="0"/>
              <a:t>术语</a:t>
            </a:r>
            <a:r>
              <a:rPr spc="-5" dirty="0"/>
              <a:t>与定义</a:t>
            </a:r>
            <a:r>
              <a:rPr dirty="0"/>
              <a:t>（</a:t>
            </a:r>
            <a:r>
              <a:rPr dirty="0">
                <a:latin typeface="Calibri" panose="020F0502020204030204"/>
                <a:cs typeface="Calibri" panose="020F0502020204030204"/>
              </a:rPr>
              <a:t>4</a:t>
            </a:r>
            <a:r>
              <a:rPr dirty="0"/>
              <a:t>类，共</a:t>
            </a:r>
            <a:r>
              <a:rPr spc="-5" dirty="0">
                <a:latin typeface="Calibri" panose="020F0502020204030204"/>
                <a:cs typeface="Calibri" panose="020F0502020204030204"/>
              </a:rPr>
              <a:t>46</a:t>
            </a:r>
            <a:r>
              <a:rPr dirty="0"/>
              <a:t>个）</a:t>
            </a:r>
            <a:endParaRPr dirty="0"/>
          </a:p>
        </p:txBody>
      </p:sp>
      <p:sp>
        <p:nvSpPr>
          <p:cNvPr id="3" name="object 3"/>
          <p:cNvSpPr/>
          <p:nvPr/>
        </p:nvSpPr>
        <p:spPr>
          <a:xfrm>
            <a:off x="2713482" y="1945385"/>
            <a:ext cx="1630680" cy="192405"/>
          </a:xfrm>
          <a:custGeom>
            <a:avLst/>
            <a:gdLst/>
            <a:ahLst/>
            <a:cxnLst/>
            <a:rect l="l" t="t" r="r" b="b"/>
            <a:pathLst>
              <a:path w="1630680" h="192405">
                <a:moveTo>
                  <a:pt x="0" y="192024"/>
                </a:moveTo>
                <a:lnTo>
                  <a:pt x="1630680" y="192024"/>
                </a:lnTo>
                <a:lnTo>
                  <a:pt x="1630680" y="0"/>
                </a:lnTo>
                <a:lnTo>
                  <a:pt x="0" y="0"/>
                </a:lnTo>
                <a:lnTo>
                  <a:pt x="0" y="192024"/>
                </a:lnTo>
                <a:close/>
              </a:path>
            </a:pathLst>
          </a:custGeom>
          <a:solidFill>
            <a:srgbClr val="8063A1"/>
          </a:solidFill>
        </p:spPr>
        <p:txBody>
          <a:bodyPr wrap="square" lIns="0" tIns="0" rIns="0" bIns="0" rtlCol="0"/>
          <a:lstStyle/>
          <a:p/>
        </p:txBody>
      </p:sp>
      <p:sp>
        <p:nvSpPr>
          <p:cNvPr id="4" name="object 4"/>
          <p:cNvSpPr/>
          <p:nvPr/>
        </p:nvSpPr>
        <p:spPr>
          <a:xfrm>
            <a:off x="2713482" y="1945385"/>
            <a:ext cx="1630680" cy="192405"/>
          </a:xfrm>
          <a:custGeom>
            <a:avLst/>
            <a:gdLst/>
            <a:ahLst/>
            <a:cxnLst/>
            <a:rect l="l" t="t" r="r" b="b"/>
            <a:pathLst>
              <a:path w="1630680" h="192405">
                <a:moveTo>
                  <a:pt x="0" y="192024"/>
                </a:moveTo>
                <a:lnTo>
                  <a:pt x="1630680" y="192024"/>
                </a:lnTo>
                <a:lnTo>
                  <a:pt x="1630680" y="0"/>
                </a:lnTo>
                <a:lnTo>
                  <a:pt x="0" y="0"/>
                </a:lnTo>
                <a:lnTo>
                  <a:pt x="0" y="192024"/>
                </a:lnTo>
                <a:close/>
              </a:path>
            </a:pathLst>
          </a:custGeom>
          <a:ln w="25400">
            <a:solidFill>
              <a:srgbClr val="8063A1"/>
            </a:solidFill>
          </a:ln>
        </p:spPr>
        <p:txBody>
          <a:bodyPr wrap="square" lIns="0" tIns="0" rIns="0" bIns="0" rtlCol="0"/>
          <a:lstStyle/>
          <a:p/>
        </p:txBody>
      </p:sp>
      <p:sp>
        <p:nvSpPr>
          <p:cNvPr id="5" name="object 5"/>
          <p:cNvSpPr/>
          <p:nvPr/>
        </p:nvSpPr>
        <p:spPr>
          <a:xfrm>
            <a:off x="2713482" y="2017014"/>
            <a:ext cx="119380" cy="120650"/>
          </a:xfrm>
          <a:custGeom>
            <a:avLst/>
            <a:gdLst/>
            <a:ahLst/>
            <a:cxnLst/>
            <a:rect l="l" t="t" r="r" b="b"/>
            <a:pathLst>
              <a:path w="119380" h="120650">
                <a:moveTo>
                  <a:pt x="0" y="120396"/>
                </a:moveTo>
                <a:lnTo>
                  <a:pt x="118872" y="120396"/>
                </a:lnTo>
                <a:lnTo>
                  <a:pt x="118872" y="0"/>
                </a:lnTo>
                <a:lnTo>
                  <a:pt x="0" y="0"/>
                </a:lnTo>
                <a:lnTo>
                  <a:pt x="0" y="120396"/>
                </a:lnTo>
                <a:close/>
              </a:path>
            </a:pathLst>
          </a:custGeom>
          <a:solidFill>
            <a:srgbClr val="FFFFFF">
              <a:alpha val="90194"/>
            </a:srgbClr>
          </a:solidFill>
        </p:spPr>
        <p:txBody>
          <a:bodyPr wrap="square" lIns="0" tIns="0" rIns="0" bIns="0" rtlCol="0"/>
          <a:lstStyle/>
          <a:p/>
        </p:txBody>
      </p:sp>
      <p:sp>
        <p:nvSpPr>
          <p:cNvPr id="6" name="object 6"/>
          <p:cNvSpPr/>
          <p:nvPr/>
        </p:nvSpPr>
        <p:spPr>
          <a:xfrm>
            <a:off x="2713482" y="2017014"/>
            <a:ext cx="119380" cy="120650"/>
          </a:xfrm>
          <a:custGeom>
            <a:avLst/>
            <a:gdLst/>
            <a:ahLst/>
            <a:cxnLst/>
            <a:rect l="l" t="t" r="r" b="b"/>
            <a:pathLst>
              <a:path w="119380" h="120650">
                <a:moveTo>
                  <a:pt x="0" y="120396"/>
                </a:moveTo>
                <a:lnTo>
                  <a:pt x="118872" y="120396"/>
                </a:lnTo>
                <a:lnTo>
                  <a:pt x="118872" y="0"/>
                </a:lnTo>
                <a:lnTo>
                  <a:pt x="0" y="0"/>
                </a:lnTo>
                <a:lnTo>
                  <a:pt x="0" y="120396"/>
                </a:lnTo>
                <a:close/>
              </a:path>
            </a:pathLst>
          </a:custGeom>
          <a:ln w="25400">
            <a:solidFill>
              <a:srgbClr val="8063A1"/>
            </a:solidFill>
          </a:ln>
        </p:spPr>
        <p:txBody>
          <a:bodyPr wrap="square" lIns="0" tIns="0" rIns="0" bIns="0" rtlCol="0"/>
          <a:lstStyle/>
          <a:p/>
        </p:txBody>
      </p:sp>
      <p:sp>
        <p:nvSpPr>
          <p:cNvPr id="7" name="object 7"/>
          <p:cNvSpPr txBox="1"/>
          <p:nvPr/>
        </p:nvSpPr>
        <p:spPr>
          <a:xfrm>
            <a:off x="2718917" y="1670685"/>
            <a:ext cx="1306195" cy="165735"/>
          </a:xfrm>
          <a:prstGeom prst="rect">
            <a:avLst/>
          </a:prstGeom>
        </p:spPr>
        <p:txBody>
          <a:bodyPr vert="horz" wrap="square" lIns="0" tIns="12065" rIns="0" bIns="0" rtlCol="0">
            <a:spAutoFit/>
          </a:bodyPr>
          <a:lstStyle/>
          <a:p>
            <a:pPr marL="12700">
              <a:lnSpc>
                <a:spcPct val="100000"/>
              </a:lnSpc>
              <a:spcBef>
                <a:spcPts val="95"/>
              </a:spcBef>
            </a:pPr>
            <a:r>
              <a:rPr sz="1000" b="1" dirty="0">
                <a:solidFill>
                  <a:srgbClr val="FF0000"/>
                </a:solidFill>
                <a:latin typeface="宋体" panose="02010600030101010101" pitchFamily="2" charset="-122"/>
                <a:cs typeface="宋体" panose="02010600030101010101" pitchFamily="2" charset="-122"/>
              </a:rPr>
              <a:t>温室气体相关（</a:t>
            </a:r>
            <a:r>
              <a:rPr sz="1000" b="1" dirty="0">
                <a:solidFill>
                  <a:srgbClr val="FF0000"/>
                </a:solidFill>
                <a:latin typeface="Times New Roman" panose="02020603050405020304"/>
                <a:cs typeface="Times New Roman" panose="02020603050405020304"/>
              </a:rPr>
              <a:t>13</a:t>
            </a:r>
            <a:r>
              <a:rPr sz="1000" b="1" dirty="0">
                <a:solidFill>
                  <a:srgbClr val="FF0000"/>
                </a:solidFill>
                <a:latin typeface="宋体" panose="02010600030101010101" pitchFamily="2" charset="-122"/>
                <a:cs typeface="宋体" panose="02010600030101010101" pitchFamily="2" charset="-122"/>
              </a:rPr>
              <a:t>个）</a:t>
            </a:r>
            <a:endParaRPr sz="1000">
              <a:latin typeface="宋体" panose="02010600030101010101" pitchFamily="2" charset="-122"/>
              <a:cs typeface="宋体" panose="02010600030101010101" pitchFamily="2" charset="-122"/>
            </a:endParaRPr>
          </a:p>
        </p:txBody>
      </p:sp>
      <p:sp>
        <p:nvSpPr>
          <p:cNvPr id="8" name="object 8"/>
          <p:cNvSpPr/>
          <p:nvPr/>
        </p:nvSpPr>
        <p:spPr>
          <a:xfrm>
            <a:off x="2713482" y="2297429"/>
            <a:ext cx="119380" cy="119380"/>
          </a:xfrm>
          <a:custGeom>
            <a:avLst/>
            <a:gdLst/>
            <a:ahLst/>
            <a:cxnLst/>
            <a:rect l="l" t="t" r="r" b="b"/>
            <a:pathLst>
              <a:path w="119380" h="119380">
                <a:moveTo>
                  <a:pt x="0" y="118872"/>
                </a:moveTo>
                <a:lnTo>
                  <a:pt x="118872" y="118872"/>
                </a:lnTo>
                <a:lnTo>
                  <a:pt x="118872" y="0"/>
                </a:lnTo>
                <a:lnTo>
                  <a:pt x="0" y="0"/>
                </a:lnTo>
                <a:lnTo>
                  <a:pt x="0" y="118872"/>
                </a:lnTo>
                <a:close/>
              </a:path>
            </a:pathLst>
          </a:custGeom>
          <a:solidFill>
            <a:srgbClr val="FFFFFF"/>
          </a:solidFill>
        </p:spPr>
        <p:txBody>
          <a:bodyPr wrap="square" lIns="0" tIns="0" rIns="0" bIns="0" rtlCol="0"/>
          <a:lstStyle/>
          <a:p/>
        </p:txBody>
      </p:sp>
      <p:sp>
        <p:nvSpPr>
          <p:cNvPr id="9" name="object 9"/>
          <p:cNvSpPr/>
          <p:nvPr/>
        </p:nvSpPr>
        <p:spPr>
          <a:xfrm>
            <a:off x="2713482" y="2297429"/>
            <a:ext cx="119380" cy="119380"/>
          </a:xfrm>
          <a:custGeom>
            <a:avLst/>
            <a:gdLst/>
            <a:ahLst/>
            <a:cxnLst/>
            <a:rect l="l" t="t" r="r" b="b"/>
            <a:pathLst>
              <a:path w="119380" h="119380">
                <a:moveTo>
                  <a:pt x="0" y="118872"/>
                </a:moveTo>
                <a:lnTo>
                  <a:pt x="118872" y="118872"/>
                </a:lnTo>
                <a:lnTo>
                  <a:pt x="118872" y="0"/>
                </a:lnTo>
                <a:lnTo>
                  <a:pt x="0" y="0"/>
                </a:lnTo>
                <a:lnTo>
                  <a:pt x="0" y="118872"/>
                </a:lnTo>
                <a:close/>
              </a:path>
            </a:pathLst>
          </a:custGeom>
          <a:ln w="25400">
            <a:solidFill>
              <a:srgbClr val="8063A1"/>
            </a:solidFill>
          </a:ln>
        </p:spPr>
        <p:txBody>
          <a:bodyPr wrap="square" lIns="0" tIns="0" rIns="0" bIns="0" rtlCol="0"/>
          <a:lstStyle/>
          <a:p/>
        </p:txBody>
      </p:sp>
      <p:sp>
        <p:nvSpPr>
          <p:cNvPr id="10" name="object 10"/>
          <p:cNvSpPr txBox="1"/>
          <p:nvPr/>
        </p:nvSpPr>
        <p:spPr>
          <a:xfrm>
            <a:off x="2885313" y="2254376"/>
            <a:ext cx="1086485" cy="165735"/>
          </a:xfrm>
          <a:prstGeom prst="rect">
            <a:avLst/>
          </a:prstGeom>
        </p:spPr>
        <p:txBody>
          <a:bodyPr vert="horz" wrap="square" lIns="0" tIns="12065" rIns="0" bIns="0" rtlCol="0">
            <a:spAutoFit/>
          </a:bodyPr>
          <a:lstStyle/>
          <a:p>
            <a:pPr marL="12700">
              <a:lnSpc>
                <a:spcPct val="100000"/>
              </a:lnSpc>
              <a:spcBef>
                <a:spcPts val="95"/>
              </a:spcBef>
            </a:pPr>
            <a:r>
              <a:rPr sz="1000" b="1" dirty="0">
                <a:latin typeface="宋体" panose="02010600030101010101" pitchFamily="2" charset="-122"/>
                <a:cs typeface="宋体" panose="02010600030101010101" pitchFamily="2" charset="-122"/>
              </a:rPr>
              <a:t>温室气体</a:t>
            </a:r>
            <a:r>
              <a:rPr sz="1000" b="1" spc="-10" dirty="0">
                <a:latin typeface="宋体" panose="02010600030101010101" pitchFamily="2" charset="-122"/>
                <a:cs typeface="宋体" panose="02010600030101010101" pitchFamily="2" charset="-122"/>
              </a:rPr>
              <a:t>（</a:t>
            </a:r>
            <a:r>
              <a:rPr sz="1000" b="1" spc="-10" dirty="0">
                <a:latin typeface="Times New Roman" panose="02020603050405020304"/>
                <a:cs typeface="Times New Roman" panose="02020603050405020304"/>
              </a:rPr>
              <a:t>GHG</a:t>
            </a:r>
            <a:r>
              <a:rPr sz="1000" b="1" spc="-10" dirty="0">
                <a:latin typeface="宋体" panose="02010600030101010101" pitchFamily="2" charset="-122"/>
                <a:cs typeface="宋体" panose="02010600030101010101" pitchFamily="2" charset="-122"/>
              </a:rPr>
              <a:t>）</a:t>
            </a:r>
            <a:endParaRPr sz="1000">
              <a:latin typeface="宋体" panose="02010600030101010101" pitchFamily="2" charset="-122"/>
              <a:cs typeface="宋体" panose="02010600030101010101" pitchFamily="2" charset="-122"/>
            </a:endParaRPr>
          </a:p>
        </p:txBody>
      </p:sp>
      <p:sp>
        <p:nvSpPr>
          <p:cNvPr id="11" name="object 11"/>
          <p:cNvSpPr/>
          <p:nvPr/>
        </p:nvSpPr>
        <p:spPr>
          <a:xfrm>
            <a:off x="2713482" y="2576322"/>
            <a:ext cx="119380" cy="119380"/>
          </a:xfrm>
          <a:custGeom>
            <a:avLst/>
            <a:gdLst/>
            <a:ahLst/>
            <a:cxnLst/>
            <a:rect l="l" t="t" r="r" b="b"/>
            <a:pathLst>
              <a:path w="119380" h="119380">
                <a:moveTo>
                  <a:pt x="0" y="118872"/>
                </a:moveTo>
                <a:lnTo>
                  <a:pt x="118872" y="118872"/>
                </a:lnTo>
                <a:lnTo>
                  <a:pt x="118872" y="0"/>
                </a:lnTo>
                <a:lnTo>
                  <a:pt x="0" y="0"/>
                </a:lnTo>
                <a:lnTo>
                  <a:pt x="0" y="118872"/>
                </a:lnTo>
                <a:close/>
              </a:path>
            </a:pathLst>
          </a:custGeom>
          <a:solidFill>
            <a:srgbClr val="FFFFFF"/>
          </a:solidFill>
        </p:spPr>
        <p:txBody>
          <a:bodyPr wrap="square" lIns="0" tIns="0" rIns="0" bIns="0" rtlCol="0"/>
          <a:lstStyle/>
          <a:p/>
        </p:txBody>
      </p:sp>
      <p:sp>
        <p:nvSpPr>
          <p:cNvPr id="12" name="object 12"/>
          <p:cNvSpPr/>
          <p:nvPr/>
        </p:nvSpPr>
        <p:spPr>
          <a:xfrm>
            <a:off x="2713482" y="2576322"/>
            <a:ext cx="119380" cy="119380"/>
          </a:xfrm>
          <a:custGeom>
            <a:avLst/>
            <a:gdLst/>
            <a:ahLst/>
            <a:cxnLst/>
            <a:rect l="l" t="t" r="r" b="b"/>
            <a:pathLst>
              <a:path w="119380" h="119380">
                <a:moveTo>
                  <a:pt x="0" y="118872"/>
                </a:moveTo>
                <a:lnTo>
                  <a:pt x="118872" y="118872"/>
                </a:lnTo>
                <a:lnTo>
                  <a:pt x="118872" y="0"/>
                </a:lnTo>
                <a:lnTo>
                  <a:pt x="0" y="0"/>
                </a:lnTo>
                <a:lnTo>
                  <a:pt x="0" y="118872"/>
                </a:lnTo>
                <a:close/>
              </a:path>
            </a:pathLst>
          </a:custGeom>
          <a:ln w="25400">
            <a:solidFill>
              <a:srgbClr val="7D62A2"/>
            </a:solidFill>
          </a:ln>
        </p:spPr>
        <p:txBody>
          <a:bodyPr wrap="square" lIns="0" tIns="0" rIns="0" bIns="0" rtlCol="0"/>
          <a:lstStyle/>
          <a:p/>
        </p:txBody>
      </p:sp>
      <p:sp>
        <p:nvSpPr>
          <p:cNvPr id="13" name="object 13"/>
          <p:cNvSpPr txBox="1"/>
          <p:nvPr/>
        </p:nvSpPr>
        <p:spPr>
          <a:xfrm>
            <a:off x="2885313" y="2533649"/>
            <a:ext cx="446405" cy="165735"/>
          </a:xfrm>
          <a:prstGeom prst="rect">
            <a:avLst/>
          </a:prstGeom>
        </p:spPr>
        <p:txBody>
          <a:bodyPr vert="horz" wrap="square" lIns="0" tIns="12065" rIns="0" bIns="0" rtlCol="0">
            <a:spAutoFit/>
          </a:bodyPr>
          <a:lstStyle/>
          <a:p>
            <a:pPr marL="12700">
              <a:lnSpc>
                <a:spcPct val="100000"/>
              </a:lnSpc>
              <a:spcBef>
                <a:spcPts val="95"/>
              </a:spcBef>
            </a:pPr>
            <a:r>
              <a:rPr sz="1000" b="1" spc="-15" dirty="0">
                <a:latin typeface="Times New Roman" panose="02020603050405020304"/>
                <a:cs typeface="Times New Roman" panose="02020603050405020304"/>
              </a:rPr>
              <a:t>G</a:t>
            </a:r>
            <a:r>
              <a:rPr sz="1000" b="1" spc="-5" dirty="0">
                <a:latin typeface="Times New Roman" panose="02020603050405020304"/>
                <a:cs typeface="Times New Roman" panose="02020603050405020304"/>
              </a:rPr>
              <a:t>H</a:t>
            </a:r>
            <a:r>
              <a:rPr sz="1000" b="1" spc="-15" dirty="0">
                <a:latin typeface="Times New Roman" panose="02020603050405020304"/>
                <a:cs typeface="Times New Roman" panose="02020603050405020304"/>
              </a:rPr>
              <a:t>G</a:t>
            </a:r>
            <a:r>
              <a:rPr sz="1000" b="1" spc="-10" dirty="0">
                <a:latin typeface="宋体" panose="02010600030101010101" pitchFamily="2" charset="-122"/>
                <a:cs typeface="宋体" panose="02010600030101010101" pitchFamily="2" charset="-122"/>
              </a:rPr>
              <a:t>源</a:t>
            </a:r>
            <a:endParaRPr sz="1000">
              <a:latin typeface="宋体" panose="02010600030101010101" pitchFamily="2" charset="-122"/>
              <a:cs typeface="宋体" panose="02010600030101010101" pitchFamily="2" charset="-122"/>
            </a:endParaRPr>
          </a:p>
        </p:txBody>
      </p:sp>
      <p:sp>
        <p:nvSpPr>
          <p:cNvPr id="14" name="object 14"/>
          <p:cNvSpPr/>
          <p:nvPr/>
        </p:nvSpPr>
        <p:spPr>
          <a:xfrm>
            <a:off x="2713482" y="2855214"/>
            <a:ext cx="119380" cy="120650"/>
          </a:xfrm>
          <a:custGeom>
            <a:avLst/>
            <a:gdLst/>
            <a:ahLst/>
            <a:cxnLst/>
            <a:rect l="l" t="t" r="r" b="b"/>
            <a:pathLst>
              <a:path w="119380" h="120650">
                <a:moveTo>
                  <a:pt x="0" y="120396"/>
                </a:moveTo>
                <a:lnTo>
                  <a:pt x="118872" y="120396"/>
                </a:lnTo>
                <a:lnTo>
                  <a:pt x="118872" y="0"/>
                </a:lnTo>
                <a:lnTo>
                  <a:pt x="0" y="0"/>
                </a:lnTo>
                <a:lnTo>
                  <a:pt x="0" y="120396"/>
                </a:lnTo>
                <a:close/>
              </a:path>
            </a:pathLst>
          </a:custGeom>
          <a:solidFill>
            <a:srgbClr val="FFFFFF"/>
          </a:solidFill>
        </p:spPr>
        <p:txBody>
          <a:bodyPr wrap="square" lIns="0" tIns="0" rIns="0" bIns="0" rtlCol="0"/>
          <a:lstStyle/>
          <a:p/>
        </p:txBody>
      </p:sp>
      <p:sp>
        <p:nvSpPr>
          <p:cNvPr id="15" name="object 15"/>
          <p:cNvSpPr/>
          <p:nvPr/>
        </p:nvSpPr>
        <p:spPr>
          <a:xfrm>
            <a:off x="2713482" y="2855214"/>
            <a:ext cx="119380" cy="120650"/>
          </a:xfrm>
          <a:custGeom>
            <a:avLst/>
            <a:gdLst/>
            <a:ahLst/>
            <a:cxnLst/>
            <a:rect l="l" t="t" r="r" b="b"/>
            <a:pathLst>
              <a:path w="119380" h="120650">
                <a:moveTo>
                  <a:pt x="0" y="120396"/>
                </a:moveTo>
                <a:lnTo>
                  <a:pt x="118872" y="120396"/>
                </a:lnTo>
                <a:lnTo>
                  <a:pt x="118872" y="0"/>
                </a:lnTo>
                <a:lnTo>
                  <a:pt x="0" y="0"/>
                </a:lnTo>
                <a:lnTo>
                  <a:pt x="0" y="120396"/>
                </a:lnTo>
                <a:close/>
              </a:path>
            </a:pathLst>
          </a:custGeom>
          <a:ln w="25400">
            <a:solidFill>
              <a:srgbClr val="7C62A3"/>
            </a:solidFill>
          </a:ln>
        </p:spPr>
        <p:txBody>
          <a:bodyPr wrap="square" lIns="0" tIns="0" rIns="0" bIns="0" rtlCol="0"/>
          <a:lstStyle/>
          <a:p/>
        </p:txBody>
      </p:sp>
      <p:sp>
        <p:nvSpPr>
          <p:cNvPr id="16" name="object 16"/>
          <p:cNvSpPr txBox="1"/>
          <p:nvPr/>
        </p:nvSpPr>
        <p:spPr>
          <a:xfrm>
            <a:off x="2885313" y="2812491"/>
            <a:ext cx="446405" cy="165735"/>
          </a:xfrm>
          <a:prstGeom prst="rect">
            <a:avLst/>
          </a:prstGeom>
        </p:spPr>
        <p:txBody>
          <a:bodyPr vert="horz" wrap="square" lIns="0" tIns="12065" rIns="0" bIns="0" rtlCol="0">
            <a:spAutoFit/>
          </a:bodyPr>
          <a:lstStyle/>
          <a:p>
            <a:pPr marL="12700">
              <a:lnSpc>
                <a:spcPct val="100000"/>
              </a:lnSpc>
              <a:spcBef>
                <a:spcPts val="95"/>
              </a:spcBef>
            </a:pPr>
            <a:r>
              <a:rPr sz="1000" b="1" spc="-15" dirty="0">
                <a:latin typeface="Times New Roman" panose="02020603050405020304"/>
                <a:cs typeface="Times New Roman" panose="02020603050405020304"/>
              </a:rPr>
              <a:t>G</a:t>
            </a:r>
            <a:r>
              <a:rPr sz="1000" b="1" spc="-5" dirty="0">
                <a:latin typeface="Times New Roman" panose="02020603050405020304"/>
                <a:cs typeface="Times New Roman" panose="02020603050405020304"/>
              </a:rPr>
              <a:t>H</a:t>
            </a:r>
            <a:r>
              <a:rPr sz="1000" b="1" spc="-15" dirty="0">
                <a:latin typeface="Times New Roman" panose="02020603050405020304"/>
                <a:cs typeface="Times New Roman" panose="02020603050405020304"/>
              </a:rPr>
              <a:t>G</a:t>
            </a:r>
            <a:r>
              <a:rPr sz="1000" b="1" spc="-10" dirty="0">
                <a:latin typeface="宋体" panose="02010600030101010101" pitchFamily="2" charset="-122"/>
                <a:cs typeface="宋体" panose="02010600030101010101" pitchFamily="2" charset="-122"/>
              </a:rPr>
              <a:t>汇</a:t>
            </a:r>
            <a:endParaRPr sz="1000">
              <a:latin typeface="宋体" panose="02010600030101010101" pitchFamily="2" charset="-122"/>
              <a:cs typeface="宋体" panose="02010600030101010101" pitchFamily="2" charset="-122"/>
            </a:endParaRPr>
          </a:p>
        </p:txBody>
      </p:sp>
      <p:sp>
        <p:nvSpPr>
          <p:cNvPr id="17" name="object 17"/>
          <p:cNvSpPr/>
          <p:nvPr/>
        </p:nvSpPr>
        <p:spPr>
          <a:xfrm>
            <a:off x="2713482" y="3134105"/>
            <a:ext cx="119380" cy="120650"/>
          </a:xfrm>
          <a:custGeom>
            <a:avLst/>
            <a:gdLst/>
            <a:ahLst/>
            <a:cxnLst/>
            <a:rect l="l" t="t" r="r" b="b"/>
            <a:pathLst>
              <a:path w="119380" h="120650">
                <a:moveTo>
                  <a:pt x="0" y="120396"/>
                </a:moveTo>
                <a:lnTo>
                  <a:pt x="118872" y="120396"/>
                </a:lnTo>
                <a:lnTo>
                  <a:pt x="118872" y="0"/>
                </a:lnTo>
                <a:lnTo>
                  <a:pt x="0" y="0"/>
                </a:lnTo>
                <a:lnTo>
                  <a:pt x="0" y="120396"/>
                </a:lnTo>
                <a:close/>
              </a:path>
            </a:pathLst>
          </a:custGeom>
          <a:solidFill>
            <a:srgbClr val="FFFFFF"/>
          </a:solidFill>
        </p:spPr>
        <p:txBody>
          <a:bodyPr wrap="square" lIns="0" tIns="0" rIns="0" bIns="0" rtlCol="0"/>
          <a:lstStyle/>
          <a:p/>
        </p:txBody>
      </p:sp>
      <p:sp>
        <p:nvSpPr>
          <p:cNvPr id="18" name="object 18"/>
          <p:cNvSpPr/>
          <p:nvPr/>
        </p:nvSpPr>
        <p:spPr>
          <a:xfrm>
            <a:off x="2713482" y="3134105"/>
            <a:ext cx="119380" cy="120650"/>
          </a:xfrm>
          <a:custGeom>
            <a:avLst/>
            <a:gdLst/>
            <a:ahLst/>
            <a:cxnLst/>
            <a:rect l="l" t="t" r="r" b="b"/>
            <a:pathLst>
              <a:path w="119380" h="120650">
                <a:moveTo>
                  <a:pt x="0" y="120396"/>
                </a:moveTo>
                <a:lnTo>
                  <a:pt x="118872" y="120396"/>
                </a:lnTo>
                <a:lnTo>
                  <a:pt x="118872" y="0"/>
                </a:lnTo>
                <a:lnTo>
                  <a:pt x="0" y="0"/>
                </a:lnTo>
                <a:lnTo>
                  <a:pt x="0" y="120396"/>
                </a:lnTo>
                <a:close/>
              </a:path>
            </a:pathLst>
          </a:custGeom>
          <a:ln w="25400">
            <a:solidFill>
              <a:srgbClr val="7A61A3"/>
            </a:solidFill>
          </a:ln>
        </p:spPr>
        <p:txBody>
          <a:bodyPr wrap="square" lIns="0" tIns="0" rIns="0" bIns="0" rtlCol="0"/>
          <a:lstStyle/>
          <a:p/>
        </p:txBody>
      </p:sp>
      <p:sp>
        <p:nvSpPr>
          <p:cNvPr id="19" name="object 19"/>
          <p:cNvSpPr txBox="1"/>
          <p:nvPr/>
        </p:nvSpPr>
        <p:spPr>
          <a:xfrm>
            <a:off x="2885313" y="3092323"/>
            <a:ext cx="446405" cy="165735"/>
          </a:xfrm>
          <a:prstGeom prst="rect">
            <a:avLst/>
          </a:prstGeom>
        </p:spPr>
        <p:txBody>
          <a:bodyPr vert="horz" wrap="square" lIns="0" tIns="12065" rIns="0" bIns="0" rtlCol="0">
            <a:spAutoFit/>
          </a:bodyPr>
          <a:lstStyle/>
          <a:p>
            <a:pPr marL="12700">
              <a:lnSpc>
                <a:spcPct val="100000"/>
              </a:lnSpc>
              <a:spcBef>
                <a:spcPts val="95"/>
              </a:spcBef>
            </a:pPr>
            <a:r>
              <a:rPr sz="1000" b="1" spc="-15" dirty="0">
                <a:latin typeface="Times New Roman" panose="02020603050405020304"/>
                <a:cs typeface="Times New Roman" panose="02020603050405020304"/>
              </a:rPr>
              <a:t>G</a:t>
            </a:r>
            <a:r>
              <a:rPr sz="1000" b="1" spc="-5" dirty="0">
                <a:latin typeface="Times New Roman" panose="02020603050405020304"/>
                <a:cs typeface="Times New Roman" panose="02020603050405020304"/>
              </a:rPr>
              <a:t>H</a:t>
            </a:r>
            <a:r>
              <a:rPr sz="1000" b="1" spc="-15" dirty="0">
                <a:latin typeface="Times New Roman" panose="02020603050405020304"/>
                <a:cs typeface="Times New Roman" panose="02020603050405020304"/>
              </a:rPr>
              <a:t>G</a:t>
            </a:r>
            <a:r>
              <a:rPr sz="1000" b="1" spc="-10" dirty="0">
                <a:latin typeface="宋体" panose="02010600030101010101" pitchFamily="2" charset="-122"/>
                <a:cs typeface="宋体" panose="02010600030101010101" pitchFamily="2" charset="-122"/>
              </a:rPr>
              <a:t>库</a:t>
            </a:r>
            <a:endParaRPr sz="1000">
              <a:latin typeface="宋体" panose="02010600030101010101" pitchFamily="2" charset="-122"/>
              <a:cs typeface="宋体" panose="02010600030101010101" pitchFamily="2" charset="-122"/>
            </a:endParaRPr>
          </a:p>
        </p:txBody>
      </p:sp>
      <p:sp>
        <p:nvSpPr>
          <p:cNvPr id="20" name="object 20"/>
          <p:cNvSpPr/>
          <p:nvPr/>
        </p:nvSpPr>
        <p:spPr>
          <a:xfrm>
            <a:off x="2713482" y="3414521"/>
            <a:ext cx="119380" cy="119380"/>
          </a:xfrm>
          <a:custGeom>
            <a:avLst/>
            <a:gdLst/>
            <a:ahLst/>
            <a:cxnLst/>
            <a:rect l="l" t="t" r="r" b="b"/>
            <a:pathLst>
              <a:path w="119380" h="119379">
                <a:moveTo>
                  <a:pt x="0" y="118872"/>
                </a:moveTo>
                <a:lnTo>
                  <a:pt x="118872" y="118872"/>
                </a:lnTo>
                <a:lnTo>
                  <a:pt x="118872" y="0"/>
                </a:lnTo>
                <a:lnTo>
                  <a:pt x="0" y="0"/>
                </a:lnTo>
                <a:lnTo>
                  <a:pt x="0" y="118872"/>
                </a:lnTo>
                <a:close/>
              </a:path>
            </a:pathLst>
          </a:custGeom>
          <a:solidFill>
            <a:srgbClr val="FFFFFF"/>
          </a:solidFill>
        </p:spPr>
        <p:txBody>
          <a:bodyPr wrap="square" lIns="0" tIns="0" rIns="0" bIns="0" rtlCol="0"/>
          <a:lstStyle/>
          <a:p/>
        </p:txBody>
      </p:sp>
      <p:sp>
        <p:nvSpPr>
          <p:cNvPr id="21" name="object 21"/>
          <p:cNvSpPr/>
          <p:nvPr/>
        </p:nvSpPr>
        <p:spPr>
          <a:xfrm>
            <a:off x="2713482" y="3414521"/>
            <a:ext cx="119380" cy="119380"/>
          </a:xfrm>
          <a:custGeom>
            <a:avLst/>
            <a:gdLst/>
            <a:ahLst/>
            <a:cxnLst/>
            <a:rect l="l" t="t" r="r" b="b"/>
            <a:pathLst>
              <a:path w="119380" h="119379">
                <a:moveTo>
                  <a:pt x="0" y="118872"/>
                </a:moveTo>
                <a:lnTo>
                  <a:pt x="118872" y="118872"/>
                </a:lnTo>
                <a:lnTo>
                  <a:pt x="118872" y="0"/>
                </a:lnTo>
                <a:lnTo>
                  <a:pt x="0" y="0"/>
                </a:lnTo>
                <a:lnTo>
                  <a:pt x="0" y="118872"/>
                </a:lnTo>
                <a:close/>
              </a:path>
            </a:pathLst>
          </a:custGeom>
          <a:ln w="25400">
            <a:solidFill>
              <a:srgbClr val="7961A4"/>
            </a:solidFill>
          </a:ln>
        </p:spPr>
        <p:txBody>
          <a:bodyPr wrap="square" lIns="0" tIns="0" rIns="0" bIns="0" rtlCol="0"/>
          <a:lstStyle/>
          <a:p/>
        </p:txBody>
      </p:sp>
      <p:sp>
        <p:nvSpPr>
          <p:cNvPr id="22" name="object 22"/>
          <p:cNvSpPr txBox="1"/>
          <p:nvPr/>
        </p:nvSpPr>
        <p:spPr>
          <a:xfrm>
            <a:off x="2885313" y="3371469"/>
            <a:ext cx="575945" cy="165735"/>
          </a:xfrm>
          <a:prstGeom prst="rect">
            <a:avLst/>
          </a:prstGeom>
        </p:spPr>
        <p:txBody>
          <a:bodyPr vert="horz" wrap="square" lIns="0" tIns="12065" rIns="0" bIns="0" rtlCol="0">
            <a:spAutoFit/>
          </a:bodyPr>
          <a:lstStyle/>
          <a:p>
            <a:pPr marL="12700">
              <a:lnSpc>
                <a:spcPct val="100000"/>
              </a:lnSpc>
              <a:spcBef>
                <a:spcPts val="95"/>
              </a:spcBef>
            </a:pPr>
            <a:r>
              <a:rPr sz="1000" b="1" spc="-15" dirty="0">
                <a:latin typeface="Times New Roman" panose="02020603050405020304"/>
                <a:cs typeface="Times New Roman" panose="02020603050405020304"/>
              </a:rPr>
              <a:t>G</a:t>
            </a:r>
            <a:r>
              <a:rPr sz="1000" b="1" spc="-5" dirty="0">
                <a:latin typeface="Times New Roman" panose="02020603050405020304"/>
                <a:cs typeface="Times New Roman" panose="02020603050405020304"/>
              </a:rPr>
              <a:t>H</a:t>
            </a:r>
            <a:r>
              <a:rPr sz="1000" b="1" spc="-15" dirty="0">
                <a:latin typeface="Times New Roman" panose="02020603050405020304"/>
                <a:cs typeface="Times New Roman" panose="02020603050405020304"/>
              </a:rPr>
              <a:t>G</a:t>
            </a:r>
            <a:r>
              <a:rPr sz="1000" b="1" dirty="0">
                <a:latin typeface="宋体" panose="02010600030101010101" pitchFamily="2" charset="-122"/>
                <a:cs typeface="宋体" panose="02010600030101010101" pitchFamily="2" charset="-122"/>
              </a:rPr>
              <a:t>排放</a:t>
            </a:r>
            <a:endParaRPr sz="1000">
              <a:latin typeface="宋体" panose="02010600030101010101" pitchFamily="2" charset="-122"/>
              <a:cs typeface="宋体" panose="02010600030101010101" pitchFamily="2" charset="-122"/>
            </a:endParaRPr>
          </a:p>
        </p:txBody>
      </p:sp>
      <p:sp>
        <p:nvSpPr>
          <p:cNvPr id="23" name="object 23"/>
          <p:cNvSpPr/>
          <p:nvPr/>
        </p:nvSpPr>
        <p:spPr>
          <a:xfrm>
            <a:off x="2713482" y="3693414"/>
            <a:ext cx="119380" cy="119380"/>
          </a:xfrm>
          <a:custGeom>
            <a:avLst/>
            <a:gdLst/>
            <a:ahLst/>
            <a:cxnLst/>
            <a:rect l="l" t="t" r="r" b="b"/>
            <a:pathLst>
              <a:path w="119380" h="119379">
                <a:moveTo>
                  <a:pt x="0" y="118872"/>
                </a:moveTo>
                <a:lnTo>
                  <a:pt x="118872" y="118872"/>
                </a:lnTo>
                <a:lnTo>
                  <a:pt x="118872" y="0"/>
                </a:lnTo>
                <a:lnTo>
                  <a:pt x="0" y="0"/>
                </a:lnTo>
                <a:lnTo>
                  <a:pt x="0" y="118872"/>
                </a:lnTo>
                <a:close/>
              </a:path>
            </a:pathLst>
          </a:custGeom>
          <a:solidFill>
            <a:srgbClr val="FFFFFF"/>
          </a:solidFill>
        </p:spPr>
        <p:txBody>
          <a:bodyPr wrap="square" lIns="0" tIns="0" rIns="0" bIns="0" rtlCol="0"/>
          <a:lstStyle/>
          <a:p/>
        </p:txBody>
      </p:sp>
      <p:sp>
        <p:nvSpPr>
          <p:cNvPr id="24" name="object 24"/>
          <p:cNvSpPr/>
          <p:nvPr/>
        </p:nvSpPr>
        <p:spPr>
          <a:xfrm>
            <a:off x="2713482" y="3693414"/>
            <a:ext cx="119380" cy="119380"/>
          </a:xfrm>
          <a:custGeom>
            <a:avLst/>
            <a:gdLst/>
            <a:ahLst/>
            <a:cxnLst/>
            <a:rect l="l" t="t" r="r" b="b"/>
            <a:pathLst>
              <a:path w="119380" h="119379">
                <a:moveTo>
                  <a:pt x="0" y="118872"/>
                </a:moveTo>
                <a:lnTo>
                  <a:pt x="118872" y="118872"/>
                </a:lnTo>
                <a:lnTo>
                  <a:pt x="118872" y="0"/>
                </a:lnTo>
                <a:lnTo>
                  <a:pt x="0" y="0"/>
                </a:lnTo>
                <a:lnTo>
                  <a:pt x="0" y="118872"/>
                </a:lnTo>
                <a:close/>
              </a:path>
            </a:pathLst>
          </a:custGeom>
          <a:ln w="25400">
            <a:solidFill>
              <a:srgbClr val="7760A6"/>
            </a:solidFill>
          </a:ln>
        </p:spPr>
        <p:txBody>
          <a:bodyPr wrap="square" lIns="0" tIns="0" rIns="0" bIns="0" rtlCol="0"/>
          <a:lstStyle/>
          <a:p/>
        </p:txBody>
      </p:sp>
      <p:sp>
        <p:nvSpPr>
          <p:cNvPr id="25" name="object 25"/>
          <p:cNvSpPr txBox="1"/>
          <p:nvPr/>
        </p:nvSpPr>
        <p:spPr>
          <a:xfrm>
            <a:off x="2885313" y="3650437"/>
            <a:ext cx="575945" cy="165735"/>
          </a:xfrm>
          <a:prstGeom prst="rect">
            <a:avLst/>
          </a:prstGeom>
        </p:spPr>
        <p:txBody>
          <a:bodyPr vert="horz" wrap="square" lIns="0" tIns="12065" rIns="0" bIns="0" rtlCol="0">
            <a:spAutoFit/>
          </a:bodyPr>
          <a:lstStyle/>
          <a:p>
            <a:pPr marL="12700">
              <a:lnSpc>
                <a:spcPct val="100000"/>
              </a:lnSpc>
              <a:spcBef>
                <a:spcPts val="95"/>
              </a:spcBef>
            </a:pPr>
            <a:r>
              <a:rPr sz="1000" b="1" spc="-15" dirty="0">
                <a:latin typeface="Times New Roman" panose="02020603050405020304"/>
                <a:cs typeface="Times New Roman" panose="02020603050405020304"/>
              </a:rPr>
              <a:t>G</a:t>
            </a:r>
            <a:r>
              <a:rPr sz="1000" b="1" spc="-5" dirty="0">
                <a:latin typeface="Times New Roman" panose="02020603050405020304"/>
                <a:cs typeface="Times New Roman" panose="02020603050405020304"/>
              </a:rPr>
              <a:t>H</a:t>
            </a:r>
            <a:r>
              <a:rPr sz="1000" b="1" spc="-15" dirty="0">
                <a:latin typeface="Times New Roman" panose="02020603050405020304"/>
                <a:cs typeface="Times New Roman" panose="02020603050405020304"/>
              </a:rPr>
              <a:t>G</a:t>
            </a:r>
            <a:r>
              <a:rPr sz="1000" b="1" spc="-5" dirty="0">
                <a:latin typeface="宋体" panose="02010600030101010101" pitchFamily="2" charset="-122"/>
                <a:cs typeface="宋体" panose="02010600030101010101" pitchFamily="2" charset="-122"/>
              </a:rPr>
              <a:t>清除</a:t>
            </a:r>
            <a:endParaRPr sz="1000">
              <a:latin typeface="宋体" panose="02010600030101010101" pitchFamily="2" charset="-122"/>
              <a:cs typeface="宋体" panose="02010600030101010101" pitchFamily="2" charset="-122"/>
            </a:endParaRPr>
          </a:p>
        </p:txBody>
      </p:sp>
      <p:sp>
        <p:nvSpPr>
          <p:cNvPr id="26" name="object 26"/>
          <p:cNvSpPr/>
          <p:nvPr/>
        </p:nvSpPr>
        <p:spPr>
          <a:xfrm>
            <a:off x="2713482" y="3972305"/>
            <a:ext cx="119380" cy="120650"/>
          </a:xfrm>
          <a:custGeom>
            <a:avLst/>
            <a:gdLst/>
            <a:ahLst/>
            <a:cxnLst/>
            <a:rect l="l" t="t" r="r" b="b"/>
            <a:pathLst>
              <a:path w="119380" h="120650">
                <a:moveTo>
                  <a:pt x="0" y="120396"/>
                </a:moveTo>
                <a:lnTo>
                  <a:pt x="118872" y="120396"/>
                </a:lnTo>
                <a:lnTo>
                  <a:pt x="118872" y="0"/>
                </a:lnTo>
                <a:lnTo>
                  <a:pt x="0" y="0"/>
                </a:lnTo>
                <a:lnTo>
                  <a:pt x="0" y="120396"/>
                </a:lnTo>
                <a:close/>
              </a:path>
            </a:pathLst>
          </a:custGeom>
          <a:solidFill>
            <a:srgbClr val="FFFFFF"/>
          </a:solidFill>
        </p:spPr>
        <p:txBody>
          <a:bodyPr wrap="square" lIns="0" tIns="0" rIns="0" bIns="0" rtlCol="0"/>
          <a:lstStyle/>
          <a:p/>
        </p:txBody>
      </p:sp>
      <p:sp>
        <p:nvSpPr>
          <p:cNvPr id="27" name="object 27"/>
          <p:cNvSpPr/>
          <p:nvPr/>
        </p:nvSpPr>
        <p:spPr>
          <a:xfrm>
            <a:off x="2713482" y="3972305"/>
            <a:ext cx="119380" cy="120650"/>
          </a:xfrm>
          <a:custGeom>
            <a:avLst/>
            <a:gdLst/>
            <a:ahLst/>
            <a:cxnLst/>
            <a:rect l="l" t="t" r="r" b="b"/>
            <a:pathLst>
              <a:path w="119380" h="120650">
                <a:moveTo>
                  <a:pt x="0" y="120396"/>
                </a:moveTo>
                <a:lnTo>
                  <a:pt x="118872" y="120396"/>
                </a:lnTo>
                <a:lnTo>
                  <a:pt x="118872" y="0"/>
                </a:lnTo>
                <a:lnTo>
                  <a:pt x="0" y="0"/>
                </a:lnTo>
                <a:lnTo>
                  <a:pt x="0" y="120396"/>
                </a:lnTo>
                <a:close/>
              </a:path>
            </a:pathLst>
          </a:custGeom>
          <a:ln w="25400">
            <a:solidFill>
              <a:srgbClr val="7560A7"/>
            </a:solidFill>
          </a:ln>
        </p:spPr>
        <p:txBody>
          <a:bodyPr wrap="square" lIns="0" tIns="0" rIns="0" bIns="0" rtlCol="0"/>
          <a:lstStyle/>
          <a:p/>
        </p:txBody>
      </p:sp>
      <p:sp>
        <p:nvSpPr>
          <p:cNvPr id="28" name="object 28"/>
          <p:cNvSpPr/>
          <p:nvPr/>
        </p:nvSpPr>
        <p:spPr>
          <a:xfrm>
            <a:off x="2713482" y="4251197"/>
            <a:ext cx="119380" cy="120650"/>
          </a:xfrm>
          <a:custGeom>
            <a:avLst/>
            <a:gdLst/>
            <a:ahLst/>
            <a:cxnLst/>
            <a:rect l="l" t="t" r="r" b="b"/>
            <a:pathLst>
              <a:path w="119380" h="120650">
                <a:moveTo>
                  <a:pt x="0" y="120395"/>
                </a:moveTo>
                <a:lnTo>
                  <a:pt x="118872" y="120395"/>
                </a:lnTo>
                <a:lnTo>
                  <a:pt x="118872" y="0"/>
                </a:lnTo>
                <a:lnTo>
                  <a:pt x="0" y="0"/>
                </a:lnTo>
                <a:lnTo>
                  <a:pt x="0" y="120395"/>
                </a:lnTo>
                <a:close/>
              </a:path>
            </a:pathLst>
          </a:custGeom>
          <a:solidFill>
            <a:srgbClr val="FFFFFF"/>
          </a:solidFill>
        </p:spPr>
        <p:txBody>
          <a:bodyPr wrap="square" lIns="0" tIns="0" rIns="0" bIns="0" rtlCol="0"/>
          <a:lstStyle/>
          <a:p/>
        </p:txBody>
      </p:sp>
      <p:sp>
        <p:nvSpPr>
          <p:cNvPr id="29" name="object 29"/>
          <p:cNvSpPr/>
          <p:nvPr/>
        </p:nvSpPr>
        <p:spPr>
          <a:xfrm>
            <a:off x="2713482" y="4251197"/>
            <a:ext cx="119380" cy="120650"/>
          </a:xfrm>
          <a:custGeom>
            <a:avLst/>
            <a:gdLst/>
            <a:ahLst/>
            <a:cxnLst/>
            <a:rect l="l" t="t" r="r" b="b"/>
            <a:pathLst>
              <a:path w="119380" h="120650">
                <a:moveTo>
                  <a:pt x="0" y="120395"/>
                </a:moveTo>
                <a:lnTo>
                  <a:pt x="118872" y="120395"/>
                </a:lnTo>
                <a:lnTo>
                  <a:pt x="118872" y="0"/>
                </a:lnTo>
                <a:lnTo>
                  <a:pt x="0" y="0"/>
                </a:lnTo>
                <a:lnTo>
                  <a:pt x="0" y="120395"/>
                </a:lnTo>
                <a:close/>
              </a:path>
            </a:pathLst>
          </a:custGeom>
          <a:ln w="25400">
            <a:solidFill>
              <a:srgbClr val="735FA8"/>
            </a:solidFill>
          </a:ln>
        </p:spPr>
        <p:txBody>
          <a:bodyPr wrap="square" lIns="0" tIns="0" rIns="0" bIns="0" rtlCol="0"/>
          <a:lstStyle/>
          <a:p/>
        </p:txBody>
      </p:sp>
      <p:sp>
        <p:nvSpPr>
          <p:cNvPr id="30" name="object 30"/>
          <p:cNvSpPr/>
          <p:nvPr/>
        </p:nvSpPr>
        <p:spPr>
          <a:xfrm>
            <a:off x="2713482" y="4530090"/>
            <a:ext cx="119380" cy="120650"/>
          </a:xfrm>
          <a:custGeom>
            <a:avLst/>
            <a:gdLst/>
            <a:ahLst/>
            <a:cxnLst/>
            <a:rect l="l" t="t" r="r" b="b"/>
            <a:pathLst>
              <a:path w="119380" h="120650">
                <a:moveTo>
                  <a:pt x="0" y="120395"/>
                </a:moveTo>
                <a:lnTo>
                  <a:pt x="118872" y="120395"/>
                </a:lnTo>
                <a:lnTo>
                  <a:pt x="118872" y="0"/>
                </a:lnTo>
                <a:lnTo>
                  <a:pt x="0" y="0"/>
                </a:lnTo>
                <a:lnTo>
                  <a:pt x="0" y="120395"/>
                </a:lnTo>
                <a:close/>
              </a:path>
            </a:pathLst>
          </a:custGeom>
          <a:solidFill>
            <a:srgbClr val="FFFFFF"/>
          </a:solidFill>
        </p:spPr>
        <p:txBody>
          <a:bodyPr wrap="square" lIns="0" tIns="0" rIns="0" bIns="0" rtlCol="0"/>
          <a:lstStyle/>
          <a:p/>
        </p:txBody>
      </p:sp>
      <p:sp>
        <p:nvSpPr>
          <p:cNvPr id="31" name="object 31"/>
          <p:cNvSpPr/>
          <p:nvPr/>
        </p:nvSpPr>
        <p:spPr>
          <a:xfrm>
            <a:off x="2713482" y="4530090"/>
            <a:ext cx="119380" cy="120650"/>
          </a:xfrm>
          <a:custGeom>
            <a:avLst/>
            <a:gdLst/>
            <a:ahLst/>
            <a:cxnLst/>
            <a:rect l="l" t="t" r="r" b="b"/>
            <a:pathLst>
              <a:path w="119380" h="120650">
                <a:moveTo>
                  <a:pt x="0" y="120395"/>
                </a:moveTo>
                <a:lnTo>
                  <a:pt x="118872" y="120395"/>
                </a:lnTo>
                <a:lnTo>
                  <a:pt x="118872" y="0"/>
                </a:lnTo>
                <a:lnTo>
                  <a:pt x="0" y="0"/>
                </a:lnTo>
                <a:lnTo>
                  <a:pt x="0" y="120395"/>
                </a:lnTo>
                <a:close/>
              </a:path>
            </a:pathLst>
          </a:custGeom>
          <a:ln w="25400">
            <a:solidFill>
              <a:srgbClr val="705FA8"/>
            </a:solidFill>
          </a:ln>
        </p:spPr>
        <p:txBody>
          <a:bodyPr wrap="square" lIns="0" tIns="0" rIns="0" bIns="0" rtlCol="0"/>
          <a:lstStyle/>
          <a:p/>
        </p:txBody>
      </p:sp>
      <p:sp>
        <p:nvSpPr>
          <p:cNvPr id="32" name="object 32"/>
          <p:cNvSpPr/>
          <p:nvPr/>
        </p:nvSpPr>
        <p:spPr>
          <a:xfrm>
            <a:off x="2713482" y="4810505"/>
            <a:ext cx="119380" cy="119380"/>
          </a:xfrm>
          <a:custGeom>
            <a:avLst/>
            <a:gdLst/>
            <a:ahLst/>
            <a:cxnLst/>
            <a:rect l="l" t="t" r="r" b="b"/>
            <a:pathLst>
              <a:path w="119380" h="119379">
                <a:moveTo>
                  <a:pt x="0" y="118872"/>
                </a:moveTo>
                <a:lnTo>
                  <a:pt x="118872" y="118872"/>
                </a:lnTo>
                <a:lnTo>
                  <a:pt x="118872" y="0"/>
                </a:lnTo>
                <a:lnTo>
                  <a:pt x="0" y="0"/>
                </a:lnTo>
                <a:lnTo>
                  <a:pt x="0" y="118872"/>
                </a:lnTo>
                <a:close/>
              </a:path>
            </a:pathLst>
          </a:custGeom>
          <a:solidFill>
            <a:srgbClr val="FFFFFF"/>
          </a:solidFill>
        </p:spPr>
        <p:txBody>
          <a:bodyPr wrap="square" lIns="0" tIns="0" rIns="0" bIns="0" rtlCol="0"/>
          <a:lstStyle/>
          <a:p/>
        </p:txBody>
      </p:sp>
      <p:sp>
        <p:nvSpPr>
          <p:cNvPr id="33" name="object 33"/>
          <p:cNvSpPr/>
          <p:nvPr/>
        </p:nvSpPr>
        <p:spPr>
          <a:xfrm>
            <a:off x="2713482" y="4810505"/>
            <a:ext cx="119380" cy="119380"/>
          </a:xfrm>
          <a:custGeom>
            <a:avLst/>
            <a:gdLst/>
            <a:ahLst/>
            <a:cxnLst/>
            <a:rect l="l" t="t" r="r" b="b"/>
            <a:pathLst>
              <a:path w="119380" h="119379">
                <a:moveTo>
                  <a:pt x="0" y="118872"/>
                </a:moveTo>
                <a:lnTo>
                  <a:pt x="118872" y="118872"/>
                </a:lnTo>
                <a:lnTo>
                  <a:pt x="118872" y="0"/>
                </a:lnTo>
                <a:lnTo>
                  <a:pt x="0" y="0"/>
                </a:lnTo>
                <a:lnTo>
                  <a:pt x="0" y="118872"/>
                </a:lnTo>
                <a:close/>
              </a:path>
            </a:pathLst>
          </a:custGeom>
          <a:ln w="25400">
            <a:solidFill>
              <a:srgbClr val="6D5FA9"/>
            </a:solidFill>
          </a:ln>
        </p:spPr>
        <p:txBody>
          <a:bodyPr wrap="square" lIns="0" tIns="0" rIns="0" bIns="0" rtlCol="0"/>
          <a:lstStyle/>
          <a:p/>
        </p:txBody>
      </p:sp>
      <p:sp>
        <p:nvSpPr>
          <p:cNvPr id="34" name="object 34"/>
          <p:cNvSpPr/>
          <p:nvPr/>
        </p:nvSpPr>
        <p:spPr>
          <a:xfrm>
            <a:off x="2713482" y="5089397"/>
            <a:ext cx="119380" cy="119380"/>
          </a:xfrm>
          <a:custGeom>
            <a:avLst/>
            <a:gdLst/>
            <a:ahLst/>
            <a:cxnLst/>
            <a:rect l="l" t="t" r="r" b="b"/>
            <a:pathLst>
              <a:path w="119380" h="119379">
                <a:moveTo>
                  <a:pt x="0" y="118871"/>
                </a:moveTo>
                <a:lnTo>
                  <a:pt x="118872" y="118871"/>
                </a:lnTo>
                <a:lnTo>
                  <a:pt x="118872" y="0"/>
                </a:lnTo>
                <a:lnTo>
                  <a:pt x="0" y="0"/>
                </a:lnTo>
                <a:lnTo>
                  <a:pt x="0" y="118871"/>
                </a:lnTo>
                <a:close/>
              </a:path>
            </a:pathLst>
          </a:custGeom>
          <a:solidFill>
            <a:srgbClr val="FFFFFF"/>
          </a:solidFill>
        </p:spPr>
        <p:txBody>
          <a:bodyPr wrap="square" lIns="0" tIns="0" rIns="0" bIns="0" rtlCol="0"/>
          <a:lstStyle/>
          <a:p/>
        </p:txBody>
      </p:sp>
      <p:sp>
        <p:nvSpPr>
          <p:cNvPr id="35" name="object 35"/>
          <p:cNvSpPr/>
          <p:nvPr/>
        </p:nvSpPr>
        <p:spPr>
          <a:xfrm>
            <a:off x="2713482" y="5089397"/>
            <a:ext cx="119380" cy="119380"/>
          </a:xfrm>
          <a:custGeom>
            <a:avLst/>
            <a:gdLst/>
            <a:ahLst/>
            <a:cxnLst/>
            <a:rect l="l" t="t" r="r" b="b"/>
            <a:pathLst>
              <a:path w="119380" h="119379">
                <a:moveTo>
                  <a:pt x="0" y="118871"/>
                </a:moveTo>
                <a:lnTo>
                  <a:pt x="118872" y="118871"/>
                </a:lnTo>
                <a:lnTo>
                  <a:pt x="118872" y="0"/>
                </a:lnTo>
                <a:lnTo>
                  <a:pt x="0" y="0"/>
                </a:lnTo>
                <a:lnTo>
                  <a:pt x="0" y="118871"/>
                </a:lnTo>
                <a:close/>
              </a:path>
            </a:pathLst>
          </a:custGeom>
          <a:ln w="25400">
            <a:solidFill>
              <a:srgbClr val="6C5EAA"/>
            </a:solidFill>
          </a:ln>
        </p:spPr>
        <p:txBody>
          <a:bodyPr wrap="square" lIns="0" tIns="0" rIns="0" bIns="0" rtlCol="0"/>
          <a:lstStyle/>
          <a:p/>
        </p:txBody>
      </p:sp>
      <p:sp>
        <p:nvSpPr>
          <p:cNvPr id="36" name="object 36"/>
          <p:cNvSpPr/>
          <p:nvPr/>
        </p:nvSpPr>
        <p:spPr>
          <a:xfrm>
            <a:off x="2713482" y="5368290"/>
            <a:ext cx="119380" cy="120650"/>
          </a:xfrm>
          <a:custGeom>
            <a:avLst/>
            <a:gdLst/>
            <a:ahLst/>
            <a:cxnLst/>
            <a:rect l="l" t="t" r="r" b="b"/>
            <a:pathLst>
              <a:path w="119380" h="120650">
                <a:moveTo>
                  <a:pt x="0" y="120396"/>
                </a:moveTo>
                <a:lnTo>
                  <a:pt x="118872" y="120396"/>
                </a:lnTo>
                <a:lnTo>
                  <a:pt x="118872" y="0"/>
                </a:lnTo>
                <a:lnTo>
                  <a:pt x="0" y="0"/>
                </a:lnTo>
                <a:lnTo>
                  <a:pt x="0" y="120396"/>
                </a:lnTo>
                <a:close/>
              </a:path>
            </a:pathLst>
          </a:custGeom>
          <a:solidFill>
            <a:srgbClr val="FFFFFF"/>
          </a:solidFill>
        </p:spPr>
        <p:txBody>
          <a:bodyPr wrap="square" lIns="0" tIns="0" rIns="0" bIns="0" rtlCol="0"/>
          <a:lstStyle/>
          <a:p/>
        </p:txBody>
      </p:sp>
      <p:sp>
        <p:nvSpPr>
          <p:cNvPr id="37" name="object 37"/>
          <p:cNvSpPr/>
          <p:nvPr/>
        </p:nvSpPr>
        <p:spPr>
          <a:xfrm>
            <a:off x="2713482" y="5368290"/>
            <a:ext cx="119380" cy="120650"/>
          </a:xfrm>
          <a:custGeom>
            <a:avLst/>
            <a:gdLst/>
            <a:ahLst/>
            <a:cxnLst/>
            <a:rect l="l" t="t" r="r" b="b"/>
            <a:pathLst>
              <a:path w="119380" h="120650">
                <a:moveTo>
                  <a:pt x="0" y="120396"/>
                </a:moveTo>
                <a:lnTo>
                  <a:pt x="118872" y="120396"/>
                </a:lnTo>
                <a:lnTo>
                  <a:pt x="118872" y="0"/>
                </a:lnTo>
                <a:lnTo>
                  <a:pt x="0" y="0"/>
                </a:lnTo>
                <a:lnTo>
                  <a:pt x="0" y="120396"/>
                </a:lnTo>
                <a:close/>
              </a:path>
            </a:pathLst>
          </a:custGeom>
          <a:ln w="25400">
            <a:solidFill>
              <a:srgbClr val="6A5EAB"/>
            </a:solidFill>
          </a:ln>
        </p:spPr>
        <p:txBody>
          <a:bodyPr wrap="square" lIns="0" tIns="0" rIns="0" bIns="0" rtlCol="0"/>
          <a:lstStyle/>
          <a:p/>
        </p:txBody>
      </p:sp>
      <p:sp>
        <p:nvSpPr>
          <p:cNvPr id="38" name="object 38"/>
          <p:cNvSpPr/>
          <p:nvPr/>
        </p:nvSpPr>
        <p:spPr>
          <a:xfrm>
            <a:off x="2713482" y="5647182"/>
            <a:ext cx="119380" cy="120650"/>
          </a:xfrm>
          <a:custGeom>
            <a:avLst/>
            <a:gdLst/>
            <a:ahLst/>
            <a:cxnLst/>
            <a:rect l="l" t="t" r="r" b="b"/>
            <a:pathLst>
              <a:path w="119380" h="120650">
                <a:moveTo>
                  <a:pt x="0" y="120396"/>
                </a:moveTo>
                <a:lnTo>
                  <a:pt x="118872" y="120396"/>
                </a:lnTo>
                <a:lnTo>
                  <a:pt x="118872" y="0"/>
                </a:lnTo>
                <a:lnTo>
                  <a:pt x="0" y="0"/>
                </a:lnTo>
                <a:lnTo>
                  <a:pt x="0" y="120396"/>
                </a:lnTo>
                <a:close/>
              </a:path>
            </a:pathLst>
          </a:custGeom>
          <a:solidFill>
            <a:srgbClr val="FFFFFF"/>
          </a:solidFill>
        </p:spPr>
        <p:txBody>
          <a:bodyPr wrap="square" lIns="0" tIns="0" rIns="0" bIns="0" rtlCol="0"/>
          <a:lstStyle/>
          <a:p/>
        </p:txBody>
      </p:sp>
      <p:sp>
        <p:nvSpPr>
          <p:cNvPr id="39" name="object 39"/>
          <p:cNvSpPr/>
          <p:nvPr/>
        </p:nvSpPr>
        <p:spPr>
          <a:xfrm>
            <a:off x="2713482" y="5647182"/>
            <a:ext cx="119380" cy="120650"/>
          </a:xfrm>
          <a:custGeom>
            <a:avLst/>
            <a:gdLst/>
            <a:ahLst/>
            <a:cxnLst/>
            <a:rect l="l" t="t" r="r" b="b"/>
            <a:pathLst>
              <a:path w="119380" h="120650">
                <a:moveTo>
                  <a:pt x="0" y="120396"/>
                </a:moveTo>
                <a:lnTo>
                  <a:pt x="118872" y="120396"/>
                </a:lnTo>
                <a:lnTo>
                  <a:pt x="118872" y="0"/>
                </a:lnTo>
                <a:lnTo>
                  <a:pt x="0" y="0"/>
                </a:lnTo>
                <a:lnTo>
                  <a:pt x="0" y="120396"/>
                </a:lnTo>
                <a:close/>
              </a:path>
            </a:pathLst>
          </a:custGeom>
          <a:ln w="25400">
            <a:solidFill>
              <a:srgbClr val="675DAC"/>
            </a:solidFill>
          </a:ln>
        </p:spPr>
        <p:txBody>
          <a:bodyPr wrap="square" lIns="0" tIns="0" rIns="0" bIns="0" rtlCol="0"/>
          <a:lstStyle/>
          <a:p/>
        </p:txBody>
      </p:sp>
      <p:sp>
        <p:nvSpPr>
          <p:cNvPr id="40" name="object 40"/>
          <p:cNvSpPr/>
          <p:nvPr/>
        </p:nvSpPr>
        <p:spPr>
          <a:xfrm>
            <a:off x="4424933" y="1945385"/>
            <a:ext cx="1630680" cy="192405"/>
          </a:xfrm>
          <a:custGeom>
            <a:avLst/>
            <a:gdLst/>
            <a:ahLst/>
            <a:cxnLst/>
            <a:rect l="l" t="t" r="r" b="b"/>
            <a:pathLst>
              <a:path w="1630679" h="192405">
                <a:moveTo>
                  <a:pt x="0" y="192024"/>
                </a:moveTo>
                <a:lnTo>
                  <a:pt x="1630680" y="192024"/>
                </a:lnTo>
                <a:lnTo>
                  <a:pt x="1630680" y="0"/>
                </a:lnTo>
                <a:lnTo>
                  <a:pt x="0" y="0"/>
                </a:lnTo>
                <a:lnTo>
                  <a:pt x="0" y="192024"/>
                </a:lnTo>
                <a:close/>
              </a:path>
            </a:pathLst>
          </a:custGeom>
          <a:solidFill>
            <a:srgbClr val="5F5BAD"/>
          </a:solidFill>
        </p:spPr>
        <p:txBody>
          <a:bodyPr wrap="square" lIns="0" tIns="0" rIns="0" bIns="0" rtlCol="0"/>
          <a:lstStyle/>
          <a:p/>
        </p:txBody>
      </p:sp>
      <p:sp>
        <p:nvSpPr>
          <p:cNvPr id="41" name="object 41"/>
          <p:cNvSpPr/>
          <p:nvPr/>
        </p:nvSpPr>
        <p:spPr>
          <a:xfrm>
            <a:off x="4424933" y="1945385"/>
            <a:ext cx="1630680" cy="192405"/>
          </a:xfrm>
          <a:custGeom>
            <a:avLst/>
            <a:gdLst/>
            <a:ahLst/>
            <a:cxnLst/>
            <a:rect l="l" t="t" r="r" b="b"/>
            <a:pathLst>
              <a:path w="1630679" h="192405">
                <a:moveTo>
                  <a:pt x="0" y="192024"/>
                </a:moveTo>
                <a:lnTo>
                  <a:pt x="1630680" y="192024"/>
                </a:lnTo>
                <a:lnTo>
                  <a:pt x="1630680" y="0"/>
                </a:lnTo>
                <a:lnTo>
                  <a:pt x="0" y="0"/>
                </a:lnTo>
                <a:lnTo>
                  <a:pt x="0" y="192024"/>
                </a:lnTo>
                <a:close/>
              </a:path>
            </a:pathLst>
          </a:custGeom>
          <a:ln w="25400">
            <a:solidFill>
              <a:srgbClr val="5F5BAD"/>
            </a:solidFill>
          </a:ln>
        </p:spPr>
        <p:txBody>
          <a:bodyPr wrap="square" lIns="0" tIns="0" rIns="0" bIns="0" rtlCol="0"/>
          <a:lstStyle/>
          <a:p/>
        </p:txBody>
      </p:sp>
      <p:sp>
        <p:nvSpPr>
          <p:cNvPr id="42" name="object 42"/>
          <p:cNvSpPr/>
          <p:nvPr/>
        </p:nvSpPr>
        <p:spPr>
          <a:xfrm>
            <a:off x="4424933" y="2017014"/>
            <a:ext cx="120650" cy="120650"/>
          </a:xfrm>
          <a:custGeom>
            <a:avLst/>
            <a:gdLst/>
            <a:ahLst/>
            <a:cxnLst/>
            <a:rect l="l" t="t" r="r" b="b"/>
            <a:pathLst>
              <a:path w="120650" h="120650">
                <a:moveTo>
                  <a:pt x="0" y="120396"/>
                </a:moveTo>
                <a:lnTo>
                  <a:pt x="120395" y="120396"/>
                </a:lnTo>
                <a:lnTo>
                  <a:pt x="120395" y="0"/>
                </a:lnTo>
                <a:lnTo>
                  <a:pt x="0" y="0"/>
                </a:lnTo>
                <a:lnTo>
                  <a:pt x="0" y="120396"/>
                </a:lnTo>
                <a:close/>
              </a:path>
            </a:pathLst>
          </a:custGeom>
          <a:solidFill>
            <a:srgbClr val="FFFFFF">
              <a:alpha val="90194"/>
            </a:srgbClr>
          </a:solidFill>
        </p:spPr>
        <p:txBody>
          <a:bodyPr wrap="square" lIns="0" tIns="0" rIns="0" bIns="0" rtlCol="0"/>
          <a:lstStyle/>
          <a:p/>
        </p:txBody>
      </p:sp>
      <p:sp>
        <p:nvSpPr>
          <p:cNvPr id="43" name="object 43"/>
          <p:cNvSpPr/>
          <p:nvPr/>
        </p:nvSpPr>
        <p:spPr>
          <a:xfrm>
            <a:off x="4424933" y="2017014"/>
            <a:ext cx="120650" cy="120650"/>
          </a:xfrm>
          <a:custGeom>
            <a:avLst/>
            <a:gdLst/>
            <a:ahLst/>
            <a:cxnLst/>
            <a:rect l="l" t="t" r="r" b="b"/>
            <a:pathLst>
              <a:path w="120650" h="120650">
                <a:moveTo>
                  <a:pt x="0" y="120396"/>
                </a:moveTo>
                <a:lnTo>
                  <a:pt x="120395" y="120396"/>
                </a:lnTo>
                <a:lnTo>
                  <a:pt x="120395" y="0"/>
                </a:lnTo>
                <a:lnTo>
                  <a:pt x="0" y="0"/>
                </a:lnTo>
                <a:lnTo>
                  <a:pt x="0" y="120396"/>
                </a:lnTo>
                <a:close/>
              </a:path>
            </a:pathLst>
          </a:custGeom>
          <a:ln w="25400">
            <a:solidFill>
              <a:srgbClr val="5F5BAD"/>
            </a:solidFill>
          </a:ln>
        </p:spPr>
        <p:txBody>
          <a:bodyPr wrap="square" lIns="0" tIns="0" rIns="0" bIns="0" rtlCol="0"/>
          <a:lstStyle/>
          <a:p/>
        </p:txBody>
      </p:sp>
      <p:sp>
        <p:nvSpPr>
          <p:cNvPr id="44" name="object 44"/>
          <p:cNvSpPr txBox="1"/>
          <p:nvPr/>
        </p:nvSpPr>
        <p:spPr>
          <a:xfrm>
            <a:off x="4431538" y="1670685"/>
            <a:ext cx="1600200" cy="165735"/>
          </a:xfrm>
          <a:prstGeom prst="rect">
            <a:avLst/>
          </a:prstGeom>
        </p:spPr>
        <p:txBody>
          <a:bodyPr vert="horz" wrap="square" lIns="0" tIns="12065" rIns="0" bIns="0" rtlCol="0">
            <a:spAutoFit/>
          </a:bodyPr>
          <a:lstStyle/>
          <a:p>
            <a:pPr marL="12700">
              <a:lnSpc>
                <a:spcPct val="100000"/>
              </a:lnSpc>
              <a:spcBef>
                <a:spcPts val="95"/>
              </a:spcBef>
            </a:pPr>
            <a:r>
              <a:rPr sz="1000" b="1" spc="-10" dirty="0">
                <a:solidFill>
                  <a:srgbClr val="FF0000"/>
                </a:solidFill>
                <a:latin typeface="Times New Roman" panose="02020603050405020304"/>
                <a:cs typeface="Times New Roman" panose="02020603050405020304"/>
              </a:rPr>
              <a:t>GHG</a:t>
            </a:r>
            <a:r>
              <a:rPr sz="1000" b="1" dirty="0">
                <a:solidFill>
                  <a:srgbClr val="FF0000"/>
                </a:solidFill>
                <a:latin typeface="宋体" panose="02010600030101010101" pitchFamily="2" charset="-122"/>
                <a:cs typeface="宋体" panose="02010600030101010101" pitchFamily="2" charset="-122"/>
              </a:rPr>
              <a:t>盘查程序相关（</a:t>
            </a:r>
            <a:r>
              <a:rPr sz="1000" b="1" dirty="0">
                <a:solidFill>
                  <a:srgbClr val="FF0000"/>
                </a:solidFill>
                <a:latin typeface="Times New Roman" panose="02020603050405020304"/>
                <a:cs typeface="Times New Roman" panose="02020603050405020304"/>
              </a:rPr>
              <a:t>14</a:t>
            </a:r>
            <a:r>
              <a:rPr sz="1000" b="1" dirty="0">
                <a:solidFill>
                  <a:srgbClr val="FF0000"/>
                </a:solidFill>
                <a:latin typeface="宋体" panose="02010600030101010101" pitchFamily="2" charset="-122"/>
                <a:cs typeface="宋体" panose="02010600030101010101" pitchFamily="2" charset="-122"/>
              </a:rPr>
              <a:t>个）</a:t>
            </a:r>
            <a:endParaRPr sz="1000">
              <a:latin typeface="宋体" panose="02010600030101010101" pitchFamily="2" charset="-122"/>
              <a:cs typeface="宋体" panose="02010600030101010101" pitchFamily="2" charset="-122"/>
            </a:endParaRPr>
          </a:p>
        </p:txBody>
      </p:sp>
      <p:sp>
        <p:nvSpPr>
          <p:cNvPr id="45" name="object 45"/>
          <p:cNvSpPr/>
          <p:nvPr/>
        </p:nvSpPr>
        <p:spPr>
          <a:xfrm>
            <a:off x="4424933" y="2297429"/>
            <a:ext cx="120650" cy="119380"/>
          </a:xfrm>
          <a:custGeom>
            <a:avLst/>
            <a:gdLst/>
            <a:ahLst/>
            <a:cxnLst/>
            <a:rect l="l" t="t" r="r" b="b"/>
            <a:pathLst>
              <a:path w="120650" h="119380">
                <a:moveTo>
                  <a:pt x="0" y="118872"/>
                </a:moveTo>
                <a:lnTo>
                  <a:pt x="120395" y="118872"/>
                </a:lnTo>
                <a:lnTo>
                  <a:pt x="120395" y="0"/>
                </a:lnTo>
                <a:lnTo>
                  <a:pt x="0" y="0"/>
                </a:lnTo>
                <a:lnTo>
                  <a:pt x="0" y="118872"/>
                </a:lnTo>
                <a:close/>
              </a:path>
            </a:pathLst>
          </a:custGeom>
          <a:solidFill>
            <a:srgbClr val="FFFFFF"/>
          </a:solidFill>
        </p:spPr>
        <p:txBody>
          <a:bodyPr wrap="square" lIns="0" tIns="0" rIns="0" bIns="0" rtlCol="0"/>
          <a:lstStyle/>
          <a:p/>
        </p:txBody>
      </p:sp>
      <p:sp>
        <p:nvSpPr>
          <p:cNvPr id="46" name="object 46"/>
          <p:cNvSpPr/>
          <p:nvPr/>
        </p:nvSpPr>
        <p:spPr>
          <a:xfrm>
            <a:off x="4424933" y="2297429"/>
            <a:ext cx="120650" cy="119380"/>
          </a:xfrm>
          <a:custGeom>
            <a:avLst/>
            <a:gdLst/>
            <a:ahLst/>
            <a:cxnLst/>
            <a:rect l="l" t="t" r="r" b="b"/>
            <a:pathLst>
              <a:path w="120650" h="119380">
                <a:moveTo>
                  <a:pt x="0" y="118872"/>
                </a:moveTo>
                <a:lnTo>
                  <a:pt x="120395" y="118872"/>
                </a:lnTo>
                <a:lnTo>
                  <a:pt x="120395" y="0"/>
                </a:lnTo>
                <a:lnTo>
                  <a:pt x="0" y="0"/>
                </a:lnTo>
                <a:lnTo>
                  <a:pt x="0" y="118872"/>
                </a:lnTo>
                <a:close/>
              </a:path>
            </a:pathLst>
          </a:custGeom>
          <a:ln w="25399">
            <a:solidFill>
              <a:srgbClr val="645DAC"/>
            </a:solidFill>
          </a:ln>
        </p:spPr>
        <p:txBody>
          <a:bodyPr wrap="square" lIns="0" tIns="0" rIns="0" bIns="0" rtlCol="0"/>
          <a:lstStyle/>
          <a:p/>
        </p:txBody>
      </p:sp>
      <p:sp>
        <p:nvSpPr>
          <p:cNvPr id="47" name="object 47"/>
          <p:cNvSpPr txBox="1"/>
          <p:nvPr/>
        </p:nvSpPr>
        <p:spPr>
          <a:xfrm>
            <a:off x="4597654" y="2254376"/>
            <a:ext cx="831850" cy="165735"/>
          </a:xfrm>
          <a:prstGeom prst="rect">
            <a:avLst/>
          </a:prstGeom>
        </p:spPr>
        <p:txBody>
          <a:bodyPr vert="horz" wrap="square" lIns="0" tIns="12065" rIns="0" bIns="0" rtlCol="0">
            <a:spAutoFit/>
          </a:bodyPr>
          <a:lstStyle/>
          <a:p>
            <a:pPr marL="12700">
              <a:lnSpc>
                <a:spcPct val="100000"/>
              </a:lnSpc>
              <a:spcBef>
                <a:spcPts val="95"/>
              </a:spcBef>
            </a:pPr>
            <a:r>
              <a:rPr sz="1000" b="1" spc="-15" dirty="0">
                <a:latin typeface="Times New Roman" panose="02020603050405020304"/>
                <a:cs typeface="Times New Roman" panose="02020603050405020304"/>
              </a:rPr>
              <a:t>G</a:t>
            </a:r>
            <a:r>
              <a:rPr sz="1000" b="1" spc="-5" dirty="0">
                <a:latin typeface="Times New Roman" panose="02020603050405020304"/>
                <a:cs typeface="Times New Roman" panose="02020603050405020304"/>
              </a:rPr>
              <a:t>H</a:t>
            </a:r>
            <a:r>
              <a:rPr sz="1000" b="1" spc="-15" dirty="0">
                <a:latin typeface="Times New Roman" panose="02020603050405020304"/>
                <a:cs typeface="Times New Roman" panose="02020603050405020304"/>
              </a:rPr>
              <a:t>G</a:t>
            </a:r>
            <a:r>
              <a:rPr sz="1000" b="1" dirty="0">
                <a:latin typeface="宋体" panose="02010600030101010101" pitchFamily="2" charset="-122"/>
                <a:cs typeface="宋体" panose="02010600030101010101" pitchFamily="2" charset="-122"/>
              </a:rPr>
              <a:t>活动数据</a:t>
            </a:r>
            <a:endParaRPr sz="1000">
              <a:latin typeface="宋体" panose="02010600030101010101" pitchFamily="2" charset="-122"/>
              <a:cs typeface="宋体" panose="02010600030101010101" pitchFamily="2" charset="-122"/>
            </a:endParaRPr>
          </a:p>
        </p:txBody>
      </p:sp>
      <p:sp>
        <p:nvSpPr>
          <p:cNvPr id="48" name="object 48"/>
          <p:cNvSpPr/>
          <p:nvPr/>
        </p:nvSpPr>
        <p:spPr>
          <a:xfrm>
            <a:off x="4424933" y="2576322"/>
            <a:ext cx="120650" cy="119380"/>
          </a:xfrm>
          <a:custGeom>
            <a:avLst/>
            <a:gdLst/>
            <a:ahLst/>
            <a:cxnLst/>
            <a:rect l="l" t="t" r="r" b="b"/>
            <a:pathLst>
              <a:path w="120650" h="119380">
                <a:moveTo>
                  <a:pt x="0" y="118872"/>
                </a:moveTo>
                <a:lnTo>
                  <a:pt x="120395" y="118872"/>
                </a:lnTo>
                <a:lnTo>
                  <a:pt x="120395" y="0"/>
                </a:lnTo>
                <a:lnTo>
                  <a:pt x="0" y="0"/>
                </a:lnTo>
                <a:lnTo>
                  <a:pt x="0" y="118872"/>
                </a:lnTo>
                <a:close/>
              </a:path>
            </a:pathLst>
          </a:custGeom>
          <a:solidFill>
            <a:srgbClr val="FFFFFF"/>
          </a:solidFill>
        </p:spPr>
        <p:txBody>
          <a:bodyPr wrap="square" lIns="0" tIns="0" rIns="0" bIns="0" rtlCol="0"/>
          <a:lstStyle/>
          <a:p/>
        </p:txBody>
      </p:sp>
      <p:sp>
        <p:nvSpPr>
          <p:cNvPr id="49" name="object 49"/>
          <p:cNvSpPr/>
          <p:nvPr/>
        </p:nvSpPr>
        <p:spPr>
          <a:xfrm>
            <a:off x="4424933" y="2576322"/>
            <a:ext cx="120650" cy="119380"/>
          </a:xfrm>
          <a:custGeom>
            <a:avLst/>
            <a:gdLst/>
            <a:ahLst/>
            <a:cxnLst/>
            <a:rect l="l" t="t" r="r" b="b"/>
            <a:pathLst>
              <a:path w="120650" h="119380">
                <a:moveTo>
                  <a:pt x="0" y="118872"/>
                </a:moveTo>
                <a:lnTo>
                  <a:pt x="120395" y="118872"/>
                </a:lnTo>
                <a:lnTo>
                  <a:pt x="120395" y="0"/>
                </a:lnTo>
                <a:lnTo>
                  <a:pt x="0" y="0"/>
                </a:lnTo>
                <a:lnTo>
                  <a:pt x="0" y="118872"/>
                </a:lnTo>
                <a:close/>
              </a:path>
            </a:pathLst>
          </a:custGeom>
          <a:ln w="25399">
            <a:solidFill>
              <a:srgbClr val="615CAC"/>
            </a:solidFill>
          </a:ln>
        </p:spPr>
        <p:txBody>
          <a:bodyPr wrap="square" lIns="0" tIns="0" rIns="0" bIns="0" rtlCol="0"/>
          <a:lstStyle/>
          <a:p/>
        </p:txBody>
      </p:sp>
      <p:sp>
        <p:nvSpPr>
          <p:cNvPr id="50" name="object 50"/>
          <p:cNvSpPr txBox="1"/>
          <p:nvPr/>
        </p:nvSpPr>
        <p:spPr>
          <a:xfrm>
            <a:off x="4597654" y="2533649"/>
            <a:ext cx="537845" cy="165735"/>
          </a:xfrm>
          <a:prstGeom prst="rect">
            <a:avLst/>
          </a:prstGeom>
        </p:spPr>
        <p:txBody>
          <a:bodyPr vert="horz" wrap="square" lIns="0" tIns="12065" rIns="0" bIns="0" rtlCol="0">
            <a:spAutoFit/>
          </a:bodyPr>
          <a:lstStyle/>
          <a:p>
            <a:pPr marL="12700">
              <a:lnSpc>
                <a:spcPct val="100000"/>
              </a:lnSpc>
              <a:spcBef>
                <a:spcPts val="95"/>
              </a:spcBef>
            </a:pPr>
            <a:r>
              <a:rPr sz="1000" b="1" dirty="0">
                <a:latin typeface="宋体" panose="02010600030101010101" pitchFamily="2" charset="-122"/>
                <a:cs typeface="宋体" panose="02010600030101010101" pitchFamily="2" charset="-122"/>
              </a:rPr>
              <a:t>原始数据</a:t>
            </a:r>
            <a:endParaRPr sz="1000">
              <a:latin typeface="宋体" panose="02010600030101010101" pitchFamily="2" charset="-122"/>
              <a:cs typeface="宋体" panose="02010600030101010101" pitchFamily="2" charset="-122"/>
            </a:endParaRPr>
          </a:p>
        </p:txBody>
      </p:sp>
      <p:sp>
        <p:nvSpPr>
          <p:cNvPr id="51" name="object 51"/>
          <p:cNvSpPr/>
          <p:nvPr/>
        </p:nvSpPr>
        <p:spPr>
          <a:xfrm>
            <a:off x="4424933" y="2855214"/>
            <a:ext cx="120650" cy="120650"/>
          </a:xfrm>
          <a:custGeom>
            <a:avLst/>
            <a:gdLst/>
            <a:ahLst/>
            <a:cxnLst/>
            <a:rect l="l" t="t" r="r" b="b"/>
            <a:pathLst>
              <a:path w="120650" h="120650">
                <a:moveTo>
                  <a:pt x="0" y="120396"/>
                </a:moveTo>
                <a:lnTo>
                  <a:pt x="120395" y="120396"/>
                </a:lnTo>
                <a:lnTo>
                  <a:pt x="120395" y="0"/>
                </a:lnTo>
                <a:lnTo>
                  <a:pt x="0" y="0"/>
                </a:lnTo>
                <a:lnTo>
                  <a:pt x="0" y="120396"/>
                </a:lnTo>
                <a:close/>
              </a:path>
            </a:pathLst>
          </a:custGeom>
          <a:solidFill>
            <a:srgbClr val="FFFFFF"/>
          </a:solidFill>
        </p:spPr>
        <p:txBody>
          <a:bodyPr wrap="square" lIns="0" tIns="0" rIns="0" bIns="0" rtlCol="0"/>
          <a:lstStyle/>
          <a:p/>
        </p:txBody>
      </p:sp>
      <p:sp>
        <p:nvSpPr>
          <p:cNvPr id="52" name="object 52"/>
          <p:cNvSpPr/>
          <p:nvPr/>
        </p:nvSpPr>
        <p:spPr>
          <a:xfrm>
            <a:off x="4424933" y="2855214"/>
            <a:ext cx="120650" cy="120650"/>
          </a:xfrm>
          <a:custGeom>
            <a:avLst/>
            <a:gdLst/>
            <a:ahLst/>
            <a:cxnLst/>
            <a:rect l="l" t="t" r="r" b="b"/>
            <a:pathLst>
              <a:path w="120650" h="120650">
                <a:moveTo>
                  <a:pt x="0" y="120396"/>
                </a:moveTo>
                <a:lnTo>
                  <a:pt x="120395" y="120396"/>
                </a:lnTo>
                <a:lnTo>
                  <a:pt x="120395" y="0"/>
                </a:lnTo>
                <a:lnTo>
                  <a:pt x="0" y="0"/>
                </a:lnTo>
                <a:lnTo>
                  <a:pt x="0" y="120396"/>
                </a:lnTo>
                <a:close/>
              </a:path>
            </a:pathLst>
          </a:custGeom>
          <a:ln w="25400">
            <a:solidFill>
              <a:srgbClr val="5F5CAD"/>
            </a:solidFill>
          </a:ln>
        </p:spPr>
        <p:txBody>
          <a:bodyPr wrap="square" lIns="0" tIns="0" rIns="0" bIns="0" rtlCol="0"/>
          <a:lstStyle/>
          <a:p/>
        </p:txBody>
      </p:sp>
      <p:sp>
        <p:nvSpPr>
          <p:cNvPr id="53" name="object 53"/>
          <p:cNvSpPr txBox="1"/>
          <p:nvPr/>
        </p:nvSpPr>
        <p:spPr>
          <a:xfrm>
            <a:off x="4597654" y="2812491"/>
            <a:ext cx="793750" cy="165735"/>
          </a:xfrm>
          <a:prstGeom prst="rect">
            <a:avLst/>
          </a:prstGeom>
        </p:spPr>
        <p:txBody>
          <a:bodyPr vert="horz" wrap="square" lIns="0" tIns="12065" rIns="0" bIns="0" rtlCol="0">
            <a:spAutoFit/>
          </a:bodyPr>
          <a:lstStyle/>
          <a:p>
            <a:pPr marL="12700">
              <a:lnSpc>
                <a:spcPct val="100000"/>
              </a:lnSpc>
              <a:spcBef>
                <a:spcPts val="95"/>
              </a:spcBef>
            </a:pPr>
            <a:r>
              <a:rPr sz="1000" b="1" spc="-5" dirty="0">
                <a:latin typeface="宋体" panose="02010600030101010101" pitchFamily="2" charset="-122"/>
                <a:cs typeface="宋体" panose="02010600030101010101" pitchFamily="2" charset="-122"/>
              </a:rPr>
              <a:t>具体现场数据</a:t>
            </a:r>
            <a:endParaRPr sz="1000">
              <a:latin typeface="宋体" panose="02010600030101010101" pitchFamily="2" charset="-122"/>
              <a:cs typeface="宋体" panose="02010600030101010101" pitchFamily="2" charset="-122"/>
            </a:endParaRPr>
          </a:p>
        </p:txBody>
      </p:sp>
      <p:sp>
        <p:nvSpPr>
          <p:cNvPr id="54" name="object 54"/>
          <p:cNvSpPr/>
          <p:nvPr/>
        </p:nvSpPr>
        <p:spPr>
          <a:xfrm>
            <a:off x="4424933" y="3134105"/>
            <a:ext cx="120650" cy="120650"/>
          </a:xfrm>
          <a:custGeom>
            <a:avLst/>
            <a:gdLst/>
            <a:ahLst/>
            <a:cxnLst/>
            <a:rect l="l" t="t" r="r" b="b"/>
            <a:pathLst>
              <a:path w="120650" h="120650">
                <a:moveTo>
                  <a:pt x="0" y="120396"/>
                </a:moveTo>
                <a:lnTo>
                  <a:pt x="120395" y="120396"/>
                </a:lnTo>
                <a:lnTo>
                  <a:pt x="120395" y="0"/>
                </a:lnTo>
                <a:lnTo>
                  <a:pt x="0" y="0"/>
                </a:lnTo>
                <a:lnTo>
                  <a:pt x="0" y="120396"/>
                </a:lnTo>
                <a:close/>
              </a:path>
            </a:pathLst>
          </a:custGeom>
          <a:solidFill>
            <a:srgbClr val="FFFFFF"/>
          </a:solidFill>
        </p:spPr>
        <p:txBody>
          <a:bodyPr wrap="square" lIns="0" tIns="0" rIns="0" bIns="0" rtlCol="0"/>
          <a:lstStyle/>
          <a:p/>
        </p:txBody>
      </p:sp>
      <p:sp>
        <p:nvSpPr>
          <p:cNvPr id="55" name="object 55"/>
          <p:cNvSpPr/>
          <p:nvPr/>
        </p:nvSpPr>
        <p:spPr>
          <a:xfrm>
            <a:off x="4424933" y="3134105"/>
            <a:ext cx="120650" cy="120650"/>
          </a:xfrm>
          <a:custGeom>
            <a:avLst/>
            <a:gdLst/>
            <a:ahLst/>
            <a:cxnLst/>
            <a:rect l="l" t="t" r="r" b="b"/>
            <a:pathLst>
              <a:path w="120650" h="120650">
                <a:moveTo>
                  <a:pt x="0" y="120396"/>
                </a:moveTo>
                <a:lnTo>
                  <a:pt x="120395" y="120396"/>
                </a:lnTo>
                <a:lnTo>
                  <a:pt x="120395" y="0"/>
                </a:lnTo>
                <a:lnTo>
                  <a:pt x="0" y="0"/>
                </a:lnTo>
                <a:lnTo>
                  <a:pt x="0" y="120396"/>
                </a:lnTo>
                <a:close/>
              </a:path>
            </a:pathLst>
          </a:custGeom>
          <a:ln w="25400">
            <a:solidFill>
              <a:srgbClr val="5D5BAE"/>
            </a:solidFill>
          </a:ln>
        </p:spPr>
        <p:txBody>
          <a:bodyPr wrap="square" lIns="0" tIns="0" rIns="0" bIns="0" rtlCol="0"/>
          <a:lstStyle/>
          <a:p/>
        </p:txBody>
      </p:sp>
      <p:sp>
        <p:nvSpPr>
          <p:cNvPr id="56" name="object 56"/>
          <p:cNvSpPr txBox="1"/>
          <p:nvPr/>
        </p:nvSpPr>
        <p:spPr>
          <a:xfrm>
            <a:off x="4597654" y="3092323"/>
            <a:ext cx="537845" cy="165735"/>
          </a:xfrm>
          <a:prstGeom prst="rect">
            <a:avLst/>
          </a:prstGeom>
        </p:spPr>
        <p:txBody>
          <a:bodyPr vert="horz" wrap="square" lIns="0" tIns="12065" rIns="0" bIns="0" rtlCol="0">
            <a:spAutoFit/>
          </a:bodyPr>
          <a:lstStyle/>
          <a:p>
            <a:pPr marL="12700">
              <a:lnSpc>
                <a:spcPct val="100000"/>
              </a:lnSpc>
              <a:spcBef>
                <a:spcPts val="95"/>
              </a:spcBef>
            </a:pPr>
            <a:r>
              <a:rPr sz="1000" b="1" dirty="0">
                <a:latin typeface="宋体" panose="02010600030101010101" pitchFamily="2" charset="-122"/>
                <a:cs typeface="宋体" panose="02010600030101010101" pitchFamily="2" charset="-122"/>
              </a:rPr>
              <a:t>二手数据</a:t>
            </a:r>
            <a:endParaRPr sz="1000">
              <a:latin typeface="宋体" panose="02010600030101010101" pitchFamily="2" charset="-122"/>
              <a:cs typeface="宋体" panose="02010600030101010101" pitchFamily="2" charset="-122"/>
            </a:endParaRPr>
          </a:p>
        </p:txBody>
      </p:sp>
      <p:sp>
        <p:nvSpPr>
          <p:cNvPr id="57" name="object 57"/>
          <p:cNvSpPr/>
          <p:nvPr/>
        </p:nvSpPr>
        <p:spPr>
          <a:xfrm>
            <a:off x="4424933" y="3414521"/>
            <a:ext cx="120650" cy="119380"/>
          </a:xfrm>
          <a:custGeom>
            <a:avLst/>
            <a:gdLst/>
            <a:ahLst/>
            <a:cxnLst/>
            <a:rect l="l" t="t" r="r" b="b"/>
            <a:pathLst>
              <a:path w="120650" h="119379">
                <a:moveTo>
                  <a:pt x="0" y="118872"/>
                </a:moveTo>
                <a:lnTo>
                  <a:pt x="120395" y="118872"/>
                </a:lnTo>
                <a:lnTo>
                  <a:pt x="120395" y="0"/>
                </a:lnTo>
                <a:lnTo>
                  <a:pt x="0" y="0"/>
                </a:lnTo>
                <a:lnTo>
                  <a:pt x="0" y="118872"/>
                </a:lnTo>
                <a:close/>
              </a:path>
            </a:pathLst>
          </a:custGeom>
          <a:solidFill>
            <a:srgbClr val="FFFFFF"/>
          </a:solidFill>
        </p:spPr>
        <p:txBody>
          <a:bodyPr wrap="square" lIns="0" tIns="0" rIns="0" bIns="0" rtlCol="0"/>
          <a:lstStyle/>
          <a:p/>
        </p:txBody>
      </p:sp>
      <p:sp>
        <p:nvSpPr>
          <p:cNvPr id="58" name="object 58"/>
          <p:cNvSpPr/>
          <p:nvPr/>
        </p:nvSpPr>
        <p:spPr>
          <a:xfrm>
            <a:off x="4424933" y="3414521"/>
            <a:ext cx="120650" cy="119380"/>
          </a:xfrm>
          <a:custGeom>
            <a:avLst/>
            <a:gdLst/>
            <a:ahLst/>
            <a:cxnLst/>
            <a:rect l="l" t="t" r="r" b="b"/>
            <a:pathLst>
              <a:path w="120650" h="119379">
                <a:moveTo>
                  <a:pt x="0" y="118872"/>
                </a:moveTo>
                <a:lnTo>
                  <a:pt x="120395" y="118872"/>
                </a:lnTo>
                <a:lnTo>
                  <a:pt x="120395" y="0"/>
                </a:lnTo>
                <a:lnTo>
                  <a:pt x="0" y="0"/>
                </a:lnTo>
                <a:lnTo>
                  <a:pt x="0" y="118872"/>
                </a:lnTo>
                <a:close/>
              </a:path>
            </a:pathLst>
          </a:custGeom>
          <a:ln w="25399">
            <a:solidFill>
              <a:srgbClr val="5A5BAF"/>
            </a:solidFill>
          </a:ln>
        </p:spPr>
        <p:txBody>
          <a:bodyPr wrap="square" lIns="0" tIns="0" rIns="0" bIns="0" rtlCol="0"/>
          <a:lstStyle/>
          <a:p/>
        </p:txBody>
      </p:sp>
      <p:sp>
        <p:nvSpPr>
          <p:cNvPr id="59" name="object 59"/>
          <p:cNvSpPr txBox="1"/>
          <p:nvPr/>
        </p:nvSpPr>
        <p:spPr>
          <a:xfrm>
            <a:off x="4597654" y="3371469"/>
            <a:ext cx="575945" cy="165735"/>
          </a:xfrm>
          <a:prstGeom prst="rect">
            <a:avLst/>
          </a:prstGeom>
        </p:spPr>
        <p:txBody>
          <a:bodyPr vert="horz" wrap="square" lIns="0" tIns="12065" rIns="0" bIns="0" rtlCol="0">
            <a:spAutoFit/>
          </a:bodyPr>
          <a:lstStyle/>
          <a:p>
            <a:pPr marL="12700">
              <a:lnSpc>
                <a:spcPct val="100000"/>
              </a:lnSpc>
              <a:spcBef>
                <a:spcPts val="95"/>
              </a:spcBef>
            </a:pPr>
            <a:r>
              <a:rPr sz="1000" b="1" spc="-15" dirty="0">
                <a:latin typeface="Times New Roman" panose="02020603050405020304"/>
                <a:cs typeface="Times New Roman" panose="02020603050405020304"/>
              </a:rPr>
              <a:t>G</a:t>
            </a:r>
            <a:r>
              <a:rPr sz="1000" b="1" spc="-5" dirty="0">
                <a:latin typeface="Times New Roman" panose="02020603050405020304"/>
                <a:cs typeface="Times New Roman" panose="02020603050405020304"/>
              </a:rPr>
              <a:t>H</a:t>
            </a:r>
            <a:r>
              <a:rPr sz="1000" b="1" spc="-15" dirty="0">
                <a:latin typeface="Times New Roman" panose="02020603050405020304"/>
                <a:cs typeface="Times New Roman" panose="02020603050405020304"/>
              </a:rPr>
              <a:t>G</a:t>
            </a:r>
            <a:r>
              <a:rPr sz="1000" b="1" dirty="0">
                <a:latin typeface="宋体" panose="02010600030101010101" pitchFamily="2" charset="-122"/>
                <a:cs typeface="宋体" panose="02010600030101010101" pitchFamily="2" charset="-122"/>
              </a:rPr>
              <a:t>声明</a:t>
            </a:r>
            <a:endParaRPr sz="1000">
              <a:latin typeface="宋体" panose="02010600030101010101" pitchFamily="2" charset="-122"/>
              <a:cs typeface="宋体" panose="02010600030101010101" pitchFamily="2" charset="-122"/>
            </a:endParaRPr>
          </a:p>
        </p:txBody>
      </p:sp>
      <p:sp>
        <p:nvSpPr>
          <p:cNvPr id="60" name="object 60"/>
          <p:cNvSpPr/>
          <p:nvPr/>
        </p:nvSpPr>
        <p:spPr>
          <a:xfrm>
            <a:off x="4424933" y="3693414"/>
            <a:ext cx="120650" cy="119380"/>
          </a:xfrm>
          <a:custGeom>
            <a:avLst/>
            <a:gdLst/>
            <a:ahLst/>
            <a:cxnLst/>
            <a:rect l="l" t="t" r="r" b="b"/>
            <a:pathLst>
              <a:path w="120650" h="119379">
                <a:moveTo>
                  <a:pt x="0" y="118872"/>
                </a:moveTo>
                <a:lnTo>
                  <a:pt x="120395" y="118872"/>
                </a:lnTo>
                <a:lnTo>
                  <a:pt x="120395" y="0"/>
                </a:lnTo>
                <a:lnTo>
                  <a:pt x="0" y="0"/>
                </a:lnTo>
                <a:lnTo>
                  <a:pt x="0" y="118872"/>
                </a:lnTo>
                <a:close/>
              </a:path>
            </a:pathLst>
          </a:custGeom>
          <a:solidFill>
            <a:srgbClr val="FFFFFF"/>
          </a:solidFill>
        </p:spPr>
        <p:txBody>
          <a:bodyPr wrap="square" lIns="0" tIns="0" rIns="0" bIns="0" rtlCol="0"/>
          <a:lstStyle/>
          <a:p/>
        </p:txBody>
      </p:sp>
      <p:sp>
        <p:nvSpPr>
          <p:cNvPr id="61" name="object 61"/>
          <p:cNvSpPr/>
          <p:nvPr/>
        </p:nvSpPr>
        <p:spPr>
          <a:xfrm>
            <a:off x="4424933" y="3693414"/>
            <a:ext cx="120650" cy="119380"/>
          </a:xfrm>
          <a:custGeom>
            <a:avLst/>
            <a:gdLst/>
            <a:ahLst/>
            <a:cxnLst/>
            <a:rect l="l" t="t" r="r" b="b"/>
            <a:pathLst>
              <a:path w="120650" h="119379">
                <a:moveTo>
                  <a:pt x="0" y="118872"/>
                </a:moveTo>
                <a:lnTo>
                  <a:pt x="120395" y="118872"/>
                </a:lnTo>
                <a:lnTo>
                  <a:pt x="120395" y="0"/>
                </a:lnTo>
                <a:lnTo>
                  <a:pt x="0" y="0"/>
                </a:lnTo>
                <a:lnTo>
                  <a:pt x="0" y="118872"/>
                </a:lnTo>
                <a:close/>
              </a:path>
            </a:pathLst>
          </a:custGeom>
          <a:ln w="25399">
            <a:solidFill>
              <a:srgbClr val="5A5DAF"/>
            </a:solidFill>
          </a:ln>
        </p:spPr>
        <p:txBody>
          <a:bodyPr wrap="square" lIns="0" tIns="0" rIns="0" bIns="0" rtlCol="0"/>
          <a:lstStyle/>
          <a:p/>
        </p:txBody>
      </p:sp>
      <p:sp>
        <p:nvSpPr>
          <p:cNvPr id="62" name="object 62"/>
          <p:cNvSpPr txBox="1"/>
          <p:nvPr/>
        </p:nvSpPr>
        <p:spPr>
          <a:xfrm>
            <a:off x="4597654" y="3650437"/>
            <a:ext cx="575945" cy="165735"/>
          </a:xfrm>
          <a:prstGeom prst="rect">
            <a:avLst/>
          </a:prstGeom>
        </p:spPr>
        <p:txBody>
          <a:bodyPr vert="horz" wrap="square" lIns="0" tIns="12065" rIns="0" bIns="0" rtlCol="0">
            <a:spAutoFit/>
          </a:bodyPr>
          <a:lstStyle/>
          <a:p>
            <a:pPr marL="12700">
              <a:lnSpc>
                <a:spcPct val="100000"/>
              </a:lnSpc>
              <a:spcBef>
                <a:spcPts val="95"/>
              </a:spcBef>
            </a:pPr>
            <a:r>
              <a:rPr sz="1000" b="1" spc="-15" dirty="0">
                <a:latin typeface="Times New Roman" panose="02020603050405020304"/>
                <a:cs typeface="Times New Roman" panose="02020603050405020304"/>
              </a:rPr>
              <a:t>G</a:t>
            </a:r>
            <a:r>
              <a:rPr sz="1000" b="1" spc="-5" dirty="0">
                <a:latin typeface="Times New Roman" panose="02020603050405020304"/>
                <a:cs typeface="Times New Roman" panose="02020603050405020304"/>
              </a:rPr>
              <a:t>H</a:t>
            </a:r>
            <a:r>
              <a:rPr sz="1000" b="1" spc="-15" dirty="0">
                <a:latin typeface="Times New Roman" panose="02020603050405020304"/>
                <a:cs typeface="Times New Roman" panose="02020603050405020304"/>
              </a:rPr>
              <a:t>G</a:t>
            </a:r>
            <a:r>
              <a:rPr sz="1000" b="1" spc="-5" dirty="0">
                <a:latin typeface="宋体" panose="02010600030101010101" pitchFamily="2" charset="-122"/>
                <a:cs typeface="宋体" panose="02010600030101010101" pitchFamily="2" charset="-122"/>
              </a:rPr>
              <a:t>清单</a:t>
            </a:r>
            <a:endParaRPr sz="1000">
              <a:latin typeface="宋体" panose="02010600030101010101" pitchFamily="2" charset="-122"/>
              <a:cs typeface="宋体" panose="02010600030101010101" pitchFamily="2" charset="-122"/>
            </a:endParaRPr>
          </a:p>
        </p:txBody>
      </p:sp>
      <p:sp>
        <p:nvSpPr>
          <p:cNvPr id="63" name="object 63"/>
          <p:cNvSpPr/>
          <p:nvPr/>
        </p:nvSpPr>
        <p:spPr>
          <a:xfrm>
            <a:off x="4424933" y="3972305"/>
            <a:ext cx="120650" cy="120650"/>
          </a:xfrm>
          <a:custGeom>
            <a:avLst/>
            <a:gdLst/>
            <a:ahLst/>
            <a:cxnLst/>
            <a:rect l="l" t="t" r="r" b="b"/>
            <a:pathLst>
              <a:path w="120650" h="120650">
                <a:moveTo>
                  <a:pt x="0" y="120396"/>
                </a:moveTo>
                <a:lnTo>
                  <a:pt x="120395" y="120396"/>
                </a:lnTo>
                <a:lnTo>
                  <a:pt x="120395" y="0"/>
                </a:lnTo>
                <a:lnTo>
                  <a:pt x="0" y="0"/>
                </a:lnTo>
                <a:lnTo>
                  <a:pt x="0" y="120396"/>
                </a:lnTo>
                <a:close/>
              </a:path>
            </a:pathLst>
          </a:custGeom>
          <a:solidFill>
            <a:srgbClr val="FFFFFF"/>
          </a:solidFill>
        </p:spPr>
        <p:txBody>
          <a:bodyPr wrap="square" lIns="0" tIns="0" rIns="0" bIns="0" rtlCol="0"/>
          <a:lstStyle/>
          <a:p/>
        </p:txBody>
      </p:sp>
      <p:sp>
        <p:nvSpPr>
          <p:cNvPr id="64" name="object 64"/>
          <p:cNvSpPr/>
          <p:nvPr/>
        </p:nvSpPr>
        <p:spPr>
          <a:xfrm>
            <a:off x="4424933" y="3972305"/>
            <a:ext cx="120650" cy="120650"/>
          </a:xfrm>
          <a:custGeom>
            <a:avLst/>
            <a:gdLst/>
            <a:ahLst/>
            <a:cxnLst/>
            <a:rect l="l" t="t" r="r" b="b"/>
            <a:pathLst>
              <a:path w="120650" h="120650">
                <a:moveTo>
                  <a:pt x="0" y="120396"/>
                </a:moveTo>
                <a:lnTo>
                  <a:pt x="120395" y="120396"/>
                </a:lnTo>
                <a:lnTo>
                  <a:pt x="120395" y="0"/>
                </a:lnTo>
                <a:lnTo>
                  <a:pt x="0" y="0"/>
                </a:lnTo>
                <a:lnTo>
                  <a:pt x="0" y="120396"/>
                </a:lnTo>
                <a:close/>
              </a:path>
            </a:pathLst>
          </a:custGeom>
          <a:ln w="25400">
            <a:solidFill>
              <a:srgbClr val="585FB0"/>
            </a:solidFill>
          </a:ln>
        </p:spPr>
        <p:txBody>
          <a:bodyPr wrap="square" lIns="0" tIns="0" rIns="0" bIns="0" rtlCol="0"/>
          <a:lstStyle/>
          <a:p/>
        </p:txBody>
      </p:sp>
      <p:sp>
        <p:nvSpPr>
          <p:cNvPr id="65" name="object 65"/>
          <p:cNvSpPr/>
          <p:nvPr/>
        </p:nvSpPr>
        <p:spPr>
          <a:xfrm>
            <a:off x="4424933" y="4251197"/>
            <a:ext cx="120650" cy="120650"/>
          </a:xfrm>
          <a:custGeom>
            <a:avLst/>
            <a:gdLst/>
            <a:ahLst/>
            <a:cxnLst/>
            <a:rect l="l" t="t" r="r" b="b"/>
            <a:pathLst>
              <a:path w="120650" h="120650">
                <a:moveTo>
                  <a:pt x="0" y="120395"/>
                </a:moveTo>
                <a:lnTo>
                  <a:pt x="120395" y="120395"/>
                </a:lnTo>
                <a:lnTo>
                  <a:pt x="120395" y="0"/>
                </a:lnTo>
                <a:lnTo>
                  <a:pt x="0" y="0"/>
                </a:lnTo>
                <a:lnTo>
                  <a:pt x="0" y="120395"/>
                </a:lnTo>
                <a:close/>
              </a:path>
            </a:pathLst>
          </a:custGeom>
          <a:solidFill>
            <a:srgbClr val="FFFFFF"/>
          </a:solidFill>
        </p:spPr>
        <p:txBody>
          <a:bodyPr wrap="square" lIns="0" tIns="0" rIns="0" bIns="0" rtlCol="0"/>
          <a:lstStyle/>
          <a:p/>
        </p:txBody>
      </p:sp>
      <p:sp>
        <p:nvSpPr>
          <p:cNvPr id="66" name="object 66"/>
          <p:cNvSpPr/>
          <p:nvPr/>
        </p:nvSpPr>
        <p:spPr>
          <a:xfrm>
            <a:off x="4424933" y="4251197"/>
            <a:ext cx="120650" cy="120650"/>
          </a:xfrm>
          <a:custGeom>
            <a:avLst/>
            <a:gdLst/>
            <a:ahLst/>
            <a:cxnLst/>
            <a:rect l="l" t="t" r="r" b="b"/>
            <a:pathLst>
              <a:path w="120650" h="120650">
                <a:moveTo>
                  <a:pt x="0" y="120395"/>
                </a:moveTo>
                <a:lnTo>
                  <a:pt x="120395" y="120395"/>
                </a:lnTo>
                <a:lnTo>
                  <a:pt x="120395" y="0"/>
                </a:lnTo>
                <a:lnTo>
                  <a:pt x="0" y="0"/>
                </a:lnTo>
                <a:lnTo>
                  <a:pt x="0" y="120395"/>
                </a:lnTo>
                <a:close/>
              </a:path>
            </a:pathLst>
          </a:custGeom>
          <a:ln w="25400">
            <a:solidFill>
              <a:srgbClr val="5860B1"/>
            </a:solidFill>
          </a:ln>
        </p:spPr>
        <p:txBody>
          <a:bodyPr wrap="square" lIns="0" tIns="0" rIns="0" bIns="0" rtlCol="0"/>
          <a:lstStyle/>
          <a:p/>
        </p:txBody>
      </p:sp>
      <p:sp>
        <p:nvSpPr>
          <p:cNvPr id="67" name="object 67"/>
          <p:cNvSpPr/>
          <p:nvPr/>
        </p:nvSpPr>
        <p:spPr>
          <a:xfrm>
            <a:off x="4424933" y="4530090"/>
            <a:ext cx="120650" cy="120650"/>
          </a:xfrm>
          <a:custGeom>
            <a:avLst/>
            <a:gdLst/>
            <a:ahLst/>
            <a:cxnLst/>
            <a:rect l="l" t="t" r="r" b="b"/>
            <a:pathLst>
              <a:path w="120650" h="120650">
                <a:moveTo>
                  <a:pt x="0" y="120395"/>
                </a:moveTo>
                <a:lnTo>
                  <a:pt x="120395" y="120395"/>
                </a:lnTo>
                <a:lnTo>
                  <a:pt x="120395" y="0"/>
                </a:lnTo>
                <a:lnTo>
                  <a:pt x="0" y="0"/>
                </a:lnTo>
                <a:lnTo>
                  <a:pt x="0" y="120395"/>
                </a:lnTo>
                <a:close/>
              </a:path>
            </a:pathLst>
          </a:custGeom>
          <a:solidFill>
            <a:srgbClr val="FFFFFF"/>
          </a:solidFill>
        </p:spPr>
        <p:txBody>
          <a:bodyPr wrap="square" lIns="0" tIns="0" rIns="0" bIns="0" rtlCol="0"/>
          <a:lstStyle/>
          <a:p/>
        </p:txBody>
      </p:sp>
      <p:sp>
        <p:nvSpPr>
          <p:cNvPr id="68" name="object 68"/>
          <p:cNvSpPr/>
          <p:nvPr/>
        </p:nvSpPr>
        <p:spPr>
          <a:xfrm>
            <a:off x="4424933" y="4530090"/>
            <a:ext cx="120650" cy="120650"/>
          </a:xfrm>
          <a:custGeom>
            <a:avLst/>
            <a:gdLst/>
            <a:ahLst/>
            <a:cxnLst/>
            <a:rect l="l" t="t" r="r" b="b"/>
            <a:pathLst>
              <a:path w="120650" h="120650">
                <a:moveTo>
                  <a:pt x="0" y="120395"/>
                </a:moveTo>
                <a:lnTo>
                  <a:pt x="120395" y="120395"/>
                </a:lnTo>
                <a:lnTo>
                  <a:pt x="120395" y="0"/>
                </a:lnTo>
                <a:lnTo>
                  <a:pt x="0" y="0"/>
                </a:lnTo>
                <a:lnTo>
                  <a:pt x="0" y="120395"/>
                </a:lnTo>
                <a:close/>
              </a:path>
            </a:pathLst>
          </a:custGeom>
          <a:ln w="25400">
            <a:solidFill>
              <a:srgbClr val="5762B3"/>
            </a:solidFill>
          </a:ln>
        </p:spPr>
        <p:txBody>
          <a:bodyPr wrap="square" lIns="0" tIns="0" rIns="0" bIns="0" rtlCol="0"/>
          <a:lstStyle/>
          <a:p/>
        </p:txBody>
      </p:sp>
      <p:sp>
        <p:nvSpPr>
          <p:cNvPr id="69" name="object 69"/>
          <p:cNvSpPr/>
          <p:nvPr/>
        </p:nvSpPr>
        <p:spPr>
          <a:xfrm>
            <a:off x="4424933" y="4810505"/>
            <a:ext cx="120650" cy="119380"/>
          </a:xfrm>
          <a:custGeom>
            <a:avLst/>
            <a:gdLst/>
            <a:ahLst/>
            <a:cxnLst/>
            <a:rect l="l" t="t" r="r" b="b"/>
            <a:pathLst>
              <a:path w="120650" h="119379">
                <a:moveTo>
                  <a:pt x="0" y="118872"/>
                </a:moveTo>
                <a:lnTo>
                  <a:pt x="120395" y="118872"/>
                </a:lnTo>
                <a:lnTo>
                  <a:pt x="120395" y="0"/>
                </a:lnTo>
                <a:lnTo>
                  <a:pt x="0" y="0"/>
                </a:lnTo>
                <a:lnTo>
                  <a:pt x="0" y="118872"/>
                </a:lnTo>
                <a:close/>
              </a:path>
            </a:pathLst>
          </a:custGeom>
          <a:solidFill>
            <a:srgbClr val="FFFFFF"/>
          </a:solidFill>
        </p:spPr>
        <p:txBody>
          <a:bodyPr wrap="square" lIns="0" tIns="0" rIns="0" bIns="0" rtlCol="0"/>
          <a:lstStyle/>
          <a:p/>
        </p:txBody>
      </p:sp>
      <p:sp>
        <p:nvSpPr>
          <p:cNvPr id="70" name="object 70"/>
          <p:cNvSpPr/>
          <p:nvPr/>
        </p:nvSpPr>
        <p:spPr>
          <a:xfrm>
            <a:off x="4424933" y="4810505"/>
            <a:ext cx="120650" cy="119380"/>
          </a:xfrm>
          <a:custGeom>
            <a:avLst/>
            <a:gdLst/>
            <a:ahLst/>
            <a:cxnLst/>
            <a:rect l="l" t="t" r="r" b="b"/>
            <a:pathLst>
              <a:path w="120650" h="119379">
                <a:moveTo>
                  <a:pt x="0" y="118872"/>
                </a:moveTo>
                <a:lnTo>
                  <a:pt x="120395" y="118872"/>
                </a:lnTo>
                <a:lnTo>
                  <a:pt x="120395" y="0"/>
                </a:lnTo>
                <a:lnTo>
                  <a:pt x="0" y="0"/>
                </a:lnTo>
                <a:lnTo>
                  <a:pt x="0" y="118872"/>
                </a:lnTo>
                <a:close/>
              </a:path>
            </a:pathLst>
          </a:custGeom>
          <a:ln w="25399">
            <a:solidFill>
              <a:srgbClr val="5764B4"/>
            </a:solidFill>
          </a:ln>
        </p:spPr>
        <p:txBody>
          <a:bodyPr wrap="square" lIns="0" tIns="0" rIns="0" bIns="0" rtlCol="0"/>
          <a:lstStyle/>
          <a:p/>
        </p:txBody>
      </p:sp>
      <p:sp>
        <p:nvSpPr>
          <p:cNvPr id="71" name="object 71"/>
          <p:cNvSpPr/>
          <p:nvPr/>
        </p:nvSpPr>
        <p:spPr>
          <a:xfrm>
            <a:off x="4424933" y="5089397"/>
            <a:ext cx="120650" cy="119380"/>
          </a:xfrm>
          <a:custGeom>
            <a:avLst/>
            <a:gdLst/>
            <a:ahLst/>
            <a:cxnLst/>
            <a:rect l="l" t="t" r="r" b="b"/>
            <a:pathLst>
              <a:path w="120650" h="119379">
                <a:moveTo>
                  <a:pt x="0" y="118871"/>
                </a:moveTo>
                <a:lnTo>
                  <a:pt x="120395" y="118871"/>
                </a:lnTo>
                <a:lnTo>
                  <a:pt x="120395" y="0"/>
                </a:lnTo>
                <a:lnTo>
                  <a:pt x="0" y="0"/>
                </a:lnTo>
                <a:lnTo>
                  <a:pt x="0" y="118871"/>
                </a:lnTo>
                <a:close/>
              </a:path>
            </a:pathLst>
          </a:custGeom>
          <a:solidFill>
            <a:srgbClr val="FFFFFF"/>
          </a:solidFill>
        </p:spPr>
        <p:txBody>
          <a:bodyPr wrap="square" lIns="0" tIns="0" rIns="0" bIns="0" rtlCol="0"/>
          <a:lstStyle/>
          <a:p/>
        </p:txBody>
      </p:sp>
      <p:sp>
        <p:nvSpPr>
          <p:cNvPr id="72" name="object 72"/>
          <p:cNvSpPr/>
          <p:nvPr/>
        </p:nvSpPr>
        <p:spPr>
          <a:xfrm>
            <a:off x="4424933" y="5089397"/>
            <a:ext cx="120650" cy="119380"/>
          </a:xfrm>
          <a:custGeom>
            <a:avLst/>
            <a:gdLst/>
            <a:ahLst/>
            <a:cxnLst/>
            <a:rect l="l" t="t" r="r" b="b"/>
            <a:pathLst>
              <a:path w="120650" h="119379">
                <a:moveTo>
                  <a:pt x="0" y="118871"/>
                </a:moveTo>
                <a:lnTo>
                  <a:pt x="120395" y="118871"/>
                </a:lnTo>
                <a:lnTo>
                  <a:pt x="120395" y="0"/>
                </a:lnTo>
                <a:lnTo>
                  <a:pt x="0" y="0"/>
                </a:lnTo>
                <a:lnTo>
                  <a:pt x="0" y="118871"/>
                </a:lnTo>
                <a:close/>
              </a:path>
            </a:pathLst>
          </a:custGeom>
          <a:ln w="25400">
            <a:solidFill>
              <a:srgbClr val="5667B4"/>
            </a:solidFill>
          </a:ln>
        </p:spPr>
        <p:txBody>
          <a:bodyPr wrap="square" lIns="0" tIns="0" rIns="0" bIns="0" rtlCol="0"/>
          <a:lstStyle/>
          <a:p/>
        </p:txBody>
      </p:sp>
      <p:sp>
        <p:nvSpPr>
          <p:cNvPr id="73" name="object 73"/>
          <p:cNvSpPr/>
          <p:nvPr/>
        </p:nvSpPr>
        <p:spPr>
          <a:xfrm>
            <a:off x="4424933" y="5368290"/>
            <a:ext cx="120650" cy="120650"/>
          </a:xfrm>
          <a:custGeom>
            <a:avLst/>
            <a:gdLst/>
            <a:ahLst/>
            <a:cxnLst/>
            <a:rect l="l" t="t" r="r" b="b"/>
            <a:pathLst>
              <a:path w="120650" h="120650">
                <a:moveTo>
                  <a:pt x="0" y="120396"/>
                </a:moveTo>
                <a:lnTo>
                  <a:pt x="120395" y="120396"/>
                </a:lnTo>
                <a:lnTo>
                  <a:pt x="120395" y="0"/>
                </a:lnTo>
                <a:lnTo>
                  <a:pt x="0" y="0"/>
                </a:lnTo>
                <a:lnTo>
                  <a:pt x="0" y="120396"/>
                </a:lnTo>
                <a:close/>
              </a:path>
            </a:pathLst>
          </a:custGeom>
          <a:solidFill>
            <a:srgbClr val="FFFFFF"/>
          </a:solidFill>
        </p:spPr>
        <p:txBody>
          <a:bodyPr wrap="square" lIns="0" tIns="0" rIns="0" bIns="0" rtlCol="0"/>
          <a:lstStyle/>
          <a:p/>
        </p:txBody>
      </p:sp>
      <p:sp>
        <p:nvSpPr>
          <p:cNvPr id="74" name="object 74"/>
          <p:cNvSpPr/>
          <p:nvPr/>
        </p:nvSpPr>
        <p:spPr>
          <a:xfrm>
            <a:off x="4424933" y="5368290"/>
            <a:ext cx="120650" cy="120650"/>
          </a:xfrm>
          <a:custGeom>
            <a:avLst/>
            <a:gdLst/>
            <a:ahLst/>
            <a:cxnLst/>
            <a:rect l="l" t="t" r="r" b="b"/>
            <a:pathLst>
              <a:path w="120650" h="120650">
                <a:moveTo>
                  <a:pt x="0" y="120396"/>
                </a:moveTo>
                <a:lnTo>
                  <a:pt x="120395" y="120396"/>
                </a:lnTo>
                <a:lnTo>
                  <a:pt x="120395" y="0"/>
                </a:lnTo>
                <a:lnTo>
                  <a:pt x="0" y="0"/>
                </a:lnTo>
                <a:lnTo>
                  <a:pt x="0" y="120396"/>
                </a:lnTo>
                <a:close/>
              </a:path>
            </a:pathLst>
          </a:custGeom>
          <a:ln w="25400">
            <a:solidFill>
              <a:srgbClr val="5669B5"/>
            </a:solidFill>
          </a:ln>
        </p:spPr>
        <p:txBody>
          <a:bodyPr wrap="square" lIns="0" tIns="0" rIns="0" bIns="0" rtlCol="0"/>
          <a:lstStyle/>
          <a:p/>
        </p:txBody>
      </p:sp>
      <p:sp>
        <p:nvSpPr>
          <p:cNvPr id="75" name="object 75"/>
          <p:cNvSpPr/>
          <p:nvPr/>
        </p:nvSpPr>
        <p:spPr>
          <a:xfrm>
            <a:off x="4424933" y="5647182"/>
            <a:ext cx="120650" cy="120650"/>
          </a:xfrm>
          <a:custGeom>
            <a:avLst/>
            <a:gdLst/>
            <a:ahLst/>
            <a:cxnLst/>
            <a:rect l="l" t="t" r="r" b="b"/>
            <a:pathLst>
              <a:path w="120650" h="120650">
                <a:moveTo>
                  <a:pt x="0" y="120396"/>
                </a:moveTo>
                <a:lnTo>
                  <a:pt x="120395" y="120396"/>
                </a:lnTo>
                <a:lnTo>
                  <a:pt x="120395" y="0"/>
                </a:lnTo>
                <a:lnTo>
                  <a:pt x="0" y="0"/>
                </a:lnTo>
                <a:lnTo>
                  <a:pt x="0" y="120396"/>
                </a:lnTo>
                <a:close/>
              </a:path>
            </a:pathLst>
          </a:custGeom>
          <a:solidFill>
            <a:srgbClr val="FFFFFF"/>
          </a:solidFill>
        </p:spPr>
        <p:txBody>
          <a:bodyPr wrap="square" lIns="0" tIns="0" rIns="0" bIns="0" rtlCol="0"/>
          <a:lstStyle/>
          <a:p/>
        </p:txBody>
      </p:sp>
      <p:sp>
        <p:nvSpPr>
          <p:cNvPr id="76" name="object 76"/>
          <p:cNvSpPr/>
          <p:nvPr/>
        </p:nvSpPr>
        <p:spPr>
          <a:xfrm>
            <a:off x="4424933" y="5647182"/>
            <a:ext cx="120650" cy="120650"/>
          </a:xfrm>
          <a:custGeom>
            <a:avLst/>
            <a:gdLst/>
            <a:ahLst/>
            <a:cxnLst/>
            <a:rect l="l" t="t" r="r" b="b"/>
            <a:pathLst>
              <a:path w="120650" h="120650">
                <a:moveTo>
                  <a:pt x="0" y="120396"/>
                </a:moveTo>
                <a:lnTo>
                  <a:pt x="120395" y="120396"/>
                </a:lnTo>
                <a:lnTo>
                  <a:pt x="120395" y="0"/>
                </a:lnTo>
                <a:lnTo>
                  <a:pt x="0" y="0"/>
                </a:lnTo>
                <a:lnTo>
                  <a:pt x="0" y="120396"/>
                </a:lnTo>
                <a:close/>
              </a:path>
            </a:pathLst>
          </a:custGeom>
          <a:ln w="25400">
            <a:solidFill>
              <a:srgbClr val="556BB6"/>
            </a:solidFill>
          </a:ln>
        </p:spPr>
        <p:txBody>
          <a:bodyPr wrap="square" lIns="0" tIns="0" rIns="0" bIns="0" rtlCol="0"/>
          <a:lstStyle/>
          <a:p/>
        </p:txBody>
      </p:sp>
      <p:sp>
        <p:nvSpPr>
          <p:cNvPr id="77" name="object 77"/>
          <p:cNvSpPr/>
          <p:nvPr/>
        </p:nvSpPr>
        <p:spPr>
          <a:xfrm>
            <a:off x="4424933" y="5927597"/>
            <a:ext cx="120650" cy="119380"/>
          </a:xfrm>
          <a:custGeom>
            <a:avLst/>
            <a:gdLst/>
            <a:ahLst/>
            <a:cxnLst/>
            <a:rect l="l" t="t" r="r" b="b"/>
            <a:pathLst>
              <a:path w="120650" h="119379">
                <a:moveTo>
                  <a:pt x="0" y="118871"/>
                </a:moveTo>
                <a:lnTo>
                  <a:pt x="120395" y="118871"/>
                </a:lnTo>
                <a:lnTo>
                  <a:pt x="120395" y="0"/>
                </a:lnTo>
                <a:lnTo>
                  <a:pt x="0" y="0"/>
                </a:lnTo>
                <a:lnTo>
                  <a:pt x="0" y="118871"/>
                </a:lnTo>
                <a:close/>
              </a:path>
            </a:pathLst>
          </a:custGeom>
          <a:solidFill>
            <a:srgbClr val="FFFFFF"/>
          </a:solidFill>
        </p:spPr>
        <p:txBody>
          <a:bodyPr wrap="square" lIns="0" tIns="0" rIns="0" bIns="0" rtlCol="0"/>
          <a:lstStyle/>
          <a:p/>
        </p:txBody>
      </p:sp>
      <p:sp>
        <p:nvSpPr>
          <p:cNvPr id="78" name="object 78"/>
          <p:cNvSpPr/>
          <p:nvPr/>
        </p:nvSpPr>
        <p:spPr>
          <a:xfrm>
            <a:off x="4424933" y="5927597"/>
            <a:ext cx="120650" cy="119380"/>
          </a:xfrm>
          <a:custGeom>
            <a:avLst/>
            <a:gdLst/>
            <a:ahLst/>
            <a:cxnLst/>
            <a:rect l="l" t="t" r="r" b="b"/>
            <a:pathLst>
              <a:path w="120650" h="119379">
                <a:moveTo>
                  <a:pt x="0" y="118871"/>
                </a:moveTo>
                <a:lnTo>
                  <a:pt x="120395" y="118871"/>
                </a:lnTo>
                <a:lnTo>
                  <a:pt x="120395" y="0"/>
                </a:lnTo>
                <a:lnTo>
                  <a:pt x="0" y="0"/>
                </a:lnTo>
                <a:lnTo>
                  <a:pt x="0" y="118871"/>
                </a:lnTo>
                <a:close/>
              </a:path>
            </a:pathLst>
          </a:custGeom>
          <a:ln w="25399">
            <a:solidFill>
              <a:srgbClr val="556DB7"/>
            </a:solidFill>
          </a:ln>
        </p:spPr>
        <p:txBody>
          <a:bodyPr wrap="square" lIns="0" tIns="0" rIns="0" bIns="0" rtlCol="0"/>
          <a:lstStyle/>
          <a:p/>
        </p:txBody>
      </p:sp>
      <p:sp>
        <p:nvSpPr>
          <p:cNvPr id="79" name="object 79"/>
          <p:cNvSpPr/>
          <p:nvPr/>
        </p:nvSpPr>
        <p:spPr>
          <a:xfrm>
            <a:off x="6137909" y="1945385"/>
            <a:ext cx="1630680" cy="192405"/>
          </a:xfrm>
          <a:custGeom>
            <a:avLst/>
            <a:gdLst/>
            <a:ahLst/>
            <a:cxnLst/>
            <a:rect l="l" t="t" r="r" b="b"/>
            <a:pathLst>
              <a:path w="1630679" h="192405">
                <a:moveTo>
                  <a:pt x="0" y="192024"/>
                </a:moveTo>
                <a:lnTo>
                  <a:pt x="1630680" y="192024"/>
                </a:lnTo>
                <a:lnTo>
                  <a:pt x="1630680" y="0"/>
                </a:lnTo>
                <a:lnTo>
                  <a:pt x="0" y="0"/>
                </a:lnTo>
                <a:lnTo>
                  <a:pt x="0" y="192024"/>
                </a:lnTo>
                <a:close/>
              </a:path>
            </a:pathLst>
          </a:custGeom>
          <a:solidFill>
            <a:srgbClr val="5279B9"/>
          </a:solidFill>
        </p:spPr>
        <p:txBody>
          <a:bodyPr wrap="square" lIns="0" tIns="0" rIns="0" bIns="0" rtlCol="0"/>
          <a:lstStyle/>
          <a:p/>
        </p:txBody>
      </p:sp>
      <p:sp>
        <p:nvSpPr>
          <p:cNvPr id="80" name="object 80"/>
          <p:cNvSpPr/>
          <p:nvPr/>
        </p:nvSpPr>
        <p:spPr>
          <a:xfrm>
            <a:off x="6137909" y="1945385"/>
            <a:ext cx="1630680" cy="192405"/>
          </a:xfrm>
          <a:custGeom>
            <a:avLst/>
            <a:gdLst/>
            <a:ahLst/>
            <a:cxnLst/>
            <a:rect l="l" t="t" r="r" b="b"/>
            <a:pathLst>
              <a:path w="1630679" h="192405">
                <a:moveTo>
                  <a:pt x="0" y="192024"/>
                </a:moveTo>
                <a:lnTo>
                  <a:pt x="1630680" y="192024"/>
                </a:lnTo>
                <a:lnTo>
                  <a:pt x="1630680" y="0"/>
                </a:lnTo>
                <a:lnTo>
                  <a:pt x="0" y="0"/>
                </a:lnTo>
                <a:lnTo>
                  <a:pt x="0" y="192024"/>
                </a:lnTo>
                <a:close/>
              </a:path>
            </a:pathLst>
          </a:custGeom>
          <a:ln w="25400">
            <a:solidFill>
              <a:srgbClr val="5279B9"/>
            </a:solidFill>
          </a:ln>
        </p:spPr>
        <p:txBody>
          <a:bodyPr wrap="square" lIns="0" tIns="0" rIns="0" bIns="0" rtlCol="0"/>
          <a:lstStyle/>
          <a:p/>
        </p:txBody>
      </p:sp>
      <p:sp>
        <p:nvSpPr>
          <p:cNvPr id="81" name="object 81"/>
          <p:cNvSpPr/>
          <p:nvPr/>
        </p:nvSpPr>
        <p:spPr>
          <a:xfrm>
            <a:off x="6137909" y="2017014"/>
            <a:ext cx="119380" cy="120650"/>
          </a:xfrm>
          <a:custGeom>
            <a:avLst/>
            <a:gdLst/>
            <a:ahLst/>
            <a:cxnLst/>
            <a:rect l="l" t="t" r="r" b="b"/>
            <a:pathLst>
              <a:path w="119379" h="120650">
                <a:moveTo>
                  <a:pt x="0" y="120396"/>
                </a:moveTo>
                <a:lnTo>
                  <a:pt x="118872" y="120396"/>
                </a:lnTo>
                <a:lnTo>
                  <a:pt x="118872" y="0"/>
                </a:lnTo>
                <a:lnTo>
                  <a:pt x="0" y="0"/>
                </a:lnTo>
                <a:lnTo>
                  <a:pt x="0" y="120396"/>
                </a:lnTo>
                <a:close/>
              </a:path>
            </a:pathLst>
          </a:custGeom>
          <a:solidFill>
            <a:srgbClr val="FFFFFF">
              <a:alpha val="90194"/>
            </a:srgbClr>
          </a:solidFill>
        </p:spPr>
        <p:txBody>
          <a:bodyPr wrap="square" lIns="0" tIns="0" rIns="0" bIns="0" rtlCol="0"/>
          <a:lstStyle/>
          <a:p/>
        </p:txBody>
      </p:sp>
      <p:sp>
        <p:nvSpPr>
          <p:cNvPr id="82" name="object 82"/>
          <p:cNvSpPr/>
          <p:nvPr/>
        </p:nvSpPr>
        <p:spPr>
          <a:xfrm>
            <a:off x="6137909" y="2017014"/>
            <a:ext cx="119380" cy="120650"/>
          </a:xfrm>
          <a:custGeom>
            <a:avLst/>
            <a:gdLst/>
            <a:ahLst/>
            <a:cxnLst/>
            <a:rect l="l" t="t" r="r" b="b"/>
            <a:pathLst>
              <a:path w="119379" h="120650">
                <a:moveTo>
                  <a:pt x="0" y="120396"/>
                </a:moveTo>
                <a:lnTo>
                  <a:pt x="118872" y="120396"/>
                </a:lnTo>
                <a:lnTo>
                  <a:pt x="118872" y="0"/>
                </a:lnTo>
                <a:lnTo>
                  <a:pt x="0" y="0"/>
                </a:lnTo>
                <a:lnTo>
                  <a:pt x="0" y="120396"/>
                </a:lnTo>
                <a:close/>
              </a:path>
            </a:pathLst>
          </a:custGeom>
          <a:ln w="25400">
            <a:solidFill>
              <a:srgbClr val="5279B9"/>
            </a:solidFill>
          </a:ln>
        </p:spPr>
        <p:txBody>
          <a:bodyPr wrap="square" lIns="0" tIns="0" rIns="0" bIns="0" rtlCol="0"/>
          <a:lstStyle/>
          <a:p/>
        </p:txBody>
      </p:sp>
      <p:sp>
        <p:nvSpPr>
          <p:cNvPr id="83" name="object 83"/>
          <p:cNvSpPr txBox="1"/>
          <p:nvPr/>
        </p:nvSpPr>
        <p:spPr>
          <a:xfrm>
            <a:off x="6144005" y="1596390"/>
            <a:ext cx="1433830" cy="316865"/>
          </a:xfrm>
          <a:prstGeom prst="rect">
            <a:avLst/>
          </a:prstGeom>
        </p:spPr>
        <p:txBody>
          <a:bodyPr vert="horz" wrap="square" lIns="0" tIns="12065" rIns="0" bIns="0" rtlCol="0">
            <a:spAutoFit/>
          </a:bodyPr>
          <a:lstStyle/>
          <a:p>
            <a:pPr marL="12700">
              <a:lnSpc>
                <a:spcPts val="1190"/>
              </a:lnSpc>
              <a:spcBef>
                <a:spcPts val="95"/>
              </a:spcBef>
            </a:pPr>
            <a:r>
              <a:rPr sz="1000" b="1" dirty="0">
                <a:solidFill>
                  <a:srgbClr val="FF0000"/>
                </a:solidFill>
                <a:latin typeface="宋体" panose="02010600030101010101" pitchFamily="2" charset="-122"/>
                <a:cs typeface="宋体" panose="02010600030101010101" pitchFamily="2" charset="-122"/>
              </a:rPr>
              <a:t>生物材料和土地利用相关</a:t>
            </a:r>
            <a:endParaRPr sz="1000">
              <a:latin typeface="宋体" panose="02010600030101010101" pitchFamily="2" charset="-122"/>
              <a:cs typeface="宋体" panose="02010600030101010101" pitchFamily="2" charset="-122"/>
            </a:endParaRPr>
          </a:p>
          <a:p>
            <a:pPr marL="12700">
              <a:lnSpc>
                <a:spcPts val="1190"/>
              </a:lnSpc>
            </a:pPr>
            <a:r>
              <a:rPr sz="1000" b="1" dirty="0">
                <a:solidFill>
                  <a:srgbClr val="FF0000"/>
                </a:solidFill>
                <a:latin typeface="宋体" panose="02010600030101010101" pitchFamily="2" charset="-122"/>
                <a:cs typeface="宋体" panose="02010600030101010101" pitchFamily="2" charset="-122"/>
              </a:rPr>
              <a:t>（</a:t>
            </a:r>
            <a:r>
              <a:rPr sz="1000" b="1" dirty="0">
                <a:solidFill>
                  <a:srgbClr val="FF0000"/>
                </a:solidFill>
                <a:latin typeface="Times New Roman" panose="02020603050405020304"/>
                <a:cs typeface="Times New Roman" panose="02020603050405020304"/>
              </a:rPr>
              <a:t>7</a:t>
            </a:r>
            <a:r>
              <a:rPr sz="1000" b="1" dirty="0">
                <a:solidFill>
                  <a:srgbClr val="FF0000"/>
                </a:solidFill>
                <a:latin typeface="宋体" panose="02010600030101010101" pitchFamily="2" charset="-122"/>
                <a:cs typeface="宋体" panose="02010600030101010101" pitchFamily="2" charset="-122"/>
              </a:rPr>
              <a:t>个）</a:t>
            </a:r>
            <a:endParaRPr sz="1000">
              <a:latin typeface="宋体" panose="02010600030101010101" pitchFamily="2" charset="-122"/>
              <a:cs typeface="宋体" panose="02010600030101010101" pitchFamily="2" charset="-122"/>
            </a:endParaRPr>
          </a:p>
        </p:txBody>
      </p:sp>
      <p:sp>
        <p:nvSpPr>
          <p:cNvPr id="84" name="object 84"/>
          <p:cNvSpPr/>
          <p:nvPr/>
        </p:nvSpPr>
        <p:spPr>
          <a:xfrm>
            <a:off x="6137909" y="2297429"/>
            <a:ext cx="119380" cy="119380"/>
          </a:xfrm>
          <a:custGeom>
            <a:avLst/>
            <a:gdLst/>
            <a:ahLst/>
            <a:cxnLst/>
            <a:rect l="l" t="t" r="r" b="b"/>
            <a:pathLst>
              <a:path w="119379" h="119380">
                <a:moveTo>
                  <a:pt x="0" y="118872"/>
                </a:moveTo>
                <a:lnTo>
                  <a:pt x="118872" y="118872"/>
                </a:lnTo>
                <a:lnTo>
                  <a:pt x="118872" y="0"/>
                </a:lnTo>
                <a:lnTo>
                  <a:pt x="0" y="0"/>
                </a:lnTo>
                <a:lnTo>
                  <a:pt x="0" y="118872"/>
                </a:lnTo>
                <a:close/>
              </a:path>
            </a:pathLst>
          </a:custGeom>
          <a:solidFill>
            <a:srgbClr val="FFFFFF"/>
          </a:solidFill>
        </p:spPr>
        <p:txBody>
          <a:bodyPr wrap="square" lIns="0" tIns="0" rIns="0" bIns="0" rtlCol="0"/>
          <a:lstStyle/>
          <a:p/>
        </p:txBody>
      </p:sp>
      <p:sp>
        <p:nvSpPr>
          <p:cNvPr id="85" name="object 85"/>
          <p:cNvSpPr/>
          <p:nvPr/>
        </p:nvSpPr>
        <p:spPr>
          <a:xfrm>
            <a:off x="6137909" y="2297429"/>
            <a:ext cx="119380" cy="119380"/>
          </a:xfrm>
          <a:custGeom>
            <a:avLst/>
            <a:gdLst/>
            <a:ahLst/>
            <a:cxnLst/>
            <a:rect l="l" t="t" r="r" b="b"/>
            <a:pathLst>
              <a:path w="119379" h="119380">
                <a:moveTo>
                  <a:pt x="0" y="118872"/>
                </a:moveTo>
                <a:lnTo>
                  <a:pt x="118872" y="118872"/>
                </a:lnTo>
                <a:lnTo>
                  <a:pt x="118872" y="0"/>
                </a:lnTo>
                <a:lnTo>
                  <a:pt x="0" y="0"/>
                </a:lnTo>
                <a:lnTo>
                  <a:pt x="0" y="118872"/>
                </a:lnTo>
                <a:close/>
              </a:path>
            </a:pathLst>
          </a:custGeom>
          <a:ln w="25400">
            <a:solidFill>
              <a:srgbClr val="546FB7"/>
            </a:solidFill>
          </a:ln>
        </p:spPr>
        <p:txBody>
          <a:bodyPr wrap="square" lIns="0" tIns="0" rIns="0" bIns="0" rtlCol="0"/>
          <a:lstStyle/>
          <a:p/>
        </p:txBody>
      </p:sp>
      <p:sp>
        <p:nvSpPr>
          <p:cNvPr id="86" name="object 86"/>
          <p:cNvSpPr txBox="1"/>
          <p:nvPr/>
        </p:nvSpPr>
        <p:spPr>
          <a:xfrm>
            <a:off x="6310376" y="2254376"/>
            <a:ext cx="409575" cy="165735"/>
          </a:xfrm>
          <a:prstGeom prst="rect">
            <a:avLst/>
          </a:prstGeom>
        </p:spPr>
        <p:txBody>
          <a:bodyPr vert="horz" wrap="square" lIns="0" tIns="12065" rIns="0" bIns="0" rtlCol="0">
            <a:spAutoFit/>
          </a:bodyPr>
          <a:lstStyle/>
          <a:p>
            <a:pPr marL="12700">
              <a:lnSpc>
                <a:spcPct val="100000"/>
              </a:lnSpc>
              <a:spcBef>
                <a:spcPts val="95"/>
              </a:spcBef>
            </a:pPr>
            <a:r>
              <a:rPr sz="1000" b="1" dirty="0">
                <a:latin typeface="宋体" panose="02010600030101010101" pitchFamily="2" charset="-122"/>
                <a:cs typeface="宋体" panose="02010600030101010101" pitchFamily="2" charset="-122"/>
              </a:rPr>
              <a:t>生物质</a:t>
            </a:r>
            <a:endParaRPr sz="1000">
              <a:latin typeface="宋体" panose="02010600030101010101" pitchFamily="2" charset="-122"/>
              <a:cs typeface="宋体" panose="02010600030101010101" pitchFamily="2" charset="-122"/>
            </a:endParaRPr>
          </a:p>
        </p:txBody>
      </p:sp>
      <p:sp>
        <p:nvSpPr>
          <p:cNvPr id="87" name="object 87"/>
          <p:cNvSpPr/>
          <p:nvPr/>
        </p:nvSpPr>
        <p:spPr>
          <a:xfrm>
            <a:off x="6137909" y="2576322"/>
            <a:ext cx="119380" cy="119380"/>
          </a:xfrm>
          <a:custGeom>
            <a:avLst/>
            <a:gdLst/>
            <a:ahLst/>
            <a:cxnLst/>
            <a:rect l="l" t="t" r="r" b="b"/>
            <a:pathLst>
              <a:path w="119379" h="119380">
                <a:moveTo>
                  <a:pt x="0" y="118872"/>
                </a:moveTo>
                <a:lnTo>
                  <a:pt x="118872" y="118872"/>
                </a:lnTo>
                <a:lnTo>
                  <a:pt x="118872" y="0"/>
                </a:lnTo>
                <a:lnTo>
                  <a:pt x="0" y="0"/>
                </a:lnTo>
                <a:lnTo>
                  <a:pt x="0" y="118872"/>
                </a:lnTo>
                <a:close/>
              </a:path>
            </a:pathLst>
          </a:custGeom>
          <a:solidFill>
            <a:srgbClr val="FFFFFF"/>
          </a:solidFill>
        </p:spPr>
        <p:txBody>
          <a:bodyPr wrap="square" lIns="0" tIns="0" rIns="0" bIns="0" rtlCol="0"/>
          <a:lstStyle/>
          <a:p/>
        </p:txBody>
      </p:sp>
      <p:sp>
        <p:nvSpPr>
          <p:cNvPr id="88" name="object 88"/>
          <p:cNvSpPr/>
          <p:nvPr/>
        </p:nvSpPr>
        <p:spPr>
          <a:xfrm>
            <a:off x="6137909" y="2576322"/>
            <a:ext cx="119380" cy="119380"/>
          </a:xfrm>
          <a:custGeom>
            <a:avLst/>
            <a:gdLst/>
            <a:ahLst/>
            <a:cxnLst/>
            <a:rect l="l" t="t" r="r" b="b"/>
            <a:pathLst>
              <a:path w="119379" h="119380">
                <a:moveTo>
                  <a:pt x="0" y="118872"/>
                </a:moveTo>
                <a:lnTo>
                  <a:pt x="118872" y="118872"/>
                </a:lnTo>
                <a:lnTo>
                  <a:pt x="118872" y="0"/>
                </a:lnTo>
                <a:lnTo>
                  <a:pt x="0" y="0"/>
                </a:lnTo>
                <a:lnTo>
                  <a:pt x="0" y="118872"/>
                </a:lnTo>
                <a:close/>
              </a:path>
            </a:pathLst>
          </a:custGeom>
          <a:ln w="25400">
            <a:solidFill>
              <a:srgbClr val="5373B8"/>
            </a:solidFill>
          </a:ln>
        </p:spPr>
        <p:txBody>
          <a:bodyPr wrap="square" lIns="0" tIns="0" rIns="0" bIns="0" rtlCol="0"/>
          <a:lstStyle/>
          <a:p/>
        </p:txBody>
      </p:sp>
      <p:sp>
        <p:nvSpPr>
          <p:cNvPr id="89" name="object 89"/>
          <p:cNvSpPr txBox="1"/>
          <p:nvPr/>
        </p:nvSpPr>
        <p:spPr>
          <a:xfrm>
            <a:off x="6310376" y="2533649"/>
            <a:ext cx="409575" cy="165735"/>
          </a:xfrm>
          <a:prstGeom prst="rect">
            <a:avLst/>
          </a:prstGeom>
        </p:spPr>
        <p:txBody>
          <a:bodyPr vert="horz" wrap="square" lIns="0" tIns="12065" rIns="0" bIns="0" rtlCol="0">
            <a:spAutoFit/>
          </a:bodyPr>
          <a:lstStyle/>
          <a:p>
            <a:pPr marL="12700">
              <a:lnSpc>
                <a:spcPct val="100000"/>
              </a:lnSpc>
              <a:spcBef>
                <a:spcPts val="95"/>
              </a:spcBef>
            </a:pPr>
            <a:r>
              <a:rPr sz="1000" b="1" dirty="0">
                <a:latin typeface="宋体" panose="02010600030101010101" pitchFamily="2" charset="-122"/>
                <a:cs typeface="宋体" panose="02010600030101010101" pitchFamily="2" charset="-122"/>
              </a:rPr>
              <a:t>生物碳</a:t>
            </a:r>
            <a:endParaRPr sz="1000">
              <a:latin typeface="宋体" panose="02010600030101010101" pitchFamily="2" charset="-122"/>
              <a:cs typeface="宋体" panose="02010600030101010101" pitchFamily="2" charset="-122"/>
            </a:endParaRPr>
          </a:p>
        </p:txBody>
      </p:sp>
      <p:sp>
        <p:nvSpPr>
          <p:cNvPr id="90" name="object 90"/>
          <p:cNvSpPr/>
          <p:nvPr/>
        </p:nvSpPr>
        <p:spPr>
          <a:xfrm>
            <a:off x="6137909" y="2855214"/>
            <a:ext cx="119380" cy="120650"/>
          </a:xfrm>
          <a:custGeom>
            <a:avLst/>
            <a:gdLst/>
            <a:ahLst/>
            <a:cxnLst/>
            <a:rect l="l" t="t" r="r" b="b"/>
            <a:pathLst>
              <a:path w="119379" h="120650">
                <a:moveTo>
                  <a:pt x="0" y="120396"/>
                </a:moveTo>
                <a:lnTo>
                  <a:pt x="118872" y="120396"/>
                </a:lnTo>
                <a:lnTo>
                  <a:pt x="118872" y="0"/>
                </a:lnTo>
                <a:lnTo>
                  <a:pt x="0" y="0"/>
                </a:lnTo>
                <a:lnTo>
                  <a:pt x="0" y="120396"/>
                </a:lnTo>
                <a:close/>
              </a:path>
            </a:pathLst>
          </a:custGeom>
          <a:solidFill>
            <a:srgbClr val="FFFFFF"/>
          </a:solidFill>
        </p:spPr>
        <p:txBody>
          <a:bodyPr wrap="square" lIns="0" tIns="0" rIns="0" bIns="0" rtlCol="0"/>
          <a:lstStyle/>
          <a:p/>
        </p:txBody>
      </p:sp>
      <p:sp>
        <p:nvSpPr>
          <p:cNvPr id="91" name="object 91"/>
          <p:cNvSpPr/>
          <p:nvPr/>
        </p:nvSpPr>
        <p:spPr>
          <a:xfrm>
            <a:off x="6137909" y="2855214"/>
            <a:ext cx="119380" cy="120650"/>
          </a:xfrm>
          <a:custGeom>
            <a:avLst/>
            <a:gdLst/>
            <a:ahLst/>
            <a:cxnLst/>
            <a:rect l="l" t="t" r="r" b="b"/>
            <a:pathLst>
              <a:path w="119379" h="120650">
                <a:moveTo>
                  <a:pt x="0" y="120396"/>
                </a:moveTo>
                <a:lnTo>
                  <a:pt x="118872" y="120396"/>
                </a:lnTo>
                <a:lnTo>
                  <a:pt x="118872" y="0"/>
                </a:lnTo>
                <a:lnTo>
                  <a:pt x="0" y="0"/>
                </a:lnTo>
                <a:lnTo>
                  <a:pt x="0" y="120396"/>
                </a:lnTo>
                <a:close/>
              </a:path>
            </a:pathLst>
          </a:custGeom>
          <a:ln w="25400">
            <a:solidFill>
              <a:srgbClr val="5375B8"/>
            </a:solidFill>
          </a:ln>
        </p:spPr>
        <p:txBody>
          <a:bodyPr wrap="square" lIns="0" tIns="0" rIns="0" bIns="0" rtlCol="0"/>
          <a:lstStyle/>
          <a:p/>
        </p:txBody>
      </p:sp>
      <p:sp>
        <p:nvSpPr>
          <p:cNvPr id="92" name="object 92"/>
          <p:cNvSpPr/>
          <p:nvPr/>
        </p:nvSpPr>
        <p:spPr>
          <a:xfrm>
            <a:off x="6137909" y="3134105"/>
            <a:ext cx="119380" cy="120650"/>
          </a:xfrm>
          <a:custGeom>
            <a:avLst/>
            <a:gdLst/>
            <a:ahLst/>
            <a:cxnLst/>
            <a:rect l="l" t="t" r="r" b="b"/>
            <a:pathLst>
              <a:path w="119379" h="120650">
                <a:moveTo>
                  <a:pt x="0" y="120396"/>
                </a:moveTo>
                <a:lnTo>
                  <a:pt x="118872" y="120396"/>
                </a:lnTo>
                <a:lnTo>
                  <a:pt x="118872" y="0"/>
                </a:lnTo>
                <a:lnTo>
                  <a:pt x="0" y="0"/>
                </a:lnTo>
                <a:lnTo>
                  <a:pt x="0" y="120396"/>
                </a:lnTo>
                <a:close/>
              </a:path>
            </a:pathLst>
          </a:custGeom>
          <a:solidFill>
            <a:srgbClr val="FFFFFF"/>
          </a:solidFill>
        </p:spPr>
        <p:txBody>
          <a:bodyPr wrap="square" lIns="0" tIns="0" rIns="0" bIns="0" rtlCol="0"/>
          <a:lstStyle/>
          <a:p/>
        </p:txBody>
      </p:sp>
      <p:sp>
        <p:nvSpPr>
          <p:cNvPr id="93" name="object 93"/>
          <p:cNvSpPr/>
          <p:nvPr/>
        </p:nvSpPr>
        <p:spPr>
          <a:xfrm>
            <a:off x="6137909" y="3134105"/>
            <a:ext cx="119380" cy="120650"/>
          </a:xfrm>
          <a:custGeom>
            <a:avLst/>
            <a:gdLst/>
            <a:ahLst/>
            <a:cxnLst/>
            <a:rect l="l" t="t" r="r" b="b"/>
            <a:pathLst>
              <a:path w="119379" h="120650">
                <a:moveTo>
                  <a:pt x="0" y="120396"/>
                </a:moveTo>
                <a:lnTo>
                  <a:pt x="118872" y="120396"/>
                </a:lnTo>
                <a:lnTo>
                  <a:pt x="118872" y="0"/>
                </a:lnTo>
                <a:lnTo>
                  <a:pt x="0" y="0"/>
                </a:lnTo>
                <a:lnTo>
                  <a:pt x="0" y="120396"/>
                </a:lnTo>
                <a:close/>
              </a:path>
            </a:pathLst>
          </a:custGeom>
          <a:ln w="25400">
            <a:solidFill>
              <a:srgbClr val="5278B9"/>
            </a:solidFill>
          </a:ln>
        </p:spPr>
        <p:txBody>
          <a:bodyPr wrap="square" lIns="0" tIns="0" rIns="0" bIns="0" rtlCol="0"/>
          <a:lstStyle/>
          <a:p/>
        </p:txBody>
      </p:sp>
      <p:sp>
        <p:nvSpPr>
          <p:cNvPr id="94" name="object 94"/>
          <p:cNvSpPr/>
          <p:nvPr/>
        </p:nvSpPr>
        <p:spPr>
          <a:xfrm>
            <a:off x="6137909" y="3414521"/>
            <a:ext cx="119380" cy="119380"/>
          </a:xfrm>
          <a:custGeom>
            <a:avLst/>
            <a:gdLst/>
            <a:ahLst/>
            <a:cxnLst/>
            <a:rect l="l" t="t" r="r" b="b"/>
            <a:pathLst>
              <a:path w="119379" h="119379">
                <a:moveTo>
                  <a:pt x="0" y="118872"/>
                </a:moveTo>
                <a:lnTo>
                  <a:pt x="118872" y="118872"/>
                </a:lnTo>
                <a:lnTo>
                  <a:pt x="118872" y="0"/>
                </a:lnTo>
                <a:lnTo>
                  <a:pt x="0" y="0"/>
                </a:lnTo>
                <a:lnTo>
                  <a:pt x="0" y="118872"/>
                </a:lnTo>
                <a:close/>
              </a:path>
            </a:pathLst>
          </a:custGeom>
          <a:solidFill>
            <a:srgbClr val="FFFFFF"/>
          </a:solidFill>
        </p:spPr>
        <p:txBody>
          <a:bodyPr wrap="square" lIns="0" tIns="0" rIns="0" bIns="0" rtlCol="0"/>
          <a:lstStyle/>
          <a:p/>
        </p:txBody>
      </p:sp>
      <p:sp>
        <p:nvSpPr>
          <p:cNvPr id="95" name="object 95"/>
          <p:cNvSpPr/>
          <p:nvPr/>
        </p:nvSpPr>
        <p:spPr>
          <a:xfrm>
            <a:off x="6137909" y="3414521"/>
            <a:ext cx="119380" cy="119380"/>
          </a:xfrm>
          <a:custGeom>
            <a:avLst/>
            <a:gdLst/>
            <a:ahLst/>
            <a:cxnLst/>
            <a:rect l="l" t="t" r="r" b="b"/>
            <a:pathLst>
              <a:path w="119379" h="119379">
                <a:moveTo>
                  <a:pt x="0" y="118872"/>
                </a:moveTo>
                <a:lnTo>
                  <a:pt x="118872" y="118872"/>
                </a:lnTo>
                <a:lnTo>
                  <a:pt x="118872" y="0"/>
                </a:lnTo>
                <a:lnTo>
                  <a:pt x="0" y="0"/>
                </a:lnTo>
                <a:lnTo>
                  <a:pt x="0" y="118872"/>
                </a:lnTo>
                <a:close/>
              </a:path>
            </a:pathLst>
          </a:custGeom>
          <a:ln w="25400">
            <a:solidFill>
              <a:srgbClr val="527ABA"/>
            </a:solidFill>
          </a:ln>
        </p:spPr>
        <p:txBody>
          <a:bodyPr wrap="square" lIns="0" tIns="0" rIns="0" bIns="0" rtlCol="0"/>
          <a:lstStyle/>
          <a:p/>
        </p:txBody>
      </p:sp>
      <p:sp>
        <p:nvSpPr>
          <p:cNvPr id="96" name="object 96"/>
          <p:cNvSpPr/>
          <p:nvPr/>
        </p:nvSpPr>
        <p:spPr>
          <a:xfrm>
            <a:off x="6137909" y="3693414"/>
            <a:ext cx="119380" cy="119380"/>
          </a:xfrm>
          <a:custGeom>
            <a:avLst/>
            <a:gdLst/>
            <a:ahLst/>
            <a:cxnLst/>
            <a:rect l="l" t="t" r="r" b="b"/>
            <a:pathLst>
              <a:path w="119379" h="119379">
                <a:moveTo>
                  <a:pt x="0" y="118872"/>
                </a:moveTo>
                <a:lnTo>
                  <a:pt x="118872" y="118872"/>
                </a:lnTo>
                <a:lnTo>
                  <a:pt x="118872" y="0"/>
                </a:lnTo>
                <a:lnTo>
                  <a:pt x="0" y="0"/>
                </a:lnTo>
                <a:lnTo>
                  <a:pt x="0" y="118872"/>
                </a:lnTo>
                <a:close/>
              </a:path>
            </a:pathLst>
          </a:custGeom>
          <a:solidFill>
            <a:srgbClr val="FFFFFF"/>
          </a:solidFill>
        </p:spPr>
        <p:txBody>
          <a:bodyPr wrap="square" lIns="0" tIns="0" rIns="0" bIns="0" rtlCol="0"/>
          <a:lstStyle/>
          <a:p/>
        </p:txBody>
      </p:sp>
      <p:sp>
        <p:nvSpPr>
          <p:cNvPr id="97" name="object 97"/>
          <p:cNvSpPr/>
          <p:nvPr/>
        </p:nvSpPr>
        <p:spPr>
          <a:xfrm>
            <a:off x="6137909" y="3693414"/>
            <a:ext cx="119380" cy="119380"/>
          </a:xfrm>
          <a:custGeom>
            <a:avLst/>
            <a:gdLst/>
            <a:ahLst/>
            <a:cxnLst/>
            <a:rect l="l" t="t" r="r" b="b"/>
            <a:pathLst>
              <a:path w="119379" h="119379">
                <a:moveTo>
                  <a:pt x="0" y="118872"/>
                </a:moveTo>
                <a:lnTo>
                  <a:pt x="118872" y="118872"/>
                </a:lnTo>
                <a:lnTo>
                  <a:pt x="118872" y="0"/>
                </a:lnTo>
                <a:lnTo>
                  <a:pt x="0" y="0"/>
                </a:lnTo>
                <a:lnTo>
                  <a:pt x="0" y="118872"/>
                </a:lnTo>
                <a:close/>
              </a:path>
            </a:pathLst>
          </a:custGeom>
          <a:ln w="25400">
            <a:solidFill>
              <a:srgbClr val="527CBA"/>
            </a:solidFill>
          </a:ln>
        </p:spPr>
        <p:txBody>
          <a:bodyPr wrap="square" lIns="0" tIns="0" rIns="0" bIns="0" rtlCol="0"/>
          <a:lstStyle/>
          <a:p/>
        </p:txBody>
      </p:sp>
      <p:sp>
        <p:nvSpPr>
          <p:cNvPr id="98" name="object 98"/>
          <p:cNvSpPr/>
          <p:nvPr/>
        </p:nvSpPr>
        <p:spPr>
          <a:xfrm>
            <a:off x="6137909" y="3972305"/>
            <a:ext cx="119380" cy="120650"/>
          </a:xfrm>
          <a:custGeom>
            <a:avLst/>
            <a:gdLst/>
            <a:ahLst/>
            <a:cxnLst/>
            <a:rect l="l" t="t" r="r" b="b"/>
            <a:pathLst>
              <a:path w="119379" h="120650">
                <a:moveTo>
                  <a:pt x="0" y="120396"/>
                </a:moveTo>
                <a:lnTo>
                  <a:pt x="118872" y="120396"/>
                </a:lnTo>
                <a:lnTo>
                  <a:pt x="118872" y="0"/>
                </a:lnTo>
                <a:lnTo>
                  <a:pt x="0" y="0"/>
                </a:lnTo>
                <a:lnTo>
                  <a:pt x="0" y="120396"/>
                </a:lnTo>
                <a:close/>
              </a:path>
            </a:pathLst>
          </a:custGeom>
          <a:solidFill>
            <a:srgbClr val="FFFFFF"/>
          </a:solidFill>
        </p:spPr>
        <p:txBody>
          <a:bodyPr wrap="square" lIns="0" tIns="0" rIns="0" bIns="0" rtlCol="0"/>
          <a:lstStyle/>
          <a:p/>
        </p:txBody>
      </p:sp>
      <p:sp>
        <p:nvSpPr>
          <p:cNvPr id="99" name="object 99"/>
          <p:cNvSpPr/>
          <p:nvPr/>
        </p:nvSpPr>
        <p:spPr>
          <a:xfrm>
            <a:off x="6137909" y="3972305"/>
            <a:ext cx="119380" cy="120650"/>
          </a:xfrm>
          <a:custGeom>
            <a:avLst/>
            <a:gdLst/>
            <a:ahLst/>
            <a:cxnLst/>
            <a:rect l="l" t="t" r="r" b="b"/>
            <a:pathLst>
              <a:path w="119379" h="120650">
                <a:moveTo>
                  <a:pt x="0" y="120396"/>
                </a:moveTo>
                <a:lnTo>
                  <a:pt x="118872" y="120396"/>
                </a:lnTo>
                <a:lnTo>
                  <a:pt x="118872" y="0"/>
                </a:lnTo>
                <a:lnTo>
                  <a:pt x="0" y="0"/>
                </a:lnTo>
                <a:lnTo>
                  <a:pt x="0" y="120396"/>
                </a:lnTo>
                <a:close/>
              </a:path>
            </a:pathLst>
          </a:custGeom>
          <a:ln w="25399">
            <a:solidFill>
              <a:srgbClr val="5280BB"/>
            </a:solidFill>
          </a:ln>
        </p:spPr>
        <p:txBody>
          <a:bodyPr wrap="square" lIns="0" tIns="0" rIns="0" bIns="0" rtlCol="0"/>
          <a:lstStyle/>
          <a:p/>
        </p:txBody>
      </p:sp>
      <p:sp>
        <p:nvSpPr>
          <p:cNvPr id="100" name="object 100"/>
          <p:cNvSpPr txBox="1"/>
          <p:nvPr/>
        </p:nvSpPr>
        <p:spPr>
          <a:xfrm>
            <a:off x="6310376" y="2759109"/>
            <a:ext cx="1305560" cy="1273175"/>
          </a:xfrm>
          <a:prstGeom prst="rect">
            <a:avLst/>
          </a:prstGeom>
        </p:spPr>
        <p:txBody>
          <a:bodyPr vert="horz" wrap="square" lIns="0" tIns="65405" rIns="0" bIns="0" rtlCol="0">
            <a:spAutoFit/>
          </a:bodyPr>
          <a:lstStyle/>
          <a:p>
            <a:pPr marL="12700">
              <a:lnSpc>
                <a:spcPct val="100000"/>
              </a:lnSpc>
              <a:spcBef>
                <a:spcPts val="515"/>
              </a:spcBef>
            </a:pPr>
            <a:r>
              <a:rPr sz="1000" b="1" spc="-5" dirty="0">
                <a:latin typeface="宋体" panose="02010600030101010101" pitchFamily="2" charset="-122"/>
                <a:cs typeface="宋体" panose="02010600030101010101" pitchFamily="2" charset="-122"/>
              </a:rPr>
              <a:t>生物源二氧化碳</a:t>
            </a:r>
            <a:endParaRPr sz="1000">
              <a:latin typeface="宋体" panose="02010600030101010101" pitchFamily="2" charset="-122"/>
              <a:cs typeface="宋体" panose="02010600030101010101" pitchFamily="2" charset="-122"/>
            </a:endParaRPr>
          </a:p>
          <a:p>
            <a:pPr marL="12700">
              <a:lnSpc>
                <a:spcPts val="1190"/>
              </a:lnSpc>
              <a:spcBef>
                <a:spcPts val="415"/>
              </a:spcBef>
            </a:pPr>
            <a:r>
              <a:rPr sz="1000" b="1" dirty="0">
                <a:latin typeface="宋体" panose="02010600030101010101" pitchFamily="2" charset="-122"/>
                <a:cs typeface="宋体" panose="02010600030101010101" pitchFamily="2" charset="-122"/>
              </a:rPr>
              <a:t>来自人类活动的生物源</a:t>
            </a:r>
            <a:endParaRPr sz="1000">
              <a:latin typeface="宋体" panose="02010600030101010101" pitchFamily="2" charset="-122"/>
              <a:cs typeface="宋体" panose="02010600030101010101" pitchFamily="2" charset="-122"/>
            </a:endParaRPr>
          </a:p>
          <a:p>
            <a:pPr marL="12700">
              <a:lnSpc>
                <a:spcPts val="1100"/>
              </a:lnSpc>
            </a:pPr>
            <a:r>
              <a:rPr sz="1000" b="1" spc="-10" dirty="0">
                <a:latin typeface="Times New Roman" panose="02020603050405020304"/>
                <a:cs typeface="Times New Roman" panose="02020603050405020304"/>
              </a:rPr>
              <a:t>GHG</a:t>
            </a:r>
            <a:r>
              <a:rPr sz="1000" b="1" dirty="0">
                <a:latin typeface="宋体" panose="02010600030101010101" pitchFamily="2" charset="-122"/>
                <a:cs typeface="宋体" panose="02010600030101010101" pitchFamily="2" charset="-122"/>
              </a:rPr>
              <a:t>排放</a:t>
            </a:r>
            <a:endParaRPr sz="1000">
              <a:latin typeface="宋体" panose="02010600030101010101" pitchFamily="2" charset="-122"/>
              <a:cs typeface="宋体" panose="02010600030101010101" pitchFamily="2" charset="-122"/>
            </a:endParaRPr>
          </a:p>
          <a:p>
            <a:pPr marL="12700">
              <a:lnSpc>
                <a:spcPts val="1100"/>
              </a:lnSpc>
            </a:pPr>
            <a:r>
              <a:rPr sz="1000" b="1" dirty="0">
                <a:latin typeface="宋体" panose="02010600030101010101" pitchFamily="2" charset="-122"/>
                <a:cs typeface="宋体" panose="02010600030101010101" pitchFamily="2" charset="-122"/>
              </a:rPr>
              <a:t>直接土地利用变更</a:t>
            </a:r>
            <a:endParaRPr sz="1000">
              <a:latin typeface="宋体" panose="02010600030101010101" pitchFamily="2" charset="-122"/>
              <a:cs typeface="宋体" panose="02010600030101010101" pitchFamily="2" charset="-122"/>
            </a:endParaRPr>
          </a:p>
          <a:p>
            <a:pPr marL="12700">
              <a:lnSpc>
                <a:spcPts val="1190"/>
              </a:lnSpc>
            </a:pPr>
            <a:r>
              <a:rPr sz="1000" b="1" spc="-10" dirty="0">
                <a:latin typeface="宋体" panose="02010600030101010101" pitchFamily="2" charset="-122"/>
                <a:cs typeface="宋体" panose="02010600030101010101" pitchFamily="2" charset="-122"/>
              </a:rPr>
              <a:t>（</a:t>
            </a:r>
            <a:r>
              <a:rPr sz="1000" b="1" spc="-10" dirty="0">
                <a:latin typeface="Times New Roman" panose="02020603050405020304"/>
                <a:cs typeface="Times New Roman" panose="02020603050405020304"/>
              </a:rPr>
              <a:t>dLUC</a:t>
            </a:r>
            <a:r>
              <a:rPr sz="1000" b="1" spc="-10" dirty="0">
                <a:latin typeface="宋体" panose="02010600030101010101" pitchFamily="2" charset="-122"/>
                <a:cs typeface="宋体" panose="02010600030101010101" pitchFamily="2" charset="-122"/>
              </a:rPr>
              <a:t>）</a:t>
            </a:r>
            <a:endParaRPr sz="1000">
              <a:latin typeface="宋体" panose="02010600030101010101" pitchFamily="2" charset="-122"/>
              <a:cs typeface="宋体" panose="02010600030101010101" pitchFamily="2" charset="-122"/>
            </a:endParaRPr>
          </a:p>
          <a:p>
            <a:pPr marL="12700">
              <a:lnSpc>
                <a:spcPct val="100000"/>
              </a:lnSpc>
              <a:spcBef>
                <a:spcPts val="410"/>
              </a:spcBef>
            </a:pPr>
            <a:r>
              <a:rPr sz="1000" b="1" spc="-5" dirty="0">
                <a:latin typeface="宋体" panose="02010600030101010101" pitchFamily="2" charset="-122"/>
                <a:cs typeface="宋体" panose="02010600030101010101" pitchFamily="2" charset="-122"/>
              </a:rPr>
              <a:t>土地利用</a:t>
            </a:r>
            <a:endParaRPr sz="1000">
              <a:latin typeface="宋体" panose="02010600030101010101" pitchFamily="2" charset="-122"/>
              <a:cs typeface="宋体" panose="02010600030101010101" pitchFamily="2" charset="-122"/>
            </a:endParaRPr>
          </a:p>
          <a:p>
            <a:pPr marL="12700">
              <a:lnSpc>
                <a:spcPct val="100000"/>
              </a:lnSpc>
              <a:spcBef>
                <a:spcPts val="415"/>
              </a:spcBef>
            </a:pPr>
            <a:r>
              <a:rPr sz="1000" b="1" dirty="0">
                <a:latin typeface="宋体" panose="02010600030101010101" pitchFamily="2" charset="-122"/>
                <a:cs typeface="宋体" panose="02010600030101010101" pitchFamily="2" charset="-122"/>
              </a:rPr>
              <a:t>非来自于人类活动的</a:t>
            </a:r>
            <a:endParaRPr sz="1000">
              <a:latin typeface="宋体" panose="02010600030101010101" pitchFamily="2" charset="-122"/>
              <a:cs typeface="宋体" panose="02010600030101010101" pitchFamily="2" charset="-122"/>
            </a:endParaRPr>
          </a:p>
        </p:txBody>
      </p:sp>
      <p:sp>
        <p:nvSpPr>
          <p:cNvPr id="101" name="object 101"/>
          <p:cNvSpPr/>
          <p:nvPr/>
        </p:nvSpPr>
        <p:spPr>
          <a:xfrm>
            <a:off x="7849361" y="1945385"/>
            <a:ext cx="1630680" cy="192405"/>
          </a:xfrm>
          <a:custGeom>
            <a:avLst/>
            <a:gdLst/>
            <a:ahLst/>
            <a:cxnLst/>
            <a:rect l="l" t="t" r="r" b="b"/>
            <a:pathLst>
              <a:path w="1630679" h="192405">
                <a:moveTo>
                  <a:pt x="0" y="192024"/>
                </a:moveTo>
                <a:lnTo>
                  <a:pt x="1630680" y="192024"/>
                </a:lnTo>
                <a:lnTo>
                  <a:pt x="1630680" y="0"/>
                </a:lnTo>
                <a:lnTo>
                  <a:pt x="0" y="0"/>
                </a:lnTo>
                <a:lnTo>
                  <a:pt x="0" y="192024"/>
                </a:lnTo>
                <a:close/>
              </a:path>
            </a:pathLst>
          </a:custGeom>
          <a:solidFill>
            <a:srgbClr val="4AACC5"/>
          </a:solidFill>
        </p:spPr>
        <p:txBody>
          <a:bodyPr wrap="square" lIns="0" tIns="0" rIns="0" bIns="0" rtlCol="0"/>
          <a:lstStyle/>
          <a:p/>
        </p:txBody>
      </p:sp>
      <p:sp>
        <p:nvSpPr>
          <p:cNvPr id="102" name="object 102"/>
          <p:cNvSpPr/>
          <p:nvPr/>
        </p:nvSpPr>
        <p:spPr>
          <a:xfrm>
            <a:off x="7849361" y="1945385"/>
            <a:ext cx="1630680" cy="192405"/>
          </a:xfrm>
          <a:custGeom>
            <a:avLst/>
            <a:gdLst/>
            <a:ahLst/>
            <a:cxnLst/>
            <a:rect l="l" t="t" r="r" b="b"/>
            <a:pathLst>
              <a:path w="1630679" h="192405">
                <a:moveTo>
                  <a:pt x="0" y="192024"/>
                </a:moveTo>
                <a:lnTo>
                  <a:pt x="1630680" y="192024"/>
                </a:lnTo>
                <a:lnTo>
                  <a:pt x="1630680" y="0"/>
                </a:lnTo>
                <a:lnTo>
                  <a:pt x="0" y="0"/>
                </a:lnTo>
                <a:lnTo>
                  <a:pt x="0" y="192024"/>
                </a:lnTo>
                <a:close/>
              </a:path>
            </a:pathLst>
          </a:custGeom>
          <a:ln w="25400">
            <a:solidFill>
              <a:srgbClr val="4AACC5"/>
            </a:solidFill>
          </a:ln>
        </p:spPr>
        <p:txBody>
          <a:bodyPr wrap="square" lIns="0" tIns="0" rIns="0" bIns="0" rtlCol="0"/>
          <a:lstStyle/>
          <a:p/>
        </p:txBody>
      </p:sp>
      <p:sp>
        <p:nvSpPr>
          <p:cNvPr id="103" name="object 103"/>
          <p:cNvSpPr/>
          <p:nvPr/>
        </p:nvSpPr>
        <p:spPr>
          <a:xfrm>
            <a:off x="7849361" y="2017014"/>
            <a:ext cx="120650" cy="120650"/>
          </a:xfrm>
          <a:custGeom>
            <a:avLst/>
            <a:gdLst/>
            <a:ahLst/>
            <a:cxnLst/>
            <a:rect l="l" t="t" r="r" b="b"/>
            <a:pathLst>
              <a:path w="120650" h="120650">
                <a:moveTo>
                  <a:pt x="0" y="120396"/>
                </a:moveTo>
                <a:lnTo>
                  <a:pt x="120396" y="120396"/>
                </a:lnTo>
                <a:lnTo>
                  <a:pt x="120396" y="0"/>
                </a:lnTo>
                <a:lnTo>
                  <a:pt x="0" y="0"/>
                </a:lnTo>
                <a:lnTo>
                  <a:pt x="0" y="120396"/>
                </a:lnTo>
                <a:close/>
              </a:path>
            </a:pathLst>
          </a:custGeom>
          <a:solidFill>
            <a:srgbClr val="FFFFFF">
              <a:alpha val="90194"/>
            </a:srgbClr>
          </a:solidFill>
        </p:spPr>
        <p:txBody>
          <a:bodyPr wrap="square" lIns="0" tIns="0" rIns="0" bIns="0" rtlCol="0"/>
          <a:lstStyle/>
          <a:p/>
        </p:txBody>
      </p:sp>
      <p:sp>
        <p:nvSpPr>
          <p:cNvPr id="104" name="object 104"/>
          <p:cNvSpPr/>
          <p:nvPr/>
        </p:nvSpPr>
        <p:spPr>
          <a:xfrm>
            <a:off x="7849361" y="2017014"/>
            <a:ext cx="120650" cy="120650"/>
          </a:xfrm>
          <a:custGeom>
            <a:avLst/>
            <a:gdLst/>
            <a:ahLst/>
            <a:cxnLst/>
            <a:rect l="l" t="t" r="r" b="b"/>
            <a:pathLst>
              <a:path w="120650" h="120650">
                <a:moveTo>
                  <a:pt x="0" y="120396"/>
                </a:moveTo>
                <a:lnTo>
                  <a:pt x="120396" y="120396"/>
                </a:lnTo>
                <a:lnTo>
                  <a:pt x="120396" y="0"/>
                </a:lnTo>
                <a:lnTo>
                  <a:pt x="0" y="0"/>
                </a:lnTo>
                <a:lnTo>
                  <a:pt x="0" y="120396"/>
                </a:lnTo>
                <a:close/>
              </a:path>
            </a:pathLst>
          </a:custGeom>
          <a:ln w="25400">
            <a:solidFill>
              <a:srgbClr val="4AACC5"/>
            </a:solidFill>
          </a:ln>
        </p:spPr>
        <p:txBody>
          <a:bodyPr wrap="square" lIns="0" tIns="0" rIns="0" bIns="0" rtlCol="0"/>
          <a:lstStyle/>
          <a:p/>
        </p:txBody>
      </p:sp>
      <p:sp>
        <p:nvSpPr>
          <p:cNvPr id="105" name="object 105"/>
          <p:cNvSpPr txBox="1"/>
          <p:nvPr/>
        </p:nvSpPr>
        <p:spPr>
          <a:xfrm>
            <a:off x="7856346" y="1596390"/>
            <a:ext cx="1562100" cy="321310"/>
          </a:xfrm>
          <a:prstGeom prst="rect">
            <a:avLst/>
          </a:prstGeom>
        </p:spPr>
        <p:txBody>
          <a:bodyPr vert="horz" wrap="square" lIns="0" tIns="19050" rIns="0" bIns="0" rtlCol="0">
            <a:spAutoFit/>
          </a:bodyPr>
          <a:lstStyle/>
          <a:p>
            <a:pPr marL="12700" marR="5080">
              <a:lnSpc>
                <a:spcPts val="1180"/>
              </a:lnSpc>
              <a:spcBef>
                <a:spcPts val="150"/>
              </a:spcBef>
            </a:pPr>
            <a:r>
              <a:rPr sz="1000" b="1" dirty="0">
                <a:solidFill>
                  <a:srgbClr val="FF0000"/>
                </a:solidFill>
                <a:latin typeface="宋体" panose="02010600030101010101" pitchFamily="2" charset="-122"/>
                <a:cs typeface="宋体" panose="02010600030101010101" pitchFamily="2" charset="-122"/>
              </a:rPr>
              <a:t>与组织、利益相关方及</a:t>
            </a:r>
            <a:r>
              <a:rPr sz="1000" b="1" spc="-10" dirty="0">
                <a:solidFill>
                  <a:srgbClr val="FF0000"/>
                </a:solidFill>
                <a:latin typeface="宋体" panose="02010600030101010101" pitchFamily="2" charset="-122"/>
                <a:cs typeface="宋体" panose="02010600030101010101" pitchFamily="2" charset="-122"/>
              </a:rPr>
              <a:t>核查 </a:t>
            </a:r>
            <a:r>
              <a:rPr sz="1000" b="1" dirty="0">
                <a:solidFill>
                  <a:srgbClr val="FF0000"/>
                </a:solidFill>
                <a:latin typeface="宋体" panose="02010600030101010101" pitchFamily="2" charset="-122"/>
                <a:cs typeface="宋体" panose="02010600030101010101" pitchFamily="2" charset="-122"/>
              </a:rPr>
              <a:t>相关（</a:t>
            </a:r>
            <a:r>
              <a:rPr sz="1000" b="1" dirty="0">
                <a:solidFill>
                  <a:srgbClr val="FF0000"/>
                </a:solidFill>
                <a:latin typeface="Times New Roman" panose="02020603050405020304"/>
                <a:cs typeface="Times New Roman" panose="02020603050405020304"/>
              </a:rPr>
              <a:t>12</a:t>
            </a:r>
            <a:r>
              <a:rPr sz="1000" b="1" dirty="0">
                <a:solidFill>
                  <a:srgbClr val="FF0000"/>
                </a:solidFill>
                <a:latin typeface="宋体" panose="02010600030101010101" pitchFamily="2" charset="-122"/>
                <a:cs typeface="宋体" panose="02010600030101010101" pitchFamily="2" charset="-122"/>
              </a:rPr>
              <a:t>个）</a:t>
            </a:r>
            <a:endParaRPr sz="1000">
              <a:latin typeface="宋体" panose="02010600030101010101" pitchFamily="2" charset="-122"/>
              <a:cs typeface="宋体" panose="02010600030101010101" pitchFamily="2" charset="-122"/>
            </a:endParaRPr>
          </a:p>
        </p:txBody>
      </p:sp>
      <p:sp>
        <p:nvSpPr>
          <p:cNvPr id="106" name="object 106"/>
          <p:cNvSpPr/>
          <p:nvPr/>
        </p:nvSpPr>
        <p:spPr>
          <a:xfrm>
            <a:off x="7849361" y="2297429"/>
            <a:ext cx="120650" cy="119380"/>
          </a:xfrm>
          <a:custGeom>
            <a:avLst/>
            <a:gdLst/>
            <a:ahLst/>
            <a:cxnLst/>
            <a:rect l="l" t="t" r="r" b="b"/>
            <a:pathLst>
              <a:path w="120650" h="119380">
                <a:moveTo>
                  <a:pt x="0" y="118872"/>
                </a:moveTo>
                <a:lnTo>
                  <a:pt x="120396" y="118872"/>
                </a:lnTo>
                <a:lnTo>
                  <a:pt x="120396" y="0"/>
                </a:lnTo>
                <a:lnTo>
                  <a:pt x="0" y="0"/>
                </a:lnTo>
                <a:lnTo>
                  <a:pt x="0" y="118872"/>
                </a:lnTo>
                <a:close/>
              </a:path>
            </a:pathLst>
          </a:custGeom>
          <a:solidFill>
            <a:srgbClr val="FFFFFF"/>
          </a:solidFill>
        </p:spPr>
        <p:txBody>
          <a:bodyPr wrap="square" lIns="0" tIns="0" rIns="0" bIns="0" rtlCol="0"/>
          <a:lstStyle/>
          <a:p/>
        </p:txBody>
      </p:sp>
      <p:sp>
        <p:nvSpPr>
          <p:cNvPr id="107" name="object 107"/>
          <p:cNvSpPr/>
          <p:nvPr/>
        </p:nvSpPr>
        <p:spPr>
          <a:xfrm>
            <a:off x="7849361" y="2297429"/>
            <a:ext cx="120650" cy="119380"/>
          </a:xfrm>
          <a:custGeom>
            <a:avLst/>
            <a:gdLst/>
            <a:ahLst/>
            <a:cxnLst/>
            <a:rect l="l" t="t" r="r" b="b"/>
            <a:pathLst>
              <a:path w="120650" h="119380">
                <a:moveTo>
                  <a:pt x="0" y="118872"/>
                </a:moveTo>
                <a:lnTo>
                  <a:pt x="120396" y="118872"/>
                </a:lnTo>
                <a:lnTo>
                  <a:pt x="120396" y="0"/>
                </a:lnTo>
                <a:lnTo>
                  <a:pt x="0" y="0"/>
                </a:lnTo>
                <a:lnTo>
                  <a:pt x="0" y="118872"/>
                </a:lnTo>
                <a:close/>
              </a:path>
            </a:pathLst>
          </a:custGeom>
          <a:ln w="25400">
            <a:solidFill>
              <a:srgbClr val="5183BC"/>
            </a:solidFill>
          </a:ln>
        </p:spPr>
        <p:txBody>
          <a:bodyPr wrap="square" lIns="0" tIns="0" rIns="0" bIns="0" rtlCol="0"/>
          <a:lstStyle/>
          <a:p/>
        </p:txBody>
      </p:sp>
      <p:sp>
        <p:nvSpPr>
          <p:cNvPr id="108" name="object 108"/>
          <p:cNvSpPr txBox="1"/>
          <p:nvPr/>
        </p:nvSpPr>
        <p:spPr>
          <a:xfrm>
            <a:off x="8022716" y="2254376"/>
            <a:ext cx="281940" cy="165735"/>
          </a:xfrm>
          <a:prstGeom prst="rect">
            <a:avLst/>
          </a:prstGeom>
        </p:spPr>
        <p:txBody>
          <a:bodyPr vert="horz" wrap="square" lIns="0" tIns="12065" rIns="0" bIns="0" rtlCol="0">
            <a:spAutoFit/>
          </a:bodyPr>
          <a:lstStyle/>
          <a:p>
            <a:pPr marL="12700">
              <a:lnSpc>
                <a:spcPct val="100000"/>
              </a:lnSpc>
              <a:spcBef>
                <a:spcPts val="95"/>
              </a:spcBef>
            </a:pPr>
            <a:r>
              <a:rPr sz="1000" b="1" dirty="0">
                <a:latin typeface="宋体" panose="02010600030101010101" pitchFamily="2" charset="-122"/>
                <a:cs typeface="宋体" panose="02010600030101010101" pitchFamily="2" charset="-122"/>
              </a:rPr>
              <a:t>设施</a:t>
            </a:r>
            <a:endParaRPr sz="1000">
              <a:latin typeface="宋体" panose="02010600030101010101" pitchFamily="2" charset="-122"/>
              <a:cs typeface="宋体" panose="02010600030101010101" pitchFamily="2" charset="-122"/>
            </a:endParaRPr>
          </a:p>
        </p:txBody>
      </p:sp>
      <p:sp>
        <p:nvSpPr>
          <p:cNvPr id="109" name="object 109"/>
          <p:cNvSpPr/>
          <p:nvPr/>
        </p:nvSpPr>
        <p:spPr>
          <a:xfrm>
            <a:off x="7849361" y="2576322"/>
            <a:ext cx="120650" cy="119380"/>
          </a:xfrm>
          <a:custGeom>
            <a:avLst/>
            <a:gdLst/>
            <a:ahLst/>
            <a:cxnLst/>
            <a:rect l="l" t="t" r="r" b="b"/>
            <a:pathLst>
              <a:path w="120650" h="119380">
                <a:moveTo>
                  <a:pt x="0" y="118872"/>
                </a:moveTo>
                <a:lnTo>
                  <a:pt x="120396" y="118872"/>
                </a:lnTo>
                <a:lnTo>
                  <a:pt x="120396" y="0"/>
                </a:lnTo>
                <a:lnTo>
                  <a:pt x="0" y="0"/>
                </a:lnTo>
                <a:lnTo>
                  <a:pt x="0" y="118872"/>
                </a:lnTo>
                <a:close/>
              </a:path>
            </a:pathLst>
          </a:custGeom>
          <a:solidFill>
            <a:srgbClr val="FFFFFF"/>
          </a:solidFill>
        </p:spPr>
        <p:txBody>
          <a:bodyPr wrap="square" lIns="0" tIns="0" rIns="0" bIns="0" rtlCol="0"/>
          <a:lstStyle/>
          <a:p/>
        </p:txBody>
      </p:sp>
      <p:sp>
        <p:nvSpPr>
          <p:cNvPr id="110" name="object 110"/>
          <p:cNvSpPr/>
          <p:nvPr/>
        </p:nvSpPr>
        <p:spPr>
          <a:xfrm>
            <a:off x="7849361" y="2576322"/>
            <a:ext cx="120650" cy="119380"/>
          </a:xfrm>
          <a:custGeom>
            <a:avLst/>
            <a:gdLst/>
            <a:ahLst/>
            <a:cxnLst/>
            <a:rect l="l" t="t" r="r" b="b"/>
            <a:pathLst>
              <a:path w="120650" h="119380">
                <a:moveTo>
                  <a:pt x="0" y="118872"/>
                </a:moveTo>
                <a:lnTo>
                  <a:pt x="120396" y="118872"/>
                </a:lnTo>
                <a:lnTo>
                  <a:pt x="120396" y="0"/>
                </a:lnTo>
                <a:lnTo>
                  <a:pt x="0" y="0"/>
                </a:lnTo>
                <a:lnTo>
                  <a:pt x="0" y="118872"/>
                </a:lnTo>
                <a:close/>
              </a:path>
            </a:pathLst>
          </a:custGeom>
          <a:ln w="25400">
            <a:solidFill>
              <a:srgbClr val="5185BD"/>
            </a:solidFill>
          </a:ln>
        </p:spPr>
        <p:txBody>
          <a:bodyPr wrap="square" lIns="0" tIns="0" rIns="0" bIns="0" rtlCol="0"/>
          <a:lstStyle/>
          <a:p/>
        </p:txBody>
      </p:sp>
      <p:sp>
        <p:nvSpPr>
          <p:cNvPr id="111" name="object 111"/>
          <p:cNvSpPr txBox="1"/>
          <p:nvPr/>
        </p:nvSpPr>
        <p:spPr>
          <a:xfrm>
            <a:off x="8022716" y="2533649"/>
            <a:ext cx="281940" cy="165735"/>
          </a:xfrm>
          <a:prstGeom prst="rect">
            <a:avLst/>
          </a:prstGeom>
        </p:spPr>
        <p:txBody>
          <a:bodyPr vert="horz" wrap="square" lIns="0" tIns="12065" rIns="0" bIns="0" rtlCol="0">
            <a:spAutoFit/>
          </a:bodyPr>
          <a:lstStyle/>
          <a:p>
            <a:pPr marL="12700">
              <a:lnSpc>
                <a:spcPct val="100000"/>
              </a:lnSpc>
              <a:spcBef>
                <a:spcPts val="95"/>
              </a:spcBef>
            </a:pPr>
            <a:r>
              <a:rPr sz="1000" b="1" dirty="0">
                <a:latin typeface="宋体" panose="02010600030101010101" pitchFamily="2" charset="-122"/>
                <a:cs typeface="宋体" panose="02010600030101010101" pitchFamily="2" charset="-122"/>
              </a:rPr>
              <a:t>组织</a:t>
            </a:r>
            <a:endParaRPr sz="1000">
              <a:latin typeface="宋体" panose="02010600030101010101" pitchFamily="2" charset="-122"/>
              <a:cs typeface="宋体" panose="02010600030101010101" pitchFamily="2" charset="-122"/>
            </a:endParaRPr>
          </a:p>
        </p:txBody>
      </p:sp>
      <p:sp>
        <p:nvSpPr>
          <p:cNvPr id="112" name="object 112"/>
          <p:cNvSpPr/>
          <p:nvPr/>
        </p:nvSpPr>
        <p:spPr>
          <a:xfrm>
            <a:off x="7849361" y="2855214"/>
            <a:ext cx="120650" cy="120650"/>
          </a:xfrm>
          <a:custGeom>
            <a:avLst/>
            <a:gdLst/>
            <a:ahLst/>
            <a:cxnLst/>
            <a:rect l="l" t="t" r="r" b="b"/>
            <a:pathLst>
              <a:path w="120650" h="120650">
                <a:moveTo>
                  <a:pt x="0" y="120396"/>
                </a:moveTo>
                <a:lnTo>
                  <a:pt x="120396" y="120396"/>
                </a:lnTo>
                <a:lnTo>
                  <a:pt x="120396" y="0"/>
                </a:lnTo>
                <a:lnTo>
                  <a:pt x="0" y="0"/>
                </a:lnTo>
                <a:lnTo>
                  <a:pt x="0" y="120396"/>
                </a:lnTo>
                <a:close/>
              </a:path>
            </a:pathLst>
          </a:custGeom>
          <a:solidFill>
            <a:srgbClr val="FFFFFF"/>
          </a:solidFill>
        </p:spPr>
        <p:txBody>
          <a:bodyPr wrap="square" lIns="0" tIns="0" rIns="0" bIns="0" rtlCol="0"/>
          <a:lstStyle/>
          <a:p/>
        </p:txBody>
      </p:sp>
      <p:sp>
        <p:nvSpPr>
          <p:cNvPr id="113" name="object 113"/>
          <p:cNvSpPr/>
          <p:nvPr/>
        </p:nvSpPr>
        <p:spPr>
          <a:xfrm>
            <a:off x="7849361" y="2855214"/>
            <a:ext cx="120650" cy="120650"/>
          </a:xfrm>
          <a:custGeom>
            <a:avLst/>
            <a:gdLst/>
            <a:ahLst/>
            <a:cxnLst/>
            <a:rect l="l" t="t" r="r" b="b"/>
            <a:pathLst>
              <a:path w="120650" h="120650">
                <a:moveTo>
                  <a:pt x="0" y="120396"/>
                </a:moveTo>
                <a:lnTo>
                  <a:pt x="120396" y="120396"/>
                </a:lnTo>
                <a:lnTo>
                  <a:pt x="120396" y="0"/>
                </a:lnTo>
                <a:lnTo>
                  <a:pt x="0" y="0"/>
                </a:lnTo>
                <a:lnTo>
                  <a:pt x="0" y="120396"/>
                </a:lnTo>
                <a:close/>
              </a:path>
            </a:pathLst>
          </a:custGeom>
          <a:ln w="25400">
            <a:solidFill>
              <a:srgbClr val="5088BD"/>
            </a:solidFill>
          </a:ln>
        </p:spPr>
        <p:txBody>
          <a:bodyPr wrap="square" lIns="0" tIns="0" rIns="0" bIns="0" rtlCol="0"/>
          <a:lstStyle/>
          <a:p/>
        </p:txBody>
      </p:sp>
      <p:sp>
        <p:nvSpPr>
          <p:cNvPr id="114" name="object 114"/>
          <p:cNvSpPr txBox="1"/>
          <p:nvPr/>
        </p:nvSpPr>
        <p:spPr>
          <a:xfrm>
            <a:off x="8022716" y="2812491"/>
            <a:ext cx="409575" cy="165735"/>
          </a:xfrm>
          <a:prstGeom prst="rect">
            <a:avLst/>
          </a:prstGeom>
        </p:spPr>
        <p:txBody>
          <a:bodyPr vert="horz" wrap="square" lIns="0" tIns="12065" rIns="0" bIns="0" rtlCol="0">
            <a:spAutoFit/>
          </a:bodyPr>
          <a:lstStyle/>
          <a:p>
            <a:pPr marL="12700">
              <a:lnSpc>
                <a:spcPct val="100000"/>
              </a:lnSpc>
              <a:spcBef>
                <a:spcPts val="95"/>
              </a:spcBef>
            </a:pPr>
            <a:r>
              <a:rPr sz="1000" b="1" spc="-5" dirty="0">
                <a:latin typeface="宋体" panose="02010600030101010101" pitchFamily="2" charset="-122"/>
                <a:cs typeface="宋体" panose="02010600030101010101" pitchFamily="2" charset="-122"/>
              </a:rPr>
              <a:t>责任方</a:t>
            </a:r>
            <a:endParaRPr sz="1000">
              <a:latin typeface="宋体" panose="02010600030101010101" pitchFamily="2" charset="-122"/>
              <a:cs typeface="宋体" panose="02010600030101010101" pitchFamily="2" charset="-122"/>
            </a:endParaRPr>
          </a:p>
        </p:txBody>
      </p:sp>
      <p:sp>
        <p:nvSpPr>
          <p:cNvPr id="115" name="object 115"/>
          <p:cNvSpPr/>
          <p:nvPr/>
        </p:nvSpPr>
        <p:spPr>
          <a:xfrm>
            <a:off x="7849361" y="3134105"/>
            <a:ext cx="120650" cy="120650"/>
          </a:xfrm>
          <a:custGeom>
            <a:avLst/>
            <a:gdLst/>
            <a:ahLst/>
            <a:cxnLst/>
            <a:rect l="l" t="t" r="r" b="b"/>
            <a:pathLst>
              <a:path w="120650" h="120650">
                <a:moveTo>
                  <a:pt x="0" y="120396"/>
                </a:moveTo>
                <a:lnTo>
                  <a:pt x="120396" y="120396"/>
                </a:lnTo>
                <a:lnTo>
                  <a:pt x="120396" y="0"/>
                </a:lnTo>
                <a:lnTo>
                  <a:pt x="0" y="0"/>
                </a:lnTo>
                <a:lnTo>
                  <a:pt x="0" y="120396"/>
                </a:lnTo>
                <a:close/>
              </a:path>
            </a:pathLst>
          </a:custGeom>
          <a:solidFill>
            <a:srgbClr val="FFFFFF"/>
          </a:solidFill>
        </p:spPr>
        <p:txBody>
          <a:bodyPr wrap="square" lIns="0" tIns="0" rIns="0" bIns="0" rtlCol="0"/>
          <a:lstStyle/>
          <a:p/>
        </p:txBody>
      </p:sp>
      <p:sp>
        <p:nvSpPr>
          <p:cNvPr id="116" name="object 116"/>
          <p:cNvSpPr/>
          <p:nvPr/>
        </p:nvSpPr>
        <p:spPr>
          <a:xfrm>
            <a:off x="7849361" y="3134105"/>
            <a:ext cx="120650" cy="120650"/>
          </a:xfrm>
          <a:custGeom>
            <a:avLst/>
            <a:gdLst/>
            <a:ahLst/>
            <a:cxnLst/>
            <a:rect l="l" t="t" r="r" b="b"/>
            <a:pathLst>
              <a:path w="120650" h="120650">
                <a:moveTo>
                  <a:pt x="0" y="120396"/>
                </a:moveTo>
                <a:lnTo>
                  <a:pt x="120396" y="120396"/>
                </a:lnTo>
                <a:lnTo>
                  <a:pt x="120396" y="0"/>
                </a:lnTo>
                <a:lnTo>
                  <a:pt x="0" y="0"/>
                </a:lnTo>
                <a:lnTo>
                  <a:pt x="0" y="120396"/>
                </a:lnTo>
                <a:close/>
              </a:path>
            </a:pathLst>
          </a:custGeom>
          <a:ln w="25400">
            <a:solidFill>
              <a:srgbClr val="508DBE"/>
            </a:solidFill>
          </a:ln>
        </p:spPr>
        <p:txBody>
          <a:bodyPr wrap="square" lIns="0" tIns="0" rIns="0" bIns="0" rtlCol="0"/>
          <a:lstStyle/>
          <a:p/>
        </p:txBody>
      </p:sp>
      <p:sp>
        <p:nvSpPr>
          <p:cNvPr id="117" name="object 117"/>
          <p:cNvSpPr txBox="1"/>
          <p:nvPr/>
        </p:nvSpPr>
        <p:spPr>
          <a:xfrm>
            <a:off x="8022716" y="3092323"/>
            <a:ext cx="537845" cy="165735"/>
          </a:xfrm>
          <a:prstGeom prst="rect">
            <a:avLst/>
          </a:prstGeom>
        </p:spPr>
        <p:txBody>
          <a:bodyPr vert="horz" wrap="square" lIns="0" tIns="12065" rIns="0" bIns="0" rtlCol="0">
            <a:spAutoFit/>
          </a:bodyPr>
          <a:lstStyle/>
          <a:p>
            <a:pPr marL="12700">
              <a:lnSpc>
                <a:spcPct val="100000"/>
              </a:lnSpc>
              <a:spcBef>
                <a:spcPts val="95"/>
              </a:spcBef>
            </a:pPr>
            <a:r>
              <a:rPr sz="1000" b="1" dirty="0">
                <a:latin typeface="宋体" panose="02010600030101010101" pitchFamily="2" charset="-122"/>
                <a:cs typeface="宋体" panose="02010600030101010101" pitchFamily="2" charset="-122"/>
              </a:rPr>
              <a:t>目标用户</a:t>
            </a:r>
            <a:endParaRPr sz="1000">
              <a:latin typeface="宋体" panose="02010600030101010101" pitchFamily="2" charset="-122"/>
              <a:cs typeface="宋体" panose="02010600030101010101" pitchFamily="2" charset="-122"/>
            </a:endParaRPr>
          </a:p>
        </p:txBody>
      </p:sp>
      <p:sp>
        <p:nvSpPr>
          <p:cNvPr id="118" name="object 118"/>
          <p:cNvSpPr/>
          <p:nvPr/>
        </p:nvSpPr>
        <p:spPr>
          <a:xfrm>
            <a:off x="7849361" y="3414521"/>
            <a:ext cx="120650" cy="119380"/>
          </a:xfrm>
          <a:custGeom>
            <a:avLst/>
            <a:gdLst/>
            <a:ahLst/>
            <a:cxnLst/>
            <a:rect l="l" t="t" r="r" b="b"/>
            <a:pathLst>
              <a:path w="120650" h="119379">
                <a:moveTo>
                  <a:pt x="0" y="118872"/>
                </a:moveTo>
                <a:lnTo>
                  <a:pt x="120396" y="118872"/>
                </a:lnTo>
                <a:lnTo>
                  <a:pt x="120396" y="0"/>
                </a:lnTo>
                <a:lnTo>
                  <a:pt x="0" y="0"/>
                </a:lnTo>
                <a:lnTo>
                  <a:pt x="0" y="118872"/>
                </a:lnTo>
                <a:close/>
              </a:path>
            </a:pathLst>
          </a:custGeom>
          <a:solidFill>
            <a:srgbClr val="FFFFFF"/>
          </a:solidFill>
        </p:spPr>
        <p:txBody>
          <a:bodyPr wrap="square" lIns="0" tIns="0" rIns="0" bIns="0" rtlCol="0"/>
          <a:lstStyle/>
          <a:p/>
        </p:txBody>
      </p:sp>
      <p:sp>
        <p:nvSpPr>
          <p:cNvPr id="119" name="object 119"/>
          <p:cNvSpPr/>
          <p:nvPr/>
        </p:nvSpPr>
        <p:spPr>
          <a:xfrm>
            <a:off x="7849361" y="3414521"/>
            <a:ext cx="120650" cy="119380"/>
          </a:xfrm>
          <a:custGeom>
            <a:avLst/>
            <a:gdLst/>
            <a:ahLst/>
            <a:cxnLst/>
            <a:rect l="l" t="t" r="r" b="b"/>
            <a:pathLst>
              <a:path w="120650" h="119379">
                <a:moveTo>
                  <a:pt x="0" y="118872"/>
                </a:moveTo>
                <a:lnTo>
                  <a:pt x="120396" y="118872"/>
                </a:lnTo>
                <a:lnTo>
                  <a:pt x="120396" y="0"/>
                </a:lnTo>
                <a:lnTo>
                  <a:pt x="0" y="0"/>
                </a:lnTo>
                <a:lnTo>
                  <a:pt x="0" y="118872"/>
                </a:lnTo>
                <a:close/>
              </a:path>
            </a:pathLst>
          </a:custGeom>
          <a:ln w="25400">
            <a:solidFill>
              <a:srgbClr val="4F90C0"/>
            </a:solidFill>
          </a:ln>
        </p:spPr>
        <p:txBody>
          <a:bodyPr wrap="square" lIns="0" tIns="0" rIns="0" bIns="0" rtlCol="0"/>
          <a:lstStyle/>
          <a:p/>
        </p:txBody>
      </p:sp>
      <p:sp>
        <p:nvSpPr>
          <p:cNvPr id="120" name="object 120"/>
          <p:cNvSpPr txBox="1"/>
          <p:nvPr/>
        </p:nvSpPr>
        <p:spPr>
          <a:xfrm>
            <a:off x="8022716" y="3371469"/>
            <a:ext cx="409575" cy="165735"/>
          </a:xfrm>
          <a:prstGeom prst="rect">
            <a:avLst/>
          </a:prstGeom>
        </p:spPr>
        <p:txBody>
          <a:bodyPr vert="horz" wrap="square" lIns="0" tIns="12065" rIns="0" bIns="0" rtlCol="0">
            <a:spAutoFit/>
          </a:bodyPr>
          <a:lstStyle/>
          <a:p>
            <a:pPr marL="12700">
              <a:lnSpc>
                <a:spcPct val="100000"/>
              </a:lnSpc>
              <a:spcBef>
                <a:spcPts val="95"/>
              </a:spcBef>
            </a:pPr>
            <a:r>
              <a:rPr sz="1000" b="1" dirty="0">
                <a:latin typeface="宋体" panose="02010600030101010101" pitchFamily="2" charset="-122"/>
                <a:cs typeface="宋体" panose="02010600030101010101" pitchFamily="2" charset="-122"/>
              </a:rPr>
              <a:t>委托方</a:t>
            </a:r>
            <a:endParaRPr sz="1000">
              <a:latin typeface="宋体" panose="02010600030101010101" pitchFamily="2" charset="-122"/>
              <a:cs typeface="宋体" panose="02010600030101010101" pitchFamily="2" charset="-122"/>
            </a:endParaRPr>
          </a:p>
        </p:txBody>
      </p:sp>
      <p:sp>
        <p:nvSpPr>
          <p:cNvPr id="121" name="object 121"/>
          <p:cNvSpPr/>
          <p:nvPr/>
        </p:nvSpPr>
        <p:spPr>
          <a:xfrm>
            <a:off x="7849361" y="3693414"/>
            <a:ext cx="120650" cy="119380"/>
          </a:xfrm>
          <a:custGeom>
            <a:avLst/>
            <a:gdLst/>
            <a:ahLst/>
            <a:cxnLst/>
            <a:rect l="l" t="t" r="r" b="b"/>
            <a:pathLst>
              <a:path w="120650" h="119379">
                <a:moveTo>
                  <a:pt x="0" y="118872"/>
                </a:moveTo>
                <a:lnTo>
                  <a:pt x="120396" y="118872"/>
                </a:lnTo>
                <a:lnTo>
                  <a:pt x="120396" y="0"/>
                </a:lnTo>
                <a:lnTo>
                  <a:pt x="0" y="0"/>
                </a:lnTo>
                <a:lnTo>
                  <a:pt x="0" y="118872"/>
                </a:lnTo>
                <a:close/>
              </a:path>
            </a:pathLst>
          </a:custGeom>
          <a:solidFill>
            <a:srgbClr val="FFFFFF"/>
          </a:solidFill>
        </p:spPr>
        <p:txBody>
          <a:bodyPr wrap="square" lIns="0" tIns="0" rIns="0" bIns="0" rtlCol="0"/>
          <a:lstStyle/>
          <a:p/>
        </p:txBody>
      </p:sp>
      <p:sp>
        <p:nvSpPr>
          <p:cNvPr id="122" name="object 122"/>
          <p:cNvSpPr/>
          <p:nvPr/>
        </p:nvSpPr>
        <p:spPr>
          <a:xfrm>
            <a:off x="7849361" y="3693414"/>
            <a:ext cx="120650" cy="119380"/>
          </a:xfrm>
          <a:custGeom>
            <a:avLst/>
            <a:gdLst/>
            <a:ahLst/>
            <a:cxnLst/>
            <a:rect l="l" t="t" r="r" b="b"/>
            <a:pathLst>
              <a:path w="120650" h="119379">
                <a:moveTo>
                  <a:pt x="0" y="118872"/>
                </a:moveTo>
                <a:lnTo>
                  <a:pt x="120396" y="118872"/>
                </a:lnTo>
                <a:lnTo>
                  <a:pt x="120396" y="0"/>
                </a:lnTo>
                <a:lnTo>
                  <a:pt x="0" y="0"/>
                </a:lnTo>
                <a:lnTo>
                  <a:pt x="0" y="118872"/>
                </a:lnTo>
                <a:close/>
              </a:path>
            </a:pathLst>
          </a:custGeom>
          <a:ln w="25400">
            <a:solidFill>
              <a:srgbClr val="4F92C1"/>
            </a:solidFill>
          </a:ln>
        </p:spPr>
        <p:txBody>
          <a:bodyPr wrap="square" lIns="0" tIns="0" rIns="0" bIns="0" rtlCol="0"/>
          <a:lstStyle/>
          <a:p/>
        </p:txBody>
      </p:sp>
      <p:sp>
        <p:nvSpPr>
          <p:cNvPr id="123" name="object 123"/>
          <p:cNvSpPr txBox="1"/>
          <p:nvPr/>
        </p:nvSpPr>
        <p:spPr>
          <a:xfrm>
            <a:off x="8022716" y="3650437"/>
            <a:ext cx="1216025" cy="165735"/>
          </a:xfrm>
          <a:prstGeom prst="rect">
            <a:avLst/>
          </a:prstGeom>
        </p:spPr>
        <p:txBody>
          <a:bodyPr vert="horz" wrap="square" lIns="0" tIns="12065" rIns="0" bIns="0" rtlCol="0">
            <a:spAutoFit/>
          </a:bodyPr>
          <a:lstStyle/>
          <a:p>
            <a:pPr marL="12700">
              <a:lnSpc>
                <a:spcPct val="100000"/>
              </a:lnSpc>
              <a:spcBef>
                <a:spcPts val="95"/>
              </a:spcBef>
            </a:pPr>
            <a:r>
              <a:rPr sz="1000" b="1" spc="-10" dirty="0">
                <a:latin typeface="Times New Roman" panose="02020603050405020304"/>
                <a:cs typeface="Times New Roman" panose="02020603050405020304"/>
              </a:rPr>
              <a:t>GHG</a:t>
            </a:r>
            <a:r>
              <a:rPr sz="1000" b="1" spc="-5" dirty="0">
                <a:latin typeface="宋体" panose="02010600030101010101" pitchFamily="2" charset="-122"/>
                <a:cs typeface="宋体" panose="02010600030101010101" pitchFamily="2" charset="-122"/>
              </a:rPr>
              <a:t>清单的预期用途</a:t>
            </a:r>
            <a:endParaRPr sz="1000">
              <a:latin typeface="宋体" panose="02010600030101010101" pitchFamily="2" charset="-122"/>
              <a:cs typeface="宋体" panose="02010600030101010101" pitchFamily="2" charset="-122"/>
            </a:endParaRPr>
          </a:p>
        </p:txBody>
      </p:sp>
      <p:sp>
        <p:nvSpPr>
          <p:cNvPr id="124" name="object 124"/>
          <p:cNvSpPr/>
          <p:nvPr/>
        </p:nvSpPr>
        <p:spPr>
          <a:xfrm>
            <a:off x="7849361" y="3972305"/>
            <a:ext cx="120650" cy="120650"/>
          </a:xfrm>
          <a:custGeom>
            <a:avLst/>
            <a:gdLst/>
            <a:ahLst/>
            <a:cxnLst/>
            <a:rect l="l" t="t" r="r" b="b"/>
            <a:pathLst>
              <a:path w="120650" h="120650">
                <a:moveTo>
                  <a:pt x="0" y="120396"/>
                </a:moveTo>
                <a:lnTo>
                  <a:pt x="120396" y="120396"/>
                </a:lnTo>
                <a:lnTo>
                  <a:pt x="120396" y="0"/>
                </a:lnTo>
                <a:lnTo>
                  <a:pt x="0" y="0"/>
                </a:lnTo>
                <a:lnTo>
                  <a:pt x="0" y="120396"/>
                </a:lnTo>
                <a:close/>
              </a:path>
            </a:pathLst>
          </a:custGeom>
          <a:solidFill>
            <a:srgbClr val="FFFFFF"/>
          </a:solidFill>
        </p:spPr>
        <p:txBody>
          <a:bodyPr wrap="square" lIns="0" tIns="0" rIns="0" bIns="0" rtlCol="0"/>
          <a:lstStyle/>
          <a:p/>
        </p:txBody>
      </p:sp>
      <p:sp>
        <p:nvSpPr>
          <p:cNvPr id="125" name="object 125"/>
          <p:cNvSpPr/>
          <p:nvPr/>
        </p:nvSpPr>
        <p:spPr>
          <a:xfrm>
            <a:off x="7849361" y="3972305"/>
            <a:ext cx="120650" cy="120650"/>
          </a:xfrm>
          <a:custGeom>
            <a:avLst/>
            <a:gdLst/>
            <a:ahLst/>
            <a:cxnLst/>
            <a:rect l="l" t="t" r="r" b="b"/>
            <a:pathLst>
              <a:path w="120650" h="120650">
                <a:moveTo>
                  <a:pt x="0" y="120396"/>
                </a:moveTo>
                <a:lnTo>
                  <a:pt x="120396" y="120396"/>
                </a:lnTo>
                <a:lnTo>
                  <a:pt x="120396" y="0"/>
                </a:lnTo>
                <a:lnTo>
                  <a:pt x="0" y="0"/>
                </a:lnTo>
                <a:lnTo>
                  <a:pt x="0" y="120396"/>
                </a:lnTo>
                <a:close/>
              </a:path>
            </a:pathLst>
          </a:custGeom>
          <a:ln w="25400">
            <a:solidFill>
              <a:srgbClr val="4E95C1"/>
            </a:solidFill>
          </a:ln>
        </p:spPr>
        <p:txBody>
          <a:bodyPr wrap="square" lIns="0" tIns="0" rIns="0" bIns="0" rtlCol="0"/>
          <a:lstStyle/>
          <a:p/>
        </p:txBody>
      </p:sp>
      <p:sp>
        <p:nvSpPr>
          <p:cNvPr id="126" name="object 126"/>
          <p:cNvSpPr/>
          <p:nvPr/>
        </p:nvSpPr>
        <p:spPr>
          <a:xfrm>
            <a:off x="7849361" y="4251197"/>
            <a:ext cx="120650" cy="120650"/>
          </a:xfrm>
          <a:custGeom>
            <a:avLst/>
            <a:gdLst/>
            <a:ahLst/>
            <a:cxnLst/>
            <a:rect l="l" t="t" r="r" b="b"/>
            <a:pathLst>
              <a:path w="120650" h="120650">
                <a:moveTo>
                  <a:pt x="0" y="120395"/>
                </a:moveTo>
                <a:lnTo>
                  <a:pt x="120396" y="120395"/>
                </a:lnTo>
                <a:lnTo>
                  <a:pt x="120396" y="0"/>
                </a:lnTo>
                <a:lnTo>
                  <a:pt x="0" y="0"/>
                </a:lnTo>
                <a:lnTo>
                  <a:pt x="0" y="120395"/>
                </a:lnTo>
                <a:close/>
              </a:path>
            </a:pathLst>
          </a:custGeom>
          <a:solidFill>
            <a:srgbClr val="FFFFFF"/>
          </a:solidFill>
        </p:spPr>
        <p:txBody>
          <a:bodyPr wrap="square" lIns="0" tIns="0" rIns="0" bIns="0" rtlCol="0"/>
          <a:lstStyle/>
          <a:p/>
        </p:txBody>
      </p:sp>
      <p:sp>
        <p:nvSpPr>
          <p:cNvPr id="127" name="object 127"/>
          <p:cNvSpPr/>
          <p:nvPr/>
        </p:nvSpPr>
        <p:spPr>
          <a:xfrm>
            <a:off x="7849361" y="4251197"/>
            <a:ext cx="120650" cy="120650"/>
          </a:xfrm>
          <a:custGeom>
            <a:avLst/>
            <a:gdLst/>
            <a:ahLst/>
            <a:cxnLst/>
            <a:rect l="l" t="t" r="r" b="b"/>
            <a:pathLst>
              <a:path w="120650" h="120650">
                <a:moveTo>
                  <a:pt x="0" y="120395"/>
                </a:moveTo>
                <a:lnTo>
                  <a:pt x="120396" y="120395"/>
                </a:lnTo>
                <a:lnTo>
                  <a:pt x="120396" y="0"/>
                </a:lnTo>
                <a:lnTo>
                  <a:pt x="0" y="0"/>
                </a:lnTo>
                <a:lnTo>
                  <a:pt x="0" y="120395"/>
                </a:lnTo>
                <a:close/>
              </a:path>
            </a:pathLst>
          </a:custGeom>
          <a:ln w="25400">
            <a:solidFill>
              <a:srgbClr val="4E9AC2"/>
            </a:solidFill>
          </a:ln>
        </p:spPr>
        <p:txBody>
          <a:bodyPr wrap="square" lIns="0" tIns="0" rIns="0" bIns="0" rtlCol="0"/>
          <a:lstStyle/>
          <a:p/>
        </p:txBody>
      </p:sp>
      <p:sp>
        <p:nvSpPr>
          <p:cNvPr id="128" name="object 128"/>
          <p:cNvSpPr/>
          <p:nvPr/>
        </p:nvSpPr>
        <p:spPr>
          <a:xfrm>
            <a:off x="7849361" y="4530090"/>
            <a:ext cx="120650" cy="120650"/>
          </a:xfrm>
          <a:custGeom>
            <a:avLst/>
            <a:gdLst/>
            <a:ahLst/>
            <a:cxnLst/>
            <a:rect l="l" t="t" r="r" b="b"/>
            <a:pathLst>
              <a:path w="120650" h="120650">
                <a:moveTo>
                  <a:pt x="0" y="120395"/>
                </a:moveTo>
                <a:lnTo>
                  <a:pt x="120396" y="120395"/>
                </a:lnTo>
                <a:lnTo>
                  <a:pt x="120396" y="0"/>
                </a:lnTo>
                <a:lnTo>
                  <a:pt x="0" y="0"/>
                </a:lnTo>
                <a:lnTo>
                  <a:pt x="0" y="120395"/>
                </a:lnTo>
                <a:close/>
              </a:path>
            </a:pathLst>
          </a:custGeom>
          <a:solidFill>
            <a:srgbClr val="FFFFFF"/>
          </a:solidFill>
        </p:spPr>
        <p:txBody>
          <a:bodyPr wrap="square" lIns="0" tIns="0" rIns="0" bIns="0" rtlCol="0"/>
          <a:lstStyle/>
          <a:p/>
        </p:txBody>
      </p:sp>
      <p:sp>
        <p:nvSpPr>
          <p:cNvPr id="129" name="object 129"/>
          <p:cNvSpPr/>
          <p:nvPr/>
        </p:nvSpPr>
        <p:spPr>
          <a:xfrm>
            <a:off x="7849361" y="4530090"/>
            <a:ext cx="120650" cy="120650"/>
          </a:xfrm>
          <a:custGeom>
            <a:avLst/>
            <a:gdLst/>
            <a:ahLst/>
            <a:cxnLst/>
            <a:rect l="l" t="t" r="r" b="b"/>
            <a:pathLst>
              <a:path w="120650" h="120650">
                <a:moveTo>
                  <a:pt x="0" y="120395"/>
                </a:moveTo>
                <a:lnTo>
                  <a:pt x="120396" y="120395"/>
                </a:lnTo>
                <a:lnTo>
                  <a:pt x="120396" y="0"/>
                </a:lnTo>
                <a:lnTo>
                  <a:pt x="0" y="0"/>
                </a:lnTo>
                <a:lnTo>
                  <a:pt x="0" y="120395"/>
                </a:lnTo>
                <a:close/>
              </a:path>
            </a:pathLst>
          </a:custGeom>
          <a:ln w="25400">
            <a:solidFill>
              <a:srgbClr val="4D9DC3"/>
            </a:solidFill>
          </a:ln>
        </p:spPr>
        <p:txBody>
          <a:bodyPr wrap="square" lIns="0" tIns="0" rIns="0" bIns="0" rtlCol="0"/>
          <a:lstStyle/>
          <a:p/>
        </p:txBody>
      </p:sp>
      <p:sp>
        <p:nvSpPr>
          <p:cNvPr id="130" name="object 130"/>
          <p:cNvSpPr/>
          <p:nvPr/>
        </p:nvSpPr>
        <p:spPr>
          <a:xfrm>
            <a:off x="7849361" y="4810505"/>
            <a:ext cx="120650" cy="119380"/>
          </a:xfrm>
          <a:custGeom>
            <a:avLst/>
            <a:gdLst/>
            <a:ahLst/>
            <a:cxnLst/>
            <a:rect l="l" t="t" r="r" b="b"/>
            <a:pathLst>
              <a:path w="120650" h="119379">
                <a:moveTo>
                  <a:pt x="0" y="118872"/>
                </a:moveTo>
                <a:lnTo>
                  <a:pt x="120396" y="118872"/>
                </a:lnTo>
                <a:lnTo>
                  <a:pt x="120396" y="0"/>
                </a:lnTo>
                <a:lnTo>
                  <a:pt x="0" y="0"/>
                </a:lnTo>
                <a:lnTo>
                  <a:pt x="0" y="118872"/>
                </a:lnTo>
                <a:close/>
              </a:path>
            </a:pathLst>
          </a:custGeom>
          <a:solidFill>
            <a:srgbClr val="FFFFFF"/>
          </a:solidFill>
        </p:spPr>
        <p:txBody>
          <a:bodyPr wrap="square" lIns="0" tIns="0" rIns="0" bIns="0" rtlCol="0"/>
          <a:lstStyle/>
          <a:p/>
        </p:txBody>
      </p:sp>
      <p:sp>
        <p:nvSpPr>
          <p:cNvPr id="131" name="object 131"/>
          <p:cNvSpPr/>
          <p:nvPr/>
        </p:nvSpPr>
        <p:spPr>
          <a:xfrm>
            <a:off x="7849361" y="4810505"/>
            <a:ext cx="120650" cy="119380"/>
          </a:xfrm>
          <a:custGeom>
            <a:avLst/>
            <a:gdLst/>
            <a:ahLst/>
            <a:cxnLst/>
            <a:rect l="l" t="t" r="r" b="b"/>
            <a:pathLst>
              <a:path w="120650" h="119379">
                <a:moveTo>
                  <a:pt x="0" y="118872"/>
                </a:moveTo>
                <a:lnTo>
                  <a:pt x="120396" y="118872"/>
                </a:lnTo>
                <a:lnTo>
                  <a:pt x="120396" y="0"/>
                </a:lnTo>
                <a:lnTo>
                  <a:pt x="0" y="0"/>
                </a:lnTo>
                <a:lnTo>
                  <a:pt x="0" y="118872"/>
                </a:lnTo>
                <a:close/>
              </a:path>
            </a:pathLst>
          </a:custGeom>
          <a:ln w="25400">
            <a:solidFill>
              <a:srgbClr val="4DA0C4"/>
            </a:solidFill>
          </a:ln>
        </p:spPr>
        <p:txBody>
          <a:bodyPr wrap="square" lIns="0" tIns="0" rIns="0" bIns="0" rtlCol="0"/>
          <a:lstStyle/>
          <a:p/>
        </p:txBody>
      </p:sp>
      <p:sp>
        <p:nvSpPr>
          <p:cNvPr id="132" name="object 132"/>
          <p:cNvSpPr/>
          <p:nvPr/>
        </p:nvSpPr>
        <p:spPr>
          <a:xfrm>
            <a:off x="7849361" y="5089397"/>
            <a:ext cx="120650" cy="119380"/>
          </a:xfrm>
          <a:custGeom>
            <a:avLst/>
            <a:gdLst/>
            <a:ahLst/>
            <a:cxnLst/>
            <a:rect l="l" t="t" r="r" b="b"/>
            <a:pathLst>
              <a:path w="120650" h="119379">
                <a:moveTo>
                  <a:pt x="0" y="118871"/>
                </a:moveTo>
                <a:lnTo>
                  <a:pt x="120396" y="118871"/>
                </a:lnTo>
                <a:lnTo>
                  <a:pt x="120396" y="0"/>
                </a:lnTo>
                <a:lnTo>
                  <a:pt x="0" y="0"/>
                </a:lnTo>
                <a:lnTo>
                  <a:pt x="0" y="118871"/>
                </a:lnTo>
                <a:close/>
              </a:path>
            </a:pathLst>
          </a:custGeom>
          <a:solidFill>
            <a:srgbClr val="FFFFFF"/>
          </a:solidFill>
        </p:spPr>
        <p:txBody>
          <a:bodyPr wrap="square" lIns="0" tIns="0" rIns="0" bIns="0" rtlCol="0"/>
          <a:lstStyle/>
          <a:p/>
        </p:txBody>
      </p:sp>
      <p:sp>
        <p:nvSpPr>
          <p:cNvPr id="133" name="object 133"/>
          <p:cNvSpPr/>
          <p:nvPr/>
        </p:nvSpPr>
        <p:spPr>
          <a:xfrm>
            <a:off x="7849361" y="5089397"/>
            <a:ext cx="120650" cy="119380"/>
          </a:xfrm>
          <a:custGeom>
            <a:avLst/>
            <a:gdLst/>
            <a:ahLst/>
            <a:cxnLst/>
            <a:rect l="l" t="t" r="r" b="b"/>
            <a:pathLst>
              <a:path w="120650" h="119379">
                <a:moveTo>
                  <a:pt x="0" y="118871"/>
                </a:moveTo>
                <a:lnTo>
                  <a:pt x="120396" y="118871"/>
                </a:lnTo>
                <a:lnTo>
                  <a:pt x="120396" y="0"/>
                </a:lnTo>
                <a:lnTo>
                  <a:pt x="0" y="0"/>
                </a:lnTo>
                <a:lnTo>
                  <a:pt x="0" y="118871"/>
                </a:lnTo>
                <a:close/>
              </a:path>
            </a:pathLst>
          </a:custGeom>
          <a:ln w="25400">
            <a:solidFill>
              <a:srgbClr val="4BA4C4"/>
            </a:solidFill>
          </a:ln>
        </p:spPr>
        <p:txBody>
          <a:bodyPr wrap="square" lIns="0" tIns="0" rIns="0" bIns="0" rtlCol="0"/>
          <a:lstStyle/>
          <a:p/>
        </p:txBody>
      </p:sp>
      <p:sp>
        <p:nvSpPr>
          <p:cNvPr id="134" name="object 134"/>
          <p:cNvSpPr/>
          <p:nvPr/>
        </p:nvSpPr>
        <p:spPr>
          <a:xfrm>
            <a:off x="7849361" y="5368290"/>
            <a:ext cx="120650" cy="120650"/>
          </a:xfrm>
          <a:custGeom>
            <a:avLst/>
            <a:gdLst/>
            <a:ahLst/>
            <a:cxnLst/>
            <a:rect l="l" t="t" r="r" b="b"/>
            <a:pathLst>
              <a:path w="120650" h="120650">
                <a:moveTo>
                  <a:pt x="0" y="120396"/>
                </a:moveTo>
                <a:lnTo>
                  <a:pt x="120396" y="120396"/>
                </a:lnTo>
                <a:lnTo>
                  <a:pt x="120396" y="0"/>
                </a:lnTo>
                <a:lnTo>
                  <a:pt x="0" y="0"/>
                </a:lnTo>
                <a:lnTo>
                  <a:pt x="0" y="120396"/>
                </a:lnTo>
                <a:close/>
              </a:path>
            </a:pathLst>
          </a:custGeom>
          <a:solidFill>
            <a:srgbClr val="FFFFFF"/>
          </a:solidFill>
        </p:spPr>
        <p:txBody>
          <a:bodyPr wrap="square" lIns="0" tIns="0" rIns="0" bIns="0" rtlCol="0"/>
          <a:lstStyle/>
          <a:p/>
        </p:txBody>
      </p:sp>
      <p:sp>
        <p:nvSpPr>
          <p:cNvPr id="135" name="object 135"/>
          <p:cNvSpPr/>
          <p:nvPr/>
        </p:nvSpPr>
        <p:spPr>
          <a:xfrm>
            <a:off x="7849361" y="5368290"/>
            <a:ext cx="120650" cy="120650"/>
          </a:xfrm>
          <a:custGeom>
            <a:avLst/>
            <a:gdLst/>
            <a:ahLst/>
            <a:cxnLst/>
            <a:rect l="l" t="t" r="r" b="b"/>
            <a:pathLst>
              <a:path w="120650" h="120650">
                <a:moveTo>
                  <a:pt x="0" y="120396"/>
                </a:moveTo>
                <a:lnTo>
                  <a:pt x="120396" y="120396"/>
                </a:lnTo>
                <a:lnTo>
                  <a:pt x="120396" y="0"/>
                </a:lnTo>
                <a:lnTo>
                  <a:pt x="0" y="0"/>
                </a:lnTo>
                <a:lnTo>
                  <a:pt x="0" y="120396"/>
                </a:lnTo>
                <a:close/>
              </a:path>
            </a:pathLst>
          </a:custGeom>
          <a:ln w="25399">
            <a:solidFill>
              <a:srgbClr val="4BA8C5"/>
            </a:solidFill>
          </a:ln>
        </p:spPr>
        <p:txBody>
          <a:bodyPr wrap="square" lIns="0" tIns="0" rIns="0" bIns="0" rtlCol="0"/>
          <a:lstStyle/>
          <a:p/>
        </p:txBody>
      </p:sp>
      <p:sp>
        <p:nvSpPr>
          <p:cNvPr id="136" name="object 136"/>
          <p:cNvSpPr/>
          <p:nvPr/>
        </p:nvSpPr>
        <p:spPr>
          <a:xfrm>
            <a:off x="7849361" y="5647182"/>
            <a:ext cx="120650" cy="120650"/>
          </a:xfrm>
          <a:custGeom>
            <a:avLst/>
            <a:gdLst/>
            <a:ahLst/>
            <a:cxnLst/>
            <a:rect l="l" t="t" r="r" b="b"/>
            <a:pathLst>
              <a:path w="120650" h="120650">
                <a:moveTo>
                  <a:pt x="0" y="120396"/>
                </a:moveTo>
                <a:lnTo>
                  <a:pt x="120396" y="120396"/>
                </a:lnTo>
                <a:lnTo>
                  <a:pt x="120396" y="0"/>
                </a:lnTo>
                <a:lnTo>
                  <a:pt x="0" y="0"/>
                </a:lnTo>
                <a:lnTo>
                  <a:pt x="0" y="120396"/>
                </a:lnTo>
                <a:close/>
              </a:path>
            </a:pathLst>
          </a:custGeom>
          <a:solidFill>
            <a:srgbClr val="FFFFFF"/>
          </a:solidFill>
        </p:spPr>
        <p:txBody>
          <a:bodyPr wrap="square" lIns="0" tIns="0" rIns="0" bIns="0" rtlCol="0"/>
          <a:lstStyle/>
          <a:p/>
        </p:txBody>
      </p:sp>
      <p:sp>
        <p:nvSpPr>
          <p:cNvPr id="137" name="object 137"/>
          <p:cNvSpPr/>
          <p:nvPr/>
        </p:nvSpPr>
        <p:spPr>
          <a:xfrm>
            <a:off x="7849361" y="5647182"/>
            <a:ext cx="120650" cy="120650"/>
          </a:xfrm>
          <a:custGeom>
            <a:avLst/>
            <a:gdLst/>
            <a:ahLst/>
            <a:cxnLst/>
            <a:rect l="l" t="t" r="r" b="b"/>
            <a:pathLst>
              <a:path w="120650" h="120650">
                <a:moveTo>
                  <a:pt x="0" y="120396"/>
                </a:moveTo>
                <a:lnTo>
                  <a:pt x="120396" y="120396"/>
                </a:lnTo>
                <a:lnTo>
                  <a:pt x="120396" y="0"/>
                </a:lnTo>
                <a:lnTo>
                  <a:pt x="0" y="0"/>
                </a:lnTo>
                <a:lnTo>
                  <a:pt x="0" y="120396"/>
                </a:lnTo>
                <a:close/>
              </a:path>
            </a:pathLst>
          </a:custGeom>
          <a:ln w="25399">
            <a:solidFill>
              <a:srgbClr val="4AACC5"/>
            </a:solidFill>
          </a:ln>
        </p:spPr>
        <p:txBody>
          <a:bodyPr wrap="square" lIns="0" tIns="0" rIns="0" bIns="0" rtlCol="0"/>
          <a:lstStyle/>
          <a:p/>
        </p:txBody>
      </p:sp>
      <p:graphicFrame>
        <p:nvGraphicFramePr>
          <p:cNvPr id="138" name="object 138"/>
          <p:cNvGraphicFramePr>
            <a:graphicFrameLocks noGrp="1"/>
          </p:cNvGraphicFramePr>
          <p:nvPr/>
        </p:nvGraphicFramePr>
        <p:xfrm>
          <a:off x="2866263" y="3972305"/>
          <a:ext cx="5713730" cy="2087245"/>
        </p:xfrm>
        <a:graphic>
          <a:graphicData uri="http://schemas.openxmlformats.org/drawingml/2006/table">
            <a:tbl>
              <a:tblPr firstRow="1" bandRow="1">
                <a:tableStyleId>{2D5ABB26-0587-4C30-8999-92F81FD0307C}</a:tableStyleId>
              </a:tblPr>
              <a:tblGrid>
                <a:gridCol w="1513840"/>
                <a:gridCol w="1681480"/>
                <a:gridCol w="1520825"/>
                <a:gridCol w="997585"/>
              </a:tblGrid>
              <a:tr h="473075">
                <a:tc>
                  <a:txBody>
                    <a:bodyPr/>
                    <a:lstStyle/>
                    <a:p>
                      <a:pPr marL="31750">
                        <a:lnSpc>
                          <a:spcPts val="965"/>
                        </a:lnSpc>
                      </a:pPr>
                      <a:r>
                        <a:rPr sz="1000" b="1" spc="-10" dirty="0">
                          <a:latin typeface="Times New Roman" panose="02020603050405020304"/>
                          <a:cs typeface="Times New Roman" panose="02020603050405020304"/>
                        </a:rPr>
                        <a:t>G</a:t>
                      </a:r>
                      <a:r>
                        <a:rPr sz="1000" b="1" dirty="0">
                          <a:latin typeface="Times New Roman" panose="02020603050405020304"/>
                          <a:cs typeface="Times New Roman" panose="02020603050405020304"/>
                        </a:rPr>
                        <a:t>H</a:t>
                      </a:r>
                      <a:r>
                        <a:rPr sz="1000" b="1" spc="-10" dirty="0">
                          <a:latin typeface="Times New Roman" panose="02020603050405020304"/>
                          <a:cs typeface="Times New Roman" panose="02020603050405020304"/>
                        </a:rPr>
                        <a:t>G</a:t>
                      </a:r>
                      <a:r>
                        <a:rPr sz="1000" b="1" spc="10" dirty="0">
                          <a:latin typeface="宋体" panose="02010600030101010101" pitchFamily="2" charset="-122"/>
                          <a:cs typeface="宋体" panose="02010600030101010101" pitchFamily="2" charset="-122"/>
                        </a:rPr>
                        <a:t>排放因子</a:t>
                      </a:r>
                      <a:endParaRPr sz="1000">
                        <a:latin typeface="宋体" panose="02010600030101010101" pitchFamily="2" charset="-122"/>
                        <a:cs typeface="宋体" panose="02010600030101010101" pitchFamily="2" charset="-122"/>
                      </a:endParaRPr>
                    </a:p>
                    <a:p>
                      <a:pPr>
                        <a:lnSpc>
                          <a:spcPct val="100000"/>
                        </a:lnSpc>
                        <a:spcBef>
                          <a:spcPts val="20"/>
                        </a:spcBef>
                      </a:pPr>
                      <a:endParaRPr sz="850">
                        <a:latin typeface="Times New Roman" panose="02020603050405020304"/>
                        <a:cs typeface="Times New Roman" panose="02020603050405020304"/>
                      </a:endParaRPr>
                    </a:p>
                    <a:p>
                      <a:pPr marL="31750">
                        <a:lnSpc>
                          <a:spcPct val="100000"/>
                        </a:lnSpc>
                      </a:pPr>
                      <a:r>
                        <a:rPr sz="1000" b="1" spc="-10" dirty="0">
                          <a:latin typeface="Times New Roman" panose="02020603050405020304"/>
                          <a:cs typeface="Times New Roman" panose="02020603050405020304"/>
                        </a:rPr>
                        <a:t>G</a:t>
                      </a:r>
                      <a:r>
                        <a:rPr sz="1000" b="1" dirty="0">
                          <a:latin typeface="Times New Roman" panose="02020603050405020304"/>
                          <a:cs typeface="Times New Roman" panose="02020603050405020304"/>
                        </a:rPr>
                        <a:t>H</a:t>
                      </a:r>
                      <a:r>
                        <a:rPr sz="1000" b="1" spc="-10" dirty="0">
                          <a:latin typeface="Times New Roman" panose="02020603050405020304"/>
                          <a:cs typeface="Times New Roman" panose="02020603050405020304"/>
                        </a:rPr>
                        <a:t>G</a:t>
                      </a:r>
                      <a:r>
                        <a:rPr sz="1000" b="1" spc="10" dirty="0">
                          <a:latin typeface="宋体" panose="02010600030101010101" pitchFamily="2" charset="-122"/>
                          <a:cs typeface="宋体" panose="02010600030101010101" pitchFamily="2" charset="-122"/>
                        </a:rPr>
                        <a:t>清除因子</a:t>
                      </a:r>
                      <a:endParaRPr sz="1000">
                        <a:latin typeface="宋体" panose="02010600030101010101" pitchFamily="2" charset="-122"/>
                        <a:cs typeface="宋体" panose="02010600030101010101" pitchFamily="2" charset="-122"/>
                      </a:endParaRPr>
                    </a:p>
                  </a:txBody>
                  <a:tcPr marL="0" marR="0" marT="0" marB="0"/>
                </a:tc>
                <a:tc>
                  <a:txBody>
                    <a:bodyPr/>
                    <a:lstStyle/>
                    <a:p>
                      <a:pPr marL="229870">
                        <a:lnSpc>
                          <a:spcPts val="965"/>
                        </a:lnSpc>
                      </a:pPr>
                      <a:r>
                        <a:rPr sz="1000" b="1" spc="-10" dirty="0">
                          <a:latin typeface="Times New Roman" panose="02020603050405020304"/>
                          <a:cs typeface="Times New Roman" panose="02020603050405020304"/>
                        </a:rPr>
                        <a:t>G</a:t>
                      </a:r>
                      <a:r>
                        <a:rPr sz="1000" b="1" dirty="0">
                          <a:latin typeface="Times New Roman" panose="02020603050405020304"/>
                          <a:cs typeface="Times New Roman" panose="02020603050405020304"/>
                        </a:rPr>
                        <a:t>H</a:t>
                      </a:r>
                      <a:r>
                        <a:rPr sz="1000" b="1" spc="-10" dirty="0">
                          <a:latin typeface="Times New Roman" panose="02020603050405020304"/>
                          <a:cs typeface="Times New Roman" panose="02020603050405020304"/>
                        </a:rPr>
                        <a:t>G</a:t>
                      </a:r>
                      <a:r>
                        <a:rPr sz="1000" b="1" spc="10" dirty="0">
                          <a:latin typeface="宋体" panose="02010600030101010101" pitchFamily="2" charset="-122"/>
                          <a:cs typeface="宋体" panose="02010600030101010101" pitchFamily="2" charset="-122"/>
                        </a:rPr>
                        <a:t>项目</a:t>
                      </a:r>
                      <a:endParaRPr sz="1000">
                        <a:latin typeface="宋体" panose="02010600030101010101" pitchFamily="2" charset="-122"/>
                        <a:cs typeface="宋体" panose="02010600030101010101" pitchFamily="2" charset="-122"/>
                      </a:endParaRPr>
                    </a:p>
                    <a:p>
                      <a:pPr>
                        <a:lnSpc>
                          <a:spcPct val="100000"/>
                        </a:lnSpc>
                        <a:spcBef>
                          <a:spcPts val="20"/>
                        </a:spcBef>
                      </a:pPr>
                      <a:endParaRPr sz="850">
                        <a:latin typeface="Times New Roman" panose="02020603050405020304"/>
                        <a:cs typeface="Times New Roman" panose="02020603050405020304"/>
                      </a:endParaRPr>
                    </a:p>
                    <a:p>
                      <a:pPr marL="229870">
                        <a:lnSpc>
                          <a:spcPct val="100000"/>
                        </a:lnSpc>
                      </a:pPr>
                      <a:r>
                        <a:rPr sz="1000" b="1" spc="-10" dirty="0">
                          <a:latin typeface="Times New Roman" panose="02020603050405020304"/>
                          <a:cs typeface="Times New Roman" panose="02020603050405020304"/>
                        </a:rPr>
                        <a:t>G</a:t>
                      </a:r>
                      <a:r>
                        <a:rPr sz="1000" b="1" dirty="0">
                          <a:latin typeface="Times New Roman" panose="02020603050405020304"/>
                          <a:cs typeface="Times New Roman" panose="02020603050405020304"/>
                        </a:rPr>
                        <a:t>H</a:t>
                      </a:r>
                      <a:r>
                        <a:rPr sz="1000" b="1" spc="-10" dirty="0">
                          <a:latin typeface="Times New Roman" panose="02020603050405020304"/>
                          <a:cs typeface="Times New Roman" panose="02020603050405020304"/>
                        </a:rPr>
                        <a:t>G</a:t>
                      </a:r>
                      <a:r>
                        <a:rPr sz="1000" b="1" spc="10" dirty="0">
                          <a:latin typeface="宋体" panose="02010600030101010101" pitchFamily="2" charset="-122"/>
                          <a:cs typeface="宋体" panose="02010600030101010101" pitchFamily="2" charset="-122"/>
                        </a:rPr>
                        <a:t>方案</a:t>
                      </a:r>
                      <a:endParaRPr sz="1000">
                        <a:latin typeface="宋体" panose="02010600030101010101" pitchFamily="2" charset="-122"/>
                        <a:cs typeface="宋体" panose="02010600030101010101" pitchFamily="2" charset="-122"/>
                      </a:endParaRPr>
                    </a:p>
                  </a:txBody>
                  <a:tcPr marL="0" marR="0" marT="0" marB="0"/>
                </a:tc>
                <a:tc>
                  <a:txBody>
                    <a:bodyPr/>
                    <a:lstStyle/>
                    <a:p>
                      <a:pPr marL="260985">
                        <a:lnSpc>
                          <a:spcPct val="100000"/>
                        </a:lnSpc>
                        <a:spcBef>
                          <a:spcPts val="355"/>
                        </a:spcBef>
                      </a:pPr>
                      <a:r>
                        <a:rPr sz="1000" b="1" dirty="0">
                          <a:latin typeface="宋体" panose="02010600030101010101" pitchFamily="2" charset="-122"/>
                          <a:cs typeface="宋体" panose="02010600030101010101" pitchFamily="2" charset="-122"/>
                        </a:rPr>
                        <a:t>物源</a:t>
                      </a:r>
                      <a:r>
                        <a:rPr sz="1000" b="1" spc="-10" dirty="0">
                          <a:latin typeface="Times New Roman" panose="02020603050405020304"/>
                          <a:cs typeface="Times New Roman" panose="02020603050405020304"/>
                        </a:rPr>
                        <a:t>GHG</a:t>
                      </a:r>
                      <a:r>
                        <a:rPr sz="1000" b="1" dirty="0">
                          <a:latin typeface="宋体" panose="02010600030101010101" pitchFamily="2" charset="-122"/>
                          <a:cs typeface="宋体" panose="02010600030101010101" pitchFamily="2" charset="-122"/>
                        </a:rPr>
                        <a:t>排放</a:t>
                      </a:r>
                      <a:endParaRPr sz="1000">
                        <a:latin typeface="宋体" panose="02010600030101010101" pitchFamily="2" charset="-122"/>
                        <a:cs typeface="宋体" panose="02010600030101010101" pitchFamily="2" charset="-122"/>
                      </a:endParaRPr>
                    </a:p>
                  </a:txBody>
                  <a:tcPr marL="0" marR="0" marT="45085" marB="0"/>
                </a:tc>
                <a:tc>
                  <a:txBody>
                    <a:bodyPr/>
                    <a:lstStyle/>
                    <a:p>
                      <a:pPr>
                        <a:lnSpc>
                          <a:spcPts val="965"/>
                        </a:lnSpc>
                        <a:tabLst>
                          <a:tab pos="452755" algn="l"/>
                        </a:tabLst>
                      </a:pPr>
                      <a:r>
                        <a:rPr sz="1500" b="1" baseline="33000" dirty="0">
                          <a:latin typeface="宋体" panose="02010600030101010101" pitchFamily="2" charset="-122"/>
                          <a:cs typeface="宋体" panose="02010600030101010101" pitchFamily="2" charset="-122"/>
                        </a:rPr>
                        <a:t>生</a:t>
                      </a:r>
                      <a:r>
                        <a:rPr sz="1500" b="1" baseline="33000" dirty="0">
                          <a:latin typeface="宋体" panose="02010600030101010101" pitchFamily="2" charset="-122"/>
                          <a:cs typeface="宋体" panose="02010600030101010101" pitchFamily="2" charset="-122"/>
                        </a:rPr>
                        <a:t>	</a:t>
                      </a:r>
                      <a:r>
                        <a:rPr sz="1000" b="1" spc="10" dirty="0">
                          <a:latin typeface="宋体" panose="02010600030101010101" pitchFamily="2" charset="-122"/>
                          <a:cs typeface="宋体" panose="02010600030101010101" pitchFamily="2" charset="-122"/>
                        </a:rPr>
                        <a:t>组织边界</a:t>
                      </a:r>
                      <a:endParaRPr sz="1000">
                        <a:latin typeface="宋体" panose="02010600030101010101" pitchFamily="2" charset="-122"/>
                        <a:cs typeface="宋体" panose="02010600030101010101" pitchFamily="2" charset="-122"/>
                      </a:endParaRPr>
                    </a:p>
                    <a:p>
                      <a:pPr marL="452755">
                        <a:lnSpc>
                          <a:spcPct val="100000"/>
                        </a:lnSpc>
                        <a:spcBef>
                          <a:spcPts val="1000"/>
                        </a:spcBef>
                      </a:pPr>
                      <a:r>
                        <a:rPr sz="1000" b="1" spc="10" dirty="0">
                          <a:latin typeface="宋体" panose="02010600030101010101" pitchFamily="2" charset="-122"/>
                          <a:cs typeface="宋体" panose="02010600030101010101" pitchFamily="2" charset="-122"/>
                        </a:rPr>
                        <a:t>报告边界</a:t>
                      </a:r>
                      <a:endParaRPr sz="1000">
                        <a:latin typeface="宋体" panose="02010600030101010101" pitchFamily="2" charset="-122"/>
                        <a:cs typeface="宋体" panose="02010600030101010101" pitchFamily="2" charset="-122"/>
                      </a:endParaRPr>
                    </a:p>
                  </a:txBody>
                  <a:tcPr marL="0" marR="0" marT="0" marB="0"/>
                </a:tc>
              </a:tr>
              <a:tr h="279400">
                <a:tc>
                  <a:txBody>
                    <a:bodyPr/>
                    <a:lstStyle/>
                    <a:p>
                      <a:pPr marL="31750">
                        <a:lnSpc>
                          <a:spcPct val="100000"/>
                        </a:lnSpc>
                        <a:spcBef>
                          <a:spcPts val="435"/>
                        </a:spcBef>
                      </a:pPr>
                      <a:r>
                        <a:rPr sz="1000" b="1" spc="-5" dirty="0">
                          <a:latin typeface="宋体" panose="02010600030101010101" pitchFamily="2" charset="-122"/>
                          <a:cs typeface="宋体" panose="02010600030101010101" pitchFamily="2" charset="-122"/>
                        </a:rPr>
                        <a:t>直接</a:t>
                      </a:r>
                      <a:r>
                        <a:rPr sz="1000" b="1" spc="-10" dirty="0">
                          <a:latin typeface="Times New Roman" panose="02020603050405020304"/>
                          <a:cs typeface="Times New Roman" panose="02020603050405020304"/>
                        </a:rPr>
                        <a:t>GHG</a:t>
                      </a:r>
                      <a:r>
                        <a:rPr sz="1000" b="1" spc="-5" dirty="0">
                          <a:latin typeface="宋体" panose="02010600030101010101" pitchFamily="2" charset="-122"/>
                          <a:cs typeface="宋体" panose="02010600030101010101" pitchFamily="2" charset="-122"/>
                        </a:rPr>
                        <a:t>排放</a:t>
                      </a:r>
                      <a:endParaRPr sz="1000">
                        <a:latin typeface="宋体" panose="02010600030101010101" pitchFamily="2" charset="-122"/>
                        <a:cs typeface="宋体" panose="02010600030101010101" pitchFamily="2" charset="-122"/>
                      </a:endParaRPr>
                    </a:p>
                  </a:txBody>
                  <a:tcPr marL="0" marR="0" marT="55244" marB="0"/>
                </a:tc>
                <a:tc>
                  <a:txBody>
                    <a:bodyPr/>
                    <a:lstStyle/>
                    <a:p>
                      <a:pPr marL="229870">
                        <a:lnSpc>
                          <a:spcPct val="100000"/>
                        </a:lnSpc>
                        <a:spcBef>
                          <a:spcPts val="435"/>
                        </a:spcBef>
                      </a:pPr>
                      <a:r>
                        <a:rPr sz="1000" b="1" spc="-10" dirty="0">
                          <a:latin typeface="Times New Roman" panose="02020603050405020304"/>
                          <a:cs typeface="Times New Roman" panose="02020603050405020304"/>
                        </a:rPr>
                        <a:t>GHG</a:t>
                      </a:r>
                      <a:r>
                        <a:rPr sz="1000" b="1" spc="-5" dirty="0">
                          <a:latin typeface="宋体" panose="02010600030101010101" pitchFamily="2" charset="-122"/>
                          <a:cs typeface="宋体" panose="02010600030101010101" pitchFamily="2" charset="-122"/>
                        </a:rPr>
                        <a:t>报告</a:t>
                      </a:r>
                      <a:endParaRPr sz="1000">
                        <a:latin typeface="宋体" panose="02010600030101010101" pitchFamily="2" charset="-122"/>
                        <a:cs typeface="宋体" panose="02010600030101010101" pitchFamily="2" charset="-122"/>
                      </a:endParaRPr>
                    </a:p>
                  </a:txBody>
                  <a:tcPr marL="0" marR="0" marT="55244" marB="0"/>
                </a:tc>
                <a:tc>
                  <a:txBody>
                    <a:bodyPr/>
                    <a:lstStyle/>
                    <a:p>
                      <a:pPr>
                        <a:lnSpc>
                          <a:spcPct val="100000"/>
                        </a:lnSpc>
                      </a:pPr>
                      <a:endParaRPr sz="1000">
                        <a:latin typeface="Times New Roman" panose="02020603050405020304"/>
                        <a:cs typeface="Times New Roman" panose="02020603050405020304"/>
                      </a:endParaRPr>
                    </a:p>
                  </a:txBody>
                  <a:tcPr marL="0" marR="0" marT="0" marB="0"/>
                </a:tc>
                <a:tc>
                  <a:txBody>
                    <a:bodyPr/>
                    <a:lstStyle/>
                    <a:p>
                      <a:pPr marL="452755">
                        <a:lnSpc>
                          <a:spcPct val="100000"/>
                        </a:lnSpc>
                        <a:spcBef>
                          <a:spcPts val="435"/>
                        </a:spcBef>
                      </a:pPr>
                      <a:r>
                        <a:rPr sz="1000" b="1" spc="-5" dirty="0">
                          <a:latin typeface="宋体" panose="02010600030101010101" pitchFamily="2" charset="-122"/>
                          <a:cs typeface="宋体" panose="02010600030101010101" pitchFamily="2" charset="-122"/>
                        </a:rPr>
                        <a:t>核查</a:t>
                      </a:r>
                      <a:endParaRPr sz="1000">
                        <a:latin typeface="宋体" panose="02010600030101010101" pitchFamily="2" charset="-122"/>
                        <a:cs typeface="宋体" panose="02010600030101010101" pitchFamily="2" charset="-122"/>
                      </a:endParaRPr>
                    </a:p>
                  </a:txBody>
                  <a:tcPr marL="0" marR="0" marT="55244" marB="0"/>
                </a:tc>
              </a:tr>
              <a:tr h="279400">
                <a:tc>
                  <a:txBody>
                    <a:bodyPr/>
                    <a:lstStyle/>
                    <a:p>
                      <a:pPr marL="31750">
                        <a:lnSpc>
                          <a:spcPct val="100000"/>
                        </a:lnSpc>
                        <a:spcBef>
                          <a:spcPts val="435"/>
                        </a:spcBef>
                      </a:pPr>
                      <a:r>
                        <a:rPr sz="1000" b="1" dirty="0">
                          <a:latin typeface="宋体" panose="02010600030101010101" pitchFamily="2" charset="-122"/>
                          <a:cs typeface="宋体" panose="02010600030101010101" pitchFamily="2" charset="-122"/>
                        </a:rPr>
                        <a:t>直接</a:t>
                      </a:r>
                      <a:r>
                        <a:rPr sz="1000" b="1" spc="-10" dirty="0">
                          <a:latin typeface="Times New Roman" panose="02020603050405020304"/>
                          <a:cs typeface="Times New Roman" panose="02020603050405020304"/>
                        </a:rPr>
                        <a:t>GHG</a:t>
                      </a:r>
                      <a:r>
                        <a:rPr sz="1000" b="1" dirty="0">
                          <a:latin typeface="宋体" panose="02010600030101010101" pitchFamily="2" charset="-122"/>
                          <a:cs typeface="宋体" panose="02010600030101010101" pitchFamily="2" charset="-122"/>
                        </a:rPr>
                        <a:t>清除</a:t>
                      </a:r>
                      <a:endParaRPr sz="1000">
                        <a:latin typeface="宋体" panose="02010600030101010101" pitchFamily="2" charset="-122"/>
                        <a:cs typeface="宋体" panose="02010600030101010101" pitchFamily="2" charset="-122"/>
                      </a:endParaRPr>
                    </a:p>
                  </a:txBody>
                  <a:tcPr marL="0" marR="0" marT="55244" marB="0"/>
                </a:tc>
                <a:tc>
                  <a:txBody>
                    <a:bodyPr/>
                    <a:lstStyle/>
                    <a:p>
                      <a:pPr marL="229870">
                        <a:lnSpc>
                          <a:spcPct val="100000"/>
                        </a:lnSpc>
                        <a:spcBef>
                          <a:spcPts val="435"/>
                        </a:spcBef>
                      </a:pPr>
                      <a:r>
                        <a:rPr sz="1000" b="1" dirty="0">
                          <a:latin typeface="宋体" panose="02010600030101010101" pitchFamily="2" charset="-122"/>
                          <a:cs typeface="宋体" panose="02010600030101010101" pitchFamily="2" charset="-122"/>
                        </a:rPr>
                        <a:t>基准年</a:t>
                      </a:r>
                      <a:endParaRPr sz="1000">
                        <a:latin typeface="宋体" panose="02010600030101010101" pitchFamily="2" charset="-122"/>
                        <a:cs typeface="宋体" panose="02010600030101010101" pitchFamily="2" charset="-122"/>
                      </a:endParaRPr>
                    </a:p>
                  </a:txBody>
                  <a:tcPr marL="0" marR="0" marT="55244" marB="0"/>
                </a:tc>
                <a:tc>
                  <a:txBody>
                    <a:bodyPr/>
                    <a:lstStyle/>
                    <a:p>
                      <a:pPr>
                        <a:lnSpc>
                          <a:spcPct val="100000"/>
                        </a:lnSpc>
                      </a:pPr>
                      <a:endParaRPr sz="1000">
                        <a:latin typeface="Times New Roman" panose="02020603050405020304"/>
                        <a:cs typeface="Times New Roman" panose="02020603050405020304"/>
                      </a:endParaRPr>
                    </a:p>
                  </a:txBody>
                  <a:tcPr marL="0" marR="0" marT="0" marB="0"/>
                </a:tc>
                <a:tc>
                  <a:txBody>
                    <a:bodyPr/>
                    <a:lstStyle/>
                    <a:p>
                      <a:pPr marL="452755">
                        <a:lnSpc>
                          <a:spcPct val="100000"/>
                        </a:lnSpc>
                        <a:spcBef>
                          <a:spcPts val="435"/>
                        </a:spcBef>
                      </a:pPr>
                      <a:r>
                        <a:rPr sz="1000" b="1" dirty="0">
                          <a:latin typeface="宋体" panose="02010600030101010101" pitchFamily="2" charset="-122"/>
                          <a:cs typeface="宋体" panose="02010600030101010101" pitchFamily="2" charset="-122"/>
                        </a:rPr>
                        <a:t>审定</a:t>
                      </a:r>
                      <a:endParaRPr sz="1000">
                        <a:latin typeface="宋体" panose="02010600030101010101" pitchFamily="2" charset="-122"/>
                        <a:cs typeface="宋体" panose="02010600030101010101" pitchFamily="2" charset="-122"/>
                      </a:endParaRPr>
                    </a:p>
                  </a:txBody>
                  <a:tcPr marL="0" marR="0" marT="55244" marB="0"/>
                </a:tc>
              </a:tr>
              <a:tr h="279400">
                <a:tc>
                  <a:txBody>
                    <a:bodyPr/>
                    <a:lstStyle/>
                    <a:p>
                      <a:pPr marL="31750">
                        <a:lnSpc>
                          <a:spcPct val="100000"/>
                        </a:lnSpc>
                        <a:spcBef>
                          <a:spcPts val="435"/>
                        </a:spcBef>
                      </a:pPr>
                      <a:r>
                        <a:rPr sz="1000" b="1" dirty="0">
                          <a:latin typeface="宋体" panose="02010600030101010101" pitchFamily="2" charset="-122"/>
                          <a:cs typeface="宋体" panose="02010600030101010101" pitchFamily="2" charset="-122"/>
                        </a:rPr>
                        <a:t>间接</a:t>
                      </a:r>
                      <a:r>
                        <a:rPr sz="1000" b="1" spc="-10" dirty="0">
                          <a:latin typeface="Times New Roman" panose="02020603050405020304"/>
                          <a:cs typeface="Times New Roman" panose="02020603050405020304"/>
                        </a:rPr>
                        <a:t>GHG</a:t>
                      </a:r>
                      <a:r>
                        <a:rPr sz="1000" b="1" dirty="0">
                          <a:latin typeface="宋体" panose="02010600030101010101" pitchFamily="2" charset="-122"/>
                          <a:cs typeface="宋体" panose="02010600030101010101" pitchFamily="2" charset="-122"/>
                        </a:rPr>
                        <a:t>排放</a:t>
                      </a:r>
                      <a:endParaRPr sz="1000">
                        <a:latin typeface="宋体" panose="02010600030101010101" pitchFamily="2" charset="-122"/>
                        <a:cs typeface="宋体" panose="02010600030101010101" pitchFamily="2" charset="-122"/>
                      </a:endParaRPr>
                    </a:p>
                  </a:txBody>
                  <a:tcPr marL="0" marR="0" marT="55244" marB="0"/>
                </a:tc>
                <a:tc>
                  <a:txBody>
                    <a:bodyPr/>
                    <a:lstStyle/>
                    <a:p>
                      <a:pPr marL="229870">
                        <a:lnSpc>
                          <a:spcPct val="100000"/>
                        </a:lnSpc>
                        <a:spcBef>
                          <a:spcPts val="435"/>
                        </a:spcBef>
                      </a:pPr>
                      <a:r>
                        <a:rPr sz="1000" b="1" spc="-10" dirty="0">
                          <a:latin typeface="Times New Roman" panose="02020603050405020304"/>
                          <a:cs typeface="Times New Roman" panose="02020603050405020304"/>
                        </a:rPr>
                        <a:t>GHG</a:t>
                      </a:r>
                      <a:r>
                        <a:rPr sz="1000" b="1" dirty="0">
                          <a:latin typeface="宋体" panose="02010600030101010101" pitchFamily="2" charset="-122"/>
                          <a:cs typeface="宋体" panose="02010600030101010101" pitchFamily="2" charset="-122"/>
                        </a:rPr>
                        <a:t>减排措施</a:t>
                      </a:r>
                      <a:endParaRPr sz="1000">
                        <a:latin typeface="宋体" panose="02010600030101010101" pitchFamily="2" charset="-122"/>
                        <a:cs typeface="宋体" panose="02010600030101010101" pitchFamily="2" charset="-122"/>
                      </a:endParaRPr>
                    </a:p>
                  </a:txBody>
                  <a:tcPr marL="0" marR="0" marT="55244" marB="0"/>
                </a:tc>
                <a:tc>
                  <a:txBody>
                    <a:bodyPr/>
                    <a:lstStyle/>
                    <a:p>
                      <a:pPr>
                        <a:lnSpc>
                          <a:spcPct val="100000"/>
                        </a:lnSpc>
                      </a:pPr>
                      <a:endParaRPr sz="1000">
                        <a:latin typeface="Times New Roman" panose="02020603050405020304"/>
                        <a:cs typeface="Times New Roman" panose="02020603050405020304"/>
                      </a:endParaRPr>
                    </a:p>
                  </a:txBody>
                  <a:tcPr marL="0" marR="0" marT="0" marB="0"/>
                </a:tc>
                <a:tc>
                  <a:txBody>
                    <a:bodyPr/>
                    <a:lstStyle/>
                    <a:p>
                      <a:pPr marL="452755">
                        <a:lnSpc>
                          <a:spcPct val="100000"/>
                        </a:lnSpc>
                        <a:spcBef>
                          <a:spcPts val="435"/>
                        </a:spcBef>
                      </a:pPr>
                      <a:r>
                        <a:rPr sz="1000" b="1" dirty="0">
                          <a:latin typeface="宋体" panose="02010600030101010101" pitchFamily="2" charset="-122"/>
                          <a:cs typeface="宋体" panose="02010600030101010101" pitchFamily="2" charset="-122"/>
                        </a:rPr>
                        <a:t>核查员</a:t>
                      </a:r>
                      <a:endParaRPr sz="1000">
                        <a:latin typeface="宋体" panose="02010600030101010101" pitchFamily="2" charset="-122"/>
                        <a:cs typeface="宋体" panose="02010600030101010101" pitchFamily="2" charset="-122"/>
                      </a:endParaRPr>
                    </a:p>
                  </a:txBody>
                  <a:tcPr marL="0" marR="0" marT="55244" marB="0"/>
                </a:tc>
              </a:tr>
              <a:tr h="280035">
                <a:tc>
                  <a:txBody>
                    <a:bodyPr/>
                    <a:lstStyle/>
                    <a:p>
                      <a:pPr marL="31750">
                        <a:lnSpc>
                          <a:spcPct val="100000"/>
                        </a:lnSpc>
                        <a:spcBef>
                          <a:spcPts val="435"/>
                        </a:spcBef>
                      </a:pPr>
                      <a:r>
                        <a:rPr sz="1000" b="1" spc="-5" dirty="0">
                          <a:latin typeface="宋体" panose="02010600030101010101" pitchFamily="2" charset="-122"/>
                          <a:cs typeface="宋体" panose="02010600030101010101" pitchFamily="2" charset="-122"/>
                        </a:rPr>
                        <a:t>全球变</a:t>
                      </a:r>
                      <a:r>
                        <a:rPr sz="1000" b="1" spc="-10" dirty="0">
                          <a:latin typeface="宋体" panose="02010600030101010101" pitchFamily="2" charset="-122"/>
                          <a:cs typeface="宋体" panose="02010600030101010101" pitchFamily="2" charset="-122"/>
                        </a:rPr>
                        <a:t>暖</a:t>
                      </a:r>
                      <a:r>
                        <a:rPr sz="1000" b="1" spc="-5" dirty="0">
                          <a:latin typeface="宋体" panose="02010600030101010101" pitchFamily="2" charset="-122"/>
                          <a:cs typeface="宋体" panose="02010600030101010101" pitchFamily="2" charset="-122"/>
                        </a:rPr>
                        <a:t>潜势</a:t>
                      </a:r>
                      <a:r>
                        <a:rPr sz="1000" b="1" spc="-10" dirty="0">
                          <a:latin typeface="宋体" panose="02010600030101010101" pitchFamily="2" charset="-122"/>
                          <a:cs typeface="宋体" panose="02010600030101010101" pitchFamily="2" charset="-122"/>
                        </a:rPr>
                        <a:t>值</a:t>
                      </a:r>
                      <a:r>
                        <a:rPr sz="1000" b="1" spc="-5" dirty="0">
                          <a:latin typeface="宋体" panose="02010600030101010101" pitchFamily="2" charset="-122"/>
                          <a:cs typeface="宋体" panose="02010600030101010101" pitchFamily="2" charset="-122"/>
                        </a:rPr>
                        <a:t>（</a:t>
                      </a:r>
                      <a:r>
                        <a:rPr sz="1000" b="1" spc="-5" dirty="0">
                          <a:latin typeface="Times New Roman" panose="02020603050405020304"/>
                          <a:cs typeface="Times New Roman" panose="02020603050405020304"/>
                        </a:rPr>
                        <a:t>GWP</a:t>
                      </a:r>
                      <a:r>
                        <a:rPr sz="1000" b="1" spc="-5" dirty="0">
                          <a:latin typeface="宋体" panose="02010600030101010101" pitchFamily="2" charset="-122"/>
                          <a:cs typeface="宋体" panose="02010600030101010101" pitchFamily="2" charset="-122"/>
                        </a:rPr>
                        <a:t>）</a:t>
                      </a:r>
                      <a:endParaRPr sz="1000">
                        <a:latin typeface="宋体" panose="02010600030101010101" pitchFamily="2" charset="-122"/>
                        <a:cs typeface="宋体" panose="02010600030101010101" pitchFamily="2" charset="-122"/>
                      </a:endParaRPr>
                    </a:p>
                  </a:txBody>
                  <a:tcPr marL="0" marR="0" marT="55244" marB="0"/>
                </a:tc>
                <a:tc>
                  <a:txBody>
                    <a:bodyPr/>
                    <a:lstStyle/>
                    <a:p>
                      <a:pPr marL="229870">
                        <a:lnSpc>
                          <a:spcPct val="100000"/>
                        </a:lnSpc>
                        <a:spcBef>
                          <a:spcPts val="435"/>
                        </a:spcBef>
                      </a:pPr>
                      <a:r>
                        <a:rPr sz="1000" b="1" spc="-5" dirty="0">
                          <a:latin typeface="宋体" panose="02010600030101010101" pitchFamily="2" charset="-122"/>
                          <a:cs typeface="宋体" panose="02010600030101010101" pitchFamily="2" charset="-122"/>
                        </a:rPr>
                        <a:t>监测</a:t>
                      </a:r>
                      <a:endParaRPr sz="1000">
                        <a:latin typeface="宋体" panose="02010600030101010101" pitchFamily="2" charset="-122"/>
                        <a:cs typeface="宋体" panose="02010600030101010101" pitchFamily="2" charset="-122"/>
                      </a:endParaRPr>
                    </a:p>
                  </a:txBody>
                  <a:tcPr marL="0" marR="0" marT="55244" marB="0"/>
                </a:tc>
                <a:tc>
                  <a:txBody>
                    <a:bodyPr/>
                    <a:lstStyle/>
                    <a:p>
                      <a:pPr>
                        <a:lnSpc>
                          <a:spcPct val="100000"/>
                        </a:lnSpc>
                      </a:pPr>
                      <a:endParaRPr sz="1000">
                        <a:latin typeface="Times New Roman" panose="02020603050405020304"/>
                        <a:cs typeface="Times New Roman" panose="02020603050405020304"/>
                      </a:endParaRPr>
                    </a:p>
                  </a:txBody>
                  <a:tcPr marL="0" marR="0" marT="0" marB="0"/>
                </a:tc>
                <a:tc>
                  <a:txBody>
                    <a:bodyPr/>
                    <a:lstStyle/>
                    <a:p>
                      <a:pPr marL="452755">
                        <a:lnSpc>
                          <a:spcPct val="100000"/>
                        </a:lnSpc>
                        <a:spcBef>
                          <a:spcPts val="435"/>
                        </a:spcBef>
                      </a:pPr>
                      <a:r>
                        <a:rPr sz="1000" b="1" spc="-5" dirty="0">
                          <a:latin typeface="宋体" panose="02010600030101010101" pitchFamily="2" charset="-122"/>
                          <a:cs typeface="宋体" panose="02010600030101010101" pitchFamily="2" charset="-122"/>
                        </a:rPr>
                        <a:t>审定员</a:t>
                      </a:r>
                      <a:endParaRPr sz="1000">
                        <a:latin typeface="宋体" panose="02010600030101010101" pitchFamily="2" charset="-122"/>
                        <a:cs typeface="宋体" panose="02010600030101010101" pitchFamily="2" charset="-122"/>
                      </a:endParaRPr>
                    </a:p>
                  </a:txBody>
                  <a:tcPr marL="0" marR="0" marT="55244" marB="0"/>
                </a:tc>
              </a:tr>
              <a:tr h="495935">
                <a:tc>
                  <a:txBody>
                    <a:bodyPr/>
                    <a:lstStyle/>
                    <a:p>
                      <a:pPr marL="31750">
                        <a:lnSpc>
                          <a:spcPct val="100000"/>
                        </a:lnSpc>
                        <a:spcBef>
                          <a:spcPts val="435"/>
                        </a:spcBef>
                      </a:pPr>
                      <a:r>
                        <a:rPr sz="1000" b="1" dirty="0">
                          <a:latin typeface="宋体" panose="02010600030101010101" pitchFamily="2" charset="-122"/>
                          <a:cs typeface="宋体" panose="02010600030101010101" pitchFamily="2" charset="-122"/>
                        </a:rPr>
                        <a:t>二氧化碳当量（</a:t>
                      </a:r>
                      <a:r>
                        <a:rPr sz="1000" b="1" dirty="0">
                          <a:latin typeface="Times New Roman" panose="02020603050405020304"/>
                          <a:cs typeface="Times New Roman" panose="02020603050405020304"/>
                        </a:rPr>
                        <a:t>CO</a:t>
                      </a:r>
                      <a:r>
                        <a:rPr sz="975" b="1" baseline="-21000" dirty="0">
                          <a:latin typeface="Times New Roman" panose="02020603050405020304"/>
                          <a:cs typeface="Times New Roman" panose="02020603050405020304"/>
                        </a:rPr>
                        <a:t>2</a:t>
                      </a:r>
                      <a:r>
                        <a:rPr sz="1000" b="1" dirty="0">
                          <a:latin typeface="Times New Roman" panose="02020603050405020304"/>
                          <a:cs typeface="Times New Roman" panose="02020603050405020304"/>
                        </a:rPr>
                        <a:t>e</a:t>
                      </a:r>
                      <a:r>
                        <a:rPr sz="1000" b="1" dirty="0">
                          <a:latin typeface="宋体" panose="02010600030101010101" pitchFamily="2" charset="-122"/>
                          <a:cs typeface="宋体" panose="02010600030101010101" pitchFamily="2" charset="-122"/>
                        </a:rPr>
                        <a:t>）</a:t>
                      </a:r>
                      <a:endParaRPr sz="1000">
                        <a:latin typeface="宋体" panose="02010600030101010101" pitchFamily="2" charset="-122"/>
                        <a:cs typeface="宋体" panose="02010600030101010101" pitchFamily="2" charset="-122"/>
                      </a:endParaRPr>
                    </a:p>
                  </a:txBody>
                  <a:tcPr marL="0" marR="0" marT="55244" marB="0"/>
                </a:tc>
                <a:tc>
                  <a:txBody>
                    <a:bodyPr/>
                    <a:lstStyle/>
                    <a:p>
                      <a:pPr marL="229870">
                        <a:lnSpc>
                          <a:spcPct val="100000"/>
                        </a:lnSpc>
                        <a:spcBef>
                          <a:spcPts val="435"/>
                        </a:spcBef>
                      </a:pPr>
                      <a:r>
                        <a:rPr sz="1000" b="1" dirty="0">
                          <a:latin typeface="宋体" panose="02010600030101010101" pitchFamily="2" charset="-122"/>
                          <a:cs typeface="宋体" panose="02010600030101010101" pitchFamily="2" charset="-122"/>
                        </a:rPr>
                        <a:t>不确定性</a:t>
                      </a:r>
                      <a:endParaRPr sz="1000">
                        <a:latin typeface="宋体" panose="02010600030101010101" pitchFamily="2" charset="-122"/>
                        <a:cs typeface="宋体" panose="02010600030101010101" pitchFamily="2" charset="-122"/>
                      </a:endParaRPr>
                    </a:p>
                    <a:p>
                      <a:pPr>
                        <a:lnSpc>
                          <a:spcPct val="100000"/>
                        </a:lnSpc>
                        <a:spcBef>
                          <a:spcPts val="20"/>
                        </a:spcBef>
                      </a:pPr>
                      <a:endParaRPr sz="850">
                        <a:latin typeface="Times New Roman" panose="02020603050405020304"/>
                        <a:cs typeface="Times New Roman" panose="02020603050405020304"/>
                      </a:endParaRPr>
                    </a:p>
                    <a:p>
                      <a:pPr marL="229870">
                        <a:lnSpc>
                          <a:spcPts val="1175"/>
                        </a:lnSpc>
                      </a:pPr>
                      <a:r>
                        <a:rPr sz="1000" b="1" dirty="0">
                          <a:latin typeface="宋体" panose="02010600030101010101" pitchFamily="2" charset="-122"/>
                          <a:cs typeface="宋体" panose="02010600030101010101" pitchFamily="2" charset="-122"/>
                        </a:rPr>
                        <a:t>主要的间</a:t>
                      </a:r>
                      <a:r>
                        <a:rPr sz="1000" b="1" spc="5" dirty="0">
                          <a:latin typeface="宋体" panose="02010600030101010101" pitchFamily="2" charset="-122"/>
                          <a:cs typeface="宋体" panose="02010600030101010101" pitchFamily="2" charset="-122"/>
                        </a:rPr>
                        <a:t>接</a:t>
                      </a:r>
                      <a:r>
                        <a:rPr sz="1000" b="1" spc="-10" dirty="0">
                          <a:latin typeface="Times New Roman" panose="02020603050405020304"/>
                          <a:cs typeface="Times New Roman" panose="02020603050405020304"/>
                        </a:rPr>
                        <a:t>GHG</a:t>
                      </a:r>
                      <a:r>
                        <a:rPr sz="1000" b="1" dirty="0">
                          <a:latin typeface="宋体" panose="02010600030101010101" pitchFamily="2" charset="-122"/>
                          <a:cs typeface="宋体" panose="02010600030101010101" pitchFamily="2" charset="-122"/>
                        </a:rPr>
                        <a:t>排放</a:t>
                      </a:r>
                      <a:endParaRPr sz="1000">
                        <a:latin typeface="宋体" panose="02010600030101010101" pitchFamily="2" charset="-122"/>
                        <a:cs typeface="宋体" panose="02010600030101010101" pitchFamily="2" charset="-122"/>
                      </a:endParaRPr>
                    </a:p>
                  </a:txBody>
                  <a:tcPr marL="0" marR="0" marT="55244" marB="0"/>
                </a:tc>
                <a:tc>
                  <a:txBody>
                    <a:bodyPr/>
                    <a:lstStyle/>
                    <a:p>
                      <a:pPr>
                        <a:lnSpc>
                          <a:spcPct val="100000"/>
                        </a:lnSpc>
                      </a:pPr>
                      <a:endParaRPr sz="1000">
                        <a:latin typeface="Times New Roman" panose="02020603050405020304"/>
                        <a:cs typeface="Times New Roman" panose="02020603050405020304"/>
                      </a:endParaRPr>
                    </a:p>
                  </a:txBody>
                  <a:tcPr marL="0" marR="0" marT="0" marB="0"/>
                </a:tc>
                <a:tc>
                  <a:txBody>
                    <a:bodyPr/>
                    <a:lstStyle/>
                    <a:p>
                      <a:pPr marL="452755">
                        <a:lnSpc>
                          <a:spcPct val="100000"/>
                        </a:lnSpc>
                        <a:spcBef>
                          <a:spcPts val="435"/>
                        </a:spcBef>
                      </a:pPr>
                      <a:r>
                        <a:rPr sz="1000" b="1" dirty="0">
                          <a:latin typeface="宋体" panose="02010600030101010101" pitchFamily="2" charset="-122"/>
                          <a:cs typeface="宋体" panose="02010600030101010101" pitchFamily="2" charset="-122"/>
                        </a:rPr>
                        <a:t>保证等级</a:t>
                      </a:r>
                      <a:endParaRPr sz="1000">
                        <a:latin typeface="宋体" panose="02010600030101010101" pitchFamily="2" charset="-122"/>
                        <a:cs typeface="宋体" panose="02010600030101010101" pitchFamily="2" charset="-122"/>
                      </a:endParaRPr>
                    </a:p>
                  </a:txBody>
                  <a:tcPr marL="0" marR="0" marT="55244" marB="0"/>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352800" y="990726"/>
            <a:ext cx="5452110"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3.1</a:t>
            </a:r>
            <a:r>
              <a:rPr spc="5" dirty="0"/>
              <a:t>温室气</a:t>
            </a:r>
            <a:r>
              <a:rPr spc="-5" dirty="0"/>
              <a:t>体</a:t>
            </a:r>
            <a:r>
              <a:rPr spc="-10" dirty="0"/>
              <a:t>相</a:t>
            </a:r>
            <a:r>
              <a:rPr spc="-5" dirty="0"/>
              <a:t>关术</a:t>
            </a:r>
            <a:r>
              <a:rPr spc="-10" dirty="0"/>
              <a:t>语</a:t>
            </a:r>
            <a:r>
              <a:rPr spc="5" dirty="0"/>
              <a:t>（</a:t>
            </a:r>
            <a:r>
              <a:rPr spc="5" dirty="0">
                <a:latin typeface="Calibri" panose="020F0502020204030204"/>
                <a:cs typeface="Calibri" panose="020F0502020204030204"/>
              </a:rPr>
              <a:t>13</a:t>
            </a:r>
            <a:r>
              <a:rPr dirty="0"/>
              <a:t>个）</a:t>
            </a:r>
            <a:endParaRPr dirty="0"/>
          </a:p>
        </p:txBody>
      </p:sp>
      <p:sp>
        <p:nvSpPr>
          <p:cNvPr id="3" name="object 3"/>
          <p:cNvSpPr/>
          <p:nvPr/>
        </p:nvSpPr>
        <p:spPr>
          <a:xfrm>
            <a:off x="2072640" y="20939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29839" y="2464307"/>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987039" y="3037332"/>
            <a:ext cx="140208" cy="141732"/>
          </a:xfrm>
          <a:prstGeom prst="rect">
            <a:avLst/>
          </a:prstGeom>
          <a:blipFill>
            <a:blip r:embed="rId4" cstate="print"/>
            <a:stretch>
              <a:fillRect/>
            </a:stretch>
          </a:blipFill>
        </p:spPr>
        <p:txBody>
          <a:bodyPr wrap="square" lIns="0" tIns="0" rIns="0" bIns="0" rtlCol="0"/>
          <a:lstStyle/>
          <a:p/>
        </p:txBody>
      </p:sp>
      <p:sp>
        <p:nvSpPr>
          <p:cNvPr id="6" name="object 6"/>
          <p:cNvSpPr/>
          <p:nvPr/>
        </p:nvSpPr>
        <p:spPr>
          <a:xfrm>
            <a:off x="2987039" y="3573779"/>
            <a:ext cx="140208" cy="141732"/>
          </a:xfrm>
          <a:prstGeom prst="rect">
            <a:avLst/>
          </a:prstGeom>
          <a:blipFill>
            <a:blip r:embed="rId4" cstate="print"/>
            <a:stretch>
              <a:fillRect/>
            </a:stretch>
          </a:blipFill>
        </p:spPr>
        <p:txBody>
          <a:bodyPr wrap="square" lIns="0" tIns="0" rIns="0" bIns="0" rtlCol="0"/>
          <a:lstStyle/>
          <a:p/>
        </p:txBody>
      </p:sp>
      <p:sp>
        <p:nvSpPr>
          <p:cNvPr id="7" name="object 7"/>
          <p:cNvSpPr/>
          <p:nvPr/>
        </p:nvSpPr>
        <p:spPr>
          <a:xfrm>
            <a:off x="2529839" y="4695444"/>
            <a:ext cx="152400" cy="160019"/>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2987039" y="5073396"/>
            <a:ext cx="140208" cy="141731"/>
          </a:xfrm>
          <a:prstGeom prst="rect">
            <a:avLst/>
          </a:prstGeom>
          <a:blipFill>
            <a:blip r:embed="rId4" cstate="print"/>
            <a:stretch>
              <a:fillRect/>
            </a:stretch>
          </a:blipFill>
        </p:spPr>
        <p:txBody>
          <a:bodyPr wrap="square" lIns="0" tIns="0" rIns="0" bIns="0" rtlCol="0"/>
          <a:lstStyle/>
          <a:p/>
        </p:txBody>
      </p:sp>
      <p:sp>
        <p:nvSpPr>
          <p:cNvPr id="9" name="object 9"/>
          <p:cNvSpPr txBox="1"/>
          <p:nvPr/>
        </p:nvSpPr>
        <p:spPr>
          <a:xfrm>
            <a:off x="2390444" y="1920202"/>
            <a:ext cx="7745095" cy="3882390"/>
          </a:xfrm>
          <a:prstGeom prst="rect">
            <a:avLst/>
          </a:prstGeom>
        </p:spPr>
        <p:txBody>
          <a:bodyPr vert="horz" wrap="square" lIns="0" tIns="95250" rIns="0" bIns="0" rtlCol="0">
            <a:spAutoFit/>
          </a:bodyPr>
          <a:lstStyle/>
          <a:p>
            <a:pPr marL="25400">
              <a:lnSpc>
                <a:spcPct val="100000"/>
              </a:lnSpc>
              <a:spcBef>
                <a:spcPts val="750"/>
              </a:spcBef>
            </a:pPr>
            <a:r>
              <a:rPr sz="2000" b="1" dirty="0">
                <a:latin typeface="Calibri" panose="020F0502020204030204"/>
                <a:cs typeface="Calibri" panose="020F0502020204030204"/>
              </a:rPr>
              <a:t>3.1.1</a:t>
            </a:r>
            <a:r>
              <a:rPr sz="2000" b="1" spc="5" dirty="0">
                <a:latin typeface="幼圆" panose="02010509060101010101" charset="-122"/>
                <a:cs typeface="幼圆" panose="02010509060101010101" charset="-122"/>
              </a:rPr>
              <a:t>温室气体</a:t>
            </a:r>
            <a:r>
              <a:rPr sz="2000" b="1" spc="-5" dirty="0">
                <a:latin typeface="幼圆" panose="02010509060101010101" charset="-122"/>
                <a:cs typeface="幼圆" panose="02010509060101010101" charset="-122"/>
              </a:rPr>
              <a:t>（</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426085" marR="224155">
              <a:lnSpc>
                <a:spcPts val="2020"/>
              </a:lnSpc>
              <a:spcBef>
                <a:spcPts val="770"/>
              </a:spcBef>
            </a:pPr>
            <a:r>
              <a:rPr sz="1800" dirty="0">
                <a:latin typeface="幼圆" panose="02010509060101010101" charset="-122"/>
                <a:cs typeface="幼圆" panose="02010509060101010101" charset="-122"/>
              </a:rPr>
              <a:t>大气层中自然存在的和人类活动产生的，能够吸收和散发由地球表面、 大气层和云层所产生的、波长在红外光谱内的辐射的气态成分。</a:t>
            </a:r>
            <a:endParaRPr sz="1800">
              <a:latin typeface="幼圆" panose="02010509060101010101" charset="-122"/>
              <a:cs typeface="幼圆" panose="02010509060101010101" charset="-122"/>
            </a:endParaRPr>
          </a:p>
          <a:p>
            <a:pPr marL="824865">
              <a:lnSpc>
                <a:spcPct val="100000"/>
              </a:lnSpc>
              <a:spcBef>
                <a:spcPts val="345"/>
              </a:spcBef>
            </a:pPr>
            <a:r>
              <a:rPr sz="1600" spc="5" dirty="0">
                <a:solidFill>
                  <a:srgbClr val="0909C6"/>
                </a:solidFill>
                <a:latin typeface="幼圆" panose="02010509060101010101" charset="-122"/>
                <a:cs typeface="幼圆" panose="02010509060101010101" charset="-122"/>
              </a:rPr>
              <a:t>注</a:t>
            </a:r>
            <a:r>
              <a:rPr sz="1600" spc="-5" dirty="0">
                <a:solidFill>
                  <a:srgbClr val="0909C6"/>
                </a:solidFill>
                <a:latin typeface="Calibri" panose="020F0502020204030204"/>
                <a:cs typeface="Calibri" panose="020F0502020204030204"/>
              </a:rPr>
              <a:t>1</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对</a:t>
            </a:r>
            <a:r>
              <a:rPr sz="1600" spc="10" dirty="0">
                <a:solidFill>
                  <a:srgbClr val="0909C6"/>
                </a:solidFill>
                <a:latin typeface="幼圆" panose="02010509060101010101" charset="-122"/>
                <a:cs typeface="幼圆" panose="02010509060101010101" charset="-122"/>
              </a:rPr>
              <a:t>于</a:t>
            </a:r>
            <a:r>
              <a:rPr sz="1600" spc="-5" dirty="0">
                <a:solidFill>
                  <a:srgbClr val="0909C6"/>
                </a:solidFill>
                <a:latin typeface="Calibri" panose="020F0502020204030204"/>
                <a:cs typeface="Calibri" panose="020F0502020204030204"/>
              </a:rPr>
              <a:t>GHG</a:t>
            </a:r>
            <a:r>
              <a:rPr sz="1600" spc="5" dirty="0">
                <a:solidFill>
                  <a:srgbClr val="0909C6"/>
                </a:solidFill>
                <a:latin typeface="幼圆" panose="02010509060101010101" charset="-122"/>
                <a:cs typeface="幼圆" panose="02010509060101010101" charset="-122"/>
              </a:rPr>
              <a:t>列表，</a:t>
            </a:r>
            <a:r>
              <a:rPr sz="1600" spc="-5" dirty="0">
                <a:solidFill>
                  <a:srgbClr val="0909C6"/>
                </a:solidFill>
                <a:latin typeface="幼圆" panose="02010509060101010101" charset="-122"/>
                <a:cs typeface="幼圆" panose="02010509060101010101" charset="-122"/>
              </a:rPr>
              <a:t>请</a:t>
            </a:r>
            <a:r>
              <a:rPr sz="1600" spc="5" dirty="0">
                <a:solidFill>
                  <a:srgbClr val="0909C6"/>
                </a:solidFill>
                <a:latin typeface="幼圆" panose="02010509060101010101" charset="-122"/>
                <a:cs typeface="幼圆" panose="02010509060101010101" charset="-122"/>
              </a:rPr>
              <a:t>见</a:t>
            </a:r>
            <a:r>
              <a:rPr sz="1600" spc="-5" dirty="0">
                <a:solidFill>
                  <a:srgbClr val="0909C6"/>
                </a:solidFill>
                <a:latin typeface="幼圆" panose="02010509060101010101" charset="-122"/>
                <a:cs typeface="幼圆" panose="02010509060101010101" charset="-122"/>
              </a:rPr>
              <a:t>政府</a:t>
            </a:r>
            <a:r>
              <a:rPr sz="1600" spc="5" dirty="0">
                <a:solidFill>
                  <a:srgbClr val="0909C6"/>
                </a:solidFill>
                <a:latin typeface="幼圆" panose="02010509060101010101" charset="-122"/>
                <a:cs typeface="幼圆" panose="02010509060101010101" charset="-122"/>
              </a:rPr>
              <a:t>间</a:t>
            </a:r>
            <a:r>
              <a:rPr sz="1600" spc="-5" dirty="0">
                <a:solidFill>
                  <a:srgbClr val="0909C6"/>
                </a:solidFill>
                <a:latin typeface="幼圆" panose="02010509060101010101" charset="-122"/>
                <a:cs typeface="幼圆" panose="02010509060101010101" charset="-122"/>
              </a:rPr>
              <a:t>气候</a:t>
            </a:r>
            <a:r>
              <a:rPr sz="1600" spc="5" dirty="0">
                <a:solidFill>
                  <a:srgbClr val="0909C6"/>
                </a:solidFill>
                <a:latin typeface="幼圆" panose="02010509060101010101" charset="-122"/>
                <a:cs typeface="幼圆" panose="02010509060101010101" charset="-122"/>
              </a:rPr>
              <a:t>变</a:t>
            </a:r>
            <a:r>
              <a:rPr sz="1600" spc="-5" dirty="0">
                <a:solidFill>
                  <a:srgbClr val="0909C6"/>
                </a:solidFill>
                <a:latin typeface="幼圆" panose="02010509060101010101" charset="-122"/>
                <a:cs typeface="幼圆" panose="02010509060101010101" charset="-122"/>
              </a:rPr>
              <a:t>化专</a:t>
            </a:r>
            <a:r>
              <a:rPr sz="1600" spc="5" dirty="0">
                <a:solidFill>
                  <a:srgbClr val="0909C6"/>
                </a:solidFill>
                <a:latin typeface="幼圆" panose="02010509060101010101" charset="-122"/>
                <a:cs typeface="幼圆" panose="02010509060101010101" charset="-122"/>
              </a:rPr>
              <a:t>门</a:t>
            </a:r>
            <a:r>
              <a:rPr sz="1600" spc="-5" dirty="0">
                <a:solidFill>
                  <a:srgbClr val="0909C6"/>
                </a:solidFill>
                <a:latin typeface="幼圆" panose="02010509060101010101" charset="-122"/>
                <a:cs typeface="幼圆" panose="02010509060101010101" charset="-122"/>
              </a:rPr>
              <a:t>委员</a:t>
            </a:r>
            <a:r>
              <a:rPr sz="1600" spc="5" dirty="0">
                <a:solidFill>
                  <a:srgbClr val="0909C6"/>
                </a:solidFill>
                <a:latin typeface="幼圆" panose="02010509060101010101" charset="-122"/>
                <a:cs typeface="幼圆" panose="02010509060101010101" charset="-122"/>
              </a:rPr>
              <a:t>会</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Calibri" panose="020F0502020204030204"/>
                <a:cs typeface="Calibri" panose="020F0502020204030204"/>
              </a:rPr>
              <a:t>IPCC</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最</a:t>
            </a:r>
            <a:r>
              <a:rPr sz="1600" spc="-5" dirty="0">
                <a:solidFill>
                  <a:srgbClr val="0909C6"/>
                </a:solidFill>
                <a:latin typeface="幼圆" panose="02010509060101010101" charset="-122"/>
                <a:cs typeface="幼圆" panose="02010509060101010101" charset="-122"/>
              </a:rPr>
              <a:t>新的</a:t>
            </a:r>
            <a:r>
              <a:rPr sz="1600" spc="5" dirty="0">
                <a:solidFill>
                  <a:srgbClr val="0909C6"/>
                </a:solidFill>
                <a:latin typeface="幼圆" panose="02010509060101010101" charset="-122"/>
                <a:cs typeface="幼圆" panose="02010509060101010101" charset="-122"/>
              </a:rPr>
              <a:t>评</a:t>
            </a:r>
            <a:r>
              <a:rPr sz="1600" spc="-5" dirty="0">
                <a:solidFill>
                  <a:srgbClr val="0909C6"/>
                </a:solidFill>
                <a:latin typeface="幼圆" panose="02010509060101010101" charset="-122"/>
                <a:cs typeface="幼圆" panose="02010509060101010101" charset="-122"/>
              </a:rPr>
              <a:t>估报</a:t>
            </a:r>
            <a:endParaRPr sz="1600">
              <a:latin typeface="幼圆" panose="02010509060101010101" charset="-122"/>
              <a:cs typeface="幼圆" panose="02010509060101010101" charset="-122"/>
            </a:endParaRPr>
          </a:p>
          <a:p>
            <a:pPr marL="824865">
              <a:lnSpc>
                <a:spcPct val="100000"/>
              </a:lnSpc>
            </a:pPr>
            <a:r>
              <a:rPr sz="1600" dirty="0">
                <a:solidFill>
                  <a:srgbClr val="0909C6"/>
                </a:solidFill>
                <a:latin typeface="幼圆" panose="02010509060101010101" charset="-122"/>
                <a:cs typeface="幼圆" panose="02010509060101010101" charset="-122"/>
              </a:rPr>
              <a:t>告。</a:t>
            </a:r>
            <a:endParaRPr sz="1600">
              <a:latin typeface="幼圆" panose="02010509060101010101" charset="-122"/>
              <a:cs typeface="幼圆" panose="02010509060101010101" charset="-122"/>
            </a:endParaRPr>
          </a:p>
          <a:p>
            <a:pPr marL="824865" marR="120015">
              <a:lnSpc>
                <a:spcPct val="100000"/>
              </a:lnSpc>
              <a:spcBef>
                <a:spcPts val="385"/>
              </a:spcBef>
            </a:pPr>
            <a:r>
              <a:rPr sz="1600" spc="5" dirty="0">
                <a:solidFill>
                  <a:srgbClr val="0909C6"/>
                </a:solidFill>
                <a:latin typeface="幼圆" panose="02010509060101010101" charset="-122"/>
                <a:cs typeface="幼圆" panose="02010509060101010101" charset="-122"/>
              </a:rPr>
              <a:t>注</a:t>
            </a:r>
            <a:r>
              <a:rPr sz="1600" spc="-10" dirty="0">
                <a:solidFill>
                  <a:srgbClr val="0909C6"/>
                </a:solidFill>
                <a:latin typeface="Calibri" panose="020F0502020204030204"/>
                <a:cs typeface="Calibri" panose="020F0502020204030204"/>
              </a:rPr>
              <a:t>2</a:t>
            </a:r>
            <a:r>
              <a:rPr sz="1600" spc="5" dirty="0">
                <a:solidFill>
                  <a:srgbClr val="0909C6"/>
                </a:solidFill>
                <a:latin typeface="幼圆" panose="02010509060101010101" charset="-122"/>
                <a:cs typeface="幼圆" panose="02010509060101010101" charset="-122"/>
              </a:rPr>
              <a:t>：水蒸气和</a:t>
            </a:r>
            <a:r>
              <a:rPr sz="1600" spc="-5" dirty="0">
                <a:solidFill>
                  <a:srgbClr val="0909C6"/>
                </a:solidFill>
                <a:latin typeface="幼圆" panose="02010509060101010101" charset="-122"/>
                <a:cs typeface="幼圆" panose="02010509060101010101" charset="-122"/>
              </a:rPr>
              <a:t>臭氧</a:t>
            </a:r>
            <a:r>
              <a:rPr sz="1600" spc="5" dirty="0">
                <a:solidFill>
                  <a:srgbClr val="0909C6"/>
                </a:solidFill>
                <a:latin typeface="幼圆" panose="02010509060101010101" charset="-122"/>
                <a:cs typeface="幼圆" panose="02010509060101010101" charset="-122"/>
              </a:rPr>
              <a:t>既</a:t>
            </a:r>
            <a:r>
              <a:rPr sz="1600" spc="-5" dirty="0">
                <a:solidFill>
                  <a:srgbClr val="0909C6"/>
                </a:solidFill>
                <a:latin typeface="幼圆" panose="02010509060101010101" charset="-122"/>
                <a:cs typeface="幼圆" panose="02010509060101010101" charset="-122"/>
              </a:rPr>
              <a:t>是人</a:t>
            </a:r>
            <a:r>
              <a:rPr sz="1600" spc="5" dirty="0">
                <a:solidFill>
                  <a:srgbClr val="0909C6"/>
                </a:solidFill>
                <a:latin typeface="幼圆" panose="02010509060101010101" charset="-122"/>
                <a:cs typeface="幼圆" panose="02010509060101010101" charset="-122"/>
              </a:rPr>
              <a:t>为</a:t>
            </a:r>
            <a:r>
              <a:rPr sz="1600" spc="-5" dirty="0">
                <a:solidFill>
                  <a:srgbClr val="0909C6"/>
                </a:solidFill>
                <a:latin typeface="幼圆" panose="02010509060101010101" charset="-122"/>
                <a:cs typeface="幼圆" panose="02010509060101010101" charset="-122"/>
              </a:rPr>
              <a:t>的，</a:t>
            </a:r>
            <a:r>
              <a:rPr sz="1600" spc="5" dirty="0">
                <a:solidFill>
                  <a:srgbClr val="0909C6"/>
                </a:solidFill>
                <a:latin typeface="幼圆" panose="02010509060101010101" charset="-122"/>
                <a:cs typeface="幼圆" panose="02010509060101010101" charset="-122"/>
              </a:rPr>
              <a:t>也</a:t>
            </a:r>
            <a:r>
              <a:rPr sz="1600" spc="-5" dirty="0">
                <a:solidFill>
                  <a:srgbClr val="0909C6"/>
                </a:solidFill>
                <a:latin typeface="幼圆" panose="02010509060101010101" charset="-122"/>
                <a:cs typeface="幼圆" panose="02010509060101010101" charset="-122"/>
              </a:rPr>
              <a:t>是自</a:t>
            </a:r>
            <a:r>
              <a:rPr sz="1600" spc="5" dirty="0">
                <a:solidFill>
                  <a:srgbClr val="0909C6"/>
                </a:solidFill>
                <a:latin typeface="幼圆" panose="02010509060101010101" charset="-122"/>
                <a:cs typeface="幼圆" panose="02010509060101010101" charset="-122"/>
              </a:rPr>
              <a:t>然的</a:t>
            </a:r>
            <a:r>
              <a:rPr sz="1600" spc="-5" dirty="0">
                <a:solidFill>
                  <a:srgbClr val="0909C6"/>
                </a:solidFill>
                <a:latin typeface="Calibri" panose="020F0502020204030204"/>
                <a:cs typeface="Calibri" panose="020F0502020204030204"/>
              </a:rPr>
              <a:t>GH</a:t>
            </a:r>
            <a:r>
              <a:rPr sz="1600" spc="-10" dirty="0">
                <a:solidFill>
                  <a:srgbClr val="0909C6"/>
                </a:solidFill>
                <a:latin typeface="Calibri" panose="020F0502020204030204"/>
                <a:cs typeface="Calibri" panose="020F0502020204030204"/>
              </a:rPr>
              <a:t>G</a:t>
            </a:r>
            <a:r>
              <a:rPr sz="1600" spc="5" dirty="0">
                <a:solidFill>
                  <a:srgbClr val="0909C6"/>
                </a:solidFill>
                <a:latin typeface="幼圆" panose="02010509060101010101" charset="-122"/>
                <a:cs typeface="幼圆" panose="02010509060101010101" charset="-122"/>
              </a:rPr>
              <a:t>，但</a:t>
            </a:r>
            <a:r>
              <a:rPr sz="1600" spc="-5" dirty="0">
                <a:solidFill>
                  <a:srgbClr val="0909C6"/>
                </a:solidFill>
                <a:latin typeface="幼圆" panose="02010509060101010101" charset="-122"/>
                <a:cs typeface="幼圆" panose="02010509060101010101" charset="-122"/>
              </a:rPr>
              <a:t>由于</a:t>
            </a:r>
            <a:r>
              <a:rPr sz="1600" spc="5" dirty="0">
                <a:solidFill>
                  <a:srgbClr val="0909C6"/>
                </a:solidFill>
                <a:latin typeface="幼圆" panose="02010509060101010101" charset="-122"/>
                <a:cs typeface="幼圆" panose="02010509060101010101" charset="-122"/>
              </a:rPr>
              <a:t>在</a:t>
            </a:r>
            <a:r>
              <a:rPr sz="1600" spc="-5" dirty="0">
                <a:solidFill>
                  <a:srgbClr val="0909C6"/>
                </a:solidFill>
                <a:latin typeface="幼圆" panose="02010509060101010101" charset="-122"/>
                <a:cs typeface="幼圆" panose="02010509060101010101" charset="-122"/>
              </a:rPr>
              <a:t>大多</a:t>
            </a:r>
            <a:r>
              <a:rPr sz="1600" spc="5" dirty="0">
                <a:solidFill>
                  <a:srgbClr val="0909C6"/>
                </a:solidFill>
                <a:latin typeface="幼圆" panose="02010509060101010101" charset="-122"/>
                <a:cs typeface="幼圆" panose="02010509060101010101" charset="-122"/>
              </a:rPr>
              <a:t>数</a:t>
            </a:r>
            <a:r>
              <a:rPr sz="1600" spc="-5" dirty="0">
                <a:solidFill>
                  <a:srgbClr val="0909C6"/>
                </a:solidFill>
                <a:latin typeface="幼圆" panose="02010509060101010101" charset="-122"/>
                <a:cs typeface="幼圆" panose="02010509060101010101" charset="-122"/>
              </a:rPr>
              <a:t>情况</a:t>
            </a:r>
            <a:r>
              <a:rPr sz="1600" spc="5" dirty="0">
                <a:solidFill>
                  <a:srgbClr val="0909C6"/>
                </a:solidFill>
                <a:latin typeface="幼圆" panose="02010509060101010101" charset="-122"/>
                <a:cs typeface="幼圆" panose="02010509060101010101" charset="-122"/>
              </a:rPr>
              <a:t>下</a:t>
            </a:r>
            <a:r>
              <a:rPr sz="1600" spc="-5" dirty="0">
                <a:solidFill>
                  <a:srgbClr val="0909C6"/>
                </a:solidFill>
                <a:latin typeface="幼圆" panose="02010509060101010101" charset="-122"/>
                <a:cs typeface="幼圆" panose="02010509060101010101" charset="-122"/>
              </a:rPr>
              <a:t>很 </a:t>
            </a:r>
            <a:r>
              <a:rPr sz="1600" spc="5" dirty="0">
                <a:solidFill>
                  <a:srgbClr val="0909C6"/>
                </a:solidFill>
                <a:latin typeface="幼圆" panose="02010509060101010101" charset="-122"/>
                <a:cs typeface="幼圆" panose="02010509060101010101" charset="-122"/>
              </a:rPr>
              <a:t>难</a:t>
            </a:r>
            <a:r>
              <a:rPr sz="1600" spc="-5" dirty="0">
                <a:solidFill>
                  <a:srgbClr val="0909C6"/>
                </a:solidFill>
                <a:latin typeface="幼圆" panose="02010509060101010101" charset="-122"/>
                <a:cs typeface="幼圆" panose="02010509060101010101" charset="-122"/>
              </a:rPr>
              <a:t>将其</a:t>
            </a:r>
            <a:r>
              <a:rPr sz="1600" spc="5" dirty="0">
                <a:solidFill>
                  <a:srgbClr val="0909C6"/>
                </a:solidFill>
                <a:latin typeface="幼圆" panose="02010509060101010101" charset="-122"/>
                <a:cs typeface="幼圆" panose="02010509060101010101" charset="-122"/>
              </a:rPr>
              <a:t>在</a:t>
            </a:r>
            <a:r>
              <a:rPr sz="1600" spc="-5" dirty="0">
                <a:solidFill>
                  <a:srgbClr val="0909C6"/>
                </a:solidFill>
                <a:latin typeface="幼圆" panose="02010509060101010101" charset="-122"/>
                <a:cs typeface="幼圆" panose="02010509060101010101" charset="-122"/>
              </a:rPr>
              <a:t>大气中</a:t>
            </a:r>
            <a:r>
              <a:rPr sz="1600" spc="5" dirty="0">
                <a:solidFill>
                  <a:srgbClr val="0909C6"/>
                </a:solidFill>
                <a:latin typeface="幼圆" panose="02010509060101010101" charset="-122"/>
                <a:cs typeface="幼圆" panose="02010509060101010101" charset="-122"/>
              </a:rPr>
              <a:t>存</a:t>
            </a:r>
            <a:r>
              <a:rPr sz="1600" spc="-5" dirty="0">
                <a:solidFill>
                  <a:srgbClr val="0909C6"/>
                </a:solidFill>
                <a:latin typeface="幼圆" panose="02010509060101010101" charset="-122"/>
                <a:cs typeface="幼圆" panose="02010509060101010101" charset="-122"/>
              </a:rPr>
              <a:t>在而</a:t>
            </a:r>
            <a:r>
              <a:rPr sz="1600" spc="5" dirty="0">
                <a:solidFill>
                  <a:srgbClr val="0909C6"/>
                </a:solidFill>
                <a:latin typeface="幼圆" panose="02010509060101010101" charset="-122"/>
                <a:cs typeface="幼圆" panose="02010509060101010101" charset="-122"/>
              </a:rPr>
              <a:t>引</a:t>
            </a:r>
            <a:r>
              <a:rPr sz="1600" spc="-5" dirty="0">
                <a:solidFill>
                  <a:srgbClr val="0909C6"/>
                </a:solidFill>
                <a:latin typeface="幼圆" panose="02010509060101010101" charset="-122"/>
                <a:cs typeface="幼圆" panose="02010509060101010101" charset="-122"/>
              </a:rPr>
              <a:t>起的全</a:t>
            </a:r>
            <a:r>
              <a:rPr sz="1600" spc="5" dirty="0">
                <a:solidFill>
                  <a:srgbClr val="0909C6"/>
                </a:solidFill>
                <a:latin typeface="幼圆" panose="02010509060101010101" charset="-122"/>
                <a:cs typeface="幼圆" panose="02010509060101010101" charset="-122"/>
              </a:rPr>
              <a:t>球</a:t>
            </a:r>
            <a:r>
              <a:rPr sz="1600" spc="-5" dirty="0">
                <a:solidFill>
                  <a:srgbClr val="0909C6"/>
                </a:solidFill>
                <a:latin typeface="幼圆" panose="02010509060101010101" charset="-122"/>
                <a:cs typeface="幼圆" panose="02010509060101010101" charset="-122"/>
              </a:rPr>
              <a:t>变暖</a:t>
            </a:r>
            <a:r>
              <a:rPr sz="1600" spc="5" dirty="0">
                <a:solidFill>
                  <a:srgbClr val="0909C6"/>
                </a:solidFill>
                <a:latin typeface="幼圆" panose="02010509060101010101" charset="-122"/>
                <a:cs typeface="幼圆" panose="02010509060101010101" charset="-122"/>
              </a:rPr>
              <a:t>的</a:t>
            </a:r>
            <a:r>
              <a:rPr sz="1600" spc="-5" dirty="0">
                <a:solidFill>
                  <a:srgbClr val="0909C6"/>
                </a:solidFill>
                <a:latin typeface="幼圆" panose="02010509060101010101" charset="-122"/>
                <a:cs typeface="幼圆" panose="02010509060101010101" charset="-122"/>
              </a:rPr>
              <a:t>人为因</a:t>
            </a:r>
            <a:r>
              <a:rPr sz="1600" spc="5" dirty="0">
                <a:solidFill>
                  <a:srgbClr val="0909C6"/>
                </a:solidFill>
                <a:latin typeface="幼圆" panose="02010509060101010101" charset="-122"/>
                <a:cs typeface="幼圆" panose="02010509060101010101" charset="-122"/>
              </a:rPr>
              <a:t>素</a:t>
            </a:r>
            <a:r>
              <a:rPr sz="1600" spc="-5" dirty="0">
                <a:solidFill>
                  <a:srgbClr val="0909C6"/>
                </a:solidFill>
                <a:latin typeface="幼圆" panose="02010509060101010101" charset="-122"/>
                <a:cs typeface="幼圆" panose="02010509060101010101" charset="-122"/>
              </a:rPr>
              <a:t>区分</a:t>
            </a:r>
            <a:r>
              <a:rPr sz="1600" spc="5" dirty="0">
                <a:solidFill>
                  <a:srgbClr val="0909C6"/>
                </a:solidFill>
                <a:latin typeface="幼圆" panose="02010509060101010101" charset="-122"/>
                <a:cs typeface="幼圆" panose="02010509060101010101" charset="-122"/>
              </a:rPr>
              <a:t>开</a:t>
            </a:r>
            <a:r>
              <a:rPr sz="1600" spc="-5" dirty="0">
                <a:solidFill>
                  <a:srgbClr val="0909C6"/>
                </a:solidFill>
                <a:latin typeface="幼圆" panose="02010509060101010101" charset="-122"/>
                <a:cs typeface="幼圆" panose="02010509060101010101" charset="-122"/>
              </a:rPr>
              <a:t>，因此</a:t>
            </a:r>
            <a:r>
              <a:rPr sz="1600" spc="5" dirty="0">
                <a:solidFill>
                  <a:srgbClr val="0909C6"/>
                </a:solidFill>
                <a:latin typeface="幼圆" panose="02010509060101010101" charset="-122"/>
                <a:cs typeface="幼圆" panose="02010509060101010101" charset="-122"/>
              </a:rPr>
              <a:t>不</a:t>
            </a:r>
            <a:r>
              <a:rPr sz="1600" spc="-5" dirty="0">
                <a:solidFill>
                  <a:srgbClr val="0909C6"/>
                </a:solidFill>
                <a:latin typeface="幼圆" panose="02010509060101010101" charset="-122"/>
                <a:cs typeface="幼圆" panose="02010509060101010101" charset="-122"/>
              </a:rPr>
              <a:t>被列</a:t>
            </a:r>
            <a:r>
              <a:rPr sz="1600" spc="5" dirty="0">
                <a:solidFill>
                  <a:srgbClr val="0909C6"/>
                </a:solidFill>
                <a:latin typeface="幼圆" panose="02010509060101010101" charset="-122"/>
                <a:cs typeface="幼圆" panose="02010509060101010101" charset="-122"/>
              </a:rPr>
              <a:t>为</a:t>
            </a:r>
            <a:r>
              <a:rPr sz="1600" spc="-5" dirty="0">
                <a:solidFill>
                  <a:srgbClr val="0909C6"/>
                </a:solidFill>
                <a:latin typeface="幼圆" panose="02010509060101010101" charset="-122"/>
                <a:cs typeface="幼圆" panose="02010509060101010101" charset="-122"/>
              </a:rPr>
              <a:t>公 </a:t>
            </a:r>
            <a:r>
              <a:rPr sz="1600" spc="5" dirty="0">
                <a:solidFill>
                  <a:srgbClr val="0909C6"/>
                </a:solidFill>
                <a:latin typeface="幼圆" panose="02010509060101010101" charset="-122"/>
                <a:cs typeface="幼圆" panose="02010509060101010101" charset="-122"/>
              </a:rPr>
              <a:t>认的</a:t>
            </a:r>
            <a:r>
              <a:rPr sz="1600" spc="-5" dirty="0">
                <a:solidFill>
                  <a:srgbClr val="0909C6"/>
                </a:solidFill>
                <a:latin typeface="Calibri" panose="020F0502020204030204"/>
                <a:cs typeface="Calibri" panose="020F0502020204030204"/>
              </a:rPr>
              <a:t>GHG</a:t>
            </a:r>
            <a:r>
              <a:rPr sz="1600" spc="-5" dirty="0">
                <a:solidFill>
                  <a:srgbClr val="0909C6"/>
                </a:solidFill>
                <a:latin typeface="幼圆" panose="02010509060101010101" charset="-122"/>
                <a:cs typeface="幼圆" panose="02010509060101010101" charset="-122"/>
              </a:rPr>
              <a:t>。</a:t>
            </a:r>
            <a:endParaRPr sz="1600">
              <a:latin typeface="幼圆" panose="02010509060101010101" charset="-122"/>
              <a:cs typeface="幼圆" panose="02010509060101010101" charset="-122"/>
            </a:endParaRPr>
          </a:p>
          <a:p>
            <a:pPr>
              <a:lnSpc>
                <a:spcPct val="100000"/>
              </a:lnSpc>
            </a:pPr>
            <a:endParaRPr sz="1700">
              <a:latin typeface="Times New Roman" panose="02020603050405020304"/>
              <a:cs typeface="Times New Roman" panose="02020603050405020304"/>
            </a:endParaRPr>
          </a:p>
          <a:p>
            <a:pPr marL="426085">
              <a:lnSpc>
                <a:spcPct val="100000"/>
              </a:lnSpc>
              <a:spcBef>
                <a:spcPts val="1065"/>
              </a:spcBef>
            </a:pPr>
            <a:r>
              <a:rPr sz="1800" spc="-5" dirty="0">
                <a:latin typeface="Calibri" panose="020F0502020204030204"/>
                <a:cs typeface="Calibri" panose="020F0502020204030204"/>
              </a:rPr>
              <a:t>6</a:t>
            </a:r>
            <a:r>
              <a:rPr sz="1800" dirty="0">
                <a:latin typeface="幼圆" panose="02010509060101010101" charset="-122"/>
                <a:cs typeface="幼圆" panose="02010509060101010101" charset="-122"/>
              </a:rPr>
              <a:t>类温室气体</a:t>
            </a:r>
            <a:endParaRPr sz="1800">
              <a:latin typeface="幼圆" panose="02010509060101010101" charset="-122"/>
              <a:cs typeface="幼圆" panose="02010509060101010101" charset="-122"/>
            </a:endParaRPr>
          </a:p>
          <a:p>
            <a:pPr marL="824865" marR="43180">
              <a:lnSpc>
                <a:spcPct val="101000"/>
              </a:lnSpc>
              <a:spcBef>
                <a:spcPts val="455"/>
              </a:spcBef>
            </a:pPr>
            <a:r>
              <a:rPr sz="1600" spc="5" dirty="0">
                <a:solidFill>
                  <a:srgbClr val="0909C6"/>
                </a:solidFill>
                <a:latin typeface="幼圆" panose="02010509060101010101" charset="-122"/>
                <a:cs typeface="幼圆" panose="02010509060101010101" charset="-122"/>
              </a:rPr>
              <a:t>二氧化碳</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Calibri" panose="020F0502020204030204"/>
                <a:cs typeface="Calibri" panose="020F0502020204030204"/>
              </a:rPr>
              <a:t>CO</a:t>
            </a:r>
            <a:r>
              <a:rPr sz="1575" spc="-7" baseline="-21000" dirty="0">
                <a:solidFill>
                  <a:srgbClr val="0909C6"/>
                </a:solidFill>
                <a:latin typeface="Calibri" panose="020F0502020204030204"/>
                <a:cs typeface="Calibri" panose="020F0502020204030204"/>
              </a:rPr>
              <a:t>2</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甲</a:t>
            </a:r>
            <a:r>
              <a:rPr sz="1600" spc="-5" dirty="0">
                <a:solidFill>
                  <a:srgbClr val="0909C6"/>
                </a:solidFill>
                <a:latin typeface="幼圆" panose="02010509060101010101" charset="-122"/>
                <a:cs typeface="幼圆" panose="02010509060101010101" charset="-122"/>
              </a:rPr>
              <a:t>烷</a:t>
            </a:r>
            <a:r>
              <a:rPr sz="1600" dirty="0">
                <a:solidFill>
                  <a:srgbClr val="0909C6"/>
                </a:solidFill>
                <a:latin typeface="幼圆" panose="02010509060101010101" charset="-122"/>
                <a:cs typeface="幼圆" panose="02010509060101010101" charset="-122"/>
              </a:rPr>
              <a:t>（</a:t>
            </a:r>
            <a:r>
              <a:rPr sz="1600" dirty="0">
                <a:solidFill>
                  <a:srgbClr val="0909C6"/>
                </a:solidFill>
                <a:latin typeface="Calibri" panose="020F0502020204030204"/>
                <a:cs typeface="Calibri" panose="020F0502020204030204"/>
              </a:rPr>
              <a:t>CH</a:t>
            </a:r>
            <a:r>
              <a:rPr sz="1575" baseline="-21000" dirty="0">
                <a:solidFill>
                  <a:srgbClr val="0909C6"/>
                </a:solidFill>
                <a:latin typeface="Calibri" panose="020F0502020204030204"/>
                <a:cs typeface="Calibri" panose="020F0502020204030204"/>
              </a:rPr>
              <a:t>4</a:t>
            </a:r>
            <a:r>
              <a:rPr sz="1600"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、氧</a:t>
            </a:r>
            <a:r>
              <a:rPr sz="1600" spc="5" dirty="0">
                <a:solidFill>
                  <a:srgbClr val="0909C6"/>
                </a:solidFill>
                <a:latin typeface="幼圆" panose="02010509060101010101" charset="-122"/>
                <a:cs typeface="幼圆" panose="02010509060101010101" charset="-122"/>
              </a:rPr>
              <a:t>化</a:t>
            </a:r>
            <a:r>
              <a:rPr sz="1600" spc="-5" dirty="0">
                <a:solidFill>
                  <a:srgbClr val="0909C6"/>
                </a:solidFill>
                <a:latin typeface="幼圆" panose="02010509060101010101" charset="-122"/>
                <a:cs typeface="幼圆" panose="02010509060101010101" charset="-122"/>
              </a:rPr>
              <a:t>亚氮</a:t>
            </a:r>
            <a:r>
              <a:rPr sz="1600" dirty="0">
                <a:solidFill>
                  <a:srgbClr val="0909C6"/>
                </a:solidFill>
                <a:latin typeface="幼圆" panose="02010509060101010101" charset="-122"/>
                <a:cs typeface="幼圆" panose="02010509060101010101" charset="-122"/>
              </a:rPr>
              <a:t>（</a:t>
            </a:r>
            <a:r>
              <a:rPr sz="1600" dirty="0">
                <a:solidFill>
                  <a:srgbClr val="0909C6"/>
                </a:solidFill>
                <a:latin typeface="Calibri" panose="020F0502020204030204"/>
                <a:cs typeface="Calibri" panose="020F0502020204030204"/>
              </a:rPr>
              <a:t>N</a:t>
            </a:r>
            <a:r>
              <a:rPr sz="1575" baseline="-21000" dirty="0">
                <a:solidFill>
                  <a:srgbClr val="0909C6"/>
                </a:solidFill>
                <a:latin typeface="Calibri" panose="020F0502020204030204"/>
                <a:cs typeface="Calibri" panose="020F0502020204030204"/>
              </a:rPr>
              <a:t>2</a:t>
            </a:r>
            <a:r>
              <a:rPr sz="1600" dirty="0">
                <a:solidFill>
                  <a:srgbClr val="0909C6"/>
                </a:solidFill>
                <a:latin typeface="Calibri" panose="020F0502020204030204"/>
                <a:cs typeface="Calibri" panose="020F0502020204030204"/>
              </a:rPr>
              <a:t>O</a:t>
            </a:r>
            <a:r>
              <a:rPr sz="1600"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a:t>
            </a:r>
            <a:r>
              <a:rPr sz="2000" b="1" spc="5" dirty="0">
                <a:solidFill>
                  <a:srgbClr val="FF0000"/>
                </a:solidFill>
                <a:latin typeface="幼圆" panose="02010509060101010101" charset="-122"/>
                <a:cs typeface="幼圆" panose="02010509060101010101" charset="-122"/>
              </a:rPr>
              <a:t>三氟</a:t>
            </a:r>
            <a:r>
              <a:rPr sz="2000" b="1" spc="-5" dirty="0">
                <a:solidFill>
                  <a:srgbClr val="FF0000"/>
                </a:solidFill>
                <a:latin typeface="幼圆" panose="02010509060101010101" charset="-122"/>
                <a:cs typeface="幼圆" panose="02010509060101010101" charset="-122"/>
              </a:rPr>
              <a:t>化</a:t>
            </a:r>
            <a:r>
              <a:rPr sz="2000" b="1" spc="5" dirty="0">
                <a:solidFill>
                  <a:srgbClr val="FF0000"/>
                </a:solidFill>
                <a:latin typeface="幼圆" panose="02010509060101010101" charset="-122"/>
                <a:cs typeface="幼圆" panose="02010509060101010101" charset="-122"/>
              </a:rPr>
              <a:t>氮</a:t>
            </a:r>
            <a:r>
              <a:rPr sz="2000" b="1" dirty="0">
                <a:solidFill>
                  <a:srgbClr val="FF0000"/>
                </a:solidFill>
                <a:latin typeface="幼圆" panose="02010509060101010101" charset="-122"/>
                <a:cs typeface="幼圆" panose="02010509060101010101" charset="-122"/>
              </a:rPr>
              <a:t>（</a:t>
            </a:r>
            <a:r>
              <a:rPr sz="2000" b="1" dirty="0">
                <a:solidFill>
                  <a:srgbClr val="FF0000"/>
                </a:solidFill>
                <a:latin typeface="Calibri" panose="020F0502020204030204"/>
                <a:cs typeface="Calibri" panose="020F0502020204030204"/>
              </a:rPr>
              <a:t>NF</a:t>
            </a:r>
            <a:r>
              <a:rPr sz="1950" b="1" baseline="-21000" dirty="0">
                <a:solidFill>
                  <a:srgbClr val="FF0000"/>
                </a:solidFill>
                <a:latin typeface="Calibri" panose="020F0502020204030204"/>
                <a:cs typeface="Calibri" panose="020F0502020204030204"/>
              </a:rPr>
              <a:t>3</a:t>
            </a:r>
            <a:r>
              <a:rPr sz="1600" b="1" dirty="0">
                <a:solidFill>
                  <a:srgbClr val="FF0000"/>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 </a:t>
            </a:r>
            <a:r>
              <a:rPr sz="1600" spc="5" dirty="0">
                <a:solidFill>
                  <a:srgbClr val="0909C6"/>
                </a:solidFill>
                <a:latin typeface="幼圆" panose="02010509060101010101" charset="-122"/>
                <a:cs typeface="幼圆" panose="02010509060101010101" charset="-122"/>
              </a:rPr>
              <a:t>六氟化氮</a:t>
            </a:r>
            <a:r>
              <a:rPr sz="1600" dirty="0">
                <a:solidFill>
                  <a:srgbClr val="0909C6"/>
                </a:solidFill>
                <a:latin typeface="幼圆" panose="02010509060101010101" charset="-122"/>
                <a:cs typeface="幼圆" panose="02010509060101010101" charset="-122"/>
              </a:rPr>
              <a:t>（</a:t>
            </a:r>
            <a:r>
              <a:rPr sz="1600" dirty="0">
                <a:solidFill>
                  <a:srgbClr val="0909C6"/>
                </a:solidFill>
                <a:latin typeface="Calibri" panose="020F0502020204030204"/>
                <a:cs typeface="Calibri" panose="020F0502020204030204"/>
              </a:rPr>
              <a:t>SF</a:t>
            </a:r>
            <a:r>
              <a:rPr sz="1575" baseline="-21000" dirty="0">
                <a:solidFill>
                  <a:srgbClr val="0909C6"/>
                </a:solidFill>
                <a:latin typeface="Calibri" panose="020F0502020204030204"/>
                <a:cs typeface="Calibri" panose="020F0502020204030204"/>
              </a:rPr>
              <a:t>6</a:t>
            </a:r>
            <a:r>
              <a:rPr sz="1600"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和其</a:t>
            </a:r>
            <a:r>
              <a:rPr sz="1600" spc="5" dirty="0">
                <a:solidFill>
                  <a:srgbClr val="0909C6"/>
                </a:solidFill>
                <a:latin typeface="幼圆" panose="02010509060101010101" charset="-122"/>
                <a:cs typeface="幼圆" panose="02010509060101010101" charset="-122"/>
              </a:rPr>
              <a:t>他</a:t>
            </a:r>
            <a:r>
              <a:rPr sz="1600" spc="-5" dirty="0">
                <a:solidFill>
                  <a:srgbClr val="0909C6"/>
                </a:solidFill>
                <a:latin typeface="幼圆" panose="02010509060101010101" charset="-122"/>
                <a:cs typeface="幼圆" panose="02010509060101010101" charset="-122"/>
              </a:rPr>
              <a:t>适用</a:t>
            </a:r>
            <a:r>
              <a:rPr sz="1600" spc="-5" dirty="0">
                <a:solidFill>
                  <a:srgbClr val="0909C6"/>
                </a:solidFill>
                <a:latin typeface="Calibri" panose="020F0502020204030204"/>
                <a:cs typeface="Calibri" panose="020F0502020204030204"/>
              </a:rPr>
              <a:t>GHG</a:t>
            </a:r>
            <a:r>
              <a:rPr sz="1600" spc="5" dirty="0">
                <a:solidFill>
                  <a:srgbClr val="0909C6"/>
                </a:solidFill>
                <a:latin typeface="幼圆" panose="02010509060101010101" charset="-122"/>
                <a:cs typeface="幼圆" panose="02010509060101010101" charset="-122"/>
              </a:rPr>
              <a:t>类别</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如</a:t>
            </a:r>
            <a:r>
              <a:rPr sz="1600" spc="-5" dirty="0">
                <a:solidFill>
                  <a:srgbClr val="0909C6"/>
                </a:solidFill>
                <a:latin typeface="幼圆" panose="02010509060101010101" charset="-122"/>
                <a:cs typeface="幼圆" panose="02010509060101010101" charset="-122"/>
              </a:rPr>
              <a:t>氢氟</a:t>
            </a:r>
            <a:r>
              <a:rPr sz="1600" spc="5" dirty="0">
                <a:solidFill>
                  <a:srgbClr val="0909C6"/>
                </a:solidFill>
                <a:latin typeface="幼圆" panose="02010509060101010101" charset="-122"/>
                <a:cs typeface="幼圆" panose="02010509060101010101" charset="-122"/>
              </a:rPr>
              <a:t>碳</a:t>
            </a:r>
            <a:r>
              <a:rPr sz="1600" spc="-5" dirty="0">
                <a:solidFill>
                  <a:srgbClr val="0909C6"/>
                </a:solidFill>
                <a:latin typeface="幼圆" panose="02010509060101010101" charset="-122"/>
                <a:cs typeface="幼圆" panose="02010509060101010101" charset="-122"/>
              </a:rPr>
              <a:t>化物（</a:t>
            </a:r>
            <a:r>
              <a:rPr sz="1600" spc="-5" dirty="0">
                <a:solidFill>
                  <a:srgbClr val="0909C6"/>
                </a:solidFill>
                <a:latin typeface="Calibri" panose="020F0502020204030204"/>
                <a:cs typeface="Calibri" panose="020F0502020204030204"/>
              </a:rPr>
              <a:t>HFCs</a:t>
            </a:r>
            <a:r>
              <a:rPr sz="1600" spc="-5" dirty="0">
                <a:solidFill>
                  <a:srgbClr val="0909C6"/>
                </a:solidFill>
                <a:latin typeface="幼圆" panose="02010509060101010101" charset="-122"/>
                <a:cs typeface="幼圆" panose="02010509060101010101" charset="-122"/>
              </a:rPr>
              <a:t>）、全</a:t>
            </a:r>
            <a:r>
              <a:rPr sz="1600" spc="5" dirty="0">
                <a:solidFill>
                  <a:srgbClr val="0909C6"/>
                </a:solidFill>
                <a:latin typeface="幼圆" panose="02010509060101010101" charset="-122"/>
                <a:cs typeface="幼圆" panose="02010509060101010101" charset="-122"/>
              </a:rPr>
              <a:t>氟</a:t>
            </a:r>
            <a:r>
              <a:rPr sz="1600" spc="-5" dirty="0">
                <a:solidFill>
                  <a:srgbClr val="0909C6"/>
                </a:solidFill>
                <a:latin typeface="幼圆" panose="02010509060101010101" charset="-122"/>
                <a:cs typeface="幼圆" panose="02010509060101010101" charset="-122"/>
              </a:rPr>
              <a:t>碳化物</a:t>
            </a:r>
            <a:endParaRPr sz="1600">
              <a:latin typeface="幼圆" panose="02010509060101010101" charset="-122"/>
              <a:cs typeface="幼圆" panose="02010509060101010101" charset="-122"/>
            </a:endParaRPr>
          </a:p>
          <a:p>
            <a:pPr marL="824865">
              <a:lnSpc>
                <a:spcPct val="100000"/>
              </a:lnSpc>
            </a:pP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Calibri" panose="020F0502020204030204"/>
                <a:cs typeface="Calibri" panose="020F0502020204030204"/>
              </a:rPr>
              <a:t>PFCs</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等）</a:t>
            </a:r>
            <a:endParaRPr sz="1600">
              <a:latin typeface="幼圆" panose="02010509060101010101" charset="-122"/>
              <a:cs typeface="幼圆" panose="02010509060101010101"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215640" y="1066926"/>
            <a:ext cx="5452110"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3.1</a:t>
            </a:r>
            <a:r>
              <a:rPr spc="5" dirty="0"/>
              <a:t>温室气</a:t>
            </a:r>
            <a:r>
              <a:rPr spc="-5" dirty="0"/>
              <a:t>体</a:t>
            </a:r>
            <a:r>
              <a:rPr spc="-10" dirty="0"/>
              <a:t>相</a:t>
            </a:r>
            <a:r>
              <a:rPr spc="-5" dirty="0"/>
              <a:t>关术</a:t>
            </a:r>
            <a:r>
              <a:rPr spc="-10" dirty="0"/>
              <a:t>语</a:t>
            </a:r>
            <a:r>
              <a:rPr spc="5" dirty="0"/>
              <a:t>（</a:t>
            </a:r>
            <a:r>
              <a:rPr spc="5" dirty="0">
                <a:latin typeface="Calibri" panose="020F0502020204030204"/>
                <a:cs typeface="Calibri" panose="020F0502020204030204"/>
              </a:rPr>
              <a:t>13</a:t>
            </a:r>
            <a:r>
              <a:rPr dirty="0"/>
              <a:t>个）</a:t>
            </a:r>
            <a:endParaRPr dirty="0"/>
          </a:p>
        </p:txBody>
      </p:sp>
      <p:sp>
        <p:nvSpPr>
          <p:cNvPr id="3" name="object 3"/>
          <p:cNvSpPr/>
          <p:nvPr/>
        </p:nvSpPr>
        <p:spPr>
          <a:xfrm>
            <a:off x="2301240" y="20939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758439" y="2446020"/>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301240" y="3118104"/>
            <a:ext cx="178308" cy="178308"/>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2758439" y="3470148"/>
            <a:ext cx="152400" cy="160020"/>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2301240" y="4178808"/>
            <a:ext cx="178308" cy="178307"/>
          </a:xfrm>
          <a:prstGeom prst="rect">
            <a:avLst/>
          </a:prstGeom>
          <a:blipFill>
            <a:blip r:embed="rId2" cstate="print"/>
            <a:stretch>
              <a:fillRect/>
            </a:stretch>
          </a:blipFill>
        </p:spPr>
        <p:txBody>
          <a:bodyPr wrap="square" lIns="0" tIns="0" rIns="0" bIns="0" rtlCol="0"/>
          <a:lstStyle/>
          <a:p/>
        </p:txBody>
      </p:sp>
      <p:sp>
        <p:nvSpPr>
          <p:cNvPr id="8" name="object 8"/>
          <p:cNvSpPr/>
          <p:nvPr/>
        </p:nvSpPr>
        <p:spPr>
          <a:xfrm>
            <a:off x="2758439" y="4530852"/>
            <a:ext cx="152400" cy="160019"/>
          </a:xfrm>
          <a:prstGeom prst="rect">
            <a:avLst/>
          </a:prstGeom>
          <a:blipFill>
            <a:blip r:embed="rId3" cstate="print"/>
            <a:stretch>
              <a:fillRect/>
            </a:stretch>
          </a:blipFill>
        </p:spPr>
        <p:txBody>
          <a:bodyPr wrap="square" lIns="0" tIns="0" rIns="0" bIns="0" rtlCol="0"/>
          <a:lstStyle/>
          <a:p/>
        </p:txBody>
      </p:sp>
      <p:sp>
        <p:nvSpPr>
          <p:cNvPr id="9" name="object 9"/>
          <p:cNvSpPr/>
          <p:nvPr/>
        </p:nvSpPr>
        <p:spPr>
          <a:xfrm>
            <a:off x="3215639" y="4847844"/>
            <a:ext cx="140208" cy="141731"/>
          </a:xfrm>
          <a:prstGeom prst="rect">
            <a:avLst/>
          </a:prstGeom>
          <a:blipFill>
            <a:blip r:embed="rId4" cstate="print"/>
            <a:stretch>
              <a:fillRect/>
            </a:stretch>
          </a:blipFill>
        </p:spPr>
        <p:txBody>
          <a:bodyPr wrap="square" lIns="0" tIns="0" rIns="0" bIns="0" rtlCol="0"/>
          <a:lstStyle/>
          <a:p/>
        </p:txBody>
      </p:sp>
      <p:sp>
        <p:nvSpPr>
          <p:cNvPr id="10" name="object 10"/>
          <p:cNvSpPr/>
          <p:nvPr/>
        </p:nvSpPr>
        <p:spPr>
          <a:xfrm>
            <a:off x="3215639" y="5140452"/>
            <a:ext cx="140208" cy="141731"/>
          </a:xfrm>
          <a:prstGeom prst="rect">
            <a:avLst/>
          </a:prstGeom>
          <a:blipFill>
            <a:blip r:embed="rId4" cstate="print"/>
            <a:stretch>
              <a:fillRect/>
            </a:stretch>
          </a:blipFill>
        </p:spPr>
        <p:txBody>
          <a:bodyPr wrap="square" lIns="0" tIns="0" rIns="0" bIns="0" rtlCol="0"/>
          <a:lstStyle/>
          <a:p/>
        </p:txBody>
      </p:sp>
      <p:sp>
        <p:nvSpPr>
          <p:cNvPr id="11" name="object 11"/>
          <p:cNvSpPr txBox="1"/>
          <p:nvPr/>
        </p:nvSpPr>
        <p:spPr>
          <a:xfrm>
            <a:off x="2631744" y="1940563"/>
            <a:ext cx="6766559" cy="3442335"/>
          </a:xfrm>
          <a:prstGeom prst="rect">
            <a:avLst/>
          </a:prstGeom>
        </p:spPr>
        <p:txBody>
          <a:bodyPr vert="horz" wrap="square" lIns="0" tIns="74930" rIns="0" bIns="0" rtlCol="0">
            <a:spAutoFit/>
          </a:bodyPr>
          <a:lstStyle/>
          <a:p>
            <a:pPr marL="537845" lvl="2" indent="-525780">
              <a:lnSpc>
                <a:spcPct val="100000"/>
              </a:lnSpc>
              <a:spcBef>
                <a:spcPts val="590"/>
              </a:spcBef>
              <a:buSzPct val="95000"/>
              <a:buFont typeface="Calibri" panose="020F0502020204030204"/>
              <a:buAutoNum type="arabicPeriod" startAt="2"/>
              <a:tabLst>
                <a:tab pos="538480" algn="l"/>
              </a:tabLst>
            </a:pPr>
            <a:r>
              <a:rPr sz="2000" b="1" spc="5" dirty="0">
                <a:latin typeface="幼圆" panose="02010509060101010101" charset="-122"/>
                <a:cs typeface="幼圆" panose="02010509060101010101" charset="-122"/>
              </a:rPr>
              <a:t>温室气体</a:t>
            </a:r>
            <a:r>
              <a:rPr sz="2000" b="1" spc="-5" dirty="0">
                <a:latin typeface="幼圆" panose="02010509060101010101" charset="-122"/>
                <a:cs typeface="幼圆" panose="02010509060101010101" charset="-122"/>
              </a:rPr>
              <a:t>源</a:t>
            </a:r>
            <a:r>
              <a:rPr sz="2000" b="1" dirty="0">
                <a:latin typeface="幼圆" panose="02010509060101010101" charset="-122"/>
                <a:cs typeface="幼圆" panose="02010509060101010101" charset="-122"/>
              </a:rPr>
              <a:t>（</a:t>
            </a:r>
            <a:r>
              <a:rPr sz="2000" b="1" dirty="0">
                <a:latin typeface="Calibri" panose="020F0502020204030204"/>
                <a:cs typeface="Calibri" panose="020F0502020204030204"/>
              </a:rPr>
              <a:t>GHG</a:t>
            </a:r>
            <a:r>
              <a:rPr sz="2000" b="1" spc="5" dirty="0">
                <a:latin typeface="幼圆" panose="02010509060101010101" charset="-122"/>
                <a:cs typeface="幼圆" panose="02010509060101010101" charset="-122"/>
              </a:rPr>
              <a:t>源）</a:t>
            </a:r>
            <a:endParaRPr sz="2000">
              <a:latin typeface="幼圆" panose="02010509060101010101" charset="-122"/>
              <a:cs typeface="幼圆" panose="02010509060101010101" charset="-122"/>
            </a:endParaRPr>
          </a:p>
          <a:p>
            <a:pPr marL="413385">
              <a:lnSpc>
                <a:spcPct val="100000"/>
              </a:lnSpc>
              <a:spcBef>
                <a:spcPts val="440"/>
              </a:spcBef>
            </a:pPr>
            <a:r>
              <a:rPr sz="1800" dirty="0">
                <a:latin typeface="幼圆" panose="02010509060101010101" charset="-122"/>
                <a:cs typeface="幼圆" panose="02010509060101010101" charset="-122"/>
              </a:rPr>
              <a:t>向大气中排放</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a:t>
            </a:r>
            <a:r>
              <a:rPr sz="1800" dirty="0">
                <a:latin typeface="Calibri" panose="020F0502020204030204"/>
                <a:cs typeface="Calibri" panose="020F0502020204030204"/>
              </a:rPr>
              <a:t>3.1.1</a:t>
            </a:r>
            <a:r>
              <a:rPr sz="1800" dirty="0">
                <a:latin typeface="幼圆" panose="02010509060101010101" charset="-122"/>
                <a:cs typeface="幼圆" panose="02010509060101010101" charset="-122"/>
              </a:rPr>
              <a:t>）的过程。</a:t>
            </a:r>
            <a:endParaRPr sz="1800">
              <a:latin typeface="幼圆" panose="02010509060101010101" charset="-122"/>
              <a:cs typeface="幼圆" panose="02010509060101010101" charset="-122"/>
            </a:endParaRPr>
          </a:p>
          <a:p>
            <a:pPr>
              <a:lnSpc>
                <a:spcPct val="100000"/>
              </a:lnSpc>
              <a:spcBef>
                <a:spcPts val="15"/>
              </a:spcBef>
            </a:pPr>
            <a:endParaRPr sz="2650">
              <a:latin typeface="Times New Roman" panose="02020603050405020304"/>
              <a:cs typeface="Times New Roman" panose="02020603050405020304"/>
            </a:endParaRPr>
          </a:p>
          <a:p>
            <a:pPr marL="537845" lvl="2" indent="-525780">
              <a:lnSpc>
                <a:spcPct val="100000"/>
              </a:lnSpc>
              <a:spcBef>
                <a:spcPts val="5"/>
              </a:spcBef>
              <a:buSzPct val="95000"/>
              <a:buFont typeface="Calibri" panose="020F0502020204030204"/>
              <a:buAutoNum type="arabicPeriod" startAt="3"/>
              <a:tabLst>
                <a:tab pos="538480" algn="l"/>
              </a:tabLst>
            </a:pPr>
            <a:r>
              <a:rPr sz="2000" b="1" spc="5" dirty="0">
                <a:latin typeface="幼圆" panose="02010509060101010101" charset="-122"/>
                <a:cs typeface="幼圆" panose="02010509060101010101" charset="-122"/>
              </a:rPr>
              <a:t>温室气体</a:t>
            </a:r>
            <a:r>
              <a:rPr sz="2000" b="1" spc="-5" dirty="0">
                <a:latin typeface="幼圆" panose="02010509060101010101" charset="-122"/>
                <a:cs typeface="幼圆" panose="02010509060101010101" charset="-122"/>
              </a:rPr>
              <a:t>汇</a:t>
            </a:r>
            <a:r>
              <a:rPr sz="2000" b="1" dirty="0">
                <a:latin typeface="幼圆" panose="02010509060101010101" charset="-122"/>
                <a:cs typeface="幼圆" panose="02010509060101010101" charset="-122"/>
              </a:rPr>
              <a:t>（</a:t>
            </a:r>
            <a:r>
              <a:rPr sz="2000" b="1" dirty="0">
                <a:latin typeface="Calibri" panose="020F0502020204030204"/>
                <a:cs typeface="Calibri" panose="020F0502020204030204"/>
              </a:rPr>
              <a:t>GHG</a:t>
            </a:r>
            <a:r>
              <a:rPr sz="2000" b="1" spc="5" dirty="0">
                <a:latin typeface="幼圆" panose="02010509060101010101" charset="-122"/>
                <a:cs typeface="幼圆" panose="02010509060101010101" charset="-122"/>
              </a:rPr>
              <a:t>汇）</a:t>
            </a:r>
            <a:endParaRPr sz="2000">
              <a:latin typeface="幼圆" panose="02010509060101010101" charset="-122"/>
              <a:cs typeface="幼圆" panose="02010509060101010101" charset="-122"/>
            </a:endParaRPr>
          </a:p>
          <a:p>
            <a:pPr marL="413385">
              <a:lnSpc>
                <a:spcPct val="100000"/>
              </a:lnSpc>
              <a:spcBef>
                <a:spcPts val="440"/>
              </a:spcBef>
            </a:pPr>
            <a:r>
              <a:rPr sz="1800" dirty="0">
                <a:latin typeface="幼圆" panose="02010509060101010101" charset="-122"/>
                <a:cs typeface="幼圆" panose="02010509060101010101" charset="-122"/>
              </a:rPr>
              <a:t>从大气中清除</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a:t>
            </a:r>
            <a:r>
              <a:rPr sz="1800" dirty="0">
                <a:latin typeface="Calibri" panose="020F0502020204030204"/>
                <a:cs typeface="Calibri" panose="020F0502020204030204"/>
              </a:rPr>
              <a:t>3.1.1</a:t>
            </a:r>
            <a:r>
              <a:rPr sz="1800" dirty="0">
                <a:latin typeface="幼圆" panose="02010509060101010101" charset="-122"/>
                <a:cs typeface="幼圆" panose="02010509060101010101" charset="-122"/>
              </a:rPr>
              <a:t>）的过程。</a:t>
            </a:r>
            <a:endParaRPr sz="1800">
              <a:latin typeface="幼圆" panose="02010509060101010101" charset="-122"/>
              <a:cs typeface="幼圆" panose="02010509060101010101" charset="-122"/>
            </a:endParaRPr>
          </a:p>
          <a:p>
            <a:pPr>
              <a:lnSpc>
                <a:spcPct val="100000"/>
              </a:lnSpc>
            </a:pPr>
            <a:endParaRPr sz="1900">
              <a:latin typeface="Times New Roman" panose="02020603050405020304"/>
              <a:cs typeface="Times New Roman" panose="02020603050405020304"/>
            </a:endParaRPr>
          </a:p>
          <a:p>
            <a:pPr marL="537845" lvl="2" indent="-525780">
              <a:lnSpc>
                <a:spcPct val="100000"/>
              </a:lnSpc>
              <a:spcBef>
                <a:spcPts val="1165"/>
              </a:spcBef>
              <a:buSzPct val="95000"/>
              <a:buFont typeface="Calibri" panose="020F0502020204030204"/>
              <a:buAutoNum type="arabicPeriod" startAt="4"/>
              <a:tabLst>
                <a:tab pos="538480" algn="l"/>
              </a:tabLst>
            </a:pPr>
            <a:r>
              <a:rPr sz="2000" b="1" spc="5" dirty="0">
                <a:latin typeface="幼圆" panose="02010509060101010101" charset="-122"/>
                <a:cs typeface="幼圆" panose="02010509060101010101" charset="-122"/>
              </a:rPr>
              <a:t>温室气体</a:t>
            </a:r>
            <a:r>
              <a:rPr sz="2000" b="1" spc="-5" dirty="0">
                <a:latin typeface="幼圆" panose="02010509060101010101" charset="-122"/>
                <a:cs typeface="幼圆" panose="02010509060101010101" charset="-122"/>
              </a:rPr>
              <a:t>库</a:t>
            </a:r>
            <a:r>
              <a:rPr sz="2000" b="1" dirty="0">
                <a:latin typeface="幼圆" panose="02010509060101010101" charset="-122"/>
                <a:cs typeface="幼圆" panose="02010509060101010101" charset="-122"/>
              </a:rPr>
              <a:t>（</a:t>
            </a:r>
            <a:r>
              <a:rPr sz="2000" b="1" dirty="0">
                <a:latin typeface="Calibri" panose="020F0502020204030204"/>
                <a:cs typeface="Calibri" panose="020F0502020204030204"/>
              </a:rPr>
              <a:t>GHG</a:t>
            </a:r>
            <a:r>
              <a:rPr sz="2000" b="1" spc="5" dirty="0">
                <a:latin typeface="幼圆" panose="02010509060101010101" charset="-122"/>
                <a:cs typeface="幼圆" panose="02010509060101010101" charset="-122"/>
              </a:rPr>
              <a:t>库）</a:t>
            </a:r>
            <a:endParaRPr sz="2000">
              <a:latin typeface="幼圆" panose="02010509060101010101" charset="-122"/>
              <a:cs typeface="幼圆" panose="02010509060101010101" charset="-122"/>
            </a:endParaRPr>
          </a:p>
          <a:p>
            <a:pPr marL="413385">
              <a:lnSpc>
                <a:spcPct val="100000"/>
              </a:lnSpc>
              <a:spcBef>
                <a:spcPts val="440"/>
              </a:spcBef>
            </a:pPr>
            <a:r>
              <a:rPr sz="1800" spc="-5" dirty="0">
                <a:latin typeface="幼圆" panose="02010509060101010101" charset="-122"/>
                <a:cs typeface="幼圆" panose="02010509060101010101" charset="-122"/>
              </a:rPr>
              <a:t>大气以外的组成部</a:t>
            </a:r>
            <a:r>
              <a:rPr sz="1800" dirty="0">
                <a:latin typeface="幼圆" panose="02010509060101010101" charset="-122"/>
                <a:cs typeface="幼圆" panose="02010509060101010101" charset="-122"/>
              </a:rPr>
              <a:t>分</a:t>
            </a:r>
            <a:r>
              <a:rPr sz="1800" dirty="0">
                <a:latin typeface="Calibri" panose="020F0502020204030204"/>
                <a:cs typeface="Calibri" panose="020F0502020204030204"/>
              </a:rPr>
              <a:t>——</a:t>
            </a:r>
            <a:r>
              <a:rPr sz="1800" spc="-5" dirty="0">
                <a:latin typeface="幼圆" panose="02010509060101010101" charset="-122"/>
                <a:cs typeface="幼圆" panose="02010509060101010101" charset="-122"/>
              </a:rPr>
              <a:t>能够积聚、储存和释</a:t>
            </a:r>
            <a:r>
              <a:rPr sz="1800" dirty="0">
                <a:latin typeface="幼圆" panose="02010509060101010101" charset="-122"/>
                <a:cs typeface="幼圆" panose="02010509060101010101" charset="-122"/>
              </a:rPr>
              <a:t>放</a:t>
            </a:r>
            <a:r>
              <a:rPr sz="1800" spc="-5" dirty="0">
                <a:latin typeface="Calibri" panose="020F0502020204030204"/>
                <a:cs typeface="Calibri" panose="020F0502020204030204"/>
              </a:rPr>
              <a:t>GHG</a:t>
            </a:r>
            <a:r>
              <a:rPr sz="1800" spc="-5" dirty="0">
                <a:latin typeface="幼圆" panose="02010509060101010101" charset="-122"/>
                <a:cs typeface="幼圆" panose="02010509060101010101" charset="-122"/>
              </a:rPr>
              <a:t>（</a:t>
            </a:r>
            <a:r>
              <a:rPr sz="1800" spc="-5" dirty="0">
                <a:latin typeface="Calibri" panose="020F0502020204030204"/>
                <a:cs typeface="Calibri" panose="020F0502020204030204"/>
              </a:rPr>
              <a:t>3.1.1</a:t>
            </a:r>
            <a:r>
              <a:rPr sz="1800" spc="-5" dirty="0">
                <a:latin typeface="幼圆" panose="02010509060101010101" charset="-122"/>
                <a:cs typeface="幼圆" panose="02010509060101010101" charset="-122"/>
              </a:rPr>
              <a:t>）</a:t>
            </a:r>
            <a:r>
              <a:rPr sz="1800" dirty="0">
                <a:latin typeface="幼圆" panose="02010509060101010101" charset="-122"/>
                <a:cs typeface="幼圆" panose="02010509060101010101" charset="-122"/>
              </a:rPr>
              <a:t>。</a:t>
            </a:r>
            <a:endParaRPr sz="1800">
              <a:latin typeface="幼圆" panose="02010509060101010101" charset="-122"/>
              <a:cs typeface="幼圆" panose="02010509060101010101" charset="-122"/>
            </a:endParaRPr>
          </a:p>
          <a:p>
            <a:pPr marL="812165" marR="556260">
              <a:lnSpc>
                <a:spcPct val="120000"/>
              </a:lnSpc>
              <a:spcBef>
                <a:spcPts val="15"/>
              </a:spcBef>
            </a:pPr>
            <a:r>
              <a:rPr sz="1600" spc="5" dirty="0">
                <a:solidFill>
                  <a:srgbClr val="0909C6"/>
                </a:solidFill>
                <a:latin typeface="幼圆" panose="02010509060101010101" charset="-122"/>
                <a:cs typeface="幼圆" panose="02010509060101010101" charset="-122"/>
              </a:rPr>
              <a:t>注</a:t>
            </a:r>
            <a:r>
              <a:rPr sz="1600" spc="-10" dirty="0">
                <a:solidFill>
                  <a:srgbClr val="0909C6"/>
                </a:solidFill>
                <a:latin typeface="Calibri" panose="020F0502020204030204"/>
                <a:cs typeface="Calibri" panose="020F0502020204030204"/>
              </a:rPr>
              <a:t>1</a:t>
            </a:r>
            <a:r>
              <a:rPr sz="1600" spc="5" dirty="0">
                <a:solidFill>
                  <a:srgbClr val="0909C6"/>
                </a:solidFill>
                <a:latin typeface="幼圆" panose="02010509060101010101" charset="-122"/>
                <a:cs typeface="幼圆" panose="02010509060101010101" charset="-122"/>
              </a:rPr>
              <a:t>：举例，海</a:t>
            </a:r>
            <a:r>
              <a:rPr sz="1600" spc="-5" dirty="0">
                <a:solidFill>
                  <a:srgbClr val="0909C6"/>
                </a:solidFill>
                <a:latin typeface="幼圆" panose="02010509060101010101" charset="-122"/>
                <a:cs typeface="幼圆" panose="02010509060101010101" charset="-122"/>
              </a:rPr>
              <a:t>洋、</a:t>
            </a:r>
            <a:r>
              <a:rPr sz="1600" spc="5" dirty="0">
                <a:solidFill>
                  <a:srgbClr val="0909C6"/>
                </a:solidFill>
                <a:latin typeface="幼圆" panose="02010509060101010101" charset="-122"/>
                <a:cs typeface="幼圆" panose="02010509060101010101" charset="-122"/>
              </a:rPr>
              <a:t>土</a:t>
            </a:r>
            <a:r>
              <a:rPr sz="1600" spc="-5" dirty="0">
                <a:solidFill>
                  <a:srgbClr val="0909C6"/>
                </a:solidFill>
                <a:latin typeface="幼圆" panose="02010509060101010101" charset="-122"/>
                <a:cs typeface="幼圆" panose="02010509060101010101" charset="-122"/>
              </a:rPr>
              <a:t>壤和</a:t>
            </a:r>
            <a:r>
              <a:rPr sz="1600" spc="5" dirty="0">
                <a:solidFill>
                  <a:srgbClr val="0909C6"/>
                </a:solidFill>
                <a:latin typeface="幼圆" panose="02010509060101010101" charset="-122"/>
                <a:cs typeface="幼圆" panose="02010509060101010101" charset="-122"/>
              </a:rPr>
              <a:t>森</a:t>
            </a:r>
            <a:r>
              <a:rPr sz="1600" spc="-5" dirty="0">
                <a:solidFill>
                  <a:srgbClr val="0909C6"/>
                </a:solidFill>
                <a:latin typeface="幼圆" panose="02010509060101010101" charset="-122"/>
                <a:cs typeface="幼圆" panose="02010509060101010101" charset="-122"/>
              </a:rPr>
              <a:t>林都</a:t>
            </a:r>
            <a:r>
              <a:rPr sz="1600" spc="5" dirty="0">
                <a:solidFill>
                  <a:srgbClr val="0909C6"/>
                </a:solidFill>
                <a:latin typeface="幼圆" panose="02010509060101010101" charset="-122"/>
                <a:cs typeface="幼圆" panose="02010509060101010101" charset="-122"/>
              </a:rPr>
              <a:t>是</a:t>
            </a:r>
            <a:r>
              <a:rPr sz="1600" spc="-5" dirty="0">
                <a:solidFill>
                  <a:srgbClr val="0909C6"/>
                </a:solidFill>
                <a:latin typeface="幼圆" panose="02010509060101010101" charset="-122"/>
                <a:cs typeface="幼圆" panose="02010509060101010101" charset="-122"/>
              </a:rPr>
              <a:t>可以</a:t>
            </a:r>
            <a:r>
              <a:rPr sz="1600" spc="5" dirty="0">
                <a:solidFill>
                  <a:srgbClr val="0909C6"/>
                </a:solidFill>
                <a:latin typeface="幼圆" panose="02010509060101010101" charset="-122"/>
                <a:cs typeface="幼圆" panose="02010509060101010101" charset="-122"/>
              </a:rPr>
              <a:t>充</a:t>
            </a:r>
            <a:r>
              <a:rPr sz="1600" spc="-5" dirty="0">
                <a:solidFill>
                  <a:srgbClr val="0909C6"/>
                </a:solidFill>
                <a:latin typeface="幼圆" panose="02010509060101010101" charset="-122"/>
                <a:cs typeface="幼圆" panose="02010509060101010101" charset="-122"/>
              </a:rPr>
              <a:t>当库</a:t>
            </a:r>
            <a:r>
              <a:rPr sz="1600" spc="5" dirty="0">
                <a:solidFill>
                  <a:srgbClr val="0909C6"/>
                </a:solidFill>
                <a:latin typeface="幼圆" panose="02010509060101010101" charset="-122"/>
                <a:cs typeface="幼圆" panose="02010509060101010101" charset="-122"/>
              </a:rPr>
              <a:t>的</a:t>
            </a:r>
            <a:r>
              <a:rPr sz="1600" spc="-5" dirty="0">
                <a:solidFill>
                  <a:srgbClr val="0909C6"/>
                </a:solidFill>
                <a:latin typeface="幼圆" panose="02010509060101010101" charset="-122"/>
                <a:cs typeface="幼圆" panose="02010509060101010101" charset="-122"/>
              </a:rPr>
              <a:t>组成</a:t>
            </a:r>
            <a:r>
              <a:rPr sz="1600" spc="5" dirty="0">
                <a:solidFill>
                  <a:srgbClr val="0909C6"/>
                </a:solidFill>
                <a:latin typeface="幼圆" panose="02010509060101010101" charset="-122"/>
                <a:cs typeface="幼圆" panose="02010509060101010101" charset="-122"/>
              </a:rPr>
              <a:t>部</a:t>
            </a:r>
            <a:r>
              <a:rPr sz="1600" spc="-5" dirty="0">
                <a:solidFill>
                  <a:srgbClr val="0909C6"/>
                </a:solidFill>
                <a:latin typeface="幼圆" panose="02010509060101010101" charset="-122"/>
                <a:cs typeface="幼圆" panose="02010509060101010101" charset="-122"/>
              </a:rPr>
              <a:t>分。 </a:t>
            </a:r>
            <a:r>
              <a:rPr sz="1600" spc="5" dirty="0">
                <a:solidFill>
                  <a:srgbClr val="0909C6"/>
                </a:solidFill>
                <a:latin typeface="幼圆" panose="02010509060101010101" charset="-122"/>
                <a:cs typeface="幼圆" panose="02010509060101010101" charset="-122"/>
              </a:rPr>
              <a:t>注</a:t>
            </a:r>
            <a:r>
              <a:rPr sz="1600" spc="-5" dirty="0">
                <a:solidFill>
                  <a:srgbClr val="0909C6"/>
                </a:solidFill>
                <a:latin typeface="Calibri" panose="020F0502020204030204"/>
                <a:cs typeface="Calibri" panose="020F0502020204030204"/>
              </a:rPr>
              <a:t>2</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Calibri" panose="020F0502020204030204"/>
                <a:cs typeface="Calibri" panose="020F0502020204030204"/>
              </a:rPr>
              <a:t>GHG</a:t>
            </a:r>
            <a:r>
              <a:rPr sz="1600" spc="5" dirty="0">
                <a:solidFill>
                  <a:srgbClr val="0909C6"/>
                </a:solidFill>
                <a:latin typeface="幼圆" panose="02010509060101010101" charset="-122"/>
                <a:cs typeface="幼圆" panose="02010509060101010101" charset="-122"/>
              </a:rPr>
              <a:t>捕捉和封存</a:t>
            </a:r>
            <a:r>
              <a:rPr sz="1600" spc="-5" dirty="0">
                <a:solidFill>
                  <a:srgbClr val="0909C6"/>
                </a:solidFill>
                <a:latin typeface="幼圆" panose="02010509060101010101" charset="-122"/>
                <a:cs typeface="幼圆" panose="02010509060101010101" charset="-122"/>
              </a:rPr>
              <a:t>是</a:t>
            </a:r>
            <a:r>
              <a:rPr sz="1600" spc="5" dirty="0">
                <a:solidFill>
                  <a:srgbClr val="0909C6"/>
                </a:solidFill>
                <a:latin typeface="幼圆" panose="02010509060101010101" charset="-122"/>
                <a:cs typeface="幼圆" panose="02010509060101010101" charset="-122"/>
              </a:rPr>
              <a:t>形</a:t>
            </a:r>
            <a:r>
              <a:rPr sz="1600" dirty="0">
                <a:solidFill>
                  <a:srgbClr val="0909C6"/>
                </a:solidFill>
                <a:latin typeface="幼圆" panose="02010509060101010101" charset="-122"/>
                <a:cs typeface="幼圆" panose="02010509060101010101" charset="-122"/>
              </a:rPr>
              <a:t>成</a:t>
            </a:r>
            <a:r>
              <a:rPr sz="1600" spc="-5" dirty="0">
                <a:solidFill>
                  <a:srgbClr val="0909C6"/>
                </a:solidFill>
                <a:latin typeface="Calibri" panose="020F0502020204030204"/>
                <a:cs typeface="Calibri" panose="020F0502020204030204"/>
              </a:rPr>
              <a:t>GHG</a:t>
            </a:r>
            <a:r>
              <a:rPr sz="1600" spc="5" dirty="0">
                <a:solidFill>
                  <a:srgbClr val="0909C6"/>
                </a:solidFill>
                <a:latin typeface="幼圆" panose="02010509060101010101" charset="-122"/>
                <a:cs typeface="幼圆" panose="02010509060101010101" charset="-122"/>
              </a:rPr>
              <a:t>库的</a:t>
            </a:r>
            <a:r>
              <a:rPr sz="1600" spc="-5" dirty="0">
                <a:solidFill>
                  <a:srgbClr val="0909C6"/>
                </a:solidFill>
                <a:latin typeface="幼圆" panose="02010509060101010101" charset="-122"/>
                <a:cs typeface="幼圆" panose="02010509060101010101" charset="-122"/>
              </a:rPr>
              <a:t>过</a:t>
            </a:r>
            <a:r>
              <a:rPr sz="1600" spc="5" dirty="0">
                <a:solidFill>
                  <a:srgbClr val="0909C6"/>
                </a:solidFill>
                <a:latin typeface="幼圆" panose="02010509060101010101" charset="-122"/>
                <a:cs typeface="幼圆" panose="02010509060101010101" charset="-122"/>
              </a:rPr>
              <a:t>程</a:t>
            </a:r>
            <a:r>
              <a:rPr sz="1600" spc="-5" dirty="0">
                <a:solidFill>
                  <a:srgbClr val="0909C6"/>
                </a:solidFill>
                <a:latin typeface="幼圆" panose="02010509060101010101" charset="-122"/>
                <a:cs typeface="幼圆" panose="02010509060101010101" charset="-122"/>
              </a:rPr>
              <a:t>之一。</a:t>
            </a:r>
            <a:endParaRPr sz="1600">
              <a:latin typeface="幼圆" panose="02010509060101010101" charset="-122"/>
              <a:cs typeface="幼圆" panose="02010509060101010101"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717800" y="1219326"/>
            <a:ext cx="5452110"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3.1</a:t>
            </a:r>
            <a:r>
              <a:rPr spc="5" dirty="0"/>
              <a:t>温室气</a:t>
            </a:r>
            <a:r>
              <a:rPr spc="-5" dirty="0"/>
              <a:t>体</a:t>
            </a:r>
            <a:r>
              <a:rPr spc="-10" dirty="0"/>
              <a:t>相</a:t>
            </a:r>
            <a:r>
              <a:rPr spc="-5" dirty="0"/>
              <a:t>关术</a:t>
            </a:r>
            <a:r>
              <a:rPr spc="-10" dirty="0"/>
              <a:t>语</a:t>
            </a:r>
            <a:r>
              <a:rPr spc="5" dirty="0"/>
              <a:t>（</a:t>
            </a:r>
            <a:r>
              <a:rPr spc="5" dirty="0">
                <a:latin typeface="Calibri" panose="020F0502020204030204"/>
                <a:cs typeface="Calibri" panose="020F0502020204030204"/>
              </a:rPr>
              <a:t>13</a:t>
            </a:r>
            <a:r>
              <a:rPr dirty="0"/>
              <a:t>个）</a:t>
            </a:r>
            <a:endParaRPr dirty="0"/>
          </a:p>
        </p:txBody>
      </p:sp>
      <p:sp>
        <p:nvSpPr>
          <p:cNvPr id="3" name="object 3"/>
          <p:cNvSpPr/>
          <p:nvPr/>
        </p:nvSpPr>
        <p:spPr>
          <a:xfrm>
            <a:off x="2717800" y="236321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3174999" y="2715260"/>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717800" y="3423919"/>
            <a:ext cx="178308" cy="178308"/>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3174999" y="3775963"/>
            <a:ext cx="152400" cy="160020"/>
          </a:xfrm>
          <a:prstGeom prst="rect">
            <a:avLst/>
          </a:prstGeom>
          <a:blipFill>
            <a:blip r:embed="rId3" cstate="print"/>
            <a:stretch>
              <a:fillRect/>
            </a:stretch>
          </a:blipFill>
        </p:spPr>
        <p:txBody>
          <a:bodyPr wrap="square" lIns="0" tIns="0" rIns="0" bIns="0" rtlCol="0"/>
          <a:lstStyle/>
          <a:p/>
        </p:txBody>
      </p:sp>
      <p:sp>
        <p:nvSpPr>
          <p:cNvPr id="7" name="object 7"/>
          <p:cNvSpPr txBox="1"/>
          <p:nvPr/>
        </p:nvSpPr>
        <p:spPr>
          <a:xfrm>
            <a:off x="3048304" y="2209803"/>
            <a:ext cx="4496435" cy="1799590"/>
          </a:xfrm>
          <a:prstGeom prst="rect">
            <a:avLst/>
          </a:prstGeom>
        </p:spPr>
        <p:txBody>
          <a:bodyPr vert="horz" wrap="square" lIns="0" tIns="74930" rIns="0" bIns="0" rtlCol="0">
            <a:spAutoFit/>
          </a:bodyPr>
          <a:lstStyle/>
          <a:p>
            <a:pPr marL="537845" lvl="2" indent="-525780">
              <a:lnSpc>
                <a:spcPct val="100000"/>
              </a:lnSpc>
              <a:spcBef>
                <a:spcPts val="590"/>
              </a:spcBef>
              <a:buSzPct val="95000"/>
              <a:buFont typeface="Calibri" panose="020F0502020204030204"/>
              <a:buAutoNum type="arabicPeriod" startAt="5"/>
              <a:tabLst>
                <a:tab pos="538480" algn="l"/>
              </a:tabLst>
            </a:pPr>
            <a:r>
              <a:rPr sz="2000" b="1" spc="5" dirty="0">
                <a:latin typeface="幼圆" panose="02010509060101010101" charset="-122"/>
                <a:cs typeface="幼圆" panose="02010509060101010101" charset="-122"/>
              </a:rPr>
              <a:t>温室气体</a:t>
            </a:r>
            <a:r>
              <a:rPr sz="2000" b="1" spc="-5" dirty="0">
                <a:latin typeface="幼圆" panose="02010509060101010101" charset="-122"/>
                <a:cs typeface="幼圆" panose="02010509060101010101" charset="-122"/>
              </a:rPr>
              <a:t>排</a:t>
            </a:r>
            <a:r>
              <a:rPr sz="2000" b="1" spc="5" dirty="0">
                <a:latin typeface="幼圆" panose="02010509060101010101" charset="-122"/>
                <a:cs typeface="幼圆" panose="02010509060101010101" charset="-122"/>
              </a:rPr>
              <a:t>放</a:t>
            </a:r>
            <a:r>
              <a:rPr sz="2000" b="1" spc="-5" dirty="0">
                <a:latin typeface="幼圆" panose="02010509060101010101" charset="-122"/>
                <a:cs typeface="幼圆" panose="02010509060101010101" charset="-122"/>
              </a:rPr>
              <a:t>（</a:t>
            </a:r>
            <a:r>
              <a:rPr sz="2000" b="1" spc="-580" dirty="0">
                <a:latin typeface="幼圆" panose="02010509060101010101" charset="-122"/>
                <a:cs typeface="幼圆" panose="02010509060101010101" charset="-122"/>
              </a:rPr>
              <a:t> </a:t>
            </a:r>
            <a:r>
              <a:rPr sz="2000" b="1" spc="-5" dirty="0">
                <a:latin typeface="Calibri" panose="020F0502020204030204"/>
                <a:cs typeface="Calibri" panose="020F0502020204030204"/>
              </a:rPr>
              <a:t>GHG</a:t>
            </a:r>
            <a:r>
              <a:rPr sz="2000" b="1" spc="20" dirty="0">
                <a:latin typeface="幼圆" panose="02010509060101010101" charset="-122"/>
                <a:cs typeface="幼圆" panose="02010509060101010101" charset="-122"/>
              </a:rPr>
              <a:t>排放）</a:t>
            </a:r>
            <a:endParaRPr sz="2000">
              <a:latin typeface="幼圆" panose="02010509060101010101" charset="-122"/>
              <a:cs typeface="幼圆" panose="02010509060101010101" charset="-122"/>
            </a:endParaRPr>
          </a:p>
          <a:p>
            <a:pPr marL="413385">
              <a:lnSpc>
                <a:spcPct val="100000"/>
              </a:lnSpc>
              <a:spcBef>
                <a:spcPts val="440"/>
              </a:spcBef>
            </a:pPr>
            <a:r>
              <a:rPr sz="1800" dirty="0">
                <a:latin typeface="幼圆" panose="02010509060101010101" charset="-122"/>
                <a:cs typeface="幼圆" panose="02010509060101010101" charset="-122"/>
              </a:rPr>
              <a:t>向大气中排放</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a:t>
            </a:r>
            <a:r>
              <a:rPr sz="1800" dirty="0">
                <a:latin typeface="Calibri" panose="020F0502020204030204"/>
                <a:cs typeface="Calibri" panose="020F0502020204030204"/>
              </a:rPr>
              <a:t>3.1.1</a:t>
            </a:r>
            <a:r>
              <a:rPr sz="1800" dirty="0">
                <a:latin typeface="幼圆" panose="02010509060101010101" charset="-122"/>
                <a:cs typeface="幼圆" panose="02010509060101010101" charset="-122"/>
              </a:rPr>
              <a:t>）。</a:t>
            </a:r>
            <a:endParaRPr sz="1800">
              <a:latin typeface="幼圆" panose="02010509060101010101" charset="-122"/>
              <a:cs typeface="幼圆" panose="02010509060101010101" charset="-122"/>
            </a:endParaRPr>
          </a:p>
          <a:p>
            <a:pPr>
              <a:lnSpc>
                <a:spcPct val="100000"/>
              </a:lnSpc>
            </a:pPr>
            <a:endParaRPr sz="1900">
              <a:latin typeface="Times New Roman" panose="02020603050405020304"/>
              <a:cs typeface="Times New Roman" panose="02020603050405020304"/>
            </a:endParaRPr>
          </a:p>
          <a:p>
            <a:pPr marL="538480" lvl="2" indent="-526415">
              <a:lnSpc>
                <a:spcPct val="100000"/>
              </a:lnSpc>
              <a:spcBef>
                <a:spcPts val="1170"/>
              </a:spcBef>
              <a:buSzPct val="95000"/>
              <a:buFont typeface="Calibri" panose="020F0502020204030204"/>
              <a:buAutoNum type="arabicPeriod" startAt="6"/>
              <a:tabLst>
                <a:tab pos="539115" algn="l"/>
              </a:tabLst>
            </a:pPr>
            <a:r>
              <a:rPr sz="2000" b="1" dirty="0">
                <a:latin typeface="幼圆" panose="02010509060101010101" charset="-122"/>
                <a:cs typeface="幼圆" panose="02010509060101010101" charset="-122"/>
              </a:rPr>
              <a:t>温室气体</a:t>
            </a:r>
            <a:r>
              <a:rPr sz="2000" b="1" spc="-5" dirty="0">
                <a:latin typeface="幼圆" panose="02010509060101010101" charset="-122"/>
                <a:cs typeface="幼圆" panose="02010509060101010101" charset="-122"/>
              </a:rPr>
              <a:t>清</a:t>
            </a:r>
            <a:r>
              <a:rPr sz="2000" b="1" dirty="0">
                <a:latin typeface="幼圆" panose="02010509060101010101" charset="-122"/>
                <a:cs typeface="幼圆" panose="02010509060101010101" charset="-122"/>
              </a:rPr>
              <a:t>除</a:t>
            </a:r>
            <a:r>
              <a:rPr sz="2000" b="1" spc="-5" dirty="0">
                <a:latin typeface="幼圆" panose="02010509060101010101" charset="-122"/>
                <a:cs typeface="幼圆" panose="02010509060101010101" charset="-122"/>
              </a:rPr>
              <a:t>（</a:t>
            </a:r>
            <a:r>
              <a:rPr sz="2000" b="1" spc="-585" dirty="0">
                <a:latin typeface="幼圆" panose="02010509060101010101" charset="-122"/>
                <a:cs typeface="幼圆" panose="02010509060101010101" charset="-122"/>
              </a:rPr>
              <a:t> </a:t>
            </a:r>
            <a:r>
              <a:rPr sz="2000" b="1" spc="-10" dirty="0">
                <a:latin typeface="Calibri" panose="020F0502020204030204"/>
                <a:cs typeface="Calibri" panose="020F0502020204030204"/>
              </a:rPr>
              <a:t>GHG</a:t>
            </a:r>
            <a:r>
              <a:rPr sz="2000" b="1" spc="15" dirty="0">
                <a:latin typeface="幼圆" panose="02010509060101010101" charset="-122"/>
                <a:cs typeface="幼圆" panose="02010509060101010101" charset="-122"/>
              </a:rPr>
              <a:t>清除）</a:t>
            </a:r>
            <a:endParaRPr sz="2000">
              <a:latin typeface="幼圆" panose="02010509060101010101" charset="-122"/>
              <a:cs typeface="幼圆" panose="02010509060101010101" charset="-122"/>
            </a:endParaRPr>
          </a:p>
          <a:p>
            <a:pPr marL="413385">
              <a:lnSpc>
                <a:spcPct val="100000"/>
              </a:lnSpc>
              <a:spcBef>
                <a:spcPts val="440"/>
              </a:spcBef>
            </a:pPr>
            <a:r>
              <a:rPr sz="1800" dirty="0">
                <a:latin typeface="幼圆" panose="02010509060101010101" charset="-122"/>
                <a:cs typeface="幼圆" panose="02010509060101010101" charset="-122"/>
              </a:rPr>
              <a:t>通过</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汇从大气中清除</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a:t>
            </a:r>
            <a:r>
              <a:rPr sz="1800" dirty="0">
                <a:latin typeface="Calibri" panose="020F0502020204030204"/>
                <a:cs typeface="Calibri" panose="020F0502020204030204"/>
              </a:rPr>
              <a:t>3.1.1</a:t>
            </a:r>
            <a:r>
              <a:rPr sz="1800" dirty="0">
                <a:latin typeface="幼圆" panose="02010509060101010101" charset="-122"/>
                <a:cs typeface="幼圆" panose="02010509060101010101" charset="-122"/>
              </a:rPr>
              <a:t>）。</a:t>
            </a:r>
            <a:endParaRPr sz="1800">
              <a:latin typeface="幼圆" panose="02010509060101010101" charset="-122"/>
              <a:cs typeface="幼圆" panose="02010509060101010101" charset="-122"/>
            </a:endParaRPr>
          </a:p>
        </p:txBody>
      </p:sp>
      <p:sp>
        <p:nvSpPr>
          <p:cNvPr id="8" name="object 8"/>
          <p:cNvSpPr/>
          <p:nvPr/>
        </p:nvSpPr>
        <p:spPr>
          <a:xfrm>
            <a:off x="2467101" y="4395470"/>
            <a:ext cx="7591044" cy="1414272"/>
          </a:xfrm>
          <a:prstGeom prst="rect">
            <a:avLst/>
          </a:prstGeom>
          <a:blipFill>
            <a:blip r:embed="rId4" cstate="print"/>
            <a:stretch>
              <a:fillRect/>
            </a:stretch>
          </a:blipFill>
        </p:spPr>
        <p:txBody>
          <a:bodyPr wrap="square" lIns="0" tIns="0" rIns="0" bIns="0" rtlCol="0"/>
          <a:lstStyle/>
          <a:p/>
        </p:txBody>
      </p:sp>
      <p:sp>
        <p:nvSpPr>
          <p:cNvPr id="9" name="object 9"/>
          <p:cNvSpPr/>
          <p:nvPr/>
        </p:nvSpPr>
        <p:spPr>
          <a:xfrm>
            <a:off x="2421382" y="4349737"/>
            <a:ext cx="7014972" cy="1552956"/>
          </a:xfrm>
          <a:prstGeom prst="rect">
            <a:avLst/>
          </a:prstGeom>
          <a:blipFill>
            <a:blip r:embed="rId5" cstate="print"/>
            <a:stretch>
              <a:fillRect/>
            </a:stretch>
          </a:blipFill>
        </p:spPr>
        <p:txBody>
          <a:bodyPr wrap="square" lIns="0" tIns="0" rIns="0" bIns="0" rtlCol="0"/>
          <a:lstStyle/>
          <a:p/>
        </p:txBody>
      </p:sp>
      <p:sp>
        <p:nvSpPr>
          <p:cNvPr id="10" name="object 10"/>
          <p:cNvSpPr/>
          <p:nvPr/>
        </p:nvSpPr>
        <p:spPr>
          <a:xfrm>
            <a:off x="2514346" y="4419853"/>
            <a:ext cx="7501127" cy="1324356"/>
          </a:xfrm>
          <a:prstGeom prst="rect">
            <a:avLst/>
          </a:prstGeom>
          <a:blipFill>
            <a:blip r:embed="rId6" cstate="print"/>
            <a:stretch>
              <a:fillRect/>
            </a:stretch>
          </a:blipFill>
        </p:spPr>
        <p:txBody>
          <a:bodyPr wrap="square" lIns="0" tIns="0" rIns="0" bIns="0" rtlCol="0"/>
          <a:lstStyle/>
          <a:p/>
        </p:txBody>
      </p:sp>
      <p:sp>
        <p:nvSpPr>
          <p:cNvPr id="11" name="object 11"/>
          <p:cNvSpPr txBox="1"/>
          <p:nvPr/>
        </p:nvSpPr>
        <p:spPr>
          <a:xfrm>
            <a:off x="2514346" y="4419853"/>
            <a:ext cx="7501255" cy="1266825"/>
          </a:xfrm>
          <a:prstGeom prst="rect">
            <a:avLst/>
          </a:prstGeom>
          <a:ln w="9525">
            <a:solidFill>
              <a:srgbClr val="497DBA"/>
            </a:solidFill>
          </a:ln>
        </p:spPr>
        <p:txBody>
          <a:bodyPr vert="horz" wrap="square" lIns="0" tIns="35560" rIns="0" bIns="0" rtlCol="0">
            <a:spAutoFit/>
          </a:bodyPr>
          <a:lstStyle/>
          <a:p>
            <a:pPr marL="180975" indent="-90170">
              <a:lnSpc>
                <a:spcPct val="100000"/>
              </a:lnSpc>
              <a:spcBef>
                <a:spcPts val="280"/>
              </a:spcBef>
              <a:buSzPct val="95000"/>
              <a:buFont typeface="Arial" panose="020B0604020202020204"/>
              <a:buChar char="•"/>
              <a:tabLst>
                <a:tab pos="181610" algn="l"/>
              </a:tabLst>
            </a:pPr>
            <a:r>
              <a:rPr sz="2000" dirty="0">
                <a:solidFill>
                  <a:srgbClr val="FFFFFF"/>
                </a:solidFill>
                <a:latin typeface="宋体" panose="02010600030101010101" pitchFamily="2" charset="-122"/>
                <a:cs typeface="宋体" panose="02010600030101010101" pitchFamily="2" charset="-122"/>
              </a:rPr>
              <a:t>标准</a:t>
            </a:r>
            <a:r>
              <a:rPr sz="2000" spc="-5" dirty="0">
                <a:solidFill>
                  <a:srgbClr val="FFFFFF"/>
                </a:solidFill>
                <a:latin typeface="宋体" panose="02010600030101010101" pitchFamily="2" charset="-122"/>
                <a:cs typeface="宋体" panose="02010600030101010101" pitchFamily="2" charset="-122"/>
              </a:rPr>
              <a:t>中</a:t>
            </a:r>
            <a:r>
              <a:rPr sz="2000" spc="-5" dirty="0">
                <a:solidFill>
                  <a:srgbClr val="FFFFFF"/>
                </a:solidFill>
                <a:latin typeface="Calibri" panose="020F0502020204030204"/>
                <a:cs typeface="Calibri" panose="020F0502020204030204"/>
              </a:rPr>
              <a:t>GHG</a:t>
            </a:r>
            <a:r>
              <a:rPr sz="2000" dirty="0">
                <a:solidFill>
                  <a:srgbClr val="FFFFFF"/>
                </a:solidFill>
                <a:latin typeface="宋体" panose="02010600030101010101" pitchFamily="2" charset="-122"/>
                <a:cs typeface="宋体" panose="02010600030101010101" pitchFamily="2" charset="-122"/>
              </a:rPr>
              <a:t>源和汇，以及</a:t>
            </a:r>
            <a:r>
              <a:rPr sz="2000" spc="-5" dirty="0">
                <a:solidFill>
                  <a:srgbClr val="FFFFFF"/>
                </a:solidFill>
                <a:latin typeface="Calibri" panose="020F0502020204030204"/>
                <a:cs typeface="Calibri" panose="020F0502020204030204"/>
              </a:rPr>
              <a:t>GHG</a:t>
            </a:r>
            <a:r>
              <a:rPr sz="2000" dirty="0">
                <a:solidFill>
                  <a:srgbClr val="FFFFFF"/>
                </a:solidFill>
                <a:latin typeface="宋体" panose="02010600030101010101" pitchFamily="2" charset="-122"/>
                <a:cs typeface="宋体" panose="02010600030101010101" pitchFamily="2" charset="-122"/>
              </a:rPr>
              <a:t>排放和清除</a:t>
            </a:r>
            <a:r>
              <a:rPr sz="2000" spc="-15" dirty="0">
                <a:solidFill>
                  <a:srgbClr val="FFFFFF"/>
                </a:solidFill>
                <a:latin typeface="宋体" panose="02010600030101010101" pitchFamily="2" charset="-122"/>
                <a:cs typeface="宋体" panose="02010600030101010101" pitchFamily="2" charset="-122"/>
              </a:rPr>
              <a:t>总</a:t>
            </a:r>
            <a:r>
              <a:rPr sz="2000" dirty="0">
                <a:solidFill>
                  <a:srgbClr val="FFFFFF"/>
                </a:solidFill>
                <a:latin typeface="宋体" panose="02010600030101010101" pitchFamily="2" charset="-122"/>
                <a:cs typeface="宋体" panose="02010600030101010101" pitchFamily="2" charset="-122"/>
              </a:rPr>
              <a:t>是成</a:t>
            </a:r>
            <a:r>
              <a:rPr sz="2000" spc="-15" dirty="0">
                <a:solidFill>
                  <a:srgbClr val="FFFFFF"/>
                </a:solidFill>
                <a:latin typeface="宋体" panose="02010600030101010101" pitchFamily="2" charset="-122"/>
                <a:cs typeface="宋体" panose="02010600030101010101" pitchFamily="2" charset="-122"/>
              </a:rPr>
              <a:t>对</a:t>
            </a:r>
            <a:r>
              <a:rPr sz="2000" dirty="0">
                <a:solidFill>
                  <a:srgbClr val="FFFFFF"/>
                </a:solidFill>
                <a:latin typeface="宋体" panose="02010600030101010101" pitchFamily="2" charset="-122"/>
                <a:cs typeface="宋体" panose="02010600030101010101" pitchFamily="2" charset="-122"/>
              </a:rPr>
              <a:t>出现；</a:t>
            </a:r>
            <a:endParaRPr sz="2000">
              <a:latin typeface="宋体" panose="02010600030101010101" pitchFamily="2" charset="-122"/>
              <a:cs typeface="宋体" panose="02010600030101010101" pitchFamily="2" charset="-122"/>
            </a:endParaRPr>
          </a:p>
          <a:p>
            <a:pPr marL="180975" indent="-90170">
              <a:lnSpc>
                <a:spcPct val="100000"/>
              </a:lnSpc>
              <a:buSzPct val="95000"/>
              <a:buFont typeface="Arial" panose="020B0604020202020204"/>
              <a:buChar char="•"/>
              <a:tabLst>
                <a:tab pos="181610" algn="l"/>
              </a:tabLst>
            </a:pPr>
            <a:r>
              <a:rPr sz="2000" dirty="0">
                <a:solidFill>
                  <a:srgbClr val="FFFFFF"/>
                </a:solidFill>
                <a:latin typeface="宋体" panose="02010600030101010101" pitchFamily="2" charset="-122"/>
                <a:cs typeface="宋体" panose="02010600030101010101" pitchFamily="2" charset="-122"/>
              </a:rPr>
              <a:t>一般情况下，对</a:t>
            </a:r>
            <a:r>
              <a:rPr sz="2000" spc="-5" dirty="0">
                <a:solidFill>
                  <a:srgbClr val="FFFFFF"/>
                </a:solidFill>
                <a:latin typeface="Calibri" panose="020F0502020204030204"/>
                <a:cs typeface="Calibri" panose="020F0502020204030204"/>
              </a:rPr>
              <a:t>GHG</a:t>
            </a:r>
            <a:r>
              <a:rPr sz="2000" dirty="0">
                <a:solidFill>
                  <a:srgbClr val="FFFFFF"/>
                </a:solidFill>
                <a:latin typeface="宋体" panose="02010600030101010101" pitchFamily="2" charset="-122"/>
                <a:cs typeface="宋体" panose="02010600030101010101" pitchFamily="2" charset="-122"/>
              </a:rPr>
              <a:t>源的相关标</a:t>
            </a:r>
            <a:r>
              <a:rPr sz="2000" spc="-15" dirty="0">
                <a:solidFill>
                  <a:srgbClr val="FFFFFF"/>
                </a:solidFill>
                <a:latin typeface="宋体" panose="02010600030101010101" pitchFamily="2" charset="-122"/>
                <a:cs typeface="宋体" panose="02010600030101010101" pitchFamily="2" charset="-122"/>
              </a:rPr>
              <a:t>准</a:t>
            </a:r>
            <a:r>
              <a:rPr sz="2000" dirty="0">
                <a:solidFill>
                  <a:srgbClr val="FFFFFF"/>
                </a:solidFill>
                <a:latin typeface="宋体" panose="02010600030101010101" pitchFamily="2" charset="-122"/>
                <a:cs typeface="宋体" panose="02010600030101010101" pitchFamily="2" charset="-122"/>
              </a:rPr>
              <a:t>要求</a:t>
            </a:r>
            <a:r>
              <a:rPr sz="2000" spc="-15" dirty="0">
                <a:solidFill>
                  <a:srgbClr val="FFFFFF"/>
                </a:solidFill>
                <a:latin typeface="宋体" panose="02010600030101010101" pitchFamily="2" charset="-122"/>
                <a:cs typeface="宋体" panose="02010600030101010101" pitchFamily="2" charset="-122"/>
              </a:rPr>
              <a:t>同</a:t>
            </a:r>
            <a:r>
              <a:rPr sz="2000" dirty="0">
                <a:solidFill>
                  <a:srgbClr val="FFFFFF"/>
                </a:solidFill>
                <a:latin typeface="宋体" panose="02010600030101010101" pitchFamily="2" charset="-122"/>
                <a:cs typeface="宋体" panose="02010600030101010101" pitchFamily="2" charset="-122"/>
              </a:rPr>
              <a:t>样适</a:t>
            </a:r>
            <a:r>
              <a:rPr sz="2000" spc="-15" dirty="0">
                <a:solidFill>
                  <a:srgbClr val="FFFFFF"/>
                </a:solidFill>
                <a:latin typeface="宋体" panose="02010600030101010101" pitchFamily="2" charset="-122"/>
                <a:cs typeface="宋体" panose="02010600030101010101" pitchFamily="2" charset="-122"/>
              </a:rPr>
              <a:t>用</a:t>
            </a:r>
            <a:r>
              <a:rPr sz="2000" spc="5" dirty="0">
                <a:solidFill>
                  <a:srgbClr val="FFFFFF"/>
                </a:solidFill>
                <a:latin typeface="宋体" panose="02010600030101010101" pitchFamily="2" charset="-122"/>
                <a:cs typeface="宋体" panose="02010600030101010101" pitchFamily="2" charset="-122"/>
              </a:rPr>
              <a:t>于</a:t>
            </a:r>
            <a:r>
              <a:rPr sz="2000" spc="-5" dirty="0">
                <a:solidFill>
                  <a:srgbClr val="FFFFFF"/>
                </a:solidFill>
                <a:latin typeface="Calibri" panose="020F0502020204030204"/>
                <a:cs typeface="Calibri" panose="020F0502020204030204"/>
              </a:rPr>
              <a:t>GHG</a:t>
            </a:r>
            <a:r>
              <a:rPr sz="2000" dirty="0">
                <a:solidFill>
                  <a:srgbClr val="FFFFFF"/>
                </a:solidFill>
                <a:latin typeface="宋体" panose="02010600030101010101" pitchFamily="2" charset="-122"/>
                <a:cs typeface="宋体" panose="02010600030101010101" pitchFamily="2" charset="-122"/>
              </a:rPr>
              <a:t>汇；</a:t>
            </a:r>
            <a:endParaRPr sz="2000">
              <a:latin typeface="宋体" panose="02010600030101010101" pitchFamily="2" charset="-122"/>
              <a:cs typeface="宋体" panose="02010600030101010101" pitchFamily="2" charset="-122"/>
            </a:endParaRPr>
          </a:p>
          <a:p>
            <a:pPr marL="180975" indent="-90170">
              <a:lnSpc>
                <a:spcPct val="100000"/>
              </a:lnSpc>
              <a:buSzPct val="95000"/>
              <a:buFont typeface="Arial" panose="020B0604020202020204"/>
              <a:buChar char="•"/>
              <a:tabLst>
                <a:tab pos="181610" algn="l"/>
              </a:tabLst>
            </a:pPr>
            <a:r>
              <a:rPr sz="2000" dirty="0">
                <a:solidFill>
                  <a:srgbClr val="FFFFFF"/>
                </a:solidFill>
                <a:latin typeface="宋体" panose="02010600030101010101" pitchFamily="2" charset="-122"/>
                <a:cs typeface="宋体" panose="02010600030101010101" pitchFamily="2" charset="-122"/>
              </a:rPr>
              <a:t>对</a:t>
            </a:r>
            <a:r>
              <a:rPr sz="2000" spc="-5" dirty="0">
                <a:solidFill>
                  <a:srgbClr val="FFFFFF"/>
                </a:solidFill>
                <a:latin typeface="Calibri" panose="020F0502020204030204"/>
                <a:cs typeface="Calibri" panose="020F0502020204030204"/>
              </a:rPr>
              <a:t>GHG</a:t>
            </a:r>
            <a:r>
              <a:rPr sz="2000" dirty="0">
                <a:solidFill>
                  <a:srgbClr val="FFFFFF"/>
                </a:solidFill>
                <a:latin typeface="宋体" panose="02010600030101010101" pitchFamily="2" charset="-122"/>
                <a:cs typeface="宋体" panose="02010600030101010101" pitchFamily="2" charset="-122"/>
              </a:rPr>
              <a:t>排放的相关标准要求同样</a:t>
            </a:r>
            <a:r>
              <a:rPr sz="2000" spc="-10" dirty="0">
                <a:solidFill>
                  <a:srgbClr val="FFFFFF"/>
                </a:solidFill>
                <a:latin typeface="宋体" panose="02010600030101010101" pitchFamily="2" charset="-122"/>
                <a:cs typeface="宋体" panose="02010600030101010101" pitchFamily="2" charset="-122"/>
              </a:rPr>
              <a:t>适</a:t>
            </a:r>
            <a:r>
              <a:rPr sz="2000" dirty="0">
                <a:solidFill>
                  <a:srgbClr val="FFFFFF"/>
                </a:solidFill>
                <a:latin typeface="宋体" panose="02010600030101010101" pitchFamily="2" charset="-122"/>
                <a:cs typeface="宋体" panose="02010600030101010101" pitchFamily="2" charset="-122"/>
              </a:rPr>
              <a:t>用</a:t>
            </a:r>
            <a:r>
              <a:rPr sz="2000" spc="5" dirty="0">
                <a:solidFill>
                  <a:srgbClr val="FFFFFF"/>
                </a:solidFill>
                <a:latin typeface="宋体" panose="02010600030101010101" pitchFamily="2" charset="-122"/>
                <a:cs typeface="宋体" panose="02010600030101010101" pitchFamily="2" charset="-122"/>
              </a:rPr>
              <a:t>于</a:t>
            </a:r>
            <a:r>
              <a:rPr sz="2000" spc="-5" dirty="0">
                <a:solidFill>
                  <a:srgbClr val="FFFFFF"/>
                </a:solidFill>
                <a:latin typeface="Calibri" panose="020F0502020204030204"/>
                <a:cs typeface="Calibri" panose="020F0502020204030204"/>
              </a:rPr>
              <a:t>GHG</a:t>
            </a:r>
            <a:r>
              <a:rPr sz="2000" dirty="0">
                <a:solidFill>
                  <a:srgbClr val="FFFFFF"/>
                </a:solidFill>
                <a:latin typeface="宋体" panose="02010600030101010101" pitchFamily="2" charset="-122"/>
                <a:cs typeface="宋体" panose="02010600030101010101" pitchFamily="2" charset="-122"/>
              </a:rPr>
              <a:t>清除；</a:t>
            </a:r>
            <a:endParaRPr sz="2000">
              <a:latin typeface="宋体" panose="02010600030101010101" pitchFamily="2" charset="-122"/>
              <a:cs typeface="宋体" panose="02010600030101010101" pitchFamily="2" charset="-122"/>
            </a:endParaRPr>
          </a:p>
          <a:p>
            <a:pPr marL="180975" indent="-90170">
              <a:lnSpc>
                <a:spcPct val="100000"/>
              </a:lnSpc>
              <a:spcBef>
                <a:spcPts val="5"/>
              </a:spcBef>
              <a:buSzPct val="95000"/>
              <a:buFont typeface="Arial" panose="020B0604020202020204"/>
              <a:buChar char="•"/>
              <a:tabLst>
                <a:tab pos="181610" algn="l"/>
              </a:tabLst>
            </a:pPr>
            <a:r>
              <a:rPr sz="2000" dirty="0">
                <a:solidFill>
                  <a:srgbClr val="FFFFFF"/>
                </a:solidFill>
                <a:latin typeface="宋体" panose="02010600030101010101" pitchFamily="2" charset="-122"/>
                <a:cs typeface="宋体" panose="02010600030101010101" pitchFamily="2" charset="-122"/>
              </a:rPr>
              <a:t>目前企业基本不涉及</a:t>
            </a:r>
            <a:r>
              <a:rPr sz="2000" spc="-5" dirty="0">
                <a:solidFill>
                  <a:srgbClr val="FFFFFF"/>
                </a:solidFill>
                <a:latin typeface="Calibri" panose="020F0502020204030204"/>
                <a:cs typeface="Calibri" panose="020F0502020204030204"/>
              </a:rPr>
              <a:t>GHG</a:t>
            </a:r>
            <a:r>
              <a:rPr sz="2000" dirty="0">
                <a:solidFill>
                  <a:srgbClr val="FFFFFF"/>
                </a:solidFill>
                <a:latin typeface="宋体" panose="02010600030101010101" pitchFamily="2" charset="-122"/>
                <a:cs typeface="宋体" panose="02010600030101010101" pitchFamily="2" charset="-122"/>
              </a:rPr>
              <a:t>汇和</a:t>
            </a:r>
            <a:r>
              <a:rPr sz="2000" spc="-5" dirty="0">
                <a:solidFill>
                  <a:srgbClr val="FFFFFF"/>
                </a:solidFill>
                <a:latin typeface="Calibri" panose="020F0502020204030204"/>
                <a:cs typeface="Calibri" panose="020F0502020204030204"/>
              </a:rPr>
              <a:t>GHG</a:t>
            </a:r>
            <a:r>
              <a:rPr sz="2000" dirty="0">
                <a:solidFill>
                  <a:srgbClr val="FFFFFF"/>
                </a:solidFill>
                <a:latin typeface="宋体" panose="02010600030101010101" pitchFamily="2" charset="-122"/>
                <a:cs typeface="宋体" panose="02010600030101010101" pitchFamily="2" charset="-122"/>
              </a:rPr>
              <a:t>清除；</a:t>
            </a:r>
            <a:endParaRPr sz="2000">
              <a:latin typeface="宋体" panose="02010600030101010101" pitchFamily="2" charset="-122"/>
              <a:cs typeface="宋体" panose="02010600030101010101" pitchFamily="2"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276600" y="1295526"/>
            <a:ext cx="5452110"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3.1</a:t>
            </a:r>
            <a:r>
              <a:rPr spc="5" dirty="0"/>
              <a:t>温室气</a:t>
            </a:r>
            <a:r>
              <a:rPr spc="-5" dirty="0"/>
              <a:t>体</a:t>
            </a:r>
            <a:r>
              <a:rPr spc="-10" dirty="0"/>
              <a:t>相</a:t>
            </a:r>
            <a:r>
              <a:rPr spc="-5" dirty="0"/>
              <a:t>关术</a:t>
            </a:r>
            <a:r>
              <a:rPr spc="-10" dirty="0"/>
              <a:t>语</a:t>
            </a:r>
            <a:r>
              <a:rPr spc="5" dirty="0"/>
              <a:t>（</a:t>
            </a:r>
            <a:r>
              <a:rPr spc="5" dirty="0">
                <a:latin typeface="Calibri" panose="020F0502020204030204"/>
                <a:cs typeface="Calibri" panose="020F0502020204030204"/>
              </a:rPr>
              <a:t>13</a:t>
            </a:r>
            <a:r>
              <a:rPr dirty="0"/>
              <a:t>个）</a:t>
            </a:r>
            <a:endParaRPr dirty="0"/>
          </a:p>
        </p:txBody>
      </p:sp>
      <p:sp>
        <p:nvSpPr>
          <p:cNvPr id="3" name="object 3"/>
          <p:cNvSpPr/>
          <p:nvPr/>
        </p:nvSpPr>
        <p:spPr>
          <a:xfrm>
            <a:off x="2484755" y="236321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941954" y="2715260"/>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3399154" y="3032251"/>
            <a:ext cx="140208" cy="141732"/>
          </a:xfrm>
          <a:prstGeom prst="rect">
            <a:avLst/>
          </a:prstGeom>
          <a:blipFill>
            <a:blip r:embed="rId4" cstate="print"/>
            <a:stretch>
              <a:fillRect/>
            </a:stretch>
          </a:blipFill>
        </p:spPr>
        <p:txBody>
          <a:bodyPr wrap="square" lIns="0" tIns="0" rIns="0" bIns="0" rtlCol="0"/>
          <a:lstStyle/>
          <a:p/>
        </p:txBody>
      </p:sp>
      <p:sp>
        <p:nvSpPr>
          <p:cNvPr id="6" name="object 6"/>
          <p:cNvSpPr/>
          <p:nvPr/>
        </p:nvSpPr>
        <p:spPr>
          <a:xfrm>
            <a:off x="3399154" y="3324860"/>
            <a:ext cx="140208" cy="141732"/>
          </a:xfrm>
          <a:prstGeom prst="rect">
            <a:avLst/>
          </a:prstGeom>
          <a:blipFill>
            <a:blip r:embed="rId4" cstate="print"/>
            <a:stretch>
              <a:fillRect/>
            </a:stretch>
          </a:blipFill>
        </p:spPr>
        <p:txBody>
          <a:bodyPr wrap="square" lIns="0" tIns="0" rIns="0" bIns="0" rtlCol="0"/>
          <a:lstStyle/>
          <a:p/>
        </p:txBody>
      </p:sp>
      <p:sp>
        <p:nvSpPr>
          <p:cNvPr id="7" name="object 7"/>
          <p:cNvSpPr/>
          <p:nvPr/>
        </p:nvSpPr>
        <p:spPr>
          <a:xfrm>
            <a:off x="2484755" y="4009136"/>
            <a:ext cx="178308" cy="178308"/>
          </a:xfrm>
          <a:prstGeom prst="rect">
            <a:avLst/>
          </a:prstGeom>
          <a:blipFill>
            <a:blip r:embed="rId2" cstate="print"/>
            <a:stretch>
              <a:fillRect/>
            </a:stretch>
          </a:blipFill>
        </p:spPr>
        <p:txBody>
          <a:bodyPr wrap="square" lIns="0" tIns="0" rIns="0" bIns="0" rtlCol="0"/>
          <a:lstStyle/>
          <a:p/>
        </p:txBody>
      </p:sp>
      <p:sp>
        <p:nvSpPr>
          <p:cNvPr id="8" name="object 8"/>
          <p:cNvSpPr/>
          <p:nvPr/>
        </p:nvSpPr>
        <p:spPr>
          <a:xfrm>
            <a:off x="2941954" y="4361180"/>
            <a:ext cx="152400" cy="160019"/>
          </a:xfrm>
          <a:prstGeom prst="rect">
            <a:avLst/>
          </a:prstGeom>
          <a:blipFill>
            <a:blip r:embed="rId3" cstate="print"/>
            <a:stretch>
              <a:fillRect/>
            </a:stretch>
          </a:blipFill>
        </p:spPr>
        <p:txBody>
          <a:bodyPr wrap="square" lIns="0" tIns="0" rIns="0" bIns="0" rtlCol="0"/>
          <a:lstStyle/>
          <a:p/>
        </p:txBody>
      </p:sp>
      <p:sp>
        <p:nvSpPr>
          <p:cNvPr id="9" name="object 9"/>
          <p:cNvSpPr/>
          <p:nvPr/>
        </p:nvSpPr>
        <p:spPr>
          <a:xfrm>
            <a:off x="3399154" y="4678172"/>
            <a:ext cx="140208" cy="141731"/>
          </a:xfrm>
          <a:prstGeom prst="rect">
            <a:avLst/>
          </a:prstGeom>
          <a:blipFill>
            <a:blip r:embed="rId4" cstate="print"/>
            <a:stretch>
              <a:fillRect/>
            </a:stretch>
          </a:blipFill>
        </p:spPr>
        <p:txBody>
          <a:bodyPr wrap="square" lIns="0" tIns="0" rIns="0" bIns="0" rtlCol="0"/>
          <a:lstStyle/>
          <a:p/>
        </p:txBody>
      </p:sp>
      <p:sp>
        <p:nvSpPr>
          <p:cNvPr id="10" name="object 10"/>
          <p:cNvSpPr txBox="1"/>
          <p:nvPr/>
        </p:nvSpPr>
        <p:spPr>
          <a:xfrm>
            <a:off x="2777159" y="2209803"/>
            <a:ext cx="6638290" cy="2686050"/>
          </a:xfrm>
          <a:prstGeom prst="rect">
            <a:avLst/>
          </a:prstGeom>
        </p:spPr>
        <p:txBody>
          <a:bodyPr vert="horz" wrap="square" lIns="0" tIns="74930" rIns="0" bIns="0" rtlCol="0">
            <a:spAutoFit/>
          </a:bodyPr>
          <a:lstStyle/>
          <a:p>
            <a:pPr marL="575945" lvl="2" indent="-525780">
              <a:lnSpc>
                <a:spcPct val="100000"/>
              </a:lnSpc>
              <a:spcBef>
                <a:spcPts val="590"/>
              </a:spcBef>
              <a:buSzPct val="95000"/>
              <a:buFont typeface="Calibri" panose="020F0502020204030204"/>
              <a:buAutoNum type="arabicPeriod" startAt="7"/>
              <a:tabLst>
                <a:tab pos="576580" algn="l"/>
              </a:tabLst>
            </a:pPr>
            <a:r>
              <a:rPr sz="2000" b="1" spc="5" dirty="0">
                <a:latin typeface="幼圆" panose="02010509060101010101" charset="-122"/>
                <a:cs typeface="幼圆" panose="02010509060101010101" charset="-122"/>
              </a:rPr>
              <a:t>温室气体</a:t>
            </a:r>
            <a:r>
              <a:rPr sz="2000" b="1" spc="-5" dirty="0">
                <a:latin typeface="幼圆" panose="02010509060101010101" charset="-122"/>
                <a:cs typeface="幼圆" panose="02010509060101010101" charset="-122"/>
              </a:rPr>
              <a:t>排</a:t>
            </a:r>
            <a:r>
              <a:rPr sz="2000" b="1" spc="5" dirty="0">
                <a:latin typeface="幼圆" panose="02010509060101010101" charset="-122"/>
                <a:cs typeface="幼圆" panose="02010509060101010101" charset="-122"/>
              </a:rPr>
              <a:t>放因</a:t>
            </a:r>
            <a:r>
              <a:rPr sz="2000" b="1" spc="-5" dirty="0">
                <a:latin typeface="幼圆" panose="02010509060101010101" charset="-122"/>
                <a:cs typeface="幼圆" panose="02010509060101010101" charset="-122"/>
              </a:rPr>
              <a:t>子</a:t>
            </a:r>
            <a:r>
              <a:rPr sz="2000" b="1" dirty="0">
                <a:latin typeface="幼圆" panose="02010509060101010101" charset="-122"/>
                <a:cs typeface="幼圆" panose="02010509060101010101" charset="-122"/>
              </a:rPr>
              <a:t>（</a:t>
            </a:r>
            <a:r>
              <a:rPr sz="2000" b="1" dirty="0">
                <a:latin typeface="Calibri" panose="020F0502020204030204"/>
                <a:cs typeface="Calibri" panose="020F0502020204030204"/>
              </a:rPr>
              <a:t>GHG</a:t>
            </a:r>
            <a:r>
              <a:rPr sz="2000" b="1" spc="5" dirty="0">
                <a:latin typeface="幼圆" panose="02010509060101010101" charset="-122"/>
                <a:cs typeface="幼圆" panose="02010509060101010101" charset="-122"/>
              </a:rPr>
              <a:t>排放因子）</a:t>
            </a:r>
            <a:endParaRPr sz="2000">
              <a:latin typeface="幼圆" panose="02010509060101010101" charset="-122"/>
              <a:cs typeface="幼圆" panose="02010509060101010101" charset="-122"/>
            </a:endParaRPr>
          </a:p>
          <a:p>
            <a:pPr marL="451485">
              <a:lnSpc>
                <a:spcPct val="100000"/>
              </a:lnSpc>
              <a:spcBef>
                <a:spcPts val="440"/>
              </a:spcBef>
            </a:pPr>
            <a:r>
              <a:rPr sz="1800" dirty="0">
                <a:latin typeface="幼圆" panose="02010509060101010101" charset="-122"/>
                <a:cs typeface="幼圆" panose="02010509060101010101" charset="-122"/>
              </a:rPr>
              <a:t>将</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活动数据（</a:t>
            </a:r>
            <a:r>
              <a:rPr sz="1800" dirty="0">
                <a:latin typeface="Calibri" panose="020F0502020204030204"/>
                <a:cs typeface="Calibri" panose="020F0502020204030204"/>
              </a:rPr>
              <a:t>3.2.1</a:t>
            </a:r>
            <a:r>
              <a:rPr sz="1800" dirty="0">
                <a:latin typeface="幼圆" panose="02010509060101010101" charset="-122"/>
                <a:cs typeface="幼圆" panose="02010509060101010101" charset="-122"/>
              </a:rPr>
              <a:t>）与</a:t>
            </a:r>
            <a:r>
              <a:rPr sz="1800" spc="-5" dirty="0">
                <a:latin typeface="Calibri" panose="020F0502020204030204"/>
                <a:cs typeface="Calibri" panose="020F0502020204030204"/>
              </a:rPr>
              <a:t>GHG</a:t>
            </a:r>
            <a:r>
              <a:rPr sz="1800" dirty="0">
                <a:latin typeface="幼圆" panose="02010509060101010101" charset="-122"/>
                <a:cs typeface="幼圆" panose="02010509060101010101" charset="-122"/>
              </a:rPr>
              <a:t>排放（</a:t>
            </a:r>
            <a:r>
              <a:rPr sz="1800" dirty="0">
                <a:latin typeface="Calibri" panose="020F0502020204030204"/>
                <a:cs typeface="Calibri" panose="020F0502020204030204"/>
              </a:rPr>
              <a:t>3.1.5</a:t>
            </a:r>
            <a:r>
              <a:rPr sz="1800" dirty="0">
                <a:latin typeface="幼圆" panose="02010509060101010101" charset="-122"/>
                <a:cs typeface="幼圆" panose="02010509060101010101" charset="-122"/>
              </a:rPr>
              <a:t>）相关联的系数。</a:t>
            </a:r>
            <a:endParaRPr sz="1800">
              <a:latin typeface="幼圆" panose="02010509060101010101" charset="-122"/>
              <a:cs typeface="幼圆" panose="02010509060101010101" charset="-122"/>
            </a:endParaRPr>
          </a:p>
          <a:p>
            <a:pPr marL="850265" marR="2443480">
              <a:lnSpc>
                <a:spcPct val="120000"/>
              </a:lnSpc>
              <a:spcBef>
                <a:spcPts val="10"/>
              </a:spcBef>
            </a:pPr>
            <a:r>
              <a:rPr sz="1600" spc="5" dirty="0">
                <a:solidFill>
                  <a:srgbClr val="0909C6"/>
                </a:solidFill>
                <a:latin typeface="幼圆" panose="02010509060101010101" charset="-122"/>
                <a:cs typeface="幼圆" panose="02010509060101010101" charset="-122"/>
              </a:rPr>
              <a:t>注</a:t>
            </a:r>
            <a:r>
              <a:rPr sz="1600" spc="-10" dirty="0">
                <a:solidFill>
                  <a:srgbClr val="0909C6"/>
                </a:solidFill>
                <a:latin typeface="Calibri" panose="020F0502020204030204"/>
                <a:cs typeface="Calibri" panose="020F0502020204030204"/>
              </a:rPr>
              <a:t>1</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Calibri" panose="020F0502020204030204"/>
                <a:cs typeface="Calibri" panose="020F0502020204030204"/>
              </a:rPr>
              <a:t>GHG</a:t>
            </a:r>
            <a:r>
              <a:rPr sz="1600" spc="5" dirty="0">
                <a:solidFill>
                  <a:srgbClr val="0909C6"/>
                </a:solidFill>
                <a:latin typeface="幼圆" panose="02010509060101010101" charset="-122"/>
                <a:cs typeface="幼圆" panose="02010509060101010101" charset="-122"/>
              </a:rPr>
              <a:t>排放因子可</a:t>
            </a:r>
            <a:r>
              <a:rPr sz="1600" spc="-5" dirty="0">
                <a:solidFill>
                  <a:srgbClr val="0909C6"/>
                </a:solidFill>
                <a:latin typeface="幼圆" panose="02010509060101010101" charset="-122"/>
                <a:cs typeface="幼圆" panose="02010509060101010101" charset="-122"/>
              </a:rPr>
              <a:t>包</a:t>
            </a:r>
            <a:r>
              <a:rPr sz="1600" spc="5" dirty="0">
                <a:solidFill>
                  <a:srgbClr val="0909C6"/>
                </a:solidFill>
                <a:latin typeface="幼圆" panose="02010509060101010101" charset="-122"/>
                <a:cs typeface="幼圆" panose="02010509060101010101" charset="-122"/>
              </a:rPr>
              <a:t>含</a:t>
            </a:r>
            <a:r>
              <a:rPr sz="1600" spc="-5" dirty="0">
                <a:solidFill>
                  <a:srgbClr val="0909C6"/>
                </a:solidFill>
                <a:latin typeface="幼圆" panose="02010509060101010101" charset="-122"/>
                <a:cs typeface="幼圆" panose="02010509060101010101" charset="-122"/>
              </a:rPr>
              <a:t>氧化</a:t>
            </a:r>
            <a:r>
              <a:rPr sz="1600" spc="5" dirty="0">
                <a:solidFill>
                  <a:srgbClr val="0909C6"/>
                </a:solidFill>
                <a:latin typeface="幼圆" panose="02010509060101010101" charset="-122"/>
                <a:cs typeface="幼圆" panose="02010509060101010101" charset="-122"/>
              </a:rPr>
              <a:t>因</a:t>
            </a:r>
            <a:r>
              <a:rPr sz="1600" spc="-5" dirty="0">
                <a:solidFill>
                  <a:srgbClr val="0909C6"/>
                </a:solidFill>
                <a:latin typeface="幼圆" panose="02010509060101010101" charset="-122"/>
                <a:cs typeface="幼圆" panose="02010509060101010101" charset="-122"/>
              </a:rPr>
              <a:t>素。 </a:t>
            </a:r>
            <a:r>
              <a:rPr sz="1600" spc="5" dirty="0">
                <a:solidFill>
                  <a:srgbClr val="0909C6"/>
                </a:solidFill>
                <a:latin typeface="幼圆" panose="02010509060101010101" charset="-122"/>
                <a:cs typeface="幼圆" panose="02010509060101010101" charset="-122"/>
              </a:rPr>
              <a:t>注</a:t>
            </a:r>
            <a:r>
              <a:rPr sz="1600" spc="-5" dirty="0">
                <a:solidFill>
                  <a:srgbClr val="0909C6"/>
                </a:solidFill>
                <a:latin typeface="Calibri" panose="020F0502020204030204"/>
                <a:cs typeface="Calibri" panose="020F0502020204030204"/>
              </a:rPr>
              <a:t>2</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如</a:t>
            </a:r>
            <a:r>
              <a:rPr sz="1600" spc="-5" dirty="0">
                <a:solidFill>
                  <a:srgbClr val="0909C6"/>
                </a:solidFill>
                <a:latin typeface="Calibri" panose="020F0502020204030204"/>
                <a:cs typeface="Calibri" panose="020F0502020204030204"/>
              </a:rPr>
              <a:t>0.8042</a:t>
            </a:r>
            <a:r>
              <a:rPr sz="1600" spc="10" dirty="0">
                <a:solidFill>
                  <a:srgbClr val="0909C6"/>
                </a:solidFill>
                <a:latin typeface="Calibri" panose="020F0502020204030204"/>
                <a:cs typeface="Calibri" panose="020F0502020204030204"/>
              </a:rPr>
              <a:t> </a:t>
            </a:r>
            <a:r>
              <a:rPr sz="1600" spc="-10" dirty="0">
                <a:solidFill>
                  <a:srgbClr val="0909C6"/>
                </a:solidFill>
                <a:latin typeface="Calibri" panose="020F0502020204030204"/>
                <a:cs typeface="Calibri" panose="020F0502020204030204"/>
              </a:rPr>
              <a:t>tCO</a:t>
            </a:r>
            <a:r>
              <a:rPr sz="1575" spc="-15" baseline="-21000" dirty="0">
                <a:solidFill>
                  <a:srgbClr val="0909C6"/>
                </a:solidFill>
                <a:latin typeface="Calibri" panose="020F0502020204030204"/>
                <a:cs typeface="Calibri" panose="020F0502020204030204"/>
              </a:rPr>
              <a:t>2</a:t>
            </a:r>
            <a:r>
              <a:rPr sz="1600" spc="-10" dirty="0">
                <a:solidFill>
                  <a:srgbClr val="0909C6"/>
                </a:solidFill>
                <a:latin typeface="Calibri" panose="020F0502020204030204"/>
                <a:cs typeface="Calibri" panose="020F0502020204030204"/>
              </a:rPr>
              <a:t>/MWh</a:t>
            </a:r>
            <a:endParaRPr sz="1600">
              <a:latin typeface="Calibri" panose="020F0502020204030204"/>
              <a:cs typeface="Calibri" panose="020F0502020204030204"/>
            </a:endParaRPr>
          </a:p>
          <a:p>
            <a:pPr>
              <a:lnSpc>
                <a:spcPct val="100000"/>
              </a:lnSpc>
            </a:pPr>
            <a:endParaRPr sz="1900">
              <a:latin typeface="Times New Roman" panose="02020603050405020304"/>
              <a:cs typeface="Times New Roman" panose="02020603050405020304"/>
            </a:endParaRPr>
          </a:p>
          <a:p>
            <a:pPr marL="575945" lvl="2" indent="-525780">
              <a:lnSpc>
                <a:spcPct val="100000"/>
              </a:lnSpc>
              <a:spcBef>
                <a:spcPts val="1160"/>
              </a:spcBef>
              <a:buSzPct val="95000"/>
              <a:buFont typeface="Calibri" panose="020F0502020204030204"/>
              <a:buAutoNum type="arabicPeriod" startAt="8"/>
              <a:tabLst>
                <a:tab pos="576580" algn="l"/>
              </a:tabLst>
            </a:pPr>
            <a:r>
              <a:rPr sz="2000" b="1" spc="5" dirty="0">
                <a:latin typeface="幼圆" panose="02010509060101010101" charset="-122"/>
                <a:cs typeface="幼圆" panose="02010509060101010101" charset="-122"/>
              </a:rPr>
              <a:t>温室气体</a:t>
            </a:r>
            <a:r>
              <a:rPr sz="2000" b="1" spc="-5" dirty="0">
                <a:latin typeface="幼圆" panose="02010509060101010101" charset="-122"/>
                <a:cs typeface="幼圆" panose="02010509060101010101" charset="-122"/>
              </a:rPr>
              <a:t>清</a:t>
            </a:r>
            <a:r>
              <a:rPr sz="2000" b="1" spc="5" dirty="0">
                <a:latin typeface="幼圆" panose="02010509060101010101" charset="-122"/>
                <a:cs typeface="幼圆" panose="02010509060101010101" charset="-122"/>
              </a:rPr>
              <a:t>除因</a:t>
            </a:r>
            <a:r>
              <a:rPr sz="2000" b="1" spc="-5" dirty="0">
                <a:latin typeface="幼圆" panose="02010509060101010101" charset="-122"/>
                <a:cs typeface="幼圆" panose="02010509060101010101" charset="-122"/>
              </a:rPr>
              <a:t>子</a:t>
            </a:r>
            <a:r>
              <a:rPr sz="2000" b="1" dirty="0">
                <a:latin typeface="幼圆" panose="02010509060101010101" charset="-122"/>
                <a:cs typeface="幼圆" panose="02010509060101010101" charset="-122"/>
              </a:rPr>
              <a:t>（</a:t>
            </a:r>
            <a:r>
              <a:rPr sz="2000" b="1" dirty="0">
                <a:latin typeface="Calibri" panose="020F0502020204030204"/>
                <a:cs typeface="Calibri" panose="020F0502020204030204"/>
              </a:rPr>
              <a:t>GHG</a:t>
            </a:r>
            <a:r>
              <a:rPr sz="2000" b="1" spc="5" dirty="0">
                <a:latin typeface="幼圆" panose="02010509060101010101" charset="-122"/>
                <a:cs typeface="幼圆" panose="02010509060101010101" charset="-122"/>
              </a:rPr>
              <a:t>清除因子）</a:t>
            </a:r>
            <a:endParaRPr sz="2000">
              <a:latin typeface="幼圆" panose="02010509060101010101" charset="-122"/>
              <a:cs typeface="幼圆" panose="02010509060101010101" charset="-122"/>
            </a:endParaRPr>
          </a:p>
          <a:p>
            <a:pPr marL="451485">
              <a:lnSpc>
                <a:spcPct val="100000"/>
              </a:lnSpc>
              <a:spcBef>
                <a:spcPts val="440"/>
              </a:spcBef>
            </a:pPr>
            <a:r>
              <a:rPr sz="1800" dirty="0">
                <a:latin typeface="幼圆" panose="02010509060101010101" charset="-122"/>
                <a:cs typeface="幼圆" panose="02010509060101010101" charset="-122"/>
              </a:rPr>
              <a:t>将</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活动数据（</a:t>
            </a:r>
            <a:r>
              <a:rPr sz="1800" dirty="0">
                <a:latin typeface="Calibri" panose="020F0502020204030204"/>
                <a:cs typeface="Calibri" panose="020F0502020204030204"/>
              </a:rPr>
              <a:t>3.2.1</a:t>
            </a:r>
            <a:r>
              <a:rPr sz="1800" dirty="0">
                <a:latin typeface="幼圆" panose="02010509060101010101" charset="-122"/>
                <a:cs typeface="幼圆" panose="02010509060101010101" charset="-122"/>
              </a:rPr>
              <a:t>）与</a:t>
            </a:r>
            <a:r>
              <a:rPr sz="1800" spc="-5" dirty="0">
                <a:latin typeface="Calibri" panose="020F0502020204030204"/>
                <a:cs typeface="Calibri" panose="020F0502020204030204"/>
              </a:rPr>
              <a:t>GHG</a:t>
            </a:r>
            <a:r>
              <a:rPr sz="1800" dirty="0">
                <a:latin typeface="幼圆" panose="02010509060101010101" charset="-122"/>
                <a:cs typeface="幼圆" panose="02010509060101010101" charset="-122"/>
              </a:rPr>
              <a:t>清除（</a:t>
            </a:r>
            <a:r>
              <a:rPr sz="1800" dirty="0">
                <a:latin typeface="Calibri" panose="020F0502020204030204"/>
                <a:cs typeface="Calibri" panose="020F0502020204030204"/>
              </a:rPr>
              <a:t>3.1.6</a:t>
            </a:r>
            <a:r>
              <a:rPr sz="1800" dirty="0">
                <a:latin typeface="幼圆" panose="02010509060101010101" charset="-122"/>
                <a:cs typeface="幼圆" panose="02010509060101010101" charset="-122"/>
              </a:rPr>
              <a:t>）相关联的系数。</a:t>
            </a:r>
            <a:endParaRPr sz="1800">
              <a:latin typeface="幼圆" panose="02010509060101010101" charset="-122"/>
              <a:cs typeface="幼圆" panose="02010509060101010101" charset="-122"/>
            </a:endParaRPr>
          </a:p>
          <a:p>
            <a:pPr marL="850265">
              <a:lnSpc>
                <a:spcPct val="100000"/>
              </a:lnSpc>
              <a:spcBef>
                <a:spcPts val="395"/>
              </a:spcBef>
            </a:pPr>
            <a:r>
              <a:rPr sz="1600" spc="5" dirty="0">
                <a:solidFill>
                  <a:srgbClr val="0909C6"/>
                </a:solidFill>
                <a:latin typeface="幼圆" panose="02010509060101010101" charset="-122"/>
                <a:cs typeface="幼圆" panose="02010509060101010101" charset="-122"/>
              </a:rPr>
              <a:t>注</a:t>
            </a:r>
            <a:r>
              <a:rPr sz="1600" spc="-5" dirty="0">
                <a:solidFill>
                  <a:srgbClr val="0909C6"/>
                </a:solidFill>
                <a:latin typeface="Calibri" panose="020F0502020204030204"/>
                <a:cs typeface="Calibri" panose="020F0502020204030204"/>
              </a:rPr>
              <a:t>1</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Calibri" panose="020F0502020204030204"/>
                <a:cs typeface="Calibri" panose="020F0502020204030204"/>
              </a:rPr>
              <a:t>GHG</a:t>
            </a:r>
            <a:r>
              <a:rPr sz="1600" spc="5" dirty="0">
                <a:solidFill>
                  <a:srgbClr val="0909C6"/>
                </a:solidFill>
                <a:latin typeface="幼圆" panose="02010509060101010101" charset="-122"/>
                <a:cs typeface="幼圆" panose="02010509060101010101" charset="-122"/>
              </a:rPr>
              <a:t>清除因子可</a:t>
            </a:r>
            <a:r>
              <a:rPr sz="1600" spc="-5" dirty="0">
                <a:solidFill>
                  <a:srgbClr val="0909C6"/>
                </a:solidFill>
                <a:latin typeface="幼圆" panose="02010509060101010101" charset="-122"/>
                <a:cs typeface="幼圆" panose="02010509060101010101" charset="-122"/>
              </a:rPr>
              <a:t>包</a:t>
            </a:r>
            <a:r>
              <a:rPr sz="1600" spc="5" dirty="0">
                <a:solidFill>
                  <a:srgbClr val="0909C6"/>
                </a:solidFill>
                <a:latin typeface="幼圆" panose="02010509060101010101" charset="-122"/>
                <a:cs typeface="幼圆" panose="02010509060101010101" charset="-122"/>
              </a:rPr>
              <a:t>含</a:t>
            </a:r>
            <a:r>
              <a:rPr sz="1600" spc="-5" dirty="0">
                <a:solidFill>
                  <a:srgbClr val="0909C6"/>
                </a:solidFill>
                <a:latin typeface="幼圆" panose="02010509060101010101" charset="-122"/>
                <a:cs typeface="幼圆" panose="02010509060101010101" charset="-122"/>
              </a:rPr>
              <a:t>氧化</a:t>
            </a:r>
            <a:r>
              <a:rPr sz="1600" spc="5" dirty="0">
                <a:solidFill>
                  <a:srgbClr val="0909C6"/>
                </a:solidFill>
                <a:latin typeface="幼圆" panose="02010509060101010101" charset="-122"/>
                <a:cs typeface="幼圆" panose="02010509060101010101" charset="-122"/>
              </a:rPr>
              <a:t>因</a:t>
            </a:r>
            <a:r>
              <a:rPr sz="1600" spc="-5" dirty="0">
                <a:solidFill>
                  <a:srgbClr val="0909C6"/>
                </a:solidFill>
                <a:latin typeface="幼圆" panose="02010509060101010101" charset="-122"/>
                <a:cs typeface="幼圆" panose="02010509060101010101" charset="-122"/>
              </a:rPr>
              <a:t>素。</a:t>
            </a:r>
            <a:endParaRPr sz="1600">
              <a:latin typeface="幼圆" panose="02010509060101010101" charset="-122"/>
              <a:cs typeface="幼圆" panose="02010509060101010101"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352800" y="990726"/>
            <a:ext cx="5452110"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3.1</a:t>
            </a:r>
            <a:r>
              <a:rPr spc="5" dirty="0"/>
              <a:t>温室气</a:t>
            </a:r>
            <a:r>
              <a:rPr spc="-5" dirty="0"/>
              <a:t>体</a:t>
            </a:r>
            <a:r>
              <a:rPr spc="-10" dirty="0"/>
              <a:t>相</a:t>
            </a:r>
            <a:r>
              <a:rPr spc="-5" dirty="0"/>
              <a:t>关术</a:t>
            </a:r>
            <a:r>
              <a:rPr spc="-10" dirty="0"/>
              <a:t>语</a:t>
            </a:r>
            <a:r>
              <a:rPr spc="5" dirty="0"/>
              <a:t>（</a:t>
            </a:r>
            <a:r>
              <a:rPr spc="5" dirty="0">
                <a:latin typeface="Calibri" panose="020F0502020204030204"/>
                <a:cs typeface="Calibri" panose="020F0502020204030204"/>
              </a:rPr>
              <a:t>13</a:t>
            </a:r>
            <a:r>
              <a:rPr dirty="0"/>
              <a:t>个）</a:t>
            </a:r>
            <a:endParaRPr dirty="0"/>
          </a:p>
        </p:txBody>
      </p:sp>
      <p:sp>
        <p:nvSpPr>
          <p:cNvPr id="3" name="object 3"/>
          <p:cNvSpPr/>
          <p:nvPr/>
        </p:nvSpPr>
        <p:spPr>
          <a:xfrm>
            <a:off x="2108200" y="190601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65399" y="2258060"/>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3022599" y="2575051"/>
            <a:ext cx="140208" cy="141732"/>
          </a:xfrm>
          <a:prstGeom prst="rect">
            <a:avLst/>
          </a:prstGeom>
          <a:blipFill>
            <a:blip r:embed="rId4" cstate="print"/>
            <a:stretch>
              <a:fillRect/>
            </a:stretch>
          </a:blipFill>
        </p:spPr>
        <p:txBody>
          <a:bodyPr wrap="square" lIns="0" tIns="0" rIns="0" bIns="0" rtlCol="0"/>
          <a:lstStyle/>
          <a:p/>
        </p:txBody>
      </p:sp>
      <p:sp>
        <p:nvSpPr>
          <p:cNvPr id="6" name="object 6"/>
          <p:cNvSpPr/>
          <p:nvPr/>
        </p:nvSpPr>
        <p:spPr>
          <a:xfrm>
            <a:off x="2108200" y="3186175"/>
            <a:ext cx="178308" cy="178308"/>
          </a:xfrm>
          <a:prstGeom prst="rect">
            <a:avLst/>
          </a:prstGeom>
          <a:blipFill>
            <a:blip r:embed="rId2" cstate="print"/>
            <a:stretch>
              <a:fillRect/>
            </a:stretch>
          </a:blipFill>
        </p:spPr>
        <p:txBody>
          <a:bodyPr wrap="square" lIns="0" tIns="0" rIns="0" bIns="0" rtlCol="0"/>
          <a:lstStyle/>
          <a:p/>
        </p:txBody>
      </p:sp>
      <p:sp>
        <p:nvSpPr>
          <p:cNvPr id="7" name="object 7"/>
          <p:cNvSpPr/>
          <p:nvPr/>
        </p:nvSpPr>
        <p:spPr>
          <a:xfrm>
            <a:off x="2565399" y="3538219"/>
            <a:ext cx="152400" cy="160020"/>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2108200" y="4210304"/>
            <a:ext cx="178308" cy="178307"/>
          </a:xfrm>
          <a:prstGeom prst="rect">
            <a:avLst/>
          </a:prstGeom>
          <a:blipFill>
            <a:blip r:embed="rId2" cstate="print"/>
            <a:stretch>
              <a:fillRect/>
            </a:stretch>
          </a:blipFill>
        </p:spPr>
        <p:txBody>
          <a:bodyPr wrap="square" lIns="0" tIns="0" rIns="0" bIns="0" rtlCol="0"/>
          <a:lstStyle/>
          <a:p/>
        </p:txBody>
      </p:sp>
      <p:sp>
        <p:nvSpPr>
          <p:cNvPr id="9" name="object 9"/>
          <p:cNvSpPr/>
          <p:nvPr/>
        </p:nvSpPr>
        <p:spPr>
          <a:xfrm>
            <a:off x="2565399" y="4562348"/>
            <a:ext cx="152400" cy="160019"/>
          </a:xfrm>
          <a:prstGeom prst="rect">
            <a:avLst/>
          </a:prstGeom>
          <a:blipFill>
            <a:blip r:embed="rId3" cstate="print"/>
            <a:stretch>
              <a:fillRect/>
            </a:stretch>
          </a:blipFill>
        </p:spPr>
        <p:txBody>
          <a:bodyPr wrap="square" lIns="0" tIns="0" rIns="0" bIns="0" rtlCol="0"/>
          <a:lstStyle/>
          <a:p/>
        </p:txBody>
      </p:sp>
      <p:sp>
        <p:nvSpPr>
          <p:cNvPr id="10" name="object 10"/>
          <p:cNvSpPr/>
          <p:nvPr/>
        </p:nvSpPr>
        <p:spPr>
          <a:xfrm>
            <a:off x="3022599" y="5153660"/>
            <a:ext cx="140208" cy="141731"/>
          </a:xfrm>
          <a:prstGeom prst="rect">
            <a:avLst/>
          </a:prstGeom>
          <a:blipFill>
            <a:blip r:embed="rId4" cstate="print"/>
            <a:stretch>
              <a:fillRect/>
            </a:stretch>
          </a:blipFill>
        </p:spPr>
        <p:txBody>
          <a:bodyPr wrap="square" lIns="0" tIns="0" rIns="0" bIns="0" rtlCol="0"/>
          <a:lstStyle/>
          <a:p/>
        </p:txBody>
      </p:sp>
      <p:sp>
        <p:nvSpPr>
          <p:cNvPr id="11" name="object 11"/>
          <p:cNvSpPr txBox="1"/>
          <p:nvPr/>
        </p:nvSpPr>
        <p:spPr>
          <a:xfrm>
            <a:off x="2438704" y="1752603"/>
            <a:ext cx="7835265" cy="3649345"/>
          </a:xfrm>
          <a:prstGeom prst="rect">
            <a:avLst/>
          </a:prstGeom>
        </p:spPr>
        <p:txBody>
          <a:bodyPr vert="horz" wrap="square" lIns="0" tIns="74930" rIns="0" bIns="0" rtlCol="0">
            <a:spAutoFit/>
          </a:bodyPr>
          <a:lstStyle/>
          <a:p>
            <a:pPr marL="537845" lvl="2" indent="-525780">
              <a:lnSpc>
                <a:spcPct val="100000"/>
              </a:lnSpc>
              <a:spcBef>
                <a:spcPts val="590"/>
              </a:spcBef>
              <a:buSzPct val="95000"/>
              <a:buFont typeface="Calibri" panose="020F0502020204030204"/>
              <a:buAutoNum type="arabicPeriod" startAt="9"/>
              <a:tabLst>
                <a:tab pos="538480" algn="l"/>
              </a:tabLst>
            </a:pPr>
            <a:r>
              <a:rPr sz="2000" b="1" spc="5" dirty="0">
                <a:latin typeface="幼圆" panose="02010509060101010101" charset="-122"/>
                <a:cs typeface="幼圆" panose="02010509060101010101" charset="-122"/>
              </a:rPr>
              <a:t>直接温室</a:t>
            </a:r>
            <a:r>
              <a:rPr sz="2000" b="1" spc="-5" dirty="0">
                <a:latin typeface="幼圆" panose="02010509060101010101" charset="-122"/>
                <a:cs typeface="幼圆" panose="02010509060101010101" charset="-122"/>
              </a:rPr>
              <a:t>气</a:t>
            </a:r>
            <a:r>
              <a:rPr sz="2000" b="1" spc="5" dirty="0">
                <a:latin typeface="幼圆" panose="02010509060101010101" charset="-122"/>
                <a:cs typeface="幼圆" panose="02010509060101010101" charset="-122"/>
              </a:rPr>
              <a:t>体排</a:t>
            </a:r>
            <a:r>
              <a:rPr sz="2000" b="1" spc="-5" dirty="0">
                <a:latin typeface="幼圆" panose="02010509060101010101" charset="-122"/>
                <a:cs typeface="幼圆" panose="02010509060101010101" charset="-122"/>
              </a:rPr>
              <a:t>放</a:t>
            </a:r>
            <a:r>
              <a:rPr sz="2000" b="1" spc="5" dirty="0">
                <a:latin typeface="幼圆" panose="02010509060101010101" charset="-122"/>
                <a:cs typeface="幼圆" panose="02010509060101010101" charset="-122"/>
              </a:rPr>
              <a:t>（直</a:t>
            </a:r>
            <a:r>
              <a:rPr sz="2000" b="1" spc="25" dirty="0">
                <a:latin typeface="幼圆" panose="02010509060101010101" charset="-122"/>
                <a:cs typeface="幼圆" panose="02010509060101010101" charset="-122"/>
              </a:rPr>
              <a:t>接</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排放）</a:t>
            </a:r>
            <a:endParaRPr sz="2000">
              <a:latin typeface="幼圆" panose="02010509060101010101" charset="-122"/>
              <a:cs typeface="幼圆" panose="02010509060101010101" charset="-122"/>
            </a:endParaRPr>
          </a:p>
          <a:p>
            <a:pPr marL="413385">
              <a:lnSpc>
                <a:spcPct val="100000"/>
              </a:lnSpc>
              <a:spcBef>
                <a:spcPts val="440"/>
              </a:spcBef>
            </a:pPr>
            <a:r>
              <a:rPr sz="1800" dirty="0">
                <a:latin typeface="幼圆" panose="02010509060101010101" charset="-122"/>
                <a:cs typeface="幼圆" panose="02010509060101010101" charset="-122"/>
              </a:rPr>
              <a:t>组织（</a:t>
            </a:r>
            <a:r>
              <a:rPr sz="1800" dirty="0">
                <a:latin typeface="Calibri" panose="020F0502020204030204"/>
                <a:cs typeface="Calibri" panose="020F0502020204030204"/>
              </a:rPr>
              <a:t>3.4.2</a:t>
            </a:r>
            <a:r>
              <a:rPr sz="1800" dirty="0">
                <a:latin typeface="幼圆" panose="02010509060101010101" charset="-122"/>
                <a:cs typeface="幼圆" panose="02010509060101010101" charset="-122"/>
              </a:rPr>
              <a:t>）拥有或控制的</a:t>
            </a:r>
            <a:r>
              <a:rPr sz="1800" spc="-5" dirty="0">
                <a:latin typeface="Calibri" panose="020F0502020204030204"/>
                <a:cs typeface="Calibri" panose="020F0502020204030204"/>
              </a:rPr>
              <a:t>GHG</a:t>
            </a:r>
            <a:r>
              <a:rPr sz="1800" dirty="0">
                <a:latin typeface="幼圆" panose="02010509060101010101" charset="-122"/>
                <a:cs typeface="幼圆" panose="02010509060101010101" charset="-122"/>
              </a:rPr>
              <a:t>源（</a:t>
            </a:r>
            <a:r>
              <a:rPr sz="1800" dirty="0">
                <a:latin typeface="Calibri" panose="020F0502020204030204"/>
                <a:cs typeface="Calibri" panose="020F0502020204030204"/>
              </a:rPr>
              <a:t>3.1.2</a:t>
            </a:r>
            <a:r>
              <a:rPr sz="1800" dirty="0">
                <a:latin typeface="幼圆" panose="02010509060101010101" charset="-122"/>
                <a:cs typeface="幼圆" panose="02010509060101010101" charset="-122"/>
              </a:rPr>
              <a:t>）的</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排放（</a:t>
            </a:r>
            <a:r>
              <a:rPr sz="1800" dirty="0">
                <a:latin typeface="Calibri" panose="020F0502020204030204"/>
                <a:cs typeface="Calibri" panose="020F0502020204030204"/>
              </a:rPr>
              <a:t>3.1.5</a:t>
            </a:r>
            <a:r>
              <a:rPr sz="1800" dirty="0">
                <a:latin typeface="幼圆" panose="02010509060101010101" charset="-122"/>
                <a:cs typeface="幼圆" panose="02010509060101010101" charset="-122"/>
              </a:rPr>
              <a:t>）。</a:t>
            </a:r>
            <a:endParaRPr sz="1800">
              <a:latin typeface="幼圆" panose="02010509060101010101" charset="-122"/>
              <a:cs typeface="幼圆" panose="02010509060101010101" charset="-122"/>
            </a:endParaRPr>
          </a:p>
          <a:p>
            <a:pPr marL="812165">
              <a:lnSpc>
                <a:spcPct val="100000"/>
              </a:lnSpc>
              <a:spcBef>
                <a:spcPts val="395"/>
              </a:spcBef>
            </a:pPr>
            <a:r>
              <a:rPr sz="1600" spc="5" dirty="0">
                <a:solidFill>
                  <a:srgbClr val="0909C6"/>
                </a:solidFill>
                <a:latin typeface="幼圆" panose="02010509060101010101" charset="-122"/>
                <a:cs typeface="幼圆" panose="02010509060101010101" charset="-122"/>
              </a:rPr>
              <a:t>注</a:t>
            </a:r>
            <a:r>
              <a:rPr sz="1600" spc="-5" dirty="0">
                <a:solidFill>
                  <a:srgbClr val="0909C6"/>
                </a:solidFill>
                <a:latin typeface="Calibri" panose="020F0502020204030204"/>
                <a:cs typeface="Calibri" panose="020F0502020204030204"/>
              </a:rPr>
              <a:t>1</a:t>
            </a:r>
            <a:r>
              <a:rPr sz="1600" spc="-5" dirty="0">
                <a:solidFill>
                  <a:srgbClr val="0909C6"/>
                </a:solidFill>
                <a:latin typeface="幼圆" panose="02010509060101010101" charset="-122"/>
                <a:cs typeface="幼圆" panose="02010509060101010101" charset="-122"/>
              </a:rPr>
              <a:t>：本文</a:t>
            </a:r>
            <a:r>
              <a:rPr sz="1600" spc="5" dirty="0">
                <a:solidFill>
                  <a:srgbClr val="0909C6"/>
                </a:solidFill>
                <a:latin typeface="幼圆" panose="02010509060101010101" charset="-122"/>
                <a:cs typeface="幼圆" panose="02010509060101010101" charset="-122"/>
              </a:rPr>
              <a:t>件</a:t>
            </a:r>
            <a:r>
              <a:rPr sz="1600" spc="-5" dirty="0">
                <a:solidFill>
                  <a:srgbClr val="0909C6"/>
                </a:solidFill>
                <a:latin typeface="幼圆" panose="02010509060101010101" charset="-122"/>
                <a:cs typeface="幼圆" panose="02010509060101010101" charset="-122"/>
              </a:rPr>
              <a:t>使用</a:t>
            </a:r>
            <a:r>
              <a:rPr sz="1600" spc="5" dirty="0">
                <a:solidFill>
                  <a:srgbClr val="0909C6"/>
                </a:solidFill>
                <a:latin typeface="幼圆" panose="02010509060101010101" charset="-122"/>
                <a:cs typeface="幼圆" panose="02010509060101010101" charset="-122"/>
              </a:rPr>
              <a:t>股</a:t>
            </a:r>
            <a:r>
              <a:rPr sz="1600" spc="-5" dirty="0">
                <a:solidFill>
                  <a:srgbClr val="0909C6"/>
                </a:solidFill>
                <a:latin typeface="幼圆" panose="02010509060101010101" charset="-122"/>
                <a:cs typeface="幼圆" panose="02010509060101010101" charset="-122"/>
              </a:rPr>
              <a:t>权比</a:t>
            </a:r>
            <a:r>
              <a:rPr sz="1600" spc="5" dirty="0">
                <a:solidFill>
                  <a:srgbClr val="0909C6"/>
                </a:solidFill>
                <a:latin typeface="幼圆" panose="02010509060101010101" charset="-122"/>
                <a:cs typeface="幼圆" panose="02010509060101010101" charset="-122"/>
              </a:rPr>
              <a:t>例</a:t>
            </a:r>
            <a:r>
              <a:rPr sz="1600" spc="-5" dirty="0">
                <a:solidFill>
                  <a:srgbClr val="0909C6"/>
                </a:solidFill>
                <a:latin typeface="幼圆" panose="02010509060101010101" charset="-122"/>
                <a:cs typeface="幼圆" panose="02010509060101010101" charset="-122"/>
              </a:rPr>
              <a:t>或控制</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财务</a:t>
            </a:r>
            <a:r>
              <a:rPr sz="1600" spc="5" dirty="0">
                <a:solidFill>
                  <a:srgbClr val="0909C6"/>
                </a:solidFill>
                <a:latin typeface="幼圆" panose="02010509060101010101" charset="-122"/>
                <a:cs typeface="幼圆" panose="02010509060101010101" charset="-122"/>
              </a:rPr>
              <a:t>或</a:t>
            </a:r>
            <a:r>
              <a:rPr sz="1600" spc="-5" dirty="0">
                <a:solidFill>
                  <a:srgbClr val="0909C6"/>
                </a:solidFill>
                <a:latin typeface="幼圆" panose="02010509060101010101" charset="-122"/>
                <a:cs typeface="幼圆" panose="02010509060101010101" charset="-122"/>
              </a:rPr>
              <a:t>运营控</a:t>
            </a:r>
            <a:r>
              <a:rPr sz="1600" spc="5" dirty="0">
                <a:solidFill>
                  <a:srgbClr val="0909C6"/>
                </a:solidFill>
                <a:latin typeface="幼圆" panose="02010509060101010101" charset="-122"/>
                <a:cs typeface="幼圆" panose="02010509060101010101" charset="-122"/>
              </a:rPr>
              <a:t>制</a:t>
            </a:r>
            <a:r>
              <a:rPr sz="1600" spc="-5" dirty="0">
                <a:solidFill>
                  <a:srgbClr val="0909C6"/>
                </a:solidFill>
                <a:latin typeface="幼圆" panose="02010509060101010101" charset="-122"/>
                <a:cs typeface="幼圆" panose="02010509060101010101" charset="-122"/>
              </a:rPr>
              <a:t>）权</a:t>
            </a:r>
            <a:r>
              <a:rPr sz="1600" spc="5" dirty="0">
                <a:solidFill>
                  <a:srgbClr val="0909C6"/>
                </a:solidFill>
                <a:latin typeface="幼圆" panose="02010509060101010101" charset="-122"/>
                <a:cs typeface="幼圆" panose="02010509060101010101" charset="-122"/>
              </a:rPr>
              <a:t>的</a:t>
            </a:r>
            <a:r>
              <a:rPr sz="1600" spc="-5" dirty="0">
                <a:solidFill>
                  <a:srgbClr val="0909C6"/>
                </a:solidFill>
                <a:latin typeface="幼圆" panose="02010509060101010101" charset="-122"/>
                <a:cs typeface="幼圆" panose="02010509060101010101" charset="-122"/>
              </a:rPr>
              <a:t>概念确</a:t>
            </a:r>
            <a:r>
              <a:rPr sz="1600" spc="5" dirty="0">
                <a:solidFill>
                  <a:srgbClr val="0909C6"/>
                </a:solidFill>
                <a:latin typeface="幼圆" panose="02010509060101010101" charset="-122"/>
                <a:cs typeface="幼圆" panose="02010509060101010101" charset="-122"/>
              </a:rPr>
              <a:t>定</a:t>
            </a:r>
            <a:r>
              <a:rPr sz="1600" spc="-5" dirty="0">
                <a:solidFill>
                  <a:srgbClr val="0909C6"/>
                </a:solidFill>
                <a:latin typeface="幼圆" panose="02010509060101010101" charset="-122"/>
                <a:cs typeface="幼圆" panose="02010509060101010101" charset="-122"/>
              </a:rPr>
              <a:t>组织</a:t>
            </a:r>
            <a:r>
              <a:rPr sz="1600" spc="5" dirty="0">
                <a:solidFill>
                  <a:srgbClr val="0909C6"/>
                </a:solidFill>
                <a:latin typeface="幼圆" panose="02010509060101010101" charset="-122"/>
                <a:cs typeface="幼圆" panose="02010509060101010101" charset="-122"/>
              </a:rPr>
              <a:t>边</a:t>
            </a:r>
            <a:r>
              <a:rPr sz="1600" spc="-5" dirty="0">
                <a:solidFill>
                  <a:srgbClr val="0909C6"/>
                </a:solidFill>
                <a:latin typeface="幼圆" panose="02010509060101010101" charset="-122"/>
                <a:cs typeface="幼圆" panose="02010509060101010101" charset="-122"/>
              </a:rPr>
              <a:t>界。</a:t>
            </a:r>
            <a:endParaRPr sz="1600">
              <a:latin typeface="幼圆" panose="02010509060101010101" charset="-122"/>
              <a:cs typeface="幼圆" panose="02010509060101010101" charset="-122"/>
            </a:endParaRPr>
          </a:p>
          <a:p>
            <a:pPr>
              <a:lnSpc>
                <a:spcPct val="100000"/>
              </a:lnSpc>
              <a:spcBef>
                <a:spcPts val="10"/>
              </a:spcBef>
            </a:pPr>
            <a:endParaRPr sz="2400">
              <a:latin typeface="Times New Roman" panose="02020603050405020304"/>
              <a:cs typeface="Times New Roman" panose="02020603050405020304"/>
            </a:endParaRPr>
          </a:p>
          <a:p>
            <a:pPr marL="667385" lvl="2" indent="-655320">
              <a:lnSpc>
                <a:spcPct val="100000"/>
              </a:lnSpc>
              <a:buSzPct val="95000"/>
              <a:buFont typeface="Calibri" panose="020F0502020204030204"/>
              <a:buAutoNum type="arabicPeriod" startAt="10"/>
              <a:tabLst>
                <a:tab pos="668020" algn="l"/>
              </a:tabLst>
            </a:pPr>
            <a:r>
              <a:rPr sz="2000" b="1" spc="5" dirty="0">
                <a:latin typeface="幼圆" panose="02010509060101010101" charset="-122"/>
                <a:cs typeface="幼圆" panose="02010509060101010101" charset="-122"/>
              </a:rPr>
              <a:t>直</a:t>
            </a:r>
            <a:r>
              <a:rPr sz="2000" b="1" spc="-5" dirty="0">
                <a:latin typeface="幼圆" panose="02010509060101010101" charset="-122"/>
                <a:cs typeface="幼圆" panose="02010509060101010101" charset="-122"/>
              </a:rPr>
              <a:t>接</a:t>
            </a:r>
            <a:r>
              <a:rPr sz="2000" b="1" spc="5" dirty="0">
                <a:latin typeface="幼圆" panose="02010509060101010101" charset="-122"/>
                <a:cs typeface="幼圆" panose="02010509060101010101" charset="-122"/>
              </a:rPr>
              <a:t>温室气</a:t>
            </a:r>
            <a:r>
              <a:rPr sz="2000" b="1" spc="-5" dirty="0">
                <a:latin typeface="幼圆" panose="02010509060101010101" charset="-122"/>
                <a:cs typeface="幼圆" panose="02010509060101010101" charset="-122"/>
              </a:rPr>
              <a:t>体</a:t>
            </a:r>
            <a:r>
              <a:rPr sz="2000" b="1" spc="5" dirty="0">
                <a:latin typeface="幼圆" panose="02010509060101010101" charset="-122"/>
                <a:cs typeface="幼圆" panose="02010509060101010101" charset="-122"/>
              </a:rPr>
              <a:t>清除</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直</a:t>
            </a:r>
            <a:r>
              <a:rPr sz="2000" b="1" spc="25" dirty="0">
                <a:latin typeface="幼圆" panose="02010509060101010101" charset="-122"/>
                <a:cs typeface="幼圆" panose="02010509060101010101" charset="-122"/>
              </a:rPr>
              <a:t>接</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清除）</a:t>
            </a:r>
            <a:endParaRPr sz="2000">
              <a:latin typeface="幼圆" panose="02010509060101010101" charset="-122"/>
              <a:cs typeface="幼圆" panose="02010509060101010101" charset="-122"/>
            </a:endParaRPr>
          </a:p>
          <a:p>
            <a:pPr marL="413385">
              <a:lnSpc>
                <a:spcPct val="100000"/>
              </a:lnSpc>
              <a:spcBef>
                <a:spcPts val="440"/>
              </a:spcBef>
            </a:pPr>
            <a:r>
              <a:rPr sz="1800" dirty="0">
                <a:latin typeface="幼圆" panose="02010509060101010101" charset="-122"/>
                <a:cs typeface="幼圆" panose="02010509060101010101" charset="-122"/>
              </a:rPr>
              <a:t>组织（</a:t>
            </a:r>
            <a:r>
              <a:rPr sz="1800" dirty="0">
                <a:latin typeface="Calibri" panose="020F0502020204030204"/>
                <a:cs typeface="Calibri" panose="020F0502020204030204"/>
              </a:rPr>
              <a:t>3.4.2</a:t>
            </a:r>
            <a:r>
              <a:rPr sz="1800" dirty="0">
                <a:latin typeface="幼圆" panose="02010509060101010101" charset="-122"/>
                <a:cs typeface="幼圆" panose="02010509060101010101" charset="-122"/>
              </a:rPr>
              <a:t>）拥有或控制的</a:t>
            </a:r>
            <a:r>
              <a:rPr sz="1800" spc="-5" dirty="0">
                <a:latin typeface="Calibri" panose="020F0502020204030204"/>
                <a:cs typeface="Calibri" panose="020F0502020204030204"/>
              </a:rPr>
              <a:t>GHG</a:t>
            </a:r>
            <a:r>
              <a:rPr sz="1800" dirty="0">
                <a:latin typeface="幼圆" panose="02010509060101010101" charset="-122"/>
                <a:cs typeface="幼圆" panose="02010509060101010101" charset="-122"/>
              </a:rPr>
              <a:t>汇（</a:t>
            </a:r>
            <a:r>
              <a:rPr sz="1800" dirty="0">
                <a:latin typeface="Calibri" panose="020F0502020204030204"/>
                <a:cs typeface="Calibri" panose="020F0502020204030204"/>
              </a:rPr>
              <a:t>3.1.3</a:t>
            </a:r>
            <a:r>
              <a:rPr sz="1800" dirty="0">
                <a:latin typeface="幼圆" panose="02010509060101010101" charset="-122"/>
                <a:cs typeface="幼圆" panose="02010509060101010101" charset="-122"/>
              </a:rPr>
              <a:t>）的</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清除（</a:t>
            </a:r>
            <a:r>
              <a:rPr sz="1800" dirty="0">
                <a:latin typeface="Calibri" panose="020F0502020204030204"/>
                <a:cs typeface="Calibri" panose="020F0502020204030204"/>
              </a:rPr>
              <a:t>3.1.6</a:t>
            </a:r>
            <a:r>
              <a:rPr sz="1800" dirty="0">
                <a:latin typeface="幼圆" panose="02010509060101010101" charset="-122"/>
                <a:cs typeface="幼圆" panose="02010509060101010101" charset="-122"/>
              </a:rPr>
              <a:t>）。</a:t>
            </a:r>
            <a:endParaRPr sz="1800">
              <a:latin typeface="幼圆" panose="02010509060101010101" charset="-122"/>
              <a:cs typeface="幼圆" panose="02010509060101010101" charset="-122"/>
            </a:endParaRPr>
          </a:p>
          <a:p>
            <a:pPr>
              <a:lnSpc>
                <a:spcPct val="100000"/>
              </a:lnSpc>
              <a:spcBef>
                <a:spcPts val="15"/>
              </a:spcBef>
            </a:pPr>
            <a:endParaRPr sz="2650">
              <a:latin typeface="Times New Roman" panose="02020603050405020304"/>
              <a:cs typeface="Times New Roman" panose="02020603050405020304"/>
            </a:endParaRPr>
          </a:p>
          <a:p>
            <a:pPr marL="667385" lvl="2" indent="-655320">
              <a:lnSpc>
                <a:spcPct val="100000"/>
              </a:lnSpc>
              <a:buSzPct val="95000"/>
              <a:buFont typeface="Calibri" panose="020F0502020204030204"/>
              <a:buAutoNum type="arabicPeriod" startAt="11"/>
              <a:tabLst>
                <a:tab pos="668020" algn="l"/>
              </a:tabLst>
            </a:pPr>
            <a:r>
              <a:rPr sz="2000" b="1" spc="5" dirty="0">
                <a:latin typeface="幼圆" panose="02010509060101010101" charset="-122"/>
                <a:cs typeface="幼圆" panose="02010509060101010101" charset="-122"/>
              </a:rPr>
              <a:t>间</a:t>
            </a:r>
            <a:r>
              <a:rPr sz="2000" b="1" spc="-5" dirty="0">
                <a:latin typeface="幼圆" panose="02010509060101010101" charset="-122"/>
                <a:cs typeface="幼圆" panose="02010509060101010101" charset="-122"/>
              </a:rPr>
              <a:t>接</a:t>
            </a:r>
            <a:r>
              <a:rPr sz="2000" b="1" spc="5" dirty="0">
                <a:latin typeface="幼圆" panose="02010509060101010101" charset="-122"/>
                <a:cs typeface="幼圆" panose="02010509060101010101" charset="-122"/>
              </a:rPr>
              <a:t>温室气</a:t>
            </a:r>
            <a:r>
              <a:rPr sz="2000" b="1" spc="-5" dirty="0">
                <a:latin typeface="幼圆" panose="02010509060101010101" charset="-122"/>
                <a:cs typeface="幼圆" panose="02010509060101010101" charset="-122"/>
              </a:rPr>
              <a:t>体</a:t>
            </a:r>
            <a:r>
              <a:rPr sz="2000" b="1" spc="5" dirty="0">
                <a:latin typeface="幼圆" panose="02010509060101010101" charset="-122"/>
                <a:cs typeface="幼圆" panose="02010509060101010101" charset="-122"/>
              </a:rPr>
              <a:t>排放</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间</a:t>
            </a:r>
            <a:r>
              <a:rPr sz="2000" b="1" spc="25" dirty="0">
                <a:latin typeface="幼圆" panose="02010509060101010101" charset="-122"/>
                <a:cs typeface="幼圆" panose="02010509060101010101" charset="-122"/>
              </a:rPr>
              <a:t>接</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排放）</a:t>
            </a:r>
            <a:endParaRPr sz="2000">
              <a:latin typeface="幼圆" panose="02010509060101010101" charset="-122"/>
              <a:cs typeface="幼圆" panose="02010509060101010101" charset="-122"/>
            </a:endParaRPr>
          </a:p>
          <a:p>
            <a:pPr marL="413385">
              <a:lnSpc>
                <a:spcPct val="100000"/>
              </a:lnSpc>
              <a:spcBef>
                <a:spcPts val="445"/>
              </a:spcBef>
            </a:pPr>
            <a:r>
              <a:rPr sz="1800" dirty="0">
                <a:latin typeface="幼圆" panose="02010509060101010101" charset="-122"/>
                <a:cs typeface="幼圆" panose="02010509060101010101" charset="-122"/>
              </a:rPr>
              <a:t>因组织（</a:t>
            </a:r>
            <a:r>
              <a:rPr sz="1800" dirty="0">
                <a:latin typeface="Calibri" panose="020F0502020204030204"/>
                <a:cs typeface="Calibri" panose="020F0502020204030204"/>
              </a:rPr>
              <a:t>3.4.2</a:t>
            </a:r>
            <a:r>
              <a:rPr sz="1800" dirty="0">
                <a:latin typeface="幼圆" panose="02010509060101010101" charset="-122"/>
                <a:cs typeface="幼圆" panose="02010509060101010101" charset="-122"/>
              </a:rPr>
              <a:t>）的运营和活动引起的，由不是组织拥有或控制</a:t>
            </a:r>
            <a:r>
              <a:rPr sz="1800" spc="5" dirty="0">
                <a:latin typeface="幼圆" panose="02010509060101010101" charset="-122"/>
                <a:cs typeface="幼圆" panose="02010509060101010101" charset="-122"/>
              </a:rPr>
              <a:t>的</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源</a:t>
            </a:r>
            <a:endParaRPr sz="1800">
              <a:latin typeface="幼圆" panose="02010509060101010101" charset="-122"/>
              <a:cs typeface="幼圆" panose="02010509060101010101" charset="-122"/>
            </a:endParaRPr>
          </a:p>
          <a:p>
            <a:pPr marL="413385">
              <a:lnSpc>
                <a:spcPct val="100000"/>
              </a:lnSpc>
            </a:pPr>
            <a:r>
              <a:rPr sz="1800" dirty="0">
                <a:latin typeface="幼圆" panose="02010509060101010101" charset="-122"/>
                <a:cs typeface="幼圆" panose="02010509060101010101" charset="-122"/>
              </a:rPr>
              <a:t>（</a:t>
            </a:r>
            <a:r>
              <a:rPr sz="1800" dirty="0">
                <a:latin typeface="Calibri" panose="020F0502020204030204"/>
                <a:cs typeface="Calibri" panose="020F0502020204030204"/>
              </a:rPr>
              <a:t>3.1.2</a:t>
            </a:r>
            <a:r>
              <a:rPr sz="1800" dirty="0">
                <a:latin typeface="幼圆" panose="02010509060101010101" charset="-122"/>
                <a:cs typeface="幼圆" panose="02010509060101010101" charset="-122"/>
              </a:rPr>
              <a:t>）产生的</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排放（</a:t>
            </a:r>
            <a:r>
              <a:rPr sz="1800" dirty="0">
                <a:latin typeface="Calibri" panose="020F0502020204030204"/>
                <a:cs typeface="Calibri" panose="020F0502020204030204"/>
              </a:rPr>
              <a:t>3.1.5</a:t>
            </a:r>
            <a:r>
              <a:rPr sz="1800" dirty="0">
                <a:latin typeface="幼圆" panose="02010509060101010101" charset="-122"/>
                <a:cs typeface="幼圆" panose="02010509060101010101" charset="-122"/>
              </a:rPr>
              <a:t>）。</a:t>
            </a:r>
            <a:endParaRPr sz="1800">
              <a:latin typeface="幼圆" panose="02010509060101010101" charset="-122"/>
              <a:cs typeface="幼圆" panose="02010509060101010101" charset="-122"/>
            </a:endParaRPr>
          </a:p>
          <a:p>
            <a:pPr marL="812165">
              <a:lnSpc>
                <a:spcPct val="100000"/>
              </a:lnSpc>
              <a:spcBef>
                <a:spcPts val="390"/>
              </a:spcBef>
            </a:pPr>
            <a:r>
              <a:rPr sz="1600" spc="5" dirty="0">
                <a:solidFill>
                  <a:srgbClr val="0909C6"/>
                </a:solidFill>
                <a:latin typeface="幼圆" panose="02010509060101010101" charset="-122"/>
                <a:cs typeface="幼圆" panose="02010509060101010101" charset="-122"/>
              </a:rPr>
              <a:t>注</a:t>
            </a:r>
            <a:r>
              <a:rPr sz="1600" spc="-5" dirty="0">
                <a:solidFill>
                  <a:srgbClr val="0909C6"/>
                </a:solidFill>
                <a:latin typeface="Calibri" panose="020F0502020204030204"/>
                <a:cs typeface="Calibri" panose="020F0502020204030204"/>
              </a:rPr>
              <a:t>1</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这些排放</a:t>
            </a:r>
            <a:r>
              <a:rPr sz="1600" spc="-5" dirty="0">
                <a:solidFill>
                  <a:srgbClr val="0909C6"/>
                </a:solidFill>
                <a:latin typeface="幼圆" panose="02010509060101010101" charset="-122"/>
                <a:cs typeface="幼圆" panose="02010509060101010101" charset="-122"/>
              </a:rPr>
              <a:t>通常</a:t>
            </a:r>
            <a:r>
              <a:rPr sz="1600" spc="5" dirty="0">
                <a:solidFill>
                  <a:srgbClr val="0909C6"/>
                </a:solidFill>
                <a:latin typeface="幼圆" panose="02010509060101010101" charset="-122"/>
                <a:cs typeface="幼圆" panose="02010509060101010101" charset="-122"/>
              </a:rPr>
              <a:t>发</a:t>
            </a:r>
            <a:r>
              <a:rPr sz="1600" spc="-5" dirty="0">
                <a:solidFill>
                  <a:srgbClr val="0909C6"/>
                </a:solidFill>
                <a:latin typeface="幼圆" panose="02010509060101010101" charset="-122"/>
                <a:cs typeface="幼圆" panose="02010509060101010101" charset="-122"/>
              </a:rPr>
              <a:t>生在</a:t>
            </a:r>
            <a:r>
              <a:rPr sz="1600" spc="5" dirty="0">
                <a:solidFill>
                  <a:srgbClr val="0909C6"/>
                </a:solidFill>
                <a:latin typeface="幼圆" panose="02010509060101010101" charset="-122"/>
                <a:cs typeface="幼圆" panose="02010509060101010101" charset="-122"/>
              </a:rPr>
              <a:t>上</a:t>
            </a:r>
            <a:r>
              <a:rPr sz="1600" spc="-5" dirty="0">
                <a:solidFill>
                  <a:srgbClr val="0909C6"/>
                </a:solidFill>
                <a:latin typeface="幼圆" panose="02010509060101010101" charset="-122"/>
                <a:cs typeface="幼圆" panose="02010509060101010101" charset="-122"/>
              </a:rPr>
              <a:t>游</a:t>
            </a:r>
            <a:r>
              <a:rPr sz="1600" spc="5" dirty="0">
                <a:solidFill>
                  <a:srgbClr val="0909C6"/>
                </a:solidFill>
                <a:latin typeface="幼圆" panose="02010509060101010101" charset="-122"/>
                <a:cs typeface="幼圆" panose="02010509060101010101" charset="-122"/>
              </a:rPr>
              <a:t>和</a:t>
            </a:r>
            <a:r>
              <a:rPr sz="1600" spc="-10" dirty="0">
                <a:solidFill>
                  <a:srgbClr val="0909C6"/>
                </a:solidFill>
                <a:latin typeface="Calibri" panose="020F0502020204030204"/>
                <a:cs typeface="Calibri" panose="020F0502020204030204"/>
              </a:rPr>
              <a:t>/</a:t>
            </a:r>
            <a:r>
              <a:rPr sz="1600" spc="5" dirty="0">
                <a:solidFill>
                  <a:srgbClr val="0909C6"/>
                </a:solidFill>
                <a:latin typeface="幼圆" panose="02010509060101010101" charset="-122"/>
                <a:cs typeface="幼圆" panose="02010509060101010101" charset="-122"/>
              </a:rPr>
              <a:t>或</a:t>
            </a:r>
            <a:r>
              <a:rPr sz="1600" spc="-5" dirty="0">
                <a:solidFill>
                  <a:srgbClr val="0909C6"/>
                </a:solidFill>
                <a:latin typeface="幼圆" panose="02010509060101010101" charset="-122"/>
                <a:cs typeface="幼圆" panose="02010509060101010101" charset="-122"/>
              </a:rPr>
              <a:t>下游</a:t>
            </a:r>
            <a:r>
              <a:rPr sz="1600" spc="5" dirty="0">
                <a:solidFill>
                  <a:srgbClr val="0909C6"/>
                </a:solidFill>
                <a:latin typeface="幼圆" panose="02010509060101010101" charset="-122"/>
                <a:cs typeface="幼圆" panose="02010509060101010101" charset="-122"/>
              </a:rPr>
              <a:t>供</a:t>
            </a:r>
            <a:r>
              <a:rPr sz="1600" spc="-5" dirty="0">
                <a:solidFill>
                  <a:srgbClr val="0909C6"/>
                </a:solidFill>
                <a:latin typeface="幼圆" panose="02010509060101010101" charset="-122"/>
                <a:cs typeface="幼圆" panose="02010509060101010101" charset="-122"/>
              </a:rPr>
              <a:t>应链</a:t>
            </a:r>
            <a:r>
              <a:rPr sz="1600" spc="5" dirty="0">
                <a:solidFill>
                  <a:srgbClr val="0909C6"/>
                </a:solidFill>
                <a:latin typeface="幼圆" panose="02010509060101010101" charset="-122"/>
                <a:cs typeface="幼圆" panose="02010509060101010101" charset="-122"/>
              </a:rPr>
              <a:t>中</a:t>
            </a:r>
            <a:r>
              <a:rPr sz="1600" spc="-5" dirty="0">
                <a:solidFill>
                  <a:srgbClr val="0909C6"/>
                </a:solidFill>
                <a:latin typeface="幼圆" panose="02010509060101010101" charset="-122"/>
                <a:cs typeface="幼圆" panose="02010509060101010101" charset="-122"/>
              </a:rPr>
              <a:t>。</a:t>
            </a:r>
            <a:endParaRPr sz="1600">
              <a:latin typeface="幼圆" panose="02010509060101010101" charset="-122"/>
              <a:cs typeface="幼圆" panose="02010509060101010101"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200400" y="1371726"/>
            <a:ext cx="5452110"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3.1</a:t>
            </a:r>
            <a:r>
              <a:rPr spc="5" dirty="0"/>
              <a:t>温室气</a:t>
            </a:r>
            <a:r>
              <a:rPr spc="-5" dirty="0"/>
              <a:t>体</a:t>
            </a:r>
            <a:r>
              <a:rPr spc="-10" dirty="0"/>
              <a:t>相</a:t>
            </a:r>
            <a:r>
              <a:rPr spc="-5" dirty="0"/>
              <a:t>关术</a:t>
            </a:r>
            <a:r>
              <a:rPr spc="-10" dirty="0"/>
              <a:t>语</a:t>
            </a:r>
            <a:r>
              <a:rPr spc="5" dirty="0"/>
              <a:t>（</a:t>
            </a:r>
            <a:r>
              <a:rPr spc="5" dirty="0">
                <a:latin typeface="Calibri" panose="020F0502020204030204"/>
                <a:cs typeface="Calibri" panose="020F0502020204030204"/>
              </a:rPr>
              <a:t>13</a:t>
            </a:r>
            <a:r>
              <a:rPr dirty="0"/>
              <a:t>个）</a:t>
            </a:r>
            <a:endParaRPr dirty="0"/>
          </a:p>
        </p:txBody>
      </p:sp>
      <p:sp>
        <p:nvSpPr>
          <p:cNvPr id="3" name="object 3"/>
          <p:cNvSpPr/>
          <p:nvPr/>
        </p:nvSpPr>
        <p:spPr>
          <a:xfrm>
            <a:off x="2070100" y="251561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27299" y="2867660"/>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070100" y="3814063"/>
            <a:ext cx="178308" cy="178308"/>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2527299" y="4166107"/>
            <a:ext cx="152400" cy="160020"/>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2984499" y="4483099"/>
            <a:ext cx="140208" cy="141731"/>
          </a:xfrm>
          <a:prstGeom prst="rect">
            <a:avLst/>
          </a:prstGeom>
          <a:blipFill>
            <a:blip r:embed="rId4" cstate="print"/>
            <a:stretch>
              <a:fillRect/>
            </a:stretch>
          </a:blipFill>
        </p:spPr>
        <p:txBody>
          <a:bodyPr wrap="square" lIns="0" tIns="0" rIns="0" bIns="0" rtlCol="0"/>
          <a:lstStyle/>
          <a:p/>
        </p:txBody>
      </p:sp>
      <p:sp>
        <p:nvSpPr>
          <p:cNvPr id="8" name="object 8"/>
          <p:cNvSpPr txBox="1"/>
          <p:nvPr/>
        </p:nvSpPr>
        <p:spPr>
          <a:xfrm>
            <a:off x="2362504" y="2362203"/>
            <a:ext cx="7748270" cy="2340610"/>
          </a:xfrm>
          <a:prstGeom prst="rect">
            <a:avLst/>
          </a:prstGeom>
        </p:spPr>
        <p:txBody>
          <a:bodyPr vert="horz" wrap="square" lIns="0" tIns="74930" rIns="0" bIns="0" rtlCol="0">
            <a:spAutoFit/>
          </a:bodyPr>
          <a:lstStyle/>
          <a:p>
            <a:pPr marL="705485" lvl="2" indent="-655320">
              <a:lnSpc>
                <a:spcPct val="100000"/>
              </a:lnSpc>
              <a:spcBef>
                <a:spcPts val="590"/>
              </a:spcBef>
              <a:buSzPct val="95000"/>
              <a:buFont typeface="Calibri" panose="020F0502020204030204"/>
              <a:buAutoNum type="arabicPeriod" startAt="12"/>
              <a:tabLst>
                <a:tab pos="706120" algn="l"/>
              </a:tabLst>
            </a:pPr>
            <a:r>
              <a:rPr sz="2000" b="1" spc="5" dirty="0">
                <a:latin typeface="幼圆" panose="02010509060101010101" charset="-122"/>
                <a:cs typeface="幼圆" panose="02010509060101010101" charset="-122"/>
              </a:rPr>
              <a:t>全</a:t>
            </a:r>
            <a:r>
              <a:rPr sz="2000" b="1" spc="-5" dirty="0">
                <a:latin typeface="幼圆" panose="02010509060101010101" charset="-122"/>
                <a:cs typeface="幼圆" panose="02010509060101010101" charset="-122"/>
              </a:rPr>
              <a:t>球</a:t>
            </a:r>
            <a:r>
              <a:rPr sz="2000" b="1" spc="5" dirty="0">
                <a:latin typeface="幼圆" panose="02010509060101010101" charset="-122"/>
                <a:cs typeface="幼圆" panose="02010509060101010101" charset="-122"/>
              </a:rPr>
              <a:t>变暖潜</a:t>
            </a:r>
            <a:r>
              <a:rPr sz="2000" b="1" spc="-5" dirty="0">
                <a:latin typeface="幼圆" panose="02010509060101010101" charset="-122"/>
                <a:cs typeface="幼圆" panose="02010509060101010101" charset="-122"/>
              </a:rPr>
              <a:t>势</a:t>
            </a:r>
            <a:r>
              <a:rPr sz="2000" b="1" spc="5" dirty="0">
                <a:latin typeface="幼圆" panose="02010509060101010101" charset="-122"/>
                <a:cs typeface="幼圆" panose="02010509060101010101" charset="-122"/>
              </a:rPr>
              <a:t>值</a:t>
            </a:r>
            <a:r>
              <a:rPr sz="2000" b="1" spc="-5" dirty="0">
                <a:latin typeface="幼圆" panose="02010509060101010101" charset="-122"/>
                <a:cs typeface="幼圆" panose="02010509060101010101" charset="-122"/>
              </a:rPr>
              <a:t>（</a:t>
            </a:r>
            <a:r>
              <a:rPr sz="2000" b="1" spc="-5" dirty="0">
                <a:latin typeface="Calibri" panose="020F0502020204030204"/>
                <a:cs typeface="Calibri" panose="020F0502020204030204"/>
              </a:rPr>
              <a:t>GWP</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451485" marR="17780">
              <a:lnSpc>
                <a:spcPct val="100000"/>
              </a:lnSpc>
              <a:spcBef>
                <a:spcPts val="440"/>
              </a:spcBef>
            </a:pPr>
            <a:r>
              <a:rPr sz="1800" dirty="0">
                <a:latin typeface="幼圆" panose="02010509060101010101" charset="-122"/>
                <a:cs typeface="幼圆" panose="02010509060101010101" charset="-122"/>
              </a:rPr>
              <a:t>基于</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a:t>
            </a:r>
            <a:r>
              <a:rPr sz="1800" dirty="0">
                <a:latin typeface="Calibri" panose="020F0502020204030204"/>
                <a:cs typeface="Calibri" panose="020F0502020204030204"/>
              </a:rPr>
              <a:t>3.1.1</a:t>
            </a:r>
            <a:r>
              <a:rPr sz="1800" dirty="0">
                <a:latin typeface="幼圆" panose="02010509060101010101" charset="-122"/>
                <a:cs typeface="幼圆" panose="02010509060101010101" charset="-122"/>
              </a:rPr>
              <a:t>）辐射特性的一个指数。将单位质量的某</a:t>
            </a:r>
            <a:r>
              <a:rPr sz="1800" spc="5" dirty="0">
                <a:latin typeface="幼圆" panose="02010509060101010101" charset="-122"/>
                <a:cs typeface="幼圆" panose="02010509060101010101" charset="-122"/>
              </a:rPr>
              <a:t>种</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在给定时 间段内辐射强度的影响与等量二氧化碳辐射强度影响相关联的系数。</a:t>
            </a:r>
            <a:endParaRPr sz="1800">
              <a:latin typeface="幼圆" panose="02010509060101010101" charset="-122"/>
              <a:cs typeface="幼圆" panose="02010509060101010101" charset="-122"/>
            </a:endParaRPr>
          </a:p>
          <a:p>
            <a:pPr>
              <a:lnSpc>
                <a:spcPct val="100000"/>
              </a:lnSpc>
              <a:spcBef>
                <a:spcPts val="20"/>
              </a:spcBef>
            </a:pPr>
            <a:endParaRPr sz="2650">
              <a:latin typeface="Times New Roman" panose="02020603050405020304"/>
              <a:cs typeface="Times New Roman" panose="02020603050405020304"/>
            </a:endParaRPr>
          </a:p>
          <a:p>
            <a:pPr marL="705485" lvl="2" indent="-655320">
              <a:lnSpc>
                <a:spcPct val="100000"/>
              </a:lnSpc>
              <a:buSzPct val="95000"/>
              <a:buFont typeface="Calibri" panose="020F0502020204030204"/>
              <a:buAutoNum type="arabicPeriod" startAt="13"/>
              <a:tabLst>
                <a:tab pos="706120" algn="l"/>
              </a:tabLst>
            </a:pPr>
            <a:r>
              <a:rPr sz="2000" b="1" spc="5" dirty="0">
                <a:latin typeface="幼圆" panose="02010509060101010101" charset="-122"/>
                <a:cs typeface="幼圆" panose="02010509060101010101" charset="-122"/>
              </a:rPr>
              <a:t>二</a:t>
            </a:r>
            <a:r>
              <a:rPr sz="2000" b="1" spc="-5" dirty="0">
                <a:latin typeface="幼圆" panose="02010509060101010101" charset="-122"/>
                <a:cs typeface="幼圆" panose="02010509060101010101" charset="-122"/>
              </a:rPr>
              <a:t>氧</a:t>
            </a:r>
            <a:r>
              <a:rPr sz="2000" b="1" spc="5" dirty="0">
                <a:latin typeface="幼圆" panose="02010509060101010101" charset="-122"/>
                <a:cs typeface="幼圆" panose="02010509060101010101" charset="-122"/>
              </a:rPr>
              <a:t>化碳当</a:t>
            </a:r>
            <a:r>
              <a:rPr sz="2000" b="1" spc="-5" dirty="0">
                <a:latin typeface="幼圆" panose="02010509060101010101" charset="-122"/>
                <a:cs typeface="幼圆" panose="02010509060101010101" charset="-122"/>
              </a:rPr>
              <a:t>量</a:t>
            </a:r>
            <a:r>
              <a:rPr sz="2000" b="1" dirty="0">
                <a:latin typeface="幼圆" panose="02010509060101010101" charset="-122"/>
                <a:cs typeface="幼圆" panose="02010509060101010101" charset="-122"/>
              </a:rPr>
              <a:t>（</a:t>
            </a:r>
            <a:r>
              <a:rPr sz="2000" b="1" dirty="0">
                <a:latin typeface="Calibri" panose="020F0502020204030204"/>
                <a:cs typeface="Calibri" panose="020F0502020204030204"/>
              </a:rPr>
              <a:t>CO</a:t>
            </a:r>
            <a:r>
              <a:rPr sz="1950" b="1" baseline="-21000" dirty="0">
                <a:latin typeface="Calibri" panose="020F0502020204030204"/>
                <a:cs typeface="Calibri" panose="020F0502020204030204"/>
              </a:rPr>
              <a:t>2</a:t>
            </a:r>
            <a:r>
              <a:rPr sz="2000" b="1" dirty="0">
                <a:latin typeface="Calibri" panose="020F0502020204030204"/>
                <a:cs typeface="Calibri" panose="020F0502020204030204"/>
              </a:rPr>
              <a:t>e</a:t>
            </a:r>
            <a:r>
              <a:rPr sz="2000" b="1"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451485">
              <a:lnSpc>
                <a:spcPct val="100000"/>
              </a:lnSpc>
              <a:spcBef>
                <a:spcPts val="440"/>
              </a:spcBef>
            </a:pPr>
            <a:r>
              <a:rPr sz="1800" dirty="0">
                <a:latin typeface="幼圆" panose="02010509060101010101" charset="-122"/>
                <a:cs typeface="幼圆" panose="02010509060101010101" charset="-122"/>
              </a:rPr>
              <a:t>用于比较</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a:t>
            </a:r>
            <a:r>
              <a:rPr sz="1800" dirty="0">
                <a:latin typeface="Calibri" panose="020F0502020204030204"/>
                <a:cs typeface="Calibri" panose="020F0502020204030204"/>
              </a:rPr>
              <a:t>3.1.1</a:t>
            </a:r>
            <a:r>
              <a:rPr sz="1800" dirty="0">
                <a:latin typeface="幼圆" panose="02010509060101010101" charset="-122"/>
                <a:cs typeface="幼圆" panose="02010509060101010101" charset="-122"/>
              </a:rPr>
              <a:t>）和二氧化碳的辐射强度的单位。</a:t>
            </a:r>
            <a:endParaRPr sz="1800">
              <a:latin typeface="幼圆" panose="02010509060101010101" charset="-122"/>
              <a:cs typeface="幼圆" panose="02010509060101010101" charset="-122"/>
            </a:endParaRPr>
          </a:p>
          <a:p>
            <a:pPr marL="850265">
              <a:lnSpc>
                <a:spcPct val="100000"/>
              </a:lnSpc>
              <a:spcBef>
                <a:spcPts val="390"/>
              </a:spcBef>
            </a:pPr>
            <a:r>
              <a:rPr sz="1600" spc="5" dirty="0">
                <a:solidFill>
                  <a:srgbClr val="0909C6"/>
                </a:solidFill>
                <a:latin typeface="幼圆" panose="02010509060101010101" charset="-122"/>
                <a:cs typeface="幼圆" panose="02010509060101010101" charset="-122"/>
              </a:rPr>
              <a:t>注</a:t>
            </a:r>
            <a:r>
              <a:rPr sz="1600" spc="-5" dirty="0">
                <a:solidFill>
                  <a:srgbClr val="0909C6"/>
                </a:solidFill>
                <a:latin typeface="Calibri" panose="020F0502020204030204"/>
                <a:cs typeface="Calibri" panose="020F0502020204030204"/>
              </a:rPr>
              <a:t>1</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用给</a:t>
            </a:r>
            <a:r>
              <a:rPr sz="1600" spc="10" dirty="0">
                <a:solidFill>
                  <a:srgbClr val="0909C6"/>
                </a:solidFill>
                <a:latin typeface="幼圆" panose="02010509060101010101" charset="-122"/>
                <a:cs typeface="幼圆" panose="02010509060101010101" charset="-122"/>
              </a:rPr>
              <a:t>定</a:t>
            </a:r>
            <a:r>
              <a:rPr sz="1600" spc="-5" dirty="0">
                <a:solidFill>
                  <a:srgbClr val="0909C6"/>
                </a:solidFill>
                <a:latin typeface="Calibri" panose="020F0502020204030204"/>
                <a:cs typeface="Calibri" panose="020F0502020204030204"/>
              </a:rPr>
              <a:t>GHG</a:t>
            </a:r>
            <a:r>
              <a:rPr sz="1600" spc="5" dirty="0">
                <a:solidFill>
                  <a:srgbClr val="0909C6"/>
                </a:solidFill>
                <a:latin typeface="幼圆" panose="02010509060101010101" charset="-122"/>
                <a:cs typeface="幼圆" panose="02010509060101010101" charset="-122"/>
              </a:rPr>
              <a:t>的质</a:t>
            </a:r>
            <a:r>
              <a:rPr sz="1600" spc="-5" dirty="0">
                <a:solidFill>
                  <a:srgbClr val="0909C6"/>
                </a:solidFill>
                <a:latin typeface="幼圆" panose="02010509060101010101" charset="-122"/>
                <a:cs typeface="幼圆" panose="02010509060101010101" charset="-122"/>
              </a:rPr>
              <a:t>量</a:t>
            </a:r>
            <a:r>
              <a:rPr sz="1600" spc="5" dirty="0">
                <a:solidFill>
                  <a:srgbClr val="0909C6"/>
                </a:solidFill>
                <a:latin typeface="幼圆" panose="02010509060101010101" charset="-122"/>
                <a:cs typeface="幼圆" panose="02010509060101010101" charset="-122"/>
              </a:rPr>
              <a:t>乘</a:t>
            </a:r>
            <a:r>
              <a:rPr sz="1600" spc="-5" dirty="0">
                <a:solidFill>
                  <a:srgbClr val="0909C6"/>
                </a:solidFill>
                <a:latin typeface="幼圆" panose="02010509060101010101" charset="-122"/>
                <a:cs typeface="幼圆" panose="02010509060101010101" charset="-122"/>
              </a:rPr>
              <a:t>以其</a:t>
            </a:r>
            <a:r>
              <a:rPr sz="1600" spc="-5" dirty="0">
                <a:solidFill>
                  <a:srgbClr val="0909C6"/>
                </a:solidFill>
                <a:latin typeface="Calibri" panose="020F0502020204030204"/>
                <a:cs typeface="Calibri" panose="020F0502020204030204"/>
              </a:rPr>
              <a:t>GWP</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Calibri" panose="020F0502020204030204"/>
                <a:cs typeface="Calibri" panose="020F0502020204030204"/>
              </a:rPr>
              <a:t>3.1.12</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计算得</a:t>
            </a:r>
            <a:r>
              <a:rPr sz="1600" spc="-5" dirty="0">
                <a:solidFill>
                  <a:srgbClr val="0909C6"/>
                </a:solidFill>
                <a:latin typeface="幼圆" panose="02010509060101010101" charset="-122"/>
                <a:cs typeface="幼圆" panose="02010509060101010101" charset="-122"/>
              </a:rPr>
              <a:t>出</a:t>
            </a:r>
            <a:r>
              <a:rPr sz="1600" spc="10" dirty="0">
                <a:solidFill>
                  <a:srgbClr val="0909C6"/>
                </a:solidFill>
                <a:latin typeface="幼圆" panose="02010509060101010101" charset="-122"/>
                <a:cs typeface="幼圆" panose="02010509060101010101" charset="-122"/>
              </a:rPr>
              <a:t>二</a:t>
            </a:r>
            <a:r>
              <a:rPr sz="1600" spc="-5" dirty="0">
                <a:solidFill>
                  <a:srgbClr val="0909C6"/>
                </a:solidFill>
                <a:latin typeface="幼圆" panose="02010509060101010101" charset="-122"/>
                <a:cs typeface="幼圆" panose="02010509060101010101" charset="-122"/>
              </a:rPr>
              <a:t>氧化</a:t>
            </a:r>
            <a:r>
              <a:rPr sz="1600" spc="5" dirty="0">
                <a:solidFill>
                  <a:srgbClr val="0909C6"/>
                </a:solidFill>
                <a:latin typeface="幼圆" panose="02010509060101010101" charset="-122"/>
                <a:cs typeface="幼圆" panose="02010509060101010101" charset="-122"/>
              </a:rPr>
              <a:t>碳</a:t>
            </a:r>
            <a:r>
              <a:rPr sz="1600" spc="-5" dirty="0">
                <a:solidFill>
                  <a:srgbClr val="0909C6"/>
                </a:solidFill>
                <a:latin typeface="幼圆" panose="02010509060101010101" charset="-122"/>
                <a:cs typeface="幼圆" panose="02010509060101010101" charset="-122"/>
              </a:rPr>
              <a:t>当量。</a:t>
            </a:r>
            <a:endParaRPr sz="1600">
              <a:latin typeface="幼圆" panose="02010509060101010101" charset="-122"/>
              <a:cs typeface="幼圆" panose="02010509060101010101"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438552" y="990726"/>
            <a:ext cx="7134859"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3.2</a:t>
            </a:r>
            <a:r>
              <a:rPr spc="-45" dirty="0">
                <a:latin typeface="Calibri" panose="020F0502020204030204"/>
                <a:cs typeface="Calibri" panose="020F0502020204030204"/>
              </a:rPr>
              <a:t> </a:t>
            </a:r>
            <a:r>
              <a:rPr spc="10" dirty="0"/>
              <a:t>与</a:t>
            </a:r>
            <a:r>
              <a:rPr spc="-5" dirty="0">
                <a:latin typeface="Calibri" panose="020F0502020204030204"/>
                <a:cs typeface="Calibri" panose="020F0502020204030204"/>
              </a:rPr>
              <a:t>GHG</a:t>
            </a:r>
            <a:r>
              <a:rPr spc="5" dirty="0"/>
              <a:t>盘</a:t>
            </a:r>
            <a:r>
              <a:rPr spc="-5" dirty="0"/>
              <a:t>查程序相</a:t>
            </a:r>
            <a:r>
              <a:rPr spc="-10" dirty="0"/>
              <a:t>关</a:t>
            </a:r>
            <a:r>
              <a:rPr spc="-5" dirty="0"/>
              <a:t>的术语</a:t>
            </a:r>
            <a:r>
              <a:rPr dirty="0"/>
              <a:t>（</a:t>
            </a:r>
            <a:r>
              <a:rPr dirty="0">
                <a:latin typeface="Calibri" panose="020F0502020204030204"/>
                <a:cs typeface="Calibri" panose="020F0502020204030204"/>
              </a:rPr>
              <a:t>14</a:t>
            </a:r>
            <a:r>
              <a:rPr dirty="0"/>
              <a:t>个）</a:t>
            </a:r>
            <a:endParaRPr dirty="0"/>
          </a:p>
        </p:txBody>
      </p:sp>
      <p:sp>
        <p:nvSpPr>
          <p:cNvPr id="3" name="object 3"/>
          <p:cNvSpPr/>
          <p:nvPr/>
        </p:nvSpPr>
        <p:spPr>
          <a:xfrm>
            <a:off x="2108200" y="182981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65399" y="2181860"/>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3022599" y="2515616"/>
            <a:ext cx="140208" cy="141732"/>
          </a:xfrm>
          <a:prstGeom prst="rect">
            <a:avLst/>
          </a:prstGeom>
          <a:blipFill>
            <a:blip r:embed="rId4" cstate="print"/>
            <a:stretch>
              <a:fillRect/>
            </a:stretch>
          </a:blipFill>
        </p:spPr>
        <p:txBody>
          <a:bodyPr wrap="square" lIns="0" tIns="0" rIns="0" bIns="0" rtlCol="0"/>
          <a:lstStyle/>
          <a:p/>
        </p:txBody>
      </p:sp>
      <p:sp>
        <p:nvSpPr>
          <p:cNvPr id="6" name="object 6"/>
          <p:cNvSpPr/>
          <p:nvPr/>
        </p:nvSpPr>
        <p:spPr>
          <a:xfrm>
            <a:off x="2108200" y="3353816"/>
            <a:ext cx="178308" cy="178308"/>
          </a:xfrm>
          <a:prstGeom prst="rect">
            <a:avLst/>
          </a:prstGeom>
          <a:blipFill>
            <a:blip r:embed="rId2" cstate="print"/>
            <a:stretch>
              <a:fillRect/>
            </a:stretch>
          </a:blipFill>
        </p:spPr>
        <p:txBody>
          <a:bodyPr wrap="square" lIns="0" tIns="0" rIns="0" bIns="0" rtlCol="0"/>
          <a:lstStyle/>
          <a:p/>
        </p:txBody>
      </p:sp>
      <p:sp>
        <p:nvSpPr>
          <p:cNvPr id="7" name="object 7"/>
          <p:cNvSpPr/>
          <p:nvPr/>
        </p:nvSpPr>
        <p:spPr>
          <a:xfrm>
            <a:off x="2565399" y="3705860"/>
            <a:ext cx="152400" cy="160020"/>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3022599" y="4022851"/>
            <a:ext cx="140208" cy="141731"/>
          </a:xfrm>
          <a:prstGeom prst="rect">
            <a:avLst/>
          </a:prstGeom>
          <a:blipFill>
            <a:blip r:embed="rId4" cstate="print"/>
            <a:stretch>
              <a:fillRect/>
            </a:stretch>
          </a:blipFill>
        </p:spPr>
        <p:txBody>
          <a:bodyPr wrap="square" lIns="0" tIns="0" rIns="0" bIns="0" rtlCol="0"/>
          <a:lstStyle/>
          <a:p/>
        </p:txBody>
      </p:sp>
      <p:sp>
        <p:nvSpPr>
          <p:cNvPr id="9" name="object 9"/>
          <p:cNvSpPr/>
          <p:nvPr/>
        </p:nvSpPr>
        <p:spPr>
          <a:xfrm>
            <a:off x="2108200" y="4950968"/>
            <a:ext cx="178308" cy="178307"/>
          </a:xfrm>
          <a:prstGeom prst="rect">
            <a:avLst/>
          </a:prstGeom>
          <a:blipFill>
            <a:blip r:embed="rId2" cstate="print"/>
            <a:stretch>
              <a:fillRect/>
            </a:stretch>
          </a:blipFill>
        </p:spPr>
        <p:txBody>
          <a:bodyPr wrap="square" lIns="0" tIns="0" rIns="0" bIns="0" rtlCol="0"/>
          <a:lstStyle/>
          <a:p/>
        </p:txBody>
      </p:sp>
      <p:sp>
        <p:nvSpPr>
          <p:cNvPr id="10" name="object 10"/>
          <p:cNvSpPr/>
          <p:nvPr/>
        </p:nvSpPr>
        <p:spPr>
          <a:xfrm>
            <a:off x="2565399" y="5303011"/>
            <a:ext cx="152400" cy="160020"/>
          </a:xfrm>
          <a:prstGeom prst="rect">
            <a:avLst/>
          </a:prstGeom>
          <a:blipFill>
            <a:blip r:embed="rId3" cstate="print"/>
            <a:stretch>
              <a:fillRect/>
            </a:stretch>
          </a:blipFill>
        </p:spPr>
        <p:txBody>
          <a:bodyPr wrap="square" lIns="0" tIns="0" rIns="0" bIns="0" rtlCol="0"/>
          <a:lstStyle/>
          <a:p/>
        </p:txBody>
      </p:sp>
      <p:sp>
        <p:nvSpPr>
          <p:cNvPr id="11" name="object 11"/>
          <p:cNvSpPr/>
          <p:nvPr/>
        </p:nvSpPr>
        <p:spPr>
          <a:xfrm>
            <a:off x="3022599" y="5620004"/>
            <a:ext cx="140208" cy="141731"/>
          </a:xfrm>
          <a:prstGeom prst="rect">
            <a:avLst/>
          </a:prstGeom>
          <a:blipFill>
            <a:blip r:embed="rId4" cstate="print"/>
            <a:stretch>
              <a:fillRect/>
            </a:stretch>
          </a:blipFill>
        </p:spPr>
        <p:txBody>
          <a:bodyPr wrap="square" lIns="0" tIns="0" rIns="0" bIns="0" rtlCol="0"/>
          <a:lstStyle/>
          <a:p/>
        </p:txBody>
      </p:sp>
      <p:sp>
        <p:nvSpPr>
          <p:cNvPr id="12" name="object 12"/>
          <p:cNvSpPr txBox="1"/>
          <p:nvPr/>
        </p:nvSpPr>
        <p:spPr>
          <a:xfrm>
            <a:off x="2438704" y="1676403"/>
            <a:ext cx="7635875" cy="4437380"/>
          </a:xfrm>
          <a:prstGeom prst="rect">
            <a:avLst/>
          </a:prstGeom>
        </p:spPr>
        <p:txBody>
          <a:bodyPr vert="horz" wrap="square" lIns="0" tIns="74930" rIns="0" bIns="0" rtlCol="0">
            <a:spAutoFit/>
          </a:bodyPr>
          <a:lstStyle/>
          <a:p>
            <a:pPr marL="537845" lvl="2" indent="-525780">
              <a:lnSpc>
                <a:spcPct val="100000"/>
              </a:lnSpc>
              <a:spcBef>
                <a:spcPts val="590"/>
              </a:spcBef>
              <a:buSzPct val="95000"/>
              <a:buFont typeface="Calibri" panose="020F0502020204030204"/>
              <a:buAutoNum type="arabicPeriod"/>
              <a:tabLst>
                <a:tab pos="538480" algn="l"/>
              </a:tabLst>
            </a:pPr>
            <a:r>
              <a:rPr sz="2000" b="1" spc="5" dirty="0">
                <a:latin typeface="幼圆" panose="02010509060101010101" charset="-122"/>
                <a:cs typeface="幼圆" panose="02010509060101010101" charset="-122"/>
              </a:rPr>
              <a:t>温室气体</a:t>
            </a:r>
            <a:r>
              <a:rPr sz="2000" b="1" spc="-5" dirty="0">
                <a:latin typeface="幼圆" panose="02010509060101010101" charset="-122"/>
                <a:cs typeface="幼圆" panose="02010509060101010101" charset="-122"/>
              </a:rPr>
              <a:t>活</a:t>
            </a:r>
            <a:r>
              <a:rPr sz="2000" b="1" spc="5" dirty="0">
                <a:latin typeface="幼圆" panose="02010509060101010101" charset="-122"/>
                <a:cs typeface="幼圆" panose="02010509060101010101" charset="-122"/>
              </a:rPr>
              <a:t>动数</a:t>
            </a:r>
            <a:r>
              <a:rPr sz="2000" b="1" spc="-5" dirty="0">
                <a:latin typeface="幼圆" panose="02010509060101010101" charset="-122"/>
                <a:cs typeface="幼圆" panose="02010509060101010101" charset="-122"/>
              </a:rPr>
              <a:t>据</a:t>
            </a:r>
            <a:r>
              <a:rPr sz="2000" b="1" dirty="0">
                <a:latin typeface="幼圆" panose="02010509060101010101" charset="-122"/>
                <a:cs typeface="幼圆" panose="02010509060101010101" charset="-122"/>
              </a:rPr>
              <a:t>（</a:t>
            </a:r>
            <a:r>
              <a:rPr sz="2000" b="1" dirty="0">
                <a:latin typeface="Calibri" panose="020F0502020204030204"/>
                <a:cs typeface="Calibri" panose="020F0502020204030204"/>
              </a:rPr>
              <a:t>GHG</a:t>
            </a:r>
            <a:r>
              <a:rPr sz="2000" b="1" spc="5" dirty="0">
                <a:latin typeface="幼圆" panose="02010509060101010101" charset="-122"/>
                <a:cs typeface="幼圆" panose="02010509060101010101" charset="-122"/>
              </a:rPr>
              <a:t>活动数据）</a:t>
            </a:r>
            <a:endParaRPr sz="2000">
              <a:latin typeface="幼圆" panose="02010509060101010101" charset="-122"/>
              <a:cs typeface="幼圆" panose="02010509060101010101" charset="-122"/>
            </a:endParaRPr>
          </a:p>
          <a:p>
            <a:pPr marL="413385">
              <a:lnSpc>
                <a:spcPct val="100000"/>
              </a:lnSpc>
              <a:spcBef>
                <a:spcPts val="440"/>
              </a:spcBef>
            </a:pPr>
            <a:r>
              <a:rPr sz="1800" dirty="0">
                <a:latin typeface="幼圆" panose="02010509060101010101" charset="-122"/>
                <a:cs typeface="幼圆" panose="02010509060101010101" charset="-122"/>
              </a:rPr>
              <a:t>对导致</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排放（</a:t>
            </a:r>
            <a:r>
              <a:rPr sz="1800" dirty="0">
                <a:latin typeface="Calibri" panose="020F0502020204030204"/>
                <a:cs typeface="Calibri" panose="020F0502020204030204"/>
              </a:rPr>
              <a:t>3.1.5</a:t>
            </a:r>
            <a:r>
              <a:rPr sz="1800" dirty="0">
                <a:latin typeface="幼圆" panose="02010509060101010101" charset="-122"/>
                <a:cs typeface="幼圆" panose="02010509060101010101" charset="-122"/>
              </a:rPr>
              <a:t>）或</a:t>
            </a:r>
            <a:r>
              <a:rPr sz="1800" spc="-5" dirty="0">
                <a:latin typeface="Calibri" panose="020F0502020204030204"/>
                <a:cs typeface="Calibri" panose="020F0502020204030204"/>
              </a:rPr>
              <a:t>GHG</a:t>
            </a:r>
            <a:r>
              <a:rPr sz="1800" dirty="0">
                <a:latin typeface="幼圆" panose="02010509060101010101" charset="-122"/>
                <a:cs typeface="幼圆" panose="02010509060101010101" charset="-122"/>
              </a:rPr>
              <a:t>清除（</a:t>
            </a:r>
            <a:r>
              <a:rPr sz="1800" dirty="0">
                <a:latin typeface="Calibri" panose="020F0502020204030204"/>
                <a:cs typeface="Calibri" panose="020F0502020204030204"/>
              </a:rPr>
              <a:t>3.1.6</a:t>
            </a:r>
            <a:r>
              <a:rPr sz="1800" dirty="0">
                <a:latin typeface="幼圆" panose="02010509060101010101" charset="-122"/>
                <a:cs typeface="幼圆" panose="02010509060101010101" charset="-122"/>
              </a:rPr>
              <a:t>）的活动的测量值。</a:t>
            </a:r>
            <a:endParaRPr sz="1800">
              <a:latin typeface="幼圆" panose="02010509060101010101" charset="-122"/>
              <a:cs typeface="幼圆" panose="02010509060101010101" charset="-122"/>
            </a:endParaRPr>
          </a:p>
          <a:p>
            <a:pPr marL="812165" marR="111760">
              <a:lnSpc>
                <a:spcPts val="1790"/>
              </a:lnSpc>
              <a:spcBef>
                <a:spcPts val="695"/>
              </a:spcBef>
            </a:pPr>
            <a:r>
              <a:rPr sz="1600" spc="5" dirty="0">
                <a:solidFill>
                  <a:srgbClr val="0909C6"/>
                </a:solidFill>
                <a:latin typeface="幼圆" panose="02010509060101010101" charset="-122"/>
                <a:cs typeface="幼圆" panose="02010509060101010101" charset="-122"/>
              </a:rPr>
              <a:t>示</a:t>
            </a:r>
            <a:r>
              <a:rPr sz="1600" spc="-5" dirty="0">
                <a:solidFill>
                  <a:srgbClr val="0909C6"/>
                </a:solidFill>
                <a:latin typeface="幼圆" panose="02010509060101010101" charset="-122"/>
                <a:cs typeface="幼圆" panose="02010509060101010101" charset="-122"/>
              </a:rPr>
              <a:t>例：</a:t>
            </a:r>
            <a:r>
              <a:rPr sz="1600" spc="5" dirty="0">
                <a:solidFill>
                  <a:srgbClr val="0909C6"/>
                </a:solidFill>
                <a:latin typeface="幼圆" panose="02010509060101010101" charset="-122"/>
                <a:cs typeface="幼圆" panose="02010509060101010101" charset="-122"/>
              </a:rPr>
              <a:t>所</a:t>
            </a:r>
            <a:r>
              <a:rPr sz="1600" spc="-5" dirty="0">
                <a:solidFill>
                  <a:srgbClr val="0909C6"/>
                </a:solidFill>
                <a:latin typeface="幼圆" panose="02010509060101010101" charset="-122"/>
                <a:cs typeface="幼圆" panose="02010509060101010101" charset="-122"/>
              </a:rPr>
              <a:t>消耗的</a:t>
            </a:r>
            <a:r>
              <a:rPr sz="1600" spc="5" dirty="0">
                <a:solidFill>
                  <a:srgbClr val="0909C6"/>
                </a:solidFill>
                <a:latin typeface="幼圆" panose="02010509060101010101" charset="-122"/>
                <a:cs typeface="幼圆" panose="02010509060101010101" charset="-122"/>
              </a:rPr>
              <a:t>能</a:t>
            </a:r>
            <a:r>
              <a:rPr sz="1600" spc="-5" dirty="0">
                <a:solidFill>
                  <a:srgbClr val="0909C6"/>
                </a:solidFill>
                <a:latin typeface="幼圆" panose="02010509060101010101" charset="-122"/>
                <a:cs typeface="幼圆" panose="02010509060101010101" charset="-122"/>
              </a:rPr>
              <a:t>量、</a:t>
            </a:r>
            <a:r>
              <a:rPr sz="1600" spc="5" dirty="0">
                <a:solidFill>
                  <a:srgbClr val="0909C6"/>
                </a:solidFill>
                <a:latin typeface="幼圆" panose="02010509060101010101" charset="-122"/>
                <a:cs typeface="幼圆" panose="02010509060101010101" charset="-122"/>
              </a:rPr>
              <a:t>燃</a:t>
            </a:r>
            <a:r>
              <a:rPr sz="1600" spc="-5" dirty="0">
                <a:solidFill>
                  <a:srgbClr val="0909C6"/>
                </a:solidFill>
                <a:latin typeface="幼圆" panose="02010509060101010101" charset="-122"/>
                <a:cs typeface="幼圆" panose="02010509060101010101" charset="-122"/>
              </a:rPr>
              <a:t>料或电</a:t>
            </a:r>
            <a:r>
              <a:rPr sz="1600" spc="5" dirty="0">
                <a:solidFill>
                  <a:srgbClr val="0909C6"/>
                </a:solidFill>
                <a:latin typeface="幼圆" panose="02010509060101010101" charset="-122"/>
                <a:cs typeface="幼圆" panose="02010509060101010101" charset="-122"/>
              </a:rPr>
              <a:t>力</a:t>
            </a:r>
            <a:r>
              <a:rPr sz="1600" spc="-5" dirty="0">
                <a:solidFill>
                  <a:srgbClr val="0909C6"/>
                </a:solidFill>
                <a:latin typeface="幼圆" panose="02010509060101010101" charset="-122"/>
                <a:cs typeface="幼圆" panose="02010509060101010101" charset="-122"/>
              </a:rPr>
              <a:t>，或</a:t>
            </a:r>
            <a:r>
              <a:rPr sz="1600" spc="5" dirty="0">
                <a:solidFill>
                  <a:srgbClr val="0909C6"/>
                </a:solidFill>
                <a:latin typeface="幼圆" panose="02010509060101010101" charset="-122"/>
                <a:cs typeface="幼圆" panose="02010509060101010101" charset="-122"/>
              </a:rPr>
              <a:t>产</a:t>
            </a:r>
            <a:r>
              <a:rPr sz="1600" spc="-5" dirty="0">
                <a:solidFill>
                  <a:srgbClr val="0909C6"/>
                </a:solidFill>
                <a:latin typeface="幼圆" panose="02010509060101010101" charset="-122"/>
                <a:cs typeface="幼圆" panose="02010509060101010101" charset="-122"/>
              </a:rPr>
              <a:t>生的物</a:t>
            </a:r>
            <a:r>
              <a:rPr sz="1600" spc="5" dirty="0">
                <a:solidFill>
                  <a:srgbClr val="0909C6"/>
                </a:solidFill>
                <a:latin typeface="幼圆" panose="02010509060101010101" charset="-122"/>
                <a:cs typeface="幼圆" panose="02010509060101010101" charset="-122"/>
              </a:rPr>
              <a:t>质</a:t>
            </a:r>
            <a:r>
              <a:rPr sz="1600" spc="-5" dirty="0">
                <a:solidFill>
                  <a:srgbClr val="0909C6"/>
                </a:solidFill>
                <a:latin typeface="幼圆" panose="02010509060101010101" charset="-122"/>
                <a:cs typeface="幼圆" panose="02010509060101010101" charset="-122"/>
              </a:rPr>
              <a:t>、提</a:t>
            </a:r>
            <a:r>
              <a:rPr sz="1600" spc="5" dirty="0">
                <a:solidFill>
                  <a:srgbClr val="0909C6"/>
                </a:solidFill>
                <a:latin typeface="幼圆" panose="02010509060101010101" charset="-122"/>
                <a:cs typeface="幼圆" panose="02010509060101010101" charset="-122"/>
              </a:rPr>
              <a:t>供</a:t>
            </a:r>
            <a:r>
              <a:rPr sz="1600" spc="-5" dirty="0">
                <a:solidFill>
                  <a:srgbClr val="0909C6"/>
                </a:solidFill>
                <a:latin typeface="幼圆" panose="02010509060101010101" charset="-122"/>
                <a:cs typeface="幼圆" panose="02010509060101010101" charset="-122"/>
              </a:rPr>
              <a:t>的服务</a:t>
            </a:r>
            <a:r>
              <a:rPr sz="1600" spc="5" dirty="0">
                <a:solidFill>
                  <a:srgbClr val="0909C6"/>
                </a:solidFill>
                <a:latin typeface="幼圆" panose="02010509060101010101" charset="-122"/>
                <a:cs typeface="幼圆" panose="02010509060101010101" charset="-122"/>
              </a:rPr>
              <a:t>或</a:t>
            </a:r>
            <a:r>
              <a:rPr sz="1600" spc="-5" dirty="0">
                <a:solidFill>
                  <a:srgbClr val="0909C6"/>
                </a:solidFill>
                <a:latin typeface="幼圆" panose="02010509060101010101" charset="-122"/>
                <a:cs typeface="幼圆" panose="02010509060101010101" charset="-122"/>
              </a:rPr>
              <a:t>受到</a:t>
            </a:r>
            <a:r>
              <a:rPr sz="1600" spc="5" dirty="0">
                <a:solidFill>
                  <a:srgbClr val="0909C6"/>
                </a:solidFill>
                <a:latin typeface="幼圆" panose="02010509060101010101" charset="-122"/>
                <a:cs typeface="幼圆" panose="02010509060101010101" charset="-122"/>
              </a:rPr>
              <a:t>影</a:t>
            </a:r>
            <a:r>
              <a:rPr sz="1600" spc="-5" dirty="0">
                <a:solidFill>
                  <a:srgbClr val="0909C6"/>
                </a:solidFill>
                <a:latin typeface="幼圆" panose="02010509060101010101" charset="-122"/>
                <a:cs typeface="幼圆" panose="02010509060101010101" charset="-122"/>
              </a:rPr>
              <a:t>响 </a:t>
            </a:r>
            <a:r>
              <a:rPr sz="1600" spc="5" dirty="0">
                <a:solidFill>
                  <a:srgbClr val="0909C6"/>
                </a:solidFill>
                <a:latin typeface="幼圆" panose="02010509060101010101" charset="-122"/>
                <a:cs typeface="幼圆" panose="02010509060101010101" charset="-122"/>
              </a:rPr>
              <a:t>的</a:t>
            </a:r>
            <a:r>
              <a:rPr sz="1600" spc="-5" dirty="0">
                <a:solidFill>
                  <a:srgbClr val="0909C6"/>
                </a:solidFill>
                <a:latin typeface="幼圆" panose="02010509060101010101" charset="-122"/>
                <a:cs typeface="幼圆" panose="02010509060101010101" charset="-122"/>
              </a:rPr>
              <a:t>土地</a:t>
            </a:r>
            <a:r>
              <a:rPr sz="1600" spc="5" dirty="0">
                <a:solidFill>
                  <a:srgbClr val="0909C6"/>
                </a:solidFill>
                <a:latin typeface="幼圆" panose="02010509060101010101" charset="-122"/>
                <a:cs typeface="幼圆" panose="02010509060101010101" charset="-122"/>
              </a:rPr>
              <a:t>面</a:t>
            </a:r>
            <a:r>
              <a:rPr sz="1600" spc="-5" dirty="0">
                <a:solidFill>
                  <a:srgbClr val="0909C6"/>
                </a:solidFill>
                <a:latin typeface="幼圆" panose="02010509060101010101" charset="-122"/>
                <a:cs typeface="幼圆" panose="02010509060101010101" charset="-122"/>
              </a:rPr>
              <a:t>积。</a:t>
            </a:r>
            <a:endParaRPr sz="1600">
              <a:latin typeface="幼圆" panose="02010509060101010101" charset="-122"/>
              <a:cs typeface="幼圆" panose="02010509060101010101" charset="-122"/>
            </a:endParaRPr>
          </a:p>
          <a:p>
            <a:pPr>
              <a:lnSpc>
                <a:spcPct val="100000"/>
              </a:lnSpc>
              <a:spcBef>
                <a:spcPts val="25"/>
              </a:spcBef>
            </a:pPr>
            <a:endParaRPr sz="2350">
              <a:latin typeface="Times New Roman" panose="02020603050405020304"/>
              <a:cs typeface="Times New Roman" panose="02020603050405020304"/>
            </a:endParaRPr>
          </a:p>
          <a:p>
            <a:pPr marL="537845" lvl="2" indent="-525780">
              <a:lnSpc>
                <a:spcPct val="100000"/>
              </a:lnSpc>
              <a:buSzPct val="95000"/>
              <a:buFont typeface="Calibri" panose="020F0502020204030204"/>
              <a:buAutoNum type="arabicPeriod" startAt="2"/>
              <a:tabLst>
                <a:tab pos="538480" algn="l"/>
              </a:tabLst>
            </a:pPr>
            <a:r>
              <a:rPr sz="2000" b="1" spc="5" dirty="0">
                <a:latin typeface="幼圆" panose="02010509060101010101" charset="-122"/>
                <a:cs typeface="幼圆" panose="02010509060101010101" charset="-122"/>
              </a:rPr>
              <a:t>原始数据</a:t>
            </a:r>
            <a:endParaRPr sz="2000">
              <a:latin typeface="幼圆" panose="02010509060101010101" charset="-122"/>
              <a:cs typeface="幼圆" panose="02010509060101010101" charset="-122"/>
            </a:endParaRPr>
          </a:p>
          <a:p>
            <a:pPr marL="413385">
              <a:lnSpc>
                <a:spcPct val="100000"/>
              </a:lnSpc>
              <a:spcBef>
                <a:spcPts val="440"/>
              </a:spcBef>
            </a:pPr>
            <a:r>
              <a:rPr sz="1800" dirty="0">
                <a:latin typeface="幼圆" panose="02010509060101010101" charset="-122"/>
                <a:cs typeface="幼圆" panose="02010509060101010101" charset="-122"/>
              </a:rPr>
              <a:t>从直接测量或基于直接测量的计算中获得的过程或活动的量化值。</a:t>
            </a:r>
            <a:endParaRPr sz="1800">
              <a:latin typeface="幼圆" panose="02010509060101010101" charset="-122"/>
              <a:cs typeface="幼圆" panose="02010509060101010101" charset="-122"/>
            </a:endParaRPr>
          </a:p>
          <a:p>
            <a:pPr marL="812165">
              <a:lnSpc>
                <a:spcPct val="100000"/>
              </a:lnSpc>
              <a:spcBef>
                <a:spcPts val="395"/>
              </a:spcBef>
            </a:pPr>
            <a:r>
              <a:rPr sz="1600" spc="5" dirty="0">
                <a:solidFill>
                  <a:srgbClr val="0909C6"/>
                </a:solidFill>
                <a:latin typeface="幼圆" panose="02010509060101010101" charset="-122"/>
                <a:cs typeface="幼圆" panose="02010509060101010101" charset="-122"/>
              </a:rPr>
              <a:t>注</a:t>
            </a:r>
            <a:r>
              <a:rPr sz="1600" spc="-5" dirty="0">
                <a:solidFill>
                  <a:srgbClr val="0909C6"/>
                </a:solidFill>
                <a:latin typeface="Calibri" panose="020F0502020204030204"/>
                <a:cs typeface="Calibri" panose="020F0502020204030204"/>
              </a:rPr>
              <a:t>1</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原始数据</a:t>
            </a:r>
            <a:r>
              <a:rPr sz="1600" spc="-5" dirty="0">
                <a:solidFill>
                  <a:srgbClr val="0909C6"/>
                </a:solidFill>
                <a:latin typeface="幼圆" panose="02010509060101010101" charset="-122"/>
                <a:cs typeface="幼圆" panose="02010509060101010101" charset="-122"/>
              </a:rPr>
              <a:t>可包</a:t>
            </a:r>
            <a:r>
              <a:rPr sz="1600" spc="10" dirty="0">
                <a:solidFill>
                  <a:srgbClr val="0909C6"/>
                </a:solidFill>
                <a:latin typeface="幼圆" panose="02010509060101010101" charset="-122"/>
                <a:cs typeface="幼圆" panose="02010509060101010101" charset="-122"/>
              </a:rPr>
              <a:t>含</a:t>
            </a:r>
            <a:r>
              <a:rPr sz="1600" spc="-5" dirty="0">
                <a:solidFill>
                  <a:srgbClr val="0909C6"/>
                </a:solidFill>
                <a:latin typeface="Calibri" panose="020F0502020204030204"/>
                <a:cs typeface="Calibri" panose="020F0502020204030204"/>
              </a:rPr>
              <a:t>GHG</a:t>
            </a:r>
            <a:r>
              <a:rPr sz="1600" spc="5" dirty="0">
                <a:solidFill>
                  <a:srgbClr val="0909C6"/>
                </a:solidFill>
                <a:latin typeface="幼圆" panose="02010509060101010101" charset="-122"/>
                <a:cs typeface="幼圆" panose="02010509060101010101" charset="-122"/>
              </a:rPr>
              <a:t>排</a:t>
            </a:r>
            <a:r>
              <a:rPr sz="1600" spc="-5" dirty="0">
                <a:solidFill>
                  <a:srgbClr val="0909C6"/>
                </a:solidFill>
                <a:latin typeface="幼圆" panose="02010509060101010101" charset="-122"/>
                <a:cs typeface="幼圆" panose="02010509060101010101" charset="-122"/>
              </a:rPr>
              <a:t>放</a:t>
            </a:r>
            <a:r>
              <a:rPr sz="1600" spc="10" dirty="0">
                <a:solidFill>
                  <a:srgbClr val="0909C6"/>
                </a:solidFill>
                <a:latin typeface="幼圆" panose="02010509060101010101" charset="-122"/>
                <a:cs typeface="幼圆" panose="02010509060101010101" charset="-122"/>
              </a:rPr>
              <a:t>因</a:t>
            </a:r>
            <a:r>
              <a:rPr sz="1600" spc="-5" dirty="0">
                <a:solidFill>
                  <a:srgbClr val="0909C6"/>
                </a:solidFill>
                <a:latin typeface="幼圆" panose="02010509060101010101" charset="-122"/>
                <a:cs typeface="幼圆" panose="02010509060101010101" charset="-122"/>
              </a:rPr>
              <a:t>子（</a:t>
            </a:r>
            <a:r>
              <a:rPr sz="1600" spc="-5" dirty="0">
                <a:solidFill>
                  <a:srgbClr val="0909C6"/>
                </a:solidFill>
                <a:latin typeface="Calibri" panose="020F0502020204030204"/>
                <a:cs typeface="Calibri" panose="020F0502020204030204"/>
              </a:rPr>
              <a:t>3.1.7</a:t>
            </a:r>
            <a:r>
              <a:rPr sz="1600" spc="-5" dirty="0">
                <a:solidFill>
                  <a:srgbClr val="0909C6"/>
                </a:solidFill>
                <a:latin typeface="幼圆" panose="02010509060101010101" charset="-122"/>
                <a:cs typeface="幼圆" panose="02010509060101010101" charset="-122"/>
              </a:rPr>
              <a:t>）</a:t>
            </a:r>
            <a:r>
              <a:rPr sz="1600" spc="10" dirty="0">
                <a:solidFill>
                  <a:srgbClr val="0909C6"/>
                </a:solidFill>
                <a:latin typeface="幼圆" panose="02010509060101010101" charset="-122"/>
                <a:cs typeface="幼圆" panose="02010509060101010101" charset="-122"/>
              </a:rPr>
              <a:t>或</a:t>
            </a:r>
            <a:r>
              <a:rPr sz="1600" spc="-5" dirty="0">
                <a:solidFill>
                  <a:srgbClr val="0909C6"/>
                </a:solidFill>
                <a:latin typeface="Calibri" panose="020F0502020204030204"/>
                <a:cs typeface="Calibri" panose="020F0502020204030204"/>
              </a:rPr>
              <a:t>GHG</a:t>
            </a:r>
            <a:r>
              <a:rPr sz="1600" spc="5" dirty="0">
                <a:solidFill>
                  <a:srgbClr val="0909C6"/>
                </a:solidFill>
                <a:latin typeface="幼圆" panose="02010509060101010101" charset="-122"/>
                <a:cs typeface="幼圆" panose="02010509060101010101" charset="-122"/>
              </a:rPr>
              <a:t>清除</a:t>
            </a:r>
            <a:r>
              <a:rPr sz="1600" spc="-5" dirty="0">
                <a:solidFill>
                  <a:srgbClr val="0909C6"/>
                </a:solidFill>
                <a:latin typeface="幼圆" panose="02010509060101010101" charset="-122"/>
                <a:cs typeface="幼圆" panose="02010509060101010101" charset="-122"/>
              </a:rPr>
              <a:t>因子（</a:t>
            </a:r>
            <a:r>
              <a:rPr sz="1600" spc="-5" dirty="0">
                <a:solidFill>
                  <a:srgbClr val="0909C6"/>
                </a:solidFill>
                <a:latin typeface="Calibri" panose="020F0502020204030204"/>
                <a:cs typeface="Calibri" panose="020F0502020204030204"/>
              </a:rPr>
              <a:t>3.1.8</a:t>
            </a:r>
            <a:r>
              <a:rPr sz="1600" spc="-5" dirty="0">
                <a:solidFill>
                  <a:srgbClr val="0909C6"/>
                </a:solidFill>
                <a:latin typeface="幼圆" panose="02010509060101010101" charset="-122"/>
                <a:cs typeface="幼圆" panose="02010509060101010101" charset="-122"/>
              </a:rPr>
              <a:t>）和</a:t>
            </a:r>
            <a:r>
              <a:rPr sz="1600" spc="-10" dirty="0">
                <a:solidFill>
                  <a:srgbClr val="0909C6"/>
                </a:solidFill>
                <a:latin typeface="Calibri" panose="020F0502020204030204"/>
                <a:cs typeface="Calibri" panose="020F0502020204030204"/>
              </a:rPr>
              <a:t>/</a:t>
            </a:r>
            <a:r>
              <a:rPr sz="1600" spc="-5" dirty="0">
                <a:solidFill>
                  <a:srgbClr val="0909C6"/>
                </a:solidFill>
                <a:latin typeface="幼圆" panose="02010509060101010101" charset="-122"/>
                <a:cs typeface="幼圆" panose="02010509060101010101" charset="-122"/>
              </a:rPr>
              <a:t>或</a:t>
            </a:r>
            <a:endParaRPr sz="1600">
              <a:latin typeface="幼圆" panose="02010509060101010101" charset="-122"/>
              <a:cs typeface="幼圆" panose="02010509060101010101" charset="-122"/>
            </a:endParaRPr>
          </a:p>
          <a:p>
            <a:pPr marL="812165">
              <a:lnSpc>
                <a:spcPct val="100000"/>
              </a:lnSpc>
            </a:pPr>
            <a:r>
              <a:rPr sz="1600" spc="-5" dirty="0">
                <a:solidFill>
                  <a:srgbClr val="0909C6"/>
                </a:solidFill>
                <a:latin typeface="Calibri" panose="020F0502020204030204"/>
                <a:cs typeface="Calibri" panose="020F0502020204030204"/>
              </a:rPr>
              <a:t>GHG</a:t>
            </a:r>
            <a:r>
              <a:rPr sz="1600" dirty="0">
                <a:solidFill>
                  <a:srgbClr val="0909C6"/>
                </a:solidFill>
                <a:latin typeface="幼圆" panose="02010509060101010101" charset="-122"/>
                <a:cs typeface="幼圆" panose="02010509060101010101" charset="-122"/>
              </a:rPr>
              <a:t>活动数据</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Calibri" panose="020F0502020204030204"/>
                <a:cs typeface="Calibri" panose="020F0502020204030204"/>
              </a:rPr>
              <a:t>3.2.1</a:t>
            </a:r>
            <a:r>
              <a:rPr sz="1600" spc="-5" dirty="0">
                <a:solidFill>
                  <a:srgbClr val="0909C6"/>
                </a:solidFill>
                <a:latin typeface="幼圆" panose="02010509060101010101" charset="-122"/>
                <a:cs typeface="幼圆" panose="02010509060101010101" charset="-122"/>
              </a:rPr>
              <a:t>）</a:t>
            </a:r>
            <a:r>
              <a:rPr sz="1600" dirty="0">
                <a:solidFill>
                  <a:srgbClr val="0909C6"/>
                </a:solidFill>
                <a:latin typeface="幼圆" panose="02010509060101010101" charset="-122"/>
                <a:cs typeface="幼圆" panose="02010509060101010101" charset="-122"/>
              </a:rPr>
              <a:t>。</a:t>
            </a:r>
            <a:endParaRPr sz="1600">
              <a:latin typeface="幼圆" panose="02010509060101010101" charset="-122"/>
              <a:cs typeface="幼圆" panose="02010509060101010101" charset="-122"/>
            </a:endParaRPr>
          </a:p>
          <a:p>
            <a:pPr>
              <a:lnSpc>
                <a:spcPct val="100000"/>
              </a:lnSpc>
            </a:pPr>
            <a:endParaRPr sz="1700">
              <a:latin typeface="Times New Roman" panose="02020603050405020304"/>
              <a:cs typeface="Times New Roman" panose="02020603050405020304"/>
            </a:endParaRPr>
          </a:p>
          <a:p>
            <a:pPr marL="537845" lvl="2" indent="-525780">
              <a:lnSpc>
                <a:spcPct val="100000"/>
              </a:lnSpc>
              <a:spcBef>
                <a:spcPts val="1390"/>
              </a:spcBef>
              <a:buSzPct val="95000"/>
              <a:buFont typeface="Calibri" panose="020F0502020204030204"/>
              <a:buAutoNum type="arabicPeriod" startAt="3"/>
              <a:tabLst>
                <a:tab pos="538480" algn="l"/>
              </a:tabLst>
            </a:pPr>
            <a:r>
              <a:rPr sz="2000" b="1" spc="5" dirty="0">
                <a:latin typeface="幼圆" panose="02010509060101010101" charset="-122"/>
                <a:cs typeface="幼圆" panose="02010509060101010101" charset="-122"/>
              </a:rPr>
              <a:t>具体现场</a:t>
            </a:r>
            <a:r>
              <a:rPr sz="2000" b="1" spc="-5" dirty="0">
                <a:latin typeface="幼圆" panose="02010509060101010101" charset="-122"/>
                <a:cs typeface="幼圆" panose="02010509060101010101" charset="-122"/>
              </a:rPr>
              <a:t>数据</a:t>
            </a:r>
            <a:endParaRPr sz="2000">
              <a:latin typeface="幼圆" panose="02010509060101010101" charset="-122"/>
              <a:cs typeface="幼圆" panose="02010509060101010101" charset="-122"/>
            </a:endParaRPr>
          </a:p>
          <a:p>
            <a:pPr marL="413385">
              <a:lnSpc>
                <a:spcPct val="100000"/>
              </a:lnSpc>
              <a:spcBef>
                <a:spcPts val="440"/>
              </a:spcBef>
            </a:pPr>
            <a:r>
              <a:rPr sz="1800" dirty="0">
                <a:latin typeface="幼圆" panose="02010509060101010101" charset="-122"/>
                <a:cs typeface="幼圆" panose="02010509060101010101" charset="-122"/>
              </a:rPr>
              <a:t>组织边界（</a:t>
            </a:r>
            <a:r>
              <a:rPr sz="1800" dirty="0">
                <a:latin typeface="Calibri" panose="020F0502020204030204"/>
                <a:cs typeface="Calibri" panose="020F0502020204030204"/>
              </a:rPr>
              <a:t>3.4.7</a:t>
            </a:r>
            <a:r>
              <a:rPr sz="1800" dirty="0">
                <a:latin typeface="幼圆" panose="02010509060101010101" charset="-122"/>
                <a:cs typeface="幼圆" panose="02010509060101010101" charset="-122"/>
              </a:rPr>
              <a:t>）内取得的原始数据（</a:t>
            </a:r>
            <a:r>
              <a:rPr sz="1800" dirty="0">
                <a:latin typeface="Calibri" panose="020F0502020204030204"/>
                <a:cs typeface="Calibri" panose="020F0502020204030204"/>
              </a:rPr>
              <a:t>3.2.2</a:t>
            </a:r>
            <a:r>
              <a:rPr sz="1800" dirty="0">
                <a:latin typeface="幼圆" panose="02010509060101010101" charset="-122"/>
                <a:cs typeface="幼圆" panose="02010509060101010101" charset="-122"/>
              </a:rPr>
              <a:t>）。</a:t>
            </a:r>
            <a:endParaRPr sz="1800">
              <a:latin typeface="幼圆" panose="02010509060101010101" charset="-122"/>
              <a:cs typeface="幼圆" panose="02010509060101010101" charset="-122"/>
            </a:endParaRPr>
          </a:p>
          <a:p>
            <a:pPr marL="812165">
              <a:lnSpc>
                <a:spcPct val="100000"/>
              </a:lnSpc>
              <a:spcBef>
                <a:spcPts val="390"/>
              </a:spcBef>
            </a:pPr>
            <a:r>
              <a:rPr sz="1600" dirty="0">
                <a:solidFill>
                  <a:srgbClr val="0909C6"/>
                </a:solidFill>
                <a:latin typeface="幼圆" panose="02010509060101010101" charset="-122"/>
                <a:cs typeface="幼圆" panose="02010509060101010101" charset="-122"/>
              </a:rPr>
              <a:t>注</a:t>
            </a:r>
            <a:r>
              <a:rPr sz="1600" spc="-5" dirty="0">
                <a:solidFill>
                  <a:srgbClr val="0909C6"/>
                </a:solidFill>
                <a:latin typeface="Calibri" panose="020F0502020204030204"/>
                <a:cs typeface="Calibri" panose="020F0502020204030204"/>
              </a:rPr>
              <a:t>1</a:t>
            </a:r>
            <a:r>
              <a:rPr sz="1600" spc="-5" dirty="0">
                <a:solidFill>
                  <a:srgbClr val="0909C6"/>
                </a:solidFill>
                <a:latin typeface="幼圆" panose="02010509060101010101" charset="-122"/>
                <a:cs typeface="幼圆" panose="02010509060101010101" charset="-122"/>
              </a:rPr>
              <a:t>：</a:t>
            </a:r>
            <a:r>
              <a:rPr sz="1600" dirty="0">
                <a:solidFill>
                  <a:srgbClr val="0909C6"/>
                </a:solidFill>
                <a:latin typeface="幼圆" panose="02010509060101010101" charset="-122"/>
                <a:cs typeface="幼圆" panose="02010509060101010101" charset="-122"/>
              </a:rPr>
              <a:t>所有具体</a:t>
            </a:r>
            <a:r>
              <a:rPr sz="1600" spc="-5" dirty="0">
                <a:solidFill>
                  <a:srgbClr val="0909C6"/>
                </a:solidFill>
                <a:latin typeface="幼圆" panose="02010509060101010101" charset="-122"/>
                <a:cs typeface="幼圆" panose="02010509060101010101" charset="-122"/>
              </a:rPr>
              <a:t>现</a:t>
            </a:r>
            <a:r>
              <a:rPr sz="1600" spc="-10" dirty="0">
                <a:solidFill>
                  <a:srgbClr val="0909C6"/>
                </a:solidFill>
                <a:latin typeface="幼圆" panose="02010509060101010101" charset="-122"/>
                <a:cs typeface="幼圆" panose="02010509060101010101" charset="-122"/>
              </a:rPr>
              <a:t>场</a:t>
            </a:r>
            <a:r>
              <a:rPr sz="1600" dirty="0">
                <a:solidFill>
                  <a:srgbClr val="0909C6"/>
                </a:solidFill>
                <a:latin typeface="幼圆" panose="02010509060101010101" charset="-122"/>
                <a:cs typeface="幼圆" panose="02010509060101010101" charset="-122"/>
              </a:rPr>
              <a:t>数</a:t>
            </a:r>
            <a:r>
              <a:rPr sz="1600" spc="-5" dirty="0">
                <a:solidFill>
                  <a:srgbClr val="0909C6"/>
                </a:solidFill>
                <a:latin typeface="幼圆" panose="02010509060101010101" charset="-122"/>
                <a:cs typeface="幼圆" panose="02010509060101010101" charset="-122"/>
              </a:rPr>
              <a:t>据</a:t>
            </a:r>
            <a:r>
              <a:rPr sz="1600" spc="-10" dirty="0">
                <a:solidFill>
                  <a:srgbClr val="0909C6"/>
                </a:solidFill>
                <a:latin typeface="幼圆" panose="02010509060101010101" charset="-122"/>
                <a:cs typeface="幼圆" panose="02010509060101010101" charset="-122"/>
              </a:rPr>
              <a:t>均</a:t>
            </a:r>
            <a:r>
              <a:rPr sz="1600" dirty="0">
                <a:solidFill>
                  <a:srgbClr val="0909C6"/>
                </a:solidFill>
                <a:latin typeface="幼圆" panose="02010509060101010101" charset="-122"/>
                <a:cs typeface="幼圆" panose="02010509060101010101" charset="-122"/>
              </a:rPr>
              <a:t>为</a:t>
            </a:r>
            <a:r>
              <a:rPr sz="1600" spc="-5" dirty="0">
                <a:solidFill>
                  <a:srgbClr val="0909C6"/>
                </a:solidFill>
                <a:latin typeface="幼圆" panose="02010509060101010101" charset="-122"/>
                <a:cs typeface="幼圆" panose="02010509060101010101" charset="-122"/>
              </a:rPr>
              <a:t>原</a:t>
            </a:r>
            <a:r>
              <a:rPr sz="1600" spc="-10" dirty="0">
                <a:solidFill>
                  <a:srgbClr val="0909C6"/>
                </a:solidFill>
                <a:latin typeface="幼圆" panose="02010509060101010101" charset="-122"/>
                <a:cs typeface="幼圆" panose="02010509060101010101" charset="-122"/>
              </a:rPr>
              <a:t>始</a:t>
            </a:r>
            <a:r>
              <a:rPr sz="1600" dirty="0">
                <a:solidFill>
                  <a:srgbClr val="0909C6"/>
                </a:solidFill>
                <a:latin typeface="幼圆" panose="02010509060101010101" charset="-122"/>
                <a:cs typeface="幼圆" panose="02010509060101010101" charset="-122"/>
              </a:rPr>
              <a:t>数</a:t>
            </a:r>
            <a:r>
              <a:rPr sz="1600" spc="-5" dirty="0">
                <a:solidFill>
                  <a:srgbClr val="0909C6"/>
                </a:solidFill>
                <a:latin typeface="幼圆" panose="02010509060101010101" charset="-122"/>
                <a:cs typeface="幼圆" panose="02010509060101010101" charset="-122"/>
              </a:rPr>
              <a:t>据</a:t>
            </a:r>
            <a:r>
              <a:rPr sz="1600" spc="-10" dirty="0">
                <a:solidFill>
                  <a:srgbClr val="0909C6"/>
                </a:solidFill>
                <a:latin typeface="幼圆" panose="02010509060101010101" charset="-122"/>
                <a:cs typeface="幼圆" panose="02010509060101010101" charset="-122"/>
              </a:rPr>
              <a:t>，</a:t>
            </a:r>
            <a:r>
              <a:rPr sz="1600" dirty="0">
                <a:solidFill>
                  <a:srgbClr val="0909C6"/>
                </a:solidFill>
                <a:latin typeface="幼圆" panose="02010509060101010101" charset="-122"/>
                <a:cs typeface="幼圆" panose="02010509060101010101" charset="-122"/>
              </a:rPr>
              <a:t>但</a:t>
            </a:r>
            <a:r>
              <a:rPr sz="1600" spc="-5" dirty="0">
                <a:solidFill>
                  <a:srgbClr val="0909C6"/>
                </a:solidFill>
                <a:latin typeface="幼圆" panose="02010509060101010101" charset="-122"/>
                <a:cs typeface="幼圆" panose="02010509060101010101" charset="-122"/>
              </a:rPr>
              <a:t>并</a:t>
            </a:r>
            <a:r>
              <a:rPr sz="1600" spc="-10" dirty="0">
                <a:solidFill>
                  <a:srgbClr val="0909C6"/>
                </a:solidFill>
                <a:latin typeface="幼圆" panose="02010509060101010101" charset="-122"/>
                <a:cs typeface="幼圆" panose="02010509060101010101" charset="-122"/>
              </a:rPr>
              <a:t>非</a:t>
            </a:r>
            <a:r>
              <a:rPr sz="1600" dirty="0">
                <a:solidFill>
                  <a:srgbClr val="0909C6"/>
                </a:solidFill>
                <a:latin typeface="幼圆" panose="02010509060101010101" charset="-122"/>
                <a:cs typeface="幼圆" panose="02010509060101010101" charset="-122"/>
              </a:rPr>
              <a:t>全</a:t>
            </a:r>
            <a:r>
              <a:rPr sz="1600" spc="-5" dirty="0">
                <a:solidFill>
                  <a:srgbClr val="0909C6"/>
                </a:solidFill>
                <a:latin typeface="幼圆" panose="02010509060101010101" charset="-122"/>
                <a:cs typeface="幼圆" panose="02010509060101010101" charset="-122"/>
              </a:rPr>
              <a:t>部</a:t>
            </a:r>
            <a:r>
              <a:rPr sz="1600" spc="-10" dirty="0">
                <a:solidFill>
                  <a:srgbClr val="0909C6"/>
                </a:solidFill>
                <a:latin typeface="幼圆" panose="02010509060101010101" charset="-122"/>
                <a:cs typeface="幼圆" panose="02010509060101010101" charset="-122"/>
              </a:rPr>
              <a:t>原</a:t>
            </a:r>
            <a:r>
              <a:rPr sz="1600" dirty="0">
                <a:solidFill>
                  <a:srgbClr val="0909C6"/>
                </a:solidFill>
                <a:latin typeface="幼圆" panose="02010509060101010101" charset="-122"/>
                <a:cs typeface="幼圆" panose="02010509060101010101" charset="-122"/>
              </a:rPr>
              <a:t>始</a:t>
            </a:r>
            <a:r>
              <a:rPr sz="1600" spc="-5" dirty="0">
                <a:solidFill>
                  <a:srgbClr val="0909C6"/>
                </a:solidFill>
                <a:latin typeface="幼圆" panose="02010509060101010101" charset="-122"/>
                <a:cs typeface="幼圆" panose="02010509060101010101" charset="-122"/>
              </a:rPr>
              <a:t>数</a:t>
            </a:r>
            <a:r>
              <a:rPr sz="1600" spc="-10" dirty="0">
                <a:solidFill>
                  <a:srgbClr val="0909C6"/>
                </a:solidFill>
                <a:latin typeface="幼圆" panose="02010509060101010101" charset="-122"/>
                <a:cs typeface="幼圆" panose="02010509060101010101" charset="-122"/>
              </a:rPr>
              <a:t>据</a:t>
            </a:r>
            <a:r>
              <a:rPr sz="1600" dirty="0">
                <a:solidFill>
                  <a:srgbClr val="0909C6"/>
                </a:solidFill>
                <a:latin typeface="幼圆" panose="02010509060101010101" charset="-122"/>
                <a:cs typeface="幼圆" panose="02010509060101010101" charset="-122"/>
              </a:rPr>
              <a:t>均</a:t>
            </a:r>
            <a:r>
              <a:rPr sz="1600" spc="-5" dirty="0">
                <a:solidFill>
                  <a:srgbClr val="0909C6"/>
                </a:solidFill>
                <a:latin typeface="幼圆" panose="02010509060101010101" charset="-122"/>
                <a:cs typeface="幼圆" panose="02010509060101010101" charset="-122"/>
              </a:rPr>
              <a:t>为</a:t>
            </a:r>
            <a:r>
              <a:rPr sz="1600" spc="-10" dirty="0">
                <a:solidFill>
                  <a:srgbClr val="0909C6"/>
                </a:solidFill>
                <a:latin typeface="幼圆" panose="02010509060101010101" charset="-122"/>
                <a:cs typeface="幼圆" panose="02010509060101010101" charset="-122"/>
              </a:rPr>
              <a:t>具</a:t>
            </a:r>
            <a:r>
              <a:rPr sz="1600" dirty="0">
                <a:solidFill>
                  <a:srgbClr val="0909C6"/>
                </a:solidFill>
                <a:latin typeface="幼圆" panose="02010509060101010101" charset="-122"/>
                <a:cs typeface="幼圆" panose="02010509060101010101" charset="-122"/>
              </a:rPr>
              <a:t>体</a:t>
            </a:r>
            <a:r>
              <a:rPr sz="1600" spc="-5" dirty="0">
                <a:solidFill>
                  <a:srgbClr val="0909C6"/>
                </a:solidFill>
                <a:latin typeface="幼圆" panose="02010509060101010101" charset="-122"/>
                <a:cs typeface="幼圆" panose="02010509060101010101" charset="-122"/>
              </a:rPr>
              <a:t>现</a:t>
            </a:r>
            <a:r>
              <a:rPr sz="1600" spc="-10" dirty="0">
                <a:solidFill>
                  <a:srgbClr val="0909C6"/>
                </a:solidFill>
                <a:latin typeface="幼圆" panose="02010509060101010101" charset="-122"/>
                <a:cs typeface="幼圆" panose="02010509060101010101" charset="-122"/>
              </a:rPr>
              <a:t>场</a:t>
            </a:r>
            <a:r>
              <a:rPr sz="1600" spc="-5" dirty="0">
                <a:solidFill>
                  <a:srgbClr val="0909C6"/>
                </a:solidFill>
                <a:latin typeface="幼圆" panose="02010509060101010101" charset="-122"/>
                <a:cs typeface="幼圆" panose="02010509060101010101" charset="-122"/>
              </a:rPr>
              <a:t>数</a:t>
            </a:r>
            <a:endParaRPr sz="1600">
              <a:latin typeface="幼圆" panose="02010509060101010101" charset="-122"/>
              <a:cs typeface="幼圆" panose="02010509060101010101" charset="-122"/>
            </a:endParaRPr>
          </a:p>
          <a:p>
            <a:pPr marL="812165">
              <a:lnSpc>
                <a:spcPct val="100000"/>
              </a:lnSpc>
              <a:spcBef>
                <a:spcPts val="5"/>
              </a:spcBef>
            </a:pPr>
            <a:r>
              <a:rPr sz="1600" spc="5" dirty="0">
                <a:solidFill>
                  <a:srgbClr val="0909C6"/>
                </a:solidFill>
                <a:latin typeface="幼圆" panose="02010509060101010101" charset="-122"/>
                <a:cs typeface="幼圆" panose="02010509060101010101" charset="-122"/>
              </a:rPr>
              <a:t>据。</a:t>
            </a:r>
            <a:endParaRPr sz="1600">
              <a:latin typeface="幼圆" panose="02010509060101010101" charset="-122"/>
              <a:cs typeface="幼圆" panose="02010509060101010101"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528722" y="838326"/>
            <a:ext cx="7134859"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3.2</a:t>
            </a:r>
            <a:r>
              <a:rPr spc="-45" dirty="0">
                <a:latin typeface="Calibri" panose="020F0502020204030204"/>
                <a:cs typeface="Calibri" panose="020F0502020204030204"/>
              </a:rPr>
              <a:t> </a:t>
            </a:r>
            <a:r>
              <a:rPr spc="10" dirty="0"/>
              <a:t>与</a:t>
            </a:r>
            <a:r>
              <a:rPr spc="-5" dirty="0">
                <a:latin typeface="Calibri" panose="020F0502020204030204"/>
                <a:cs typeface="Calibri" panose="020F0502020204030204"/>
              </a:rPr>
              <a:t>GHG</a:t>
            </a:r>
            <a:r>
              <a:rPr spc="5" dirty="0"/>
              <a:t>盘</a:t>
            </a:r>
            <a:r>
              <a:rPr spc="-5" dirty="0"/>
              <a:t>查程序相</a:t>
            </a:r>
            <a:r>
              <a:rPr spc="-10" dirty="0"/>
              <a:t>关</a:t>
            </a:r>
            <a:r>
              <a:rPr spc="-5" dirty="0"/>
              <a:t>的术语</a:t>
            </a:r>
            <a:r>
              <a:rPr dirty="0"/>
              <a:t>（</a:t>
            </a:r>
            <a:r>
              <a:rPr dirty="0">
                <a:latin typeface="Calibri" panose="020F0502020204030204"/>
                <a:cs typeface="Calibri" panose="020F0502020204030204"/>
              </a:rPr>
              <a:t>14</a:t>
            </a:r>
            <a:r>
              <a:rPr dirty="0"/>
              <a:t>个）</a:t>
            </a:r>
            <a:endParaRPr dirty="0"/>
          </a:p>
        </p:txBody>
      </p:sp>
      <p:sp>
        <p:nvSpPr>
          <p:cNvPr id="3" name="object 3"/>
          <p:cNvSpPr/>
          <p:nvPr/>
        </p:nvSpPr>
        <p:spPr>
          <a:xfrm>
            <a:off x="2108200" y="190601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65399" y="2258060"/>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3022599" y="2575051"/>
            <a:ext cx="140208" cy="141732"/>
          </a:xfrm>
          <a:prstGeom prst="rect">
            <a:avLst/>
          </a:prstGeom>
          <a:blipFill>
            <a:blip r:embed="rId4" cstate="print"/>
            <a:stretch>
              <a:fillRect/>
            </a:stretch>
          </a:blipFill>
        </p:spPr>
        <p:txBody>
          <a:bodyPr wrap="square" lIns="0" tIns="0" rIns="0" bIns="0" rtlCol="0"/>
          <a:lstStyle/>
          <a:p/>
        </p:txBody>
      </p:sp>
      <p:sp>
        <p:nvSpPr>
          <p:cNvPr id="6" name="object 6"/>
          <p:cNvSpPr/>
          <p:nvPr/>
        </p:nvSpPr>
        <p:spPr>
          <a:xfrm>
            <a:off x="2108200" y="3259328"/>
            <a:ext cx="178308" cy="178308"/>
          </a:xfrm>
          <a:prstGeom prst="rect">
            <a:avLst/>
          </a:prstGeom>
          <a:blipFill>
            <a:blip r:embed="rId2" cstate="print"/>
            <a:stretch>
              <a:fillRect/>
            </a:stretch>
          </a:blipFill>
        </p:spPr>
        <p:txBody>
          <a:bodyPr wrap="square" lIns="0" tIns="0" rIns="0" bIns="0" rtlCol="0"/>
          <a:lstStyle/>
          <a:p/>
        </p:txBody>
      </p:sp>
      <p:sp>
        <p:nvSpPr>
          <p:cNvPr id="7" name="object 7"/>
          <p:cNvSpPr/>
          <p:nvPr/>
        </p:nvSpPr>
        <p:spPr>
          <a:xfrm>
            <a:off x="2565399" y="3611372"/>
            <a:ext cx="152400" cy="160020"/>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2565399" y="3940555"/>
            <a:ext cx="152400" cy="160019"/>
          </a:xfrm>
          <a:prstGeom prst="rect">
            <a:avLst/>
          </a:prstGeom>
          <a:blipFill>
            <a:blip r:embed="rId3" cstate="print"/>
            <a:stretch>
              <a:fillRect/>
            </a:stretch>
          </a:blipFill>
        </p:spPr>
        <p:txBody>
          <a:bodyPr wrap="square" lIns="0" tIns="0" rIns="0" bIns="0" rtlCol="0"/>
          <a:lstStyle/>
          <a:p/>
        </p:txBody>
      </p:sp>
      <p:sp>
        <p:nvSpPr>
          <p:cNvPr id="9" name="object 9"/>
          <p:cNvSpPr/>
          <p:nvPr/>
        </p:nvSpPr>
        <p:spPr>
          <a:xfrm>
            <a:off x="3022599" y="4257548"/>
            <a:ext cx="140208" cy="141731"/>
          </a:xfrm>
          <a:prstGeom prst="rect">
            <a:avLst/>
          </a:prstGeom>
          <a:blipFill>
            <a:blip r:embed="rId4" cstate="print"/>
            <a:stretch>
              <a:fillRect/>
            </a:stretch>
          </a:blipFill>
        </p:spPr>
        <p:txBody>
          <a:bodyPr wrap="square" lIns="0" tIns="0" rIns="0" bIns="0" rtlCol="0"/>
          <a:lstStyle/>
          <a:p/>
        </p:txBody>
      </p:sp>
      <p:sp>
        <p:nvSpPr>
          <p:cNvPr id="10" name="object 10"/>
          <p:cNvSpPr/>
          <p:nvPr/>
        </p:nvSpPr>
        <p:spPr>
          <a:xfrm>
            <a:off x="3022599" y="4550155"/>
            <a:ext cx="140208" cy="141731"/>
          </a:xfrm>
          <a:prstGeom prst="rect">
            <a:avLst/>
          </a:prstGeom>
          <a:blipFill>
            <a:blip r:embed="rId4" cstate="print"/>
            <a:stretch>
              <a:fillRect/>
            </a:stretch>
          </a:blipFill>
        </p:spPr>
        <p:txBody>
          <a:bodyPr wrap="square" lIns="0" tIns="0" rIns="0" bIns="0" rtlCol="0"/>
          <a:lstStyle/>
          <a:p/>
        </p:txBody>
      </p:sp>
      <p:sp>
        <p:nvSpPr>
          <p:cNvPr id="11" name="object 11"/>
          <p:cNvSpPr/>
          <p:nvPr/>
        </p:nvSpPr>
        <p:spPr>
          <a:xfrm>
            <a:off x="3022599" y="5086604"/>
            <a:ext cx="140208" cy="141731"/>
          </a:xfrm>
          <a:prstGeom prst="rect">
            <a:avLst/>
          </a:prstGeom>
          <a:blipFill>
            <a:blip r:embed="rId4" cstate="print"/>
            <a:stretch>
              <a:fillRect/>
            </a:stretch>
          </a:blipFill>
        </p:spPr>
        <p:txBody>
          <a:bodyPr wrap="square" lIns="0" tIns="0" rIns="0" bIns="0" rtlCol="0"/>
          <a:lstStyle/>
          <a:p/>
        </p:txBody>
      </p:sp>
      <p:sp>
        <p:nvSpPr>
          <p:cNvPr id="12" name="object 12"/>
          <p:cNvSpPr txBox="1"/>
          <p:nvPr/>
        </p:nvSpPr>
        <p:spPr>
          <a:xfrm>
            <a:off x="2438704" y="1752603"/>
            <a:ext cx="7780655" cy="3560445"/>
          </a:xfrm>
          <a:prstGeom prst="rect">
            <a:avLst/>
          </a:prstGeom>
        </p:spPr>
        <p:txBody>
          <a:bodyPr vert="horz" wrap="square" lIns="0" tIns="74930" rIns="0" bIns="0" rtlCol="0">
            <a:spAutoFit/>
          </a:bodyPr>
          <a:lstStyle/>
          <a:p>
            <a:pPr marL="537845" lvl="2" indent="-525780">
              <a:lnSpc>
                <a:spcPct val="100000"/>
              </a:lnSpc>
              <a:spcBef>
                <a:spcPts val="590"/>
              </a:spcBef>
              <a:buSzPct val="95000"/>
              <a:buFont typeface="Calibri" panose="020F0502020204030204"/>
              <a:buAutoNum type="arabicPeriod" startAt="4"/>
              <a:tabLst>
                <a:tab pos="538480" algn="l"/>
              </a:tabLst>
            </a:pPr>
            <a:r>
              <a:rPr sz="2000" b="1" spc="5" dirty="0">
                <a:latin typeface="幼圆" panose="02010509060101010101" charset="-122"/>
                <a:cs typeface="幼圆" panose="02010509060101010101" charset="-122"/>
              </a:rPr>
              <a:t>二手数据</a:t>
            </a:r>
            <a:endParaRPr sz="2000">
              <a:latin typeface="幼圆" panose="02010509060101010101" charset="-122"/>
              <a:cs typeface="幼圆" panose="02010509060101010101" charset="-122"/>
            </a:endParaRPr>
          </a:p>
          <a:p>
            <a:pPr marL="413385">
              <a:lnSpc>
                <a:spcPct val="100000"/>
              </a:lnSpc>
              <a:spcBef>
                <a:spcPts val="440"/>
              </a:spcBef>
            </a:pPr>
            <a:r>
              <a:rPr sz="1800" dirty="0">
                <a:latin typeface="幼圆" panose="02010509060101010101" charset="-122"/>
                <a:cs typeface="幼圆" panose="02010509060101010101" charset="-122"/>
              </a:rPr>
              <a:t>不是来自原始数据源的数据来源（</a:t>
            </a:r>
            <a:r>
              <a:rPr sz="1800" dirty="0">
                <a:latin typeface="Calibri" panose="020F0502020204030204"/>
                <a:cs typeface="Calibri" panose="020F0502020204030204"/>
              </a:rPr>
              <a:t>3.2.2</a:t>
            </a:r>
            <a:r>
              <a:rPr sz="1800" dirty="0">
                <a:latin typeface="幼圆" panose="02010509060101010101" charset="-122"/>
                <a:cs typeface="幼圆" panose="02010509060101010101" charset="-122"/>
              </a:rPr>
              <a:t>）。</a:t>
            </a:r>
            <a:endParaRPr sz="1800">
              <a:latin typeface="幼圆" panose="02010509060101010101" charset="-122"/>
              <a:cs typeface="幼圆" panose="02010509060101010101" charset="-122"/>
            </a:endParaRPr>
          </a:p>
          <a:p>
            <a:pPr marL="812165">
              <a:lnSpc>
                <a:spcPct val="100000"/>
              </a:lnSpc>
              <a:spcBef>
                <a:spcPts val="395"/>
              </a:spcBef>
            </a:pPr>
            <a:r>
              <a:rPr sz="1600" spc="5" dirty="0">
                <a:solidFill>
                  <a:srgbClr val="0909C6"/>
                </a:solidFill>
                <a:latin typeface="幼圆" panose="02010509060101010101" charset="-122"/>
                <a:cs typeface="幼圆" panose="02010509060101010101" charset="-122"/>
              </a:rPr>
              <a:t>注</a:t>
            </a:r>
            <a:r>
              <a:rPr sz="1600" spc="-5" dirty="0">
                <a:solidFill>
                  <a:srgbClr val="0909C6"/>
                </a:solidFill>
                <a:latin typeface="Calibri" panose="020F0502020204030204"/>
                <a:cs typeface="Calibri" panose="020F0502020204030204"/>
              </a:rPr>
              <a:t>1</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此类来源</a:t>
            </a:r>
            <a:r>
              <a:rPr sz="1600" spc="-5" dirty="0">
                <a:solidFill>
                  <a:srgbClr val="0909C6"/>
                </a:solidFill>
                <a:latin typeface="幼圆" panose="02010509060101010101" charset="-122"/>
                <a:cs typeface="幼圆" panose="02010509060101010101" charset="-122"/>
              </a:rPr>
              <a:t>可以</a:t>
            </a:r>
            <a:r>
              <a:rPr sz="1600" spc="5" dirty="0">
                <a:solidFill>
                  <a:srgbClr val="0909C6"/>
                </a:solidFill>
                <a:latin typeface="幼圆" panose="02010509060101010101" charset="-122"/>
                <a:cs typeface="幼圆" panose="02010509060101010101" charset="-122"/>
              </a:rPr>
              <a:t>包</a:t>
            </a:r>
            <a:r>
              <a:rPr sz="1600" spc="-5" dirty="0">
                <a:solidFill>
                  <a:srgbClr val="0909C6"/>
                </a:solidFill>
                <a:latin typeface="幼圆" panose="02010509060101010101" charset="-122"/>
                <a:cs typeface="幼圆" panose="02010509060101010101" charset="-122"/>
              </a:rPr>
              <a:t>括经</a:t>
            </a:r>
            <a:r>
              <a:rPr sz="1600" spc="5" dirty="0">
                <a:solidFill>
                  <a:srgbClr val="0909C6"/>
                </a:solidFill>
                <a:latin typeface="幼圆" panose="02010509060101010101" charset="-122"/>
                <a:cs typeface="幼圆" panose="02010509060101010101" charset="-122"/>
              </a:rPr>
              <a:t>主</a:t>
            </a:r>
            <a:r>
              <a:rPr sz="1600" spc="-5" dirty="0">
                <a:solidFill>
                  <a:srgbClr val="0909C6"/>
                </a:solidFill>
                <a:latin typeface="幼圆" panose="02010509060101010101" charset="-122"/>
                <a:cs typeface="幼圆" panose="02010509060101010101" charset="-122"/>
              </a:rPr>
              <a:t>管部</a:t>
            </a:r>
            <a:r>
              <a:rPr sz="1600" spc="5" dirty="0">
                <a:solidFill>
                  <a:srgbClr val="0909C6"/>
                </a:solidFill>
                <a:latin typeface="幼圆" panose="02010509060101010101" charset="-122"/>
                <a:cs typeface="幼圆" panose="02010509060101010101" charset="-122"/>
              </a:rPr>
              <a:t>门</a:t>
            </a:r>
            <a:r>
              <a:rPr sz="1600" spc="-5" dirty="0">
                <a:solidFill>
                  <a:srgbClr val="0909C6"/>
                </a:solidFill>
                <a:latin typeface="幼圆" panose="02010509060101010101" charset="-122"/>
                <a:cs typeface="幼圆" panose="02010509060101010101" charset="-122"/>
              </a:rPr>
              <a:t>审核</a:t>
            </a:r>
            <a:r>
              <a:rPr sz="1600" spc="5" dirty="0">
                <a:solidFill>
                  <a:srgbClr val="0909C6"/>
                </a:solidFill>
                <a:latin typeface="幼圆" panose="02010509060101010101" charset="-122"/>
                <a:cs typeface="幼圆" panose="02010509060101010101" charset="-122"/>
              </a:rPr>
              <a:t>的</a:t>
            </a:r>
            <a:r>
              <a:rPr sz="1600" spc="-5" dirty="0">
                <a:solidFill>
                  <a:srgbClr val="0909C6"/>
                </a:solidFill>
                <a:latin typeface="幼圆" panose="02010509060101010101" charset="-122"/>
                <a:cs typeface="幼圆" panose="02010509060101010101" charset="-122"/>
              </a:rPr>
              <a:t>数据</a:t>
            </a:r>
            <a:r>
              <a:rPr sz="1600" spc="5" dirty="0">
                <a:solidFill>
                  <a:srgbClr val="0909C6"/>
                </a:solidFill>
                <a:latin typeface="幼圆" panose="02010509060101010101" charset="-122"/>
                <a:cs typeface="幼圆" panose="02010509060101010101" charset="-122"/>
              </a:rPr>
              <a:t>库</a:t>
            </a:r>
            <a:r>
              <a:rPr sz="1600" spc="-5" dirty="0">
                <a:solidFill>
                  <a:srgbClr val="0909C6"/>
                </a:solidFill>
                <a:latin typeface="幼圆" panose="02010509060101010101" charset="-122"/>
                <a:cs typeface="幼圆" panose="02010509060101010101" charset="-122"/>
              </a:rPr>
              <a:t>和已</a:t>
            </a:r>
            <a:r>
              <a:rPr sz="1600" spc="5" dirty="0">
                <a:solidFill>
                  <a:srgbClr val="0909C6"/>
                </a:solidFill>
                <a:latin typeface="幼圆" panose="02010509060101010101" charset="-122"/>
                <a:cs typeface="幼圆" panose="02010509060101010101" charset="-122"/>
              </a:rPr>
              <a:t>出</a:t>
            </a:r>
            <a:r>
              <a:rPr sz="1600" spc="-5" dirty="0">
                <a:solidFill>
                  <a:srgbClr val="0909C6"/>
                </a:solidFill>
                <a:latin typeface="幼圆" panose="02010509060101010101" charset="-122"/>
                <a:cs typeface="幼圆" panose="02010509060101010101" charset="-122"/>
              </a:rPr>
              <a:t>版文</a:t>
            </a:r>
            <a:r>
              <a:rPr sz="1600" spc="5" dirty="0">
                <a:solidFill>
                  <a:srgbClr val="0909C6"/>
                </a:solidFill>
                <a:latin typeface="幼圆" panose="02010509060101010101" charset="-122"/>
                <a:cs typeface="幼圆" panose="02010509060101010101" charset="-122"/>
              </a:rPr>
              <a:t>献</a:t>
            </a:r>
            <a:r>
              <a:rPr sz="1600" spc="-5" dirty="0">
                <a:solidFill>
                  <a:srgbClr val="0909C6"/>
                </a:solidFill>
                <a:latin typeface="幼圆" panose="02010509060101010101" charset="-122"/>
                <a:cs typeface="幼圆" panose="02010509060101010101" charset="-122"/>
              </a:rPr>
              <a:t>。</a:t>
            </a:r>
            <a:endParaRPr sz="1600">
              <a:latin typeface="幼圆" panose="02010509060101010101" charset="-122"/>
              <a:cs typeface="幼圆" panose="02010509060101010101" charset="-122"/>
            </a:endParaRPr>
          </a:p>
          <a:p>
            <a:pPr>
              <a:lnSpc>
                <a:spcPct val="100000"/>
              </a:lnSpc>
            </a:pPr>
            <a:endParaRPr sz="1700">
              <a:latin typeface="Times New Roman" panose="02020603050405020304"/>
              <a:cs typeface="Times New Roman" panose="02020603050405020304"/>
            </a:endParaRPr>
          </a:p>
          <a:p>
            <a:pPr marL="537845" lvl="2" indent="-525780">
              <a:lnSpc>
                <a:spcPct val="100000"/>
              </a:lnSpc>
              <a:spcBef>
                <a:spcPts val="1390"/>
              </a:spcBef>
              <a:buSzPct val="95000"/>
              <a:buFont typeface="Calibri" panose="020F0502020204030204"/>
              <a:buAutoNum type="arabicPeriod" startAt="5"/>
              <a:tabLst>
                <a:tab pos="538480" algn="l"/>
              </a:tabLst>
            </a:pPr>
            <a:r>
              <a:rPr sz="2000" b="1" spc="5" dirty="0">
                <a:latin typeface="幼圆" panose="02010509060101010101" charset="-122"/>
                <a:cs typeface="幼圆" panose="02010509060101010101" charset="-122"/>
              </a:rPr>
              <a:t>温室气体</a:t>
            </a:r>
            <a:r>
              <a:rPr sz="2000" b="1" spc="-5" dirty="0">
                <a:latin typeface="幼圆" panose="02010509060101010101" charset="-122"/>
                <a:cs typeface="幼圆" panose="02010509060101010101" charset="-122"/>
              </a:rPr>
              <a:t>声</a:t>
            </a:r>
            <a:r>
              <a:rPr sz="2000" b="1" spc="5" dirty="0">
                <a:latin typeface="幼圆" panose="02010509060101010101" charset="-122"/>
                <a:cs typeface="幼圆" panose="02010509060101010101" charset="-122"/>
              </a:rPr>
              <a:t>明</a:t>
            </a:r>
            <a:r>
              <a:rPr sz="2000" b="1" dirty="0">
                <a:latin typeface="幼圆" panose="02010509060101010101" charset="-122"/>
                <a:cs typeface="幼圆" panose="02010509060101010101" charset="-122"/>
              </a:rPr>
              <a:t>（</a:t>
            </a:r>
            <a:r>
              <a:rPr sz="2000" b="1" dirty="0">
                <a:latin typeface="Calibri" panose="020F0502020204030204"/>
                <a:cs typeface="Calibri" panose="020F0502020204030204"/>
              </a:rPr>
              <a:t>GHG</a:t>
            </a:r>
            <a:r>
              <a:rPr sz="2000" b="1" spc="5" dirty="0">
                <a:latin typeface="幼圆" panose="02010509060101010101" charset="-122"/>
                <a:cs typeface="幼圆" panose="02010509060101010101" charset="-122"/>
              </a:rPr>
              <a:t>声明）</a:t>
            </a:r>
            <a:endParaRPr sz="2000">
              <a:latin typeface="幼圆" panose="02010509060101010101" charset="-122"/>
              <a:cs typeface="幼圆" panose="02010509060101010101" charset="-122"/>
            </a:endParaRPr>
          </a:p>
          <a:p>
            <a:pPr marL="413385">
              <a:lnSpc>
                <a:spcPct val="100000"/>
              </a:lnSpc>
              <a:spcBef>
                <a:spcPts val="440"/>
              </a:spcBef>
            </a:pPr>
            <a:r>
              <a:rPr sz="1800" dirty="0">
                <a:latin typeface="幼圆" panose="02010509060101010101" charset="-122"/>
                <a:cs typeface="幼圆" panose="02010509060101010101" charset="-122"/>
              </a:rPr>
              <a:t>不推荐使用：</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主张。</a:t>
            </a:r>
            <a:endParaRPr sz="1800">
              <a:latin typeface="幼圆" panose="02010509060101010101" charset="-122"/>
              <a:cs typeface="幼圆" panose="02010509060101010101" charset="-122"/>
            </a:endParaRPr>
          </a:p>
          <a:p>
            <a:pPr marL="413385">
              <a:lnSpc>
                <a:spcPct val="100000"/>
              </a:lnSpc>
              <a:spcBef>
                <a:spcPts val="430"/>
              </a:spcBef>
            </a:pPr>
            <a:r>
              <a:rPr sz="1800" dirty="0">
                <a:latin typeface="幼圆" panose="02010509060101010101" charset="-122"/>
                <a:cs typeface="幼圆" panose="02010509060101010101" charset="-122"/>
              </a:rPr>
              <a:t>对核查（</a:t>
            </a:r>
            <a:r>
              <a:rPr sz="1800" dirty="0">
                <a:latin typeface="Calibri" panose="020F0502020204030204"/>
                <a:cs typeface="Calibri" panose="020F0502020204030204"/>
              </a:rPr>
              <a:t>3.4.9</a:t>
            </a:r>
            <a:r>
              <a:rPr sz="1800" dirty="0">
                <a:latin typeface="幼圆" panose="02010509060101010101" charset="-122"/>
                <a:cs typeface="幼圆" panose="02010509060101010101" charset="-122"/>
              </a:rPr>
              <a:t>）或审定（</a:t>
            </a:r>
            <a:r>
              <a:rPr sz="1800" dirty="0">
                <a:latin typeface="Calibri" panose="020F0502020204030204"/>
                <a:cs typeface="Calibri" panose="020F0502020204030204"/>
              </a:rPr>
              <a:t>3.4.10</a:t>
            </a:r>
            <a:r>
              <a:rPr sz="1800" dirty="0">
                <a:latin typeface="幼圆" panose="02010509060101010101" charset="-122"/>
                <a:cs typeface="幼圆" panose="02010509060101010101" charset="-122"/>
              </a:rPr>
              <a:t>）的主题事项所作的事实性客观声明。</a:t>
            </a:r>
            <a:endParaRPr sz="1800">
              <a:latin typeface="幼圆" panose="02010509060101010101" charset="-122"/>
              <a:cs typeface="幼圆" panose="02010509060101010101" charset="-122"/>
            </a:endParaRPr>
          </a:p>
          <a:p>
            <a:pPr marL="812165">
              <a:lnSpc>
                <a:spcPct val="100000"/>
              </a:lnSpc>
              <a:spcBef>
                <a:spcPts val="395"/>
              </a:spcBef>
            </a:pPr>
            <a:r>
              <a:rPr sz="1600" dirty="0">
                <a:solidFill>
                  <a:srgbClr val="0909C6"/>
                </a:solidFill>
                <a:latin typeface="幼圆" panose="02010509060101010101" charset="-122"/>
                <a:cs typeface="幼圆" panose="02010509060101010101" charset="-122"/>
              </a:rPr>
              <a:t>注</a:t>
            </a:r>
            <a:r>
              <a:rPr sz="1600" spc="-5" dirty="0">
                <a:solidFill>
                  <a:srgbClr val="0909C6"/>
                </a:solidFill>
                <a:latin typeface="Calibri" panose="020F0502020204030204"/>
                <a:cs typeface="Calibri" panose="020F0502020204030204"/>
              </a:rPr>
              <a:t>1</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Calibri" panose="020F0502020204030204"/>
                <a:cs typeface="Calibri" panose="020F0502020204030204"/>
              </a:rPr>
              <a:t>GHG</a:t>
            </a:r>
            <a:r>
              <a:rPr sz="1600" dirty="0">
                <a:solidFill>
                  <a:srgbClr val="0909C6"/>
                </a:solidFill>
                <a:latin typeface="幼圆" panose="02010509060101010101" charset="-122"/>
                <a:cs typeface="幼圆" panose="02010509060101010101" charset="-122"/>
              </a:rPr>
              <a:t>声明宜针对</a:t>
            </a:r>
            <a:r>
              <a:rPr sz="1600" spc="-5" dirty="0">
                <a:solidFill>
                  <a:srgbClr val="0909C6"/>
                </a:solidFill>
                <a:latin typeface="幼圆" panose="02010509060101010101" charset="-122"/>
                <a:cs typeface="幼圆" panose="02010509060101010101" charset="-122"/>
              </a:rPr>
              <a:t>特</a:t>
            </a:r>
            <a:r>
              <a:rPr sz="1600" dirty="0">
                <a:solidFill>
                  <a:srgbClr val="0909C6"/>
                </a:solidFill>
                <a:latin typeface="幼圆" panose="02010509060101010101" charset="-122"/>
                <a:cs typeface="幼圆" panose="02010509060101010101" charset="-122"/>
              </a:rPr>
              <a:t>定</a:t>
            </a:r>
            <a:r>
              <a:rPr sz="1600" spc="-5" dirty="0">
                <a:solidFill>
                  <a:srgbClr val="0909C6"/>
                </a:solidFill>
                <a:latin typeface="幼圆" panose="02010509060101010101" charset="-122"/>
                <a:cs typeface="幼圆" panose="02010509060101010101" charset="-122"/>
              </a:rPr>
              <a:t>时</a:t>
            </a:r>
            <a:r>
              <a:rPr sz="1600" spc="-10" dirty="0">
                <a:solidFill>
                  <a:srgbClr val="0909C6"/>
                </a:solidFill>
                <a:latin typeface="幼圆" panose="02010509060101010101" charset="-122"/>
                <a:cs typeface="幼圆" panose="02010509060101010101" charset="-122"/>
              </a:rPr>
              <a:t>间</a:t>
            </a:r>
            <a:r>
              <a:rPr sz="1600"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也</a:t>
            </a:r>
            <a:r>
              <a:rPr sz="1600" spc="-10" dirty="0">
                <a:solidFill>
                  <a:srgbClr val="0909C6"/>
                </a:solidFill>
                <a:latin typeface="幼圆" panose="02010509060101010101" charset="-122"/>
                <a:cs typeface="幼圆" panose="02010509060101010101" charset="-122"/>
              </a:rPr>
              <a:t>可</a:t>
            </a:r>
            <a:r>
              <a:rPr sz="1600" dirty="0">
                <a:solidFill>
                  <a:srgbClr val="0909C6"/>
                </a:solidFill>
                <a:latin typeface="幼圆" panose="02010509060101010101" charset="-122"/>
                <a:cs typeface="幼圆" panose="02010509060101010101" charset="-122"/>
              </a:rPr>
              <a:t>以</a:t>
            </a:r>
            <a:r>
              <a:rPr sz="1600" spc="-5" dirty="0">
                <a:solidFill>
                  <a:srgbClr val="0909C6"/>
                </a:solidFill>
                <a:latin typeface="幼圆" panose="02010509060101010101" charset="-122"/>
                <a:cs typeface="幼圆" panose="02010509060101010101" charset="-122"/>
              </a:rPr>
              <a:t>覆</a:t>
            </a:r>
            <a:r>
              <a:rPr sz="1600" spc="-10" dirty="0">
                <a:solidFill>
                  <a:srgbClr val="0909C6"/>
                </a:solidFill>
                <a:latin typeface="幼圆" panose="02010509060101010101" charset="-122"/>
                <a:cs typeface="幼圆" panose="02010509060101010101" charset="-122"/>
              </a:rPr>
              <a:t>盖</a:t>
            </a:r>
            <a:r>
              <a:rPr sz="1600" dirty="0">
                <a:solidFill>
                  <a:srgbClr val="0909C6"/>
                </a:solidFill>
                <a:latin typeface="幼圆" panose="02010509060101010101" charset="-122"/>
                <a:cs typeface="幼圆" panose="02010509060101010101" charset="-122"/>
              </a:rPr>
              <a:t>一</a:t>
            </a:r>
            <a:r>
              <a:rPr sz="1600" spc="-5" dirty="0">
                <a:solidFill>
                  <a:srgbClr val="0909C6"/>
                </a:solidFill>
                <a:latin typeface="幼圆" panose="02010509060101010101" charset="-122"/>
                <a:cs typeface="幼圆" panose="02010509060101010101" charset="-122"/>
              </a:rPr>
              <a:t>个</a:t>
            </a:r>
            <a:r>
              <a:rPr sz="1600" spc="-10" dirty="0">
                <a:solidFill>
                  <a:srgbClr val="0909C6"/>
                </a:solidFill>
                <a:latin typeface="幼圆" panose="02010509060101010101" charset="-122"/>
                <a:cs typeface="幼圆" panose="02010509060101010101" charset="-122"/>
              </a:rPr>
              <a:t>时</a:t>
            </a:r>
            <a:r>
              <a:rPr sz="1600" dirty="0">
                <a:solidFill>
                  <a:srgbClr val="0909C6"/>
                </a:solidFill>
                <a:latin typeface="幼圆" panose="02010509060101010101" charset="-122"/>
                <a:cs typeface="幼圆" panose="02010509060101010101" charset="-122"/>
              </a:rPr>
              <a:t>间</a:t>
            </a:r>
            <a:r>
              <a:rPr sz="1600" spc="-5" dirty="0">
                <a:solidFill>
                  <a:srgbClr val="0909C6"/>
                </a:solidFill>
                <a:latin typeface="幼圆" panose="02010509060101010101" charset="-122"/>
                <a:cs typeface="幼圆" panose="02010509060101010101" charset="-122"/>
              </a:rPr>
              <a:t>段。</a:t>
            </a:r>
            <a:endParaRPr sz="1600">
              <a:latin typeface="幼圆" panose="02010509060101010101" charset="-122"/>
              <a:cs typeface="幼圆" panose="02010509060101010101" charset="-122"/>
            </a:endParaRPr>
          </a:p>
          <a:p>
            <a:pPr marL="812165" marR="55880">
              <a:lnSpc>
                <a:spcPct val="100000"/>
              </a:lnSpc>
              <a:spcBef>
                <a:spcPts val="385"/>
              </a:spcBef>
            </a:pPr>
            <a:r>
              <a:rPr sz="1600" spc="5" dirty="0">
                <a:solidFill>
                  <a:srgbClr val="0909C6"/>
                </a:solidFill>
                <a:latin typeface="幼圆" panose="02010509060101010101" charset="-122"/>
                <a:cs typeface="幼圆" panose="02010509060101010101" charset="-122"/>
              </a:rPr>
              <a:t>注</a:t>
            </a:r>
            <a:r>
              <a:rPr sz="1600" spc="-5" dirty="0">
                <a:solidFill>
                  <a:srgbClr val="0909C6"/>
                </a:solidFill>
                <a:latin typeface="Calibri" panose="020F0502020204030204"/>
                <a:cs typeface="Calibri" panose="020F0502020204030204"/>
              </a:rPr>
              <a:t>2</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责任方</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Calibri" panose="020F0502020204030204"/>
                <a:cs typeface="Calibri" panose="020F0502020204030204"/>
              </a:rPr>
              <a:t>3.4.3</a:t>
            </a:r>
            <a:r>
              <a:rPr sz="1600" spc="-5" dirty="0">
                <a:solidFill>
                  <a:srgbClr val="0909C6"/>
                </a:solidFill>
                <a:latin typeface="幼圆" panose="02010509060101010101" charset="-122"/>
                <a:cs typeface="幼圆" panose="02010509060101010101" charset="-122"/>
              </a:rPr>
              <a:t>）作</a:t>
            </a:r>
            <a:r>
              <a:rPr sz="1600" spc="5" dirty="0">
                <a:solidFill>
                  <a:srgbClr val="0909C6"/>
                </a:solidFill>
                <a:latin typeface="幼圆" panose="02010509060101010101" charset="-122"/>
                <a:cs typeface="幼圆" panose="02010509060101010101" charset="-122"/>
              </a:rPr>
              <a:t>出</a:t>
            </a:r>
            <a:r>
              <a:rPr sz="1600" spc="-5" dirty="0">
                <a:solidFill>
                  <a:srgbClr val="0909C6"/>
                </a:solidFill>
                <a:latin typeface="幼圆" panose="02010509060101010101" charset="-122"/>
                <a:cs typeface="幼圆" panose="02010509060101010101" charset="-122"/>
              </a:rPr>
              <a:t>的</a:t>
            </a:r>
            <a:r>
              <a:rPr sz="1600" spc="-5" dirty="0">
                <a:solidFill>
                  <a:srgbClr val="0909C6"/>
                </a:solidFill>
                <a:latin typeface="Calibri" panose="020F0502020204030204"/>
                <a:cs typeface="Calibri" panose="020F0502020204030204"/>
              </a:rPr>
              <a:t>GHG</a:t>
            </a:r>
            <a:r>
              <a:rPr sz="1600" spc="5" dirty="0">
                <a:solidFill>
                  <a:srgbClr val="0909C6"/>
                </a:solidFill>
                <a:latin typeface="幼圆" panose="02010509060101010101" charset="-122"/>
                <a:cs typeface="幼圆" panose="02010509060101010101" charset="-122"/>
              </a:rPr>
              <a:t>声明</a:t>
            </a:r>
            <a:r>
              <a:rPr sz="1600" spc="-5" dirty="0">
                <a:solidFill>
                  <a:srgbClr val="0909C6"/>
                </a:solidFill>
                <a:latin typeface="幼圆" panose="02010509060101010101" charset="-122"/>
                <a:cs typeface="幼圆" panose="02010509060101010101" charset="-122"/>
              </a:rPr>
              <a:t>宜表</a:t>
            </a:r>
            <a:r>
              <a:rPr sz="1600" spc="5" dirty="0">
                <a:solidFill>
                  <a:srgbClr val="0909C6"/>
                </a:solidFill>
                <a:latin typeface="幼圆" panose="02010509060101010101" charset="-122"/>
                <a:cs typeface="幼圆" panose="02010509060101010101" charset="-122"/>
              </a:rPr>
              <a:t>述</a:t>
            </a:r>
            <a:r>
              <a:rPr sz="1600" spc="-5" dirty="0">
                <a:solidFill>
                  <a:srgbClr val="0909C6"/>
                </a:solidFill>
                <a:latin typeface="幼圆" panose="02010509060101010101" charset="-122"/>
                <a:cs typeface="幼圆" panose="02010509060101010101" charset="-122"/>
              </a:rPr>
              <a:t>清晰</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并使</a:t>
            </a:r>
            <a:r>
              <a:rPr sz="1600" spc="5" dirty="0">
                <a:solidFill>
                  <a:srgbClr val="0909C6"/>
                </a:solidFill>
                <a:latin typeface="幼圆" panose="02010509060101010101" charset="-122"/>
                <a:cs typeface="幼圆" panose="02010509060101010101" charset="-122"/>
              </a:rPr>
              <a:t>核</a:t>
            </a:r>
            <a:r>
              <a:rPr sz="1600" spc="-5" dirty="0">
                <a:solidFill>
                  <a:srgbClr val="0909C6"/>
                </a:solidFill>
                <a:latin typeface="幼圆" panose="02010509060101010101" charset="-122"/>
                <a:cs typeface="幼圆" panose="02010509060101010101" charset="-122"/>
              </a:rPr>
              <a:t>查员（</a:t>
            </a:r>
            <a:r>
              <a:rPr sz="1600" spc="-5" dirty="0">
                <a:solidFill>
                  <a:srgbClr val="0909C6"/>
                </a:solidFill>
                <a:latin typeface="Calibri" panose="020F0502020204030204"/>
                <a:cs typeface="Calibri" panose="020F0502020204030204"/>
              </a:rPr>
              <a:t>3.4.11</a:t>
            </a:r>
            <a:r>
              <a:rPr sz="1600" spc="-5" dirty="0">
                <a:solidFill>
                  <a:srgbClr val="0909C6"/>
                </a:solidFill>
                <a:latin typeface="幼圆" panose="02010509060101010101" charset="-122"/>
                <a:cs typeface="幼圆" panose="02010509060101010101" charset="-122"/>
              </a:rPr>
              <a:t>）或审 </a:t>
            </a:r>
            <a:r>
              <a:rPr sz="1600" spc="5" dirty="0">
                <a:solidFill>
                  <a:srgbClr val="0909C6"/>
                </a:solidFill>
                <a:latin typeface="幼圆" panose="02010509060101010101" charset="-122"/>
                <a:cs typeface="幼圆" panose="02010509060101010101" charset="-122"/>
              </a:rPr>
              <a:t>定员</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Calibri" panose="020F0502020204030204"/>
                <a:cs typeface="Calibri" panose="020F0502020204030204"/>
              </a:rPr>
              <a:t>3.4.12</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能根据</a:t>
            </a:r>
            <a:r>
              <a:rPr sz="1600" spc="-5" dirty="0">
                <a:solidFill>
                  <a:srgbClr val="0909C6"/>
                </a:solidFill>
                <a:latin typeface="幼圆" panose="02010509060101010101" charset="-122"/>
                <a:cs typeface="幼圆" panose="02010509060101010101" charset="-122"/>
              </a:rPr>
              <a:t>适</a:t>
            </a:r>
            <a:r>
              <a:rPr sz="1600" spc="5" dirty="0">
                <a:solidFill>
                  <a:srgbClr val="0909C6"/>
                </a:solidFill>
                <a:latin typeface="幼圆" panose="02010509060101010101" charset="-122"/>
                <a:cs typeface="幼圆" panose="02010509060101010101" charset="-122"/>
              </a:rPr>
              <a:t>用</a:t>
            </a:r>
            <a:r>
              <a:rPr sz="1600" spc="-5" dirty="0">
                <a:solidFill>
                  <a:srgbClr val="0909C6"/>
                </a:solidFill>
                <a:latin typeface="幼圆" panose="02010509060101010101" charset="-122"/>
                <a:cs typeface="幼圆" panose="02010509060101010101" charset="-122"/>
              </a:rPr>
              <a:t>的标</a:t>
            </a:r>
            <a:r>
              <a:rPr sz="1600" spc="5" dirty="0">
                <a:solidFill>
                  <a:srgbClr val="0909C6"/>
                </a:solidFill>
                <a:latin typeface="幼圆" panose="02010509060101010101" charset="-122"/>
                <a:cs typeface="幼圆" panose="02010509060101010101" charset="-122"/>
              </a:rPr>
              <a:t>准</a:t>
            </a:r>
            <a:r>
              <a:rPr sz="1600" spc="-5" dirty="0">
                <a:solidFill>
                  <a:srgbClr val="0909C6"/>
                </a:solidFill>
                <a:latin typeface="幼圆" panose="02010509060101010101" charset="-122"/>
                <a:cs typeface="幼圆" panose="02010509060101010101" charset="-122"/>
              </a:rPr>
              <a:t>进行</a:t>
            </a:r>
            <a:r>
              <a:rPr sz="1600" spc="5" dirty="0">
                <a:solidFill>
                  <a:srgbClr val="0909C6"/>
                </a:solidFill>
                <a:latin typeface="幼圆" panose="02010509060101010101" charset="-122"/>
                <a:cs typeface="幼圆" panose="02010509060101010101" charset="-122"/>
              </a:rPr>
              <a:t>一</a:t>
            </a:r>
            <a:r>
              <a:rPr sz="1600" spc="-5" dirty="0">
                <a:solidFill>
                  <a:srgbClr val="0909C6"/>
                </a:solidFill>
                <a:latin typeface="幼圆" panose="02010509060101010101" charset="-122"/>
                <a:cs typeface="幼圆" panose="02010509060101010101" charset="-122"/>
              </a:rPr>
              <a:t>致的</a:t>
            </a:r>
            <a:r>
              <a:rPr sz="1600" spc="5" dirty="0">
                <a:solidFill>
                  <a:srgbClr val="0909C6"/>
                </a:solidFill>
                <a:latin typeface="幼圆" panose="02010509060101010101" charset="-122"/>
                <a:cs typeface="幼圆" panose="02010509060101010101" charset="-122"/>
              </a:rPr>
              <a:t>评</a:t>
            </a:r>
            <a:r>
              <a:rPr sz="1600" spc="-5" dirty="0">
                <a:solidFill>
                  <a:srgbClr val="0909C6"/>
                </a:solidFill>
                <a:latin typeface="幼圆" panose="02010509060101010101" charset="-122"/>
                <a:cs typeface="幼圆" panose="02010509060101010101" charset="-122"/>
              </a:rPr>
              <a:t>估或</a:t>
            </a:r>
            <a:r>
              <a:rPr sz="1600" spc="5" dirty="0">
                <a:solidFill>
                  <a:srgbClr val="0909C6"/>
                </a:solidFill>
                <a:latin typeface="幼圆" panose="02010509060101010101" charset="-122"/>
                <a:cs typeface="幼圆" panose="02010509060101010101" charset="-122"/>
              </a:rPr>
              <a:t>测</a:t>
            </a:r>
            <a:r>
              <a:rPr sz="1600" spc="-5" dirty="0">
                <a:solidFill>
                  <a:srgbClr val="0909C6"/>
                </a:solidFill>
                <a:latin typeface="幼圆" panose="02010509060101010101" charset="-122"/>
                <a:cs typeface="幼圆" panose="02010509060101010101" charset="-122"/>
              </a:rPr>
              <a:t>量。</a:t>
            </a:r>
            <a:endParaRPr sz="1600">
              <a:latin typeface="幼圆" panose="02010509060101010101" charset="-122"/>
              <a:cs typeface="幼圆" panose="02010509060101010101" charset="-122"/>
            </a:endParaRPr>
          </a:p>
          <a:p>
            <a:pPr marL="812165">
              <a:lnSpc>
                <a:spcPct val="100000"/>
              </a:lnSpc>
              <a:spcBef>
                <a:spcPts val="385"/>
              </a:spcBef>
            </a:pPr>
            <a:r>
              <a:rPr sz="1600" spc="5" dirty="0">
                <a:solidFill>
                  <a:srgbClr val="0909C6"/>
                </a:solidFill>
                <a:latin typeface="幼圆" panose="02010509060101010101" charset="-122"/>
                <a:cs typeface="幼圆" panose="02010509060101010101" charset="-122"/>
              </a:rPr>
              <a:t>注</a:t>
            </a:r>
            <a:r>
              <a:rPr sz="1600" spc="-5" dirty="0">
                <a:solidFill>
                  <a:srgbClr val="0909C6"/>
                </a:solidFill>
                <a:latin typeface="Calibri" panose="020F0502020204030204"/>
                <a:cs typeface="Calibri" panose="020F0502020204030204"/>
              </a:rPr>
              <a:t>3</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Calibri" panose="020F0502020204030204"/>
                <a:cs typeface="Calibri" panose="020F0502020204030204"/>
              </a:rPr>
              <a:t>GHG</a:t>
            </a:r>
            <a:r>
              <a:rPr sz="1600" spc="5" dirty="0">
                <a:solidFill>
                  <a:srgbClr val="0909C6"/>
                </a:solidFill>
                <a:latin typeface="幼圆" panose="02010509060101010101" charset="-122"/>
                <a:cs typeface="幼圆" panose="02010509060101010101" charset="-122"/>
              </a:rPr>
              <a:t>声</a:t>
            </a:r>
            <a:r>
              <a:rPr sz="1600" spc="-5" dirty="0">
                <a:solidFill>
                  <a:srgbClr val="0909C6"/>
                </a:solidFill>
                <a:latin typeface="幼圆" panose="02010509060101010101" charset="-122"/>
                <a:cs typeface="幼圆" panose="02010509060101010101" charset="-122"/>
              </a:rPr>
              <a:t>明宜</a:t>
            </a:r>
            <a:r>
              <a:rPr sz="1600" spc="5" dirty="0">
                <a:solidFill>
                  <a:srgbClr val="0909C6"/>
                </a:solidFill>
                <a:latin typeface="幼圆" panose="02010509060101010101" charset="-122"/>
                <a:cs typeface="幼圆" panose="02010509060101010101" charset="-122"/>
              </a:rPr>
              <a:t>通过</a:t>
            </a:r>
            <a:r>
              <a:rPr sz="1600" spc="-5" dirty="0">
                <a:solidFill>
                  <a:srgbClr val="0909C6"/>
                </a:solidFill>
                <a:latin typeface="Calibri" panose="020F0502020204030204"/>
                <a:cs typeface="Calibri" panose="020F0502020204030204"/>
              </a:rPr>
              <a:t>GHG</a:t>
            </a:r>
            <a:r>
              <a:rPr sz="1600" spc="-5" dirty="0">
                <a:solidFill>
                  <a:srgbClr val="0909C6"/>
                </a:solidFill>
                <a:latin typeface="幼圆" panose="02010509060101010101" charset="-122"/>
                <a:cs typeface="幼圆" panose="02010509060101010101" charset="-122"/>
              </a:rPr>
              <a:t>报</a:t>
            </a:r>
            <a:r>
              <a:rPr sz="1600" spc="10" dirty="0">
                <a:solidFill>
                  <a:srgbClr val="0909C6"/>
                </a:solidFill>
                <a:latin typeface="幼圆" panose="02010509060101010101" charset="-122"/>
                <a:cs typeface="幼圆" panose="02010509060101010101" charset="-122"/>
              </a:rPr>
              <a:t>告</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Calibri" panose="020F0502020204030204"/>
                <a:cs typeface="Calibri" panose="020F0502020204030204"/>
              </a:rPr>
              <a:t>3.2.9</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或</a:t>
            </a:r>
            <a:r>
              <a:rPr sz="1600" spc="-5" dirty="0">
                <a:solidFill>
                  <a:srgbClr val="0909C6"/>
                </a:solidFill>
                <a:latin typeface="Calibri" panose="020F0502020204030204"/>
                <a:cs typeface="Calibri" panose="020F0502020204030204"/>
              </a:rPr>
              <a:t>GHG</a:t>
            </a:r>
            <a:r>
              <a:rPr sz="1600" spc="5" dirty="0">
                <a:solidFill>
                  <a:srgbClr val="0909C6"/>
                </a:solidFill>
                <a:latin typeface="幼圆" panose="02010509060101010101" charset="-122"/>
                <a:cs typeface="幼圆" panose="02010509060101010101" charset="-122"/>
              </a:rPr>
              <a:t>项</a:t>
            </a:r>
            <a:r>
              <a:rPr sz="1600" spc="-5" dirty="0">
                <a:solidFill>
                  <a:srgbClr val="0909C6"/>
                </a:solidFill>
                <a:latin typeface="幼圆" panose="02010509060101010101" charset="-122"/>
                <a:cs typeface="幼圆" panose="02010509060101010101" charset="-122"/>
              </a:rPr>
              <a:t>目（</a:t>
            </a:r>
            <a:r>
              <a:rPr sz="1600" spc="-5" dirty="0">
                <a:solidFill>
                  <a:srgbClr val="0909C6"/>
                </a:solidFill>
                <a:latin typeface="Calibri" panose="020F0502020204030204"/>
                <a:cs typeface="Calibri" panose="020F0502020204030204"/>
              </a:rPr>
              <a:t>3.2.7</a:t>
            </a:r>
            <a:r>
              <a:rPr sz="1600" spc="-5" dirty="0">
                <a:solidFill>
                  <a:srgbClr val="0909C6"/>
                </a:solidFill>
                <a:latin typeface="幼圆" panose="02010509060101010101" charset="-122"/>
                <a:cs typeface="幼圆" panose="02010509060101010101" charset="-122"/>
              </a:rPr>
              <a:t>）计划的</a:t>
            </a:r>
            <a:r>
              <a:rPr sz="1600" spc="5" dirty="0">
                <a:solidFill>
                  <a:srgbClr val="0909C6"/>
                </a:solidFill>
                <a:latin typeface="幼圆" panose="02010509060101010101" charset="-122"/>
                <a:cs typeface="幼圆" panose="02010509060101010101" charset="-122"/>
              </a:rPr>
              <a:t>形</a:t>
            </a:r>
            <a:r>
              <a:rPr sz="1600" spc="-5" dirty="0">
                <a:solidFill>
                  <a:srgbClr val="0909C6"/>
                </a:solidFill>
                <a:latin typeface="幼圆" panose="02010509060101010101" charset="-122"/>
                <a:cs typeface="幼圆" panose="02010509060101010101" charset="-122"/>
              </a:rPr>
              <a:t>式提</a:t>
            </a:r>
            <a:r>
              <a:rPr sz="1600" spc="5" dirty="0">
                <a:solidFill>
                  <a:srgbClr val="0909C6"/>
                </a:solidFill>
                <a:latin typeface="幼圆" panose="02010509060101010101" charset="-122"/>
                <a:cs typeface="幼圆" panose="02010509060101010101" charset="-122"/>
              </a:rPr>
              <a:t>供</a:t>
            </a:r>
            <a:r>
              <a:rPr sz="1600" spc="-5" dirty="0">
                <a:solidFill>
                  <a:srgbClr val="0909C6"/>
                </a:solidFill>
                <a:latin typeface="幼圆" panose="02010509060101010101" charset="-122"/>
                <a:cs typeface="幼圆" panose="02010509060101010101" charset="-122"/>
              </a:rPr>
              <a:t>。</a:t>
            </a:r>
            <a:endParaRPr sz="1600">
              <a:latin typeface="幼圆" panose="02010509060101010101" charset="-122"/>
              <a:cs typeface="幼圆" panose="02010509060101010101"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514752" y="762126"/>
            <a:ext cx="7134859"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3.2</a:t>
            </a:r>
            <a:r>
              <a:rPr spc="-45" dirty="0">
                <a:latin typeface="Calibri" panose="020F0502020204030204"/>
                <a:cs typeface="Calibri" panose="020F0502020204030204"/>
              </a:rPr>
              <a:t> </a:t>
            </a:r>
            <a:r>
              <a:rPr spc="10" dirty="0"/>
              <a:t>与</a:t>
            </a:r>
            <a:r>
              <a:rPr spc="-5" dirty="0">
                <a:latin typeface="Calibri" panose="020F0502020204030204"/>
                <a:cs typeface="Calibri" panose="020F0502020204030204"/>
              </a:rPr>
              <a:t>GHG</a:t>
            </a:r>
            <a:r>
              <a:rPr spc="5" dirty="0"/>
              <a:t>盘</a:t>
            </a:r>
            <a:r>
              <a:rPr spc="-5" dirty="0"/>
              <a:t>查程序相</a:t>
            </a:r>
            <a:r>
              <a:rPr spc="-10" dirty="0"/>
              <a:t>关</a:t>
            </a:r>
            <a:r>
              <a:rPr spc="-5" dirty="0"/>
              <a:t>的术语</a:t>
            </a:r>
            <a:r>
              <a:rPr dirty="0"/>
              <a:t>（</a:t>
            </a:r>
            <a:r>
              <a:rPr dirty="0">
                <a:latin typeface="Calibri" panose="020F0502020204030204"/>
                <a:cs typeface="Calibri" panose="020F0502020204030204"/>
              </a:rPr>
              <a:t>14</a:t>
            </a:r>
            <a:r>
              <a:rPr dirty="0"/>
              <a:t>个）</a:t>
            </a:r>
            <a:endParaRPr dirty="0"/>
          </a:p>
        </p:txBody>
      </p:sp>
      <p:sp>
        <p:nvSpPr>
          <p:cNvPr id="3" name="object 3"/>
          <p:cNvSpPr/>
          <p:nvPr/>
        </p:nvSpPr>
        <p:spPr>
          <a:xfrm>
            <a:off x="2072640" y="17129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29839" y="2065020"/>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072640" y="3011423"/>
            <a:ext cx="178308" cy="178308"/>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2529839" y="3363467"/>
            <a:ext cx="152400" cy="160020"/>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2987039" y="3954779"/>
            <a:ext cx="140208" cy="141731"/>
          </a:xfrm>
          <a:prstGeom prst="rect">
            <a:avLst/>
          </a:prstGeom>
          <a:blipFill>
            <a:blip r:embed="rId4" cstate="print"/>
            <a:stretch>
              <a:fillRect/>
            </a:stretch>
          </a:blipFill>
        </p:spPr>
        <p:txBody>
          <a:bodyPr wrap="square" lIns="0" tIns="0" rIns="0" bIns="0" rtlCol="0"/>
          <a:lstStyle/>
          <a:p/>
        </p:txBody>
      </p:sp>
      <p:sp>
        <p:nvSpPr>
          <p:cNvPr id="8" name="object 8"/>
          <p:cNvSpPr/>
          <p:nvPr/>
        </p:nvSpPr>
        <p:spPr>
          <a:xfrm>
            <a:off x="2072640" y="4565903"/>
            <a:ext cx="178308" cy="178307"/>
          </a:xfrm>
          <a:prstGeom prst="rect">
            <a:avLst/>
          </a:prstGeom>
          <a:blipFill>
            <a:blip r:embed="rId2" cstate="print"/>
            <a:stretch>
              <a:fillRect/>
            </a:stretch>
          </a:blipFill>
        </p:spPr>
        <p:txBody>
          <a:bodyPr wrap="square" lIns="0" tIns="0" rIns="0" bIns="0" rtlCol="0"/>
          <a:lstStyle/>
          <a:p/>
        </p:txBody>
      </p:sp>
      <p:sp>
        <p:nvSpPr>
          <p:cNvPr id="9" name="object 9"/>
          <p:cNvSpPr/>
          <p:nvPr/>
        </p:nvSpPr>
        <p:spPr>
          <a:xfrm>
            <a:off x="2529839" y="4917947"/>
            <a:ext cx="152400" cy="160019"/>
          </a:xfrm>
          <a:prstGeom prst="rect">
            <a:avLst/>
          </a:prstGeom>
          <a:blipFill>
            <a:blip r:embed="rId3" cstate="print"/>
            <a:stretch>
              <a:fillRect/>
            </a:stretch>
          </a:blipFill>
        </p:spPr>
        <p:txBody>
          <a:bodyPr wrap="square" lIns="0" tIns="0" rIns="0" bIns="0" rtlCol="0"/>
          <a:lstStyle/>
          <a:p/>
        </p:txBody>
      </p:sp>
      <p:sp>
        <p:nvSpPr>
          <p:cNvPr id="10" name="object 10"/>
          <p:cNvSpPr txBox="1"/>
          <p:nvPr/>
        </p:nvSpPr>
        <p:spPr>
          <a:xfrm>
            <a:off x="2403144" y="1559563"/>
            <a:ext cx="7709534" cy="4184015"/>
          </a:xfrm>
          <a:prstGeom prst="rect">
            <a:avLst/>
          </a:prstGeom>
        </p:spPr>
        <p:txBody>
          <a:bodyPr vert="horz" wrap="square" lIns="0" tIns="74930" rIns="0" bIns="0" rtlCol="0">
            <a:spAutoFit/>
          </a:bodyPr>
          <a:lstStyle/>
          <a:p>
            <a:pPr marL="537845" lvl="2" indent="-525780">
              <a:lnSpc>
                <a:spcPct val="100000"/>
              </a:lnSpc>
              <a:spcBef>
                <a:spcPts val="590"/>
              </a:spcBef>
              <a:buSzPct val="95000"/>
              <a:buFont typeface="Calibri" panose="020F0502020204030204"/>
              <a:buAutoNum type="arabicPeriod" startAt="6"/>
              <a:tabLst>
                <a:tab pos="538480" algn="l"/>
              </a:tabLst>
            </a:pPr>
            <a:r>
              <a:rPr sz="2000" b="1" spc="5" dirty="0">
                <a:latin typeface="幼圆" panose="02010509060101010101" charset="-122"/>
                <a:cs typeface="幼圆" panose="02010509060101010101" charset="-122"/>
              </a:rPr>
              <a:t>温室气体</a:t>
            </a:r>
            <a:r>
              <a:rPr sz="2000" b="1" spc="-5" dirty="0">
                <a:latin typeface="幼圆" panose="02010509060101010101" charset="-122"/>
                <a:cs typeface="幼圆" panose="02010509060101010101" charset="-122"/>
              </a:rPr>
              <a:t>清</a:t>
            </a:r>
            <a:r>
              <a:rPr sz="2000" b="1" spc="5" dirty="0">
                <a:latin typeface="幼圆" panose="02010509060101010101" charset="-122"/>
                <a:cs typeface="幼圆" panose="02010509060101010101" charset="-122"/>
              </a:rPr>
              <a:t>单</a:t>
            </a:r>
            <a:r>
              <a:rPr sz="2000" b="1" dirty="0">
                <a:latin typeface="幼圆" panose="02010509060101010101" charset="-122"/>
                <a:cs typeface="幼圆" panose="02010509060101010101" charset="-122"/>
              </a:rPr>
              <a:t>（</a:t>
            </a:r>
            <a:r>
              <a:rPr sz="2000" b="1" dirty="0">
                <a:latin typeface="Calibri" panose="020F0502020204030204"/>
                <a:cs typeface="Calibri" panose="020F0502020204030204"/>
              </a:rPr>
              <a:t>GHG</a:t>
            </a:r>
            <a:r>
              <a:rPr sz="2000" b="1" spc="5" dirty="0">
                <a:latin typeface="幼圆" panose="02010509060101010101" charset="-122"/>
                <a:cs typeface="幼圆" panose="02010509060101010101" charset="-122"/>
              </a:rPr>
              <a:t>清单）</a:t>
            </a:r>
            <a:endParaRPr sz="2000">
              <a:latin typeface="幼圆" panose="02010509060101010101" charset="-122"/>
              <a:cs typeface="幼圆" panose="02010509060101010101" charset="-122"/>
            </a:endParaRPr>
          </a:p>
          <a:p>
            <a:pPr marL="413385">
              <a:lnSpc>
                <a:spcPct val="100000"/>
              </a:lnSpc>
              <a:spcBef>
                <a:spcPts val="440"/>
              </a:spcBef>
            </a:pPr>
            <a:r>
              <a:rPr sz="1800" dirty="0">
                <a:latin typeface="幼圆" panose="02010509060101010101" charset="-122"/>
                <a:cs typeface="幼圆" panose="02010509060101010101" charset="-122"/>
              </a:rPr>
              <a:t>列明</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源（</a:t>
            </a:r>
            <a:r>
              <a:rPr sz="1800" dirty="0">
                <a:latin typeface="Calibri" panose="020F0502020204030204"/>
                <a:cs typeface="Calibri" panose="020F0502020204030204"/>
              </a:rPr>
              <a:t>3.1.2</a:t>
            </a:r>
            <a:r>
              <a:rPr sz="1800" dirty="0">
                <a:latin typeface="幼圆" panose="02010509060101010101" charset="-122"/>
                <a:cs typeface="幼圆" panose="02010509060101010101" charset="-122"/>
              </a:rPr>
              <a:t>）、</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汇</a:t>
            </a:r>
            <a:r>
              <a:rPr sz="1800" spc="-5" dirty="0">
                <a:latin typeface="幼圆" panose="02010509060101010101" charset="-122"/>
                <a:cs typeface="幼圆" panose="02010509060101010101" charset="-122"/>
              </a:rPr>
              <a:t>（</a:t>
            </a:r>
            <a:r>
              <a:rPr sz="1800" spc="-5" dirty="0">
                <a:latin typeface="Calibri" panose="020F0502020204030204"/>
                <a:cs typeface="Calibri" panose="020F0502020204030204"/>
              </a:rPr>
              <a:t>3.1.3</a:t>
            </a:r>
            <a:r>
              <a:rPr sz="1800" spc="-5" dirty="0">
                <a:latin typeface="幼圆" panose="02010509060101010101" charset="-122"/>
                <a:cs typeface="幼圆" panose="02010509060101010101" charset="-122"/>
              </a:rPr>
              <a:t>）</a:t>
            </a:r>
            <a:r>
              <a:rPr sz="1800" dirty="0">
                <a:latin typeface="幼圆" panose="02010509060101010101" charset="-122"/>
                <a:cs typeface="幼圆" panose="02010509060101010101" charset="-122"/>
              </a:rPr>
              <a:t>、</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排放（</a:t>
            </a:r>
            <a:r>
              <a:rPr sz="1800" dirty="0">
                <a:latin typeface="Calibri" panose="020F0502020204030204"/>
                <a:cs typeface="Calibri" panose="020F0502020204030204"/>
              </a:rPr>
              <a:t>3.1.5</a:t>
            </a:r>
            <a:r>
              <a:rPr sz="1800" dirty="0">
                <a:latin typeface="幼圆" panose="02010509060101010101" charset="-122"/>
                <a:cs typeface="幼圆" panose="02010509060101010101" charset="-122"/>
              </a:rPr>
              <a:t>）和</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清除</a:t>
            </a:r>
            <a:endParaRPr sz="1800">
              <a:latin typeface="幼圆" panose="02010509060101010101" charset="-122"/>
              <a:cs typeface="幼圆" panose="02010509060101010101" charset="-122"/>
            </a:endParaRPr>
          </a:p>
          <a:p>
            <a:pPr marL="413385">
              <a:lnSpc>
                <a:spcPct val="100000"/>
              </a:lnSpc>
            </a:pPr>
            <a:r>
              <a:rPr sz="1800" dirty="0">
                <a:latin typeface="幼圆" panose="02010509060101010101" charset="-122"/>
                <a:cs typeface="幼圆" panose="02010509060101010101" charset="-122"/>
              </a:rPr>
              <a:t>（</a:t>
            </a:r>
            <a:r>
              <a:rPr sz="1800" dirty="0">
                <a:latin typeface="Calibri" panose="020F0502020204030204"/>
                <a:cs typeface="Calibri" panose="020F0502020204030204"/>
              </a:rPr>
              <a:t>3.1.6</a:t>
            </a:r>
            <a:r>
              <a:rPr sz="1800" dirty="0">
                <a:latin typeface="幼圆" panose="02010509060101010101" charset="-122"/>
                <a:cs typeface="幼圆" panose="02010509060101010101" charset="-122"/>
              </a:rPr>
              <a:t>）的清单。</a:t>
            </a:r>
            <a:endParaRPr sz="1800">
              <a:latin typeface="幼圆" panose="02010509060101010101" charset="-122"/>
              <a:cs typeface="幼圆" panose="02010509060101010101" charset="-122"/>
            </a:endParaRPr>
          </a:p>
          <a:p>
            <a:pPr>
              <a:lnSpc>
                <a:spcPct val="100000"/>
              </a:lnSpc>
              <a:spcBef>
                <a:spcPts val="20"/>
              </a:spcBef>
            </a:pPr>
            <a:endParaRPr sz="2650">
              <a:latin typeface="Times New Roman" panose="02020603050405020304"/>
              <a:cs typeface="Times New Roman" panose="02020603050405020304"/>
            </a:endParaRPr>
          </a:p>
          <a:p>
            <a:pPr marL="537845" lvl="2" indent="-525780">
              <a:lnSpc>
                <a:spcPct val="100000"/>
              </a:lnSpc>
              <a:buSzPct val="95000"/>
              <a:buFont typeface="Calibri" panose="020F0502020204030204"/>
              <a:buAutoNum type="arabicPeriod" startAt="7"/>
              <a:tabLst>
                <a:tab pos="538480" algn="l"/>
              </a:tabLst>
            </a:pPr>
            <a:r>
              <a:rPr sz="2000" b="1" spc="5" dirty="0">
                <a:latin typeface="幼圆" panose="02010509060101010101" charset="-122"/>
                <a:cs typeface="幼圆" panose="02010509060101010101" charset="-122"/>
              </a:rPr>
              <a:t>温室气体</a:t>
            </a:r>
            <a:r>
              <a:rPr sz="2000" b="1" spc="-5" dirty="0">
                <a:latin typeface="幼圆" panose="02010509060101010101" charset="-122"/>
                <a:cs typeface="幼圆" panose="02010509060101010101" charset="-122"/>
              </a:rPr>
              <a:t>项</a:t>
            </a:r>
            <a:r>
              <a:rPr sz="2000" b="1" spc="5" dirty="0">
                <a:latin typeface="幼圆" panose="02010509060101010101" charset="-122"/>
                <a:cs typeface="幼圆" panose="02010509060101010101" charset="-122"/>
              </a:rPr>
              <a:t>目</a:t>
            </a:r>
            <a:r>
              <a:rPr sz="2000" b="1" dirty="0">
                <a:latin typeface="幼圆" panose="02010509060101010101" charset="-122"/>
                <a:cs typeface="幼圆" panose="02010509060101010101" charset="-122"/>
              </a:rPr>
              <a:t>（</a:t>
            </a:r>
            <a:r>
              <a:rPr sz="2000" b="1" dirty="0">
                <a:latin typeface="Calibri" panose="020F0502020204030204"/>
                <a:cs typeface="Calibri" panose="020F0502020204030204"/>
              </a:rPr>
              <a:t>GHG</a:t>
            </a:r>
            <a:r>
              <a:rPr sz="2000" b="1" spc="5" dirty="0">
                <a:latin typeface="幼圆" panose="02010509060101010101" charset="-122"/>
                <a:cs typeface="幼圆" panose="02010509060101010101" charset="-122"/>
              </a:rPr>
              <a:t>项目）</a:t>
            </a:r>
            <a:endParaRPr sz="2000">
              <a:latin typeface="幼圆" panose="02010509060101010101" charset="-122"/>
              <a:cs typeface="幼圆" panose="02010509060101010101" charset="-122"/>
            </a:endParaRPr>
          </a:p>
          <a:p>
            <a:pPr marL="413385">
              <a:lnSpc>
                <a:spcPct val="100000"/>
              </a:lnSpc>
              <a:spcBef>
                <a:spcPts val="440"/>
              </a:spcBef>
            </a:pPr>
            <a:r>
              <a:rPr sz="1800" dirty="0">
                <a:latin typeface="幼圆" panose="02010509060101010101" charset="-122"/>
                <a:cs typeface="幼圆" panose="02010509060101010101" charset="-122"/>
              </a:rPr>
              <a:t>改变</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基准线情景中的状况，实</a:t>
            </a:r>
            <a:r>
              <a:rPr sz="1800" spc="5" dirty="0">
                <a:latin typeface="幼圆" panose="02010509060101010101" charset="-122"/>
                <a:cs typeface="幼圆" panose="02010509060101010101" charset="-122"/>
              </a:rPr>
              <a:t>现</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排放（</a:t>
            </a:r>
            <a:r>
              <a:rPr sz="1800" dirty="0">
                <a:latin typeface="Calibri" panose="020F0502020204030204"/>
                <a:cs typeface="Calibri" panose="020F0502020204030204"/>
              </a:rPr>
              <a:t>3.1.5</a:t>
            </a:r>
            <a:r>
              <a:rPr sz="1800" dirty="0">
                <a:latin typeface="幼圆" panose="02010509060101010101" charset="-122"/>
                <a:cs typeface="幼圆" panose="02010509060101010101" charset="-122"/>
              </a:rPr>
              <a:t>）减少或</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清除</a:t>
            </a:r>
            <a:endParaRPr sz="1800">
              <a:latin typeface="幼圆" panose="02010509060101010101" charset="-122"/>
              <a:cs typeface="幼圆" panose="02010509060101010101" charset="-122"/>
            </a:endParaRPr>
          </a:p>
          <a:p>
            <a:pPr marL="413385">
              <a:lnSpc>
                <a:spcPct val="100000"/>
              </a:lnSpc>
            </a:pPr>
            <a:r>
              <a:rPr sz="1800" dirty="0">
                <a:latin typeface="幼圆" panose="02010509060101010101" charset="-122"/>
                <a:cs typeface="幼圆" panose="02010509060101010101" charset="-122"/>
              </a:rPr>
              <a:t>（</a:t>
            </a:r>
            <a:r>
              <a:rPr sz="1800" dirty="0">
                <a:latin typeface="Calibri" panose="020F0502020204030204"/>
                <a:cs typeface="Calibri" panose="020F0502020204030204"/>
              </a:rPr>
              <a:t>3.1.6</a:t>
            </a:r>
            <a:r>
              <a:rPr sz="1800" dirty="0">
                <a:latin typeface="幼圆" panose="02010509060101010101" charset="-122"/>
                <a:cs typeface="幼圆" panose="02010509060101010101" charset="-122"/>
              </a:rPr>
              <a:t>）增加的一个或多个活动。</a:t>
            </a:r>
            <a:endParaRPr sz="1800">
              <a:latin typeface="幼圆" panose="02010509060101010101" charset="-122"/>
              <a:cs typeface="幼圆" panose="02010509060101010101" charset="-122"/>
            </a:endParaRPr>
          </a:p>
          <a:p>
            <a:pPr marL="812165">
              <a:lnSpc>
                <a:spcPct val="100000"/>
              </a:lnSpc>
              <a:spcBef>
                <a:spcPts val="390"/>
              </a:spcBef>
            </a:pPr>
            <a:r>
              <a:rPr sz="1600" spc="5" dirty="0">
                <a:solidFill>
                  <a:srgbClr val="0909C6"/>
                </a:solidFill>
                <a:latin typeface="幼圆" panose="02010509060101010101" charset="-122"/>
                <a:cs typeface="幼圆" panose="02010509060101010101" charset="-122"/>
              </a:rPr>
              <a:t>注</a:t>
            </a:r>
            <a:r>
              <a:rPr sz="1600" spc="-5" dirty="0">
                <a:solidFill>
                  <a:srgbClr val="0909C6"/>
                </a:solidFill>
                <a:latin typeface="Calibri" panose="020F0502020204030204"/>
                <a:cs typeface="Calibri" panose="020F0502020204030204"/>
              </a:rPr>
              <a:t>1</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Calibri" panose="020F0502020204030204"/>
                <a:cs typeface="Calibri" panose="020F0502020204030204"/>
              </a:rPr>
              <a:t>ISO</a:t>
            </a:r>
            <a:r>
              <a:rPr sz="1600" spc="-10" dirty="0">
                <a:solidFill>
                  <a:srgbClr val="0909C6"/>
                </a:solidFill>
                <a:latin typeface="Calibri" panose="020F0502020204030204"/>
                <a:cs typeface="Calibri" panose="020F0502020204030204"/>
              </a:rPr>
              <a:t> 14064-2</a:t>
            </a:r>
            <a:r>
              <a:rPr sz="1600" spc="5" dirty="0">
                <a:solidFill>
                  <a:srgbClr val="0909C6"/>
                </a:solidFill>
                <a:latin typeface="幼圆" panose="02010509060101010101" charset="-122"/>
                <a:cs typeface="幼圆" panose="02010509060101010101" charset="-122"/>
              </a:rPr>
              <a:t>提供了如何认定和使用</a:t>
            </a:r>
            <a:r>
              <a:rPr sz="1600" spc="-5" dirty="0">
                <a:solidFill>
                  <a:srgbClr val="0909C6"/>
                </a:solidFill>
                <a:latin typeface="Calibri" panose="020F0502020204030204"/>
                <a:cs typeface="Calibri" panose="020F0502020204030204"/>
              </a:rPr>
              <a:t>GHG</a:t>
            </a:r>
            <a:r>
              <a:rPr sz="1600" spc="5" dirty="0">
                <a:solidFill>
                  <a:srgbClr val="0909C6"/>
                </a:solidFill>
                <a:latin typeface="幼圆" panose="02010509060101010101" charset="-122"/>
                <a:cs typeface="幼圆" panose="02010509060101010101" charset="-122"/>
              </a:rPr>
              <a:t>基准</a:t>
            </a:r>
            <a:r>
              <a:rPr sz="1600" spc="-5" dirty="0">
                <a:solidFill>
                  <a:srgbClr val="0909C6"/>
                </a:solidFill>
                <a:latin typeface="幼圆" panose="02010509060101010101" charset="-122"/>
                <a:cs typeface="幼圆" panose="02010509060101010101" charset="-122"/>
              </a:rPr>
              <a:t>线</a:t>
            </a:r>
            <a:r>
              <a:rPr sz="1600" spc="10" dirty="0">
                <a:solidFill>
                  <a:srgbClr val="0909C6"/>
                </a:solidFill>
                <a:latin typeface="幼圆" panose="02010509060101010101" charset="-122"/>
                <a:cs typeface="幼圆" panose="02010509060101010101" charset="-122"/>
              </a:rPr>
              <a:t>的</a:t>
            </a:r>
            <a:r>
              <a:rPr sz="1600" spc="-5" dirty="0">
                <a:solidFill>
                  <a:srgbClr val="0909C6"/>
                </a:solidFill>
                <a:latin typeface="幼圆" panose="02010509060101010101" charset="-122"/>
                <a:cs typeface="幼圆" panose="02010509060101010101" charset="-122"/>
              </a:rPr>
              <a:t>信息。</a:t>
            </a:r>
            <a:endParaRPr sz="1600">
              <a:latin typeface="幼圆" panose="02010509060101010101" charset="-122"/>
              <a:cs typeface="幼圆" panose="02010509060101010101" charset="-122"/>
            </a:endParaRPr>
          </a:p>
          <a:p>
            <a:pPr>
              <a:lnSpc>
                <a:spcPct val="100000"/>
              </a:lnSpc>
              <a:spcBef>
                <a:spcPts val="15"/>
              </a:spcBef>
            </a:pPr>
            <a:endParaRPr sz="2400">
              <a:latin typeface="Times New Roman" panose="02020603050405020304"/>
              <a:cs typeface="Times New Roman" panose="02020603050405020304"/>
            </a:endParaRPr>
          </a:p>
          <a:p>
            <a:pPr marL="537845" lvl="2" indent="-525780">
              <a:lnSpc>
                <a:spcPct val="100000"/>
              </a:lnSpc>
              <a:buSzPct val="95000"/>
              <a:buFont typeface="Calibri" panose="020F0502020204030204"/>
              <a:buAutoNum type="arabicPeriod" startAt="8"/>
              <a:tabLst>
                <a:tab pos="538480" algn="l"/>
              </a:tabLst>
            </a:pPr>
            <a:r>
              <a:rPr sz="2000" b="1" spc="5" dirty="0">
                <a:latin typeface="幼圆" panose="02010509060101010101" charset="-122"/>
                <a:cs typeface="幼圆" panose="02010509060101010101" charset="-122"/>
              </a:rPr>
              <a:t>温室气体</a:t>
            </a:r>
            <a:r>
              <a:rPr sz="2000" b="1" spc="-5" dirty="0">
                <a:latin typeface="幼圆" panose="02010509060101010101" charset="-122"/>
                <a:cs typeface="幼圆" panose="02010509060101010101" charset="-122"/>
              </a:rPr>
              <a:t>方</a:t>
            </a:r>
            <a:r>
              <a:rPr sz="2000" b="1" spc="5" dirty="0">
                <a:latin typeface="幼圆" panose="02010509060101010101" charset="-122"/>
                <a:cs typeface="幼圆" panose="02010509060101010101" charset="-122"/>
              </a:rPr>
              <a:t>案</a:t>
            </a:r>
            <a:r>
              <a:rPr sz="2000" b="1" dirty="0">
                <a:latin typeface="幼圆" panose="02010509060101010101" charset="-122"/>
                <a:cs typeface="幼圆" panose="02010509060101010101" charset="-122"/>
              </a:rPr>
              <a:t>（</a:t>
            </a:r>
            <a:r>
              <a:rPr sz="2000" b="1" dirty="0">
                <a:latin typeface="Calibri" panose="020F0502020204030204"/>
                <a:cs typeface="Calibri" panose="020F0502020204030204"/>
              </a:rPr>
              <a:t>GHG</a:t>
            </a:r>
            <a:r>
              <a:rPr sz="2000" b="1" spc="5" dirty="0">
                <a:latin typeface="幼圆" panose="02010509060101010101" charset="-122"/>
                <a:cs typeface="幼圆" panose="02010509060101010101" charset="-122"/>
              </a:rPr>
              <a:t>方案）</a:t>
            </a:r>
            <a:endParaRPr sz="2000">
              <a:latin typeface="幼圆" panose="02010509060101010101" charset="-122"/>
              <a:cs typeface="幼圆" panose="02010509060101010101" charset="-122"/>
            </a:endParaRPr>
          </a:p>
          <a:p>
            <a:pPr marL="413385" marR="5080">
              <a:lnSpc>
                <a:spcPct val="100000"/>
              </a:lnSpc>
              <a:spcBef>
                <a:spcPts val="440"/>
              </a:spcBef>
            </a:pPr>
            <a:r>
              <a:rPr sz="1800" dirty="0">
                <a:latin typeface="幼圆" panose="02010509060101010101" charset="-122"/>
                <a:cs typeface="幼圆" panose="02010509060101010101" charset="-122"/>
              </a:rPr>
              <a:t>组织（</a:t>
            </a:r>
            <a:r>
              <a:rPr sz="1800" dirty="0">
                <a:latin typeface="Calibri" panose="020F0502020204030204"/>
                <a:cs typeface="Calibri" panose="020F0502020204030204"/>
              </a:rPr>
              <a:t>3.4.2</a:t>
            </a:r>
            <a:r>
              <a:rPr sz="1800" dirty="0">
                <a:latin typeface="幼圆" panose="02010509060101010101" charset="-122"/>
                <a:cs typeface="幼圆" panose="02010509060101010101" charset="-122"/>
              </a:rPr>
              <a:t>）或</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项目（</a:t>
            </a:r>
            <a:r>
              <a:rPr sz="1800" dirty="0">
                <a:latin typeface="Calibri" panose="020F0502020204030204"/>
                <a:cs typeface="Calibri" panose="020F0502020204030204"/>
              </a:rPr>
              <a:t>3</a:t>
            </a:r>
            <a:r>
              <a:rPr sz="1800" spc="5" dirty="0">
                <a:latin typeface="Calibri" panose="020F0502020204030204"/>
                <a:cs typeface="Calibri" panose="020F0502020204030204"/>
              </a:rPr>
              <a:t>.</a:t>
            </a:r>
            <a:r>
              <a:rPr sz="1800" dirty="0">
                <a:latin typeface="Calibri" panose="020F0502020204030204"/>
                <a:cs typeface="Calibri" panose="020F0502020204030204"/>
              </a:rPr>
              <a:t>2</a:t>
            </a:r>
            <a:r>
              <a:rPr sz="1800" spc="5" dirty="0">
                <a:latin typeface="Calibri" panose="020F0502020204030204"/>
                <a:cs typeface="Calibri" panose="020F0502020204030204"/>
              </a:rPr>
              <a:t>.</a:t>
            </a:r>
            <a:r>
              <a:rPr sz="1800" spc="-10" dirty="0">
                <a:latin typeface="Calibri" panose="020F0502020204030204"/>
                <a:cs typeface="Calibri" panose="020F0502020204030204"/>
              </a:rPr>
              <a:t>7</a:t>
            </a:r>
            <a:r>
              <a:rPr sz="1800" dirty="0">
                <a:latin typeface="幼圆" panose="02010509060101010101" charset="-122"/>
                <a:cs typeface="幼圆" panose="02010509060101010101" charset="-122"/>
              </a:rPr>
              <a:t>）之外的，用来对</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排放（</a:t>
            </a:r>
            <a:r>
              <a:rPr sz="1800" dirty="0">
                <a:latin typeface="Calibri" panose="020F0502020204030204"/>
                <a:cs typeface="Calibri" panose="020F0502020204030204"/>
              </a:rPr>
              <a:t>3.1.5</a:t>
            </a:r>
            <a:r>
              <a:rPr sz="1800" dirty="0">
                <a:latin typeface="幼圆" panose="02010509060101010101" charset="-122"/>
                <a:cs typeface="幼圆" panose="02010509060101010101" charset="-122"/>
              </a:rPr>
              <a:t>）、清 除（</a:t>
            </a:r>
            <a:r>
              <a:rPr sz="1800" dirty="0">
                <a:latin typeface="Calibri" panose="020F0502020204030204"/>
                <a:cs typeface="Calibri" panose="020F0502020204030204"/>
              </a:rPr>
              <a:t>3.1.6</a:t>
            </a:r>
            <a:r>
              <a:rPr sz="1800" dirty="0">
                <a:latin typeface="幼圆" panose="02010509060101010101" charset="-122"/>
                <a:cs typeface="幼圆" panose="02010509060101010101" charset="-122"/>
              </a:rPr>
              <a:t>）、减排或清除增加进行注册、计算或管理的，自愿性或强制 </a:t>
            </a:r>
            <a:r>
              <a:rPr sz="1800" spc="-5" dirty="0">
                <a:latin typeface="幼圆" panose="02010509060101010101" charset="-122"/>
                <a:cs typeface="幼圆" panose="02010509060101010101" charset="-122"/>
              </a:rPr>
              <a:t>性国际、国家或以下层次的制度或计划。</a:t>
            </a:r>
            <a:endParaRPr sz="1800">
              <a:latin typeface="幼圆" panose="02010509060101010101" charset="-122"/>
              <a:cs typeface="幼圆" panose="02010509060101010101" charset="-122"/>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514752" y="838326"/>
            <a:ext cx="7134859"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3.2</a:t>
            </a:r>
            <a:r>
              <a:rPr spc="-45" dirty="0">
                <a:latin typeface="Calibri" panose="020F0502020204030204"/>
                <a:cs typeface="Calibri" panose="020F0502020204030204"/>
              </a:rPr>
              <a:t> </a:t>
            </a:r>
            <a:r>
              <a:rPr spc="10" dirty="0"/>
              <a:t>与</a:t>
            </a:r>
            <a:r>
              <a:rPr spc="-5" dirty="0">
                <a:latin typeface="Calibri" panose="020F0502020204030204"/>
                <a:cs typeface="Calibri" panose="020F0502020204030204"/>
              </a:rPr>
              <a:t>GHG</a:t>
            </a:r>
            <a:r>
              <a:rPr spc="5" dirty="0"/>
              <a:t>盘</a:t>
            </a:r>
            <a:r>
              <a:rPr spc="-5" dirty="0"/>
              <a:t>查程序相</a:t>
            </a:r>
            <a:r>
              <a:rPr spc="-10" dirty="0"/>
              <a:t>关</a:t>
            </a:r>
            <a:r>
              <a:rPr spc="-5" dirty="0"/>
              <a:t>的术语</a:t>
            </a:r>
            <a:r>
              <a:rPr dirty="0"/>
              <a:t>（</a:t>
            </a:r>
            <a:r>
              <a:rPr dirty="0">
                <a:latin typeface="Calibri" panose="020F0502020204030204"/>
                <a:cs typeface="Calibri" panose="020F0502020204030204"/>
              </a:rPr>
              <a:t>14</a:t>
            </a:r>
            <a:r>
              <a:rPr dirty="0"/>
              <a:t>个）</a:t>
            </a:r>
            <a:endParaRPr dirty="0"/>
          </a:p>
        </p:txBody>
      </p:sp>
      <p:sp>
        <p:nvSpPr>
          <p:cNvPr id="3" name="object 3"/>
          <p:cNvSpPr/>
          <p:nvPr/>
        </p:nvSpPr>
        <p:spPr>
          <a:xfrm>
            <a:off x="2072640" y="17129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29839" y="2065020"/>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987039" y="2656332"/>
            <a:ext cx="140208" cy="141732"/>
          </a:xfrm>
          <a:prstGeom prst="rect">
            <a:avLst/>
          </a:prstGeom>
          <a:blipFill>
            <a:blip r:embed="rId4" cstate="print"/>
            <a:stretch>
              <a:fillRect/>
            </a:stretch>
          </a:blipFill>
        </p:spPr>
        <p:txBody>
          <a:bodyPr wrap="square" lIns="0" tIns="0" rIns="0" bIns="0" rtlCol="0"/>
          <a:lstStyle/>
          <a:p/>
        </p:txBody>
      </p:sp>
      <p:sp>
        <p:nvSpPr>
          <p:cNvPr id="6" name="object 6"/>
          <p:cNvSpPr/>
          <p:nvPr/>
        </p:nvSpPr>
        <p:spPr>
          <a:xfrm>
            <a:off x="2072640" y="3267455"/>
            <a:ext cx="178308" cy="178308"/>
          </a:xfrm>
          <a:prstGeom prst="rect">
            <a:avLst/>
          </a:prstGeom>
          <a:blipFill>
            <a:blip r:embed="rId2" cstate="print"/>
            <a:stretch>
              <a:fillRect/>
            </a:stretch>
          </a:blipFill>
        </p:spPr>
        <p:txBody>
          <a:bodyPr wrap="square" lIns="0" tIns="0" rIns="0" bIns="0" rtlCol="0"/>
          <a:lstStyle/>
          <a:p/>
        </p:txBody>
      </p:sp>
      <p:sp>
        <p:nvSpPr>
          <p:cNvPr id="7" name="object 7"/>
          <p:cNvSpPr/>
          <p:nvPr/>
        </p:nvSpPr>
        <p:spPr>
          <a:xfrm>
            <a:off x="2529839" y="3619500"/>
            <a:ext cx="152400" cy="160019"/>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2072640" y="4565903"/>
            <a:ext cx="178308" cy="178307"/>
          </a:xfrm>
          <a:prstGeom prst="rect">
            <a:avLst/>
          </a:prstGeom>
          <a:blipFill>
            <a:blip r:embed="rId2" cstate="print"/>
            <a:stretch>
              <a:fillRect/>
            </a:stretch>
          </a:blipFill>
        </p:spPr>
        <p:txBody>
          <a:bodyPr wrap="square" lIns="0" tIns="0" rIns="0" bIns="0" rtlCol="0"/>
          <a:lstStyle/>
          <a:p/>
        </p:txBody>
      </p:sp>
      <p:sp>
        <p:nvSpPr>
          <p:cNvPr id="9" name="object 9"/>
          <p:cNvSpPr/>
          <p:nvPr/>
        </p:nvSpPr>
        <p:spPr>
          <a:xfrm>
            <a:off x="2529839" y="4917947"/>
            <a:ext cx="152400" cy="160019"/>
          </a:xfrm>
          <a:prstGeom prst="rect">
            <a:avLst/>
          </a:prstGeom>
          <a:blipFill>
            <a:blip r:embed="rId3" cstate="print"/>
            <a:stretch>
              <a:fillRect/>
            </a:stretch>
          </a:blipFill>
        </p:spPr>
        <p:txBody>
          <a:bodyPr wrap="square" lIns="0" tIns="0" rIns="0" bIns="0" rtlCol="0"/>
          <a:lstStyle/>
          <a:p/>
        </p:txBody>
      </p:sp>
      <p:sp>
        <p:nvSpPr>
          <p:cNvPr id="10" name="object 10"/>
          <p:cNvSpPr txBox="1"/>
          <p:nvPr/>
        </p:nvSpPr>
        <p:spPr>
          <a:xfrm>
            <a:off x="2403144" y="1559563"/>
            <a:ext cx="7730490" cy="4184015"/>
          </a:xfrm>
          <a:prstGeom prst="rect">
            <a:avLst/>
          </a:prstGeom>
        </p:spPr>
        <p:txBody>
          <a:bodyPr vert="horz" wrap="square" lIns="0" tIns="74930" rIns="0" bIns="0" rtlCol="0">
            <a:spAutoFit/>
          </a:bodyPr>
          <a:lstStyle/>
          <a:p>
            <a:pPr marL="537845" lvl="2" indent="-525780">
              <a:lnSpc>
                <a:spcPct val="100000"/>
              </a:lnSpc>
              <a:spcBef>
                <a:spcPts val="590"/>
              </a:spcBef>
              <a:buSzPct val="95000"/>
              <a:buFont typeface="Calibri" panose="020F0502020204030204"/>
              <a:buAutoNum type="arabicPeriod" startAt="9"/>
              <a:tabLst>
                <a:tab pos="538480" algn="l"/>
              </a:tabLst>
            </a:pPr>
            <a:r>
              <a:rPr sz="2000" b="1" spc="5" dirty="0">
                <a:latin typeface="幼圆" panose="02010509060101010101" charset="-122"/>
                <a:cs typeface="幼圆" panose="02010509060101010101" charset="-122"/>
              </a:rPr>
              <a:t>温室气体</a:t>
            </a:r>
            <a:r>
              <a:rPr sz="2000" b="1" spc="-5" dirty="0">
                <a:latin typeface="幼圆" panose="02010509060101010101" charset="-122"/>
                <a:cs typeface="幼圆" panose="02010509060101010101" charset="-122"/>
              </a:rPr>
              <a:t>报</a:t>
            </a:r>
            <a:r>
              <a:rPr sz="2000" b="1" spc="5" dirty="0">
                <a:latin typeface="幼圆" panose="02010509060101010101" charset="-122"/>
                <a:cs typeface="幼圆" panose="02010509060101010101" charset="-122"/>
              </a:rPr>
              <a:t>告</a:t>
            </a:r>
            <a:r>
              <a:rPr sz="2000" b="1" dirty="0">
                <a:latin typeface="幼圆" panose="02010509060101010101" charset="-122"/>
                <a:cs typeface="幼圆" panose="02010509060101010101" charset="-122"/>
              </a:rPr>
              <a:t>（</a:t>
            </a:r>
            <a:r>
              <a:rPr sz="2000" b="1" dirty="0">
                <a:latin typeface="Calibri" panose="020F0502020204030204"/>
                <a:cs typeface="Calibri" panose="020F0502020204030204"/>
              </a:rPr>
              <a:t>GHG</a:t>
            </a:r>
            <a:r>
              <a:rPr sz="2000" b="1" spc="-45" dirty="0">
                <a:latin typeface="Calibri" panose="020F0502020204030204"/>
                <a:cs typeface="Calibri" panose="020F0502020204030204"/>
              </a:rPr>
              <a:t> </a:t>
            </a:r>
            <a:r>
              <a:rPr sz="2000" b="1" spc="20" dirty="0">
                <a:latin typeface="幼圆" panose="02010509060101010101" charset="-122"/>
                <a:cs typeface="幼圆" panose="02010509060101010101" charset="-122"/>
              </a:rPr>
              <a:t>报告）</a:t>
            </a:r>
            <a:endParaRPr sz="2000">
              <a:latin typeface="幼圆" panose="02010509060101010101" charset="-122"/>
              <a:cs typeface="幼圆" panose="02010509060101010101" charset="-122"/>
            </a:endParaRPr>
          </a:p>
          <a:p>
            <a:pPr marL="413385">
              <a:lnSpc>
                <a:spcPct val="100000"/>
              </a:lnSpc>
              <a:spcBef>
                <a:spcPts val="440"/>
              </a:spcBef>
            </a:pPr>
            <a:r>
              <a:rPr sz="1800" dirty="0">
                <a:latin typeface="幼圆" panose="02010509060101010101" charset="-122"/>
                <a:cs typeface="幼圆" panose="02010509060101010101" charset="-122"/>
              </a:rPr>
              <a:t>用来向目标用户（</a:t>
            </a:r>
            <a:r>
              <a:rPr sz="1800" dirty="0">
                <a:latin typeface="Calibri" panose="020F0502020204030204"/>
                <a:cs typeface="Calibri" panose="020F0502020204030204"/>
              </a:rPr>
              <a:t>3.4.4</a:t>
            </a:r>
            <a:r>
              <a:rPr sz="1800" dirty="0">
                <a:latin typeface="幼圆" panose="02010509060101010101" charset="-122"/>
                <a:cs typeface="幼圆" panose="02010509060101010101" charset="-122"/>
              </a:rPr>
              <a:t>）提供的有关组织（</a:t>
            </a:r>
            <a:r>
              <a:rPr sz="1800" dirty="0">
                <a:latin typeface="Calibri" panose="020F0502020204030204"/>
                <a:cs typeface="Calibri" panose="020F0502020204030204"/>
              </a:rPr>
              <a:t>3.4.2</a:t>
            </a:r>
            <a:r>
              <a:rPr sz="1800" dirty="0">
                <a:latin typeface="幼圆" panose="02010509060101010101" charset="-122"/>
                <a:cs typeface="幼圆" panose="02010509060101010101" charset="-122"/>
              </a:rPr>
              <a:t>）或项目（</a:t>
            </a:r>
            <a:r>
              <a:rPr sz="1800" dirty="0">
                <a:latin typeface="Calibri" panose="020F0502020204030204"/>
                <a:cs typeface="Calibri" panose="020F0502020204030204"/>
              </a:rPr>
              <a:t>3.2.7</a:t>
            </a:r>
            <a:r>
              <a:rPr sz="1800" dirty="0">
                <a:latin typeface="幼圆" panose="02010509060101010101" charset="-122"/>
                <a:cs typeface="幼圆" panose="02010509060101010101" charset="-122"/>
              </a:rPr>
              <a:t>）的</a:t>
            </a:r>
            <a:endParaRPr sz="1800">
              <a:latin typeface="幼圆" panose="02010509060101010101" charset="-122"/>
              <a:cs typeface="幼圆" panose="02010509060101010101" charset="-122"/>
            </a:endParaRPr>
          </a:p>
          <a:p>
            <a:pPr marL="413385">
              <a:lnSpc>
                <a:spcPct val="100000"/>
              </a:lnSpc>
            </a:pP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信息的专门文件。</a:t>
            </a:r>
            <a:endParaRPr sz="1800">
              <a:latin typeface="幼圆" panose="02010509060101010101" charset="-122"/>
              <a:cs typeface="幼圆" panose="02010509060101010101" charset="-122"/>
            </a:endParaRPr>
          </a:p>
          <a:p>
            <a:pPr marL="812165">
              <a:lnSpc>
                <a:spcPct val="100000"/>
              </a:lnSpc>
              <a:spcBef>
                <a:spcPts val="395"/>
              </a:spcBef>
            </a:pPr>
            <a:r>
              <a:rPr sz="1600" spc="5" dirty="0">
                <a:solidFill>
                  <a:srgbClr val="0909C6"/>
                </a:solidFill>
                <a:latin typeface="幼圆" panose="02010509060101010101" charset="-122"/>
                <a:cs typeface="幼圆" panose="02010509060101010101" charset="-122"/>
              </a:rPr>
              <a:t>注</a:t>
            </a:r>
            <a:r>
              <a:rPr sz="1600" spc="-5" dirty="0">
                <a:solidFill>
                  <a:srgbClr val="0909C6"/>
                </a:solidFill>
                <a:latin typeface="Calibri" panose="020F0502020204030204"/>
                <a:cs typeface="Calibri" panose="020F0502020204030204"/>
              </a:rPr>
              <a:t>1</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Calibri" panose="020F0502020204030204"/>
                <a:cs typeface="Calibri" panose="020F0502020204030204"/>
              </a:rPr>
              <a:t>GHG</a:t>
            </a:r>
            <a:r>
              <a:rPr sz="1600" spc="5" dirty="0">
                <a:solidFill>
                  <a:srgbClr val="0909C6"/>
                </a:solidFill>
                <a:latin typeface="幼圆" panose="02010509060101010101" charset="-122"/>
                <a:cs typeface="幼圆" panose="02010509060101010101" charset="-122"/>
              </a:rPr>
              <a:t>报告中可包</a:t>
            </a:r>
            <a:r>
              <a:rPr sz="1600" spc="-5" dirty="0">
                <a:solidFill>
                  <a:srgbClr val="0909C6"/>
                </a:solidFill>
                <a:latin typeface="幼圆" panose="02010509060101010101" charset="-122"/>
                <a:cs typeface="幼圆" panose="02010509060101010101" charset="-122"/>
              </a:rPr>
              <a:t>含</a:t>
            </a:r>
            <a:r>
              <a:rPr sz="1600" spc="-5" dirty="0">
                <a:solidFill>
                  <a:srgbClr val="0909C6"/>
                </a:solidFill>
                <a:latin typeface="Calibri" panose="020F0502020204030204"/>
                <a:cs typeface="Calibri" panose="020F0502020204030204"/>
              </a:rPr>
              <a:t>GHG</a:t>
            </a:r>
            <a:r>
              <a:rPr sz="1600" spc="5" dirty="0">
                <a:solidFill>
                  <a:srgbClr val="0909C6"/>
                </a:solidFill>
                <a:latin typeface="幼圆" panose="02010509060101010101" charset="-122"/>
                <a:cs typeface="幼圆" panose="02010509060101010101" charset="-122"/>
              </a:rPr>
              <a:t>声明</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Calibri" panose="020F0502020204030204"/>
                <a:cs typeface="Calibri" panose="020F0502020204030204"/>
              </a:rPr>
              <a:t>3.2.5</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a:t>
            </a:r>
            <a:endParaRPr sz="1600">
              <a:latin typeface="幼圆" panose="02010509060101010101" charset="-122"/>
              <a:cs typeface="幼圆" panose="02010509060101010101" charset="-122"/>
            </a:endParaRPr>
          </a:p>
          <a:p>
            <a:pPr>
              <a:lnSpc>
                <a:spcPct val="100000"/>
              </a:lnSpc>
              <a:spcBef>
                <a:spcPts val="10"/>
              </a:spcBef>
            </a:pPr>
            <a:endParaRPr sz="2400">
              <a:latin typeface="Times New Roman" panose="02020603050405020304"/>
              <a:cs typeface="Times New Roman" panose="02020603050405020304"/>
            </a:endParaRPr>
          </a:p>
          <a:p>
            <a:pPr marL="667385" lvl="2" indent="-655320">
              <a:lnSpc>
                <a:spcPct val="100000"/>
              </a:lnSpc>
              <a:buSzPct val="95000"/>
              <a:buFont typeface="Calibri" panose="020F0502020204030204"/>
              <a:buAutoNum type="arabicPeriod" startAt="10"/>
              <a:tabLst>
                <a:tab pos="668020" algn="l"/>
              </a:tabLst>
            </a:pPr>
            <a:r>
              <a:rPr sz="2000" b="1" spc="5" dirty="0">
                <a:latin typeface="幼圆" panose="02010509060101010101" charset="-122"/>
                <a:cs typeface="幼圆" panose="02010509060101010101" charset="-122"/>
              </a:rPr>
              <a:t>基</a:t>
            </a:r>
            <a:r>
              <a:rPr sz="2000" b="1" spc="-5" dirty="0">
                <a:latin typeface="幼圆" panose="02010509060101010101" charset="-122"/>
                <a:cs typeface="幼圆" panose="02010509060101010101" charset="-122"/>
              </a:rPr>
              <a:t>准年</a:t>
            </a:r>
            <a:endParaRPr sz="2000">
              <a:latin typeface="幼圆" panose="02010509060101010101" charset="-122"/>
              <a:cs typeface="幼圆" panose="02010509060101010101" charset="-122"/>
            </a:endParaRPr>
          </a:p>
          <a:p>
            <a:pPr marL="413385" marR="44450">
              <a:lnSpc>
                <a:spcPct val="100000"/>
              </a:lnSpc>
              <a:spcBef>
                <a:spcPts val="440"/>
              </a:spcBef>
            </a:pPr>
            <a:r>
              <a:rPr sz="1800" dirty="0">
                <a:latin typeface="幼圆" panose="02010509060101010101" charset="-122"/>
                <a:cs typeface="幼圆" panose="02010509060101010101" charset="-122"/>
              </a:rPr>
              <a:t>用来将不同时期的</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排放或清除，或其他</a:t>
            </a:r>
            <a:r>
              <a:rPr sz="1800" spc="5" dirty="0">
                <a:latin typeface="Calibri" panose="020F0502020204030204"/>
                <a:cs typeface="Calibri" panose="020F0502020204030204"/>
              </a:rPr>
              <a:t>G</a:t>
            </a:r>
            <a:r>
              <a:rPr sz="1800" spc="-5" dirty="0">
                <a:latin typeface="Calibri" panose="020F0502020204030204"/>
                <a:cs typeface="Calibri" panose="020F0502020204030204"/>
              </a:rPr>
              <a:t>H</a:t>
            </a:r>
            <a:r>
              <a:rPr sz="1800" dirty="0">
                <a:latin typeface="Calibri" panose="020F0502020204030204"/>
                <a:cs typeface="Calibri" panose="020F0502020204030204"/>
              </a:rPr>
              <a:t>G</a:t>
            </a:r>
            <a:r>
              <a:rPr sz="1800" dirty="0">
                <a:latin typeface="幼圆" panose="02010509060101010101" charset="-122"/>
                <a:cs typeface="幼圆" panose="02010509060101010101" charset="-122"/>
              </a:rPr>
              <a:t>相关信息进行参照比较的 特定历史时段。</a:t>
            </a:r>
            <a:endParaRPr sz="1800">
              <a:latin typeface="幼圆" panose="02010509060101010101" charset="-122"/>
              <a:cs typeface="幼圆" panose="02010509060101010101" charset="-122"/>
            </a:endParaRPr>
          </a:p>
          <a:p>
            <a:pPr>
              <a:lnSpc>
                <a:spcPct val="100000"/>
              </a:lnSpc>
              <a:spcBef>
                <a:spcPts val="20"/>
              </a:spcBef>
            </a:pPr>
            <a:endParaRPr sz="2650">
              <a:latin typeface="Times New Roman" panose="02020603050405020304"/>
              <a:cs typeface="Times New Roman" panose="02020603050405020304"/>
            </a:endParaRPr>
          </a:p>
          <a:p>
            <a:pPr marL="667385" lvl="2" indent="-655320">
              <a:lnSpc>
                <a:spcPct val="100000"/>
              </a:lnSpc>
              <a:buSzPct val="95000"/>
              <a:buFont typeface="Calibri" panose="020F0502020204030204"/>
              <a:buAutoNum type="arabicPeriod" startAt="11"/>
              <a:tabLst>
                <a:tab pos="668020" algn="l"/>
              </a:tabLst>
            </a:pPr>
            <a:r>
              <a:rPr sz="2000" b="1" spc="5" dirty="0">
                <a:latin typeface="幼圆" panose="02010509060101010101" charset="-122"/>
                <a:cs typeface="幼圆" panose="02010509060101010101" charset="-122"/>
              </a:rPr>
              <a:t>温</a:t>
            </a:r>
            <a:r>
              <a:rPr sz="2000" b="1" spc="-5" dirty="0">
                <a:latin typeface="幼圆" panose="02010509060101010101" charset="-122"/>
                <a:cs typeface="幼圆" panose="02010509060101010101" charset="-122"/>
              </a:rPr>
              <a:t>室</a:t>
            </a:r>
            <a:r>
              <a:rPr sz="2000" b="1" spc="5" dirty="0">
                <a:latin typeface="幼圆" panose="02010509060101010101" charset="-122"/>
                <a:cs typeface="幼圆" panose="02010509060101010101" charset="-122"/>
              </a:rPr>
              <a:t>气体减</a:t>
            </a:r>
            <a:r>
              <a:rPr sz="2000" b="1" spc="-5" dirty="0">
                <a:latin typeface="幼圆" panose="02010509060101010101" charset="-122"/>
                <a:cs typeface="幼圆" panose="02010509060101010101" charset="-122"/>
              </a:rPr>
              <a:t>排</a:t>
            </a:r>
            <a:r>
              <a:rPr sz="2000" b="1" spc="5" dirty="0">
                <a:latin typeface="幼圆" panose="02010509060101010101" charset="-122"/>
                <a:cs typeface="幼圆" panose="02010509060101010101" charset="-122"/>
              </a:rPr>
              <a:t>措施</a:t>
            </a:r>
            <a:r>
              <a:rPr sz="2000" b="1" spc="-5" dirty="0">
                <a:latin typeface="幼圆" panose="02010509060101010101" charset="-122"/>
                <a:cs typeface="幼圆" panose="02010509060101010101" charset="-122"/>
              </a:rPr>
              <a:t>（</a:t>
            </a:r>
            <a:r>
              <a:rPr sz="2000" b="1" spc="-5" dirty="0">
                <a:latin typeface="Calibri" panose="020F0502020204030204"/>
                <a:cs typeface="Calibri" panose="020F0502020204030204"/>
              </a:rPr>
              <a:t>GHG</a:t>
            </a:r>
            <a:r>
              <a:rPr sz="2000" b="1" spc="15" dirty="0">
                <a:latin typeface="幼圆" panose="02010509060101010101" charset="-122"/>
                <a:cs typeface="幼圆" panose="02010509060101010101" charset="-122"/>
              </a:rPr>
              <a:t>减</a:t>
            </a:r>
            <a:r>
              <a:rPr sz="2000" b="1" spc="5" dirty="0">
                <a:latin typeface="幼圆" panose="02010509060101010101" charset="-122"/>
                <a:cs typeface="幼圆" panose="02010509060101010101" charset="-122"/>
              </a:rPr>
              <a:t>排</a:t>
            </a:r>
            <a:r>
              <a:rPr sz="2000" b="1" spc="-5" dirty="0">
                <a:latin typeface="幼圆" panose="02010509060101010101" charset="-122"/>
                <a:cs typeface="幼圆" panose="02010509060101010101" charset="-122"/>
              </a:rPr>
              <a:t>措</a:t>
            </a:r>
            <a:r>
              <a:rPr sz="2000" b="1" spc="5" dirty="0">
                <a:latin typeface="幼圆" panose="02010509060101010101" charset="-122"/>
                <a:cs typeface="幼圆" panose="02010509060101010101" charset="-122"/>
              </a:rPr>
              <a:t>施</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413385" marR="5080" algn="just">
              <a:lnSpc>
                <a:spcPct val="100000"/>
              </a:lnSpc>
              <a:spcBef>
                <a:spcPts val="440"/>
              </a:spcBef>
            </a:pPr>
            <a:r>
              <a:rPr sz="1800" dirty="0">
                <a:latin typeface="幼圆" panose="02010509060101010101" charset="-122"/>
                <a:cs typeface="幼圆" panose="02010509060101010101" charset="-122"/>
              </a:rPr>
              <a:t>不是以</a:t>
            </a:r>
            <a:r>
              <a:rPr sz="1800" dirty="0">
                <a:latin typeface="Calibri" panose="020F0502020204030204"/>
                <a:cs typeface="Calibri" panose="020F0502020204030204"/>
              </a:rPr>
              <a:t>GH</a:t>
            </a:r>
            <a:r>
              <a:rPr sz="1800" spc="5" dirty="0">
                <a:latin typeface="Calibri" panose="020F0502020204030204"/>
                <a:cs typeface="Calibri" panose="020F0502020204030204"/>
              </a:rPr>
              <a:t>G</a:t>
            </a:r>
            <a:r>
              <a:rPr sz="1800" dirty="0">
                <a:latin typeface="幼圆" panose="02010509060101010101" charset="-122"/>
                <a:cs typeface="幼圆" panose="02010509060101010101" charset="-122"/>
              </a:rPr>
              <a:t>项目（</a:t>
            </a:r>
            <a:r>
              <a:rPr sz="1800" dirty="0">
                <a:latin typeface="Calibri" panose="020F0502020204030204"/>
                <a:cs typeface="Calibri" panose="020F0502020204030204"/>
              </a:rPr>
              <a:t>3.2.7</a:t>
            </a:r>
            <a:r>
              <a:rPr sz="1800" dirty="0">
                <a:latin typeface="幼圆" panose="02010509060101010101" charset="-122"/>
                <a:cs typeface="幼圆" panose="02010509060101010101" charset="-122"/>
              </a:rPr>
              <a:t>）形式发起的，而是由某组织</a:t>
            </a:r>
            <a:r>
              <a:rPr sz="1800" spc="5" dirty="0">
                <a:latin typeface="幼圆" panose="02010509060101010101" charset="-122"/>
                <a:cs typeface="幼圆" panose="02010509060101010101" charset="-122"/>
              </a:rPr>
              <a:t>（</a:t>
            </a:r>
            <a:r>
              <a:rPr sz="1800" dirty="0">
                <a:latin typeface="Calibri" panose="020F0502020204030204"/>
                <a:cs typeface="Calibri" panose="020F0502020204030204"/>
              </a:rPr>
              <a:t>3.4.2</a:t>
            </a:r>
            <a:r>
              <a:rPr sz="1800" dirty="0">
                <a:latin typeface="幼圆" panose="02010509060101010101" charset="-122"/>
                <a:cs typeface="幼圆" panose="02010509060101010101" charset="-122"/>
              </a:rPr>
              <a:t>）单独或连续 实施的减少或防止直接或间</a:t>
            </a:r>
            <a:r>
              <a:rPr sz="1800" spc="5" dirty="0">
                <a:latin typeface="幼圆" panose="02010509060101010101" charset="-122"/>
                <a:cs typeface="幼圆" panose="02010509060101010101" charset="-122"/>
              </a:rPr>
              <a:t>接</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排放（</a:t>
            </a:r>
            <a:r>
              <a:rPr sz="1800" dirty="0">
                <a:latin typeface="Calibri" panose="020F0502020204030204"/>
                <a:cs typeface="Calibri" panose="020F0502020204030204"/>
              </a:rPr>
              <a:t>3.1.5</a:t>
            </a:r>
            <a:r>
              <a:rPr sz="1800" dirty="0">
                <a:latin typeface="幼圆" panose="02010509060101010101" charset="-122"/>
                <a:cs typeface="幼圆" panose="02010509060101010101" charset="-122"/>
              </a:rPr>
              <a:t>）或增加直接或间接</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清 </a:t>
            </a:r>
            <a:r>
              <a:rPr sz="1800" spc="-5" dirty="0">
                <a:latin typeface="幼圆" panose="02010509060101010101" charset="-122"/>
                <a:cs typeface="幼圆" panose="02010509060101010101" charset="-122"/>
              </a:rPr>
              <a:t>除（</a:t>
            </a:r>
            <a:r>
              <a:rPr sz="1800" spc="-5" dirty="0">
                <a:latin typeface="Calibri" panose="020F0502020204030204"/>
                <a:cs typeface="Calibri" panose="020F0502020204030204"/>
              </a:rPr>
              <a:t>3.1.6</a:t>
            </a:r>
            <a:r>
              <a:rPr sz="1800" spc="-5" dirty="0">
                <a:latin typeface="幼圆" panose="02010509060101010101" charset="-122"/>
                <a:cs typeface="幼圆" panose="02010509060101010101" charset="-122"/>
              </a:rPr>
              <a:t>）</a:t>
            </a:r>
            <a:r>
              <a:rPr sz="1800" dirty="0">
                <a:latin typeface="幼圆" panose="02010509060101010101" charset="-122"/>
                <a:cs typeface="幼圆" panose="02010509060101010101" charset="-122"/>
              </a:rPr>
              <a:t>的特定活动或措施。</a:t>
            </a:r>
            <a:endParaRPr sz="1800">
              <a:latin typeface="幼圆" panose="02010509060101010101" charset="-122"/>
              <a:cs typeface="幼圆" panose="02010509060101010101" charset="-122"/>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438552" y="838326"/>
            <a:ext cx="7134859"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3.2</a:t>
            </a:r>
            <a:r>
              <a:rPr spc="-45" dirty="0">
                <a:latin typeface="Calibri" panose="020F0502020204030204"/>
                <a:cs typeface="Calibri" panose="020F0502020204030204"/>
              </a:rPr>
              <a:t> </a:t>
            </a:r>
            <a:r>
              <a:rPr spc="10" dirty="0"/>
              <a:t>与</a:t>
            </a:r>
            <a:r>
              <a:rPr spc="-5" dirty="0">
                <a:latin typeface="Calibri" panose="020F0502020204030204"/>
                <a:cs typeface="Calibri" panose="020F0502020204030204"/>
              </a:rPr>
              <a:t>GHG</a:t>
            </a:r>
            <a:r>
              <a:rPr spc="5" dirty="0"/>
              <a:t>盘</a:t>
            </a:r>
            <a:r>
              <a:rPr spc="-5" dirty="0"/>
              <a:t>查程序相</a:t>
            </a:r>
            <a:r>
              <a:rPr spc="-10" dirty="0"/>
              <a:t>关</a:t>
            </a:r>
            <a:r>
              <a:rPr spc="-5" dirty="0"/>
              <a:t>的术语</a:t>
            </a:r>
            <a:r>
              <a:rPr dirty="0"/>
              <a:t>（</a:t>
            </a:r>
            <a:r>
              <a:rPr dirty="0">
                <a:latin typeface="Calibri" panose="020F0502020204030204"/>
                <a:cs typeface="Calibri" panose="020F0502020204030204"/>
              </a:rPr>
              <a:t>14</a:t>
            </a:r>
            <a:r>
              <a:rPr dirty="0"/>
              <a:t>个）</a:t>
            </a:r>
            <a:endParaRPr dirty="0"/>
          </a:p>
        </p:txBody>
      </p:sp>
      <p:sp>
        <p:nvSpPr>
          <p:cNvPr id="3" name="object 3"/>
          <p:cNvSpPr/>
          <p:nvPr/>
        </p:nvSpPr>
        <p:spPr>
          <a:xfrm>
            <a:off x="2072640" y="18653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29839" y="2217420"/>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072640" y="3163823"/>
            <a:ext cx="178308" cy="178308"/>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2529839" y="3534155"/>
            <a:ext cx="152400" cy="160020"/>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2987039" y="4107179"/>
            <a:ext cx="140208" cy="141731"/>
          </a:xfrm>
          <a:prstGeom prst="rect">
            <a:avLst/>
          </a:prstGeom>
          <a:blipFill>
            <a:blip r:embed="rId4" cstate="print"/>
            <a:stretch>
              <a:fillRect/>
            </a:stretch>
          </a:blipFill>
        </p:spPr>
        <p:txBody>
          <a:bodyPr wrap="square" lIns="0" tIns="0" rIns="0" bIns="0" rtlCol="0"/>
          <a:lstStyle/>
          <a:p/>
        </p:txBody>
      </p:sp>
      <p:sp>
        <p:nvSpPr>
          <p:cNvPr id="8" name="object 8"/>
          <p:cNvSpPr/>
          <p:nvPr/>
        </p:nvSpPr>
        <p:spPr>
          <a:xfrm>
            <a:off x="2072640" y="5035296"/>
            <a:ext cx="178308" cy="178307"/>
          </a:xfrm>
          <a:prstGeom prst="rect">
            <a:avLst/>
          </a:prstGeom>
          <a:blipFill>
            <a:blip r:embed="rId2" cstate="print"/>
            <a:stretch>
              <a:fillRect/>
            </a:stretch>
          </a:blipFill>
        </p:spPr>
        <p:txBody>
          <a:bodyPr wrap="square" lIns="0" tIns="0" rIns="0" bIns="0" rtlCol="0"/>
          <a:lstStyle/>
          <a:p/>
        </p:txBody>
      </p:sp>
      <p:sp>
        <p:nvSpPr>
          <p:cNvPr id="9" name="object 9"/>
          <p:cNvSpPr/>
          <p:nvPr/>
        </p:nvSpPr>
        <p:spPr>
          <a:xfrm>
            <a:off x="2529839" y="5387340"/>
            <a:ext cx="152400" cy="160019"/>
          </a:xfrm>
          <a:prstGeom prst="rect">
            <a:avLst/>
          </a:prstGeom>
          <a:blipFill>
            <a:blip r:embed="rId3" cstate="print"/>
            <a:stretch>
              <a:fillRect/>
            </a:stretch>
          </a:blipFill>
        </p:spPr>
        <p:txBody>
          <a:bodyPr wrap="square" lIns="0" tIns="0" rIns="0" bIns="0" rtlCol="0"/>
          <a:lstStyle/>
          <a:p/>
        </p:txBody>
      </p:sp>
      <p:sp>
        <p:nvSpPr>
          <p:cNvPr id="10" name="object 10"/>
          <p:cNvSpPr txBox="1"/>
          <p:nvPr/>
        </p:nvSpPr>
        <p:spPr>
          <a:xfrm>
            <a:off x="2403144" y="1711963"/>
            <a:ext cx="7959725" cy="3953510"/>
          </a:xfrm>
          <a:prstGeom prst="rect">
            <a:avLst/>
          </a:prstGeom>
        </p:spPr>
        <p:txBody>
          <a:bodyPr vert="horz" wrap="square" lIns="0" tIns="74930" rIns="0" bIns="0" rtlCol="0">
            <a:spAutoFit/>
          </a:bodyPr>
          <a:lstStyle/>
          <a:p>
            <a:pPr marL="667385" lvl="2" indent="-655320">
              <a:lnSpc>
                <a:spcPct val="100000"/>
              </a:lnSpc>
              <a:spcBef>
                <a:spcPts val="590"/>
              </a:spcBef>
              <a:buSzPct val="95000"/>
              <a:buFont typeface="Calibri" panose="020F0502020204030204"/>
              <a:buAutoNum type="arabicPeriod" startAt="12"/>
              <a:tabLst>
                <a:tab pos="668020" algn="l"/>
              </a:tabLst>
            </a:pPr>
            <a:r>
              <a:rPr sz="2000" b="1" spc="5" dirty="0">
                <a:latin typeface="幼圆" panose="02010509060101010101" charset="-122"/>
                <a:cs typeface="幼圆" panose="02010509060101010101" charset="-122"/>
              </a:rPr>
              <a:t>监测</a:t>
            </a:r>
            <a:endParaRPr sz="2000">
              <a:latin typeface="幼圆" panose="02010509060101010101" charset="-122"/>
              <a:cs typeface="幼圆" panose="02010509060101010101" charset="-122"/>
            </a:endParaRPr>
          </a:p>
          <a:p>
            <a:pPr marL="413385" marR="287655">
              <a:lnSpc>
                <a:spcPct val="100000"/>
              </a:lnSpc>
              <a:spcBef>
                <a:spcPts val="440"/>
              </a:spcBef>
            </a:pPr>
            <a:r>
              <a:rPr sz="1800" dirty="0">
                <a:latin typeface="幼圆" panose="02010509060101010101" charset="-122"/>
                <a:cs typeface="幼圆" panose="02010509060101010101" charset="-122"/>
              </a:rPr>
              <a:t>对</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排放（</a:t>
            </a:r>
            <a:r>
              <a:rPr sz="1800" dirty="0">
                <a:latin typeface="Calibri" panose="020F0502020204030204"/>
                <a:cs typeface="Calibri" panose="020F0502020204030204"/>
              </a:rPr>
              <a:t>3.1.5</a:t>
            </a:r>
            <a:r>
              <a:rPr sz="1800" dirty="0">
                <a:latin typeface="幼圆" panose="02010509060101010101" charset="-122"/>
                <a:cs typeface="幼圆" panose="02010509060101010101" charset="-122"/>
              </a:rPr>
              <a:t>）和</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清除</a:t>
            </a:r>
            <a:r>
              <a:rPr sz="1800" spc="-5" dirty="0">
                <a:latin typeface="幼圆" panose="02010509060101010101" charset="-122"/>
                <a:cs typeface="幼圆" panose="02010509060101010101" charset="-122"/>
              </a:rPr>
              <a:t>（</a:t>
            </a:r>
            <a:r>
              <a:rPr sz="1800" dirty="0">
                <a:latin typeface="Calibri" panose="020F0502020204030204"/>
                <a:cs typeface="Calibri" panose="020F0502020204030204"/>
              </a:rPr>
              <a:t>3.1.6</a:t>
            </a:r>
            <a:r>
              <a:rPr sz="1800" dirty="0">
                <a:latin typeface="幼圆" panose="02010509060101010101" charset="-122"/>
                <a:cs typeface="幼圆" panose="02010509060101010101" charset="-122"/>
              </a:rPr>
              <a:t>）或其他</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相关数据的连续性或 周期性的评定。</a:t>
            </a:r>
            <a:endParaRPr sz="1800">
              <a:latin typeface="幼圆" panose="02010509060101010101" charset="-122"/>
              <a:cs typeface="幼圆" panose="02010509060101010101" charset="-122"/>
            </a:endParaRPr>
          </a:p>
          <a:p>
            <a:pPr>
              <a:lnSpc>
                <a:spcPct val="100000"/>
              </a:lnSpc>
              <a:spcBef>
                <a:spcPts val="20"/>
              </a:spcBef>
            </a:pPr>
            <a:endParaRPr sz="2650">
              <a:latin typeface="Times New Roman" panose="02020603050405020304"/>
              <a:cs typeface="Times New Roman" panose="02020603050405020304"/>
            </a:endParaRPr>
          </a:p>
          <a:p>
            <a:pPr marL="667385" lvl="2" indent="-655320">
              <a:lnSpc>
                <a:spcPct val="100000"/>
              </a:lnSpc>
              <a:buSzPct val="95000"/>
              <a:buFont typeface="Calibri" panose="020F0502020204030204"/>
              <a:buAutoNum type="arabicPeriod" startAt="13"/>
              <a:tabLst>
                <a:tab pos="668020" algn="l"/>
              </a:tabLst>
            </a:pPr>
            <a:r>
              <a:rPr sz="2000" b="1" spc="5" dirty="0">
                <a:latin typeface="幼圆" panose="02010509060101010101" charset="-122"/>
                <a:cs typeface="幼圆" panose="02010509060101010101" charset="-122"/>
              </a:rPr>
              <a:t>不</a:t>
            </a:r>
            <a:r>
              <a:rPr sz="2000" b="1" spc="-5" dirty="0">
                <a:latin typeface="幼圆" panose="02010509060101010101" charset="-122"/>
                <a:cs typeface="幼圆" panose="02010509060101010101" charset="-122"/>
              </a:rPr>
              <a:t>确</a:t>
            </a:r>
            <a:r>
              <a:rPr sz="2000" b="1" spc="5" dirty="0">
                <a:latin typeface="幼圆" panose="02010509060101010101" charset="-122"/>
                <a:cs typeface="幼圆" panose="02010509060101010101" charset="-122"/>
              </a:rPr>
              <a:t>定</a:t>
            </a:r>
            <a:r>
              <a:rPr sz="2000" b="1" spc="-5" dirty="0">
                <a:latin typeface="幼圆" panose="02010509060101010101" charset="-122"/>
                <a:cs typeface="幼圆" panose="02010509060101010101" charset="-122"/>
              </a:rPr>
              <a:t>性</a:t>
            </a:r>
            <a:endParaRPr sz="2000">
              <a:latin typeface="幼圆" panose="02010509060101010101" charset="-122"/>
              <a:cs typeface="幼圆" panose="02010509060101010101" charset="-122"/>
            </a:endParaRPr>
          </a:p>
          <a:p>
            <a:pPr marL="413385" marR="451485">
              <a:lnSpc>
                <a:spcPts val="2020"/>
              </a:lnSpc>
              <a:spcBef>
                <a:spcPts val="770"/>
              </a:spcBef>
            </a:pPr>
            <a:r>
              <a:rPr sz="1800" dirty="0">
                <a:latin typeface="幼圆" panose="02010509060101010101" charset="-122"/>
                <a:cs typeface="幼圆" panose="02010509060101010101" charset="-122"/>
              </a:rPr>
              <a:t>与量化结果相关的、表征数值偏差的参数。上述数值偏差可合理地归因 于所量化的数据值。</a:t>
            </a:r>
            <a:endParaRPr sz="1800">
              <a:latin typeface="幼圆" panose="02010509060101010101" charset="-122"/>
              <a:cs typeface="幼圆" panose="02010509060101010101" charset="-122"/>
            </a:endParaRPr>
          </a:p>
          <a:p>
            <a:pPr marL="812165">
              <a:lnSpc>
                <a:spcPct val="100000"/>
              </a:lnSpc>
              <a:spcBef>
                <a:spcPts val="340"/>
              </a:spcBef>
            </a:pPr>
            <a:r>
              <a:rPr sz="1600" spc="5" dirty="0">
                <a:solidFill>
                  <a:srgbClr val="0909C6"/>
                </a:solidFill>
                <a:latin typeface="幼圆" panose="02010509060101010101" charset="-122"/>
                <a:cs typeface="幼圆" panose="02010509060101010101" charset="-122"/>
              </a:rPr>
              <a:t>注</a:t>
            </a:r>
            <a:r>
              <a:rPr sz="1600" spc="-5" dirty="0">
                <a:solidFill>
                  <a:srgbClr val="0909C6"/>
                </a:solidFill>
                <a:latin typeface="Calibri" panose="020F0502020204030204"/>
                <a:cs typeface="Calibri" panose="020F0502020204030204"/>
              </a:rPr>
              <a:t>1</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不确定性</a:t>
            </a:r>
            <a:r>
              <a:rPr sz="1600" spc="-5" dirty="0">
                <a:solidFill>
                  <a:srgbClr val="0909C6"/>
                </a:solidFill>
                <a:latin typeface="幼圆" panose="02010509060101010101" charset="-122"/>
                <a:cs typeface="幼圆" panose="02010509060101010101" charset="-122"/>
              </a:rPr>
              <a:t>信息</a:t>
            </a:r>
            <a:r>
              <a:rPr sz="1600" spc="5" dirty="0">
                <a:solidFill>
                  <a:srgbClr val="0909C6"/>
                </a:solidFill>
                <a:latin typeface="幼圆" panose="02010509060101010101" charset="-122"/>
                <a:cs typeface="幼圆" panose="02010509060101010101" charset="-122"/>
              </a:rPr>
              <a:t>一</a:t>
            </a:r>
            <a:r>
              <a:rPr sz="1600" spc="-5" dirty="0">
                <a:solidFill>
                  <a:srgbClr val="0909C6"/>
                </a:solidFill>
                <a:latin typeface="幼圆" panose="02010509060101010101" charset="-122"/>
                <a:cs typeface="幼圆" panose="02010509060101010101" charset="-122"/>
              </a:rPr>
              <a:t>般要</a:t>
            </a:r>
            <a:r>
              <a:rPr sz="1600" spc="5" dirty="0">
                <a:solidFill>
                  <a:srgbClr val="0909C6"/>
                </a:solidFill>
                <a:latin typeface="幼圆" panose="02010509060101010101" charset="-122"/>
                <a:cs typeface="幼圆" panose="02010509060101010101" charset="-122"/>
              </a:rPr>
              <a:t>给</a:t>
            </a:r>
            <a:r>
              <a:rPr sz="1600" spc="-5" dirty="0">
                <a:solidFill>
                  <a:srgbClr val="0909C6"/>
                </a:solidFill>
                <a:latin typeface="幼圆" panose="02010509060101010101" charset="-122"/>
                <a:cs typeface="幼圆" panose="02010509060101010101" charset="-122"/>
              </a:rPr>
              <a:t>出对</a:t>
            </a:r>
            <a:r>
              <a:rPr sz="1600" spc="5" dirty="0">
                <a:solidFill>
                  <a:srgbClr val="0909C6"/>
                </a:solidFill>
                <a:latin typeface="幼圆" panose="02010509060101010101" charset="-122"/>
                <a:cs typeface="幼圆" panose="02010509060101010101" charset="-122"/>
              </a:rPr>
              <a:t>可</a:t>
            </a:r>
            <a:r>
              <a:rPr sz="1600" spc="-5" dirty="0">
                <a:solidFill>
                  <a:srgbClr val="0909C6"/>
                </a:solidFill>
                <a:latin typeface="幼圆" panose="02010509060101010101" charset="-122"/>
                <a:cs typeface="幼圆" panose="02010509060101010101" charset="-122"/>
              </a:rPr>
              <a:t>能发</a:t>
            </a:r>
            <a:r>
              <a:rPr sz="1600" spc="5" dirty="0">
                <a:solidFill>
                  <a:srgbClr val="0909C6"/>
                </a:solidFill>
                <a:latin typeface="幼圆" panose="02010509060101010101" charset="-122"/>
                <a:cs typeface="幼圆" panose="02010509060101010101" charset="-122"/>
              </a:rPr>
              <a:t>生</a:t>
            </a:r>
            <a:r>
              <a:rPr sz="1600" spc="-5" dirty="0">
                <a:solidFill>
                  <a:srgbClr val="0909C6"/>
                </a:solidFill>
                <a:latin typeface="幼圆" panose="02010509060101010101" charset="-122"/>
                <a:cs typeface="幼圆" panose="02010509060101010101" charset="-122"/>
              </a:rPr>
              <a:t>的数</a:t>
            </a:r>
            <a:r>
              <a:rPr sz="1600" spc="5" dirty="0">
                <a:solidFill>
                  <a:srgbClr val="0909C6"/>
                </a:solidFill>
                <a:latin typeface="幼圆" panose="02010509060101010101" charset="-122"/>
                <a:cs typeface="幼圆" panose="02010509060101010101" charset="-122"/>
              </a:rPr>
              <a:t>值</a:t>
            </a:r>
            <a:r>
              <a:rPr sz="1600" spc="-5" dirty="0">
                <a:solidFill>
                  <a:srgbClr val="0909C6"/>
                </a:solidFill>
                <a:latin typeface="幼圆" panose="02010509060101010101" charset="-122"/>
                <a:cs typeface="幼圆" panose="02010509060101010101" charset="-122"/>
              </a:rPr>
              <a:t>偏差</a:t>
            </a:r>
            <a:r>
              <a:rPr sz="1600" spc="5" dirty="0">
                <a:solidFill>
                  <a:srgbClr val="0909C6"/>
                </a:solidFill>
                <a:latin typeface="幼圆" panose="02010509060101010101" charset="-122"/>
                <a:cs typeface="幼圆" panose="02010509060101010101" charset="-122"/>
              </a:rPr>
              <a:t>的</a:t>
            </a:r>
            <a:r>
              <a:rPr sz="1600" spc="-5" dirty="0">
                <a:solidFill>
                  <a:srgbClr val="0909C6"/>
                </a:solidFill>
                <a:latin typeface="幼圆" panose="02010509060101010101" charset="-122"/>
                <a:cs typeface="幼圆" panose="02010509060101010101" charset="-122"/>
              </a:rPr>
              <a:t>定量</a:t>
            </a:r>
            <a:r>
              <a:rPr sz="1600" spc="5" dirty="0">
                <a:solidFill>
                  <a:srgbClr val="0909C6"/>
                </a:solidFill>
                <a:latin typeface="幼圆" panose="02010509060101010101" charset="-122"/>
                <a:cs typeface="幼圆" panose="02010509060101010101" charset="-122"/>
              </a:rPr>
              <a:t>估</a:t>
            </a:r>
            <a:r>
              <a:rPr sz="1600" spc="-5" dirty="0">
                <a:solidFill>
                  <a:srgbClr val="0909C6"/>
                </a:solidFill>
                <a:latin typeface="幼圆" panose="02010509060101010101" charset="-122"/>
                <a:cs typeface="幼圆" panose="02010509060101010101" charset="-122"/>
              </a:rPr>
              <a:t>算，</a:t>
            </a:r>
            <a:r>
              <a:rPr sz="1600" spc="5" dirty="0">
                <a:solidFill>
                  <a:srgbClr val="0909C6"/>
                </a:solidFill>
                <a:latin typeface="幼圆" panose="02010509060101010101" charset="-122"/>
                <a:cs typeface="幼圆" panose="02010509060101010101" charset="-122"/>
              </a:rPr>
              <a:t>并</a:t>
            </a:r>
            <a:r>
              <a:rPr sz="1600" spc="-5" dirty="0">
                <a:solidFill>
                  <a:srgbClr val="0909C6"/>
                </a:solidFill>
                <a:latin typeface="幼圆" panose="02010509060101010101" charset="-122"/>
                <a:cs typeface="幼圆" panose="02010509060101010101" charset="-122"/>
              </a:rPr>
              <a:t>对可能</a:t>
            </a:r>
            <a:endParaRPr sz="1600">
              <a:latin typeface="幼圆" panose="02010509060101010101" charset="-122"/>
              <a:cs typeface="幼圆" panose="02010509060101010101" charset="-122"/>
            </a:endParaRPr>
          </a:p>
          <a:p>
            <a:pPr marL="812165">
              <a:lnSpc>
                <a:spcPct val="100000"/>
              </a:lnSpc>
            </a:pPr>
            <a:r>
              <a:rPr sz="1600" dirty="0">
                <a:solidFill>
                  <a:srgbClr val="0909C6"/>
                </a:solidFill>
                <a:latin typeface="幼圆" panose="02010509060101010101" charset="-122"/>
                <a:cs typeface="幼圆" panose="02010509060101010101" charset="-122"/>
              </a:rPr>
              <a:t>引</a:t>
            </a:r>
            <a:r>
              <a:rPr sz="1600" spc="-5" dirty="0">
                <a:solidFill>
                  <a:srgbClr val="0909C6"/>
                </a:solidFill>
                <a:latin typeface="幼圆" panose="02010509060101010101" charset="-122"/>
                <a:cs typeface="幼圆" panose="02010509060101010101" charset="-122"/>
              </a:rPr>
              <a:t>起</a:t>
            </a:r>
            <a:r>
              <a:rPr sz="1600" spc="-10" dirty="0">
                <a:solidFill>
                  <a:srgbClr val="0909C6"/>
                </a:solidFill>
                <a:latin typeface="幼圆" panose="02010509060101010101" charset="-122"/>
                <a:cs typeface="幼圆" panose="02010509060101010101" charset="-122"/>
              </a:rPr>
              <a:t>偏</a:t>
            </a:r>
            <a:r>
              <a:rPr sz="1600" dirty="0">
                <a:solidFill>
                  <a:srgbClr val="0909C6"/>
                </a:solidFill>
                <a:latin typeface="幼圆" panose="02010509060101010101" charset="-122"/>
                <a:cs typeface="幼圆" panose="02010509060101010101" charset="-122"/>
              </a:rPr>
              <a:t>差</a:t>
            </a:r>
            <a:r>
              <a:rPr sz="1600" spc="-5" dirty="0">
                <a:solidFill>
                  <a:srgbClr val="0909C6"/>
                </a:solidFill>
                <a:latin typeface="幼圆" panose="02010509060101010101" charset="-122"/>
                <a:cs typeface="幼圆" panose="02010509060101010101" charset="-122"/>
              </a:rPr>
              <a:t>的</a:t>
            </a:r>
            <a:r>
              <a:rPr sz="1600" spc="-10" dirty="0">
                <a:solidFill>
                  <a:srgbClr val="0909C6"/>
                </a:solidFill>
                <a:latin typeface="幼圆" panose="02010509060101010101" charset="-122"/>
                <a:cs typeface="幼圆" panose="02010509060101010101" charset="-122"/>
              </a:rPr>
              <a:t>原</a:t>
            </a:r>
            <a:r>
              <a:rPr sz="1600" spc="-5" dirty="0">
                <a:solidFill>
                  <a:srgbClr val="0909C6"/>
                </a:solidFill>
                <a:latin typeface="幼圆" panose="02010509060101010101" charset="-122"/>
                <a:cs typeface="幼圆" panose="02010509060101010101" charset="-122"/>
              </a:rPr>
              <a:t>因</a:t>
            </a:r>
            <a:r>
              <a:rPr sz="1600" dirty="0">
                <a:solidFill>
                  <a:srgbClr val="0909C6"/>
                </a:solidFill>
                <a:latin typeface="幼圆" panose="02010509060101010101" charset="-122"/>
                <a:cs typeface="幼圆" panose="02010509060101010101" charset="-122"/>
              </a:rPr>
              <a:t>进</a:t>
            </a:r>
            <a:r>
              <a:rPr sz="1600" spc="-5" dirty="0">
                <a:solidFill>
                  <a:srgbClr val="0909C6"/>
                </a:solidFill>
                <a:latin typeface="幼圆" panose="02010509060101010101" charset="-122"/>
                <a:cs typeface="幼圆" panose="02010509060101010101" charset="-122"/>
              </a:rPr>
              <a:t>行</a:t>
            </a:r>
            <a:r>
              <a:rPr sz="1600" spc="-10" dirty="0">
                <a:solidFill>
                  <a:srgbClr val="0909C6"/>
                </a:solidFill>
                <a:latin typeface="幼圆" panose="02010509060101010101" charset="-122"/>
                <a:cs typeface="幼圆" panose="02010509060101010101" charset="-122"/>
              </a:rPr>
              <a:t>定</a:t>
            </a:r>
            <a:r>
              <a:rPr sz="1600" dirty="0">
                <a:solidFill>
                  <a:srgbClr val="0909C6"/>
                </a:solidFill>
                <a:latin typeface="幼圆" panose="02010509060101010101" charset="-122"/>
                <a:cs typeface="幼圆" panose="02010509060101010101" charset="-122"/>
              </a:rPr>
              <a:t>性</a:t>
            </a:r>
            <a:r>
              <a:rPr sz="1600" spc="-5" dirty="0">
                <a:solidFill>
                  <a:srgbClr val="0909C6"/>
                </a:solidFill>
                <a:latin typeface="幼圆" panose="02010509060101010101" charset="-122"/>
                <a:cs typeface="幼圆" panose="02010509060101010101" charset="-122"/>
              </a:rPr>
              <a:t>描</a:t>
            </a:r>
            <a:r>
              <a:rPr sz="1600" spc="-10" dirty="0">
                <a:solidFill>
                  <a:srgbClr val="0909C6"/>
                </a:solidFill>
                <a:latin typeface="幼圆" panose="02010509060101010101" charset="-122"/>
                <a:cs typeface="幼圆" panose="02010509060101010101" charset="-122"/>
              </a:rPr>
              <a:t>述</a:t>
            </a:r>
            <a:r>
              <a:rPr sz="1600" spc="-5" dirty="0">
                <a:solidFill>
                  <a:srgbClr val="0909C6"/>
                </a:solidFill>
                <a:latin typeface="幼圆" panose="02010509060101010101" charset="-122"/>
                <a:cs typeface="幼圆" panose="02010509060101010101" charset="-122"/>
              </a:rPr>
              <a:t>。</a:t>
            </a:r>
            <a:endParaRPr sz="1600">
              <a:latin typeface="幼圆" panose="02010509060101010101" charset="-122"/>
              <a:cs typeface="幼圆" panose="02010509060101010101" charset="-122"/>
            </a:endParaRPr>
          </a:p>
          <a:p>
            <a:pPr>
              <a:lnSpc>
                <a:spcPct val="100000"/>
              </a:lnSpc>
            </a:pPr>
            <a:endParaRPr sz="1600">
              <a:latin typeface="Times New Roman" panose="02020603050405020304"/>
              <a:cs typeface="Times New Roman" panose="02020603050405020304"/>
            </a:endParaRPr>
          </a:p>
          <a:p>
            <a:pPr>
              <a:lnSpc>
                <a:spcPct val="100000"/>
              </a:lnSpc>
              <a:spcBef>
                <a:spcPts val="15"/>
              </a:spcBef>
            </a:pPr>
            <a:endParaRPr sz="1300">
              <a:latin typeface="Times New Roman" panose="02020603050405020304"/>
              <a:cs typeface="Times New Roman" panose="02020603050405020304"/>
            </a:endParaRPr>
          </a:p>
          <a:p>
            <a:pPr marL="667385" lvl="2" indent="-655320">
              <a:lnSpc>
                <a:spcPct val="100000"/>
              </a:lnSpc>
              <a:buSzPct val="95000"/>
              <a:buFont typeface="Calibri" panose="020F0502020204030204"/>
              <a:buAutoNum type="arabicPeriod" startAt="14"/>
              <a:tabLst>
                <a:tab pos="668020" algn="l"/>
              </a:tabLst>
            </a:pPr>
            <a:r>
              <a:rPr sz="2000" b="1" spc="5" dirty="0">
                <a:latin typeface="幼圆" panose="02010509060101010101" charset="-122"/>
                <a:cs typeface="幼圆" panose="02010509060101010101" charset="-122"/>
              </a:rPr>
              <a:t>主</a:t>
            </a:r>
            <a:r>
              <a:rPr sz="2000" b="1" spc="-5" dirty="0">
                <a:latin typeface="幼圆" panose="02010509060101010101" charset="-122"/>
                <a:cs typeface="幼圆" panose="02010509060101010101" charset="-122"/>
              </a:rPr>
              <a:t>要</a:t>
            </a:r>
            <a:r>
              <a:rPr sz="2000" b="1" spc="5" dirty="0">
                <a:latin typeface="幼圆" panose="02010509060101010101" charset="-122"/>
                <a:cs typeface="幼圆" panose="02010509060101010101" charset="-122"/>
              </a:rPr>
              <a:t>的间接</a:t>
            </a:r>
            <a:r>
              <a:rPr sz="2000" b="1" spc="-5" dirty="0">
                <a:latin typeface="幼圆" panose="02010509060101010101" charset="-122"/>
                <a:cs typeface="幼圆" panose="02010509060101010101" charset="-122"/>
              </a:rPr>
              <a:t>温</a:t>
            </a:r>
            <a:r>
              <a:rPr sz="2000" b="1" spc="5" dirty="0">
                <a:latin typeface="幼圆" panose="02010509060101010101" charset="-122"/>
                <a:cs typeface="幼圆" panose="02010509060101010101" charset="-122"/>
              </a:rPr>
              <a:t>室气</a:t>
            </a:r>
            <a:r>
              <a:rPr sz="2000" b="1" spc="-5" dirty="0">
                <a:latin typeface="幼圆" panose="02010509060101010101" charset="-122"/>
                <a:cs typeface="幼圆" panose="02010509060101010101" charset="-122"/>
              </a:rPr>
              <a:t>体</a:t>
            </a:r>
            <a:r>
              <a:rPr sz="2000" b="1" spc="5" dirty="0">
                <a:latin typeface="幼圆" panose="02010509060101010101" charset="-122"/>
                <a:cs typeface="幼圆" panose="02010509060101010101" charset="-122"/>
              </a:rPr>
              <a:t>排放（</a:t>
            </a:r>
            <a:r>
              <a:rPr sz="2000" b="1" spc="-5" dirty="0">
                <a:latin typeface="幼圆" panose="02010509060101010101" charset="-122"/>
                <a:cs typeface="幼圆" panose="02010509060101010101" charset="-122"/>
              </a:rPr>
              <a:t>主</a:t>
            </a:r>
            <a:r>
              <a:rPr sz="2000" b="1" spc="5" dirty="0">
                <a:latin typeface="幼圆" panose="02010509060101010101" charset="-122"/>
                <a:cs typeface="幼圆" panose="02010509060101010101" charset="-122"/>
              </a:rPr>
              <a:t>要的</a:t>
            </a:r>
            <a:r>
              <a:rPr sz="2000" b="1" spc="-5" dirty="0">
                <a:latin typeface="幼圆" panose="02010509060101010101" charset="-122"/>
                <a:cs typeface="幼圆" panose="02010509060101010101" charset="-122"/>
              </a:rPr>
              <a:t>间</a:t>
            </a:r>
            <a:r>
              <a:rPr sz="2000" b="1" spc="35" dirty="0">
                <a:latin typeface="幼圆" panose="02010509060101010101" charset="-122"/>
                <a:cs typeface="幼圆" panose="02010509060101010101" charset="-122"/>
              </a:rPr>
              <a:t>接</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排放）</a:t>
            </a:r>
            <a:endParaRPr sz="2000">
              <a:latin typeface="幼圆" panose="02010509060101010101" charset="-122"/>
              <a:cs typeface="幼圆" panose="02010509060101010101" charset="-122"/>
            </a:endParaRPr>
          </a:p>
          <a:p>
            <a:pPr marL="413385">
              <a:lnSpc>
                <a:spcPct val="100000"/>
              </a:lnSpc>
              <a:spcBef>
                <a:spcPts val="440"/>
              </a:spcBef>
            </a:pPr>
            <a:r>
              <a:rPr sz="1800" dirty="0">
                <a:latin typeface="幼圆" panose="02010509060101010101" charset="-122"/>
                <a:cs typeface="幼圆" panose="02010509060101010101" charset="-122"/>
              </a:rPr>
              <a:t>组织</a:t>
            </a:r>
            <a:r>
              <a:rPr sz="1800" spc="-5" dirty="0">
                <a:latin typeface="幼圆" panose="02010509060101010101" charset="-122"/>
                <a:cs typeface="幼圆" panose="02010509060101010101" charset="-122"/>
              </a:rPr>
              <a:t>（</a:t>
            </a:r>
            <a:r>
              <a:rPr sz="1800" spc="-5" dirty="0">
                <a:latin typeface="Calibri" panose="020F0502020204030204"/>
                <a:cs typeface="Calibri" panose="020F0502020204030204"/>
              </a:rPr>
              <a:t>3.4.2</a:t>
            </a:r>
            <a:r>
              <a:rPr sz="1800" spc="-5" dirty="0">
                <a:latin typeface="幼圆" panose="02010509060101010101" charset="-122"/>
                <a:cs typeface="幼圆" panose="02010509060101010101" charset="-122"/>
              </a:rPr>
              <a:t>）</a:t>
            </a:r>
            <a:r>
              <a:rPr sz="1800" dirty="0">
                <a:latin typeface="幼圆" panose="02010509060101010101" charset="-122"/>
                <a:cs typeface="幼圆" panose="02010509060101010101" charset="-122"/>
              </a:rPr>
              <a:t>量化和报告的</a:t>
            </a:r>
            <a:r>
              <a:rPr sz="1800" spc="-5" dirty="0">
                <a:latin typeface="Calibri" panose="020F0502020204030204"/>
                <a:cs typeface="Calibri" panose="020F0502020204030204"/>
              </a:rPr>
              <a:t>GHG</a:t>
            </a:r>
            <a:r>
              <a:rPr sz="1800" dirty="0">
                <a:latin typeface="幼圆" panose="02010509060101010101" charset="-122"/>
                <a:cs typeface="幼圆" panose="02010509060101010101" charset="-122"/>
              </a:rPr>
              <a:t>排放（</a:t>
            </a:r>
            <a:r>
              <a:rPr sz="1800" dirty="0">
                <a:latin typeface="Calibri" panose="020F0502020204030204"/>
                <a:cs typeface="Calibri" panose="020F0502020204030204"/>
              </a:rPr>
              <a:t>3.1.5</a:t>
            </a:r>
            <a:r>
              <a:rPr sz="1800" dirty="0">
                <a:latin typeface="幼圆" panose="02010509060101010101" charset="-122"/>
                <a:cs typeface="幼圆" panose="02010509060101010101" charset="-122"/>
              </a:rPr>
              <a:t>）符合组织设定的主要性标准。</a:t>
            </a:r>
            <a:endParaRPr sz="1800">
              <a:latin typeface="幼圆" panose="02010509060101010101" charset="-122"/>
              <a:cs typeface="幼圆" panose="02010509060101010101" charset="-12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057577" y="914526"/>
            <a:ext cx="8098155"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3.3</a:t>
            </a:r>
            <a:r>
              <a:rPr spc="-5" dirty="0"/>
              <a:t>与生物材</a:t>
            </a:r>
            <a:r>
              <a:rPr spc="-10" dirty="0"/>
              <a:t>料</a:t>
            </a:r>
            <a:r>
              <a:rPr spc="-5" dirty="0"/>
              <a:t>和土</a:t>
            </a:r>
            <a:r>
              <a:rPr spc="-10" dirty="0"/>
              <a:t>地</a:t>
            </a:r>
            <a:r>
              <a:rPr spc="-5" dirty="0"/>
              <a:t>利用</a:t>
            </a:r>
            <a:r>
              <a:rPr spc="-10" dirty="0"/>
              <a:t>相</a:t>
            </a:r>
            <a:r>
              <a:rPr spc="-5" dirty="0"/>
              <a:t>关的</a:t>
            </a:r>
            <a:r>
              <a:rPr spc="-10" dirty="0"/>
              <a:t>术</a:t>
            </a:r>
            <a:r>
              <a:rPr spc="-5" dirty="0"/>
              <a:t>语</a:t>
            </a:r>
            <a:r>
              <a:rPr spc="10" dirty="0"/>
              <a:t>（</a:t>
            </a:r>
            <a:r>
              <a:rPr spc="10" dirty="0">
                <a:latin typeface="Calibri" panose="020F0502020204030204"/>
                <a:cs typeface="Calibri" panose="020F0502020204030204"/>
              </a:rPr>
              <a:t>7</a:t>
            </a:r>
            <a:r>
              <a:rPr dirty="0"/>
              <a:t>个）</a:t>
            </a:r>
            <a:endParaRPr dirty="0"/>
          </a:p>
        </p:txBody>
      </p:sp>
      <p:sp>
        <p:nvSpPr>
          <p:cNvPr id="3" name="object 3"/>
          <p:cNvSpPr/>
          <p:nvPr/>
        </p:nvSpPr>
        <p:spPr>
          <a:xfrm>
            <a:off x="2072640" y="19415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29839" y="2311907"/>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987039" y="2884932"/>
            <a:ext cx="140208" cy="141732"/>
          </a:xfrm>
          <a:prstGeom prst="rect">
            <a:avLst/>
          </a:prstGeom>
          <a:blipFill>
            <a:blip r:embed="rId4" cstate="print"/>
            <a:stretch>
              <a:fillRect/>
            </a:stretch>
          </a:blipFill>
        </p:spPr>
        <p:txBody>
          <a:bodyPr wrap="square" lIns="0" tIns="0" rIns="0" bIns="0" rtlCol="0"/>
          <a:lstStyle/>
          <a:p/>
        </p:txBody>
      </p:sp>
      <p:sp>
        <p:nvSpPr>
          <p:cNvPr id="6" name="object 6"/>
          <p:cNvSpPr/>
          <p:nvPr/>
        </p:nvSpPr>
        <p:spPr>
          <a:xfrm>
            <a:off x="2072640" y="3813047"/>
            <a:ext cx="178308" cy="178307"/>
          </a:xfrm>
          <a:prstGeom prst="rect">
            <a:avLst/>
          </a:prstGeom>
          <a:blipFill>
            <a:blip r:embed="rId2" cstate="print"/>
            <a:stretch>
              <a:fillRect/>
            </a:stretch>
          </a:blipFill>
        </p:spPr>
        <p:txBody>
          <a:bodyPr wrap="square" lIns="0" tIns="0" rIns="0" bIns="0" rtlCol="0"/>
          <a:lstStyle/>
          <a:p/>
        </p:txBody>
      </p:sp>
      <p:sp>
        <p:nvSpPr>
          <p:cNvPr id="7" name="object 7"/>
          <p:cNvSpPr/>
          <p:nvPr/>
        </p:nvSpPr>
        <p:spPr>
          <a:xfrm>
            <a:off x="2529839" y="4165091"/>
            <a:ext cx="152400" cy="160019"/>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2072640" y="4873752"/>
            <a:ext cx="178308" cy="178307"/>
          </a:xfrm>
          <a:prstGeom prst="rect">
            <a:avLst/>
          </a:prstGeom>
          <a:blipFill>
            <a:blip r:embed="rId2" cstate="print"/>
            <a:stretch>
              <a:fillRect/>
            </a:stretch>
          </a:blipFill>
        </p:spPr>
        <p:txBody>
          <a:bodyPr wrap="square" lIns="0" tIns="0" rIns="0" bIns="0" rtlCol="0"/>
          <a:lstStyle/>
          <a:p/>
        </p:txBody>
      </p:sp>
      <p:sp>
        <p:nvSpPr>
          <p:cNvPr id="9" name="object 9"/>
          <p:cNvSpPr/>
          <p:nvPr/>
        </p:nvSpPr>
        <p:spPr>
          <a:xfrm>
            <a:off x="2529839" y="5225796"/>
            <a:ext cx="152400" cy="160019"/>
          </a:xfrm>
          <a:prstGeom prst="rect">
            <a:avLst/>
          </a:prstGeom>
          <a:blipFill>
            <a:blip r:embed="rId3" cstate="print"/>
            <a:stretch>
              <a:fillRect/>
            </a:stretch>
          </a:blipFill>
        </p:spPr>
        <p:txBody>
          <a:bodyPr wrap="square" lIns="0" tIns="0" rIns="0" bIns="0" rtlCol="0"/>
          <a:lstStyle/>
          <a:p/>
        </p:txBody>
      </p:sp>
      <p:sp>
        <p:nvSpPr>
          <p:cNvPr id="10" name="object 10"/>
          <p:cNvSpPr txBox="1"/>
          <p:nvPr/>
        </p:nvSpPr>
        <p:spPr>
          <a:xfrm>
            <a:off x="2403144" y="1767802"/>
            <a:ext cx="7636509" cy="3728720"/>
          </a:xfrm>
          <a:prstGeom prst="rect">
            <a:avLst/>
          </a:prstGeom>
        </p:spPr>
        <p:txBody>
          <a:bodyPr vert="horz" wrap="square" lIns="0" tIns="95250" rIns="0" bIns="0" rtlCol="0">
            <a:spAutoFit/>
          </a:bodyPr>
          <a:lstStyle/>
          <a:p>
            <a:pPr marL="537845" lvl="2" indent="-525780">
              <a:lnSpc>
                <a:spcPct val="100000"/>
              </a:lnSpc>
              <a:spcBef>
                <a:spcPts val="750"/>
              </a:spcBef>
              <a:buSzPct val="95000"/>
              <a:buFont typeface="Calibri" panose="020F0502020204030204"/>
              <a:buAutoNum type="arabicPeriod"/>
              <a:tabLst>
                <a:tab pos="538480" algn="l"/>
              </a:tabLst>
            </a:pPr>
            <a:r>
              <a:rPr sz="2000" b="1" spc="5" dirty="0">
                <a:latin typeface="幼圆" panose="02010509060101010101" charset="-122"/>
                <a:cs typeface="幼圆" panose="02010509060101010101" charset="-122"/>
              </a:rPr>
              <a:t>生物质</a:t>
            </a:r>
            <a:endParaRPr sz="2000">
              <a:latin typeface="幼圆" panose="02010509060101010101" charset="-122"/>
              <a:cs typeface="幼圆" panose="02010509060101010101" charset="-122"/>
            </a:endParaRPr>
          </a:p>
          <a:p>
            <a:pPr marL="413385" marR="128270">
              <a:lnSpc>
                <a:spcPts val="2020"/>
              </a:lnSpc>
              <a:spcBef>
                <a:spcPts val="770"/>
              </a:spcBef>
            </a:pPr>
            <a:r>
              <a:rPr sz="1800" dirty="0">
                <a:latin typeface="幼圆" panose="02010509060101010101" charset="-122"/>
                <a:cs typeface="幼圆" panose="02010509060101010101" charset="-122"/>
              </a:rPr>
              <a:t>生物来源的物质，不包括埋入地质构造中的物质和转化为化石燃料的物 质。</a:t>
            </a:r>
            <a:endParaRPr sz="1800">
              <a:latin typeface="幼圆" panose="02010509060101010101" charset="-122"/>
              <a:cs typeface="幼圆" panose="02010509060101010101" charset="-122"/>
            </a:endParaRPr>
          </a:p>
          <a:p>
            <a:pPr marL="812165">
              <a:lnSpc>
                <a:spcPct val="100000"/>
              </a:lnSpc>
              <a:spcBef>
                <a:spcPts val="345"/>
              </a:spcBef>
            </a:pPr>
            <a:r>
              <a:rPr sz="1600" spc="5" dirty="0">
                <a:solidFill>
                  <a:srgbClr val="0909C6"/>
                </a:solidFill>
                <a:latin typeface="幼圆" panose="02010509060101010101" charset="-122"/>
                <a:cs typeface="幼圆" panose="02010509060101010101" charset="-122"/>
              </a:rPr>
              <a:t>注</a:t>
            </a:r>
            <a:r>
              <a:rPr sz="1600" spc="-5" dirty="0">
                <a:solidFill>
                  <a:srgbClr val="0909C6"/>
                </a:solidFill>
                <a:latin typeface="Calibri" panose="020F0502020204030204"/>
                <a:cs typeface="Calibri" panose="020F0502020204030204"/>
              </a:rPr>
              <a:t>1</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生物质包</a:t>
            </a:r>
            <a:r>
              <a:rPr sz="1600" spc="-5" dirty="0">
                <a:solidFill>
                  <a:srgbClr val="0909C6"/>
                </a:solidFill>
                <a:latin typeface="幼圆" panose="02010509060101010101" charset="-122"/>
                <a:cs typeface="幼圆" panose="02010509060101010101" charset="-122"/>
              </a:rPr>
              <a:t>括有</a:t>
            </a:r>
            <a:r>
              <a:rPr sz="1600" spc="5" dirty="0">
                <a:solidFill>
                  <a:srgbClr val="0909C6"/>
                </a:solidFill>
                <a:latin typeface="幼圆" panose="02010509060101010101" charset="-122"/>
                <a:cs typeface="幼圆" panose="02010509060101010101" charset="-122"/>
              </a:rPr>
              <a:t>机</a:t>
            </a:r>
            <a:r>
              <a:rPr sz="1600" spc="-5" dirty="0">
                <a:solidFill>
                  <a:srgbClr val="0909C6"/>
                </a:solidFill>
                <a:latin typeface="幼圆" panose="02010509060101010101" charset="-122"/>
                <a:cs typeface="幼圆" panose="02010509060101010101" charset="-122"/>
              </a:rPr>
              <a:t>物质</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包括</a:t>
            </a:r>
            <a:r>
              <a:rPr sz="1600" spc="5" dirty="0">
                <a:solidFill>
                  <a:srgbClr val="0909C6"/>
                </a:solidFill>
                <a:latin typeface="幼圆" panose="02010509060101010101" charset="-122"/>
                <a:cs typeface="幼圆" panose="02010509060101010101" charset="-122"/>
              </a:rPr>
              <a:t>活</a:t>
            </a:r>
            <a:r>
              <a:rPr sz="1600" spc="-5" dirty="0">
                <a:solidFill>
                  <a:srgbClr val="0909C6"/>
                </a:solidFill>
                <a:latin typeface="幼圆" panose="02010509060101010101" charset="-122"/>
                <a:cs typeface="幼圆" panose="02010509060101010101" charset="-122"/>
              </a:rPr>
              <a:t>的和</a:t>
            </a:r>
            <a:r>
              <a:rPr sz="1600" spc="5" dirty="0">
                <a:solidFill>
                  <a:srgbClr val="0909C6"/>
                </a:solidFill>
                <a:latin typeface="幼圆" panose="02010509060101010101" charset="-122"/>
                <a:cs typeface="幼圆" panose="02010509060101010101" charset="-122"/>
              </a:rPr>
              <a:t>死</a:t>
            </a:r>
            <a:r>
              <a:rPr sz="1600" spc="-5" dirty="0">
                <a:solidFill>
                  <a:srgbClr val="0909C6"/>
                </a:solidFill>
                <a:latin typeface="幼圆" panose="02010509060101010101" charset="-122"/>
                <a:cs typeface="幼圆" panose="02010509060101010101" charset="-122"/>
              </a:rPr>
              <a:t>的</a:t>
            </a:r>
            <a:r>
              <a:rPr sz="1600"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例如</a:t>
            </a:r>
            <a:r>
              <a:rPr sz="1600" spc="5" dirty="0">
                <a:solidFill>
                  <a:srgbClr val="0909C6"/>
                </a:solidFill>
                <a:latin typeface="幼圆" panose="02010509060101010101" charset="-122"/>
                <a:cs typeface="幼圆" panose="02010509060101010101" charset="-122"/>
              </a:rPr>
              <a:t>树</a:t>
            </a:r>
            <a:r>
              <a:rPr sz="1600" spc="-5" dirty="0">
                <a:solidFill>
                  <a:srgbClr val="0909C6"/>
                </a:solidFill>
                <a:latin typeface="幼圆" panose="02010509060101010101" charset="-122"/>
                <a:cs typeface="幼圆" panose="02010509060101010101" charset="-122"/>
              </a:rPr>
              <a:t>木、</a:t>
            </a:r>
            <a:r>
              <a:rPr sz="1600" spc="5" dirty="0">
                <a:solidFill>
                  <a:srgbClr val="0909C6"/>
                </a:solidFill>
                <a:latin typeface="幼圆" panose="02010509060101010101" charset="-122"/>
                <a:cs typeface="幼圆" panose="02010509060101010101" charset="-122"/>
              </a:rPr>
              <a:t>作</a:t>
            </a:r>
            <a:r>
              <a:rPr sz="1600" spc="-5" dirty="0">
                <a:solidFill>
                  <a:srgbClr val="0909C6"/>
                </a:solidFill>
                <a:latin typeface="幼圆" panose="02010509060101010101" charset="-122"/>
                <a:cs typeface="幼圆" panose="02010509060101010101" charset="-122"/>
              </a:rPr>
              <a:t>物、</a:t>
            </a:r>
            <a:r>
              <a:rPr sz="1600" spc="5" dirty="0">
                <a:solidFill>
                  <a:srgbClr val="0909C6"/>
                </a:solidFill>
                <a:latin typeface="幼圆" panose="02010509060101010101" charset="-122"/>
                <a:cs typeface="幼圆" panose="02010509060101010101" charset="-122"/>
              </a:rPr>
              <a:t>草</a:t>
            </a:r>
            <a:r>
              <a:rPr sz="1600" spc="-5" dirty="0">
                <a:solidFill>
                  <a:srgbClr val="0909C6"/>
                </a:solidFill>
                <a:latin typeface="幼圆" panose="02010509060101010101" charset="-122"/>
                <a:cs typeface="幼圆" panose="02010509060101010101" charset="-122"/>
              </a:rPr>
              <a:t>、凋落</a:t>
            </a:r>
            <a:endParaRPr sz="1600">
              <a:latin typeface="幼圆" panose="02010509060101010101" charset="-122"/>
              <a:cs typeface="幼圆" panose="02010509060101010101" charset="-122"/>
            </a:endParaRPr>
          </a:p>
          <a:p>
            <a:pPr marL="812165">
              <a:lnSpc>
                <a:spcPct val="100000"/>
              </a:lnSpc>
            </a:pPr>
            <a:r>
              <a:rPr sz="1600" dirty="0">
                <a:solidFill>
                  <a:srgbClr val="0909C6"/>
                </a:solidFill>
                <a:latin typeface="幼圆" panose="02010509060101010101" charset="-122"/>
                <a:cs typeface="幼圆" panose="02010509060101010101" charset="-122"/>
              </a:rPr>
              <a:t>物</a:t>
            </a:r>
            <a:r>
              <a:rPr sz="1600" spc="-5" dirty="0">
                <a:solidFill>
                  <a:srgbClr val="0909C6"/>
                </a:solidFill>
                <a:latin typeface="幼圆" panose="02010509060101010101" charset="-122"/>
                <a:cs typeface="幼圆" panose="02010509060101010101" charset="-122"/>
              </a:rPr>
              <a:t>、</a:t>
            </a:r>
            <a:r>
              <a:rPr sz="1600" spc="-10" dirty="0">
                <a:solidFill>
                  <a:srgbClr val="0909C6"/>
                </a:solidFill>
                <a:latin typeface="幼圆" panose="02010509060101010101" charset="-122"/>
                <a:cs typeface="幼圆" panose="02010509060101010101" charset="-122"/>
              </a:rPr>
              <a:t>藻</a:t>
            </a:r>
            <a:r>
              <a:rPr sz="1600" dirty="0">
                <a:solidFill>
                  <a:srgbClr val="0909C6"/>
                </a:solidFill>
                <a:latin typeface="幼圆" panose="02010509060101010101" charset="-122"/>
                <a:cs typeface="幼圆" panose="02010509060101010101" charset="-122"/>
              </a:rPr>
              <a:t>类</a:t>
            </a:r>
            <a:r>
              <a:rPr sz="1600" spc="-5" dirty="0">
                <a:solidFill>
                  <a:srgbClr val="0909C6"/>
                </a:solidFill>
                <a:latin typeface="幼圆" panose="02010509060101010101" charset="-122"/>
                <a:cs typeface="幼圆" panose="02010509060101010101" charset="-122"/>
              </a:rPr>
              <a:t>、</a:t>
            </a:r>
            <a:r>
              <a:rPr sz="1600" spc="-10" dirty="0">
                <a:solidFill>
                  <a:srgbClr val="0909C6"/>
                </a:solidFill>
                <a:latin typeface="幼圆" panose="02010509060101010101" charset="-122"/>
                <a:cs typeface="幼圆" panose="02010509060101010101" charset="-122"/>
              </a:rPr>
              <a:t>动</a:t>
            </a:r>
            <a:r>
              <a:rPr sz="1600" spc="-5" dirty="0">
                <a:solidFill>
                  <a:srgbClr val="0909C6"/>
                </a:solidFill>
                <a:latin typeface="幼圆" panose="02010509060101010101" charset="-122"/>
                <a:cs typeface="幼圆" panose="02010509060101010101" charset="-122"/>
              </a:rPr>
              <a:t>物</a:t>
            </a:r>
            <a:r>
              <a:rPr sz="1600"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粪</a:t>
            </a:r>
            <a:r>
              <a:rPr sz="1600" spc="-10" dirty="0">
                <a:solidFill>
                  <a:srgbClr val="0909C6"/>
                </a:solidFill>
                <a:latin typeface="幼圆" panose="02010509060101010101" charset="-122"/>
                <a:cs typeface="幼圆" panose="02010509060101010101" charset="-122"/>
              </a:rPr>
              <a:t>肥</a:t>
            </a:r>
            <a:r>
              <a:rPr sz="1600" dirty="0">
                <a:solidFill>
                  <a:srgbClr val="0909C6"/>
                </a:solidFill>
                <a:latin typeface="幼圆" panose="02010509060101010101" charset="-122"/>
                <a:cs typeface="幼圆" panose="02010509060101010101" charset="-122"/>
              </a:rPr>
              <a:t>和</a:t>
            </a:r>
            <a:r>
              <a:rPr sz="1600" spc="-5" dirty="0">
                <a:solidFill>
                  <a:srgbClr val="0909C6"/>
                </a:solidFill>
                <a:latin typeface="幼圆" panose="02010509060101010101" charset="-122"/>
                <a:cs typeface="幼圆" panose="02010509060101010101" charset="-122"/>
              </a:rPr>
              <a:t>生</a:t>
            </a:r>
            <a:r>
              <a:rPr sz="1600" spc="-10" dirty="0">
                <a:solidFill>
                  <a:srgbClr val="0909C6"/>
                </a:solidFill>
                <a:latin typeface="幼圆" panose="02010509060101010101" charset="-122"/>
                <a:cs typeface="幼圆" panose="02010509060101010101" charset="-122"/>
              </a:rPr>
              <a:t>物</a:t>
            </a:r>
            <a:r>
              <a:rPr sz="1600" spc="-5" dirty="0">
                <a:solidFill>
                  <a:srgbClr val="0909C6"/>
                </a:solidFill>
                <a:latin typeface="幼圆" panose="02010509060101010101" charset="-122"/>
                <a:cs typeface="幼圆" panose="02010509060101010101" charset="-122"/>
              </a:rPr>
              <a:t>来</a:t>
            </a:r>
            <a:r>
              <a:rPr sz="1600" dirty="0">
                <a:solidFill>
                  <a:srgbClr val="0909C6"/>
                </a:solidFill>
                <a:latin typeface="幼圆" panose="02010509060101010101" charset="-122"/>
                <a:cs typeface="幼圆" panose="02010509060101010101" charset="-122"/>
              </a:rPr>
              <a:t>源</a:t>
            </a:r>
            <a:r>
              <a:rPr sz="1600" spc="-5" dirty="0">
                <a:solidFill>
                  <a:srgbClr val="0909C6"/>
                </a:solidFill>
                <a:latin typeface="幼圆" panose="02010509060101010101" charset="-122"/>
                <a:cs typeface="幼圆" panose="02010509060101010101" charset="-122"/>
              </a:rPr>
              <a:t>的</a:t>
            </a:r>
            <a:r>
              <a:rPr sz="1600" spc="-10" dirty="0">
                <a:solidFill>
                  <a:srgbClr val="0909C6"/>
                </a:solidFill>
                <a:latin typeface="幼圆" panose="02010509060101010101" charset="-122"/>
                <a:cs typeface="幼圆" panose="02010509060101010101" charset="-122"/>
              </a:rPr>
              <a:t>废</a:t>
            </a:r>
            <a:r>
              <a:rPr sz="1600" dirty="0">
                <a:solidFill>
                  <a:srgbClr val="0909C6"/>
                </a:solidFill>
                <a:latin typeface="幼圆" panose="02010509060101010101" charset="-122"/>
                <a:cs typeface="幼圆" panose="02010509060101010101" charset="-122"/>
              </a:rPr>
              <a:t>物</a:t>
            </a:r>
            <a:r>
              <a:rPr sz="1600" spc="-5" dirty="0">
                <a:solidFill>
                  <a:srgbClr val="0909C6"/>
                </a:solidFill>
                <a:latin typeface="幼圆" panose="02010509060101010101" charset="-122"/>
                <a:cs typeface="幼圆" panose="02010509060101010101" charset="-122"/>
              </a:rPr>
              <a:t>。</a:t>
            </a:r>
            <a:endParaRPr sz="1600">
              <a:latin typeface="幼圆" panose="02010509060101010101" charset="-122"/>
              <a:cs typeface="幼圆" panose="02010509060101010101" charset="-122"/>
            </a:endParaRPr>
          </a:p>
          <a:p>
            <a:pPr>
              <a:lnSpc>
                <a:spcPct val="100000"/>
              </a:lnSpc>
            </a:pPr>
            <a:endParaRPr sz="1600">
              <a:latin typeface="Times New Roman" panose="02020603050405020304"/>
              <a:cs typeface="Times New Roman" panose="02020603050405020304"/>
            </a:endParaRPr>
          </a:p>
          <a:p>
            <a:pPr>
              <a:lnSpc>
                <a:spcPct val="100000"/>
              </a:lnSpc>
              <a:spcBef>
                <a:spcPts val="10"/>
              </a:spcBef>
            </a:pPr>
            <a:endParaRPr sz="1300">
              <a:latin typeface="Times New Roman" panose="02020603050405020304"/>
              <a:cs typeface="Times New Roman" panose="02020603050405020304"/>
            </a:endParaRPr>
          </a:p>
          <a:p>
            <a:pPr marL="537845" lvl="2" indent="-525780">
              <a:lnSpc>
                <a:spcPct val="100000"/>
              </a:lnSpc>
              <a:buSzPct val="95000"/>
              <a:buFont typeface="Calibri" panose="020F0502020204030204"/>
              <a:buAutoNum type="arabicPeriod" startAt="2"/>
              <a:tabLst>
                <a:tab pos="538480" algn="l"/>
              </a:tabLst>
            </a:pPr>
            <a:r>
              <a:rPr sz="2000" b="1" spc="5" dirty="0">
                <a:latin typeface="幼圆" panose="02010509060101010101" charset="-122"/>
                <a:cs typeface="幼圆" panose="02010509060101010101" charset="-122"/>
              </a:rPr>
              <a:t>生物碳</a:t>
            </a:r>
            <a:endParaRPr sz="2000">
              <a:latin typeface="幼圆" panose="02010509060101010101" charset="-122"/>
              <a:cs typeface="幼圆" panose="02010509060101010101" charset="-122"/>
            </a:endParaRPr>
          </a:p>
          <a:p>
            <a:pPr marL="413385">
              <a:lnSpc>
                <a:spcPct val="100000"/>
              </a:lnSpc>
              <a:spcBef>
                <a:spcPts val="440"/>
              </a:spcBef>
            </a:pPr>
            <a:r>
              <a:rPr sz="1800" dirty="0">
                <a:latin typeface="幼圆" panose="02010509060101010101" charset="-122"/>
                <a:cs typeface="幼圆" panose="02010509060101010101" charset="-122"/>
              </a:rPr>
              <a:t>来自于生物质（</a:t>
            </a:r>
            <a:r>
              <a:rPr sz="1800" dirty="0">
                <a:latin typeface="Calibri" panose="020F0502020204030204"/>
                <a:cs typeface="Calibri" panose="020F0502020204030204"/>
              </a:rPr>
              <a:t>3.3.1</a:t>
            </a:r>
            <a:r>
              <a:rPr sz="1800" dirty="0">
                <a:latin typeface="幼圆" panose="02010509060101010101" charset="-122"/>
                <a:cs typeface="幼圆" panose="02010509060101010101" charset="-122"/>
              </a:rPr>
              <a:t>）的碳。</a:t>
            </a:r>
            <a:endParaRPr sz="1800">
              <a:latin typeface="幼圆" panose="02010509060101010101" charset="-122"/>
              <a:cs typeface="幼圆" panose="02010509060101010101" charset="-122"/>
            </a:endParaRPr>
          </a:p>
          <a:p>
            <a:pPr>
              <a:lnSpc>
                <a:spcPct val="100000"/>
              </a:lnSpc>
            </a:pPr>
            <a:endParaRPr sz="1900">
              <a:latin typeface="Times New Roman" panose="02020603050405020304"/>
              <a:cs typeface="Times New Roman" panose="02020603050405020304"/>
            </a:endParaRPr>
          </a:p>
          <a:p>
            <a:pPr marL="537845" lvl="2" indent="-525780">
              <a:lnSpc>
                <a:spcPct val="100000"/>
              </a:lnSpc>
              <a:spcBef>
                <a:spcPts val="1170"/>
              </a:spcBef>
              <a:buSzPct val="95000"/>
              <a:buFont typeface="Calibri" panose="020F0502020204030204"/>
              <a:buAutoNum type="arabicPeriod" startAt="3"/>
              <a:tabLst>
                <a:tab pos="538480" algn="l"/>
              </a:tabLst>
            </a:pPr>
            <a:r>
              <a:rPr sz="2000" b="1" spc="5" dirty="0">
                <a:latin typeface="幼圆" panose="02010509060101010101" charset="-122"/>
                <a:cs typeface="幼圆" panose="02010509060101010101" charset="-122"/>
              </a:rPr>
              <a:t>生物源二</a:t>
            </a:r>
            <a:r>
              <a:rPr sz="2000" b="1" spc="-5" dirty="0">
                <a:latin typeface="幼圆" panose="02010509060101010101" charset="-122"/>
                <a:cs typeface="幼圆" panose="02010509060101010101" charset="-122"/>
              </a:rPr>
              <a:t>氧</a:t>
            </a:r>
            <a:r>
              <a:rPr sz="2000" b="1" spc="5" dirty="0">
                <a:latin typeface="幼圆" panose="02010509060101010101" charset="-122"/>
                <a:cs typeface="幼圆" panose="02010509060101010101" charset="-122"/>
              </a:rPr>
              <a:t>化</a:t>
            </a:r>
            <a:r>
              <a:rPr sz="2000" b="1" spc="-5" dirty="0">
                <a:latin typeface="幼圆" panose="02010509060101010101" charset="-122"/>
                <a:cs typeface="幼圆" panose="02010509060101010101" charset="-122"/>
              </a:rPr>
              <a:t>碳</a:t>
            </a:r>
            <a:endParaRPr sz="2000">
              <a:latin typeface="幼圆" panose="02010509060101010101" charset="-122"/>
              <a:cs typeface="幼圆" panose="02010509060101010101" charset="-122"/>
            </a:endParaRPr>
          </a:p>
          <a:p>
            <a:pPr marL="413385">
              <a:lnSpc>
                <a:spcPct val="100000"/>
              </a:lnSpc>
              <a:spcBef>
                <a:spcPts val="440"/>
              </a:spcBef>
            </a:pPr>
            <a:r>
              <a:rPr sz="1800" dirty="0">
                <a:latin typeface="幼圆" panose="02010509060101010101" charset="-122"/>
                <a:cs typeface="幼圆" panose="02010509060101010101" charset="-122"/>
              </a:rPr>
              <a:t>由生物碳（</a:t>
            </a:r>
            <a:r>
              <a:rPr sz="1800" dirty="0">
                <a:latin typeface="Calibri" panose="020F0502020204030204"/>
                <a:cs typeface="Calibri" panose="020F0502020204030204"/>
              </a:rPr>
              <a:t>3.3.2</a:t>
            </a:r>
            <a:r>
              <a:rPr sz="1800" dirty="0">
                <a:latin typeface="幼圆" panose="02010509060101010101" charset="-122"/>
                <a:cs typeface="幼圆" panose="02010509060101010101" charset="-122"/>
              </a:rPr>
              <a:t>）氧化而得的二氧化碳。</a:t>
            </a:r>
            <a:endParaRPr sz="1800">
              <a:latin typeface="幼圆" panose="02010509060101010101" charset="-122"/>
              <a:cs typeface="幼圆" panose="02010509060101010101" charset="-122"/>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046782" y="838326"/>
            <a:ext cx="8098155"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3.3</a:t>
            </a:r>
            <a:r>
              <a:rPr spc="-5" dirty="0"/>
              <a:t>与生物材</a:t>
            </a:r>
            <a:r>
              <a:rPr spc="-10" dirty="0"/>
              <a:t>料</a:t>
            </a:r>
            <a:r>
              <a:rPr spc="-5" dirty="0"/>
              <a:t>和土</a:t>
            </a:r>
            <a:r>
              <a:rPr spc="-10" dirty="0"/>
              <a:t>地</a:t>
            </a:r>
            <a:r>
              <a:rPr spc="-5" dirty="0"/>
              <a:t>利用</a:t>
            </a:r>
            <a:r>
              <a:rPr spc="-10" dirty="0"/>
              <a:t>相</a:t>
            </a:r>
            <a:r>
              <a:rPr spc="-5" dirty="0"/>
              <a:t>关的</a:t>
            </a:r>
            <a:r>
              <a:rPr spc="-10" dirty="0"/>
              <a:t>术</a:t>
            </a:r>
            <a:r>
              <a:rPr spc="-5" dirty="0"/>
              <a:t>语</a:t>
            </a:r>
            <a:r>
              <a:rPr spc="10" dirty="0"/>
              <a:t>（</a:t>
            </a:r>
            <a:r>
              <a:rPr spc="10" dirty="0">
                <a:latin typeface="Calibri" panose="020F0502020204030204"/>
                <a:cs typeface="Calibri" panose="020F0502020204030204"/>
              </a:rPr>
              <a:t>7</a:t>
            </a:r>
            <a:r>
              <a:rPr dirty="0"/>
              <a:t>个）</a:t>
            </a:r>
            <a:endParaRPr dirty="0"/>
          </a:p>
        </p:txBody>
      </p:sp>
      <p:sp>
        <p:nvSpPr>
          <p:cNvPr id="3" name="object 3"/>
          <p:cNvSpPr/>
          <p:nvPr/>
        </p:nvSpPr>
        <p:spPr>
          <a:xfrm>
            <a:off x="2072640" y="1758695"/>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29839" y="2083307"/>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072640" y="2697479"/>
            <a:ext cx="178308" cy="178308"/>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2529839" y="3022092"/>
            <a:ext cx="152400" cy="160020"/>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2987039" y="3314700"/>
            <a:ext cx="140208" cy="141732"/>
          </a:xfrm>
          <a:prstGeom prst="rect">
            <a:avLst/>
          </a:prstGeom>
          <a:blipFill>
            <a:blip r:embed="rId4" cstate="print"/>
            <a:stretch>
              <a:fillRect/>
            </a:stretch>
          </a:blipFill>
        </p:spPr>
        <p:txBody>
          <a:bodyPr wrap="square" lIns="0" tIns="0" rIns="0" bIns="0" rtlCol="0"/>
          <a:lstStyle/>
          <a:p/>
        </p:txBody>
      </p:sp>
      <p:sp>
        <p:nvSpPr>
          <p:cNvPr id="8" name="object 8"/>
          <p:cNvSpPr/>
          <p:nvPr/>
        </p:nvSpPr>
        <p:spPr>
          <a:xfrm>
            <a:off x="2072640" y="3904488"/>
            <a:ext cx="178308" cy="178307"/>
          </a:xfrm>
          <a:prstGeom prst="rect">
            <a:avLst/>
          </a:prstGeom>
          <a:blipFill>
            <a:blip r:embed="rId2" cstate="print"/>
            <a:stretch>
              <a:fillRect/>
            </a:stretch>
          </a:blipFill>
        </p:spPr>
        <p:txBody>
          <a:bodyPr wrap="square" lIns="0" tIns="0" rIns="0" bIns="0" rtlCol="0"/>
          <a:lstStyle/>
          <a:p/>
        </p:txBody>
      </p:sp>
      <p:sp>
        <p:nvSpPr>
          <p:cNvPr id="9" name="object 9"/>
          <p:cNvSpPr/>
          <p:nvPr/>
        </p:nvSpPr>
        <p:spPr>
          <a:xfrm>
            <a:off x="2529839" y="4229100"/>
            <a:ext cx="152400" cy="160019"/>
          </a:xfrm>
          <a:prstGeom prst="rect">
            <a:avLst/>
          </a:prstGeom>
          <a:blipFill>
            <a:blip r:embed="rId3" cstate="print"/>
            <a:stretch>
              <a:fillRect/>
            </a:stretch>
          </a:blipFill>
        </p:spPr>
        <p:txBody>
          <a:bodyPr wrap="square" lIns="0" tIns="0" rIns="0" bIns="0" rtlCol="0"/>
          <a:lstStyle/>
          <a:p/>
        </p:txBody>
      </p:sp>
      <p:sp>
        <p:nvSpPr>
          <p:cNvPr id="10" name="object 10"/>
          <p:cNvSpPr/>
          <p:nvPr/>
        </p:nvSpPr>
        <p:spPr>
          <a:xfrm>
            <a:off x="2987039" y="4521708"/>
            <a:ext cx="140208" cy="141731"/>
          </a:xfrm>
          <a:prstGeom prst="rect">
            <a:avLst/>
          </a:prstGeom>
          <a:blipFill>
            <a:blip r:embed="rId4" cstate="print"/>
            <a:stretch>
              <a:fillRect/>
            </a:stretch>
          </a:blipFill>
        </p:spPr>
        <p:txBody>
          <a:bodyPr wrap="square" lIns="0" tIns="0" rIns="0" bIns="0" rtlCol="0"/>
          <a:lstStyle/>
          <a:p/>
        </p:txBody>
      </p:sp>
      <p:sp>
        <p:nvSpPr>
          <p:cNvPr id="11" name="object 11"/>
          <p:cNvSpPr/>
          <p:nvPr/>
        </p:nvSpPr>
        <p:spPr>
          <a:xfrm>
            <a:off x="2072640" y="5077967"/>
            <a:ext cx="178308" cy="178307"/>
          </a:xfrm>
          <a:prstGeom prst="rect">
            <a:avLst/>
          </a:prstGeom>
          <a:blipFill>
            <a:blip r:embed="rId2" cstate="print"/>
            <a:stretch>
              <a:fillRect/>
            </a:stretch>
          </a:blipFill>
        </p:spPr>
        <p:txBody>
          <a:bodyPr wrap="square" lIns="0" tIns="0" rIns="0" bIns="0" rtlCol="0"/>
          <a:lstStyle/>
          <a:p/>
        </p:txBody>
      </p:sp>
      <p:sp>
        <p:nvSpPr>
          <p:cNvPr id="12" name="object 12"/>
          <p:cNvSpPr/>
          <p:nvPr/>
        </p:nvSpPr>
        <p:spPr>
          <a:xfrm>
            <a:off x="2529839" y="5420867"/>
            <a:ext cx="152400" cy="160019"/>
          </a:xfrm>
          <a:prstGeom prst="rect">
            <a:avLst/>
          </a:prstGeom>
          <a:blipFill>
            <a:blip r:embed="rId3" cstate="print"/>
            <a:stretch>
              <a:fillRect/>
            </a:stretch>
          </a:blipFill>
        </p:spPr>
        <p:txBody>
          <a:bodyPr wrap="square" lIns="0" tIns="0" rIns="0" bIns="0" rtlCol="0"/>
          <a:lstStyle/>
          <a:p/>
        </p:txBody>
      </p:sp>
      <p:sp>
        <p:nvSpPr>
          <p:cNvPr id="13" name="object 13"/>
          <p:cNvSpPr txBox="1">
            <a:spLocks noGrp="1"/>
          </p:cNvSpPr>
          <p:nvPr>
            <p:ph type="body" idx="1"/>
          </p:nvPr>
        </p:nvSpPr>
        <p:spPr>
          <a:xfrm>
            <a:off x="2275535" y="1634743"/>
            <a:ext cx="7640929" cy="4302760"/>
          </a:xfrm>
          <a:prstGeom prst="rect">
            <a:avLst/>
          </a:prstGeom>
        </p:spPr>
        <p:txBody>
          <a:bodyPr vert="horz" wrap="square" lIns="0" tIns="45085" rIns="0" bIns="0" rtlCol="0">
            <a:spAutoFit/>
          </a:bodyPr>
          <a:lstStyle/>
          <a:p>
            <a:pPr marL="665480" lvl="2" indent="-526415">
              <a:lnSpc>
                <a:spcPct val="100000"/>
              </a:lnSpc>
              <a:spcBef>
                <a:spcPts val="355"/>
              </a:spcBef>
              <a:buSzPct val="95000"/>
              <a:buFont typeface="Calibri" panose="020F0502020204030204"/>
              <a:buAutoNum type="arabicPeriod" startAt="4"/>
              <a:tabLst>
                <a:tab pos="666750" algn="l"/>
              </a:tabLst>
            </a:pPr>
            <a:r>
              <a:rPr sz="2000" b="1" dirty="0">
                <a:latin typeface="幼圆" panose="02010509060101010101" charset="-122"/>
                <a:cs typeface="幼圆" panose="02010509060101010101" charset="-122"/>
              </a:rPr>
              <a:t>来自人类</a:t>
            </a:r>
            <a:r>
              <a:rPr sz="2000" b="1" spc="-5" dirty="0">
                <a:latin typeface="幼圆" panose="02010509060101010101" charset="-122"/>
                <a:cs typeface="幼圆" panose="02010509060101010101" charset="-122"/>
              </a:rPr>
              <a:t>活</a:t>
            </a:r>
            <a:r>
              <a:rPr sz="2000" b="1" dirty="0">
                <a:latin typeface="幼圆" panose="02010509060101010101" charset="-122"/>
                <a:cs typeface="幼圆" panose="02010509060101010101" charset="-122"/>
              </a:rPr>
              <a:t>动的</a:t>
            </a:r>
            <a:r>
              <a:rPr sz="2000" b="1" spc="-5" dirty="0">
                <a:latin typeface="幼圆" panose="02010509060101010101" charset="-122"/>
                <a:cs typeface="幼圆" panose="02010509060101010101" charset="-122"/>
              </a:rPr>
              <a:t>生</a:t>
            </a:r>
            <a:r>
              <a:rPr sz="2000" b="1" dirty="0">
                <a:latin typeface="幼圆" panose="02010509060101010101" charset="-122"/>
                <a:cs typeface="幼圆" panose="02010509060101010101" charset="-122"/>
              </a:rPr>
              <a:t>物</a:t>
            </a:r>
            <a:r>
              <a:rPr sz="2000" b="1" spc="15" dirty="0">
                <a:latin typeface="幼圆" panose="02010509060101010101" charset="-122"/>
                <a:cs typeface="幼圆" panose="02010509060101010101" charset="-122"/>
              </a:rPr>
              <a:t>源</a:t>
            </a:r>
            <a:r>
              <a:rPr sz="2000" b="1" spc="-5" dirty="0">
                <a:latin typeface="Calibri" panose="020F0502020204030204"/>
                <a:cs typeface="Calibri" panose="020F0502020204030204"/>
              </a:rPr>
              <a:t>GHG</a:t>
            </a:r>
            <a:r>
              <a:rPr sz="2000" b="1" dirty="0">
                <a:latin typeface="幼圆" panose="02010509060101010101" charset="-122"/>
                <a:cs typeface="幼圆" panose="02010509060101010101" charset="-122"/>
              </a:rPr>
              <a:t>排放</a:t>
            </a:r>
            <a:endParaRPr sz="2000">
              <a:latin typeface="幼圆" panose="02010509060101010101" charset="-122"/>
              <a:cs typeface="幼圆" panose="02010509060101010101" charset="-122"/>
            </a:endParaRPr>
          </a:p>
          <a:p>
            <a:pPr marL="540385">
              <a:lnSpc>
                <a:spcPct val="100000"/>
              </a:lnSpc>
              <a:spcBef>
                <a:spcPts val="230"/>
              </a:spcBef>
            </a:pPr>
            <a:r>
              <a:rPr sz="1800" b="0" dirty="0">
                <a:latin typeface="幼圆" panose="02010509060101010101" charset="-122"/>
                <a:cs typeface="幼圆" panose="02010509060101010101" charset="-122"/>
              </a:rPr>
              <a:t>人类活动导致的生物源物质</a:t>
            </a:r>
            <a:r>
              <a:rPr sz="1800" b="0" spc="5" dirty="0">
                <a:latin typeface="幼圆" panose="02010509060101010101" charset="-122"/>
                <a:cs typeface="幼圆" panose="02010509060101010101" charset="-122"/>
              </a:rPr>
              <a:t>的</a:t>
            </a:r>
            <a:r>
              <a:rPr sz="1800" b="0" dirty="0">
                <a:latin typeface="Calibri" panose="020F0502020204030204"/>
                <a:cs typeface="Calibri" panose="020F0502020204030204"/>
              </a:rPr>
              <a:t>GHG</a:t>
            </a:r>
            <a:r>
              <a:rPr sz="1800" b="0" dirty="0">
                <a:latin typeface="幼圆" panose="02010509060101010101" charset="-122"/>
                <a:cs typeface="幼圆" panose="02010509060101010101" charset="-122"/>
              </a:rPr>
              <a:t>排放（</a:t>
            </a:r>
            <a:r>
              <a:rPr sz="1800" b="0" dirty="0">
                <a:latin typeface="Calibri" panose="020F0502020204030204"/>
                <a:cs typeface="Calibri" panose="020F0502020204030204"/>
              </a:rPr>
              <a:t>3.1.5</a:t>
            </a:r>
            <a:r>
              <a:rPr sz="1800" b="0" dirty="0">
                <a:latin typeface="幼圆" panose="02010509060101010101" charset="-122"/>
                <a:cs typeface="幼圆" panose="02010509060101010101" charset="-122"/>
              </a:rPr>
              <a:t>）。</a:t>
            </a:r>
            <a:endParaRPr sz="1800">
              <a:latin typeface="幼圆" panose="02010509060101010101" charset="-122"/>
              <a:cs typeface="幼圆" panose="02010509060101010101" charset="-122"/>
            </a:endParaRPr>
          </a:p>
          <a:p>
            <a:pPr marL="127000">
              <a:lnSpc>
                <a:spcPct val="100000"/>
              </a:lnSpc>
              <a:spcBef>
                <a:spcPts val="20"/>
              </a:spcBef>
            </a:pPr>
            <a:endParaRPr sz="2250">
              <a:latin typeface="Times New Roman" panose="02020603050405020304"/>
              <a:cs typeface="Times New Roman" panose="02020603050405020304"/>
            </a:endParaRPr>
          </a:p>
          <a:p>
            <a:pPr marL="664845" lvl="2" indent="-525780">
              <a:lnSpc>
                <a:spcPct val="100000"/>
              </a:lnSpc>
              <a:buSzPct val="95000"/>
              <a:buFont typeface="Calibri" panose="020F0502020204030204"/>
              <a:buAutoNum type="arabicPeriod" startAt="5"/>
              <a:tabLst>
                <a:tab pos="666115" algn="l"/>
              </a:tabLst>
            </a:pPr>
            <a:r>
              <a:rPr sz="2000" b="1" spc="5" dirty="0">
                <a:latin typeface="幼圆" panose="02010509060101010101" charset="-122"/>
                <a:cs typeface="幼圆" panose="02010509060101010101" charset="-122"/>
              </a:rPr>
              <a:t>直接土地</a:t>
            </a:r>
            <a:r>
              <a:rPr sz="2000" b="1" spc="-5" dirty="0">
                <a:latin typeface="幼圆" panose="02010509060101010101" charset="-122"/>
                <a:cs typeface="幼圆" panose="02010509060101010101" charset="-122"/>
              </a:rPr>
              <a:t>利</a:t>
            </a:r>
            <a:r>
              <a:rPr sz="2000" b="1" spc="5" dirty="0">
                <a:latin typeface="幼圆" panose="02010509060101010101" charset="-122"/>
                <a:cs typeface="幼圆" panose="02010509060101010101" charset="-122"/>
              </a:rPr>
              <a:t>用变</a:t>
            </a:r>
            <a:r>
              <a:rPr sz="2000" b="1" spc="-5" dirty="0">
                <a:latin typeface="幼圆" panose="02010509060101010101" charset="-122"/>
                <a:cs typeface="幼圆" panose="02010509060101010101" charset="-122"/>
              </a:rPr>
              <a:t>更</a:t>
            </a:r>
            <a:r>
              <a:rPr sz="2000" b="1" spc="-10" dirty="0">
                <a:latin typeface="幼圆" panose="02010509060101010101" charset="-122"/>
                <a:cs typeface="幼圆" panose="02010509060101010101" charset="-122"/>
              </a:rPr>
              <a:t>（</a:t>
            </a:r>
            <a:r>
              <a:rPr sz="2000" b="1" spc="-10" dirty="0">
                <a:latin typeface="Calibri" panose="020F0502020204030204"/>
                <a:cs typeface="Calibri" panose="020F0502020204030204"/>
              </a:rPr>
              <a:t>dLUC</a:t>
            </a:r>
            <a:r>
              <a:rPr sz="2000" b="1" spc="-10"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540385">
              <a:lnSpc>
                <a:spcPct val="100000"/>
              </a:lnSpc>
              <a:spcBef>
                <a:spcPts val="225"/>
              </a:spcBef>
            </a:pPr>
            <a:r>
              <a:rPr sz="1800" b="0" spc="-5" dirty="0">
                <a:latin typeface="幼圆" panose="02010509060101010101" charset="-122"/>
                <a:cs typeface="幼圆" panose="02010509060101010101" charset="-122"/>
              </a:rPr>
              <a:t>相关边界内人类土地利用的变更。</a:t>
            </a:r>
            <a:endParaRPr sz="1800">
              <a:latin typeface="幼圆" panose="02010509060101010101" charset="-122"/>
              <a:cs typeface="幼圆" panose="02010509060101010101" charset="-122"/>
            </a:endParaRPr>
          </a:p>
          <a:p>
            <a:pPr marL="939165">
              <a:lnSpc>
                <a:spcPct val="100000"/>
              </a:lnSpc>
              <a:spcBef>
                <a:spcPts val="200"/>
              </a:spcBef>
            </a:pPr>
            <a:r>
              <a:rPr sz="1600" b="0" spc="5" dirty="0">
                <a:solidFill>
                  <a:srgbClr val="0909C6"/>
                </a:solidFill>
                <a:latin typeface="幼圆" panose="02010509060101010101" charset="-122"/>
                <a:cs typeface="幼圆" panose="02010509060101010101" charset="-122"/>
              </a:rPr>
              <a:t>注</a:t>
            </a:r>
            <a:r>
              <a:rPr sz="1600" b="0" spc="-5" dirty="0">
                <a:solidFill>
                  <a:srgbClr val="0909C6"/>
                </a:solidFill>
                <a:latin typeface="Calibri" panose="020F0502020204030204"/>
                <a:cs typeface="Calibri" panose="020F0502020204030204"/>
              </a:rPr>
              <a:t>1</a:t>
            </a:r>
            <a:r>
              <a:rPr sz="1600" b="0" spc="-5" dirty="0">
                <a:solidFill>
                  <a:srgbClr val="0909C6"/>
                </a:solidFill>
                <a:latin typeface="幼圆" panose="02010509060101010101" charset="-122"/>
                <a:cs typeface="幼圆" panose="02010509060101010101" charset="-122"/>
              </a:rPr>
              <a:t>：</a:t>
            </a:r>
            <a:r>
              <a:rPr sz="1600" b="0" spc="5" dirty="0">
                <a:solidFill>
                  <a:srgbClr val="0909C6"/>
                </a:solidFill>
                <a:latin typeface="幼圆" panose="02010509060101010101" charset="-122"/>
                <a:cs typeface="幼圆" panose="02010509060101010101" charset="-122"/>
              </a:rPr>
              <a:t>相关边界</a:t>
            </a:r>
            <a:r>
              <a:rPr sz="1600" b="0" spc="-5" dirty="0">
                <a:solidFill>
                  <a:srgbClr val="0909C6"/>
                </a:solidFill>
                <a:latin typeface="幼圆" panose="02010509060101010101" charset="-122"/>
                <a:cs typeface="幼圆" panose="02010509060101010101" charset="-122"/>
              </a:rPr>
              <a:t>是指</a:t>
            </a:r>
            <a:r>
              <a:rPr sz="1600" b="0" spc="5" dirty="0">
                <a:solidFill>
                  <a:srgbClr val="0909C6"/>
                </a:solidFill>
                <a:latin typeface="幼圆" panose="02010509060101010101" charset="-122"/>
                <a:cs typeface="幼圆" panose="02010509060101010101" charset="-122"/>
              </a:rPr>
              <a:t>报</a:t>
            </a:r>
            <a:r>
              <a:rPr sz="1600" b="0" spc="-5" dirty="0">
                <a:solidFill>
                  <a:srgbClr val="0909C6"/>
                </a:solidFill>
                <a:latin typeface="幼圆" panose="02010509060101010101" charset="-122"/>
                <a:cs typeface="幼圆" panose="02010509060101010101" charset="-122"/>
              </a:rPr>
              <a:t>告边</a:t>
            </a:r>
            <a:r>
              <a:rPr sz="1600" b="0" spc="5" dirty="0">
                <a:solidFill>
                  <a:srgbClr val="0909C6"/>
                </a:solidFill>
                <a:latin typeface="幼圆" panose="02010509060101010101" charset="-122"/>
                <a:cs typeface="幼圆" panose="02010509060101010101" charset="-122"/>
              </a:rPr>
              <a:t>界</a:t>
            </a:r>
            <a:r>
              <a:rPr sz="1600" b="0" spc="-5" dirty="0">
                <a:solidFill>
                  <a:srgbClr val="0909C6"/>
                </a:solidFill>
                <a:latin typeface="幼圆" panose="02010509060101010101" charset="-122"/>
                <a:cs typeface="幼圆" panose="02010509060101010101" charset="-122"/>
              </a:rPr>
              <a:t>（</a:t>
            </a:r>
            <a:r>
              <a:rPr sz="1600" b="0" spc="-5" dirty="0">
                <a:solidFill>
                  <a:srgbClr val="0909C6"/>
                </a:solidFill>
                <a:latin typeface="Calibri" panose="020F0502020204030204"/>
                <a:cs typeface="Calibri" panose="020F0502020204030204"/>
              </a:rPr>
              <a:t>3.4.8</a:t>
            </a:r>
            <a:r>
              <a:rPr sz="1600" b="0" spc="-5" dirty="0">
                <a:solidFill>
                  <a:srgbClr val="0909C6"/>
                </a:solidFill>
                <a:latin typeface="幼圆" panose="02010509060101010101" charset="-122"/>
                <a:cs typeface="幼圆" panose="02010509060101010101" charset="-122"/>
              </a:rPr>
              <a:t>）</a:t>
            </a:r>
            <a:r>
              <a:rPr sz="1600" b="0" spc="5" dirty="0">
                <a:solidFill>
                  <a:srgbClr val="0909C6"/>
                </a:solidFill>
                <a:latin typeface="幼圆" panose="02010509060101010101" charset="-122"/>
                <a:cs typeface="幼圆" panose="02010509060101010101" charset="-122"/>
              </a:rPr>
              <a:t>。</a:t>
            </a:r>
            <a:endParaRPr sz="1600">
              <a:latin typeface="幼圆" panose="02010509060101010101" charset="-122"/>
              <a:cs typeface="幼圆" panose="02010509060101010101" charset="-122"/>
            </a:endParaRPr>
          </a:p>
          <a:p>
            <a:pPr marL="127000">
              <a:lnSpc>
                <a:spcPct val="100000"/>
              </a:lnSpc>
              <a:spcBef>
                <a:spcPts val="10"/>
              </a:spcBef>
            </a:pPr>
            <a:endParaRPr sz="2250">
              <a:latin typeface="Times New Roman" panose="02020603050405020304"/>
              <a:cs typeface="Times New Roman" panose="02020603050405020304"/>
            </a:endParaRPr>
          </a:p>
          <a:p>
            <a:pPr marL="664845" lvl="2" indent="-525780">
              <a:lnSpc>
                <a:spcPct val="100000"/>
              </a:lnSpc>
              <a:spcBef>
                <a:spcPts val="5"/>
              </a:spcBef>
              <a:buSzPct val="95000"/>
              <a:buFont typeface="Calibri" panose="020F0502020204030204"/>
              <a:buAutoNum type="arabicPeriod" startAt="6"/>
              <a:tabLst>
                <a:tab pos="666115" algn="l"/>
              </a:tabLst>
            </a:pPr>
            <a:r>
              <a:rPr sz="2000" b="1" spc="5" dirty="0">
                <a:latin typeface="幼圆" panose="02010509060101010101" charset="-122"/>
                <a:cs typeface="幼圆" panose="02010509060101010101" charset="-122"/>
              </a:rPr>
              <a:t>土地利用</a:t>
            </a:r>
            <a:endParaRPr sz="2000">
              <a:latin typeface="幼圆" panose="02010509060101010101" charset="-122"/>
              <a:cs typeface="幼圆" panose="02010509060101010101" charset="-122"/>
            </a:endParaRPr>
          </a:p>
          <a:p>
            <a:pPr marL="540385">
              <a:lnSpc>
                <a:spcPct val="100000"/>
              </a:lnSpc>
              <a:spcBef>
                <a:spcPts val="220"/>
              </a:spcBef>
            </a:pPr>
            <a:r>
              <a:rPr sz="1800" b="0" spc="-5" dirty="0">
                <a:latin typeface="幼圆" panose="02010509060101010101" charset="-122"/>
                <a:cs typeface="幼圆" panose="02010509060101010101" charset="-122"/>
              </a:rPr>
              <a:t>相关边界内人类使用或管理土地。</a:t>
            </a:r>
            <a:endParaRPr sz="1800">
              <a:latin typeface="幼圆" panose="02010509060101010101" charset="-122"/>
              <a:cs typeface="幼圆" panose="02010509060101010101" charset="-122"/>
            </a:endParaRPr>
          </a:p>
          <a:p>
            <a:pPr marL="939165">
              <a:lnSpc>
                <a:spcPct val="100000"/>
              </a:lnSpc>
              <a:spcBef>
                <a:spcPts val="205"/>
              </a:spcBef>
            </a:pPr>
            <a:r>
              <a:rPr sz="1600" b="0" spc="5" dirty="0">
                <a:solidFill>
                  <a:srgbClr val="0909C6"/>
                </a:solidFill>
                <a:latin typeface="幼圆" panose="02010509060101010101" charset="-122"/>
                <a:cs typeface="幼圆" panose="02010509060101010101" charset="-122"/>
              </a:rPr>
              <a:t>注</a:t>
            </a:r>
            <a:r>
              <a:rPr sz="1600" b="0" spc="-5" dirty="0">
                <a:solidFill>
                  <a:srgbClr val="0909C6"/>
                </a:solidFill>
                <a:latin typeface="Calibri" panose="020F0502020204030204"/>
                <a:cs typeface="Calibri" panose="020F0502020204030204"/>
              </a:rPr>
              <a:t>1</a:t>
            </a:r>
            <a:r>
              <a:rPr sz="1600" b="0" spc="-5" dirty="0">
                <a:solidFill>
                  <a:srgbClr val="0909C6"/>
                </a:solidFill>
                <a:latin typeface="幼圆" panose="02010509060101010101" charset="-122"/>
                <a:cs typeface="幼圆" panose="02010509060101010101" charset="-122"/>
              </a:rPr>
              <a:t>：</a:t>
            </a:r>
            <a:r>
              <a:rPr sz="1600" b="0" spc="5" dirty="0">
                <a:solidFill>
                  <a:srgbClr val="0909C6"/>
                </a:solidFill>
                <a:latin typeface="幼圆" panose="02010509060101010101" charset="-122"/>
                <a:cs typeface="幼圆" panose="02010509060101010101" charset="-122"/>
              </a:rPr>
              <a:t>相关边界</a:t>
            </a:r>
            <a:r>
              <a:rPr sz="1600" b="0" spc="-5" dirty="0">
                <a:solidFill>
                  <a:srgbClr val="0909C6"/>
                </a:solidFill>
                <a:latin typeface="幼圆" panose="02010509060101010101" charset="-122"/>
                <a:cs typeface="幼圆" panose="02010509060101010101" charset="-122"/>
              </a:rPr>
              <a:t>是指</a:t>
            </a:r>
            <a:r>
              <a:rPr sz="1600" b="0" spc="5" dirty="0">
                <a:solidFill>
                  <a:srgbClr val="0909C6"/>
                </a:solidFill>
                <a:latin typeface="幼圆" panose="02010509060101010101" charset="-122"/>
                <a:cs typeface="幼圆" panose="02010509060101010101" charset="-122"/>
              </a:rPr>
              <a:t>报</a:t>
            </a:r>
            <a:r>
              <a:rPr sz="1600" b="0" spc="-5" dirty="0">
                <a:solidFill>
                  <a:srgbClr val="0909C6"/>
                </a:solidFill>
                <a:latin typeface="幼圆" panose="02010509060101010101" charset="-122"/>
                <a:cs typeface="幼圆" panose="02010509060101010101" charset="-122"/>
              </a:rPr>
              <a:t>告边</a:t>
            </a:r>
            <a:r>
              <a:rPr sz="1600" b="0" spc="5" dirty="0">
                <a:solidFill>
                  <a:srgbClr val="0909C6"/>
                </a:solidFill>
                <a:latin typeface="幼圆" panose="02010509060101010101" charset="-122"/>
                <a:cs typeface="幼圆" panose="02010509060101010101" charset="-122"/>
              </a:rPr>
              <a:t>界</a:t>
            </a:r>
            <a:r>
              <a:rPr sz="1600" b="0" spc="-5" dirty="0">
                <a:solidFill>
                  <a:srgbClr val="0909C6"/>
                </a:solidFill>
                <a:latin typeface="幼圆" panose="02010509060101010101" charset="-122"/>
                <a:cs typeface="幼圆" panose="02010509060101010101" charset="-122"/>
              </a:rPr>
              <a:t>（</a:t>
            </a:r>
            <a:r>
              <a:rPr sz="1600" b="0" spc="-5" dirty="0">
                <a:solidFill>
                  <a:srgbClr val="0909C6"/>
                </a:solidFill>
                <a:latin typeface="Calibri" panose="020F0502020204030204"/>
                <a:cs typeface="Calibri" panose="020F0502020204030204"/>
              </a:rPr>
              <a:t>3.4.8</a:t>
            </a:r>
            <a:r>
              <a:rPr sz="1600" b="0" spc="-5" dirty="0">
                <a:solidFill>
                  <a:srgbClr val="0909C6"/>
                </a:solidFill>
                <a:latin typeface="幼圆" panose="02010509060101010101" charset="-122"/>
                <a:cs typeface="幼圆" panose="02010509060101010101" charset="-122"/>
              </a:rPr>
              <a:t>）</a:t>
            </a:r>
            <a:r>
              <a:rPr sz="1600" b="0" spc="5" dirty="0">
                <a:solidFill>
                  <a:srgbClr val="0909C6"/>
                </a:solidFill>
                <a:latin typeface="幼圆" panose="02010509060101010101" charset="-122"/>
                <a:cs typeface="幼圆" panose="02010509060101010101" charset="-122"/>
              </a:rPr>
              <a:t>。</a:t>
            </a:r>
            <a:endParaRPr sz="1600">
              <a:latin typeface="幼圆" panose="02010509060101010101" charset="-122"/>
              <a:cs typeface="幼圆" panose="02010509060101010101" charset="-122"/>
            </a:endParaRPr>
          </a:p>
          <a:p>
            <a:pPr marL="127000">
              <a:lnSpc>
                <a:spcPct val="100000"/>
              </a:lnSpc>
              <a:spcBef>
                <a:spcPts val="35"/>
              </a:spcBef>
            </a:pPr>
          </a:p>
          <a:p>
            <a:pPr marL="664845" lvl="2" indent="-525780">
              <a:lnSpc>
                <a:spcPct val="100000"/>
              </a:lnSpc>
              <a:buSzPct val="95000"/>
              <a:buFont typeface="Calibri" panose="020F0502020204030204"/>
              <a:buAutoNum type="arabicPeriod" startAt="7"/>
              <a:tabLst>
                <a:tab pos="666115" algn="l"/>
              </a:tabLst>
            </a:pPr>
            <a:r>
              <a:rPr sz="2000" b="1" spc="5" dirty="0">
                <a:latin typeface="幼圆" panose="02010509060101010101" charset="-122"/>
                <a:cs typeface="幼圆" panose="02010509060101010101" charset="-122"/>
              </a:rPr>
              <a:t>非来自于</a:t>
            </a:r>
            <a:r>
              <a:rPr sz="2000" b="1" spc="-5" dirty="0">
                <a:latin typeface="幼圆" panose="02010509060101010101" charset="-122"/>
                <a:cs typeface="幼圆" panose="02010509060101010101" charset="-122"/>
              </a:rPr>
              <a:t>人</a:t>
            </a:r>
            <a:r>
              <a:rPr sz="2000" b="1" spc="5" dirty="0">
                <a:latin typeface="幼圆" panose="02010509060101010101" charset="-122"/>
                <a:cs typeface="幼圆" panose="02010509060101010101" charset="-122"/>
              </a:rPr>
              <a:t>类活</a:t>
            </a:r>
            <a:r>
              <a:rPr sz="2000" b="1" spc="-5" dirty="0">
                <a:latin typeface="幼圆" panose="02010509060101010101" charset="-122"/>
                <a:cs typeface="幼圆" panose="02010509060101010101" charset="-122"/>
              </a:rPr>
              <a:t>动</a:t>
            </a:r>
            <a:r>
              <a:rPr sz="2000" b="1" spc="5" dirty="0">
                <a:latin typeface="幼圆" panose="02010509060101010101" charset="-122"/>
                <a:cs typeface="幼圆" panose="02010509060101010101" charset="-122"/>
              </a:rPr>
              <a:t>的生物</a:t>
            </a:r>
            <a:r>
              <a:rPr sz="2000" b="1" spc="15" dirty="0">
                <a:latin typeface="幼圆" panose="02010509060101010101" charset="-122"/>
                <a:cs typeface="幼圆" panose="02010509060101010101" charset="-122"/>
              </a:rPr>
              <a:t>源</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排放</a:t>
            </a:r>
            <a:endParaRPr sz="2000">
              <a:latin typeface="幼圆" panose="02010509060101010101" charset="-122"/>
              <a:cs typeface="幼圆" panose="02010509060101010101" charset="-122"/>
            </a:endParaRPr>
          </a:p>
          <a:p>
            <a:pPr marL="540385">
              <a:lnSpc>
                <a:spcPts val="1980"/>
              </a:lnSpc>
              <a:spcBef>
                <a:spcPts val="370"/>
              </a:spcBef>
            </a:pPr>
            <a:r>
              <a:rPr sz="1800" b="0" spc="-5" dirty="0">
                <a:latin typeface="幼圆" panose="02010509060101010101" charset="-122"/>
                <a:cs typeface="幼圆" panose="02010509060101010101" charset="-122"/>
              </a:rPr>
              <a:t>自然灾害（例如野火或虫害）或自然演化（例如生长、分解）导致的生</a:t>
            </a:r>
            <a:endParaRPr sz="1800">
              <a:latin typeface="幼圆" panose="02010509060101010101" charset="-122"/>
              <a:cs typeface="幼圆" panose="02010509060101010101" charset="-122"/>
            </a:endParaRPr>
          </a:p>
          <a:p>
            <a:pPr marL="540385">
              <a:lnSpc>
                <a:spcPts val="1980"/>
              </a:lnSpc>
            </a:pPr>
            <a:r>
              <a:rPr sz="1800" b="0" dirty="0">
                <a:latin typeface="幼圆" panose="02010509060101010101" charset="-122"/>
                <a:cs typeface="幼圆" panose="02010509060101010101" charset="-122"/>
              </a:rPr>
              <a:t>物源物质的</a:t>
            </a:r>
            <a:r>
              <a:rPr sz="1800" b="0" dirty="0">
                <a:latin typeface="Calibri" panose="020F0502020204030204"/>
                <a:cs typeface="Calibri" panose="020F0502020204030204"/>
              </a:rPr>
              <a:t>GHG</a:t>
            </a:r>
            <a:r>
              <a:rPr sz="1800" b="0" dirty="0">
                <a:latin typeface="幼圆" panose="02010509060101010101" charset="-122"/>
                <a:cs typeface="幼圆" panose="02010509060101010101" charset="-122"/>
              </a:rPr>
              <a:t>排放（</a:t>
            </a:r>
            <a:r>
              <a:rPr sz="1800" b="0" dirty="0">
                <a:latin typeface="Calibri" panose="020F0502020204030204"/>
                <a:cs typeface="Calibri" panose="020F0502020204030204"/>
              </a:rPr>
              <a:t>3.1.5</a:t>
            </a:r>
            <a:r>
              <a:rPr sz="1800" b="0" dirty="0">
                <a:latin typeface="幼圆" panose="02010509060101010101" charset="-122"/>
                <a:cs typeface="幼圆" panose="02010509060101010101" charset="-122"/>
              </a:rPr>
              <a:t>）。</a:t>
            </a:r>
            <a:endParaRPr sz="1800">
              <a:latin typeface="幼圆" panose="02010509060101010101" charset="-122"/>
              <a:cs typeface="幼圆" panose="02010509060101010101" charset="-122"/>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355113" y="685927"/>
            <a:ext cx="7480934" cy="997585"/>
          </a:xfrm>
          <a:prstGeom prst="rect">
            <a:avLst/>
          </a:prstGeom>
        </p:spPr>
        <p:txBody>
          <a:bodyPr vert="horz" wrap="square" lIns="0" tIns="12700" rIns="0" bIns="0" rtlCol="0">
            <a:spAutoFit/>
          </a:bodyPr>
          <a:lstStyle/>
          <a:p>
            <a:pPr algn="ctr">
              <a:lnSpc>
                <a:spcPct val="100000"/>
              </a:lnSpc>
              <a:spcBef>
                <a:spcPts val="100"/>
              </a:spcBef>
            </a:pPr>
            <a:r>
              <a:rPr spc="-5" dirty="0">
                <a:latin typeface="Calibri" panose="020F0502020204030204"/>
                <a:cs typeface="Calibri" panose="020F0502020204030204"/>
              </a:rPr>
              <a:t>3.4</a:t>
            </a:r>
            <a:r>
              <a:rPr spc="5" dirty="0"/>
              <a:t>与组织</a:t>
            </a:r>
            <a:r>
              <a:rPr spc="-5" dirty="0"/>
              <a:t>、</a:t>
            </a:r>
            <a:r>
              <a:rPr spc="-10" dirty="0"/>
              <a:t>利</a:t>
            </a:r>
            <a:r>
              <a:rPr spc="-5" dirty="0"/>
              <a:t>益相</a:t>
            </a:r>
            <a:r>
              <a:rPr spc="-10" dirty="0"/>
              <a:t>关</a:t>
            </a:r>
            <a:r>
              <a:rPr spc="-5" dirty="0"/>
              <a:t>方及</a:t>
            </a:r>
            <a:r>
              <a:rPr spc="-10" dirty="0"/>
              <a:t>核</a:t>
            </a:r>
            <a:r>
              <a:rPr spc="-5" dirty="0"/>
              <a:t>查相关</a:t>
            </a:r>
            <a:r>
              <a:rPr spc="-10" dirty="0"/>
              <a:t>的</a:t>
            </a:r>
            <a:r>
              <a:rPr spc="-5" dirty="0"/>
              <a:t>术</a:t>
            </a:r>
            <a:r>
              <a:rPr spc="-10" dirty="0"/>
              <a:t>语</a:t>
            </a:r>
            <a:endParaRPr spc="-10" dirty="0"/>
          </a:p>
          <a:p>
            <a:pPr marL="8255" algn="ctr">
              <a:lnSpc>
                <a:spcPct val="100000"/>
              </a:lnSpc>
            </a:pPr>
            <a:r>
              <a:rPr dirty="0"/>
              <a:t>（</a:t>
            </a:r>
            <a:r>
              <a:rPr dirty="0">
                <a:latin typeface="Calibri" panose="020F0502020204030204"/>
                <a:cs typeface="Calibri" panose="020F0502020204030204"/>
              </a:rPr>
              <a:t>13</a:t>
            </a:r>
            <a:r>
              <a:rPr spc="10" dirty="0"/>
              <a:t>个）</a:t>
            </a:r>
            <a:endParaRPr spc="10" dirty="0"/>
          </a:p>
        </p:txBody>
      </p:sp>
      <p:sp>
        <p:nvSpPr>
          <p:cNvPr id="3" name="object 3"/>
          <p:cNvSpPr/>
          <p:nvPr/>
        </p:nvSpPr>
        <p:spPr>
          <a:xfrm>
            <a:off x="2260600" y="185013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717799" y="2220467"/>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260600" y="3185160"/>
            <a:ext cx="178308" cy="178308"/>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2717799" y="3537204"/>
            <a:ext cx="152400" cy="160020"/>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3174999" y="3854195"/>
            <a:ext cx="140208" cy="141731"/>
          </a:xfrm>
          <a:prstGeom prst="rect">
            <a:avLst/>
          </a:prstGeom>
          <a:blipFill>
            <a:blip r:embed="rId4" cstate="print"/>
            <a:stretch>
              <a:fillRect/>
            </a:stretch>
          </a:blipFill>
        </p:spPr>
        <p:txBody>
          <a:bodyPr wrap="square" lIns="0" tIns="0" rIns="0" bIns="0" rtlCol="0"/>
          <a:lstStyle/>
          <a:p/>
        </p:txBody>
      </p:sp>
      <p:sp>
        <p:nvSpPr>
          <p:cNvPr id="8" name="object 8"/>
          <p:cNvSpPr/>
          <p:nvPr/>
        </p:nvSpPr>
        <p:spPr>
          <a:xfrm>
            <a:off x="2260600" y="5026151"/>
            <a:ext cx="178308" cy="178307"/>
          </a:xfrm>
          <a:prstGeom prst="rect">
            <a:avLst/>
          </a:prstGeom>
          <a:blipFill>
            <a:blip r:embed="rId2" cstate="print"/>
            <a:stretch>
              <a:fillRect/>
            </a:stretch>
          </a:blipFill>
        </p:spPr>
        <p:txBody>
          <a:bodyPr wrap="square" lIns="0" tIns="0" rIns="0" bIns="0" rtlCol="0"/>
          <a:lstStyle/>
          <a:p/>
        </p:txBody>
      </p:sp>
      <p:sp>
        <p:nvSpPr>
          <p:cNvPr id="9" name="object 9"/>
          <p:cNvSpPr/>
          <p:nvPr/>
        </p:nvSpPr>
        <p:spPr>
          <a:xfrm>
            <a:off x="2717799" y="5378195"/>
            <a:ext cx="152400" cy="160019"/>
          </a:xfrm>
          <a:prstGeom prst="rect">
            <a:avLst/>
          </a:prstGeom>
          <a:blipFill>
            <a:blip r:embed="rId3" cstate="print"/>
            <a:stretch>
              <a:fillRect/>
            </a:stretch>
          </a:blipFill>
        </p:spPr>
        <p:txBody>
          <a:bodyPr wrap="square" lIns="0" tIns="0" rIns="0" bIns="0" rtlCol="0"/>
          <a:lstStyle/>
          <a:p/>
        </p:txBody>
      </p:sp>
      <p:sp>
        <p:nvSpPr>
          <p:cNvPr id="10" name="object 10"/>
          <p:cNvSpPr/>
          <p:nvPr/>
        </p:nvSpPr>
        <p:spPr>
          <a:xfrm>
            <a:off x="3174999" y="5695188"/>
            <a:ext cx="140208" cy="141731"/>
          </a:xfrm>
          <a:prstGeom prst="rect">
            <a:avLst/>
          </a:prstGeom>
          <a:blipFill>
            <a:blip r:embed="rId4" cstate="print"/>
            <a:stretch>
              <a:fillRect/>
            </a:stretch>
          </a:blipFill>
        </p:spPr>
        <p:txBody>
          <a:bodyPr wrap="square" lIns="0" tIns="0" rIns="0" bIns="0" rtlCol="0"/>
          <a:lstStyle/>
          <a:p/>
        </p:txBody>
      </p:sp>
      <p:sp>
        <p:nvSpPr>
          <p:cNvPr id="11" name="object 11"/>
          <p:cNvSpPr txBox="1"/>
          <p:nvPr/>
        </p:nvSpPr>
        <p:spPr>
          <a:xfrm>
            <a:off x="2590800" y="1676400"/>
            <a:ext cx="8002270" cy="4514215"/>
          </a:xfrm>
          <a:prstGeom prst="rect">
            <a:avLst/>
          </a:prstGeom>
        </p:spPr>
        <p:txBody>
          <a:bodyPr vert="horz" wrap="square" lIns="0" tIns="95250" rIns="0" bIns="0" rtlCol="0">
            <a:spAutoFit/>
          </a:bodyPr>
          <a:lstStyle/>
          <a:p>
            <a:pPr marL="537845" lvl="2" indent="-525780">
              <a:lnSpc>
                <a:spcPct val="100000"/>
              </a:lnSpc>
              <a:spcBef>
                <a:spcPts val="750"/>
              </a:spcBef>
              <a:buSzPct val="95000"/>
              <a:buFont typeface="Calibri" panose="020F0502020204030204"/>
              <a:buAutoNum type="arabicPeriod"/>
              <a:tabLst>
                <a:tab pos="538480" algn="l"/>
              </a:tabLst>
            </a:pPr>
            <a:r>
              <a:rPr sz="2000" b="1" spc="5" dirty="0">
                <a:latin typeface="幼圆" panose="02010509060101010101" charset="-122"/>
                <a:cs typeface="幼圆" panose="02010509060101010101" charset="-122"/>
              </a:rPr>
              <a:t>设施</a:t>
            </a:r>
            <a:endParaRPr sz="2000">
              <a:latin typeface="幼圆" panose="02010509060101010101" charset="-122"/>
              <a:cs typeface="幼圆" panose="02010509060101010101" charset="-122"/>
            </a:endParaRPr>
          </a:p>
          <a:p>
            <a:pPr marL="413385" marR="233680">
              <a:lnSpc>
                <a:spcPts val="2020"/>
              </a:lnSpc>
              <a:spcBef>
                <a:spcPts val="770"/>
              </a:spcBef>
            </a:pPr>
            <a:r>
              <a:rPr sz="1800" dirty="0">
                <a:latin typeface="幼圆" panose="02010509060101010101" charset="-122"/>
                <a:cs typeface="幼圆" panose="02010509060101010101" charset="-122"/>
              </a:rPr>
              <a:t>属于某一地理边界、组织单元或生产过程中的，移动的或固定的一个装 置、一组装置或生产过程。</a:t>
            </a:r>
            <a:endParaRPr sz="1800">
              <a:latin typeface="幼圆" panose="02010509060101010101" charset="-122"/>
              <a:cs typeface="幼圆" panose="02010509060101010101" charset="-122"/>
            </a:endParaRPr>
          </a:p>
          <a:p>
            <a:pPr>
              <a:lnSpc>
                <a:spcPct val="100000"/>
              </a:lnSpc>
            </a:pPr>
            <a:endParaRPr sz="1800">
              <a:latin typeface="Times New Roman" panose="02020603050405020304"/>
              <a:cs typeface="Times New Roman" panose="02020603050405020304"/>
            </a:endParaRPr>
          </a:p>
          <a:p>
            <a:pPr marL="537845" lvl="2" indent="-525780">
              <a:lnSpc>
                <a:spcPct val="100000"/>
              </a:lnSpc>
              <a:spcBef>
                <a:spcPts val="1235"/>
              </a:spcBef>
              <a:buSzPct val="95000"/>
              <a:buFont typeface="Calibri" panose="020F0502020204030204"/>
              <a:buAutoNum type="arabicPeriod" startAt="2"/>
              <a:tabLst>
                <a:tab pos="538480" algn="l"/>
              </a:tabLst>
            </a:pPr>
            <a:r>
              <a:rPr sz="2000" b="1" spc="5" dirty="0">
                <a:latin typeface="幼圆" panose="02010509060101010101" charset="-122"/>
                <a:cs typeface="幼圆" panose="02010509060101010101" charset="-122"/>
              </a:rPr>
              <a:t>组织</a:t>
            </a:r>
            <a:endParaRPr sz="2000">
              <a:latin typeface="幼圆" panose="02010509060101010101" charset="-122"/>
              <a:cs typeface="幼圆" panose="02010509060101010101" charset="-122"/>
            </a:endParaRPr>
          </a:p>
          <a:p>
            <a:pPr marL="812165" marR="5080" indent="-399415">
              <a:lnSpc>
                <a:spcPct val="113000"/>
              </a:lnSpc>
              <a:spcBef>
                <a:spcPts val="170"/>
              </a:spcBef>
            </a:pPr>
            <a:r>
              <a:rPr sz="1800" dirty="0">
                <a:latin typeface="幼圆" panose="02010509060101010101" charset="-122"/>
                <a:cs typeface="幼圆" panose="02010509060101010101" charset="-122"/>
              </a:rPr>
              <a:t>为实现目标，由职责、权限和相互关系构成自身功能的一个人或一组人。 </a:t>
            </a:r>
            <a:r>
              <a:rPr sz="1600" spc="5" dirty="0">
                <a:solidFill>
                  <a:srgbClr val="0909C6"/>
                </a:solidFill>
                <a:latin typeface="幼圆" panose="02010509060101010101" charset="-122"/>
                <a:cs typeface="幼圆" panose="02010509060101010101" charset="-122"/>
              </a:rPr>
              <a:t>注</a:t>
            </a:r>
            <a:r>
              <a:rPr sz="1600" spc="-5" dirty="0">
                <a:solidFill>
                  <a:srgbClr val="0909C6"/>
                </a:solidFill>
                <a:latin typeface="Calibri" panose="020F0502020204030204"/>
                <a:cs typeface="Calibri" panose="020F0502020204030204"/>
              </a:rPr>
              <a:t>1</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组织的概</a:t>
            </a:r>
            <a:r>
              <a:rPr sz="1600" spc="-5" dirty="0">
                <a:solidFill>
                  <a:srgbClr val="0909C6"/>
                </a:solidFill>
                <a:latin typeface="幼圆" panose="02010509060101010101" charset="-122"/>
                <a:cs typeface="幼圆" panose="02010509060101010101" charset="-122"/>
              </a:rPr>
              <a:t>念包</a:t>
            </a:r>
            <a:r>
              <a:rPr sz="1600" spc="5" dirty="0">
                <a:solidFill>
                  <a:srgbClr val="0909C6"/>
                </a:solidFill>
                <a:latin typeface="幼圆" panose="02010509060101010101" charset="-122"/>
                <a:cs typeface="幼圆" panose="02010509060101010101" charset="-122"/>
              </a:rPr>
              <a:t>括</a:t>
            </a:r>
            <a:r>
              <a:rPr sz="1600" spc="-5" dirty="0">
                <a:solidFill>
                  <a:srgbClr val="0909C6"/>
                </a:solidFill>
                <a:latin typeface="幼圆" panose="02010509060101010101" charset="-122"/>
                <a:cs typeface="幼圆" panose="02010509060101010101" charset="-122"/>
              </a:rPr>
              <a:t>但不</a:t>
            </a:r>
            <a:r>
              <a:rPr sz="1600" spc="5" dirty="0">
                <a:solidFill>
                  <a:srgbClr val="0909C6"/>
                </a:solidFill>
                <a:latin typeface="幼圆" panose="02010509060101010101" charset="-122"/>
                <a:cs typeface="幼圆" panose="02010509060101010101" charset="-122"/>
              </a:rPr>
              <a:t>限</a:t>
            </a:r>
            <a:r>
              <a:rPr sz="1600" spc="-5" dirty="0">
                <a:solidFill>
                  <a:srgbClr val="0909C6"/>
                </a:solidFill>
                <a:latin typeface="幼圆" panose="02010509060101010101" charset="-122"/>
                <a:cs typeface="幼圆" panose="02010509060101010101" charset="-122"/>
              </a:rPr>
              <a:t>于代</a:t>
            </a:r>
            <a:r>
              <a:rPr sz="1600" spc="5" dirty="0">
                <a:solidFill>
                  <a:srgbClr val="0909C6"/>
                </a:solidFill>
                <a:latin typeface="幼圆" panose="02010509060101010101" charset="-122"/>
                <a:cs typeface="幼圆" panose="02010509060101010101" charset="-122"/>
              </a:rPr>
              <a:t>理</a:t>
            </a:r>
            <a:r>
              <a:rPr sz="1600" spc="-5" dirty="0">
                <a:solidFill>
                  <a:srgbClr val="0909C6"/>
                </a:solidFill>
                <a:latin typeface="幼圆" panose="02010509060101010101" charset="-122"/>
                <a:cs typeface="幼圆" panose="02010509060101010101" charset="-122"/>
              </a:rPr>
              <a:t>商、</a:t>
            </a:r>
            <a:r>
              <a:rPr sz="1600" spc="5" dirty="0">
                <a:solidFill>
                  <a:srgbClr val="0909C6"/>
                </a:solidFill>
                <a:latin typeface="幼圆" panose="02010509060101010101" charset="-122"/>
                <a:cs typeface="幼圆" panose="02010509060101010101" charset="-122"/>
              </a:rPr>
              <a:t>公</a:t>
            </a:r>
            <a:r>
              <a:rPr sz="1600" spc="-5" dirty="0">
                <a:solidFill>
                  <a:srgbClr val="0909C6"/>
                </a:solidFill>
                <a:latin typeface="幼圆" panose="02010509060101010101" charset="-122"/>
                <a:cs typeface="幼圆" panose="02010509060101010101" charset="-122"/>
              </a:rPr>
              <a:t>司、</a:t>
            </a:r>
            <a:r>
              <a:rPr sz="1600" spc="5" dirty="0">
                <a:solidFill>
                  <a:srgbClr val="0909C6"/>
                </a:solidFill>
                <a:latin typeface="幼圆" panose="02010509060101010101" charset="-122"/>
                <a:cs typeface="幼圆" panose="02010509060101010101" charset="-122"/>
              </a:rPr>
              <a:t>集</a:t>
            </a:r>
            <a:r>
              <a:rPr sz="1600" spc="-5" dirty="0">
                <a:solidFill>
                  <a:srgbClr val="0909C6"/>
                </a:solidFill>
                <a:latin typeface="幼圆" panose="02010509060101010101" charset="-122"/>
                <a:cs typeface="幼圆" panose="02010509060101010101" charset="-122"/>
              </a:rPr>
              <a:t>团、</a:t>
            </a:r>
            <a:r>
              <a:rPr sz="1600" spc="5" dirty="0">
                <a:solidFill>
                  <a:srgbClr val="0909C6"/>
                </a:solidFill>
                <a:latin typeface="幼圆" panose="02010509060101010101" charset="-122"/>
                <a:cs typeface="幼圆" panose="02010509060101010101" charset="-122"/>
              </a:rPr>
              <a:t>商</a:t>
            </a:r>
            <a:r>
              <a:rPr sz="1600" spc="-5" dirty="0">
                <a:solidFill>
                  <a:srgbClr val="0909C6"/>
                </a:solidFill>
                <a:latin typeface="幼圆" panose="02010509060101010101" charset="-122"/>
                <a:cs typeface="幼圆" panose="02010509060101010101" charset="-122"/>
              </a:rPr>
              <a:t>行、</a:t>
            </a:r>
            <a:r>
              <a:rPr sz="1600" spc="5" dirty="0">
                <a:solidFill>
                  <a:srgbClr val="0909C6"/>
                </a:solidFill>
                <a:latin typeface="幼圆" panose="02010509060101010101" charset="-122"/>
                <a:cs typeface="幼圆" panose="02010509060101010101" charset="-122"/>
              </a:rPr>
              <a:t>企</a:t>
            </a:r>
            <a:r>
              <a:rPr sz="1600" spc="-5" dirty="0">
                <a:solidFill>
                  <a:srgbClr val="0909C6"/>
                </a:solidFill>
                <a:latin typeface="幼圆" panose="02010509060101010101" charset="-122"/>
                <a:cs typeface="幼圆" panose="02010509060101010101" charset="-122"/>
              </a:rPr>
              <a:t>事业</a:t>
            </a:r>
            <a:r>
              <a:rPr sz="1600" spc="5" dirty="0">
                <a:solidFill>
                  <a:srgbClr val="0909C6"/>
                </a:solidFill>
                <a:latin typeface="幼圆" panose="02010509060101010101" charset="-122"/>
                <a:cs typeface="幼圆" panose="02010509060101010101" charset="-122"/>
              </a:rPr>
              <a:t>单</a:t>
            </a:r>
            <a:r>
              <a:rPr sz="1600" spc="-5" dirty="0">
                <a:solidFill>
                  <a:srgbClr val="0909C6"/>
                </a:solidFill>
                <a:latin typeface="幼圆" panose="02010509060101010101" charset="-122"/>
                <a:cs typeface="幼圆" panose="02010509060101010101" charset="-122"/>
              </a:rPr>
              <a:t>位、行 </a:t>
            </a:r>
            <a:r>
              <a:rPr sz="1600" spc="5" dirty="0">
                <a:solidFill>
                  <a:srgbClr val="0909C6"/>
                </a:solidFill>
                <a:latin typeface="幼圆" panose="02010509060101010101" charset="-122"/>
                <a:cs typeface="幼圆" panose="02010509060101010101" charset="-122"/>
              </a:rPr>
              <a:t>政</a:t>
            </a:r>
            <a:r>
              <a:rPr sz="1600" spc="-5" dirty="0">
                <a:solidFill>
                  <a:srgbClr val="0909C6"/>
                </a:solidFill>
                <a:latin typeface="幼圆" panose="02010509060101010101" charset="-122"/>
                <a:cs typeface="幼圆" panose="02010509060101010101" charset="-122"/>
              </a:rPr>
              <a:t>机构</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合营公</a:t>
            </a:r>
            <a:r>
              <a:rPr sz="1600" spc="5" dirty="0">
                <a:solidFill>
                  <a:srgbClr val="0909C6"/>
                </a:solidFill>
                <a:latin typeface="幼圆" panose="02010509060101010101" charset="-122"/>
                <a:cs typeface="幼圆" panose="02010509060101010101" charset="-122"/>
              </a:rPr>
              <a:t>司</a:t>
            </a:r>
            <a:r>
              <a:rPr sz="1600" spc="-5" dirty="0">
                <a:solidFill>
                  <a:srgbClr val="0909C6"/>
                </a:solidFill>
                <a:latin typeface="幼圆" panose="02010509060101010101" charset="-122"/>
                <a:cs typeface="幼圆" panose="02010509060101010101" charset="-122"/>
              </a:rPr>
              <a:t>、协</a:t>
            </a:r>
            <a:r>
              <a:rPr sz="1600" spc="5" dirty="0">
                <a:solidFill>
                  <a:srgbClr val="0909C6"/>
                </a:solidFill>
                <a:latin typeface="幼圆" panose="02010509060101010101" charset="-122"/>
                <a:cs typeface="幼圆" panose="02010509060101010101" charset="-122"/>
              </a:rPr>
              <a:t>会</a:t>
            </a:r>
            <a:r>
              <a:rPr sz="1600" spc="-5" dirty="0">
                <a:solidFill>
                  <a:srgbClr val="0909C6"/>
                </a:solidFill>
                <a:latin typeface="幼圆" panose="02010509060101010101" charset="-122"/>
                <a:cs typeface="幼圆" panose="02010509060101010101" charset="-122"/>
              </a:rPr>
              <a:t>、慈善</a:t>
            </a:r>
            <a:r>
              <a:rPr sz="1600" spc="5" dirty="0">
                <a:solidFill>
                  <a:srgbClr val="0909C6"/>
                </a:solidFill>
                <a:latin typeface="幼圆" panose="02010509060101010101" charset="-122"/>
                <a:cs typeface="幼圆" panose="02010509060101010101" charset="-122"/>
              </a:rPr>
              <a:t>机</a:t>
            </a:r>
            <a:r>
              <a:rPr sz="1600" spc="-5" dirty="0">
                <a:solidFill>
                  <a:srgbClr val="0909C6"/>
                </a:solidFill>
                <a:latin typeface="幼圆" panose="02010509060101010101" charset="-122"/>
                <a:cs typeface="幼圆" panose="02010509060101010101" charset="-122"/>
              </a:rPr>
              <a:t>构或</a:t>
            </a:r>
            <a:r>
              <a:rPr sz="1600" spc="5" dirty="0">
                <a:solidFill>
                  <a:srgbClr val="0909C6"/>
                </a:solidFill>
                <a:latin typeface="幼圆" panose="02010509060101010101" charset="-122"/>
                <a:cs typeface="幼圆" panose="02010509060101010101" charset="-122"/>
              </a:rPr>
              <a:t>研</a:t>
            </a:r>
            <a:r>
              <a:rPr sz="1600" spc="-5" dirty="0">
                <a:solidFill>
                  <a:srgbClr val="0909C6"/>
                </a:solidFill>
                <a:latin typeface="幼圆" panose="02010509060101010101" charset="-122"/>
                <a:cs typeface="幼圆" panose="02010509060101010101" charset="-122"/>
              </a:rPr>
              <a:t>究机构</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或上</a:t>
            </a:r>
            <a:r>
              <a:rPr sz="1600" spc="5" dirty="0">
                <a:solidFill>
                  <a:srgbClr val="0909C6"/>
                </a:solidFill>
                <a:latin typeface="幼圆" panose="02010509060101010101" charset="-122"/>
                <a:cs typeface="幼圆" panose="02010509060101010101" charset="-122"/>
              </a:rPr>
              <a:t>述</a:t>
            </a:r>
            <a:r>
              <a:rPr sz="1600" spc="-5" dirty="0">
                <a:solidFill>
                  <a:srgbClr val="0909C6"/>
                </a:solidFill>
                <a:latin typeface="幼圆" panose="02010509060101010101" charset="-122"/>
                <a:cs typeface="幼圆" panose="02010509060101010101" charset="-122"/>
              </a:rPr>
              <a:t>组织的</a:t>
            </a:r>
            <a:r>
              <a:rPr sz="1600" spc="5" dirty="0">
                <a:solidFill>
                  <a:srgbClr val="0909C6"/>
                </a:solidFill>
                <a:latin typeface="幼圆" panose="02010509060101010101" charset="-122"/>
                <a:cs typeface="幼圆" panose="02010509060101010101" charset="-122"/>
              </a:rPr>
              <a:t>部</a:t>
            </a:r>
            <a:r>
              <a:rPr sz="1600" spc="-5" dirty="0">
                <a:solidFill>
                  <a:srgbClr val="0909C6"/>
                </a:solidFill>
                <a:latin typeface="幼圆" panose="02010509060101010101" charset="-122"/>
                <a:cs typeface="幼圆" panose="02010509060101010101" charset="-122"/>
              </a:rPr>
              <a:t>分或</a:t>
            </a:r>
            <a:r>
              <a:rPr sz="1600" spc="5" dirty="0">
                <a:solidFill>
                  <a:srgbClr val="0909C6"/>
                </a:solidFill>
                <a:latin typeface="幼圆" panose="02010509060101010101" charset="-122"/>
                <a:cs typeface="幼圆" panose="02010509060101010101" charset="-122"/>
              </a:rPr>
              <a:t>组</a:t>
            </a:r>
            <a:r>
              <a:rPr sz="1600" spc="-5" dirty="0">
                <a:solidFill>
                  <a:srgbClr val="0909C6"/>
                </a:solidFill>
                <a:latin typeface="幼圆" panose="02010509060101010101" charset="-122"/>
                <a:cs typeface="幼圆" panose="02010509060101010101" charset="-122"/>
              </a:rPr>
              <a:t>合，</a:t>
            </a:r>
            <a:endParaRPr sz="1600">
              <a:latin typeface="幼圆" panose="02010509060101010101" charset="-122"/>
              <a:cs typeface="幼圆" panose="02010509060101010101" charset="-122"/>
            </a:endParaRPr>
          </a:p>
          <a:p>
            <a:pPr marL="812165">
              <a:lnSpc>
                <a:spcPts val="1790"/>
              </a:lnSpc>
            </a:pPr>
            <a:r>
              <a:rPr sz="1600" dirty="0">
                <a:solidFill>
                  <a:srgbClr val="0909C6"/>
                </a:solidFill>
                <a:latin typeface="幼圆" panose="02010509060101010101" charset="-122"/>
                <a:cs typeface="幼圆" panose="02010509060101010101" charset="-122"/>
              </a:rPr>
              <a:t>无</a:t>
            </a:r>
            <a:r>
              <a:rPr sz="1600" spc="-5" dirty="0">
                <a:solidFill>
                  <a:srgbClr val="0909C6"/>
                </a:solidFill>
                <a:latin typeface="幼圆" panose="02010509060101010101" charset="-122"/>
                <a:cs typeface="幼圆" panose="02010509060101010101" charset="-122"/>
              </a:rPr>
              <a:t>论</a:t>
            </a:r>
            <a:r>
              <a:rPr sz="1600" spc="-10" dirty="0">
                <a:solidFill>
                  <a:srgbClr val="0909C6"/>
                </a:solidFill>
                <a:latin typeface="幼圆" panose="02010509060101010101" charset="-122"/>
                <a:cs typeface="幼圆" panose="02010509060101010101" charset="-122"/>
              </a:rPr>
              <a:t>是</a:t>
            </a:r>
            <a:r>
              <a:rPr sz="1600" dirty="0">
                <a:solidFill>
                  <a:srgbClr val="0909C6"/>
                </a:solidFill>
                <a:latin typeface="幼圆" panose="02010509060101010101" charset="-122"/>
                <a:cs typeface="幼圆" panose="02010509060101010101" charset="-122"/>
              </a:rPr>
              <a:t>否</a:t>
            </a:r>
            <a:r>
              <a:rPr sz="1600" spc="-5" dirty="0">
                <a:solidFill>
                  <a:srgbClr val="0909C6"/>
                </a:solidFill>
                <a:latin typeface="幼圆" panose="02010509060101010101" charset="-122"/>
                <a:cs typeface="幼圆" panose="02010509060101010101" charset="-122"/>
              </a:rPr>
              <a:t>为</a:t>
            </a:r>
            <a:r>
              <a:rPr sz="1600" spc="-10" dirty="0">
                <a:solidFill>
                  <a:srgbClr val="0909C6"/>
                </a:solidFill>
                <a:latin typeface="幼圆" panose="02010509060101010101" charset="-122"/>
                <a:cs typeface="幼圆" panose="02010509060101010101" charset="-122"/>
              </a:rPr>
              <a:t>法</a:t>
            </a:r>
            <a:r>
              <a:rPr sz="1600" spc="-5" dirty="0">
                <a:solidFill>
                  <a:srgbClr val="0909C6"/>
                </a:solidFill>
                <a:latin typeface="幼圆" panose="02010509060101010101" charset="-122"/>
                <a:cs typeface="幼圆" panose="02010509060101010101" charset="-122"/>
              </a:rPr>
              <a:t>人</a:t>
            </a:r>
            <a:r>
              <a:rPr sz="1600" dirty="0">
                <a:solidFill>
                  <a:srgbClr val="0909C6"/>
                </a:solidFill>
                <a:latin typeface="幼圆" panose="02010509060101010101" charset="-122"/>
                <a:cs typeface="幼圆" panose="02010509060101010101" charset="-122"/>
              </a:rPr>
              <a:t>组</a:t>
            </a:r>
            <a:r>
              <a:rPr sz="1600" spc="-5" dirty="0">
                <a:solidFill>
                  <a:srgbClr val="0909C6"/>
                </a:solidFill>
                <a:latin typeface="幼圆" panose="02010509060101010101" charset="-122"/>
                <a:cs typeface="幼圆" panose="02010509060101010101" charset="-122"/>
              </a:rPr>
              <a:t>织</a:t>
            </a:r>
            <a:r>
              <a:rPr sz="1600" spc="-10" dirty="0">
                <a:solidFill>
                  <a:srgbClr val="0909C6"/>
                </a:solidFill>
                <a:latin typeface="幼圆" panose="02010509060101010101" charset="-122"/>
                <a:cs typeface="幼圆" panose="02010509060101010101" charset="-122"/>
              </a:rPr>
              <a:t>，</a:t>
            </a:r>
            <a:r>
              <a:rPr sz="1600" dirty="0">
                <a:solidFill>
                  <a:srgbClr val="0909C6"/>
                </a:solidFill>
                <a:latin typeface="幼圆" panose="02010509060101010101" charset="-122"/>
                <a:cs typeface="幼圆" panose="02010509060101010101" charset="-122"/>
              </a:rPr>
              <a:t>公</a:t>
            </a:r>
            <a:r>
              <a:rPr sz="1600" spc="-5" dirty="0">
                <a:solidFill>
                  <a:srgbClr val="0909C6"/>
                </a:solidFill>
                <a:latin typeface="幼圆" panose="02010509060101010101" charset="-122"/>
                <a:cs typeface="幼圆" panose="02010509060101010101" charset="-122"/>
              </a:rPr>
              <a:t>有</a:t>
            </a:r>
            <a:r>
              <a:rPr sz="1600" spc="-10" dirty="0">
                <a:solidFill>
                  <a:srgbClr val="0909C6"/>
                </a:solidFill>
                <a:latin typeface="幼圆" panose="02010509060101010101" charset="-122"/>
                <a:cs typeface="幼圆" panose="02010509060101010101" charset="-122"/>
              </a:rPr>
              <a:t>的</a:t>
            </a:r>
            <a:r>
              <a:rPr sz="1600" spc="-5" dirty="0">
                <a:solidFill>
                  <a:srgbClr val="0909C6"/>
                </a:solidFill>
                <a:latin typeface="幼圆" panose="02010509060101010101" charset="-122"/>
                <a:cs typeface="幼圆" panose="02010509060101010101" charset="-122"/>
              </a:rPr>
              <a:t>或</a:t>
            </a:r>
            <a:r>
              <a:rPr sz="1600" dirty="0">
                <a:solidFill>
                  <a:srgbClr val="0909C6"/>
                </a:solidFill>
                <a:latin typeface="幼圆" panose="02010509060101010101" charset="-122"/>
                <a:cs typeface="幼圆" panose="02010509060101010101" charset="-122"/>
              </a:rPr>
              <a:t>私</a:t>
            </a:r>
            <a:r>
              <a:rPr sz="1600" spc="-5" dirty="0">
                <a:solidFill>
                  <a:srgbClr val="0909C6"/>
                </a:solidFill>
                <a:latin typeface="幼圆" panose="02010509060101010101" charset="-122"/>
                <a:cs typeface="幼圆" panose="02010509060101010101" charset="-122"/>
              </a:rPr>
              <a:t>有</a:t>
            </a:r>
            <a:r>
              <a:rPr sz="1600" spc="-10" dirty="0">
                <a:solidFill>
                  <a:srgbClr val="0909C6"/>
                </a:solidFill>
                <a:latin typeface="幼圆" panose="02010509060101010101" charset="-122"/>
                <a:cs typeface="幼圆" panose="02010509060101010101" charset="-122"/>
              </a:rPr>
              <a:t>的</a:t>
            </a:r>
            <a:r>
              <a:rPr sz="1600" spc="-5" dirty="0">
                <a:solidFill>
                  <a:srgbClr val="0909C6"/>
                </a:solidFill>
                <a:latin typeface="幼圆" panose="02010509060101010101" charset="-122"/>
                <a:cs typeface="幼圆" panose="02010509060101010101" charset="-122"/>
              </a:rPr>
              <a:t>。</a:t>
            </a:r>
            <a:endParaRPr sz="1600">
              <a:latin typeface="幼圆" panose="02010509060101010101" charset="-122"/>
              <a:cs typeface="幼圆" panose="02010509060101010101" charset="-122"/>
            </a:endParaRPr>
          </a:p>
          <a:p>
            <a:pPr>
              <a:lnSpc>
                <a:spcPct val="100000"/>
              </a:lnSpc>
            </a:pPr>
            <a:endParaRPr sz="1600">
              <a:latin typeface="Times New Roman" panose="02020603050405020304"/>
              <a:cs typeface="Times New Roman" panose="02020603050405020304"/>
            </a:endParaRPr>
          </a:p>
          <a:p>
            <a:pPr>
              <a:lnSpc>
                <a:spcPct val="100000"/>
              </a:lnSpc>
              <a:spcBef>
                <a:spcPts val="10"/>
              </a:spcBef>
            </a:pPr>
            <a:endParaRPr sz="1300">
              <a:latin typeface="Times New Roman" panose="02020603050405020304"/>
              <a:cs typeface="Times New Roman" panose="02020603050405020304"/>
            </a:endParaRPr>
          </a:p>
          <a:p>
            <a:pPr marL="537845" lvl="2" indent="-525780">
              <a:lnSpc>
                <a:spcPct val="100000"/>
              </a:lnSpc>
              <a:spcBef>
                <a:spcPts val="5"/>
              </a:spcBef>
              <a:buSzPct val="95000"/>
              <a:buFont typeface="Calibri" panose="020F0502020204030204"/>
              <a:buAutoNum type="arabicPeriod" startAt="3"/>
              <a:tabLst>
                <a:tab pos="538480" algn="l"/>
              </a:tabLst>
            </a:pPr>
            <a:r>
              <a:rPr sz="2000" b="1" spc="5" dirty="0">
                <a:latin typeface="幼圆" panose="02010509060101010101" charset="-122"/>
                <a:cs typeface="幼圆" panose="02010509060101010101" charset="-122"/>
              </a:rPr>
              <a:t>责任方</a:t>
            </a:r>
            <a:endParaRPr sz="2000">
              <a:latin typeface="幼圆" panose="02010509060101010101" charset="-122"/>
              <a:cs typeface="幼圆" panose="02010509060101010101" charset="-122"/>
            </a:endParaRPr>
          </a:p>
          <a:p>
            <a:pPr marL="413385">
              <a:lnSpc>
                <a:spcPct val="100000"/>
              </a:lnSpc>
              <a:spcBef>
                <a:spcPts val="440"/>
              </a:spcBef>
            </a:pPr>
            <a:r>
              <a:rPr sz="1800" dirty="0">
                <a:latin typeface="幼圆" panose="02010509060101010101" charset="-122"/>
                <a:cs typeface="幼圆" panose="02010509060101010101" charset="-122"/>
              </a:rPr>
              <a:t>负责提供</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声明（</a:t>
            </a:r>
            <a:r>
              <a:rPr sz="1800" dirty="0">
                <a:latin typeface="Calibri" panose="020F0502020204030204"/>
                <a:cs typeface="Calibri" panose="020F0502020204030204"/>
              </a:rPr>
              <a:t>3.2.5</a:t>
            </a:r>
            <a:r>
              <a:rPr sz="1800" dirty="0">
                <a:latin typeface="幼圆" panose="02010509060101010101" charset="-122"/>
                <a:cs typeface="幼圆" panose="02010509060101010101" charset="-122"/>
              </a:rPr>
              <a:t>）和有关</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支持信息的一个人或一组人。</a:t>
            </a:r>
            <a:endParaRPr sz="1800">
              <a:latin typeface="幼圆" panose="02010509060101010101" charset="-122"/>
              <a:cs typeface="幼圆" panose="02010509060101010101" charset="-122"/>
            </a:endParaRPr>
          </a:p>
          <a:p>
            <a:pPr marL="812165">
              <a:lnSpc>
                <a:spcPct val="100000"/>
              </a:lnSpc>
              <a:spcBef>
                <a:spcPts val="390"/>
              </a:spcBef>
            </a:pPr>
            <a:r>
              <a:rPr sz="1600" dirty="0">
                <a:solidFill>
                  <a:srgbClr val="0909C6"/>
                </a:solidFill>
                <a:latin typeface="幼圆" panose="02010509060101010101" charset="-122"/>
                <a:cs typeface="幼圆" panose="02010509060101010101" charset="-122"/>
              </a:rPr>
              <a:t>注</a:t>
            </a:r>
            <a:r>
              <a:rPr sz="1600" spc="-5" dirty="0">
                <a:solidFill>
                  <a:srgbClr val="0909C6"/>
                </a:solidFill>
                <a:latin typeface="Calibri" panose="020F0502020204030204"/>
                <a:cs typeface="Calibri" panose="020F0502020204030204"/>
              </a:rPr>
              <a:t>1</a:t>
            </a:r>
            <a:r>
              <a:rPr sz="1600" spc="-5" dirty="0">
                <a:solidFill>
                  <a:srgbClr val="0909C6"/>
                </a:solidFill>
                <a:latin typeface="幼圆" panose="02010509060101010101" charset="-122"/>
                <a:cs typeface="幼圆" panose="02010509060101010101" charset="-122"/>
              </a:rPr>
              <a:t>：</a:t>
            </a:r>
            <a:r>
              <a:rPr sz="1600" dirty="0">
                <a:solidFill>
                  <a:srgbClr val="0909C6"/>
                </a:solidFill>
                <a:latin typeface="幼圆" panose="02010509060101010101" charset="-122"/>
                <a:cs typeface="幼圆" panose="02010509060101010101" charset="-122"/>
              </a:rPr>
              <a:t>责任方可</a:t>
            </a:r>
            <a:r>
              <a:rPr sz="1600" spc="-5" dirty="0">
                <a:solidFill>
                  <a:srgbClr val="0909C6"/>
                </a:solidFill>
                <a:latin typeface="幼圆" panose="02010509060101010101" charset="-122"/>
                <a:cs typeface="幼圆" panose="02010509060101010101" charset="-122"/>
              </a:rPr>
              <a:t>以</a:t>
            </a:r>
            <a:r>
              <a:rPr sz="1600" spc="-10" dirty="0">
                <a:solidFill>
                  <a:srgbClr val="0909C6"/>
                </a:solidFill>
                <a:latin typeface="幼圆" panose="02010509060101010101" charset="-122"/>
                <a:cs typeface="幼圆" panose="02010509060101010101" charset="-122"/>
              </a:rPr>
              <a:t>是</a:t>
            </a:r>
            <a:r>
              <a:rPr sz="1600" dirty="0">
                <a:solidFill>
                  <a:srgbClr val="0909C6"/>
                </a:solidFill>
                <a:latin typeface="幼圆" panose="02010509060101010101" charset="-122"/>
                <a:cs typeface="幼圆" panose="02010509060101010101" charset="-122"/>
              </a:rPr>
              <a:t>个</a:t>
            </a:r>
            <a:r>
              <a:rPr sz="1600" spc="-5" dirty="0">
                <a:solidFill>
                  <a:srgbClr val="0909C6"/>
                </a:solidFill>
                <a:latin typeface="幼圆" panose="02010509060101010101" charset="-122"/>
                <a:cs typeface="幼圆" panose="02010509060101010101" charset="-122"/>
              </a:rPr>
              <a:t>人</a:t>
            </a:r>
            <a:r>
              <a:rPr sz="1600" spc="-10" dirty="0">
                <a:solidFill>
                  <a:srgbClr val="0909C6"/>
                </a:solidFill>
                <a:latin typeface="幼圆" panose="02010509060101010101" charset="-122"/>
                <a:cs typeface="幼圆" panose="02010509060101010101" charset="-122"/>
              </a:rPr>
              <a:t>，</a:t>
            </a:r>
            <a:r>
              <a:rPr sz="1600" dirty="0">
                <a:solidFill>
                  <a:srgbClr val="0909C6"/>
                </a:solidFill>
                <a:latin typeface="幼圆" panose="02010509060101010101" charset="-122"/>
                <a:cs typeface="幼圆" panose="02010509060101010101" charset="-122"/>
              </a:rPr>
              <a:t>或</a:t>
            </a:r>
            <a:r>
              <a:rPr sz="1600" spc="-5" dirty="0">
                <a:solidFill>
                  <a:srgbClr val="0909C6"/>
                </a:solidFill>
                <a:latin typeface="幼圆" panose="02010509060101010101" charset="-122"/>
                <a:cs typeface="幼圆" panose="02010509060101010101" charset="-122"/>
              </a:rPr>
              <a:t>一</a:t>
            </a:r>
            <a:r>
              <a:rPr sz="1600" spc="-10" dirty="0">
                <a:solidFill>
                  <a:srgbClr val="0909C6"/>
                </a:solidFill>
                <a:latin typeface="幼圆" panose="02010509060101010101" charset="-122"/>
                <a:cs typeface="幼圆" panose="02010509060101010101" charset="-122"/>
              </a:rPr>
              <a:t>个</a:t>
            </a:r>
            <a:r>
              <a:rPr sz="1600" dirty="0">
                <a:solidFill>
                  <a:srgbClr val="0909C6"/>
                </a:solidFill>
                <a:latin typeface="幼圆" panose="02010509060101010101" charset="-122"/>
                <a:cs typeface="幼圆" panose="02010509060101010101" charset="-122"/>
              </a:rPr>
              <a:t>组</a:t>
            </a:r>
            <a:r>
              <a:rPr sz="1600" spc="-5" dirty="0">
                <a:solidFill>
                  <a:srgbClr val="0909C6"/>
                </a:solidFill>
                <a:latin typeface="幼圆" panose="02010509060101010101" charset="-122"/>
                <a:cs typeface="幼圆" panose="02010509060101010101" charset="-122"/>
              </a:rPr>
              <a:t>织</a:t>
            </a:r>
            <a:r>
              <a:rPr sz="1600" spc="-10" dirty="0">
                <a:solidFill>
                  <a:srgbClr val="0909C6"/>
                </a:solidFill>
                <a:latin typeface="幼圆" panose="02010509060101010101" charset="-122"/>
                <a:cs typeface="幼圆" panose="02010509060101010101" charset="-122"/>
              </a:rPr>
              <a:t>或</a:t>
            </a:r>
            <a:r>
              <a:rPr sz="1600" dirty="0">
                <a:solidFill>
                  <a:srgbClr val="0909C6"/>
                </a:solidFill>
                <a:latin typeface="幼圆" panose="02010509060101010101" charset="-122"/>
                <a:cs typeface="幼圆" panose="02010509060101010101" charset="-122"/>
              </a:rPr>
              <a:t>项</a:t>
            </a:r>
            <a:r>
              <a:rPr sz="1600" spc="-5" dirty="0">
                <a:solidFill>
                  <a:srgbClr val="0909C6"/>
                </a:solidFill>
                <a:latin typeface="幼圆" panose="02010509060101010101" charset="-122"/>
                <a:cs typeface="幼圆" panose="02010509060101010101" charset="-122"/>
              </a:rPr>
              <a:t>目</a:t>
            </a:r>
            <a:r>
              <a:rPr sz="1600" spc="-10" dirty="0">
                <a:solidFill>
                  <a:srgbClr val="0909C6"/>
                </a:solidFill>
                <a:latin typeface="幼圆" panose="02010509060101010101" charset="-122"/>
                <a:cs typeface="幼圆" panose="02010509060101010101" charset="-122"/>
              </a:rPr>
              <a:t>的</a:t>
            </a:r>
            <a:r>
              <a:rPr sz="1600" dirty="0">
                <a:solidFill>
                  <a:srgbClr val="0909C6"/>
                </a:solidFill>
                <a:latin typeface="幼圆" panose="02010509060101010101" charset="-122"/>
                <a:cs typeface="幼圆" panose="02010509060101010101" charset="-122"/>
              </a:rPr>
              <a:t>代</a:t>
            </a:r>
            <a:r>
              <a:rPr sz="1600" spc="-5" dirty="0">
                <a:solidFill>
                  <a:srgbClr val="0909C6"/>
                </a:solidFill>
                <a:latin typeface="幼圆" panose="02010509060101010101" charset="-122"/>
                <a:cs typeface="幼圆" panose="02010509060101010101" charset="-122"/>
              </a:rPr>
              <a:t>表</a:t>
            </a:r>
            <a:r>
              <a:rPr sz="1600" spc="-10" dirty="0">
                <a:solidFill>
                  <a:srgbClr val="0909C6"/>
                </a:solidFill>
                <a:latin typeface="幼圆" panose="02010509060101010101" charset="-122"/>
                <a:cs typeface="幼圆" panose="02010509060101010101" charset="-122"/>
              </a:rPr>
              <a:t>，</a:t>
            </a:r>
            <a:r>
              <a:rPr sz="1600" dirty="0">
                <a:solidFill>
                  <a:srgbClr val="0909C6"/>
                </a:solidFill>
                <a:latin typeface="幼圆" panose="02010509060101010101" charset="-122"/>
                <a:cs typeface="幼圆" panose="02010509060101010101" charset="-122"/>
              </a:rPr>
              <a:t>同</a:t>
            </a:r>
            <a:r>
              <a:rPr sz="1600" spc="-5" dirty="0">
                <a:solidFill>
                  <a:srgbClr val="0909C6"/>
                </a:solidFill>
                <a:latin typeface="幼圆" panose="02010509060101010101" charset="-122"/>
                <a:cs typeface="幼圆" panose="02010509060101010101" charset="-122"/>
              </a:rPr>
              <a:t>时</a:t>
            </a:r>
            <a:r>
              <a:rPr sz="1600" spc="-10" dirty="0">
                <a:solidFill>
                  <a:srgbClr val="0909C6"/>
                </a:solidFill>
                <a:latin typeface="幼圆" panose="02010509060101010101" charset="-122"/>
                <a:cs typeface="幼圆" panose="02010509060101010101" charset="-122"/>
              </a:rPr>
              <a:t>他</a:t>
            </a:r>
            <a:r>
              <a:rPr sz="1600" dirty="0">
                <a:solidFill>
                  <a:srgbClr val="0909C6"/>
                </a:solidFill>
                <a:latin typeface="幼圆" panose="02010509060101010101" charset="-122"/>
                <a:cs typeface="幼圆" panose="02010509060101010101" charset="-122"/>
              </a:rPr>
              <a:t>们</a:t>
            </a:r>
            <a:r>
              <a:rPr sz="1600" spc="-5" dirty="0">
                <a:solidFill>
                  <a:srgbClr val="0909C6"/>
                </a:solidFill>
                <a:latin typeface="幼圆" panose="02010509060101010101" charset="-122"/>
                <a:cs typeface="幼圆" panose="02010509060101010101" charset="-122"/>
              </a:rPr>
              <a:t>可</a:t>
            </a:r>
            <a:r>
              <a:rPr sz="1600" spc="-10" dirty="0">
                <a:solidFill>
                  <a:srgbClr val="0909C6"/>
                </a:solidFill>
                <a:latin typeface="幼圆" panose="02010509060101010101" charset="-122"/>
                <a:cs typeface="幼圆" panose="02010509060101010101" charset="-122"/>
              </a:rPr>
              <a:t>以</a:t>
            </a:r>
            <a:r>
              <a:rPr sz="1600" dirty="0">
                <a:solidFill>
                  <a:srgbClr val="0909C6"/>
                </a:solidFill>
                <a:latin typeface="幼圆" panose="02010509060101010101" charset="-122"/>
                <a:cs typeface="幼圆" panose="02010509060101010101" charset="-122"/>
              </a:rPr>
              <a:t>是</a:t>
            </a:r>
            <a:r>
              <a:rPr sz="1600" spc="-5" dirty="0">
                <a:solidFill>
                  <a:srgbClr val="0909C6"/>
                </a:solidFill>
                <a:latin typeface="幼圆" panose="02010509060101010101" charset="-122"/>
                <a:cs typeface="幼圆" panose="02010509060101010101" charset="-122"/>
              </a:rPr>
              <a:t>聘</a:t>
            </a:r>
            <a:r>
              <a:rPr sz="1600" spc="-10" dirty="0">
                <a:solidFill>
                  <a:srgbClr val="0909C6"/>
                </a:solidFill>
                <a:latin typeface="幼圆" panose="02010509060101010101" charset="-122"/>
                <a:cs typeface="幼圆" panose="02010509060101010101" charset="-122"/>
              </a:rPr>
              <a:t>请</a:t>
            </a:r>
            <a:r>
              <a:rPr sz="1600" spc="-5" dirty="0">
                <a:solidFill>
                  <a:srgbClr val="0909C6"/>
                </a:solidFill>
                <a:latin typeface="幼圆" panose="02010509060101010101" charset="-122"/>
                <a:cs typeface="幼圆" panose="02010509060101010101" charset="-122"/>
              </a:rPr>
              <a:t>核</a:t>
            </a:r>
            <a:endParaRPr sz="1600">
              <a:latin typeface="幼圆" panose="02010509060101010101" charset="-122"/>
              <a:cs typeface="幼圆" panose="02010509060101010101" charset="-122"/>
            </a:endParaRPr>
          </a:p>
          <a:p>
            <a:pPr marL="812165">
              <a:lnSpc>
                <a:spcPct val="100000"/>
              </a:lnSpc>
            </a:pPr>
            <a:r>
              <a:rPr sz="1600" spc="5" dirty="0">
                <a:solidFill>
                  <a:srgbClr val="0909C6"/>
                </a:solidFill>
                <a:latin typeface="幼圆" panose="02010509060101010101" charset="-122"/>
                <a:cs typeface="幼圆" panose="02010509060101010101" charset="-122"/>
              </a:rPr>
              <a:t>查员</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Calibri" panose="020F0502020204030204"/>
                <a:cs typeface="Calibri" panose="020F0502020204030204"/>
              </a:rPr>
              <a:t>3.4.11</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或审定</a:t>
            </a:r>
            <a:r>
              <a:rPr sz="1600" spc="-5" dirty="0">
                <a:solidFill>
                  <a:srgbClr val="0909C6"/>
                </a:solidFill>
                <a:latin typeface="幼圆" panose="02010509060101010101" charset="-122"/>
                <a:cs typeface="幼圆" panose="02010509060101010101" charset="-122"/>
              </a:rPr>
              <a:t>员（</a:t>
            </a:r>
            <a:r>
              <a:rPr sz="1600" spc="-5" dirty="0">
                <a:solidFill>
                  <a:srgbClr val="0909C6"/>
                </a:solidFill>
                <a:latin typeface="Calibri" panose="020F0502020204030204"/>
                <a:cs typeface="Calibri" panose="020F0502020204030204"/>
              </a:rPr>
              <a:t>3.4.12</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的</a:t>
            </a:r>
            <a:r>
              <a:rPr sz="1600" spc="-5" dirty="0">
                <a:solidFill>
                  <a:srgbClr val="0909C6"/>
                </a:solidFill>
                <a:latin typeface="幼圆" panose="02010509060101010101" charset="-122"/>
                <a:cs typeface="幼圆" panose="02010509060101010101" charset="-122"/>
              </a:rPr>
              <a:t>一方。</a:t>
            </a:r>
            <a:endParaRPr sz="1600">
              <a:latin typeface="幼圆" panose="02010509060101010101" charset="-122"/>
              <a:cs typeface="幼圆" panose="02010509060101010101" charset="-122"/>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402738" y="685927"/>
            <a:ext cx="7480934" cy="997585"/>
          </a:xfrm>
          <a:prstGeom prst="rect">
            <a:avLst/>
          </a:prstGeom>
        </p:spPr>
        <p:txBody>
          <a:bodyPr vert="horz" wrap="square" lIns="0" tIns="12700" rIns="0" bIns="0" rtlCol="0">
            <a:spAutoFit/>
          </a:bodyPr>
          <a:lstStyle/>
          <a:p>
            <a:pPr algn="ctr">
              <a:lnSpc>
                <a:spcPct val="100000"/>
              </a:lnSpc>
              <a:spcBef>
                <a:spcPts val="100"/>
              </a:spcBef>
            </a:pPr>
            <a:r>
              <a:rPr spc="-5" dirty="0">
                <a:latin typeface="Calibri" panose="020F0502020204030204"/>
                <a:cs typeface="Calibri" panose="020F0502020204030204"/>
              </a:rPr>
              <a:t>3.4</a:t>
            </a:r>
            <a:r>
              <a:rPr spc="5" dirty="0"/>
              <a:t>与组织</a:t>
            </a:r>
            <a:r>
              <a:rPr spc="-5" dirty="0"/>
              <a:t>、</a:t>
            </a:r>
            <a:r>
              <a:rPr spc="-10" dirty="0"/>
              <a:t>利</a:t>
            </a:r>
            <a:r>
              <a:rPr spc="-5" dirty="0"/>
              <a:t>益相</a:t>
            </a:r>
            <a:r>
              <a:rPr spc="-10" dirty="0"/>
              <a:t>关</a:t>
            </a:r>
            <a:r>
              <a:rPr spc="-5" dirty="0"/>
              <a:t>方及</a:t>
            </a:r>
            <a:r>
              <a:rPr spc="-10" dirty="0"/>
              <a:t>核</a:t>
            </a:r>
            <a:r>
              <a:rPr spc="-5" dirty="0"/>
              <a:t>查相关</a:t>
            </a:r>
            <a:r>
              <a:rPr spc="-10" dirty="0"/>
              <a:t>的</a:t>
            </a:r>
            <a:r>
              <a:rPr spc="-5" dirty="0"/>
              <a:t>术</a:t>
            </a:r>
            <a:r>
              <a:rPr spc="-10" dirty="0"/>
              <a:t>语</a:t>
            </a:r>
            <a:endParaRPr spc="-10" dirty="0"/>
          </a:p>
          <a:p>
            <a:pPr marL="8255" algn="ctr">
              <a:lnSpc>
                <a:spcPct val="100000"/>
              </a:lnSpc>
            </a:pPr>
            <a:r>
              <a:rPr dirty="0"/>
              <a:t>（</a:t>
            </a:r>
            <a:r>
              <a:rPr dirty="0">
                <a:latin typeface="Calibri" panose="020F0502020204030204"/>
                <a:cs typeface="Calibri" panose="020F0502020204030204"/>
              </a:rPr>
              <a:t>13</a:t>
            </a:r>
            <a:r>
              <a:rPr spc="10" dirty="0"/>
              <a:t>个）</a:t>
            </a:r>
            <a:endParaRPr spc="10" dirty="0"/>
          </a:p>
        </p:txBody>
      </p:sp>
      <p:sp>
        <p:nvSpPr>
          <p:cNvPr id="3" name="object 3"/>
          <p:cNvSpPr/>
          <p:nvPr/>
        </p:nvSpPr>
        <p:spPr>
          <a:xfrm>
            <a:off x="2072640" y="17129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29839" y="2065020"/>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987039" y="2656332"/>
            <a:ext cx="140208" cy="141732"/>
          </a:xfrm>
          <a:prstGeom prst="rect">
            <a:avLst/>
          </a:prstGeom>
          <a:blipFill>
            <a:blip r:embed="rId4" cstate="print"/>
            <a:stretch>
              <a:fillRect/>
            </a:stretch>
          </a:blipFill>
        </p:spPr>
        <p:txBody>
          <a:bodyPr wrap="square" lIns="0" tIns="0" rIns="0" bIns="0" rtlCol="0"/>
          <a:lstStyle/>
          <a:p/>
        </p:txBody>
      </p:sp>
      <p:sp>
        <p:nvSpPr>
          <p:cNvPr id="6" name="object 6"/>
          <p:cNvSpPr/>
          <p:nvPr/>
        </p:nvSpPr>
        <p:spPr>
          <a:xfrm>
            <a:off x="2072640" y="3828288"/>
            <a:ext cx="178308" cy="178307"/>
          </a:xfrm>
          <a:prstGeom prst="rect">
            <a:avLst/>
          </a:prstGeom>
          <a:blipFill>
            <a:blip r:embed="rId2" cstate="print"/>
            <a:stretch>
              <a:fillRect/>
            </a:stretch>
          </a:blipFill>
        </p:spPr>
        <p:txBody>
          <a:bodyPr wrap="square" lIns="0" tIns="0" rIns="0" bIns="0" rtlCol="0"/>
          <a:lstStyle/>
          <a:p/>
        </p:txBody>
      </p:sp>
      <p:sp>
        <p:nvSpPr>
          <p:cNvPr id="7" name="object 7"/>
          <p:cNvSpPr/>
          <p:nvPr/>
        </p:nvSpPr>
        <p:spPr>
          <a:xfrm>
            <a:off x="2529839" y="4180332"/>
            <a:ext cx="152400" cy="160019"/>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2072640" y="4852415"/>
            <a:ext cx="178308" cy="178307"/>
          </a:xfrm>
          <a:prstGeom prst="rect">
            <a:avLst/>
          </a:prstGeom>
          <a:blipFill>
            <a:blip r:embed="rId2" cstate="print"/>
            <a:stretch>
              <a:fillRect/>
            </a:stretch>
          </a:blipFill>
        </p:spPr>
        <p:txBody>
          <a:bodyPr wrap="square" lIns="0" tIns="0" rIns="0" bIns="0" rtlCol="0"/>
          <a:lstStyle/>
          <a:p/>
        </p:txBody>
      </p:sp>
      <p:sp>
        <p:nvSpPr>
          <p:cNvPr id="9" name="object 9"/>
          <p:cNvSpPr/>
          <p:nvPr/>
        </p:nvSpPr>
        <p:spPr>
          <a:xfrm>
            <a:off x="2529839" y="5204459"/>
            <a:ext cx="152400" cy="160019"/>
          </a:xfrm>
          <a:prstGeom prst="rect">
            <a:avLst/>
          </a:prstGeom>
          <a:blipFill>
            <a:blip r:embed="rId3" cstate="print"/>
            <a:stretch>
              <a:fillRect/>
            </a:stretch>
          </a:blipFill>
        </p:spPr>
        <p:txBody>
          <a:bodyPr wrap="square" lIns="0" tIns="0" rIns="0" bIns="0" rtlCol="0"/>
          <a:lstStyle/>
          <a:p/>
        </p:txBody>
      </p:sp>
      <p:sp>
        <p:nvSpPr>
          <p:cNvPr id="10" name="object 10"/>
          <p:cNvSpPr txBox="1"/>
          <p:nvPr/>
        </p:nvSpPr>
        <p:spPr>
          <a:xfrm>
            <a:off x="2403144" y="1559563"/>
            <a:ext cx="7709534" cy="4199890"/>
          </a:xfrm>
          <a:prstGeom prst="rect">
            <a:avLst/>
          </a:prstGeom>
        </p:spPr>
        <p:txBody>
          <a:bodyPr vert="horz" wrap="square" lIns="0" tIns="74930" rIns="0" bIns="0" rtlCol="0">
            <a:spAutoFit/>
          </a:bodyPr>
          <a:lstStyle/>
          <a:p>
            <a:pPr marL="525780" marR="6138545" lvl="2" indent="-525780" algn="r">
              <a:lnSpc>
                <a:spcPct val="100000"/>
              </a:lnSpc>
              <a:spcBef>
                <a:spcPts val="590"/>
              </a:spcBef>
              <a:buSzPct val="95000"/>
              <a:buFont typeface="Calibri" panose="020F0502020204030204"/>
              <a:buAutoNum type="arabicPeriod" startAt="4"/>
              <a:tabLst>
                <a:tab pos="525780" algn="l"/>
              </a:tabLst>
            </a:pPr>
            <a:r>
              <a:rPr sz="2000" b="1" spc="5" dirty="0">
                <a:latin typeface="幼圆" panose="02010509060101010101" charset="-122"/>
                <a:cs typeface="幼圆" panose="02010509060101010101" charset="-122"/>
              </a:rPr>
              <a:t>目标用户</a:t>
            </a:r>
            <a:endParaRPr sz="2000">
              <a:latin typeface="幼圆" panose="02010509060101010101" charset="-122"/>
              <a:cs typeface="幼圆" panose="02010509060101010101" charset="-122"/>
            </a:endParaRPr>
          </a:p>
          <a:p>
            <a:pPr marL="413385">
              <a:lnSpc>
                <a:spcPct val="100000"/>
              </a:lnSpc>
              <a:spcBef>
                <a:spcPts val="440"/>
              </a:spcBef>
            </a:pPr>
            <a:r>
              <a:rPr sz="1800" dirty="0">
                <a:latin typeface="幼圆" panose="02010509060101010101" charset="-122"/>
                <a:cs typeface="幼圆" panose="02010509060101010101" charset="-122"/>
              </a:rPr>
              <a:t>发布</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信息报告的组织所识别的依据该信息进行决策的个人或组织</a:t>
            </a:r>
            <a:endParaRPr sz="1800">
              <a:latin typeface="幼圆" panose="02010509060101010101" charset="-122"/>
              <a:cs typeface="幼圆" panose="02010509060101010101" charset="-122"/>
            </a:endParaRPr>
          </a:p>
          <a:p>
            <a:pPr marR="6138545" algn="r">
              <a:lnSpc>
                <a:spcPct val="100000"/>
              </a:lnSpc>
            </a:pPr>
            <a:r>
              <a:rPr sz="1800" dirty="0">
                <a:latin typeface="幼圆" panose="02010509060101010101" charset="-122"/>
                <a:cs typeface="幼圆" panose="02010509060101010101" charset="-122"/>
              </a:rPr>
              <a:t>（</a:t>
            </a:r>
            <a:r>
              <a:rPr sz="1800" dirty="0">
                <a:latin typeface="Calibri" panose="020F0502020204030204"/>
                <a:cs typeface="Calibri" panose="020F0502020204030204"/>
              </a:rPr>
              <a:t>3.4.2</a:t>
            </a:r>
            <a:r>
              <a:rPr sz="1800" dirty="0">
                <a:latin typeface="幼圆" panose="02010509060101010101" charset="-122"/>
                <a:cs typeface="幼圆" panose="02010509060101010101" charset="-122"/>
              </a:rPr>
              <a:t>）。</a:t>
            </a:r>
            <a:endParaRPr sz="1800">
              <a:latin typeface="幼圆" panose="02010509060101010101" charset="-122"/>
              <a:cs typeface="幼圆" panose="02010509060101010101" charset="-122"/>
            </a:endParaRPr>
          </a:p>
          <a:p>
            <a:pPr marL="812165" marR="88900">
              <a:lnSpc>
                <a:spcPct val="100000"/>
              </a:lnSpc>
              <a:spcBef>
                <a:spcPts val="395"/>
              </a:spcBef>
            </a:pPr>
            <a:r>
              <a:rPr sz="1600" spc="5" dirty="0">
                <a:solidFill>
                  <a:srgbClr val="0909C6"/>
                </a:solidFill>
                <a:latin typeface="幼圆" panose="02010509060101010101" charset="-122"/>
                <a:cs typeface="幼圆" panose="02010509060101010101" charset="-122"/>
              </a:rPr>
              <a:t>注</a:t>
            </a:r>
            <a:r>
              <a:rPr sz="1600" spc="-5" dirty="0">
                <a:solidFill>
                  <a:srgbClr val="0909C6"/>
                </a:solidFill>
                <a:latin typeface="Calibri" panose="020F0502020204030204"/>
                <a:cs typeface="Calibri" panose="020F0502020204030204"/>
              </a:rPr>
              <a:t>1</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目标用户</a:t>
            </a:r>
            <a:r>
              <a:rPr sz="1600" spc="-5" dirty="0">
                <a:solidFill>
                  <a:srgbClr val="0909C6"/>
                </a:solidFill>
                <a:latin typeface="幼圆" panose="02010509060101010101" charset="-122"/>
                <a:cs typeface="幼圆" panose="02010509060101010101" charset="-122"/>
              </a:rPr>
              <a:t>可以</a:t>
            </a:r>
            <a:r>
              <a:rPr sz="1600" spc="5" dirty="0">
                <a:solidFill>
                  <a:srgbClr val="0909C6"/>
                </a:solidFill>
                <a:latin typeface="幼圆" panose="02010509060101010101" charset="-122"/>
                <a:cs typeface="幼圆" panose="02010509060101010101" charset="-122"/>
              </a:rPr>
              <a:t>是</a:t>
            </a:r>
            <a:r>
              <a:rPr sz="1600" spc="-5" dirty="0">
                <a:solidFill>
                  <a:srgbClr val="0909C6"/>
                </a:solidFill>
                <a:latin typeface="幼圆" panose="02010509060101010101" charset="-122"/>
                <a:cs typeface="幼圆" panose="02010509060101010101" charset="-122"/>
              </a:rPr>
              <a:t>委托</a:t>
            </a:r>
            <a:r>
              <a:rPr sz="1600" spc="5" dirty="0">
                <a:solidFill>
                  <a:srgbClr val="0909C6"/>
                </a:solidFill>
                <a:latin typeface="幼圆" panose="02010509060101010101" charset="-122"/>
                <a:cs typeface="幼圆" panose="02010509060101010101" charset="-122"/>
              </a:rPr>
              <a:t>方</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Calibri" panose="020F0502020204030204"/>
                <a:cs typeface="Calibri" panose="020F0502020204030204"/>
              </a:rPr>
              <a:t>3.4.5</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责任</a:t>
            </a:r>
            <a:r>
              <a:rPr sz="1600" spc="5" dirty="0">
                <a:solidFill>
                  <a:srgbClr val="0909C6"/>
                </a:solidFill>
                <a:latin typeface="幼圆" panose="02010509060101010101" charset="-122"/>
                <a:cs typeface="幼圆" panose="02010509060101010101" charset="-122"/>
              </a:rPr>
              <a:t>方</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Calibri" panose="020F0502020204030204"/>
                <a:cs typeface="Calibri" panose="020F0502020204030204"/>
              </a:rPr>
              <a:t>3.4.3</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组</a:t>
            </a:r>
            <a:r>
              <a:rPr sz="1600" spc="-5" dirty="0">
                <a:solidFill>
                  <a:srgbClr val="0909C6"/>
                </a:solidFill>
                <a:latin typeface="幼圆" panose="02010509060101010101" charset="-122"/>
                <a:cs typeface="幼圆" panose="02010509060101010101" charset="-122"/>
              </a:rPr>
              <a:t>织自</a:t>
            </a:r>
            <a:r>
              <a:rPr sz="1600" spc="5" dirty="0">
                <a:solidFill>
                  <a:srgbClr val="0909C6"/>
                </a:solidFill>
                <a:latin typeface="幼圆" panose="02010509060101010101" charset="-122"/>
                <a:cs typeface="幼圆" panose="02010509060101010101" charset="-122"/>
              </a:rPr>
              <a:t>身</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Calibri" panose="020F0502020204030204"/>
                <a:cs typeface="Calibri" panose="020F0502020204030204"/>
              </a:rPr>
              <a:t>GHG</a:t>
            </a:r>
            <a:r>
              <a:rPr sz="1600" spc="-5" dirty="0">
                <a:solidFill>
                  <a:srgbClr val="0909C6"/>
                </a:solidFill>
                <a:latin typeface="幼圆" panose="02010509060101010101" charset="-122"/>
                <a:cs typeface="幼圆" panose="02010509060101010101" charset="-122"/>
              </a:rPr>
              <a:t>方 </a:t>
            </a:r>
            <a:r>
              <a:rPr sz="1600" dirty="0">
                <a:solidFill>
                  <a:srgbClr val="0909C6"/>
                </a:solidFill>
                <a:latin typeface="幼圆" panose="02010509060101010101" charset="-122"/>
                <a:cs typeface="幼圆" panose="02010509060101010101" charset="-122"/>
              </a:rPr>
              <a:t>案</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Calibri" panose="020F0502020204030204"/>
                <a:cs typeface="Calibri" panose="020F0502020204030204"/>
              </a:rPr>
              <a:t>3.2.8</a:t>
            </a:r>
            <a:r>
              <a:rPr sz="1600" spc="-5" dirty="0">
                <a:solidFill>
                  <a:srgbClr val="0909C6"/>
                </a:solidFill>
                <a:latin typeface="幼圆" panose="02010509060101010101" charset="-122"/>
                <a:cs typeface="幼圆" panose="02010509060101010101" charset="-122"/>
              </a:rPr>
              <a:t>）</a:t>
            </a:r>
            <a:r>
              <a:rPr sz="1600" dirty="0">
                <a:solidFill>
                  <a:srgbClr val="0909C6"/>
                </a:solidFill>
                <a:latin typeface="幼圆" panose="02010509060101010101" charset="-122"/>
                <a:cs typeface="幼圆" panose="02010509060101010101" charset="-122"/>
              </a:rPr>
              <a:t>管理者</a:t>
            </a:r>
            <a:r>
              <a:rPr sz="1600" spc="-5" dirty="0">
                <a:solidFill>
                  <a:srgbClr val="0909C6"/>
                </a:solidFill>
                <a:latin typeface="幼圆" panose="02010509060101010101" charset="-122"/>
                <a:cs typeface="幼圆" panose="02010509060101010101" charset="-122"/>
              </a:rPr>
              <a:t>、</a:t>
            </a:r>
            <a:r>
              <a:rPr sz="1600" spc="-10" dirty="0">
                <a:solidFill>
                  <a:srgbClr val="0909C6"/>
                </a:solidFill>
                <a:latin typeface="幼圆" panose="02010509060101010101" charset="-122"/>
                <a:cs typeface="幼圆" panose="02010509060101010101" charset="-122"/>
              </a:rPr>
              <a:t>执</a:t>
            </a:r>
            <a:r>
              <a:rPr sz="1600" dirty="0">
                <a:solidFill>
                  <a:srgbClr val="0909C6"/>
                </a:solidFill>
                <a:latin typeface="幼圆" panose="02010509060101010101" charset="-122"/>
                <a:cs typeface="幼圆" panose="02010509060101010101" charset="-122"/>
              </a:rPr>
              <a:t>法</a:t>
            </a:r>
            <a:r>
              <a:rPr sz="1600" spc="-5" dirty="0">
                <a:solidFill>
                  <a:srgbClr val="0909C6"/>
                </a:solidFill>
                <a:latin typeface="幼圆" panose="02010509060101010101" charset="-122"/>
                <a:cs typeface="幼圆" panose="02010509060101010101" charset="-122"/>
              </a:rPr>
              <a:t>部</a:t>
            </a:r>
            <a:r>
              <a:rPr sz="1600" spc="-10" dirty="0">
                <a:solidFill>
                  <a:srgbClr val="0909C6"/>
                </a:solidFill>
                <a:latin typeface="幼圆" panose="02010509060101010101" charset="-122"/>
                <a:cs typeface="幼圆" panose="02010509060101010101" charset="-122"/>
              </a:rPr>
              <a:t>门</a:t>
            </a:r>
            <a:r>
              <a:rPr sz="1600"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金</a:t>
            </a:r>
            <a:r>
              <a:rPr sz="1600" spc="-10" dirty="0">
                <a:solidFill>
                  <a:srgbClr val="0909C6"/>
                </a:solidFill>
                <a:latin typeface="幼圆" panose="02010509060101010101" charset="-122"/>
                <a:cs typeface="幼圆" panose="02010509060101010101" charset="-122"/>
              </a:rPr>
              <a:t>融</a:t>
            </a:r>
            <a:r>
              <a:rPr sz="1600" dirty="0">
                <a:solidFill>
                  <a:srgbClr val="0909C6"/>
                </a:solidFill>
                <a:latin typeface="幼圆" panose="02010509060101010101" charset="-122"/>
                <a:cs typeface="幼圆" panose="02010509060101010101" charset="-122"/>
              </a:rPr>
              <a:t>机</a:t>
            </a:r>
            <a:r>
              <a:rPr sz="1600" spc="-5" dirty="0">
                <a:solidFill>
                  <a:srgbClr val="0909C6"/>
                </a:solidFill>
                <a:latin typeface="幼圆" panose="02010509060101010101" charset="-122"/>
                <a:cs typeface="幼圆" panose="02010509060101010101" charset="-122"/>
              </a:rPr>
              <a:t>构</a:t>
            </a:r>
            <a:r>
              <a:rPr sz="1600" spc="-10" dirty="0">
                <a:solidFill>
                  <a:srgbClr val="0909C6"/>
                </a:solidFill>
                <a:latin typeface="幼圆" panose="02010509060101010101" charset="-122"/>
                <a:cs typeface="幼圆" panose="02010509060101010101" charset="-122"/>
              </a:rPr>
              <a:t>或</a:t>
            </a:r>
            <a:r>
              <a:rPr sz="1600" dirty="0">
                <a:solidFill>
                  <a:srgbClr val="0909C6"/>
                </a:solidFill>
                <a:latin typeface="幼圆" panose="02010509060101010101" charset="-122"/>
                <a:cs typeface="幼圆" panose="02010509060101010101" charset="-122"/>
              </a:rPr>
              <a:t>其</a:t>
            </a:r>
            <a:r>
              <a:rPr sz="1600" spc="-5" dirty="0">
                <a:solidFill>
                  <a:srgbClr val="0909C6"/>
                </a:solidFill>
                <a:latin typeface="幼圆" panose="02010509060101010101" charset="-122"/>
                <a:cs typeface="幼圆" panose="02010509060101010101" charset="-122"/>
              </a:rPr>
              <a:t>他</a:t>
            </a:r>
            <a:r>
              <a:rPr sz="1600" spc="-10" dirty="0">
                <a:solidFill>
                  <a:srgbClr val="0909C6"/>
                </a:solidFill>
                <a:latin typeface="幼圆" panose="02010509060101010101" charset="-122"/>
                <a:cs typeface="幼圆" panose="02010509060101010101" charset="-122"/>
              </a:rPr>
              <a:t>受</a:t>
            </a:r>
            <a:r>
              <a:rPr sz="1600" dirty="0">
                <a:solidFill>
                  <a:srgbClr val="0909C6"/>
                </a:solidFill>
                <a:latin typeface="幼圆" panose="02010509060101010101" charset="-122"/>
                <a:cs typeface="幼圆" panose="02010509060101010101" charset="-122"/>
              </a:rPr>
              <a:t>影</a:t>
            </a:r>
            <a:r>
              <a:rPr sz="1600" spc="-5" dirty="0">
                <a:solidFill>
                  <a:srgbClr val="0909C6"/>
                </a:solidFill>
                <a:latin typeface="幼圆" panose="02010509060101010101" charset="-122"/>
                <a:cs typeface="幼圆" panose="02010509060101010101" charset="-122"/>
              </a:rPr>
              <a:t>响</a:t>
            </a:r>
            <a:r>
              <a:rPr sz="1600" spc="-10" dirty="0">
                <a:solidFill>
                  <a:srgbClr val="0909C6"/>
                </a:solidFill>
                <a:latin typeface="幼圆" panose="02010509060101010101" charset="-122"/>
                <a:cs typeface="幼圆" panose="02010509060101010101" charset="-122"/>
              </a:rPr>
              <a:t>的</a:t>
            </a:r>
            <a:r>
              <a:rPr sz="1600" dirty="0">
                <a:solidFill>
                  <a:srgbClr val="0909C6"/>
                </a:solidFill>
                <a:latin typeface="幼圆" panose="02010509060101010101" charset="-122"/>
                <a:cs typeface="幼圆" panose="02010509060101010101" charset="-122"/>
              </a:rPr>
              <a:t>利</a:t>
            </a:r>
            <a:r>
              <a:rPr sz="1600" spc="-5" dirty="0">
                <a:solidFill>
                  <a:srgbClr val="0909C6"/>
                </a:solidFill>
                <a:latin typeface="幼圆" panose="02010509060101010101" charset="-122"/>
                <a:cs typeface="幼圆" panose="02010509060101010101" charset="-122"/>
              </a:rPr>
              <a:t>益</a:t>
            </a:r>
            <a:r>
              <a:rPr sz="1600" spc="-10" dirty="0">
                <a:solidFill>
                  <a:srgbClr val="0909C6"/>
                </a:solidFill>
                <a:latin typeface="幼圆" panose="02010509060101010101" charset="-122"/>
                <a:cs typeface="幼圆" panose="02010509060101010101" charset="-122"/>
              </a:rPr>
              <a:t>相</a:t>
            </a:r>
            <a:r>
              <a:rPr sz="1600" dirty="0">
                <a:solidFill>
                  <a:srgbClr val="0909C6"/>
                </a:solidFill>
                <a:latin typeface="幼圆" panose="02010509060101010101" charset="-122"/>
                <a:cs typeface="幼圆" panose="02010509060101010101" charset="-122"/>
              </a:rPr>
              <a:t>关</a:t>
            </a:r>
            <a:r>
              <a:rPr sz="1600" spc="-5" dirty="0">
                <a:solidFill>
                  <a:srgbClr val="0909C6"/>
                </a:solidFill>
                <a:latin typeface="幼圆" panose="02010509060101010101" charset="-122"/>
                <a:cs typeface="幼圆" panose="02010509060101010101" charset="-122"/>
              </a:rPr>
              <a:t>方</a:t>
            </a:r>
            <a:r>
              <a:rPr sz="1600" spc="-10" dirty="0">
                <a:solidFill>
                  <a:srgbClr val="0909C6"/>
                </a:solidFill>
                <a:latin typeface="幼圆" panose="02010509060101010101" charset="-122"/>
                <a:cs typeface="幼圆" panose="02010509060101010101" charset="-122"/>
              </a:rPr>
              <a:t>（</a:t>
            </a:r>
            <a:r>
              <a:rPr sz="1600" dirty="0">
                <a:solidFill>
                  <a:srgbClr val="0909C6"/>
                </a:solidFill>
                <a:latin typeface="幼圆" panose="02010509060101010101" charset="-122"/>
                <a:cs typeface="幼圆" panose="02010509060101010101" charset="-122"/>
              </a:rPr>
              <a:t>如</a:t>
            </a:r>
            <a:r>
              <a:rPr sz="1600" spc="-5" dirty="0">
                <a:solidFill>
                  <a:srgbClr val="0909C6"/>
                </a:solidFill>
                <a:latin typeface="幼圆" panose="02010509060101010101" charset="-122"/>
                <a:cs typeface="幼圆" panose="02010509060101010101" charset="-122"/>
              </a:rPr>
              <a:t>当 </a:t>
            </a:r>
            <a:r>
              <a:rPr sz="1600" spc="5" dirty="0">
                <a:solidFill>
                  <a:srgbClr val="0909C6"/>
                </a:solidFill>
                <a:latin typeface="幼圆" panose="02010509060101010101" charset="-122"/>
                <a:cs typeface="幼圆" panose="02010509060101010101" charset="-122"/>
              </a:rPr>
              <a:t>地社区、政</a:t>
            </a:r>
            <a:r>
              <a:rPr sz="1600" spc="-5" dirty="0">
                <a:solidFill>
                  <a:srgbClr val="0909C6"/>
                </a:solidFill>
                <a:latin typeface="幼圆" panose="02010509060101010101" charset="-122"/>
                <a:cs typeface="幼圆" panose="02010509060101010101" charset="-122"/>
              </a:rPr>
              <a:t>府部</a:t>
            </a:r>
            <a:r>
              <a:rPr sz="1600" spc="5" dirty="0">
                <a:solidFill>
                  <a:srgbClr val="0909C6"/>
                </a:solidFill>
                <a:latin typeface="幼圆" panose="02010509060101010101" charset="-122"/>
                <a:cs typeface="幼圆" panose="02010509060101010101" charset="-122"/>
              </a:rPr>
              <a:t>门</a:t>
            </a:r>
            <a:r>
              <a:rPr sz="1600" spc="-5" dirty="0">
                <a:solidFill>
                  <a:srgbClr val="0909C6"/>
                </a:solidFill>
                <a:latin typeface="幼圆" panose="02010509060101010101" charset="-122"/>
                <a:cs typeface="幼圆" panose="02010509060101010101" charset="-122"/>
              </a:rPr>
              <a:t>、公</a:t>
            </a:r>
            <a:r>
              <a:rPr sz="1600" spc="5" dirty="0">
                <a:solidFill>
                  <a:srgbClr val="0909C6"/>
                </a:solidFill>
                <a:latin typeface="幼圆" panose="02010509060101010101" charset="-122"/>
                <a:cs typeface="幼圆" panose="02010509060101010101" charset="-122"/>
              </a:rPr>
              <a:t>众</a:t>
            </a:r>
            <a:r>
              <a:rPr sz="1600" spc="-5" dirty="0">
                <a:solidFill>
                  <a:srgbClr val="0909C6"/>
                </a:solidFill>
                <a:latin typeface="幼圆" panose="02010509060101010101" charset="-122"/>
                <a:cs typeface="幼圆" panose="02010509060101010101" charset="-122"/>
              </a:rPr>
              <a:t>或非</a:t>
            </a:r>
            <a:r>
              <a:rPr sz="1600" spc="5" dirty="0">
                <a:solidFill>
                  <a:srgbClr val="0909C6"/>
                </a:solidFill>
                <a:latin typeface="幼圆" panose="02010509060101010101" charset="-122"/>
                <a:cs typeface="幼圆" panose="02010509060101010101" charset="-122"/>
              </a:rPr>
              <a:t>政</a:t>
            </a:r>
            <a:r>
              <a:rPr sz="1600" spc="-5" dirty="0">
                <a:solidFill>
                  <a:srgbClr val="0909C6"/>
                </a:solidFill>
                <a:latin typeface="幼圆" panose="02010509060101010101" charset="-122"/>
                <a:cs typeface="幼圆" panose="02010509060101010101" charset="-122"/>
              </a:rPr>
              <a:t>府组</a:t>
            </a:r>
            <a:r>
              <a:rPr sz="1600" spc="5" dirty="0">
                <a:solidFill>
                  <a:srgbClr val="0909C6"/>
                </a:solidFill>
                <a:latin typeface="幼圆" panose="02010509060101010101" charset="-122"/>
                <a:cs typeface="幼圆" panose="02010509060101010101" charset="-122"/>
              </a:rPr>
              <a:t>织</a:t>
            </a:r>
            <a:r>
              <a:rPr sz="1600" spc="-5" dirty="0">
                <a:solidFill>
                  <a:srgbClr val="0909C6"/>
                </a:solidFill>
                <a:latin typeface="幼圆" panose="02010509060101010101" charset="-122"/>
                <a:cs typeface="幼圆" panose="02010509060101010101" charset="-122"/>
              </a:rPr>
              <a:t>等）。</a:t>
            </a:r>
            <a:endParaRPr sz="1600">
              <a:latin typeface="幼圆" panose="02010509060101010101" charset="-122"/>
              <a:cs typeface="幼圆" panose="02010509060101010101" charset="-122"/>
            </a:endParaRPr>
          </a:p>
          <a:p>
            <a:pPr>
              <a:lnSpc>
                <a:spcPct val="100000"/>
              </a:lnSpc>
            </a:pPr>
            <a:endParaRPr sz="1600">
              <a:latin typeface="Times New Roman" panose="02020603050405020304"/>
              <a:cs typeface="Times New Roman" panose="02020603050405020304"/>
            </a:endParaRPr>
          </a:p>
          <a:p>
            <a:pPr>
              <a:lnSpc>
                <a:spcPct val="100000"/>
              </a:lnSpc>
              <a:spcBef>
                <a:spcPts val="10"/>
              </a:spcBef>
            </a:pPr>
            <a:endParaRPr sz="1300">
              <a:latin typeface="Times New Roman" panose="02020603050405020304"/>
              <a:cs typeface="Times New Roman" panose="02020603050405020304"/>
            </a:endParaRPr>
          </a:p>
          <a:p>
            <a:pPr marL="537845" lvl="2" indent="-525780">
              <a:lnSpc>
                <a:spcPct val="100000"/>
              </a:lnSpc>
              <a:buSzPct val="95000"/>
              <a:buFont typeface="Calibri" panose="020F0502020204030204"/>
              <a:buAutoNum type="arabicPeriod" startAt="5"/>
              <a:tabLst>
                <a:tab pos="538480" algn="l"/>
              </a:tabLst>
            </a:pPr>
            <a:r>
              <a:rPr sz="2000" b="1" spc="5" dirty="0">
                <a:latin typeface="幼圆" panose="02010509060101010101" charset="-122"/>
                <a:cs typeface="幼圆" panose="02010509060101010101" charset="-122"/>
              </a:rPr>
              <a:t>委托方</a:t>
            </a:r>
            <a:endParaRPr sz="2000">
              <a:latin typeface="幼圆" panose="02010509060101010101" charset="-122"/>
              <a:cs typeface="幼圆" panose="02010509060101010101" charset="-122"/>
            </a:endParaRPr>
          </a:p>
          <a:p>
            <a:pPr marL="413385">
              <a:lnSpc>
                <a:spcPct val="100000"/>
              </a:lnSpc>
              <a:spcBef>
                <a:spcPts val="440"/>
              </a:spcBef>
            </a:pPr>
            <a:r>
              <a:rPr sz="1800" spc="-5" dirty="0">
                <a:latin typeface="幼圆" panose="02010509060101010101" charset="-122"/>
                <a:cs typeface="幼圆" panose="02010509060101010101" charset="-122"/>
              </a:rPr>
              <a:t>请求核查（</a:t>
            </a:r>
            <a:r>
              <a:rPr sz="1800" spc="-5" dirty="0">
                <a:latin typeface="Calibri" panose="020F0502020204030204"/>
                <a:cs typeface="Calibri" panose="020F0502020204030204"/>
              </a:rPr>
              <a:t>3.4.9</a:t>
            </a:r>
            <a:r>
              <a:rPr sz="1800" spc="-5" dirty="0">
                <a:latin typeface="幼圆" panose="02010509060101010101" charset="-122"/>
                <a:cs typeface="幼圆" panose="02010509060101010101" charset="-122"/>
              </a:rPr>
              <a:t>）或审定（</a:t>
            </a:r>
            <a:r>
              <a:rPr sz="1800" spc="-5" dirty="0">
                <a:latin typeface="Calibri" panose="020F0502020204030204"/>
                <a:cs typeface="Calibri" panose="020F0502020204030204"/>
              </a:rPr>
              <a:t>3.4.10</a:t>
            </a:r>
            <a:r>
              <a:rPr sz="1800" spc="-5" dirty="0">
                <a:latin typeface="幼圆" panose="02010509060101010101" charset="-122"/>
                <a:cs typeface="幼圆" panose="02010509060101010101" charset="-122"/>
              </a:rPr>
              <a:t>）的组织（</a:t>
            </a:r>
            <a:r>
              <a:rPr sz="1800" spc="-5" dirty="0">
                <a:latin typeface="Calibri" panose="020F0502020204030204"/>
                <a:cs typeface="Calibri" panose="020F0502020204030204"/>
              </a:rPr>
              <a:t>3.4.2</a:t>
            </a:r>
            <a:r>
              <a:rPr sz="1800" spc="-5" dirty="0">
                <a:latin typeface="幼圆" panose="02010509060101010101" charset="-122"/>
                <a:cs typeface="幼圆" panose="02010509060101010101" charset="-122"/>
              </a:rPr>
              <a:t>）或人员。</a:t>
            </a:r>
            <a:endParaRPr sz="1800">
              <a:latin typeface="幼圆" panose="02010509060101010101" charset="-122"/>
              <a:cs typeface="幼圆" panose="02010509060101010101" charset="-122"/>
            </a:endParaRPr>
          </a:p>
          <a:p>
            <a:pPr>
              <a:lnSpc>
                <a:spcPct val="100000"/>
              </a:lnSpc>
              <a:spcBef>
                <a:spcPts val="20"/>
              </a:spcBef>
            </a:pPr>
            <a:endParaRPr sz="2650">
              <a:latin typeface="Times New Roman" panose="02020603050405020304"/>
              <a:cs typeface="Times New Roman" panose="02020603050405020304"/>
            </a:endParaRPr>
          </a:p>
          <a:p>
            <a:pPr marL="537845" lvl="2" indent="-525780">
              <a:lnSpc>
                <a:spcPct val="100000"/>
              </a:lnSpc>
              <a:buSzPct val="95000"/>
              <a:buAutoNum type="arabicPeriod" startAt="6"/>
              <a:tabLst>
                <a:tab pos="538480" algn="l"/>
              </a:tabLst>
            </a:pPr>
            <a:r>
              <a:rPr sz="2000" b="1" spc="-5" dirty="0">
                <a:latin typeface="Calibri" panose="020F0502020204030204"/>
                <a:cs typeface="Calibri" panose="020F0502020204030204"/>
              </a:rPr>
              <a:t>GHG</a:t>
            </a:r>
            <a:r>
              <a:rPr sz="2000" b="1" spc="15" dirty="0">
                <a:latin typeface="幼圆" panose="02010509060101010101" charset="-122"/>
                <a:cs typeface="幼圆" panose="02010509060101010101" charset="-122"/>
              </a:rPr>
              <a:t>清</a:t>
            </a:r>
            <a:r>
              <a:rPr sz="2000" b="1" spc="5" dirty="0">
                <a:latin typeface="幼圆" panose="02010509060101010101" charset="-122"/>
                <a:cs typeface="幼圆" panose="02010509060101010101" charset="-122"/>
              </a:rPr>
              <a:t>单的</a:t>
            </a:r>
            <a:r>
              <a:rPr sz="2000" b="1" spc="-5" dirty="0">
                <a:latin typeface="幼圆" panose="02010509060101010101" charset="-122"/>
                <a:cs typeface="幼圆" panose="02010509060101010101" charset="-122"/>
              </a:rPr>
              <a:t>预</a:t>
            </a:r>
            <a:r>
              <a:rPr sz="2000" b="1" spc="5" dirty="0">
                <a:latin typeface="幼圆" panose="02010509060101010101" charset="-122"/>
                <a:cs typeface="幼圆" panose="02010509060101010101" charset="-122"/>
              </a:rPr>
              <a:t>期用</a:t>
            </a:r>
            <a:r>
              <a:rPr sz="2000" b="1" spc="-5" dirty="0">
                <a:latin typeface="幼圆" panose="02010509060101010101" charset="-122"/>
                <a:cs typeface="幼圆" panose="02010509060101010101" charset="-122"/>
              </a:rPr>
              <a:t>途</a:t>
            </a:r>
            <a:endParaRPr sz="2000">
              <a:latin typeface="幼圆" panose="02010509060101010101" charset="-122"/>
              <a:cs typeface="幼圆" panose="02010509060101010101" charset="-122"/>
            </a:endParaRPr>
          </a:p>
          <a:p>
            <a:pPr marL="413385">
              <a:lnSpc>
                <a:spcPct val="100000"/>
              </a:lnSpc>
              <a:spcBef>
                <a:spcPts val="440"/>
              </a:spcBef>
            </a:pPr>
            <a:r>
              <a:rPr sz="1800" dirty="0">
                <a:latin typeface="幼圆" panose="02010509060101010101" charset="-122"/>
                <a:cs typeface="幼圆" panose="02010509060101010101" charset="-122"/>
              </a:rPr>
              <a:t>组织（</a:t>
            </a:r>
            <a:r>
              <a:rPr sz="1800" dirty="0">
                <a:latin typeface="Calibri" panose="020F0502020204030204"/>
                <a:cs typeface="Calibri" panose="020F0502020204030204"/>
              </a:rPr>
              <a:t>3.4.2</a:t>
            </a:r>
            <a:r>
              <a:rPr sz="1800" dirty="0">
                <a:latin typeface="幼圆" panose="02010509060101010101" charset="-122"/>
                <a:cs typeface="幼圆" panose="02010509060101010101" charset="-122"/>
              </a:rPr>
              <a:t>）或方案为量化其</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排放（</a:t>
            </a:r>
            <a:r>
              <a:rPr sz="1800" dirty="0">
                <a:latin typeface="Calibri" panose="020F0502020204030204"/>
                <a:cs typeface="Calibri" panose="020F0502020204030204"/>
              </a:rPr>
              <a:t>3.1.5</a:t>
            </a:r>
            <a:r>
              <a:rPr sz="1800" dirty="0">
                <a:latin typeface="幼圆" panose="02010509060101010101" charset="-122"/>
                <a:cs typeface="幼圆" panose="02010509060101010101" charset="-122"/>
              </a:rPr>
              <a:t>）或</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清除（</a:t>
            </a:r>
            <a:r>
              <a:rPr sz="1800" dirty="0">
                <a:latin typeface="Calibri" panose="020F0502020204030204"/>
                <a:cs typeface="Calibri" panose="020F0502020204030204"/>
              </a:rPr>
              <a:t>3.1.6</a:t>
            </a:r>
            <a:r>
              <a:rPr sz="1800" dirty="0">
                <a:latin typeface="幼圆" panose="02010509060101010101" charset="-122"/>
                <a:cs typeface="幼圆" panose="02010509060101010101" charset="-122"/>
              </a:rPr>
              <a:t>）而设</a:t>
            </a:r>
            <a:endParaRPr sz="1800">
              <a:latin typeface="幼圆" panose="02010509060101010101" charset="-122"/>
              <a:cs typeface="幼圆" panose="02010509060101010101" charset="-122"/>
            </a:endParaRPr>
          </a:p>
          <a:p>
            <a:pPr marL="413385">
              <a:lnSpc>
                <a:spcPct val="100000"/>
              </a:lnSpc>
            </a:pPr>
            <a:r>
              <a:rPr sz="1800" spc="-5" dirty="0">
                <a:latin typeface="幼圆" panose="02010509060101010101" charset="-122"/>
                <a:cs typeface="幼圆" panose="02010509060101010101" charset="-122"/>
              </a:rPr>
              <a:t>定的与目标用户（</a:t>
            </a:r>
            <a:r>
              <a:rPr sz="1800" spc="-5" dirty="0">
                <a:latin typeface="Calibri" panose="020F0502020204030204"/>
                <a:cs typeface="Calibri" panose="020F0502020204030204"/>
              </a:rPr>
              <a:t>3.4.4</a:t>
            </a:r>
            <a:r>
              <a:rPr sz="1800" spc="-5" dirty="0">
                <a:latin typeface="幼圆" panose="02010509060101010101" charset="-122"/>
                <a:cs typeface="幼圆" panose="02010509060101010101" charset="-122"/>
              </a:rPr>
              <a:t>）需求一致的主要用途。</a:t>
            </a:r>
            <a:endParaRPr sz="1800">
              <a:latin typeface="幼圆" panose="02010509060101010101" charset="-122"/>
              <a:cs typeface="幼圆" panose="02010509060101010101" charset="-122"/>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285898" y="755142"/>
            <a:ext cx="7480934" cy="997585"/>
          </a:xfrm>
          <a:prstGeom prst="rect">
            <a:avLst/>
          </a:prstGeom>
        </p:spPr>
        <p:txBody>
          <a:bodyPr vert="horz" wrap="square" lIns="0" tIns="12700" rIns="0" bIns="0" rtlCol="0">
            <a:spAutoFit/>
          </a:bodyPr>
          <a:lstStyle/>
          <a:p>
            <a:pPr algn="ctr">
              <a:lnSpc>
                <a:spcPct val="100000"/>
              </a:lnSpc>
              <a:spcBef>
                <a:spcPts val="100"/>
              </a:spcBef>
            </a:pPr>
            <a:r>
              <a:rPr spc="-5" dirty="0">
                <a:latin typeface="Calibri" panose="020F0502020204030204"/>
                <a:cs typeface="Calibri" panose="020F0502020204030204"/>
              </a:rPr>
              <a:t>3.4</a:t>
            </a:r>
            <a:r>
              <a:rPr spc="5" dirty="0"/>
              <a:t>与组织</a:t>
            </a:r>
            <a:r>
              <a:rPr spc="-5" dirty="0"/>
              <a:t>、</a:t>
            </a:r>
            <a:r>
              <a:rPr spc="-10" dirty="0"/>
              <a:t>利</a:t>
            </a:r>
            <a:r>
              <a:rPr spc="-5" dirty="0"/>
              <a:t>益相</a:t>
            </a:r>
            <a:r>
              <a:rPr spc="-10" dirty="0"/>
              <a:t>关</a:t>
            </a:r>
            <a:r>
              <a:rPr spc="-5" dirty="0"/>
              <a:t>方及</a:t>
            </a:r>
            <a:r>
              <a:rPr spc="-10" dirty="0"/>
              <a:t>核</a:t>
            </a:r>
            <a:r>
              <a:rPr spc="-5" dirty="0"/>
              <a:t>查相关</a:t>
            </a:r>
            <a:r>
              <a:rPr spc="-10" dirty="0"/>
              <a:t>的</a:t>
            </a:r>
            <a:r>
              <a:rPr spc="-5" dirty="0"/>
              <a:t>术</a:t>
            </a:r>
            <a:r>
              <a:rPr spc="-10" dirty="0"/>
              <a:t>语</a:t>
            </a:r>
            <a:endParaRPr spc="-10" dirty="0"/>
          </a:p>
          <a:p>
            <a:pPr marL="8255" algn="ctr">
              <a:lnSpc>
                <a:spcPct val="100000"/>
              </a:lnSpc>
            </a:pPr>
            <a:r>
              <a:rPr dirty="0"/>
              <a:t>（</a:t>
            </a:r>
            <a:r>
              <a:rPr dirty="0">
                <a:latin typeface="Calibri" panose="020F0502020204030204"/>
                <a:cs typeface="Calibri" panose="020F0502020204030204"/>
              </a:rPr>
              <a:t>13</a:t>
            </a:r>
            <a:r>
              <a:rPr spc="10" dirty="0"/>
              <a:t>个）</a:t>
            </a:r>
            <a:endParaRPr spc="10" dirty="0"/>
          </a:p>
        </p:txBody>
      </p:sp>
      <p:sp>
        <p:nvSpPr>
          <p:cNvPr id="3" name="object 3"/>
          <p:cNvSpPr/>
          <p:nvPr/>
        </p:nvSpPr>
        <p:spPr>
          <a:xfrm>
            <a:off x="2336800" y="1876805"/>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793999" y="2201417"/>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336800" y="2815589"/>
            <a:ext cx="178308" cy="178308"/>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2793999" y="3140202"/>
            <a:ext cx="152400" cy="160020"/>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2336800" y="4001262"/>
            <a:ext cx="178308" cy="178307"/>
          </a:xfrm>
          <a:prstGeom prst="rect">
            <a:avLst/>
          </a:prstGeom>
          <a:blipFill>
            <a:blip r:embed="rId2" cstate="print"/>
            <a:stretch>
              <a:fillRect/>
            </a:stretch>
          </a:blipFill>
        </p:spPr>
        <p:txBody>
          <a:bodyPr wrap="square" lIns="0" tIns="0" rIns="0" bIns="0" rtlCol="0"/>
          <a:lstStyle/>
          <a:p/>
        </p:txBody>
      </p:sp>
      <p:sp>
        <p:nvSpPr>
          <p:cNvPr id="8" name="object 8"/>
          <p:cNvSpPr/>
          <p:nvPr/>
        </p:nvSpPr>
        <p:spPr>
          <a:xfrm>
            <a:off x="2793999" y="4344162"/>
            <a:ext cx="152400" cy="160019"/>
          </a:xfrm>
          <a:prstGeom prst="rect">
            <a:avLst/>
          </a:prstGeom>
          <a:blipFill>
            <a:blip r:embed="rId3" cstate="print"/>
            <a:stretch>
              <a:fillRect/>
            </a:stretch>
          </a:blipFill>
        </p:spPr>
        <p:txBody>
          <a:bodyPr wrap="square" lIns="0" tIns="0" rIns="0" bIns="0" rtlCol="0"/>
          <a:lstStyle/>
          <a:p/>
        </p:txBody>
      </p:sp>
      <p:sp>
        <p:nvSpPr>
          <p:cNvPr id="9" name="object 9"/>
          <p:cNvSpPr/>
          <p:nvPr/>
        </p:nvSpPr>
        <p:spPr>
          <a:xfrm>
            <a:off x="2336800" y="5186933"/>
            <a:ext cx="178308" cy="178307"/>
          </a:xfrm>
          <a:prstGeom prst="rect">
            <a:avLst/>
          </a:prstGeom>
          <a:blipFill>
            <a:blip r:embed="rId2" cstate="print"/>
            <a:stretch>
              <a:fillRect/>
            </a:stretch>
          </a:blipFill>
        </p:spPr>
        <p:txBody>
          <a:bodyPr wrap="square" lIns="0" tIns="0" rIns="0" bIns="0" rtlCol="0"/>
          <a:lstStyle/>
          <a:p/>
        </p:txBody>
      </p:sp>
      <p:sp>
        <p:nvSpPr>
          <p:cNvPr id="10" name="object 10"/>
          <p:cNvSpPr/>
          <p:nvPr/>
        </p:nvSpPr>
        <p:spPr>
          <a:xfrm>
            <a:off x="2793999" y="5529833"/>
            <a:ext cx="152400" cy="160019"/>
          </a:xfrm>
          <a:prstGeom prst="rect">
            <a:avLst/>
          </a:prstGeom>
          <a:blipFill>
            <a:blip r:embed="rId3" cstate="print"/>
            <a:stretch>
              <a:fillRect/>
            </a:stretch>
          </a:blipFill>
        </p:spPr>
        <p:txBody>
          <a:bodyPr wrap="square" lIns="0" tIns="0" rIns="0" bIns="0" rtlCol="0"/>
          <a:lstStyle/>
          <a:p/>
        </p:txBody>
      </p:sp>
      <p:sp>
        <p:nvSpPr>
          <p:cNvPr id="11" name="object 11"/>
          <p:cNvSpPr txBox="1"/>
          <p:nvPr/>
        </p:nvSpPr>
        <p:spPr>
          <a:xfrm>
            <a:off x="2667304" y="1752853"/>
            <a:ext cx="7741920" cy="4294505"/>
          </a:xfrm>
          <a:prstGeom prst="rect">
            <a:avLst/>
          </a:prstGeom>
        </p:spPr>
        <p:txBody>
          <a:bodyPr vert="horz" wrap="square" lIns="0" tIns="45085" rIns="0" bIns="0" rtlCol="0">
            <a:spAutoFit/>
          </a:bodyPr>
          <a:lstStyle/>
          <a:p>
            <a:pPr marL="538480" lvl="2" indent="-526415">
              <a:lnSpc>
                <a:spcPct val="100000"/>
              </a:lnSpc>
              <a:spcBef>
                <a:spcPts val="355"/>
              </a:spcBef>
              <a:buSzPct val="95000"/>
              <a:buFont typeface="Calibri" panose="020F0502020204030204"/>
              <a:buAutoNum type="arabicPeriod" startAt="7"/>
              <a:tabLst>
                <a:tab pos="539115" algn="l"/>
              </a:tabLst>
            </a:pPr>
            <a:r>
              <a:rPr sz="2000" b="1" dirty="0">
                <a:latin typeface="幼圆" panose="02010509060101010101" charset="-122"/>
                <a:cs typeface="幼圆" panose="02010509060101010101" charset="-122"/>
              </a:rPr>
              <a:t>组织边界</a:t>
            </a:r>
            <a:endParaRPr sz="2000">
              <a:latin typeface="幼圆" panose="02010509060101010101" charset="-122"/>
              <a:cs typeface="幼圆" panose="02010509060101010101" charset="-122"/>
            </a:endParaRPr>
          </a:p>
          <a:p>
            <a:pPr marL="413385">
              <a:lnSpc>
                <a:spcPct val="100000"/>
              </a:lnSpc>
              <a:spcBef>
                <a:spcPts val="230"/>
              </a:spcBef>
            </a:pPr>
            <a:r>
              <a:rPr sz="1800" dirty="0">
                <a:latin typeface="幼圆" panose="02010509060101010101" charset="-122"/>
                <a:cs typeface="幼圆" panose="02010509060101010101" charset="-122"/>
              </a:rPr>
              <a:t>运用运营控制、财务控制或股权比例法确定的组织的活动或设施的集合。</a:t>
            </a:r>
            <a:endParaRPr sz="1800">
              <a:latin typeface="幼圆" panose="02010509060101010101" charset="-122"/>
              <a:cs typeface="幼圆" panose="02010509060101010101" charset="-122"/>
            </a:endParaRPr>
          </a:p>
          <a:p>
            <a:pPr>
              <a:lnSpc>
                <a:spcPct val="100000"/>
              </a:lnSpc>
              <a:spcBef>
                <a:spcPts val="20"/>
              </a:spcBef>
            </a:pPr>
            <a:endParaRPr sz="2250">
              <a:latin typeface="Times New Roman" panose="02020603050405020304"/>
              <a:cs typeface="Times New Roman" panose="02020603050405020304"/>
            </a:endParaRPr>
          </a:p>
          <a:p>
            <a:pPr marL="537845" lvl="2" indent="-525780">
              <a:lnSpc>
                <a:spcPct val="100000"/>
              </a:lnSpc>
              <a:buSzPct val="95000"/>
              <a:buFont typeface="Calibri" panose="020F0502020204030204"/>
              <a:buAutoNum type="arabicPeriod" startAt="8"/>
              <a:tabLst>
                <a:tab pos="538480" algn="l"/>
              </a:tabLst>
            </a:pPr>
            <a:r>
              <a:rPr sz="2000" b="1" spc="5" dirty="0">
                <a:latin typeface="幼圆" panose="02010509060101010101" charset="-122"/>
                <a:cs typeface="幼圆" panose="02010509060101010101" charset="-122"/>
              </a:rPr>
              <a:t>报告边界</a:t>
            </a:r>
            <a:endParaRPr sz="2000">
              <a:latin typeface="幼圆" panose="02010509060101010101" charset="-122"/>
              <a:cs typeface="幼圆" panose="02010509060101010101" charset="-122"/>
            </a:endParaRPr>
          </a:p>
          <a:p>
            <a:pPr marL="413385">
              <a:lnSpc>
                <a:spcPts val="2055"/>
              </a:lnSpc>
              <a:spcBef>
                <a:spcPts val="225"/>
              </a:spcBef>
            </a:pPr>
            <a:r>
              <a:rPr sz="1800" spc="-5" dirty="0">
                <a:latin typeface="幼圆" panose="02010509060101010101" charset="-122"/>
                <a:cs typeface="幼圆" panose="02010509060101010101" charset="-122"/>
              </a:rPr>
              <a:t>从组织边界（</a:t>
            </a:r>
            <a:r>
              <a:rPr sz="1800" spc="-5" dirty="0">
                <a:latin typeface="Calibri" panose="020F0502020204030204"/>
                <a:cs typeface="Calibri" panose="020F0502020204030204"/>
              </a:rPr>
              <a:t>3.4.7</a:t>
            </a:r>
            <a:r>
              <a:rPr sz="1800" spc="-5" dirty="0">
                <a:latin typeface="幼圆" panose="02010509060101010101" charset="-122"/>
                <a:cs typeface="幼圆" panose="02010509060101010101" charset="-122"/>
              </a:rPr>
              <a:t>）内报告的</a:t>
            </a:r>
            <a:r>
              <a:rPr sz="1800" spc="-5" dirty="0">
                <a:latin typeface="Calibri" panose="020F0502020204030204"/>
                <a:cs typeface="Calibri" panose="020F0502020204030204"/>
              </a:rPr>
              <a:t>GHG</a:t>
            </a:r>
            <a:r>
              <a:rPr sz="1800" spc="-5" dirty="0">
                <a:latin typeface="幼圆" panose="02010509060101010101" charset="-122"/>
                <a:cs typeface="幼圆" panose="02010509060101010101" charset="-122"/>
              </a:rPr>
              <a:t>排放（</a:t>
            </a:r>
            <a:r>
              <a:rPr sz="1800" spc="-5" dirty="0">
                <a:latin typeface="Calibri" panose="020F0502020204030204"/>
                <a:cs typeface="Calibri" panose="020F0502020204030204"/>
              </a:rPr>
              <a:t>3.1.5</a:t>
            </a:r>
            <a:r>
              <a:rPr sz="1800" spc="-5" dirty="0">
                <a:latin typeface="幼圆" panose="02010509060101010101" charset="-122"/>
                <a:cs typeface="幼圆" panose="02010509060101010101" charset="-122"/>
              </a:rPr>
              <a:t>）或</a:t>
            </a:r>
            <a:r>
              <a:rPr sz="1800" spc="-5" dirty="0">
                <a:latin typeface="Calibri" panose="020F0502020204030204"/>
                <a:cs typeface="Calibri" panose="020F0502020204030204"/>
              </a:rPr>
              <a:t>GHG</a:t>
            </a:r>
            <a:r>
              <a:rPr sz="1800" spc="-5" dirty="0">
                <a:latin typeface="幼圆" panose="02010509060101010101" charset="-122"/>
                <a:cs typeface="幼圆" panose="02010509060101010101" charset="-122"/>
              </a:rPr>
              <a:t>清除（</a:t>
            </a:r>
            <a:r>
              <a:rPr sz="1800" spc="-5" dirty="0">
                <a:latin typeface="Calibri" panose="020F0502020204030204"/>
                <a:cs typeface="Calibri" panose="020F0502020204030204"/>
              </a:rPr>
              <a:t>3.1.6</a:t>
            </a:r>
            <a:r>
              <a:rPr sz="1800" spc="-5" dirty="0">
                <a:latin typeface="幼圆" panose="02010509060101010101" charset="-122"/>
                <a:cs typeface="幼圆" panose="02010509060101010101" charset="-122"/>
              </a:rPr>
              <a:t>），以</a:t>
            </a:r>
            <a:endParaRPr sz="1800">
              <a:latin typeface="幼圆" panose="02010509060101010101" charset="-122"/>
              <a:cs typeface="幼圆" panose="02010509060101010101" charset="-122"/>
            </a:endParaRPr>
          </a:p>
          <a:p>
            <a:pPr marL="413385">
              <a:lnSpc>
                <a:spcPts val="2055"/>
              </a:lnSpc>
            </a:pPr>
            <a:r>
              <a:rPr sz="1800" dirty="0">
                <a:latin typeface="幼圆" panose="02010509060101010101" charset="-122"/>
                <a:cs typeface="幼圆" panose="02010509060101010101" charset="-122"/>
              </a:rPr>
              <a:t>及因组织（</a:t>
            </a:r>
            <a:r>
              <a:rPr sz="1800" dirty="0">
                <a:latin typeface="Calibri" panose="020F0502020204030204"/>
                <a:cs typeface="Calibri" panose="020F0502020204030204"/>
              </a:rPr>
              <a:t>3.4.2</a:t>
            </a:r>
            <a:r>
              <a:rPr sz="1800" dirty="0">
                <a:latin typeface="幼圆" panose="02010509060101010101" charset="-122"/>
                <a:cs typeface="幼圆" panose="02010509060101010101" charset="-122"/>
              </a:rPr>
              <a:t>）的运营和活动产生的主要的间接排放的集合。</a:t>
            </a:r>
            <a:endParaRPr sz="1800">
              <a:latin typeface="幼圆" panose="02010509060101010101" charset="-122"/>
              <a:cs typeface="幼圆" panose="02010509060101010101" charset="-122"/>
            </a:endParaRPr>
          </a:p>
          <a:p>
            <a:pPr>
              <a:lnSpc>
                <a:spcPct val="100000"/>
              </a:lnSpc>
              <a:spcBef>
                <a:spcPts val="20"/>
              </a:spcBef>
            </a:pPr>
            <a:endParaRPr sz="2250">
              <a:latin typeface="Times New Roman" panose="02020603050405020304"/>
              <a:cs typeface="Times New Roman" panose="02020603050405020304"/>
            </a:endParaRPr>
          </a:p>
          <a:p>
            <a:pPr marL="537845" lvl="2" indent="-525780">
              <a:lnSpc>
                <a:spcPct val="100000"/>
              </a:lnSpc>
              <a:buSzPct val="95000"/>
              <a:buFont typeface="Calibri" panose="020F0502020204030204"/>
              <a:buAutoNum type="arabicPeriod" startAt="9"/>
              <a:tabLst>
                <a:tab pos="538480" algn="l"/>
              </a:tabLst>
            </a:pPr>
            <a:r>
              <a:rPr sz="2000" b="1" spc="5" dirty="0">
                <a:latin typeface="幼圆" panose="02010509060101010101" charset="-122"/>
                <a:cs typeface="幼圆" panose="02010509060101010101" charset="-122"/>
              </a:rPr>
              <a:t>核查</a:t>
            </a:r>
            <a:endParaRPr sz="2000">
              <a:latin typeface="幼圆" panose="02010509060101010101" charset="-122"/>
              <a:cs typeface="幼圆" panose="02010509060101010101" charset="-122"/>
            </a:endParaRPr>
          </a:p>
          <a:p>
            <a:pPr marL="413385">
              <a:lnSpc>
                <a:spcPts val="1980"/>
              </a:lnSpc>
              <a:spcBef>
                <a:spcPts val="365"/>
              </a:spcBef>
            </a:pPr>
            <a:r>
              <a:rPr sz="1800" spc="-5" dirty="0">
                <a:latin typeface="幼圆" panose="02010509060101010101" charset="-122"/>
                <a:cs typeface="幼圆" panose="02010509060101010101" charset="-122"/>
              </a:rPr>
              <a:t>对历史数据和信息的声明进行评估，以确定声明是否实质性正确并符合</a:t>
            </a:r>
            <a:endParaRPr sz="1800">
              <a:latin typeface="幼圆" panose="02010509060101010101" charset="-122"/>
              <a:cs typeface="幼圆" panose="02010509060101010101" charset="-122"/>
            </a:endParaRPr>
          </a:p>
          <a:p>
            <a:pPr marL="413385">
              <a:lnSpc>
                <a:spcPts val="1980"/>
              </a:lnSpc>
            </a:pPr>
            <a:r>
              <a:rPr sz="1800" dirty="0">
                <a:latin typeface="幼圆" panose="02010509060101010101" charset="-122"/>
                <a:cs typeface="幼圆" panose="02010509060101010101" charset="-122"/>
              </a:rPr>
              <a:t>准则的过程。</a:t>
            </a:r>
            <a:endParaRPr sz="1800">
              <a:latin typeface="幼圆" panose="02010509060101010101" charset="-122"/>
              <a:cs typeface="幼圆" panose="02010509060101010101" charset="-122"/>
            </a:endParaRPr>
          </a:p>
          <a:p>
            <a:pPr>
              <a:lnSpc>
                <a:spcPct val="100000"/>
              </a:lnSpc>
              <a:spcBef>
                <a:spcPts val="20"/>
              </a:spcBef>
            </a:pPr>
            <a:endParaRPr sz="2250">
              <a:latin typeface="Times New Roman" panose="02020603050405020304"/>
              <a:cs typeface="Times New Roman" panose="02020603050405020304"/>
            </a:endParaRPr>
          </a:p>
          <a:p>
            <a:pPr marL="667385" lvl="2" indent="-655320">
              <a:lnSpc>
                <a:spcPct val="100000"/>
              </a:lnSpc>
              <a:spcBef>
                <a:spcPts val="5"/>
              </a:spcBef>
              <a:buSzPct val="95000"/>
              <a:buFont typeface="Calibri" panose="020F0502020204030204"/>
              <a:buAutoNum type="arabicPeriod" startAt="10"/>
              <a:tabLst>
                <a:tab pos="668020" algn="l"/>
              </a:tabLst>
            </a:pPr>
            <a:r>
              <a:rPr sz="2000" b="1" spc="5" dirty="0">
                <a:latin typeface="幼圆" panose="02010509060101010101" charset="-122"/>
                <a:cs typeface="幼圆" panose="02010509060101010101" charset="-122"/>
              </a:rPr>
              <a:t>审定</a:t>
            </a:r>
            <a:endParaRPr sz="2000">
              <a:latin typeface="幼圆" panose="02010509060101010101" charset="-122"/>
              <a:cs typeface="幼圆" panose="02010509060101010101" charset="-122"/>
            </a:endParaRPr>
          </a:p>
          <a:p>
            <a:pPr marL="413385">
              <a:lnSpc>
                <a:spcPts val="1980"/>
              </a:lnSpc>
              <a:spcBef>
                <a:spcPts val="365"/>
              </a:spcBef>
            </a:pPr>
            <a:r>
              <a:rPr sz="1800" spc="-5" dirty="0">
                <a:latin typeface="幼圆" panose="02010509060101010101" charset="-122"/>
                <a:cs typeface="幼圆" panose="02010509060101010101" charset="-122"/>
              </a:rPr>
              <a:t>对支持关于未来活动结果的声明的假设、限制和方法的合理性进行评估</a:t>
            </a:r>
            <a:endParaRPr sz="1800">
              <a:latin typeface="幼圆" panose="02010509060101010101" charset="-122"/>
              <a:cs typeface="幼圆" panose="02010509060101010101" charset="-122"/>
            </a:endParaRPr>
          </a:p>
          <a:p>
            <a:pPr marL="413385">
              <a:lnSpc>
                <a:spcPts val="1980"/>
              </a:lnSpc>
            </a:pPr>
            <a:r>
              <a:rPr sz="1800" dirty="0">
                <a:latin typeface="幼圆" panose="02010509060101010101" charset="-122"/>
                <a:cs typeface="幼圆" panose="02010509060101010101" charset="-122"/>
              </a:rPr>
              <a:t>的过程。</a:t>
            </a:r>
            <a:endParaRPr sz="1800">
              <a:latin typeface="幼圆" panose="02010509060101010101" charset="-122"/>
              <a:cs typeface="幼圆" panose="02010509060101010101" charset="-122"/>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209698" y="762127"/>
            <a:ext cx="7480934" cy="997585"/>
          </a:xfrm>
          <a:prstGeom prst="rect">
            <a:avLst/>
          </a:prstGeom>
        </p:spPr>
        <p:txBody>
          <a:bodyPr vert="horz" wrap="square" lIns="0" tIns="12700" rIns="0" bIns="0" rtlCol="0">
            <a:spAutoFit/>
          </a:bodyPr>
          <a:lstStyle/>
          <a:p>
            <a:pPr algn="ctr">
              <a:lnSpc>
                <a:spcPct val="100000"/>
              </a:lnSpc>
              <a:spcBef>
                <a:spcPts val="100"/>
              </a:spcBef>
            </a:pPr>
            <a:r>
              <a:rPr spc="-5" dirty="0">
                <a:latin typeface="Calibri" panose="020F0502020204030204"/>
                <a:cs typeface="Calibri" panose="020F0502020204030204"/>
              </a:rPr>
              <a:t>3.4</a:t>
            </a:r>
            <a:r>
              <a:rPr spc="5" dirty="0"/>
              <a:t>与组织</a:t>
            </a:r>
            <a:r>
              <a:rPr spc="-5" dirty="0"/>
              <a:t>、</a:t>
            </a:r>
            <a:r>
              <a:rPr spc="-10" dirty="0"/>
              <a:t>利</a:t>
            </a:r>
            <a:r>
              <a:rPr spc="-5" dirty="0"/>
              <a:t>益相</a:t>
            </a:r>
            <a:r>
              <a:rPr spc="-10" dirty="0"/>
              <a:t>关</a:t>
            </a:r>
            <a:r>
              <a:rPr spc="-5" dirty="0"/>
              <a:t>方及</a:t>
            </a:r>
            <a:r>
              <a:rPr spc="-10" dirty="0"/>
              <a:t>核</a:t>
            </a:r>
            <a:r>
              <a:rPr spc="-5" dirty="0"/>
              <a:t>查相关</a:t>
            </a:r>
            <a:r>
              <a:rPr spc="-10" dirty="0"/>
              <a:t>的</a:t>
            </a:r>
            <a:r>
              <a:rPr spc="-5" dirty="0"/>
              <a:t>术</a:t>
            </a:r>
            <a:r>
              <a:rPr spc="-10" dirty="0"/>
              <a:t>语</a:t>
            </a:r>
            <a:endParaRPr spc="-10" dirty="0"/>
          </a:p>
          <a:p>
            <a:pPr marL="8255" algn="ctr">
              <a:lnSpc>
                <a:spcPct val="100000"/>
              </a:lnSpc>
            </a:pPr>
            <a:r>
              <a:rPr dirty="0"/>
              <a:t>（</a:t>
            </a:r>
            <a:r>
              <a:rPr dirty="0">
                <a:latin typeface="Calibri" panose="020F0502020204030204"/>
                <a:cs typeface="Calibri" panose="020F0502020204030204"/>
              </a:rPr>
              <a:t>13</a:t>
            </a:r>
            <a:r>
              <a:rPr spc="10" dirty="0"/>
              <a:t>个）</a:t>
            </a:r>
            <a:endParaRPr spc="10" dirty="0"/>
          </a:p>
        </p:txBody>
      </p:sp>
      <p:sp>
        <p:nvSpPr>
          <p:cNvPr id="3" name="object 3"/>
          <p:cNvSpPr/>
          <p:nvPr/>
        </p:nvSpPr>
        <p:spPr>
          <a:xfrm>
            <a:off x="2870200" y="236321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3327399" y="2715260"/>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870200" y="3423919"/>
            <a:ext cx="178308" cy="178308"/>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3327399" y="3775963"/>
            <a:ext cx="152400" cy="160020"/>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2870200" y="4484624"/>
            <a:ext cx="178308" cy="178307"/>
          </a:xfrm>
          <a:prstGeom prst="rect">
            <a:avLst/>
          </a:prstGeom>
          <a:blipFill>
            <a:blip r:embed="rId2" cstate="print"/>
            <a:stretch>
              <a:fillRect/>
            </a:stretch>
          </a:blipFill>
        </p:spPr>
        <p:txBody>
          <a:bodyPr wrap="square" lIns="0" tIns="0" rIns="0" bIns="0" rtlCol="0"/>
          <a:lstStyle/>
          <a:p/>
        </p:txBody>
      </p:sp>
      <p:sp>
        <p:nvSpPr>
          <p:cNvPr id="8" name="object 8"/>
          <p:cNvSpPr/>
          <p:nvPr/>
        </p:nvSpPr>
        <p:spPr>
          <a:xfrm>
            <a:off x="3327399" y="4836668"/>
            <a:ext cx="152400" cy="160019"/>
          </a:xfrm>
          <a:prstGeom prst="rect">
            <a:avLst/>
          </a:prstGeom>
          <a:blipFill>
            <a:blip r:embed="rId3" cstate="print"/>
            <a:stretch>
              <a:fillRect/>
            </a:stretch>
          </a:blipFill>
        </p:spPr>
        <p:txBody>
          <a:bodyPr wrap="square" lIns="0" tIns="0" rIns="0" bIns="0" rtlCol="0"/>
          <a:lstStyle/>
          <a:p/>
        </p:txBody>
      </p:sp>
      <p:sp>
        <p:nvSpPr>
          <p:cNvPr id="9" name="object 9"/>
          <p:cNvSpPr txBox="1"/>
          <p:nvPr/>
        </p:nvSpPr>
        <p:spPr>
          <a:xfrm>
            <a:off x="3200704" y="2209803"/>
            <a:ext cx="6141720" cy="2881630"/>
          </a:xfrm>
          <a:prstGeom prst="rect">
            <a:avLst/>
          </a:prstGeom>
        </p:spPr>
        <p:txBody>
          <a:bodyPr vert="horz" wrap="square" lIns="0" tIns="74930" rIns="0" bIns="0" rtlCol="0">
            <a:spAutoFit/>
          </a:bodyPr>
          <a:lstStyle/>
          <a:p>
            <a:pPr marL="667385" lvl="2" indent="-655320">
              <a:lnSpc>
                <a:spcPct val="100000"/>
              </a:lnSpc>
              <a:spcBef>
                <a:spcPts val="590"/>
              </a:spcBef>
              <a:buSzPct val="95000"/>
              <a:buFont typeface="Calibri" panose="020F0502020204030204"/>
              <a:buAutoNum type="arabicPeriod" startAt="11"/>
              <a:tabLst>
                <a:tab pos="668020" algn="l"/>
              </a:tabLst>
            </a:pPr>
            <a:r>
              <a:rPr sz="2000" b="1" spc="5" dirty="0">
                <a:latin typeface="幼圆" panose="02010509060101010101" charset="-122"/>
                <a:cs typeface="幼圆" panose="02010509060101010101" charset="-122"/>
              </a:rPr>
              <a:t>核</a:t>
            </a:r>
            <a:r>
              <a:rPr sz="2000" b="1" spc="-5" dirty="0">
                <a:latin typeface="幼圆" panose="02010509060101010101" charset="-122"/>
                <a:cs typeface="幼圆" panose="02010509060101010101" charset="-122"/>
              </a:rPr>
              <a:t>查员</a:t>
            </a:r>
            <a:endParaRPr sz="2000">
              <a:latin typeface="幼圆" panose="02010509060101010101" charset="-122"/>
              <a:cs typeface="幼圆" panose="02010509060101010101" charset="-122"/>
            </a:endParaRPr>
          </a:p>
          <a:p>
            <a:pPr marL="413385">
              <a:lnSpc>
                <a:spcPct val="100000"/>
              </a:lnSpc>
              <a:spcBef>
                <a:spcPts val="440"/>
              </a:spcBef>
            </a:pPr>
            <a:r>
              <a:rPr sz="1800" dirty="0">
                <a:latin typeface="幼圆" panose="02010509060101010101" charset="-122"/>
                <a:cs typeface="幼圆" panose="02010509060101010101" charset="-122"/>
              </a:rPr>
              <a:t>负责进行核查并报告其过程的具备相关能力的独立人员。</a:t>
            </a:r>
            <a:endParaRPr sz="1800">
              <a:latin typeface="幼圆" panose="02010509060101010101" charset="-122"/>
              <a:cs typeface="幼圆" panose="02010509060101010101" charset="-122"/>
            </a:endParaRPr>
          </a:p>
          <a:p>
            <a:pPr>
              <a:lnSpc>
                <a:spcPct val="100000"/>
              </a:lnSpc>
            </a:pPr>
            <a:endParaRPr sz="1800">
              <a:latin typeface="Times New Roman" panose="02020603050405020304"/>
              <a:cs typeface="Times New Roman" panose="02020603050405020304"/>
            </a:endParaRPr>
          </a:p>
          <a:p>
            <a:pPr marL="667385" lvl="2" indent="-655320">
              <a:lnSpc>
                <a:spcPct val="100000"/>
              </a:lnSpc>
              <a:spcBef>
                <a:spcPts val="1285"/>
              </a:spcBef>
              <a:buSzPct val="95000"/>
              <a:buFont typeface="Calibri" panose="020F0502020204030204"/>
              <a:buAutoNum type="arabicPeriod" startAt="12"/>
              <a:tabLst>
                <a:tab pos="668020" algn="l"/>
              </a:tabLst>
            </a:pPr>
            <a:r>
              <a:rPr sz="2000" b="1" dirty="0">
                <a:latin typeface="幼圆" panose="02010509060101010101" charset="-122"/>
                <a:cs typeface="幼圆" panose="02010509060101010101" charset="-122"/>
              </a:rPr>
              <a:t>审</a:t>
            </a:r>
            <a:r>
              <a:rPr sz="2000" b="1" spc="-5" dirty="0">
                <a:latin typeface="幼圆" panose="02010509060101010101" charset="-122"/>
                <a:cs typeface="幼圆" panose="02010509060101010101" charset="-122"/>
              </a:rPr>
              <a:t>定员</a:t>
            </a:r>
            <a:endParaRPr sz="2000">
              <a:latin typeface="幼圆" panose="02010509060101010101" charset="-122"/>
              <a:cs typeface="幼圆" panose="02010509060101010101" charset="-122"/>
            </a:endParaRPr>
          </a:p>
          <a:p>
            <a:pPr marL="413385">
              <a:lnSpc>
                <a:spcPct val="100000"/>
              </a:lnSpc>
              <a:spcBef>
                <a:spcPts val="440"/>
              </a:spcBef>
            </a:pPr>
            <a:r>
              <a:rPr sz="1800" dirty="0">
                <a:latin typeface="幼圆" panose="02010509060101010101" charset="-122"/>
                <a:cs typeface="幼圆" panose="02010509060101010101" charset="-122"/>
              </a:rPr>
              <a:t>负责进行审定和报告其过程的具备相关能力的独立人员。</a:t>
            </a:r>
            <a:endParaRPr sz="1800">
              <a:latin typeface="幼圆" panose="02010509060101010101" charset="-122"/>
              <a:cs typeface="幼圆" panose="02010509060101010101" charset="-122"/>
            </a:endParaRPr>
          </a:p>
          <a:p>
            <a:pPr>
              <a:lnSpc>
                <a:spcPct val="100000"/>
              </a:lnSpc>
            </a:pPr>
            <a:endParaRPr sz="1800">
              <a:latin typeface="Times New Roman" panose="02020603050405020304"/>
              <a:cs typeface="Times New Roman" panose="02020603050405020304"/>
            </a:endParaRPr>
          </a:p>
          <a:p>
            <a:pPr marL="667385" lvl="2" indent="-655320">
              <a:lnSpc>
                <a:spcPct val="100000"/>
              </a:lnSpc>
              <a:spcBef>
                <a:spcPts val="1285"/>
              </a:spcBef>
              <a:buSzPct val="95000"/>
              <a:buFont typeface="Calibri" panose="020F0502020204030204"/>
              <a:buAutoNum type="arabicPeriod" startAt="13"/>
              <a:tabLst>
                <a:tab pos="668020" algn="l"/>
              </a:tabLst>
            </a:pPr>
            <a:r>
              <a:rPr sz="2000" b="1" spc="5" dirty="0">
                <a:latin typeface="幼圆" panose="02010509060101010101" charset="-122"/>
                <a:cs typeface="幼圆" panose="02010509060101010101" charset="-122"/>
              </a:rPr>
              <a:t>保</a:t>
            </a:r>
            <a:r>
              <a:rPr sz="2000" b="1" spc="-5" dirty="0">
                <a:latin typeface="幼圆" panose="02010509060101010101" charset="-122"/>
                <a:cs typeface="幼圆" panose="02010509060101010101" charset="-122"/>
              </a:rPr>
              <a:t>证</a:t>
            </a:r>
            <a:r>
              <a:rPr sz="2000" b="1" spc="5" dirty="0">
                <a:latin typeface="幼圆" panose="02010509060101010101" charset="-122"/>
                <a:cs typeface="幼圆" panose="02010509060101010101" charset="-122"/>
              </a:rPr>
              <a:t>等</a:t>
            </a:r>
            <a:r>
              <a:rPr sz="2000" b="1" spc="-5" dirty="0">
                <a:latin typeface="幼圆" panose="02010509060101010101" charset="-122"/>
                <a:cs typeface="幼圆" panose="02010509060101010101" charset="-122"/>
              </a:rPr>
              <a:t>级</a:t>
            </a:r>
            <a:endParaRPr sz="2000">
              <a:latin typeface="幼圆" panose="02010509060101010101" charset="-122"/>
              <a:cs typeface="幼圆" panose="02010509060101010101" charset="-122"/>
            </a:endParaRPr>
          </a:p>
          <a:p>
            <a:pPr marL="413385">
              <a:lnSpc>
                <a:spcPct val="100000"/>
              </a:lnSpc>
              <a:spcBef>
                <a:spcPts val="440"/>
              </a:spcBef>
            </a:pPr>
            <a:r>
              <a:rPr sz="1800" spc="-5" dirty="0">
                <a:latin typeface="Calibri" panose="020F0502020204030204"/>
                <a:cs typeface="Calibri" panose="020F0502020204030204"/>
              </a:rPr>
              <a:t>GHG</a:t>
            </a:r>
            <a:r>
              <a:rPr sz="1800" spc="-5" dirty="0">
                <a:latin typeface="幼圆" panose="02010509060101010101" charset="-122"/>
                <a:cs typeface="幼圆" panose="02010509060101010101" charset="-122"/>
              </a:rPr>
              <a:t>声明（</a:t>
            </a:r>
            <a:r>
              <a:rPr sz="1800" spc="-5" dirty="0">
                <a:latin typeface="Calibri" panose="020F0502020204030204"/>
                <a:cs typeface="Calibri" panose="020F0502020204030204"/>
              </a:rPr>
              <a:t>3.2.5</a:t>
            </a:r>
            <a:r>
              <a:rPr sz="1800" spc="-5" dirty="0">
                <a:latin typeface="幼圆" panose="02010509060101010101" charset="-122"/>
                <a:cs typeface="幼圆" panose="02010509060101010101" charset="-122"/>
              </a:rPr>
              <a:t>）的置信度。</a:t>
            </a:r>
            <a:endParaRPr sz="1800">
              <a:latin typeface="幼圆" panose="02010509060101010101" charset="-122"/>
              <a:cs typeface="幼圆" panose="02010509060101010101" charset="-122"/>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403598" y="2590876"/>
            <a:ext cx="3383279" cy="505460"/>
          </a:xfrm>
          <a:prstGeom prst="rect">
            <a:avLst/>
          </a:prstGeom>
        </p:spPr>
        <p:txBody>
          <a:bodyPr vert="horz" wrap="square" lIns="0" tIns="13335" rIns="0" bIns="0" rtlCol="0">
            <a:spAutoFit/>
          </a:bodyPr>
          <a:lstStyle/>
          <a:p>
            <a:pPr marL="12700">
              <a:lnSpc>
                <a:spcPct val="100000"/>
              </a:lnSpc>
              <a:spcBef>
                <a:spcPts val="105"/>
              </a:spcBef>
            </a:pPr>
            <a:r>
              <a:rPr spc="5" dirty="0">
                <a:solidFill>
                  <a:schemeClr val="tx2"/>
                </a:solidFill>
              </a:rPr>
              <a:t>第四</a:t>
            </a:r>
            <a:r>
              <a:rPr spc="-10" dirty="0">
                <a:solidFill>
                  <a:schemeClr val="tx2"/>
                </a:solidFill>
              </a:rPr>
              <a:t>部</a:t>
            </a:r>
            <a:r>
              <a:rPr spc="695" dirty="0">
                <a:solidFill>
                  <a:schemeClr val="tx2"/>
                </a:solidFill>
              </a:rPr>
              <a:t>分</a:t>
            </a:r>
            <a:r>
              <a:rPr spc="5" dirty="0">
                <a:solidFill>
                  <a:schemeClr val="tx2"/>
                </a:solidFill>
              </a:rPr>
              <a:t>盘查</a:t>
            </a:r>
            <a:r>
              <a:rPr spc="-10" dirty="0">
                <a:solidFill>
                  <a:schemeClr val="tx2"/>
                </a:solidFill>
              </a:rPr>
              <a:t>原则</a:t>
            </a:r>
            <a:endParaRPr spc="-10" dirty="0">
              <a:solidFill>
                <a:schemeClr val="tx2"/>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5181345" y="838326"/>
            <a:ext cx="1656080" cy="505460"/>
          </a:xfrm>
          <a:prstGeom prst="rect">
            <a:avLst/>
          </a:prstGeom>
        </p:spPr>
        <p:txBody>
          <a:bodyPr vert="horz" wrap="square" lIns="0" tIns="13335" rIns="0" bIns="0" rtlCol="0">
            <a:spAutoFit/>
          </a:bodyPr>
          <a:lstStyle/>
          <a:p>
            <a:pPr marL="12700">
              <a:lnSpc>
                <a:spcPct val="100000"/>
              </a:lnSpc>
              <a:spcBef>
                <a:spcPts val="105"/>
              </a:spcBef>
            </a:pPr>
            <a:r>
              <a:rPr spc="-5" dirty="0"/>
              <a:t>盘查</a:t>
            </a:r>
            <a:r>
              <a:rPr spc="-10" dirty="0"/>
              <a:t>原则</a:t>
            </a:r>
            <a:endParaRPr spc="-10" dirty="0"/>
          </a:p>
        </p:txBody>
      </p:sp>
      <p:sp>
        <p:nvSpPr>
          <p:cNvPr id="3" name="object 3"/>
          <p:cNvSpPr/>
          <p:nvPr/>
        </p:nvSpPr>
        <p:spPr>
          <a:xfrm>
            <a:off x="1981962" y="1887473"/>
            <a:ext cx="8229600" cy="605155"/>
          </a:xfrm>
          <a:custGeom>
            <a:avLst/>
            <a:gdLst/>
            <a:ahLst/>
            <a:cxnLst/>
            <a:rect l="l" t="t" r="r" b="b"/>
            <a:pathLst>
              <a:path w="8229600" h="605155">
                <a:moveTo>
                  <a:pt x="0" y="605027"/>
                </a:moveTo>
                <a:lnTo>
                  <a:pt x="8229600" y="605027"/>
                </a:lnTo>
                <a:lnTo>
                  <a:pt x="8229600" y="0"/>
                </a:lnTo>
                <a:lnTo>
                  <a:pt x="0" y="0"/>
                </a:lnTo>
                <a:lnTo>
                  <a:pt x="0" y="605027"/>
                </a:lnTo>
                <a:close/>
              </a:path>
            </a:pathLst>
          </a:custGeom>
          <a:solidFill>
            <a:srgbClr val="FFFFFF">
              <a:alpha val="90194"/>
            </a:srgbClr>
          </a:solidFill>
        </p:spPr>
        <p:txBody>
          <a:bodyPr wrap="square" lIns="0" tIns="0" rIns="0" bIns="0" rtlCol="0"/>
          <a:lstStyle/>
          <a:p/>
        </p:txBody>
      </p:sp>
      <p:sp>
        <p:nvSpPr>
          <p:cNvPr id="4" name="object 4"/>
          <p:cNvSpPr/>
          <p:nvPr/>
        </p:nvSpPr>
        <p:spPr>
          <a:xfrm>
            <a:off x="1981962" y="1887473"/>
            <a:ext cx="8229600" cy="605155"/>
          </a:xfrm>
          <a:custGeom>
            <a:avLst/>
            <a:gdLst/>
            <a:ahLst/>
            <a:cxnLst/>
            <a:rect l="l" t="t" r="r" b="b"/>
            <a:pathLst>
              <a:path w="8229600" h="605155">
                <a:moveTo>
                  <a:pt x="0" y="605027"/>
                </a:moveTo>
                <a:lnTo>
                  <a:pt x="8229600" y="605027"/>
                </a:lnTo>
                <a:lnTo>
                  <a:pt x="8229600" y="0"/>
                </a:lnTo>
                <a:lnTo>
                  <a:pt x="0" y="0"/>
                </a:lnTo>
                <a:lnTo>
                  <a:pt x="0" y="605027"/>
                </a:lnTo>
                <a:close/>
              </a:path>
            </a:pathLst>
          </a:custGeom>
          <a:ln w="25400">
            <a:solidFill>
              <a:srgbClr val="4F81BC"/>
            </a:solidFill>
          </a:ln>
        </p:spPr>
        <p:txBody>
          <a:bodyPr wrap="square" lIns="0" tIns="0" rIns="0" bIns="0" rtlCol="0"/>
          <a:lstStyle/>
          <a:p/>
        </p:txBody>
      </p:sp>
      <p:sp>
        <p:nvSpPr>
          <p:cNvPr id="5" name="object 5"/>
          <p:cNvSpPr/>
          <p:nvPr/>
        </p:nvSpPr>
        <p:spPr>
          <a:xfrm>
            <a:off x="2393441" y="1680210"/>
            <a:ext cx="5760720" cy="413384"/>
          </a:xfrm>
          <a:custGeom>
            <a:avLst/>
            <a:gdLst/>
            <a:ahLst/>
            <a:cxnLst/>
            <a:rect l="l" t="t" r="r" b="b"/>
            <a:pathLst>
              <a:path w="5760720" h="413385">
                <a:moveTo>
                  <a:pt x="5691886" y="0"/>
                </a:moveTo>
                <a:lnTo>
                  <a:pt x="68834" y="0"/>
                </a:lnTo>
                <a:lnTo>
                  <a:pt x="42042" y="5415"/>
                </a:lnTo>
                <a:lnTo>
                  <a:pt x="20162" y="20177"/>
                </a:lnTo>
                <a:lnTo>
                  <a:pt x="5410" y="42058"/>
                </a:lnTo>
                <a:lnTo>
                  <a:pt x="0" y="68834"/>
                </a:lnTo>
                <a:lnTo>
                  <a:pt x="0" y="344169"/>
                </a:lnTo>
                <a:lnTo>
                  <a:pt x="5410" y="370945"/>
                </a:lnTo>
                <a:lnTo>
                  <a:pt x="20162" y="392826"/>
                </a:lnTo>
                <a:lnTo>
                  <a:pt x="42042" y="407588"/>
                </a:lnTo>
                <a:lnTo>
                  <a:pt x="68834" y="413003"/>
                </a:lnTo>
                <a:lnTo>
                  <a:pt x="5691886" y="413003"/>
                </a:lnTo>
                <a:lnTo>
                  <a:pt x="5718661" y="407588"/>
                </a:lnTo>
                <a:lnTo>
                  <a:pt x="5740542" y="392826"/>
                </a:lnTo>
                <a:lnTo>
                  <a:pt x="5755304" y="370945"/>
                </a:lnTo>
                <a:lnTo>
                  <a:pt x="5760720" y="344169"/>
                </a:lnTo>
                <a:lnTo>
                  <a:pt x="5760720" y="68834"/>
                </a:lnTo>
                <a:lnTo>
                  <a:pt x="5755304" y="42058"/>
                </a:lnTo>
                <a:lnTo>
                  <a:pt x="5740542" y="20177"/>
                </a:lnTo>
                <a:lnTo>
                  <a:pt x="5718661" y="5415"/>
                </a:lnTo>
                <a:lnTo>
                  <a:pt x="5691886" y="0"/>
                </a:lnTo>
                <a:close/>
              </a:path>
            </a:pathLst>
          </a:custGeom>
          <a:solidFill>
            <a:srgbClr val="4F81BC"/>
          </a:solidFill>
        </p:spPr>
        <p:txBody>
          <a:bodyPr wrap="square" lIns="0" tIns="0" rIns="0" bIns="0" rtlCol="0"/>
          <a:lstStyle/>
          <a:p/>
        </p:txBody>
      </p:sp>
      <p:sp>
        <p:nvSpPr>
          <p:cNvPr id="6" name="object 6"/>
          <p:cNvSpPr/>
          <p:nvPr/>
        </p:nvSpPr>
        <p:spPr>
          <a:xfrm>
            <a:off x="2393441" y="1680210"/>
            <a:ext cx="5760720" cy="413384"/>
          </a:xfrm>
          <a:custGeom>
            <a:avLst/>
            <a:gdLst/>
            <a:ahLst/>
            <a:cxnLst/>
            <a:rect l="l" t="t" r="r" b="b"/>
            <a:pathLst>
              <a:path w="5760720" h="413385">
                <a:moveTo>
                  <a:pt x="0" y="68834"/>
                </a:moveTo>
                <a:lnTo>
                  <a:pt x="5410" y="42058"/>
                </a:lnTo>
                <a:lnTo>
                  <a:pt x="20162" y="20177"/>
                </a:lnTo>
                <a:lnTo>
                  <a:pt x="42042" y="5415"/>
                </a:lnTo>
                <a:lnTo>
                  <a:pt x="68834" y="0"/>
                </a:lnTo>
                <a:lnTo>
                  <a:pt x="5691886" y="0"/>
                </a:lnTo>
                <a:lnTo>
                  <a:pt x="5718661" y="5415"/>
                </a:lnTo>
                <a:lnTo>
                  <a:pt x="5740542" y="20177"/>
                </a:lnTo>
                <a:lnTo>
                  <a:pt x="5755304" y="42058"/>
                </a:lnTo>
                <a:lnTo>
                  <a:pt x="5760720" y="68834"/>
                </a:lnTo>
                <a:lnTo>
                  <a:pt x="5760720" y="344169"/>
                </a:lnTo>
                <a:lnTo>
                  <a:pt x="5755304" y="370945"/>
                </a:lnTo>
                <a:lnTo>
                  <a:pt x="5740542" y="392826"/>
                </a:lnTo>
                <a:lnTo>
                  <a:pt x="5718661" y="407588"/>
                </a:lnTo>
                <a:lnTo>
                  <a:pt x="5691886" y="413003"/>
                </a:lnTo>
                <a:lnTo>
                  <a:pt x="68834" y="413003"/>
                </a:lnTo>
                <a:lnTo>
                  <a:pt x="42042" y="407588"/>
                </a:lnTo>
                <a:lnTo>
                  <a:pt x="20162" y="392826"/>
                </a:lnTo>
                <a:lnTo>
                  <a:pt x="5410" y="370945"/>
                </a:lnTo>
                <a:lnTo>
                  <a:pt x="0" y="344169"/>
                </a:lnTo>
                <a:lnTo>
                  <a:pt x="0" y="68834"/>
                </a:lnTo>
                <a:close/>
              </a:path>
            </a:pathLst>
          </a:custGeom>
          <a:ln w="25399">
            <a:solidFill>
              <a:srgbClr val="FFFFFF"/>
            </a:solidFill>
          </a:ln>
        </p:spPr>
        <p:txBody>
          <a:bodyPr wrap="square" lIns="0" tIns="0" rIns="0" bIns="0" rtlCol="0"/>
          <a:lstStyle/>
          <a:p/>
        </p:txBody>
      </p:sp>
      <p:sp>
        <p:nvSpPr>
          <p:cNvPr id="7" name="object 7"/>
          <p:cNvSpPr txBox="1"/>
          <p:nvPr/>
        </p:nvSpPr>
        <p:spPr>
          <a:xfrm>
            <a:off x="2607360" y="1748408"/>
            <a:ext cx="5597525" cy="635635"/>
          </a:xfrm>
          <a:prstGeom prst="rect">
            <a:avLst/>
          </a:prstGeom>
        </p:spPr>
        <p:txBody>
          <a:bodyPr vert="horz" wrap="square" lIns="0" tIns="13335" rIns="0" bIns="0" rtlCol="0">
            <a:spAutoFit/>
          </a:bodyPr>
          <a:lstStyle/>
          <a:p>
            <a:pPr marL="22860">
              <a:lnSpc>
                <a:spcPct val="100000"/>
              </a:lnSpc>
              <a:spcBef>
                <a:spcPts val="105"/>
              </a:spcBef>
            </a:pPr>
            <a:r>
              <a:rPr sz="1400" dirty="0">
                <a:solidFill>
                  <a:srgbClr val="FFFFFF"/>
                </a:solidFill>
                <a:latin typeface="宋体" panose="02010600030101010101" pitchFamily="2" charset="-122"/>
                <a:cs typeface="宋体" panose="02010600030101010101" pitchFamily="2" charset="-122"/>
              </a:rPr>
              <a:t>相关性</a:t>
            </a:r>
            <a:endParaRPr sz="1400">
              <a:latin typeface="宋体" panose="02010600030101010101" pitchFamily="2" charset="-122"/>
              <a:cs typeface="宋体" panose="02010600030101010101" pitchFamily="2" charset="-122"/>
            </a:endParaRPr>
          </a:p>
          <a:p>
            <a:pPr>
              <a:lnSpc>
                <a:spcPct val="100000"/>
              </a:lnSpc>
              <a:spcBef>
                <a:spcPts val="50"/>
              </a:spcBef>
            </a:pPr>
            <a:endParaRPr sz="1200">
              <a:latin typeface="Times New Roman" panose="02020603050405020304"/>
              <a:cs typeface="Times New Roman" panose="02020603050405020304"/>
            </a:endParaRPr>
          </a:p>
          <a:p>
            <a:pPr marL="127000" indent="-114300">
              <a:lnSpc>
                <a:spcPct val="100000"/>
              </a:lnSpc>
              <a:spcBef>
                <a:spcPts val="5"/>
              </a:spcBef>
              <a:buFont typeface="Calibri" panose="020F0502020204030204"/>
              <a:buChar char="•"/>
              <a:tabLst>
                <a:tab pos="127000" algn="l"/>
              </a:tabLst>
            </a:pPr>
            <a:r>
              <a:rPr sz="1400" dirty="0">
                <a:latin typeface="宋体" panose="02010600030101010101" pitchFamily="2" charset="-122"/>
                <a:cs typeface="宋体" panose="02010600030101010101" pitchFamily="2" charset="-122"/>
              </a:rPr>
              <a:t>选择与目标用户的需求</a:t>
            </a:r>
            <a:r>
              <a:rPr sz="1400" spc="-15" dirty="0">
                <a:latin typeface="宋体" panose="02010600030101010101" pitchFamily="2" charset="-122"/>
                <a:cs typeface="宋体" panose="02010600030101010101" pitchFamily="2" charset="-122"/>
              </a:rPr>
              <a:t>相</a:t>
            </a:r>
            <a:r>
              <a:rPr sz="1400" dirty="0">
                <a:latin typeface="宋体" panose="02010600030101010101" pitchFamily="2" charset="-122"/>
                <a:cs typeface="宋体" panose="02010600030101010101" pitchFamily="2" charset="-122"/>
              </a:rPr>
              <a:t>适应</a:t>
            </a:r>
            <a:r>
              <a:rPr sz="1400" spc="-5" dirty="0">
                <a:latin typeface="宋体" panose="02010600030101010101" pitchFamily="2" charset="-122"/>
                <a:cs typeface="宋体" panose="02010600030101010101" pitchFamily="2" charset="-122"/>
              </a:rPr>
              <a:t>的</a:t>
            </a:r>
            <a:r>
              <a:rPr sz="1400" spc="-5" dirty="0">
                <a:latin typeface="Calibri" panose="020F0502020204030204"/>
                <a:cs typeface="Calibri" panose="020F0502020204030204"/>
              </a:rPr>
              <a:t>GHG</a:t>
            </a:r>
            <a:r>
              <a:rPr sz="1400" dirty="0">
                <a:latin typeface="宋体" panose="02010600030101010101" pitchFamily="2" charset="-122"/>
                <a:cs typeface="宋体" panose="02010600030101010101" pitchFamily="2" charset="-122"/>
              </a:rPr>
              <a:t>源、</a:t>
            </a:r>
            <a:r>
              <a:rPr sz="1400" spc="-10" dirty="0">
                <a:latin typeface="Calibri" panose="020F0502020204030204"/>
                <a:cs typeface="Calibri" panose="020F0502020204030204"/>
              </a:rPr>
              <a:t>GHG</a:t>
            </a:r>
            <a:r>
              <a:rPr sz="1400" spc="5" dirty="0">
                <a:latin typeface="宋体" panose="02010600030101010101" pitchFamily="2" charset="-122"/>
                <a:cs typeface="宋体" panose="02010600030101010101" pitchFamily="2" charset="-122"/>
              </a:rPr>
              <a:t>汇</a:t>
            </a:r>
            <a:r>
              <a:rPr sz="1400" dirty="0">
                <a:latin typeface="宋体" panose="02010600030101010101" pitchFamily="2" charset="-122"/>
                <a:cs typeface="宋体" panose="02010600030101010101" pitchFamily="2" charset="-122"/>
              </a:rPr>
              <a:t>、</a:t>
            </a:r>
            <a:r>
              <a:rPr sz="1400" spc="-5" dirty="0">
                <a:latin typeface="Calibri" panose="020F0502020204030204"/>
                <a:cs typeface="Calibri" panose="020F0502020204030204"/>
              </a:rPr>
              <a:t>GHG</a:t>
            </a:r>
            <a:r>
              <a:rPr sz="1400" spc="-10" dirty="0">
                <a:latin typeface="宋体" panose="02010600030101010101" pitchFamily="2" charset="-122"/>
                <a:cs typeface="宋体" panose="02010600030101010101" pitchFamily="2" charset="-122"/>
              </a:rPr>
              <a:t>库</a:t>
            </a:r>
            <a:r>
              <a:rPr sz="1400" spc="5" dirty="0">
                <a:latin typeface="宋体" panose="02010600030101010101" pitchFamily="2" charset="-122"/>
                <a:cs typeface="宋体" panose="02010600030101010101" pitchFamily="2" charset="-122"/>
              </a:rPr>
              <a:t>、</a:t>
            </a:r>
            <a:r>
              <a:rPr sz="1400" dirty="0">
                <a:latin typeface="宋体" panose="02010600030101010101" pitchFamily="2" charset="-122"/>
                <a:cs typeface="宋体" panose="02010600030101010101" pitchFamily="2" charset="-122"/>
              </a:rPr>
              <a:t>数</a:t>
            </a:r>
            <a:r>
              <a:rPr sz="1400" spc="-10" dirty="0">
                <a:latin typeface="宋体" panose="02010600030101010101" pitchFamily="2" charset="-122"/>
                <a:cs typeface="宋体" panose="02010600030101010101" pitchFamily="2" charset="-122"/>
              </a:rPr>
              <a:t>据</a:t>
            </a:r>
            <a:r>
              <a:rPr sz="1400" spc="5" dirty="0">
                <a:latin typeface="宋体" panose="02010600030101010101" pitchFamily="2" charset="-122"/>
                <a:cs typeface="宋体" panose="02010600030101010101" pitchFamily="2" charset="-122"/>
              </a:rPr>
              <a:t>和</a:t>
            </a:r>
            <a:r>
              <a:rPr sz="1400" dirty="0">
                <a:latin typeface="宋体" panose="02010600030101010101" pitchFamily="2" charset="-122"/>
                <a:cs typeface="宋体" panose="02010600030101010101" pitchFamily="2" charset="-122"/>
              </a:rPr>
              <a:t>方</a:t>
            </a:r>
            <a:r>
              <a:rPr sz="1400" spc="5" dirty="0">
                <a:latin typeface="宋体" panose="02010600030101010101" pitchFamily="2" charset="-122"/>
                <a:cs typeface="宋体" panose="02010600030101010101" pitchFamily="2" charset="-122"/>
              </a:rPr>
              <a:t>法</a:t>
            </a:r>
            <a:endParaRPr sz="1400">
              <a:latin typeface="宋体" panose="02010600030101010101" pitchFamily="2" charset="-122"/>
              <a:cs typeface="宋体" panose="02010600030101010101" pitchFamily="2" charset="-122"/>
            </a:endParaRPr>
          </a:p>
        </p:txBody>
      </p:sp>
      <p:sp>
        <p:nvSpPr>
          <p:cNvPr id="8" name="object 8"/>
          <p:cNvSpPr/>
          <p:nvPr/>
        </p:nvSpPr>
        <p:spPr>
          <a:xfrm>
            <a:off x="1981962" y="2775966"/>
            <a:ext cx="8229600" cy="607060"/>
          </a:xfrm>
          <a:custGeom>
            <a:avLst/>
            <a:gdLst/>
            <a:ahLst/>
            <a:cxnLst/>
            <a:rect l="l" t="t" r="r" b="b"/>
            <a:pathLst>
              <a:path w="8229600" h="607060">
                <a:moveTo>
                  <a:pt x="0" y="606551"/>
                </a:moveTo>
                <a:lnTo>
                  <a:pt x="8229600" y="606551"/>
                </a:lnTo>
                <a:lnTo>
                  <a:pt x="8229600" y="0"/>
                </a:lnTo>
                <a:lnTo>
                  <a:pt x="0" y="0"/>
                </a:lnTo>
                <a:lnTo>
                  <a:pt x="0" y="606551"/>
                </a:lnTo>
                <a:close/>
              </a:path>
            </a:pathLst>
          </a:custGeom>
          <a:solidFill>
            <a:srgbClr val="FFFFFF">
              <a:alpha val="90194"/>
            </a:srgbClr>
          </a:solidFill>
        </p:spPr>
        <p:txBody>
          <a:bodyPr wrap="square" lIns="0" tIns="0" rIns="0" bIns="0" rtlCol="0"/>
          <a:lstStyle/>
          <a:p/>
        </p:txBody>
      </p:sp>
      <p:sp>
        <p:nvSpPr>
          <p:cNvPr id="9" name="object 9"/>
          <p:cNvSpPr/>
          <p:nvPr/>
        </p:nvSpPr>
        <p:spPr>
          <a:xfrm>
            <a:off x="1981962" y="2775966"/>
            <a:ext cx="8229600" cy="607060"/>
          </a:xfrm>
          <a:custGeom>
            <a:avLst/>
            <a:gdLst/>
            <a:ahLst/>
            <a:cxnLst/>
            <a:rect l="l" t="t" r="r" b="b"/>
            <a:pathLst>
              <a:path w="8229600" h="607060">
                <a:moveTo>
                  <a:pt x="0" y="606551"/>
                </a:moveTo>
                <a:lnTo>
                  <a:pt x="8229600" y="606551"/>
                </a:lnTo>
                <a:lnTo>
                  <a:pt x="8229600" y="0"/>
                </a:lnTo>
                <a:lnTo>
                  <a:pt x="0" y="0"/>
                </a:lnTo>
                <a:lnTo>
                  <a:pt x="0" y="606551"/>
                </a:lnTo>
                <a:close/>
              </a:path>
            </a:pathLst>
          </a:custGeom>
          <a:ln w="25399">
            <a:solidFill>
              <a:srgbClr val="4F81BC"/>
            </a:solidFill>
          </a:ln>
        </p:spPr>
        <p:txBody>
          <a:bodyPr wrap="square" lIns="0" tIns="0" rIns="0" bIns="0" rtlCol="0"/>
          <a:lstStyle/>
          <a:p/>
        </p:txBody>
      </p:sp>
      <p:sp>
        <p:nvSpPr>
          <p:cNvPr id="10" name="object 10"/>
          <p:cNvSpPr/>
          <p:nvPr/>
        </p:nvSpPr>
        <p:spPr>
          <a:xfrm>
            <a:off x="2393441" y="2568701"/>
            <a:ext cx="5760720" cy="413384"/>
          </a:xfrm>
          <a:custGeom>
            <a:avLst/>
            <a:gdLst/>
            <a:ahLst/>
            <a:cxnLst/>
            <a:rect l="l" t="t" r="r" b="b"/>
            <a:pathLst>
              <a:path w="5760720" h="413385">
                <a:moveTo>
                  <a:pt x="5691886" y="0"/>
                </a:moveTo>
                <a:lnTo>
                  <a:pt x="68834" y="0"/>
                </a:lnTo>
                <a:lnTo>
                  <a:pt x="42042" y="5415"/>
                </a:lnTo>
                <a:lnTo>
                  <a:pt x="20162" y="20177"/>
                </a:lnTo>
                <a:lnTo>
                  <a:pt x="5410" y="42058"/>
                </a:lnTo>
                <a:lnTo>
                  <a:pt x="0" y="68834"/>
                </a:lnTo>
                <a:lnTo>
                  <a:pt x="0" y="344170"/>
                </a:lnTo>
                <a:lnTo>
                  <a:pt x="5410" y="370945"/>
                </a:lnTo>
                <a:lnTo>
                  <a:pt x="20162" y="392826"/>
                </a:lnTo>
                <a:lnTo>
                  <a:pt x="42042" y="407588"/>
                </a:lnTo>
                <a:lnTo>
                  <a:pt x="68834" y="413003"/>
                </a:lnTo>
                <a:lnTo>
                  <a:pt x="5691886" y="413003"/>
                </a:lnTo>
                <a:lnTo>
                  <a:pt x="5718661" y="407588"/>
                </a:lnTo>
                <a:lnTo>
                  <a:pt x="5740542" y="392826"/>
                </a:lnTo>
                <a:lnTo>
                  <a:pt x="5755304" y="370945"/>
                </a:lnTo>
                <a:lnTo>
                  <a:pt x="5760720" y="344170"/>
                </a:lnTo>
                <a:lnTo>
                  <a:pt x="5760720" y="68834"/>
                </a:lnTo>
                <a:lnTo>
                  <a:pt x="5755304" y="42058"/>
                </a:lnTo>
                <a:lnTo>
                  <a:pt x="5740542" y="20177"/>
                </a:lnTo>
                <a:lnTo>
                  <a:pt x="5718661" y="5415"/>
                </a:lnTo>
                <a:lnTo>
                  <a:pt x="5691886" y="0"/>
                </a:lnTo>
                <a:close/>
              </a:path>
            </a:pathLst>
          </a:custGeom>
          <a:solidFill>
            <a:srgbClr val="4F81BC"/>
          </a:solidFill>
        </p:spPr>
        <p:txBody>
          <a:bodyPr wrap="square" lIns="0" tIns="0" rIns="0" bIns="0" rtlCol="0"/>
          <a:lstStyle/>
          <a:p/>
        </p:txBody>
      </p:sp>
      <p:sp>
        <p:nvSpPr>
          <p:cNvPr id="11" name="object 11"/>
          <p:cNvSpPr/>
          <p:nvPr/>
        </p:nvSpPr>
        <p:spPr>
          <a:xfrm>
            <a:off x="2393441" y="2568701"/>
            <a:ext cx="5760720" cy="413384"/>
          </a:xfrm>
          <a:custGeom>
            <a:avLst/>
            <a:gdLst/>
            <a:ahLst/>
            <a:cxnLst/>
            <a:rect l="l" t="t" r="r" b="b"/>
            <a:pathLst>
              <a:path w="5760720" h="413385">
                <a:moveTo>
                  <a:pt x="0" y="68834"/>
                </a:moveTo>
                <a:lnTo>
                  <a:pt x="5410" y="42058"/>
                </a:lnTo>
                <a:lnTo>
                  <a:pt x="20162" y="20177"/>
                </a:lnTo>
                <a:lnTo>
                  <a:pt x="42042" y="5415"/>
                </a:lnTo>
                <a:lnTo>
                  <a:pt x="68834" y="0"/>
                </a:lnTo>
                <a:lnTo>
                  <a:pt x="5691886" y="0"/>
                </a:lnTo>
                <a:lnTo>
                  <a:pt x="5718661" y="5415"/>
                </a:lnTo>
                <a:lnTo>
                  <a:pt x="5740542" y="20177"/>
                </a:lnTo>
                <a:lnTo>
                  <a:pt x="5755304" y="42058"/>
                </a:lnTo>
                <a:lnTo>
                  <a:pt x="5760720" y="68834"/>
                </a:lnTo>
                <a:lnTo>
                  <a:pt x="5760720" y="344170"/>
                </a:lnTo>
                <a:lnTo>
                  <a:pt x="5755304" y="370945"/>
                </a:lnTo>
                <a:lnTo>
                  <a:pt x="5740542" y="392826"/>
                </a:lnTo>
                <a:lnTo>
                  <a:pt x="5718661" y="407588"/>
                </a:lnTo>
                <a:lnTo>
                  <a:pt x="5691886" y="413003"/>
                </a:lnTo>
                <a:lnTo>
                  <a:pt x="68834" y="413003"/>
                </a:lnTo>
                <a:lnTo>
                  <a:pt x="42042" y="407588"/>
                </a:lnTo>
                <a:lnTo>
                  <a:pt x="20162" y="392826"/>
                </a:lnTo>
                <a:lnTo>
                  <a:pt x="5410" y="370945"/>
                </a:lnTo>
                <a:lnTo>
                  <a:pt x="0" y="344170"/>
                </a:lnTo>
                <a:lnTo>
                  <a:pt x="0" y="68834"/>
                </a:lnTo>
                <a:close/>
              </a:path>
            </a:pathLst>
          </a:custGeom>
          <a:ln w="25399">
            <a:solidFill>
              <a:srgbClr val="FFFFFF"/>
            </a:solidFill>
          </a:ln>
        </p:spPr>
        <p:txBody>
          <a:bodyPr wrap="square" lIns="0" tIns="0" rIns="0" bIns="0" rtlCol="0"/>
          <a:lstStyle/>
          <a:p/>
        </p:txBody>
      </p:sp>
      <p:sp>
        <p:nvSpPr>
          <p:cNvPr id="12" name="object 12"/>
          <p:cNvSpPr txBox="1"/>
          <p:nvPr/>
        </p:nvSpPr>
        <p:spPr>
          <a:xfrm>
            <a:off x="2607360" y="2637282"/>
            <a:ext cx="2792095" cy="635635"/>
          </a:xfrm>
          <a:prstGeom prst="rect">
            <a:avLst/>
          </a:prstGeom>
        </p:spPr>
        <p:txBody>
          <a:bodyPr vert="horz" wrap="square" lIns="0" tIns="13335" rIns="0" bIns="0" rtlCol="0">
            <a:spAutoFit/>
          </a:bodyPr>
          <a:lstStyle/>
          <a:p>
            <a:pPr marL="22860">
              <a:lnSpc>
                <a:spcPct val="100000"/>
              </a:lnSpc>
              <a:spcBef>
                <a:spcPts val="105"/>
              </a:spcBef>
            </a:pPr>
            <a:r>
              <a:rPr sz="1400" dirty="0">
                <a:solidFill>
                  <a:srgbClr val="FFFFFF"/>
                </a:solidFill>
                <a:latin typeface="宋体" panose="02010600030101010101" pitchFamily="2" charset="-122"/>
                <a:cs typeface="宋体" panose="02010600030101010101" pitchFamily="2" charset="-122"/>
              </a:rPr>
              <a:t>完整性</a:t>
            </a:r>
            <a:endParaRPr sz="1400">
              <a:latin typeface="宋体" panose="02010600030101010101" pitchFamily="2" charset="-122"/>
              <a:cs typeface="宋体" panose="02010600030101010101" pitchFamily="2" charset="-122"/>
            </a:endParaRPr>
          </a:p>
          <a:p>
            <a:pPr>
              <a:lnSpc>
                <a:spcPct val="100000"/>
              </a:lnSpc>
              <a:spcBef>
                <a:spcPts val="55"/>
              </a:spcBef>
            </a:pPr>
            <a:endParaRPr sz="1200">
              <a:latin typeface="Times New Roman" panose="02020603050405020304"/>
              <a:cs typeface="Times New Roman" panose="02020603050405020304"/>
            </a:endParaRPr>
          </a:p>
          <a:p>
            <a:pPr marL="127000" indent="-114300">
              <a:lnSpc>
                <a:spcPct val="100000"/>
              </a:lnSpc>
              <a:buFont typeface="Calibri" panose="020F0502020204030204"/>
              <a:buChar char="•"/>
              <a:tabLst>
                <a:tab pos="127000" algn="l"/>
              </a:tabLst>
            </a:pPr>
            <a:r>
              <a:rPr sz="1400" dirty="0">
                <a:latin typeface="宋体" panose="02010600030101010101" pitchFamily="2" charset="-122"/>
                <a:cs typeface="宋体" panose="02010600030101010101" pitchFamily="2" charset="-122"/>
              </a:rPr>
              <a:t>包括所有相关的</a:t>
            </a:r>
            <a:r>
              <a:rPr sz="1400" dirty="0">
                <a:latin typeface="Calibri" panose="020F0502020204030204"/>
                <a:cs typeface="Calibri" panose="020F0502020204030204"/>
              </a:rPr>
              <a:t>GHG</a:t>
            </a:r>
            <a:r>
              <a:rPr sz="1400" spc="-15" dirty="0">
                <a:latin typeface="宋体" panose="02010600030101010101" pitchFamily="2" charset="-122"/>
                <a:cs typeface="宋体" panose="02010600030101010101" pitchFamily="2" charset="-122"/>
              </a:rPr>
              <a:t>排</a:t>
            </a:r>
            <a:r>
              <a:rPr sz="1400" dirty="0">
                <a:latin typeface="宋体" panose="02010600030101010101" pitchFamily="2" charset="-122"/>
                <a:cs typeface="宋体" panose="02010600030101010101" pitchFamily="2" charset="-122"/>
              </a:rPr>
              <a:t>放和</a:t>
            </a:r>
            <a:r>
              <a:rPr sz="1400" spc="-15" dirty="0">
                <a:latin typeface="宋体" panose="02010600030101010101" pitchFamily="2" charset="-122"/>
                <a:cs typeface="宋体" panose="02010600030101010101" pitchFamily="2" charset="-122"/>
              </a:rPr>
              <a:t>清</a:t>
            </a:r>
            <a:r>
              <a:rPr sz="1400" dirty="0">
                <a:latin typeface="宋体" panose="02010600030101010101" pitchFamily="2" charset="-122"/>
                <a:cs typeface="宋体" panose="02010600030101010101" pitchFamily="2" charset="-122"/>
              </a:rPr>
              <a:t>除。</a:t>
            </a:r>
            <a:endParaRPr sz="1400">
              <a:latin typeface="宋体" panose="02010600030101010101" pitchFamily="2" charset="-122"/>
              <a:cs typeface="宋体" panose="02010600030101010101" pitchFamily="2" charset="-122"/>
            </a:endParaRPr>
          </a:p>
        </p:txBody>
      </p:sp>
      <p:sp>
        <p:nvSpPr>
          <p:cNvPr id="13" name="object 13"/>
          <p:cNvSpPr/>
          <p:nvPr/>
        </p:nvSpPr>
        <p:spPr>
          <a:xfrm>
            <a:off x="1981962" y="3664458"/>
            <a:ext cx="8229600" cy="607060"/>
          </a:xfrm>
          <a:custGeom>
            <a:avLst/>
            <a:gdLst/>
            <a:ahLst/>
            <a:cxnLst/>
            <a:rect l="l" t="t" r="r" b="b"/>
            <a:pathLst>
              <a:path w="8229600" h="607060">
                <a:moveTo>
                  <a:pt x="0" y="606551"/>
                </a:moveTo>
                <a:lnTo>
                  <a:pt x="8229600" y="606551"/>
                </a:lnTo>
                <a:lnTo>
                  <a:pt x="8229600" y="0"/>
                </a:lnTo>
                <a:lnTo>
                  <a:pt x="0" y="0"/>
                </a:lnTo>
                <a:lnTo>
                  <a:pt x="0" y="606551"/>
                </a:lnTo>
                <a:close/>
              </a:path>
            </a:pathLst>
          </a:custGeom>
          <a:solidFill>
            <a:srgbClr val="FFFFFF">
              <a:alpha val="90194"/>
            </a:srgbClr>
          </a:solidFill>
        </p:spPr>
        <p:txBody>
          <a:bodyPr wrap="square" lIns="0" tIns="0" rIns="0" bIns="0" rtlCol="0"/>
          <a:lstStyle/>
          <a:p/>
        </p:txBody>
      </p:sp>
      <p:sp>
        <p:nvSpPr>
          <p:cNvPr id="14" name="object 14"/>
          <p:cNvSpPr/>
          <p:nvPr/>
        </p:nvSpPr>
        <p:spPr>
          <a:xfrm>
            <a:off x="1981962" y="3664458"/>
            <a:ext cx="8229600" cy="607060"/>
          </a:xfrm>
          <a:custGeom>
            <a:avLst/>
            <a:gdLst/>
            <a:ahLst/>
            <a:cxnLst/>
            <a:rect l="l" t="t" r="r" b="b"/>
            <a:pathLst>
              <a:path w="8229600" h="607060">
                <a:moveTo>
                  <a:pt x="0" y="606551"/>
                </a:moveTo>
                <a:lnTo>
                  <a:pt x="8229600" y="606551"/>
                </a:lnTo>
                <a:lnTo>
                  <a:pt x="8229600" y="0"/>
                </a:lnTo>
                <a:lnTo>
                  <a:pt x="0" y="0"/>
                </a:lnTo>
                <a:lnTo>
                  <a:pt x="0" y="606551"/>
                </a:lnTo>
                <a:close/>
              </a:path>
            </a:pathLst>
          </a:custGeom>
          <a:ln w="25399">
            <a:solidFill>
              <a:srgbClr val="4F81BC"/>
            </a:solidFill>
          </a:ln>
        </p:spPr>
        <p:txBody>
          <a:bodyPr wrap="square" lIns="0" tIns="0" rIns="0" bIns="0" rtlCol="0"/>
          <a:lstStyle/>
          <a:p/>
        </p:txBody>
      </p:sp>
      <p:sp>
        <p:nvSpPr>
          <p:cNvPr id="15" name="object 15"/>
          <p:cNvSpPr/>
          <p:nvPr/>
        </p:nvSpPr>
        <p:spPr>
          <a:xfrm>
            <a:off x="2393441" y="3457194"/>
            <a:ext cx="5760720" cy="413384"/>
          </a:xfrm>
          <a:custGeom>
            <a:avLst/>
            <a:gdLst/>
            <a:ahLst/>
            <a:cxnLst/>
            <a:rect l="l" t="t" r="r" b="b"/>
            <a:pathLst>
              <a:path w="5760720" h="413385">
                <a:moveTo>
                  <a:pt x="5691886" y="0"/>
                </a:moveTo>
                <a:lnTo>
                  <a:pt x="68834" y="0"/>
                </a:lnTo>
                <a:lnTo>
                  <a:pt x="42042" y="5415"/>
                </a:lnTo>
                <a:lnTo>
                  <a:pt x="20162" y="20177"/>
                </a:lnTo>
                <a:lnTo>
                  <a:pt x="5410" y="42058"/>
                </a:lnTo>
                <a:lnTo>
                  <a:pt x="0" y="68833"/>
                </a:lnTo>
                <a:lnTo>
                  <a:pt x="0" y="344169"/>
                </a:lnTo>
                <a:lnTo>
                  <a:pt x="5410" y="370945"/>
                </a:lnTo>
                <a:lnTo>
                  <a:pt x="20162" y="392826"/>
                </a:lnTo>
                <a:lnTo>
                  <a:pt x="42042" y="407588"/>
                </a:lnTo>
                <a:lnTo>
                  <a:pt x="68834" y="413003"/>
                </a:lnTo>
                <a:lnTo>
                  <a:pt x="5691886" y="413003"/>
                </a:lnTo>
                <a:lnTo>
                  <a:pt x="5718661" y="407588"/>
                </a:lnTo>
                <a:lnTo>
                  <a:pt x="5740542" y="392826"/>
                </a:lnTo>
                <a:lnTo>
                  <a:pt x="5755304" y="370945"/>
                </a:lnTo>
                <a:lnTo>
                  <a:pt x="5760720" y="344169"/>
                </a:lnTo>
                <a:lnTo>
                  <a:pt x="5760720" y="68833"/>
                </a:lnTo>
                <a:lnTo>
                  <a:pt x="5755304" y="42058"/>
                </a:lnTo>
                <a:lnTo>
                  <a:pt x="5740542" y="20177"/>
                </a:lnTo>
                <a:lnTo>
                  <a:pt x="5718661" y="5415"/>
                </a:lnTo>
                <a:lnTo>
                  <a:pt x="5691886" y="0"/>
                </a:lnTo>
                <a:close/>
              </a:path>
            </a:pathLst>
          </a:custGeom>
          <a:solidFill>
            <a:srgbClr val="4F81BC"/>
          </a:solidFill>
        </p:spPr>
        <p:txBody>
          <a:bodyPr wrap="square" lIns="0" tIns="0" rIns="0" bIns="0" rtlCol="0"/>
          <a:lstStyle/>
          <a:p/>
        </p:txBody>
      </p:sp>
      <p:sp>
        <p:nvSpPr>
          <p:cNvPr id="16" name="object 16"/>
          <p:cNvSpPr/>
          <p:nvPr/>
        </p:nvSpPr>
        <p:spPr>
          <a:xfrm>
            <a:off x="2393441" y="3457194"/>
            <a:ext cx="5760720" cy="413384"/>
          </a:xfrm>
          <a:custGeom>
            <a:avLst/>
            <a:gdLst/>
            <a:ahLst/>
            <a:cxnLst/>
            <a:rect l="l" t="t" r="r" b="b"/>
            <a:pathLst>
              <a:path w="5760720" h="413385">
                <a:moveTo>
                  <a:pt x="0" y="68833"/>
                </a:moveTo>
                <a:lnTo>
                  <a:pt x="5410" y="42058"/>
                </a:lnTo>
                <a:lnTo>
                  <a:pt x="20162" y="20177"/>
                </a:lnTo>
                <a:lnTo>
                  <a:pt x="42042" y="5415"/>
                </a:lnTo>
                <a:lnTo>
                  <a:pt x="68834" y="0"/>
                </a:lnTo>
                <a:lnTo>
                  <a:pt x="5691886" y="0"/>
                </a:lnTo>
                <a:lnTo>
                  <a:pt x="5718661" y="5415"/>
                </a:lnTo>
                <a:lnTo>
                  <a:pt x="5740542" y="20177"/>
                </a:lnTo>
                <a:lnTo>
                  <a:pt x="5755304" y="42058"/>
                </a:lnTo>
                <a:lnTo>
                  <a:pt x="5760720" y="68833"/>
                </a:lnTo>
                <a:lnTo>
                  <a:pt x="5760720" y="344169"/>
                </a:lnTo>
                <a:lnTo>
                  <a:pt x="5755304" y="370945"/>
                </a:lnTo>
                <a:lnTo>
                  <a:pt x="5740542" y="392826"/>
                </a:lnTo>
                <a:lnTo>
                  <a:pt x="5718661" y="407588"/>
                </a:lnTo>
                <a:lnTo>
                  <a:pt x="5691886" y="413003"/>
                </a:lnTo>
                <a:lnTo>
                  <a:pt x="68834" y="413003"/>
                </a:lnTo>
                <a:lnTo>
                  <a:pt x="42042" y="407588"/>
                </a:lnTo>
                <a:lnTo>
                  <a:pt x="20162" y="392826"/>
                </a:lnTo>
                <a:lnTo>
                  <a:pt x="5410" y="370945"/>
                </a:lnTo>
                <a:lnTo>
                  <a:pt x="0" y="344169"/>
                </a:lnTo>
                <a:lnTo>
                  <a:pt x="0" y="68833"/>
                </a:lnTo>
                <a:close/>
              </a:path>
            </a:pathLst>
          </a:custGeom>
          <a:ln w="25399">
            <a:solidFill>
              <a:srgbClr val="FFFFFF"/>
            </a:solidFill>
          </a:ln>
        </p:spPr>
        <p:txBody>
          <a:bodyPr wrap="square" lIns="0" tIns="0" rIns="0" bIns="0" rtlCol="0"/>
          <a:lstStyle/>
          <a:p/>
        </p:txBody>
      </p:sp>
      <p:sp>
        <p:nvSpPr>
          <p:cNvPr id="17" name="object 17"/>
          <p:cNvSpPr txBox="1"/>
          <p:nvPr/>
        </p:nvSpPr>
        <p:spPr>
          <a:xfrm>
            <a:off x="2607360" y="3525723"/>
            <a:ext cx="3325495" cy="636270"/>
          </a:xfrm>
          <a:prstGeom prst="rect">
            <a:avLst/>
          </a:prstGeom>
        </p:spPr>
        <p:txBody>
          <a:bodyPr vert="horz" wrap="square" lIns="0" tIns="13335" rIns="0" bIns="0" rtlCol="0">
            <a:spAutoFit/>
          </a:bodyPr>
          <a:lstStyle/>
          <a:p>
            <a:pPr marL="22860">
              <a:lnSpc>
                <a:spcPct val="100000"/>
              </a:lnSpc>
              <a:spcBef>
                <a:spcPts val="105"/>
              </a:spcBef>
            </a:pPr>
            <a:r>
              <a:rPr sz="1400" dirty="0">
                <a:solidFill>
                  <a:srgbClr val="FFFFFF"/>
                </a:solidFill>
                <a:latin typeface="宋体" panose="02010600030101010101" pitchFamily="2" charset="-122"/>
                <a:cs typeface="宋体" panose="02010600030101010101" pitchFamily="2" charset="-122"/>
              </a:rPr>
              <a:t>一致性</a:t>
            </a:r>
            <a:endParaRPr sz="1400">
              <a:latin typeface="宋体" panose="02010600030101010101" pitchFamily="2" charset="-122"/>
              <a:cs typeface="宋体" panose="02010600030101010101" pitchFamily="2" charset="-122"/>
            </a:endParaRPr>
          </a:p>
          <a:p>
            <a:pPr>
              <a:lnSpc>
                <a:spcPct val="100000"/>
              </a:lnSpc>
            </a:pPr>
            <a:endParaRPr sz="1250">
              <a:latin typeface="Times New Roman" panose="02020603050405020304"/>
              <a:cs typeface="Times New Roman" panose="02020603050405020304"/>
            </a:endParaRPr>
          </a:p>
          <a:p>
            <a:pPr marL="127000" indent="-114300">
              <a:lnSpc>
                <a:spcPct val="100000"/>
              </a:lnSpc>
              <a:buFont typeface="Calibri" panose="020F0502020204030204"/>
              <a:buChar char="•"/>
              <a:tabLst>
                <a:tab pos="127000" algn="l"/>
              </a:tabLst>
            </a:pPr>
            <a:r>
              <a:rPr sz="1400" dirty="0">
                <a:latin typeface="宋体" panose="02010600030101010101" pitchFamily="2" charset="-122"/>
                <a:cs typeface="宋体" panose="02010600030101010101" pitchFamily="2" charset="-122"/>
              </a:rPr>
              <a:t>能够对</a:t>
            </a:r>
            <a:r>
              <a:rPr sz="1400" dirty="0">
                <a:latin typeface="Calibri" panose="020F0502020204030204"/>
                <a:cs typeface="Calibri" panose="020F0502020204030204"/>
              </a:rPr>
              <a:t>GHG</a:t>
            </a:r>
            <a:r>
              <a:rPr sz="1400" dirty="0">
                <a:latin typeface="宋体" panose="02010600030101010101" pitchFamily="2" charset="-122"/>
                <a:cs typeface="宋体" panose="02010600030101010101" pitchFamily="2" charset="-122"/>
              </a:rPr>
              <a:t>相关信息</a:t>
            </a:r>
            <a:r>
              <a:rPr sz="1400" spc="-15" dirty="0">
                <a:latin typeface="宋体" panose="02010600030101010101" pitchFamily="2" charset="-122"/>
                <a:cs typeface="宋体" panose="02010600030101010101" pitchFamily="2" charset="-122"/>
              </a:rPr>
              <a:t>进</a:t>
            </a:r>
            <a:r>
              <a:rPr sz="1400" dirty="0">
                <a:latin typeface="宋体" panose="02010600030101010101" pitchFamily="2" charset="-122"/>
                <a:cs typeface="宋体" panose="02010600030101010101" pitchFamily="2" charset="-122"/>
              </a:rPr>
              <a:t>行有</a:t>
            </a:r>
            <a:r>
              <a:rPr sz="1400" spc="-15" dirty="0">
                <a:latin typeface="宋体" panose="02010600030101010101" pitchFamily="2" charset="-122"/>
                <a:cs typeface="宋体" panose="02010600030101010101" pitchFamily="2" charset="-122"/>
              </a:rPr>
              <a:t>意</a:t>
            </a:r>
            <a:r>
              <a:rPr sz="1400" dirty="0">
                <a:latin typeface="宋体" panose="02010600030101010101" pitchFamily="2" charset="-122"/>
                <a:cs typeface="宋体" panose="02010600030101010101" pitchFamily="2" charset="-122"/>
              </a:rPr>
              <a:t>义的</a:t>
            </a:r>
            <a:r>
              <a:rPr sz="1400" spc="-15" dirty="0">
                <a:latin typeface="宋体" panose="02010600030101010101" pitchFamily="2" charset="-122"/>
                <a:cs typeface="宋体" panose="02010600030101010101" pitchFamily="2" charset="-122"/>
              </a:rPr>
              <a:t>比</a:t>
            </a:r>
            <a:r>
              <a:rPr sz="1400" dirty="0">
                <a:latin typeface="宋体" panose="02010600030101010101" pitchFamily="2" charset="-122"/>
                <a:cs typeface="宋体" panose="02010600030101010101" pitchFamily="2" charset="-122"/>
              </a:rPr>
              <a:t>较。</a:t>
            </a:r>
            <a:endParaRPr sz="1400">
              <a:latin typeface="宋体" panose="02010600030101010101" pitchFamily="2" charset="-122"/>
              <a:cs typeface="宋体" panose="02010600030101010101" pitchFamily="2" charset="-122"/>
            </a:endParaRPr>
          </a:p>
        </p:txBody>
      </p:sp>
      <p:sp>
        <p:nvSpPr>
          <p:cNvPr id="18" name="object 18"/>
          <p:cNvSpPr/>
          <p:nvPr/>
        </p:nvSpPr>
        <p:spPr>
          <a:xfrm>
            <a:off x="1981962" y="4552950"/>
            <a:ext cx="8229600" cy="607060"/>
          </a:xfrm>
          <a:custGeom>
            <a:avLst/>
            <a:gdLst/>
            <a:ahLst/>
            <a:cxnLst/>
            <a:rect l="l" t="t" r="r" b="b"/>
            <a:pathLst>
              <a:path w="8229600" h="607060">
                <a:moveTo>
                  <a:pt x="0" y="606551"/>
                </a:moveTo>
                <a:lnTo>
                  <a:pt x="8229600" y="606551"/>
                </a:lnTo>
                <a:lnTo>
                  <a:pt x="8229600" y="0"/>
                </a:lnTo>
                <a:lnTo>
                  <a:pt x="0" y="0"/>
                </a:lnTo>
                <a:lnTo>
                  <a:pt x="0" y="606551"/>
                </a:lnTo>
                <a:close/>
              </a:path>
            </a:pathLst>
          </a:custGeom>
          <a:solidFill>
            <a:srgbClr val="FFFFFF">
              <a:alpha val="90194"/>
            </a:srgbClr>
          </a:solidFill>
        </p:spPr>
        <p:txBody>
          <a:bodyPr wrap="square" lIns="0" tIns="0" rIns="0" bIns="0" rtlCol="0"/>
          <a:lstStyle/>
          <a:p/>
        </p:txBody>
      </p:sp>
      <p:sp>
        <p:nvSpPr>
          <p:cNvPr id="19" name="object 19"/>
          <p:cNvSpPr/>
          <p:nvPr/>
        </p:nvSpPr>
        <p:spPr>
          <a:xfrm>
            <a:off x="1981962" y="4552950"/>
            <a:ext cx="8229600" cy="607060"/>
          </a:xfrm>
          <a:custGeom>
            <a:avLst/>
            <a:gdLst/>
            <a:ahLst/>
            <a:cxnLst/>
            <a:rect l="l" t="t" r="r" b="b"/>
            <a:pathLst>
              <a:path w="8229600" h="607060">
                <a:moveTo>
                  <a:pt x="0" y="606551"/>
                </a:moveTo>
                <a:lnTo>
                  <a:pt x="8229600" y="606551"/>
                </a:lnTo>
                <a:lnTo>
                  <a:pt x="8229600" y="0"/>
                </a:lnTo>
                <a:lnTo>
                  <a:pt x="0" y="0"/>
                </a:lnTo>
                <a:lnTo>
                  <a:pt x="0" y="606551"/>
                </a:lnTo>
                <a:close/>
              </a:path>
            </a:pathLst>
          </a:custGeom>
          <a:ln w="25399">
            <a:solidFill>
              <a:srgbClr val="4F81BC"/>
            </a:solidFill>
          </a:ln>
        </p:spPr>
        <p:txBody>
          <a:bodyPr wrap="square" lIns="0" tIns="0" rIns="0" bIns="0" rtlCol="0"/>
          <a:lstStyle/>
          <a:p/>
        </p:txBody>
      </p:sp>
      <p:sp>
        <p:nvSpPr>
          <p:cNvPr id="20" name="object 20"/>
          <p:cNvSpPr/>
          <p:nvPr/>
        </p:nvSpPr>
        <p:spPr>
          <a:xfrm>
            <a:off x="2393441" y="4345685"/>
            <a:ext cx="5760720" cy="413384"/>
          </a:xfrm>
          <a:custGeom>
            <a:avLst/>
            <a:gdLst/>
            <a:ahLst/>
            <a:cxnLst/>
            <a:rect l="l" t="t" r="r" b="b"/>
            <a:pathLst>
              <a:path w="5760720" h="413385">
                <a:moveTo>
                  <a:pt x="5691886" y="0"/>
                </a:moveTo>
                <a:lnTo>
                  <a:pt x="68834" y="0"/>
                </a:lnTo>
                <a:lnTo>
                  <a:pt x="42042" y="5415"/>
                </a:lnTo>
                <a:lnTo>
                  <a:pt x="20162" y="20177"/>
                </a:lnTo>
                <a:lnTo>
                  <a:pt x="5410" y="42058"/>
                </a:lnTo>
                <a:lnTo>
                  <a:pt x="0" y="68833"/>
                </a:lnTo>
                <a:lnTo>
                  <a:pt x="0" y="344169"/>
                </a:lnTo>
                <a:lnTo>
                  <a:pt x="5410" y="370945"/>
                </a:lnTo>
                <a:lnTo>
                  <a:pt x="20162" y="392826"/>
                </a:lnTo>
                <a:lnTo>
                  <a:pt x="42042" y="407588"/>
                </a:lnTo>
                <a:lnTo>
                  <a:pt x="68834" y="413003"/>
                </a:lnTo>
                <a:lnTo>
                  <a:pt x="5691886" y="413003"/>
                </a:lnTo>
                <a:lnTo>
                  <a:pt x="5718661" y="407588"/>
                </a:lnTo>
                <a:lnTo>
                  <a:pt x="5740542" y="392826"/>
                </a:lnTo>
                <a:lnTo>
                  <a:pt x="5755304" y="370945"/>
                </a:lnTo>
                <a:lnTo>
                  <a:pt x="5760720" y="344169"/>
                </a:lnTo>
                <a:lnTo>
                  <a:pt x="5760720" y="68833"/>
                </a:lnTo>
                <a:lnTo>
                  <a:pt x="5755304" y="42058"/>
                </a:lnTo>
                <a:lnTo>
                  <a:pt x="5740542" y="20177"/>
                </a:lnTo>
                <a:lnTo>
                  <a:pt x="5718661" y="5415"/>
                </a:lnTo>
                <a:lnTo>
                  <a:pt x="5691886" y="0"/>
                </a:lnTo>
                <a:close/>
              </a:path>
            </a:pathLst>
          </a:custGeom>
          <a:solidFill>
            <a:srgbClr val="4F81BC"/>
          </a:solidFill>
        </p:spPr>
        <p:txBody>
          <a:bodyPr wrap="square" lIns="0" tIns="0" rIns="0" bIns="0" rtlCol="0"/>
          <a:lstStyle/>
          <a:p/>
        </p:txBody>
      </p:sp>
      <p:sp>
        <p:nvSpPr>
          <p:cNvPr id="21" name="object 21"/>
          <p:cNvSpPr/>
          <p:nvPr/>
        </p:nvSpPr>
        <p:spPr>
          <a:xfrm>
            <a:off x="2393441" y="4345685"/>
            <a:ext cx="5760720" cy="413384"/>
          </a:xfrm>
          <a:custGeom>
            <a:avLst/>
            <a:gdLst/>
            <a:ahLst/>
            <a:cxnLst/>
            <a:rect l="l" t="t" r="r" b="b"/>
            <a:pathLst>
              <a:path w="5760720" h="413385">
                <a:moveTo>
                  <a:pt x="0" y="68833"/>
                </a:moveTo>
                <a:lnTo>
                  <a:pt x="5410" y="42058"/>
                </a:lnTo>
                <a:lnTo>
                  <a:pt x="20162" y="20177"/>
                </a:lnTo>
                <a:lnTo>
                  <a:pt x="42042" y="5415"/>
                </a:lnTo>
                <a:lnTo>
                  <a:pt x="68834" y="0"/>
                </a:lnTo>
                <a:lnTo>
                  <a:pt x="5691886" y="0"/>
                </a:lnTo>
                <a:lnTo>
                  <a:pt x="5718661" y="5415"/>
                </a:lnTo>
                <a:lnTo>
                  <a:pt x="5740542" y="20177"/>
                </a:lnTo>
                <a:lnTo>
                  <a:pt x="5755304" y="42058"/>
                </a:lnTo>
                <a:lnTo>
                  <a:pt x="5760720" y="68833"/>
                </a:lnTo>
                <a:lnTo>
                  <a:pt x="5760720" y="344169"/>
                </a:lnTo>
                <a:lnTo>
                  <a:pt x="5755304" y="370945"/>
                </a:lnTo>
                <a:lnTo>
                  <a:pt x="5740542" y="392826"/>
                </a:lnTo>
                <a:lnTo>
                  <a:pt x="5718661" y="407588"/>
                </a:lnTo>
                <a:lnTo>
                  <a:pt x="5691886" y="413003"/>
                </a:lnTo>
                <a:lnTo>
                  <a:pt x="68834" y="413003"/>
                </a:lnTo>
                <a:lnTo>
                  <a:pt x="42042" y="407588"/>
                </a:lnTo>
                <a:lnTo>
                  <a:pt x="20162" y="392826"/>
                </a:lnTo>
                <a:lnTo>
                  <a:pt x="5410" y="370945"/>
                </a:lnTo>
                <a:lnTo>
                  <a:pt x="0" y="344169"/>
                </a:lnTo>
                <a:lnTo>
                  <a:pt x="0" y="68833"/>
                </a:lnTo>
                <a:close/>
              </a:path>
            </a:pathLst>
          </a:custGeom>
          <a:ln w="25399">
            <a:solidFill>
              <a:srgbClr val="FFFFFF"/>
            </a:solidFill>
          </a:ln>
        </p:spPr>
        <p:txBody>
          <a:bodyPr wrap="square" lIns="0" tIns="0" rIns="0" bIns="0" rtlCol="0"/>
          <a:lstStyle/>
          <a:p/>
        </p:txBody>
      </p:sp>
      <p:sp>
        <p:nvSpPr>
          <p:cNvPr id="22" name="object 22"/>
          <p:cNvSpPr txBox="1"/>
          <p:nvPr/>
        </p:nvSpPr>
        <p:spPr>
          <a:xfrm>
            <a:off x="2607360" y="4415154"/>
            <a:ext cx="3701415" cy="635635"/>
          </a:xfrm>
          <a:prstGeom prst="rect">
            <a:avLst/>
          </a:prstGeom>
        </p:spPr>
        <p:txBody>
          <a:bodyPr vert="horz" wrap="square" lIns="0" tIns="12700" rIns="0" bIns="0" rtlCol="0">
            <a:spAutoFit/>
          </a:bodyPr>
          <a:lstStyle/>
          <a:p>
            <a:pPr marL="22860">
              <a:lnSpc>
                <a:spcPct val="100000"/>
              </a:lnSpc>
              <a:spcBef>
                <a:spcPts val="100"/>
              </a:spcBef>
            </a:pPr>
            <a:r>
              <a:rPr sz="1400" dirty="0">
                <a:solidFill>
                  <a:srgbClr val="FFFFFF"/>
                </a:solidFill>
                <a:latin typeface="宋体" panose="02010600030101010101" pitchFamily="2" charset="-122"/>
                <a:cs typeface="宋体" panose="02010600030101010101" pitchFamily="2" charset="-122"/>
              </a:rPr>
              <a:t>准确性</a:t>
            </a:r>
            <a:endParaRPr sz="1400">
              <a:latin typeface="宋体" panose="02010600030101010101" pitchFamily="2" charset="-122"/>
              <a:cs typeface="宋体" panose="02010600030101010101" pitchFamily="2" charset="-122"/>
            </a:endParaRPr>
          </a:p>
          <a:p>
            <a:pPr>
              <a:lnSpc>
                <a:spcPct val="100000"/>
              </a:lnSpc>
            </a:pPr>
            <a:endParaRPr sz="1250">
              <a:latin typeface="Times New Roman" panose="02020603050405020304"/>
              <a:cs typeface="Times New Roman" panose="02020603050405020304"/>
            </a:endParaRPr>
          </a:p>
          <a:p>
            <a:pPr marL="127000" indent="-114300">
              <a:lnSpc>
                <a:spcPct val="100000"/>
              </a:lnSpc>
              <a:buFont typeface="Calibri" panose="020F0502020204030204"/>
              <a:buChar char="•"/>
              <a:tabLst>
                <a:tab pos="127000" algn="l"/>
              </a:tabLst>
            </a:pPr>
            <a:r>
              <a:rPr sz="1400" dirty="0">
                <a:latin typeface="宋体" panose="02010600030101010101" pitchFamily="2" charset="-122"/>
                <a:cs typeface="宋体" panose="02010600030101010101" pitchFamily="2" charset="-122"/>
              </a:rPr>
              <a:t>在实际可行时尽可能地</a:t>
            </a:r>
            <a:r>
              <a:rPr sz="1400" spc="-15" dirty="0">
                <a:latin typeface="宋体" panose="02010600030101010101" pitchFamily="2" charset="-122"/>
                <a:cs typeface="宋体" panose="02010600030101010101" pitchFamily="2" charset="-122"/>
              </a:rPr>
              <a:t>减</a:t>
            </a:r>
            <a:r>
              <a:rPr sz="1400" dirty="0">
                <a:latin typeface="宋体" panose="02010600030101010101" pitchFamily="2" charset="-122"/>
                <a:cs typeface="宋体" panose="02010600030101010101" pitchFamily="2" charset="-122"/>
              </a:rPr>
              <a:t>少偏</a:t>
            </a:r>
            <a:r>
              <a:rPr sz="1400" spc="-15" dirty="0">
                <a:latin typeface="宋体" panose="02010600030101010101" pitchFamily="2" charset="-122"/>
                <a:cs typeface="宋体" panose="02010600030101010101" pitchFamily="2" charset="-122"/>
              </a:rPr>
              <a:t>见</a:t>
            </a:r>
            <a:r>
              <a:rPr sz="1400" dirty="0">
                <a:latin typeface="宋体" panose="02010600030101010101" pitchFamily="2" charset="-122"/>
                <a:cs typeface="宋体" panose="02010600030101010101" pitchFamily="2" charset="-122"/>
              </a:rPr>
              <a:t>和不</a:t>
            </a:r>
            <a:r>
              <a:rPr sz="1400" spc="-15" dirty="0">
                <a:latin typeface="宋体" panose="02010600030101010101" pitchFamily="2" charset="-122"/>
                <a:cs typeface="宋体" panose="02010600030101010101" pitchFamily="2" charset="-122"/>
              </a:rPr>
              <a:t>确</a:t>
            </a:r>
            <a:r>
              <a:rPr sz="1400" dirty="0">
                <a:latin typeface="宋体" panose="02010600030101010101" pitchFamily="2" charset="-122"/>
                <a:cs typeface="宋体" panose="02010600030101010101" pitchFamily="2" charset="-122"/>
              </a:rPr>
              <a:t>定性。</a:t>
            </a:r>
            <a:endParaRPr sz="1400">
              <a:latin typeface="宋体" panose="02010600030101010101" pitchFamily="2" charset="-122"/>
              <a:cs typeface="宋体" panose="02010600030101010101" pitchFamily="2" charset="-122"/>
            </a:endParaRPr>
          </a:p>
        </p:txBody>
      </p:sp>
      <p:sp>
        <p:nvSpPr>
          <p:cNvPr id="23" name="object 23"/>
          <p:cNvSpPr/>
          <p:nvPr/>
        </p:nvSpPr>
        <p:spPr>
          <a:xfrm>
            <a:off x="1981962" y="5441441"/>
            <a:ext cx="8229600" cy="607060"/>
          </a:xfrm>
          <a:custGeom>
            <a:avLst/>
            <a:gdLst/>
            <a:ahLst/>
            <a:cxnLst/>
            <a:rect l="l" t="t" r="r" b="b"/>
            <a:pathLst>
              <a:path w="8229600" h="607060">
                <a:moveTo>
                  <a:pt x="0" y="606551"/>
                </a:moveTo>
                <a:lnTo>
                  <a:pt x="8229600" y="606551"/>
                </a:lnTo>
                <a:lnTo>
                  <a:pt x="8229600" y="0"/>
                </a:lnTo>
                <a:lnTo>
                  <a:pt x="0" y="0"/>
                </a:lnTo>
                <a:lnTo>
                  <a:pt x="0" y="606551"/>
                </a:lnTo>
                <a:close/>
              </a:path>
            </a:pathLst>
          </a:custGeom>
          <a:solidFill>
            <a:srgbClr val="FFFFFF">
              <a:alpha val="90194"/>
            </a:srgbClr>
          </a:solidFill>
        </p:spPr>
        <p:txBody>
          <a:bodyPr wrap="square" lIns="0" tIns="0" rIns="0" bIns="0" rtlCol="0"/>
          <a:lstStyle/>
          <a:p/>
        </p:txBody>
      </p:sp>
      <p:sp>
        <p:nvSpPr>
          <p:cNvPr id="24" name="object 24"/>
          <p:cNvSpPr/>
          <p:nvPr/>
        </p:nvSpPr>
        <p:spPr>
          <a:xfrm>
            <a:off x="1981962" y="5441441"/>
            <a:ext cx="8229600" cy="607060"/>
          </a:xfrm>
          <a:custGeom>
            <a:avLst/>
            <a:gdLst/>
            <a:ahLst/>
            <a:cxnLst/>
            <a:rect l="l" t="t" r="r" b="b"/>
            <a:pathLst>
              <a:path w="8229600" h="607060">
                <a:moveTo>
                  <a:pt x="0" y="606551"/>
                </a:moveTo>
                <a:lnTo>
                  <a:pt x="8229600" y="606551"/>
                </a:lnTo>
                <a:lnTo>
                  <a:pt x="8229600" y="0"/>
                </a:lnTo>
                <a:lnTo>
                  <a:pt x="0" y="0"/>
                </a:lnTo>
                <a:lnTo>
                  <a:pt x="0" y="606551"/>
                </a:lnTo>
                <a:close/>
              </a:path>
            </a:pathLst>
          </a:custGeom>
          <a:ln w="25399">
            <a:solidFill>
              <a:srgbClr val="4F81BC"/>
            </a:solidFill>
          </a:ln>
        </p:spPr>
        <p:txBody>
          <a:bodyPr wrap="square" lIns="0" tIns="0" rIns="0" bIns="0" rtlCol="0"/>
          <a:lstStyle/>
          <a:p/>
        </p:txBody>
      </p:sp>
      <p:sp>
        <p:nvSpPr>
          <p:cNvPr id="25" name="object 25"/>
          <p:cNvSpPr/>
          <p:nvPr/>
        </p:nvSpPr>
        <p:spPr>
          <a:xfrm>
            <a:off x="2393441" y="5234178"/>
            <a:ext cx="5760720" cy="414655"/>
          </a:xfrm>
          <a:custGeom>
            <a:avLst/>
            <a:gdLst/>
            <a:ahLst/>
            <a:cxnLst/>
            <a:rect l="l" t="t" r="r" b="b"/>
            <a:pathLst>
              <a:path w="5760720" h="414654">
                <a:moveTo>
                  <a:pt x="5691632" y="0"/>
                </a:moveTo>
                <a:lnTo>
                  <a:pt x="69088" y="0"/>
                </a:lnTo>
                <a:lnTo>
                  <a:pt x="42198" y="5437"/>
                </a:lnTo>
                <a:lnTo>
                  <a:pt x="20237" y="20256"/>
                </a:lnTo>
                <a:lnTo>
                  <a:pt x="5430" y="42219"/>
                </a:lnTo>
                <a:lnTo>
                  <a:pt x="0" y="69088"/>
                </a:lnTo>
                <a:lnTo>
                  <a:pt x="0" y="345440"/>
                </a:lnTo>
                <a:lnTo>
                  <a:pt x="5430" y="372329"/>
                </a:lnTo>
                <a:lnTo>
                  <a:pt x="20237" y="394290"/>
                </a:lnTo>
                <a:lnTo>
                  <a:pt x="42198" y="409097"/>
                </a:lnTo>
                <a:lnTo>
                  <a:pt x="69088" y="414528"/>
                </a:lnTo>
                <a:lnTo>
                  <a:pt x="5691632" y="414528"/>
                </a:lnTo>
                <a:lnTo>
                  <a:pt x="5718500" y="409097"/>
                </a:lnTo>
                <a:lnTo>
                  <a:pt x="5740463" y="394290"/>
                </a:lnTo>
                <a:lnTo>
                  <a:pt x="5755282" y="372329"/>
                </a:lnTo>
                <a:lnTo>
                  <a:pt x="5760720" y="345440"/>
                </a:lnTo>
                <a:lnTo>
                  <a:pt x="5760720" y="69088"/>
                </a:lnTo>
                <a:lnTo>
                  <a:pt x="5755282" y="42219"/>
                </a:lnTo>
                <a:lnTo>
                  <a:pt x="5740463" y="20256"/>
                </a:lnTo>
                <a:lnTo>
                  <a:pt x="5718500" y="5437"/>
                </a:lnTo>
                <a:lnTo>
                  <a:pt x="5691632" y="0"/>
                </a:lnTo>
                <a:close/>
              </a:path>
            </a:pathLst>
          </a:custGeom>
          <a:solidFill>
            <a:srgbClr val="4F81BC"/>
          </a:solidFill>
        </p:spPr>
        <p:txBody>
          <a:bodyPr wrap="square" lIns="0" tIns="0" rIns="0" bIns="0" rtlCol="0"/>
          <a:lstStyle/>
          <a:p/>
        </p:txBody>
      </p:sp>
      <p:sp>
        <p:nvSpPr>
          <p:cNvPr id="26" name="object 26"/>
          <p:cNvSpPr/>
          <p:nvPr/>
        </p:nvSpPr>
        <p:spPr>
          <a:xfrm>
            <a:off x="2393441" y="5234178"/>
            <a:ext cx="5760720" cy="414655"/>
          </a:xfrm>
          <a:custGeom>
            <a:avLst/>
            <a:gdLst/>
            <a:ahLst/>
            <a:cxnLst/>
            <a:rect l="l" t="t" r="r" b="b"/>
            <a:pathLst>
              <a:path w="5760720" h="414654">
                <a:moveTo>
                  <a:pt x="0" y="69088"/>
                </a:moveTo>
                <a:lnTo>
                  <a:pt x="5430" y="42219"/>
                </a:lnTo>
                <a:lnTo>
                  <a:pt x="20237" y="20256"/>
                </a:lnTo>
                <a:lnTo>
                  <a:pt x="42198" y="5437"/>
                </a:lnTo>
                <a:lnTo>
                  <a:pt x="69088" y="0"/>
                </a:lnTo>
                <a:lnTo>
                  <a:pt x="5691632" y="0"/>
                </a:lnTo>
                <a:lnTo>
                  <a:pt x="5718500" y="5437"/>
                </a:lnTo>
                <a:lnTo>
                  <a:pt x="5740463" y="20256"/>
                </a:lnTo>
                <a:lnTo>
                  <a:pt x="5755282" y="42219"/>
                </a:lnTo>
                <a:lnTo>
                  <a:pt x="5760720" y="69088"/>
                </a:lnTo>
                <a:lnTo>
                  <a:pt x="5760720" y="345440"/>
                </a:lnTo>
                <a:lnTo>
                  <a:pt x="5755282" y="372329"/>
                </a:lnTo>
                <a:lnTo>
                  <a:pt x="5740463" y="394290"/>
                </a:lnTo>
                <a:lnTo>
                  <a:pt x="5718500" y="409097"/>
                </a:lnTo>
                <a:lnTo>
                  <a:pt x="5691632" y="414528"/>
                </a:lnTo>
                <a:lnTo>
                  <a:pt x="69088" y="414528"/>
                </a:lnTo>
                <a:lnTo>
                  <a:pt x="42198" y="409097"/>
                </a:lnTo>
                <a:lnTo>
                  <a:pt x="20237" y="394290"/>
                </a:lnTo>
                <a:lnTo>
                  <a:pt x="5430" y="372329"/>
                </a:lnTo>
                <a:lnTo>
                  <a:pt x="0" y="345440"/>
                </a:lnTo>
                <a:lnTo>
                  <a:pt x="0" y="69088"/>
                </a:lnTo>
                <a:close/>
              </a:path>
            </a:pathLst>
          </a:custGeom>
          <a:ln w="25400">
            <a:solidFill>
              <a:srgbClr val="FFFFFF"/>
            </a:solidFill>
          </a:ln>
        </p:spPr>
        <p:txBody>
          <a:bodyPr wrap="square" lIns="0" tIns="0" rIns="0" bIns="0" rtlCol="0"/>
          <a:lstStyle/>
          <a:p/>
        </p:txBody>
      </p:sp>
      <p:sp>
        <p:nvSpPr>
          <p:cNvPr id="27" name="object 27"/>
          <p:cNvSpPr txBox="1"/>
          <p:nvPr/>
        </p:nvSpPr>
        <p:spPr>
          <a:xfrm>
            <a:off x="2607360" y="5303901"/>
            <a:ext cx="5991860" cy="635635"/>
          </a:xfrm>
          <a:prstGeom prst="rect">
            <a:avLst/>
          </a:prstGeom>
        </p:spPr>
        <p:txBody>
          <a:bodyPr vert="horz" wrap="square" lIns="0" tIns="12700" rIns="0" bIns="0" rtlCol="0">
            <a:spAutoFit/>
          </a:bodyPr>
          <a:lstStyle/>
          <a:p>
            <a:pPr marL="22860">
              <a:lnSpc>
                <a:spcPct val="100000"/>
              </a:lnSpc>
              <a:spcBef>
                <a:spcPts val="100"/>
              </a:spcBef>
            </a:pPr>
            <a:r>
              <a:rPr sz="1400" dirty="0">
                <a:solidFill>
                  <a:srgbClr val="FFFFFF"/>
                </a:solidFill>
                <a:latin typeface="宋体" panose="02010600030101010101" pitchFamily="2" charset="-122"/>
                <a:cs typeface="宋体" panose="02010600030101010101" pitchFamily="2" charset="-122"/>
              </a:rPr>
              <a:t>透明性</a:t>
            </a:r>
            <a:endParaRPr sz="1400">
              <a:latin typeface="宋体" panose="02010600030101010101" pitchFamily="2" charset="-122"/>
              <a:cs typeface="宋体" panose="02010600030101010101" pitchFamily="2" charset="-122"/>
            </a:endParaRPr>
          </a:p>
          <a:p>
            <a:pPr>
              <a:lnSpc>
                <a:spcPct val="100000"/>
              </a:lnSpc>
            </a:pPr>
            <a:endParaRPr sz="1250">
              <a:latin typeface="Times New Roman" panose="02020603050405020304"/>
              <a:cs typeface="Times New Roman" panose="02020603050405020304"/>
            </a:endParaRPr>
          </a:p>
          <a:p>
            <a:pPr marL="127000" indent="-114300">
              <a:lnSpc>
                <a:spcPct val="100000"/>
              </a:lnSpc>
              <a:buFont typeface="Calibri" panose="020F0502020204030204"/>
              <a:buChar char="•"/>
              <a:tabLst>
                <a:tab pos="127000" algn="l"/>
              </a:tabLst>
            </a:pPr>
            <a:r>
              <a:rPr sz="1400" dirty="0">
                <a:latin typeface="宋体" panose="02010600030101010101" pitchFamily="2" charset="-122"/>
                <a:cs typeface="宋体" panose="02010600030101010101" pitchFamily="2" charset="-122"/>
              </a:rPr>
              <a:t>披露充分及适当的</a:t>
            </a:r>
            <a:r>
              <a:rPr sz="1400" spc="-5" dirty="0">
                <a:latin typeface="Calibri" panose="020F0502020204030204"/>
                <a:cs typeface="Calibri" panose="020F0502020204030204"/>
              </a:rPr>
              <a:t>GHG</a:t>
            </a:r>
            <a:r>
              <a:rPr sz="1400" dirty="0">
                <a:latin typeface="宋体" panose="02010600030101010101" pitchFamily="2" charset="-122"/>
                <a:cs typeface="宋体" panose="02010600030101010101" pitchFamily="2" charset="-122"/>
              </a:rPr>
              <a:t>信息</a:t>
            </a:r>
            <a:r>
              <a:rPr sz="1400" spc="-15" dirty="0">
                <a:latin typeface="宋体" panose="02010600030101010101" pitchFamily="2" charset="-122"/>
                <a:cs typeface="宋体" panose="02010600030101010101" pitchFamily="2" charset="-122"/>
              </a:rPr>
              <a:t>，</a:t>
            </a:r>
            <a:r>
              <a:rPr sz="1400" dirty="0">
                <a:latin typeface="宋体" panose="02010600030101010101" pitchFamily="2" charset="-122"/>
                <a:cs typeface="宋体" panose="02010600030101010101" pitchFamily="2" charset="-122"/>
              </a:rPr>
              <a:t>使目</a:t>
            </a:r>
            <a:r>
              <a:rPr sz="1400" spc="-15" dirty="0">
                <a:latin typeface="宋体" panose="02010600030101010101" pitchFamily="2" charset="-122"/>
                <a:cs typeface="宋体" panose="02010600030101010101" pitchFamily="2" charset="-122"/>
              </a:rPr>
              <a:t>标</a:t>
            </a:r>
            <a:r>
              <a:rPr sz="1400" dirty="0">
                <a:latin typeface="宋体" panose="02010600030101010101" pitchFamily="2" charset="-122"/>
                <a:cs typeface="宋体" panose="02010600030101010101" pitchFamily="2" charset="-122"/>
              </a:rPr>
              <a:t>用户</a:t>
            </a:r>
            <a:r>
              <a:rPr sz="1400" spc="-15" dirty="0">
                <a:latin typeface="宋体" panose="02010600030101010101" pitchFamily="2" charset="-122"/>
                <a:cs typeface="宋体" panose="02010600030101010101" pitchFamily="2" charset="-122"/>
              </a:rPr>
              <a:t>能</a:t>
            </a:r>
            <a:r>
              <a:rPr sz="1400" dirty="0">
                <a:latin typeface="宋体" panose="02010600030101010101" pitchFamily="2" charset="-122"/>
                <a:cs typeface="宋体" panose="02010600030101010101" pitchFamily="2" charset="-122"/>
              </a:rPr>
              <a:t>够在</a:t>
            </a:r>
            <a:r>
              <a:rPr sz="1400" spc="-15" dirty="0">
                <a:latin typeface="宋体" panose="02010600030101010101" pitchFamily="2" charset="-122"/>
                <a:cs typeface="宋体" panose="02010600030101010101" pitchFamily="2" charset="-122"/>
              </a:rPr>
              <a:t>合</a:t>
            </a:r>
            <a:r>
              <a:rPr sz="1400" dirty="0">
                <a:latin typeface="宋体" panose="02010600030101010101" pitchFamily="2" charset="-122"/>
                <a:cs typeface="宋体" panose="02010600030101010101" pitchFamily="2" charset="-122"/>
              </a:rPr>
              <a:t>理的</a:t>
            </a:r>
            <a:r>
              <a:rPr sz="1400" spc="-15" dirty="0">
                <a:latin typeface="宋体" panose="02010600030101010101" pitchFamily="2" charset="-122"/>
                <a:cs typeface="宋体" panose="02010600030101010101" pitchFamily="2" charset="-122"/>
              </a:rPr>
              <a:t>置</a:t>
            </a:r>
            <a:r>
              <a:rPr sz="1400" dirty="0">
                <a:latin typeface="宋体" panose="02010600030101010101" pitchFamily="2" charset="-122"/>
                <a:cs typeface="宋体" panose="02010600030101010101" pitchFamily="2" charset="-122"/>
              </a:rPr>
              <a:t>信度</a:t>
            </a:r>
            <a:r>
              <a:rPr sz="1400" spc="-15" dirty="0">
                <a:latin typeface="宋体" panose="02010600030101010101" pitchFamily="2" charset="-122"/>
                <a:cs typeface="宋体" panose="02010600030101010101" pitchFamily="2" charset="-122"/>
              </a:rPr>
              <a:t>内</a:t>
            </a:r>
            <a:r>
              <a:rPr sz="1400" dirty="0">
                <a:latin typeface="宋体" panose="02010600030101010101" pitchFamily="2" charset="-122"/>
                <a:cs typeface="宋体" panose="02010600030101010101" pitchFamily="2" charset="-122"/>
              </a:rPr>
              <a:t>做出</a:t>
            </a:r>
            <a:r>
              <a:rPr sz="1400" spc="-15" dirty="0">
                <a:latin typeface="宋体" panose="02010600030101010101" pitchFamily="2" charset="-122"/>
                <a:cs typeface="宋体" panose="02010600030101010101" pitchFamily="2" charset="-122"/>
              </a:rPr>
              <a:t>决</a:t>
            </a:r>
            <a:r>
              <a:rPr sz="1400" dirty="0">
                <a:latin typeface="宋体" panose="02010600030101010101" pitchFamily="2" charset="-122"/>
                <a:cs typeface="宋体" panose="02010600030101010101" pitchFamily="2" charset="-122"/>
              </a:rPr>
              <a:t>策。</a:t>
            </a:r>
            <a:endParaRPr sz="1400">
              <a:latin typeface="宋体" panose="02010600030101010101" pitchFamily="2" charset="-122"/>
              <a:cs typeface="宋体" panose="02010600030101010101" pitchFamily="2" charset="-122"/>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403725" y="2590800"/>
            <a:ext cx="3973830" cy="505460"/>
          </a:xfrm>
          <a:prstGeom prst="rect">
            <a:avLst/>
          </a:prstGeom>
        </p:spPr>
        <p:txBody>
          <a:bodyPr vert="horz" wrap="square" lIns="0" tIns="13335" rIns="0" bIns="0" rtlCol="0">
            <a:spAutoFit/>
          </a:bodyPr>
          <a:lstStyle/>
          <a:p>
            <a:pPr marL="12700">
              <a:lnSpc>
                <a:spcPct val="100000"/>
              </a:lnSpc>
              <a:spcBef>
                <a:spcPts val="105"/>
              </a:spcBef>
            </a:pPr>
            <a:r>
              <a:rPr spc="5" dirty="0">
                <a:solidFill>
                  <a:schemeClr val="tx2"/>
                </a:solidFill>
              </a:rPr>
              <a:t>第五</a:t>
            </a:r>
            <a:r>
              <a:rPr spc="-10" dirty="0">
                <a:solidFill>
                  <a:schemeClr val="tx2"/>
                </a:solidFill>
              </a:rPr>
              <a:t>部</a:t>
            </a:r>
            <a:r>
              <a:rPr spc="695" dirty="0">
                <a:solidFill>
                  <a:schemeClr val="tx2"/>
                </a:solidFill>
              </a:rPr>
              <a:t>分</a:t>
            </a:r>
            <a:r>
              <a:rPr lang="en-US" spc="695" dirty="0">
                <a:solidFill>
                  <a:schemeClr val="tx2"/>
                </a:solidFill>
              </a:rPr>
              <a:t> </a:t>
            </a:r>
            <a:r>
              <a:rPr spc="5" dirty="0">
                <a:solidFill>
                  <a:schemeClr val="tx2"/>
                </a:solidFill>
              </a:rPr>
              <a:t>盘查</a:t>
            </a:r>
            <a:r>
              <a:rPr spc="-10" dirty="0">
                <a:solidFill>
                  <a:schemeClr val="tx2"/>
                </a:solidFill>
              </a:rPr>
              <a:t>边界</a:t>
            </a:r>
            <a:endParaRPr spc="-10" dirty="0">
              <a:solidFill>
                <a:schemeClr val="tx2"/>
              </a:solidFill>
            </a:endParaRPr>
          </a:p>
        </p:txBody>
      </p:sp>
      <p:sp>
        <p:nvSpPr>
          <p:cNvPr id="3" name="object 3"/>
          <p:cNvSpPr txBox="1"/>
          <p:nvPr/>
        </p:nvSpPr>
        <p:spPr>
          <a:xfrm>
            <a:off x="2974594" y="3859148"/>
            <a:ext cx="3128645" cy="1583055"/>
          </a:xfrm>
          <a:prstGeom prst="rect">
            <a:avLst/>
          </a:prstGeom>
        </p:spPr>
        <p:txBody>
          <a:bodyPr vert="horz" wrap="square" lIns="0" tIns="12700" rIns="0" bIns="0" rtlCol="0">
            <a:spAutoFit/>
          </a:bodyPr>
          <a:lstStyle/>
          <a:p>
            <a:pPr marL="290195" lvl="1" indent="-278130">
              <a:lnSpc>
                <a:spcPct val="100000"/>
              </a:lnSpc>
              <a:spcBef>
                <a:spcPts val="100"/>
              </a:spcBef>
              <a:buSzPct val="94000"/>
              <a:buFont typeface="Calibri" panose="020F0502020204030204"/>
              <a:buAutoNum type="arabicPeriod"/>
              <a:tabLst>
                <a:tab pos="290830" algn="l"/>
              </a:tabLst>
            </a:pPr>
            <a:r>
              <a:rPr sz="1700" b="1" spc="5" dirty="0">
                <a:solidFill>
                  <a:schemeClr val="tx2"/>
                </a:solidFill>
                <a:latin typeface="幼圆" panose="02010509060101010101" charset="-122"/>
                <a:cs typeface="幼圆" panose="02010509060101010101" charset="-122"/>
              </a:rPr>
              <a:t>组织边界</a:t>
            </a:r>
            <a:endParaRPr sz="1700">
              <a:solidFill>
                <a:schemeClr val="tx2"/>
              </a:solidFill>
              <a:latin typeface="幼圆" panose="02010509060101010101" charset="-122"/>
              <a:cs typeface="幼圆" panose="02010509060101010101" charset="-122"/>
            </a:endParaRPr>
          </a:p>
          <a:p>
            <a:pPr marL="290830" lvl="1" indent="-278765">
              <a:lnSpc>
                <a:spcPct val="100000"/>
              </a:lnSpc>
              <a:buSzPct val="94000"/>
              <a:buFont typeface="Calibri" panose="020F0502020204030204"/>
              <a:buAutoNum type="arabicPeriod"/>
              <a:tabLst>
                <a:tab pos="291465" algn="l"/>
              </a:tabLst>
            </a:pPr>
            <a:r>
              <a:rPr sz="1700" b="1" dirty="0">
                <a:solidFill>
                  <a:schemeClr val="tx2"/>
                </a:solidFill>
                <a:latin typeface="幼圆" panose="02010509060101010101" charset="-122"/>
                <a:cs typeface="幼圆" panose="02010509060101010101" charset="-122"/>
              </a:rPr>
              <a:t>报告边界：</a:t>
            </a:r>
            <a:endParaRPr sz="1700">
              <a:solidFill>
                <a:schemeClr val="tx2"/>
              </a:solidFill>
              <a:latin typeface="幼圆" panose="02010509060101010101" charset="-122"/>
              <a:cs typeface="幼圆" panose="02010509060101010101" charset="-122"/>
            </a:endParaRPr>
          </a:p>
          <a:p>
            <a:pPr marL="1178560" lvl="2" indent="-445770">
              <a:lnSpc>
                <a:spcPct val="100000"/>
              </a:lnSpc>
              <a:spcBef>
                <a:spcPts val="5"/>
              </a:spcBef>
              <a:buSzPct val="94000"/>
              <a:buFont typeface="Arial" panose="020B0604020202020204" pitchFamily="34" charset="0"/>
              <a:buChar char="•"/>
              <a:tabLst>
                <a:tab pos="1179195" algn="l"/>
              </a:tabLst>
            </a:pPr>
            <a:r>
              <a:rPr sz="1700" b="1" spc="5" dirty="0">
                <a:solidFill>
                  <a:schemeClr val="tx2"/>
                </a:solidFill>
                <a:latin typeface="幼圆" panose="02010509060101010101" charset="-122"/>
                <a:cs typeface="幼圆" panose="02010509060101010101" charset="-122"/>
              </a:rPr>
              <a:t>建立报告边界</a:t>
            </a:r>
            <a:endParaRPr sz="1700">
              <a:solidFill>
                <a:schemeClr val="tx2"/>
              </a:solidFill>
              <a:latin typeface="幼圆" panose="02010509060101010101" charset="-122"/>
              <a:cs typeface="幼圆" panose="02010509060101010101" charset="-122"/>
            </a:endParaRPr>
          </a:p>
          <a:p>
            <a:pPr marL="1178560" lvl="2" indent="-445770">
              <a:lnSpc>
                <a:spcPct val="100000"/>
              </a:lnSpc>
              <a:buSzPct val="94000"/>
              <a:buFont typeface="Arial" panose="020B0604020202020204" pitchFamily="34" charset="0"/>
              <a:buChar char="•"/>
              <a:tabLst>
                <a:tab pos="1179195" algn="l"/>
              </a:tabLst>
            </a:pPr>
            <a:r>
              <a:rPr sz="1700" b="1" spc="5" dirty="0">
                <a:solidFill>
                  <a:schemeClr val="tx2"/>
                </a:solidFill>
                <a:latin typeface="幼圆" panose="02010509060101010101" charset="-122"/>
                <a:cs typeface="幼圆" panose="02010509060101010101" charset="-122"/>
              </a:rPr>
              <a:t>直接</a:t>
            </a:r>
            <a:r>
              <a:rPr sz="1700" b="1" spc="-5" dirty="0">
                <a:solidFill>
                  <a:schemeClr val="tx2"/>
                </a:solidFill>
                <a:latin typeface="Calibri" panose="020F0502020204030204"/>
                <a:cs typeface="Calibri" panose="020F0502020204030204"/>
              </a:rPr>
              <a:t>GHG</a:t>
            </a:r>
            <a:r>
              <a:rPr sz="1700" b="1" spc="5" dirty="0">
                <a:solidFill>
                  <a:schemeClr val="tx2"/>
                </a:solidFill>
                <a:latin typeface="幼圆" panose="02010509060101010101" charset="-122"/>
                <a:cs typeface="幼圆" panose="02010509060101010101" charset="-122"/>
              </a:rPr>
              <a:t>排放和清除</a:t>
            </a:r>
            <a:endParaRPr sz="1700">
              <a:solidFill>
                <a:schemeClr val="tx2"/>
              </a:solidFill>
              <a:latin typeface="幼圆" panose="02010509060101010101" charset="-122"/>
              <a:cs typeface="幼圆" panose="02010509060101010101" charset="-122"/>
            </a:endParaRPr>
          </a:p>
          <a:p>
            <a:pPr marL="1178560" lvl="2" indent="-445770">
              <a:lnSpc>
                <a:spcPct val="100000"/>
              </a:lnSpc>
              <a:buSzPct val="94000"/>
              <a:buFont typeface="Arial" panose="020B0604020202020204" pitchFamily="34" charset="0"/>
              <a:buChar char="•"/>
              <a:tabLst>
                <a:tab pos="1179195" algn="l"/>
              </a:tabLst>
            </a:pPr>
            <a:r>
              <a:rPr sz="1700" b="1" spc="5" dirty="0">
                <a:solidFill>
                  <a:schemeClr val="tx2"/>
                </a:solidFill>
                <a:latin typeface="幼圆" panose="02010509060101010101" charset="-122"/>
                <a:cs typeface="幼圆" panose="02010509060101010101" charset="-122"/>
              </a:rPr>
              <a:t>间接</a:t>
            </a:r>
            <a:r>
              <a:rPr sz="1700" b="1" spc="-5" dirty="0">
                <a:solidFill>
                  <a:schemeClr val="tx2"/>
                </a:solidFill>
                <a:latin typeface="Calibri" panose="020F0502020204030204"/>
                <a:cs typeface="Calibri" panose="020F0502020204030204"/>
              </a:rPr>
              <a:t>GHG</a:t>
            </a:r>
            <a:r>
              <a:rPr sz="1700" b="1" spc="5" dirty="0">
                <a:solidFill>
                  <a:schemeClr val="tx2"/>
                </a:solidFill>
                <a:latin typeface="幼圆" panose="02010509060101010101" charset="-122"/>
                <a:cs typeface="幼圆" panose="02010509060101010101" charset="-122"/>
              </a:rPr>
              <a:t>排放</a:t>
            </a:r>
            <a:endParaRPr sz="1700">
              <a:solidFill>
                <a:schemeClr val="tx2"/>
              </a:solidFill>
              <a:latin typeface="幼圆" panose="02010509060101010101" charset="-122"/>
              <a:cs typeface="幼圆" panose="02010509060101010101" charset="-122"/>
            </a:endParaRPr>
          </a:p>
          <a:p>
            <a:pPr marL="1225550" lvl="2" indent="-492760">
              <a:lnSpc>
                <a:spcPct val="100000"/>
              </a:lnSpc>
              <a:buSzPct val="94000"/>
              <a:buFont typeface="Arial" panose="020B0604020202020204" pitchFamily="34" charset="0"/>
              <a:buChar char="•"/>
              <a:tabLst>
                <a:tab pos="1226185" algn="l"/>
              </a:tabLst>
            </a:pPr>
            <a:r>
              <a:rPr sz="1700" b="1" spc="-5" dirty="0">
                <a:solidFill>
                  <a:schemeClr val="tx2"/>
                </a:solidFill>
                <a:latin typeface="Calibri" panose="020F0502020204030204"/>
                <a:cs typeface="Calibri" panose="020F0502020204030204"/>
              </a:rPr>
              <a:t>GHG</a:t>
            </a:r>
            <a:r>
              <a:rPr sz="1700" b="1" spc="5" dirty="0">
                <a:solidFill>
                  <a:schemeClr val="tx2"/>
                </a:solidFill>
                <a:latin typeface="幼圆" panose="02010509060101010101" charset="-122"/>
                <a:cs typeface="幼圆" panose="02010509060101010101" charset="-122"/>
              </a:rPr>
              <a:t>清单的类别</a:t>
            </a:r>
            <a:endParaRPr sz="1700" b="1" spc="5" dirty="0">
              <a:solidFill>
                <a:schemeClr val="tx2"/>
              </a:solidFill>
              <a:latin typeface="幼圆" panose="02010509060101010101" charset="-122"/>
              <a:cs typeface="幼圆" panose="02010509060101010101" charset="-122"/>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699888" y="1066926"/>
            <a:ext cx="2185670"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5.1</a:t>
            </a:r>
            <a:r>
              <a:rPr spc="10" dirty="0"/>
              <a:t>组织边界</a:t>
            </a:r>
            <a:endParaRPr spc="10" dirty="0"/>
          </a:p>
        </p:txBody>
      </p:sp>
      <p:sp>
        <p:nvSpPr>
          <p:cNvPr id="3" name="object 3"/>
          <p:cNvSpPr/>
          <p:nvPr/>
        </p:nvSpPr>
        <p:spPr>
          <a:xfrm>
            <a:off x="2108200" y="2285111"/>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108200" y="2650870"/>
            <a:ext cx="178308" cy="178308"/>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2108200" y="3016630"/>
            <a:ext cx="178308" cy="178308"/>
          </a:xfrm>
          <a:prstGeom prst="rect">
            <a:avLst/>
          </a:prstGeom>
          <a:blipFill>
            <a:blip r:embed="rId2" cstate="print"/>
            <a:stretch>
              <a:fillRect/>
            </a:stretch>
          </a:blipFill>
        </p:spPr>
        <p:txBody>
          <a:bodyPr wrap="square" lIns="0" tIns="0" rIns="0" bIns="0" rtlCol="0"/>
          <a:lstStyle/>
          <a:p/>
        </p:txBody>
      </p:sp>
      <p:sp>
        <p:nvSpPr>
          <p:cNvPr id="6" name="object 6"/>
          <p:cNvSpPr txBox="1"/>
          <p:nvPr/>
        </p:nvSpPr>
        <p:spPr>
          <a:xfrm>
            <a:off x="2438704" y="2133447"/>
            <a:ext cx="7157084" cy="1119505"/>
          </a:xfrm>
          <a:prstGeom prst="rect">
            <a:avLst/>
          </a:prstGeom>
        </p:spPr>
        <p:txBody>
          <a:bodyPr vert="horz" wrap="square" lIns="0" tIns="73660" rIns="0" bIns="0" rtlCol="0">
            <a:spAutoFit/>
          </a:bodyPr>
          <a:lstStyle/>
          <a:p>
            <a:pPr marL="12700">
              <a:lnSpc>
                <a:spcPct val="100000"/>
              </a:lnSpc>
              <a:spcBef>
                <a:spcPts val="580"/>
              </a:spcBef>
            </a:pPr>
            <a:r>
              <a:rPr sz="2000" b="1" spc="5" dirty="0">
                <a:latin typeface="幼圆" panose="02010509060101010101" charset="-122"/>
                <a:cs typeface="幼圆" panose="02010509060101010101" charset="-122"/>
              </a:rPr>
              <a:t>设施层次</a:t>
            </a:r>
            <a:r>
              <a:rPr sz="2000" b="1" spc="-5" dirty="0">
                <a:latin typeface="幼圆" panose="02010509060101010101" charset="-122"/>
                <a:cs typeface="幼圆" panose="02010509060101010101" charset="-122"/>
              </a:rPr>
              <a:t>数据</a:t>
            </a:r>
            <a:r>
              <a:rPr sz="2000" b="1" spc="5" dirty="0">
                <a:latin typeface="幼圆" panose="02010509060101010101" charset="-122"/>
                <a:cs typeface="幼圆" panose="02010509060101010101" charset="-122"/>
              </a:rPr>
              <a:t>合并为组</a:t>
            </a:r>
            <a:r>
              <a:rPr sz="2000" b="1" spc="-5" dirty="0">
                <a:latin typeface="幼圆" panose="02010509060101010101" charset="-122"/>
                <a:cs typeface="幼圆" panose="02010509060101010101" charset="-122"/>
              </a:rPr>
              <a:t>织层</a:t>
            </a:r>
            <a:r>
              <a:rPr sz="2000" b="1" spc="5" dirty="0">
                <a:latin typeface="幼圆" panose="02010509060101010101" charset="-122"/>
                <a:cs typeface="幼圆" panose="02010509060101010101" charset="-122"/>
              </a:rPr>
              <a:t>次数据的</a:t>
            </a:r>
            <a:r>
              <a:rPr sz="2000" b="1" spc="-5" dirty="0">
                <a:latin typeface="幼圆" panose="02010509060101010101" charset="-122"/>
                <a:cs typeface="幼圆" panose="02010509060101010101" charset="-122"/>
              </a:rPr>
              <a:t>方法</a:t>
            </a:r>
            <a:endParaRPr sz="2000">
              <a:latin typeface="幼圆" panose="02010509060101010101" charset="-122"/>
              <a:cs typeface="幼圆" panose="02010509060101010101" charset="-122"/>
            </a:endParaRPr>
          </a:p>
          <a:p>
            <a:pPr marL="12700" marR="5080">
              <a:lnSpc>
                <a:spcPct val="120000"/>
              </a:lnSpc>
            </a:pPr>
            <a:r>
              <a:rPr sz="2000" b="1" spc="15" dirty="0">
                <a:latin typeface="幼圆" panose="02010509060101010101" charset="-122"/>
                <a:cs typeface="幼圆" panose="02010509060101010101" charset="-122"/>
              </a:rPr>
              <a:t>至少</a:t>
            </a:r>
            <a:r>
              <a:rPr sz="2000" b="1" spc="5" dirty="0">
                <a:latin typeface="幼圆" panose="02010509060101010101" charset="-122"/>
                <a:cs typeface="幼圆" panose="02010509060101010101" charset="-122"/>
              </a:rPr>
              <a:t>在设施</a:t>
            </a:r>
            <a:r>
              <a:rPr sz="2000" b="1" spc="-5" dirty="0">
                <a:latin typeface="幼圆" panose="02010509060101010101" charset="-122"/>
                <a:cs typeface="幼圆" panose="02010509060101010101" charset="-122"/>
              </a:rPr>
              <a:t>层</a:t>
            </a:r>
            <a:r>
              <a:rPr sz="2000" b="1" spc="5" dirty="0">
                <a:latin typeface="幼圆" panose="02010509060101010101" charset="-122"/>
                <a:cs typeface="幼圆" panose="02010509060101010101" charset="-122"/>
              </a:rPr>
              <a:t>次上</a:t>
            </a:r>
            <a:r>
              <a:rPr sz="2000" b="1" spc="-5" dirty="0">
                <a:latin typeface="幼圆" panose="02010509060101010101" charset="-122"/>
                <a:cs typeface="幼圆" panose="02010509060101010101" charset="-122"/>
              </a:rPr>
              <a:t>按</a:t>
            </a:r>
            <a:r>
              <a:rPr sz="2000" b="1" spc="5" dirty="0">
                <a:latin typeface="幼圆" panose="02010509060101010101" charset="-122"/>
                <a:cs typeface="幼圆" panose="02010509060101010101" charset="-122"/>
              </a:rPr>
              <a:t>源、汇</a:t>
            </a:r>
            <a:r>
              <a:rPr sz="2000" b="1" spc="-5" dirty="0">
                <a:latin typeface="幼圆" panose="02010509060101010101" charset="-122"/>
                <a:cs typeface="幼圆" panose="02010509060101010101" charset="-122"/>
              </a:rPr>
              <a:t>和</a:t>
            </a:r>
            <a:r>
              <a:rPr sz="2000" b="1" spc="5" dirty="0">
                <a:latin typeface="幼圆" panose="02010509060101010101" charset="-122"/>
                <a:cs typeface="幼圆" panose="02010509060101010101" charset="-122"/>
              </a:rPr>
              <a:t>类型</a:t>
            </a:r>
            <a:r>
              <a:rPr sz="2000" b="1" spc="20" dirty="0">
                <a:latin typeface="幼圆" panose="02010509060101010101" charset="-122"/>
                <a:cs typeface="幼圆" panose="02010509060101010101" charset="-122"/>
              </a:rPr>
              <a:t>对</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数据进行记</a:t>
            </a:r>
            <a:r>
              <a:rPr sz="2000" b="1" spc="-5" dirty="0">
                <a:latin typeface="幼圆" panose="02010509060101010101" charset="-122"/>
                <a:cs typeface="幼圆" panose="02010509060101010101" charset="-122"/>
              </a:rPr>
              <a:t>录</a:t>
            </a:r>
            <a:r>
              <a:rPr sz="2000" b="1" spc="5" dirty="0">
                <a:latin typeface="幼圆" panose="02010509060101010101" charset="-122"/>
                <a:cs typeface="幼圆" panose="02010509060101010101" charset="-122"/>
              </a:rPr>
              <a:t>和量</a:t>
            </a:r>
            <a:r>
              <a:rPr sz="2000" b="1" spc="-5" dirty="0">
                <a:latin typeface="幼圆" panose="02010509060101010101" charset="-122"/>
                <a:cs typeface="幼圆" panose="02010509060101010101" charset="-122"/>
              </a:rPr>
              <a:t>化。 </a:t>
            </a:r>
            <a:r>
              <a:rPr sz="2000" b="1" spc="15" dirty="0">
                <a:latin typeface="幼圆" panose="02010509060101010101" charset="-122"/>
                <a:cs typeface="幼圆" panose="02010509060101010101" charset="-122"/>
              </a:rPr>
              <a:t>合并</a:t>
            </a:r>
            <a:r>
              <a:rPr sz="2000" b="1" spc="5" dirty="0">
                <a:latin typeface="幼圆" panose="02010509060101010101" charset="-122"/>
                <a:cs typeface="幼圆" panose="02010509060101010101" charset="-122"/>
              </a:rPr>
              <a:t>方法应与</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清单的预期</a:t>
            </a:r>
            <a:r>
              <a:rPr sz="2000" b="1" spc="-5" dirty="0">
                <a:latin typeface="幼圆" panose="02010509060101010101" charset="-122"/>
                <a:cs typeface="幼圆" panose="02010509060101010101" charset="-122"/>
              </a:rPr>
              <a:t>用</a:t>
            </a:r>
            <a:r>
              <a:rPr sz="2000" b="1" spc="5" dirty="0">
                <a:latin typeface="幼圆" panose="02010509060101010101" charset="-122"/>
                <a:cs typeface="幼圆" panose="02010509060101010101" charset="-122"/>
              </a:rPr>
              <a:t>途一</a:t>
            </a:r>
            <a:r>
              <a:rPr sz="2000" b="1" spc="-5" dirty="0">
                <a:latin typeface="幼圆" panose="02010509060101010101" charset="-122"/>
                <a:cs typeface="幼圆" panose="02010509060101010101" charset="-122"/>
              </a:rPr>
              <a:t>致。</a:t>
            </a:r>
            <a:endParaRPr sz="2000">
              <a:latin typeface="幼圆" panose="02010509060101010101" charset="-122"/>
              <a:cs typeface="幼圆" panose="02010509060101010101" charset="-122"/>
            </a:endParaRPr>
          </a:p>
        </p:txBody>
      </p:sp>
      <p:sp>
        <p:nvSpPr>
          <p:cNvPr id="7" name="object 7"/>
          <p:cNvSpPr/>
          <p:nvPr/>
        </p:nvSpPr>
        <p:spPr>
          <a:xfrm>
            <a:off x="3046475" y="4407408"/>
            <a:ext cx="1608582" cy="806957"/>
          </a:xfrm>
          <a:prstGeom prst="rect">
            <a:avLst/>
          </a:prstGeom>
          <a:blipFill>
            <a:blip r:embed="rId3" cstate="print"/>
            <a:stretch>
              <a:fillRect/>
            </a:stretch>
          </a:blipFill>
        </p:spPr>
        <p:txBody>
          <a:bodyPr wrap="square" lIns="0" tIns="0" rIns="0" bIns="0" rtlCol="0"/>
          <a:lstStyle/>
          <a:p/>
        </p:txBody>
      </p:sp>
      <p:sp>
        <p:nvSpPr>
          <p:cNvPr id="8" name="object 8"/>
          <p:cNvSpPr txBox="1"/>
          <p:nvPr/>
        </p:nvSpPr>
        <p:spPr>
          <a:xfrm>
            <a:off x="3327654" y="4621148"/>
            <a:ext cx="1049655" cy="320040"/>
          </a:xfrm>
          <a:prstGeom prst="rect">
            <a:avLst/>
          </a:prstGeom>
        </p:spPr>
        <p:txBody>
          <a:bodyPr vert="horz" wrap="square" lIns="0" tIns="12700" rIns="0" bIns="0" rtlCol="0">
            <a:spAutoFit/>
          </a:bodyPr>
          <a:lstStyle/>
          <a:p>
            <a:pPr marL="12700">
              <a:lnSpc>
                <a:spcPct val="100000"/>
              </a:lnSpc>
              <a:spcBef>
                <a:spcPts val="100"/>
              </a:spcBef>
            </a:pPr>
            <a:r>
              <a:rPr sz="2000" b="1" spc="5" dirty="0">
                <a:solidFill>
                  <a:srgbClr val="0F243E"/>
                </a:solidFill>
                <a:latin typeface="宋体" panose="02010600030101010101" pitchFamily="2" charset="-122"/>
                <a:cs typeface="宋体" panose="02010600030101010101" pitchFamily="2" charset="-122"/>
              </a:rPr>
              <a:t>组织边界</a:t>
            </a:r>
            <a:endParaRPr sz="2000">
              <a:latin typeface="宋体" panose="02010600030101010101" pitchFamily="2" charset="-122"/>
              <a:cs typeface="宋体" panose="02010600030101010101" pitchFamily="2" charset="-122"/>
            </a:endParaRPr>
          </a:p>
        </p:txBody>
      </p:sp>
      <p:sp>
        <p:nvSpPr>
          <p:cNvPr id="9" name="object 9"/>
          <p:cNvSpPr/>
          <p:nvPr/>
        </p:nvSpPr>
        <p:spPr>
          <a:xfrm>
            <a:off x="4653533" y="4351020"/>
            <a:ext cx="641350" cy="461009"/>
          </a:xfrm>
          <a:custGeom>
            <a:avLst/>
            <a:gdLst/>
            <a:ahLst/>
            <a:cxnLst/>
            <a:rect l="l" t="t" r="r" b="b"/>
            <a:pathLst>
              <a:path w="641350" h="461010">
                <a:moveTo>
                  <a:pt x="0" y="460882"/>
                </a:moveTo>
                <a:lnTo>
                  <a:pt x="641095" y="0"/>
                </a:lnTo>
              </a:path>
            </a:pathLst>
          </a:custGeom>
          <a:ln w="25400">
            <a:solidFill>
              <a:srgbClr val="C0504D"/>
            </a:solidFill>
          </a:ln>
        </p:spPr>
        <p:txBody>
          <a:bodyPr wrap="square" lIns="0" tIns="0" rIns="0" bIns="0" rtlCol="0"/>
          <a:lstStyle/>
          <a:p/>
        </p:txBody>
      </p:sp>
      <p:sp>
        <p:nvSpPr>
          <p:cNvPr id="10" name="object 10"/>
          <p:cNvSpPr/>
          <p:nvPr/>
        </p:nvSpPr>
        <p:spPr>
          <a:xfrm>
            <a:off x="5291328" y="3947159"/>
            <a:ext cx="1607058" cy="805433"/>
          </a:xfrm>
          <a:prstGeom prst="rect">
            <a:avLst/>
          </a:prstGeom>
          <a:blipFill>
            <a:blip r:embed="rId4" cstate="print"/>
            <a:stretch>
              <a:fillRect/>
            </a:stretch>
          </a:blipFill>
        </p:spPr>
        <p:txBody>
          <a:bodyPr wrap="square" lIns="0" tIns="0" rIns="0" bIns="0" rtlCol="0"/>
          <a:lstStyle/>
          <a:p/>
        </p:txBody>
      </p:sp>
      <p:sp>
        <p:nvSpPr>
          <p:cNvPr id="11" name="object 11"/>
          <p:cNvSpPr/>
          <p:nvPr/>
        </p:nvSpPr>
        <p:spPr>
          <a:xfrm>
            <a:off x="6885432" y="3869423"/>
            <a:ext cx="672871" cy="493026"/>
          </a:xfrm>
          <a:prstGeom prst="rect">
            <a:avLst/>
          </a:prstGeom>
          <a:blipFill>
            <a:blip r:embed="rId5" cstate="print"/>
            <a:stretch>
              <a:fillRect/>
            </a:stretch>
          </a:blipFill>
        </p:spPr>
        <p:txBody>
          <a:bodyPr wrap="square" lIns="0" tIns="0" rIns="0" bIns="0" rtlCol="0"/>
          <a:lstStyle/>
          <a:p/>
        </p:txBody>
      </p:sp>
      <p:sp>
        <p:nvSpPr>
          <p:cNvPr id="12" name="object 12"/>
          <p:cNvSpPr/>
          <p:nvPr/>
        </p:nvSpPr>
        <p:spPr>
          <a:xfrm>
            <a:off x="7534655" y="3485375"/>
            <a:ext cx="1608581" cy="806970"/>
          </a:xfrm>
          <a:prstGeom prst="rect">
            <a:avLst/>
          </a:prstGeom>
          <a:blipFill>
            <a:blip r:embed="rId6" cstate="print"/>
            <a:stretch>
              <a:fillRect/>
            </a:stretch>
          </a:blipFill>
        </p:spPr>
        <p:txBody>
          <a:bodyPr wrap="square" lIns="0" tIns="0" rIns="0" bIns="0" rtlCol="0"/>
          <a:lstStyle/>
          <a:p/>
        </p:txBody>
      </p:sp>
      <p:sp>
        <p:nvSpPr>
          <p:cNvPr id="13" name="object 13"/>
          <p:cNvSpPr txBox="1"/>
          <p:nvPr/>
        </p:nvSpPr>
        <p:spPr>
          <a:xfrm>
            <a:off x="5571871" y="3544163"/>
            <a:ext cx="3422015" cy="941070"/>
          </a:xfrm>
          <a:prstGeom prst="rect">
            <a:avLst/>
          </a:prstGeom>
        </p:spPr>
        <p:txBody>
          <a:bodyPr vert="horz" wrap="square" lIns="0" tIns="168275" rIns="0" bIns="0" rtlCol="0">
            <a:spAutoFit/>
          </a:bodyPr>
          <a:lstStyle/>
          <a:p>
            <a:pPr marL="2128520">
              <a:lnSpc>
                <a:spcPct val="100000"/>
              </a:lnSpc>
              <a:spcBef>
                <a:spcPts val="1325"/>
              </a:spcBef>
            </a:pPr>
            <a:r>
              <a:rPr sz="2000" b="1" spc="5" dirty="0">
                <a:solidFill>
                  <a:srgbClr val="0F243E"/>
                </a:solidFill>
                <a:latin typeface="宋体" panose="02010600030101010101" pitchFamily="2" charset="-122"/>
                <a:cs typeface="宋体" panose="02010600030101010101" pitchFamily="2" charset="-122"/>
              </a:rPr>
              <a:t>运营控制法</a:t>
            </a:r>
            <a:endParaRPr sz="2000">
              <a:latin typeface="宋体" panose="02010600030101010101" pitchFamily="2" charset="-122"/>
              <a:cs typeface="宋体" panose="02010600030101010101" pitchFamily="2" charset="-122"/>
            </a:endParaRPr>
          </a:p>
          <a:p>
            <a:pPr marL="12700">
              <a:lnSpc>
                <a:spcPct val="100000"/>
              </a:lnSpc>
              <a:spcBef>
                <a:spcPts val="1230"/>
              </a:spcBef>
            </a:pPr>
            <a:r>
              <a:rPr sz="2000" b="1" spc="5" dirty="0">
                <a:solidFill>
                  <a:srgbClr val="0F243E"/>
                </a:solidFill>
                <a:latin typeface="宋体" panose="02010600030101010101" pitchFamily="2" charset="-122"/>
                <a:cs typeface="宋体" panose="02010600030101010101" pitchFamily="2" charset="-122"/>
              </a:rPr>
              <a:t>控制权法</a:t>
            </a:r>
            <a:endParaRPr sz="2000">
              <a:latin typeface="宋体" panose="02010600030101010101" pitchFamily="2" charset="-122"/>
              <a:cs typeface="宋体" panose="02010600030101010101" pitchFamily="2" charset="-122"/>
            </a:endParaRPr>
          </a:p>
        </p:txBody>
      </p:sp>
      <p:sp>
        <p:nvSpPr>
          <p:cNvPr id="14" name="object 14"/>
          <p:cNvSpPr/>
          <p:nvPr/>
        </p:nvSpPr>
        <p:spPr>
          <a:xfrm>
            <a:off x="6885432" y="4337278"/>
            <a:ext cx="672871" cy="494563"/>
          </a:xfrm>
          <a:prstGeom prst="rect">
            <a:avLst/>
          </a:prstGeom>
          <a:blipFill>
            <a:blip r:embed="rId7" cstate="print"/>
            <a:stretch>
              <a:fillRect/>
            </a:stretch>
          </a:blipFill>
        </p:spPr>
        <p:txBody>
          <a:bodyPr wrap="square" lIns="0" tIns="0" rIns="0" bIns="0" rtlCol="0"/>
          <a:lstStyle/>
          <a:p/>
        </p:txBody>
      </p:sp>
      <p:sp>
        <p:nvSpPr>
          <p:cNvPr id="15" name="object 15"/>
          <p:cNvSpPr/>
          <p:nvPr/>
        </p:nvSpPr>
        <p:spPr>
          <a:xfrm>
            <a:off x="7534655" y="4407408"/>
            <a:ext cx="1608581" cy="806957"/>
          </a:xfrm>
          <a:prstGeom prst="rect">
            <a:avLst/>
          </a:prstGeom>
          <a:blipFill>
            <a:blip r:embed="rId8" cstate="print"/>
            <a:stretch>
              <a:fillRect/>
            </a:stretch>
          </a:blipFill>
        </p:spPr>
        <p:txBody>
          <a:bodyPr wrap="square" lIns="0" tIns="0" rIns="0" bIns="0" rtlCol="0"/>
          <a:lstStyle/>
          <a:p/>
        </p:txBody>
      </p:sp>
      <p:sp>
        <p:nvSpPr>
          <p:cNvPr id="16" name="object 16"/>
          <p:cNvSpPr txBox="1"/>
          <p:nvPr/>
        </p:nvSpPr>
        <p:spPr>
          <a:xfrm>
            <a:off x="7688071" y="4621148"/>
            <a:ext cx="1305560" cy="320040"/>
          </a:xfrm>
          <a:prstGeom prst="rect">
            <a:avLst/>
          </a:prstGeom>
        </p:spPr>
        <p:txBody>
          <a:bodyPr vert="horz" wrap="square" lIns="0" tIns="12700" rIns="0" bIns="0" rtlCol="0">
            <a:spAutoFit/>
          </a:bodyPr>
          <a:lstStyle/>
          <a:p>
            <a:pPr marL="12700">
              <a:lnSpc>
                <a:spcPct val="100000"/>
              </a:lnSpc>
              <a:spcBef>
                <a:spcPts val="100"/>
              </a:spcBef>
            </a:pPr>
            <a:r>
              <a:rPr sz="2000" b="1" spc="5" dirty="0">
                <a:solidFill>
                  <a:srgbClr val="0F243E"/>
                </a:solidFill>
                <a:latin typeface="宋体" panose="02010600030101010101" pitchFamily="2" charset="-122"/>
                <a:cs typeface="宋体" panose="02010600030101010101" pitchFamily="2" charset="-122"/>
              </a:rPr>
              <a:t>财务控制法</a:t>
            </a:r>
            <a:endParaRPr sz="2000">
              <a:latin typeface="宋体" panose="02010600030101010101" pitchFamily="2" charset="-122"/>
              <a:cs typeface="宋体" panose="02010600030101010101" pitchFamily="2" charset="-122"/>
            </a:endParaRPr>
          </a:p>
        </p:txBody>
      </p:sp>
      <p:sp>
        <p:nvSpPr>
          <p:cNvPr id="17" name="object 17"/>
          <p:cNvSpPr/>
          <p:nvPr/>
        </p:nvSpPr>
        <p:spPr>
          <a:xfrm>
            <a:off x="4653533" y="4811903"/>
            <a:ext cx="641350" cy="461009"/>
          </a:xfrm>
          <a:custGeom>
            <a:avLst/>
            <a:gdLst/>
            <a:ahLst/>
            <a:cxnLst/>
            <a:rect l="l" t="t" r="r" b="b"/>
            <a:pathLst>
              <a:path w="641350" h="461010">
                <a:moveTo>
                  <a:pt x="0" y="0"/>
                </a:moveTo>
                <a:lnTo>
                  <a:pt x="641095" y="460756"/>
                </a:lnTo>
              </a:path>
            </a:pathLst>
          </a:custGeom>
          <a:ln w="25400">
            <a:solidFill>
              <a:srgbClr val="C0504D"/>
            </a:solidFill>
          </a:ln>
        </p:spPr>
        <p:txBody>
          <a:bodyPr wrap="square" lIns="0" tIns="0" rIns="0" bIns="0" rtlCol="0"/>
          <a:lstStyle/>
          <a:p/>
        </p:txBody>
      </p:sp>
      <p:sp>
        <p:nvSpPr>
          <p:cNvPr id="18" name="object 18"/>
          <p:cNvSpPr/>
          <p:nvPr/>
        </p:nvSpPr>
        <p:spPr>
          <a:xfrm>
            <a:off x="5291328" y="4867655"/>
            <a:ext cx="1607058" cy="806970"/>
          </a:xfrm>
          <a:prstGeom prst="rect">
            <a:avLst/>
          </a:prstGeom>
          <a:blipFill>
            <a:blip r:embed="rId9" cstate="print"/>
            <a:stretch>
              <a:fillRect/>
            </a:stretch>
          </a:blipFill>
        </p:spPr>
        <p:txBody>
          <a:bodyPr wrap="square" lIns="0" tIns="0" rIns="0" bIns="0" rtlCol="0"/>
          <a:lstStyle/>
          <a:p/>
        </p:txBody>
      </p:sp>
      <p:sp>
        <p:nvSpPr>
          <p:cNvPr id="19" name="object 19"/>
          <p:cNvSpPr txBox="1"/>
          <p:nvPr/>
        </p:nvSpPr>
        <p:spPr>
          <a:xfrm>
            <a:off x="5443854" y="5082032"/>
            <a:ext cx="1305560" cy="320040"/>
          </a:xfrm>
          <a:prstGeom prst="rect">
            <a:avLst/>
          </a:prstGeom>
        </p:spPr>
        <p:txBody>
          <a:bodyPr vert="horz" wrap="square" lIns="0" tIns="12700" rIns="0" bIns="0" rtlCol="0">
            <a:spAutoFit/>
          </a:bodyPr>
          <a:lstStyle/>
          <a:p>
            <a:pPr marL="12700">
              <a:lnSpc>
                <a:spcPct val="100000"/>
              </a:lnSpc>
              <a:spcBef>
                <a:spcPts val="100"/>
              </a:spcBef>
            </a:pPr>
            <a:r>
              <a:rPr sz="2000" b="1" spc="5" dirty="0">
                <a:solidFill>
                  <a:srgbClr val="0F243E"/>
                </a:solidFill>
                <a:latin typeface="宋体" panose="02010600030101010101" pitchFamily="2" charset="-122"/>
                <a:cs typeface="宋体" panose="02010600030101010101" pitchFamily="2" charset="-122"/>
              </a:rPr>
              <a:t>股权比例法</a:t>
            </a:r>
            <a:endParaRPr sz="2000">
              <a:latin typeface="宋体" panose="02010600030101010101" pitchFamily="2" charset="-122"/>
              <a:cs typeface="宋体" panose="02010600030101010101" pitchFamily="2" charset="-122"/>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505453" y="1066926"/>
            <a:ext cx="4102100" cy="505460"/>
          </a:xfrm>
          <a:prstGeom prst="rect">
            <a:avLst/>
          </a:prstGeom>
        </p:spPr>
        <p:txBody>
          <a:bodyPr vert="horz" wrap="square" lIns="0" tIns="13335" rIns="0" bIns="0" rtlCol="0">
            <a:spAutoFit/>
          </a:bodyPr>
          <a:lstStyle/>
          <a:p>
            <a:pPr marL="12700">
              <a:lnSpc>
                <a:spcPct val="100000"/>
              </a:lnSpc>
              <a:spcBef>
                <a:spcPts val="105"/>
              </a:spcBef>
            </a:pPr>
            <a:r>
              <a:rPr spc="-5" dirty="0"/>
              <a:t>基于</a:t>
            </a:r>
            <a:r>
              <a:rPr spc="-10" dirty="0"/>
              <a:t>控</a:t>
            </a:r>
            <a:r>
              <a:rPr spc="-5" dirty="0"/>
              <a:t>制权</a:t>
            </a:r>
            <a:r>
              <a:rPr spc="-10" dirty="0"/>
              <a:t>的</a:t>
            </a:r>
            <a:r>
              <a:rPr spc="-5" dirty="0"/>
              <a:t>整合</a:t>
            </a:r>
            <a:r>
              <a:rPr spc="-10" dirty="0"/>
              <a:t>方法</a:t>
            </a:r>
            <a:endParaRPr spc="-10" dirty="0"/>
          </a:p>
        </p:txBody>
      </p:sp>
      <p:sp>
        <p:nvSpPr>
          <p:cNvPr id="3" name="object 3"/>
          <p:cNvSpPr/>
          <p:nvPr/>
        </p:nvSpPr>
        <p:spPr>
          <a:xfrm>
            <a:off x="2032000" y="260578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489199" y="3262630"/>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489199" y="3591814"/>
            <a:ext cx="152400" cy="160020"/>
          </a:xfrm>
          <a:prstGeom prst="rect">
            <a:avLst/>
          </a:prstGeom>
          <a:blipFill>
            <a:blip r:embed="rId3" cstate="print"/>
            <a:stretch>
              <a:fillRect/>
            </a:stretch>
          </a:blipFill>
        </p:spPr>
        <p:txBody>
          <a:bodyPr wrap="square" lIns="0" tIns="0" rIns="0" bIns="0" rtlCol="0"/>
          <a:lstStyle/>
          <a:p/>
        </p:txBody>
      </p:sp>
      <p:sp>
        <p:nvSpPr>
          <p:cNvPr id="6" name="object 6"/>
          <p:cNvSpPr txBox="1"/>
          <p:nvPr/>
        </p:nvSpPr>
        <p:spPr>
          <a:xfrm>
            <a:off x="2362504" y="2514473"/>
            <a:ext cx="7726680" cy="1294130"/>
          </a:xfrm>
          <a:prstGeom prst="rect">
            <a:avLst/>
          </a:prstGeom>
        </p:spPr>
        <p:txBody>
          <a:bodyPr vert="horz" wrap="square" lIns="0" tIns="13335" rIns="0" bIns="0" rtlCol="0">
            <a:spAutoFit/>
          </a:bodyPr>
          <a:lstStyle/>
          <a:p>
            <a:pPr marL="12700" marR="5080">
              <a:lnSpc>
                <a:spcPct val="100000"/>
              </a:lnSpc>
              <a:spcBef>
                <a:spcPts val="105"/>
              </a:spcBef>
            </a:pPr>
            <a:r>
              <a:rPr sz="2000" b="1" spc="15" dirty="0">
                <a:latin typeface="幼圆" panose="02010509060101010101" charset="-122"/>
                <a:cs typeface="幼圆" panose="02010509060101010101" charset="-122"/>
              </a:rPr>
              <a:t>对组</a:t>
            </a:r>
            <a:r>
              <a:rPr sz="2000" b="1" spc="5" dirty="0">
                <a:latin typeface="幼圆" panose="02010509060101010101" charset="-122"/>
                <a:cs typeface="幼圆" panose="02010509060101010101" charset="-122"/>
              </a:rPr>
              <a:t>织能从</a:t>
            </a:r>
            <a:r>
              <a:rPr sz="2000" b="1" spc="-5" dirty="0">
                <a:latin typeface="幼圆" panose="02010509060101010101" charset="-122"/>
                <a:cs typeface="幼圆" panose="02010509060101010101" charset="-122"/>
              </a:rPr>
              <a:t>财</a:t>
            </a:r>
            <a:r>
              <a:rPr sz="2000" b="1" spc="5" dirty="0">
                <a:latin typeface="幼圆" panose="02010509060101010101" charset="-122"/>
                <a:cs typeface="幼圆" panose="02010509060101010101" charset="-122"/>
              </a:rPr>
              <a:t>务或</a:t>
            </a:r>
            <a:r>
              <a:rPr sz="2000" b="1" spc="-5" dirty="0">
                <a:latin typeface="幼圆" panose="02010509060101010101" charset="-122"/>
                <a:cs typeface="幼圆" panose="02010509060101010101" charset="-122"/>
              </a:rPr>
              <a:t>运</a:t>
            </a:r>
            <a:r>
              <a:rPr sz="2000" b="1" spc="5" dirty="0">
                <a:latin typeface="幼圆" panose="02010509060101010101" charset="-122"/>
                <a:cs typeface="幼圆" panose="02010509060101010101" charset="-122"/>
              </a:rPr>
              <a:t>行方面</a:t>
            </a:r>
            <a:r>
              <a:rPr sz="2000" b="1" spc="-5" dirty="0">
                <a:latin typeface="幼圆" panose="02010509060101010101" charset="-122"/>
                <a:cs typeface="幼圆" panose="02010509060101010101" charset="-122"/>
              </a:rPr>
              <a:t>予</a:t>
            </a:r>
            <a:r>
              <a:rPr sz="2000" b="1" spc="5" dirty="0">
                <a:latin typeface="幼圆" panose="02010509060101010101" charset="-122"/>
                <a:cs typeface="幼圆" panose="02010509060101010101" charset="-122"/>
              </a:rPr>
              <a:t>以控</a:t>
            </a:r>
            <a:r>
              <a:rPr sz="2000" b="1" spc="-5" dirty="0">
                <a:latin typeface="幼圆" panose="02010509060101010101" charset="-122"/>
                <a:cs typeface="幼圆" panose="02010509060101010101" charset="-122"/>
              </a:rPr>
              <a:t>制</a:t>
            </a:r>
            <a:r>
              <a:rPr sz="2000" b="1" spc="5" dirty="0">
                <a:latin typeface="幼圆" panose="02010509060101010101" charset="-122"/>
                <a:cs typeface="幼圆" panose="02010509060101010101" charset="-122"/>
              </a:rPr>
              <a:t>的设</a:t>
            </a:r>
            <a:r>
              <a:rPr sz="2000" b="1" spc="-5" dirty="0">
                <a:latin typeface="幼圆" panose="02010509060101010101" charset="-122"/>
                <a:cs typeface="幼圆" panose="02010509060101010101" charset="-122"/>
              </a:rPr>
              <a:t>施</a:t>
            </a:r>
            <a:r>
              <a:rPr sz="2000" b="1" spc="5" dirty="0">
                <a:latin typeface="幼圆" panose="02010509060101010101" charset="-122"/>
                <a:cs typeface="幼圆" panose="02010509060101010101" charset="-122"/>
              </a:rPr>
              <a:t>的所有</a:t>
            </a:r>
            <a:r>
              <a:rPr sz="2000" b="1" spc="-5" dirty="0">
                <a:latin typeface="幼圆" panose="02010509060101010101" charset="-122"/>
                <a:cs typeface="幼圆" panose="02010509060101010101" charset="-122"/>
              </a:rPr>
              <a:t>定</a:t>
            </a:r>
            <a:r>
              <a:rPr sz="2000" b="1" spc="45" dirty="0">
                <a:latin typeface="幼圆" panose="02010509060101010101" charset="-122"/>
                <a:cs typeface="幼圆" panose="02010509060101010101" charset="-122"/>
              </a:rPr>
              <a:t>量</a:t>
            </a:r>
            <a:r>
              <a:rPr sz="2000" b="1" spc="-5" dirty="0">
                <a:latin typeface="Calibri" panose="020F0502020204030204"/>
                <a:cs typeface="Calibri" panose="020F0502020204030204"/>
              </a:rPr>
              <a:t>GHG</a:t>
            </a:r>
            <a:r>
              <a:rPr sz="2000" b="1" spc="-95" dirty="0">
                <a:latin typeface="Calibri" panose="020F0502020204030204"/>
                <a:cs typeface="Calibri" panose="020F0502020204030204"/>
              </a:rPr>
              <a:t> </a:t>
            </a:r>
            <a:r>
              <a:rPr sz="2000" b="1" spc="15" dirty="0">
                <a:latin typeface="幼圆" panose="02010509060101010101" charset="-122"/>
                <a:cs typeface="幼圆" panose="02010509060101010101" charset="-122"/>
              </a:rPr>
              <a:t>排放</a:t>
            </a:r>
            <a:r>
              <a:rPr sz="2000" b="1" spc="5" dirty="0">
                <a:latin typeface="幼圆" panose="02010509060101010101" charset="-122"/>
                <a:cs typeface="幼圆" panose="02010509060101010101" charset="-122"/>
              </a:rPr>
              <a:t>进</a:t>
            </a:r>
            <a:r>
              <a:rPr sz="2000" b="1" spc="-5" dirty="0">
                <a:latin typeface="幼圆" panose="02010509060101010101" charset="-122"/>
                <a:cs typeface="幼圆" panose="02010509060101010101" charset="-122"/>
              </a:rPr>
              <a:t>行 </a:t>
            </a:r>
            <a:r>
              <a:rPr sz="2000" b="1" spc="5" dirty="0">
                <a:latin typeface="幼圆" panose="02010509060101010101" charset="-122"/>
                <a:cs typeface="幼圆" panose="02010509060101010101" charset="-122"/>
              </a:rPr>
              <a:t>计算。</a:t>
            </a:r>
            <a:endParaRPr sz="2000">
              <a:latin typeface="幼圆" panose="02010509060101010101" charset="-122"/>
              <a:cs typeface="幼圆" panose="02010509060101010101" charset="-122"/>
            </a:endParaRPr>
          </a:p>
          <a:p>
            <a:pPr marL="413385">
              <a:lnSpc>
                <a:spcPct val="100000"/>
              </a:lnSpc>
              <a:spcBef>
                <a:spcPts val="435"/>
              </a:spcBef>
            </a:pPr>
            <a:r>
              <a:rPr sz="1800" dirty="0">
                <a:latin typeface="幼圆" panose="02010509060101010101" charset="-122"/>
                <a:cs typeface="幼圆" panose="02010509060101010101" charset="-122"/>
              </a:rPr>
              <a:t>一家公司指导另一家公司的政策的能力；</a:t>
            </a:r>
            <a:endParaRPr sz="1800">
              <a:latin typeface="幼圆" panose="02010509060101010101" charset="-122"/>
              <a:cs typeface="幼圆" panose="02010509060101010101" charset="-122"/>
            </a:endParaRPr>
          </a:p>
          <a:p>
            <a:pPr marL="413385">
              <a:lnSpc>
                <a:spcPct val="100000"/>
              </a:lnSpc>
              <a:spcBef>
                <a:spcPts val="435"/>
              </a:spcBef>
            </a:pPr>
            <a:r>
              <a:rPr sz="1800" dirty="0">
                <a:latin typeface="幼圆" panose="02010509060101010101" charset="-122"/>
                <a:cs typeface="幼圆" panose="02010509060101010101" charset="-122"/>
              </a:rPr>
              <a:t>不考虑它虽拥有利益但无控制权的运行所产生</a:t>
            </a:r>
            <a:r>
              <a:rPr sz="1800" spc="5" dirty="0">
                <a:latin typeface="幼圆" panose="02010509060101010101" charset="-122"/>
                <a:cs typeface="幼圆" panose="02010509060101010101" charset="-122"/>
              </a:rPr>
              <a:t>的</a:t>
            </a:r>
            <a:r>
              <a:rPr sz="1800" dirty="0">
                <a:latin typeface="Calibri" panose="020F0502020204030204"/>
                <a:cs typeface="Calibri" panose="020F0502020204030204"/>
              </a:rPr>
              <a:t>GHG</a:t>
            </a:r>
            <a:endParaRPr sz="1800">
              <a:latin typeface="Calibri" panose="020F0502020204030204"/>
              <a:cs typeface="Calibri" panose="020F0502020204030204"/>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045203" y="990726"/>
            <a:ext cx="4102100" cy="505460"/>
          </a:xfrm>
          <a:prstGeom prst="rect">
            <a:avLst/>
          </a:prstGeom>
        </p:spPr>
        <p:txBody>
          <a:bodyPr vert="horz" wrap="square" lIns="0" tIns="13335" rIns="0" bIns="0" rtlCol="0">
            <a:spAutoFit/>
          </a:bodyPr>
          <a:lstStyle/>
          <a:p>
            <a:pPr marL="12700">
              <a:lnSpc>
                <a:spcPct val="100000"/>
              </a:lnSpc>
              <a:spcBef>
                <a:spcPts val="105"/>
              </a:spcBef>
            </a:pPr>
            <a:r>
              <a:rPr spc="-5" dirty="0"/>
              <a:t>基于</a:t>
            </a:r>
            <a:r>
              <a:rPr spc="-10" dirty="0"/>
              <a:t>控</a:t>
            </a:r>
            <a:r>
              <a:rPr spc="-5" dirty="0"/>
              <a:t>制权</a:t>
            </a:r>
            <a:r>
              <a:rPr spc="-10" dirty="0"/>
              <a:t>的</a:t>
            </a:r>
            <a:r>
              <a:rPr spc="-5" dirty="0"/>
              <a:t>整合</a:t>
            </a:r>
            <a:r>
              <a:rPr spc="-10" dirty="0"/>
              <a:t>方法</a:t>
            </a:r>
            <a:endParaRPr spc="-10" dirty="0"/>
          </a:p>
        </p:txBody>
      </p:sp>
      <p:sp>
        <p:nvSpPr>
          <p:cNvPr id="3" name="object 3"/>
          <p:cNvSpPr/>
          <p:nvPr/>
        </p:nvSpPr>
        <p:spPr>
          <a:xfrm>
            <a:off x="2225040" y="20177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682239" y="2388107"/>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225040" y="3627120"/>
            <a:ext cx="178308" cy="178308"/>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2682239" y="3997452"/>
            <a:ext cx="152400" cy="160019"/>
          </a:xfrm>
          <a:prstGeom prst="rect">
            <a:avLst/>
          </a:prstGeom>
          <a:blipFill>
            <a:blip r:embed="rId3" cstate="print"/>
            <a:stretch>
              <a:fillRect/>
            </a:stretch>
          </a:blipFill>
        </p:spPr>
        <p:txBody>
          <a:bodyPr wrap="square" lIns="0" tIns="0" rIns="0" bIns="0" rtlCol="0"/>
          <a:lstStyle/>
          <a:p/>
        </p:txBody>
      </p:sp>
      <p:sp>
        <p:nvSpPr>
          <p:cNvPr id="7" name="object 7"/>
          <p:cNvSpPr txBox="1"/>
          <p:nvPr/>
        </p:nvSpPr>
        <p:spPr>
          <a:xfrm>
            <a:off x="2555544" y="1844002"/>
            <a:ext cx="7793990" cy="3477895"/>
          </a:xfrm>
          <a:prstGeom prst="rect">
            <a:avLst/>
          </a:prstGeom>
        </p:spPr>
        <p:txBody>
          <a:bodyPr vert="horz" wrap="square" lIns="0" tIns="95250" rIns="0" bIns="0" rtlCol="0">
            <a:spAutoFit/>
          </a:bodyPr>
          <a:lstStyle/>
          <a:p>
            <a:pPr marL="12700">
              <a:lnSpc>
                <a:spcPct val="100000"/>
              </a:lnSpc>
              <a:spcBef>
                <a:spcPts val="750"/>
              </a:spcBef>
            </a:pPr>
            <a:r>
              <a:rPr sz="2000" b="1" spc="5" dirty="0">
                <a:latin typeface="幼圆" panose="02010509060101010101" charset="-122"/>
                <a:cs typeface="幼圆" panose="02010509060101010101" charset="-122"/>
              </a:rPr>
              <a:t>运营控制</a:t>
            </a:r>
            <a:endParaRPr sz="2000">
              <a:latin typeface="幼圆" panose="02010509060101010101" charset="-122"/>
              <a:cs typeface="幼圆" panose="02010509060101010101" charset="-122"/>
            </a:endParaRPr>
          </a:p>
          <a:p>
            <a:pPr marL="413385" marR="285750" algn="just">
              <a:lnSpc>
                <a:spcPct val="97000"/>
              </a:lnSpc>
              <a:spcBef>
                <a:spcPts val="655"/>
              </a:spcBef>
            </a:pPr>
            <a:r>
              <a:rPr sz="1800" dirty="0">
                <a:latin typeface="幼圆" panose="02010509060101010101" charset="-122"/>
                <a:cs typeface="幼圆" panose="02010509060101010101" charset="-122"/>
              </a:rPr>
              <a:t>指一个组织或其子公司有提出和执行其业务运营政策的完全权利；所谓 控制权，可以是财务上的，也可以是运行上的。进行基于控制权的排放 或清除合并时，组织可选择采用财务控制准则或运行控制准则。</a:t>
            </a:r>
            <a:endParaRPr sz="1800">
              <a:latin typeface="幼圆" panose="02010509060101010101" charset="-122"/>
              <a:cs typeface="幼圆" panose="02010509060101010101" charset="-122"/>
            </a:endParaRPr>
          </a:p>
          <a:p>
            <a:pPr>
              <a:lnSpc>
                <a:spcPct val="100000"/>
              </a:lnSpc>
            </a:pPr>
            <a:endParaRPr sz="1800">
              <a:latin typeface="Times New Roman" panose="02020603050405020304"/>
              <a:cs typeface="Times New Roman" panose="02020603050405020304"/>
            </a:endParaRPr>
          </a:p>
          <a:p>
            <a:pPr marL="12700">
              <a:lnSpc>
                <a:spcPct val="100000"/>
              </a:lnSpc>
              <a:spcBef>
                <a:spcPts val="1285"/>
              </a:spcBef>
            </a:pPr>
            <a:r>
              <a:rPr sz="2000" b="1" spc="5" dirty="0">
                <a:latin typeface="幼圆" panose="02010509060101010101" charset="-122"/>
                <a:cs typeface="幼圆" panose="02010509060101010101" charset="-122"/>
              </a:rPr>
              <a:t>财务控制</a:t>
            </a:r>
            <a:endParaRPr sz="2000">
              <a:latin typeface="幼圆" panose="02010509060101010101" charset="-122"/>
              <a:cs typeface="幼圆" panose="02010509060101010101" charset="-122"/>
            </a:endParaRPr>
          </a:p>
          <a:p>
            <a:pPr marL="413385" marR="5080">
              <a:lnSpc>
                <a:spcPct val="98000"/>
              </a:lnSpc>
              <a:spcBef>
                <a:spcPts val="620"/>
              </a:spcBef>
            </a:pPr>
            <a:r>
              <a:rPr sz="1800" dirty="0">
                <a:latin typeface="幼圆" panose="02010509060101010101" charset="-122"/>
                <a:cs typeface="幼圆" panose="02010509060101010101" charset="-122"/>
              </a:rPr>
              <a:t>指一个组织有能力指导一项业务的财务和运营政策，以从其活动中获取 经济利益。</a:t>
            </a:r>
            <a:r>
              <a:rPr sz="1800" spc="-590" dirty="0">
                <a:latin typeface="幼圆" panose="02010509060101010101" charset="-122"/>
                <a:cs typeface="幼圆" panose="02010509060101010101" charset="-122"/>
              </a:rPr>
              <a:t> </a:t>
            </a:r>
            <a:r>
              <a:rPr sz="1800" dirty="0">
                <a:latin typeface="幼圆" panose="02010509060101010101" charset="-122"/>
                <a:cs typeface="幼圆" panose="02010509060101010101" charset="-122"/>
              </a:rPr>
              <a:t>如果组织能够通过经济手段左右某一运行的财务和运行方针，  </a:t>
            </a:r>
            <a:r>
              <a:rPr sz="1800" spc="-5" dirty="0">
                <a:latin typeface="幼圆" panose="02010509060101010101" charset="-122"/>
                <a:cs typeface="幼圆" panose="02010509060101010101" charset="-122"/>
              </a:rPr>
              <a:t>则视为对该运行拥有财务控制权。如果组织或其下属部门有权对某一运 </a:t>
            </a:r>
            <a:r>
              <a:rPr sz="1800" dirty="0">
                <a:latin typeface="幼圆" panose="02010509060101010101" charset="-122"/>
                <a:cs typeface="幼圆" panose="02010509060101010101" charset="-122"/>
              </a:rPr>
              <a:t>行在运行层次上推行和贯彻其运行方针，则视为组织对该运行拥有运行 控制权。</a:t>
            </a:r>
            <a:endParaRPr sz="1800">
              <a:latin typeface="幼圆" panose="02010509060101010101" charset="-122"/>
              <a:cs typeface="幼圆" panose="02010509060101010101" charset="-122"/>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581272" y="1066926"/>
            <a:ext cx="4510405" cy="505460"/>
          </a:xfrm>
          <a:prstGeom prst="rect">
            <a:avLst/>
          </a:prstGeom>
        </p:spPr>
        <p:txBody>
          <a:bodyPr vert="horz" wrap="square" lIns="0" tIns="13335" rIns="0" bIns="0" rtlCol="0">
            <a:spAutoFit/>
          </a:bodyPr>
          <a:lstStyle/>
          <a:p>
            <a:pPr marL="12700">
              <a:lnSpc>
                <a:spcPct val="100000"/>
              </a:lnSpc>
              <a:spcBef>
                <a:spcPts val="105"/>
              </a:spcBef>
            </a:pPr>
            <a:r>
              <a:rPr spc="-5" dirty="0"/>
              <a:t>基于</a:t>
            </a:r>
            <a:r>
              <a:rPr spc="-10" dirty="0"/>
              <a:t>股</a:t>
            </a:r>
            <a:r>
              <a:rPr spc="-5" dirty="0"/>
              <a:t>权比</a:t>
            </a:r>
            <a:r>
              <a:rPr spc="-10" dirty="0"/>
              <a:t>例</a:t>
            </a:r>
            <a:r>
              <a:rPr spc="-5" dirty="0"/>
              <a:t>的整</a:t>
            </a:r>
            <a:r>
              <a:rPr spc="-10" dirty="0"/>
              <a:t>合</a:t>
            </a:r>
            <a:r>
              <a:rPr spc="-5" dirty="0"/>
              <a:t>方</a:t>
            </a:r>
            <a:r>
              <a:rPr spc="-10" dirty="0"/>
              <a:t>法</a:t>
            </a:r>
            <a:endParaRPr spc="-10" dirty="0"/>
          </a:p>
        </p:txBody>
      </p:sp>
      <p:sp>
        <p:nvSpPr>
          <p:cNvPr id="3" name="object 3"/>
          <p:cNvSpPr/>
          <p:nvPr/>
        </p:nvSpPr>
        <p:spPr>
          <a:xfrm>
            <a:off x="2032000" y="215493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489199" y="2525267"/>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489199" y="3384804"/>
            <a:ext cx="152400" cy="160020"/>
          </a:xfrm>
          <a:prstGeom prst="rect">
            <a:avLst/>
          </a:prstGeom>
          <a:blipFill>
            <a:blip r:embed="rId3" cstate="print"/>
            <a:stretch>
              <a:fillRect/>
            </a:stretch>
          </a:blipFill>
        </p:spPr>
        <p:txBody>
          <a:bodyPr wrap="square" lIns="0" tIns="0" rIns="0" bIns="0" rtlCol="0"/>
          <a:lstStyle/>
          <a:p/>
        </p:txBody>
      </p:sp>
      <p:sp>
        <p:nvSpPr>
          <p:cNvPr id="6" name="object 6"/>
          <p:cNvSpPr txBox="1"/>
          <p:nvPr/>
        </p:nvSpPr>
        <p:spPr>
          <a:xfrm>
            <a:off x="2362504" y="1981162"/>
            <a:ext cx="7716520" cy="2179320"/>
          </a:xfrm>
          <a:prstGeom prst="rect">
            <a:avLst/>
          </a:prstGeom>
        </p:spPr>
        <p:txBody>
          <a:bodyPr vert="horz" wrap="square" lIns="0" tIns="95250" rIns="0" bIns="0" rtlCol="0">
            <a:spAutoFit/>
          </a:bodyPr>
          <a:lstStyle/>
          <a:p>
            <a:pPr marL="12700">
              <a:lnSpc>
                <a:spcPct val="100000"/>
              </a:lnSpc>
              <a:spcBef>
                <a:spcPts val="750"/>
              </a:spcBef>
            </a:pPr>
            <a:r>
              <a:rPr sz="2000" b="1" spc="15" dirty="0">
                <a:latin typeface="幼圆" panose="02010509060101010101" charset="-122"/>
                <a:cs typeface="幼圆" panose="02010509060101010101" charset="-122"/>
              </a:rPr>
              <a:t>对各</a:t>
            </a:r>
            <a:r>
              <a:rPr sz="2000" b="1" spc="5" dirty="0">
                <a:latin typeface="幼圆" panose="02010509060101010101" charset="-122"/>
                <a:cs typeface="幼圆" panose="02010509060101010101" charset="-122"/>
              </a:rPr>
              <a:t>个设施的</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排放和</a:t>
            </a:r>
            <a:r>
              <a:rPr sz="2000" b="1" dirty="0">
                <a:latin typeface="Calibri" panose="020F0502020204030204"/>
                <a:cs typeface="Calibri" panose="020F0502020204030204"/>
              </a:rPr>
              <a:t>/</a:t>
            </a:r>
            <a:r>
              <a:rPr sz="2000" b="1" spc="5" dirty="0">
                <a:latin typeface="幼圆" panose="02010509060101010101" charset="-122"/>
                <a:cs typeface="幼圆" panose="02010509060101010101" charset="-122"/>
              </a:rPr>
              <a:t>或</a:t>
            </a:r>
            <a:r>
              <a:rPr sz="2000" b="1" spc="-5" dirty="0">
                <a:latin typeface="幼圆" panose="02010509060101010101" charset="-122"/>
                <a:cs typeface="幼圆" panose="02010509060101010101" charset="-122"/>
              </a:rPr>
              <a:t>清</a:t>
            </a:r>
            <a:r>
              <a:rPr sz="2000" b="1" spc="5" dirty="0">
                <a:latin typeface="幼圆" panose="02010509060101010101" charset="-122"/>
                <a:cs typeface="幼圆" panose="02010509060101010101" charset="-122"/>
              </a:rPr>
              <a:t>除按组</a:t>
            </a:r>
            <a:r>
              <a:rPr sz="2000" b="1" spc="-5" dirty="0">
                <a:latin typeface="幼圆" panose="02010509060101010101" charset="-122"/>
                <a:cs typeface="幼圆" panose="02010509060101010101" charset="-122"/>
              </a:rPr>
              <a:t>织</a:t>
            </a:r>
            <a:r>
              <a:rPr sz="2000" b="1" spc="5" dirty="0">
                <a:latin typeface="幼圆" panose="02010509060101010101" charset="-122"/>
                <a:cs typeface="幼圆" panose="02010509060101010101" charset="-122"/>
              </a:rPr>
              <a:t>所有</a:t>
            </a:r>
            <a:r>
              <a:rPr sz="2000" b="1" spc="-5" dirty="0">
                <a:latin typeface="幼圆" panose="02010509060101010101" charset="-122"/>
                <a:cs typeface="幼圆" panose="02010509060101010101" charset="-122"/>
              </a:rPr>
              <a:t>权</a:t>
            </a:r>
            <a:r>
              <a:rPr sz="2000" b="1" spc="5" dirty="0">
                <a:latin typeface="幼圆" panose="02010509060101010101" charset="-122"/>
                <a:cs typeface="幼圆" panose="02010509060101010101" charset="-122"/>
              </a:rPr>
              <a:t>的份</a:t>
            </a:r>
            <a:r>
              <a:rPr sz="2000" b="1" spc="-5" dirty="0">
                <a:latin typeface="幼圆" panose="02010509060101010101" charset="-122"/>
                <a:cs typeface="幼圆" panose="02010509060101010101" charset="-122"/>
              </a:rPr>
              <a:t>额</a:t>
            </a:r>
            <a:r>
              <a:rPr sz="2000" b="1" spc="5" dirty="0">
                <a:latin typeface="幼圆" panose="02010509060101010101" charset="-122"/>
                <a:cs typeface="幼圆" panose="02010509060101010101" charset="-122"/>
              </a:rPr>
              <a:t>进行计</a:t>
            </a:r>
            <a:r>
              <a:rPr sz="2000" b="1" spc="-5" dirty="0">
                <a:latin typeface="幼圆" panose="02010509060101010101" charset="-122"/>
                <a:cs typeface="幼圆" panose="02010509060101010101" charset="-122"/>
              </a:rPr>
              <a:t>算</a:t>
            </a:r>
            <a:endParaRPr sz="2000">
              <a:latin typeface="幼圆" panose="02010509060101010101" charset="-122"/>
              <a:cs typeface="幼圆" panose="02010509060101010101" charset="-122"/>
            </a:endParaRPr>
          </a:p>
          <a:p>
            <a:pPr marL="413385" marR="5080">
              <a:lnSpc>
                <a:spcPct val="97000"/>
              </a:lnSpc>
              <a:spcBef>
                <a:spcPts val="655"/>
              </a:spcBef>
            </a:pPr>
            <a:r>
              <a:rPr sz="1800" dirty="0">
                <a:latin typeface="幼圆" panose="02010509060101010101" charset="-122"/>
                <a:cs typeface="幼圆" panose="02010509060101010101" charset="-122"/>
              </a:rPr>
              <a:t>股权代表组织在某一设施中的经济利益或从中获利的百分比。基于股权 进行整合，使不同的用户增加</a:t>
            </a:r>
            <a:r>
              <a:rPr sz="1800" spc="5" dirty="0">
                <a:latin typeface="幼圆" panose="02010509060101010101" charset="-122"/>
                <a:cs typeface="幼圆" panose="02010509060101010101" charset="-122"/>
              </a:rPr>
              <a:t>了</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信息的可用性，并有助于反映更多的 财务核算和报告标准所采用的方法。</a:t>
            </a:r>
            <a:endParaRPr sz="1800">
              <a:latin typeface="幼圆" panose="02010509060101010101" charset="-122"/>
              <a:cs typeface="幼圆" panose="02010509060101010101" charset="-122"/>
            </a:endParaRPr>
          </a:p>
          <a:p>
            <a:pPr marL="413385" marR="151130" algn="just">
              <a:lnSpc>
                <a:spcPct val="100000"/>
              </a:lnSpc>
              <a:spcBef>
                <a:spcPts val="435"/>
              </a:spcBef>
            </a:pPr>
            <a:r>
              <a:rPr sz="1800" spc="-5" dirty="0">
                <a:latin typeface="幼圆" panose="02010509060101010101" charset="-122"/>
                <a:cs typeface="幼圆" panose="02010509060101010101" charset="-122"/>
              </a:rPr>
              <a:t>股权比例反映经济效</a:t>
            </a:r>
            <a:r>
              <a:rPr sz="1800" dirty="0">
                <a:latin typeface="幼圆" panose="02010509060101010101" charset="-122"/>
                <a:cs typeface="幼圆" panose="02010509060101010101" charset="-122"/>
              </a:rPr>
              <a:t>益</a:t>
            </a:r>
            <a:r>
              <a:rPr sz="1800" spc="-10" dirty="0">
                <a:latin typeface="Calibri" panose="020F0502020204030204"/>
                <a:cs typeface="Calibri" panose="020F0502020204030204"/>
              </a:rPr>
              <a:t>,</a:t>
            </a:r>
            <a:r>
              <a:rPr sz="1800" spc="-5" dirty="0">
                <a:latin typeface="幼圆" panose="02010509060101010101" charset="-122"/>
                <a:cs typeface="幼圆" panose="02010509060101010101" charset="-122"/>
              </a:rPr>
              <a:t>即一家公司对一项业务的风险与回报的承受和享 </a:t>
            </a:r>
            <a:r>
              <a:rPr sz="1800" dirty="0">
                <a:latin typeface="幼圆" panose="02010509060101010101" charset="-122"/>
                <a:cs typeface="幼圆" panose="02010509060101010101" charset="-122"/>
              </a:rPr>
              <a:t>有程度。通常情况下，对业务的经济风险与回报比例与公司对业务所持 有的所有权比例相符，</a:t>
            </a:r>
            <a:r>
              <a:rPr sz="1800" b="1" dirty="0">
                <a:solidFill>
                  <a:srgbClr val="FF0000"/>
                </a:solidFill>
                <a:latin typeface="幼圆" panose="02010509060101010101" charset="-122"/>
                <a:cs typeface="幼圆" panose="02010509060101010101" charset="-122"/>
              </a:rPr>
              <a:t>股权比例一般等于所有权比例。</a:t>
            </a:r>
            <a:endParaRPr sz="1800">
              <a:latin typeface="幼圆" panose="02010509060101010101" charset="-122"/>
              <a:cs typeface="幼圆" panose="02010509060101010101" charset="-122"/>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962272" y="1295526"/>
            <a:ext cx="4510405" cy="505460"/>
          </a:xfrm>
          <a:prstGeom prst="rect">
            <a:avLst/>
          </a:prstGeom>
        </p:spPr>
        <p:txBody>
          <a:bodyPr vert="horz" wrap="square" lIns="0" tIns="13335" rIns="0" bIns="0" rtlCol="0">
            <a:spAutoFit/>
          </a:bodyPr>
          <a:lstStyle/>
          <a:p>
            <a:pPr marL="12700">
              <a:lnSpc>
                <a:spcPct val="100000"/>
              </a:lnSpc>
              <a:spcBef>
                <a:spcPts val="105"/>
              </a:spcBef>
            </a:pPr>
            <a:r>
              <a:rPr spc="-5" dirty="0"/>
              <a:t>基于</a:t>
            </a:r>
            <a:r>
              <a:rPr spc="-10" dirty="0"/>
              <a:t>股</a:t>
            </a:r>
            <a:r>
              <a:rPr spc="-5" dirty="0"/>
              <a:t>权比</a:t>
            </a:r>
            <a:r>
              <a:rPr spc="-10" dirty="0"/>
              <a:t>例</a:t>
            </a:r>
            <a:r>
              <a:rPr spc="-5" dirty="0"/>
              <a:t>的整</a:t>
            </a:r>
            <a:r>
              <a:rPr spc="-10" dirty="0"/>
              <a:t>合</a:t>
            </a:r>
            <a:r>
              <a:rPr spc="-5" dirty="0"/>
              <a:t>方</a:t>
            </a:r>
            <a:r>
              <a:rPr spc="-10" dirty="0"/>
              <a:t>法</a:t>
            </a:r>
            <a:endParaRPr spc="-10" dirty="0"/>
          </a:p>
        </p:txBody>
      </p:sp>
      <p:sp>
        <p:nvSpPr>
          <p:cNvPr id="3" name="object 3"/>
          <p:cNvSpPr/>
          <p:nvPr/>
        </p:nvSpPr>
        <p:spPr>
          <a:xfrm>
            <a:off x="2195195" y="2456688"/>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652394" y="3093720"/>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652394" y="3715511"/>
            <a:ext cx="152400" cy="160020"/>
          </a:xfrm>
          <a:prstGeom prst="rect">
            <a:avLst/>
          </a:prstGeom>
          <a:blipFill>
            <a:blip r:embed="rId3" cstate="print"/>
            <a:stretch>
              <a:fillRect/>
            </a:stretch>
          </a:blipFill>
        </p:spPr>
        <p:txBody>
          <a:bodyPr wrap="square" lIns="0" tIns="0" rIns="0" bIns="0" rtlCol="0"/>
          <a:lstStyle/>
          <a:p/>
        </p:txBody>
      </p:sp>
      <p:sp>
        <p:nvSpPr>
          <p:cNvPr id="6" name="object 6"/>
          <p:cNvSpPr txBox="1"/>
          <p:nvPr/>
        </p:nvSpPr>
        <p:spPr>
          <a:xfrm>
            <a:off x="2525699" y="2365375"/>
            <a:ext cx="7919720" cy="1828165"/>
          </a:xfrm>
          <a:prstGeom prst="rect">
            <a:avLst/>
          </a:prstGeom>
        </p:spPr>
        <p:txBody>
          <a:bodyPr vert="horz" wrap="square" lIns="0" tIns="39370" rIns="0" bIns="0" rtlCol="0">
            <a:spAutoFit/>
          </a:bodyPr>
          <a:lstStyle/>
          <a:p>
            <a:pPr marL="12700" marR="5080">
              <a:lnSpc>
                <a:spcPts val="2240"/>
              </a:lnSpc>
              <a:spcBef>
                <a:spcPts val="310"/>
              </a:spcBef>
            </a:pPr>
            <a:r>
              <a:rPr sz="2000" b="1" spc="5" dirty="0">
                <a:latin typeface="幼圆" panose="02010509060101010101" charset="-122"/>
                <a:cs typeface="幼圆" panose="02010509060101010101" charset="-122"/>
              </a:rPr>
              <a:t>基于股权</a:t>
            </a:r>
            <a:r>
              <a:rPr sz="2000" b="1" spc="-5" dirty="0">
                <a:latin typeface="幼圆" panose="02010509060101010101" charset="-122"/>
                <a:cs typeface="幼圆" panose="02010509060101010101" charset="-122"/>
              </a:rPr>
              <a:t>的合</a:t>
            </a:r>
            <a:r>
              <a:rPr sz="2000" b="1" spc="5" dirty="0">
                <a:latin typeface="幼圆" panose="02010509060101010101" charset="-122"/>
                <a:cs typeface="幼圆" panose="02010509060101010101" charset="-122"/>
              </a:rPr>
              <a:t>并要求针</a:t>
            </a:r>
            <a:r>
              <a:rPr sz="2000" b="1" spc="-5" dirty="0">
                <a:latin typeface="幼圆" panose="02010509060101010101" charset="-122"/>
                <a:cs typeface="幼圆" panose="02010509060101010101" charset="-122"/>
              </a:rPr>
              <a:t>对每</a:t>
            </a:r>
            <a:r>
              <a:rPr sz="2000" b="1" spc="5" dirty="0">
                <a:latin typeface="幼圆" panose="02010509060101010101" charset="-122"/>
                <a:cs typeface="幼圆" panose="02010509060101010101" charset="-122"/>
              </a:rPr>
              <a:t>一个设施</a:t>
            </a:r>
            <a:r>
              <a:rPr sz="2000" b="1" spc="-5" dirty="0">
                <a:latin typeface="幼圆" panose="02010509060101010101" charset="-122"/>
                <a:cs typeface="幼圆" panose="02010509060101010101" charset="-122"/>
              </a:rPr>
              <a:t>确定</a:t>
            </a:r>
            <a:r>
              <a:rPr sz="2000" b="1" spc="5" dirty="0">
                <a:latin typeface="幼圆" panose="02010509060101010101" charset="-122"/>
                <a:cs typeface="幼圆" panose="02010509060101010101" charset="-122"/>
              </a:rPr>
              <a:t>所有权的</a:t>
            </a:r>
            <a:r>
              <a:rPr sz="2000" b="1" spc="-5" dirty="0">
                <a:latin typeface="幼圆" panose="02010509060101010101" charset="-122"/>
                <a:cs typeface="幼圆" panose="02010509060101010101" charset="-122"/>
              </a:rPr>
              <a:t>份额</a:t>
            </a:r>
            <a:r>
              <a:rPr sz="2000" b="1" spc="5" dirty="0">
                <a:latin typeface="幼圆" panose="02010509060101010101" charset="-122"/>
                <a:cs typeface="幼圆" panose="02010509060101010101" charset="-122"/>
              </a:rPr>
              <a:t>，并根据</a:t>
            </a:r>
            <a:r>
              <a:rPr sz="2000" b="1" spc="-5" dirty="0">
                <a:latin typeface="幼圆" panose="02010509060101010101" charset="-122"/>
                <a:cs typeface="幼圆" panose="02010509060101010101" charset="-122"/>
              </a:rPr>
              <a:t>这一 </a:t>
            </a:r>
            <a:r>
              <a:rPr sz="2000" b="1" spc="5" dirty="0">
                <a:latin typeface="幼圆" panose="02010509060101010101" charset="-122"/>
                <a:cs typeface="幼圆" panose="02010509060101010101" charset="-122"/>
              </a:rPr>
              <a:t>份额，包</a:t>
            </a:r>
            <a:r>
              <a:rPr sz="2000" b="1" spc="-5" dirty="0">
                <a:latin typeface="幼圆" panose="02010509060101010101" charset="-122"/>
                <a:cs typeface="幼圆" panose="02010509060101010101" charset="-122"/>
              </a:rPr>
              <a:t>括关</a:t>
            </a:r>
            <a:r>
              <a:rPr sz="2000" b="1" spc="5" dirty="0">
                <a:latin typeface="幼圆" panose="02010509060101010101" charset="-122"/>
                <a:cs typeface="幼圆" panose="02010509060101010101" charset="-122"/>
              </a:rPr>
              <a:t>于生产份</a:t>
            </a:r>
            <a:r>
              <a:rPr sz="2000" b="1" spc="-5" dirty="0">
                <a:latin typeface="幼圆" panose="02010509060101010101" charset="-122"/>
                <a:cs typeface="幼圆" panose="02010509060101010101" charset="-122"/>
              </a:rPr>
              <a:t>额的</a:t>
            </a:r>
            <a:r>
              <a:rPr sz="2000" b="1" spc="5" dirty="0">
                <a:latin typeface="幼圆" panose="02010509060101010101" charset="-122"/>
                <a:cs typeface="幼圆" panose="02010509060101010101" charset="-122"/>
              </a:rPr>
              <a:t>协定，计</a:t>
            </a:r>
            <a:r>
              <a:rPr sz="2000" b="1" spc="-5" dirty="0">
                <a:latin typeface="幼圆" panose="02010509060101010101" charset="-122"/>
                <a:cs typeface="幼圆" panose="02010509060101010101" charset="-122"/>
              </a:rPr>
              <a:t>算各</a:t>
            </a:r>
            <a:r>
              <a:rPr sz="2000" b="1" spc="5" dirty="0">
                <a:latin typeface="幼圆" panose="02010509060101010101" charset="-122"/>
                <a:cs typeface="幼圆" panose="02010509060101010101" charset="-122"/>
              </a:rPr>
              <a:t>个设施</a:t>
            </a:r>
            <a:r>
              <a:rPr sz="2000" b="1" spc="40" dirty="0">
                <a:latin typeface="幼圆" panose="02010509060101010101" charset="-122"/>
                <a:cs typeface="幼圆" panose="02010509060101010101" charset="-122"/>
              </a:rPr>
              <a:t>的</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排放的百</a:t>
            </a:r>
            <a:r>
              <a:rPr sz="2000" b="1" spc="-5" dirty="0">
                <a:latin typeface="幼圆" panose="02010509060101010101" charset="-122"/>
                <a:cs typeface="幼圆" panose="02010509060101010101" charset="-122"/>
              </a:rPr>
              <a:t>分比。</a:t>
            </a:r>
            <a:endParaRPr sz="2000">
              <a:latin typeface="幼圆" panose="02010509060101010101" charset="-122"/>
              <a:cs typeface="幼圆" panose="02010509060101010101" charset="-122"/>
            </a:endParaRPr>
          </a:p>
          <a:p>
            <a:pPr marL="413385" marR="307340">
              <a:lnSpc>
                <a:spcPct val="100000"/>
              </a:lnSpc>
              <a:spcBef>
                <a:spcPts val="395"/>
              </a:spcBef>
            </a:pPr>
            <a:r>
              <a:rPr sz="1800" dirty="0">
                <a:latin typeface="幼圆" panose="02010509060101010101" charset="-122"/>
                <a:cs typeface="幼圆" panose="02010509060101010101" charset="-122"/>
              </a:rPr>
              <a:t>例如，一家公司占某工厂</a:t>
            </a:r>
            <a:r>
              <a:rPr sz="1800" spc="-5" dirty="0">
                <a:latin typeface="Calibri" panose="020F0502020204030204"/>
                <a:cs typeface="Calibri" panose="020F0502020204030204"/>
              </a:rPr>
              <a:t>80%</a:t>
            </a:r>
            <a:r>
              <a:rPr sz="1800" dirty="0">
                <a:latin typeface="幼圆" panose="02010509060101010101" charset="-122"/>
                <a:cs typeface="幼圆" panose="02010509060101010101" charset="-122"/>
              </a:rPr>
              <a:t>的股权，那么该工厂</a:t>
            </a:r>
            <a:r>
              <a:rPr sz="1800" spc="-5" dirty="0">
                <a:latin typeface="Calibri" panose="020F0502020204030204"/>
                <a:cs typeface="Calibri" panose="020F0502020204030204"/>
              </a:rPr>
              <a:t>80%</a:t>
            </a:r>
            <a:r>
              <a:rPr sz="1800" dirty="0">
                <a:latin typeface="幼圆" panose="02010509060101010101" charset="-122"/>
                <a:cs typeface="幼圆" panose="02010509060101010101" charset="-122"/>
              </a:rPr>
              <a:t>的温室气体排放量 应当算入这家公司的排放清册中。</a:t>
            </a:r>
            <a:endParaRPr sz="1800">
              <a:latin typeface="幼圆" panose="02010509060101010101" charset="-122"/>
              <a:cs typeface="幼圆" panose="02010509060101010101" charset="-122"/>
            </a:endParaRPr>
          </a:p>
          <a:p>
            <a:pPr marL="413385">
              <a:lnSpc>
                <a:spcPts val="2090"/>
              </a:lnSpc>
              <a:spcBef>
                <a:spcPts val="575"/>
              </a:spcBef>
            </a:pPr>
            <a:r>
              <a:rPr sz="1800" spc="-5" dirty="0">
                <a:latin typeface="幼圆" panose="02010509060101010101" charset="-122"/>
                <a:cs typeface="幼圆" panose="02010509060101010101" charset="-122"/>
              </a:rPr>
              <a:t>股权方式尤其适用于跨国公司，跨国公司通常在很多不同管理体下的运</a:t>
            </a:r>
            <a:endParaRPr sz="1800">
              <a:latin typeface="幼圆" panose="02010509060101010101" charset="-122"/>
              <a:cs typeface="幼圆" panose="02010509060101010101" charset="-122"/>
            </a:endParaRPr>
          </a:p>
          <a:p>
            <a:pPr marL="413385">
              <a:lnSpc>
                <a:spcPts val="2090"/>
              </a:lnSpc>
            </a:pPr>
            <a:r>
              <a:rPr sz="1800" dirty="0">
                <a:latin typeface="幼圆" panose="02010509060101010101" charset="-122"/>
                <a:cs typeface="幼圆" panose="02010509060101010101" charset="-122"/>
              </a:rPr>
              <a:t>行，而这些运行希望确定自己</a:t>
            </a:r>
            <a:r>
              <a:rPr sz="1800" spc="5" dirty="0">
                <a:latin typeface="幼圆" panose="02010509060101010101" charset="-122"/>
                <a:cs typeface="幼圆" panose="02010509060101010101" charset="-122"/>
              </a:rPr>
              <a:t>的</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减排或清除方面的成果。</a:t>
            </a:r>
            <a:endParaRPr sz="1800">
              <a:latin typeface="幼圆" panose="02010509060101010101" charset="-122"/>
              <a:cs typeface="幼圆" panose="02010509060101010101" charset="-122"/>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810127" y="914526"/>
            <a:ext cx="4477385" cy="505460"/>
          </a:xfrm>
          <a:prstGeom prst="rect">
            <a:avLst/>
          </a:prstGeom>
        </p:spPr>
        <p:txBody>
          <a:bodyPr vert="horz" wrap="square" lIns="0" tIns="13335" rIns="0" bIns="0" rtlCol="0">
            <a:spAutoFit/>
          </a:bodyPr>
          <a:lstStyle/>
          <a:p>
            <a:pPr marL="12700">
              <a:lnSpc>
                <a:spcPct val="100000"/>
              </a:lnSpc>
              <a:spcBef>
                <a:spcPts val="105"/>
              </a:spcBef>
            </a:pPr>
            <a:r>
              <a:rPr spc="5" dirty="0"/>
              <a:t>确定</a:t>
            </a:r>
            <a:r>
              <a:rPr spc="-5" dirty="0"/>
              <a:t>组织边</a:t>
            </a:r>
            <a:r>
              <a:rPr spc="5" dirty="0"/>
              <a:t>界</a:t>
            </a:r>
            <a:r>
              <a:rPr dirty="0">
                <a:latin typeface="Calibri" panose="020F0502020204030204"/>
                <a:cs typeface="Calibri" panose="020F0502020204030204"/>
              </a:rPr>
              <a:t>—</a:t>
            </a:r>
            <a:r>
              <a:rPr spc="-5" dirty="0"/>
              <a:t>注</a:t>
            </a:r>
            <a:r>
              <a:rPr spc="-10" dirty="0"/>
              <a:t>意</a:t>
            </a:r>
            <a:r>
              <a:rPr dirty="0"/>
              <a:t>事</a:t>
            </a:r>
            <a:r>
              <a:rPr spc="-10" dirty="0"/>
              <a:t>项</a:t>
            </a:r>
            <a:endParaRPr spc="-10" dirty="0"/>
          </a:p>
        </p:txBody>
      </p:sp>
      <p:sp>
        <p:nvSpPr>
          <p:cNvPr id="3" name="object 3"/>
          <p:cNvSpPr/>
          <p:nvPr/>
        </p:nvSpPr>
        <p:spPr>
          <a:xfrm>
            <a:off x="2072640" y="17129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666999" y="2666872"/>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057400" y="3764407"/>
            <a:ext cx="178308" cy="178307"/>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2057400" y="4114926"/>
            <a:ext cx="178308" cy="178307"/>
          </a:xfrm>
          <a:prstGeom prst="rect">
            <a:avLst/>
          </a:prstGeom>
          <a:blipFill>
            <a:blip r:embed="rId2" cstate="print"/>
            <a:stretch>
              <a:fillRect/>
            </a:stretch>
          </a:blipFill>
        </p:spPr>
        <p:txBody>
          <a:bodyPr wrap="square" lIns="0" tIns="0" rIns="0" bIns="0" rtlCol="0"/>
          <a:lstStyle/>
          <a:p/>
        </p:txBody>
      </p:sp>
      <p:sp>
        <p:nvSpPr>
          <p:cNvPr id="7" name="object 7"/>
          <p:cNvSpPr txBox="1"/>
          <p:nvPr/>
        </p:nvSpPr>
        <p:spPr>
          <a:xfrm>
            <a:off x="2438400" y="1642110"/>
            <a:ext cx="8669655" cy="3573780"/>
          </a:xfrm>
          <a:prstGeom prst="rect">
            <a:avLst/>
          </a:prstGeom>
        </p:spPr>
        <p:txBody>
          <a:bodyPr vert="horz" wrap="square" lIns="0" tIns="13335" rIns="0" bIns="0" rtlCol="0">
            <a:spAutoFit/>
          </a:bodyPr>
          <a:lstStyle/>
          <a:p>
            <a:pPr marL="12700" marR="80645">
              <a:lnSpc>
                <a:spcPct val="130000"/>
              </a:lnSpc>
              <a:spcBef>
                <a:spcPts val="105"/>
              </a:spcBef>
              <a:spcAft>
                <a:spcPts val="0"/>
              </a:spcAft>
            </a:pPr>
            <a:r>
              <a:rPr sz="2000" b="1" spc="15" dirty="0">
                <a:latin typeface="幼圆" panose="02010509060101010101" charset="-122"/>
                <a:cs typeface="幼圆" panose="02010509060101010101" charset="-122"/>
              </a:rPr>
              <a:t>当有</a:t>
            </a:r>
            <a:r>
              <a:rPr sz="2000" b="1" spc="5" dirty="0">
                <a:latin typeface="幼圆" panose="02010509060101010101" charset="-122"/>
                <a:cs typeface="幼圆" panose="02010509060101010101" charset="-122"/>
              </a:rPr>
              <a:t>关</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方案、有</a:t>
            </a:r>
            <a:r>
              <a:rPr sz="2000" b="1" spc="-5" dirty="0">
                <a:latin typeface="幼圆" panose="02010509060101010101" charset="-122"/>
                <a:cs typeface="幼圆" panose="02010509060101010101" charset="-122"/>
              </a:rPr>
              <a:t>法</a:t>
            </a:r>
            <a:r>
              <a:rPr sz="2000" b="1" spc="5" dirty="0">
                <a:latin typeface="幼圆" panose="02010509060101010101" charset="-122"/>
                <a:cs typeface="幼圆" panose="02010509060101010101" charset="-122"/>
              </a:rPr>
              <a:t>律效力</a:t>
            </a:r>
            <a:r>
              <a:rPr sz="2000" b="1" spc="-5" dirty="0">
                <a:latin typeface="幼圆" panose="02010509060101010101" charset="-122"/>
                <a:cs typeface="幼圆" panose="02010509060101010101" charset="-122"/>
              </a:rPr>
              <a:t>的</a:t>
            </a:r>
            <a:r>
              <a:rPr sz="2000" b="1" spc="5" dirty="0">
                <a:latin typeface="幼圆" panose="02010509060101010101" charset="-122"/>
                <a:cs typeface="幼圆" panose="02010509060101010101" charset="-122"/>
              </a:rPr>
              <a:t>合同</a:t>
            </a:r>
            <a:r>
              <a:rPr sz="2000" b="1" spc="-5" dirty="0">
                <a:latin typeface="幼圆" panose="02010509060101010101" charset="-122"/>
                <a:cs typeface="幼圆" panose="02010509060101010101" charset="-122"/>
              </a:rPr>
              <a:t>或</a:t>
            </a:r>
            <a:r>
              <a:rPr sz="2000" b="1" spc="5" dirty="0">
                <a:latin typeface="幼圆" panose="02010509060101010101" charset="-122"/>
                <a:cs typeface="幼圆" panose="02010509060101010101" charset="-122"/>
              </a:rPr>
              <a:t>不同</a:t>
            </a:r>
            <a:r>
              <a:rPr sz="2000" b="1" spc="-5" dirty="0">
                <a:latin typeface="幼圆" panose="02010509060101010101" charset="-122"/>
                <a:cs typeface="幼圆" panose="02010509060101010101" charset="-122"/>
              </a:rPr>
              <a:t>类</a:t>
            </a:r>
            <a:r>
              <a:rPr sz="2000" b="1" spc="5" dirty="0">
                <a:latin typeface="幼圆" panose="02010509060101010101" charset="-122"/>
                <a:cs typeface="幼圆" panose="02010509060101010101" charset="-122"/>
              </a:rPr>
              <a:t>型的目</a:t>
            </a:r>
            <a:r>
              <a:rPr sz="2000" b="1" spc="-5" dirty="0">
                <a:latin typeface="幼圆" panose="02010509060101010101" charset="-122"/>
                <a:cs typeface="幼圆" panose="02010509060101010101" charset="-122"/>
              </a:rPr>
              <a:t>标</a:t>
            </a:r>
            <a:r>
              <a:rPr sz="2000" b="1" spc="5" dirty="0">
                <a:latin typeface="幼圆" panose="02010509060101010101" charset="-122"/>
                <a:cs typeface="幼圆" panose="02010509060101010101" charset="-122"/>
              </a:rPr>
              <a:t>用户</a:t>
            </a:r>
            <a:r>
              <a:rPr sz="2000" b="1" spc="-5" dirty="0">
                <a:latin typeface="幼圆" panose="02010509060101010101" charset="-122"/>
                <a:cs typeface="幼圆" panose="02010509060101010101" charset="-122"/>
              </a:rPr>
              <a:t>有</a:t>
            </a:r>
            <a:r>
              <a:rPr sz="2000" b="1" spc="5" dirty="0">
                <a:latin typeface="幼圆" panose="02010509060101010101" charset="-122"/>
                <a:cs typeface="幼圆" panose="02010509060101010101" charset="-122"/>
              </a:rPr>
              <a:t>不同</a:t>
            </a:r>
            <a:r>
              <a:rPr sz="2000" b="1" spc="-5" dirty="0">
                <a:latin typeface="幼圆" panose="02010509060101010101" charset="-122"/>
                <a:cs typeface="幼圆" panose="02010509060101010101" charset="-122"/>
              </a:rPr>
              <a:t>的 </a:t>
            </a:r>
            <a:r>
              <a:rPr sz="2000" b="1" spc="5" dirty="0">
                <a:latin typeface="幼圆" panose="02010509060101010101" charset="-122"/>
                <a:cs typeface="幼圆" panose="02010509060101010101" charset="-122"/>
              </a:rPr>
              <a:t>报告目标</a:t>
            </a:r>
            <a:r>
              <a:rPr sz="2000" b="1" spc="-5" dirty="0">
                <a:latin typeface="幼圆" panose="02010509060101010101" charset="-122"/>
                <a:cs typeface="幼圆" panose="02010509060101010101" charset="-122"/>
              </a:rPr>
              <a:t>和具</a:t>
            </a:r>
            <a:r>
              <a:rPr sz="2000" b="1" spc="5" dirty="0">
                <a:latin typeface="幼圆" panose="02010509060101010101" charset="-122"/>
                <a:cs typeface="幼圆" panose="02010509060101010101" charset="-122"/>
              </a:rPr>
              <a:t>体的规定</a:t>
            </a:r>
            <a:r>
              <a:rPr sz="2000" b="1" spc="-5" dirty="0">
                <a:latin typeface="幼圆" panose="02010509060101010101" charset="-122"/>
                <a:cs typeface="幼圆" panose="02010509060101010101" charset="-122"/>
              </a:rPr>
              <a:t>时，</a:t>
            </a:r>
            <a:r>
              <a:rPr sz="2000" b="1" spc="5" dirty="0">
                <a:latin typeface="幼圆" panose="02010509060101010101" charset="-122"/>
                <a:cs typeface="幼圆" panose="02010509060101010101" charset="-122"/>
              </a:rPr>
              <a:t>组织可以</a:t>
            </a:r>
            <a:r>
              <a:rPr sz="2000" b="1" spc="-5" dirty="0">
                <a:latin typeface="幼圆" panose="02010509060101010101" charset="-122"/>
                <a:cs typeface="幼圆" panose="02010509060101010101" charset="-122"/>
              </a:rPr>
              <a:t>采用</a:t>
            </a:r>
            <a:r>
              <a:rPr sz="2000" b="1" spc="5" dirty="0">
                <a:latin typeface="幼圆" panose="02010509060101010101" charset="-122"/>
                <a:cs typeface="幼圆" panose="02010509060101010101" charset="-122"/>
              </a:rPr>
              <a:t>使用不同</a:t>
            </a:r>
            <a:r>
              <a:rPr sz="2000" b="1" spc="-5" dirty="0">
                <a:latin typeface="幼圆" panose="02010509060101010101" charset="-122"/>
                <a:cs typeface="幼圆" panose="02010509060101010101" charset="-122"/>
              </a:rPr>
              <a:t>的合</a:t>
            </a:r>
            <a:r>
              <a:rPr sz="2000" b="1" spc="5" dirty="0">
                <a:latin typeface="幼圆" panose="02010509060101010101" charset="-122"/>
                <a:cs typeface="幼圆" panose="02010509060101010101" charset="-122"/>
              </a:rPr>
              <a:t>并方法</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413385" marR="5080">
              <a:lnSpc>
                <a:spcPct val="130000"/>
              </a:lnSpc>
              <a:spcBef>
                <a:spcPts val="630"/>
              </a:spcBef>
              <a:spcAft>
                <a:spcPts val="0"/>
              </a:spcAft>
            </a:pPr>
            <a:r>
              <a:rPr sz="1800" dirty="0">
                <a:latin typeface="幼圆" panose="02010509060101010101" charset="-122"/>
                <a:cs typeface="幼圆" panose="02010509060101010101" charset="-122"/>
              </a:rPr>
              <a:t>为明确所有者（权利）与责任（义务），参与合营的公司可以起草合同， 对当事人之间如何分配所有者对排放的管理责任与风险作出规定。如果 </a:t>
            </a:r>
            <a:r>
              <a:rPr sz="1800" spc="-5" dirty="0">
                <a:latin typeface="幼圆" panose="02010509060101010101" charset="-122"/>
                <a:cs typeface="幼圆" panose="02010509060101010101" charset="-122"/>
              </a:rPr>
              <a:t>有这种安排，各公司可以选择阐述相应的合同安排，并加入关</a:t>
            </a:r>
            <a:r>
              <a:rPr sz="1800" spc="5" dirty="0">
                <a:latin typeface="幼圆" panose="02010509060101010101" charset="-122"/>
                <a:cs typeface="幼圆" panose="02010509060101010101" charset="-122"/>
              </a:rPr>
              <a:t>于</a:t>
            </a:r>
            <a:r>
              <a:rPr sz="1800" spc="-5" dirty="0">
                <a:latin typeface="Calibri" panose="020F0502020204030204"/>
                <a:cs typeface="Calibri" panose="020F0502020204030204"/>
              </a:rPr>
              <a:t>GHG</a:t>
            </a:r>
            <a:r>
              <a:rPr sz="1800" spc="-5" dirty="0">
                <a:latin typeface="幼圆" panose="02010509060101010101" charset="-122"/>
                <a:cs typeface="幼圆" panose="02010509060101010101" charset="-122"/>
              </a:rPr>
              <a:t>相关 </a:t>
            </a:r>
            <a:r>
              <a:rPr sz="1800" dirty="0">
                <a:latin typeface="幼圆" panose="02010509060101010101" charset="-122"/>
                <a:cs typeface="幼圆" panose="02010509060101010101" charset="-122"/>
              </a:rPr>
              <a:t>风险与义务分配的信息。</a:t>
            </a:r>
            <a:endParaRPr sz="1800">
              <a:latin typeface="幼圆" panose="02010509060101010101" charset="-122"/>
              <a:cs typeface="幼圆" panose="02010509060101010101" charset="-122"/>
            </a:endParaRPr>
          </a:p>
          <a:p>
            <a:pPr>
              <a:lnSpc>
                <a:spcPct val="130000"/>
              </a:lnSpc>
              <a:spcAft>
                <a:spcPts val="0"/>
              </a:spcAft>
            </a:pPr>
            <a:r>
              <a:rPr sz="2000" b="1" spc="5" dirty="0">
                <a:latin typeface="幼圆" panose="02010509060101010101" charset="-122"/>
                <a:cs typeface="幼圆" panose="02010509060101010101" charset="-122"/>
              </a:rPr>
              <a:t>当一个设</a:t>
            </a:r>
            <a:r>
              <a:rPr sz="2000" b="1" spc="-5" dirty="0">
                <a:latin typeface="幼圆" panose="02010509060101010101" charset="-122"/>
                <a:cs typeface="幼圆" panose="02010509060101010101" charset="-122"/>
              </a:rPr>
              <a:t>施处</a:t>
            </a:r>
            <a:r>
              <a:rPr sz="2000" b="1" spc="5" dirty="0">
                <a:latin typeface="幼圆" panose="02010509060101010101" charset="-122"/>
                <a:cs typeface="幼圆" panose="02010509060101010101" charset="-122"/>
              </a:rPr>
              <a:t>于若干个</a:t>
            </a:r>
            <a:r>
              <a:rPr sz="2000" b="1" spc="-5" dirty="0">
                <a:latin typeface="幼圆" panose="02010509060101010101" charset="-122"/>
                <a:cs typeface="幼圆" panose="02010509060101010101" charset="-122"/>
              </a:rPr>
              <a:t>组织</a:t>
            </a:r>
            <a:r>
              <a:rPr sz="2000" b="1" spc="5" dirty="0">
                <a:latin typeface="幼圆" panose="02010509060101010101" charset="-122"/>
                <a:cs typeface="幼圆" panose="02010509060101010101" charset="-122"/>
              </a:rPr>
              <a:t>的控制之</a:t>
            </a:r>
            <a:r>
              <a:rPr sz="2000" b="1" spc="-5" dirty="0">
                <a:latin typeface="幼圆" panose="02010509060101010101" charset="-122"/>
                <a:cs typeface="幼圆" panose="02010509060101010101" charset="-122"/>
              </a:rPr>
              <a:t>下时</a:t>
            </a:r>
            <a:r>
              <a:rPr sz="2000" b="1" spc="5" dirty="0">
                <a:latin typeface="幼圆" panose="02010509060101010101" charset="-122"/>
                <a:cs typeface="幼圆" panose="02010509060101010101" charset="-122"/>
              </a:rPr>
              <a:t>，它们应</a:t>
            </a:r>
            <a:r>
              <a:rPr sz="2000" b="1" spc="-5" dirty="0">
                <a:latin typeface="幼圆" panose="02010509060101010101" charset="-122"/>
                <a:cs typeface="幼圆" panose="02010509060101010101" charset="-122"/>
              </a:rPr>
              <a:t>使</a:t>
            </a:r>
            <a:r>
              <a:rPr sz="2000" b="1" spc="30" dirty="0">
                <a:latin typeface="幼圆" panose="02010509060101010101" charset="-122"/>
                <a:cs typeface="幼圆" panose="02010509060101010101" charset="-122"/>
              </a:rPr>
              <a:t>用</a:t>
            </a:r>
            <a:r>
              <a:rPr sz="2000" b="1" spc="5" dirty="0">
                <a:solidFill>
                  <a:srgbClr val="FF0000"/>
                </a:solidFill>
                <a:latin typeface="幼圆" panose="02010509060101010101" charset="-122"/>
                <a:cs typeface="幼圆" panose="02010509060101010101" charset="-122"/>
              </a:rPr>
              <a:t>相同的合</a:t>
            </a:r>
            <a:r>
              <a:rPr sz="2000" b="1" spc="-5" dirty="0">
                <a:solidFill>
                  <a:srgbClr val="FF0000"/>
                </a:solidFill>
                <a:latin typeface="幼圆" panose="02010509060101010101" charset="-122"/>
                <a:cs typeface="幼圆" panose="02010509060101010101" charset="-122"/>
              </a:rPr>
              <a:t>并方</a:t>
            </a:r>
            <a:r>
              <a:rPr sz="2000" b="1" dirty="0">
                <a:solidFill>
                  <a:srgbClr val="FF0000"/>
                </a:solidFill>
                <a:latin typeface="幼圆" panose="02010509060101010101" charset="-122"/>
                <a:cs typeface="幼圆" panose="02010509060101010101" charset="-122"/>
              </a:rPr>
              <a:t>法。</a:t>
            </a:r>
            <a:endParaRPr sz="2000">
              <a:latin typeface="幼圆" panose="02010509060101010101" charset="-122"/>
              <a:cs typeface="幼圆" panose="02010509060101010101" charset="-122"/>
            </a:endParaRPr>
          </a:p>
          <a:p>
            <a:pPr>
              <a:lnSpc>
                <a:spcPct val="130000"/>
              </a:lnSpc>
              <a:spcAft>
                <a:spcPts val="0"/>
              </a:spcAft>
            </a:pPr>
            <a:r>
              <a:rPr sz="2000" b="1" spc="5" dirty="0">
                <a:latin typeface="幼圆" panose="02010509060101010101" charset="-122"/>
                <a:cs typeface="幼圆" panose="02010509060101010101" charset="-122"/>
              </a:rPr>
              <a:t>如可行，</a:t>
            </a:r>
            <a:r>
              <a:rPr sz="2000" b="1" spc="-5" dirty="0">
                <a:latin typeface="幼圆" panose="02010509060101010101" charset="-122"/>
                <a:cs typeface="幼圆" panose="02010509060101010101" charset="-122"/>
              </a:rPr>
              <a:t>组织</a:t>
            </a:r>
            <a:r>
              <a:rPr sz="2000" b="1" spc="5" dirty="0">
                <a:latin typeface="幼圆" panose="02010509060101010101" charset="-122"/>
                <a:cs typeface="幼圆" panose="02010509060101010101" charset="-122"/>
              </a:rPr>
              <a:t>宜遵循既</a:t>
            </a:r>
            <a:r>
              <a:rPr sz="2000" b="1" spc="-5" dirty="0">
                <a:latin typeface="幼圆" panose="02010509060101010101" charset="-122"/>
                <a:cs typeface="幼圆" panose="02010509060101010101" charset="-122"/>
              </a:rPr>
              <a:t>有的</a:t>
            </a:r>
            <a:r>
              <a:rPr sz="2000" b="1" spc="5" dirty="0">
                <a:latin typeface="幼圆" panose="02010509060101010101" charset="-122"/>
                <a:cs typeface="幼圆" panose="02010509060101010101" charset="-122"/>
              </a:rPr>
              <a:t>明确的一</a:t>
            </a:r>
            <a:r>
              <a:rPr sz="2000" b="1" spc="-5" dirty="0">
                <a:latin typeface="幼圆" panose="02010509060101010101" charset="-122"/>
                <a:cs typeface="幼圆" panose="02010509060101010101" charset="-122"/>
              </a:rPr>
              <a:t>致的</a:t>
            </a:r>
            <a:r>
              <a:rPr sz="2000" b="1" spc="5" dirty="0">
                <a:latin typeface="幼圆" panose="02010509060101010101" charset="-122"/>
                <a:cs typeface="幼圆" panose="02010509060101010101" charset="-122"/>
              </a:rPr>
              <a:t>财务核算</a:t>
            </a:r>
            <a:r>
              <a:rPr sz="2000" b="1" spc="-5" dirty="0">
                <a:latin typeface="幼圆" panose="02010509060101010101" charset="-122"/>
                <a:cs typeface="幼圆" panose="02010509060101010101" charset="-122"/>
              </a:rPr>
              <a:t>边界</a:t>
            </a:r>
            <a:r>
              <a:rPr sz="2000" b="1" spc="5" dirty="0">
                <a:latin typeface="幼圆" panose="02010509060101010101" charset="-122"/>
                <a:cs typeface="幼圆" panose="02010509060101010101" charset="-122"/>
              </a:rPr>
              <a:t>。在应用</a:t>
            </a:r>
            <a:r>
              <a:rPr sz="2000" b="1" spc="-5" dirty="0">
                <a:latin typeface="幼圆" panose="02010509060101010101" charset="-122"/>
                <a:cs typeface="幼圆" panose="02010509060101010101" charset="-122"/>
              </a:rPr>
              <a:t>此概 </a:t>
            </a:r>
            <a:r>
              <a:rPr sz="2000" b="1" spc="15" dirty="0">
                <a:latin typeface="幼圆" panose="02010509060101010101" charset="-122"/>
                <a:cs typeface="幼圆" panose="02010509060101010101" charset="-122"/>
              </a:rPr>
              <a:t>念时</a:t>
            </a:r>
            <a:r>
              <a:rPr sz="2000" b="1" spc="5" dirty="0">
                <a:latin typeface="幼圆" panose="02010509060101010101" charset="-122"/>
                <a:cs typeface="幼圆" panose="02010509060101010101" charset="-122"/>
              </a:rPr>
              <a:t>，宜遵循</a:t>
            </a:r>
            <a:r>
              <a:rPr sz="2000" b="1" spc="5" dirty="0">
                <a:solidFill>
                  <a:srgbClr val="FF0000"/>
                </a:solidFill>
                <a:latin typeface="幼圆" panose="02010509060101010101" charset="-122"/>
                <a:cs typeface="幼圆" panose="02010509060101010101" charset="-122"/>
              </a:rPr>
              <a:t>“实</a:t>
            </a:r>
            <a:r>
              <a:rPr sz="2000" b="1" spc="-5" dirty="0">
                <a:solidFill>
                  <a:srgbClr val="FF0000"/>
                </a:solidFill>
                <a:latin typeface="幼圆" panose="02010509060101010101" charset="-122"/>
                <a:cs typeface="幼圆" panose="02010509060101010101" charset="-122"/>
              </a:rPr>
              <a:t>际</a:t>
            </a:r>
            <a:r>
              <a:rPr sz="2000" b="1" spc="5" dirty="0">
                <a:solidFill>
                  <a:srgbClr val="FF0000"/>
                </a:solidFill>
                <a:latin typeface="幼圆" panose="02010509060101010101" charset="-122"/>
                <a:cs typeface="幼圆" panose="02010509060101010101" charset="-122"/>
              </a:rPr>
              <a:t>重于形</a:t>
            </a:r>
            <a:r>
              <a:rPr sz="2000" b="1" spc="-5" dirty="0">
                <a:solidFill>
                  <a:srgbClr val="FF0000"/>
                </a:solidFill>
                <a:latin typeface="幼圆" panose="02010509060101010101" charset="-122"/>
                <a:cs typeface="幼圆" panose="02010509060101010101" charset="-122"/>
              </a:rPr>
              <a:t>式</a:t>
            </a:r>
            <a:r>
              <a:rPr sz="2000" b="1" spc="15" dirty="0">
                <a:solidFill>
                  <a:srgbClr val="FF0000"/>
                </a:solidFill>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的</a:t>
            </a:r>
            <a:r>
              <a:rPr sz="2000" b="1" spc="-5" dirty="0">
                <a:latin typeface="幼圆" panose="02010509060101010101" charset="-122"/>
                <a:cs typeface="幼圆" panose="02010509060101010101" charset="-122"/>
              </a:rPr>
              <a:t>原</a:t>
            </a:r>
            <a:r>
              <a:rPr sz="2000" b="1" spc="5" dirty="0">
                <a:latin typeface="幼圆" panose="02010509060101010101" charset="-122"/>
                <a:cs typeface="幼圆" panose="02010509060101010101" charset="-122"/>
              </a:rPr>
              <a:t>则。</a:t>
            </a:r>
            <a:r>
              <a:rPr sz="2000" b="1" spc="-5" dirty="0">
                <a:latin typeface="幼圆" panose="02010509060101010101" charset="-122"/>
                <a:cs typeface="幼圆" panose="02010509060101010101" charset="-122"/>
              </a:rPr>
              <a:t>即</a:t>
            </a:r>
            <a:r>
              <a:rPr sz="2000" b="1" spc="5" dirty="0">
                <a:latin typeface="幼圆" panose="02010509060101010101" charset="-122"/>
                <a:cs typeface="幼圆" panose="02010509060101010101" charset="-122"/>
              </a:rPr>
              <a:t>，</a:t>
            </a:r>
            <a:r>
              <a:rPr sz="2000" b="1" spc="15" dirty="0">
                <a:latin typeface="幼圆" panose="02010509060101010101" charset="-122"/>
                <a:cs typeface="幼圆" panose="02010509060101010101" charset="-122"/>
              </a:rPr>
              <a:t>对</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的量化</a:t>
            </a:r>
            <a:r>
              <a:rPr sz="2000" b="1" spc="-5" dirty="0">
                <a:latin typeface="幼圆" panose="02010509060101010101" charset="-122"/>
                <a:cs typeface="幼圆" panose="02010509060101010101" charset="-122"/>
              </a:rPr>
              <a:t>和</a:t>
            </a:r>
            <a:r>
              <a:rPr sz="2000" b="1" spc="5" dirty="0">
                <a:latin typeface="幼圆" panose="02010509060101010101" charset="-122"/>
                <a:cs typeface="幼圆" panose="02010509060101010101" charset="-122"/>
              </a:rPr>
              <a:t>报告</a:t>
            </a:r>
            <a:r>
              <a:rPr sz="2000" b="1" spc="-5" dirty="0">
                <a:latin typeface="幼圆" panose="02010509060101010101" charset="-122"/>
                <a:cs typeface="幼圆" panose="02010509060101010101" charset="-122"/>
              </a:rPr>
              <a:t>宜 </a:t>
            </a:r>
            <a:r>
              <a:rPr sz="2000" b="1" spc="5" dirty="0">
                <a:latin typeface="幼圆" panose="02010509060101010101" charset="-122"/>
                <a:cs typeface="幼圆" panose="02010509060101010101" charset="-122"/>
              </a:rPr>
              <a:t>以组织的</a:t>
            </a:r>
            <a:r>
              <a:rPr sz="2000" b="1" spc="-5" dirty="0">
                <a:latin typeface="幼圆" panose="02010509060101010101" charset="-122"/>
                <a:cs typeface="幼圆" panose="02010509060101010101" charset="-122"/>
              </a:rPr>
              <a:t>物质</a:t>
            </a:r>
            <a:r>
              <a:rPr sz="2000" b="1" spc="5" dirty="0">
                <a:latin typeface="幼圆" panose="02010509060101010101" charset="-122"/>
                <a:cs typeface="幼圆" panose="02010509060101010101" charset="-122"/>
              </a:rPr>
              <a:t>和经济实</a:t>
            </a:r>
            <a:r>
              <a:rPr sz="2000" b="1" spc="-5" dirty="0">
                <a:latin typeface="幼圆" panose="02010509060101010101" charset="-122"/>
                <a:cs typeface="幼圆" panose="02010509060101010101" charset="-122"/>
              </a:rPr>
              <a:t>际情</a:t>
            </a:r>
            <a:r>
              <a:rPr sz="2000" b="1" spc="5" dirty="0">
                <a:latin typeface="幼圆" panose="02010509060101010101" charset="-122"/>
                <a:cs typeface="幼圆" panose="02010509060101010101" charset="-122"/>
              </a:rPr>
              <a:t>况为基础</a:t>
            </a:r>
            <a:r>
              <a:rPr sz="2000" b="1" spc="-5" dirty="0">
                <a:latin typeface="幼圆" panose="02010509060101010101" charset="-122"/>
                <a:cs typeface="幼圆" panose="02010509060101010101" charset="-122"/>
              </a:rPr>
              <a:t>，而</a:t>
            </a:r>
            <a:r>
              <a:rPr sz="2000" b="1" spc="5" dirty="0">
                <a:latin typeface="幼圆" panose="02010509060101010101" charset="-122"/>
                <a:cs typeface="幼圆" panose="02010509060101010101" charset="-122"/>
              </a:rPr>
              <a:t>不仅限于</a:t>
            </a:r>
            <a:r>
              <a:rPr sz="2000" b="1" spc="-5" dirty="0">
                <a:latin typeface="幼圆" panose="02010509060101010101" charset="-122"/>
                <a:cs typeface="幼圆" panose="02010509060101010101" charset="-122"/>
              </a:rPr>
              <a:t>法律</a:t>
            </a:r>
            <a:r>
              <a:rPr sz="2000" b="1" spc="5" dirty="0">
                <a:latin typeface="幼圆" panose="02010509060101010101" charset="-122"/>
                <a:cs typeface="幼圆" panose="02010509060101010101" charset="-122"/>
              </a:rPr>
              <a:t>形式</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4946268" y="990726"/>
            <a:ext cx="2472055" cy="505460"/>
          </a:xfrm>
          <a:prstGeom prst="rect">
            <a:avLst/>
          </a:prstGeom>
        </p:spPr>
        <p:txBody>
          <a:bodyPr vert="horz" wrap="square" lIns="0" tIns="13335" rIns="0" bIns="0" rtlCol="0">
            <a:spAutoFit/>
          </a:bodyPr>
          <a:lstStyle/>
          <a:p>
            <a:pPr marL="12700">
              <a:lnSpc>
                <a:spcPct val="100000"/>
              </a:lnSpc>
              <a:spcBef>
                <a:spcPts val="105"/>
              </a:spcBef>
            </a:pPr>
            <a:r>
              <a:rPr sz="3200" b="1" spc="-5" dirty="0">
                <a:solidFill>
                  <a:srgbClr val="11006E"/>
                </a:solidFill>
                <a:latin typeface="幼圆" panose="02010509060101010101" charset="-122"/>
                <a:cs typeface="幼圆" panose="02010509060101010101" charset="-122"/>
              </a:rPr>
              <a:t>确定</a:t>
            </a:r>
            <a:r>
              <a:rPr sz="3200" b="1" spc="-10" dirty="0">
                <a:solidFill>
                  <a:srgbClr val="11006E"/>
                </a:solidFill>
                <a:latin typeface="幼圆" panose="02010509060101010101" charset="-122"/>
                <a:cs typeface="幼圆" panose="02010509060101010101" charset="-122"/>
              </a:rPr>
              <a:t>组</a:t>
            </a:r>
            <a:r>
              <a:rPr sz="3200" b="1" spc="-5" dirty="0">
                <a:solidFill>
                  <a:srgbClr val="11006E"/>
                </a:solidFill>
                <a:latin typeface="幼圆" panose="02010509060101010101" charset="-122"/>
                <a:cs typeface="幼圆" panose="02010509060101010101" charset="-122"/>
              </a:rPr>
              <a:t>织边</a:t>
            </a:r>
            <a:r>
              <a:rPr sz="3200" b="1" spc="-10" dirty="0">
                <a:solidFill>
                  <a:srgbClr val="11006E"/>
                </a:solidFill>
                <a:latin typeface="幼圆" panose="02010509060101010101" charset="-122"/>
                <a:cs typeface="幼圆" panose="02010509060101010101" charset="-122"/>
              </a:rPr>
              <a:t>界</a:t>
            </a:r>
            <a:endParaRPr sz="3200">
              <a:latin typeface="幼圆" panose="02010509060101010101" charset="-122"/>
              <a:cs typeface="幼圆" panose="02010509060101010101" charset="-122"/>
            </a:endParaRPr>
          </a:p>
        </p:txBody>
      </p:sp>
      <p:sp>
        <p:nvSpPr>
          <p:cNvPr id="3" name="object 3"/>
          <p:cNvSpPr/>
          <p:nvPr/>
        </p:nvSpPr>
        <p:spPr>
          <a:xfrm>
            <a:off x="2159635" y="2168651"/>
            <a:ext cx="202692" cy="213360"/>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2490139" y="2062098"/>
            <a:ext cx="7686040" cy="676275"/>
          </a:xfrm>
          <a:prstGeom prst="rect">
            <a:avLst/>
          </a:prstGeom>
        </p:spPr>
        <p:txBody>
          <a:bodyPr vert="horz" wrap="square" lIns="0" tIns="81280" rIns="0" bIns="0" rtlCol="0">
            <a:spAutoFit/>
          </a:bodyPr>
          <a:lstStyle/>
          <a:p>
            <a:pPr marL="12700" marR="5080">
              <a:lnSpc>
                <a:spcPts val="2320"/>
              </a:lnSpc>
              <a:spcBef>
                <a:spcPts val="640"/>
              </a:spcBef>
            </a:pPr>
            <a:r>
              <a:rPr sz="2400" b="1" dirty="0">
                <a:solidFill>
                  <a:srgbClr val="FF0000"/>
                </a:solidFill>
                <a:latin typeface="幼圆" panose="02010509060101010101" charset="-122"/>
                <a:cs typeface="幼圆" panose="02010509060101010101" charset="-122"/>
              </a:rPr>
              <a:t>运营控制权</a:t>
            </a:r>
            <a:r>
              <a:rPr sz="2000" b="1" spc="5" dirty="0">
                <a:latin typeface="幼圆" panose="02010509060101010101" charset="-122"/>
                <a:cs typeface="幼圆" panose="02010509060101010101" charset="-122"/>
              </a:rPr>
              <a:t>应用较为</a:t>
            </a:r>
            <a:r>
              <a:rPr sz="2000" b="1" spc="-5" dirty="0">
                <a:latin typeface="幼圆" panose="02010509060101010101" charset="-122"/>
                <a:cs typeface="幼圆" panose="02010509060101010101" charset="-122"/>
              </a:rPr>
              <a:t>广泛</a:t>
            </a:r>
            <a:r>
              <a:rPr sz="2000" b="1" spc="5" dirty="0">
                <a:latin typeface="幼圆" panose="02010509060101010101" charset="-122"/>
                <a:cs typeface="幼圆" panose="02010509060101010101" charset="-122"/>
              </a:rPr>
              <a:t>，真实反</a:t>
            </a:r>
            <a:r>
              <a:rPr sz="2000" b="1" spc="-5" dirty="0">
                <a:latin typeface="幼圆" panose="02010509060101010101" charset="-122"/>
                <a:cs typeface="幼圆" panose="02010509060101010101" charset="-122"/>
              </a:rPr>
              <a:t>映了</a:t>
            </a:r>
            <a:r>
              <a:rPr sz="2000" b="1" spc="5" dirty="0">
                <a:latin typeface="幼圆" panose="02010509060101010101" charset="-122"/>
                <a:cs typeface="幼圆" panose="02010509060101010101" charset="-122"/>
              </a:rPr>
              <a:t>组织因生</a:t>
            </a:r>
            <a:r>
              <a:rPr sz="2000" b="1" spc="-5" dirty="0">
                <a:latin typeface="幼圆" panose="02010509060101010101" charset="-122"/>
                <a:cs typeface="幼圆" panose="02010509060101010101" charset="-122"/>
              </a:rPr>
              <a:t>产经</a:t>
            </a:r>
            <a:r>
              <a:rPr sz="2000" b="1" spc="5" dirty="0">
                <a:latin typeface="幼圆" panose="02010509060101010101" charset="-122"/>
                <a:cs typeface="幼圆" panose="02010509060101010101" charset="-122"/>
              </a:rPr>
              <a:t>营活动而</a:t>
            </a:r>
            <a:r>
              <a:rPr sz="2000" b="1" spc="-5" dirty="0">
                <a:latin typeface="幼圆" panose="02010509060101010101" charset="-122"/>
                <a:cs typeface="幼圆" panose="02010509060101010101" charset="-122"/>
              </a:rPr>
              <a:t>产生 </a:t>
            </a:r>
            <a:r>
              <a:rPr sz="2000" b="1" spc="5" dirty="0">
                <a:latin typeface="幼圆" panose="02010509060101010101" charset="-122"/>
                <a:cs typeface="幼圆" panose="02010509060101010101" charset="-122"/>
              </a:rPr>
              <a:t>的温室气</a:t>
            </a:r>
            <a:r>
              <a:rPr sz="2000" b="1" spc="-5" dirty="0">
                <a:latin typeface="幼圆" panose="02010509060101010101" charset="-122"/>
                <a:cs typeface="幼圆" panose="02010509060101010101" charset="-122"/>
              </a:rPr>
              <a:t>体排放</a:t>
            </a:r>
            <a:endParaRPr sz="2000">
              <a:latin typeface="幼圆" panose="02010509060101010101" charset="-122"/>
              <a:cs typeface="幼圆" panose="02010509060101010101" charset="-122"/>
            </a:endParaRPr>
          </a:p>
        </p:txBody>
      </p:sp>
      <p:sp>
        <p:nvSpPr>
          <p:cNvPr id="5" name="object 5"/>
          <p:cNvSpPr/>
          <p:nvPr/>
        </p:nvSpPr>
        <p:spPr>
          <a:xfrm>
            <a:off x="8857574" y="4593141"/>
            <a:ext cx="248285" cy="377825"/>
          </a:xfrm>
          <a:custGeom>
            <a:avLst/>
            <a:gdLst/>
            <a:ahLst/>
            <a:cxnLst/>
            <a:rect l="l" t="t" r="r" b="b"/>
            <a:pathLst>
              <a:path w="248284" h="377825">
                <a:moveTo>
                  <a:pt x="0" y="0"/>
                </a:moveTo>
                <a:lnTo>
                  <a:pt x="0" y="265040"/>
                </a:lnTo>
                <a:lnTo>
                  <a:pt x="227874" y="377693"/>
                </a:lnTo>
                <a:lnTo>
                  <a:pt x="247835" y="46384"/>
                </a:lnTo>
                <a:lnTo>
                  <a:pt x="0" y="0"/>
                </a:lnTo>
                <a:close/>
              </a:path>
            </a:pathLst>
          </a:custGeom>
          <a:solidFill>
            <a:srgbClr val="CCCCCC"/>
          </a:solidFill>
        </p:spPr>
        <p:txBody>
          <a:bodyPr wrap="square" lIns="0" tIns="0" rIns="0" bIns="0" rtlCol="0"/>
          <a:lstStyle/>
          <a:p/>
        </p:txBody>
      </p:sp>
      <p:sp>
        <p:nvSpPr>
          <p:cNvPr id="6" name="object 6"/>
          <p:cNvSpPr/>
          <p:nvPr/>
        </p:nvSpPr>
        <p:spPr>
          <a:xfrm>
            <a:off x="9076542" y="4624074"/>
            <a:ext cx="394335" cy="353695"/>
          </a:xfrm>
          <a:custGeom>
            <a:avLst/>
            <a:gdLst/>
            <a:ahLst/>
            <a:cxnLst/>
            <a:rect l="l" t="t" r="r" b="b"/>
            <a:pathLst>
              <a:path w="394334" h="353695">
                <a:moveTo>
                  <a:pt x="378356" y="0"/>
                </a:moveTo>
                <a:lnTo>
                  <a:pt x="13512" y="13235"/>
                </a:lnTo>
                <a:lnTo>
                  <a:pt x="0" y="353377"/>
                </a:lnTo>
                <a:lnTo>
                  <a:pt x="394019" y="353377"/>
                </a:lnTo>
                <a:lnTo>
                  <a:pt x="378356" y="0"/>
                </a:lnTo>
                <a:close/>
              </a:path>
            </a:pathLst>
          </a:custGeom>
          <a:solidFill>
            <a:srgbClr val="4B4B4B"/>
          </a:solidFill>
        </p:spPr>
        <p:txBody>
          <a:bodyPr wrap="square" lIns="0" tIns="0" rIns="0" bIns="0" rtlCol="0"/>
          <a:lstStyle/>
          <a:p/>
        </p:txBody>
      </p:sp>
      <p:sp>
        <p:nvSpPr>
          <p:cNvPr id="7" name="object 7"/>
          <p:cNvSpPr/>
          <p:nvPr/>
        </p:nvSpPr>
        <p:spPr>
          <a:xfrm>
            <a:off x="8866481" y="4593141"/>
            <a:ext cx="575310" cy="59690"/>
          </a:xfrm>
          <a:custGeom>
            <a:avLst/>
            <a:gdLst/>
            <a:ahLst/>
            <a:cxnLst/>
            <a:rect l="l" t="t" r="r" b="b"/>
            <a:pathLst>
              <a:path w="575309" h="59689">
                <a:moveTo>
                  <a:pt x="307414" y="0"/>
                </a:moveTo>
                <a:lnTo>
                  <a:pt x="0" y="0"/>
                </a:lnTo>
                <a:lnTo>
                  <a:pt x="216818" y="59650"/>
                </a:lnTo>
                <a:lnTo>
                  <a:pt x="575212" y="37550"/>
                </a:lnTo>
                <a:lnTo>
                  <a:pt x="307414" y="0"/>
                </a:lnTo>
                <a:close/>
              </a:path>
            </a:pathLst>
          </a:custGeom>
          <a:solidFill>
            <a:srgbClr val="999999"/>
          </a:solidFill>
        </p:spPr>
        <p:txBody>
          <a:bodyPr wrap="square" lIns="0" tIns="0" rIns="0" bIns="0" rtlCol="0"/>
          <a:lstStyle/>
          <a:p/>
        </p:txBody>
      </p:sp>
      <p:sp>
        <p:nvSpPr>
          <p:cNvPr id="8" name="object 8"/>
          <p:cNvSpPr/>
          <p:nvPr/>
        </p:nvSpPr>
        <p:spPr>
          <a:xfrm>
            <a:off x="9162839" y="4683693"/>
            <a:ext cx="276860" cy="419734"/>
          </a:xfrm>
          <a:custGeom>
            <a:avLst/>
            <a:gdLst/>
            <a:ahLst/>
            <a:cxnLst/>
            <a:rect l="l" t="t" r="r" b="b"/>
            <a:pathLst>
              <a:path w="276859" h="419735">
                <a:moveTo>
                  <a:pt x="0" y="0"/>
                </a:moveTo>
                <a:lnTo>
                  <a:pt x="0" y="293757"/>
                </a:lnTo>
                <a:lnTo>
                  <a:pt x="254592" y="419645"/>
                </a:lnTo>
                <a:lnTo>
                  <a:pt x="276704" y="48600"/>
                </a:lnTo>
                <a:lnTo>
                  <a:pt x="0" y="0"/>
                </a:lnTo>
                <a:close/>
              </a:path>
            </a:pathLst>
          </a:custGeom>
          <a:solidFill>
            <a:srgbClr val="CCCCCC"/>
          </a:solidFill>
        </p:spPr>
        <p:txBody>
          <a:bodyPr wrap="square" lIns="0" tIns="0" rIns="0" bIns="0" rtlCol="0"/>
          <a:lstStyle/>
          <a:p/>
        </p:txBody>
      </p:sp>
      <p:sp>
        <p:nvSpPr>
          <p:cNvPr id="9" name="object 9"/>
          <p:cNvSpPr/>
          <p:nvPr/>
        </p:nvSpPr>
        <p:spPr>
          <a:xfrm>
            <a:off x="9406377" y="4716843"/>
            <a:ext cx="431165" cy="391160"/>
          </a:xfrm>
          <a:custGeom>
            <a:avLst/>
            <a:gdLst/>
            <a:ahLst/>
            <a:cxnLst/>
            <a:rect l="l" t="t" r="r" b="b"/>
            <a:pathLst>
              <a:path w="431165" h="391160">
                <a:moveTo>
                  <a:pt x="422273" y="0"/>
                </a:moveTo>
                <a:lnTo>
                  <a:pt x="15355" y="13235"/>
                </a:lnTo>
                <a:lnTo>
                  <a:pt x="0" y="390928"/>
                </a:lnTo>
                <a:lnTo>
                  <a:pt x="431043" y="390928"/>
                </a:lnTo>
                <a:lnTo>
                  <a:pt x="431043" y="218892"/>
                </a:lnTo>
                <a:lnTo>
                  <a:pt x="422273" y="0"/>
                </a:lnTo>
                <a:close/>
              </a:path>
            </a:pathLst>
          </a:custGeom>
          <a:solidFill>
            <a:srgbClr val="4B4B4B"/>
          </a:solidFill>
        </p:spPr>
        <p:txBody>
          <a:bodyPr wrap="square" lIns="0" tIns="0" rIns="0" bIns="0" rtlCol="0"/>
          <a:lstStyle/>
          <a:p/>
        </p:txBody>
      </p:sp>
      <p:sp>
        <p:nvSpPr>
          <p:cNvPr id="10" name="object 10"/>
          <p:cNvSpPr/>
          <p:nvPr/>
        </p:nvSpPr>
        <p:spPr>
          <a:xfrm>
            <a:off x="9173895" y="4683693"/>
            <a:ext cx="641985" cy="64135"/>
          </a:xfrm>
          <a:custGeom>
            <a:avLst/>
            <a:gdLst/>
            <a:ahLst/>
            <a:cxnLst/>
            <a:rect l="l" t="t" r="r" b="b"/>
            <a:pathLst>
              <a:path w="641984" h="64135">
                <a:moveTo>
                  <a:pt x="343039" y="0"/>
                </a:moveTo>
                <a:lnTo>
                  <a:pt x="0" y="0"/>
                </a:lnTo>
                <a:lnTo>
                  <a:pt x="241079" y="64051"/>
                </a:lnTo>
                <a:lnTo>
                  <a:pt x="641548" y="39766"/>
                </a:lnTo>
                <a:lnTo>
                  <a:pt x="343039" y="0"/>
                </a:lnTo>
                <a:close/>
              </a:path>
            </a:pathLst>
          </a:custGeom>
          <a:solidFill>
            <a:srgbClr val="999999"/>
          </a:solidFill>
        </p:spPr>
        <p:txBody>
          <a:bodyPr wrap="square" lIns="0" tIns="0" rIns="0" bIns="0" rtlCol="0"/>
          <a:lstStyle/>
          <a:p/>
        </p:txBody>
      </p:sp>
      <p:sp>
        <p:nvSpPr>
          <p:cNvPr id="11" name="object 11"/>
          <p:cNvSpPr/>
          <p:nvPr/>
        </p:nvSpPr>
        <p:spPr>
          <a:xfrm>
            <a:off x="8908554" y="4244165"/>
            <a:ext cx="146050" cy="368935"/>
          </a:xfrm>
          <a:custGeom>
            <a:avLst/>
            <a:gdLst/>
            <a:ahLst/>
            <a:cxnLst/>
            <a:rect l="l" t="t" r="r" b="b"/>
            <a:pathLst>
              <a:path w="146050" h="368935">
                <a:moveTo>
                  <a:pt x="0" y="0"/>
                </a:moveTo>
                <a:lnTo>
                  <a:pt x="26411" y="340142"/>
                </a:lnTo>
                <a:lnTo>
                  <a:pt x="130520" y="368859"/>
                </a:lnTo>
                <a:lnTo>
                  <a:pt x="145876" y="13265"/>
                </a:lnTo>
                <a:lnTo>
                  <a:pt x="0" y="0"/>
                </a:lnTo>
                <a:close/>
              </a:path>
            </a:pathLst>
          </a:custGeom>
          <a:solidFill>
            <a:srgbClr val="CCCCCC"/>
          </a:solidFill>
        </p:spPr>
        <p:txBody>
          <a:bodyPr wrap="square" lIns="0" tIns="0" rIns="0" bIns="0" rtlCol="0"/>
          <a:lstStyle/>
          <a:p/>
        </p:txBody>
      </p:sp>
      <p:sp>
        <p:nvSpPr>
          <p:cNvPr id="12" name="object 12"/>
          <p:cNvSpPr/>
          <p:nvPr/>
        </p:nvSpPr>
        <p:spPr>
          <a:xfrm>
            <a:off x="9030169" y="4257431"/>
            <a:ext cx="351790" cy="386715"/>
          </a:xfrm>
          <a:custGeom>
            <a:avLst/>
            <a:gdLst/>
            <a:ahLst/>
            <a:cxnLst/>
            <a:rect l="l" t="t" r="r" b="b"/>
            <a:pathLst>
              <a:path w="351790" h="386714">
                <a:moveTo>
                  <a:pt x="336283" y="0"/>
                </a:moveTo>
                <a:lnTo>
                  <a:pt x="0" y="13265"/>
                </a:lnTo>
                <a:lnTo>
                  <a:pt x="11055" y="368859"/>
                </a:lnTo>
                <a:lnTo>
                  <a:pt x="351638" y="386526"/>
                </a:lnTo>
                <a:lnTo>
                  <a:pt x="336283" y="0"/>
                </a:lnTo>
                <a:close/>
              </a:path>
            </a:pathLst>
          </a:custGeom>
          <a:solidFill>
            <a:srgbClr val="4B4B4B"/>
          </a:solidFill>
        </p:spPr>
        <p:txBody>
          <a:bodyPr wrap="square" lIns="0" tIns="0" rIns="0" bIns="0" rtlCol="0"/>
          <a:lstStyle/>
          <a:p/>
        </p:txBody>
      </p:sp>
      <p:sp>
        <p:nvSpPr>
          <p:cNvPr id="13" name="object 13"/>
          <p:cNvSpPr/>
          <p:nvPr/>
        </p:nvSpPr>
        <p:spPr>
          <a:xfrm>
            <a:off x="8901798" y="4233146"/>
            <a:ext cx="458470" cy="48895"/>
          </a:xfrm>
          <a:custGeom>
            <a:avLst/>
            <a:gdLst/>
            <a:ahLst/>
            <a:cxnLst/>
            <a:rect l="l" t="t" r="r" b="b"/>
            <a:pathLst>
              <a:path w="458470" h="48895">
                <a:moveTo>
                  <a:pt x="281003" y="0"/>
                </a:moveTo>
                <a:lnTo>
                  <a:pt x="0" y="11018"/>
                </a:lnTo>
                <a:lnTo>
                  <a:pt x="130520" y="48569"/>
                </a:lnTo>
                <a:lnTo>
                  <a:pt x="457897" y="37550"/>
                </a:lnTo>
                <a:lnTo>
                  <a:pt x="281003" y="0"/>
                </a:lnTo>
                <a:close/>
              </a:path>
            </a:pathLst>
          </a:custGeom>
          <a:solidFill>
            <a:srgbClr val="999999"/>
          </a:solidFill>
        </p:spPr>
        <p:txBody>
          <a:bodyPr wrap="square" lIns="0" tIns="0" rIns="0" bIns="0" rtlCol="0"/>
          <a:lstStyle/>
          <a:p/>
        </p:txBody>
      </p:sp>
      <p:sp>
        <p:nvSpPr>
          <p:cNvPr id="14" name="object 14"/>
          <p:cNvSpPr/>
          <p:nvPr/>
        </p:nvSpPr>
        <p:spPr>
          <a:xfrm>
            <a:off x="9076542" y="4312649"/>
            <a:ext cx="274955" cy="408940"/>
          </a:xfrm>
          <a:custGeom>
            <a:avLst/>
            <a:gdLst/>
            <a:ahLst/>
            <a:cxnLst/>
            <a:rect l="l" t="t" r="r" b="b"/>
            <a:pathLst>
              <a:path w="274954" h="408939">
                <a:moveTo>
                  <a:pt x="0" y="0"/>
                </a:moveTo>
                <a:lnTo>
                  <a:pt x="0" y="315826"/>
                </a:lnTo>
                <a:lnTo>
                  <a:pt x="254592" y="408595"/>
                </a:lnTo>
                <a:lnTo>
                  <a:pt x="274554" y="37550"/>
                </a:lnTo>
                <a:lnTo>
                  <a:pt x="0" y="0"/>
                </a:lnTo>
                <a:close/>
              </a:path>
            </a:pathLst>
          </a:custGeom>
          <a:solidFill>
            <a:srgbClr val="CCCCCC"/>
          </a:solidFill>
        </p:spPr>
        <p:txBody>
          <a:bodyPr wrap="square" lIns="0" tIns="0" rIns="0" bIns="0" rtlCol="0"/>
          <a:lstStyle/>
          <a:p/>
        </p:txBody>
      </p:sp>
      <p:sp>
        <p:nvSpPr>
          <p:cNvPr id="15" name="object 15"/>
          <p:cNvSpPr/>
          <p:nvPr/>
        </p:nvSpPr>
        <p:spPr>
          <a:xfrm>
            <a:off x="9331135" y="4334748"/>
            <a:ext cx="409575" cy="393700"/>
          </a:xfrm>
          <a:custGeom>
            <a:avLst/>
            <a:gdLst/>
            <a:ahLst/>
            <a:cxnLst/>
            <a:rect l="l" t="t" r="r" b="b"/>
            <a:pathLst>
              <a:path w="409575" h="393700">
                <a:moveTo>
                  <a:pt x="409067" y="0"/>
                </a:moveTo>
                <a:lnTo>
                  <a:pt x="4299" y="15451"/>
                </a:lnTo>
                <a:lnTo>
                  <a:pt x="0" y="393144"/>
                </a:lnTo>
                <a:lnTo>
                  <a:pt x="404768" y="375446"/>
                </a:lnTo>
                <a:lnTo>
                  <a:pt x="409067" y="0"/>
                </a:lnTo>
                <a:close/>
              </a:path>
            </a:pathLst>
          </a:custGeom>
          <a:solidFill>
            <a:srgbClr val="4B4B4B"/>
          </a:solidFill>
        </p:spPr>
        <p:txBody>
          <a:bodyPr wrap="square" lIns="0" tIns="0" rIns="0" bIns="0" rtlCol="0"/>
          <a:lstStyle/>
          <a:p/>
        </p:txBody>
      </p:sp>
      <p:sp>
        <p:nvSpPr>
          <p:cNvPr id="16" name="object 16"/>
          <p:cNvSpPr/>
          <p:nvPr/>
        </p:nvSpPr>
        <p:spPr>
          <a:xfrm>
            <a:off x="9065486" y="4301599"/>
            <a:ext cx="661670" cy="64135"/>
          </a:xfrm>
          <a:custGeom>
            <a:avLst/>
            <a:gdLst/>
            <a:ahLst/>
            <a:cxnLst/>
            <a:rect l="l" t="t" r="r" b="b"/>
            <a:pathLst>
              <a:path w="661670" h="64135">
                <a:moveTo>
                  <a:pt x="363001" y="0"/>
                </a:moveTo>
                <a:lnTo>
                  <a:pt x="0" y="15451"/>
                </a:lnTo>
                <a:lnTo>
                  <a:pt x="261041" y="64051"/>
                </a:lnTo>
                <a:lnTo>
                  <a:pt x="661510" y="39766"/>
                </a:lnTo>
                <a:lnTo>
                  <a:pt x="363001" y="0"/>
                </a:lnTo>
                <a:close/>
              </a:path>
            </a:pathLst>
          </a:custGeom>
          <a:solidFill>
            <a:srgbClr val="999999"/>
          </a:solidFill>
        </p:spPr>
        <p:txBody>
          <a:bodyPr wrap="square" lIns="0" tIns="0" rIns="0" bIns="0" rtlCol="0"/>
          <a:lstStyle/>
          <a:p/>
        </p:txBody>
      </p:sp>
      <p:sp>
        <p:nvSpPr>
          <p:cNvPr id="17" name="object 17"/>
          <p:cNvSpPr/>
          <p:nvPr/>
        </p:nvSpPr>
        <p:spPr>
          <a:xfrm>
            <a:off x="6477612" y="4540139"/>
            <a:ext cx="385445" cy="377825"/>
          </a:xfrm>
          <a:custGeom>
            <a:avLst/>
            <a:gdLst/>
            <a:ahLst/>
            <a:cxnLst/>
            <a:rect l="l" t="t" r="r" b="b"/>
            <a:pathLst>
              <a:path w="385445" h="377825">
                <a:moveTo>
                  <a:pt x="0" y="0"/>
                </a:moveTo>
                <a:lnTo>
                  <a:pt x="2211" y="368859"/>
                </a:lnTo>
                <a:lnTo>
                  <a:pt x="367208" y="377693"/>
                </a:lnTo>
                <a:lnTo>
                  <a:pt x="384898" y="15451"/>
                </a:lnTo>
                <a:lnTo>
                  <a:pt x="0" y="0"/>
                </a:lnTo>
                <a:close/>
              </a:path>
            </a:pathLst>
          </a:custGeom>
          <a:solidFill>
            <a:srgbClr val="333333"/>
          </a:solidFill>
        </p:spPr>
        <p:txBody>
          <a:bodyPr wrap="square" lIns="0" tIns="0" rIns="0" bIns="0" rtlCol="0"/>
          <a:lstStyle/>
          <a:p/>
        </p:txBody>
      </p:sp>
      <p:sp>
        <p:nvSpPr>
          <p:cNvPr id="18" name="object 18"/>
          <p:cNvSpPr/>
          <p:nvPr/>
        </p:nvSpPr>
        <p:spPr>
          <a:xfrm>
            <a:off x="6818256" y="4453987"/>
            <a:ext cx="314325" cy="459740"/>
          </a:xfrm>
          <a:custGeom>
            <a:avLst/>
            <a:gdLst/>
            <a:ahLst/>
            <a:cxnLst/>
            <a:rect l="l" t="t" r="r" b="b"/>
            <a:pathLst>
              <a:path w="314325" h="459739">
                <a:moveTo>
                  <a:pt x="314109" y="0"/>
                </a:moveTo>
                <a:lnTo>
                  <a:pt x="0" y="86151"/>
                </a:lnTo>
                <a:lnTo>
                  <a:pt x="15509" y="459412"/>
                </a:lnTo>
                <a:lnTo>
                  <a:pt x="314109" y="287140"/>
                </a:lnTo>
                <a:lnTo>
                  <a:pt x="314109" y="0"/>
                </a:lnTo>
                <a:close/>
              </a:path>
            </a:pathLst>
          </a:custGeom>
          <a:solidFill>
            <a:srgbClr val="B1B1B1"/>
          </a:solidFill>
        </p:spPr>
        <p:txBody>
          <a:bodyPr wrap="square" lIns="0" tIns="0" rIns="0" bIns="0" rtlCol="0"/>
          <a:lstStyle/>
          <a:p/>
        </p:txBody>
      </p:sp>
      <p:sp>
        <p:nvSpPr>
          <p:cNvPr id="19" name="object 19"/>
          <p:cNvSpPr/>
          <p:nvPr/>
        </p:nvSpPr>
        <p:spPr>
          <a:xfrm>
            <a:off x="6473190" y="4451802"/>
            <a:ext cx="655320" cy="108585"/>
          </a:xfrm>
          <a:custGeom>
            <a:avLst/>
            <a:gdLst/>
            <a:ahLst/>
            <a:cxnLst/>
            <a:rect l="l" t="t" r="r" b="b"/>
            <a:pathLst>
              <a:path w="655320" h="108585">
                <a:moveTo>
                  <a:pt x="654753" y="0"/>
                </a:moveTo>
                <a:lnTo>
                  <a:pt x="404798" y="0"/>
                </a:lnTo>
                <a:lnTo>
                  <a:pt x="0" y="97170"/>
                </a:lnTo>
                <a:lnTo>
                  <a:pt x="351699" y="108220"/>
                </a:lnTo>
                <a:lnTo>
                  <a:pt x="654753" y="0"/>
                </a:lnTo>
                <a:close/>
              </a:path>
            </a:pathLst>
          </a:custGeom>
          <a:solidFill>
            <a:srgbClr val="7E7E7E"/>
          </a:solidFill>
        </p:spPr>
        <p:txBody>
          <a:bodyPr wrap="square" lIns="0" tIns="0" rIns="0" bIns="0" rtlCol="0"/>
          <a:lstStyle/>
          <a:p/>
        </p:txBody>
      </p:sp>
      <p:sp>
        <p:nvSpPr>
          <p:cNvPr id="20" name="object 20"/>
          <p:cNvSpPr/>
          <p:nvPr/>
        </p:nvSpPr>
        <p:spPr>
          <a:xfrm>
            <a:off x="6904523" y="4597573"/>
            <a:ext cx="385445" cy="377825"/>
          </a:xfrm>
          <a:custGeom>
            <a:avLst/>
            <a:gdLst/>
            <a:ahLst/>
            <a:cxnLst/>
            <a:rect l="l" t="t" r="r" b="b"/>
            <a:pathLst>
              <a:path w="385445" h="377825">
                <a:moveTo>
                  <a:pt x="0" y="0"/>
                </a:moveTo>
                <a:lnTo>
                  <a:pt x="2211" y="366643"/>
                </a:lnTo>
                <a:lnTo>
                  <a:pt x="367208" y="377662"/>
                </a:lnTo>
                <a:lnTo>
                  <a:pt x="384898" y="15451"/>
                </a:lnTo>
                <a:lnTo>
                  <a:pt x="0" y="0"/>
                </a:lnTo>
                <a:close/>
              </a:path>
            </a:pathLst>
          </a:custGeom>
          <a:solidFill>
            <a:srgbClr val="333333"/>
          </a:solidFill>
        </p:spPr>
        <p:txBody>
          <a:bodyPr wrap="square" lIns="0" tIns="0" rIns="0" bIns="0" rtlCol="0"/>
          <a:lstStyle/>
          <a:p/>
        </p:txBody>
      </p:sp>
      <p:sp>
        <p:nvSpPr>
          <p:cNvPr id="21" name="object 21"/>
          <p:cNvSpPr/>
          <p:nvPr/>
        </p:nvSpPr>
        <p:spPr>
          <a:xfrm>
            <a:off x="7245167" y="4511422"/>
            <a:ext cx="314325" cy="457200"/>
          </a:xfrm>
          <a:custGeom>
            <a:avLst/>
            <a:gdLst/>
            <a:ahLst/>
            <a:cxnLst/>
            <a:rect l="l" t="t" r="r" b="b"/>
            <a:pathLst>
              <a:path w="314325" h="457200">
                <a:moveTo>
                  <a:pt x="314109" y="0"/>
                </a:moveTo>
                <a:lnTo>
                  <a:pt x="0" y="86151"/>
                </a:lnTo>
                <a:lnTo>
                  <a:pt x="17720" y="457196"/>
                </a:lnTo>
                <a:lnTo>
                  <a:pt x="314109" y="287140"/>
                </a:lnTo>
                <a:lnTo>
                  <a:pt x="314109" y="0"/>
                </a:lnTo>
                <a:close/>
              </a:path>
            </a:pathLst>
          </a:custGeom>
          <a:solidFill>
            <a:srgbClr val="B1B1B1"/>
          </a:solidFill>
        </p:spPr>
        <p:txBody>
          <a:bodyPr wrap="square" lIns="0" tIns="0" rIns="0" bIns="0" rtlCol="0"/>
          <a:lstStyle/>
          <a:p/>
        </p:txBody>
      </p:sp>
      <p:sp>
        <p:nvSpPr>
          <p:cNvPr id="22" name="object 22"/>
          <p:cNvSpPr/>
          <p:nvPr/>
        </p:nvSpPr>
        <p:spPr>
          <a:xfrm>
            <a:off x="6900100" y="4509206"/>
            <a:ext cx="659765" cy="108585"/>
          </a:xfrm>
          <a:custGeom>
            <a:avLst/>
            <a:gdLst/>
            <a:ahLst/>
            <a:cxnLst/>
            <a:rect l="l" t="t" r="r" b="b"/>
            <a:pathLst>
              <a:path w="659764" h="108585">
                <a:moveTo>
                  <a:pt x="407009" y="0"/>
                </a:moveTo>
                <a:lnTo>
                  <a:pt x="0" y="97201"/>
                </a:lnTo>
                <a:lnTo>
                  <a:pt x="351699" y="108250"/>
                </a:lnTo>
                <a:lnTo>
                  <a:pt x="659176" y="11049"/>
                </a:lnTo>
                <a:lnTo>
                  <a:pt x="407009" y="0"/>
                </a:lnTo>
                <a:close/>
              </a:path>
            </a:pathLst>
          </a:custGeom>
          <a:solidFill>
            <a:srgbClr val="7E7E7E"/>
          </a:solidFill>
        </p:spPr>
        <p:txBody>
          <a:bodyPr wrap="square" lIns="0" tIns="0" rIns="0" bIns="0" rtlCol="0"/>
          <a:lstStyle/>
          <a:p/>
        </p:txBody>
      </p:sp>
      <p:sp>
        <p:nvSpPr>
          <p:cNvPr id="23" name="object 23"/>
          <p:cNvSpPr/>
          <p:nvPr/>
        </p:nvSpPr>
        <p:spPr>
          <a:xfrm>
            <a:off x="6548401" y="4169094"/>
            <a:ext cx="385445" cy="375920"/>
          </a:xfrm>
          <a:custGeom>
            <a:avLst/>
            <a:gdLst/>
            <a:ahLst/>
            <a:cxnLst/>
            <a:rect l="l" t="t" r="r" b="b"/>
            <a:pathLst>
              <a:path w="385445" h="375920">
                <a:moveTo>
                  <a:pt x="0" y="0"/>
                </a:moveTo>
                <a:lnTo>
                  <a:pt x="2211" y="366643"/>
                </a:lnTo>
                <a:lnTo>
                  <a:pt x="369420" y="375476"/>
                </a:lnTo>
                <a:lnTo>
                  <a:pt x="384898" y="13235"/>
                </a:lnTo>
                <a:lnTo>
                  <a:pt x="0" y="0"/>
                </a:lnTo>
                <a:close/>
              </a:path>
            </a:pathLst>
          </a:custGeom>
          <a:solidFill>
            <a:srgbClr val="333333"/>
          </a:solidFill>
        </p:spPr>
        <p:txBody>
          <a:bodyPr wrap="square" lIns="0" tIns="0" rIns="0" bIns="0" rtlCol="0"/>
          <a:lstStyle/>
          <a:p/>
        </p:txBody>
      </p:sp>
      <p:sp>
        <p:nvSpPr>
          <p:cNvPr id="24" name="object 24"/>
          <p:cNvSpPr/>
          <p:nvPr/>
        </p:nvSpPr>
        <p:spPr>
          <a:xfrm>
            <a:off x="6893467" y="4082943"/>
            <a:ext cx="309880" cy="457200"/>
          </a:xfrm>
          <a:custGeom>
            <a:avLst/>
            <a:gdLst/>
            <a:ahLst/>
            <a:cxnLst/>
            <a:rect l="l" t="t" r="r" b="b"/>
            <a:pathLst>
              <a:path w="309879" h="457200">
                <a:moveTo>
                  <a:pt x="309687" y="0"/>
                </a:moveTo>
                <a:lnTo>
                  <a:pt x="0" y="86151"/>
                </a:lnTo>
                <a:lnTo>
                  <a:pt x="11055" y="457196"/>
                </a:lnTo>
                <a:lnTo>
                  <a:pt x="309687" y="284924"/>
                </a:lnTo>
                <a:lnTo>
                  <a:pt x="309687" y="0"/>
                </a:lnTo>
                <a:close/>
              </a:path>
            </a:pathLst>
          </a:custGeom>
          <a:solidFill>
            <a:srgbClr val="B1B1B1"/>
          </a:solidFill>
        </p:spPr>
        <p:txBody>
          <a:bodyPr wrap="square" lIns="0" tIns="0" rIns="0" bIns="0" rtlCol="0"/>
          <a:lstStyle/>
          <a:p/>
        </p:txBody>
      </p:sp>
      <p:sp>
        <p:nvSpPr>
          <p:cNvPr id="25" name="object 25"/>
          <p:cNvSpPr/>
          <p:nvPr/>
        </p:nvSpPr>
        <p:spPr>
          <a:xfrm>
            <a:off x="6543978" y="4078541"/>
            <a:ext cx="655320" cy="108585"/>
          </a:xfrm>
          <a:custGeom>
            <a:avLst/>
            <a:gdLst/>
            <a:ahLst/>
            <a:cxnLst/>
            <a:rect l="l" t="t" r="r" b="b"/>
            <a:pathLst>
              <a:path w="655320" h="108585">
                <a:moveTo>
                  <a:pt x="654753" y="0"/>
                </a:moveTo>
                <a:lnTo>
                  <a:pt x="404798" y="0"/>
                </a:lnTo>
                <a:lnTo>
                  <a:pt x="0" y="97170"/>
                </a:lnTo>
                <a:lnTo>
                  <a:pt x="351699" y="108220"/>
                </a:lnTo>
                <a:lnTo>
                  <a:pt x="654753" y="0"/>
                </a:lnTo>
                <a:close/>
              </a:path>
            </a:pathLst>
          </a:custGeom>
          <a:solidFill>
            <a:srgbClr val="7E7E7E"/>
          </a:solidFill>
        </p:spPr>
        <p:txBody>
          <a:bodyPr wrap="square" lIns="0" tIns="0" rIns="0" bIns="0" rtlCol="0"/>
          <a:lstStyle/>
          <a:p/>
        </p:txBody>
      </p:sp>
      <p:sp>
        <p:nvSpPr>
          <p:cNvPr id="26" name="object 26"/>
          <p:cNvSpPr/>
          <p:nvPr/>
        </p:nvSpPr>
        <p:spPr>
          <a:xfrm>
            <a:off x="6975311" y="4226497"/>
            <a:ext cx="340995" cy="367030"/>
          </a:xfrm>
          <a:custGeom>
            <a:avLst/>
            <a:gdLst/>
            <a:ahLst/>
            <a:cxnLst/>
            <a:rect l="l" t="t" r="r" b="b"/>
            <a:pathLst>
              <a:path w="340995" h="367029">
                <a:moveTo>
                  <a:pt x="0" y="0"/>
                </a:moveTo>
                <a:lnTo>
                  <a:pt x="2211" y="366643"/>
                </a:lnTo>
                <a:lnTo>
                  <a:pt x="338432" y="355593"/>
                </a:lnTo>
                <a:lnTo>
                  <a:pt x="340643" y="13265"/>
                </a:lnTo>
                <a:lnTo>
                  <a:pt x="0" y="0"/>
                </a:lnTo>
                <a:close/>
              </a:path>
            </a:pathLst>
          </a:custGeom>
          <a:solidFill>
            <a:srgbClr val="333333"/>
          </a:solidFill>
        </p:spPr>
        <p:txBody>
          <a:bodyPr wrap="square" lIns="0" tIns="0" rIns="0" bIns="0" rtlCol="0"/>
          <a:lstStyle/>
          <a:p/>
        </p:txBody>
      </p:sp>
      <p:sp>
        <p:nvSpPr>
          <p:cNvPr id="27" name="object 27"/>
          <p:cNvSpPr/>
          <p:nvPr/>
        </p:nvSpPr>
        <p:spPr>
          <a:xfrm>
            <a:off x="7315955" y="4164662"/>
            <a:ext cx="267970" cy="413384"/>
          </a:xfrm>
          <a:custGeom>
            <a:avLst/>
            <a:gdLst/>
            <a:ahLst/>
            <a:cxnLst/>
            <a:rect l="l" t="t" r="r" b="b"/>
            <a:pathLst>
              <a:path w="267970" h="413385">
                <a:moveTo>
                  <a:pt x="267644" y="0"/>
                </a:moveTo>
                <a:lnTo>
                  <a:pt x="0" y="61835"/>
                </a:lnTo>
                <a:lnTo>
                  <a:pt x="0" y="413027"/>
                </a:lnTo>
                <a:lnTo>
                  <a:pt x="249955" y="331308"/>
                </a:lnTo>
                <a:lnTo>
                  <a:pt x="267644" y="0"/>
                </a:lnTo>
                <a:close/>
              </a:path>
            </a:pathLst>
          </a:custGeom>
          <a:solidFill>
            <a:srgbClr val="B1B1B1"/>
          </a:solidFill>
        </p:spPr>
        <p:txBody>
          <a:bodyPr wrap="square" lIns="0" tIns="0" rIns="0" bIns="0" rtlCol="0"/>
          <a:lstStyle/>
          <a:p/>
        </p:txBody>
      </p:sp>
      <p:sp>
        <p:nvSpPr>
          <p:cNvPr id="28" name="object 28"/>
          <p:cNvSpPr/>
          <p:nvPr/>
        </p:nvSpPr>
        <p:spPr>
          <a:xfrm>
            <a:off x="6970889" y="4162446"/>
            <a:ext cx="612775" cy="81915"/>
          </a:xfrm>
          <a:custGeom>
            <a:avLst/>
            <a:gdLst/>
            <a:ahLst/>
            <a:cxnLst/>
            <a:rect l="l" t="t" r="r" b="b"/>
            <a:pathLst>
              <a:path w="612775" h="81914">
                <a:moveTo>
                  <a:pt x="331799" y="0"/>
                </a:moveTo>
                <a:lnTo>
                  <a:pt x="0" y="70700"/>
                </a:lnTo>
                <a:lnTo>
                  <a:pt x="351699" y="81719"/>
                </a:lnTo>
                <a:lnTo>
                  <a:pt x="612710" y="13265"/>
                </a:lnTo>
                <a:lnTo>
                  <a:pt x="331799" y="0"/>
                </a:lnTo>
                <a:close/>
              </a:path>
            </a:pathLst>
          </a:custGeom>
          <a:solidFill>
            <a:srgbClr val="7E7E7E"/>
          </a:solidFill>
        </p:spPr>
        <p:txBody>
          <a:bodyPr wrap="square" lIns="0" tIns="0" rIns="0" bIns="0" rtlCol="0"/>
          <a:lstStyle/>
          <a:p/>
        </p:txBody>
      </p:sp>
      <p:sp>
        <p:nvSpPr>
          <p:cNvPr id="29" name="object 29"/>
          <p:cNvSpPr/>
          <p:nvPr/>
        </p:nvSpPr>
        <p:spPr>
          <a:xfrm>
            <a:off x="8729511" y="5202756"/>
            <a:ext cx="314325" cy="486409"/>
          </a:xfrm>
          <a:custGeom>
            <a:avLst/>
            <a:gdLst/>
            <a:ahLst/>
            <a:cxnLst/>
            <a:rect l="l" t="t" r="r" b="b"/>
            <a:pathLst>
              <a:path w="314325" h="486410">
                <a:moveTo>
                  <a:pt x="156932" y="0"/>
                </a:moveTo>
                <a:lnTo>
                  <a:pt x="94896" y="19852"/>
                </a:lnTo>
                <a:lnTo>
                  <a:pt x="46373" y="70669"/>
                </a:lnTo>
                <a:lnTo>
                  <a:pt x="26411" y="106003"/>
                </a:lnTo>
                <a:lnTo>
                  <a:pt x="13205" y="147956"/>
                </a:lnTo>
                <a:lnTo>
                  <a:pt x="2149" y="194340"/>
                </a:lnTo>
                <a:lnTo>
                  <a:pt x="0" y="242941"/>
                </a:lnTo>
                <a:lnTo>
                  <a:pt x="2149" y="291532"/>
                </a:lnTo>
                <a:lnTo>
                  <a:pt x="13205" y="337913"/>
                </a:lnTo>
                <a:lnTo>
                  <a:pt x="26411" y="379878"/>
                </a:lnTo>
                <a:lnTo>
                  <a:pt x="46373" y="415216"/>
                </a:lnTo>
                <a:lnTo>
                  <a:pt x="94896" y="466017"/>
                </a:lnTo>
                <a:lnTo>
                  <a:pt x="156932" y="485894"/>
                </a:lnTo>
                <a:lnTo>
                  <a:pt x="190099" y="481477"/>
                </a:lnTo>
                <a:lnTo>
                  <a:pt x="245379" y="443930"/>
                </a:lnTo>
                <a:lnTo>
                  <a:pt x="287452" y="379878"/>
                </a:lnTo>
                <a:lnTo>
                  <a:pt x="302808" y="337913"/>
                </a:lnTo>
                <a:lnTo>
                  <a:pt x="311714" y="291532"/>
                </a:lnTo>
                <a:lnTo>
                  <a:pt x="313864" y="242941"/>
                </a:lnTo>
                <a:lnTo>
                  <a:pt x="311714" y="194340"/>
                </a:lnTo>
                <a:lnTo>
                  <a:pt x="302808" y="147956"/>
                </a:lnTo>
                <a:lnTo>
                  <a:pt x="287452" y="106003"/>
                </a:lnTo>
                <a:lnTo>
                  <a:pt x="269640" y="70669"/>
                </a:lnTo>
                <a:lnTo>
                  <a:pt x="218967" y="19852"/>
                </a:lnTo>
                <a:lnTo>
                  <a:pt x="156932" y="0"/>
                </a:lnTo>
                <a:close/>
              </a:path>
            </a:pathLst>
          </a:custGeom>
          <a:solidFill>
            <a:srgbClr val="000000"/>
          </a:solidFill>
        </p:spPr>
        <p:txBody>
          <a:bodyPr wrap="square" lIns="0" tIns="0" rIns="0" bIns="0" rtlCol="0"/>
          <a:lstStyle/>
          <a:p/>
        </p:txBody>
      </p:sp>
      <p:sp>
        <p:nvSpPr>
          <p:cNvPr id="30" name="object 30"/>
          <p:cNvSpPr/>
          <p:nvPr/>
        </p:nvSpPr>
        <p:spPr>
          <a:xfrm>
            <a:off x="8054764" y="4685910"/>
            <a:ext cx="97790" cy="283210"/>
          </a:xfrm>
          <a:custGeom>
            <a:avLst/>
            <a:gdLst/>
            <a:ahLst/>
            <a:cxnLst/>
            <a:rect l="l" t="t" r="r" b="b"/>
            <a:pathLst>
              <a:path w="97790" h="283210">
                <a:moveTo>
                  <a:pt x="0" y="0"/>
                </a:moveTo>
                <a:lnTo>
                  <a:pt x="0" y="39766"/>
                </a:lnTo>
                <a:lnTo>
                  <a:pt x="28745" y="41982"/>
                </a:lnTo>
                <a:lnTo>
                  <a:pt x="77421" y="121485"/>
                </a:lnTo>
                <a:lnTo>
                  <a:pt x="61912" y="189939"/>
                </a:lnTo>
                <a:lnTo>
                  <a:pt x="0" y="218656"/>
                </a:lnTo>
                <a:lnTo>
                  <a:pt x="0" y="282708"/>
                </a:lnTo>
                <a:lnTo>
                  <a:pt x="55279" y="273874"/>
                </a:lnTo>
                <a:lnTo>
                  <a:pt x="97322" y="163438"/>
                </a:lnTo>
                <a:lnTo>
                  <a:pt x="92900" y="46384"/>
                </a:lnTo>
                <a:lnTo>
                  <a:pt x="28745" y="2216"/>
                </a:lnTo>
                <a:lnTo>
                  <a:pt x="0" y="0"/>
                </a:lnTo>
                <a:close/>
              </a:path>
            </a:pathLst>
          </a:custGeom>
          <a:solidFill>
            <a:srgbClr val="000000"/>
          </a:solidFill>
        </p:spPr>
        <p:txBody>
          <a:bodyPr wrap="square" lIns="0" tIns="0" rIns="0" bIns="0" rtlCol="0"/>
          <a:lstStyle/>
          <a:p/>
        </p:txBody>
      </p:sp>
      <p:sp>
        <p:nvSpPr>
          <p:cNvPr id="31" name="object 31"/>
          <p:cNvSpPr/>
          <p:nvPr/>
        </p:nvSpPr>
        <p:spPr>
          <a:xfrm>
            <a:off x="7968498" y="4679292"/>
            <a:ext cx="86266" cy="342327"/>
          </a:xfrm>
          <a:prstGeom prst="rect">
            <a:avLst/>
          </a:prstGeom>
          <a:blipFill>
            <a:blip r:embed="rId3" cstate="print"/>
            <a:stretch>
              <a:fillRect/>
            </a:stretch>
          </a:blipFill>
        </p:spPr>
        <p:txBody>
          <a:bodyPr wrap="square" lIns="0" tIns="0" rIns="0" bIns="0" rtlCol="0"/>
          <a:lstStyle/>
          <a:p/>
        </p:txBody>
      </p:sp>
      <p:sp>
        <p:nvSpPr>
          <p:cNvPr id="32" name="object 32"/>
          <p:cNvSpPr/>
          <p:nvPr/>
        </p:nvSpPr>
        <p:spPr>
          <a:xfrm>
            <a:off x="7915399" y="4725677"/>
            <a:ext cx="53340" cy="340360"/>
          </a:xfrm>
          <a:custGeom>
            <a:avLst/>
            <a:gdLst/>
            <a:ahLst/>
            <a:cxnLst/>
            <a:rect l="l" t="t" r="r" b="b"/>
            <a:pathLst>
              <a:path w="53339" h="340360">
                <a:moveTo>
                  <a:pt x="53098" y="0"/>
                </a:moveTo>
                <a:lnTo>
                  <a:pt x="15478" y="39736"/>
                </a:lnTo>
                <a:lnTo>
                  <a:pt x="0" y="108220"/>
                </a:lnTo>
                <a:lnTo>
                  <a:pt x="26534" y="207606"/>
                </a:lnTo>
                <a:lnTo>
                  <a:pt x="39831" y="249558"/>
                </a:lnTo>
                <a:lnTo>
                  <a:pt x="0" y="329092"/>
                </a:lnTo>
                <a:lnTo>
                  <a:pt x="33167" y="340142"/>
                </a:lnTo>
                <a:lnTo>
                  <a:pt x="53098" y="295943"/>
                </a:lnTo>
                <a:lnTo>
                  <a:pt x="53098" y="176673"/>
                </a:lnTo>
                <a:lnTo>
                  <a:pt x="33167" y="165654"/>
                </a:lnTo>
                <a:lnTo>
                  <a:pt x="30956" y="70669"/>
                </a:lnTo>
                <a:lnTo>
                  <a:pt x="53098" y="70669"/>
                </a:lnTo>
                <a:lnTo>
                  <a:pt x="53098" y="0"/>
                </a:lnTo>
                <a:close/>
              </a:path>
              <a:path w="53339" h="340360">
                <a:moveTo>
                  <a:pt x="53098" y="70669"/>
                </a:moveTo>
                <a:lnTo>
                  <a:pt x="30956" y="70669"/>
                </a:lnTo>
                <a:lnTo>
                  <a:pt x="53098" y="88336"/>
                </a:lnTo>
                <a:lnTo>
                  <a:pt x="53098" y="70669"/>
                </a:lnTo>
                <a:close/>
              </a:path>
            </a:pathLst>
          </a:custGeom>
          <a:solidFill>
            <a:srgbClr val="000000"/>
          </a:solidFill>
        </p:spPr>
        <p:txBody>
          <a:bodyPr wrap="square" lIns="0" tIns="0" rIns="0" bIns="0" rtlCol="0"/>
          <a:lstStyle/>
          <a:p/>
        </p:txBody>
      </p:sp>
      <p:sp>
        <p:nvSpPr>
          <p:cNvPr id="33" name="object 33"/>
          <p:cNvSpPr/>
          <p:nvPr/>
        </p:nvSpPr>
        <p:spPr>
          <a:xfrm>
            <a:off x="7979554" y="4955383"/>
            <a:ext cx="1024255" cy="627380"/>
          </a:xfrm>
          <a:custGeom>
            <a:avLst/>
            <a:gdLst/>
            <a:ahLst/>
            <a:cxnLst/>
            <a:rect l="l" t="t" r="r" b="b"/>
            <a:pathLst>
              <a:path w="1024254" h="627379">
                <a:moveTo>
                  <a:pt x="278700" y="0"/>
                </a:moveTo>
                <a:lnTo>
                  <a:pt x="0" y="77286"/>
                </a:lnTo>
                <a:lnTo>
                  <a:pt x="256588" y="574243"/>
                </a:lnTo>
                <a:lnTo>
                  <a:pt x="384867" y="627251"/>
                </a:lnTo>
                <a:lnTo>
                  <a:pt x="780668" y="607374"/>
                </a:lnTo>
                <a:lnTo>
                  <a:pt x="847310" y="311425"/>
                </a:lnTo>
                <a:lnTo>
                  <a:pt x="1024204" y="258392"/>
                </a:lnTo>
                <a:lnTo>
                  <a:pt x="886927" y="236323"/>
                </a:lnTo>
                <a:lnTo>
                  <a:pt x="847310" y="77286"/>
                </a:lnTo>
                <a:lnTo>
                  <a:pt x="278700" y="0"/>
                </a:lnTo>
                <a:close/>
              </a:path>
            </a:pathLst>
          </a:custGeom>
          <a:solidFill>
            <a:srgbClr val="FF9933"/>
          </a:solidFill>
        </p:spPr>
        <p:txBody>
          <a:bodyPr wrap="square" lIns="0" tIns="0" rIns="0" bIns="0" rtlCol="0"/>
          <a:lstStyle/>
          <a:p/>
        </p:txBody>
      </p:sp>
      <p:sp>
        <p:nvSpPr>
          <p:cNvPr id="34" name="object 34"/>
          <p:cNvSpPr/>
          <p:nvPr/>
        </p:nvSpPr>
        <p:spPr>
          <a:xfrm>
            <a:off x="8107833" y="4440752"/>
            <a:ext cx="325755" cy="709295"/>
          </a:xfrm>
          <a:custGeom>
            <a:avLst/>
            <a:gdLst/>
            <a:ahLst/>
            <a:cxnLst/>
            <a:rect l="l" t="t" r="r" b="b"/>
            <a:pathLst>
              <a:path w="325754" h="709295">
                <a:moveTo>
                  <a:pt x="314356" y="388712"/>
                </a:moveTo>
                <a:lnTo>
                  <a:pt x="79633" y="388712"/>
                </a:lnTo>
                <a:lnTo>
                  <a:pt x="33198" y="477079"/>
                </a:lnTo>
                <a:lnTo>
                  <a:pt x="24353" y="572033"/>
                </a:lnTo>
                <a:lnTo>
                  <a:pt x="33198" y="708970"/>
                </a:lnTo>
                <a:lnTo>
                  <a:pt x="95111" y="691303"/>
                </a:lnTo>
                <a:lnTo>
                  <a:pt x="203921" y="691303"/>
                </a:lnTo>
                <a:lnTo>
                  <a:pt x="249955" y="669234"/>
                </a:lnTo>
                <a:lnTo>
                  <a:pt x="311898" y="636085"/>
                </a:lnTo>
                <a:lnTo>
                  <a:pt x="325165" y="543316"/>
                </a:lnTo>
                <a:lnTo>
                  <a:pt x="307476" y="450578"/>
                </a:lnTo>
                <a:lnTo>
                  <a:pt x="314356" y="388712"/>
                </a:lnTo>
                <a:close/>
              </a:path>
              <a:path w="325754" h="709295">
                <a:moveTo>
                  <a:pt x="203921" y="691303"/>
                </a:moveTo>
                <a:lnTo>
                  <a:pt x="95111" y="691303"/>
                </a:lnTo>
                <a:lnTo>
                  <a:pt x="121676" y="697951"/>
                </a:lnTo>
                <a:lnTo>
                  <a:pt x="194675" y="695735"/>
                </a:lnTo>
                <a:lnTo>
                  <a:pt x="203921" y="691303"/>
                </a:lnTo>
                <a:close/>
              </a:path>
              <a:path w="325754" h="709295">
                <a:moveTo>
                  <a:pt x="165899" y="0"/>
                </a:moveTo>
                <a:lnTo>
                  <a:pt x="123887" y="30933"/>
                </a:lnTo>
                <a:lnTo>
                  <a:pt x="117253" y="59619"/>
                </a:lnTo>
                <a:lnTo>
                  <a:pt x="128309" y="88336"/>
                </a:lnTo>
                <a:lnTo>
                  <a:pt x="119464" y="128103"/>
                </a:lnTo>
                <a:lnTo>
                  <a:pt x="137154" y="174487"/>
                </a:lnTo>
                <a:lnTo>
                  <a:pt x="117253" y="223088"/>
                </a:lnTo>
                <a:lnTo>
                  <a:pt x="81844" y="251774"/>
                </a:lnTo>
                <a:lnTo>
                  <a:pt x="79633" y="304807"/>
                </a:lnTo>
                <a:lnTo>
                  <a:pt x="8844" y="351192"/>
                </a:lnTo>
                <a:lnTo>
                  <a:pt x="0" y="399761"/>
                </a:lnTo>
                <a:lnTo>
                  <a:pt x="44254" y="388712"/>
                </a:lnTo>
                <a:lnTo>
                  <a:pt x="314356" y="388712"/>
                </a:lnTo>
                <a:lnTo>
                  <a:pt x="316321" y="371044"/>
                </a:lnTo>
                <a:lnTo>
                  <a:pt x="320743" y="291541"/>
                </a:lnTo>
                <a:lnTo>
                  <a:pt x="298631" y="236323"/>
                </a:lnTo>
                <a:lnTo>
                  <a:pt x="265433" y="207606"/>
                </a:lnTo>
                <a:lnTo>
                  <a:pt x="249954" y="176704"/>
                </a:lnTo>
                <a:lnTo>
                  <a:pt x="258799" y="147986"/>
                </a:lnTo>
                <a:lnTo>
                  <a:pt x="283153" y="147986"/>
                </a:lnTo>
                <a:lnTo>
                  <a:pt x="296420" y="123671"/>
                </a:lnTo>
                <a:lnTo>
                  <a:pt x="296420" y="81719"/>
                </a:lnTo>
                <a:lnTo>
                  <a:pt x="274308" y="46384"/>
                </a:lnTo>
                <a:lnTo>
                  <a:pt x="249954" y="44168"/>
                </a:lnTo>
                <a:lnTo>
                  <a:pt x="216787" y="4401"/>
                </a:lnTo>
                <a:lnTo>
                  <a:pt x="165899" y="0"/>
                </a:lnTo>
                <a:close/>
              </a:path>
            </a:pathLst>
          </a:custGeom>
          <a:solidFill>
            <a:srgbClr val="000000"/>
          </a:solidFill>
        </p:spPr>
        <p:txBody>
          <a:bodyPr wrap="square" lIns="0" tIns="0" rIns="0" bIns="0" rtlCol="0"/>
          <a:lstStyle/>
          <a:p/>
        </p:txBody>
      </p:sp>
      <p:sp>
        <p:nvSpPr>
          <p:cNvPr id="35" name="object 35"/>
          <p:cNvSpPr/>
          <p:nvPr/>
        </p:nvSpPr>
        <p:spPr>
          <a:xfrm>
            <a:off x="7813654" y="4188947"/>
            <a:ext cx="1000125" cy="982980"/>
          </a:xfrm>
          <a:custGeom>
            <a:avLst/>
            <a:gdLst/>
            <a:ahLst/>
            <a:cxnLst/>
            <a:rect l="l" t="t" r="r" b="b"/>
            <a:pathLst>
              <a:path w="1000125" h="982979">
                <a:moveTo>
                  <a:pt x="941046" y="57434"/>
                </a:moveTo>
                <a:lnTo>
                  <a:pt x="895894" y="57434"/>
                </a:lnTo>
                <a:lnTo>
                  <a:pt x="964379" y="976258"/>
                </a:lnTo>
                <a:lnTo>
                  <a:pt x="999697" y="982876"/>
                </a:lnTo>
                <a:lnTo>
                  <a:pt x="941046" y="57434"/>
                </a:lnTo>
                <a:close/>
              </a:path>
              <a:path w="1000125" h="982979">
                <a:moveTo>
                  <a:pt x="528655" y="72916"/>
                </a:moveTo>
                <a:lnTo>
                  <a:pt x="486642" y="72916"/>
                </a:lnTo>
                <a:lnTo>
                  <a:pt x="291967" y="960776"/>
                </a:lnTo>
                <a:lnTo>
                  <a:pt x="318532" y="971826"/>
                </a:lnTo>
                <a:lnTo>
                  <a:pt x="528655" y="72916"/>
                </a:lnTo>
                <a:close/>
              </a:path>
              <a:path w="1000125" h="982979">
                <a:moveTo>
                  <a:pt x="218967" y="0"/>
                </a:moveTo>
                <a:lnTo>
                  <a:pt x="0" y="876872"/>
                </a:lnTo>
                <a:lnTo>
                  <a:pt x="46434" y="887891"/>
                </a:lnTo>
                <a:lnTo>
                  <a:pt x="243321" y="72916"/>
                </a:lnTo>
                <a:lnTo>
                  <a:pt x="528655" y="72916"/>
                </a:lnTo>
                <a:lnTo>
                  <a:pt x="895894" y="57434"/>
                </a:lnTo>
                <a:lnTo>
                  <a:pt x="941046" y="57434"/>
                </a:lnTo>
                <a:lnTo>
                  <a:pt x="937968" y="8864"/>
                </a:lnTo>
                <a:lnTo>
                  <a:pt x="218967" y="0"/>
                </a:lnTo>
                <a:close/>
              </a:path>
            </a:pathLst>
          </a:custGeom>
          <a:solidFill>
            <a:srgbClr val="663300"/>
          </a:solidFill>
        </p:spPr>
        <p:txBody>
          <a:bodyPr wrap="square" lIns="0" tIns="0" rIns="0" bIns="0" rtlCol="0"/>
          <a:lstStyle/>
          <a:p/>
        </p:txBody>
      </p:sp>
      <p:sp>
        <p:nvSpPr>
          <p:cNvPr id="36" name="object 36"/>
          <p:cNvSpPr/>
          <p:nvPr/>
        </p:nvSpPr>
        <p:spPr>
          <a:xfrm>
            <a:off x="7968498" y="4133760"/>
            <a:ext cx="332105" cy="1438275"/>
          </a:xfrm>
          <a:custGeom>
            <a:avLst/>
            <a:gdLst/>
            <a:ahLst/>
            <a:cxnLst/>
            <a:rect l="l" t="t" r="r" b="b"/>
            <a:pathLst>
              <a:path w="332104" h="1438275">
                <a:moveTo>
                  <a:pt x="0" y="956344"/>
                </a:moveTo>
                <a:lnTo>
                  <a:pt x="0" y="1389239"/>
                </a:lnTo>
                <a:lnTo>
                  <a:pt x="30956" y="1395866"/>
                </a:lnTo>
                <a:lnTo>
                  <a:pt x="0" y="1400283"/>
                </a:lnTo>
                <a:lnTo>
                  <a:pt x="0" y="1437831"/>
                </a:lnTo>
                <a:lnTo>
                  <a:pt x="64124" y="1428997"/>
                </a:lnTo>
                <a:lnTo>
                  <a:pt x="157055" y="1428997"/>
                </a:lnTo>
                <a:lnTo>
                  <a:pt x="300812" y="1406910"/>
                </a:lnTo>
                <a:lnTo>
                  <a:pt x="330539" y="1042464"/>
                </a:lnTo>
                <a:lnTo>
                  <a:pt x="316290" y="1042464"/>
                </a:lnTo>
                <a:lnTo>
                  <a:pt x="267644" y="1038063"/>
                </a:lnTo>
                <a:lnTo>
                  <a:pt x="115012" y="996111"/>
                </a:lnTo>
                <a:lnTo>
                  <a:pt x="118666" y="962961"/>
                </a:lnTo>
                <a:lnTo>
                  <a:pt x="42012" y="962961"/>
                </a:lnTo>
                <a:lnTo>
                  <a:pt x="0" y="956344"/>
                </a:lnTo>
                <a:close/>
              </a:path>
              <a:path w="332104" h="1438275">
                <a:moveTo>
                  <a:pt x="331799" y="1027013"/>
                </a:moveTo>
                <a:lnTo>
                  <a:pt x="316290" y="1042464"/>
                </a:lnTo>
                <a:lnTo>
                  <a:pt x="330539" y="1042464"/>
                </a:lnTo>
                <a:lnTo>
                  <a:pt x="331799" y="1027013"/>
                </a:lnTo>
                <a:close/>
              </a:path>
              <a:path w="332104" h="1438275">
                <a:moveTo>
                  <a:pt x="216309" y="77286"/>
                </a:moveTo>
                <a:lnTo>
                  <a:pt x="4422" y="77286"/>
                </a:lnTo>
                <a:lnTo>
                  <a:pt x="137123" y="86120"/>
                </a:lnTo>
                <a:lnTo>
                  <a:pt x="42012" y="962961"/>
                </a:lnTo>
                <a:lnTo>
                  <a:pt x="118666" y="962961"/>
                </a:lnTo>
                <a:lnTo>
                  <a:pt x="216309" y="77286"/>
                </a:lnTo>
                <a:close/>
              </a:path>
              <a:path w="332104" h="1438275">
                <a:moveTo>
                  <a:pt x="157054" y="0"/>
                </a:moveTo>
                <a:lnTo>
                  <a:pt x="0" y="0"/>
                </a:lnTo>
                <a:lnTo>
                  <a:pt x="0" y="88336"/>
                </a:lnTo>
                <a:lnTo>
                  <a:pt x="4422" y="77286"/>
                </a:lnTo>
                <a:lnTo>
                  <a:pt x="216309" y="77286"/>
                </a:lnTo>
                <a:lnTo>
                  <a:pt x="221179" y="33118"/>
                </a:lnTo>
                <a:lnTo>
                  <a:pt x="157054" y="0"/>
                </a:lnTo>
                <a:close/>
              </a:path>
            </a:pathLst>
          </a:custGeom>
          <a:solidFill>
            <a:srgbClr val="FF9933"/>
          </a:solidFill>
        </p:spPr>
        <p:txBody>
          <a:bodyPr wrap="square" lIns="0" tIns="0" rIns="0" bIns="0" rtlCol="0"/>
          <a:lstStyle/>
          <a:p/>
        </p:txBody>
      </p:sp>
      <p:sp>
        <p:nvSpPr>
          <p:cNvPr id="37" name="object 37"/>
          <p:cNvSpPr/>
          <p:nvPr/>
        </p:nvSpPr>
        <p:spPr>
          <a:xfrm>
            <a:off x="7853455" y="4133760"/>
            <a:ext cx="115570" cy="802005"/>
          </a:xfrm>
          <a:custGeom>
            <a:avLst/>
            <a:gdLst/>
            <a:ahLst/>
            <a:cxnLst/>
            <a:rect l="l" t="t" r="r" b="b"/>
            <a:pathLst>
              <a:path w="115570" h="802004">
                <a:moveTo>
                  <a:pt x="115042" y="88336"/>
                </a:moveTo>
                <a:lnTo>
                  <a:pt x="19931" y="88336"/>
                </a:lnTo>
                <a:lnTo>
                  <a:pt x="0" y="225273"/>
                </a:lnTo>
                <a:lnTo>
                  <a:pt x="0" y="801739"/>
                </a:lnTo>
                <a:lnTo>
                  <a:pt x="103986" y="125887"/>
                </a:lnTo>
                <a:lnTo>
                  <a:pt x="115042" y="88336"/>
                </a:lnTo>
                <a:close/>
              </a:path>
              <a:path w="115570" h="802004">
                <a:moveTo>
                  <a:pt x="115042" y="0"/>
                </a:moveTo>
                <a:lnTo>
                  <a:pt x="0" y="2185"/>
                </a:lnTo>
                <a:lnTo>
                  <a:pt x="0" y="90552"/>
                </a:lnTo>
                <a:lnTo>
                  <a:pt x="19931" y="88336"/>
                </a:lnTo>
                <a:lnTo>
                  <a:pt x="115042" y="88336"/>
                </a:lnTo>
                <a:lnTo>
                  <a:pt x="115042" y="0"/>
                </a:lnTo>
                <a:close/>
              </a:path>
            </a:pathLst>
          </a:custGeom>
          <a:solidFill>
            <a:srgbClr val="FF9933"/>
          </a:solidFill>
        </p:spPr>
        <p:txBody>
          <a:bodyPr wrap="square" lIns="0" tIns="0" rIns="0" bIns="0" rtlCol="0"/>
          <a:lstStyle/>
          <a:p/>
        </p:txBody>
      </p:sp>
      <p:sp>
        <p:nvSpPr>
          <p:cNvPr id="38" name="object 38"/>
          <p:cNvSpPr/>
          <p:nvPr/>
        </p:nvSpPr>
        <p:spPr>
          <a:xfrm>
            <a:off x="7853455" y="5068004"/>
            <a:ext cx="115570" cy="455295"/>
          </a:xfrm>
          <a:custGeom>
            <a:avLst/>
            <a:gdLst/>
            <a:ahLst/>
            <a:cxnLst/>
            <a:rect l="l" t="t" r="r" b="b"/>
            <a:pathLst>
              <a:path w="115570" h="455295">
                <a:moveTo>
                  <a:pt x="0" y="0"/>
                </a:moveTo>
                <a:lnTo>
                  <a:pt x="0" y="435118"/>
                </a:lnTo>
                <a:lnTo>
                  <a:pt x="115042" y="454995"/>
                </a:lnTo>
                <a:lnTo>
                  <a:pt x="115042" y="22099"/>
                </a:lnTo>
                <a:lnTo>
                  <a:pt x="0" y="0"/>
                </a:lnTo>
                <a:close/>
              </a:path>
            </a:pathLst>
          </a:custGeom>
          <a:solidFill>
            <a:srgbClr val="FF9933"/>
          </a:solidFill>
        </p:spPr>
        <p:txBody>
          <a:bodyPr wrap="square" lIns="0" tIns="0" rIns="0" bIns="0" rtlCol="0"/>
          <a:lstStyle/>
          <a:p/>
        </p:txBody>
      </p:sp>
      <p:sp>
        <p:nvSpPr>
          <p:cNvPr id="39" name="object 39"/>
          <p:cNvSpPr/>
          <p:nvPr/>
        </p:nvSpPr>
        <p:spPr>
          <a:xfrm>
            <a:off x="7853455" y="5534043"/>
            <a:ext cx="115570" cy="55244"/>
          </a:xfrm>
          <a:custGeom>
            <a:avLst/>
            <a:gdLst/>
            <a:ahLst/>
            <a:cxnLst/>
            <a:rect l="l" t="t" r="r" b="b"/>
            <a:pathLst>
              <a:path w="115570" h="55245">
                <a:moveTo>
                  <a:pt x="115042" y="0"/>
                </a:moveTo>
                <a:lnTo>
                  <a:pt x="0" y="11043"/>
                </a:lnTo>
                <a:lnTo>
                  <a:pt x="0" y="55218"/>
                </a:lnTo>
                <a:lnTo>
                  <a:pt x="115042" y="37547"/>
                </a:lnTo>
                <a:lnTo>
                  <a:pt x="115042" y="0"/>
                </a:lnTo>
                <a:close/>
              </a:path>
            </a:pathLst>
          </a:custGeom>
          <a:solidFill>
            <a:srgbClr val="FF9933"/>
          </a:solidFill>
        </p:spPr>
        <p:txBody>
          <a:bodyPr wrap="square" lIns="0" tIns="0" rIns="0" bIns="0" rtlCol="0"/>
          <a:lstStyle/>
          <a:p/>
        </p:txBody>
      </p:sp>
      <p:sp>
        <p:nvSpPr>
          <p:cNvPr id="40" name="object 40"/>
          <p:cNvSpPr/>
          <p:nvPr/>
        </p:nvSpPr>
        <p:spPr>
          <a:xfrm>
            <a:off x="7747288" y="4135945"/>
            <a:ext cx="106680" cy="238760"/>
          </a:xfrm>
          <a:custGeom>
            <a:avLst/>
            <a:gdLst/>
            <a:ahLst/>
            <a:cxnLst/>
            <a:rect l="l" t="t" r="r" b="b"/>
            <a:pathLst>
              <a:path w="106679" h="238760">
                <a:moveTo>
                  <a:pt x="106167" y="0"/>
                </a:moveTo>
                <a:lnTo>
                  <a:pt x="0" y="0"/>
                </a:lnTo>
                <a:lnTo>
                  <a:pt x="0" y="238539"/>
                </a:lnTo>
                <a:lnTo>
                  <a:pt x="26534" y="92768"/>
                </a:lnTo>
                <a:lnTo>
                  <a:pt x="106167" y="88367"/>
                </a:lnTo>
                <a:lnTo>
                  <a:pt x="106167" y="0"/>
                </a:lnTo>
                <a:close/>
              </a:path>
            </a:pathLst>
          </a:custGeom>
          <a:solidFill>
            <a:srgbClr val="FF9933"/>
          </a:solidFill>
        </p:spPr>
        <p:txBody>
          <a:bodyPr wrap="square" lIns="0" tIns="0" rIns="0" bIns="0" rtlCol="0"/>
          <a:lstStyle/>
          <a:p/>
        </p:txBody>
      </p:sp>
      <p:sp>
        <p:nvSpPr>
          <p:cNvPr id="41" name="object 41"/>
          <p:cNvSpPr/>
          <p:nvPr/>
        </p:nvSpPr>
        <p:spPr>
          <a:xfrm>
            <a:off x="7747288" y="4359033"/>
            <a:ext cx="106680" cy="1144270"/>
          </a:xfrm>
          <a:custGeom>
            <a:avLst/>
            <a:gdLst/>
            <a:ahLst/>
            <a:cxnLst/>
            <a:rect l="l" t="t" r="r" b="b"/>
            <a:pathLst>
              <a:path w="106679" h="1144270">
                <a:moveTo>
                  <a:pt x="106167" y="0"/>
                </a:moveTo>
                <a:lnTo>
                  <a:pt x="2211" y="706785"/>
                </a:lnTo>
                <a:lnTo>
                  <a:pt x="0" y="706785"/>
                </a:lnTo>
                <a:lnTo>
                  <a:pt x="0" y="1124211"/>
                </a:lnTo>
                <a:lnTo>
                  <a:pt x="106167" y="1144088"/>
                </a:lnTo>
                <a:lnTo>
                  <a:pt x="106167" y="708970"/>
                </a:lnTo>
                <a:lnTo>
                  <a:pt x="86266" y="706785"/>
                </a:lnTo>
                <a:lnTo>
                  <a:pt x="106167" y="576465"/>
                </a:lnTo>
                <a:lnTo>
                  <a:pt x="106167" y="0"/>
                </a:lnTo>
                <a:close/>
              </a:path>
            </a:pathLst>
          </a:custGeom>
          <a:solidFill>
            <a:srgbClr val="FF9933"/>
          </a:solidFill>
        </p:spPr>
        <p:txBody>
          <a:bodyPr wrap="square" lIns="0" tIns="0" rIns="0" bIns="0" rtlCol="0"/>
          <a:lstStyle/>
          <a:p/>
        </p:txBody>
      </p:sp>
      <p:sp>
        <p:nvSpPr>
          <p:cNvPr id="42" name="object 42"/>
          <p:cNvSpPr/>
          <p:nvPr/>
        </p:nvSpPr>
        <p:spPr>
          <a:xfrm>
            <a:off x="7747288" y="5545087"/>
            <a:ext cx="106680" cy="57785"/>
          </a:xfrm>
          <a:custGeom>
            <a:avLst/>
            <a:gdLst/>
            <a:ahLst/>
            <a:cxnLst/>
            <a:rect l="l" t="t" r="r" b="b"/>
            <a:pathLst>
              <a:path w="106679" h="57785">
                <a:moveTo>
                  <a:pt x="106167" y="0"/>
                </a:moveTo>
                <a:lnTo>
                  <a:pt x="0" y="8833"/>
                </a:lnTo>
                <a:lnTo>
                  <a:pt x="0" y="57424"/>
                </a:lnTo>
                <a:lnTo>
                  <a:pt x="106167" y="44174"/>
                </a:lnTo>
                <a:lnTo>
                  <a:pt x="106167" y="0"/>
                </a:lnTo>
                <a:close/>
              </a:path>
            </a:pathLst>
          </a:custGeom>
          <a:solidFill>
            <a:srgbClr val="FF9933"/>
          </a:solidFill>
        </p:spPr>
        <p:txBody>
          <a:bodyPr wrap="square" lIns="0" tIns="0" rIns="0" bIns="0" rtlCol="0"/>
          <a:lstStyle/>
          <a:p/>
        </p:txBody>
      </p:sp>
      <p:sp>
        <p:nvSpPr>
          <p:cNvPr id="43" name="object 43"/>
          <p:cNvSpPr/>
          <p:nvPr/>
        </p:nvSpPr>
        <p:spPr>
          <a:xfrm>
            <a:off x="7088142" y="4135945"/>
            <a:ext cx="659765" cy="1374140"/>
          </a:xfrm>
          <a:custGeom>
            <a:avLst/>
            <a:gdLst/>
            <a:ahLst/>
            <a:cxnLst/>
            <a:rect l="l" t="t" r="r" b="b"/>
            <a:pathLst>
              <a:path w="659764" h="1374139">
                <a:moveTo>
                  <a:pt x="325134" y="823839"/>
                </a:moveTo>
                <a:lnTo>
                  <a:pt x="272066" y="1225817"/>
                </a:lnTo>
                <a:lnTo>
                  <a:pt x="420246" y="1267800"/>
                </a:lnTo>
                <a:lnTo>
                  <a:pt x="0" y="1340673"/>
                </a:lnTo>
                <a:lnTo>
                  <a:pt x="53068" y="1373804"/>
                </a:lnTo>
                <a:lnTo>
                  <a:pt x="513146" y="1320796"/>
                </a:lnTo>
                <a:lnTo>
                  <a:pt x="659145" y="1320796"/>
                </a:lnTo>
                <a:lnTo>
                  <a:pt x="659145" y="929874"/>
                </a:lnTo>
                <a:lnTo>
                  <a:pt x="378233" y="929874"/>
                </a:lnTo>
                <a:lnTo>
                  <a:pt x="325134" y="823839"/>
                </a:lnTo>
                <a:close/>
              </a:path>
              <a:path w="659764" h="1374139">
                <a:moveTo>
                  <a:pt x="659145" y="1320796"/>
                </a:moveTo>
                <a:lnTo>
                  <a:pt x="513146" y="1320796"/>
                </a:lnTo>
                <a:lnTo>
                  <a:pt x="659145" y="1347300"/>
                </a:lnTo>
                <a:lnTo>
                  <a:pt x="659145" y="1320796"/>
                </a:lnTo>
                <a:close/>
              </a:path>
              <a:path w="659764" h="1374139">
                <a:moveTo>
                  <a:pt x="659145" y="0"/>
                </a:moveTo>
                <a:lnTo>
                  <a:pt x="630399" y="0"/>
                </a:lnTo>
                <a:lnTo>
                  <a:pt x="608288" y="114868"/>
                </a:lnTo>
                <a:lnTo>
                  <a:pt x="462289" y="929874"/>
                </a:lnTo>
                <a:lnTo>
                  <a:pt x="535288" y="929874"/>
                </a:lnTo>
                <a:lnTo>
                  <a:pt x="659145" y="238539"/>
                </a:lnTo>
                <a:lnTo>
                  <a:pt x="659145" y="0"/>
                </a:lnTo>
                <a:close/>
              </a:path>
            </a:pathLst>
          </a:custGeom>
          <a:solidFill>
            <a:srgbClr val="FF9933"/>
          </a:solidFill>
        </p:spPr>
        <p:txBody>
          <a:bodyPr wrap="square" lIns="0" tIns="0" rIns="0" bIns="0" rtlCol="0"/>
          <a:lstStyle/>
          <a:p/>
        </p:txBody>
      </p:sp>
      <p:sp>
        <p:nvSpPr>
          <p:cNvPr id="44" name="object 44"/>
          <p:cNvSpPr/>
          <p:nvPr/>
        </p:nvSpPr>
        <p:spPr>
          <a:xfrm>
            <a:off x="7446476" y="5553920"/>
            <a:ext cx="300990" cy="81915"/>
          </a:xfrm>
          <a:custGeom>
            <a:avLst/>
            <a:gdLst/>
            <a:ahLst/>
            <a:cxnLst/>
            <a:rect l="l" t="t" r="r" b="b"/>
            <a:pathLst>
              <a:path w="300989" h="81914">
                <a:moveTo>
                  <a:pt x="300812" y="0"/>
                </a:moveTo>
                <a:lnTo>
                  <a:pt x="0" y="28714"/>
                </a:lnTo>
                <a:lnTo>
                  <a:pt x="92900" y="81722"/>
                </a:lnTo>
                <a:lnTo>
                  <a:pt x="300812" y="48591"/>
                </a:lnTo>
                <a:lnTo>
                  <a:pt x="300812" y="0"/>
                </a:lnTo>
                <a:close/>
              </a:path>
            </a:pathLst>
          </a:custGeom>
          <a:solidFill>
            <a:srgbClr val="FF9933"/>
          </a:solidFill>
        </p:spPr>
        <p:txBody>
          <a:bodyPr wrap="square" lIns="0" tIns="0" rIns="0" bIns="0" rtlCol="0"/>
          <a:lstStyle/>
          <a:p/>
        </p:txBody>
      </p:sp>
      <p:sp>
        <p:nvSpPr>
          <p:cNvPr id="45" name="object 45"/>
          <p:cNvSpPr/>
          <p:nvPr/>
        </p:nvSpPr>
        <p:spPr>
          <a:xfrm>
            <a:off x="7114676" y="4939901"/>
            <a:ext cx="635000" cy="685165"/>
          </a:xfrm>
          <a:custGeom>
            <a:avLst/>
            <a:gdLst/>
            <a:ahLst/>
            <a:cxnLst/>
            <a:rect l="l" t="t" r="r" b="b"/>
            <a:pathLst>
              <a:path w="635000" h="685164">
                <a:moveTo>
                  <a:pt x="0" y="0"/>
                </a:moveTo>
                <a:lnTo>
                  <a:pt x="4422" y="481499"/>
                </a:lnTo>
                <a:lnTo>
                  <a:pt x="634822" y="684698"/>
                </a:lnTo>
                <a:lnTo>
                  <a:pt x="612710" y="167870"/>
                </a:lnTo>
                <a:lnTo>
                  <a:pt x="0" y="0"/>
                </a:lnTo>
                <a:close/>
              </a:path>
            </a:pathLst>
          </a:custGeom>
          <a:solidFill>
            <a:srgbClr val="333333"/>
          </a:solidFill>
        </p:spPr>
        <p:txBody>
          <a:bodyPr wrap="square" lIns="0" tIns="0" rIns="0" bIns="0" rtlCol="0"/>
          <a:lstStyle/>
          <a:p/>
        </p:txBody>
      </p:sp>
      <p:sp>
        <p:nvSpPr>
          <p:cNvPr id="46" name="object 46"/>
          <p:cNvSpPr/>
          <p:nvPr/>
        </p:nvSpPr>
        <p:spPr>
          <a:xfrm>
            <a:off x="7114676" y="4922233"/>
            <a:ext cx="1022350" cy="205740"/>
          </a:xfrm>
          <a:custGeom>
            <a:avLst/>
            <a:gdLst/>
            <a:ahLst/>
            <a:cxnLst/>
            <a:rect l="l" t="t" r="r" b="b"/>
            <a:pathLst>
              <a:path w="1022350" h="205739">
                <a:moveTo>
                  <a:pt x="331799" y="0"/>
                </a:moveTo>
                <a:lnTo>
                  <a:pt x="0" y="19883"/>
                </a:lnTo>
                <a:lnTo>
                  <a:pt x="597232" y="205421"/>
                </a:lnTo>
                <a:lnTo>
                  <a:pt x="1021931" y="174487"/>
                </a:lnTo>
                <a:lnTo>
                  <a:pt x="331799" y="0"/>
                </a:lnTo>
                <a:close/>
              </a:path>
            </a:pathLst>
          </a:custGeom>
          <a:solidFill>
            <a:srgbClr val="7E7E7E"/>
          </a:solidFill>
        </p:spPr>
        <p:txBody>
          <a:bodyPr wrap="square" lIns="0" tIns="0" rIns="0" bIns="0" rtlCol="0"/>
          <a:lstStyle/>
          <a:p/>
        </p:txBody>
      </p:sp>
      <p:sp>
        <p:nvSpPr>
          <p:cNvPr id="47" name="object 47"/>
          <p:cNvSpPr/>
          <p:nvPr/>
        </p:nvSpPr>
        <p:spPr>
          <a:xfrm>
            <a:off x="8032622" y="5233658"/>
            <a:ext cx="309880" cy="486409"/>
          </a:xfrm>
          <a:custGeom>
            <a:avLst/>
            <a:gdLst/>
            <a:ahLst/>
            <a:cxnLst/>
            <a:rect l="l" t="t" r="r" b="b"/>
            <a:pathLst>
              <a:path w="309879" h="486410">
                <a:moveTo>
                  <a:pt x="157054" y="0"/>
                </a:moveTo>
                <a:lnTo>
                  <a:pt x="95141" y="19883"/>
                </a:lnTo>
                <a:lnTo>
                  <a:pt x="46465" y="70669"/>
                </a:lnTo>
                <a:lnTo>
                  <a:pt x="26564" y="108220"/>
                </a:lnTo>
                <a:lnTo>
                  <a:pt x="13297" y="147986"/>
                </a:lnTo>
                <a:lnTo>
                  <a:pt x="2211" y="194368"/>
                </a:lnTo>
                <a:lnTo>
                  <a:pt x="0" y="242959"/>
                </a:lnTo>
                <a:lnTo>
                  <a:pt x="2211" y="291550"/>
                </a:lnTo>
                <a:lnTo>
                  <a:pt x="13297" y="335725"/>
                </a:lnTo>
                <a:lnTo>
                  <a:pt x="26564" y="377689"/>
                </a:lnTo>
                <a:lnTo>
                  <a:pt x="46465" y="413027"/>
                </a:lnTo>
                <a:lnTo>
                  <a:pt x="95142" y="466035"/>
                </a:lnTo>
                <a:lnTo>
                  <a:pt x="157054" y="485913"/>
                </a:lnTo>
                <a:lnTo>
                  <a:pt x="188042" y="481496"/>
                </a:lnTo>
                <a:lnTo>
                  <a:pt x="243321" y="443948"/>
                </a:lnTo>
                <a:lnTo>
                  <a:pt x="283153" y="377689"/>
                </a:lnTo>
                <a:lnTo>
                  <a:pt x="298631" y="335725"/>
                </a:lnTo>
                <a:lnTo>
                  <a:pt x="307476" y="291550"/>
                </a:lnTo>
                <a:lnTo>
                  <a:pt x="309687" y="242959"/>
                </a:lnTo>
                <a:lnTo>
                  <a:pt x="307476" y="194368"/>
                </a:lnTo>
                <a:lnTo>
                  <a:pt x="298631" y="147986"/>
                </a:lnTo>
                <a:lnTo>
                  <a:pt x="283153" y="108220"/>
                </a:lnTo>
                <a:lnTo>
                  <a:pt x="265463" y="70669"/>
                </a:lnTo>
                <a:lnTo>
                  <a:pt x="216787" y="19883"/>
                </a:lnTo>
                <a:lnTo>
                  <a:pt x="157054" y="0"/>
                </a:lnTo>
                <a:close/>
              </a:path>
            </a:pathLst>
          </a:custGeom>
          <a:solidFill>
            <a:srgbClr val="000000"/>
          </a:solidFill>
        </p:spPr>
        <p:txBody>
          <a:bodyPr wrap="square" lIns="0" tIns="0" rIns="0" bIns="0" rtlCol="0"/>
          <a:lstStyle/>
          <a:p/>
        </p:txBody>
      </p:sp>
      <p:sp>
        <p:nvSpPr>
          <p:cNvPr id="48" name="object 48"/>
          <p:cNvSpPr/>
          <p:nvPr/>
        </p:nvSpPr>
        <p:spPr>
          <a:xfrm>
            <a:off x="7711909" y="5090104"/>
            <a:ext cx="424815" cy="525780"/>
          </a:xfrm>
          <a:custGeom>
            <a:avLst/>
            <a:gdLst/>
            <a:ahLst/>
            <a:cxnLst/>
            <a:rect l="l" t="t" r="r" b="b"/>
            <a:pathLst>
              <a:path w="424815" h="525779">
                <a:moveTo>
                  <a:pt x="424699" y="0"/>
                </a:moveTo>
                <a:lnTo>
                  <a:pt x="4422" y="6617"/>
                </a:lnTo>
                <a:lnTo>
                  <a:pt x="0" y="525661"/>
                </a:lnTo>
                <a:lnTo>
                  <a:pt x="413643" y="512407"/>
                </a:lnTo>
                <a:lnTo>
                  <a:pt x="424699" y="0"/>
                </a:lnTo>
                <a:close/>
              </a:path>
            </a:pathLst>
          </a:custGeom>
          <a:solidFill>
            <a:srgbClr val="B1B1B1"/>
          </a:solidFill>
        </p:spPr>
        <p:txBody>
          <a:bodyPr wrap="square" lIns="0" tIns="0" rIns="0" bIns="0" rtlCol="0"/>
          <a:lstStyle/>
          <a:p/>
        </p:txBody>
      </p:sp>
      <p:sp>
        <p:nvSpPr>
          <p:cNvPr id="49" name="object 49"/>
          <p:cNvSpPr/>
          <p:nvPr/>
        </p:nvSpPr>
        <p:spPr>
          <a:xfrm>
            <a:off x="8855425" y="5339693"/>
            <a:ext cx="84147" cy="212020"/>
          </a:xfrm>
          <a:prstGeom prst="rect">
            <a:avLst/>
          </a:prstGeom>
          <a:blipFill>
            <a:blip r:embed="rId4" cstate="print"/>
            <a:stretch>
              <a:fillRect/>
            </a:stretch>
          </a:blipFill>
        </p:spPr>
        <p:txBody>
          <a:bodyPr wrap="square" lIns="0" tIns="0" rIns="0" bIns="0" rtlCol="0"/>
          <a:lstStyle/>
          <a:p/>
        </p:txBody>
      </p:sp>
      <p:sp>
        <p:nvSpPr>
          <p:cNvPr id="50" name="object 50"/>
          <p:cNvSpPr/>
          <p:nvPr/>
        </p:nvSpPr>
        <p:spPr>
          <a:xfrm>
            <a:off x="8147664" y="5381645"/>
            <a:ext cx="88477" cy="212032"/>
          </a:xfrm>
          <a:prstGeom prst="rect">
            <a:avLst/>
          </a:prstGeom>
          <a:blipFill>
            <a:blip r:embed="rId5" cstate="print"/>
            <a:stretch>
              <a:fillRect/>
            </a:stretch>
          </a:blipFill>
        </p:spPr>
        <p:txBody>
          <a:bodyPr wrap="square" lIns="0" tIns="0" rIns="0" bIns="0" rtlCol="0"/>
          <a:lstStyle/>
          <a:p/>
        </p:txBody>
      </p:sp>
      <p:sp>
        <p:nvSpPr>
          <p:cNvPr id="51" name="object 51"/>
          <p:cNvSpPr/>
          <p:nvPr/>
        </p:nvSpPr>
        <p:spPr>
          <a:xfrm>
            <a:off x="8342309" y="5076838"/>
            <a:ext cx="429895" cy="433070"/>
          </a:xfrm>
          <a:custGeom>
            <a:avLst/>
            <a:gdLst/>
            <a:ahLst/>
            <a:cxnLst/>
            <a:rect l="l" t="t" r="r" b="b"/>
            <a:pathLst>
              <a:path w="429895" h="433070">
                <a:moveTo>
                  <a:pt x="254223" y="0"/>
                </a:moveTo>
                <a:lnTo>
                  <a:pt x="210123" y="200988"/>
                </a:lnTo>
                <a:lnTo>
                  <a:pt x="0" y="200988"/>
                </a:lnTo>
                <a:lnTo>
                  <a:pt x="11055" y="249589"/>
                </a:lnTo>
                <a:lnTo>
                  <a:pt x="42043" y="337938"/>
                </a:lnTo>
                <a:lnTo>
                  <a:pt x="30956" y="432911"/>
                </a:lnTo>
                <a:lnTo>
                  <a:pt x="254223" y="421867"/>
                </a:lnTo>
                <a:lnTo>
                  <a:pt x="367239" y="136937"/>
                </a:lnTo>
                <a:lnTo>
                  <a:pt x="429275" y="125918"/>
                </a:lnTo>
                <a:lnTo>
                  <a:pt x="409313" y="8833"/>
                </a:lnTo>
                <a:lnTo>
                  <a:pt x="254223" y="0"/>
                </a:lnTo>
                <a:close/>
              </a:path>
            </a:pathLst>
          </a:custGeom>
          <a:solidFill>
            <a:srgbClr val="CC6633"/>
          </a:solidFill>
        </p:spPr>
        <p:txBody>
          <a:bodyPr wrap="square" lIns="0" tIns="0" rIns="0" bIns="0" rtlCol="0"/>
          <a:lstStyle/>
          <a:p/>
        </p:txBody>
      </p:sp>
      <p:sp>
        <p:nvSpPr>
          <p:cNvPr id="52" name="object 52"/>
          <p:cNvSpPr/>
          <p:nvPr/>
        </p:nvSpPr>
        <p:spPr>
          <a:xfrm>
            <a:off x="5524269" y="4772061"/>
            <a:ext cx="445134" cy="435609"/>
          </a:xfrm>
          <a:custGeom>
            <a:avLst/>
            <a:gdLst/>
            <a:ahLst/>
            <a:cxnLst/>
            <a:rect l="l" t="t" r="r" b="b"/>
            <a:pathLst>
              <a:path w="445135" h="435610">
                <a:moveTo>
                  <a:pt x="0" y="0"/>
                </a:moveTo>
                <a:lnTo>
                  <a:pt x="2211" y="424046"/>
                </a:lnTo>
                <a:lnTo>
                  <a:pt x="424687" y="435096"/>
                </a:lnTo>
                <a:lnTo>
                  <a:pt x="444618" y="15451"/>
                </a:lnTo>
                <a:lnTo>
                  <a:pt x="0" y="0"/>
                </a:lnTo>
                <a:close/>
              </a:path>
            </a:pathLst>
          </a:custGeom>
          <a:solidFill>
            <a:srgbClr val="333333"/>
          </a:solidFill>
        </p:spPr>
        <p:txBody>
          <a:bodyPr wrap="square" lIns="0" tIns="0" rIns="0" bIns="0" rtlCol="0"/>
          <a:lstStyle/>
          <a:p/>
        </p:txBody>
      </p:sp>
      <p:sp>
        <p:nvSpPr>
          <p:cNvPr id="53" name="object 53"/>
          <p:cNvSpPr/>
          <p:nvPr/>
        </p:nvSpPr>
        <p:spPr>
          <a:xfrm>
            <a:off x="5918000" y="4672674"/>
            <a:ext cx="363220" cy="530225"/>
          </a:xfrm>
          <a:custGeom>
            <a:avLst/>
            <a:gdLst/>
            <a:ahLst/>
            <a:cxnLst/>
            <a:rect l="l" t="t" r="r" b="b"/>
            <a:pathLst>
              <a:path w="363220" h="530225">
                <a:moveTo>
                  <a:pt x="362755" y="0"/>
                </a:moveTo>
                <a:lnTo>
                  <a:pt x="0" y="99386"/>
                </a:lnTo>
                <a:lnTo>
                  <a:pt x="17689" y="530081"/>
                </a:lnTo>
                <a:lnTo>
                  <a:pt x="362755" y="331277"/>
                </a:lnTo>
                <a:lnTo>
                  <a:pt x="362755" y="0"/>
                </a:lnTo>
                <a:close/>
              </a:path>
            </a:pathLst>
          </a:custGeom>
          <a:solidFill>
            <a:srgbClr val="B1B1B1"/>
          </a:solidFill>
        </p:spPr>
        <p:txBody>
          <a:bodyPr wrap="square" lIns="0" tIns="0" rIns="0" bIns="0" rtlCol="0"/>
          <a:lstStyle/>
          <a:p/>
        </p:txBody>
      </p:sp>
      <p:sp>
        <p:nvSpPr>
          <p:cNvPr id="54" name="object 54"/>
          <p:cNvSpPr/>
          <p:nvPr/>
        </p:nvSpPr>
        <p:spPr>
          <a:xfrm>
            <a:off x="5519845" y="4668242"/>
            <a:ext cx="756920" cy="123825"/>
          </a:xfrm>
          <a:custGeom>
            <a:avLst/>
            <a:gdLst/>
            <a:ahLst/>
            <a:cxnLst/>
            <a:rect l="l" t="t" r="r" b="b"/>
            <a:pathLst>
              <a:path w="756920" h="123825">
                <a:moveTo>
                  <a:pt x="756488" y="0"/>
                </a:moveTo>
                <a:lnTo>
                  <a:pt x="466732" y="0"/>
                </a:lnTo>
                <a:lnTo>
                  <a:pt x="0" y="112652"/>
                </a:lnTo>
                <a:lnTo>
                  <a:pt x="404788" y="123702"/>
                </a:lnTo>
                <a:lnTo>
                  <a:pt x="756488" y="0"/>
                </a:lnTo>
                <a:close/>
              </a:path>
            </a:pathLst>
          </a:custGeom>
          <a:solidFill>
            <a:srgbClr val="7E7E7E"/>
          </a:solidFill>
        </p:spPr>
        <p:txBody>
          <a:bodyPr wrap="square" lIns="0" tIns="0" rIns="0" bIns="0" rtlCol="0"/>
          <a:lstStyle/>
          <a:p/>
        </p:txBody>
      </p:sp>
      <p:sp>
        <p:nvSpPr>
          <p:cNvPr id="55" name="object 55"/>
          <p:cNvSpPr/>
          <p:nvPr/>
        </p:nvSpPr>
        <p:spPr>
          <a:xfrm>
            <a:off x="6017534" y="4838298"/>
            <a:ext cx="445134" cy="435609"/>
          </a:xfrm>
          <a:custGeom>
            <a:avLst/>
            <a:gdLst/>
            <a:ahLst/>
            <a:cxnLst/>
            <a:rect l="l" t="t" r="r" b="b"/>
            <a:pathLst>
              <a:path w="445135" h="435610">
                <a:moveTo>
                  <a:pt x="0" y="0"/>
                </a:moveTo>
                <a:lnTo>
                  <a:pt x="2211" y="424077"/>
                </a:lnTo>
                <a:lnTo>
                  <a:pt x="426910" y="435127"/>
                </a:lnTo>
                <a:lnTo>
                  <a:pt x="444599" y="15481"/>
                </a:lnTo>
                <a:lnTo>
                  <a:pt x="0" y="0"/>
                </a:lnTo>
                <a:close/>
              </a:path>
            </a:pathLst>
          </a:custGeom>
          <a:solidFill>
            <a:srgbClr val="333333"/>
          </a:solidFill>
        </p:spPr>
        <p:txBody>
          <a:bodyPr wrap="square" lIns="0" tIns="0" rIns="0" bIns="0" rtlCol="0"/>
          <a:lstStyle/>
          <a:p/>
        </p:txBody>
      </p:sp>
      <p:sp>
        <p:nvSpPr>
          <p:cNvPr id="56" name="object 56"/>
          <p:cNvSpPr/>
          <p:nvPr/>
        </p:nvSpPr>
        <p:spPr>
          <a:xfrm>
            <a:off x="6413488" y="4738912"/>
            <a:ext cx="360680" cy="530225"/>
          </a:xfrm>
          <a:custGeom>
            <a:avLst/>
            <a:gdLst/>
            <a:ahLst/>
            <a:cxnLst/>
            <a:rect l="l" t="t" r="r" b="b"/>
            <a:pathLst>
              <a:path w="360679" h="530225">
                <a:moveTo>
                  <a:pt x="360544" y="0"/>
                </a:moveTo>
                <a:lnTo>
                  <a:pt x="0" y="99386"/>
                </a:lnTo>
                <a:lnTo>
                  <a:pt x="15478" y="530081"/>
                </a:lnTo>
                <a:lnTo>
                  <a:pt x="360544" y="331308"/>
                </a:lnTo>
                <a:lnTo>
                  <a:pt x="360544" y="0"/>
                </a:lnTo>
                <a:close/>
              </a:path>
            </a:pathLst>
          </a:custGeom>
          <a:solidFill>
            <a:srgbClr val="B1B1B1"/>
          </a:solidFill>
        </p:spPr>
        <p:txBody>
          <a:bodyPr wrap="square" lIns="0" tIns="0" rIns="0" bIns="0" rtlCol="0"/>
          <a:lstStyle/>
          <a:p/>
        </p:txBody>
      </p:sp>
      <p:sp>
        <p:nvSpPr>
          <p:cNvPr id="57" name="object 57"/>
          <p:cNvSpPr/>
          <p:nvPr/>
        </p:nvSpPr>
        <p:spPr>
          <a:xfrm>
            <a:off x="6013112" y="4734510"/>
            <a:ext cx="756920" cy="126364"/>
          </a:xfrm>
          <a:custGeom>
            <a:avLst/>
            <a:gdLst/>
            <a:ahLst/>
            <a:cxnLst/>
            <a:rect l="l" t="t" r="r" b="b"/>
            <a:pathLst>
              <a:path w="756920" h="126364">
                <a:moveTo>
                  <a:pt x="756498" y="0"/>
                </a:moveTo>
                <a:lnTo>
                  <a:pt x="466711" y="0"/>
                </a:lnTo>
                <a:lnTo>
                  <a:pt x="0" y="112621"/>
                </a:lnTo>
                <a:lnTo>
                  <a:pt x="407009" y="125887"/>
                </a:lnTo>
                <a:lnTo>
                  <a:pt x="756498" y="0"/>
                </a:lnTo>
                <a:close/>
              </a:path>
            </a:pathLst>
          </a:custGeom>
          <a:solidFill>
            <a:srgbClr val="7E7E7E"/>
          </a:solidFill>
        </p:spPr>
        <p:txBody>
          <a:bodyPr wrap="square" lIns="0" tIns="0" rIns="0" bIns="0" rtlCol="0"/>
          <a:lstStyle/>
          <a:p/>
        </p:txBody>
      </p:sp>
      <p:sp>
        <p:nvSpPr>
          <p:cNvPr id="58" name="object 58"/>
          <p:cNvSpPr/>
          <p:nvPr/>
        </p:nvSpPr>
        <p:spPr>
          <a:xfrm>
            <a:off x="5606111" y="4341366"/>
            <a:ext cx="445134" cy="433070"/>
          </a:xfrm>
          <a:custGeom>
            <a:avLst/>
            <a:gdLst/>
            <a:ahLst/>
            <a:cxnLst/>
            <a:rect l="l" t="t" r="r" b="b"/>
            <a:pathLst>
              <a:path w="445135" h="433070">
                <a:moveTo>
                  <a:pt x="0" y="0"/>
                </a:moveTo>
                <a:lnTo>
                  <a:pt x="2214" y="424046"/>
                </a:lnTo>
                <a:lnTo>
                  <a:pt x="426901" y="432880"/>
                </a:lnTo>
                <a:lnTo>
                  <a:pt x="444590" y="15451"/>
                </a:lnTo>
                <a:lnTo>
                  <a:pt x="0" y="0"/>
                </a:lnTo>
                <a:close/>
              </a:path>
            </a:pathLst>
          </a:custGeom>
          <a:solidFill>
            <a:srgbClr val="333333"/>
          </a:solidFill>
        </p:spPr>
        <p:txBody>
          <a:bodyPr wrap="square" lIns="0" tIns="0" rIns="0" bIns="0" rtlCol="0"/>
          <a:lstStyle/>
          <a:p/>
        </p:txBody>
      </p:sp>
      <p:sp>
        <p:nvSpPr>
          <p:cNvPr id="59" name="object 59"/>
          <p:cNvSpPr/>
          <p:nvPr/>
        </p:nvSpPr>
        <p:spPr>
          <a:xfrm>
            <a:off x="6002056" y="4239763"/>
            <a:ext cx="360680" cy="532765"/>
          </a:xfrm>
          <a:custGeom>
            <a:avLst/>
            <a:gdLst/>
            <a:ahLst/>
            <a:cxnLst/>
            <a:rect l="l" t="t" r="r" b="b"/>
            <a:pathLst>
              <a:path w="360679" h="532764">
                <a:moveTo>
                  <a:pt x="360544" y="0"/>
                </a:moveTo>
                <a:lnTo>
                  <a:pt x="0" y="101602"/>
                </a:lnTo>
                <a:lnTo>
                  <a:pt x="15478" y="532297"/>
                </a:lnTo>
                <a:lnTo>
                  <a:pt x="360544" y="333493"/>
                </a:lnTo>
                <a:lnTo>
                  <a:pt x="360544" y="0"/>
                </a:lnTo>
                <a:close/>
              </a:path>
            </a:pathLst>
          </a:custGeom>
          <a:solidFill>
            <a:srgbClr val="B1B1B1"/>
          </a:solidFill>
        </p:spPr>
        <p:txBody>
          <a:bodyPr wrap="square" lIns="0" tIns="0" rIns="0" bIns="0" rtlCol="0"/>
          <a:lstStyle/>
          <a:p/>
        </p:txBody>
      </p:sp>
      <p:sp>
        <p:nvSpPr>
          <p:cNvPr id="60" name="object 60"/>
          <p:cNvSpPr/>
          <p:nvPr/>
        </p:nvSpPr>
        <p:spPr>
          <a:xfrm>
            <a:off x="5601689" y="4237547"/>
            <a:ext cx="756920" cy="123825"/>
          </a:xfrm>
          <a:custGeom>
            <a:avLst/>
            <a:gdLst/>
            <a:ahLst/>
            <a:cxnLst/>
            <a:rect l="l" t="t" r="r" b="b"/>
            <a:pathLst>
              <a:path w="756920" h="123825">
                <a:moveTo>
                  <a:pt x="756489" y="0"/>
                </a:moveTo>
                <a:lnTo>
                  <a:pt x="466733" y="0"/>
                </a:lnTo>
                <a:lnTo>
                  <a:pt x="0" y="112652"/>
                </a:lnTo>
                <a:lnTo>
                  <a:pt x="407000" y="123702"/>
                </a:lnTo>
                <a:lnTo>
                  <a:pt x="756489" y="0"/>
                </a:lnTo>
                <a:close/>
              </a:path>
            </a:pathLst>
          </a:custGeom>
          <a:solidFill>
            <a:srgbClr val="7E7E7E"/>
          </a:solidFill>
        </p:spPr>
        <p:txBody>
          <a:bodyPr wrap="square" lIns="0" tIns="0" rIns="0" bIns="0" rtlCol="0"/>
          <a:lstStyle/>
          <a:p/>
        </p:txBody>
      </p:sp>
      <p:sp>
        <p:nvSpPr>
          <p:cNvPr id="61" name="object 61"/>
          <p:cNvSpPr/>
          <p:nvPr/>
        </p:nvSpPr>
        <p:spPr>
          <a:xfrm>
            <a:off x="6099378" y="4407634"/>
            <a:ext cx="445134" cy="435609"/>
          </a:xfrm>
          <a:custGeom>
            <a:avLst/>
            <a:gdLst/>
            <a:ahLst/>
            <a:cxnLst/>
            <a:rect l="l" t="t" r="r" b="b"/>
            <a:pathLst>
              <a:path w="445135" h="435610">
                <a:moveTo>
                  <a:pt x="0" y="0"/>
                </a:moveTo>
                <a:lnTo>
                  <a:pt x="2211" y="424046"/>
                </a:lnTo>
                <a:lnTo>
                  <a:pt x="426910" y="435096"/>
                </a:lnTo>
                <a:lnTo>
                  <a:pt x="444599" y="15451"/>
                </a:lnTo>
                <a:lnTo>
                  <a:pt x="0" y="0"/>
                </a:lnTo>
                <a:close/>
              </a:path>
            </a:pathLst>
          </a:custGeom>
          <a:solidFill>
            <a:srgbClr val="333333"/>
          </a:solidFill>
        </p:spPr>
        <p:txBody>
          <a:bodyPr wrap="square" lIns="0" tIns="0" rIns="0" bIns="0" rtlCol="0"/>
          <a:lstStyle/>
          <a:p/>
        </p:txBody>
      </p:sp>
      <p:sp>
        <p:nvSpPr>
          <p:cNvPr id="62" name="object 62"/>
          <p:cNvSpPr/>
          <p:nvPr/>
        </p:nvSpPr>
        <p:spPr>
          <a:xfrm>
            <a:off x="6495332" y="4308217"/>
            <a:ext cx="360680" cy="530225"/>
          </a:xfrm>
          <a:custGeom>
            <a:avLst/>
            <a:gdLst/>
            <a:ahLst/>
            <a:cxnLst/>
            <a:rect l="l" t="t" r="r" b="b"/>
            <a:pathLst>
              <a:path w="360679" h="530225">
                <a:moveTo>
                  <a:pt x="360544" y="0"/>
                </a:moveTo>
                <a:lnTo>
                  <a:pt x="0" y="99417"/>
                </a:lnTo>
                <a:lnTo>
                  <a:pt x="15478" y="530081"/>
                </a:lnTo>
                <a:lnTo>
                  <a:pt x="360544" y="331308"/>
                </a:lnTo>
                <a:lnTo>
                  <a:pt x="360544" y="0"/>
                </a:lnTo>
                <a:close/>
              </a:path>
            </a:pathLst>
          </a:custGeom>
          <a:solidFill>
            <a:srgbClr val="B1B1B1"/>
          </a:solidFill>
        </p:spPr>
        <p:txBody>
          <a:bodyPr wrap="square" lIns="0" tIns="0" rIns="0" bIns="0" rtlCol="0"/>
          <a:lstStyle/>
          <a:p/>
        </p:txBody>
      </p:sp>
      <p:sp>
        <p:nvSpPr>
          <p:cNvPr id="63" name="object 63"/>
          <p:cNvSpPr/>
          <p:nvPr/>
        </p:nvSpPr>
        <p:spPr>
          <a:xfrm>
            <a:off x="6094956" y="4303815"/>
            <a:ext cx="756920" cy="123825"/>
          </a:xfrm>
          <a:custGeom>
            <a:avLst/>
            <a:gdLst/>
            <a:ahLst/>
            <a:cxnLst/>
            <a:rect l="l" t="t" r="r" b="b"/>
            <a:pathLst>
              <a:path w="756920" h="123825">
                <a:moveTo>
                  <a:pt x="468922" y="0"/>
                </a:moveTo>
                <a:lnTo>
                  <a:pt x="0" y="112652"/>
                </a:lnTo>
                <a:lnTo>
                  <a:pt x="407009" y="123671"/>
                </a:lnTo>
                <a:lnTo>
                  <a:pt x="756498" y="4401"/>
                </a:lnTo>
                <a:lnTo>
                  <a:pt x="468922" y="0"/>
                </a:lnTo>
                <a:close/>
              </a:path>
            </a:pathLst>
          </a:custGeom>
          <a:solidFill>
            <a:srgbClr val="7E7E7E"/>
          </a:solidFill>
        </p:spPr>
        <p:txBody>
          <a:bodyPr wrap="square" lIns="0" tIns="0" rIns="0" bIns="0" rtlCol="0"/>
          <a:lstStyl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819654" y="990726"/>
            <a:ext cx="6513830"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GHG</a:t>
            </a:r>
            <a:r>
              <a:rPr spc="10" dirty="0"/>
              <a:t>源、</a:t>
            </a:r>
            <a:r>
              <a:rPr spc="-5" dirty="0"/>
              <a:t>汇和设施</a:t>
            </a:r>
            <a:r>
              <a:rPr spc="-10" dirty="0"/>
              <a:t>、</a:t>
            </a:r>
            <a:r>
              <a:rPr dirty="0"/>
              <a:t>组</a:t>
            </a:r>
            <a:r>
              <a:rPr spc="-5" dirty="0"/>
              <a:t>织</a:t>
            </a:r>
            <a:r>
              <a:rPr spc="-10" dirty="0"/>
              <a:t>之</a:t>
            </a:r>
            <a:r>
              <a:rPr dirty="0"/>
              <a:t>间</a:t>
            </a:r>
            <a:r>
              <a:rPr spc="-5" dirty="0"/>
              <a:t>的关</a:t>
            </a:r>
            <a:r>
              <a:rPr spc="-10" dirty="0"/>
              <a:t>系</a:t>
            </a:r>
            <a:endParaRPr spc="-10" dirty="0"/>
          </a:p>
        </p:txBody>
      </p:sp>
      <p:sp>
        <p:nvSpPr>
          <p:cNvPr id="3" name="object 3"/>
          <p:cNvSpPr/>
          <p:nvPr/>
        </p:nvSpPr>
        <p:spPr>
          <a:xfrm>
            <a:off x="4268723" y="2029967"/>
            <a:ext cx="6036564" cy="3808476"/>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1820976" y="2296937"/>
            <a:ext cx="2540000" cy="3630930"/>
          </a:xfrm>
          <a:prstGeom prst="rect">
            <a:avLst/>
          </a:prstGeom>
        </p:spPr>
        <p:txBody>
          <a:bodyPr vert="horz" wrap="square" lIns="0" tIns="12700" rIns="0" bIns="0" rtlCol="0">
            <a:spAutoFit/>
          </a:bodyPr>
          <a:lstStyle/>
          <a:p>
            <a:pPr marL="469900" indent="-457200">
              <a:lnSpc>
                <a:spcPts val="2220"/>
              </a:lnSpc>
              <a:spcBef>
                <a:spcPts val="100"/>
              </a:spcBef>
              <a:buFont typeface="Arial" panose="020B0604020202020204"/>
              <a:buChar char="•"/>
              <a:tabLst>
                <a:tab pos="469265" algn="l"/>
                <a:tab pos="469900" algn="l"/>
              </a:tabLst>
            </a:pPr>
            <a:r>
              <a:rPr sz="1800" i="1" dirty="0">
                <a:latin typeface="Calibri" panose="020F0502020204030204"/>
                <a:cs typeface="Calibri" panose="020F0502020204030204"/>
              </a:rPr>
              <a:t>x</a:t>
            </a:r>
            <a:r>
              <a:rPr sz="1800" i="1" spc="-30" dirty="0">
                <a:latin typeface="Calibri" panose="020F0502020204030204"/>
                <a:cs typeface="Calibri" panose="020F0502020204030204"/>
              </a:rPr>
              <a:t> </a:t>
            </a:r>
            <a:r>
              <a:rPr sz="1900" i="1" spc="-105" dirty="0">
                <a:latin typeface="宋体" panose="02010600030101010101" pitchFamily="2" charset="-122"/>
                <a:cs typeface="宋体" panose="02010600030101010101" pitchFamily="2" charset="-122"/>
              </a:rPr>
              <a:t>为组织边界内设施</a:t>
            </a:r>
            <a:endParaRPr sz="1900">
              <a:latin typeface="宋体" panose="02010600030101010101" pitchFamily="2" charset="-122"/>
              <a:cs typeface="宋体" panose="02010600030101010101" pitchFamily="2" charset="-122"/>
            </a:endParaRPr>
          </a:p>
          <a:p>
            <a:pPr marL="469265">
              <a:lnSpc>
                <a:spcPts val="2210"/>
              </a:lnSpc>
            </a:pPr>
            <a:r>
              <a:rPr sz="1900" i="1" spc="-100" dirty="0">
                <a:latin typeface="宋体" panose="02010600030101010101" pitchFamily="2" charset="-122"/>
                <a:cs typeface="宋体" panose="02010600030101010101" pitchFamily="2" charset="-122"/>
              </a:rPr>
              <a:t>的序号。</a:t>
            </a:r>
            <a:endParaRPr sz="1900">
              <a:latin typeface="宋体" panose="02010600030101010101" pitchFamily="2" charset="-122"/>
              <a:cs typeface="宋体" panose="02010600030101010101" pitchFamily="2" charset="-122"/>
            </a:endParaRPr>
          </a:p>
          <a:p>
            <a:pPr marL="469900" marR="59690" indent="-457200">
              <a:lnSpc>
                <a:spcPts val="2160"/>
              </a:lnSpc>
              <a:spcBef>
                <a:spcPts val="60"/>
              </a:spcBef>
              <a:buFont typeface="Arial" panose="020B0604020202020204"/>
              <a:buChar char="•"/>
              <a:tabLst>
                <a:tab pos="469265" algn="l"/>
                <a:tab pos="469900" algn="l"/>
              </a:tabLst>
            </a:pPr>
            <a:r>
              <a:rPr sz="1800" dirty="0">
                <a:latin typeface="Calibri" panose="020F0502020204030204"/>
                <a:cs typeface="Calibri" panose="020F0502020204030204"/>
              </a:rPr>
              <a:t>n</a:t>
            </a:r>
            <a:r>
              <a:rPr sz="1800" spc="-85" dirty="0">
                <a:latin typeface="Calibri" panose="020F0502020204030204"/>
                <a:cs typeface="Calibri" panose="020F0502020204030204"/>
              </a:rPr>
              <a:t> </a:t>
            </a:r>
            <a:r>
              <a:rPr sz="1800" dirty="0">
                <a:latin typeface="宋体" panose="02010600030101010101" pitchFamily="2" charset="-122"/>
                <a:cs typeface="宋体" panose="02010600030101010101" pitchFamily="2" charset="-122"/>
              </a:rPr>
              <a:t>为设施内源或汇的 序号。</a:t>
            </a:r>
            <a:endParaRPr sz="1800">
              <a:latin typeface="宋体" panose="02010600030101010101" pitchFamily="2" charset="-122"/>
              <a:cs typeface="宋体" panose="02010600030101010101" pitchFamily="2" charset="-122"/>
            </a:endParaRPr>
          </a:p>
          <a:p>
            <a:pPr marL="469900" indent="-457200">
              <a:lnSpc>
                <a:spcPts val="2090"/>
              </a:lnSpc>
              <a:buFont typeface="Arial" panose="020B0604020202020204"/>
              <a:buChar char="•"/>
              <a:tabLst>
                <a:tab pos="469265" algn="l"/>
                <a:tab pos="469900" algn="l"/>
              </a:tabLst>
            </a:pPr>
            <a:r>
              <a:rPr sz="1800" dirty="0">
                <a:latin typeface="宋体" panose="02010600030101010101" pitchFamily="2" charset="-122"/>
                <a:cs typeface="宋体" panose="02010600030101010101" pitchFamily="2" charset="-122"/>
              </a:rPr>
              <a:t>对组</a:t>
            </a:r>
            <a:r>
              <a:rPr sz="1800" spc="-5" dirty="0">
                <a:latin typeface="宋体" panose="02010600030101010101" pitchFamily="2" charset="-122"/>
                <a:cs typeface="宋体" panose="02010600030101010101" pitchFamily="2" charset="-122"/>
              </a:rPr>
              <a:t>织</a:t>
            </a:r>
            <a:r>
              <a:rPr sz="1800" dirty="0">
                <a:latin typeface="Calibri" panose="020F0502020204030204"/>
                <a:cs typeface="Calibri" panose="020F0502020204030204"/>
              </a:rPr>
              <a:t>GHG</a:t>
            </a:r>
            <a:r>
              <a:rPr sz="1800" spc="-5" dirty="0">
                <a:latin typeface="Calibri" panose="020F0502020204030204"/>
                <a:cs typeface="Calibri" panose="020F0502020204030204"/>
              </a:rPr>
              <a:t> </a:t>
            </a:r>
            <a:r>
              <a:rPr sz="1800" dirty="0">
                <a:latin typeface="宋体" panose="02010600030101010101" pitchFamily="2" charset="-122"/>
                <a:cs typeface="宋体" panose="02010600030101010101" pitchFamily="2" charset="-122"/>
              </a:rPr>
              <a:t>排放或</a:t>
            </a:r>
            <a:endParaRPr sz="1800">
              <a:latin typeface="宋体" panose="02010600030101010101" pitchFamily="2" charset="-122"/>
              <a:cs typeface="宋体" panose="02010600030101010101" pitchFamily="2" charset="-122"/>
            </a:endParaRPr>
          </a:p>
          <a:p>
            <a:pPr marL="469900" marR="5080">
              <a:lnSpc>
                <a:spcPct val="97000"/>
              </a:lnSpc>
              <a:spcBef>
                <a:spcPts val="220"/>
              </a:spcBef>
            </a:pPr>
            <a:r>
              <a:rPr sz="1800" dirty="0">
                <a:latin typeface="宋体" panose="02010600030101010101" pitchFamily="2" charset="-122"/>
                <a:cs typeface="宋体" panose="02010600030101010101" pitchFamily="2" charset="-122"/>
              </a:rPr>
              <a:t>清除的计算，是将设 施的</a:t>
            </a:r>
            <a:r>
              <a:rPr sz="1800" dirty="0">
                <a:latin typeface="Calibri" panose="020F0502020204030204"/>
                <a:cs typeface="Calibri" panose="020F0502020204030204"/>
              </a:rPr>
              <a:t>GHG</a:t>
            </a:r>
            <a:r>
              <a:rPr sz="1800" spc="-10" dirty="0">
                <a:latin typeface="Calibri" panose="020F0502020204030204"/>
                <a:cs typeface="Calibri" panose="020F0502020204030204"/>
              </a:rPr>
              <a:t> </a:t>
            </a:r>
            <a:r>
              <a:rPr sz="1800" dirty="0">
                <a:latin typeface="宋体" panose="02010600030101010101" pitchFamily="2" charset="-122"/>
                <a:cs typeface="宋体" panose="02010600030101010101" pitchFamily="2" charset="-122"/>
              </a:rPr>
              <a:t>源和汇量 化后再进行累加。</a:t>
            </a:r>
            <a:endParaRPr sz="1800">
              <a:latin typeface="宋体" panose="02010600030101010101" pitchFamily="2" charset="-122"/>
              <a:cs typeface="宋体" panose="02010600030101010101" pitchFamily="2" charset="-122"/>
            </a:endParaRPr>
          </a:p>
          <a:p>
            <a:pPr marL="469900" indent="-457200">
              <a:lnSpc>
                <a:spcPct val="100000"/>
              </a:lnSpc>
              <a:buFont typeface="Arial" panose="020B0604020202020204"/>
              <a:buChar char="•"/>
              <a:tabLst>
                <a:tab pos="469265" algn="l"/>
                <a:tab pos="469900" algn="l"/>
              </a:tabLst>
            </a:pPr>
            <a:r>
              <a:rPr sz="1800" dirty="0">
                <a:solidFill>
                  <a:srgbClr val="FF0000"/>
                </a:solidFill>
                <a:latin typeface="Calibri" panose="020F0502020204030204"/>
                <a:cs typeface="Calibri" panose="020F0502020204030204"/>
              </a:rPr>
              <a:t>GHG</a:t>
            </a:r>
            <a:r>
              <a:rPr sz="1800" spc="-5" dirty="0">
                <a:solidFill>
                  <a:srgbClr val="FF0000"/>
                </a:solidFill>
                <a:latin typeface="Calibri" panose="020F0502020204030204"/>
                <a:cs typeface="Calibri" panose="020F0502020204030204"/>
              </a:rPr>
              <a:t> </a:t>
            </a:r>
            <a:r>
              <a:rPr sz="1800" dirty="0">
                <a:solidFill>
                  <a:srgbClr val="FF0000"/>
                </a:solidFill>
                <a:latin typeface="宋体" panose="02010600030101010101" pitchFamily="2" charset="-122"/>
                <a:cs typeface="宋体" panose="02010600030101010101" pitchFamily="2" charset="-122"/>
              </a:rPr>
              <a:t>源</a:t>
            </a:r>
            <a:r>
              <a:rPr sz="1800" spc="-5" dirty="0">
                <a:solidFill>
                  <a:srgbClr val="FF0000"/>
                </a:solidFill>
                <a:latin typeface="宋体" panose="02010600030101010101" pitchFamily="2" charset="-122"/>
                <a:cs typeface="宋体" panose="02010600030101010101" pitchFamily="2" charset="-122"/>
              </a:rPr>
              <a:t>和</a:t>
            </a:r>
            <a:r>
              <a:rPr sz="1800" dirty="0">
                <a:solidFill>
                  <a:srgbClr val="FF0000"/>
                </a:solidFill>
                <a:latin typeface="Calibri" panose="020F0502020204030204"/>
                <a:cs typeface="Calibri" panose="020F0502020204030204"/>
              </a:rPr>
              <a:t>GHG</a:t>
            </a:r>
            <a:r>
              <a:rPr sz="1800" spc="-20" dirty="0">
                <a:solidFill>
                  <a:srgbClr val="FF0000"/>
                </a:solidFill>
                <a:latin typeface="Calibri" panose="020F0502020204030204"/>
                <a:cs typeface="Calibri" panose="020F0502020204030204"/>
              </a:rPr>
              <a:t> </a:t>
            </a:r>
            <a:r>
              <a:rPr sz="1800" dirty="0">
                <a:solidFill>
                  <a:srgbClr val="FF0000"/>
                </a:solidFill>
                <a:latin typeface="宋体" panose="02010600030101010101" pitchFamily="2" charset="-122"/>
                <a:cs typeface="宋体" panose="02010600030101010101" pitchFamily="2" charset="-122"/>
              </a:rPr>
              <a:t>汇是</a:t>
            </a:r>
            <a:endParaRPr sz="1800">
              <a:latin typeface="宋体" panose="02010600030101010101" pitchFamily="2" charset="-122"/>
              <a:cs typeface="宋体" panose="02010600030101010101" pitchFamily="2" charset="-122"/>
            </a:endParaRPr>
          </a:p>
          <a:p>
            <a:pPr marL="469900" marR="5080" algn="just">
              <a:lnSpc>
                <a:spcPct val="98000"/>
              </a:lnSpc>
              <a:spcBef>
                <a:spcPts val="190"/>
              </a:spcBef>
            </a:pPr>
            <a:r>
              <a:rPr sz="1800" spc="-5" dirty="0">
                <a:solidFill>
                  <a:srgbClr val="FF0000"/>
                </a:solidFill>
                <a:latin typeface="宋体" panose="02010600030101010101" pitchFamily="2" charset="-122"/>
                <a:cs typeface="宋体" panose="02010600030101010101" pitchFamily="2" charset="-122"/>
              </a:rPr>
              <a:t>可以互相转换的，某 </a:t>
            </a:r>
            <a:r>
              <a:rPr sz="1800" dirty="0">
                <a:solidFill>
                  <a:srgbClr val="FF0000"/>
                </a:solidFill>
                <a:latin typeface="宋体" panose="02010600030101010101" pitchFamily="2" charset="-122"/>
                <a:cs typeface="宋体" panose="02010600030101010101" pitchFamily="2" charset="-122"/>
              </a:rPr>
              <a:t>一个时期的汇在另一 个时期可能变成源， 反之亦然。</a:t>
            </a:r>
            <a:endParaRPr sz="1800">
              <a:latin typeface="宋体" panose="02010600030101010101" pitchFamily="2" charset="-122"/>
              <a:cs typeface="宋体" panose="02010600030101010101" pitchFamily="2" charset="-122"/>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5004053" y="1257426"/>
            <a:ext cx="2185670"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5.2</a:t>
            </a:r>
            <a:r>
              <a:rPr spc="10" dirty="0"/>
              <a:t>报告边界</a:t>
            </a:r>
            <a:endParaRPr spc="10" dirty="0"/>
          </a:p>
        </p:txBody>
      </p:sp>
      <p:sp>
        <p:nvSpPr>
          <p:cNvPr id="3" name="object 3"/>
          <p:cNvSpPr/>
          <p:nvPr/>
        </p:nvSpPr>
        <p:spPr>
          <a:xfrm>
            <a:off x="2072640" y="2418588"/>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072640" y="3069335"/>
            <a:ext cx="178308" cy="178308"/>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2072640" y="3435095"/>
            <a:ext cx="178308" cy="178308"/>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2529839" y="3787139"/>
            <a:ext cx="152400" cy="160020"/>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2072640" y="4678679"/>
            <a:ext cx="178308" cy="178307"/>
          </a:xfrm>
          <a:prstGeom prst="rect">
            <a:avLst/>
          </a:prstGeom>
          <a:blipFill>
            <a:blip r:embed="rId2" cstate="print"/>
            <a:stretch>
              <a:fillRect/>
            </a:stretch>
          </a:blipFill>
        </p:spPr>
        <p:txBody>
          <a:bodyPr wrap="square" lIns="0" tIns="0" rIns="0" bIns="0" rtlCol="0"/>
          <a:lstStyle/>
          <a:p/>
        </p:txBody>
      </p:sp>
      <p:sp>
        <p:nvSpPr>
          <p:cNvPr id="8" name="object 8"/>
          <p:cNvSpPr txBox="1"/>
          <p:nvPr/>
        </p:nvSpPr>
        <p:spPr>
          <a:xfrm>
            <a:off x="2403144" y="2327275"/>
            <a:ext cx="7686675" cy="2602865"/>
          </a:xfrm>
          <a:prstGeom prst="rect">
            <a:avLst/>
          </a:prstGeom>
        </p:spPr>
        <p:txBody>
          <a:bodyPr vert="horz" wrap="square" lIns="0" tIns="39370" rIns="0" bIns="0" rtlCol="0">
            <a:spAutoFit/>
          </a:bodyPr>
          <a:lstStyle/>
          <a:p>
            <a:pPr marL="12700" marR="5080">
              <a:lnSpc>
                <a:spcPts val="2240"/>
              </a:lnSpc>
              <a:spcBef>
                <a:spcPts val="310"/>
              </a:spcBef>
            </a:pPr>
            <a:r>
              <a:rPr sz="2000" b="1" spc="5" dirty="0">
                <a:latin typeface="幼圆" panose="02010509060101010101" charset="-122"/>
                <a:cs typeface="幼圆" panose="02010509060101010101" charset="-122"/>
              </a:rPr>
              <a:t>组织应确</a:t>
            </a:r>
            <a:r>
              <a:rPr sz="2000" b="1" spc="-5" dirty="0">
                <a:latin typeface="幼圆" panose="02010509060101010101" charset="-122"/>
                <a:cs typeface="幼圆" panose="02010509060101010101" charset="-122"/>
              </a:rPr>
              <a:t>定报</a:t>
            </a:r>
            <a:r>
              <a:rPr sz="2000" b="1" spc="5" dirty="0">
                <a:latin typeface="幼圆" panose="02010509060101010101" charset="-122"/>
                <a:cs typeface="幼圆" panose="02010509060101010101" charset="-122"/>
              </a:rPr>
              <a:t>告边界并</a:t>
            </a:r>
            <a:r>
              <a:rPr sz="2000" b="1" spc="-5" dirty="0">
                <a:latin typeface="幼圆" panose="02010509060101010101" charset="-122"/>
                <a:cs typeface="幼圆" panose="02010509060101010101" charset="-122"/>
              </a:rPr>
              <a:t>形成</a:t>
            </a:r>
            <a:r>
              <a:rPr sz="2000" b="1" spc="5" dirty="0">
                <a:latin typeface="幼圆" panose="02010509060101010101" charset="-122"/>
                <a:cs typeface="幼圆" panose="02010509060101010101" charset="-122"/>
              </a:rPr>
              <a:t>文件，包</a:t>
            </a:r>
            <a:r>
              <a:rPr sz="2000" b="1" spc="-5" dirty="0">
                <a:latin typeface="幼圆" panose="02010509060101010101" charset="-122"/>
                <a:cs typeface="幼圆" panose="02010509060101010101" charset="-122"/>
              </a:rPr>
              <a:t>括识</a:t>
            </a:r>
            <a:r>
              <a:rPr sz="2000" b="1" spc="5" dirty="0">
                <a:latin typeface="幼圆" panose="02010509060101010101" charset="-122"/>
                <a:cs typeface="幼圆" panose="02010509060101010101" charset="-122"/>
              </a:rPr>
              <a:t>别与组织</a:t>
            </a:r>
            <a:r>
              <a:rPr sz="2000" b="1" spc="-5" dirty="0">
                <a:latin typeface="幼圆" panose="02010509060101010101" charset="-122"/>
                <a:cs typeface="幼圆" panose="02010509060101010101" charset="-122"/>
              </a:rPr>
              <a:t>的运</a:t>
            </a:r>
            <a:r>
              <a:rPr sz="2000" b="1" spc="5" dirty="0">
                <a:latin typeface="幼圆" panose="02010509060101010101" charset="-122"/>
                <a:cs typeface="幼圆" panose="02010509060101010101" charset="-122"/>
              </a:rPr>
              <a:t>营有关的</a:t>
            </a:r>
            <a:r>
              <a:rPr sz="2000" b="1" spc="-5" dirty="0">
                <a:latin typeface="幼圆" panose="02010509060101010101" charset="-122"/>
                <a:cs typeface="幼圆" panose="02010509060101010101" charset="-122"/>
              </a:rPr>
              <a:t>直接 </a:t>
            </a:r>
            <a:r>
              <a:rPr sz="2000" b="1" spc="15" dirty="0">
                <a:latin typeface="幼圆" panose="02010509060101010101" charset="-122"/>
                <a:cs typeface="幼圆" panose="02010509060101010101" charset="-122"/>
              </a:rPr>
              <a:t>和间</a:t>
            </a:r>
            <a:r>
              <a:rPr sz="2000" b="1" spc="5" dirty="0">
                <a:latin typeface="幼圆" panose="02010509060101010101" charset="-122"/>
                <a:cs typeface="幼圆" panose="02010509060101010101" charset="-122"/>
              </a:rPr>
              <a:t>接</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排放和清</a:t>
            </a:r>
            <a:r>
              <a:rPr sz="2000" b="1" spc="-5" dirty="0">
                <a:latin typeface="幼圆" panose="02010509060101010101" charset="-122"/>
                <a:cs typeface="幼圆" panose="02010509060101010101" charset="-122"/>
              </a:rPr>
              <a:t>除。</a:t>
            </a:r>
            <a:endParaRPr sz="2000">
              <a:latin typeface="幼圆" panose="02010509060101010101" charset="-122"/>
              <a:cs typeface="幼圆" panose="02010509060101010101" charset="-122"/>
            </a:endParaRPr>
          </a:p>
          <a:p>
            <a:pPr marL="12700">
              <a:lnSpc>
                <a:spcPct val="100000"/>
              </a:lnSpc>
              <a:spcBef>
                <a:spcPts val="435"/>
              </a:spcBef>
            </a:pPr>
            <a:r>
              <a:rPr sz="2000" b="1" spc="5" dirty="0">
                <a:latin typeface="幼圆" panose="02010509060101010101" charset="-122"/>
                <a:cs typeface="幼圆" panose="02010509060101010101" charset="-122"/>
              </a:rPr>
              <a:t>类似老版</a:t>
            </a:r>
            <a:r>
              <a:rPr sz="2000" b="1" spc="-5" dirty="0">
                <a:latin typeface="幼圆" panose="02010509060101010101" charset="-122"/>
                <a:cs typeface="幼圆" panose="02010509060101010101" charset="-122"/>
              </a:rPr>
              <a:t>标准</a:t>
            </a:r>
            <a:r>
              <a:rPr sz="2000" b="1" spc="5" dirty="0">
                <a:latin typeface="幼圆" panose="02010509060101010101" charset="-122"/>
                <a:cs typeface="幼圆" panose="02010509060101010101" charset="-122"/>
              </a:rPr>
              <a:t>的“运营</a:t>
            </a:r>
            <a:r>
              <a:rPr sz="2000" b="1" spc="-5" dirty="0">
                <a:latin typeface="幼圆" panose="02010509060101010101" charset="-122"/>
                <a:cs typeface="幼圆" panose="02010509060101010101" charset="-122"/>
              </a:rPr>
              <a:t>边界”</a:t>
            </a:r>
            <a:endParaRPr sz="2000">
              <a:latin typeface="幼圆" panose="02010509060101010101" charset="-122"/>
              <a:cs typeface="幼圆" panose="02010509060101010101" charset="-122"/>
            </a:endParaRPr>
          </a:p>
          <a:p>
            <a:pPr marL="12700">
              <a:lnSpc>
                <a:spcPct val="100000"/>
              </a:lnSpc>
              <a:spcBef>
                <a:spcPts val="480"/>
              </a:spcBef>
            </a:pPr>
            <a:r>
              <a:rPr sz="2000" b="1" spc="15" dirty="0">
                <a:latin typeface="幼圆" panose="02010509060101010101" charset="-122"/>
                <a:cs typeface="幼圆" panose="02010509060101010101" charset="-122"/>
              </a:rPr>
              <a:t>应量</a:t>
            </a:r>
            <a:r>
              <a:rPr sz="2000" b="1" dirty="0">
                <a:latin typeface="幼圆" panose="02010509060101010101" charset="-122"/>
                <a:cs typeface="幼圆" panose="02010509060101010101" charset="-122"/>
              </a:rPr>
              <a:t>化直</a:t>
            </a:r>
            <a:r>
              <a:rPr sz="2000" b="1" spc="10" dirty="0">
                <a:latin typeface="幼圆" panose="02010509060101010101" charset="-122"/>
                <a:cs typeface="幼圆" panose="02010509060101010101" charset="-122"/>
              </a:rPr>
              <a:t>接</a:t>
            </a:r>
            <a:r>
              <a:rPr sz="2000" b="1" spc="-5" dirty="0">
                <a:latin typeface="Calibri" panose="020F0502020204030204"/>
                <a:cs typeface="Calibri" panose="020F0502020204030204"/>
              </a:rPr>
              <a:t>GHG</a:t>
            </a:r>
            <a:r>
              <a:rPr sz="2000" b="1" dirty="0">
                <a:latin typeface="幼圆" panose="02010509060101010101" charset="-122"/>
                <a:cs typeface="幼圆" panose="02010509060101010101" charset="-122"/>
              </a:rPr>
              <a:t>排放</a:t>
            </a:r>
            <a:endParaRPr sz="2000">
              <a:latin typeface="幼圆" panose="02010509060101010101" charset="-122"/>
              <a:cs typeface="幼圆" panose="02010509060101010101" charset="-122"/>
            </a:endParaRPr>
          </a:p>
          <a:p>
            <a:pPr marL="413385" marR="138430">
              <a:lnSpc>
                <a:spcPct val="100000"/>
              </a:lnSpc>
              <a:spcBef>
                <a:spcPts val="445"/>
              </a:spcBef>
            </a:pPr>
            <a:r>
              <a:rPr sz="1800" dirty="0">
                <a:latin typeface="幼圆" panose="02010509060101010101" charset="-122"/>
                <a:cs typeface="幼圆" panose="02010509060101010101" charset="-122"/>
              </a:rPr>
              <a:t>组织应分别按二氧化碳（</a:t>
            </a:r>
            <a:r>
              <a:rPr sz="1800" spc="-15" dirty="0">
                <a:latin typeface="Calibri" panose="020F0502020204030204"/>
                <a:cs typeface="Calibri" panose="020F0502020204030204"/>
              </a:rPr>
              <a:t>C</a:t>
            </a:r>
            <a:r>
              <a:rPr sz="1800" spc="-5" dirty="0">
                <a:latin typeface="Calibri" panose="020F0502020204030204"/>
                <a:cs typeface="Calibri" panose="020F0502020204030204"/>
              </a:rPr>
              <a:t>O2</a:t>
            </a:r>
            <a:r>
              <a:rPr sz="1800" dirty="0">
                <a:latin typeface="幼圆" panose="02010509060101010101" charset="-122"/>
                <a:cs typeface="幼圆" panose="02010509060101010101" charset="-122"/>
              </a:rPr>
              <a:t>）、甲烷（</a:t>
            </a:r>
            <a:r>
              <a:rPr sz="1800" spc="-5" dirty="0">
                <a:latin typeface="Calibri" panose="020F0502020204030204"/>
                <a:cs typeface="Calibri" panose="020F0502020204030204"/>
              </a:rPr>
              <a:t>CH4</a:t>
            </a:r>
            <a:r>
              <a:rPr sz="1800" dirty="0">
                <a:latin typeface="幼圆" panose="02010509060101010101" charset="-122"/>
                <a:cs typeface="幼圆" panose="02010509060101010101" charset="-122"/>
              </a:rPr>
              <a:t>）、氧化亚氮（</a:t>
            </a:r>
            <a:r>
              <a:rPr sz="1800" dirty="0">
                <a:latin typeface="Calibri" panose="020F0502020204030204"/>
                <a:cs typeface="Calibri" panose="020F0502020204030204"/>
              </a:rPr>
              <a:t>N2</a:t>
            </a:r>
            <a:r>
              <a:rPr sz="1800" spc="-5" dirty="0">
                <a:latin typeface="Calibri" panose="020F0502020204030204"/>
                <a:cs typeface="Calibri" panose="020F0502020204030204"/>
              </a:rPr>
              <a:t>O</a:t>
            </a:r>
            <a:r>
              <a:rPr sz="1800" dirty="0">
                <a:latin typeface="幼圆" panose="02010509060101010101" charset="-122"/>
                <a:cs typeface="幼圆" panose="02010509060101010101" charset="-122"/>
              </a:rPr>
              <a:t>）、三 氟化氮（</a:t>
            </a:r>
            <a:r>
              <a:rPr sz="1800" dirty="0">
                <a:latin typeface="Calibri" panose="020F0502020204030204"/>
                <a:cs typeface="Calibri" panose="020F0502020204030204"/>
              </a:rPr>
              <a:t>NF3</a:t>
            </a:r>
            <a:r>
              <a:rPr sz="1800" dirty="0">
                <a:latin typeface="幼圆" panose="02010509060101010101" charset="-122"/>
                <a:cs typeface="幼圆" panose="02010509060101010101" charset="-122"/>
              </a:rPr>
              <a:t>）、六氟化氮</a:t>
            </a:r>
            <a:r>
              <a:rPr sz="1800" spc="-5" dirty="0">
                <a:latin typeface="幼圆" panose="02010509060101010101" charset="-122"/>
                <a:cs typeface="幼圆" panose="02010509060101010101" charset="-122"/>
              </a:rPr>
              <a:t>（</a:t>
            </a:r>
            <a:r>
              <a:rPr sz="1800" spc="-5" dirty="0">
                <a:latin typeface="Calibri" panose="020F0502020204030204"/>
                <a:cs typeface="Calibri" panose="020F0502020204030204"/>
              </a:rPr>
              <a:t>SF6</a:t>
            </a:r>
            <a:r>
              <a:rPr sz="1800" spc="-5" dirty="0">
                <a:latin typeface="幼圆" panose="02010509060101010101" charset="-122"/>
                <a:cs typeface="幼圆" panose="02010509060101010101" charset="-122"/>
              </a:rPr>
              <a:t>）</a:t>
            </a:r>
            <a:r>
              <a:rPr sz="1800" dirty="0">
                <a:latin typeface="幼圆" panose="02010509060101010101" charset="-122"/>
                <a:cs typeface="幼圆" panose="02010509060101010101" charset="-122"/>
              </a:rPr>
              <a:t>和其他适用</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类别（如氢氟碳化物</a:t>
            </a:r>
            <a:endParaRPr sz="1800">
              <a:latin typeface="幼圆" panose="02010509060101010101" charset="-122"/>
              <a:cs typeface="幼圆" panose="02010509060101010101" charset="-122"/>
            </a:endParaRPr>
          </a:p>
          <a:p>
            <a:pPr marL="413385">
              <a:lnSpc>
                <a:spcPct val="100000"/>
              </a:lnSpc>
            </a:pPr>
            <a:r>
              <a:rPr sz="1800" spc="-5" dirty="0">
                <a:latin typeface="幼圆" panose="02010509060101010101" charset="-122"/>
                <a:cs typeface="幼圆" panose="02010509060101010101" charset="-122"/>
              </a:rPr>
              <a:t>（</a:t>
            </a:r>
            <a:r>
              <a:rPr sz="1800" spc="-5" dirty="0">
                <a:latin typeface="Calibri" panose="020F0502020204030204"/>
                <a:cs typeface="Calibri" panose="020F0502020204030204"/>
              </a:rPr>
              <a:t>HFCs</a:t>
            </a:r>
            <a:r>
              <a:rPr sz="1800" spc="-5" dirty="0">
                <a:latin typeface="幼圆" panose="02010509060101010101" charset="-122"/>
                <a:cs typeface="幼圆" panose="02010509060101010101" charset="-122"/>
              </a:rPr>
              <a:t>）</a:t>
            </a:r>
            <a:r>
              <a:rPr sz="1800" dirty="0">
                <a:latin typeface="幼圆" panose="02010509060101010101" charset="-122"/>
                <a:cs typeface="幼圆" panose="02010509060101010101" charset="-122"/>
              </a:rPr>
              <a:t>、全氟碳化物</a:t>
            </a:r>
            <a:r>
              <a:rPr sz="1800" spc="-5" dirty="0">
                <a:latin typeface="幼圆" panose="02010509060101010101" charset="-122"/>
                <a:cs typeface="幼圆" panose="02010509060101010101" charset="-122"/>
              </a:rPr>
              <a:t>（</a:t>
            </a:r>
            <a:r>
              <a:rPr sz="1800" spc="-5" dirty="0">
                <a:latin typeface="Calibri" panose="020F0502020204030204"/>
                <a:cs typeface="Calibri" panose="020F0502020204030204"/>
              </a:rPr>
              <a:t>PFCs</a:t>
            </a:r>
            <a:r>
              <a:rPr sz="1800" spc="-5" dirty="0">
                <a:latin typeface="幼圆" panose="02010509060101010101" charset="-122"/>
                <a:cs typeface="幼圆" panose="02010509060101010101" charset="-122"/>
              </a:rPr>
              <a:t>）</a:t>
            </a:r>
            <a:r>
              <a:rPr sz="1800" dirty="0">
                <a:latin typeface="幼圆" panose="02010509060101010101" charset="-122"/>
                <a:cs typeface="幼圆" panose="02010509060101010101" charset="-122"/>
              </a:rPr>
              <a:t>等）量化直接</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排放，单位为</a:t>
            </a:r>
            <a:r>
              <a:rPr sz="1800" spc="-5" dirty="0">
                <a:latin typeface="Calibri" panose="020F0502020204030204"/>
                <a:cs typeface="Calibri" panose="020F0502020204030204"/>
              </a:rPr>
              <a:t>tCO2e</a:t>
            </a:r>
            <a:r>
              <a:rPr sz="1800" dirty="0">
                <a:latin typeface="幼圆" panose="02010509060101010101" charset="-122"/>
                <a:cs typeface="幼圆" panose="02010509060101010101" charset="-122"/>
              </a:rPr>
              <a:t>。</a:t>
            </a:r>
            <a:endParaRPr sz="1800">
              <a:latin typeface="幼圆" panose="02010509060101010101" charset="-122"/>
              <a:cs typeface="幼圆" panose="02010509060101010101" charset="-122"/>
            </a:endParaRPr>
          </a:p>
          <a:p>
            <a:pPr marL="12700">
              <a:lnSpc>
                <a:spcPct val="100000"/>
              </a:lnSpc>
              <a:spcBef>
                <a:spcPts val="470"/>
              </a:spcBef>
            </a:pPr>
            <a:r>
              <a:rPr sz="2000" b="1" spc="15" dirty="0">
                <a:latin typeface="幼圆" panose="02010509060101010101" charset="-122"/>
                <a:cs typeface="幼圆" panose="02010509060101010101" charset="-122"/>
              </a:rPr>
              <a:t>宜量</a:t>
            </a:r>
            <a:r>
              <a:rPr sz="2000" b="1" spc="5" dirty="0">
                <a:latin typeface="幼圆" panose="02010509060101010101" charset="-122"/>
                <a:cs typeface="幼圆" panose="02010509060101010101" charset="-122"/>
              </a:rPr>
              <a:t>化直</a:t>
            </a:r>
            <a:r>
              <a:rPr sz="2000" b="1" spc="10" dirty="0">
                <a:latin typeface="幼圆" panose="02010509060101010101" charset="-122"/>
                <a:cs typeface="幼圆" panose="02010509060101010101" charset="-122"/>
              </a:rPr>
              <a:t>接</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清除</a:t>
            </a:r>
            <a:endParaRPr sz="2000">
              <a:latin typeface="幼圆" panose="02010509060101010101" charset="-122"/>
              <a:cs typeface="幼圆" panose="02010509060101010101" charset="-122"/>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5003418" y="838326"/>
            <a:ext cx="2185670"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5.2</a:t>
            </a:r>
            <a:r>
              <a:rPr spc="10" dirty="0"/>
              <a:t>报告边界</a:t>
            </a:r>
            <a:endParaRPr spc="10" dirty="0"/>
          </a:p>
        </p:txBody>
      </p:sp>
      <p:sp>
        <p:nvSpPr>
          <p:cNvPr id="3" name="object 3"/>
          <p:cNvSpPr/>
          <p:nvPr/>
        </p:nvSpPr>
        <p:spPr>
          <a:xfrm>
            <a:off x="2072640" y="1709927"/>
            <a:ext cx="164592" cy="169163"/>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072640" y="2057400"/>
            <a:ext cx="164592" cy="169163"/>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2072640" y="2404872"/>
            <a:ext cx="164592" cy="169163"/>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2529839" y="2738627"/>
            <a:ext cx="140208" cy="150875"/>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2529839" y="3049523"/>
            <a:ext cx="140208" cy="150875"/>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2529839" y="3878579"/>
            <a:ext cx="140208" cy="150875"/>
          </a:xfrm>
          <a:prstGeom prst="rect">
            <a:avLst/>
          </a:prstGeom>
          <a:blipFill>
            <a:blip r:embed="rId3" cstate="print"/>
            <a:stretch>
              <a:fillRect/>
            </a:stretch>
          </a:blipFill>
        </p:spPr>
        <p:txBody>
          <a:bodyPr wrap="square" lIns="0" tIns="0" rIns="0" bIns="0" rtlCol="0"/>
          <a:lstStyle/>
          <a:p/>
        </p:txBody>
      </p:sp>
      <p:sp>
        <p:nvSpPr>
          <p:cNvPr id="9" name="object 9"/>
          <p:cNvSpPr/>
          <p:nvPr/>
        </p:nvSpPr>
        <p:spPr>
          <a:xfrm>
            <a:off x="2529839" y="4189476"/>
            <a:ext cx="140208" cy="150875"/>
          </a:xfrm>
          <a:prstGeom prst="rect">
            <a:avLst/>
          </a:prstGeom>
          <a:blipFill>
            <a:blip r:embed="rId3" cstate="print"/>
            <a:stretch>
              <a:fillRect/>
            </a:stretch>
          </a:blipFill>
        </p:spPr>
        <p:txBody>
          <a:bodyPr wrap="square" lIns="0" tIns="0" rIns="0" bIns="0" rtlCol="0"/>
          <a:lstStyle/>
          <a:p/>
        </p:txBody>
      </p:sp>
      <p:sp>
        <p:nvSpPr>
          <p:cNvPr id="10" name="object 10"/>
          <p:cNvSpPr/>
          <p:nvPr/>
        </p:nvSpPr>
        <p:spPr>
          <a:xfrm>
            <a:off x="2072640" y="4861559"/>
            <a:ext cx="164592" cy="169163"/>
          </a:xfrm>
          <a:prstGeom prst="rect">
            <a:avLst/>
          </a:prstGeom>
          <a:blipFill>
            <a:blip r:embed="rId2" cstate="print"/>
            <a:stretch>
              <a:fillRect/>
            </a:stretch>
          </a:blipFill>
        </p:spPr>
        <p:txBody>
          <a:bodyPr wrap="square" lIns="0" tIns="0" rIns="0" bIns="0" rtlCol="0"/>
          <a:lstStyle/>
          <a:p/>
        </p:txBody>
      </p:sp>
      <p:sp>
        <p:nvSpPr>
          <p:cNvPr id="11" name="object 11"/>
          <p:cNvSpPr/>
          <p:nvPr/>
        </p:nvSpPr>
        <p:spPr>
          <a:xfrm>
            <a:off x="2072640" y="5209032"/>
            <a:ext cx="164592" cy="169164"/>
          </a:xfrm>
          <a:prstGeom prst="rect">
            <a:avLst/>
          </a:prstGeom>
          <a:blipFill>
            <a:blip r:embed="rId2" cstate="print"/>
            <a:stretch>
              <a:fillRect/>
            </a:stretch>
          </a:blipFill>
        </p:spPr>
        <p:txBody>
          <a:bodyPr wrap="square" lIns="0" tIns="0" rIns="0" bIns="0" rtlCol="0"/>
          <a:lstStyle/>
          <a:p/>
        </p:txBody>
      </p:sp>
      <p:sp>
        <p:nvSpPr>
          <p:cNvPr id="12" name="object 12"/>
          <p:cNvSpPr/>
          <p:nvPr/>
        </p:nvSpPr>
        <p:spPr>
          <a:xfrm>
            <a:off x="2072640" y="5556503"/>
            <a:ext cx="164592" cy="169163"/>
          </a:xfrm>
          <a:prstGeom prst="rect">
            <a:avLst/>
          </a:prstGeom>
          <a:blipFill>
            <a:blip r:embed="rId2" cstate="print"/>
            <a:stretch>
              <a:fillRect/>
            </a:stretch>
          </a:blipFill>
        </p:spPr>
        <p:txBody>
          <a:bodyPr wrap="square" lIns="0" tIns="0" rIns="0" bIns="0" rtlCol="0"/>
          <a:lstStyle/>
          <a:p/>
        </p:txBody>
      </p:sp>
      <p:sp>
        <p:nvSpPr>
          <p:cNvPr id="13" name="object 13"/>
          <p:cNvSpPr txBox="1"/>
          <p:nvPr/>
        </p:nvSpPr>
        <p:spPr>
          <a:xfrm>
            <a:off x="2403144" y="1563584"/>
            <a:ext cx="7770495" cy="4262755"/>
          </a:xfrm>
          <a:prstGeom prst="rect">
            <a:avLst/>
          </a:prstGeom>
        </p:spPr>
        <p:txBody>
          <a:bodyPr vert="horz" wrap="square" lIns="0" tIns="71120" rIns="0" bIns="0" rtlCol="0">
            <a:spAutoFit/>
          </a:bodyPr>
          <a:lstStyle/>
          <a:p>
            <a:pPr marL="12700">
              <a:lnSpc>
                <a:spcPct val="100000"/>
              </a:lnSpc>
              <a:spcBef>
                <a:spcPts val="560"/>
              </a:spcBef>
            </a:pPr>
            <a:r>
              <a:rPr sz="1900" b="1" spc="-5" dirty="0">
                <a:latin typeface="幼圆" panose="02010509060101010101" charset="-122"/>
                <a:cs typeface="幼圆" panose="02010509060101010101" charset="-122"/>
              </a:rPr>
              <a:t>组织应运用确</a:t>
            </a:r>
            <a:r>
              <a:rPr sz="1900" b="1" dirty="0">
                <a:latin typeface="幼圆" panose="02010509060101010101" charset="-122"/>
                <a:cs typeface="幼圆" panose="02010509060101010101" charset="-122"/>
              </a:rPr>
              <a:t>定</a:t>
            </a:r>
            <a:r>
              <a:rPr sz="1900" b="1" spc="-5" dirty="0">
                <a:latin typeface="Calibri" panose="020F0502020204030204"/>
                <a:cs typeface="Calibri" panose="020F0502020204030204"/>
              </a:rPr>
              <a:t>GHG</a:t>
            </a:r>
            <a:r>
              <a:rPr sz="1900" b="1" spc="-5" dirty="0">
                <a:latin typeface="幼圆" panose="02010509060101010101" charset="-122"/>
                <a:cs typeface="幼圆" panose="02010509060101010101" charset="-122"/>
              </a:rPr>
              <a:t>清单内所含的</a:t>
            </a:r>
            <a:r>
              <a:rPr sz="1900" b="1" spc="5" dirty="0">
                <a:latin typeface="幼圆" panose="02010509060101010101" charset="-122"/>
                <a:cs typeface="幼圆" panose="02010509060101010101" charset="-122"/>
              </a:rPr>
              <a:t>间</a:t>
            </a:r>
            <a:r>
              <a:rPr sz="1900" b="1" spc="-5" dirty="0">
                <a:latin typeface="幼圆" panose="02010509060101010101" charset="-122"/>
                <a:cs typeface="幼圆" panose="02010509060101010101" charset="-122"/>
              </a:rPr>
              <a:t>接排</a:t>
            </a:r>
            <a:r>
              <a:rPr sz="1900" b="1" spc="5" dirty="0">
                <a:latin typeface="幼圆" panose="02010509060101010101" charset="-122"/>
                <a:cs typeface="幼圆" panose="02010509060101010101" charset="-122"/>
              </a:rPr>
              <a:t>放</a:t>
            </a:r>
            <a:r>
              <a:rPr sz="1900" b="1" spc="-5" dirty="0">
                <a:latin typeface="幼圆" panose="02010509060101010101" charset="-122"/>
                <a:cs typeface="幼圆" panose="02010509060101010101" charset="-122"/>
              </a:rPr>
              <a:t>的</a:t>
            </a:r>
            <a:r>
              <a:rPr sz="1900" b="1" spc="5" dirty="0">
                <a:latin typeface="幼圆" panose="02010509060101010101" charset="-122"/>
                <a:cs typeface="幼圆" panose="02010509060101010101" charset="-122"/>
              </a:rPr>
              <a:t>过</a:t>
            </a:r>
            <a:r>
              <a:rPr sz="1900" b="1" spc="-5" dirty="0">
                <a:latin typeface="幼圆" panose="02010509060101010101" charset="-122"/>
                <a:cs typeface="幼圆" panose="02010509060101010101" charset="-122"/>
              </a:rPr>
              <a:t>程，</a:t>
            </a:r>
            <a:r>
              <a:rPr sz="1900" b="1" spc="5" dirty="0">
                <a:latin typeface="幼圆" panose="02010509060101010101" charset="-122"/>
                <a:cs typeface="幼圆" panose="02010509060101010101" charset="-122"/>
              </a:rPr>
              <a:t>并</a:t>
            </a:r>
            <a:r>
              <a:rPr sz="1900" b="1" spc="-5" dirty="0">
                <a:latin typeface="幼圆" panose="02010509060101010101" charset="-122"/>
                <a:cs typeface="幼圆" panose="02010509060101010101" charset="-122"/>
              </a:rPr>
              <a:t>形成</a:t>
            </a:r>
            <a:r>
              <a:rPr sz="1900" b="1" spc="5" dirty="0">
                <a:latin typeface="幼圆" panose="02010509060101010101" charset="-122"/>
                <a:cs typeface="幼圆" panose="02010509060101010101" charset="-122"/>
              </a:rPr>
              <a:t>文</a:t>
            </a:r>
            <a:r>
              <a:rPr sz="1900" b="1" spc="-5" dirty="0">
                <a:latin typeface="幼圆" panose="02010509060101010101" charset="-122"/>
                <a:cs typeface="幼圆" panose="02010509060101010101" charset="-122"/>
              </a:rPr>
              <a:t>件</a:t>
            </a:r>
            <a:r>
              <a:rPr sz="1900" b="1" spc="-10" dirty="0">
                <a:latin typeface="幼圆" panose="02010509060101010101" charset="-122"/>
                <a:cs typeface="幼圆" panose="02010509060101010101" charset="-122"/>
              </a:rPr>
              <a:t>。</a:t>
            </a:r>
            <a:endParaRPr sz="1900">
              <a:latin typeface="幼圆" panose="02010509060101010101" charset="-122"/>
              <a:cs typeface="幼圆" panose="02010509060101010101" charset="-122"/>
            </a:endParaRPr>
          </a:p>
          <a:p>
            <a:pPr marL="12700">
              <a:lnSpc>
                <a:spcPct val="100000"/>
              </a:lnSpc>
              <a:spcBef>
                <a:spcPts val="460"/>
              </a:spcBef>
            </a:pPr>
            <a:r>
              <a:rPr sz="1900" b="1" spc="-5" dirty="0">
                <a:latin typeface="幼圆" panose="02010509060101010101" charset="-122"/>
                <a:cs typeface="幼圆" panose="02010509060101010101" charset="-122"/>
              </a:rPr>
              <a:t>考虑</a:t>
            </a:r>
            <a:r>
              <a:rPr sz="1900" b="1" spc="-5" dirty="0">
                <a:latin typeface="Calibri" panose="020F0502020204030204"/>
                <a:cs typeface="Calibri" panose="020F0502020204030204"/>
              </a:rPr>
              <a:t>GHG</a:t>
            </a:r>
            <a:r>
              <a:rPr sz="1900" b="1" spc="-5" dirty="0">
                <a:latin typeface="幼圆" panose="02010509060101010101" charset="-122"/>
                <a:cs typeface="幼圆" panose="02010509060101010101" charset="-122"/>
              </a:rPr>
              <a:t>清单的预期用途</a:t>
            </a:r>
            <a:endParaRPr sz="1900">
              <a:latin typeface="幼圆" panose="02010509060101010101" charset="-122"/>
              <a:cs typeface="幼圆" panose="02010509060101010101" charset="-122"/>
            </a:endParaRPr>
          </a:p>
          <a:p>
            <a:pPr marL="12700">
              <a:lnSpc>
                <a:spcPct val="100000"/>
              </a:lnSpc>
              <a:spcBef>
                <a:spcPts val="455"/>
              </a:spcBef>
            </a:pPr>
            <a:r>
              <a:rPr sz="1900" b="1" spc="-10" dirty="0">
                <a:solidFill>
                  <a:srgbClr val="FF0000"/>
                </a:solidFill>
                <a:latin typeface="幼圆" panose="02010509060101010101" charset="-122"/>
                <a:cs typeface="幼圆" panose="02010509060101010101" charset="-122"/>
              </a:rPr>
              <a:t>设定主</a:t>
            </a:r>
            <a:r>
              <a:rPr sz="1900" b="1" spc="5" dirty="0">
                <a:solidFill>
                  <a:srgbClr val="FF0000"/>
                </a:solidFill>
                <a:latin typeface="幼圆" panose="02010509060101010101" charset="-122"/>
                <a:cs typeface="幼圆" panose="02010509060101010101" charset="-122"/>
              </a:rPr>
              <a:t>要</a:t>
            </a:r>
            <a:r>
              <a:rPr sz="1900" b="1" spc="-10" dirty="0">
                <a:solidFill>
                  <a:srgbClr val="FF0000"/>
                </a:solidFill>
                <a:latin typeface="幼圆" panose="02010509060101010101" charset="-122"/>
                <a:cs typeface="幼圆" panose="02010509060101010101" charset="-122"/>
              </a:rPr>
              <a:t>的</a:t>
            </a:r>
            <a:r>
              <a:rPr sz="1900" b="1" spc="5" dirty="0">
                <a:solidFill>
                  <a:srgbClr val="FF0000"/>
                </a:solidFill>
                <a:latin typeface="幼圆" panose="02010509060101010101" charset="-122"/>
                <a:cs typeface="幼圆" panose="02010509060101010101" charset="-122"/>
              </a:rPr>
              <a:t>间</a:t>
            </a:r>
            <a:r>
              <a:rPr sz="1900" b="1" spc="-10" dirty="0">
                <a:solidFill>
                  <a:srgbClr val="FF0000"/>
                </a:solidFill>
                <a:latin typeface="幼圆" panose="02010509060101010101" charset="-122"/>
                <a:cs typeface="幼圆" panose="02010509060101010101" charset="-122"/>
              </a:rPr>
              <a:t>接排放</a:t>
            </a:r>
            <a:r>
              <a:rPr sz="1900" b="1" spc="5" dirty="0">
                <a:solidFill>
                  <a:srgbClr val="FF0000"/>
                </a:solidFill>
                <a:latin typeface="幼圆" panose="02010509060101010101" charset="-122"/>
                <a:cs typeface="幼圆" panose="02010509060101010101" charset="-122"/>
              </a:rPr>
              <a:t>的</a:t>
            </a:r>
            <a:r>
              <a:rPr sz="1900" b="1" spc="-10" dirty="0">
                <a:solidFill>
                  <a:srgbClr val="FF0000"/>
                </a:solidFill>
                <a:latin typeface="幼圆" panose="02010509060101010101" charset="-122"/>
                <a:cs typeface="幼圆" panose="02010509060101010101" charset="-122"/>
              </a:rPr>
              <a:t>判</a:t>
            </a:r>
            <a:r>
              <a:rPr sz="1900" b="1" spc="5" dirty="0">
                <a:solidFill>
                  <a:srgbClr val="FF0000"/>
                </a:solidFill>
                <a:latin typeface="幼圆" panose="02010509060101010101" charset="-122"/>
                <a:cs typeface="幼圆" panose="02010509060101010101" charset="-122"/>
              </a:rPr>
              <a:t>定</a:t>
            </a:r>
            <a:r>
              <a:rPr sz="1900" b="1" spc="-10" dirty="0">
                <a:solidFill>
                  <a:srgbClr val="FF0000"/>
                </a:solidFill>
                <a:latin typeface="幼圆" panose="02010509060101010101" charset="-122"/>
                <a:cs typeface="幼圆" panose="02010509060101010101" charset="-122"/>
              </a:rPr>
              <a:t>准</a:t>
            </a:r>
            <a:r>
              <a:rPr sz="1900" b="1" spc="-15" dirty="0">
                <a:solidFill>
                  <a:srgbClr val="FF0000"/>
                </a:solidFill>
                <a:latin typeface="幼圆" panose="02010509060101010101" charset="-122"/>
                <a:cs typeface="幼圆" panose="02010509060101010101" charset="-122"/>
              </a:rPr>
              <a:t>则</a:t>
            </a:r>
            <a:endParaRPr sz="1900">
              <a:latin typeface="幼圆" panose="02010509060101010101" charset="-122"/>
              <a:cs typeface="幼圆" panose="02010509060101010101" charset="-122"/>
            </a:endParaRPr>
          </a:p>
          <a:p>
            <a:pPr marL="413385" marR="49530">
              <a:lnSpc>
                <a:spcPct val="120000"/>
              </a:lnSpc>
              <a:spcBef>
                <a:spcPts val="5"/>
              </a:spcBef>
            </a:pPr>
            <a:r>
              <a:rPr sz="1700" dirty="0">
                <a:latin typeface="幼圆" panose="02010509060101010101" charset="-122"/>
                <a:cs typeface="幼圆" panose="02010509060101010101" charset="-122"/>
              </a:rPr>
              <a:t>组织应使用这些准则识</a:t>
            </a:r>
            <a:r>
              <a:rPr sz="1700" spc="-15" dirty="0">
                <a:latin typeface="幼圆" panose="02010509060101010101" charset="-122"/>
                <a:cs typeface="幼圆" panose="02010509060101010101" charset="-122"/>
              </a:rPr>
              <a:t>别</a:t>
            </a:r>
            <a:r>
              <a:rPr sz="1700" dirty="0">
                <a:latin typeface="幼圆" panose="02010509060101010101" charset="-122"/>
                <a:cs typeface="幼圆" panose="02010509060101010101" charset="-122"/>
              </a:rPr>
              <a:t>和评</a:t>
            </a:r>
            <a:r>
              <a:rPr sz="1700" spc="-15" dirty="0">
                <a:latin typeface="幼圆" panose="02010509060101010101" charset="-122"/>
                <a:cs typeface="幼圆" panose="02010509060101010101" charset="-122"/>
              </a:rPr>
              <a:t>价</a:t>
            </a:r>
            <a:r>
              <a:rPr sz="1700" dirty="0">
                <a:latin typeface="幼圆" panose="02010509060101010101" charset="-122"/>
                <a:cs typeface="幼圆" panose="02010509060101010101" charset="-122"/>
              </a:rPr>
              <a:t>其间</a:t>
            </a:r>
            <a:r>
              <a:rPr sz="1700" spc="-10" dirty="0">
                <a:latin typeface="幼圆" panose="02010509060101010101" charset="-122"/>
                <a:cs typeface="幼圆" panose="02010509060101010101" charset="-122"/>
              </a:rPr>
              <a:t>接</a:t>
            </a:r>
            <a:r>
              <a:rPr sz="1700" dirty="0">
                <a:latin typeface="Calibri" panose="020F0502020204030204"/>
                <a:cs typeface="Calibri" panose="020F0502020204030204"/>
              </a:rPr>
              <a:t>GHG</a:t>
            </a:r>
            <a:r>
              <a:rPr sz="1700" dirty="0">
                <a:latin typeface="幼圆" panose="02010509060101010101" charset="-122"/>
                <a:cs typeface="幼圆" panose="02010509060101010101" charset="-122"/>
              </a:rPr>
              <a:t>排</a:t>
            </a:r>
            <a:r>
              <a:rPr sz="1700" spc="-15" dirty="0">
                <a:latin typeface="幼圆" panose="02010509060101010101" charset="-122"/>
                <a:cs typeface="幼圆" panose="02010509060101010101" charset="-122"/>
              </a:rPr>
              <a:t>放</a:t>
            </a:r>
            <a:r>
              <a:rPr sz="1700" dirty="0">
                <a:latin typeface="幼圆" panose="02010509060101010101" charset="-122"/>
                <a:cs typeface="幼圆" panose="02010509060101010101" charset="-122"/>
              </a:rPr>
              <a:t>，选</a:t>
            </a:r>
            <a:r>
              <a:rPr sz="1700" spc="-15" dirty="0">
                <a:latin typeface="幼圆" panose="02010509060101010101" charset="-122"/>
                <a:cs typeface="幼圆" panose="02010509060101010101" charset="-122"/>
              </a:rPr>
              <a:t>出</a:t>
            </a:r>
            <a:r>
              <a:rPr sz="1700" dirty="0">
                <a:latin typeface="幼圆" panose="02010509060101010101" charset="-122"/>
                <a:cs typeface="幼圆" panose="02010509060101010101" charset="-122"/>
              </a:rPr>
              <a:t>主要</a:t>
            </a:r>
            <a:r>
              <a:rPr sz="1700" spc="-15" dirty="0">
                <a:latin typeface="幼圆" panose="02010509060101010101" charset="-122"/>
                <a:cs typeface="幼圆" panose="02010509060101010101" charset="-122"/>
              </a:rPr>
              <a:t>的</a:t>
            </a:r>
            <a:r>
              <a:rPr sz="1700" dirty="0">
                <a:latin typeface="幼圆" panose="02010509060101010101" charset="-122"/>
                <a:cs typeface="幼圆" panose="02010509060101010101" charset="-122"/>
              </a:rPr>
              <a:t>间接</a:t>
            </a:r>
            <a:r>
              <a:rPr sz="1700" spc="-5" dirty="0">
                <a:latin typeface="Calibri" panose="020F0502020204030204"/>
                <a:cs typeface="Calibri" panose="020F0502020204030204"/>
              </a:rPr>
              <a:t>GHG</a:t>
            </a:r>
            <a:r>
              <a:rPr sz="1700" dirty="0">
                <a:latin typeface="幼圆" panose="02010509060101010101" charset="-122"/>
                <a:cs typeface="幼圆" panose="02010509060101010101" charset="-122"/>
              </a:rPr>
              <a:t>排放；  主要性评价准则，可能</a:t>
            </a:r>
            <a:r>
              <a:rPr sz="1700" spc="-15" dirty="0">
                <a:latin typeface="幼圆" panose="02010509060101010101" charset="-122"/>
                <a:cs typeface="幼圆" panose="02010509060101010101" charset="-122"/>
              </a:rPr>
              <a:t>包</a:t>
            </a:r>
            <a:r>
              <a:rPr sz="1700" dirty="0">
                <a:latin typeface="幼圆" panose="02010509060101010101" charset="-122"/>
                <a:cs typeface="幼圆" panose="02010509060101010101" charset="-122"/>
              </a:rPr>
              <a:t>括排</a:t>
            </a:r>
            <a:r>
              <a:rPr sz="1700" spc="-15" dirty="0">
                <a:latin typeface="幼圆" panose="02010509060101010101" charset="-122"/>
                <a:cs typeface="幼圆" panose="02010509060101010101" charset="-122"/>
              </a:rPr>
              <a:t>放</a:t>
            </a:r>
            <a:r>
              <a:rPr sz="1700" dirty="0">
                <a:latin typeface="幼圆" panose="02010509060101010101" charset="-122"/>
                <a:cs typeface="幼圆" panose="02010509060101010101" charset="-122"/>
              </a:rPr>
              <a:t>的质</a:t>
            </a:r>
            <a:r>
              <a:rPr sz="1700" spc="-10" dirty="0">
                <a:latin typeface="幼圆" panose="02010509060101010101" charset="-122"/>
                <a:cs typeface="幼圆" panose="02010509060101010101" charset="-122"/>
              </a:rPr>
              <a:t>量</a:t>
            </a:r>
            <a:r>
              <a:rPr sz="1700" dirty="0">
                <a:latin typeface="Calibri" panose="020F0502020204030204"/>
                <a:cs typeface="Calibri" panose="020F0502020204030204"/>
              </a:rPr>
              <a:t>/</a:t>
            </a:r>
            <a:r>
              <a:rPr sz="1700" dirty="0">
                <a:latin typeface="幼圆" panose="02010509060101010101" charset="-122"/>
                <a:cs typeface="幼圆" panose="02010509060101010101" charset="-122"/>
              </a:rPr>
              <a:t>体积、</a:t>
            </a:r>
            <a:r>
              <a:rPr sz="1700" spc="-15" dirty="0">
                <a:latin typeface="幼圆" panose="02010509060101010101" charset="-122"/>
                <a:cs typeface="幼圆" panose="02010509060101010101" charset="-122"/>
              </a:rPr>
              <a:t>对</a:t>
            </a:r>
            <a:r>
              <a:rPr sz="1700" dirty="0">
                <a:latin typeface="幼圆" panose="02010509060101010101" charset="-122"/>
                <a:cs typeface="幼圆" panose="02010509060101010101" charset="-122"/>
              </a:rPr>
              <a:t>源</a:t>
            </a:r>
            <a:r>
              <a:rPr sz="1700" dirty="0">
                <a:latin typeface="Calibri" panose="020F0502020204030204"/>
                <a:cs typeface="Calibri" panose="020F0502020204030204"/>
              </a:rPr>
              <a:t>/</a:t>
            </a:r>
            <a:r>
              <a:rPr sz="1700" dirty="0">
                <a:latin typeface="幼圆" panose="02010509060101010101" charset="-122"/>
                <a:cs typeface="幼圆" panose="02010509060101010101" charset="-122"/>
              </a:rPr>
              <a:t>汇</a:t>
            </a:r>
            <a:r>
              <a:rPr sz="1700" spc="-15" dirty="0">
                <a:latin typeface="幼圆" panose="02010509060101010101" charset="-122"/>
                <a:cs typeface="幼圆" panose="02010509060101010101" charset="-122"/>
              </a:rPr>
              <a:t>的</a:t>
            </a:r>
            <a:r>
              <a:rPr sz="1700" dirty="0">
                <a:latin typeface="幼圆" panose="02010509060101010101" charset="-122"/>
                <a:cs typeface="幼圆" panose="02010509060101010101" charset="-122"/>
              </a:rPr>
              <a:t>影响</a:t>
            </a:r>
            <a:r>
              <a:rPr sz="1700" spc="-15" dirty="0">
                <a:latin typeface="幼圆" panose="02010509060101010101" charset="-122"/>
                <a:cs typeface="幼圆" panose="02010509060101010101" charset="-122"/>
              </a:rPr>
              <a:t>程</a:t>
            </a:r>
            <a:r>
              <a:rPr sz="1700" dirty="0">
                <a:latin typeface="幼圆" panose="02010509060101010101" charset="-122"/>
                <a:cs typeface="幼圆" panose="02010509060101010101" charset="-122"/>
              </a:rPr>
              <a:t>度、</a:t>
            </a:r>
            <a:r>
              <a:rPr sz="1700" spc="-15" dirty="0">
                <a:latin typeface="幼圆" panose="02010509060101010101" charset="-122"/>
                <a:cs typeface="幼圆" panose="02010509060101010101" charset="-122"/>
              </a:rPr>
              <a:t>信</a:t>
            </a:r>
            <a:r>
              <a:rPr sz="1700" dirty="0">
                <a:latin typeface="幼圆" panose="02010509060101010101" charset="-122"/>
                <a:cs typeface="幼圆" panose="02010509060101010101" charset="-122"/>
              </a:rPr>
              <a:t>息的获</a:t>
            </a:r>
            <a:endParaRPr sz="1700">
              <a:latin typeface="幼圆" panose="02010509060101010101" charset="-122"/>
              <a:cs typeface="幼圆" panose="02010509060101010101" charset="-122"/>
            </a:endParaRPr>
          </a:p>
          <a:p>
            <a:pPr marL="413385" marR="5080">
              <a:lnSpc>
                <a:spcPts val="1910"/>
              </a:lnSpc>
              <a:spcBef>
                <a:spcPts val="305"/>
              </a:spcBef>
            </a:pPr>
            <a:r>
              <a:rPr sz="1700" dirty="0">
                <a:latin typeface="幼圆" panose="02010509060101010101" charset="-122"/>
                <a:cs typeface="幼圆" panose="02010509060101010101" charset="-122"/>
              </a:rPr>
              <a:t>取以及</a:t>
            </a:r>
            <a:r>
              <a:rPr sz="1700" spc="-15" dirty="0">
                <a:latin typeface="幼圆" panose="02010509060101010101" charset="-122"/>
                <a:cs typeface="幼圆" panose="02010509060101010101" charset="-122"/>
              </a:rPr>
              <a:t>相</a:t>
            </a:r>
            <a:r>
              <a:rPr sz="1700" dirty="0">
                <a:latin typeface="幼圆" panose="02010509060101010101" charset="-122"/>
                <a:cs typeface="幼圆" panose="02010509060101010101" charset="-122"/>
              </a:rPr>
              <a:t>关数</a:t>
            </a:r>
            <a:r>
              <a:rPr sz="1700" spc="-15" dirty="0">
                <a:latin typeface="幼圆" panose="02010509060101010101" charset="-122"/>
                <a:cs typeface="幼圆" panose="02010509060101010101" charset="-122"/>
              </a:rPr>
              <a:t>据</a:t>
            </a:r>
            <a:r>
              <a:rPr sz="1700" dirty="0">
                <a:latin typeface="幼圆" panose="02010509060101010101" charset="-122"/>
                <a:cs typeface="幼圆" panose="02010509060101010101" charset="-122"/>
              </a:rPr>
              <a:t>的准确</a:t>
            </a:r>
            <a:r>
              <a:rPr sz="1700" spc="-15" dirty="0">
                <a:latin typeface="幼圆" panose="02010509060101010101" charset="-122"/>
                <a:cs typeface="幼圆" panose="02010509060101010101" charset="-122"/>
              </a:rPr>
              <a:t>性</a:t>
            </a:r>
            <a:r>
              <a:rPr sz="1700" dirty="0">
                <a:latin typeface="幼圆" panose="02010509060101010101" charset="-122"/>
                <a:cs typeface="幼圆" panose="02010509060101010101" charset="-122"/>
              </a:rPr>
              <a:t>程度</a:t>
            </a:r>
            <a:r>
              <a:rPr sz="1700" spc="-15" dirty="0">
                <a:latin typeface="幼圆" panose="02010509060101010101" charset="-122"/>
                <a:cs typeface="幼圆" panose="02010509060101010101" charset="-122"/>
              </a:rPr>
              <a:t>（</a:t>
            </a:r>
            <a:r>
              <a:rPr sz="1700" dirty="0">
                <a:latin typeface="幼圆" panose="02010509060101010101" charset="-122"/>
                <a:cs typeface="幼圆" panose="02010509060101010101" charset="-122"/>
              </a:rPr>
              <a:t>组织和</a:t>
            </a:r>
            <a:r>
              <a:rPr sz="1700" spc="-15" dirty="0">
                <a:latin typeface="幼圆" panose="02010509060101010101" charset="-122"/>
                <a:cs typeface="幼圆" panose="02010509060101010101" charset="-122"/>
              </a:rPr>
              <a:t>监</a:t>
            </a:r>
            <a:r>
              <a:rPr sz="1700" dirty="0">
                <a:latin typeface="幼圆" panose="02010509060101010101" charset="-122"/>
                <a:cs typeface="幼圆" panose="02010509060101010101" charset="-122"/>
              </a:rPr>
              <a:t>测的</a:t>
            </a:r>
            <a:r>
              <a:rPr sz="1700" spc="-15" dirty="0">
                <a:latin typeface="幼圆" panose="02010509060101010101" charset="-122"/>
                <a:cs typeface="幼圆" panose="02010509060101010101" charset="-122"/>
              </a:rPr>
              <a:t>复</a:t>
            </a:r>
            <a:r>
              <a:rPr sz="1700" dirty="0">
                <a:latin typeface="幼圆" panose="02010509060101010101" charset="-122"/>
                <a:cs typeface="幼圆" panose="02010509060101010101" charset="-122"/>
              </a:rPr>
              <a:t>杂性）</a:t>
            </a:r>
            <a:r>
              <a:rPr sz="1700" spc="-15" dirty="0">
                <a:latin typeface="幼圆" panose="02010509060101010101" charset="-122"/>
                <a:cs typeface="幼圆" panose="02010509060101010101" charset="-122"/>
              </a:rPr>
              <a:t>。</a:t>
            </a:r>
            <a:r>
              <a:rPr sz="1700" dirty="0">
                <a:latin typeface="幼圆" panose="02010509060101010101" charset="-122"/>
                <a:cs typeface="幼圆" panose="02010509060101010101" charset="-122"/>
              </a:rPr>
              <a:t>可以</a:t>
            </a:r>
            <a:r>
              <a:rPr sz="1700" spc="-15" dirty="0">
                <a:latin typeface="幼圆" panose="02010509060101010101" charset="-122"/>
                <a:cs typeface="幼圆" panose="02010509060101010101" charset="-122"/>
              </a:rPr>
              <a:t>采</a:t>
            </a:r>
            <a:r>
              <a:rPr sz="1700" dirty="0">
                <a:latin typeface="幼圆" panose="02010509060101010101" charset="-122"/>
                <a:cs typeface="幼圆" panose="02010509060101010101" charset="-122"/>
              </a:rPr>
              <a:t>用风险</a:t>
            </a:r>
            <a:r>
              <a:rPr sz="1700" spc="-15" dirty="0">
                <a:latin typeface="幼圆" panose="02010509060101010101" charset="-122"/>
                <a:cs typeface="幼圆" panose="02010509060101010101" charset="-122"/>
              </a:rPr>
              <a:t>评</a:t>
            </a:r>
            <a:r>
              <a:rPr sz="1700" dirty="0">
                <a:latin typeface="幼圆" panose="02010509060101010101" charset="-122"/>
                <a:cs typeface="幼圆" panose="02010509060101010101" charset="-122"/>
              </a:rPr>
              <a:t>估 或其他</a:t>
            </a:r>
            <a:r>
              <a:rPr sz="1700" spc="-15" dirty="0">
                <a:latin typeface="幼圆" panose="02010509060101010101" charset="-122"/>
                <a:cs typeface="幼圆" panose="02010509060101010101" charset="-122"/>
              </a:rPr>
              <a:t>程</a:t>
            </a:r>
            <a:r>
              <a:rPr sz="1700" dirty="0">
                <a:latin typeface="幼圆" panose="02010509060101010101" charset="-122"/>
                <a:cs typeface="幼圆" panose="02010509060101010101" charset="-122"/>
              </a:rPr>
              <a:t>序（</a:t>
            </a:r>
            <a:r>
              <a:rPr sz="1700" spc="-15" dirty="0">
                <a:latin typeface="幼圆" panose="02010509060101010101" charset="-122"/>
                <a:cs typeface="幼圆" panose="02010509060101010101" charset="-122"/>
              </a:rPr>
              <a:t>如</a:t>
            </a:r>
            <a:r>
              <a:rPr sz="1700" dirty="0">
                <a:latin typeface="幼圆" panose="02010509060101010101" charset="-122"/>
                <a:cs typeface="幼圆" panose="02010509060101010101" charset="-122"/>
              </a:rPr>
              <a:t>买方要</a:t>
            </a:r>
            <a:r>
              <a:rPr sz="1700" spc="-15" dirty="0">
                <a:latin typeface="幼圆" panose="02010509060101010101" charset="-122"/>
                <a:cs typeface="幼圆" panose="02010509060101010101" charset="-122"/>
              </a:rPr>
              <a:t>求</a:t>
            </a:r>
            <a:r>
              <a:rPr sz="1700" dirty="0">
                <a:latin typeface="幼圆" panose="02010509060101010101" charset="-122"/>
                <a:cs typeface="幼圆" panose="02010509060101010101" charset="-122"/>
              </a:rPr>
              <a:t>、监</a:t>
            </a:r>
            <a:r>
              <a:rPr sz="1700" spc="-15" dirty="0">
                <a:latin typeface="幼圆" panose="02010509060101010101" charset="-122"/>
                <a:cs typeface="幼圆" panose="02010509060101010101" charset="-122"/>
              </a:rPr>
              <a:t>管</a:t>
            </a:r>
            <a:r>
              <a:rPr sz="1700" dirty="0">
                <a:latin typeface="幼圆" panose="02010509060101010101" charset="-122"/>
                <a:cs typeface="幼圆" panose="02010509060101010101" charset="-122"/>
              </a:rPr>
              <a:t>要求、</a:t>
            </a:r>
            <a:r>
              <a:rPr sz="1700" spc="-15" dirty="0">
                <a:latin typeface="幼圆" panose="02010509060101010101" charset="-122"/>
                <a:cs typeface="幼圆" panose="02010509060101010101" charset="-122"/>
              </a:rPr>
              <a:t>利</a:t>
            </a:r>
            <a:r>
              <a:rPr sz="1700" dirty="0">
                <a:latin typeface="幼圆" panose="02010509060101010101" charset="-122"/>
                <a:cs typeface="幼圆" panose="02010509060101010101" charset="-122"/>
              </a:rPr>
              <a:t>益相</a:t>
            </a:r>
            <a:r>
              <a:rPr sz="1700" spc="-15" dirty="0">
                <a:latin typeface="幼圆" panose="02010509060101010101" charset="-122"/>
                <a:cs typeface="幼圆" panose="02010509060101010101" charset="-122"/>
              </a:rPr>
              <a:t>关</a:t>
            </a:r>
            <a:r>
              <a:rPr sz="1700" dirty="0">
                <a:latin typeface="幼圆" panose="02010509060101010101" charset="-122"/>
                <a:cs typeface="幼圆" panose="02010509060101010101" charset="-122"/>
              </a:rPr>
              <a:t>方的关</a:t>
            </a:r>
            <a:r>
              <a:rPr sz="1700" spc="-15" dirty="0">
                <a:latin typeface="幼圆" panose="02010509060101010101" charset="-122"/>
                <a:cs typeface="幼圆" panose="02010509060101010101" charset="-122"/>
              </a:rPr>
              <a:t>注</a:t>
            </a:r>
            <a:r>
              <a:rPr sz="1700" dirty="0">
                <a:latin typeface="幼圆" panose="02010509060101010101" charset="-122"/>
                <a:cs typeface="幼圆" panose="02010509060101010101" charset="-122"/>
              </a:rPr>
              <a:t>点、</a:t>
            </a:r>
            <a:r>
              <a:rPr sz="1700" spc="-15" dirty="0">
                <a:latin typeface="幼圆" panose="02010509060101010101" charset="-122"/>
                <a:cs typeface="幼圆" panose="02010509060101010101" charset="-122"/>
              </a:rPr>
              <a:t>运</a:t>
            </a:r>
            <a:r>
              <a:rPr sz="1700" dirty="0">
                <a:latin typeface="幼圆" panose="02010509060101010101" charset="-122"/>
                <a:cs typeface="幼圆" panose="02010509060101010101" charset="-122"/>
              </a:rPr>
              <a:t>营规模</a:t>
            </a:r>
            <a:r>
              <a:rPr sz="1700" spc="-15" dirty="0">
                <a:latin typeface="幼圆" panose="02010509060101010101" charset="-122"/>
                <a:cs typeface="幼圆" panose="02010509060101010101" charset="-122"/>
              </a:rPr>
              <a:t>等</a:t>
            </a:r>
            <a:r>
              <a:rPr sz="1700" dirty="0">
                <a:latin typeface="幼圆" panose="02010509060101010101" charset="-122"/>
                <a:cs typeface="幼圆" panose="02010509060101010101" charset="-122"/>
              </a:rPr>
              <a:t>）；</a:t>
            </a:r>
            <a:endParaRPr sz="1700">
              <a:latin typeface="幼圆" panose="02010509060101010101" charset="-122"/>
              <a:cs typeface="幼圆" panose="02010509060101010101" charset="-122"/>
            </a:endParaRPr>
          </a:p>
          <a:p>
            <a:pPr marL="413385">
              <a:lnSpc>
                <a:spcPct val="100000"/>
              </a:lnSpc>
              <a:spcBef>
                <a:spcPts val="365"/>
              </a:spcBef>
            </a:pPr>
            <a:r>
              <a:rPr sz="1700" dirty="0">
                <a:latin typeface="幼圆" panose="02010509060101010101" charset="-122"/>
                <a:cs typeface="幼圆" panose="02010509060101010101" charset="-122"/>
              </a:rPr>
              <a:t>主要性</a:t>
            </a:r>
            <a:r>
              <a:rPr sz="1700" spc="-15" dirty="0">
                <a:latin typeface="幼圆" panose="02010509060101010101" charset="-122"/>
                <a:cs typeface="幼圆" panose="02010509060101010101" charset="-122"/>
              </a:rPr>
              <a:t>评</a:t>
            </a:r>
            <a:r>
              <a:rPr sz="1700" dirty="0">
                <a:latin typeface="幼圆" panose="02010509060101010101" charset="-122"/>
                <a:cs typeface="幼圆" panose="02010509060101010101" charset="-122"/>
              </a:rPr>
              <a:t>价准</a:t>
            </a:r>
            <a:r>
              <a:rPr sz="1700" spc="-15" dirty="0">
                <a:latin typeface="幼圆" panose="02010509060101010101" charset="-122"/>
                <a:cs typeface="幼圆" panose="02010509060101010101" charset="-122"/>
              </a:rPr>
              <a:t>则</a:t>
            </a:r>
            <a:r>
              <a:rPr sz="1700" dirty="0">
                <a:latin typeface="幼圆" panose="02010509060101010101" charset="-122"/>
                <a:cs typeface="幼圆" panose="02010509060101010101" charset="-122"/>
              </a:rPr>
              <a:t>可定期</a:t>
            </a:r>
            <a:r>
              <a:rPr sz="1700" spc="-15" dirty="0">
                <a:latin typeface="幼圆" panose="02010509060101010101" charset="-122"/>
                <a:cs typeface="幼圆" panose="02010509060101010101" charset="-122"/>
              </a:rPr>
              <a:t>修</a:t>
            </a:r>
            <a:r>
              <a:rPr sz="1700" dirty="0">
                <a:latin typeface="幼圆" panose="02010509060101010101" charset="-122"/>
                <a:cs typeface="幼圆" panose="02010509060101010101" charset="-122"/>
              </a:rPr>
              <a:t>订。</a:t>
            </a:r>
            <a:r>
              <a:rPr sz="1700" spc="-15" dirty="0">
                <a:latin typeface="幼圆" panose="02010509060101010101" charset="-122"/>
                <a:cs typeface="幼圆" panose="02010509060101010101" charset="-122"/>
              </a:rPr>
              <a:t>组</a:t>
            </a:r>
            <a:r>
              <a:rPr sz="1700" dirty="0">
                <a:latin typeface="幼圆" panose="02010509060101010101" charset="-122"/>
                <a:cs typeface="幼圆" panose="02010509060101010101" charset="-122"/>
              </a:rPr>
              <a:t>织宜保</a:t>
            </a:r>
            <a:r>
              <a:rPr sz="1700" spc="-15" dirty="0">
                <a:latin typeface="幼圆" panose="02010509060101010101" charset="-122"/>
                <a:cs typeface="幼圆" panose="02010509060101010101" charset="-122"/>
              </a:rPr>
              <a:t>留</a:t>
            </a:r>
            <a:r>
              <a:rPr sz="1700" dirty="0">
                <a:latin typeface="幼圆" panose="02010509060101010101" charset="-122"/>
                <a:cs typeface="幼圆" panose="02010509060101010101" charset="-122"/>
              </a:rPr>
              <a:t>关于</a:t>
            </a:r>
            <a:r>
              <a:rPr sz="1700" spc="-15" dirty="0">
                <a:latin typeface="幼圆" panose="02010509060101010101" charset="-122"/>
                <a:cs typeface="幼圆" panose="02010509060101010101" charset="-122"/>
              </a:rPr>
              <a:t>修</a:t>
            </a:r>
            <a:r>
              <a:rPr sz="1700" dirty="0">
                <a:latin typeface="幼圆" panose="02010509060101010101" charset="-122"/>
                <a:cs typeface="幼圆" panose="02010509060101010101" charset="-122"/>
              </a:rPr>
              <a:t>订的文</a:t>
            </a:r>
            <a:r>
              <a:rPr sz="1700" spc="-15" dirty="0">
                <a:latin typeface="幼圆" panose="02010509060101010101" charset="-122"/>
                <a:cs typeface="幼圆" panose="02010509060101010101" charset="-122"/>
              </a:rPr>
              <a:t>件</a:t>
            </a:r>
            <a:r>
              <a:rPr sz="1700" dirty="0">
                <a:latin typeface="幼圆" panose="02010509060101010101" charset="-122"/>
                <a:cs typeface="幼圆" panose="02010509060101010101" charset="-122"/>
              </a:rPr>
              <a:t>化信</a:t>
            </a:r>
            <a:r>
              <a:rPr sz="1700" spc="-15" dirty="0">
                <a:latin typeface="幼圆" panose="02010509060101010101" charset="-122"/>
                <a:cs typeface="幼圆" panose="02010509060101010101" charset="-122"/>
              </a:rPr>
              <a:t>息</a:t>
            </a:r>
            <a:r>
              <a:rPr sz="1700" dirty="0">
                <a:latin typeface="幼圆" panose="02010509060101010101" charset="-122"/>
                <a:cs typeface="幼圆" panose="02010509060101010101" charset="-122"/>
              </a:rPr>
              <a:t>。</a:t>
            </a:r>
            <a:endParaRPr sz="1700">
              <a:latin typeface="幼圆" panose="02010509060101010101" charset="-122"/>
              <a:cs typeface="幼圆" panose="02010509060101010101" charset="-122"/>
            </a:endParaRPr>
          </a:p>
          <a:p>
            <a:pPr marL="413385">
              <a:lnSpc>
                <a:spcPct val="100000"/>
              </a:lnSpc>
              <a:spcBef>
                <a:spcPts val="410"/>
              </a:spcBef>
            </a:pPr>
            <a:r>
              <a:rPr sz="1700" spc="5" dirty="0">
                <a:latin typeface="幼圆" panose="02010509060101010101" charset="-122"/>
                <a:cs typeface="幼圆" panose="02010509060101010101" charset="-122"/>
              </a:rPr>
              <a:t>组织</a:t>
            </a:r>
            <a:r>
              <a:rPr sz="1700" spc="-5" dirty="0">
                <a:latin typeface="幼圆" panose="02010509060101010101" charset="-122"/>
                <a:cs typeface="幼圆" panose="02010509060101010101" charset="-122"/>
              </a:rPr>
              <a:t>应</a:t>
            </a:r>
            <a:r>
              <a:rPr sz="1700" spc="-10" dirty="0">
                <a:latin typeface="幼圆" panose="02010509060101010101" charset="-122"/>
                <a:cs typeface="幼圆" panose="02010509060101010101" charset="-122"/>
              </a:rPr>
              <a:t>量</a:t>
            </a:r>
            <a:r>
              <a:rPr sz="1700" spc="5" dirty="0">
                <a:latin typeface="幼圆" panose="02010509060101010101" charset="-122"/>
                <a:cs typeface="幼圆" panose="02010509060101010101" charset="-122"/>
              </a:rPr>
              <a:t>化和</a:t>
            </a:r>
            <a:r>
              <a:rPr sz="1700" spc="-15" dirty="0">
                <a:latin typeface="幼圆" panose="02010509060101010101" charset="-122"/>
                <a:cs typeface="幼圆" panose="02010509060101010101" charset="-122"/>
              </a:rPr>
              <a:t>报</a:t>
            </a:r>
            <a:r>
              <a:rPr sz="1700" spc="5" dirty="0">
                <a:latin typeface="幼圆" panose="02010509060101010101" charset="-122"/>
                <a:cs typeface="幼圆" panose="02010509060101010101" charset="-122"/>
              </a:rPr>
              <a:t>告这</a:t>
            </a:r>
            <a:r>
              <a:rPr sz="1700" spc="-5" dirty="0">
                <a:latin typeface="幼圆" panose="02010509060101010101" charset="-122"/>
                <a:cs typeface="幼圆" panose="02010509060101010101" charset="-122"/>
              </a:rPr>
              <a:t>些</a:t>
            </a:r>
            <a:r>
              <a:rPr sz="1700" spc="-10" dirty="0">
                <a:latin typeface="幼圆" panose="02010509060101010101" charset="-122"/>
                <a:cs typeface="幼圆" panose="02010509060101010101" charset="-122"/>
              </a:rPr>
              <a:t>主</a:t>
            </a:r>
            <a:r>
              <a:rPr sz="1700" spc="5" dirty="0">
                <a:latin typeface="幼圆" panose="02010509060101010101" charset="-122"/>
                <a:cs typeface="幼圆" panose="02010509060101010101" charset="-122"/>
              </a:rPr>
              <a:t>要的</a:t>
            </a:r>
            <a:r>
              <a:rPr sz="1700" spc="-15" dirty="0">
                <a:latin typeface="幼圆" panose="02010509060101010101" charset="-122"/>
                <a:cs typeface="幼圆" panose="02010509060101010101" charset="-122"/>
              </a:rPr>
              <a:t>排</a:t>
            </a:r>
            <a:r>
              <a:rPr sz="1700" spc="5" dirty="0">
                <a:latin typeface="幼圆" panose="02010509060101010101" charset="-122"/>
                <a:cs typeface="幼圆" panose="02010509060101010101" charset="-122"/>
              </a:rPr>
              <a:t>放。</a:t>
            </a:r>
            <a:endParaRPr sz="1700">
              <a:latin typeface="幼圆" panose="02010509060101010101" charset="-122"/>
              <a:cs typeface="幼圆" panose="02010509060101010101" charset="-122"/>
            </a:endParaRPr>
          </a:p>
          <a:p>
            <a:pPr>
              <a:lnSpc>
                <a:spcPct val="100000"/>
              </a:lnSpc>
              <a:spcBef>
                <a:spcPts val="25"/>
              </a:spcBef>
            </a:pPr>
            <a:endParaRPr sz="2350">
              <a:latin typeface="Times New Roman" panose="02020603050405020304"/>
              <a:cs typeface="Times New Roman" panose="02020603050405020304"/>
            </a:endParaRPr>
          </a:p>
          <a:p>
            <a:pPr marL="12700" marR="3143885">
              <a:lnSpc>
                <a:spcPct val="120000"/>
              </a:lnSpc>
            </a:pPr>
            <a:r>
              <a:rPr sz="1900" b="1" spc="-10" dirty="0">
                <a:latin typeface="幼圆" panose="02010509060101010101" charset="-122"/>
                <a:cs typeface="幼圆" panose="02010509060101010101" charset="-122"/>
              </a:rPr>
              <a:t>如排除</a:t>
            </a:r>
            <a:r>
              <a:rPr sz="1900" b="1" spc="5" dirty="0">
                <a:latin typeface="幼圆" panose="02010509060101010101" charset="-122"/>
                <a:cs typeface="幼圆" panose="02010509060101010101" charset="-122"/>
              </a:rPr>
              <a:t>了</a:t>
            </a:r>
            <a:r>
              <a:rPr sz="1900" b="1" spc="-10" dirty="0">
                <a:latin typeface="幼圆" panose="02010509060101010101" charset="-122"/>
                <a:cs typeface="幼圆" panose="02010509060101010101" charset="-122"/>
              </a:rPr>
              <a:t>主</a:t>
            </a:r>
            <a:r>
              <a:rPr sz="1900" b="1" spc="5" dirty="0">
                <a:latin typeface="幼圆" panose="02010509060101010101" charset="-122"/>
                <a:cs typeface="幼圆" panose="02010509060101010101" charset="-122"/>
              </a:rPr>
              <a:t>要</a:t>
            </a:r>
            <a:r>
              <a:rPr sz="1900" b="1" spc="-10" dirty="0">
                <a:latin typeface="幼圆" panose="02010509060101010101" charset="-122"/>
                <a:cs typeface="幼圆" panose="02010509060101010101" charset="-122"/>
              </a:rPr>
              <a:t>的间接</a:t>
            </a:r>
            <a:r>
              <a:rPr sz="1900" b="1" spc="5" dirty="0">
                <a:latin typeface="幼圆" panose="02010509060101010101" charset="-122"/>
                <a:cs typeface="幼圆" panose="02010509060101010101" charset="-122"/>
              </a:rPr>
              <a:t>排</a:t>
            </a:r>
            <a:r>
              <a:rPr sz="1900" b="1" spc="-10" dirty="0">
                <a:latin typeface="幼圆" panose="02010509060101010101" charset="-122"/>
                <a:cs typeface="幼圆" panose="02010509060101010101" charset="-122"/>
              </a:rPr>
              <a:t>放</a:t>
            </a:r>
            <a:r>
              <a:rPr sz="1900" b="1" spc="5" dirty="0">
                <a:latin typeface="幼圆" panose="02010509060101010101" charset="-122"/>
                <a:cs typeface="幼圆" panose="02010509060101010101" charset="-122"/>
              </a:rPr>
              <a:t>时</a:t>
            </a:r>
            <a:r>
              <a:rPr sz="1900" b="1" spc="-10" dirty="0">
                <a:latin typeface="幼圆" panose="02010509060101010101" charset="-122"/>
                <a:cs typeface="幼圆" panose="02010509060101010101" charset="-122"/>
              </a:rPr>
              <a:t>，应说</a:t>
            </a:r>
            <a:r>
              <a:rPr sz="1900" b="1" spc="5" dirty="0">
                <a:latin typeface="幼圆" panose="02010509060101010101" charset="-122"/>
                <a:cs typeface="幼圆" panose="02010509060101010101" charset="-122"/>
              </a:rPr>
              <a:t>明</a:t>
            </a:r>
            <a:r>
              <a:rPr sz="1900" b="1" spc="-10" dirty="0">
                <a:latin typeface="幼圆" panose="02010509060101010101" charset="-122"/>
                <a:cs typeface="幼圆" panose="02010509060101010101" charset="-122"/>
              </a:rPr>
              <a:t>理</a:t>
            </a:r>
            <a:r>
              <a:rPr sz="1900" b="1" spc="5" dirty="0">
                <a:latin typeface="幼圆" panose="02010509060101010101" charset="-122"/>
                <a:cs typeface="幼圆" panose="02010509060101010101" charset="-122"/>
              </a:rPr>
              <a:t>由</a:t>
            </a:r>
            <a:r>
              <a:rPr sz="1900" b="1" spc="-15" dirty="0">
                <a:latin typeface="幼圆" panose="02010509060101010101" charset="-122"/>
                <a:cs typeface="幼圆" panose="02010509060101010101" charset="-122"/>
              </a:rPr>
              <a:t>。 </a:t>
            </a:r>
            <a:r>
              <a:rPr sz="1900" b="1" spc="-10" dirty="0">
                <a:latin typeface="幼圆" panose="02010509060101010101" charset="-122"/>
                <a:cs typeface="幼圆" panose="02010509060101010101" charset="-122"/>
              </a:rPr>
              <a:t>定性和</a:t>
            </a:r>
            <a:r>
              <a:rPr sz="1900" b="1" spc="5" dirty="0">
                <a:latin typeface="幼圆" panose="02010509060101010101" charset="-122"/>
                <a:cs typeface="幼圆" panose="02010509060101010101" charset="-122"/>
              </a:rPr>
              <a:t>定</a:t>
            </a:r>
            <a:r>
              <a:rPr sz="1900" b="1" spc="-10" dirty="0">
                <a:latin typeface="幼圆" panose="02010509060101010101" charset="-122"/>
                <a:cs typeface="幼圆" panose="02010509060101010101" charset="-122"/>
              </a:rPr>
              <a:t>量</a:t>
            </a:r>
            <a:r>
              <a:rPr sz="1900" b="1" spc="5" dirty="0">
                <a:latin typeface="幼圆" panose="02010509060101010101" charset="-122"/>
                <a:cs typeface="幼圆" panose="02010509060101010101" charset="-122"/>
              </a:rPr>
              <a:t>准</a:t>
            </a:r>
            <a:r>
              <a:rPr sz="1900" b="1" spc="-10" dirty="0">
                <a:latin typeface="幼圆" panose="02010509060101010101" charset="-122"/>
                <a:cs typeface="幼圆" panose="02010509060101010101" charset="-122"/>
              </a:rPr>
              <a:t>则，排</a:t>
            </a:r>
            <a:r>
              <a:rPr sz="1900" b="1" spc="5" dirty="0">
                <a:latin typeface="幼圆" panose="02010509060101010101" charset="-122"/>
                <a:cs typeface="幼圆" panose="02010509060101010101" charset="-122"/>
              </a:rPr>
              <a:t>除</a:t>
            </a:r>
            <a:r>
              <a:rPr sz="1900" b="1" spc="-10" dirty="0">
                <a:latin typeface="幼圆" panose="02010509060101010101" charset="-122"/>
                <a:cs typeface="幼圆" panose="02010509060101010101" charset="-122"/>
              </a:rPr>
              <a:t>门</a:t>
            </a:r>
            <a:r>
              <a:rPr sz="1900" b="1" spc="-15" dirty="0">
                <a:latin typeface="幼圆" panose="02010509060101010101" charset="-122"/>
                <a:cs typeface="幼圆" panose="02010509060101010101" charset="-122"/>
              </a:rPr>
              <a:t>槛</a:t>
            </a:r>
            <a:endParaRPr sz="1900">
              <a:latin typeface="幼圆" panose="02010509060101010101" charset="-122"/>
              <a:cs typeface="幼圆" panose="02010509060101010101" charset="-122"/>
            </a:endParaRPr>
          </a:p>
          <a:p>
            <a:pPr marL="12700">
              <a:lnSpc>
                <a:spcPct val="100000"/>
              </a:lnSpc>
              <a:spcBef>
                <a:spcPts val="460"/>
              </a:spcBef>
            </a:pPr>
            <a:r>
              <a:rPr sz="1900" b="1" spc="-10" dirty="0">
                <a:latin typeface="幼圆" panose="02010509060101010101" charset="-122"/>
                <a:cs typeface="幼圆" panose="02010509060101010101" charset="-122"/>
              </a:rPr>
              <a:t>不应使</a:t>
            </a:r>
            <a:r>
              <a:rPr sz="1900" b="1" spc="5" dirty="0">
                <a:latin typeface="幼圆" panose="02010509060101010101" charset="-122"/>
                <a:cs typeface="幼圆" panose="02010509060101010101" charset="-122"/>
              </a:rPr>
              <a:t>用</a:t>
            </a:r>
            <a:r>
              <a:rPr sz="1900" b="1" spc="-10" dirty="0">
                <a:latin typeface="幼圆" panose="02010509060101010101" charset="-122"/>
                <a:cs typeface="幼圆" panose="02010509060101010101" charset="-122"/>
              </a:rPr>
              <a:t>准</a:t>
            </a:r>
            <a:r>
              <a:rPr sz="1900" b="1" spc="5" dirty="0">
                <a:latin typeface="幼圆" panose="02010509060101010101" charset="-122"/>
                <a:cs typeface="幼圆" panose="02010509060101010101" charset="-122"/>
              </a:rPr>
              <a:t>则</a:t>
            </a:r>
            <a:r>
              <a:rPr sz="1900" b="1" spc="-10" dirty="0">
                <a:latin typeface="幼圆" panose="02010509060101010101" charset="-122"/>
                <a:cs typeface="幼圆" panose="02010509060101010101" charset="-122"/>
              </a:rPr>
              <a:t>排除主</a:t>
            </a:r>
            <a:r>
              <a:rPr sz="1900" b="1" spc="5" dirty="0">
                <a:latin typeface="幼圆" panose="02010509060101010101" charset="-122"/>
                <a:cs typeface="幼圆" panose="02010509060101010101" charset="-122"/>
              </a:rPr>
              <a:t>要</a:t>
            </a:r>
            <a:r>
              <a:rPr sz="1900" b="1" spc="-10" dirty="0">
                <a:latin typeface="幼圆" panose="02010509060101010101" charset="-122"/>
                <a:cs typeface="幼圆" panose="02010509060101010101" charset="-122"/>
              </a:rPr>
              <a:t>的</a:t>
            </a:r>
            <a:r>
              <a:rPr sz="1900" b="1" spc="5" dirty="0">
                <a:latin typeface="幼圆" panose="02010509060101010101" charset="-122"/>
                <a:cs typeface="幼圆" panose="02010509060101010101" charset="-122"/>
              </a:rPr>
              <a:t>间</a:t>
            </a:r>
            <a:r>
              <a:rPr sz="1900" b="1" spc="-10" dirty="0">
                <a:latin typeface="幼圆" panose="02010509060101010101" charset="-122"/>
                <a:cs typeface="幼圆" panose="02010509060101010101" charset="-122"/>
              </a:rPr>
              <a:t>接排放</a:t>
            </a:r>
            <a:r>
              <a:rPr sz="1900" b="1" spc="5" dirty="0">
                <a:latin typeface="幼圆" panose="02010509060101010101" charset="-122"/>
                <a:cs typeface="幼圆" panose="02010509060101010101" charset="-122"/>
              </a:rPr>
              <a:t>或</a:t>
            </a:r>
            <a:r>
              <a:rPr sz="1900" b="1" spc="-10" dirty="0">
                <a:latin typeface="幼圆" panose="02010509060101010101" charset="-122"/>
                <a:cs typeface="幼圆" panose="02010509060101010101" charset="-122"/>
              </a:rPr>
              <a:t>逃</a:t>
            </a:r>
            <a:r>
              <a:rPr sz="1900" b="1" spc="5" dirty="0">
                <a:latin typeface="幼圆" panose="02010509060101010101" charset="-122"/>
                <a:cs typeface="幼圆" panose="02010509060101010101" charset="-122"/>
              </a:rPr>
              <a:t>避</a:t>
            </a:r>
            <a:r>
              <a:rPr sz="1900" b="1" spc="-10" dirty="0">
                <a:latin typeface="幼圆" panose="02010509060101010101" charset="-122"/>
                <a:cs typeface="幼圆" panose="02010509060101010101" charset="-122"/>
              </a:rPr>
              <a:t>合规义</a:t>
            </a:r>
            <a:r>
              <a:rPr sz="1900" b="1" spc="-15" dirty="0">
                <a:latin typeface="幼圆" panose="02010509060101010101" charset="-122"/>
                <a:cs typeface="幼圆" panose="02010509060101010101" charset="-122"/>
              </a:rPr>
              <a:t>务</a:t>
            </a:r>
            <a:endParaRPr sz="1900">
              <a:latin typeface="幼圆" panose="02010509060101010101" charset="-122"/>
              <a:cs typeface="幼圆" panose="02010509060101010101" charset="-122"/>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449827" y="838326"/>
            <a:ext cx="5291455" cy="505460"/>
          </a:xfrm>
          <a:prstGeom prst="rect">
            <a:avLst/>
          </a:prstGeom>
        </p:spPr>
        <p:txBody>
          <a:bodyPr vert="horz" wrap="square" lIns="0" tIns="13335" rIns="0" bIns="0" rtlCol="0">
            <a:spAutoFit/>
          </a:bodyPr>
          <a:lstStyle/>
          <a:p>
            <a:pPr marL="12700">
              <a:lnSpc>
                <a:spcPct val="100000"/>
              </a:lnSpc>
              <a:spcBef>
                <a:spcPts val="105"/>
              </a:spcBef>
            </a:pPr>
            <a:r>
              <a:rPr spc="10" dirty="0"/>
              <a:t>确定</a:t>
            </a:r>
            <a:r>
              <a:rPr spc="-5" dirty="0"/>
              <a:t>主要的</a:t>
            </a:r>
            <a:r>
              <a:rPr spc="-10" dirty="0"/>
              <a:t>间</a:t>
            </a:r>
            <a:r>
              <a:rPr spc="15" dirty="0"/>
              <a:t>接</a:t>
            </a:r>
            <a:r>
              <a:rPr spc="-5" dirty="0">
                <a:latin typeface="Calibri" panose="020F0502020204030204"/>
                <a:cs typeface="Calibri" panose="020F0502020204030204"/>
              </a:rPr>
              <a:t>GHG</a:t>
            </a:r>
            <a:r>
              <a:rPr spc="-5" dirty="0"/>
              <a:t>排放</a:t>
            </a:r>
            <a:r>
              <a:rPr spc="-10" dirty="0"/>
              <a:t>过程</a:t>
            </a:r>
            <a:endParaRPr spc="-10" dirty="0"/>
          </a:p>
        </p:txBody>
      </p:sp>
      <p:sp>
        <p:nvSpPr>
          <p:cNvPr id="3" name="object 3"/>
          <p:cNvSpPr/>
          <p:nvPr/>
        </p:nvSpPr>
        <p:spPr>
          <a:xfrm>
            <a:off x="2184400" y="1705609"/>
            <a:ext cx="164592" cy="169163"/>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641599" y="2002790"/>
            <a:ext cx="140208" cy="150875"/>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184400" y="2927858"/>
            <a:ext cx="164592" cy="169163"/>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2184400" y="3217418"/>
            <a:ext cx="164592" cy="169163"/>
          </a:xfrm>
          <a:prstGeom prst="rect">
            <a:avLst/>
          </a:prstGeom>
          <a:blipFill>
            <a:blip r:embed="rId2" cstate="print"/>
            <a:stretch>
              <a:fillRect/>
            </a:stretch>
          </a:blipFill>
        </p:spPr>
        <p:txBody>
          <a:bodyPr wrap="square" lIns="0" tIns="0" rIns="0" bIns="0" rtlCol="0"/>
          <a:lstStyle/>
          <a:p/>
        </p:txBody>
      </p:sp>
      <p:sp>
        <p:nvSpPr>
          <p:cNvPr id="7" name="object 7"/>
          <p:cNvSpPr/>
          <p:nvPr/>
        </p:nvSpPr>
        <p:spPr>
          <a:xfrm>
            <a:off x="2641599" y="3499358"/>
            <a:ext cx="140208" cy="150875"/>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2641599" y="3965702"/>
            <a:ext cx="140208" cy="150875"/>
          </a:xfrm>
          <a:prstGeom prst="rect">
            <a:avLst/>
          </a:prstGeom>
          <a:blipFill>
            <a:blip r:embed="rId3" cstate="print"/>
            <a:stretch>
              <a:fillRect/>
            </a:stretch>
          </a:blipFill>
        </p:spPr>
        <p:txBody>
          <a:bodyPr wrap="square" lIns="0" tIns="0" rIns="0" bIns="0" rtlCol="0"/>
          <a:lstStyle/>
          <a:p/>
        </p:txBody>
      </p:sp>
      <p:sp>
        <p:nvSpPr>
          <p:cNvPr id="9" name="object 9"/>
          <p:cNvSpPr/>
          <p:nvPr/>
        </p:nvSpPr>
        <p:spPr>
          <a:xfrm>
            <a:off x="2641599" y="4447285"/>
            <a:ext cx="140208" cy="150875"/>
          </a:xfrm>
          <a:prstGeom prst="rect">
            <a:avLst/>
          </a:prstGeom>
          <a:blipFill>
            <a:blip r:embed="rId3" cstate="print"/>
            <a:stretch>
              <a:fillRect/>
            </a:stretch>
          </a:blipFill>
        </p:spPr>
        <p:txBody>
          <a:bodyPr wrap="square" lIns="0" tIns="0" rIns="0" bIns="0" rtlCol="0"/>
          <a:lstStyle/>
          <a:p/>
        </p:txBody>
      </p:sp>
      <p:sp>
        <p:nvSpPr>
          <p:cNvPr id="10" name="object 10"/>
          <p:cNvSpPr/>
          <p:nvPr/>
        </p:nvSpPr>
        <p:spPr>
          <a:xfrm>
            <a:off x="2641599" y="4898390"/>
            <a:ext cx="140208" cy="150875"/>
          </a:xfrm>
          <a:prstGeom prst="rect">
            <a:avLst/>
          </a:prstGeom>
          <a:blipFill>
            <a:blip r:embed="rId3" cstate="print"/>
            <a:stretch>
              <a:fillRect/>
            </a:stretch>
          </a:blipFill>
        </p:spPr>
        <p:txBody>
          <a:bodyPr wrap="square" lIns="0" tIns="0" rIns="0" bIns="0" rtlCol="0"/>
          <a:lstStyle/>
          <a:p/>
        </p:txBody>
      </p:sp>
      <p:sp>
        <p:nvSpPr>
          <p:cNvPr id="11" name="object 11"/>
          <p:cNvSpPr/>
          <p:nvPr/>
        </p:nvSpPr>
        <p:spPr>
          <a:xfrm>
            <a:off x="2641599" y="5379973"/>
            <a:ext cx="140208" cy="150875"/>
          </a:xfrm>
          <a:prstGeom prst="rect">
            <a:avLst/>
          </a:prstGeom>
          <a:blipFill>
            <a:blip r:embed="rId3" cstate="print"/>
            <a:stretch>
              <a:fillRect/>
            </a:stretch>
          </a:blipFill>
        </p:spPr>
        <p:txBody>
          <a:bodyPr wrap="square" lIns="0" tIns="0" rIns="0" bIns="0" rtlCol="0"/>
          <a:lstStyle/>
          <a:p/>
        </p:txBody>
      </p:sp>
      <p:sp>
        <p:nvSpPr>
          <p:cNvPr id="12" name="object 12"/>
          <p:cNvSpPr txBox="1"/>
          <p:nvPr/>
        </p:nvSpPr>
        <p:spPr>
          <a:xfrm>
            <a:off x="2514904" y="1600168"/>
            <a:ext cx="7727315" cy="4213225"/>
          </a:xfrm>
          <a:prstGeom prst="rect">
            <a:avLst/>
          </a:prstGeom>
        </p:spPr>
        <p:txBody>
          <a:bodyPr vert="horz" wrap="square" lIns="0" tIns="30480" rIns="0" bIns="0" rtlCol="0">
            <a:spAutoFit/>
          </a:bodyPr>
          <a:lstStyle/>
          <a:p>
            <a:pPr marL="12700">
              <a:lnSpc>
                <a:spcPct val="100000"/>
              </a:lnSpc>
              <a:spcBef>
                <a:spcPts val="240"/>
              </a:spcBef>
            </a:pPr>
            <a:r>
              <a:rPr sz="1900" b="1" spc="-5" dirty="0">
                <a:latin typeface="幼圆" panose="02010509060101010101" charset="-122"/>
                <a:cs typeface="幼圆" panose="02010509060101010101" charset="-122"/>
              </a:rPr>
              <a:t>确定其</a:t>
            </a:r>
            <a:r>
              <a:rPr sz="1900" b="1" spc="-5" dirty="0">
                <a:latin typeface="Calibri" panose="020F0502020204030204"/>
                <a:cs typeface="Calibri" panose="020F0502020204030204"/>
              </a:rPr>
              <a:t>GHG</a:t>
            </a:r>
            <a:r>
              <a:rPr sz="1900" b="1" spc="-5" dirty="0">
                <a:latin typeface="幼圆" panose="02010509060101010101" charset="-122"/>
                <a:cs typeface="幼圆" panose="02010509060101010101" charset="-122"/>
              </a:rPr>
              <a:t>清单的预期用途</a:t>
            </a:r>
            <a:endParaRPr sz="1900">
              <a:latin typeface="幼圆" panose="02010509060101010101" charset="-122"/>
              <a:cs typeface="幼圆" panose="02010509060101010101" charset="-122"/>
            </a:endParaRPr>
          </a:p>
          <a:p>
            <a:pPr marL="413385" marR="90805">
              <a:lnSpc>
                <a:spcPct val="77000"/>
              </a:lnSpc>
              <a:spcBef>
                <a:spcPts val="595"/>
              </a:spcBef>
            </a:pPr>
            <a:r>
              <a:rPr sz="1700" dirty="0">
                <a:latin typeface="幼圆" panose="02010509060101010101" charset="-122"/>
                <a:cs typeface="幼圆" panose="02010509060101010101" charset="-122"/>
              </a:rPr>
              <a:t>预期用</a:t>
            </a:r>
            <a:r>
              <a:rPr sz="1700" spc="-15" dirty="0">
                <a:latin typeface="幼圆" panose="02010509060101010101" charset="-122"/>
                <a:cs typeface="幼圆" panose="02010509060101010101" charset="-122"/>
              </a:rPr>
              <a:t>途</a:t>
            </a:r>
            <a:r>
              <a:rPr sz="1700" dirty="0">
                <a:latin typeface="幼圆" panose="02010509060101010101" charset="-122"/>
                <a:cs typeface="幼圆" panose="02010509060101010101" charset="-122"/>
              </a:rPr>
              <a:t>可能</a:t>
            </a:r>
            <a:r>
              <a:rPr sz="1700" spc="-15" dirty="0">
                <a:latin typeface="幼圆" panose="02010509060101010101" charset="-122"/>
                <a:cs typeface="幼圆" panose="02010509060101010101" charset="-122"/>
              </a:rPr>
              <a:t>包</a:t>
            </a:r>
            <a:r>
              <a:rPr sz="1700" dirty="0">
                <a:latin typeface="幼圆" panose="02010509060101010101" charset="-122"/>
                <a:cs typeface="幼圆" panose="02010509060101010101" charset="-122"/>
              </a:rPr>
              <a:t>括监管</a:t>
            </a:r>
            <a:r>
              <a:rPr sz="1700" spc="-15" dirty="0">
                <a:latin typeface="幼圆" panose="02010509060101010101" charset="-122"/>
                <a:cs typeface="幼圆" panose="02010509060101010101" charset="-122"/>
              </a:rPr>
              <a:t>或</a:t>
            </a:r>
            <a:r>
              <a:rPr sz="1700" dirty="0">
                <a:latin typeface="幼圆" panose="02010509060101010101" charset="-122"/>
                <a:cs typeface="幼圆" panose="02010509060101010101" charset="-122"/>
              </a:rPr>
              <a:t>自愿</a:t>
            </a:r>
            <a:r>
              <a:rPr sz="1700" spc="-15" dirty="0">
                <a:latin typeface="幼圆" panose="02010509060101010101" charset="-122"/>
                <a:cs typeface="幼圆" panose="02010509060101010101" charset="-122"/>
              </a:rPr>
              <a:t>披</a:t>
            </a:r>
            <a:r>
              <a:rPr sz="1700" dirty="0">
                <a:latin typeface="幼圆" panose="02010509060101010101" charset="-122"/>
                <a:cs typeface="幼圆" panose="02010509060101010101" charset="-122"/>
              </a:rPr>
              <a:t>露计划</a:t>
            </a:r>
            <a:r>
              <a:rPr sz="1700" spc="-15" dirty="0">
                <a:latin typeface="幼圆" panose="02010509060101010101" charset="-122"/>
                <a:cs typeface="幼圆" panose="02010509060101010101" charset="-122"/>
              </a:rPr>
              <a:t>、</a:t>
            </a:r>
            <a:r>
              <a:rPr sz="1700" dirty="0">
                <a:latin typeface="幼圆" panose="02010509060101010101" charset="-122"/>
                <a:cs typeface="幼圆" panose="02010509060101010101" charset="-122"/>
              </a:rPr>
              <a:t>公共</a:t>
            </a:r>
            <a:r>
              <a:rPr sz="1700" spc="-15" dirty="0">
                <a:latin typeface="幼圆" panose="02010509060101010101" charset="-122"/>
                <a:cs typeface="幼圆" panose="02010509060101010101" charset="-122"/>
              </a:rPr>
              <a:t>承</a:t>
            </a:r>
            <a:r>
              <a:rPr sz="1700" dirty="0">
                <a:latin typeface="幼圆" panose="02010509060101010101" charset="-122"/>
                <a:cs typeface="幼圆" panose="02010509060101010101" charset="-122"/>
              </a:rPr>
              <a:t>诺、排</a:t>
            </a:r>
            <a:r>
              <a:rPr sz="1700" spc="-15" dirty="0">
                <a:latin typeface="幼圆" panose="02010509060101010101" charset="-122"/>
                <a:cs typeface="幼圆" panose="02010509060101010101" charset="-122"/>
              </a:rPr>
              <a:t>放</a:t>
            </a:r>
            <a:r>
              <a:rPr sz="1700" dirty="0">
                <a:latin typeface="幼圆" panose="02010509060101010101" charset="-122"/>
                <a:cs typeface="幼圆" panose="02010509060101010101" charset="-122"/>
              </a:rPr>
              <a:t>交易</a:t>
            </a:r>
            <a:r>
              <a:rPr sz="1700" spc="-15" dirty="0">
                <a:latin typeface="幼圆" panose="02010509060101010101" charset="-122"/>
                <a:cs typeface="幼圆" panose="02010509060101010101" charset="-122"/>
              </a:rPr>
              <a:t>计</a:t>
            </a:r>
            <a:r>
              <a:rPr sz="1700" dirty="0">
                <a:latin typeface="幼圆" panose="02010509060101010101" charset="-122"/>
                <a:cs typeface="幼圆" panose="02010509060101010101" charset="-122"/>
              </a:rPr>
              <a:t>划、组</a:t>
            </a:r>
            <a:r>
              <a:rPr sz="1700" spc="-15" dirty="0">
                <a:latin typeface="幼圆" panose="02010509060101010101" charset="-122"/>
                <a:cs typeface="幼圆" panose="02010509060101010101" charset="-122"/>
              </a:rPr>
              <a:t>织</a:t>
            </a:r>
            <a:r>
              <a:rPr sz="1700" dirty="0">
                <a:latin typeface="幼圆" panose="02010509060101010101" charset="-122"/>
                <a:cs typeface="幼圆" panose="02010509060101010101" charset="-122"/>
              </a:rPr>
              <a:t>减 排和</a:t>
            </a:r>
            <a:r>
              <a:rPr sz="1700" dirty="0">
                <a:latin typeface="Calibri" panose="020F0502020204030204"/>
                <a:cs typeface="Calibri" panose="020F0502020204030204"/>
              </a:rPr>
              <a:t>/</a:t>
            </a:r>
            <a:r>
              <a:rPr sz="1700" dirty="0">
                <a:latin typeface="幼圆" panose="02010509060101010101" charset="-122"/>
                <a:cs typeface="幼圆" panose="02010509060101010101" charset="-122"/>
              </a:rPr>
              <a:t>或清除的表现和进度</a:t>
            </a:r>
            <a:r>
              <a:rPr sz="1700" spc="-15" dirty="0">
                <a:latin typeface="幼圆" panose="02010509060101010101" charset="-122"/>
                <a:cs typeface="幼圆" panose="02010509060101010101" charset="-122"/>
              </a:rPr>
              <a:t>跟</a:t>
            </a:r>
            <a:r>
              <a:rPr sz="1700" dirty="0">
                <a:latin typeface="幼圆" panose="02010509060101010101" charset="-122"/>
                <a:cs typeface="幼圆" panose="02010509060101010101" charset="-122"/>
              </a:rPr>
              <a:t>踪系</a:t>
            </a:r>
            <a:r>
              <a:rPr sz="1700" spc="-15" dirty="0">
                <a:latin typeface="幼圆" panose="02010509060101010101" charset="-122"/>
                <a:cs typeface="幼圆" panose="02010509060101010101" charset="-122"/>
              </a:rPr>
              <a:t>统</a:t>
            </a:r>
            <a:r>
              <a:rPr sz="1700" dirty="0">
                <a:latin typeface="幼圆" panose="02010509060101010101" charset="-122"/>
                <a:cs typeface="幼圆" panose="02010509060101010101" charset="-122"/>
              </a:rPr>
              <a:t>、缓</a:t>
            </a:r>
            <a:r>
              <a:rPr sz="1700" spc="-15" dirty="0">
                <a:latin typeface="幼圆" panose="02010509060101010101" charset="-122"/>
                <a:cs typeface="幼圆" panose="02010509060101010101" charset="-122"/>
              </a:rPr>
              <a:t>解</a:t>
            </a:r>
            <a:r>
              <a:rPr sz="1700" dirty="0">
                <a:latin typeface="幼圆" panose="02010509060101010101" charset="-122"/>
                <a:cs typeface="幼圆" panose="02010509060101010101" charset="-122"/>
              </a:rPr>
              <a:t>方案</a:t>
            </a:r>
            <a:r>
              <a:rPr sz="1700" spc="-15" dirty="0">
                <a:latin typeface="幼圆" panose="02010509060101010101" charset="-122"/>
                <a:cs typeface="幼圆" panose="02010509060101010101" charset="-122"/>
              </a:rPr>
              <a:t>、</a:t>
            </a:r>
            <a:r>
              <a:rPr sz="1700" dirty="0">
                <a:latin typeface="幼圆" panose="02010509060101010101" charset="-122"/>
                <a:cs typeface="幼圆" panose="02010509060101010101" charset="-122"/>
              </a:rPr>
              <a:t>组织</a:t>
            </a:r>
            <a:r>
              <a:rPr sz="1700" spc="-15" dirty="0">
                <a:latin typeface="幼圆" panose="02010509060101010101" charset="-122"/>
                <a:cs typeface="幼圆" panose="02010509060101010101" charset="-122"/>
              </a:rPr>
              <a:t>的</a:t>
            </a:r>
            <a:r>
              <a:rPr sz="1700" dirty="0">
                <a:latin typeface="幼圆" panose="02010509060101010101" charset="-122"/>
                <a:cs typeface="幼圆" panose="02010509060101010101" charset="-122"/>
              </a:rPr>
              <a:t>年度</a:t>
            </a:r>
            <a:r>
              <a:rPr sz="1700" spc="-15" dirty="0">
                <a:latin typeface="幼圆" panose="02010509060101010101" charset="-122"/>
                <a:cs typeface="幼圆" panose="02010509060101010101" charset="-122"/>
              </a:rPr>
              <a:t>报</a:t>
            </a:r>
            <a:r>
              <a:rPr sz="1700" dirty="0">
                <a:latin typeface="幼圆" panose="02010509060101010101" charset="-122"/>
                <a:cs typeface="幼圆" panose="02010509060101010101" charset="-122"/>
              </a:rPr>
              <a:t>告、</a:t>
            </a:r>
            <a:r>
              <a:rPr sz="1700" spc="-15" dirty="0">
                <a:latin typeface="幼圆" panose="02010509060101010101" charset="-122"/>
                <a:cs typeface="幼圆" panose="02010509060101010101" charset="-122"/>
              </a:rPr>
              <a:t>投</a:t>
            </a:r>
            <a:r>
              <a:rPr sz="1700" dirty="0">
                <a:latin typeface="幼圆" panose="02010509060101010101" charset="-122"/>
                <a:cs typeface="幼圆" panose="02010509060101010101" charset="-122"/>
              </a:rPr>
              <a:t>资者信 息、碳</a:t>
            </a:r>
            <a:r>
              <a:rPr sz="1700" spc="-15" dirty="0">
                <a:latin typeface="幼圆" panose="02010509060101010101" charset="-122"/>
                <a:cs typeface="幼圆" panose="02010509060101010101" charset="-122"/>
              </a:rPr>
              <a:t>风</a:t>
            </a:r>
            <a:r>
              <a:rPr sz="1700" dirty="0">
                <a:latin typeface="幼圆" panose="02010509060101010101" charset="-122"/>
                <a:cs typeface="幼圆" panose="02010509060101010101" charset="-122"/>
              </a:rPr>
              <a:t>险或</a:t>
            </a:r>
            <a:r>
              <a:rPr sz="1700" spc="-15" dirty="0">
                <a:latin typeface="幼圆" panose="02010509060101010101" charset="-122"/>
                <a:cs typeface="幼圆" panose="02010509060101010101" charset="-122"/>
              </a:rPr>
              <a:t>机</a:t>
            </a:r>
            <a:r>
              <a:rPr sz="1700" dirty="0">
                <a:latin typeface="幼圆" panose="02010509060101010101" charset="-122"/>
                <a:cs typeface="幼圆" panose="02010509060101010101" charset="-122"/>
              </a:rPr>
              <a:t>会的识</a:t>
            </a:r>
            <a:r>
              <a:rPr sz="1700" spc="-15" dirty="0">
                <a:latin typeface="幼圆" panose="02010509060101010101" charset="-122"/>
                <a:cs typeface="幼圆" panose="02010509060101010101" charset="-122"/>
              </a:rPr>
              <a:t>别</a:t>
            </a:r>
            <a:r>
              <a:rPr sz="1700" dirty="0">
                <a:latin typeface="幼圆" panose="02010509060101010101" charset="-122"/>
                <a:cs typeface="幼圆" panose="02010509060101010101" charset="-122"/>
              </a:rPr>
              <a:t>以及</a:t>
            </a:r>
            <a:r>
              <a:rPr sz="1700" spc="-15" dirty="0">
                <a:latin typeface="幼圆" panose="02010509060101010101" charset="-122"/>
                <a:cs typeface="幼圆" panose="02010509060101010101" charset="-122"/>
              </a:rPr>
              <a:t>尽</a:t>
            </a:r>
            <a:r>
              <a:rPr sz="1700" dirty="0">
                <a:latin typeface="幼圆" panose="02010509060101010101" charset="-122"/>
                <a:cs typeface="幼圆" panose="02010509060101010101" charset="-122"/>
              </a:rPr>
              <a:t>职调查</a:t>
            </a:r>
            <a:r>
              <a:rPr sz="1700" spc="-15" dirty="0">
                <a:latin typeface="幼圆" panose="02010509060101010101" charset="-122"/>
                <a:cs typeface="幼圆" panose="02010509060101010101" charset="-122"/>
              </a:rPr>
              <a:t>报</a:t>
            </a:r>
            <a:r>
              <a:rPr sz="1700" dirty="0">
                <a:latin typeface="幼圆" panose="02010509060101010101" charset="-122"/>
                <a:cs typeface="幼圆" panose="02010509060101010101" charset="-122"/>
              </a:rPr>
              <a:t>告。</a:t>
            </a:r>
            <a:endParaRPr sz="1700">
              <a:latin typeface="幼圆" panose="02010509060101010101" charset="-122"/>
              <a:cs typeface="幼圆" panose="02010509060101010101" charset="-122"/>
            </a:endParaRPr>
          </a:p>
          <a:p>
            <a:pPr>
              <a:lnSpc>
                <a:spcPct val="100000"/>
              </a:lnSpc>
              <a:spcBef>
                <a:spcPts val="20"/>
              </a:spcBef>
            </a:pPr>
            <a:endParaRPr sz="1750">
              <a:latin typeface="Times New Roman" panose="02020603050405020304"/>
              <a:cs typeface="Times New Roman" panose="02020603050405020304"/>
            </a:endParaRPr>
          </a:p>
          <a:p>
            <a:pPr marL="12700">
              <a:lnSpc>
                <a:spcPct val="100000"/>
              </a:lnSpc>
            </a:pPr>
            <a:r>
              <a:rPr sz="1900" b="1" spc="-5" dirty="0">
                <a:latin typeface="幼圆" panose="02010509060101010101" charset="-122"/>
                <a:cs typeface="幼圆" panose="02010509060101010101" charset="-122"/>
              </a:rPr>
              <a:t>根据清</a:t>
            </a:r>
            <a:r>
              <a:rPr sz="1900" b="1" spc="5" dirty="0">
                <a:latin typeface="幼圆" panose="02010509060101010101" charset="-122"/>
                <a:cs typeface="幼圆" panose="02010509060101010101" charset="-122"/>
              </a:rPr>
              <a:t>单</a:t>
            </a:r>
            <a:r>
              <a:rPr sz="1900" b="1" spc="-5" dirty="0">
                <a:latin typeface="幼圆" panose="02010509060101010101" charset="-122"/>
                <a:cs typeface="幼圆" panose="02010509060101010101" charset="-122"/>
              </a:rPr>
              <a:t>的</a:t>
            </a:r>
            <a:r>
              <a:rPr sz="1900" b="1" spc="5" dirty="0">
                <a:latin typeface="幼圆" panose="02010509060101010101" charset="-122"/>
                <a:cs typeface="幼圆" panose="02010509060101010101" charset="-122"/>
              </a:rPr>
              <a:t>预</a:t>
            </a:r>
            <a:r>
              <a:rPr sz="1900" b="1" spc="-5" dirty="0">
                <a:latin typeface="幼圆" panose="02010509060101010101" charset="-122"/>
                <a:cs typeface="幼圆" panose="02010509060101010101" charset="-122"/>
              </a:rPr>
              <a:t>期用途</a:t>
            </a:r>
            <a:r>
              <a:rPr sz="1900" b="1" spc="5" dirty="0">
                <a:latin typeface="幼圆" panose="02010509060101010101" charset="-122"/>
                <a:cs typeface="幼圆" panose="02010509060101010101" charset="-122"/>
              </a:rPr>
              <a:t>，</a:t>
            </a:r>
            <a:r>
              <a:rPr sz="1900" b="1" spc="-5" dirty="0">
                <a:latin typeface="幼圆" panose="02010509060101010101" charset="-122"/>
                <a:cs typeface="幼圆" panose="02010509060101010101" charset="-122"/>
              </a:rPr>
              <a:t>确</a:t>
            </a:r>
            <a:r>
              <a:rPr sz="1900" b="1" spc="5" dirty="0">
                <a:latin typeface="幼圆" panose="02010509060101010101" charset="-122"/>
                <a:cs typeface="幼圆" panose="02010509060101010101" charset="-122"/>
              </a:rPr>
              <a:t>定</a:t>
            </a:r>
            <a:r>
              <a:rPr sz="1900" b="1" spc="-5" dirty="0">
                <a:latin typeface="幼圆" panose="02010509060101010101" charset="-122"/>
                <a:cs typeface="幼圆" panose="02010509060101010101" charset="-122"/>
              </a:rPr>
              <a:t>评估间</a:t>
            </a:r>
            <a:r>
              <a:rPr sz="1900" b="1" spc="5" dirty="0">
                <a:latin typeface="幼圆" panose="02010509060101010101" charset="-122"/>
                <a:cs typeface="幼圆" panose="02010509060101010101" charset="-122"/>
              </a:rPr>
              <a:t>接</a:t>
            </a:r>
            <a:r>
              <a:rPr sz="1900" b="1" spc="-5" dirty="0">
                <a:latin typeface="幼圆" panose="02010509060101010101" charset="-122"/>
                <a:cs typeface="幼圆" panose="02010509060101010101" charset="-122"/>
              </a:rPr>
              <a:t>排</a:t>
            </a:r>
            <a:r>
              <a:rPr sz="1900" b="1" spc="5" dirty="0">
                <a:latin typeface="幼圆" panose="02010509060101010101" charset="-122"/>
                <a:cs typeface="幼圆" panose="02010509060101010101" charset="-122"/>
              </a:rPr>
              <a:t>放</a:t>
            </a:r>
            <a:r>
              <a:rPr sz="1900" b="1" spc="-5" dirty="0">
                <a:latin typeface="幼圆" panose="02010509060101010101" charset="-122"/>
                <a:cs typeface="幼圆" panose="02010509060101010101" charset="-122"/>
              </a:rPr>
              <a:t>显著性</a:t>
            </a:r>
            <a:r>
              <a:rPr sz="1900" b="1" spc="5" dirty="0">
                <a:latin typeface="幼圆" panose="02010509060101010101" charset="-122"/>
                <a:cs typeface="幼圆" panose="02010509060101010101" charset="-122"/>
              </a:rPr>
              <a:t>的</a:t>
            </a:r>
            <a:r>
              <a:rPr sz="1900" b="1" spc="-5" dirty="0">
                <a:latin typeface="幼圆" panose="02010509060101010101" charset="-122"/>
                <a:cs typeface="幼圆" panose="02010509060101010101" charset="-122"/>
              </a:rPr>
              <a:t>准</a:t>
            </a:r>
            <a:r>
              <a:rPr sz="1900" b="1" spc="5" dirty="0">
                <a:latin typeface="幼圆" panose="02010509060101010101" charset="-122"/>
                <a:cs typeface="幼圆" panose="02010509060101010101" charset="-122"/>
              </a:rPr>
              <a:t>则</a:t>
            </a:r>
            <a:r>
              <a:rPr sz="1900" b="1" spc="-10" dirty="0">
                <a:latin typeface="幼圆" panose="02010509060101010101" charset="-122"/>
                <a:cs typeface="幼圆" panose="02010509060101010101" charset="-122"/>
              </a:rPr>
              <a:t>。</a:t>
            </a:r>
            <a:endParaRPr sz="1900">
              <a:latin typeface="幼圆" panose="02010509060101010101" charset="-122"/>
              <a:cs typeface="幼圆" panose="02010509060101010101" charset="-122"/>
            </a:endParaRPr>
          </a:p>
          <a:p>
            <a:pPr marL="12700">
              <a:lnSpc>
                <a:spcPct val="100000"/>
              </a:lnSpc>
              <a:spcBef>
                <a:spcPts val="5"/>
              </a:spcBef>
            </a:pPr>
            <a:r>
              <a:rPr sz="1900" b="1" spc="-10" dirty="0">
                <a:latin typeface="幼圆" panose="02010509060101010101" charset="-122"/>
                <a:cs typeface="幼圆" panose="02010509060101010101" charset="-122"/>
              </a:rPr>
              <a:t>考虑如</a:t>
            </a:r>
            <a:r>
              <a:rPr sz="1900" b="1" spc="5" dirty="0">
                <a:latin typeface="幼圆" panose="02010509060101010101" charset="-122"/>
                <a:cs typeface="幼圆" panose="02010509060101010101" charset="-122"/>
              </a:rPr>
              <a:t>下</a:t>
            </a:r>
            <a:r>
              <a:rPr sz="1900" b="1" spc="-10" dirty="0">
                <a:latin typeface="幼圆" panose="02010509060101010101" charset="-122"/>
                <a:cs typeface="幼圆" panose="02010509060101010101" charset="-122"/>
              </a:rPr>
              <a:t>原</a:t>
            </a:r>
            <a:r>
              <a:rPr sz="1900" b="1" spc="5" dirty="0">
                <a:latin typeface="幼圆" panose="02010509060101010101" charset="-122"/>
                <a:cs typeface="幼圆" panose="02010509060101010101" charset="-122"/>
              </a:rPr>
              <a:t>则</a:t>
            </a:r>
            <a:r>
              <a:rPr sz="1900" b="1" spc="-15" dirty="0">
                <a:latin typeface="幼圆" panose="02010509060101010101" charset="-122"/>
                <a:cs typeface="幼圆" panose="02010509060101010101" charset="-122"/>
              </a:rPr>
              <a:t>：</a:t>
            </a:r>
            <a:endParaRPr sz="1900">
              <a:latin typeface="幼圆" panose="02010509060101010101" charset="-122"/>
              <a:cs typeface="幼圆" panose="02010509060101010101" charset="-122"/>
            </a:endParaRPr>
          </a:p>
          <a:p>
            <a:pPr marL="413385" marR="198120">
              <a:lnSpc>
                <a:spcPts val="1630"/>
              </a:lnSpc>
              <a:spcBef>
                <a:spcPts val="405"/>
              </a:spcBef>
            </a:pPr>
            <a:r>
              <a:rPr sz="1700" dirty="0">
                <a:latin typeface="幼圆" panose="02010509060101010101" charset="-122"/>
                <a:cs typeface="幼圆" panose="02010509060101010101" charset="-122"/>
              </a:rPr>
              <a:t>相关性：考虑需要选择</a:t>
            </a:r>
            <a:r>
              <a:rPr sz="1700" spc="-15" dirty="0">
                <a:latin typeface="幼圆" panose="02010509060101010101" charset="-122"/>
                <a:cs typeface="幼圆" panose="02010509060101010101" charset="-122"/>
              </a:rPr>
              <a:t>哪</a:t>
            </a:r>
            <a:r>
              <a:rPr sz="1700" dirty="0">
                <a:latin typeface="幼圆" panose="02010509060101010101" charset="-122"/>
                <a:cs typeface="幼圆" panose="02010509060101010101" charset="-122"/>
              </a:rPr>
              <a:t>些间</a:t>
            </a:r>
            <a:r>
              <a:rPr sz="1700" spc="-15" dirty="0">
                <a:latin typeface="幼圆" panose="02010509060101010101" charset="-122"/>
                <a:cs typeface="幼圆" panose="02010509060101010101" charset="-122"/>
              </a:rPr>
              <a:t>接</a:t>
            </a:r>
            <a:r>
              <a:rPr sz="1700" dirty="0">
                <a:latin typeface="幼圆" panose="02010509060101010101" charset="-122"/>
                <a:cs typeface="幼圆" panose="02010509060101010101" charset="-122"/>
              </a:rPr>
              <a:t>排放</a:t>
            </a:r>
            <a:r>
              <a:rPr sz="1700" spc="-15" dirty="0">
                <a:latin typeface="幼圆" panose="02010509060101010101" charset="-122"/>
                <a:cs typeface="幼圆" panose="02010509060101010101" charset="-122"/>
              </a:rPr>
              <a:t>或</a:t>
            </a:r>
            <a:r>
              <a:rPr sz="1700" dirty="0">
                <a:latin typeface="幼圆" panose="02010509060101010101" charset="-122"/>
                <a:cs typeface="幼圆" panose="02010509060101010101" charset="-122"/>
              </a:rPr>
              <a:t>清除</a:t>
            </a:r>
            <a:r>
              <a:rPr sz="1700" spc="-15" dirty="0">
                <a:latin typeface="幼圆" panose="02010509060101010101" charset="-122"/>
                <a:cs typeface="幼圆" panose="02010509060101010101" charset="-122"/>
              </a:rPr>
              <a:t>，</a:t>
            </a:r>
            <a:r>
              <a:rPr sz="1700" dirty="0">
                <a:latin typeface="幼圆" panose="02010509060101010101" charset="-122"/>
                <a:cs typeface="幼圆" panose="02010509060101010101" charset="-122"/>
              </a:rPr>
              <a:t>以单</a:t>
            </a:r>
            <a:r>
              <a:rPr sz="1700" spc="-15" dirty="0">
                <a:latin typeface="幼圆" panose="02010509060101010101" charset="-122"/>
                <a:cs typeface="幼圆" panose="02010509060101010101" charset="-122"/>
              </a:rPr>
              <a:t>独</a:t>
            </a:r>
            <a:r>
              <a:rPr sz="1700" dirty="0">
                <a:latin typeface="幼圆" panose="02010509060101010101" charset="-122"/>
                <a:cs typeface="幼圆" panose="02010509060101010101" charset="-122"/>
              </a:rPr>
              <a:t>或与</a:t>
            </a:r>
            <a:r>
              <a:rPr sz="1700" spc="-15" dirty="0">
                <a:latin typeface="幼圆" panose="02010509060101010101" charset="-122"/>
                <a:cs typeface="幼圆" panose="02010509060101010101" charset="-122"/>
              </a:rPr>
              <a:t>其</a:t>
            </a:r>
            <a:r>
              <a:rPr sz="1700" spc="5" dirty="0">
                <a:latin typeface="幼圆" panose="02010509060101010101" charset="-122"/>
                <a:cs typeface="幼圆" panose="02010509060101010101" charset="-122"/>
              </a:rPr>
              <a:t>他</a:t>
            </a:r>
            <a:r>
              <a:rPr sz="1700" dirty="0">
                <a:latin typeface="Calibri" panose="020F0502020204030204"/>
                <a:cs typeface="Calibri" panose="020F0502020204030204"/>
              </a:rPr>
              <a:t>GHG</a:t>
            </a:r>
            <a:r>
              <a:rPr sz="1700" spc="-15" dirty="0">
                <a:latin typeface="幼圆" panose="02010509060101010101" charset="-122"/>
                <a:cs typeface="幼圆" panose="02010509060101010101" charset="-122"/>
              </a:rPr>
              <a:t>源</a:t>
            </a:r>
            <a:r>
              <a:rPr sz="1700" dirty="0">
                <a:latin typeface="幼圆" panose="02010509060101010101" charset="-122"/>
                <a:cs typeface="幼圆" panose="02010509060101010101" charset="-122"/>
              </a:rPr>
              <a:t>结合满 足目标</a:t>
            </a:r>
            <a:r>
              <a:rPr sz="1700" spc="-15" dirty="0">
                <a:latin typeface="幼圆" panose="02010509060101010101" charset="-122"/>
                <a:cs typeface="幼圆" panose="02010509060101010101" charset="-122"/>
              </a:rPr>
              <a:t>用</a:t>
            </a:r>
            <a:r>
              <a:rPr sz="1700" dirty="0">
                <a:latin typeface="幼圆" panose="02010509060101010101" charset="-122"/>
                <a:cs typeface="幼圆" panose="02010509060101010101" charset="-122"/>
              </a:rPr>
              <a:t>户（</a:t>
            </a:r>
            <a:r>
              <a:rPr sz="1700" spc="-15" dirty="0">
                <a:latin typeface="幼圆" panose="02010509060101010101" charset="-122"/>
                <a:cs typeface="幼圆" panose="02010509060101010101" charset="-122"/>
              </a:rPr>
              <a:t>如</a:t>
            </a:r>
            <a:r>
              <a:rPr sz="1700" dirty="0">
                <a:latin typeface="幼圆" panose="02010509060101010101" charset="-122"/>
                <a:cs typeface="幼圆" panose="02010509060101010101" charset="-122"/>
              </a:rPr>
              <a:t>客户、</a:t>
            </a:r>
            <a:r>
              <a:rPr sz="1700" spc="-15" dirty="0">
                <a:latin typeface="幼圆" panose="02010509060101010101" charset="-122"/>
                <a:cs typeface="幼圆" panose="02010509060101010101" charset="-122"/>
              </a:rPr>
              <a:t>供</a:t>
            </a:r>
            <a:r>
              <a:rPr sz="1700" dirty="0">
                <a:latin typeface="幼圆" panose="02010509060101010101" charset="-122"/>
                <a:cs typeface="幼圆" panose="02010509060101010101" charset="-122"/>
              </a:rPr>
              <a:t>应商</a:t>
            </a:r>
            <a:r>
              <a:rPr sz="1700" spc="-15" dirty="0">
                <a:latin typeface="幼圆" panose="02010509060101010101" charset="-122"/>
                <a:cs typeface="幼圆" panose="02010509060101010101" charset="-122"/>
              </a:rPr>
              <a:t>、</a:t>
            </a:r>
            <a:r>
              <a:rPr sz="1700" dirty="0">
                <a:latin typeface="幼圆" panose="02010509060101010101" charset="-122"/>
                <a:cs typeface="幼圆" panose="02010509060101010101" charset="-122"/>
              </a:rPr>
              <a:t>投资者</a:t>
            </a:r>
            <a:r>
              <a:rPr sz="1700" spc="-15" dirty="0">
                <a:latin typeface="幼圆" panose="02010509060101010101" charset="-122"/>
                <a:cs typeface="幼圆" panose="02010509060101010101" charset="-122"/>
              </a:rPr>
              <a:t>、</a:t>
            </a:r>
            <a:r>
              <a:rPr sz="1700" dirty="0">
                <a:latin typeface="幼圆" panose="02010509060101010101" charset="-122"/>
                <a:cs typeface="幼圆" panose="02010509060101010101" charset="-122"/>
              </a:rPr>
              <a:t>政府</a:t>
            </a:r>
            <a:r>
              <a:rPr sz="1700" spc="-15" dirty="0">
                <a:latin typeface="幼圆" panose="02010509060101010101" charset="-122"/>
                <a:cs typeface="幼圆" panose="02010509060101010101" charset="-122"/>
              </a:rPr>
              <a:t>、</a:t>
            </a:r>
            <a:r>
              <a:rPr sz="1700" dirty="0">
                <a:latin typeface="幼圆" panose="02010509060101010101" charset="-122"/>
                <a:cs typeface="幼圆" panose="02010509060101010101" charset="-122"/>
              </a:rPr>
              <a:t>非政府</a:t>
            </a:r>
            <a:r>
              <a:rPr sz="1700" spc="-15" dirty="0">
                <a:latin typeface="幼圆" panose="02010509060101010101" charset="-122"/>
                <a:cs typeface="幼圆" panose="02010509060101010101" charset="-122"/>
              </a:rPr>
              <a:t>组</a:t>
            </a:r>
            <a:r>
              <a:rPr sz="1700" dirty="0">
                <a:latin typeface="幼圆" panose="02010509060101010101" charset="-122"/>
                <a:cs typeface="幼圆" panose="02010509060101010101" charset="-122"/>
              </a:rPr>
              <a:t>织）</a:t>
            </a:r>
            <a:r>
              <a:rPr sz="1700" spc="-15" dirty="0">
                <a:latin typeface="幼圆" panose="02010509060101010101" charset="-122"/>
                <a:cs typeface="幼圆" panose="02010509060101010101" charset="-122"/>
              </a:rPr>
              <a:t>的</a:t>
            </a:r>
            <a:r>
              <a:rPr sz="1700" dirty="0">
                <a:latin typeface="幼圆" panose="02010509060101010101" charset="-122"/>
                <a:cs typeface="幼圆" panose="02010509060101010101" charset="-122"/>
              </a:rPr>
              <a:t>需求。</a:t>
            </a:r>
            <a:endParaRPr sz="1700">
              <a:latin typeface="幼圆" panose="02010509060101010101" charset="-122"/>
              <a:cs typeface="幼圆" panose="02010509060101010101" charset="-122"/>
            </a:endParaRPr>
          </a:p>
          <a:p>
            <a:pPr marL="413385">
              <a:lnSpc>
                <a:spcPts val="1835"/>
              </a:lnSpc>
              <a:spcBef>
                <a:spcPts val="15"/>
              </a:spcBef>
            </a:pPr>
            <a:r>
              <a:rPr sz="1700" dirty="0">
                <a:latin typeface="幼圆" panose="02010509060101010101" charset="-122"/>
                <a:cs typeface="幼圆" panose="02010509060101010101" charset="-122"/>
              </a:rPr>
              <a:t>完整性：考虑哪些间接</a:t>
            </a:r>
            <a:r>
              <a:rPr sz="1700" spc="-15" dirty="0">
                <a:latin typeface="幼圆" panose="02010509060101010101" charset="-122"/>
                <a:cs typeface="幼圆" panose="02010509060101010101" charset="-122"/>
              </a:rPr>
              <a:t>排</a:t>
            </a:r>
            <a:r>
              <a:rPr sz="1700" dirty="0">
                <a:latin typeface="幼圆" panose="02010509060101010101" charset="-122"/>
                <a:cs typeface="幼圆" panose="02010509060101010101" charset="-122"/>
              </a:rPr>
              <a:t>放和</a:t>
            </a:r>
            <a:r>
              <a:rPr sz="1700" spc="-15" dirty="0">
                <a:latin typeface="幼圆" panose="02010509060101010101" charset="-122"/>
                <a:cs typeface="幼圆" panose="02010509060101010101" charset="-122"/>
              </a:rPr>
              <a:t>清</a:t>
            </a:r>
            <a:r>
              <a:rPr sz="1700" dirty="0">
                <a:latin typeface="幼圆" panose="02010509060101010101" charset="-122"/>
                <a:cs typeface="幼圆" panose="02010509060101010101" charset="-122"/>
              </a:rPr>
              <a:t>除需</a:t>
            </a:r>
            <a:r>
              <a:rPr sz="1700" spc="-15" dirty="0">
                <a:latin typeface="幼圆" panose="02010509060101010101" charset="-122"/>
                <a:cs typeface="幼圆" panose="02010509060101010101" charset="-122"/>
              </a:rPr>
              <a:t>要</a:t>
            </a:r>
            <a:r>
              <a:rPr sz="1700" dirty="0">
                <a:latin typeface="幼圆" panose="02010509060101010101" charset="-122"/>
                <a:cs typeface="幼圆" panose="02010509060101010101" charset="-122"/>
              </a:rPr>
              <a:t>列入</a:t>
            </a:r>
            <a:r>
              <a:rPr sz="1700" spc="-5" dirty="0">
                <a:latin typeface="Calibri" panose="020F0502020204030204"/>
                <a:cs typeface="Calibri" panose="020F0502020204030204"/>
              </a:rPr>
              <a:t>GHG</a:t>
            </a:r>
            <a:r>
              <a:rPr sz="1700" dirty="0">
                <a:latin typeface="幼圆" panose="02010509060101010101" charset="-122"/>
                <a:cs typeface="幼圆" panose="02010509060101010101" charset="-122"/>
              </a:rPr>
              <a:t>清单</a:t>
            </a:r>
            <a:r>
              <a:rPr sz="1700" spc="-15" dirty="0">
                <a:latin typeface="幼圆" panose="02010509060101010101" charset="-122"/>
                <a:cs typeface="幼圆" panose="02010509060101010101" charset="-122"/>
              </a:rPr>
              <a:t>，</a:t>
            </a:r>
            <a:r>
              <a:rPr sz="1700" dirty="0">
                <a:latin typeface="幼圆" panose="02010509060101010101" charset="-122"/>
                <a:cs typeface="幼圆" panose="02010509060101010101" charset="-122"/>
              </a:rPr>
              <a:t>以</a:t>
            </a:r>
            <a:r>
              <a:rPr sz="1700" spc="-5" dirty="0">
                <a:latin typeface="幼圆" panose="02010509060101010101" charset="-122"/>
                <a:cs typeface="幼圆" panose="02010509060101010101" charset="-122"/>
              </a:rPr>
              <a:t>便</a:t>
            </a:r>
            <a:r>
              <a:rPr sz="1700" spc="-5" dirty="0">
                <a:latin typeface="Calibri" panose="020F0502020204030204"/>
                <a:cs typeface="Calibri" panose="020F0502020204030204"/>
              </a:rPr>
              <a:t>GHG</a:t>
            </a:r>
            <a:r>
              <a:rPr sz="1700" dirty="0">
                <a:latin typeface="幼圆" panose="02010509060101010101" charset="-122"/>
                <a:cs typeface="幼圆" panose="02010509060101010101" charset="-122"/>
              </a:rPr>
              <a:t>清单包括所有</a:t>
            </a:r>
            <a:endParaRPr sz="1700">
              <a:latin typeface="幼圆" panose="02010509060101010101" charset="-122"/>
              <a:cs typeface="幼圆" panose="02010509060101010101" charset="-122"/>
            </a:endParaRPr>
          </a:p>
          <a:p>
            <a:pPr marL="413385">
              <a:lnSpc>
                <a:spcPts val="1835"/>
              </a:lnSpc>
            </a:pPr>
            <a:r>
              <a:rPr sz="1700" dirty="0">
                <a:latin typeface="幼圆" panose="02010509060101010101" charset="-122"/>
                <a:cs typeface="幼圆" panose="02010509060101010101" charset="-122"/>
              </a:rPr>
              <a:t>相关</a:t>
            </a:r>
            <a:r>
              <a:rPr sz="1700" dirty="0">
                <a:latin typeface="Calibri" panose="020F0502020204030204"/>
                <a:cs typeface="Calibri" panose="020F0502020204030204"/>
              </a:rPr>
              <a:t>GHG</a:t>
            </a:r>
            <a:r>
              <a:rPr sz="1700" dirty="0">
                <a:latin typeface="幼圆" panose="02010509060101010101" charset="-122"/>
                <a:cs typeface="幼圆" panose="02010509060101010101" charset="-122"/>
              </a:rPr>
              <a:t>源。</a:t>
            </a:r>
            <a:endParaRPr sz="1700">
              <a:latin typeface="幼圆" panose="02010509060101010101" charset="-122"/>
              <a:cs typeface="幼圆" panose="02010509060101010101" charset="-122"/>
            </a:endParaRPr>
          </a:p>
          <a:p>
            <a:pPr marL="413385">
              <a:lnSpc>
                <a:spcPts val="1775"/>
              </a:lnSpc>
              <a:spcBef>
                <a:spcPts val="120"/>
              </a:spcBef>
            </a:pPr>
            <a:r>
              <a:rPr sz="1700" dirty="0">
                <a:latin typeface="幼圆" panose="02010509060101010101" charset="-122"/>
                <a:cs typeface="幼圆" panose="02010509060101010101" charset="-122"/>
              </a:rPr>
              <a:t>一致性</a:t>
            </a:r>
            <a:r>
              <a:rPr sz="1700" spc="-15" dirty="0">
                <a:latin typeface="幼圆" panose="02010509060101010101" charset="-122"/>
                <a:cs typeface="幼圆" panose="02010509060101010101" charset="-122"/>
              </a:rPr>
              <a:t>：</a:t>
            </a:r>
            <a:r>
              <a:rPr sz="1700" dirty="0">
                <a:latin typeface="幼圆" panose="02010509060101010101" charset="-122"/>
                <a:cs typeface="幼圆" panose="02010509060101010101" charset="-122"/>
              </a:rPr>
              <a:t>考虑</a:t>
            </a:r>
            <a:r>
              <a:rPr sz="1700" spc="-15" dirty="0">
                <a:latin typeface="幼圆" panose="02010509060101010101" charset="-122"/>
                <a:cs typeface="幼圆" panose="02010509060101010101" charset="-122"/>
              </a:rPr>
              <a:t>是</a:t>
            </a:r>
            <a:r>
              <a:rPr sz="1700" dirty="0">
                <a:latin typeface="幼圆" panose="02010509060101010101" charset="-122"/>
                <a:cs typeface="幼圆" panose="02010509060101010101" charset="-122"/>
              </a:rPr>
              <a:t>否有必</a:t>
            </a:r>
            <a:r>
              <a:rPr sz="1700" spc="-15" dirty="0">
                <a:latin typeface="幼圆" panose="02010509060101010101" charset="-122"/>
                <a:cs typeface="幼圆" panose="02010509060101010101" charset="-122"/>
              </a:rPr>
              <a:t>要</a:t>
            </a:r>
            <a:r>
              <a:rPr sz="1700" dirty="0">
                <a:latin typeface="幼圆" panose="02010509060101010101" charset="-122"/>
                <a:cs typeface="幼圆" panose="02010509060101010101" charset="-122"/>
              </a:rPr>
              <a:t>纳入</a:t>
            </a:r>
            <a:r>
              <a:rPr sz="1700" spc="-15" dirty="0">
                <a:latin typeface="幼圆" panose="02010509060101010101" charset="-122"/>
                <a:cs typeface="幼圆" panose="02010509060101010101" charset="-122"/>
              </a:rPr>
              <a:t>间</a:t>
            </a:r>
            <a:r>
              <a:rPr sz="1700" dirty="0">
                <a:latin typeface="幼圆" panose="02010509060101010101" charset="-122"/>
                <a:cs typeface="幼圆" panose="02010509060101010101" charset="-122"/>
              </a:rPr>
              <a:t>接排放</a:t>
            </a:r>
            <a:r>
              <a:rPr sz="1700" spc="-15" dirty="0">
                <a:latin typeface="幼圆" panose="02010509060101010101" charset="-122"/>
                <a:cs typeface="幼圆" panose="02010509060101010101" charset="-122"/>
              </a:rPr>
              <a:t>和</a:t>
            </a:r>
            <a:r>
              <a:rPr sz="1700" dirty="0">
                <a:latin typeface="幼圆" panose="02010509060101010101" charset="-122"/>
                <a:cs typeface="幼圆" panose="02010509060101010101" charset="-122"/>
              </a:rPr>
              <a:t>清除</a:t>
            </a:r>
            <a:r>
              <a:rPr sz="1700" spc="-15" dirty="0">
                <a:latin typeface="幼圆" panose="02010509060101010101" charset="-122"/>
                <a:cs typeface="幼圆" panose="02010509060101010101" charset="-122"/>
              </a:rPr>
              <a:t>，</a:t>
            </a:r>
            <a:r>
              <a:rPr sz="1700" dirty="0">
                <a:latin typeface="幼圆" panose="02010509060101010101" charset="-122"/>
                <a:cs typeface="幼圆" panose="02010509060101010101" charset="-122"/>
              </a:rPr>
              <a:t>以便用</a:t>
            </a:r>
            <a:r>
              <a:rPr sz="1700" spc="-15" dirty="0">
                <a:latin typeface="幼圆" panose="02010509060101010101" charset="-122"/>
                <a:cs typeface="幼圆" panose="02010509060101010101" charset="-122"/>
              </a:rPr>
              <a:t>户</a:t>
            </a:r>
            <a:r>
              <a:rPr sz="1700" dirty="0">
                <a:latin typeface="幼圆" panose="02010509060101010101" charset="-122"/>
                <a:cs typeface="幼圆" panose="02010509060101010101" charset="-122"/>
              </a:rPr>
              <a:t>进行</a:t>
            </a:r>
            <a:r>
              <a:rPr sz="1700" spc="-15" dirty="0">
                <a:latin typeface="幼圆" panose="02010509060101010101" charset="-122"/>
                <a:cs typeface="幼圆" panose="02010509060101010101" charset="-122"/>
              </a:rPr>
              <a:t>有</a:t>
            </a:r>
            <a:r>
              <a:rPr sz="1700" dirty="0">
                <a:latin typeface="幼圆" panose="02010509060101010101" charset="-122"/>
                <a:cs typeface="幼圆" panose="02010509060101010101" charset="-122"/>
              </a:rPr>
              <a:t>意义的</a:t>
            </a:r>
            <a:r>
              <a:rPr sz="1700" spc="-15" dirty="0">
                <a:latin typeface="幼圆" panose="02010509060101010101" charset="-122"/>
                <a:cs typeface="幼圆" panose="02010509060101010101" charset="-122"/>
              </a:rPr>
              <a:t>比</a:t>
            </a:r>
            <a:r>
              <a:rPr sz="1700" dirty="0">
                <a:latin typeface="幼圆" panose="02010509060101010101" charset="-122"/>
                <a:cs typeface="幼圆" panose="02010509060101010101" charset="-122"/>
              </a:rPr>
              <a:t>较</a:t>
            </a:r>
            <a:endParaRPr sz="1700">
              <a:latin typeface="幼圆" panose="02010509060101010101" charset="-122"/>
              <a:cs typeface="幼圆" panose="02010509060101010101" charset="-122"/>
            </a:endParaRPr>
          </a:p>
          <a:p>
            <a:pPr marL="413385">
              <a:lnSpc>
                <a:spcPts val="1775"/>
              </a:lnSpc>
            </a:pPr>
            <a:r>
              <a:rPr sz="1700" dirty="0">
                <a:latin typeface="幼圆" panose="02010509060101010101" charset="-122"/>
                <a:cs typeface="幼圆" panose="02010509060101010101" charset="-122"/>
              </a:rPr>
              <a:t>（例如，</a:t>
            </a:r>
            <a:r>
              <a:rPr sz="1700" dirty="0">
                <a:latin typeface="Calibri" panose="020F0502020204030204"/>
                <a:cs typeface="Calibri" panose="020F0502020204030204"/>
              </a:rPr>
              <a:t>GHG</a:t>
            </a:r>
            <a:r>
              <a:rPr sz="1700" dirty="0">
                <a:latin typeface="幼圆" panose="02010509060101010101" charset="-122"/>
                <a:cs typeface="幼圆" panose="02010509060101010101" charset="-122"/>
              </a:rPr>
              <a:t>清单中与</a:t>
            </a:r>
            <a:r>
              <a:rPr sz="1700" dirty="0">
                <a:latin typeface="Calibri" panose="020F0502020204030204"/>
                <a:cs typeface="Calibri" panose="020F0502020204030204"/>
              </a:rPr>
              <a:t>GHG</a:t>
            </a:r>
            <a:r>
              <a:rPr sz="1700" spc="-15" dirty="0">
                <a:latin typeface="幼圆" panose="02010509060101010101" charset="-122"/>
                <a:cs typeface="幼圆" panose="02010509060101010101" charset="-122"/>
              </a:rPr>
              <a:t>相</a:t>
            </a:r>
            <a:r>
              <a:rPr sz="1700" dirty="0">
                <a:latin typeface="幼圆" panose="02010509060101010101" charset="-122"/>
                <a:cs typeface="幼圆" panose="02010509060101010101" charset="-122"/>
              </a:rPr>
              <a:t>关的</a:t>
            </a:r>
            <a:r>
              <a:rPr sz="1700" spc="-15" dirty="0">
                <a:latin typeface="幼圆" panose="02010509060101010101" charset="-122"/>
                <a:cs typeface="幼圆" panose="02010509060101010101" charset="-122"/>
              </a:rPr>
              <a:t>信</a:t>
            </a:r>
            <a:r>
              <a:rPr sz="1700" dirty="0">
                <a:latin typeface="幼圆" panose="02010509060101010101" charset="-122"/>
                <a:cs typeface="幼圆" panose="02010509060101010101" charset="-122"/>
              </a:rPr>
              <a:t>息）。</a:t>
            </a:r>
            <a:endParaRPr sz="1700">
              <a:latin typeface="幼圆" panose="02010509060101010101" charset="-122"/>
              <a:cs typeface="幼圆" panose="02010509060101010101" charset="-122"/>
            </a:endParaRPr>
          </a:p>
          <a:p>
            <a:pPr marL="413385" marR="198755">
              <a:lnSpc>
                <a:spcPct val="80000"/>
              </a:lnSpc>
              <a:spcBef>
                <a:spcPts val="410"/>
              </a:spcBef>
            </a:pPr>
            <a:r>
              <a:rPr sz="1700" dirty="0">
                <a:latin typeface="幼圆" panose="02010509060101010101" charset="-122"/>
                <a:cs typeface="幼圆" panose="02010509060101010101" charset="-122"/>
              </a:rPr>
              <a:t>准确性：考虑是否有必</a:t>
            </a:r>
            <a:r>
              <a:rPr sz="1700" spc="-15" dirty="0">
                <a:latin typeface="幼圆" panose="02010509060101010101" charset="-122"/>
                <a:cs typeface="幼圆" panose="02010509060101010101" charset="-122"/>
              </a:rPr>
              <a:t>要</a:t>
            </a:r>
            <a:r>
              <a:rPr sz="1700" dirty="0">
                <a:latin typeface="幼圆" panose="02010509060101010101" charset="-122"/>
                <a:cs typeface="幼圆" panose="02010509060101010101" charset="-122"/>
              </a:rPr>
              <a:t>单独</a:t>
            </a:r>
            <a:r>
              <a:rPr sz="1700" spc="-15" dirty="0">
                <a:latin typeface="幼圆" panose="02010509060101010101" charset="-122"/>
                <a:cs typeface="幼圆" panose="02010509060101010101" charset="-122"/>
              </a:rPr>
              <a:t>或</a:t>
            </a:r>
            <a:r>
              <a:rPr sz="1700" dirty="0">
                <a:latin typeface="幼圆" panose="02010509060101010101" charset="-122"/>
                <a:cs typeface="幼圆" panose="02010509060101010101" charset="-122"/>
              </a:rPr>
              <a:t>与其</a:t>
            </a:r>
            <a:r>
              <a:rPr sz="1700" spc="-10" dirty="0">
                <a:latin typeface="幼圆" panose="02010509060101010101" charset="-122"/>
                <a:cs typeface="幼圆" panose="02010509060101010101" charset="-122"/>
              </a:rPr>
              <a:t>他</a:t>
            </a:r>
            <a:r>
              <a:rPr sz="1700" dirty="0">
                <a:latin typeface="Calibri" panose="020F0502020204030204"/>
                <a:cs typeface="Calibri" panose="020F0502020204030204"/>
              </a:rPr>
              <a:t>GHG</a:t>
            </a:r>
            <a:r>
              <a:rPr sz="1700" dirty="0">
                <a:latin typeface="幼圆" panose="02010509060101010101" charset="-122"/>
                <a:cs typeface="幼圆" panose="02010509060101010101" charset="-122"/>
              </a:rPr>
              <a:t>源</a:t>
            </a:r>
            <a:r>
              <a:rPr sz="1700" spc="-15" dirty="0">
                <a:latin typeface="幼圆" panose="02010509060101010101" charset="-122"/>
                <a:cs typeface="幼圆" panose="02010509060101010101" charset="-122"/>
              </a:rPr>
              <a:t>一</a:t>
            </a:r>
            <a:r>
              <a:rPr sz="1700" dirty="0">
                <a:latin typeface="幼圆" panose="02010509060101010101" charset="-122"/>
                <a:cs typeface="幼圆" panose="02010509060101010101" charset="-122"/>
              </a:rPr>
              <a:t>起纳</a:t>
            </a:r>
            <a:r>
              <a:rPr sz="1700" spc="-15" dirty="0">
                <a:latin typeface="幼圆" panose="02010509060101010101" charset="-122"/>
                <a:cs typeface="幼圆" panose="02010509060101010101" charset="-122"/>
              </a:rPr>
              <a:t>入</a:t>
            </a:r>
            <a:r>
              <a:rPr sz="1700" dirty="0">
                <a:latin typeface="幼圆" panose="02010509060101010101" charset="-122"/>
                <a:cs typeface="幼圆" panose="02010509060101010101" charset="-122"/>
              </a:rPr>
              <a:t>间接</a:t>
            </a:r>
            <a:r>
              <a:rPr sz="1700" spc="-15" dirty="0">
                <a:latin typeface="幼圆" panose="02010509060101010101" charset="-122"/>
                <a:cs typeface="幼圆" panose="02010509060101010101" charset="-122"/>
              </a:rPr>
              <a:t>排</a:t>
            </a:r>
            <a:r>
              <a:rPr sz="1700" dirty="0">
                <a:latin typeface="幼圆" panose="02010509060101010101" charset="-122"/>
                <a:cs typeface="幼圆" panose="02010509060101010101" charset="-122"/>
              </a:rPr>
              <a:t>放和</a:t>
            </a:r>
            <a:r>
              <a:rPr sz="1700" spc="-15" dirty="0">
                <a:latin typeface="幼圆" panose="02010509060101010101" charset="-122"/>
                <a:cs typeface="幼圆" panose="02010509060101010101" charset="-122"/>
              </a:rPr>
              <a:t>清</a:t>
            </a:r>
            <a:r>
              <a:rPr sz="1700" dirty="0">
                <a:latin typeface="幼圆" panose="02010509060101010101" charset="-122"/>
                <a:cs typeface="幼圆" panose="02010509060101010101" charset="-122"/>
              </a:rPr>
              <a:t>除，以 使</a:t>
            </a:r>
            <a:r>
              <a:rPr sz="1700" dirty="0">
                <a:latin typeface="Calibri" panose="020F0502020204030204"/>
                <a:cs typeface="Calibri" panose="020F0502020204030204"/>
              </a:rPr>
              <a:t>GHG</a:t>
            </a:r>
            <a:r>
              <a:rPr sz="1700" dirty="0">
                <a:latin typeface="幼圆" panose="02010509060101010101" charset="-122"/>
                <a:cs typeface="幼圆" panose="02010509060101010101" charset="-122"/>
              </a:rPr>
              <a:t>清单总量可合理地</a:t>
            </a:r>
            <a:r>
              <a:rPr sz="1700" spc="-15" dirty="0">
                <a:latin typeface="幼圆" panose="02010509060101010101" charset="-122"/>
                <a:cs typeface="幼圆" panose="02010509060101010101" charset="-122"/>
              </a:rPr>
              <a:t>消</a:t>
            </a:r>
            <a:r>
              <a:rPr sz="1700" dirty="0">
                <a:latin typeface="幼圆" panose="02010509060101010101" charset="-122"/>
                <a:cs typeface="幼圆" panose="02010509060101010101" charset="-122"/>
              </a:rPr>
              <a:t>除不</a:t>
            </a:r>
            <a:r>
              <a:rPr sz="1700" spc="-15" dirty="0">
                <a:latin typeface="幼圆" panose="02010509060101010101" charset="-122"/>
                <a:cs typeface="幼圆" panose="02010509060101010101" charset="-122"/>
              </a:rPr>
              <a:t>确</a:t>
            </a:r>
            <a:r>
              <a:rPr sz="1700" dirty="0">
                <a:latin typeface="幼圆" panose="02010509060101010101" charset="-122"/>
                <a:cs typeface="幼圆" panose="02010509060101010101" charset="-122"/>
              </a:rPr>
              <a:t>定性。</a:t>
            </a:r>
            <a:endParaRPr sz="1700">
              <a:latin typeface="幼圆" panose="02010509060101010101" charset="-122"/>
              <a:cs typeface="幼圆" panose="02010509060101010101" charset="-122"/>
            </a:endParaRPr>
          </a:p>
          <a:p>
            <a:pPr marL="413385" marR="176530">
              <a:lnSpc>
                <a:spcPct val="74000"/>
              </a:lnSpc>
              <a:spcBef>
                <a:spcPts val="650"/>
              </a:spcBef>
            </a:pPr>
            <a:r>
              <a:rPr sz="1700" spc="5" dirty="0">
                <a:latin typeface="幼圆" panose="02010509060101010101" charset="-122"/>
                <a:cs typeface="幼圆" panose="02010509060101010101" charset="-122"/>
              </a:rPr>
              <a:t>透明</a:t>
            </a:r>
            <a:r>
              <a:rPr sz="1700" spc="-5" dirty="0">
                <a:latin typeface="幼圆" panose="02010509060101010101" charset="-122"/>
                <a:cs typeface="幼圆" panose="02010509060101010101" charset="-122"/>
              </a:rPr>
              <a:t>性</a:t>
            </a:r>
            <a:r>
              <a:rPr sz="1700" spc="-10" dirty="0">
                <a:latin typeface="幼圆" panose="02010509060101010101" charset="-122"/>
                <a:cs typeface="幼圆" panose="02010509060101010101" charset="-122"/>
              </a:rPr>
              <a:t>：</a:t>
            </a:r>
            <a:r>
              <a:rPr sz="1700" spc="5" dirty="0">
                <a:latin typeface="幼圆" panose="02010509060101010101" charset="-122"/>
                <a:cs typeface="幼圆" panose="02010509060101010101" charset="-122"/>
              </a:rPr>
              <a:t>考虑</a:t>
            </a:r>
            <a:r>
              <a:rPr sz="1700" spc="-15" dirty="0">
                <a:latin typeface="幼圆" panose="02010509060101010101" charset="-122"/>
                <a:cs typeface="幼圆" panose="02010509060101010101" charset="-122"/>
              </a:rPr>
              <a:t>在</a:t>
            </a:r>
            <a:r>
              <a:rPr sz="1700" spc="5" dirty="0">
                <a:latin typeface="幼圆" panose="02010509060101010101" charset="-122"/>
                <a:cs typeface="幼圆" panose="02010509060101010101" charset="-122"/>
              </a:rPr>
              <a:t>未披</a:t>
            </a:r>
            <a:r>
              <a:rPr sz="1700" spc="-5" dirty="0">
                <a:latin typeface="幼圆" panose="02010509060101010101" charset="-122"/>
                <a:cs typeface="幼圆" panose="02010509060101010101" charset="-122"/>
              </a:rPr>
              <a:t>露</a:t>
            </a:r>
            <a:r>
              <a:rPr sz="1700" spc="-10" dirty="0">
                <a:latin typeface="幼圆" panose="02010509060101010101" charset="-122"/>
                <a:cs typeface="幼圆" panose="02010509060101010101" charset="-122"/>
              </a:rPr>
              <a:t>和</a:t>
            </a:r>
            <a:r>
              <a:rPr sz="1700" spc="5" dirty="0">
                <a:latin typeface="幼圆" panose="02010509060101010101" charset="-122"/>
                <a:cs typeface="幼圆" panose="02010509060101010101" charset="-122"/>
              </a:rPr>
              <a:t>未提</a:t>
            </a:r>
            <a:r>
              <a:rPr sz="1700" spc="-15" dirty="0">
                <a:latin typeface="幼圆" panose="02010509060101010101" charset="-122"/>
                <a:cs typeface="幼圆" panose="02010509060101010101" charset="-122"/>
              </a:rPr>
              <a:t>供</a:t>
            </a:r>
            <a:r>
              <a:rPr sz="1700" spc="5" dirty="0">
                <a:latin typeface="幼圆" panose="02010509060101010101" charset="-122"/>
                <a:cs typeface="幼圆" panose="02010509060101010101" charset="-122"/>
              </a:rPr>
              <a:t>理由</a:t>
            </a:r>
            <a:r>
              <a:rPr sz="1700" spc="-5" dirty="0">
                <a:latin typeface="幼圆" panose="02010509060101010101" charset="-122"/>
                <a:cs typeface="幼圆" panose="02010509060101010101" charset="-122"/>
              </a:rPr>
              <a:t>的</a:t>
            </a:r>
            <a:r>
              <a:rPr sz="1700" spc="-10" dirty="0">
                <a:latin typeface="幼圆" panose="02010509060101010101" charset="-122"/>
                <a:cs typeface="幼圆" panose="02010509060101010101" charset="-122"/>
              </a:rPr>
              <a:t>情</a:t>
            </a:r>
            <a:r>
              <a:rPr sz="1700" spc="5" dirty="0">
                <a:latin typeface="幼圆" panose="02010509060101010101" charset="-122"/>
                <a:cs typeface="幼圆" panose="02010509060101010101" charset="-122"/>
              </a:rPr>
              <a:t>况下</a:t>
            </a:r>
            <a:r>
              <a:rPr sz="1700" spc="-15" dirty="0">
                <a:latin typeface="幼圆" panose="02010509060101010101" charset="-122"/>
                <a:cs typeface="幼圆" panose="02010509060101010101" charset="-122"/>
              </a:rPr>
              <a:t>排</a:t>
            </a:r>
            <a:r>
              <a:rPr sz="1700" spc="5" dirty="0">
                <a:latin typeface="幼圆" panose="02010509060101010101" charset="-122"/>
                <a:cs typeface="幼圆" panose="02010509060101010101" charset="-122"/>
              </a:rPr>
              <a:t>除间</a:t>
            </a:r>
            <a:r>
              <a:rPr sz="1700" spc="-5" dirty="0">
                <a:latin typeface="幼圆" panose="02010509060101010101" charset="-122"/>
                <a:cs typeface="幼圆" panose="02010509060101010101" charset="-122"/>
              </a:rPr>
              <a:t>接</a:t>
            </a:r>
            <a:r>
              <a:rPr sz="1700" spc="-10" dirty="0">
                <a:latin typeface="幼圆" panose="02010509060101010101" charset="-122"/>
                <a:cs typeface="幼圆" panose="02010509060101010101" charset="-122"/>
              </a:rPr>
              <a:t>排</a:t>
            </a:r>
            <a:r>
              <a:rPr sz="1700" spc="5" dirty="0">
                <a:latin typeface="幼圆" panose="02010509060101010101" charset="-122"/>
                <a:cs typeface="幼圆" panose="02010509060101010101" charset="-122"/>
              </a:rPr>
              <a:t>放和</a:t>
            </a:r>
            <a:r>
              <a:rPr sz="1700" spc="-15" dirty="0">
                <a:latin typeface="幼圆" panose="02010509060101010101" charset="-122"/>
                <a:cs typeface="幼圆" panose="02010509060101010101" charset="-122"/>
              </a:rPr>
              <a:t>清</a:t>
            </a:r>
            <a:r>
              <a:rPr sz="1700" spc="5" dirty="0">
                <a:latin typeface="幼圆" panose="02010509060101010101" charset="-122"/>
                <a:cs typeface="幼圆" panose="02010509060101010101" charset="-122"/>
              </a:rPr>
              <a:t>除是</a:t>
            </a:r>
            <a:r>
              <a:rPr sz="1700" spc="-5" dirty="0">
                <a:latin typeface="幼圆" panose="02010509060101010101" charset="-122"/>
                <a:cs typeface="幼圆" panose="02010509060101010101" charset="-122"/>
              </a:rPr>
              <a:t>否</a:t>
            </a:r>
            <a:r>
              <a:rPr sz="1700" spc="-10" dirty="0">
                <a:latin typeface="幼圆" panose="02010509060101010101" charset="-122"/>
                <a:cs typeface="幼圆" panose="02010509060101010101" charset="-122"/>
              </a:rPr>
              <a:t>会</a:t>
            </a:r>
            <a:r>
              <a:rPr sz="1700" dirty="0">
                <a:latin typeface="幼圆" panose="02010509060101010101" charset="-122"/>
                <a:cs typeface="幼圆" panose="02010509060101010101" charset="-122"/>
              </a:rPr>
              <a:t>妨 </a:t>
            </a:r>
            <a:r>
              <a:rPr sz="1700" spc="5" dirty="0">
                <a:latin typeface="幼圆" panose="02010509060101010101" charset="-122"/>
                <a:cs typeface="幼圆" panose="02010509060101010101" charset="-122"/>
              </a:rPr>
              <a:t>碍目</a:t>
            </a:r>
            <a:r>
              <a:rPr sz="1700" spc="-5" dirty="0">
                <a:latin typeface="幼圆" panose="02010509060101010101" charset="-122"/>
                <a:cs typeface="幼圆" panose="02010509060101010101" charset="-122"/>
              </a:rPr>
              <a:t>标</a:t>
            </a:r>
            <a:r>
              <a:rPr sz="1700" spc="-10" dirty="0">
                <a:latin typeface="幼圆" panose="02010509060101010101" charset="-122"/>
                <a:cs typeface="幼圆" panose="02010509060101010101" charset="-122"/>
              </a:rPr>
              <a:t>用</a:t>
            </a:r>
            <a:r>
              <a:rPr sz="1700" spc="5" dirty="0">
                <a:latin typeface="幼圆" panose="02010509060101010101" charset="-122"/>
                <a:cs typeface="幼圆" panose="02010509060101010101" charset="-122"/>
              </a:rPr>
              <a:t>户有</a:t>
            </a:r>
            <a:r>
              <a:rPr sz="1700" spc="-15" dirty="0">
                <a:latin typeface="幼圆" panose="02010509060101010101" charset="-122"/>
                <a:cs typeface="幼圆" panose="02010509060101010101" charset="-122"/>
              </a:rPr>
              <a:t>合</a:t>
            </a:r>
            <a:r>
              <a:rPr sz="1700" spc="5" dirty="0">
                <a:latin typeface="幼圆" panose="02010509060101010101" charset="-122"/>
                <a:cs typeface="幼圆" panose="02010509060101010101" charset="-122"/>
              </a:rPr>
              <a:t>理信</a:t>
            </a:r>
            <a:r>
              <a:rPr sz="1700" spc="-5" dirty="0">
                <a:latin typeface="幼圆" panose="02010509060101010101" charset="-122"/>
                <a:cs typeface="幼圆" panose="02010509060101010101" charset="-122"/>
              </a:rPr>
              <a:t>心</a:t>
            </a:r>
            <a:r>
              <a:rPr sz="1700" spc="-10" dirty="0">
                <a:latin typeface="幼圆" panose="02010509060101010101" charset="-122"/>
                <a:cs typeface="幼圆" panose="02010509060101010101" charset="-122"/>
              </a:rPr>
              <a:t>地</a:t>
            </a:r>
            <a:r>
              <a:rPr sz="1700" spc="5" dirty="0">
                <a:latin typeface="幼圆" panose="02010509060101010101" charset="-122"/>
                <a:cs typeface="幼圆" panose="02010509060101010101" charset="-122"/>
              </a:rPr>
              <a:t>做出</a:t>
            </a:r>
            <a:r>
              <a:rPr sz="1700" spc="-15" dirty="0">
                <a:latin typeface="幼圆" panose="02010509060101010101" charset="-122"/>
                <a:cs typeface="幼圆" panose="02010509060101010101" charset="-122"/>
              </a:rPr>
              <a:t>决</a:t>
            </a:r>
            <a:r>
              <a:rPr sz="1700" spc="5" dirty="0">
                <a:latin typeface="幼圆" panose="02010509060101010101" charset="-122"/>
                <a:cs typeface="幼圆" panose="02010509060101010101" charset="-122"/>
              </a:rPr>
              <a:t>定。</a:t>
            </a:r>
            <a:endParaRPr sz="1700">
              <a:latin typeface="幼圆" panose="02010509060101010101" charset="-122"/>
              <a:cs typeface="幼圆" panose="02010509060101010101" charset="-122"/>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428872" y="762126"/>
            <a:ext cx="5291455" cy="505460"/>
          </a:xfrm>
          <a:prstGeom prst="rect">
            <a:avLst/>
          </a:prstGeom>
        </p:spPr>
        <p:txBody>
          <a:bodyPr vert="horz" wrap="square" lIns="0" tIns="13335" rIns="0" bIns="0" rtlCol="0">
            <a:spAutoFit/>
          </a:bodyPr>
          <a:lstStyle/>
          <a:p>
            <a:pPr marL="12700">
              <a:lnSpc>
                <a:spcPct val="100000"/>
              </a:lnSpc>
              <a:spcBef>
                <a:spcPts val="105"/>
              </a:spcBef>
            </a:pPr>
            <a:r>
              <a:rPr spc="10" dirty="0"/>
              <a:t>确定</a:t>
            </a:r>
            <a:r>
              <a:rPr spc="-5" dirty="0"/>
              <a:t>主要的</a:t>
            </a:r>
            <a:r>
              <a:rPr spc="-10" dirty="0"/>
              <a:t>间</a:t>
            </a:r>
            <a:r>
              <a:rPr spc="15" dirty="0"/>
              <a:t>接</a:t>
            </a:r>
            <a:r>
              <a:rPr spc="-5" dirty="0">
                <a:latin typeface="Calibri" panose="020F0502020204030204"/>
                <a:cs typeface="Calibri" panose="020F0502020204030204"/>
              </a:rPr>
              <a:t>GHG</a:t>
            </a:r>
            <a:r>
              <a:rPr spc="-5" dirty="0"/>
              <a:t>排放</a:t>
            </a:r>
            <a:r>
              <a:rPr spc="-10" dirty="0"/>
              <a:t>过程</a:t>
            </a:r>
            <a:endParaRPr spc="-10" dirty="0"/>
          </a:p>
        </p:txBody>
      </p:sp>
      <p:sp>
        <p:nvSpPr>
          <p:cNvPr id="3" name="object 3"/>
          <p:cNvSpPr/>
          <p:nvPr/>
        </p:nvSpPr>
        <p:spPr>
          <a:xfrm>
            <a:off x="2072640" y="1682495"/>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29839" y="2007107"/>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987039" y="2299716"/>
            <a:ext cx="140208" cy="141732"/>
          </a:xfrm>
          <a:prstGeom prst="rect">
            <a:avLst/>
          </a:prstGeom>
          <a:blipFill>
            <a:blip r:embed="rId4" cstate="print"/>
            <a:stretch>
              <a:fillRect/>
            </a:stretch>
          </a:blipFill>
        </p:spPr>
        <p:txBody>
          <a:bodyPr wrap="square" lIns="0" tIns="0" rIns="0" bIns="0" rtlCol="0"/>
          <a:lstStyle/>
          <a:p/>
        </p:txBody>
      </p:sp>
      <p:sp>
        <p:nvSpPr>
          <p:cNvPr id="6" name="object 6"/>
          <p:cNvSpPr/>
          <p:nvPr/>
        </p:nvSpPr>
        <p:spPr>
          <a:xfrm>
            <a:off x="2529839" y="2577083"/>
            <a:ext cx="152400" cy="160020"/>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2987039" y="2886455"/>
            <a:ext cx="140208" cy="141732"/>
          </a:xfrm>
          <a:prstGeom prst="rect">
            <a:avLst/>
          </a:prstGeom>
          <a:blipFill>
            <a:blip r:embed="rId4" cstate="print"/>
            <a:stretch>
              <a:fillRect/>
            </a:stretch>
          </a:blipFill>
        </p:spPr>
        <p:txBody>
          <a:bodyPr wrap="square" lIns="0" tIns="0" rIns="0" bIns="0" rtlCol="0"/>
          <a:lstStyle/>
          <a:p/>
        </p:txBody>
      </p:sp>
      <p:sp>
        <p:nvSpPr>
          <p:cNvPr id="8" name="object 8"/>
          <p:cNvSpPr/>
          <p:nvPr/>
        </p:nvSpPr>
        <p:spPr>
          <a:xfrm>
            <a:off x="2529839" y="3366515"/>
            <a:ext cx="152400" cy="160020"/>
          </a:xfrm>
          <a:prstGeom prst="rect">
            <a:avLst/>
          </a:prstGeom>
          <a:blipFill>
            <a:blip r:embed="rId3" cstate="print"/>
            <a:stretch>
              <a:fillRect/>
            </a:stretch>
          </a:blipFill>
        </p:spPr>
        <p:txBody>
          <a:bodyPr wrap="square" lIns="0" tIns="0" rIns="0" bIns="0" rtlCol="0"/>
          <a:lstStyle/>
          <a:p/>
        </p:txBody>
      </p:sp>
      <p:sp>
        <p:nvSpPr>
          <p:cNvPr id="9" name="object 9"/>
          <p:cNvSpPr/>
          <p:nvPr/>
        </p:nvSpPr>
        <p:spPr>
          <a:xfrm>
            <a:off x="2987039" y="3675888"/>
            <a:ext cx="140208" cy="141731"/>
          </a:xfrm>
          <a:prstGeom prst="rect">
            <a:avLst/>
          </a:prstGeom>
          <a:blipFill>
            <a:blip r:embed="rId4" cstate="print"/>
            <a:stretch>
              <a:fillRect/>
            </a:stretch>
          </a:blipFill>
        </p:spPr>
        <p:txBody>
          <a:bodyPr wrap="square" lIns="0" tIns="0" rIns="0" bIns="0" rtlCol="0"/>
          <a:lstStyle/>
          <a:p/>
        </p:txBody>
      </p:sp>
      <p:sp>
        <p:nvSpPr>
          <p:cNvPr id="10" name="object 10"/>
          <p:cNvSpPr/>
          <p:nvPr/>
        </p:nvSpPr>
        <p:spPr>
          <a:xfrm>
            <a:off x="2529839" y="4155947"/>
            <a:ext cx="152400" cy="160019"/>
          </a:xfrm>
          <a:prstGeom prst="rect">
            <a:avLst/>
          </a:prstGeom>
          <a:blipFill>
            <a:blip r:embed="rId3" cstate="print"/>
            <a:stretch>
              <a:fillRect/>
            </a:stretch>
          </a:blipFill>
        </p:spPr>
        <p:txBody>
          <a:bodyPr wrap="square" lIns="0" tIns="0" rIns="0" bIns="0" rtlCol="0"/>
          <a:lstStyle/>
          <a:p/>
        </p:txBody>
      </p:sp>
      <p:sp>
        <p:nvSpPr>
          <p:cNvPr id="11" name="object 11"/>
          <p:cNvSpPr/>
          <p:nvPr/>
        </p:nvSpPr>
        <p:spPr>
          <a:xfrm>
            <a:off x="2987039" y="4448555"/>
            <a:ext cx="140208" cy="141731"/>
          </a:xfrm>
          <a:prstGeom prst="rect">
            <a:avLst/>
          </a:prstGeom>
          <a:blipFill>
            <a:blip r:embed="rId4" cstate="print"/>
            <a:stretch>
              <a:fillRect/>
            </a:stretch>
          </a:blipFill>
        </p:spPr>
        <p:txBody>
          <a:bodyPr wrap="square" lIns="0" tIns="0" rIns="0" bIns="0" rtlCol="0"/>
          <a:lstStyle/>
          <a:p/>
        </p:txBody>
      </p:sp>
      <p:sp>
        <p:nvSpPr>
          <p:cNvPr id="12" name="object 12"/>
          <p:cNvSpPr/>
          <p:nvPr/>
        </p:nvSpPr>
        <p:spPr>
          <a:xfrm>
            <a:off x="2529839" y="4725923"/>
            <a:ext cx="152400" cy="160019"/>
          </a:xfrm>
          <a:prstGeom prst="rect">
            <a:avLst/>
          </a:prstGeom>
          <a:blipFill>
            <a:blip r:embed="rId3" cstate="print"/>
            <a:stretch>
              <a:fillRect/>
            </a:stretch>
          </a:blipFill>
        </p:spPr>
        <p:txBody>
          <a:bodyPr wrap="square" lIns="0" tIns="0" rIns="0" bIns="0" rtlCol="0"/>
          <a:lstStyle/>
          <a:p/>
        </p:txBody>
      </p:sp>
      <p:sp>
        <p:nvSpPr>
          <p:cNvPr id="13" name="object 13"/>
          <p:cNvSpPr/>
          <p:nvPr/>
        </p:nvSpPr>
        <p:spPr>
          <a:xfrm>
            <a:off x="2987039" y="5018532"/>
            <a:ext cx="140208" cy="141731"/>
          </a:xfrm>
          <a:prstGeom prst="rect">
            <a:avLst/>
          </a:prstGeom>
          <a:blipFill>
            <a:blip r:embed="rId4" cstate="print"/>
            <a:stretch>
              <a:fillRect/>
            </a:stretch>
          </a:blipFill>
        </p:spPr>
        <p:txBody>
          <a:bodyPr wrap="square" lIns="0" tIns="0" rIns="0" bIns="0" rtlCol="0"/>
          <a:lstStyle/>
          <a:p/>
        </p:txBody>
      </p:sp>
      <p:sp>
        <p:nvSpPr>
          <p:cNvPr id="14" name="object 14"/>
          <p:cNvSpPr/>
          <p:nvPr/>
        </p:nvSpPr>
        <p:spPr>
          <a:xfrm>
            <a:off x="2529839" y="5295900"/>
            <a:ext cx="152400" cy="160019"/>
          </a:xfrm>
          <a:prstGeom prst="rect">
            <a:avLst/>
          </a:prstGeom>
          <a:blipFill>
            <a:blip r:embed="rId3" cstate="print"/>
            <a:stretch>
              <a:fillRect/>
            </a:stretch>
          </a:blipFill>
        </p:spPr>
        <p:txBody>
          <a:bodyPr wrap="square" lIns="0" tIns="0" rIns="0" bIns="0" rtlCol="0"/>
          <a:lstStyle/>
          <a:p/>
        </p:txBody>
      </p:sp>
      <p:sp>
        <p:nvSpPr>
          <p:cNvPr id="15" name="object 15"/>
          <p:cNvSpPr/>
          <p:nvPr/>
        </p:nvSpPr>
        <p:spPr>
          <a:xfrm>
            <a:off x="2987039" y="5605271"/>
            <a:ext cx="140208" cy="141731"/>
          </a:xfrm>
          <a:prstGeom prst="rect">
            <a:avLst/>
          </a:prstGeom>
          <a:blipFill>
            <a:blip r:embed="rId4" cstate="print"/>
            <a:stretch>
              <a:fillRect/>
            </a:stretch>
          </a:blipFill>
        </p:spPr>
        <p:txBody>
          <a:bodyPr wrap="square" lIns="0" tIns="0" rIns="0" bIns="0" rtlCol="0"/>
          <a:lstStyle/>
          <a:p/>
        </p:txBody>
      </p:sp>
      <p:sp>
        <p:nvSpPr>
          <p:cNvPr id="16" name="object 16"/>
          <p:cNvSpPr txBox="1"/>
          <p:nvPr/>
        </p:nvSpPr>
        <p:spPr>
          <a:xfrm>
            <a:off x="2403144" y="1558543"/>
            <a:ext cx="7528559" cy="4474845"/>
          </a:xfrm>
          <a:prstGeom prst="rect">
            <a:avLst/>
          </a:prstGeom>
        </p:spPr>
        <p:txBody>
          <a:bodyPr vert="horz" wrap="square" lIns="0" tIns="45085" rIns="0" bIns="0" rtlCol="0">
            <a:spAutoFit/>
          </a:bodyPr>
          <a:lstStyle/>
          <a:p>
            <a:pPr marL="12700">
              <a:lnSpc>
                <a:spcPct val="100000"/>
              </a:lnSpc>
              <a:spcBef>
                <a:spcPts val="355"/>
              </a:spcBef>
            </a:pPr>
            <a:r>
              <a:rPr sz="2000" b="1" dirty="0">
                <a:latin typeface="幼圆" panose="02010509060101010101" charset="-122"/>
                <a:cs typeface="幼圆" panose="02010509060101010101" charset="-122"/>
              </a:rPr>
              <a:t>评估间接</a:t>
            </a:r>
            <a:r>
              <a:rPr sz="2000" b="1" spc="-5" dirty="0">
                <a:latin typeface="幼圆" panose="02010509060101010101" charset="-122"/>
                <a:cs typeface="幼圆" panose="02010509060101010101" charset="-122"/>
              </a:rPr>
              <a:t>排放的</a:t>
            </a:r>
            <a:r>
              <a:rPr sz="2000" b="1" spc="5" dirty="0">
                <a:latin typeface="幼圆" panose="02010509060101010101" charset="-122"/>
                <a:cs typeface="幼圆" panose="02010509060101010101" charset="-122"/>
              </a:rPr>
              <a:t>主</a:t>
            </a:r>
            <a:r>
              <a:rPr sz="2000" b="1" dirty="0">
                <a:latin typeface="幼圆" panose="02010509060101010101" charset="-122"/>
                <a:cs typeface="幼圆" panose="02010509060101010101" charset="-122"/>
              </a:rPr>
              <a:t>要性</a:t>
            </a:r>
            <a:r>
              <a:rPr sz="2000" b="1" spc="-5" dirty="0">
                <a:latin typeface="幼圆" panose="02010509060101010101" charset="-122"/>
                <a:cs typeface="幼圆" panose="02010509060101010101" charset="-122"/>
              </a:rPr>
              <a:t>准则可</a:t>
            </a:r>
            <a:r>
              <a:rPr sz="2000" b="1" spc="5" dirty="0">
                <a:latin typeface="幼圆" panose="02010509060101010101" charset="-122"/>
                <a:cs typeface="幼圆" panose="02010509060101010101" charset="-122"/>
              </a:rPr>
              <a:t>能</a:t>
            </a:r>
            <a:r>
              <a:rPr sz="2000" b="1" dirty="0">
                <a:latin typeface="幼圆" panose="02010509060101010101" charset="-122"/>
                <a:cs typeface="幼圆" panose="02010509060101010101" charset="-122"/>
              </a:rPr>
              <a:t>包括</a:t>
            </a:r>
            <a:r>
              <a:rPr sz="2000" b="1" spc="-5" dirty="0">
                <a:latin typeface="幼圆" panose="02010509060101010101" charset="-122"/>
                <a:cs typeface="幼圆" panose="02010509060101010101" charset="-122"/>
              </a:rPr>
              <a:t>以下内</a:t>
            </a:r>
            <a:r>
              <a:rPr sz="2000" b="1" spc="5" dirty="0">
                <a:latin typeface="幼圆" panose="02010509060101010101" charset="-122"/>
                <a:cs typeface="幼圆" panose="02010509060101010101" charset="-122"/>
              </a:rPr>
              <a:t>容</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413385">
              <a:lnSpc>
                <a:spcPct val="100000"/>
              </a:lnSpc>
              <a:spcBef>
                <a:spcPts val="230"/>
              </a:spcBef>
            </a:pPr>
            <a:r>
              <a:rPr sz="1800" dirty="0">
                <a:latin typeface="幼圆" panose="02010509060101010101" charset="-122"/>
                <a:cs typeface="幼圆" panose="02010509060101010101" charset="-122"/>
              </a:rPr>
              <a:t>规模：</a:t>
            </a:r>
            <a:endParaRPr sz="1800">
              <a:latin typeface="幼圆" panose="02010509060101010101" charset="-122"/>
              <a:cs typeface="幼圆" panose="02010509060101010101" charset="-122"/>
            </a:endParaRPr>
          </a:p>
          <a:p>
            <a:pPr marL="812165">
              <a:lnSpc>
                <a:spcPct val="100000"/>
              </a:lnSpc>
              <a:spcBef>
                <a:spcPts val="200"/>
              </a:spcBef>
            </a:pPr>
            <a:r>
              <a:rPr sz="1600" spc="5" dirty="0">
                <a:solidFill>
                  <a:srgbClr val="0909C6"/>
                </a:solidFill>
                <a:latin typeface="幼圆" panose="02010509060101010101" charset="-122"/>
                <a:cs typeface="幼圆" panose="02010509060101010101" charset="-122"/>
              </a:rPr>
              <a:t>被</a:t>
            </a:r>
            <a:r>
              <a:rPr sz="1600" spc="-5" dirty="0">
                <a:solidFill>
                  <a:srgbClr val="0909C6"/>
                </a:solidFill>
                <a:latin typeface="幼圆" panose="02010509060101010101" charset="-122"/>
                <a:cs typeface="幼圆" panose="02010509060101010101" charset="-122"/>
              </a:rPr>
              <a:t>视为</a:t>
            </a:r>
            <a:r>
              <a:rPr sz="1600" spc="5" dirty="0">
                <a:solidFill>
                  <a:srgbClr val="0909C6"/>
                </a:solidFill>
                <a:latin typeface="幼圆" panose="02010509060101010101" charset="-122"/>
                <a:cs typeface="幼圆" panose="02010509060101010101" charset="-122"/>
              </a:rPr>
              <a:t>在</a:t>
            </a:r>
            <a:r>
              <a:rPr sz="1600" spc="-5" dirty="0">
                <a:solidFill>
                  <a:srgbClr val="0909C6"/>
                </a:solidFill>
                <a:latin typeface="幼圆" panose="02010509060101010101" charset="-122"/>
                <a:cs typeface="幼圆" panose="02010509060101010101" charset="-122"/>
              </a:rPr>
              <a:t>数量规</a:t>
            </a:r>
            <a:r>
              <a:rPr sz="1600" spc="5" dirty="0">
                <a:solidFill>
                  <a:srgbClr val="0909C6"/>
                </a:solidFill>
                <a:latin typeface="幼圆" panose="02010509060101010101" charset="-122"/>
                <a:cs typeface="幼圆" panose="02010509060101010101" charset="-122"/>
              </a:rPr>
              <a:t>模</a:t>
            </a:r>
            <a:r>
              <a:rPr sz="1600" spc="-5" dirty="0">
                <a:solidFill>
                  <a:srgbClr val="0909C6"/>
                </a:solidFill>
                <a:latin typeface="幼圆" panose="02010509060101010101" charset="-122"/>
                <a:cs typeface="幼圆" panose="02010509060101010101" charset="-122"/>
              </a:rPr>
              <a:t>上较</a:t>
            </a:r>
            <a:r>
              <a:rPr sz="1600" spc="5" dirty="0">
                <a:solidFill>
                  <a:srgbClr val="0909C6"/>
                </a:solidFill>
                <a:latin typeface="幼圆" panose="02010509060101010101" charset="-122"/>
                <a:cs typeface="幼圆" panose="02010509060101010101" charset="-122"/>
              </a:rPr>
              <a:t>大</a:t>
            </a:r>
            <a:r>
              <a:rPr sz="1600" spc="-5" dirty="0">
                <a:solidFill>
                  <a:srgbClr val="0909C6"/>
                </a:solidFill>
                <a:latin typeface="幼圆" panose="02010509060101010101" charset="-122"/>
                <a:cs typeface="幼圆" panose="02010509060101010101" charset="-122"/>
              </a:rPr>
              <a:t>的间接</a:t>
            </a:r>
            <a:r>
              <a:rPr sz="1600" spc="5" dirty="0">
                <a:solidFill>
                  <a:srgbClr val="0909C6"/>
                </a:solidFill>
                <a:latin typeface="幼圆" panose="02010509060101010101" charset="-122"/>
                <a:cs typeface="幼圆" panose="02010509060101010101" charset="-122"/>
              </a:rPr>
              <a:t>排</a:t>
            </a:r>
            <a:r>
              <a:rPr sz="1600" spc="-5" dirty="0">
                <a:solidFill>
                  <a:srgbClr val="0909C6"/>
                </a:solidFill>
                <a:latin typeface="幼圆" panose="02010509060101010101" charset="-122"/>
                <a:cs typeface="幼圆" panose="02010509060101010101" charset="-122"/>
              </a:rPr>
              <a:t>放或</a:t>
            </a:r>
            <a:r>
              <a:rPr sz="1600" spc="5" dirty="0">
                <a:solidFill>
                  <a:srgbClr val="0909C6"/>
                </a:solidFill>
                <a:latin typeface="幼圆" panose="02010509060101010101" charset="-122"/>
                <a:cs typeface="幼圆" panose="02010509060101010101" charset="-122"/>
              </a:rPr>
              <a:t>清</a:t>
            </a:r>
            <a:r>
              <a:rPr sz="1600" spc="-5" dirty="0">
                <a:solidFill>
                  <a:srgbClr val="0909C6"/>
                </a:solidFill>
                <a:latin typeface="幼圆" panose="02010509060101010101" charset="-122"/>
                <a:cs typeface="幼圆" panose="02010509060101010101" charset="-122"/>
              </a:rPr>
              <a:t>除。</a:t>
            </a:r>
            <a:endParaRPr sz="1600">
              <a:latin typeface="幼圆" panose="02010509060101010101" charset="-122"/>
              <a:cs typeface="幼圆" panose="02010509060101010101" charset="-122"/>
            </a:endParaRPr>
          </a:p>
          <a:p>
            <a:pPr marL="413385">
              <a:lnSpc>
                <a:spcPct val="100000"/>
              </a:lnSpc>
              <a:spcBef>
                <a:spcPts val="205"/>
              </a:spcBef>
            </a:pPr>
            <a:r>
              <a:rPr sz="1800" dirty="0">
                <a:latin typeface="幼圆" panose="02010509060101010101" charset="-122"/>
                <a:cs typeface="幼圆" panose="02010509060101010101" charset="-122"/>
              </a:rPr>
              <a:t>影响程度：</a:t>
            </a:r>
            <a:endParaRPr sz="1800">
              <a:latin typeface="幼圆" panose="02010509060101010101" charset="-122"/>
              <a:cs typeface="幼圆" panose="02010509060101010101" charset="-122"/>
            </a:endParaRPr>
          </a:p>
          <a:p>
            <a:pPr marL="812165">
              <a:lnSpc>
                <a:spcPts val="1760"/>
              </a:lnSpc>
              <a:spcBef>
                <a:spcPts val="335"/>
              </a:spcBef>
            </a:pPr>
            <a:r>
              <a:rPr sz="1600" dirty="0">
                <a:solidFill>
                  <a:srgbClr val="0909C6"/>
                </a:solidFill>
                <a:latin typeface="幼圆" panose="02010509060101010101" charset="-122"/>
                <a:cs typeface="幼圆" panose="02010509060101010101" charset="-122"/>
              </a:rPr>
              <a:t>组</a:t>
            </a:r>
            <a:r>
              <a:rPr sz="1600" spc="-5" dirty="0">
                <a:solidFill>
                  <a:srgbClr val="0909C6"/>
                </a:solidFill>
                <a:latin typeface="幼圆" panose="02010509060101010101" charset="-122"/>
                <a:cs typeface="幼圆" panose="02010509060101010101" charset="-122"/>
              </a:rPr>
              <a:t>织</a:t>
            </a:r>
            <a:r>
              <a:rPr sz="1600" spc="-10" dirty="0">
                <a:solidFill>
                  <a:srgbClr val="0909C6"/>
                </a:solidFill>
                <a:latin typeface="幼圆" panose="02010509060101010101" charset="-122"/>
                <a:cs typeface="幼圆" panose="02010509060101010101" charset="-122"/>
              </a:rPr>
              <a:t>有</a:t>
            </a:r>
            <a:r>
              <a:rPr sz="1600" dirty="0">
                <a:solidFill>
                  <a:srgbClr val="0909C6"/>
                </a:solidFill>
                <a:latin typeface="幼圆" panose="02010509060101010101" charset="-122"/>
                <a:cs typeface="幼圆" panose="02010509060101010101" charset="-122"/>
              </a:rPr>
              <a:t>能</a:t>
            </a:r>
            <a:r>
              <a:rPr sz="1600" spc="-5" dirty="0">
                <a:solidFill>
                  <a:srgbClr val="0909C6"/>
                </a:solidFill>
                <a:latin typeface="幼圆" panose="02010509060101010101" charset="-122"/>
                <a:cs typeface="幼圆" panose="02010509060101010101" charset="-122"/>
              </a:rPr>
              <a:t>力</a:t>
            </a:r>
            <a:r>
              <a:rPr sz="1600" spc="-10" dirty="0">
                <a:solidFill>
                  <a:srgbClr val="0909C6"/>
                </a:solidFill>
                <a:latin typeface="幼圆" panose="02010509060101010101" charset="-122"/>
                <a:cs typeface="幼圆" panose="02010509060101010101" charset="-122"/>
              </a:rPr>
              <a:t>监</a:t>
            </a:r>
            <a:r>
              <a:rPr sz="1600" spc="-5" dirty="0">
                <a:solidFill>
                  <a:srgbClr val="0909C6"/>
                </a:solidFill>
                <a:latin typeface="幼圆" panose="02010509060101010101" charset="-122"/>
                <a:cs typeface="幼圆" panose="02010509060101010101" charset="-122"/>
              </a:rPr>
              <a:t>测</a:t>
            </a:r>
            <a:r>
              <a:rPr sz="1600" dirty="0">
                <a:solidFill>
                  <a:srgbClr val="0909C6"/>
                </a:solidFill>
                <a:latin typeface="幼圆" panose="02010509060101010101" charset="-122"/>
                <a:cs typeface="幼圆" panose="02010509060101010101" charset="-122"/>
              </a:rPr>
              <a:t>和</a:t>
            </a:r>
            <a:r>
              <a:rPr sz="1600" spc="-5" dirty="0">
                <a:solidFill>
                  <a:srgbClr val="0909C6"/>
                </a:solidFill>
                <a:latin typeface="幼圆" panose="02010509060101010101" charset="-122"/>
                <a:cs typeface="幼圆" panose="02010509060101010101" charset="-122"/>
              </a:rPr>
              <a:t>减</a:t>
            </a:r>
            <a:r>
              <a:rPr sz="1600" spc="-10" dirty="0">
                <a:solidFill>
                  <a:srgbClr val="0909C6"/>
                </a:solidFill>
                <a:latin typeface="幼圆" panose="02010509060101010101" charset="-122"/>
                <a:cs typeface="幼圆" panose="02010509060101010101" charset="-122"/>
              </a:rPr>
              <a:t>轻</a:t>
            </a:r>
            <a:r>
              <a:rPr sz="1600" dirty="0">
                <a:solidFill>
                  <a:srgbClr val="0909C6"/>
                </a:solidFill>
                <a:latin typeface="幼圆" panose="02010509060101010101" charset="-122"/>
                <a:cs typeface="幼圆" panose="02010509060101010101" charset="-122"/>
              </a:rPr>
              <a:t>排</a:t>
            </a:r>
            <a:r>
              <a:rPr sz="1600" spc="-5" dirty="0">
                <a:solidFill>
                  <a:srgbClr val="0909C6"/>
                </a:solidFill>
                <a:latin typeface="幼圆" panose="02010509060101010101" charset="-122"/>
                <a:cs typeface="幼圆" panose="02010509060101010101" charset="-122"/>
              </a:rPr>
              <a:t>放</a:t>
            </a:r>
            <a:r>
              <a:rPr sz="1600" spc="-10" dirty="0">
                <a:solidFill>
                  <a:srgbClr val="0909C6"/>
                </a:solidFill>
                <a:latin typeface="幼圆" panose="02010509060101010101" charset="-122"/>
                <a:cs typeface="幼圆" panose="02010509060101010101" charset="-122"/>
              </a:rPr>
              <a:t>和</a:t>
            </a:r>
            <a:r>
              <a:rPr sz="1600" spc="-5" dirty="0">
                <a:solidFill>
                  <a:srgbClr val="0909C6"/>
                </a:solidFill>
                <a:latin typeface="幼圆" panose="02010509060101010101" charset="-122"/>
                <a:cs typeface="幼圆" panose="02010509060101010101" charset="-122"/>
              </a:rPr>
              <a:t>清</a:t>
            </a:r>
            <a:r>
              <a:rPr sz="1600" dirty="0">
                <a:solidFill>
                  <a:srgbClr val="0909C6"/>
                </a:solidFill>
                <a:latin typeface="幼圆" panose="02010509060101010101" charset="-122"/>
                <a:cs typeface="幼圆" panose="02010509060101010101" charset="-122"/>
              </a:rPr>
              <a:t>除</a:t>
            </a:r>
            <a:r>
              <a:rPr sz="1600" spc="-5" dirty="0">
                <a:solidFill>
                  <a:srgbClr val="0909C6"/>
                </a:solidFill>
                <a:latin typeface="幼圆" panose="02010509060101010101" charset="-122"/>
                <a:cs typeface="幼圆" panose="02010509060101010101" charset="-122"/>
              </a:rPr>
              <a:t>的</a:t>
            </a:r>
            <a:r>
              <a:rPr sz="1600" spc="-10" dirty="0">
                <a:solidFill>
                  <a:srgbClr val="0909C6"/>
                </a:solidFill>
                <a:latin typeface="幼圆" panose="02010509060101010101" charset="-122"/>
                <a:cs typeface="幼圆" panose="02010509060101010101" charset="-122"/>
              </a:rPr>
              <a:t>程</a:t>
            </a:r>
            <a:r>
              <a:rPr sz="1600" dirty="0">
                <a:solidFill>
                  <a:srgbClr val="0909C6"/>
                </a:solidFill>
                <a:latin typeface="幼圆" panose="02010509060101010101" charset="-122"/>
                <a:cs typeface="幼圆" panose="02010509060101010101" charset="-122"/>
              </a:rPr>
              <a:t>度</a:t>
            </a:r>
            <a:r>
              <a:rPr sz="1600" spc="-5" dirty="0">
                <a:solidFill>
                  <a:srgbClr val="0909C6"/>
                </a:solidFill>
                <a:latin typeface="幼圆" panose="02010509060101010101" charset="-122"/>
                <a:cs typeface="幼圆" panose="02010509060101010101" charset="-122"/>
              </a:rPr>
              <a:t>（</a:t>
            </a:r>
            <a:r>
              <a:rPr sz="1600" spc="-10" dirty="0">
                <a:solidFill>
                  <a:srgbClr val="0909C6"/>
                </a:solidFill>
                <a:latin typeface="幼圆" panose="02010509060101010101" charset="-122"/>
                <a:cs typeface="幼圆" panose="02010509060101010101" charset="-122"/>
              </a:rPr>
              <a:t>如</a:t>
            </a:r>
            <a:r>
              <a:rPr sz="1600" spc="-5" dirty="0">
                <a:solidFill>
                  <a:srgbClr val="0909C6"/>
                </a:solidFill>
                <a:latin typeface="幼圆" panose="02010509060101010101" charset="-122"/>
                <a:cs typeface="幼圆" panose="02010509060101010101" charset="-122"/>
              </a:rPr>
              <a:t>能</a:t>
            </a:r>
            <a:r>
              <a:rPr sz="1600" dirty="0">
                <a:solidFill>
                  <a:srgbClr val="0909C6"/>
                </a:solidFill>
                <a:latin typeface="幼圆" panose="02010509060101010101" charset="-122"/>
                <a:cs typeface="幼圆" panose="02010509060101010101" charset="-122"/>
              </a:rPr>
              <a:t>效</a:t>
            </a:r>
            <a:r>
              <a:rPr sz="1600" spc="-5" dirty="0">
                <a:solidFill>
                  <a:srgbClr val="0909C6"/>
                </a:solidFill>
                <a:latin typeface="幼圆" panose="02010509060101010101" charset="-122"/>
                <a:cs typeface="幼圆" panose="02010509060101010101" charset="-122"/>
              </a:rPr>
              <a:t>、</a:t>
            </a:r>
            <a:r>
              <a:rPr sz="1600" spc="-10" dirty="0">
                <a:solidFill>
                  <a:srgbClr val="0909C6"/>
                </a:solidFill>
                <a:latin typeface="幼圆" panose="02010509060101010101" charset="-122"/>
                <a:cs typeface="幼圆" panose="02010509060101010101" charset="-122"/>
              </a:rPr>
              <a:t>生</a:t>
            </a:r>
            <a:r>
              <a:rPr sz="1600" dirty="0">
                <a:solidFill>
                  <a:srgbClr val="0909C6"/>
                </a:solidFill>
                <a:latin typeface="幼圆" panose="02010509060101010101" charset="-122"/>
                <a:cs typeface="幼圆" panose="02010509060101010101" charset="-122"/>
              </a:rPr>
              <a:t>态</a:t>
            </a:r>
            <a:r>
              <a:rPr sz="1600" spc="-5" dirty="0">
                <a:solidFill>
                  <a:srgbClr val="0909C6"/>
                </a:solidFill>
                <a:latin typeface="幼圆" panose="02010509060101010101" charset="-122"/>
                <a:cs typeface="幼圆" panose="02010509060101010101" charset="-122"/>
              </a:rPr>
              <a:t>设</a:t>
            </a:r>
            <a:r>
              <a:rPr sz="1600" spc="-10" dirty="0">
                <a:solidFill>
                  <a:srgbClr val="0909C6"/>
                </a:solidFill>
                <a:latin typeface="幼圆" panose="02010509060101010101" charset="-122"/>
                <a:cs typeface="幼圆" panose="02010509060101010101" charset="-122"/>
              </a:rPr>
              <a:t>计</a:t>
            </a:r>
            <a:r>
              <a:rPr sz="1600" spc="-5" dirty="0">
                <a:solidFill>
                  <a:srgbClr val="0909C6"/>
                </a:solidFill>
                <a:latin typeface="幼圆" panose="02010509060101010101" charset="-122"/>
                <a:cs typeface="幼圆" panose="02010509060101010101" charset="-122"/>
              </a:rPr>
              <a:t>、</a:t>
            </a:r>
            <a:r>
              <a:rPr sz="1600" dirty="0">
                <a:solidFill>
                  <a:srgbClr val="0909C6"/>
                </a:solidFill>
                <a:latin typeface="幼圆" panose="02010509060101010101" charset="-122"/>
                <a:cs typeface="幼圆" panose="02010509060101010101" charset="-122"/>
              </a:rPr>
              <a:t>客</a:t>
            </a:r>
            <a:r>
              <a:rPr sz="1600" spc="-5" dirty="0">
                <a:solidFill>
                  <a:srgbClr val="0909C6"/>
                </a:solidFill>
                <a:latin typeface="幼圆" panose="02010509060101010101" charset="-122"/>
                <a:cs typeface="幼圆" panose="02010509060101010101" charset="-122"/>
              </a:rPr>
              <a:t>户</a:t>
            </a:r>
            <a:r>
              <a:rPr sz="1600" spc="-10" dirty="0">
                <a:solidFill>
                  <a:srgbClr val="0909C6"/>
                </a:solidFill>
                <a:latin typeface="幼圆" panose="02010509060101010101" charset="-122"/>
                <a:cs typeface="幼圆" panose="02010509060101010101" charset="-122"/>
              </a:rPr>
              <a:t>参</a:t>
            </a:r>
            <a:r>
              <a:rPr sz="1600" dirty="0">
                <a:solidFill>
                  <a:srgbClr val="0909C6"/>
                </a:solidFill>
                <a:latin typeface="幼圆" panose="02010509060101010101" charset="-122"/>
                <a:cs typeface="幼圆" panose="02010509060101010101" charset="-122"/>
              </a:rPr>
              <a:t>与</a:t>
            </a:r>
            <a:r>
              <a:rPr sz="1600" spc="-5" dirty="0">
                <a:solidFill>
                  <a:srgbClr val="0909C6"/>
                </a:solidFill>
                <a:latin typeface="幼圆" panose="02010509060101010101" charset="-122"/>
                <a:cs typeface="幼圆" panose="02010509060101010101" charset="-122"/>
              </a:rPr>
              <a:t>、</a:t>
            </a:r>
            <a:endParaRPr sz="1600">
              <a:latin typeface="幼圆" panose="02010509060101010101" charset="-122"/>
              <a:cs typeface="幼圆" panose="02010509060101010101" charset="-122"/>
            </a:endParaRPr>
          </a:p>
          <a:p>
            <a:pPr marL="812165">
              <a:lnSpc>
                <a:spcPts val="1760"/>
              </a:lnSpc>
            </a:pPr>
            <a:r>
              <a:rPr sz="1600" spc="5" dirty="0">
                <a:solidFill>
                  <a:srgbClr val="0909C6"/>
                </a:solidFill>
                <a:latin typeface="幼圆" panose="02010509060101010101" charset="-122"/>
                <a:cs typeface="幼圆" panose="02010509060101010101" charset="-122"/>
              </a:rPr>
              <a:t>职</a:t>
            </a:r>
            <a:r>
              <a:rPr sz="1600" spc="-5" dirty="0">
                <a:solidFill>
                  <a:srgbClr val="0909C6"/>
                </a:solidFill>
                <a:latin typeface="幼圆" panose="02010509060101010101" charset="-122"/>
                <a:cs typeface="幼圆" panose="02010509060101010101" charset="-122"/>
              </a:rPr>
              <a:t>权范</a:t>
            </a:r>
            <a:r>
              <a:rPr sz="1600" spc="5" dirty="0">
                <a:solidFill>
                  <a:srgbClr val="0909C6"/>
                </a:solidFill>
                <a:latin typeface="幼圆" panose="02010509060101010101" charset="-122"/>
                <a:cs typeface="幼圆" panose="02010509060101010101" charset="-122"/>
              </a:rPr>
              <a:t>围</a:t>
            </a:r>
            <a:r>
              <a:rPr sz="1600" spc="-5" dirty="0">
                <a:solidFill>
                  <a:srgbClr val="0909C6"/>
                </a:solidFill>
                <a:latin typeface="幼圆" panose="02010509060101010101" charset="-122"/>
                <a:cs typeface="幼圆" panose="02010509060101010101" charset="-122"/>
              </a:rPr>
              <a:t>）。</a:t>
            </a:r>
            <a:endParaRPr sz="1600">
              <a:latin typeface="幼圆" panose="02010509060101010101" charset="-122"/>
              <a:cs typeface="幼圆" panose="02010509060101010101" charset="-122"/>
            </a:endParaRPr>
          </a:p>
          <a:p>
            <a:pPr marL="413385">
              <a:lnSpc>
                <a:spcPct val="100000"/>
              </a:lnSpc>
              <a:spcBef>
                <a:spcPts val="205"/>
              </a:spcBef>
            </a:pPr>
            <a:r>
              <a:rPr sz="1800" dirty="0">
                <a:latin typeface="幼圆" panose="02010509060101010101" charset="-122"/>
                <a:cs typeface="幼圆" panose="02010509060101010101" charset="-122"/>
              </a:rPr>
              <a:t>风险或机遇：</a:t>
            </a:r>
            <a:endParaRPr sz="1800">
              <a:latin typeface="幼圆" panose="02010509060101010101" charset="-122"/>
              <a:cs typeface="幼圆" panose="02010509060101010101" charset="-122"/>
            </a:endParaRPr>
          </a:p>
          <a:p>
            <a:pPr marL="812165" marR="5080">
              <a:lnSpc>
                <a:spcPts val="1600"/>
              </a:lnSpc>
              <a:spcBef>
                <a:spcPts val="655"/>
              </a:spcBef>
            </a:pPr>
            <a:r>
              <a:rPr sz="1600" spc="5" dirty="0">
                <a:solidFill>
                  <a:srgbClr val="0909C6"/>
                </a:solidFill>
                <a:latin typeface="幼圆" panose="02010509060101010101" charset="-122"/>
                <a:cs typeface="幼圆" panose="02010509060101010101" charset="-122"/>
              </a:rPr>
              <a:t>间</a:t>
            </a:r>
            <a:r>
              <a:rPr sz="1600" spc="-5" dirty="0">
                <a:solidFill>
                  <a:srgbClr val="0909C6"/>
                </a:solidFill>
                <a:latin typeface="幼圆" panose="02010509060101010101" charset="-122"/>
                <a:cs typeface="幼圆" panose="02010509060101010101" charset="-122"/>
              </a:rPr>
              <a:t>接排</a:t>
            </a:r>
            <a:r>
              <a:rPr sz="1600" spc="5" dirty="0">
                <a:solidFill>
                  <a:srgbClr val="0909C6"/>
                </a:solidFill>
                <a:latin typeface="幼圆" panose="02010509060101010101" charset="-122"/>
                <a:cs typeface="幼圆" panose="02010509060101010101" charset="-122"/>
              </a:rPr>
              <a:t>放</a:t>
            </a:r>
            <a:r>
              <a:rPr sz="1600" spc="-5" dirty="0">
                <a:solidFill>
                  <a:srgbClr val="0909C6"/>
                </a:solidFill>
                <a:latin typeface="幼圆" panose="02010509060101010101" charset="-122"/>
                <a:cs typeface="幼圆" panose="02010509060101010101" charset="-122"/>
              </a:rPr>
              <a:t>或清除</a:t>
            </a:r>
            <a:r>
              <a:rPr sz="1600" spc="5" dirty="0">
                <a:solidFill>
                  <a:srgbClr val="0909C6"/>
                </a:solidFill>
                <a:latin typeface="幼圆" panose="02010509060101010101" charset="-122"/>
                <a:cs typeface="幼圆" panose="02010509060101010101" charset="-122"/>
              </a:rPr>
              <a:t>导</a:t>
            </a:r>
            <a:r>
              <a:rPr sz="1600" spc="-5" dirty="0">
                <a:solidFill>
                  <a:srgbClr val="0909C6"/>
                </a:solidFill>
                <a:latin typeface="幼圆" panose="02010509060101010101" charset="-122"/>
                <a:cs typeface="幼圆" panose="02010509060101010101" charset="-122"/>
              </a:rPr>
              <a:t>致组</a:t>
            </a:r>
            <a:r>
              <a:rPr sz="1600" spc="5" dirty="0">
                <a:solidFill>
                  <a:srgbClr val="0909C6"/>
                </a:solidFill>
                <a:latin typeface="幼圆" panose="02010509060101010101" charset="-122"/>
                <a:cs typeface="幼圆" panose="02010509060101010101" charset="-122"/>
              </a:rPr>
              <a:t>织</a:t>
            </a:r>
            <a:r>
              <a:rPr sz="1600" spc="-5" dirty="0">
                <a:solidFill>
                  <a:srgbClr val="0909C6"/>
                </a:solidFill>
                <a:latin typeface="幼圆" panose="02010509060101010101" charset="-122"/>
                <a:cs typeface="幼圆" panose="02010509060101010101" charset="-122"/>
              </a:rPr>
              <a:t>面临风</a:t>
            </a:r>
            <a:r>
              <a:rPr sz="1600" spc="5" dirty="0">
                <a:solidFill>
                  <a:srgbClr val="0909C6"/>
                </a:solidFill>
                <a:latin typeface="幼圆" panose="02010509060101010101" charset="-122"/>
                <a:cs typeface="幼圆" panose="02010509060101010101" charset="-122"/>
              </a:rPr>
              <a:t>险</a:t>
            </a:r>
            <a:r>
              <a:rPr sz="1600" spc="-5" dirty="0">
                <a:solidFill>
                  <a:srgbClr val="0909C6"/>
                </a:solidFill>
                <a:latin typeface="幼圆" panose="02010509060101010101" charset="-122"/>
                <a:cs typeface="幼圆" panose="02010509060101010101" charset="-122"/>
              </a:rPr>
              <a:t>（如</a:t>
            </a:r>
            <a:r>
              <a:rPr sz="1600" spc="5" dirty="0">
                <a:solidFill>
                  <a:srgbClr val="0909C6"/>
                </a:solidFill>
                <a:latin typeface="幼圆" panose="02010509060101010101" charset="-122"/>
                <a:cs typeface="幼圆" panose="02010509060101010101" charset="-122"/>
              </a:rPr>
              <a:t>金</a:t>
            </a:r>
            <a:r>
              <a:rPr sz="1600" spc="-5" dirty="0">
                <a:solidFill>
                  <a:srgbClr val="0909C6"/>
                </a:solidFill>
                <a:latin typeface="幼圆" panose="02010509060101010101" charset="-122"/>
                <a:cs typeface="幼圆" panose="02010509060101010101" charset="-122"/>
              </a:rPr>
              <a:t>融、监</a:t>
            </a:r>
            <a:r>
              <a:rPr sz="1600" spc="5" dirty="0">
                <a:solidFill>
                  <a:srgbClr val="0909C6"/>
                </a:solidFill>
                <a:latin typeface="幼圆" panose="02010509060101010101" charset="-122"/>
                <a:cs typeface="幼圆" panose="02010509060101010101" charset="-122"/>
              </a:rPr>
              <a:t>管</a:t>
            </a:r>
            <a:r>
              <a:rPr sz="1600" spc="-5" dirty="0">
                <a:solidFill>
                  <a:srgbClr val="0909C6"/>
                </a:solidFill>
                <a:latin typeface="幼圆" panose="02010509060101010101" charset="-122"/>
                <a:cs typeface="幼圆" panose="02010509060101010101" charset="-122"/>
              </a:rPr>
              <a:t>、供</a:t>
            </a:r>
            <a:r>
              <a:rPr sz="1600" spc="5" dirty="0">
                <a:solidFill>
                  <a:srgbClr val="0909C6"/>
                </a:solidFill>
                <a:latin typeface="幼圆" panose="02010509060101010101" charset="-122"/>
                <a:cs typeface="幼圆" panose="02010509060101010101" charset="-122"/>
              </a:rPr>
              <a:t>应</a:t>
            </a:r>
            <a:r>
              <a:rPr sz="1600" spc="-5" dirty="0">
                <a:solidFill>
                  <a:srgbClr val="0909C6"/>
                </a:solidFill>
                <a:latin typeface="幼圆" panose="02010509060101010101" charset="-122"/>
                <a:cs typeface="幼圆" panose="02010509060101010101" charset="-122"/>
              </a:rPr>
              <a:t>链、产</a:t>
            </a:r>
            <a:r>
              <a:rPr sz="1600" spc="5" dirty="0">
                <a:solidFill>
                  <a:srgbClr val="0909C6"/>
                </a:solidFill>
                <a:latin typeface="幼圆" panose="02010509060101010101" charset="-122"/>
                <a:cs typeface="幼圆" panose="02010509060101010101" charset="-122"/>
              </a:rPr>
              <a:t>品</a:t>
            </a:r>
            <a:r>
              <a:rPr sz="1600" spc="-5" dirty="0">
                <a:solidFill>
                  <a:srgbClr val="0909C6"/>
                </a:solidFill>
                <a:latin typeface="幼圆" panose="02010509060101010101" charset="-122"/>
                <a:cs typeface="幼圆" panose="02010509060101010101" charset="-122"/>
              </a:rPr>
              <a:t>和客</a:t>
            </a:r>
            <a:r>
              <a:rPr sz="1600" spc="5" dirty="0">
                <a:solidFill>
                  <a:srgbClr val="0909C6"/>
                </a:solidFill>
                <a:latin typeface="幼圆" panose="02010509060101010101" charset="-122"/>
                <a:cs typeface="幼圆" panose="02010509060101010101" charset="-122"/>
              </a:rPr>
              <a:t>户</a:t>
            </a:r>
            <a:r>
              <a:rPr sz="1600" spc="-5" dirty="0">
                <a:solidFill>
                  <a:srgbClr val="0909C6"/>
                </a:solidFill>
                <a:latin typeface="幼圆" panose="02010509060101010101" charset="-122"/>
                <a:cs typeface="幼圆" panose="02010509060101010101" charset="-122"/>
              </a:rPr>
              <a:t>、 </a:t>
            </a:r>
            <a:r>
              <a:rPr sz="1600" spc="5" dirty="0">
                <a:solidFill>
                  <a:srgbClr val="0909C6"/>
                </a:solidFill>
                <a:latin typeface="幼圆" panose="02010509060101010101" charset="-122"/>
                <a:cs typeface="幼圆" panose="02010509060101010101" charset="-122"/>
              </a:rPr>
              <a:t>诉</a:t>
            </a:r>
            <a:r>
              <a:rPr sz="1600" spc="-5" dirty="0">
                <a:solidFill>
                  <a:srgbClr val="0909C6"/>
                </a:solidFill>
                <a:latin typeface="幼圆" panose="02010509060101010101" charset="-122"/>
                <a:cs typeface="幼圆" panose="02010509060101010101" charset="-122"/>
              </a:rPr>
              <a:t>讼、</a:t>
            </a:r>
            <a:r>
              <a:rPr sz="1600" spc="5" dirty="0">
                <a:solidFill>
                  <a:srgbClr val="0909C6"/>
                </a:solidFill>
                <a:latin typeface="幼圆" panose="02010509060101010101" charset="-122"/>
                <a:cs typeface="幼圆" panose="02010509060101010101" charset="-122"/>
              </a:rPr>
              <a:t>声</a:t>
            </a:r>
            <a:r>
              <a:rPr sz="1600" spc="-5" dirty="0">
                <a:solidFill>
                  <a:srgbClr val="0909C6"/>
                </a:solidFill>
                <a:latin typeface="幼圆" panose="02010509060101010101" charset="-122"/>
                <a:cs typeface="幼圆" panose="02010509060101010101" charset="-122"/>
              </a:rPr>
              <a:t>誉风险</a:t>
            </a:r>
            <a:r>
              <a:rPr sz="1600" spc="5" dirty="0">
                <a:solidFill>
                  <a:srgbClr val="0909C6"/>
                </a:solidFill>
                <a:latin typeface="幼圆" panose="02010509060101010101" charset="-122"/>
                <a:cs typeface="幼圆" panose="02010509060101010101" charset="-122"/>
              </a:rPr>
              <a:t>等</a:t>
            </a:r>
            <a:r>
              <a:rPr sz="1600" spc="-5" dirty="0">
                <a:solidFill>
                  <a:srgbClr val="0909C6"/>
                </a:solidFill>
                <a:latin typeface="幼圆" panose="02010509060101010101" charset="-122"/>
                <a:cs typeface="幼圆" panose="02010509060101010101" charset="-122"/>
              </a:rPr>
              <a:t>气候</a:t>
            </a:r>
            <a:r>
              <a:rPr sz="1600" spc="5" dirty="0">
                <a:solidFill>
                  <a:srgbClr val="0909C6"/>
                </a:solidFill>
                <a:latin typeface="幼圆" panose="02010509060101010101" charset="-122"/>
                <a:cs typeface="幼圆" panose="02010509060101010101" charset="-122"/>
              </a:rPr>
              <a:t>相</a:t>
            </a:r>
            <a:r>
              <a:rPr sz="1600" spc="-5" dirty="0">
                <a:solidFill>
                  <a:srgbClr val="0909C6"/>
                </a:solidFill>
                <a:latin typeface="幼圆" panose="02010509060101010101" charset="-122"/>
                <a:cs typeface="幼圆" panose="02010509060101010101" charset="-122"/>
              </a:rPr>
              <a:t>关风险</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或商</a:t>
            </a:r>
            <a:r>
              <a:rPr sz="1600" spc="5" dirty="0">
                <a:solidFill>
                  <a:srgbClr val="0909C6"/>
                </a:solidFill>
                <a:latin typeface="幼圆" panose="02010509060101010101" charset="-122"/>
                <a:cs typeface="幼圆" panose="02010509060101010101" charset="-122"/>
              </a:rPr>
              <a:t>业</a:t>
            </a:r>
            <a:r>
              <a:rPr sz="1600" spc="-5" dirty="0">
                <a:solidFill>
                  <a:srgbClr val="0909C6"/>
                </a:solidFill>
                <a:latin typeface="幼圆" panose="02010509060101010101" charset="-122"/>
                <a:cs typeface="幼圆" panose="02010509060101010101" charset="-122"/>
              </a:rPr>
              <a:t>机遇（</a:t>
            </a:r>
            <a:r>
              <a:rPr sz="1600" spc="5" dirty="0">
                <a:solidFill>
                  <a:srgbClr val="0909C6"/>
                </a:solidFill>
                <a:latin typeface="幼圆" panose="02010509060101010101" charset="-122"/>
                <a:cs typeface="幼圆" panose="02010509060101010101" charset="-122"/>
              </a:rPr>
              <a:t>如</a:t>
            </a:r>
            <a:r>
              <a:rPr sz="1600" spc="-5" dirty="0">
                <a:solidFill>
                  <a:srgbClr val="0909C6"/>
                </a:solidFill>
                <a:latin typeface="幼圆" panose="02010509060101010101" charset="-122"/>
                <a:cs typeface="幼圆" panose="02010509060101010101" charset="-122"/>
              </a:rPr>
              <a:t>新市</a:t>
            </a:r>
            <a:r>
              <a:rPr sz="1600" spc="5" dirty="0">
                <a:solidFill>
                  <a:srgbClr val="0909C6"/>
                </a:solidFill>
                <a:latin typeface="幼圆" panose="02010509060101010101" charset="-122"/>
                <a:cs typeface="幼圆" panose="02010509060101010101" charset="-122"/>
              </a:rPr>
              <a:t>场</a:t>
            </a:r>
            <a:r>
              <a:rPr sz="1600" spc="-5" dirty="0">
                <a:solidFill>
                  <a:srgbClr val="0909C6"/>
                </a:solidFill>
                <a:latin typeface="幼圆" panose="02010509060101010101" charset="-122"/>
                <a:cs typeface="幼圆" panose="02010509060101010101" charset="-122"/>
              </a:rPr>
              <a:t>、新商</a:t>
            </a:r>
            <a:r>
              <a:rPr sz="1600" spc="5" dirty="0">
                <a:solidFill>
                  <a:srgbClr val="0909C6"/>
                </a:solidFill>
                <a:latin typeface="幼圆" panose="02010509060101010101" charset="-122"/>
                <a:cs typeface="幼圆" panose="02010509060101010101" charset="-122"/>
              </a:rPr>
              <a:t>业</a:t>
            </a:r>
            <a:r>
              <a:rPr sz="1600" spc="-5" dirty="0">
                <a:solidFill>
                  <a:srgbClr val="0909C6"/>
                </a:solidFill>
                <a:latin typeface="幼圆" panose="02010509060101010101" charset="-122"/>
                <a:cs typeface="幼圆" panose="02010509060101010101" charset="-122"/>
              </a:rPr>
              <a:t>模式</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a:t>
            </a:r>
            <a:endParaRPr sz="1600">
              <a:latin typeface="幼圆" panose="02010509060101010101" charset="-122"/>
              <a:cs typeface="幼圆" panose="02010509060101010101" charset="-122"/>
            </a:endParaRPr>
          </a:p>
          <a:p>
            <a:pPr marL="413385">
              <a:lnSpc>
                <a:spcPct val="100000"/>
              </a:lnSpc>
              <a:spcBef>
                <a:spcPts val="205"/>
              </a:spcBef>
            </a:pPr>
            <a:r>
              <a:rPr sz="1800" spc="-5" dirty="0">
                <a:latin typeface="幼圆" panose="02010509060101010101" charset="-122"/>
                <a:cs typeface="幼圆" panose="02010509060101010101" charset="-122"/>
              </a:rPr>
              <a:t>具体行业指南：</a:t>
            </a:r>
            <a:endParaRPr sz="1800">
              <a:latin typeface="幼圆" panose="02010509060101010101" charset="-122"/>
              <a:cs typeface="幼圆" panose="02010509060101010101" charset="-122"/>
            </a:endParaRPr>
          </a:p>
          <a:p>
            <a:pPr marL="812165">
              <a:lnSpc>
                <a:spcPct val="100000"/>
              </a:lnSpc>
              <a:spcBef>
                <a:spcPts val="200"/>
              </a:spcBef>
            </a:pPr>
            <a:r>
              <a:rPr sz="1600" spc="5" dirty="0">
                <a:solidFill>
                  <a:srgbClr val="0909C6"/>
                </a:solidFill>
                <a:latin typeface="幼圆" panose="02010509060101010101" charset="-122"/>
                <a:cs typeface="幼圆" panose="02010509060101010101" charset="-122"/>
              </a:rPr>
              <a:t>具体行业指</a:t>
            </a:r>
            <a:r>
              <a:rPr sz="1600" spc="-5" dirty="0">
                <a:solidFill>
                  <a:srgbClr val="0909C6"/>
                </a:solidFill>
                <a:latin typeface="幼圆" panose="02010509060101010101" charset="-122"/>
                <a:cs typeface="幼圆" panose="02010509060101010101" charset="-122"/>
              </a:rPr>
              <a:t>南规</a:t>
            </a:r>
            <a:r>
              <a:rPr sz="1600" spc="5" dirty="0">
                <a:solidFill>
                  <a:srgbClr val="0909C6"/>
                </a:solidFill>
                <a:latin typeface="幼圆" panose="02010509060101010101" charset="-122"/>
                <a:cs typeface="幼圆" panose="02010509060101010101" charset="-122"/>
              </a:rPr>
              <a:t>定</a:t>
            </a:r>
            <a:r>
              <a:rPr sz="1600" spc="-5" dirty="0">
                <a:solidFill>
                  <a:srgbClr val="0909C6"/>
                </a:solidFill>
                <a:latin typeface="幼圆" panose="02010509060101010101" charset="-122"/>
                <a:cs typeface="幼圆" panose="02010509060101010101" charset="-122"/>
              </a:rPr>
              <a:t>的被</a:t>
            </a:r>
            <a:r>
              <a:rPr sz="1600" spc="5" dirty="0">
                <a:solidFill>
                  <a:srgbClr val="0909C6"/>
                </a:solidFill>
                <a:latin typeface="幼圆" panose="02010509060101010101" charset="-122"/>
                <a:cs typeface="幼圆" panose="02010509060101010101" charset="-122"/>
              </a:rPr>
              <a:t>行</a:t>
            </a:r>
            <a:r>
              <a:rPr sz="1600" spc="-5" dirty="0">
                <a:solidFill>
                  <a:srgbClr val="0909C6"/>
                </a:solidFill>
                <a:latin typeface="幼圆" panose="02010509060101010101" charset="-122"/>
                <a:cs typeface="幼圆" panose="02010509060101010101" charset="-122"/>
              </a:rPr>
              <a:t>业视</a:t>
            </a:r>
            <a:r>
              <a:rPr sz="1600" spc="5" dirty="0">
                <a:solidFill>
                  <a:srgbClr val="0909C6"/>
                </a:solidFill>
                <a:latin typeface="幼圆" panose="02010509060101010101" charset="-122"/>
                <a:cs typeface="幼圆" panose="02010509060101010101" charset="-122"/>
              </a:rPr>
              <a:t>为</a:t>
            </a:r>
            <a:r>
              <a:rPr sz="1600" spc="-5" dirty="0">
                <a:solidFill>
                  <a:srgbClr val="0909C6"/>
                </a:solidFill>
                <a:latin typeface="幼圆" panose="02010509060101010101" charset="-122"/>
                <a:cs typeface="幼圆" panose="02010509060101010101" charset="-122"/>
              </a:rPr>
              <a:t>主要</a:t>
            </a:r>
            <a:r>
              <a:rPr sz="1600" spc="15" dirty="0">
                <a:solidFill>
                  <a:srgbClr val="0909C6"/>
                </a:solidFill>
                <a:latin typeface="幼圆" panose="02010509060101010101" charset="-122"/>
                <a:cs typeface="幼圆" panose="02010509060101010101" charset="-122"/>
              </a:rPr>
              <a:t>的</a:t>
            </a:r>
            <a:r>
              <a:rPr sz="1600" spc="-5" dirty="0">
                <a:solidFill>
                  <a:srgbClr val="0909C6"/>
                </a:solidFill>
                <a:latin typeface="Calibri" panose="020F0502020204030204"/>
                <a:cs typeface="Calibri" panose="020F0502020204030204"/>
              </a:rPr>
              <a:t>GHG</a:t>
            </a:r>
            <a:r>
              <a:rPr sz="1600" spc="5" dirty="0">
                <a:solidFill>
                  <a:srgbClr val="0909C6"/>
                </a:solidFill>
                <a:latin typeface="幼圆" panose="02010509060101010101" charset="-122"/>
                <a:cs typeface="幼圆" panose="02010509060101010101" charset="-122"/>
              </a:rPr>
              <a:t>排</a:t>
            </a:r>
            <a:r>
              <a:rPr sz="1600" spc="-5" dirty="0">
                <a:solidFill>
                  <a:srgbClr val="0909C6"/>
                </a:solidFill>
                <a:latin typeface="幼圆" panose="02010509060101010101" charset="-122"/>
                <a:cs typeface="幼圆" panose="02010509060101010101" charset="-122"/>
              </a:rPr>
              <a:t>放。</a:t>
            </a:r>
            <a:endParaRPr sz="1600">
              <a:latin typeface="幼圆" panose="02010509060101010101" charset="-122"/>
              <a:cs typeface="幼圆" panose="02010509060101010101" charset="-122"/>
            </a:endParaRPr>
          </a:p>
          <a:p>
            <a:pPr marL="413385">
              <a:lnSpc>
                <a:spcPct val="100000"/>
              </a:lnSpc>
              <a:spcBef>
                <a:spcPts val="210"/>
              </a:spcBef>
            </a:pPr>
            <a:r>
              <a:rPr sz="1800" dirty="0">
                <a:latin typeface="幼圆" panose="02010509060101010101" charset="-122"/>
                <a:cs typeface="幼圆" panose="02010509060101010101" charset="-122"/>
              </a:rPr>
              <a:t>外包：</a:t>
            </a:r>
            <a:endParaRPr sz="1800">
              <a:latin typeface="幼圆" panose="02010509060101010101" charset="-122"/>
              <a:cs typeface="幼圆" panose="02010509060101010101" charset="-122"/>
            </a:endParaRPr>
          </a:p>
          <a:p>
            <a:pPr marL="812165">
              <a:lnSpc>
                <a:spcPct val="100000"/>
              </a:lnSpc>
              <a:spcBef>
                <a:spcPts val="200"/>
              </a:spcBef>
            </a:pPr>
            <a:r>
              <a:rPr sz="1600" spc="5" dirty="0">
                <a:solidFill>
                  <a:srgbClr val="0909C6"/>
                </a:solidFill>
                <a:latin typeface="幼圆" panose="02010509060101010101" charset="-122"/>
                <a:cs typeface="幼圆" panose="02010509060101010101" charset="-122"/>
              </a:rPr>
              <a:t>外</a:t>
            </a:r>
            <a:r>
              <a:rPr sz="1600" spc="-5" dirty="0">
                <a:solidFill>
                  <a:srgbClr val="0909C6"/>
                </a:solidFill>
                <a:latin typeface="幼圆" panose="02010509060101010101" charset="-122"/>
                <a:cs typeface="幼圆" panose="02010509060101010101" charset="-122"/>
              </a:rPr>
              <a:t>包活</a:t>
            </a:r>
            <a:r>
              <a:rPr sz="1600" spc="5" dirty="0">
                <a:solidFill>
                  <a:srgbClr val="0909C6"/>
                </a:solidFill>
                <a:latin typeface="幼圆" panose="02010509060101010101" charset="-122"/>
                <a:cs typeface="幼圆" panose="02010509060101010101" charset="-122"/>
              </a:rPr>
              <a:t>动</a:t>
            </a:r>
            <a:r>
              <a:rPr sz="1600" spc="-5" dirty="0">
                <a:solidFill>
                  <a:srgbClr val="0909C6"/>
                </a:solidFill>
                <a:latin typeface="幼圆" panose="02010509060101010101" charset="-122"/>
                <a:cs typeface="幼圆" panose="02010509060101010101" charset="-122"/>
              </a:rPr>
              <a:t>产生的</a:t>
            </a:r>
            <a:r>
              <a:rPr sz="1600" spc="5" dirty="0">
                <a:solidFill>
                  <a:srgbClr val="0909C6"/>
                </a:solidFill>
                <a:latin typeface="幼圆" panose="02010509060101010101" charset="-122"/>
                <a:cs typeface="幼圆" panose="02010509060101010101" charset="-122"/>
              </a:rPr>
              <a:t>间</a:t>
            </a:r>
            <a:r>
              <a:rPr sz="1600" spc="-5" dirty="0">
                <a:solidFill>
                  <a:srgbClr val="0909C6"/>
                </a:solidFill>
                <a:latin typeface="幼圆" panose="02010509060101010101" charset="-122"/>
                <a:cs typeface="幼圆" panose="02010509060101010101" charset="-122"/>
              </a:rPr>
              <a:t>接排</a:t>
            </a:r>
            <a:r>
              <a:rPr sz="1600" spc="5" dirty="0">
                <a:solidFill>
                  <a:srgbClr val="0909C6"/>
                </a:solidFill>
                <a:latin typeface="幼圆" panose="02010509060101010101" charset="-122"/>
                <a:cs typeface="幼圆" panose="02010509060101010101" charset="-122"/>
              </a:rPr>
              <a:t>放</a:t>
            </a:r>
            <a:r>
              <a:rPr sz="1600" spc="-5" dirty="0">
                <a:solidFill>
                  <a:srgbClr val="0909C6"/>
                </a:solidFill>
                <a:latin typeface="幼圆" panose="02010509060101010101" charset="-122"/>
                <a:cs typeface="幼圆" panose="02010509060101010101" charset="-122"/>
              </a:rPr>
              <a:t>和清除</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这些</a:t>
            </a:r>
            <a:r>
              <a:rPr sz="1600" spc="5" dirty="0">
                <a:solidFill>
                  <a:srgbClr val="0909C6"/>
                </a:solidFill>
                <a:latin typeface="幼圆" panose="02010509060101010101" charset="-122"/>
                <a:cs typeface="幼圆" panose="02010509060101010101" charset="-122"/>
              </a:rPr>
              <a:t>外</a:t>
            </a:r>
            <a:r>
              <a:rPr sz="1600" spc="-5" dirty="0">
                <a:solidFill>
                  <a:srgbClr val="0909C6"/>
                </a:solidFill>
                <a:latin typeface="幼圆" panose="02010509060101010101" charset="-122"/>
                <a:cs typeface="幼圆" panose="02010509060101010101" charset="-122"/>
              </a:rPr>
              <a:t>包活动</a:t>
            </a:r>
            <a:r>
              <a:rPr sz="1600" spc="5" dirty="0">
                <a:solidFill>
                  <a:srgbClr val="0909C6"/>
                </a:solidFill>
                <a:latin typeface="幼圆" panose="02010509060101010101" charset="-122"/>
                <a:cs typeface="幼圆" panose="02010509060101010101" charset="-122"/>
              </a:rPr>
              <a:t>通</a:t>
            </a:r>
            <a:r>
              <a:rPr sz="1600" spc="-5" dirty="0">
                <a:solidFill>
                  <a:srgbClr val="0909C6"/>
                </a:solidFill>
                <a:latin typeface="幼圆" panose="02010509060101010101" charset="-122"/>
                <a:cs typeface="幼圆" panose="02010509060101010101" charset="-122"/>
              </a:rPr>
              <a:t>常是</a:t>
            </a:r>
            <a:r>
              <a:rPr sz="1600" spc="5" dirty="0">
                <a:solidFill>
                  <a:srgbClr val="0909C6"/>
                </a:solidFill>
                <a:latin typeface="幼圆" panose="02010509060101010101" charset="-122"/>
                <a:cs typeface="幼圆" panose="02010509060101010101" charset="-122"/>
              </a:rPr>
              <a:t>核</a:t>
            </a:r>
            <a:r>
              <a:rPr sz="1600" spc="-5" dirty="0">
                <a:solidFill>
                  <a:srgbClr val="0909C6"/>
                </a:solidFill>
                <a:latin typeface="幼圆" panose="02010509060101010101" charset="-122"/>
                <a:cs typeface="幼圆" panose="02010509060101010101" charset="-122"/>
              </a:rPr>
              <a:t>心业务</a:t>
            </a:r>
            <a:r>
              <a:rPr sz="1600" spc="5" dirty="0">
                <a:solidFill>
                  <a:srgbClr val="0909C6"/>
                </a:solidFill>
                <a:latin typeface="幼圆" panose="02010509060101010101" charset="-122"/>
                <a:cs typeface="幼圆" panose="02010509060101010101" charset="-122"/>
              </a:rPr>
              <a:t>活</a:t>
            </a:r>
            <a:r>
              <a:rPr sz="1600" spc="-5" dirty="0">
                <a:solidFill>
                  <a:srgbClr val="0909C6"/>
                </a:solidFill>
                <a:latin typeface="幼圆" panose="02010509060101010101" charset="-122"/>
                <a:cs typeface="幼圆" panose="02010509060101010101" charset="-122"/>
              </a:rPr>
              <a:t>动。</a:t>
            </a:r>
            <a:endParaRPr sz="1600">
              <a:latin typeface="幼圆" panose="02010509060101010101" charset="-122"/>
              <a:cs typeface="幼圆" panose="02010509060101010101" charset="-122"/>
            </a:endParaRPr>
          </a:p>
          <a:p>
            <a:pPr marL="413385">
              <a:lnSpc>
                <a:spcPct val="100000"/>
              </a:lnSpc>
              <a:spcBef>
                <a:spcPts val="205"/>
              </a:spcBef>
            </a:pPr>
            <a:r>
              <a:rPr sz="1800" dirty="0">
                <a:latin typeface="幼圆" panose="02010509060101010101" charset="-122"/>
                <a:cs typeface="幼圆" panose="02010509060101010101" charset="-122"/>
              </a:rPr>
              <a:t>员工参与度：</a:t>
            </a:r>
            <a:endParaRPr sz="1800">
              <a:latin typeface="幼圆" panose="02010509060101010101" charset="-122"/>
              <a:cs typeface="幼圆" panose="02010509060101010101" charset="-122"/>
            </a:endParaRPr>
          </a:p>
          <a:p>
            <a:pPr marL="812165" marR="5080">
              <a:lnSpc>
                <a:spcPts val="1600"/>
              </a:lnSpc>
              <a:spcBef>
                <a:spcPts val="655"/>
              </a:spcBef>
            </a:pPr>
            <a:r>
              <a:rPr sz="1600" spc="5" dirty="0">
                <a:solidFill>
                  <a:srgbClr val="0909C6"/>
                </a:solidFill>
                <a:latin typeface="幼圆" panose="02010509060101010101" charset="-122"/>
                <a:cs typeface="幼圆" panose="02010509060101010101" charset="-122"/>
              </a:rPr>
              <a:t>可</a:t>
            </a:r>
            <a:r>
              <a:rPr sz="1600" spc="-5" dirty="0">
                <a:solidFill>
                  <a:srgbClr val="0909C6"/>
                </a:solidFill>
                <a:latin typeface="幼圆" panose="02010509060101010101" charset="-122"/>
                <a:cs typeface="幼圆" panose="02010509060101010101" charset="-122"/>
              </a:rPr>
              <a:t>以激</a:t>
            </a:r>
            <a:r>
              <a:rPr sz="1600" spc="5" dirty="0">
                <a:solidFill>
                  <a:srgbClr val="0909C6"/>
                </a:solidFill>
                <a:latin typeface="幼圆" panose="02010509060101010101" charset="-122"/>
                <a:cs typeface="幼圆" panose="02010509060101010101" charset="-122"/>
              </a:rPr>
              <a:t>励</a:t>
            </a:r>
            <a:r>
              <a:rPr sz="1600" spc="-5" dirty="0">
                <a:solidFill>
                  <a:srgbClr val="0909C6"/>
                </a:solidFill>
                <a:latin typeface="幼圆" panose="02010509060101010101" charset="-122"/>
                <a:cs typeface="幼圆" panose="02010509060101010101" charset="-122"/>
              </a:rPr>
              <a:t>员工减</a:t>
            </a:r>
            <a:r>
              <a:rPr sz="1600" spc="5" dirty="0">
                <a:solidFill>
                  <a:srgbClr val="0909C6"/>
                </a:solidFill>
                <a:latin typeface="幼圆" panose="02010509060101010101" charset="-122"/>
                <a:cs typeface="幼圆" panose="02010509060101010101" charset="-122"/>
              </a:rPr>
              <a:t>少</a:t>
            </a:r>
            <a:r>
              <a:rPr sz="1600" spc="-5" dirty="0">
                <a:solidFill>
                  <a:srgbClr val="0909C6"/>
                </a:solidFill>
                <a:latin typeface="幼圆" panose="02010509060101010101" charset="-122"/>
                <a:cs typeface="幼圆" panose="02010509060101010101" charset="-122"/>
              </a:rPr>
              <a:t>能源</a:t>
            </a:r>
            <a:r>
              <a:rPr sz="1600" spc="5" dirty="0">
                <a:solidFill>
                  <a:srgbClr val="0909C6"/>
                </a:solidFill>
                <a:latin typeface="幼圆" panose="02010509060101010101" charset="-122"/>
                <a:cs typeface="幼圆" panose="02010509060101010101" charset="-122"/>
              </a:rPr>
              <a:t>使</a:t>
            </a:r>
            <a:r>
              <a:rPr sz="1600" spc="-5" dirty="0">
                <a:solidFill>
                  <a:srgbClr val="0909C6"/>
                </a:solidFill>
                <a:latin typeface="幼圆" panose="02010509060101010101" charset="-122"/>
                <a:cs typeface="幼圆" panose="02010509060101010101" charset="-122"/>
              </a:rPr>
              <a:t>用，或</a:t>
            </a:r>
            <a:r>
              <a:rPr sz="1600" spc="5" dirty="0">
                <a:solidFill>
                  <a:srgbClr val="0909C6"/>
                </a:solidFill>
                <a:latin typeface="幼圆" panose="02010509060101010101" charset="-122"/>
                <a:cs typeface="幼圆" panose="02010509060101010101" charset="-122"/>
              </a:rPr>
              <a:t>者</a:t>
            </a:r>
            <a:r>
              <a:rPr sz="1600" spc="-5" dirty="0">
                <a:solidFill>
                  <a:srgbClr val="0909C6"/>
                </a:solidFill>
                <a:latin typeface="幼圆" panose="02010509060101010101" charset="-122"/>
                <a:cs typeface="幼圆" panose="02010509060101010101" charset="-122"/>
              </a:rPr>
              <a:t>围绕</a:t>
            </a:r>
            <a:r>
              <a:rPr sz="1600" spc="5" dirty="0">
                <a:solidFill>
                  <a:srgbClr val="0909C6"/>
                </a:solidFill>
                <a:latin typeface="幼圆" panose="02010509060101010101" charset="-122"/>
                <a:cs typeface="幼圆" panose="02010509060101010101" charset="-122"/>
              </a:rPr>
              <a:t>气</a:t>
            </a:r>
            <a:r>
              <a:rPr sz="1600" spc="-5" dirty="0">
                <a:solidFill>
                  <a:srgbClr val="0909C6"/>
                </a:solidFill>
                <a:latin typeface="幼圆" panose="02010509060101010101" charset="-122"/>
                <a:cs typeface="幼圆" panose="02010509060101010101" charset="-122"/>
              </a:rPr>
              <a:t>候变化</a:t>
            </a:r>
            <a:r>
              <a:rPr sz="1600" spc="5" dirty="0">
                <a:solidFill>
                  <a:srgbClr val="0909C6"/>
                </a:solidFill>
                <a:latin typeface="幼圆" panose="02010509060101010101" charset="-122"/>
                <a:cs typeface="幼圆" panose="02010509060101010101" charset="-122"/>
              </a:rPr>
              <a:t>开</a:t>
            </a:r>
            <a:r>
              <a:rPr sz="1600" spc="-5" dirty="0">
                <a:solidFill>
                  <a:srgbClr val="0909C6"/>
                </a:solidFill>
                <a:latin typeface="幼圆" panose="02010509060101010101" charset="-122"/>
                <a:cs typeface="幼圆" panose="02010509060101010101" charset="-122"/>
              </a:rPr>
              <a:t>拓联</a:t>
            </a:r>
            <a:r>
              <a:rPr sz="1600" spc="5" dirty="0">
                <a:solidFill>
                  <a:srgbClr val="0909C6"/>
                </a:solidFill>
                <a:latin typeface="幼圆" panose="02010509060101010101" charset="-122"/>
                <a:cs typeface="幼圆" panose="02010509060101010101" charset="-122"/>
              </a:rPr>
              <a:t>合</a:t>
            </a:r>
            <a:r>
              <a:rPr sz="1600" spc="-5" dirty="0">
                <a:solidFill>
                  <a:srgbClr val="0909C6"/>
                </a:solidFill>
                <a:latin typeface="幼圆" panose="02010509060101010101" charset="-122"/>
                <a:cs typeface="幼圆" panose="02010509060101010101" charset="-122"/>
              </a:rPr>
              <a:t>团队精</a:t>
            </a:r>
            <a:r>
              <a:rPr sz="1600" spc="5" dirty="0">
                <a:solidFill>
                  <a:srgbClr val="0909C6"/>
                </a:solidFill>
                <a:latin typeface="幼圆" panose="02010509060101010101" charset="-122"/>
                <a:cs typeface="幼圆" panose="02010509060101010101" charset="-122"/>
              </a:rPr>
              <a:t>神</a:t>
            </a:r>
            <a:r>
              <a:rPr sz="1600" spc="-5" dirty="0">
                <a:solidFill>
                  <a:srgbClr val="0909C6"/>
                </a:solidFill>
                <a:latin typeface="幼圆" panose="02010509060101010101" charset="-122"/>
                <a:cs typeface="幼圆" panose="02010509060101010101" charset="-122"/>
              </a:rPr>
              <a:t>（如</a:t>
            </a:r>
            <a:r>
              <a:rPr sz="1600" spc="5" dirty="0">
                <a:solidFill>
                  <a:srgbClr val="0909C6"/>
                </a:solidFill>
                <a:latin typeface="幼圆" panose="02010509060101010101" charset="-122"/>
                <a:cs typeface="幼圆" panose="02010509060101010101" charset="-122"/>
              </a:rPr>
              <a:t>节</a:t>
            </a:r>
            <a:r>
              <a:rPr sz="1600" spc="-5" dirty="0">
                <a:solidFill>
                  <a:srgbClr val="0909C6"/>
                </a:solidFill>
                <a:latin typeface="幼圆" panose="02010509060101010101" charset="-122"/>
                <a:cs typeface="幼圆" panose="02010509060101010101" charset="-122"/>
              </a:rPr>
              <a:t>能 </a:t>
            </a:r>
            <a:r>
              <a:rPr sz="1600" spc="5" dirty="0">
                <a:solidFill>
                  <a:srgbClr val="0909C6"/>
                </a:solidFill>
                <a:latin typeface="幼圆" panose="02010509060101010101" charset="-122"/>
                <a:cs typeface="幼圆" panose="02010509060101010101" charset="-122"/>
              </a:rPr>
              <a:t>激</a:t>
            </a:r>
            <a:r>
              <a:rPr sz="1600" spc="-5" dirty="0">
                <a:solidFill>
                  <a:srgbClr val="0909C6"/>
                </a:solidFill>
                <a:latin typeface="幼圆" panose="02010509060101010101" charset="-122"/>
                <a:cs typeface="幼圆" panose="02010509060101010101" charset="-122"/>
              </a:rPr>
              <a:t>励、</a:t>
            </a:r>
            <a:r>
              <a:rPr sz="1600" spc="5" dirty="0">
                <a:solidFill>
                  <a:srgbClr val="0909C6"/>
                </a:solidFill>
                <a:latin typeface="幼圆" panose="02010509060101010101" charset="-122"/>
                <a:cs typeface="幼圆" panose="02010509060101010101" charset="-122"/>
              </a:rPr>
              <a:t>拼</a:t>
            </a:r>
            <a:r>
              <a:rPr sz="1600" spc="-5" dirty="0">
                <a:solidFill>
                  <a:srgbClr val="0909C6"/>
                </a:solidFill>
                <a:latin typeface="幼圆" panose="02010509060101010101" charset="-122"/>
                <a:cs typeface="幼圆" panose="02010509060101010101" charset="-122"/>
              </a:rPr>
              <a:t>车、内</a:t>
            </a:r>
            <a:r>
              <a:rPr sz="1600" spc="5" dirty="0">
                <a:solidFill>
                  <a:srgbClr val="0909C6"/>
                </a:solidFill>
                <a:latin typeface="幼圆" panose="02010509060101010101" charset="-122"/>
                <a:cs typeface="幼圆" panose="02010509060101010101" charset="-122"/>
              </a:rPr>
              <a:t>部</a:t>
            </a:r>
            <a:r>
              <a:rPr sz="1600" spc="-5" dirty="0">
                <a:solidFill>
                  <a:srgbClr val="0909C6"/>
                </a:solidFill>
                <a:latin typeface="幼圆" panose="02010509060101010101" charset="-122"/>
                <a:cs typeface="幼圆" panose="02010509060101010101" charset="-122"/>
              </a:rPr>
              <a:t>碳定</a:t>
            </a:r>
            <a:r>
              <a:rPr sz="1600" spc="5" dirty="0">
                <a:solidFill>
                  <a:srgbClr val="0909C6"/>
                </a:solidFill>
                <a:latin typeface="幼圆" panose="02010509060101010101" charset="-122"/>
                <a:cs typeface="幼圆" panose="02010509060101010101" charset="-122"/>
              </a:rPr>
              <a:t>价</a:t>
            </a:r>
            <a:r>
              <a:rPr sz="1600" spc="-5" dirty="0">
                <a:solidFill>
                  <a:srgbClr val="0909C6"/>
                </a:solidFill>
                <a:latin typeface="幼圆" panose="02010509060101010101" charset="-122"/>
                <a:cs typeface="幼圆" panose="02010509060101010101" charset="-122"/>
              </a:rPr>
              <a:t>）的间</a:t>
            </a:r>
            <a:r>
              <a:rPr sz="1600" spc="5" dirty="0">
                <a:solidFill>
                  <a:srgbClr val="0909C6"/>
                </a:solidFill>
                <a:latin typeface="幼圆" panose="02010509060101010101" charset="-122"/>
                <a:cs typeface="幼圆" panose="02010509060101010101" charset="-122"/>
              </a:rPr>
              <a:t>接</a:t>
            </a:r>
            <a:r>
              <a:rPr sz="1600" spc="-5" dirty="0">
                <a:solidFill>
                  <a:srgbClr val="0909C6"/>
                </a:solidFill>
                <a:latin typeface="幼圆" panose="02010509060101010101" charset="-122"/>
                <a:cs typeface="幼圆" panose="02010509060101010101" charset="-122"/>
              </a:rPr>
              <a:t>排放。</a:t>
            </a:r>
            <a:endParaRPr sz="1600">
              <a:latin typeface="幼圆" panose="02010509060101010101" charset="-122"/>
              <a:cs typeface="幼圆" panose="02010509060101010101" charset="-122"/>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352672" y="990726"/>
            <a:ext cx="5291455" cy="505460"/>
          </a:xfrm>
          <a:prstGeom prst="rect">
            <a:avLst/>
          </a:prstGeom>
        </p:spPr>
        <p:txBody>
          <a:bodyPr vert="horz" wrap="square" lIns="0" tIns="13335" rIns="0" bIns="0" rtlCol="0">
            <a:spAutoFit/>
          </a:bodyPr>
          <a:lstStyle/>
          <a:p>
            <a:pPr marL="12700">
              <a:lnSpc>
                <a:spcPct val="100000"/>
              </a:lnSpc>
              <a:spcBef>
                <a:spcPts val="105"/>
              </a:spcBef>
            </a:pPr>
            <a:r>
              <a:rPr spc="10" dirty="0"/>
              <a:t>确定</a:t>
            </a:r>
            <a:r>
              <a:rPr spc="-5" dirty="0"/>
              <a:t>主要的</a:t>
            </a:r>
            <a:r>
              <a:rPr spc="-10" dirty="0"/>
              <a:t>间</a:t>
            </a:r>
            <a:r>
              <a:rPr spc="15" dirty="0"/>
              <a:t>接</a:t>
            </a:r>
            <a:r>
              <a:rPr spc="-5" dirty="0">
                <a:latin typeface="Calibri" panose="020F0502020204030204"/>
                <a:cs typeface="Calibri" panose="020F0502020204030204"/>
              </a:rPr>
              <a:t>GHG</a:t>
            </a:r>
            <a:r>
              <a:rPr spc="-5" dirty="0"/>
              <a:t>排放</a:t>
            </a:r>
            <a:r>
              <a:rPr spc="-10" dirty="0"/>
              <a:t>过程</a:t>
            </a:r>
            <a:endParaRPr spc="-10" dirty="0"/>
          </a:p>
        </p:txBody>
      </p:sp>
      <p:sp>
        <p:nvSpPr>
          <p:cNvPr id="3" name="object 3"/>
          <p:cNvSpPr/>
          <p:nvPr/>
        </p:nvSpPr>
        <p:spPr>
          <a:xfrm>
            <a:off x="2032000" y="251561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489199" y="2867660"/>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489199" y="3745484"/>
            <a:ext cx="152400" cy="160020"/>
          </a:xfrm>
          <a:prstGeom prst="rect">
            <a:avLst/>
          </a:prstGeom>
          <a:blipFill>
            <a:blip r:embed="rId3" cstate="print"/>
            <a:stretch>
              <a:fillRect/>
            </a:stretch>
          </a:blipFill>
        </p:spPr>
        <p:txBody>
          <a:bodyPr wrap="square" lIns="0" tIns="0" rIns="0" bIns="0" rtlCol="0"/>
          <a:lstStyle/>
          <a:p/>
        </p:txBody>
      </p:sp>
      <p:sp>
        <p:nvSpPr>
          <p:cNvPr id="6" name="object 6"/>
          <p:cNvSpPr/>
          <p:nvPr/>
        </p:nvSpPr>
        <p:spPr>
          <a:xfrm>
            <a:off x="2489199" y="4074668"/>
            <a:ext cx="152400" cy="160020"/>
          </a:xfrm>
          <a:prstGeom prst="rect">
            <a:avLst/>
          </a:prstGeom>
          <a:blipFill>
            <a:blip r:embed="rId3" cstate="print"/>
            <a:stretch>
              <a:fillRect/>
            </a:stretch>
          </a:blipFill>
        </p:spPr>
        <p:txBody>
          <a:bodyPr wrap="square" lIns="0" tIns="0" rIns="0" bIns="0" rtlCol="0"/>
          <a:lstStyle/>
          <a:p/>
        </p:txBody>
      </p:sp>
      <p:sp>
        <p:nvSpPr>
          <p:cNvPr id="7" name="object 7"/>
          <p:cNvSpPr txBox="1"/>
          <p:nvPr/>
        </p:nvSpPr>
        <p:spPr>
          <a:xfrm>
            <a:off x="2362504" y="2362203"/>
            <a:ext cx="7717155" cy="1934845"/>
          </a:xfrm>
          <a:prstGeom prst="rect">
            <a:avLst/>
          </a:prstGeom>
        </p:spPr>
        <p:txBody>
          <a:bodyPr vert="horz" wrap="square" lIns="0" tIns="74930" rIns="0" bIns="0" rtlCol="0">
            <a:spAutoFit/>
          </a:bodyPr>
          <a:lstStyle/>
          <a:p>
            <a:pPr marL="12700">
              <a:lnSpc>
                <a:spcPct val="100000"/>
              </a:lnSpc>
              <a:spcBef>
                <a:spcPts val="590"/>
              </a:spcBef>
            </a:pPr>
            <a:r>
              <a:rPr sz="2000" b="1" spc="5" dirty="0">
                <a:latin typeface="幼圆" panose="02010509060101010101" charset="-122"/>
                <a:cs typeface="幼圆" panose="02010509060101010101" charset="-122"/>
              </a:rPr>
              <a:t>识别和评</a:t>
            </a:r>
            <a:r>
              <a:rPr sz="2000" b="1" spc="-5" dirty="0">
                <a:latin typeface="幼圆" panose="02010509060101010101" charset="-122"/>
                <a:cs typeface="幼圆" panose="02010509060101010101" charset="-122"/>
              </a:rPr>
              <a:t>估间</a:t>
            </a:r>
            <a:r>
              <a:rPr sz="2000" b="1" spc="5" dirty="0">
                <a:latin typeface="幼圆" panose="02010509060101010101" charset="-122"/>
                <a:cs typeface="幼圆" panose="02010509060101010101" charset="-122"/>
              </a:rPr>
              <a:t>接排</a:t>
            </a:r>
            <a:r>
              <a:rPr sz="2000" b="1" spc="-5" dirty="0">
                <a:latin typeface="幼圆" panose="02010509060101010101" charset="-122"/>
                <a:cs typeface="幼圆" panose="02010509060101010101" charset="-122"/>
              </a:rPr>
              <a:t>放</a:t>
            </a:r>
            <a:endParaRPr sz="2000">
              <a:latin typeface="幼圆" panose="02010509060101010101" charset="-122"/>
              <a:cs typeface="幼圆" panose="02010509060101010101" charset="-122"/>
            </a:endParaRPr>
          </a:p>
          <a:p>
            <a:pPr marL="413385" marR="5080">
              <a:lnSpc>
                <a:spcPct val="100000"/>
              </a:lnSpc>
              <a:spcBef>
                <a:spcPts val="440"/>
              </a:spcBef>
            </a:pPr>
            <a:r>
              <a:rPr sz="1800" dirty="0">
                <a:latin typeface="幼圆" panose="02010509060101010101" charset="-122"/>
                <a:cs typeface="幼圆" panose="02010509060101010101" charset="-122"/>
              </a:rPr>
              <a:t>对于每个间接排放类别，利用内部和外部专家、具体行业</a:t>
            </a:r>
            <a:r>
              <a:rPr sz="1800" spc="5" dirty="0">
                <a:latin typeface="幼圆" panose="02010509060101010101" charset="-122"/>
                <a:cs typeface="幼圆" panose="02010509060101010101" charset="-122"/>
              </a:rPr>
              <a:t>的</a:t>
            </a:r>
            <a:r>
              <a:rPr sz="1800" spc="5" dirty="0">
                <a:latin typeface="Calibri" panose="020F0502020204030204"/>
                <a:cs typeface="Calibri" panose="020F0502020204030204"/>
              </a:rPr>
              <a:t>G</a:t>
            </a:r>
            <a:r>
              <a:rPr sz="1800" spc="-5" dirty="0">
                <a:latin typeface="Calibri" panose="020F0502020204030204"/>
                <a:cs typeface="Calibri" panose="020F0502020204030204"/>
              </a:rPr>
              <a:t>HG</a:t>
            </a:r>
            <a:r>
              <a:rPr sz="1800" dirty="0">
                <a:latin typeface="幼圆" panose="02010509060101010101" charset="-122"/>
                <a:cs typeface="幼圆" panose="02010509060101010101" charset="-122"/>
              </a:rPr>
              <a:t>指南、文 件审核或第三方数据库等资源，将间接排放识别和评估作为一个筛选步 骤，无需详细计算。</a:t>
            </a:r>
            <a:endParaRPr sz="1800">
              <a:latin typeface="幼圆" panose="02010509060101010101" charset="-122"/>
              <a:cs typeface="幼圆" panose="02010509060101010101" charset="-122"/>
            </a:endParaRPr>
          </a:p>
          <a:p>
            <a:pPr marL="413385">
              <a:lnSpc>
                <a:spcPct val="100000"/>
              </a:lnSpc>
              <a:spcBef>
                <a:spcPts val="435"/>
              </a:spcBef>
            </a:pPr>
            <a:r>
              <a:rPr sz="1800" spc="-5" dirty="0">
                <a:latin typeface="幼圆" panose="02010509060101010101" charset="-122"/>
                <a:cs typeface="幼圆" panose="02010509060101010101" charset="-122"/>
              </a:rPr>
              <a:t>注：在此筛选步骤中，间</a:t>
            </a:r>
            <a:r>
              <a:rPr sz="1800" dirty="0">
                <a:latin typeface="幼圆" panose="02010509060101010101" charset="-122"/>
                <a:cs typeface="幼圆" panose="02010509060101010101" charset="-122"/>
              </a:rPr>
              <a:t>接</a:t>
            </a:r>
            <a:r>
              <a:rPr sz="1800" dirty="0">
                <a:latin typeface="Calibri" panose="020F0502020204030204"/>
                <a:cs typeface="Calibri" panose="020F0502020204030204"/>
              </a:rPr>
              <a:t>GHG</a:t>
            </a:r>
            <a:r>
              <a:rPr sz="1800" spc="-5" dirty="0">
                <a:latin typeface="幼圆" panose="02010509060101010101" charset="-122"/>
                <a:cs typeface="幼圆" panose="02010509060101010101" charset="-122"/>
              </a:rPr>
              <a:t>排放的规模值得特别关注。</a:t>
            </a:r>
            <a:endParaRPr sz="1800">
              <a:latin typeface="幼圆" panose="02010509060101010101" charset="-122"/>
              <a:cs typeface="幼圆" panose="02010509060101010101" charset="-122"/>
            </a:endParaRPr>
          </a:p>
          <a:p>
            <a:pPr marL="413385">
              <a:lnSpc>
                <a:spcPct val="100000"/>
              </a:lnSpc>
              <a:spcBef>
                <a:spcPts val="430"/>
              </a:spcBef>
            </a:pPr>
            <a:r>
              <a:rPr sz="1800" dirty="0">
                <a:latin typeface="幼圆" panose="02010509060101010101" charset="-122"/>
                <a:cs typeface="幼圆" panose="02010509060101010101" charset="-122"/>
              </a:rPr>
              <a:t>组织可绘制其价值链图，以确定类别和子类别范围内的间接排放。</a:t>
            </a:r>
            <a:endParaRPr sz="1800">
              <a:latin typeface="幼圆" panose="02010509060101010101" charset="-122"/>
              <a:cs typeface="幼圆" panose="02010509060101010101" charset="-122"/>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428872" y="762126"/>
            <a:ext cx="5291455" cy="505460"/>
          </a:xfrm>
          <a:prstGeom prst="rect">
            <a:avLst/>
          </a:prstGeom>
        </p:spPr>
        <p:txBody>
          <a:bodyPr vert="horz" wrap="square" lIns="0" tIns="13335" rIns="0" bIns="0" rtlCol="0">
            <a:spAutoFit/>
          </a:bodyPr>
          <a:lstStyle/>
          <a:p>
            <a:pPr marL="12700">
              <a:lnSpc>
                <a:spcPct val="100000"/>
              </a:lnSpc>
              <a:spcBef>
                <a:spcPts val="105"/>
              </a:spcBef>
            </a:pPr>
            <a:r>
              <a:rPr spc="10" dirty="0"/>
              <a:t>确定</a:t>
            </a:r>
            <a:r>
              <a:rPr spc="-5" dirty="0"/>
              <a:t>主要的</a:t>
            </a:r>
            <a:r>
              <a:rPr spc="-10" dirty="0"/>
              <a:t>间</a:t>
            </a:r>
            <a:r>
              <a:rPr spc="15" dirty="0"/>
              <a:t>接</a:t>
            </a:r>
            <a:r>
              <a:rPr spc="-5" dirty="0">
                <a:latin typeface="Calibri" panose="020F0502020204030204"/>
                <a:cs typeface="Calibri" panose="020F0502020204030204"/>
              </a:rPr>
              <a:t>GHG</a:t>
            </a:r>
            <a:r>
              <a:rPr spc="-5" dirty="0"/>
              <a:t>排放</a:t>
            </a:r>
            <a:r>
              <a:rPr spc="-10" dirty="0"/>
              <a:t>过程</a:t>
            </a:r>
            <a:endParaRPr spc="-10" dirty="0"/>
          </a:p>
        </p:txBody>
      </p:sp>
      <p:sp>
        <p:nvSpPr>
          <p:cNvPr id="3" name="object 3"/>
          <p:cNvSpPr/>
          <p:nvPr/>
        </p:nvSpPr>
        <p:spPr>
          <a:xfrm>
            <a:off x="2072640" y="17129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29839" y="2083307"/>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529839" y="2942844"/>
            <a:ext cx="152400" cy="160020"/>
          </a:xfrm>
          <a:prstGeom prst="rect">
            <a:avLst/>
          </a:prstGeom>
          <a:blipFill>
            <a:blip r:embed="rId3" cstate="print"/>
            <a:stretch>
              <a:fillRect/>
            </a:stretch>
          </a:blipFill>
        </p:spPr>
        <p:txBody>
          <a:bodyPr wrap="square" lIns="0" tIns="0" rIns="0" bIns="0" rtlCol="0"/>
          <a:lstStyle/>
          <a:p/>
        </p:txBody>
      </p:sp>
      <p:sp>
        <p:nvSpPr>
          <p:cNvPr id="6" name="object 6"/>
          <p:cNvSpPr/>
          <p:nvPr/>
        </p:nvSpPr>
        <p:spPr>
          <a:xfrm>
            <a:off x="2072640" y="3305555"/>
            <a:ext cx="178308" cy="178308"/>
          </a:xfrm>
          <a:prstGeom prst="rect">
            <a:avLst/>
          </a:prstGeom>
          <a:blipFill>
            <a:blip r:embed="rId2" cstate="print"/>
            <a:stretch>
              <a:fillRect/>
            </a:stretch>
          </a:blipFill>
        </p:spPr>
        <p:txBody>
          <a:bodyPr wrap="square" lIns="0" tIns="0" rIns="0" bIns="0" rtlCol="0"/>
          <a:lstStyle/>
          <a:p/>
        </p:txBody>
      </p:sp>
      <p:sp>
        <p:nvSpPr>
          <p:cNvPr id="7" name="object 7"/>
          <p:cNvSpPr/>
          <p:nvPr/>
        </p:nvSpPr>
        <p:spPr>
          <a:xfrm>
            <a:off x="2529839" y="4265676"/>
            <a:ext cx="152400" cy="160019"/>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2072640" y="4884420"/>
            <a:ext cx="178308" cy="178307"/>
          </a:xfrm>
          <a:prstGeom prst="rect">
            <a:avLst/>
          </a:prstGeom>
          <a:blipFill>
            <a:blip r:embed="rId2" cstate="print"/>
            <a:stretch>
              <a:fillRect/>
            </a:stretch>
          </a:blipFill>
        </p:spPr>
        <p:txBody>
          <a:bodyPr wrap="square" lIns="0" tIns="0" rIns="0" bIns="0" rtlCol="0"/>
          <a:lstStyle/>
          <a:p/>
        </p:txBody>
      </p:sp>
      <p:sp>
        <p:nvSpPr>
          <p:cNvPr id="9" name="object 9"/>
          <p:cNvSpPr/>
          <p:nvPr/>
        </p:nvSpPr>
        <p:spPr>
          <a:xfrm>
            <a:off x="2072640" y="5839967"/>
            <a:ext cx="178308" cy="178307"/>
          </a:xfrm>
          <a:prstGeom prst="rect">
            <a:avLst/>
          </a:prstGeom>
          <a:blipFill>
            <a:blip r:embed="rId2" cstate="print"/>
            <a:stretch>
              <a:fillRect/>
            </a:stretch>
          </a:blipFill>
        </p:spPr>
        <p:txBody>
          <a:bodyPr wrap="square" lIns="0" tIns="0" rIns="0" bIns="0" rtlCol="0"/>
          <a:lstStyle/>
          <a:p/>
        </p:txBody>
      </p:sp>
      <p:sp>
        <p:nvSpPr>
          <p:cNvPr id="10" name="object 10"/>
          <p:cNvSpPr txBox="1"/>
          <p:nvPr/>
        </p:nvSpPr>
        <p:spPr>
          <a:xfrm>
            <a:off x="2403144" y="1539202"/>
            <a:ext cx="7686675" cy="4576445"/>
          </a:xfrm>
          <a:prstGeom prst="rect">
            <a:avLst/>
          </a:prstGeom>
        </p:spPr>
        <p:txBody>
          <a:bodyPr vert="horz" wrap="square" lIns="0" tIns="95250" rIns="0" bIns="0" rtlCol="0">
            <a:spAutoFit/>
          </a:bodyPr>
          <a:lstStyle/>
          <a:p>
            <a:pPr marL="12700">
              <a:lnSpc>
                <a:spcPct val="100000"/>
              </a:lnSpc>
              <a:spcBef>
                <a:spcPts val="750"/>
              </a:spcBef>
            </a:pPr>
            <a:r>
              <a:rPr sz="2000" b="1" spc="5" dirty="0">
                <a:latin typeface="幼圆" panose="02010509060101010101" charset="-122"/>
                <a:cs typeface="幼圆" panose="02010509060101010101" charset="-122"/>
              </a:rPr>
              <a:t>应用准则</a:t>
            </a:r>
            <a:r>
              <a:rPr sz="2000" b="1" spc="-5" dirty="0">
                <a:latin typeface="幼圆" panose="02010509060101010101" charset="-122"/>
                <a:cs typeface="幼圆" panose="02010509060101010101" charset="-122"/>
              </a:rPr>
              <a:t>选择</a:t>
            </a:r>
            <a:r>
              <a:rPr sz="2000" b="1" spc="5" dirty="0">
                <a:latin typeface="幼圆" panose="02010509060101010101" charset="-122"/>
                <a:cs typeface="幼圆" panose="02010509060101010101" charset="-122"/>
              </a:rPr>
              <a:t>主要的间</a:t>
            </a:r>
            <a:r>
              <a:rPr sz="2000" b="1" spc="-5" dirty="0">
                <a:latin typeface="幼圆" panose="02010509060101010101" charset="-122"/>
                <a:cs typeface="幼圆" panose="02010509060101010101" charset="-122"/>
              </a:rPr>
              <a:t>接排放</a:t>
            </a:r>
            <a:endParaRPr sz="2000">
              <a:latin typeface="幼圆" panose="02010509060101010101" charset="-122"/>
              <a:cs typeface="幼圆" panose="02010509060101010101" charset="-122"/>
            </a:endParaRPr>
          </a:p>
          <a:p>
            <a:pPr marL="413385" marR="177800" algn="just">
              <a:lnSpc>
                <a:spcPct val="97000"/>
              </a:lnSpc>
              <a:spcBef>
                <a:spcPts val="655"/>
              </a:spcBef>
            </a:pPr>
            <a:r>
              <a:rPr sz="1800" dirty="0">
                <a:latin typeface="幼圆" panose="02010509060101010101" charset="-122"/>
                <a:cs typeface="幼圆" panose="02010509060101010101" charset="-122"/>
              </a:rPr>
              <a:t>组织通过应用事前确定的准则来确定间接排放和清除的主要性。在大多 数情况下，对间接排放或清除的某一具体源的准则的应用，可以明确确 定排放或清除是否是主要的。</a:t>
            </a:r>
            <a:endParaRPr sz="1800">
              <a:latin typeface="幼圆" panose="02010509060101010101" charset="-122"/>
              <a:cs typeface="幼圆" panose="02010509060101010101" charset="-122"/>
            </a:endParaRPr>
          </a:p>
          <a:p>
            <a:pPr marL="413385">
              <a:lnSpc>
                <a:spcPct val="100000"/>
              </a:lnSpc>
              <a:spcBef>
                <a:spcPts val="435"/>
              </a:spcBef>
            </a:pPr>
            <a:r>
              <a:rPr sz="1800" spc="-5" dirty="0">
                <a:latin typeface="幼圆" panose="02010509060101010101" charset="-122"/>
                <a:cs typeface="幼圆" panose="02010509060101010101" charset="-122"/>
              </a:rPr>
              <a:t>如单个排放源占间接总排放量</a:t>
            </a:r>
            <a:r>
              <a:rPr sz="1800" dirty="0">
                <a:latin typeface="幼圆" panose="02010509060101010101" charset="-122"/>
                <a:cs typeface="幼圆" panose="02010509060101010101" charset="-122"/>
              </a:rPr>
              <a:t>的</a:t>
            </a:r>
            <a:r>
              <a:rPr sz="1800" spc="-5" dirty="0">
                <a:latin typeface="Calibri" panose="020F0502020204030204"/>
                <a:cs typeface="Calibri" panose="020F0502020204030204"/>
              </a:rPr>
              <a:t>5%</a:t>
            </a:r>
            <a:r>
              <a:rPr sz="1800" spc="-5" dirty="0">
                <a:latin typeface="幼圆" panose="02010509060101010101" charset="-122"/>
                <a:cs typeface="幼圆" panose="02010509060101010101" charset="-122"/>
              </a:rPr>
              <a:t>以上，或其他表示</a:t>
            </a:r>
            <a:endParaRPr sz="1800">
              <a:latin typeface="幼圆" panose="02010509060101010101" charset="-122"/>
              <a:cs typeface="幼圆" panose="02010509060101010101" charset="-122"/>
            </a:endParaRPr>
          </a:p>
          <a:p>
            <a:pPr marL="12700" marR="5080" algn="just">
              <a:lnSpc>
                <a:spcPct val="97000"/>
              </a:lnSpc>
              <a:spcBef>
                <a:spcPts val="705"/>
              </a:spcBef>
            </a:pPr>
            <a:r>
              <a:rPr sz="2000" b="1" spc="5" dirty="0">
                <a:latin typeface="幼圆" panose="02010509060101010101" charset="-122"/>
                <a:cs typeface="幼圆" panose="02010509060101010101" charset="-122"/>
              </a:rPr>
              <a:t>在某些情</a:t>
            </a:r>
            <a:r>
              <a:rPr sz="2000" b="1" spc="-5" dirty="0">
                <a:latin typeface="幼圆" panose="02010509060101010101" charset="-122"/>
                <a:cs typeface="幼圆" panose="02010509060101010101" charset="-122"/>
              </a:rPr>
              <a:t>况下</a:t>
            </a:r>
            <a:r>
              <a:rPr sz="2000" b="1" spc="5" dirty="0">
                <a:latin typeface="幼圆" panose="02010509060101010101" charset="-122"/>
                <a:cs typeface="幼圆" panose="02010509060101010101" charset="-122"/>
              </a:rPr>
              <a:t>（即，如</a:t>
            </a:r>
            <a:r>
              <a:rPr sz="2000" b="1" spc="-5" dirty="0">
                <a:latin typeface="幼圆" panose="02010509060101010101" charset="-122"/>
                <a:cs typeface="幼圆" panose="02010509060101010101" charset="-122"/>
              </a:rPr>
              <a:t>果准</a:t>
            </a:r>
            <a:r>
              <a:rPr sz="2000" b="1" spc="5" dirty="0">
                <a:latin typeface="幼圆" panose="02010509060101010101" charset="-122"/>
                <a:cs typeface="幼圆" panose="02010509060101010101" charset="-122"/>
              </a:rPr>
              <a:t>则是定性</a:t>
            </a:r>
            <a:r>
              <a:rPr sz="2000" b="1" spc="-5" dirty="0">
                <a:latin typeface="幼圆" panose="02010509060101010101" charset="-122"/>
                <a:cs typeface="幼圆" panose="02010509060101010101" charset="-122"/>
              </a:rPr>
              <a:t>的而</a:t>
            </a:r>
            <a:r>
              <a:rPr sz="2000" b="1" spc="5" dirty="0">
                <a:latin typeface="幼圆" panose="02010509060101010101" charset="-122"/>
                <a:cs typeface="幼圆" panose="02010509060101010101" charset="-122"/>
              </a:rPr>
              <a:t>非定量的</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准则的应</a:t>
            </a:r>
            <a:r>
              <a:rPr sz="2000" b="1" spc="-5" dirty="0">
                <a:latin typeface="幼圆" panose="02010509060101010101" charset="-122"/>
                <a:cs typeface="幼圆" panose="02010509060101010101" charset="-122"/>
              </a:rPr>
              <a:t>用可 </a:t>
            </a:r>
            <a:r>
              <a:rPr sz="2000" b="1" spc="5" dirty="0">
                <a:latin typeface="幼圆" panose="02010509060101010101" charset="-122"/>
                <a:cs typeface="幼圆" panose="02010509060101010101" charset="-122"/>
              </a:rPr>
              <a:t>能无法明</a:t>
            </a:r>
            <a:r>
              <a:rPr sz="2000" b="1" spc="-5" dirty="0">
                <a:latin typeface="幼圆" panose="02010509060101010101" charset="-122"/>
                <a:cs typeface="幼圆" panose="02010509060101010101" charset="-122"/>
              </a:rPr>
              <a:t>显确</a:t>
            </a:r>
            <a:r>
              <a:rPr sz="2000" b="1" spc="5" dirty="0">
                <a:latin typeface="幼圆" panose="02010509060101010101" charset="-122"/>
                <a:cs typeface="幼圆" panose="02010509060101010101" charset="-122"/>
              </a:rPr>
              <a:t>定间接排</a:t>
            </a:r>
            <a:r>
              <a:rPr sz="2000" b="1" spc="-5" dirty="0">
                <a:latin typeface="幼圆" panose="02010509060101010101" charset="-122"/>
                <a:cs typeface="幼圆" panose="02010509060101010101" charset="-122"/>
              </a:rPr>
              <a:t>放或</a:t>
            </a:r>
            <a:r>
              <a:rPr sz="2000" b="1" spc="5" dirty="0">
                <a:latin typeface="幼圆" panose="02010509060101010101" charset="-122"/>
                <a:cs typeface="幼圆" panose="02010509060101010101" charset="-122"/>
              </a:rPr>
              <a:t>清除的源</a:t>
            </a:r>
            <a:r>
              <a:rPr sz="2000" b="1" spc="-5" dirty="0">
                <a:latin typeface="幼圆" panose="02010509060101010101" charset="-122"/>
                <a:cs typeface="幼圆" panose="02010509060101010101" charset="-122"/>
              </a:rPr>
              <a:t>是否</a:t>
            </a:r>
            <a:r>
              <a:rPr sz="2000" b="1" spc="5" dirty="0">
                <a:latin typeface="幼圆" panose="02010509060101010101" charset="-122"/>
                <a:cs typeface="幼圆" panose="02010509060101010101" charset="-122"/>
              </a:rPr>
              <a:t>是主要的</a:t>
            </a:r>
            <a:r>
              <a:rPr sz="2000" b="1" spc="-5" dirty="0">
                <a:latin typeface="幼圆" panose="02010509060101010101" charset="-122"/>
                <a:cs typeface="幼圆" panose="02010509060101010101" charset="-122"/>
              </a:rPr>
              <a:t>。因</a:t>
            </a:r>
            <a:r>
              <a:rPr sz="2000" b="1" spc="5" dirty="0">
                <a:latin typeface="幼圆" panose="02010509060101010101" charset="-122"/>
                <a:cs typeface="幼圆" panose="02010509060101010101" charset="-122"/>
              </a:rPr>
              <a:t>此，对准</a:t>
            </a:r>
            <a:r>
              <a:rPr sz="2000" b="1" spc="-5" dirty="0">
                <a:latin typeface="幼圆" panose="02010509060101010101" charset="-122"/>
                <a:cs typeface="幼圆" panose="02010509060101010101" charset="-122"/>
              </a:rPr>
              <a:t>则进 </a:t>
            </a:r>
            <a:r>
              <a:rPr sz="2000" b="1" spc="5" dirty="0">
                <a:latin typeface="幼圆" panose="02010509060101010101" charset="-122"/>
                <a:cs typeface="幼圆" panose="02010509060101010101" charset="-122"/>
              </a:rPr>
              <a:t>行更深入</a:t>
            </a:r>
            <a:r>
              <a:rPr sz="2000" b="1" spc="-5" dirty="0">
                <a:latin typeface="幼圆" panose="02010509060101010101" charset="-122"/>
                <a:cs typeface="幼圆" panose="02010509060101010101" charset="-122"/>
              </a:rPr>
              <a:t>的分</a:t>
            </a:r>
            <a:r>
              <a:rPr sz="2000" b="1" spc="5" dirty="0">
                <a:latin typeface="幼圆" panose="02010509060101010101" charset="-122"/>
                <a:cs typeface="幼圆" panose="02010509060101010101" charset="-122"/>
              </a:rPr>
              <a:t>析可能会</a:t>
            </a:r>
            <a:r>
              <a:rPr sz="2000" b="1" spc="-5" dirty="0">
                <a:latin typeface="幼圆" panose="02010509060101010101" charset="-122"/>
                <a:cs typeface="幼圆" panose="02010509060101010101" charset="-122"/>
              </a:rPr>
              <a:t>有所</a:t>
            </a:r>
            <a:r>
              <a:rPr sz="2000" b="1" spc="5" dirty="0">
                <a:latin typeface="幼圆" panose="02010509060101010101" charset="-122"/>
                <a:cs typeface="幼圆" panose="02010509060101010101" charset="-122"/>
              </a:rPr>
              <a:t>帮助</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413385">
              <a:lnSpc>
                <a:spcPts val="2090"/>
              </a:lnSpc>
              <a:spcBef>
                <a:spcPts val="585"/>
              </a:spcBef>
            </a:pPr>
            <a:r>
              <a:rPr sz="1800" spc="-5" dirty="0">
                <a:latin typeface="幼圆" panose="02010509060101010101" charset="-122"/>
                <a:cs typeface="幼圆" panose="02010509060101010101" charset="-122"/>
              </a:rPr>
              <a:t>示例：某间接排放源（如组织使用的货物）估计约占组织间接排放总量</a:t>
            </a:r>
            <a:endParaRPr sz="1800">
              <a:latin typeface="幼圆" panose="02010509060101010101" charset="-122"/>
              <a:cs typeface="幼圆" panose="02010509060101010101" charset="-122"/>
            </a:endParaRPr>
          </a:p>
          <a:p>
            <a:pPr marL="413385">
              <a:lnSpc>
                <a:spcPts val="2090"/>
              </a:lnSpc>
            </a:pPr>
            <a:r>
              <a:rPr sz="1800" dirty="0">
                <a:latin typeface="幼圆" panose="02010509060101010101" charset="-122"/>
                <a:cs typeface="幼圆" panose="02010509060101010101" charset="-122"/>
              </a:rPr>
              <a:t>的</a:t>
            </a:r>
            <a:r>
              <a:rPr sz="1800" spc="-5" dirty="0">
                <a:latin typeface="Calibri" panose="020F0502020204030204"/>
                <a:cs typeface="Calibri" panose="020F0502020204030204"/>
              </a:rPr>
              <a:t>10%</a:t>
            </a:r>
            <a:r>
              <a:rPr sz="1800" dirty="0">
                <a:latin typeface="幼圆" panose="02010509060101010101" charset="-122"/>
                <a:cs typeface="幼圆" panose="02010509060101010101" charset="-122"/>
              </a:rPr>
              <a:t>。获取相关数据的成本非常高，且排放量的准确性很差。</a:t>
            </a:r>
            <a:endParaRPr sz="1800">
              <a:latin typeface="幼圆" panose="02010509060101010101" charset="-122"/>
              <a:cs typeface="幼圆" panose="02010509060101010101" charset="-122"/>
            </a:endParaRPr>
          </a:p>
          <a:p>
            <a:pPr marL="12700" marR="5080" algn="just">
              <a:lnSpc>
                <a:spcPct val="97000"/>
              </a:lnSpc>
              <a:spcBef>
                <a:spcPts val="705"/>
              </a:spcBef>
            </a:pPr>
            <a:r>
              <a:rPr sz="2000" b="1" spc="5" dirty="0">
                <a:latin typeface="幼圆" panose="02010509060101010101" charset="-122"/>
                <a:cs typeface="幼圆" panose="02010509060101010101" charset="-122"/>
              </a:rPr>
              <a:t>组织应综</a:t>
            </a:r>
            <a:r>
              <a:rPr sz="2000" b="1" spc="-5" dirty="0">
                <a:latin typeface="幼圆" panose="02010509060101010101" charset="-122"/>
                <a:cs typeface="幼圆" panose="02010509060101010101" charset="-122"/>
              </a:rPr>
              <a:t>合评</a:t>
            </a:r>
            <a:r>
              <a:rPr sz="2000" b="1" spc="5" dirty="0">
                <a:latin typeface="幼圆" panose="02010509060101010101" charset="-122"/>
                <a:cs typeface="幼圆" panose="02010509060101010101" charset="-122"/>
              </a:rPr>
              <a:t>估规模的</a:t>
            </a:r>
            <a:r>
              <a:rPr sz="2000" b="1" spc="-5" dirty="0">
                <a:latin typeface="幼圆" panose="02010509060101010101" charset="-122"/>
                <a:cs typeface="幼圆" panose="02010509060101010101" charset="-122"/>
              </a:rPr>
              <a:t>准则</a:t>
            </a:r>
            <a:r>
              <a:rPr sz="2000" b="1" spc="5" dirty="0">
                <a:latin typeface="幼圆" panose="02010509060101010101" charset="-122"/>
                <a:cs typeface="幼圆" panose="02010509060101010101" charset="-122"/>
              </a:rPr>
              <a:t>与获得数</a:t>
            </a:r>
            <a:r>
              <a:rPr sz="2000" b="1" spc="-5" dirty="0">
                <a:latin typeface="幼圆" panose="02010509060101010101" charset="-122"/>
                <a:cs typeface="幼圆" panose="02010509060101010101" charset="-122"/>
              </a:rPr>
              <a:t>据的</a:t>
            </a:r>
            <a:r>
              <a:rPr sz="2000" b="1" spc="5" dirty="0">
                <a:latin typeface="幼圆" panose="02010509060101010101" charset="-122"/>
                <a:cs typeface="幼圆" panose="02010509060101010101" charset="-122"/>
              </a:rPr>
              <a:t>准确性和</a:t>
            </a:r>
            <a:r>
              <a:rPr sz="2000" b="1" spc="-5" dirty="0">
                <a:latin typeface="幼圆" panose="02010509060101010101" charset="-122"/>
                <a:cs typeface="幼圆" panose="02010509060101010101" charset="-122"/>
              </a:rPr>
              <a:t>成本</a:t>
            </a:r>
            <a:r>
              <a:rPr sz="2000" b="1" spc="5" dirty="0">
                <a:latin typeface="幼圆" panose="02010509060101010101" charset="-122"/>
                <a:cs typeface="幼圆" panose="02010509060101010101" charset="-122"/>
              </a:rPr>
              <a:t>，以及其</a:t>
            </a:r>
            <a:r>
              <a:rPr sz="2000" b="1" spc="-5" dirty="0">
                <a:latin typeface="幼圆" panose="02010509060101010101" charset="-122"/>
                <a:cs typeface="幼圆" panose="02010509060101010101" charset="-122"/>
              </a:rPr>
              <a:t>他准 </a:t>
            </a:r>
            <a:r>
              <a:rPr sz="2000" b="1" spc="5" dirty="0">
                <a:latin typeface="幼圆" panose="02010509060101010101" charset="-122"/>
                <a:cs typeface="幼圆" panose="02010509060101010101" charset="-122"/>
              </a:rPr>
              <a:t>则（如风</a:t>
            </a:r>
            <a:r>
              <a:rPr sz="2000" b="1" spc="-5" dirty="0">
                <a:latin typeface="幼圆" panose="02010509060101010101" charset="-122"/>
                <a:cs typeface="幼圆" panose="02010509060101010101" charset="-122"/>
              </a:rPr>
              <a:t>险和</a:t>
            </a:r>
            <a:r>
              <a:rPr sz="2000" b="1" spc="5" dirty="0">
                <a:latin typeface="幼圆" panose="02010509060101010101" charset="-122"/>
                <a:cs typeface="幼圆" panose="02010509060101010101" charset="-122"/>
              </a:rPr>
              <a:t>机会、目</a:t>
            </a:r>
            <a:r>
              <a:rPr sz="2000" b="1" spc="-5" dirty="0">
                <a:latin typeface="幼圆" panose="02010509060101010101" charset="-122"/>
                <a:cs typeface="幼圆" panose="02010509060101010101" charset="-122"/>
              </a:rPr>
              <a:t>标用</a:t>
            </a:r>
            <a:r>
              <a:rPr sz="2000" b="1" spc="5" dirty="0">
                <a:latin typeface="幼圆" panose="02010509060101010101" charset="-122"/>
                <a:cs typeface="幼圆" panose="02010509060101010101" charset="-122"/>
              </a:rPr>
              <a:t>户的需求</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以确定间</a:t>
            </a:r>
            <a:r>
              <a:rPr sz="2000" b="1" spc="-5" dirty="0">
                <a:latin typeface="幼圆" panose="02010509060101010101" charset="-122"/>
                <a:cs typeface="幼圆" panose="02010509060101010101" charset="-122"/>
              </a:rPr>
              <a:t>接排</a:t>
            </a:r>
            <a:r>
              <a:rPr sz="2000" b="1" spc="5" dirty="0">
                <a:latin typeface="幼圆" panose="02010509060101010101" charset="-122"/>
                <a:cs typeface="幼圆" panose="02010509060101010101" charset="-122"/>
              </a:rPr>
              <a:t>放源是否</a:t>
            </a:r>
            <a:r>
              <a:rPr sz="2000" b="1" spc="-5" dirty="0">
                <a:latin typeface="幼圆" panose="02010509060101010101" charset="-122"/>
                <a:cs typeface="幼圆" panose="02010509060101010101" charset="-122"/>
              </a:rPr>
              <a:t>是主 </a:t>
            </a:r>
            <a:r>
              <a:rPr sz="2000" b="1" dirty="0">
                <a:latin typeface="幼圆" panose="02010509060101010101" charset="-122"/>
                <a:cs typeface="幼圆" panose="02010509060101010101" charset="-122"/>
              </a:rPr>
              <a:t>要的。</a:t>
            </a:r>
            <a:endParaRPr sz="2000">
              <a:latin typeface="幼圆" panose="02010509060101010101" charset="-122"/>
              <a:cs typeface="幼圆" panose="02010509060101010101" charset="-122"/>
            </a:endParaRPr>
          </a:p>
          <a:p>
            <a:pPr marL="12700">
              <a:lnSpc>
                <a:spcPct val="100000"/>
              </a:lnSpc>
              <a:spcBef>
                <a:spcPts val="485"/>
              </a:spcBef>
            </a:pPr>
            <a:r>
              <a:rPr sz="2000" b="1" spc="5" dirty="0">
                <a:latin typeface="幼圆" panose="02010509060101010101" charset="-122"/>
                <a:cs typeface="幼圆" panose="02010509060101010101" charset="-122"/>
              </a:rPr>
              <a:t>组织应对</a:t>
            </a:r>
            <a:r>
              <a:rPr sz="2000" b="1" spc="-5" dirty="0">
                <a:latin typeface="幼圆" panose="02010509060101010101" charset="-122"/>
                <a:cs typeface="幼圆" panose="02010509060101010101" charset="-122"/>
              </a:rPr>
              <a:t>其确</a:t>
            </a:r>
            <a:r>
              <a:rPr sz="2000" b="1" spc="5" dirty="0">
                <a:latin typeface="幼圆" panose="02010509060101010101" charset="-122"/>
                <a:cs typeface="幼圆" panose="02010509060101010101" charset="-122"/>
              </a:rPr>
              <a:t>定的间接</a:t>
            </a:r>
            <a:r>
              <a:rPr sz="2000" b="1" spc="-5" dirty="0">
                <a:latin typeface="幼圆" panose="02010509060101010101" charset="-122"/>
                <a:cs typeface="幼圆" panose="02010509060101010101" charset="-122"/>
              </a:rPr>
              <a:t>排放</a:t>
            </a:r>
            <a:r>
              <a:rPr sz="2000" b="1" spc="5" dirty="0">
                <a:latin typeface="幼圆" panose="02010509060101010101" charset="-122"/>
                <a:cs typeface="幼圆" panose="02010509060101010101" charset="-122"/>
              </a:rPr>
              <a:t>和清除是</a:t>
            </a:r>
            <a:r>
              <a:rPr sz="2000" b="1" spc="-5" dirty="0">
                <a:latin typeface="幼圆" panose="02010509060101010101" charset="-122"/>
                <a:cs typeface="幼圆" panose="02010509060101010101" charset="-122"/>
              </a:rPr>
              <a:t>否是</a:t>
            </a:r>
            <a:r>
              <a:rPr sz="2000" b="1" spc="5" dirty="0">
                <a:latin typeface="幼圆" panose="02010509060101010101" charset="-122"/>
                <a:cs typeface="幼圆" panose="02010509060101010101" charset="-122"/>
              </a:rPr>
              <a:t>主要的说</a:t>
            </a:r>
            <a:r>
              <a:rPr sz="2000" b="1" spc="-5" dirty="0">
                <a:latin typeface="幼圆" panose="02010509060101010101" charset="-122"/>
                <a:cs typeface="幼圆" panose="02010509060101010101" charset="-122"/>
              </a:rPr>
              <a:t>明理</a:t>
            </a:r>
            <a:r>
              <a:rPr sz="2000" b="1" spc="5" dirty="0">
                <a:latin typeface="幼圆" panose="02010509060101010101" charset="-122"/>
                <a:cs typeface="幼圆" panose="02010509060101010101" charset="-122"/>
              </a:rPr>
              <a:t>由</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647945" y="838326"/>
            <a:ext cx="2842260"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GHG</a:t>
            </a:r>
            <a:r>
              <a:rPr spc="5" dirty="0"/>
              <a:t>清单</a:t>
            </a:r>
            <a:r>
              <a:rPr spc="-5" dirty="0"/>
              <a:t>的类</a:t>
            </a:r>
            <a:r>
              <a:rPr spc="-10" dirty="0"/>
              <a:t>别</a:t>
            </a:r>
            <a:endParaRPr spc="-10" dirty="0"/>
          </a:p>
        </p:txBody>
      </p:sp>
      <p:sp>
        <p:nvSpPr>
          <p:cNvPr id="3" name="object 3"/>
          <p:cNvSpPr/>
          <p:nvPr/>
        </p:nvSpPr>
        <p:spPr>
          <a:xfrm>
            <a:off x="2072640" y="18653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072640" y="2231135"/>
            <a:ext cx="178308" cy="178308"/>
          </a:xfrm>
          <a:prstGeom prst="rect">
            <a:avLst/>
          </a:prstGeom>
          <a:blipFill>
            <a:blip r:embed="rId2" cstate="print"/>
            <a:stretch>
              <a:fillRect/>
            </a:stretch>
          </a:blipFill>
        </p:spPr>
        <p:txBody>
          <a:bodyPr wrap="square" lIns="0" tIns="0" rIns="0" bIns="0" rtlCol="0"/>
          <a:lstStyle/>
          <a:p/>
        </p:txBody>
      </p:sp>
      <p:sp>
        <p:nvSpPr>
          <p:cNvPr id="5" name="object 5"/>
          <p:cNvSpPr txBox="1"/>
          <p:nvPr/>
        </p:nvSpPr>
        <p:spPr>
          <a:xfrm>
            <a:off x="8647938" y="1713712"/>
            <a:ext cx="1223645" cy="750570"/>
          </a:xfrm>
          <a:prstGeom prst="rect">
            <a:avLst/>
          </a:prstGeom>
        </p:spPr>
        <p:txBody>
          <a:bodyPr vert="horz" wrap="square" lIns="0" tIns="73660" rIns="0" bIns="0" rtlCol="0">
            <a:spAutoFit/>
          </a:bodyPr>
          <a:lstStyle/>
          <a:p>
            <a:pPr marL="12700">
              <a:lnSpc>
                <a:spcPct val="100000"/>
              </a:lnSpc>
              <a:spcBef>
                <a:spcPts val="580"/>
              </a:spcBef>
            </a:pPr>
            <a:r>
              <a:rPr sz="2000" b="1" spc="20" dirty="0">
                <a:latin typeface="幼圆" panose="02010509060101010101" charset="-122"/>
                <a:cs typeface="幼圆" panose="02010509060101010101" charset="-122"/>
              </a:rPr>
              <a:t>（范</a:t>
            </a:r>
            <a:r>
              <a:rPr sz="2000" b="1" dirty="0">
                <a:latin typeface="幼圆" panose="02010509060101010101" charset="-122"/>
                <a:cs typeface="幼圆" panose="02010509060101010101" charset="-122"/>
              </a:rPr>
              <a:t>围</a:t>
            </a:r>
            <a:r>
              <a:rPr sz="2000" b="1" spc="-10" dirty="0">
                <a:latin typeface="Calibri" panose="020F0502020204030204"/>
                <a:cs typeface="Calibri" panose="020F0502020204030204"/>
              </a:rPr>
              <a:t>1</a:t>
            </a:r>
            <a:r>
              <a:rPr sz="2000" b="1" spc="-10"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57785">
              <a:lnSpc>
                <a:spcPct val="100000"/>
              </a:lnSpc>
              <a:spcBef>
                <a:spcPts val="480"/>
              </a:spcBef>
            </a:pPr>
            <a:r>
              <a:rPr sz="2000" b="1" spc="1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范围</a:t>
            </a:r>
            <a:r>
              <a:rPr sz="2000" b="1" spc="-10" dirty="0">
                <a:latin typeface="Calibri" panose="020F0502020204030204"/>
                <a:cs typeface="Calibri" panose="020F0502020204030204"/>
              </a:rPr>
              <a:t>2</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p:txBody>
      </p:sp>
      <p:sp>
        <p:nvSpPr>
          <p:cNvPr id="6" name="object 6"/>
          <p:cNvSpPr/>
          <p:nvPr/>
        </p:nvSpPr>
        <p:spPr>
          <a:xfrm>
            <a:off x="2072640" y="2596895"/>
            <a:ext cx="178308" cy="178308"/>
          </a:xfrm>
          <a:prstGeom prst="rect">
            <a:avLst/>
          </a:prstGeom>
          <a:blipFill>
            <a:blip r:embed="rId2" cstate="print"/>
            <a:stretch>
              <a:fillRect/>
            </a:stretch>
          </a:blipFill>
        </p:spPr>
        <p:txBody>
          <a:bodyPr wrap="square" lIns="0" tIns="0" rIns="0" bIns="0" rtlCol="0"/>
          <a:lstStyle/>
          <a:p/>
        </p:txBody>
      </p:sp>
      <p:sp>
        <p:nvSpPr>
          <p:cNvPr id="7" name="object 7"/>
          <p:cNvSpPr/>
          <p:nvPr/>
        </p:nvSpPr>
        <p:spPr>
          <a:xfrm>
            <a:off x="2072640" y="2962655"/>
            <a:ext cx="178308" cy="178308"/>
          </a:xfrm>
          <a:prstGeom prst="rect">
            <a:avLst/>
          </a:prstGeom>
          <a:blipFill>
            <a:blip r:embed="rId2" cstate="print"/>
            <a:stretch>
              <a:fillRect/>
            </a:stretch>
          </a:blipFill>
        </p:spPr>
        <p:txBody>
          <a:bodyPr wrap="square" lIns="0" tIns="0" rIns="0" bIns="0" rtlCol="0"/>
          <a:lstStyle/>
          <a:p/>
        </p:txBody>
      </p:sp>
      <p:sp>
        <p:nvSpPr>
          <p:cNvPr id="8" name="object 8"/>
          <p:cNvSpPr txBox="1"/>
          <p:nvPr/>
        </p:nvSpPr>
        <p:spPr>
          <a:xfrm>
            <a:off x="8722614" y="2871038"/>
            <a:ext cx="1179830" cy="320675"/>
          </a:xfrm>
          <a:prstGeom prst="rect">
            <a:avLst/>
          </a:prstGeom>
        </p:spPr>
        <p:txBody>
          <a:bodyPr vert="horz" wrap="square" lIns="0" tIns="13335" rIns="0" bIns="0" rtlCol="0">
            <a:spAutoFit/>
          </a:bodyPr>
          <a:lstStyle/>
          <a:p>
            <a:pPr marL="12700">
              <a:lnSpc>
                <a:spcPct val="100000"/>
              </a:lnSpc>
              <a:spcBef>
                <a:spcPts val="105"/>
              </a:spcBef>
            </a:pPr>
            <a:r>
              <a:rPr sz="2000" b="1" spc="15" dirty="0">
                <a:latin typeface="幼圆" panose="02010509060101010101" charset="-122"/>
                <a:cs typeface="幼圆" panose="02010509060101010101" charset="-122"/>
              </a:rPr>
              <a:t>（范</a:t>
            </a:r>
            <a:r>
              <a:rPr sz="2000" b="1" dirty="0">
                <a:latin typeface="幼圆" panose="02010509060101010101" charset="-122"/>
                <a:cs typeface="幼圆" panose="02010509060101010101" charset="-122"/>
              </a:rPr>
              <a:t>围</a:t>
            </a:r>
            <a:r>
              <a:rPr sz="2000" b="1" spc="-10" dirty="0">
                <a:latin typeface="Calibri" panose="020F0502020204030204"/>
                <a:cs typeface="Calibri" panose="020F0502020204030204"/>
              </a:rPr>
              <a:t>3</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p:txBody>
      </p:sp>
      <p:sp>
        <p:nvSpPr>
          <p:cNvPr id="9" name="object 9"/>
          <p:cNvSpPr/>
          <p:nvPr/>
        </p:nvSpPr>
        <p:spPr>
          <a:xfrm>
            <a:off x="2072640" y="3328416"/>
            <a:ext cx="178308" cy="178308"/>
          </a:xfrm>
          <a:prstGeom prst="rect">
            <a:avLst/>
          </a:prstGeom>
          <a:blipFill>
            <a:blip r:embed="rId2" cstate="print"/>
            <a:stretch>
              <a:fillRect/>
            </a:stretch>
          </a:blipFill>
        </p:spPr>
        <p:txBody>
          <a:bodyPr wrap="square" lIns="0" tIns="0" rIns="0" bIns="0" rtlCol="0"/>
          <a:lstStyle/>
          <a:p/>
        </p:txBody>
      </p:sp>
      <p:sp>
        <p:nvSpPr>
          <p:cNvPr id="10" name="object 10"/>
          <p:cNvSpPr/>
          <p:nvPr/>
        </p:nvSpPr>
        <p:spPr>
          <a:xfrm>
            <a:off x="2072640" y="3694176"/>
            <a:ext cx="178308" cy="178307"/>
          </a:xfrm>
          <a:prstGeom prst="rect">
            <a:avLst/>
          </a:prstGeom>
          <a:blipFill>
            <a:blip r:embed="rId2" cstate="print"/>
            <a:stretch>
              <a:fillRect/>
            </a:stretch>
          </a:blipFill>
        </p:spPr>
        <p:txBody>
          <a:bodyPr wrap="square" lIns="0" tIns="0" rIns="0" bIns="0" rtlCol="0"/>
          <a:lstStyle/>
          <a:p/>
        </p:txBody>
      </p:sp>
      <p:sp>
        <p:nvSpPr>
          <p:cNvPr id="11" name="object 11"/>
          <p:cNvSpPr txBox="1"/>
          <p:nvPr/>
        </p:nvSpPr>
        <p:spPr>
          <a:xfrm>
            <a:off x="2403144" y="1713712"/>
            <a:ext cx="5688330" cy="2227580"/>
          </a:xfrm>
          <a:prstGeom prst="rect">
            <a:avLst/>
          </a:prstGeom>
        </p:spPr>
        <p:txBody>
          <a:bodyPr vert="horz" wrap="square" lIns="0" tIns="73660" rIns="0" bIns="0" rtlCol="0">
            <a:spAutoFit/>
          </a:bodyPr>
          <a:lstStyle/>
          <a:p>
            <a:pPr marL="583565" indent="-571500">
              <a:lnSpc>
                <a:spcPct val="100000"/>
              </a:lnSpc>
              <a:spcBef>
                <a:spcPts val="580"/>
              </a:spcBef>
              <a:buFont typeface="Calibri" panose="020F0502020204030204"/>
              <a:buAutoNum type="alphaLcParenR"/>
              <a:tabLst>
                <a:tab pos="583565" algn="l"/>
                <a:tab pos="584200" algn="l"/>
              </a:tabLst>
            </a:pPr>
            <a:r>
              <a:rPr sz="2000" b="1" spc="15" dirty="0">
                <a:latin typeface="幼圆" panose="02010509060101010101" charset="-122"/>
                <a:cs typeface="幼圆" panose="02010509060101010101" charset="-122"/>
              </a:rPr>
              <a:t>直接</a:t>
            </a:r>
            <a:r>
              <a:rPr sz="2000" b="1" spc="-5" dirty="0">
                <a:latin typeface="Calibri" panose="020F0502020204030204"/>
                <a:cs typeface="Calibri" panose="020F0502020204030204"/>
              </a:rPr>
              <a:t>GHG</a:t>
            </a:r>
            <a:r>
              <a:rPr sz="2000" b="1" spc="15" dirty="0">
                <a:latin typeface="幼圆" panose="02010509060101010101" charset="-122"/>
                <a:cs typeface="幼圆" panose="02010509060101010101" charset="-122"/>
              </a:rPr>
              <a:t>排</a:t>
            </a:r>
            <a:r>
              <a:rPr sz="2000" b="1" spc="5" dirty="0">
                <a:latin typeface="幼圆" panose="02010509060101010101" charset="-122"/>
                <a:cs typeface="幼圆" panose="02010509060101010101" charset="-122"/>
              </a:rPr>
              <a:t>放</a:t>
            </a:r>
            <a:r>
              <a:rPr sz="2000" b="1" spc="-5" dirty="0">
                <a:latin typeface="幼圆" panose="02010509060101010101" charset="-122"/>
                <a:cs typeface="幼圆" panose="02010509060101010101" charset="-122"/>
              </a:rPr>
              <a:t>和</a:t>
            </a:r>
            <a:r>
              <a:rPr sz="2000" b="1" spc="5" dirty="0">
                <a:latin typeface="幼圆" panose="02010509060101010101" charset="-122"/>
                <a:cs typeface="幼圆" panose="02010509060101010101" charset="-122"/>
              </a:rPr>
              <a:t>清除</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583565" indent="-571500">
              <a:lnSpc>
                <a:spcPct val="100000"/>
              </a:lnSpc>
              <a:spcBef>
                <a:spcPts val="480"/>
              </a:spcBef>
              <a:buFont typeface="Calibri" panose="020F0502020204030204"/>
              <a:buAutoNum type="alphaLcParenR"/>
              <a:tabLst>
                <a:tab pos="583565" algn="l"/>
                <a:tab pos="584200" algn="l"/>
              </a:tabLst>
            </a:pPr>
            <a:r>
              <a:rPr sz="2000" b="1" spc="15" dirty="0">
                <a:latin typeface="幼圆" panose="02010509060101010101" charset="-122"/>
                <a:cs typeface="幼圆" panose="02010509060101010101" charset="-122"/>
              </a:rPr>
              <a:t>外购</a:t>
            </a:r>
            <a:r>
              <a:rPr sz="2000" b="1" spc="5" dirty="0">
                <a:latin typeface="幼圆" panose="02010509060101010101" charset="-122"/>
                <a:cs typeface="幼圆" panose="02010509060101010101" charset="-122"/>
              </a:rPr>
              <a:t>（输入</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能源</a:t>
            </a:r>
            <a:r>
              <a:rPr sz="2000" b="1" spc="-5" dirty="0">
                <a:latin typeface="幼圆" panose="02010509060101010101" charset="-122"/>
                <a:cs typeface="幼圆" panose="02010509060101010101" charset="-122"/>
              </a:rPr>
              <a:t>产</a:t>
            </a:r>
            <a:r>
              <a:rPr sz="2000" b="1" spc="5" dirty="0">
                <a:latin typeface="幼圆" panose="02010509060101010101" charset="-122"/>
                <a:cs typeface="幼圆" panose="02010509060101010101" charset="-122"/>
              </a:rPr>
              <a:t>生的间</a:t>
            </a:r>
            <a:r>
              <a:rPr sz="2000" b="1" spc="15" dirty="0">
                <a:latin typeface="幼圆" panose="02010509060101010101" charset="-122"/>
                <a:cs typeface="幼圆" panose="02010509060101010101" charset="-122"/>
              </a:rPr>
              <a:t>接</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排放；</a:t>
            </a:r>
            <a:endParaRPr sz="2000">
              <a:latin typeface="幼圆" panose="02010509060101010101" charset="-122"/>
              <a:cs typeface="幼圆" panose="02010509060101010101" charset="-122"/>
            </a:endParaRPr>
          </a:p>
          <a:p>
            <a:pPr marL="583565" indent="-571500">
              <a:lnSpc>
                <a:spcPct val="100000"/>
              </a:lnSpc>
              <a:spcBef>
                <a:spcPts val="480"/>
              </a:spcBef>
              <a:buFont typeface="Calibri" panose="020F0502020204030204"/>
              <a:buAutoNum type="alphaLcParenR"/>
              <a:tabLst>
                <a:tab pos="583565" algn="l"/>
                <a:tab pos="584200" algn="l"/>
              </a:tabLst>
            </a:pPr>
            <a:r>
              <a:rPr sz="2000" b="1" spc="15" dirty="0">
                <a:latin typeface="幼圆" panose="02010509060101010101" charset="-122"/>
                <a:cs typeface="幼圆" panose="02010509060101010101" charset="-122"/>
              </a:rPr>
              <a:t>运输</a:t>
            </a:r>
            <a:r>
              <a:rPr sz="2000" b="1" spc="5" dirty="0">
                <a:latin typeface="幼圆" panose="02010509060101010101" charset="-122"/>
                <a:cs typeface="幼圆" panose="02010509060101010101" charset="-122"/>
              </a:rPr>
              <a:t>产生的</a:t>
            </a:r>
            <a:r>
              <a:rPr sz="2000" b="1" spc="-5" dirty="0">
                <a:latin typeface="幼圆" panose="02010509060101010101" charset="-122"/>
                <a:cs typeface="幼圆" panose="02010509060101010101" charset="-122"/>
              </a:rPr>
              <a:t>间</a:t>
            </a:r>
            <a:r>
              <a:rPr sz="2000" b="1" spc="15" dirty="0">
                <a:latin typeface="幼圆" panose="02010509060101010101" charset="-122"/>
                <a:cs typeface="幼圆" panose="02010509060101010101" charset="-122"/>
              </a:rPr>
              <a:t>接</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排放；</a:t>
            </a:r>
            <a:endParaRPr sz="2000">
              <a:latin typeface="幼圆" panose="02010509060101010101" charset="-122"/>
              <a:cs typeface="幼圆" panose="02010509060101010101" charset="-122"/>
            </a:endParaRPr>
          </a:p>
          <a:p>
            <a:pPr marL="583565" indent="-571500">
              <a:lnSpc>
                <a:spcPct val="100000"/>
              </a:lnSpc>
              <a:spcBef>
                <a:spcPts val="480"/>
              </a:spcBef>
              <a:buFont typeface="Calibri" panose="020F0502020204030204"/>
              <a:buAutoNum type="alphaLcParenR"/>
              <a:tabLst>
                <a:tab pos="583565" algn="l"/>
                <a:tab pos="584200" algn="l"/>
              </a:tabLst>
            </a:pPr>
            <a:r>
              <a:rPr sz="2000" b="1" spc="15" dirty="0">
                <a:latin typeface="幼圆" panose="02010509060101010101" charset="-122"/>
                <a:cs typeface="幼圆" panose="02010509060101010101" charset="-122"/>
              </a:rPr>
              <a:t>组织</a:t>
            </a:r>
            <a:r>
              <a:rPr sz="2000" b="1" dirty="0">
                <a:latin typeface="幼圆" panose="02010509060101010101" charset="-122"/>
                <a:cs typeface="幼圆" panose="02010509060101010101" charset="-122"/>
              </a:rPr>
              <a:t>使用产</a:t>
            </a:r>
            <a:r>
              <a:rPr sz="2000" b="1" spc="-5" dirty="0">
                <a:latin typeface="幼圆" panose="02010509060101010101" charset="-122"/>
                <a:cs typeface="幼圆" panose="02010509060101010101" charset="-122"/>
              </a:rPr>
              <a:t>品</a:t>
            </a:r>
            <a:r>
              <a:rPr sz="2000" b="1" dirty="0">
                <a:latin typeface="幼圆" panose="02010509060101010101" charset="-122"/>
                <a:cs typeface="幼圆" panose="02010509060101010101" charset="-122"/>
              </a:rPr>
              <a:t>产生</a:t>
            </a:r>
            <a:r>
              <a:rPr sz="2000" b="1" spc="-5" dirty="0">
                <a:latin typeface="幼圆" panose="02010509060101010101" charset="-122"/>
                <a:cs typeface="幼圆" panose="02010509060101010101" charset="-122"/>
              </a:rPr>
              <a:t>的</a:t>
            </a:r>
            <a:r>
              <a:rPr sz="2000" b="1" dirty="0">
                <a:latin typeface="幼圆" panose="02010509060101010101" charset="-122"/>
                <a:cs typeface="幼圆" panose="02010509060101010101" charset="-122"/>
              </a:rPr>
              <a:t>间</a:t>
            </a:r>
            <a:r>
              <a:rPr sz="2000" b="1" spc="20" dirty="0">
                <a:latin typeface="幼圆" panose="02010509060101010101" charset="-122"/>
                <a:cs typeface="幼圆" panose="02010509060101010101" charset="-122"/>
              </a:rPr>
              <a:t>接</a:t>
            </a:r>
            <a:r>
              <a:rPr sz="2000" b="1" spc="-10" dirty="0">
                <a:latin typeface="Calibri" panose="020F0502020204030204"/>
                <a:cs typeface="Calibri" panose="020F0502020204030204"/>
              </a:rPr>
              <a:t>GHG</a:t>
            </a:r>
            <a:r>
              <a:rPr sz="2000" b="1" dirty="0">
                <a:latin typeface="幼圆" panose="02010509060101010101" charset="-122"/>
                <a:cs typeface="幼圆" panose="02010509060101010101" charset="-122"/>
              </a:rPr>
              <a:t>排放；；</a:t>
            </a:r>
            <a:endParaRPr sz="2000">
              <a:latin typeface="幼圆" panose="02010509060101010101" charset="-122"/>
              <a:cs typeface="幼圆" panose="02010509060101010101" charset="-122"/>
            </a:endParaRPr>
          </a:p>
          <a:p>
            <a:pPr marL="583565" indent="-571500">
              <a:lnSpc>
                <a:spcPct val="100000"/>
              </a:lnSpc>
              <a:spcBef>
                <a:spcPts val="480"/>
              </a:spcBef>
              <a:buFont typeface="Calibri" panose="020F0502020204030204"/>
              <a:buAutoNum type="alphaLcParenR"/>
              <a:tabLst>
                <a:tab pos="583565" algn="l"/>
                <a:tab pos="584200" algn="l"/>
              </a:tabLst>
            </a:pPr>
            <a:r>
              <a:rPr sz="2000" b="1" spc="15" dirty="0">
                <a:latin typeface="幼圆" panose="02010509060101010101" charset="-122"/>
                <a:cs typeface="幼圆" panose="02010509060101010101" charset="-122"/>
              </a:rPr>
              <a:t>组织</a:t>
            </a:r>
            <a:r>
              <a:rPr sz="2000" b="1" spc="5" dirty="0">
                <a:latin typeface="幼圆" panose="02010509060101010101" charset="-122"/>
                <a:cs typeface="幼圆" panose="02010509060101010101" charset="-122"/>
              </a:rPr>
              <a:t>的产品</a:t>
            </a:r>
            <a:r>
              <a:rPr sz="2000" b="1" spc="-5" dirty="0">
                <a:latin typeface="幼圆" panose="02010509060101010101" charset="-122"/>
                <a:cs typeface="幼圆" panose="02010509060101010101" charset="-122"/>
              </a:rPr>
              <a:t>使</a:t>
            </a:r>
            <a:r>
              <a:rPr sz="2000" b="1" spc="5" dirty="0">
                <a:latin typeface="幼圆" panose="02010509060101010101" charset="-122"/>
                <a:cs typeface="幼圆" panose="02010509060101010101" charset="-122"/>
              </a:rPr>
              <a:t>用过</a:t>
            </a:r>
            <a:r>
              <a:rPr sz="2000" b="1" spc="-5" dirty="0">
                <a:latin typeface="幼圆" panose="02010509060101010101" charset="-122"/>
                <a:cs typeface="幼圆" panose="02010509060101010101" charset="-122"/>
              </a:rPr>
              <a:t>程</a:t>
            </a:r>
            <a:r>
              <a:rPr sz="2000" b="1" spc="5" dirty="0">
                <a:latin typeface="幼圆" panose="02010509060101010101" charset="-122"/>
                <a:cs typeface="幼圆" panose="02010509060101010101" charset="-122"/>
              </a:rPr>
              <a:t>中相关</a:t>
            </a:r>
            <a:r>
              <a:rPr sz="2000" b="1" spc="-5" dirty="0">
                <a:latin typeface="幼圆" panose="02010509060101010101" charset="-122"/>
                <a:cs typeface="幼圆" panose="02010509060101010101" charset="-122"/>
              </a:rPr>
              <a:t>的</a:t>
            </a:r>
            <a:r>
              <a:rPr sz="2000" b="1" spc="5" dirty="0">
                <a:latin typeface="幼圆" panose="02010509060101010101" charset="-122"/>
                <a:cs typeface="幼圆" panose="02010509060101010101" charset="-122"/>
              </a:rPr>
              <a:t>间</a:t>
            </a:r>
            <a:r>
              <a:rPr sz="2000" b="1" spc="30" dirty="0">
                <a:latin typeface="幼圆" panose="02010509060101010101" charset="-122"/>
                <a:cs typeface="幼圆" panose="02010509060101010101" charset="-122"/>
              </a:rPr>
              <a:t>接</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排放；</a:t>
            </a:r>
            <a:endParaRPr sz="2000">
              <a:latin typeface="幼圆" panose="02010509060101010101" charset="-122"/>
              <a:cs typeface="幼圆" panose="02010509060101010101" charset="-122"/>
            </a:endParaRPr>
          </a:p>
          <a:p>
            <a:pPr marL="583565" indent="-571500">
              <a:lnSpc>
                <a:spcPct val="100000"/>
              </a:lnSpc>
              <a:spcBef>
                <a:spcPts val="480"/>
              </a:spcBef>
              <a:buFont typeface="Calibri" panose="020F0502020204030204"/>
              <a:buAutoNum type="alphaLcParenR"/>
              <a:tabLst>
                <a:tab pos="583565" algn="l"/>
                <a:tab pos="584200" algn="l"/>
              </a:tabLst>
            </a:pPr>
            <a:r>
              <a:rPr sz="2000" b="1" spc="15" dirty="0">
                <a:latin typeface="幼圆" panose="02010509060101010101" charset="-122"/>
                <a:cs typeface="幼圆" panose="02010509060101010101" charset="-122"/>
              </a:rPr>
              <a:t>其他</a:t>
            </a:r>
            <a:r>
              <a:rPr sz="2000" b="1" spc="5" dirty="0">
                <a:latin typeface="幼圆" panose="02010509060101010101" charset="-122"/>
                <a:cs typeface="幼圆" panose="02010509060101010101" charset="-122"/>
              </a:rPr>
              <a:t>间</a:t>
            </a:r>
            <a:r>
              <a:rPr sz="2000" b="1" spc="15" dirty="0">
                <a:latin typeface="幼圆" panose="02010509060101010101" charset="-122"/>
                <a:cs typeface="幼圆" panose="02010509060101010101" charset="-122"/>
              </a:rPr>
              <a:t>接</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排放源。</a:t>
            </a:r>
            <a:endParaRPr sz="2000">
              <a:latin typeface="幼圆" panose="02010509060101010101" charset="-122"/>
              <a:cs typeface="幼圆" panose="02010509060101010101" charset="-122"/>
            </a:endParaRPr>
          </a:p>
        </p:txBody>
      </p:sp>
      <p:sp>
        <p:nvSpPr>
          <p:cNvPr id="12" name="object 12"/>
          <p:cNvSpPr txBox="1"/>
          <p:nvPr/>
        </p:nvSpPr>
        <p:spPr>
          <a:xfrm>
            <a:off x="2066112" y="4571822"/>
            <a:ext cx="8059420" cy="1345565"/>
          </a:xfrm>
          <a:prstGeom prst="rect">
            <a:avLst/>
          </a:prstGeom>
        </p:spPr>
        <p:txBody>
          <a:bodyPr vert="horz" wrap="square" lIns="0" tIns="12700" rIns="0" bIns="0" rtlCol="0">
            <a:spAutoFit/>
          </a:bodyPr>
          <a:lstStyle/>
          <a:p>
            <a:pPr marL="12700">
              <a:lnSpc>
                <a:spcPct val="100000"/>
              </a:lnSpc>
              <a:spcBef>
                <a:spcPts val="100"/>
              </a:spcBef>
            </a:pPr>
            <a:r>
              <a:rPr sz="1800" b="1" spc="25" dirty="0">
                <a:solidFill>
                  <a:srgbClr val="0909C6"/>
                </a:solidFill>
                <a:latin typeface="宋体" panose="02010600030101010101" pitchFamily="2" charset="-122"/>
                <a:cs typeface="宋体" panose="02010600030101010101" pitchFamily="2" charset="-122"/>
              </a:rPr>
              <a:t>注</a:t>
            </a:r>
            <a:r>
              <a:rPr sz="1800" b="1" spc="25" dirty="0">
                <a:solidFill>
                  <a:srgbClr val="0909C6"/>
                </a:solidFill>
                <a:latin typeface="Times New Roman" panose="02020603050405020304"/>
                <a:cs typeface="Times New Roman" panose="02020603050405020304"/>
              </a:rPr>
              <a:t>1</a:t>
            </a:r>
            <a:r>
              <a:rPr sz="1800" b="1" spc="25" dirty="0">
                <a:solidFill>
                  <a:srgbClr val="0909C6"/>
                </a:solidFill>
                <a:latin typeface="宋体" panose="02010600030101010101" pitchFamily="2" charset="-122"/>
                <a:cs typeface="宋体" panose="02010600030101010101" pitchFamily="2" charset="-122"/>
              </a:rPr>
              <a:t>：在每一</a:t>
            </a:r>
            <a:r>
              <a:rPr sz="1800" b="1" spc="10" dirty="0">
                <a:solidFill>
                  <a:srgbClr val="0909C6"/>
                </a:solidFill>
                <a:latin typeface="宋体" panose="02010600030101010101" pitchFamily="2" charset="-122"/>
                <a:cs typeface="宋体" panose="02010600030101010101" pitchFamily="2" charset="-122"/>
              </a:rPr>
              <a:t>类</a:t>
            </a:r>
            <a:r>
              <a:rPr sz="1800" b="1" spc="25" dirty="0">
                <a:solidFill>
                  <a:srgbClr val="0909C6"/>
                </a:solidFill>
                <a:latin typeface="宋体" panose="02010600030101010101" pitchFamily="2" charset="-122"/>
                <a:cs typeface="宋体" panose="02010600030101010101" pitchFamily="2" charset="-122"/>
              </a:rPr>
              <a:t>别</a:t>
            </a:r>
            <a:r>
              <a:rPr sz="1800" b="1" spc="35" dirty="0">
                <a:solidFill>
                  <a:srgbClr val="0909C6"/>
                </a:solidFill>
                <a:latin typeface="宋体" panose="02010600030101010101" pitchFamily="2" charset="-122"/>
                <a:cs typeface="宋体" panose="02010600030101010101" pitchFamily="2" charset="-122"/>
              </a:rPr>
              <a:t>中</a:t>
            </a:r>
            <a:r>
              <a:rPr sz="1800" b="1" spc="30" dirty="0">
                <a:solidFill>
                  <a:srgbClr val="0909C6"/>
                </a:solidFill>
                <a:latin typeface="宋体" panose="02010600030101010101" pitchFamily="2" charset="-122"/>
                <a:cs typeface="宋体" panose="02010600030101010101" pitchFamily="2" charset="-122"/>
              </a:rPr>
              <a:t>，</a:t>
            </a:r>
            <a:r>
              <a:rPr sz="1800" b="1" spc="25" dirty="0">
                <a:solidFill>
                  <a:srgbClr val="0909C6"/>
                </a:solidFill>
                <a:latin typeface="宋体" panose="02010600030101010101" pitchFamily="2" charset="-122"/>
                <a:cs typeface="宋体" panose="02010600030101010101" pitchFamily="2" charset="-122"/>
              </a:rPr>
              <a:t>应单</a:t>
            </a:r>
            <a:r>
              <a:rPr sz="1800" b="1" spc="10" dirty="0">
                <a:solidFill>
                  <a:srgbClr val="0909C6"/>
                </a:solidFill>
                <a:latin typeface="宋体" panose="02010600030101010101" pitchFamily="2" charset="-122"/>
                <a:cs typeface="宋体" panose="02010600030101010101" pitchFamily="2" charset="-122"/>
              </a:rPr>
              <a:t>独</a:t>
            </a:r>
            <a:r>
              <a:rPr sz="1800" b="1" spc="25" dirty="0">
                <a:solidFill>
                  <a:srgbClr val="0909C6"/>
                </a:solidFill>
                <a:latin typeface="宋体" panose="02010600030101010101" pitchFamily="2" charset="-122"/>
                <a:cs typeface="宋体" panose="02010600030101010101" pitchFamily="2" charset="-122"/>
              </a:rPr>
              <a:t>量化和报告</a:t>
            </a:r>
            <a:r>
              <a:rPr sz="1800" b="1" spc="10" dirty="0">
                <a:solidFill>
                  <a:srgbClr val="0909C6"/>
                </a:solidFill>
                <a:latin typeface="宋体" panose="02010600030101010101" pitchFamily="2" charset="-122"/>
                <a:cs typeface="宋体" panose="02010600030101010101" pitchFamily="2" charset="-122"/>
              </a:rPr>
              <a:t>非</a:t>
            </a:r>
            <a:r>
              <a:rPr sz="1800" b="1" spc="25" dirty="0">
                <a:solidFill>
                  <a:srgbClr val="0909C6"/>
                </a:solidFill>
                <a:latin typeface="宋体" panose="02010600030101010101" pitchFamily="2" charset="-122"/>
                <a:cs typeface="宋体" panose="02010600030101010101" pitchFamily="2" charset="-122"/>
              </a:rPr>
              <a:t>生物源排</a:t>
            </a:r>
            <a:r>
              <a:rPr sz="1800" b="1" spc="45" dirty="0">
                <a:solidFill>
                  <a:srgbClr val="0909C6"/>
                </a:solidFill>
                <a:latin typeface="宋体" panose="02010600030101010101" pitchFamily="2" charset="-122"/>
                <a:cs typeface="宋体" panose="02010600030101010101" pitchFamily="2" charset="-122"/>
              </a:rPr>
              <a:t>放</a:t>
            </a:r>
            <a:r>
              <a:rPr sz="1800" b="1" spc="15" dirty="0">
                <a:solidFill>
                  <a:srgbClr val="0909C6"/>
                </a:solidFill>
                <a:latin typeface="宋体" panose="02010600030101010101" pitchFamily="2" charset="-122"/>
                <a:cs typeface="宋体" panose="02010600030101010101" pitchFamily="2" charset="-122"/>
              </a:rPr>
              <a:t>、</a:t>
            </a:r>
            <a:r>
              <a:rPr sz="1800" b="1" spc="25" dirty="0">
                <a:solidFill>
                  <a:srgbClr val="0909C6"/>
                </a:solidFill>
                <a:latin typeface="宋体" panose="02010600030101010101" pitchFamily="2" charset="-122"/>
                <a:cs typeface="宋体" panose="02010600030101010101" pitchFamily="2" charset="-122"/>
              </a:rPr>
              <a:t>来自于人类</a:t>
            </a:r>
            <a:r>
              <a:rPr sz="1800" b="1" spc="10" dirty="0">
                <a:solidFill>
                  <a:srgbClr val="0909C6"/>
                </a:solidFill>
                <a:latin typeface="宋体" panose="02010600030101010101" pitchFamily="2" charset="-122"/>
                <a:cs typeface="宋体" panose="02010600030101010101" pitchFamily="2" charset="-122"/>
              </a:rPr>
              <a:t>活</a:t>
            </a:r>
            <a:r>
              <a:rPr sz="1800" b="1" spc="25" dirty="0">
                <a:solidFill>
                  <a:srgbClr val="0909C6"/>
                </a:solidFill>
                <a:latin typeface="宋体" panose="02010600030101010101" pitchFamily="2" charset="-122"/>
                <a:cs typeface="宋体" panose="02010600030101010101" pitchFamily="2" charset="-122"/>
              </a:rPr>
              <a:t>动的生</a:t>
            </a:r>
            <a:r>
              <a:rPr sz="1800" b="1" spc="-5" dirty="0">
                <a:solidFill>
                  <a:srgbClr val="0909C6"/>
                </a:solidFill>
                <a:latin typeface="宋体" panose="02010600030101010101" pitchFamily="2" charset="-122"/>
                <a:cs typeface="宋体" panose="02010600030101010101" pitchFamily="2" charset="-122"/>
              </a:rPr>
              <a:t>物</a:t>
            </a:r>
            <a:endParaRPr sz="1800">
              <a:latin typeface="宋体" panose="02010600030101010101" pitchFamily="2" charset="-122"/>
              <a:cs typeface="宋体" panose="02010600030101010101" pitchFamily="2" charset="-122"/>
            </a:endParaRPr>
          </a:p>
          <a:p>
            <a:pPr marL="12700">
              <a:lnSpc>
                <a:spcPct val="100000"/>
              </a:lnSpc>
              <a:spcBef>
                <a:spcPts val="5"/>
              </a:spcBef>
            </a:pPr>
            <a:r>
              <a:rPr sz="1800" b="1" dirty="0">
                <a:solidFill>
                  <a:srgbClr val="0909C6"/>
                </a:solidFill>
                <a:latin typeface="宋体" panose="02010600030101010101" pitchFamily="2" charset="-122"/>
                <a:cs typeface="宋体" panose="02010600030101010101" pitchFamily="2" charset="-122"/>
              </a:rPr>
              <a:t>源排放以及非人类活动的生物源排</a:t>
            </a:r>
            <a:r>
              <a:rPr sz="1800" b="1" spc="5" dirty="0">
                <a:solidFill>
                  <a:srgbClr val="0909C6"/>
                </a:solidFill>
                <a:latin typeface="宋体" panose="02010600030101010101" pitchFamily="2" charset="-122"/>
                <a:cs typeface="宋体" panose="02010600030101010101" pitchFamily="2" charset="-122"/>
              </a:rPr>
              <a:t>放</a:t>
            </a:r>
            <a:r>
              <a:rPr sz="1800" b="1" spc="-10" dirty="0">
                <a:solidFill>
                  <a:srgbClr val="0909C6"/>
                </a:solidFill>
                <a:latin typeface="宋体" panose="02010600030101010101" pitchFamily="2" charset="-122"/>
                <a:cs typeface="宋体" panose="02010600030101010101" pitchFamily="2" charset="-122"/>
              </a:rPr>
              <a:t>；</a:t>
            </a:r>
            <a:endParaRPr sz="1800">
              <a:latin typeface="宋体" panose="02010600030101010101" pitchFamily="2" charset="-122"/>
              <a:cs typeface="宋体" panose="02010600030101010101" pitchFamily="2" charset="-122"/>
            </a:endParaRPr>
          </a:p>
          <a:p>
            <a:pPr marL="12700">
              <a:lnSpc>
                <a:spcPct val="100000"/>
              </a:lnSpc>
              <a:spcBef>
                <a:spcPts val="1150"/>
              </a:spcBef>
            </a:pPr>
            <a:r>
              <a:rPr sz="1800" b="1" dirty="0">
                <a:solidFill>
                  <a:srgbClr val="0909C6"/>
                </a:solidFill>
                <a:latin typeface="宋体" panose="02010600030101010101" pitchFamily="2" charset="-122"/>
                <a:cs typeface="宋体" panose="02010600030101010101" pitchFamily="2" charset="-122"/>
              </a:rPr>
              <a:t>注</a:t>
            </a:r>
            <a:r>
              <a:rPr sz="1800" b="1" dirty="0">
                <a:solidFill>
                  <a:srgbClr val="0909C6"/>
                </a:solidFill>
                <a:latin typeface="Times New Roman" panose="02020603050405020304"/>
                <a:cs typeface="Times New Roman" panose="02020603050405020304"/>
              </a:rPr>
              <a:t>2</a:t>
            </a:r>
            <a:r>
              <a:rPr sz="1800" b="1" dirty="0">
                <a:solidFill>
                  <a:srgbClr val="0909C6"/>
                </a:solidFill>
                <a:latin typeface="宋体" panose="02010600030101010101" pitchFamily="2" charset="-122"/>
                <a:cs typeface="宋体" panose="02010600030101010101" pitchFamily="2" charset="-122"/>
              </a:rPr>
              <a:t>：组织应在设施层次上将上述类别形成文</a:t>
            </a:r>
            <a:r>
              <a:rPr sz="1800" b="1" spc="5" dirty="0">
                <a:solidFill>
                  <a:srgbClr val="0909C6"/>
                </a:solidFill>
                <a:latin typeface="宋体" panose="02010600030101010101" pitchFamily="2" charset="-122"/>
                <a:cs typeface="宋体" panose="02010600030101010101" pitchFamily="2" charset="-122"/>
              </a:rPr>
              <a:t>件</a:t>
            </a:r>
            <a:r>
              <a:rPr sz="1800" b="1" spc="-10" dirty="0">
                <a:solidFill>
                  <a:srgbClr val="0909C6"/>
                </a:solidFill>
                <a:latin typeface="宋体" panose="02010600030101010101" pitchFamily="2" charset="-122"/>
                <a:cs typeface="宋体" panose="02010600030101010101" pitchFamily="2" charset="-122"/>
              </a:rPr>
              <a:t>。</a:t>
            </a:r>
            <a:endParaRPr sz="1800">
              <a:latin typeface="宋体" panose="02010600030101010101" pitchFamily="2" charset="-122"/>
              <a:cs typeface="宋体" panose="02010600030101010101" pitchFamily="2" charset="-122"/>
            </a:endParaRPr>
          </a:p>
          <a:p>
            <a:pPr marL="12700">
              <a:lnSpc>
                <a:spcPct val="100000"/>
              </a:lnSpc>
              <a:spcBef>
                <a:spcPts val="600"/>
              </a:spcBef>
            </a:pPr>
            <a:r>
              <a:rPr sz="1800" b="1" dirty="0">
                <a:solidFill>
                  <a:srgbClr val="0909C6"/>
                </a:solidFill>
                <a:latin typeface="宋体" panose="02010600030101010101" pitchFamily="2" charset="-122"/>
                <a:cs typeface="宋体" panose="02010600030101010101" pitchFamily="2" charset="-122"/>
              </a:rPr>
              <a:t>注</a:t>
            </a:r>
            <a:r>
              <a:rPr sz="1800" b="1" spc="-5" dirty="0">
                <a:solidFill>
                  <a:srgbClr val="0909C6"/>
                </a:solidFill>
                <a:latin typeface="Times New Roman" panose="02020603050405020304"/>
                <a:cs typeface="Times New Roman" panose="02020603050405020304"/>
              </a:rPr>
              <a:t>3</a:t>
            </a:r>
            <a:r>
              <a:rPr sz="1800" b="1" spc="-5" dirty="0">
                <a:solidFill>
                  <a:srgbClr val="0909C6"/>
                </a:solidFill>
                <a:latin typeface="宋体" panose="02010600030101010101" pitchFamily="2" charset="-122"/>
                <a:cs typeface="宋体" panose="02010600030101010101" pitchFamily="2" charset="-122"/>
              </a:rPr>
              <a:t>：</a:t>
            </a:r>
            <a:r>
              <a:rPr sz="1800" b="1" spc="-445" dirty="0">
                <a:solidFill>
                  <a:srgbClr val="0909C6"/>
                </a:solidFill>
                <a:latin typeface="宋体" panose="02010600030101010101" pitchFamily="2" charset="-122"/>
                <a:cs typeface="宋体" panose="02010600030101010101" pitchFamily="2" charset="-122"/>
              </a:rPr>
              <a:t> </a:t>
            </a:r>
            <a:r>
              <a:rPr sz="1800" b="1" dirty="0">
                <a:solidFill>
                  <a:srgbClr val="0909C6"/>
                </a:solidFill>
                <a:latin typeface="Times New Roman" panose="02020603050405020304"/>
                <a:cs typeface="Times New Roman" panose="02020603050405020304"/>
              </a:rPr>
              <a:t>GHG</a:t>
            </a:r>
            <a:r>
              <a:rPr sz="1800" b="1" dirty="0">
                <a:solidFill>
                  <a:srgbClr val="0909C6"/>
                </a:solidFill>
                <a:latin typeface="宋体" panose="02010600030101010101" pitchFamily="2" charset="-122"/>
                <a:cs typeface="宋体" panose="02010600030101010101" pitchFamily="2" charset="-122"/>
              </a:rPr>
              <a:t>排放应进一步细分成与上述类别一致的子类别。</a:t>
            </a:r>
            <a:endParaRPr sz="1800">
              <a:latin typeface="宋体" panose="02010600030101010101" pitchFamily="2" charset="-122"/>
              <a:cs typeface="宋体" panose="02010600030101010101" pitchFamily="2" charset="-122"/>
            </a:endParaRPr>
          </a:p>
        </p:txBody>
      </p:sp>
      <p:sp>
        <p:nvSpPr>
          <p:cNvPr id="13" name="object 13"/>
          <p:cNvSpPr/>
          <p:nvPr/>
        </p:nvSpPr>
        <p:spPr>
          <a:xfrm>
            <a:off x="8401050" y="2646426"/>
            <a:ext cx="360045" cy="1295400"/>
          </a:xfrm>
          <a:custGeom>
            <a:avLst/>
            <a:gdLst/>
            <a:ahLst/>
            <a:cxnLst/>
            <a:rect l="l" t="t" r="r" b="b"/>
            <a:pathLst>
              <a:path w="360045" h="1295400">
                <a:moveTo>
                  <a:pt x="0" y="0"/>
                </a:moveTo>
                <a:lnTo>
                  <a:pt x="69996" y="2361"/>
                </a:lnTo>
                <a:lnTo>
                  <a:pt x="127158" y="8794"/>
                </a:lnTo>
                <a:lnTo>
                  <a:pt x="165699" y="18323"/>
                </a:lnTo>
                <a:lnTo>
                  <a:pt x="179831" y="29972"/>
                </a:lnTo>
                <a:lnTo>
                  <a:pt x="179831" y="617727"/>
                </a:lnTo>
                <a:lnTo>
                  <a:pt x="193964" y="629376"/>
                </a:lnTo>
                <a:lnTo>
                  <a:pt x="232505" y="638905"/>
                </a:lnTo>
                <a:lnTo>
                  <a:pt x="289667" y="645338"/>
                </a:lnTo>
                <a:lnTo>
                  <a:pt x="359664" y="647700"/>
                </a:lnTo>
                <a:lnTo>
                  <a:pt x="289667" y="650061"/>
                </a:lnTo>
                <a:lnTo>
                  <a:pt x="232505" y="656494"/>
                </a:lnTo>
                <a:lnTo>
                  <a:pt x="193964" y="666023"/>
                </a:lnTo>
                <a:lnTo>
                  <a:pt x="179831" y="677672"/>
                </a:lnTo>
                <a:lnTo>
                  <a:pt x="179831" y="1265428"/>
                </a:lnTo>
                <a:lnTo>
                  <a:pt x="165699" y="1277076"/>
                </a:lnTo>
                <a:lnTo>
                  <a:pt x="127158" y="1286605"/>
                </a:lnTo>
                <a:lnTo>
                  <a:pt x="69996" y="1293038"/>
                </a:lnTo>
                <a:lnTo>
                  <a:pt x="0" y="1295400"/>
                </a:lnTo>
              </a:path>
            </a:pathLst>
          </a:custGeom>
          <a:ln w="25400">
            <a:solidFill>
              <a:srgbClr val="497DBA"/>
            </a:solidFill>
          </a:ln>
        </p:spPr>
        <p:txBody>
          <a:bodyPr wrap="square" lIns="0" tIns="0" rIns="0" bIns="0" rtlCol="0"/>
          <a:lstStyle/>
          <a:p/>
        </p:txBody>
      </p:sp>
      <p:sp>
        <p:nvSpPr>
          <p:cNvPr id="14" name="object 14"/>
          <p:cNvSpPr/>
          <p:nvPr/>
        </p:nvSpPr>
        <p:spPr>
          <a:xfrm>
            <a:off x="8617457" y="1349502"/>
            <a:ext cx="1440180" cy="1431290"/>
          </a:xfrm>
          <a:custGeom>
            <a:avLst/>
            <a:gdLst/>
            <a:ahLst/>
            <a:cxnLst/>
            <a:rect l="l" t="t" r="r" b="b"/>
            <a:pathLst>
              <a:path w="1440179" h="1431289">
                <a:moveTo>
                  <a:pt x="0" y="715518"/>
                </a:moveTo>
                <a:lnTo>
                  <a:pt x="1531" y="668466"/>
                </a:lnTo>
                <a:lnTo>
                  <a:pt x="6064" y="622228"/>
                </a:lnTo>
                <a:lnTo>
                  <a:pt x="13502" y="576898"/>
                </a:lnTo>
                <a:lnTo>
                  <a:pt x="23751" y="532570"/>
                </a:lnTo>
                <a:lnTo>
                  <a:pt x="36716" y="489338"/>
                </a:lnTo>
                <a:lnTo>
                  <a:pt x="52301" y="447296"/>
                </a:lnTo>
                <a:lnTo>
                  <a:pt x="70412" y="406539"/>
                </a:lnTo>
                <a:lnTo>
                  <a:pt x="90955" y="367161"/>
                </a:lnTo>
                <a:lnTo>
                  <a:pt x="113833" y="329256"/>
                </a:lnTo>
                <a:lnTo>
                  <a:pt x="138952" y="292918"/>
                </a:lnTo>
                <a:lnTo>
                  <a:pt x="166217" y="258242"/>
                </a:lnTo>
                <a:lnTo>
                  <a:pt x="195533" y="225322"/>
                </a:lnTo>
                <a:lnTo>
                  <a:pt x="226805" y="194251"/>
                </a:lnTo>
                <a:lnTo>
                  <a:pt x="259939" y="165125"/>
                </a:lnTo>
                <a:lnTo>
                  <a:pt x="294839" y="138037"/>
                </a:lnTo>
                <a:lnTo>
                  <a:pt x="331410" y="113082"/>
                </a:lnTo>
                <a:lnTo>
                  <a:pt x="369557" y="90354"/>
                </a:lnTo>
                <a:lnTo>
                  <a:pt x="409186" y="69946"/>
                </a:lnTo>
                <a:lnTo>
                  <a:pt x="450201" y="51954"/>
                </a:lnTo>
                <a:lnTo>
                  <a:pt x="492508" y="36472"/>
                </a:lnTo>
                <a:lnTo>
                  <a:pt x="536011" y="23593"/>
                </a:lnTo>
                <a:lnTo>
                  <a:pt x="580615" y="13412"/>
                </a:lnTo>
                <a:lnTo>
                  <a:pt x="626227" y="6024"/>
                </a:lnTo>
                <a:lnTo>
                  <a:pt x="672750" y="1521"/>
                </a:lnTo>
                <a:lnTo>
                  <a:pt x="720090" y="0"/>
                </a:lnTo>
                <a:lnTo>
                  <a:pt x="767429" y="1521"/>
                </a:lnTo>
                <a:lnTo>
                  <a:pt x="813952" y="6024"/>
                </a:lnTo>
                <a:lnTo>
                  <a:pt x="859564" y="13412"/>
                </a:lnTo>
                <a:lnTo>
                  <a:pt x="904168" y="23593"/>
                </a:lnTo>
                <a:lnTo>
                  <a:pt x="947671" y="36472"/>
                </a:lnTo>
                <a:lnTo>
                  <a:pt x="989978" y="51954"/>
                </a:lnTo>
                <a:lnTo>
                  <a:pt x="1030993" y="69946"/>
                </a:lnTo>
                <a:lnTo>
                  <a:pt x="1070622" y="90354"/>
                </a:lnTo>
                <a:lnTo>
                  <a:pt x="1108769" y="113082"/>
                </a:lnTo>
                <a:lnTo>
                  <a:pt x="1145340" y="138037"/>
                </a:lnTo>
                <a:lnTo>
                  <a:pt x="1180240" y="165125"/>
                </a:lnTo>
                <a:lnTo>
                  <a:pt x="1213374" y="194251"/>
                </a:lnTo>
                <a:lnTo>
                  <a:pt x="1244646" y="225322"/>
                </a:lnTo>
                <a:lnTo>
                  <a:pt x="1273962" y="258242"/>
                </a:lnTo>
                <a:lnTo>
                  <a:pt x="1301227" y="292918"/>
                </a:lnTo>
                <a:lnTo>
                  <a:pt x="1326346" y="329256"/>
                </a:lnTo>
                <a:lnTo>
                  <a:pt x="1349224" y="367161"/>
                </a:lnTo>
                <a:lnTo>
                  <a:pt x="1369767" y="406539"/>
                </a:lnTo>
                <a:lnTo>
                  <a:pt x="1387878" y="447296"/>
                </a:lnTo>
                <a:lnTo>
                  <a:pt x="1403463" y="489338"/>
                </a:lnTo>
                <a:lnTo>
                  <a:pt x="1416428" y="532570"/>
                </a:lnTo>
                <a:lnTo>
                  <a:pt x="1426677" y="576898"/>
                </a:lnTo>
                <a:lnTo>
                  <a:pt x="1434115" y="622228"/>
                </a:lnTo>
                <a:lnTo>
                  <a:pt x="1438648" y="668466"/>
                </a:lnTo>
                <a:lnTo>
                  <a:pt x="1440180" y="715518"/>
                </a:lnTo>
                <a:lnTo>
                  <a:pt x="1438648" y="762569"/>
                </a:lnTo>
                <a:lnTo>
                  <a:pt x="1434115" y="808807"/>
                </a:lnTo>
                <a:lnTo>
                  <a:pt x="1426677" y="854137"/>
                </a:lnTo>
                <a:lnTo>
                  <a:pt x="1416428" y="898465"/>
                </a:lnTo>
                <a:lnTo>
                  <a:pt x="1403463" y="941697"/>
                </a:lnTo>
                <a:lnTo>
                  <a:pt x="1387878" y="983739"/>
                </a:lnTo>
                <a:lnTo>
                  <a:pt x="1369767" y="1024496"/>
                </a:lnTo>
                <a:lnTo>
                  <a:pt x="1349224" y="1063874"/>
                </a:lnTo>
                <a:lnTo>
                  <a:pt x="1326346" y="1101779"/>
                </a:lnTo>
                <a:lnTo>
                  <a:pt x="1301227" y="1138117"/>
                </a:lnTo>
                <a:lnTo>
                  <a:pt x="1273962" y="1172793"/>
                </a:lnTo>
                <a:lnTo>
                  <a:pt x="1244646" y="1205713"/>
                </a:lnTo>
                <a:lnTo>
                  <a:pt x="1213374" y="1236784"/>
                </a:lnTo>
                <a:lnTo>
                  <a:pt x="1180240" y="1265910"/>
                </a:lnTo>
                <a:lnTo>
                  <a:pt x="1145340" y="1292998"/>
                </a:lnTo>
                <a:lnTo>
                  <a:pt x="1108769" y="1317953"/>
                </a:lnTo>
                <a:lnTo>
                  <a:pt x="1070622" y="1340681"/>
                </a:lnTo>
                <a:lnTo>
                  <a:pt x="1030993" y="1361089"/>
                </a:lnTo>
                <a:lnTo>
                  <a:pt x="989978" y="1379081"/>
                </a:lnTo>
                <a:lnTo>
                  <a:pt x="947671" y="1394563"/>
                </a:lnTo>
                <a:lnTo>
                  <a:pt x="904168" y="1407442"/>
                </a:lnTo>
                <a:lnTo>
                  <a:pt x="859564" y="1417623"/>
                </a:lnTo>
                <a:lnTo>
                  <a:pt x="813952" y="1425011"/>
                </a:lnTo>
                <a:lnTo>
                  <a:pt x="767429" y="1429514"/>
                </a:lnTo>
                <a:lnTo>
                  <a:pt x="720090" y="1431036"/>
                </a:lnTo>
                <a:lnTo>
                  <a:pt x="672750" y="1429514"/>
                </a:lnTo>
                <a:lnTo>
                  <a:pt x="626227" y="1425011"/>
                </a:lnTo>
                <a:lnTo>
                  <a:pt x="580615" y="1417623"/>
                </a:lnTo>
                <a:lnTo>
                  <a:pt x="536011" y="1407442"/>
                </a:lnTo>
                <a:lnTo>
                  <a:pt x="492508" y="1394563"/>
                </a:lnTo>
                <a:lnTo>
                  <a:pt x="450201" y="1379081"/>
                </a:lnTo>
                <a:lnTo>
                  <a:pt x="409186" y="1361089"/>
                </a:lnTo>
                <a:lnTo>
                  <a:pt x="369557" y="1340681"/>
                </a:lnTo>
                <a:lnTo>
                  <a:pt x="331410" y="1317953"/>
                </a:lnTo>
                <a:lnTo>
                  <a:pt x="294839" y="1292998"/>
                </a:lnTo>
                <a:lnTo>
                  <a:pt x="259939" y="1265910"/>
                </a:lnTo>
                <a:lnTo>
                  <a:pt x="226805" y="1236784"/>
                </a:lnTo>
                <a:lnTo>
                  <a:pt x="195533" y="1205713"/>
                </a:lnTo>
                <a:lnTo>
                  <a:pt x="166217" y="1172793"/>
                </a:lnTo>
                <a:lnTo>
                  <a:pt x="138952" y="1138117"/>
                </a:lnTo>
                <a:lnTo>
                  <a:pt x="113833" y="1101779"/>
                </a:lnTo>
                <a:lnTo>
                  <a:pt x="90955" y="1063874"/>
                </a:lnTo>
                <a:lnTo>
                  <a:pt x="70412" y="1024496"/>
                </a:lnTo>
                <a:lnTo>
                  <a:pt x="52301" y="983739"/>
                </a:lnTo>
                <a:lnTo>
                  <a:pt x="36716" y="941697"/>
                </a:lnTo>
                <a:lnTo>
                  <a:pt x="23751" y="898465"/>
                </a:lnTo>
                <a:lnTo>
                  <a:pt x="13502" y="854137"/>
                </a:lnTo>
                <a:lnTo>
                  <a:pt x="6064" y="808807"/>
                </a:lnTo>
                <a:lnTo>
                  <a:pt x="1531" y="762569"/>
                </a:lnTo>
                <a:lnTo>
                  <a:pt x="0" y="715518"/>
                </a:lnTo>
                <a:close/>
              </a:path>
            </a:pathLst>
          </a:custGeom>
          <a:ln w="25400">
            <a:solidFill>
              <a:srgbClr val="C0504D"/>
            </a:solidFill>
          </a:ln>
        </p:spPr>
        <p:txBody>
          <a:bodyPr wrap="square" lIns="0" tIns="0" rIns="0" bIns="0" rtlCol="0"/>
          <a:lstStyle/>
          <a:p/>
        </p:txBody>
      </p:sp>
      <p:sp>
        <p:nvSpPr>
          <p:cNvPr id="15" name="object 15"/>
          <p:cNvSpPr txBox="1"/>
          <p:nvPr/>
        </p:nvSpPr>
        <p:spPr>
          <a:xfrm>
            <a:off x="8844533" y="3416046"/>
            <a:ext cx="1080770" cy="1143635"/>
          </a:xfrm>
          <a:prstGeom prst="rect">
            <a:avLst/>
          </a:prstGeom>
          <a:ln w="25400">
            <a:solidFill>
              <a:srgbClr val="C0504D"/>
            </a:solidFill>
          </a:ln>
        </p:spPr>
        <p:txBody>
          <a:bodyPr vert="horz" wrap="square" lIns="0" tIns="59055" rIns="0" bIns="0" rtlCol="0">
            <a:spAutoFit/>
          </a:bodyPr>
          <a:lstStyle/>
          <a:p>
            <a:pPr marL="92075" marR="294640" algn="just">
              <a:lnSpc>
                <a:spcPct val="98000"/>
              </a:lnSpc>
              <a:spcBef>
                <a:spcPts val="465"/>
              </a:spcBef>
            </a:pPr>
            <a:r>
              <a:rPr sz="1800" dirty="0">
                <a:solidFill>
                  <a:srgbClr val="FF0000"/>
                </a:solidFill>
                <a:latin typeface="宋体" panose="02010600030101010101" pitchFamily="2" charset="-122"/>
                <a:cs typeface="宋体" panose="02010600030101010101" pitchFamily="2" charset="-122"/>
              </a:rPr>
              <a:t>根据主 </a:t>
            </a:r>
            <a:r>
              <a:rPr sz="1800" spc="-5" dirty="0">
                <a:solidFill>
                  <a:srgbClr val="FF0000"/>
                </a:solidFill>
                <a:latin typeface="宋体" panose="02010600030101010101" pitchFamily="2" charset="-122"/>
                <a:cs typeface="宋体" panose="02010600030101010101" pitchFamily="2" charset="-122"/>
              </a:rPr>
              <a:t>要性原 </a:t>
            </a:r>
            <a:r>
              <a:rPr sz="1800" dirty="0">
                <a:solidFill>
                  <a:srgbClr val="FF0000"/>
                </a:solidFill>
                <a:latin typeface="宋体" panose="02010600030101010101" pitchFamily="2" charset="-122"/>
                <a:cs typeface="宋体" panose="02010600030101010101" pitchFamily="2" charset="-122"/>
              </a:rPr>
              <a:t>则选择 量化</a:t>
            </a:r>
            <a:endParaRPr sz="1800">
              <a:latin typeface="宋体" panose="02010600030101010101" pitchFamily="2" charset="-122"/>
              <a:cs typeface="宋体" panose="02010600030101010101" pitchFamily="2" charset="-122"/>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505326" y="795146"/>
            <a:ext cx="5089525" cy="505460"/>
          </a:xfrm>
          <a:prstGeom prst="rect">
            <a:avLst/>
          </a:prstGeom>
        </p:spPr>
        <p:txBody>
          <a:bodyPr vert="horz" wrap="square" lIns="0" tIns="13335" rIns="0" bIns="0" rtlCol="0">
            <a:spAutoFit/>
          </a:bodyPr>
          <a:lstStyle/>
          <a:p>
            <a:pPr marL="12700">
              <a:lnSpc>
                <a:spcPct val="100000"/>
              </a:lnSpc>
              <a:spcBef>
                <a:spcPts val="105"/>
              </a:spcBef>
            </a:pPr>
            <a:r>
              <a:rPr spc="15" dirty="0"/>
              <a:t>类</a:t>
            </a:r>
            <a:r>
              <a:rPr spc="10" dirty="0"/>
              <a:t>别</a:t>
            </a:r>
            <a:r>
              <a:rPr spc="-5" dirty="0">
                <a:latin typeface="Calibri" panose="020F0502020204030204"/>
                <a:cs typeface="Calibri" panose="020F0502020204030204"/>
              </a:rPr>
              <a:t>1</a:t>
            </a:r>
            <a:r>
              <a:rPr spc="-5" dirty="0"/>
              <a:t>：</a:t>
            </a:r>
            <a:r>
              <a:rPr dirty="0"/>
              <a:t>直接</a:t>
            </a:r>
            <a:r>
              <a:rPr spc="-5" dirty="0">
                <a:latin typeface="Calibri" panose="020F0502020204030204"/>
                <a:cs typeface="Calibri" panose="020F0502020204030204"/>
              </a:rPr>
              <a:t>GHG</a:t>
            </a:r>
            <a:r>
              <a:rPr spc="-5" dirty="0"/>
              <a:t>排放</a:t>
            </a:r>
            <a:r>
              <a:rPr spc="-10" dirty="0"/>
              <a:t>和</a:t>
            </a:r>
            <a:r>
              <a:rPr spc="-5" dirty="0"/>
              <a:t>清</a:t>
            </a:r>
            <a:r>
              <a:rPr spc="-10" dirty="0"/>
              <a:t>除</a:t>
            </a:r>
            <a:endParaRPr spc="-10" dirty="0"/>
          </a:p>
        </p:txBody>
      </p:sp>
      <p:sp>
        <p:nvSpPr>
          <p:cNvPr id="3" name="object 3"/>
          <p:cNvSpPr/>
          <p:nvPr/>
        </p:nvSpPr>
        <p:spPr>
          <a:xfrm>
            <a:off x="1981962" y="1668017"/>
            <a:ext cx="8229600" cy="352425"/>
          </a:xfrm>
          <a:custGeom>
            <a:avLst/>
            <a:gdLst/>
            <a:ahLst/>
            <a:cxnLst/>
            <a:rect l="l" t="t" r="r" b="b"/>
            <a:pathLst>
              <a:path w="8229600" h="352425">
                <a:moveTo>
                  <a:pt x="8170926" y="0"/>
                </a:moveTo>
                <a:lnTo>
                  <a:pt x="58673" y="0"/>
                </a:lnTo>
                <a:lnTo>
                  <a:pt x="35833" y="4613"/>
                </a:lnTo>
                <a:lnTo>
                  <a:pt x="17183" y="17192"/>
                </a:lnTo>
                <a:lnTo>
                  <a:pt x="4610" y="35843"/>
                </a:lnTo>
                <a:lnTo>
                  <a:pt x="0" y="58674"/>
                </a:lnTo>
                <a:lnTo>
                  <a:pt x="0" y="293370"/>
                </a:lnTo>
                <a:lnTo>
                  <a:pt x="4610" y="316200"/>
                </a:lnTo>
                <a:lnTo>
                  <a:pt x="17183" y="334851"/>
                </a:lnTo>
                <a:lnTo>
                  <a:pt x="35833" y="347430"/>
                </a:lnTo>
                <a:lnTo>
                  <a:pt x="58673" y="352044"/>
                </a:lnTo>
                <a:lnTo>
                  <a:pt x="8170926" y="352044"/>
                </a:lnTo>
                <a:lnTo>
                  <a:pt x="8193756" y="347430"/>
                </a:lnTo>
                <a:lnTo>
                  <a:pt x="8212407" y="334851"/>
                </a:lnTo>
                <a:lnTo>
                  <a:pt x="8224986" y="316200"/>
                </a:lnTo>
                <a:lnTo>
                  <a:pt x="8229600" y="293370"/>
                </a:lnTo>
                <a:lnTo>
                  <a:pt x="8229600" y="58674"/>
                </a:lnTo>
                <a:lnTo>
                  <a:pt x="8224986" y="35843"/>
                </a:lnTo>
                <a:lnTo>
                  <a:pt x="8212407" y="17192"/>
                </a:lnTo>
                <a:lnTo>
                  <a:pt x="8193756" y="4613"/>
                </a:lnTo>
                <a:lnTo>
                  <a:pt x="8170926" y="0"/>
                </a:lnTo>
                <a:close/>
              </a:path>
            </a:pathLst>
          </a:custGeom>
          <a:solidFill>
            <a:srgbClr val="4F81BC"/>
          </a:solidFill>
        </p:spPr>
        <p:txBody>
          <a:bodyPr wrap="square" lIns="0" tIns="0" rIns="0" bIns="0" rtlCol="0"/>
          <a:lstStyle/>
          <a:p/>
        </p:txBody>
      </p:sp>
      <p:sp>
        <p:nvSpPr>
          <p:cNvPr id="4" name="object 4"/>
          <p:cNvSpPr/>
          <p:nvPr/>
        </p:nvSpPr>
        <p:spPr>
          <a:xfrm>
            <a:off x="1981962" y="1668017"/>
            <a:ext cx="8229600" cy="352425"/>
          </a:xfrm>
          <a:custGeom>
            <a:avLst/>
            <a:gdLst/>
            <a:ahLst/>
            <a:cxnLst/>
            <a:rect l="l" t="t" r="r" b="b"/>
            <a:pathLst>
              <a:path w="8229600" h="352425">
                <a:moveTo>
                  <a:pt x="0" y="58674"/>
                </a:moveTo>
                <a:lnTo>
                  <a:pt x="4610" y="35843"/>
                </a:lnTo>
                <a:lnTo>
                  <a:pt x="17183" y="17192"/>
                </a:lnTo>
                <a:lnTo>
                  <a:pt x="35833" y="4613"/>
                </a:lnTo>
                <a:lnTo>
                  <a:pt x="58673" y="0"/>
                </a:lnTo>
                <a:lnTo>
                  <a:pt x="8170926" y="0"/>
                </a:lnTo>
                <a:lnTo>
                  <a:pt x="8193756" y="4613"/>
                </a:lnTo>
                <a:lnTo>
                  <a:pt x="8212407" y="17192"/>
                </a:lnTo>
                <a:lnTo>
                  <a:pt x="8224986" y="35843"/>
                </a:lnTo>
                <a:lnTo>
                  <a:pt x="8229600" y="58674"/>
                </a:lnTo>
                <a:lnTo>
                  <a:pt x="8229600" y="293370"/>
                </a:lnTo>
                <a:lnTo>
                  <a:pt x="8224986" y="316200"/>
                </a:lnTo>
                <a:lnTo>
                  <a:pt x="8212407" y="334851"/>
                </a:lnTo>
                <a:lnTo>
                  <a:pt x="8193756" y="347430"/>
                </a:lnTo>
                <a:lnTo>
                  <a:pt x="8170926" y="352044"/>
                </a:lnTo>
                <a:lnTo>
                  <a:pt x="58673" y="352044"/>
                </a:lnTo>
                <a:lnTo>
                  <a:pt x="35833" y="347430"/>
                </a:lnTo>
                <a:lnTo>
                  <a:pt x="17183" y="334851"/>
                </a:lnTo>
                <a:lnTo>
                  <a:pt x="4610" y="316200"/>
                </a:lnTo>
                <a:lnTo>
                  <a:pt x="0" y="293370"/>
                </a:lnTo>
                <a:lnTo>
                  <a:pt x="0" y="58674"/>
                </a:lnTo>
                <a:close/>
              </a:path>
            </a:pathLst>
          </a:custGeom>
          <a:ln w="25400">
            <a:solidFill>
              <a:srgbClr val="FFFFFF"/>
            </a:solidFill>
          </a:ln>
        </p:spPr>
        <p:txBody>
          <a:bodyPr wrap="square" lIns="0" tIns="0" rIns="0" bIns="0" rtlCol="0"/>
          <a:lstStyle/>
          <a:p/>
        </p:txBody>
      </p:sp>
      <p:sp>
        <p:nvSpPr>
          <p:cNvPr id="5" name="object 5"/>
          <p:cNvSpPr/>
          <p:nvPr/>
        </p:nvSpPr>
        <p:spPr>
          <a:xfrm>
            <a:off x="1981962" y="2253233"/>
            <a:ext cx="8229600" cy="352425"/>
          </a:xfrm>
          <a:custGeom>
            <a:avLst/>
            <a:gdLst/>
            <a:ahLst/>
            <a:cxnLst/>
            <a:rect l="l" t="t" r="r" b="b"/>
            <a:pathLst>
              <a:path w="8229600" h="352425">
                <a:moveTo>
                  <a:pt x="8170926" y="0"/>
                </a:moveTo>
                <a:lnTo>
                  <a:pt x="58673" y="0"/>
                </a:lnTo>
                <a:lnTo>
                  <a:pt x="35833" y="4613"/>
                </a:lnTo>
                <a:lnTo>
                  <a:pt x="17183" y="17192"/>
                </a:lnTo>
                <a:lnTo>
                  <a:pt x="4610" y="35843"/>
                </a:lnTo>
                <a:lnTo>
                  <a:pt x="0" y="58674"/>
                </a:lnTo>
                <a:lnTo>
                  <a:pt x="0" y="293369"/>
                </a:lnTo>
                <a:lnTo>
                  <a:pt x="4610" y="316200"/>
                </a:lnTo>
                <a:lnTo>
                  <a:pt x="17183" y="334851"/>
                </a:lnTo>
                <a:lnTo>
                  <a:pt x="35833" y="347430"/>
                </a:lnTo>
                <a:lnTo>
                  <a:pt x="58673" y="352043"/>
                </a:lnTo>
                <a:lnTo>
                  <a:pt x="8170926" y="352043"/>
                </a:lnTo>
                <a:lnTo>
                  <a:pt x="8193756" y="347430"/>
                </a:lnTo>
                <a:lnTo>
                  <a:pt x="8212407" y="334851"/>
                </a:lnTo>
                <a:lnTo>
                  <a:pt x="8224986" y="316200"/>
                </a:lnTo>
                <a:lnTo>
                  <a:pt x="8229600" y="293369"/>
                </a:lnTo>
                <a:lnTo>
                  <a:pt x="8229600" y="58674"/>
                </a:lnTo>
                <a:lnTo>
                  <a:pt x="8224986" y="35843"/>
                </a:lnTo>
                <a:lnTo>
                  <a:pt x="8212407" y="17192"/>
                </a:lnTo>
                <a:lnTo>
                  <a:pt x="8193756" y="4613"/>
                </a:lnTo>
                <a:lnTo>
                  <a:pt x="8170926" y="0"/>
                </a:lnTo>
                <a:close/>
              </a:path>
            </a:pathLst>
          </a:custGeom>
          <a:solidFill>
            <a:srgbClr val="4F81BC"/>
          </a:solidFill>
        </p:spPr>
        <p:txBody>
          <a:bodyPr wrap="square" lIns="0" tIns="0" rIns="0" bIns="0" rtlCol="0"/>
          <a:lstStyle/>
          <a:p/>
        </p:txBody>
      </p:sp>
      <p:sp>
        <p:nvSpPr>
          <p:cNvPr id="6" name="object 6"/>
          <p:cNvSpPr/>
          <p:nvPr/>
        </p:nvSpPr>
        <p:spPr>
          <a:xfrm>
            <a:off x="1981962" y="2253233"/>
            <a:ext cx="8229600" cy="352425"/>
          </a:xfrm>
          <a:custGeom>
            <a:avLst/>
            <a:gdLst/>
            <a:ahLst/>
            <a:cxnLst/>
            <a:rect l="l" t="t" r="r" b="b"/>
            <a:pathLst>
              <a:path w="8229600" h="352425">
                <a:moveTo>
                  <a:pt x="0" y="58674"/>
                </a:moveTo>
                <a:lnTo>
                  <a:pt x="4610" y="35843"/>
                </a:lnTo>
                <a:lnTo>
                  <a:pt x="17183" y="17192"/>
                </a:lnTo>
                <a:lnTo>
                  <a:pt x="35833" y="4613"/>
                </a:lnTo>
                <a:lnTo>
                  <a:pt x="58673" y="0"/>
                </a:lnTo>
                <a:lnTo>
                  <a:pt x="8170926" y="0"/>
                </a:lnTo>
                <a:lnTo>
                  <a:pt x="8193756" y="4613"/>
                </a:lnTo>
                <a:lnTo>
                  <a:pt x="8212407" y="17192"/>
                </a:lnTo>
                <a:lnTo>
                  <a:pt x="8224986" y="35843"/>
                </a:lnTo>
                <a:lnTo>
                  <a:pt x="8229600" y="58674"/>
                </a:lnTo>
                <a:lnTo>
                  <a:pt x="8229600" y="293369"/>
                </a:lnTo>
                <a:lnTo>
                  <a:pt x="8224986" y="316200"/>
                </a:lnTo>
                <a:lnTo>
                  <a:pt x="8212407" y="334851"/>
                </a:lnTo>
                <a:lnTo>
                  <a:pt x="8193756" y="347430"/>
                </a:lnTo>
                <a:lnTo>
                  <a:pt x="8170926" y="352043"/>
                </a:lnTo>
                <a:lnTo>
                  <a:pt x="58673" y="352043"/>
                </a:lnTo>
                <a:lnTo>
                  <a:pt x="35833" y="347430"/>
                </a:lnTo>
                <a:lnTo>
                  <a:pt x="17183" y="334851"/>
                </a:lnTo>
                <a:lnTo>
                  <a:pt x="4610" y="316200"/>
                </a:lnTo>
                <a:lnTo>
                  <a:pt x="0" y="293369"/>
                </a:lnTo>
                <a:lnTo>
                  <a:pt x="0" y="58674"/>
                </a:lnTo>
                <a:close/>
              </a:path>
            </a:pathLst>
          </a:custGeom>
          <a:ln w="25400">
            <a:solidFill>
              <a:srgbClr val="FFFFFF"/>
            </a:solidFill>
          </a:ln>
        </p:spPr>
        <p:txBody>
          <a:bodyPr wrap="square" lIns="0" tIns="0" rIns="0" bIns="0" rtlCol="0"/>
          <a:lstStyle/>
          <a:p/>
        </p:txBody>
      </p:sp>
      <p:sp>
        <p:nvSpPr>
          <p:cNvPr id="7" name="object 7"/>
          <p:cNvSpPr/>
          <p:nvPr/>
        </p:nvSpPr>
        <p:spPr>
          <a:xfrm>
            <a:off x="1981962" y="2836926"/>
            <a:ext cx="8229600" cy="352425"/>
          </a:xfrm>
          <a:custGeom>
            <a:avLst/>
            <a:gdLst/>
            <a:ahLst/>
            <a:cxnLst/>
            <a:rect l="l" t="t" r="r" b="b"/>
            <a:pathLst>
              <a:path w="8229600" h="352425">
                <a:moveTo>
                  <a:pt x="8170926" y="0"/>
                </a:moveTo>
                <a:lnTo>
                  <a:pt x="58673" y="0"/>
                </a:lnTo>
                <a:lnTo>
                  <a:pt x="35833" y="4613"/>
                </a:lnTo>
                <a:lnTo>
                  <a:pt x="17183" y="17192"/>
                </a:lnTo>
                <a:lnTo>
                  <a:pt x="4610" y="35843"/>
                </a:lnTo>
                <a:lnTo>
                  <a:pt x="0" y="58674"/>
                </a:lnTo>
                <a:lnTo>
                  <a:pt x="0" y="293370"/>
                </a:lnTo>
                <a:lnTo>
                  <a:pt x="4610" y="316200"/>
                </a:lnTo>
                <a:lnTo>
                  <a:pt x="17183" y="334851"/>
                </a:lnTo>
                <a:lnTo>
                  <a:pt x="35833" y="347430"/>
                </a:lnTo>
                <a:lnTo>
                  <a:pt x="58673" y="352044"/>
                </a:lnTo>
                <a:lnTo>
                  <a:pt x="8170926" y="352044"/>
                </a:lnTo>
                <a:lnTo>
                  <a:pt x="8193756" y="347430"/>
                </a:lnTo>
                <a:lnTo>
                  <a:pt x="8212407" y="334851"/>
                </a:lnTo>
                <a:lnTo>
                  <a:pt x="8224986" y="316200"/>
                </a:lnTo>
                <a:lnTo>
                  <a:pt x="8229600" y="293370"/>
                </a:lnTo>
                <a:lnTo>
                  <a:pt x="8229600" y="58674"/>
                </a:lnTo>
                <a:lnTo>
                  <a:pt x="8224986" y="35843"/>
                </a:lnTo>
                <a:lnTo>
                  <a:pt x="8212407" y="17192"/>
                </a:lnTo>
                <a:lnTo>
                  <a:pt x="8193756" y="4613"/>
                </a:lnTo>
                <a:lnTo>
                  <a:pt x="8170926" y="0"/>
                </a:lnTo>
                <a:close/>
              </a:path>
            </a:pathLst>
          </a:custGeom>
          <a:solidFill>
            <a:srgbClr val="4F81BC"/>
          </a:solidFill>
        </p:spPr>
        <p:txBody>
          <a:bodyPr wrap="square" lIns="0" tIns="0" rIns="0" bIns="0" rtlCol="0"/>
          <a:lstStyle/>
          <a:p/>
        </p:txBody>
      </p:sp>
      <p:sp>
        <p:nvSpPr>
          <p:cNvPr id="8" name="object 8"/>
          <p:cNvSpPr/>
          <p:nvPr/>
        </p:nvSpPr>
        <p:spPr>
          <a:xfrm>
            <a:off x="1981962" y="2836926"/>
            <a:ext cx="8229600" cy="352425"/>
          </a:xfrm>
          <a:custGeom>
            <a:avLst/>
            <a:gdLst/>
            <a:ahLst/>
            <a:cxnLst/>
            <a:rect l="l" t="t" r="r" b="b"/>
            <a:pathLst>
              <a:path w="8229600" h="352425">
                <a:moveTo>
                  <a:pt x="0" y="58674"/>
                </a:moveTo>
                <a:lnTo>
                  <a:pt x="4610" y="35843"/>
                </a:lnTo>
                <a:lnTo>
                  <a:pt x="17183" y="17192"/>
                </a:lnTo>
                <a:lnTo>
                  <a:pt x="35833" y="4613"/>
                </a:lnTo>
                <a:lnTo>
                  <a:pt x="58673" y="0"/>
                </a:lnTo>
                <a:lnTo>
                  <a:pt x="8170926" y="0"/>
                </a:lnTo>
                <a:lnTo>
                  <a:pt x="8193756" y="4613"/>
                </a:lnTo>
                <a:lnTo>
                  <a:pt x="8212407" y="17192"/>
                </a:lnTo>
                <a:lnTo>
                  <a:pt x="8224986" y="35843"/>
                </a:lnTo>
                <a:lnTo>
                  <a:pt x="8229600" y="58674"/>
                </a:lnTo>
                <a:lnTo>
                  <a:pt x="8229600" y="293370"/>
                </a:lnTo>
                <a:lnTo>
                  <a:pt x="8224986" y="316200"/>
                </a:lnTo>
                <a:lnTo>
                  <a:pt x="8212407" y="334851"/>
                </a:lnTo>
                <a:lnTo>
                  <a:pt x="8193756" y="347430"/>
                </a:lnTo>
                <a:lnTo>
                  <a:pt x="8170926" y="352044"/>
                </a:lnTo>
                <a:lnTo>
                  <a:pt x="58673" y="352044"/>
                </a:lnTo>
                <a:lnTo>
                  <a:pt x="35833" y="347430"/>
                </a:lnTo>
                <a:lnTo>
                  <a:pt x="17183" y="334851"/>
                </a:lnTo>
                <a:lnTo>
                  <a:pt x="4610" y="316200"/>
                </a:lnTo>
                <a:lnTo>
                  <a:pt x="0" y="293370"/>
                </a:lnTo>
                <a:lnTo>
                  <a:pt x="0" y="58674"/>
                </a:lnTo>
                <a:close/>
              </a:path>
            </a:pathLst>
          </a:custGeom>
          <a:ln w="25400">
            <a:solidFill>
              <a:srgbClr val="FFFFFF"/>
            </a:solidFill>
          </a:ln>
        </p:spPr>
        <p:txBody>
          <a:bodyPr wrap="square" lIns="0" tIns="0" rIns="0" bIns="0" rtlCol="0"/>
          <a:lstStyle/>
          <a:p/>
        </p:txBody>
      </p:sp>
      <p:sp>
        <p:nvSpPr>
          <p:cNvPr id="9" name="object 9"/>
          <p:cNvSpPr/>
          <p:nvPr/>
        </p:nvSpPr>
        <p:spPr>
          <a:xfrm>
            <a:off x="1981962" y="3557778"/>
            <a:ext cx="8229600" cy="352425"/>
          </a:xfrm>
          <a:custGeom>
            <a:avLst/>
            <a:gdLst/>
            <a:ahLst/>
            <a:cxnLst/>
            <a:rect l="l" t="t" r="r" b="b"/>
            <a:pathLst>
              <a:path w="8229600" h="352425">
                <a:moveTo>
                  <a:pt x="8170926" y="0"/>
                </a:moveTo>
                <a:lnTo>
                  <a:pt x="58673" y="0"/>
                </a:lnTo>
                <a:lnTo>
                  <a:pt x="35833" y="4613"/>
                </a:lnTo>
                <a:lnTo>
                  <a:pt x="17183" y="17192"/>
                </a:lnTo>
                <a:lnTo>
                  <a:pt x="4610" y="35843"/>
                </a:lnTo>
                <a:lnTo>
                  <a:pt x="0" y="58674"/>
                </a:lnTo>
                <a:lnTo>
                  <a:pt x="0" y="293370"/>
                </a:lnTo>
                <a:lnTo>
                  <a:pt x="4610" y="316200"/>
                </a:lnTo>
                <a:lnTo>
                  <a:pt x="17183" y="334851"/>
                </a:lnTo>
                <a:lnTo>
                  <a:pt x="35833" y="347430"/>
                </a:lnTo>
                <a:lnTo>
                  <a:pt x="58673" y="352044"/>
                </a:lnTo>
                <a:lnTo>
                  <a:pt x="8170926" y="352044"/>
                </a:lnTo>
                <a:lnTo>
                  <a:pt x="8193756" y="347430"/>
                </a:lnTo>
                <a:lnTo>
                  <a:pt x="8212407" y="334851"/>
                </a:lnTo>
                <a:lnTo>
                  <a:pt x="8224986" y="316200"/>
                </a:lnTo>
                <a:lnTo>
                  <a:pt x="8229600" y="293370"/>
                </a:lnTo>
                <a:lnTo>
                  <a:pt x="8229600" y="58674"/>
                </a:lnTo>
                <a:lnTo>
                  <a:pt x="8224986" y="35843"/>
                </a:lnTo>
                <a:lnTo>
                  <a:pt x="8212407" y="17192"/>
                </a:lnTo>
                <a:lnTo>
                  <a:pt x="8193756" y="4613"/>
                </a:lnTo>
                <a:lnTo>
                  <a:pt x="8170926" y="0"/>
                </a:lnTo>
                <a:close/>
              </a:path>
            </a:pathLst>
          </a:custGeom>
          <a:solidFill>
            <a:srgbClr val="4F81BC"/>
          </a:solidFill>
        </p:spPr>
        <p:txBody>
          <a:bodyPr wrap="square" lIns="0" tIns="0" rIns="0" bIns="0" rtlCol="0"/>
          <a:lstStyle/>
          <a:p/>
        </p:txBody>
      </p:sp>
      <p:sp>
        <p:nvSpPr>
          <p:cNvPr id="10" name="object 10"/>
          <p:cNvSpPr/>
          <p:nvPr/>
        </p:nvSpPr>
        <p:spPr>
          <a:xfrm>
            <a:off x="1981962" y="3557778"/>
            <a:ext cx="8229600" cy="352425"/>
          </a:xfrm>
          <a:custGeom>
            <a:avLst/>
            <a:gdLst/>
            <a:ahLst/>
            <a:cxnLst/>
            <a:rect l="l" t="t" r="r" b="b"/>
            <a:pathLst>
              <a:path w="8229600" h="352425">
                <a:moveTo>
                  <a:pt x="0" y="58674"/>
                </a:moveTo>
                <a:lnTo>
                  <a:pt x="4610" y="35843"/>
                </a:lnTo>
                <a:lnTo>
                  <a:pt x="17183" y="17192"/>
                </a:lnTo>
                <a:lnTo>
                  <a:pt x="35833" y="4613"/>
                </a:lnTo>
                <a:lnTo>
                  <a:pt x="58673" y="0"/>
                </a:lnTo>
                <a:lnTo>
                  <a:pt x="8170926" y="0"/>
                </a:lnTo>
                <a:lnTo>
                  <a:pt x="8193756" y="4613"/>
                </a:lnTo>
                <a:lnTo>
                  <a:pt x="8212407" y="17192"/>
                </a:lnTo>
                <a:lnTo>
                  <a:pt x="8224986" y="35843"/>
                </a:lnTo>
                <a:lnTo>
                  <a:pt x="8229600" y="58674"/>
                </a:lnTo>
                <a:lnTo>
                  <a:pt x="8229600" y="293370"/>
                </a:lnTo>
                <a:lnTo>
                  <a:pt x="8224986" y="316200"/>
                </a:lnTo>
                <a:lnTo>
                  <a:pt x="8212407" y="334851"/>
                </a:lnTo>
                <a:lnTo>
                  <a:pt x="8193756" y="347430"/>
                </a:lnTo>
                <a:lnTo>
                  <a:pt x="8170926" y="352044"/>
                </a:lnTo>
                <a:lnTo>
                  <a:pt x="58673" y="352044"/>
                </a:lnTo>
                <a:lnTo>
                  <a:pt x="35833" y="347430"/>
                </a:lnTo>
                <a:lnTo>
                  <a:pt x="17183" y="334851"/>
                </a:lnTo>
                <a:lnTo>
                  <a:pt x="4610" y="316200"/>
                </a:lnTo>
                <a:lnTo>
                  <a:pt x="0" y="293370"/>
                </a:lnTo>
                <a:lnTo>
                  <a:pt x="0" y="58674"/>
                </a:lnTo>
                <a:close/>
              </a:path>
            </a:pathLst>
          </a:custGeom>
          <a:ln w="25400">
            <a:solidFill>
              <a:srgbClr val="FFFFFF"/>
            </a:solidFill>
          </a:ln>
        </p:spPr>
        <p:txBody>
          <a:bodyPr wrap="square" lIns="0" tIns="0" rIns="0" bIns="0" rtlCol="0"/>
          <a:lstStyle/>
          <a:p/>
        </p:txBody>
      </p:sp>
      <p:sp>
        <p:nvSpPr>
          <p:cNvPr id="11" name="object 11"/>
          <p:cNvSpPr/>
          <p:nvPr/>
        </p:nvSpPr>
        <p:spPr>
          <a:xfrm>
            <a:off x="1981962" y="5011673"/>
            <a:ext cx="8229600" cy="352425"/>
          </a:xfrm>
          <a:custGeom>
            <a:avLst/>
            <a:gdLst/>
            <a:ahLst/>
            <a:cxnLst/>
            <a:rect l="l" t="t" r="r" b="b"/>
            <a:pathLst>
              <a:path w="8229600" h="352425">
                <a:moveTo>
                  <a:pt x="8170926" y="0"/>
                </a:moveTo>
                <a:lnTo>
                  <a:pt x="58673" y="0"/>
                </a:lnTo>
                <a:lnTo>
                  <a:pt x="35833" y="4613"/>
                </a:lnTo>
                <a:lnTo>
                  <a:pt x="17183" y="17192"/>
                </a:lnTo>
                <a:lnTo>
                  <a:pt x="4610" y="35843"/>
                </a:lnTo>
                <a:lnTo>
                  <a:pt x="0" y="58674"/>
                </a:lnTo>
                <a:lnTo>
                  <a:pt x="0" y="293369"/>
                </a:lnTo>
                <a:lnTo>
                  <a:pt x="4610" y="316200"/>
                </a:lnTo>
                <a:lnTo>
                  <a:pt x="17183" y="334851"/>
                </a:lnTo>
                <a:lnTo>
                  <a:pt x="35833" y="347430"/>
                </a:lnTo>
                <a:lnTo>
                  <a:pt x="58673" y="352044"/>
                </a:lnTo>
                <a:lnTo>
                  <a:pt x="8170926" y="352044"/>
                </a:lnTo>
                <a:lnTo>
                  <a:pt x="8193756" y="347430"/>
                </a:lnTo>
                <a:lnTo>
                  <a:pt x="8212407" y="334851"/>
                </a:lnTo>
                <a:lnTo>
                  <a:pt x="8224986" y="316200"/>
                </a:lnTo>
                <a:lnTo>
                  <a:pt x="8229600" y="293369"/>
                </a:lnTo>
                <a:lnTo>
                  <a:pt x="8229600" y="58674"/>
                </a:lnTo>
                <a:lnTo>
                  <a:pt x="8224986" y="35843"/>
                </a:lnTo>
                <a:lnTo>
                  <a:pt x="8212407" y="17192"/>
                </a:lnTo>
                <a:lnTo>
                  <a:pt x="8193756" y="4613"/>
                </a:lnTo>
                <a:lnTo>
                  <a:pt x="8170926" y="0"/>
                </a:lnTo>
                <a:close/>
              </a:path>
            </a:pathLst>
          </a:custGeom>
          <a:solidFill>
            <a:srgbClr val="4F81BC"/>
          </a:solidFill>
        </p:spPr>
        <p:txBody>
          <a:bodyPr wrap="square" lIns="0" tIns="0" rIns="0" bIns="0" rtlCol="0"/>
          <a:lstStyle/>
          <a:p/>
        </p:txBody>
      </p:sp>
      <p:sp>
        <p:nvSpPr>
          <p:cNvPr id="12" name="object 12"/>
          <p:cNvSpPr/>
          <p:nvPr/>
        </p:nvSpPr>
        <p:spPr>
          <a:xfrm>
            <a:off x="1981962" y="5011673"/>
            <a:ext cx="8229600" cy="352425"/>
          </a:xfrm>
          <a:custGeom>
            <a:avLst/>
            <a:gdLst/>
            <a:ahLst/>
            <a:cxnLst/>
            <a:rect l="l" t="t" r="r" b="b"/>
            <a:pathLst>
              <a:path w="8229600" h="352425">
                <a:moveTo>
                  <a:pt x="0" y="58674"/>
                </a:moveTo>
                <a:lnTo>
                  <a:pt x="4610" y="35843"/>
                </a:lnTo>
                <a:lnTo>
                  <a:pt x="17183" y="17192"/>
                </a:lnTo>
                <a:lnTo>
                  <a:pt x="35833" y="4613"/>
                </a:lnTo>
                <a:lnTo>
                  <a:pt x="58673" y="0"/>
                </a:lnTo>
                <a:lnTo>
                  <a:pt x="8170926" y="0"/>
                </a:lnTo>
                <a:lnTo>
                  <a:pt x="8193756" y="4613"/>
                </a:lnTo>
                <a:lnTo>
                  <a:pt x="8212407" y="17192"/>
                </a:lnTo>
                <a:lnTo>
                  <a:pt x="8224986" y="35843"/>
                </a:lnTo>
                <a:lnTo>
                  <a:pt x="8229600" y="58674"/>
                </a:lnTo>
                <a:lnTo>
                  <a:pt x="8229600" y="293369"/>
                </a:lnTo>
                <a:lnTo>
                  <a:pt x="8224986" y="316200"/>
                </a:lnTo>
                <a:lnTo>
                  <a:pt x="8212407" y="334851"/>
                </a:lnTo>
                <a:lnTo>
                  <a:pt x="8193756" y="347430"/>
                </a:lnTo>
                <a:lnTo>
                  <a:pt x="8170926" y="352044"/>
                </a:lnTo>
                <a:lnTo>
                  <a:pt x="58673" y="352044"/>
                </a:lnTo>
                <a:lnTo>
                  <a:pt x="35833" y="347430"/>
                </a:lnTo>
                <a:lnTo>
                  <a:pt x="17183" y="334851"/>
                </a:lnTo>
                <a:lnTo>
                  <a:pt x="4610" y="316200"/>
                </a:lnTo>
                <a:lnTo>
                  <a:pt x="0" y="293369"/>
                </a:lnTo>
                <a:lnTo>
                  <a:pt x="0" y="58674"/>
                </a:lnTo>
                <a:close/>
              </a:path>
            </a:pathLst>
          </a:custGeom>
          <a:ln w="25400">
            <a:solidFill>
              <a:srgbClr val="FFFFFF"/>
            </a:solidFill>
          </a:ln>
        </p:spPr>
        <p:txBody>
          <a:bodyPr wrap="square" lIns="0" tIns="0" rIns="0" bIns="0" rtlCol="0"/>
          <a:lstStyle/>
          <a:p/>
        </p:txBody>
      </p:sp>
      <p:sp>
        <p:nvSpPr>
          <p:cNvPr id="13" name="object 13"/>
          <p:cNvSpPr txBox="1"/>
          <p:nvPr/>
        </p:nvSpPr>
        <p:spPr>
          <a:xfrm>
            <a:off x="2013813" y="1593928"/>
            <a:ext cx="8145780" cy="4473575"/>
          </a:xfrm>
          <a:prstGeom prst="rect">
            <a:avLst/>
          </a:prstGeom>
        </p:spPr>
        <p:txBody>
          <a:bodyPr vert="horz" wrap="square" lIns="0" tIns="125730" rIns="0" bIns="0" rtlCol="0">
            <a:spAutoFit/>
          </a:bodyPr>
          <a:lstStyle/>
          <a:p>
            <a:pPr marL="38100">
              <a:lnSpc>
                <a:spcPct val="100000"/>
              </a:lnSpc>
              <a:spcBef>
                <a:spcPts val="990"/>
              </a:spcBef>
            </a:pPr>
            <a:r>
              <a:rPr sz="1400" dirty="0">
                <a:solidFill>
                  <a:srgbClr val="FFFFFF"/>
                </a:solidFill>
                <a:latin typeface="宋体" panose="02010600030101010101" pitchFamily="2" charset="-122"/>
                <a:cs typeface="宋体" panose="02010600030101010101" pitchFamily="2" charset="-122"/>
              </a:rPr>
              <a:t>固定燃烧源产生的排放</a:t>
            </a:r>
            <a:endParaRPr sz="1400">
              <a:latin typeface="宋体" panose="02010600030101010101" pitchFamily="2" charset="-122"/>
              <a:cs typeface="宋体" panose="02010600030101010101" pitchFamily="2" charset="-122"/>
            </a:endParaRPr>
          </a:p>
          <a:p>
            <a:pPr marL="299085" indent="-71120">
              <a:lnSpc>
                <a:spcPct val="100000"/>
              </a:lnSpc>
              <a:spcBef>
                <a:spcPts val="700"/>
              </a:spcBef>
              <a:buSzPct val="91000"/>
              <a:buFont typeface="Calibri" panose="020F0502020204030204"/>
              <a:buChar char="•"/>
              <a:tabLst>
                <a:tab pos="299720" algn="l"/>
              </a:tabLst>
            </a:pPr>
            <a:r>
              <a:rPr sz="1100" dirty="0">
                <a:latin typeface="宋体" panose="02010600030101010101" pitchFamily="2" charset="-122"/>
                <a:cs typeface="宋体" panose="02010600030101010101" pitchFamily="2" charset="-122"/>
              </a:rPr>
              <a:t>是在固定（定点）设备</a:t>
            </a:r>
            <a:r>
              <a:rPr sz="1100" spc="-15" dirty="0">
                <a:latin typeface="宋体" panose="02010600030101010101" pitchFamily="2" charset="-122"/>
                <a:cs typeface="宋体" panose="02010600030101010101" pitchFamily="2" charset="-122"/>
              </a:rPr>
              <a:t>（</a:t>
            </a:r>
            <a:r>
              <a:rPr sz="1100" dirty="0">
                <a:latin typeface="宋体" panose="02010600030101010101" pitchFamily="2" charset="-122"/>
                <a:cs typeface="宋体" panose="02010600030101010101" pitchFamily="2" charset="-122"/>
              </a:rPr>
              <a:t>如加</a:t>
            </a:r>
            <a:r>
              <a:rPr sz="1100" spc="-15" dirty="0">
                <a:latin typeface="宋体" panose="02010600030101010101" pitchFamily="2" charset="-122"/>
                <a:cs typeface="宋体" panose="02010600030101010101" pitchFamily="2" charset="-122"/>
              </a:rPr>
              <a:t>热</a:t>
            </a:r>
            <a:r>
              <a:rPr sz="1100" dirty="0">
                <a:latin typeface="宋体" panose="02010600030101010101" pitchFamily="2" charset="-122"/>
                <a:cs typeface="宋体" panose="02010600030101010101" pitchFamily="2" charset="-122"/>
              </a:rPr>
              <a:t>器、</a:t>
            </a:r>
            <a:r>
              <a:rPr sz="1100" spc="-15" dirty="0">
                <a:latin typeface="宋体" panose="02010600030101010101" pitchFamily="2" charset="-122"/>
                <a:cs typeface="宋体" panose="02010600030101010101" pitchFamily="2" charset="-122"/>
              </a:rPr>
              <a:t>燃</a:t>
            </a:r>
            <a:r>
              <a:rPr sz="1100" dirty="0">
                <a:latin typeface="宋体" panose="02010600030101010101" pitchFamily="2" charset="-122"/>
                <a:cs typeface="宋体" panose="02010600030101010101" pitchFamily="2" charset="-122"/>
              </a:rPr>
              <a:t>气轮</a:t>
            </a:r>
            <a:r>
              <a:rPr sz="1100" spc="-15" dirty="0">
                <a:latin typeface="宋体" panose="02010600030101010101" pitchFamily="2" charset="-122"/>
                <a:cs typeface="宋体" panose="02010600030101010101" pitchFamily="2" charset="-122"/>
              </a:rPr>
              <a:t>机</a:t>
            </a:r>
            <a:r>
              <a:rPr sz="1100" dirty="0">
                <a:latin typeface="宋体" panose="02010600030101010101" pitchFamily="2" charset="-122"/>
                <a:cs typeface="宋体" panose="02010600030101010101" pitchFamily="2" charset="-122"/>
              </a:rPr>
              <a:t>、锅</a:t>
            </a:r>
            <a:r>
              <a:rPr sz="1100" spc="-15" dirty="0">
                <a:latin typeface="宋体" panose="02010600030101010101" pitchFamily="2" charset="-122"/>
                <a:cs typeface="宋体" panose="02010600030101010101" pitchFamily="2" charset="-122"/>
              </a:rPr>
              <a:t>炉</a:t>
            </a:r>
            <a:r>
              <a:rPr sz="1100" dirty="0">
                <a:latin typeface="宋体" panose="02010600030101010101" pitchFamily="2" charset="-122"/>
                <a:cs typeface="宋体" panose="02010600030101010101" pitchFamily="2" charset="-122"/>
              </a:rPr>
              <a:t>）中</a:t>
            </a:r>
            <a:r>
              <a:rPr sz="1100" spc="-15" dirty="0">
                <a:latin typeface="宋体" panose="02010600030101010101" pitchFamily="2" charset="-122"/>
                <a:cs typeface="宋体" panose="02010600030101010101" pitchFamily="2" charset="-122"/>
              </a:rPr>
              <a:t>任</a:t>
            </a:r>
            <a:r>
              <a:rPr sz="1100" dirty="0">
                <a:latin typeface="宋体" panose="02010600030101010101" pitchFamily="2" charset="-122"/>
                <a:cs typeface="宋体" panose="02010600030101010101" pitchFamily="2" charset="-122"/>
              </a:rPr>
              <a:t>何类</a:t>
            </a:r>
            <a:r>
              <a:rPr sz="1100" spc="-15" dirty="0">
                <a:latin typeface="宋体" panose="02010600030101010101" pitchFamily="2" charset="-122"/>
                <a:cs typeface="宋体" panose="02010600030101010101" pitchFamily="2" charset="-122"/>
              </a:rPr>
              <a:t>型</a:t>
            </a:r>
            <a:r>
              <a:rPr sz="1100" dirty="0">
                <a:latin typeface="宋体" panose="02010600030101010101" pitchFamily="2" charset="-122"/>
                <a:cs typeface="宋体" panose="02010600030101010101" pitchFamily="2" charset="-122"/>
              </a:rPr>
              <a:t>的燃</a:t>
            </a:r>
            <a:r>
              <a:rPr sz="1100" spc="-15" dirty="0">
                <a:latin typeface="宋体" panose="02010600030101010101" pitchFamily="2" charset="-122"/>
                <a:cs typeface="宋体" panose="02010600030101010101" pitchFamily="2" charset="-122"/>
              </a:rPr>
              <a:t>料</a:t>
            </a:r>
            <a:r>
              <a:rPr sz="1100" dirty="0">
                <a:latin typeface="宋体" panose="02010600030101010101" pitchFamily="2" charset="-122"/>
                <a:cs typeface="宋体" panose="02010600030101010101" pitchFamily="2" charset="-122"/>
              </a:rPr>
              <a:t>（化</a:t>
            </a:r>
            <a:r>
              <a:rPr sz="1100" spc="-15" dirty="0">
                <a:latin typeface="宋体" panose="02010600030101010101" pitchFamily="2" charset="-122"/>
                <a:cs typeface="宋体" panose="02010600030101010101" pitchFamily="2" charset="-122"/>
              </a:rPr>
              <a:t>石</a:t>
            </a:r>
            <a:r>
              <a:rPr sz="1100" dirty="0">
                <a:latin typeface="宋体" panose="02010600030101010101" pitchFamily="2" charset="-122"/>
                <a:cs typeface="宋体" panose="02010600030101010101" pitchFamily="2" charset="-122"/>
              </a:rPr>
              <a:t>燃料</a:t>
            </a:r>
            <a:r>
              <a:rPr sz="1100" spc="-15" dirty="0">
                <a:latin typeface="宋体" panose="02010600030101010101" pitchFamily="2" charset="-122"/>
                <a:cs typeface="宋体" panose="02010600030101010101" pitchFamily="2" charset="-122"/>
              </a:rPr>
              <a:t>或</a:t>
            </a:r>
            <a:r>
              <a:rPr sz="1100" dirty="0">
                <a:latin typeface="宋体" panose="02010600030101010101" pitchFamily="2" charset="-122"/>
                <a:cs typeface="宋体" panose="02010600030101010101" pitchFamily="2" charset="-122"/>
              </a:rPr>
              <a:t>生物</a:t>
            </a:r>
            <a:r>
              <a:rPr sz="1100" spc="-15" dirty="0">
                <a:latin typeface="宋体" panose="02010600030101010101" pitchFamily="2" charset="-122"/>
                <a:cs typeface="宋体" panose="02010600030101010101" pitchFamily="2" charset="-122"/>
              </a:rPr>
              <a:t>质</a:t>
            </a:r>
            <a:r>
              <a:rPr sz="1100" dirty="0">
                <a:latin typeface="宋体" panose="02010600030101010101" pitchFamily="2" charset="-122"/>
                <a:cs typeface="宋体" panose="02010600030101010101" pitchFamily="2" charset="-122"/>
              </a:rPr>
              <a:t>）燃</a:t>
            </a:r>
            <a:r>
              <a:rPr sz="1100" spc="-15" dirty="0">
                <a:latin typeface="宋体" panose="02010600030101010101" pitchFamily="2" charset="-122"/>
                <a:cs typeface="宋体" panose="02010600030101010101" pitchFamily="2" charset="-122"/>
              </a:rPr>
              <a:t>烧</a:t>
            </a:r>
            <a:r>
              <a:rPr sz="1100" dirty="0">
                <a:latin typeface="宋体" panose="02010600030101010101" pitchFamily="2" charset="-122"/>
                <a:cs typeface="宋体" panose="02010600030101010101" pitchFamily="2" charset="-122"/>
              </a:rPr>
              <a:t>产生</a:t>
            </a:r>
            <a:r>
              <a:rPr sz="1100" spc="-15" dirty="0">
                <a:latin typeface="宋体" panose="02010600030101010101" pitchFamily="2" charset="-122"/>
                <a:cs typeface="宋体" panose="02010600030101010101" pitchFamily="2" charset="-122"/>
              </a:rPr>
              <a:t>的</a:t>
            </a:r>
            <a:r>
              <a:rPr sz="1100" dirty="0">
                <a:latin typeface="宋体" panose="02010600030101010101" pitchFamily="2" charset="-122"/>
                <a:cs typeface="宋体" panose="02010600030101010101" pitchFamily="2" charset="-122"/>
              </a:rPr>
              <a:t>排放。</a:t>
            </a:r>
            <a:endParaRPr sz="1100">
              <a:latin typeface="宋体" panose="02010600030101010101" pitchFamily="2" charset="-122"/>
              <a:cs typeface="宋体" panose="02010600030101010101" pitchFamily="2" charset="-122"/>
            </a:endParaRPr>
          </a:p>
          <a:p>
            <a:pPr marL="38100">
              <a:lnSpc>
                <a:spcPct val="100000"/>
              </a:lnSpc>
              <a:spcBef>
                <a:spcPts val="895"/>
              </a:spcBef>
            </a:pPr>
            <a:r>
              <a:rPr sz="1400" dirty="0">
                <a:solidFill>
                  <a:srgbClr val="FFFFFF"/>
                </a:solidFill>
                <a:latin typeface="宋体" panose="02010600030101010101" pitchFamily="2" charset="-122"/>
                <a:cs typeface="宋体" panose="02010600030101010101" pitchFamily="2" charset="-122"/>
              </a:rPr>
              <a:t>移动燃烧源产生的排放</a:t>
            </a:r>
            <a:endParaRPr sz="1400">
              <a:latin typeface="宋体" panose="02010600030101010101" pitchFamily="2" charset="-122"/>
              <a:cs typeface="宋体" panose="02010600030101010101" pitchFamily="2" charset="-122"/>
            </a:endParaRPr>
          </a:p>
          <a:p>
            <a:pPr marL="299085" indent="-71120">
              <a:lnSpc>
                <a:spcPct val="100000"/>
              </a:lnSpc>
              <a:spcBef>
                <a:spcPts val="705"/>
              </a:spcBef>
              <a:buSzPct val="91000"/>
              <a:buFont typeface="Calibri" panose="020F0502020204030204"/>
              <a:buChar char="•"/>
              <a:tabLst>
                <a:tab pos="299720" algn="l"/>
              </a:tabLst>
            </a:pPr>
            <a:r>
              <a:rPr sz="1100" dirty="0">
                <a:latin typeface="宋体" panose="02010600030101010101" pitchFamily="2" charset="-122"/>
                <a:cs typeface="宋体" panose="02010600030101010101" pitchFamily="2" charset="-122"/>
              </a:rPr>
              <a:t>运输设备（如汽车、卡</a:t>
            </a:r>
            <a:r>
              <a:rPr sz="1100" spc="-15" dirty="0">
                <a:latin typeface="宋体" panose="02010600030101010101" pitchFamily="2" charset="-122"/>
                <a:cs typeface="宋体" panose="02010600030101010101" pitchFamily="2" charset="-122"/>
              </a:rPr>
              <a:t>车</a:t>
            </a:r>
            <a:r>
              <a:rPr sz="1100" dirty="0">
                <a:latin typeface="宋体" panose="02010600030101010101" pitchFamily="2" charset="-122"/>
                <a:cs typeface="宋体" panose="02010600030101010101" pitchFamily="2" charset="-122"/>
              </a:rPr>
              <a:t>、轮</a:t>
            </a:r>
            <a:r>
              <a:rPr sz="1100" spc="-15" dirty="0">
                <a:latin typeface="宋体" panose="02010600030101010101" pitchFamily="2" charset="-122"/>
                <a:cs typeface="宋体" panose="02010600030101010101" pitchFamily="2" charset="-122"/>
              </a:rPr>
              <a:t>船</a:t>
            </a:r>
            <a:r>
              <a:rPr sz="1100" dirty="0">
                <a:latin typeface="宋体" panose="02010600030101010101" pitchFamily="2" charset="-122"/>
                <a:cs typeface="宋体" panose="02010600030101010101" pitchFamily="2" charset="-122"/>
              </a:rPr>
              <a:t>、飞</a:t>
            </a:r>
            <a:r>
              <a:rPr sz="1100" spc="-15" dirty="0">
                <a:latin typeface="宋体" panose="02010600030101010101" pitchFamily="2" charset="-122"/>
                <a:cs typeface="宋体" panose="02010600030101010101" pitchFamily="2" charset="-122"/>
              </a:rPr>
              <a:t>机</a:t>
            </a:r>
            <a:r>
              <a:rPr sz="1100" dirty="0">
                <a:latin typeface="宋体" panose="02010600030101010101" pitchFamily="2" charset="-122"/>
                <a:cs typeface="宋体" panose="02010600030101010101" pitchFamily="2" charset="-122"/>
              </a:rPr>
              <a:t>、机</a:t>
            </a:r>
            <a:r>
              <a:rPr sz="1100" spc="-15" dirty="0">
                <a:latin typeface="宋体" panose="02010600030101010101" pitchFamily="2" charset="-122"/>
                <a:cs typeface="宋体" panose="02010600030101010101" pitchFamily="2" charset="-122"/>
              </a:rPr>
              <a:t>车</a:t>
            </a:r>
            <a:r>
              <a:rPr sz="1100" dirty="0">
                <a:latin typeface="宋体" panose="02010600030101010101" pitchFamily="2" charset="-122"/>
                <a:cs typeface="宋体" panose="02010600030101010101" pitchFamily="2" charset="-122"/>
              </a:rPr>
              <a:t>和叉</a:t>
            </a:r>
            <a:r>
              <a:rPr sz="1100" spc="-15" dirty="0">
                <a:latin typeface="宋体" panose="02010600030101010101" pitchFamily="2" charset="-122"/>
                <a:cs typeface="宋体" panose="02010600030101010101" pitchFamily="2" charset="-122"/>
              </a:rPr>
              <a:t>车</a:t>
            </a:r>
            <a:r>
              <a:rPr sz="1100" dirty="0">
                <a:latin typeface="宋体" panose="02010600030101010101" pitchFamily="2" charset="-122"/>
                <a:cs typeface="宋体" panose="02010600030101010101" pitchFamily="2" charset="-122"/>
              </a:rPr>
              <a:t>）中</a:t>
            </a:r>
            <a:r>
              <a:rPr sz="1100" spc="-15" dirty="0">
                <a:latin typeface="宋体" panose="02010600030101010101" pitchFamily="2" charset="-122"/>
                <a:cs typeface="宋体" panose="02010600030101010101" pitchFamily="2" charset="-122"/>
              </a:rPr>
              <a:t>燃</a:t>
            </a:r>
            <a:r>
              <a:rPr sz="1100" dirty="0">
                <a:latin typeface="宋体" panose="02010600030101010101" pitchFamily="2" charset="-122"/>
                <a:cs typeface="宋体" panose="02010600030101010101" pitchFamily="2" charset="-122"/>
              </a:rPr>
              <a:t>料燃</a:t>
            </a:r>
            <a:r>
              <a:rPr sz="1100" spc="-15" dirty="0">
                <a:latin typeface="宋体" panose="02010600030101010101" pitchFamily="2" charset="-122"/>
                <a:cs typeface="宋体" panose="02010600030101010101" pitchFamily="2" charset="-122"/>
              </a:rPr>
              <a:t>烧</a:t>
            </a:r>
            <a:r>
              <a:rPr sz="1100" dirty="0">
                <a:latin typeface="宋体" panose="02010600030101010101" pitchFamily="2" charset="-122"/>
                <a:cs typeface="宋体" panose="02010600030101010101" pitchFamily="2" charset="-122"/>
              </a:rPr>
              <a:t>产生</a:t>
            </a:r>
            <a:r>
              <a:rPr sz="1100" spc="-15" dirty="0">
                <a:latin typeface="宋体" panose="02010600030101010101" pitchFamily="2" charset="-122"/>
                <a:cs typeface="宋体" panose="02010600030101010101" pitchFamily="2" charset="-122"/>
              </a:rPr>
              <a:t>的</a:t>
            </a:r>
            <a:r>
              <a:rPr sz="1100" dirty="0">
                <a:latin typeface="宋体" panose="02010600030101010101" pitchFamily="2" charset="-122"/>
                <a:cs typeface="宋体" panose="02010600030101010101" pitchFamily="2" charset="-122"/>
              </a:rPr>
              <a:t>排放</a:t>
            </a:r>
            <a:endParaRPr sz="1100">
              <a:latin typeface="宋体" panose="02010600030101010101" pitchFamily="2" charset="-122"/>
              <a:cs typeface="宋体" panose="02010600030101010101" pitchFamily="2" charset="-122"/>
            </a:endParaRPr>
          </a:p>
          <a:p>
            <a:pPr marL="38100">
              <a:lnSpc>
                <a:spcPct val="100000"/>
              </a:lnSpc>
              <a:spcBef>
                <a:spcPts val="895"/>
              </a:spcBef>
            </a:pPr>
            <a:r>
              <a:rPr sz="1400" dirty="0">
                <a:solidFill>
                  <a:srgbClr val="FFFFFF"/>
                </a:solidFill>
                <a:latin typeface="宋体" panose="02010600030101010101" pitchFamily="2" charset="-122"/>
                <a:cs typeface="宋体" panose="02010600030101010101" pitchFamily="2" charset="-122"/>
              </a:rPr>
              <a:t>工业过程排放和清除。</a:t>
            </a:r>
            <a:endParaRPr sz="1400">
              <a:latin typeface="宋体" panose="02010600030101010101" pitchFamily="2" charset="-122"/>
              <a:cs typeface="宋体" panose="02010600030101010101" pitchFamily="2" charset="-122"/>
            </a:endParaRPr>
          </a:p>
          <a:p>
            <a:pPr marL="299085" indent="-71120">
              <a:lnSpc>
                <a:spcPts val="1300"/>
              </a:lnSpc>
              <a:spcBef>
                <a:spcPts val="705"/>
              </a:spcBef>
              <a:buSzPct val="91000"/>
              <a:buFont typeface="Calibri" panose="020F0502020204030204"/>
              <a:buChar char="•"/>
              <a:tabLst>
                <a:tab pos="299720" algn="l"/>
              </a:tabLst>
            </a:pPr>
            <a:r>
              <a:rPr sz="1100" dirty="0">
                <a:latin typeface="宋体" panose="02010600030101010101" pitchFamily="2" charset="-122"/>
                <a:cs typeface="宋体" panose="02010600030101010101" pitchFamily="2" charset="-122"/>
              </a:rPr>
              <a:t>如水泥和石灰生产、化</a:t>
            </a:r>
            <a:r>
              <a:rPr sz="1100" spc="-15" dirty="0">
                <a:latin typeface="宋体" panose="02010600030101010101" pitchFamily="2" charset="-122"/>
                <a:cs typeface="宋体" panose="02010600030101010101" pitchFamily="2" charset="-122"/>
              </a:rPr>
              <a:t>学</a:t>
            </a:r>
            <a:r>
              <a:rPr sz="1100" dirty="0">
                <a:latin typeface="宋体" panose="02010600030101010101" pitchFamily="2" charset="-122"/>
                <a:cs typeface="宋体" panose="02010600030101010101" pitchFamily="2" charset="-122"/>
              </a:rPr>
              <a:t>品生</a:t>
            </a:r>
            <a:r>
              <a:rPr sz="1100" spc="-15" dirty="0">
                <a:latin typeface="宋体" panose="02010600030101010101" pitchFamily="2" charset="-122"/>
                <a:cs typeface="宋体" panose="02010600030101010101" pitchFamily="2" charset="-122"/>
              </a:rPr>
              <a:t>产</a:t>
            </a:r>
            <a:r>
              <a:rPr sz="1100" dirty="0">
                <a:latin typeface="宋体" panose="02010600030101010101" pitchFamily="2" charset="-122"/>
                <a:cs typeface="宋体" panose="02010600030101010101" pitchFamily="2" charset="-122"/>
              </a:rPr>
              <a:t>、制</a:t>
            </a:r>
            <a:r>
              <a:rPr sz="1100" spc="-15" dirty="0">
                <a:latin typeface="宋体" panose="02010600030101010101" pitchFamily="2" charset="-122"/>
                <a:cs typeface="宋体" panose="02010600030101010101" pitchFamily="2" charset="-122"/>
              </a:rPr>
              <a:t>造</a:t>
            </a:r>
            <a:r>
              <a:rPr sz="1100" dirty="0">
                <a:latin typeface="宋体" panose="02010600030101010101" pitchFamily="2" charset="-122"/>
                <a:cs typeface="宋体" panose="02010600030101010101" pitchFamily="2" charset="-122"/>
              </a:rPr>
              <a:t>过程</a:t>
            </a:r>
            <a:r>
              <a:rPr sz="1100" spc="-15" dirty="0">
                <a:latin typeface="宋体" panose="02010600030101010101" pitchFamily="2" charset="-122"/>
                <a:cs typeface="宋体" panose="02010600030101010101" pitchFamily="2" charset="-122"/>
              </a:rPr>
              <a:t>、</a:t>
            </a:r>
            <a:r>
              <a:rPr sz="1100" dirty="0">
                <a:latin typeface="宋体" panose="02010600030101010101" pitchFamily="2" charset="-122"/>
                <a:cs typeface="宋体" panose="02010600030101010101" pitchFamily="2" charset="-122"/>
              </a:rPr>
              <a:t>石油</a:t>
            </a:r>
            <a:r>
              <a:rPr sz="1100" spc="-15" dirty="0">
                <a:latin typeface="宋体" panose="02010600030101010101" pitchFamily="2" charset="-122"/>
                <a:cs typeface="宋体" panose="02010600030101010101" pitchFamily="2" charset="-122"/>
              </a:rPr>
              <a:t>和</a:t>
            </a:r>
            <a:r>
              <a:rPr sz="1100" dirty="0">
                <a:latin typeface="宋体" panose="02010600030101010101" pitchFamily="2" charset="-122"/>
                <a:cs typeface="宋体" panose="02010600030101010101" pitchFamily="2" charset="-122"/>
              </a:rPr>
              <a:t>天然</a:t>
            </a:r>
            <a:r>
              <a:rPr sz="1100" spc="-15" dirty="0">
                <a:latin typeface="宋体" panose="02010600030101010101" pitchFamily="2" charset="-122"/>
                <a:cs typeface="宋体" panose="02010600030101010101" pitchFamily="2" charset="-122"/>
              </a:rPr>
              <a:t>气</a:t>
            </a:r>
            <a:r>
              <a:rPr sz="1100" dirty="0">
                <a:latin typeface="宋体" panose="02010600030101010101" pitchFamily="2" charset="-122"/>
                <a:cs typeface="宋体" panose="02010600030101010101" pitchFamily="2" charset="-122"/>
              </a:rPr>
              <a:t>提炼</a:t>
            </a:r>
            <a:r>
              <a:rPr sz="1100" spc="-15" dirty="0">
                <a:latin typeface="宋体" panose="02010600030101010101" pitchFamily="2" charset="-122"/>
                <a:cs typeface="宋体" panose="02010600030101010101" pitchFamily="2" charset="-122"/>
              </a:rPr>
              <a:t>以</a:t>
            </a:r>
            <a:r>
              <a:rPr sz="1100" dirty="0">
                <a:latin typeface="宋体" panose="02010600030101010101" pitchFamily="2" charset="-122"/>
                <a:cs typeface="宋体" panose="02010600030101010101" pitchFamily="2" charset="-122"/>
              </a:rPr>
              <a:t>及涉</a:t>
            </a:r>
            <a:r>
              <a:rPr sz="1100" spc="-15" dirty="0">
                <a:latin typeface="宋体" panose="02010600030101010101" pitchFamily="2" charset="-122"/>
                <a:cs typeface="宋体" panose="02010600030101010101" pitchFamily="2" charset="-122"/>
              </a:rPr>
              <a:t>及</a:t>
            </a:r>
            <a:r>
              <a:rPr sz="1100" dirty="0">
                <a:latin typeface="宋体" panose="02010600030101010101" pitchFamily="2" charset="-122"/>
                <a:cs typeface="宋体" panose="02010600030101010101" pitchFamily="2" charset="-122"/>
              </a:rPr>
              <a:t>避免</a:t>
            </a:r>
            <a:r>
              <a:rPr sz="1100" spc="-15" dirty="0">
                <a:latin typeface="宋体" panose="02010600030101010101" pitchFamily="2" charset="-122"/>
                <a:cs typeface="宋体" panose="02010600030101010101" pitchFamily="2" charset="-122"/>
              </a:rPr>
              <a:t>、</a:t>
            </a:r>
            <a:r>
              <a:rPr sz="1100" dirty="0">
                <a:latin typeface="宋体" panose="02010600030101010101" pitchFamily="2" charset="-122"/>
                <a:cs typeface="宋体" panose="02010600030101010101" pitchFamily="2" charset="-122"/>
              </a:rPr>
              <a:t>替代</a:t>
            </a:r>
            <a:r>
              <a:rPr sz="1100" spc="-15" dirty="0">
                <a:latin typeface="宋体" panose="02010600030101010101" pitchFamily="2" charset="-122"/>
                <a:cs typeface="宋体" panose="02010600030101010101" pitchFamily="2" charset="-122"/>
              </a:rPr>
              <a:t>、</a:t>
            </a:r>
            <a:r>
              <a:rPr sz="1100" dirty="0">
                <a:latin typeface="宋体" panose="02010600030101010101" pitchFamily="2" charset="-122"/>
                <a:cs typeface="宋体" panose="02010600030101010101" pitchFamily="2" charset="-122"/>
              </a:rPr>
              <a:t>破坏</a:t>
            </a:r>
            <a:r>
              <a:rPr sz="1100" spc="-15" dirty="0">
                <a:latin typeface="宋体" panose="02010600030101010101" pitchFamily="2" charset="-122"/>
                <a:cs typeface="宋体" panose="02010600030101010101" pitchFamily="2" charset="-122"/>
              </a:rPr>
              <a:t>、</a:t>
            </a:r>
            <a:r>
              <a:rPr sz="1100" dirty="0">
                <a:latin typeface="宋体" panose="02010600030101010101" pitchFamily="2" charset="-122"/>
                <a:cs typeface="宋体" panose="02010600030101010101" pitchFamily="2" charset="-122"/>
              </a:rPr>
              <a:t>分解</a:t>
            </a:r>
            <a:r>
              <a:rPr sz="1100" spc="-15" dirty="0">
                <a:latin typeface="宋体" panose="02010600030101010101" pitchFamily="2" charset="-122"/>
                <a:cs typeface="宋体" panose="02010600030101010101" pitchFamily="2" charset="-122"/>
              </a:rPr>
              <a:t>或</a:t>
            </a:r>
            <a:r>
              <a:rPr sz="1100" dirty="0">
                <a:latin typeface="宋体" panose="02010600030101010101" pitchFamily="2" charset="-122"/>
                <a:cs typeface="宋体" panose="02010600030101010101" pitchFamily="2" charset="-122"/>
              </a:rPr>
              <a:t>减轻</a:t>
            </a:r>
            <a:r>
              <a:rPr sz="1100" spc="-15" dirty="0">
                <a:latin typeface="宋体" panose="02010600030101010101" pitchFamily="2" charset="-122"/>
                <a:cs typeface="宋体" panose="02010600030101010101" pitchFamily="2" charset="-122"/>
              </a:rPr>
              <a:t>工</a:t>
            </a:r>
            <a:r>
              <a:rPr sz="1100" spc="10" dirty="0">
                <a:latin typeface="宋体" panose="02010600030101010101" pitchFamily="2" charset="-122"/>
                <a:cs typeface="宋体" panose="02010600030101010101" pitchFamily="2" charset="-122"/>
              </a:rPr>
              <a:t>业</a:t>
            </a:r>
            <a:r>
              <a:rPr sz="1100" spc="-5" dirty="0">
                <a:latin typeface="Calibri" panose="020F0502020204030204"/>
                <a:cs typeface="Calibri" panose="020F0502020204030204"/>
              </a:rPr>
              <a:t>GHG</a:t>
            </a:r>
            <a:r>
              <a:rPr sz="1100" spc="-15" dirty="0">
                <a:latin typeface="宋体" panose="02010600030101010101" pitchFamily="2" charset="-122"/>
                <a:cs typeface="宋体" panose="02010600030101010101" pitchFamily="2" charset="-122"/>
              </a:rPr>
              <a:t>排</a:t>
            </a:r>
            <a:r>
              <a:rPr sz="1100" dirty="0">
                <a:latin typeface="宋体" panose="02010600030101010101" pitchFamily="2" charset="-122"/>
                <a:cs typeface="宋体" panose="02010600030101010101" pitchFamily="2" charset="-122"/>
              </a:rPr>
              <a:t>放（</a:t>
            </a:r>
            <a:r>
              <a:rPr sz="1100" spc="-15" dirty="0">
                <a:latin typeface="宋体" panose="02010600030101010101" pitchFamily="2" charset="-122"/>
                <a:cs typeface="宋体" panose="02010600030101010101" pitchFamily="2" charset="-122"/>
              </a:rPr>
              <a:t>例</a:t>
            </a:r>
            <a:r>
              <a:rPr sz="1100" dirty="0">
                <a:latin typeface="宋体" panose="02010600030101010101" pitchFamily="2" charset="-122"/>
                <a:cs typeface="宋体" panose="02010600030101010101" pitchFamily="2" charset="-122"/>
              </a:rPr>
              <a:t>如</a:t>
            </a:r>
            <a:endParaRPr sz="1100">
              <a:latin typeface="宋体" panose="02010600030101010101" pitchFamily="2" charset="-122"/>
              <a:cs typeface="宋体" panose="02010600030101010101" pitchFamily="2" charset="-122"/>
            </a:endParaRPr>
          </a:p>
          <a:p>
            <a:pPr marL="286385">
              <a:lnSpc>
                <a:spcPts val="1300"/>
              </a:lnSpc>
            </a:pPr>
            <a:r>
              <a:rPr sz="1100" spc="5" dirty="0">
                <a:latin typeface="Calibri" panose="020F0502020204030204"/>
                <a:cs typeface="Calibri" panose="020F0502020204030204"/>
              </a:rPr>
              <a:t>N</a:t>
            </a:r>
            <a:r>
              <a:rPr sz="1050" spc="7" baseline="-20000" dirty="0">
                <a:latin typeface="Calibri" panose="020F0502020204030204"/>
                <a:cs typeface="Calibri" panose="020F0502020204030204"/>
              </a:rPr>
              <a:t>2</a:t>
            </a:r>
            <a:r>
              <a:rPr sz="1100" spc="5" dirty="0">
                <a:latin typeface="Calibri" panose="020F0502020204030204"/>
                <a:cs typeface="Calibri" panose="020F0502020204030204"/>
              </a:rPr>
              <a:t>O</a:t>
            </a:r>
            <a:r>
              <a:rPr sz="1100" spc="5" dirty="0">
                <a:latin typeface="宋体" panose="02010600030101010101" pitchFamily="2" charset="-122"/>
                <a:cs typeface="宋体" panose="02010600030101010101" pitchFamily="2" charset="-122"/>
              </a:rPr>
              <a:t>）</a:t>
            </a:r>
            <a:r>
              <a:rPr sz="1100" dirty="0">
                <a:latin typeface="宋体" panose="02010600030101010101" pitchFamily="2" charset="-122"/>
                <a:cs typeface="宋体" panose="02010600030101010101" pitchFamily="2" charset="-122"/>
              </a:rPr>
              <a:t>的非燃烧过程及与碳</a:t>
            </a:r>
            <a:r>
              <a:rPr sz="1100" spc="-15" dirty="0">
                <a:latin typeface="宋体" panose="02010600030101010101" pitchFamily="2" charset="-122"/>
                <a:cs typeface="宋体" panose="02010600030101010101" pitchFamily="2" charset="-122"/>
              </a:rPr>
              <a:t>捕</a:t>
            </a:r>
            <a:r>
              <a:rPr sz="1100" dirty="0">
                <a:latin typeface="宋体" panose="02010600030101010101" pitchFamily="2" charset="-122"/>
                <a:cs typeface="宋体" panose="02010600030101010101" pitchFamily="2" charset="-122"/>
              </a:rPr>
              <a:t>捉和</a:t>
            </a:r>
            <a:r>
              <a:rPr sz="1100" spc="-15" dirty="0">
                <a:latin typeface="宋体" panose="02010600030101010101" pitchFamily="2" charset="-122"/>
                <a:cs typeface="宋体" panose="02010600030101010101" pitchFamily="2" charset="-122"/>
              </a:rPr>
              <a:t>封</a:t>
            </a:r>
            <a:r>
              <a:rPr sz="1100" dirty="0">
                <a:latin typeface="宋体" panose="02010600030101010101" pitchFamily="2" charset="-122"/>
                <a:cs typeface="宋体" panose="02010600030101010101" pitchFamily="2" charset="-122"/>
              </a:rPr>
              <a:t>存相</a:t>
            </a:r>
            <a:r>
              <a:rPr sz="1100" spc="-15" dirty="0">
                <a:latin typeface="宋体" panose="02010600030101010101" pitchFamily="2" charset="-122"/>
                <a:cs typeface="宋体" panose="02010600030101010101" pitchFamily="2" charset="-122"/>
              </a:rPr>
              <a:t>关</a:t>
            </a:r>
            <a:r>
              <a:rPr sz="1100" dirty="0">
                <a:latin typeface="宋体" panose="02010600030101010101" pitchFamily="2" charset="-122"/>
                <a:cs typeface="宋体" panose="02010600030101010101" pitchFamily="2" charset="-122"/>
              </a:rPr>
              <a:t>的净</a:t>
            </a:r>
            <a:r>
              <a:rPr sz="1100" spc="-15" dirty="0">
                <a:latin typeface="宋体" panose="02010600030101010101" pitchFamily="2" charset="-122"/>
                <a:cs typeface="宋体" panose="02010600030101010101" pitchFamily="2" charset="-122"/>
              </a:rPr>
              <a:t>化</a:t>
            </a:r>
            <a:r>
              <a:rPr sz="1100" dirty="0">
                <a:latin typeface="宋体" panose="02010600030101010101" pitchFamily="2" charset="-122"/>
                <a:cs typeface="宋体" panose="02010600030101010101" pitchFamily="2" charset="-122"/>
              </a:rPr>
              <a:t>过程</a:t>
            </a:r>
            <a:r>
              <a:rPr sz="1100" spc="-15" dirty="0">
                <a:latin typeface="宋体" panose="02010600030101010101" pitchFamily="2" charset="-122"/>
                <a:cs typeface="宋体" panose="02010600030101010101" pitchFamily="2" charset="-122"/>
              </a:rPr>
              <a:t>（</a:t>
            </a:r>
            <a:r>
              <a:rPr sz="1100" dirty="0">
                <a:latin typeface="宋体" panose="02010600030101010101" pitchFamily="2" charset="-122"/>
                <a:cs typeface="宋体" panose="02010600030101010101" pitchFamily="2" charset="-122"/>
              </a:rPr>
              <a:t>例如</a:t>
            </a:r>
            <a:r>
              <a:rPr sz="1100" spc="-15" dirty="0">
                <a:latin typeface="宋体" panose="02010600030101010101" pitchFamily="2" charset="-122"/>
                <a:cs typeface="宋体" panose="02010600030101010101" pitchFamily="2" charset="-122"/>
              </a:rPr>
              <a:t>胺</a:t>
            </a:r>
            <a:r>
              <a:rPr sz="1100" dirty="0">
                <a:latin typeface="宋体" panose="02010600030101010101" pitchFamily="2" charset="-122"/>
                <a:cs typeface="宋体" panose="02010600030101010101" pitchFamily="2" charset="-122"/>
              </a:rPr>
              <a:t>溶液</a:t>
            </a:r>
            <a:r>
              <a:rPr sz="1100" spc="-15" dirty="0">
                <a:latin typeface="宋体" panose="02010600030101010101" pitchFamily="2" charset="-122"/>
                <a:cs typeface="宋体" panose="02010600030101010101" pitchFamily="2" charset="-122"/>
              </a:rPr>
              <a:t>捕</a:t>
            </a:r>
            <a:r>
              <a:rPr sz="1100" dirty="0">
                <a:latin typeface="宋体" panose="02010600030101010101" pitchFamily="2" charset="-122"/>
                <a:cs typeface="宋体" panose="02010600030101010101" pitchFamily="2" charset="-122"/>
              </a:rPr>
              <a:t>捉系</a:t>
            </a:r>
            <a:r>
              <a:rPr sz="1100" spc="-15" dirty="0">
                <a:latin typeface="宋体" panose="02010600030101010101" pitchFamily="2" charset="-122"/>
                <a:cs typeface="宋体" panose="02010600030101010101" pitchFamily="2" charset="-122"/>
              </a:rPr>
              <a:t>统</a:t>
            </a:r>
            <a:r>
              <a:rPr sz="1100" dirty="0">
                <a:latin typeface="宋体" panose="02010600030101010101" pitchFamily="2" charset="-122"/>
                <a:cs typeface="宋体" panose="02010600030101010101" pitchFamily="2" charset="-122"/>
              </a:rPr>
              <a:t>）。</a:t>
            </a:r>
            <a:endParaRPr sz="1100">
              <a:latin typeface="宋体" panose="02010600030101010101" pitchFamily="2" charset="-122"/>
              <a:cs typeface="宋体" panose="02010600030101010101" pitchFamily="2" charset="-122"/>
            </a:endParaRPr>
          </a:p>
          <a:p>
            <a:pPr marL="38100">
              <a:lnSpc>
                <a:spcPct val="100000"/>
              </a:lnSpc>
              <a:spcBef>
                <a:spcPts val="695"/>
              </a:spcBef>
            </a:pPr>
            <a:r>
              <a:rPr sz="1400" dirty="0">
                <a:solidFill>
                  <a:srgbClr val="FFFFFF"/>
                </a:solidFill>
                <a:latin typeface="宋体" panose="02010600030101010101" pitchFamily="2" charset="-122"/>
                <a:cs typeface="宋体" panose="02010600030101010101" pitchFamily="2" charset="-122"/>
              </a:rPr>
              <a:t>来自人类活动的逸散排放</a:t>
            </a:r>
            <a:endParaRPr sz="1400">
              <a:latin typeface="宋体" panose="02010600030101010101" pitchFamily="2" charset="-122"/>
              <a:cs typeface="宋体" panose="02010600030101010101" pitchFamily="2" charset="-122"/>
            </a:endParaRPr>
          </a:p>
          <a:p>
            <a:pPr marL="299085" indent="-71120">
              <a:lnSpc>
                <a:spcPts val="1305"/>
              </a:lnSpc>
              <a:spcBef>
                <a:spcPts val="700"/>
              </a:spcBef>
              <a:buSzPct val="91000"/>
              <a:buFont typeface="Calibri" panose="020F0502020204030204"/>
              <a:buChar char="•"/>
              <a:tabLst>
                <a:tab pos="299720" algn="l"/>
              </a:tabLst>
            </a:pPr>
            <a:r>
              <a:rPr sz="1100" dirty="0">
                <a:latin typeface="宋体" panose="02010600030101010101" pitchFamily="2" charset="-122"/>
                <a:cs typeface="宋体" panose="02010600030101010101" pitchFamily="2" charset="-122"/>
              </a:rPr>
              <a:t>提取、加工、储存和运</a:t>
            </a:r>
            <a:r>
              <a:rPr sz="1100" spc="-10" dirty="0">
                <a:latin typeface="宋体" panose="02010600030101010101" pitchFamily="2" charset="-122"/>
                <a:cs typeface="宋体" panose="02010600030101010101" pitchFamily="2" charset="-122"/>
              </a:rPr>
              <a:t>输</a:t>
            </a:r>
            <a:r>
              <a:rPr sz="1100" dirty="0">
                <a:latin typeface="宋体" panose="02010600030101010101" pitchFamily="2" charset="-122"/>
                <a:cs typeface="宋体" panose="02010600030101010101" pitchFamily="2" charset="-122"/>
              </a:rPr>
              <a:t>化石</a:t>
            </a:r>
            <a:r>
              <a:rPr sz="1100" spc="-10" dirty="0">
                <a:latin typeface="宋体" panose="02010600030101010101" pitchFamily="2" charset="-122"/>
                <a:cs typeface="宋体" panose="02010600030101010101" pitchFamily="2" charset="-122"/>
              </a:rPr>
              <a:t>燃</a:t>
            </a:r>
            <a:r>
              <a:rPr sz="1100" dirty="0">
                <a:latin typeface="宋体" panose="02010600030101010101" pitchFamily="2" charset="-122"/>
                <a:cs typeface="宋体" panose="02010600030101010101" pitchFamily="2" charset="-122"/>
              </a:rPr>
              <a:t>料的</a:t>
            </a:r>
            <a:r>
              <a:rPr sz="1100" spc="-10" dirty="0">
                <a:latin typeface="宋体" panose="02010600030101010101" pitchFamily="2" charset="-122"/>
                <a:cs typeface="宋体" panose="02010600030101010101" pitchFamily="2" charset="-122"/>
              </a:rPr>
              <a:t>系</a:t>
            </a:r>
            <a:r>
              <a:rPr sz="1100" dirty="0">
                <a:latin typeface="宋体" panose="02010600030101010101" pitchFamily="2" charset="-122"/>
                <a:cs typeface="宋体" panose="02010600030101010101" pitchFamily="2" charset="-122"/>
              </a:rPr>
              <a:t>统（</a:t>
            </a:r>
            <a:r>
              <a:rPr sz="1100" spc="-10" dirty="0">
                <a:latin typeface="宋体" panose="02010600030101010101" pitchFamily="2" charset="-122"/>
                <a:cs typeface="宋体" panose="02010600030101010101" pitchFamily="2" charset="-122"/>
              </a:rPr>
              <a:t>如</a:t>
            </a:r>
            <a:r>
              <a:rPr sz="1100" dirty="0">
                <a:latin typeface="宋体" panose="02010600030101010101" pitchFamily="2" charset="-122"/>
                <a:cs typeface="宋体" panose="02010600030101010101" pitchFamily="2" charset="-122"/>
              </a:rPr>
              <a:t>法兰</a:t>
            </a:r>
            <a:r>
              <a:rPr sz="1100" spc="-10" dirty="0">
                <a:latin typeface="宋体" panose="02010600030101010101" pitchFamily="2" charset="-122"/>
                <a:cs typeface="宋体" panose="02010600030101010101" pitchFamily="2" charset="-122"/>
              </a:rPr>
              <a:t>、</a:t>
            </a:r>
            <a:r>
              <a:rPr sz="1100" dirty="0">
                <a:latin typeface="宋体" panose="02010600030101010101" pitchFamily="2" charset="-122"/>
                <a:cs typeface="宋体" panose="02010600030101010101" pitchFamily="2" charset="-122"/>
              </a:rPr>
              <a:t>阀门</a:t>
            </a:r>
            <a:r>
              <a:rPr sz="1100" spc="-10" dirty="0">
                <a:latin typeface="宋体" panose="02010600030101010101" pitchFamily="2" charset="-122"/>
                <a:cs typeface="宋体" panose="02010600030101010101" pitchFamily="2" charset="-122"/>
              </a:rPr>
              <a:t>、</a:t>
            </a:r>
            <a:r>
              <a:rPr sz="1100" dirty="0">
                <a:latin typeface="宋体" panose="02010600030101010101" pitchFamily="2" charset="-122"/>
                <a:cs typeface="宋体" panose="02010600030101010101" pitchFamily="2" charset="-122"/>
              </a:rPr>
              <a:t>接头</a:t>
            </a:r>
            <a:r>
              <a:rPr sz="1100" spc="-10" dirty="0">
                <a:latin typeface="宋体" panose="02010600030101010101" pitchFamily="2" charset="-122"/>
                <a:cs typeface="宋体" panose="02010600030101010101" pitchFamily="2" charset="-122"/>
              </a:rPr>
              <a:t>和</a:t>
            </a:r>
            <a:r>
              <a:rPr sz="1100" dirty="0">
                <a:latin typeface="宋体" panose="02010600030101010101" pitchFamily="2" charset="-122"/>
                <a:cs typeface="宋体" panose="02010600030101010101" pitchFamily="2" charset="-122"/>
              </a:rPr>
              <a:t>螺纹</a:t>
            </a:r>
            <a:r>
              <a:rPr sz="1100" spc="-10" dirty="0">
                <a:latin typeface="宋体" panose="02010600030101010101" pitchFamily="2" charset="-122"/>
                <a:cs typeface="宋体" panose="02010600030101010101" pitchFamily="2" charset="-122"/>
              </a:rPr>
              <a:t>连</a:t>
            </a:r>
            <a:r>
              <a:rPr sz="1100" dirty="0">
                <a:latin typeface="宋体" panose="02010600030101010101" pitchFamily="2" charset="-122"/>
                <a:cs typeface="宋体" panose="02010600030101010101" pitchFamily="2" charset="-122"/>
              </a:rPr>
              <a:t>接</a:t>
            </a:r>
            <a:r>
              <a:rPr sz="1100" spc="-5" dirty="0">
                <a:latin typeface="宋体" panose="02010600030101010101" pitchFamily="2" charset="-122"/>
                <a:cs typeface="宋体" panose="02010600030101010101" pitchFamily="2" charset="-122"/>
              </a:rPr>
              <a:t>）；</a:t>
            </a:r>
            <a:r>
              <a:rPr sz="1100" dirty="0">
                <a:latin typeface="宋体" panose="02010600030101010101" pitchFamily="2" charset="-122"/>
                <a:cs typeface="宋体" panose="02010600030101010101" pitchFamily="2" charset="-122"/>
              </a:rPr>
              <a:t>设备</a:t>
            </a:r>
            <a:r>
              <a:rPr sz="1100" spc="-10" dirty="0">
                <a:latin typeface="宋体" panose="02010600030101010101" pitchFamily="2" charset="-122"/>
                <a:cs typeface="宋体" panose="02010600030101010101" pitchFamily="2" charset="-122"/>
              </a:rPr>
              <a:t>泄</a:t>
            </a:r>
            <a:r>
              <a:rPr sz="1100" dirty="0">
                <a:latin typeface="宋体" panose="02010600030101010101" pitchFamily="2" charset="-122"/>
                <a:cs typeface="宋体" panose="02010600030101010101" pitchFamily="2" charset="-122"/>
              </a:rPr>
              <a:t>漏（</a:t>
            </a:r>
            <a:r>
              <a:rPr sz="1100" spc="-10" dirty="0">
                <a:latin typeface="宋体" panose="02010600030101010101" pitchFamily="2" charset="-122"/>
                <a:cs typeface="宋体" panose="02010600030101010101" pitchFamily="2" charset="-122"/>
              </a:rPr>
              <a:t>如</a:t>
            </a:r>
            <a:r>
              <a:rPr sz="1100" dirty="0">
                <a:latin typeface="宋体" panose="02010600030101010101" pitchFamily="2" charset="-122"/>
                <a:cs typeface="宋体" panose="02010600030101010101" pitchFamily="2" charset="-122"/>
              </a:rPr>
              <a:t>制冷</a:t>
            </a:r>
            <a:r>
              <a:rPr sz="1100" spc="-10" dirty="0">
                <a:latin typeface="宋体" panose="02010600030101010101" pitchFamily="2" charset="-122"/>
                <a:cs typeface="宋体" panose="02010600030101010101" pitchFamily="2" charset="-122"/>
              </a:rPr>
              <a:t>系</a:t>
            </a:r>
            <a:r>
              <a:rPr sz="1100" dirty="0">
                <a:latin typeface="宋体" panose="02010600030101010101" pitchFamily="2" charset="-122"/>
                <a:cs typeface="宋体" panose="02010600030101010101" pitchFamily="2" charset="-122"/>
              </a:rPr>
              <a:t>统</a:t>
            </a:r>
            <a:r>
              <a:rPr sz="1100" spc="-5" dirty="0">
                <a:latin typeface="宋体" panose="02010600030101010101" pitchFamily="2" charset="-122"/>
                <a:cs typeface="宋体" panose="02010600030101010101" pitchFamily="2" charset="-122"/>
              </a:rPr>
              <a:t>）；</a:t>
            </a:r>
            <a:r>
              <a:rPr sz="1100" dirty="0">
                <a:latin typeface="宋体" panose="02010600030101010101" pitchFamily="2" charset="-122"/>
                <a:cs typeface="宋体" panose="02010600030101010101" pitchFamily="2" charset="-122"/>
              </a:rPr>
              <a:t>农业</a:t>
            </a:r>
            <a:r>
              <a:rPr sz="1100" spc="-10" dirty="0">
                <a:latin typeface="宋体" panose="02010600030101010101" pitchFamily="2" charset="-122"/>
                <a:cs typeface="宋体" panose="02010600030101010101" pitchFamily="2" charset="-122"/>
              </a:rPr>
              <a:t>加</a:t>
            </a:r>
            <a:r>
              <a:rPr sz="1100" dirty="0">
                <a:latin typeface="宋体" panose="02010600030101010101" pitchFamily="2" charset="-122"/>
                <a:cs typeface="宋体" panose="02010600030101010101" pitchFamily="2" charset="-122"/>
              </a:rPr>
              <a:t>工（</a:t>
            </a:r>
            <a:r>
              <a:rPr sz="1100" spc="-10" dirty="0">
                <a:latin typeface="宋体" panose="02010600030101010101" pitchFamily="2" charset="-122"/>
                <a:cs typeface="宋体" panose="02010600030101010101" pitchFamily="2" charset="-122"/>
              </a:rPr>
              <a:t>如</a:t>
            </a:r>
            <a:r>
              <a:rPr sz="1100" dirty="0">
                <a:latin typeface="宋体" panose="02010600030101010101" pitchFamily="2" charset="-122"/>
                <a:cs typeface="宋体" panose="02010600030101010101" pitchFamily="2" charset="-122"/>
              </a:rPr>
              <a:t>腐败</a:t>
            </a:r>
            <a:endParaRPr sz="1100">
              <a:latin typeface="宋体" panose="02010600030101010101" pitchFamily="2" charset="-122"/>
              <a:cs typeface="宋体" panose="02010600030101010101" pitchFamily="2" charset="-122"/>
            </a:endParaRPr>
          </a:p>
          <a:p>
            <a:pPr marL="286385">
              <a:lnSpc>
                <a:spcPts val="1305"/>
              </a:lnSpc>
            </a:pPr>
            <a:r>
              <a:rPr sz="1100" dirty="0">
                <a:latin typeface="宋体" panose="02010600030101010101" pitchFamily="2" charset="-122"/>
                <a:cs typeface="宋体" panose="02010600030101010101" pitchFamily="2" charset="-122"/>
              </a:rPr>
              <a:t>和发酵</a:t>
            </a:r>
            <a:r>
              <a:rPr sz="1100" spc="-15" dirty="0">
                <a:latin typeface="宋体" panose="02010600030101010101" pitchFamily="2" charset="-122"/>
                <a:cs typeface="宋体" panose="02010600030101010101" pitchFamily="2" charset="-122"/>
              </a:rPr>
              <a:t>、</a:t>
            </a:r>
            <a:r>
              <a:rPr sz="1100" dirty="0">
                <a:latin typeface="宋体" panose="02010600030101010101" pitchFamily="2" charset="-122"/>
                <a:cs typeface="宋体" panose="02010600030101010101" pitchFamily="2" charset="-122"/>
              </a:rPr>
              <a:t>粪肥</a:t>
            </a:r>
            <a:r>
              <a:rPr sz="1100" spc="-15" dirty="0">
                <a:latin typeface="宋体" panose="02010600030101010101" pitchFamily="2" charset="-122"/>
                <a:cs typeface="宋体" panose="02010600030101010101" pitchFamily="2" charset="-122"/>
              </a:rPr>
              <a:t>、</a:t>
            </a:r>
            <a:r>
              <a:rPr sz="1100" dirty="0">
                <a:latin typeface="宋体" panose="02010600030101010101" pitchFamily="2" charset="-122"/>
                <a:cs typeface="宋体" panose="02010600030101010101" pitchFamily="2" charset="-122"/>
              </a:rPr>
              <a:t>牲畜</a:t>
            </a:r>
            <a:r>
              <a:rPr sz="1100" spc="-15" dirty="0">
                <a:latin typeface="宋体" panose="02010600030101010101" pitchFamily="2" charset="-122"/>
                <a:cs typeface="宋体" panose="02010600030101010101" pitchFamily="2" charset="-122"/>
              </a:rPr>
              <a:t>、施</a:t>
            </a:r>
            <a:r>
              <a:rPr sz="1100" dirty="0">
                <a:latin typeface="宋体" panose="02010600030101010101" pitchFamily="2" charset="-122"/>
                <a:cs typeface="宋体" panose="02010600030101010101" pitchFamily="2" charset="-122"/>
              </a:rPr>
              <a:t>用氮肥</a:t>
            </a:r>
            <a:r>
              <a:rPr sz="1100" spc="-5" dirty="0">
                <a:latin typeface="宋体" panose="02010600030101010101" pitchFamily="2" charset="-122"/>
                <a:cs typeface="宋体" panose="02010600030101010101" pitchFamily="2" charset="-122"/>
              </a:rPr>
              <a:t>）；</a:t>
            </a:r>
            <a:r>
              <a:rPr sz="1100" dirty="0">
                <a:latin typeface="宋体" panose="02010600030101010101" pitchFamily="2" charset="-122"/>
                <a:cs typeface="宋体" panose="02010600030101010101" pitchFamily="2" charset="-122"/>
              </a:rPr>
              <a:t>以</a:t>
            </a:r>
            <a:r>
              <a:rPr sz="1100" spc="-15" dirty="0">
                <a:latin typeface="宋体" panose="02010600030101010101" pitchFamily="2" charset="-122"/>
                <a:cs typeface="宋体" panose="02010600030101010101" pitchFamily="2" charset="-122"/>
              </a:rPr>
              <a:t>及</a:t>
            </a:r>
            <a:r>
              <a:rPr sz="1100" dirty="0">
                <a:latin typeface="宋体" panose="02010600030101010101" pitchFamily="2" charset="-122"/>
                <a:cs typeface="宋体" panose="02010600030101010101" pitchFamily="2" charset="-122"/>
              </a:rPr>
              <a:t>来自</a:t>
            </a:r>
            <a:r>
              <a:rPr sz="1100" spc="-15" dirty="0">
                <a:latin typeface="宋体" panose="02010600030101010101" pitchFamily="2" charset="-122"/>
                <a:cs typeface="宋体" panose="02010600030101010101" pitchFamily="2" charset="-122"/>
              </a:rPr>
              <a:t>于垃</a:t>
            </a:r>
            <a:r>
              <a:rPr sz="1100" dirty="0">
                <a:latin typeface="宋体" panose="02010600030101010101" pitchFamily="2" charset="-122"/>
                <a:cs typeface="宋体" panose="02010600030101010101" pitchFamily="2" charset="-122"/>
              </a:rPr>
              <a:t>圾填埋</a:t>
            </a:r>
            <a:r>
              <a:rPr sz="1100" spc="-15" dirty="0">
                <a:latin typeface="宋体" panose="02010600030101010101" pitchFamily="2" charset="-122"/>
                <a:cs typeface="宋体" panose="02010600030101010101" pitchFamily="2" charset="-122"/>
              </a:rPr>
              <a:t>场</a:t>
            </a:r>
            <a:r>
              <a:rPr sz="1100" dirty="0">
                <a:latin typeface="宋体" panose="02010600030101010101" pitchFamily="2" charset="-122"/>
                <a:cs typeface="宋体" panose="02010600030101010101" pitchFamily="2" charset="-122"/>
              </a:rPr>
              <a:t>、堆</a:t>
            </a:r>
            <a:r>
              <a:rPr sz="1100" spc="-15" dirty="0">
                <a:latin typeface="宋体" panose="02010600030101010101" pitchFamily="2" charset="-122"/>
                <a:cs typeface="宋体" panose="02010600030101010101" pitchFamily="2" charset="-122"/>
              </a:rPr>
              <a:t>肥</a:t>
            </a:r>
            <a:r>
              <a:rPr sz="1100" dirty="0">
                <a:latin typeface="宋体" panose="02010600030101010101" pitchFamily="2" charset="-122"/>
                <a:cs typeface="宋体" panose="02010600030101010101" pitchFamily="2" charset="-122"/>
              </a:rPr>
              <a:t>设施</a:t>
            </a:r>
            <a:r>
              <a:rPr sz="1100" spc="-15" dirty="0">
                <a:latin typeface="宋体" panose="02010600030101010101" pitchFamily="2" charset="-122"/>
                <a:cs typeface="宋体" panose="02010600030101010101" pitchFamily="2" charset="-122"/>
              </a:rPr>
              <a:t>、废</a:t>
            </a:r>
            <a:r>
              <a:rPr sz="1100" dirty="0">
                <a:latin typeface="宋体" panose="02010600030101010101" pitchFamily="2" charset="-122"/>
                <a:cs typeface="宋体" panose="02010600030101010101" pitchFamily="2" charset="-122"/>
              </a:rPr>
              <a:t>水处理</a:t>
            </a:r>
            <a:r>
              <a:rPr sz="1100" spc="-15" dirty="0">
                <a:latin typeface="宋体" panose="02010600030101010101" pitchFamily="2" charset="-122"/>
                <a:cs typeface="宋体" panose="02010600030101010101" pitchFamily="2" charset="-122"/>
              </a:rPr>
              <a:t>和</a:t>
            </a:r>
            <a:r>
              <a:rPr sz="1100" dirty="0">
                <a:latin typeface="宋体" panose="02010600030101010101" pitchFamily="2" charset="-122"/>
                <a:cs typeface="宋体" panose="02010600030101010101" pitchFamily="2" charset="-122"/>
              </a:rPr>
              <a:t>其他</a:t>
            </a:r>
            <a:r>
              <a:rPr sz="1100" spc="-15" dirty="0">
                <a:latin typeface="宋体" panose="02010600030101010101" pitchFamily="2" charset="-122"/>
                <a:cs typeface="宋体" panose="02010600030101010101" pitchFamily="2" charset="-122"/>
              </a:rPr>
              <a:t>废</a:t>
            </a:r>
            <a:r>
              <a:rPr sz="1100" dirty="0">
                <a:latin typeface="宋体" panose="02010600030101010101" pitchFamily="2" charset="-122"/>
                <a:cs typeface="宋体" panose="02010600030101010101" pitchFamily="2" charset="-122"/>
              </a:rPr>
              <a:t>物管</a:t>
            </a:r>
            <a:r>
              <a:rPr sz="1100" spc="-15" dirty="0">
                <a:latin typeface="宋体" panose="02010600030101010101" pitchFamily="2" charset="-122"/>
                <a:cs typeface="宋体" panose="02010600030101010101" pitchFamily="2" charset="-122"/>
              </a:rPr>
              <a:t>理过</a:t>
            </a:r>
            <a:r>
              <a:rPr sz="1100" dirty="0">
                <a:latin typeface="宋体" panose="02010600030101010101" pitchFamily="2" charset="-122"/>
                <a:cs typeface="宋体" panose="02010600030101010101" pitchFamily="2" charset="-122"/>
              </a:rPr>
              <a:t>程中废</a:t>
            </a:r>
            <a:r>
              <a:rPr sz="1100" spc="-15" dirty="0">
                <a:latin typeface="宋体" panose="02010600030101010101" pitchFamily="2" charset="-122"/>
                <a:cs typeface="宋体" panose="02010600030101010101" pitchFamily="2" charset="-122"/>
              </a:rPr>
              <a:t>物</a:t>
            </a:r>
            <a:r>
              <a:rPr sz="1100" dirty="0">
                <a:latin typeface="宋体" panose="02010600030101010101" pitchFamily="2" charset="-122"/>
                <a:cs typeface="宋体" panose="02010600030101010101" pitchFamily="2" charset="-122"/>
              </a:rPr>
              <a:t>的不</a:t>
            </a:r>
            <a:r>
              <a:rPr sz="1100" spc="-15" dirty="0">
                <a:latin typeface="宋体" panose="02010600030101010101" pitchFamily="2" charset="-122"/>
                <a:cs typeface="宋体" panose="02010600030101010101" pitchFamily="2" charset="-122"/>
              </a:rPr>
              <a:t>受</a:t>
            </a:r>
            <a:r>
              <a:rPr sz="1100" dirty="0">
                <a:latin typeface="宋体" panose="02010600030101010101" pitchFamily="2" charset="-122"/>
                <a:cs typeface="宋体" panose="02010600030101010101" pitchFamily="2" charset="-122"/>
              </a:rPr>
              <a:t>控的</a:t>
            </a:r>
            <a:r>
              <a:rPr sz="1100" spc="-15" dirty="0">
                <a:latin typeface="宋体" panose="02010600030101010101" pitchFamily="2" charset="-122"/>
                <a:cs typeface="宋体" panose="02010600030101010101" pitchFamily="2" charset="-122"/>
              </a:rPr>
              <a:t>分解</a:t>
            </a:r>
            <a:r>
              <a:rPr sz="1100" dirty="0">
                <a:latin typeface="宋体" panose="02010600030101010101" pitchFamily="2" charset="-122"/>
                <a:cs typeface="宋体" panose="02010600030101010101" pitchFamily="2" charset="-122"/>
              </a:rPr>
              <a:t>。</a:t>
            </a:r>
            <a:endParaRPr sz="1100">
              <a:latin typeface="宋体" panose="02010600030101010101" pitchFamily="2" charset="-122"/>
              <a:cs typeface="宋体" panose="02010600030101010101" pitchFamily="2" charset="-122"/>
            </a:endParaRPr>
          </a:p>
          <a:p>
            <a:pPr marL="286385" marR="157480" indent="-58420" algn="just">
              <a:lnSpc>
                <a:spcPts val="1280"/>
              </a:lnSpc>
              <a:spcBef>
                <a:spcPts val="330"/>
              </a:spcBef>
              <a:buSzPct val="91000"/>
              <a:buFont typeface="Calibri" panose="020F0502020204030204"/>
              <a:buChar char="•"/>
              <a:tabLst>
                <a:tab pos="299720" algn="l"/>
              </a:tabLst>
            </a:pPr>
            <a:r>
              <a:rPr sz="1100" dirty="0">
                <a:latin typeface="宋体" panose="02010600030101010101" pitchFamily="2" charset="-122"/>
                <a:cs typeface="宋体" panose="02010600030101010101" pitchFamily="2" charset="-122"/>
              </a:rPr>
              <a:t>火炬或排气系统</a:t>
            </a:r>
            <a:r>
              <a:rPr sz="1100" spc="-5" dirty="0">
                <a:latin typeface="宋体" panose="02010600030101010101" pitchFamily="2" charset="-122"/>
                <a:cs typeface="宋体" panose="02010600030101010101" pitchFamily="2" charset="-122"/>
              </a:rPr>
              <a:t>按</a:t>
            </a:r>
            <a:r>
              <a:rPr sz="1100" spc="5" dirty="0">
                <a:latin typeface="Calibri" panose="020F0502020204030204"/>
                <a:cs typeface="Calibri" panose="020F0502020204030204"/>
              </a:rPr>
              <a:t>“</a:t>
            </a:r>
            <a:r>
              <a:rPr sz="1100" spc="-10" dirty="0">
                <a:latin typeface="宋体" panose="02010600030101010101" pitchFamily="2" charset="-122"/>
                <a:cs typeface="宋体" panose="02010600030101010101" pitchFamily="2" charset="-122"/>
              </a:rPr>
              <a:t>直</a:t>
            </a:r>
            <a:r>
              <a:rPr sz="1100" dirty="0">
                <a:latin typeface="宋体" panose="02010600030101010101" pitchFamily="2" charset="-122"/>
                <a:cs typeface="宋体" panose="02010600030101010101" pitchFamily="2" charset="-122"/>
              </a:rPr>
              <a:t>接排</a:t>
            </a:r>
            <a:r>
              <a:rPr sz="1100" spc="-15" dirty="0">
                <a:latin typeface="宋体" panose="02010600030101010101" pitchFamily="2" charset="-122"/>
                <a:cs typeface="宋体" panose="02010600030101010101" pitchFamily="2" charset="-122"/>
              </a:rPr>
              <a:t>放</a:t>
            </a:r>
            <a:r>
              <a:rPr sz="1100" spc="5" dirty="0">
                <a:latin typeface="Calibri" panose="020F0502020204030204"/>
                <a:cs typeface="Calibri" panose="020F0502020204030204"/>
              </a:rPr>
              <a:t>”</a:t>
            </a:r>
            <a:r>
              <a:rPr sz="1100" spc="-15" dirty="0">
                <a:latin typeface="宋体" panose="02010600030101010101" pitchFamily="2" charset="-122"/>
                <a:cs typeface="宋体" panose="02010600030101010101" pitchFamily="2" charset="-122"/>
              </a:rPr>
              <a:t>量</a:t>
            </a:r>
            <a:r>
              <a:rPr sz="1100" dirty="0">
                <a:latin typeface="宋体" panose="02010600030101010101" pitchFamily="2" charset="-122"/>
                <a:cs typeface="宋体" panose="02010600030101010101" pitchFamily="2" charset="-122"/>
              </a:rPr>
              <a:t>化。</a:t>
            </a:r>
            <a:r>
              <a:rPr sz="1100" spc="-15" dirty="0">
                <a:latin typeface="宋体" panose="02010600030101010101" pitchFamily="2" charset="-122"/>
                <a:cs typeface="宋体" panose="02010600030101010101" pitchFamily="2" charset="-122"/>
              </a:rPr>
              <a:t>火</a:t>
            </a:r>
            <a:r>
              <a:rPr sz="1100" dirty="0">
                <a:latin typeface="宋体" panose="02010600030101010101" pitchFamily="2" charset="-122"/>
                <a:cs typeface="宋体" panose="02010600030101010101" pitchFamily="2" charset="-122"/>
              </a:rPr>
              <a:t>炬和</a:t>
            </a:r>
            <a:r>
              <a:rPr sz="1100" spc="-15" dirty="0">
                <a:latin typeface="宋体" panose="02010600030101010101" pitchFamily="2" charset="-122"/>
                <a:cs typeface="宋体" panose="02010600030101010101" pitchFamily="2" charset="-122"/>
              </a:rPr>
              <a:t>排</a:t>
            </a:r>
            <a:r>
              <a:rPr sz="1100" dirty="0">
                <a:latin typeface="宋体" panose="02010600030101010101" pitchFamily="2" charset="-122"/>
                <a:cs typeface="宋体" panose="02010600030101010101" pitchFamily="2" charset="-122"/>
              </a:rPr>
              <a:t>气系</a:t>
            </a:r>
            <a:r>
              <a:rPr sz="1100" spc="-15" dirty="0">
                <a:latin typeface="宋体" panose="02010600030101010101" pitchFamily="2" charset="-122"/>
                <a:cs typeface="宋体" panose="02010600030101010101" pitchFamily="2" charset="-122"/>
              </a:rPr>
              <a:t>统</a:t>
            </a:r>
            <a:r>
              <a:rPr sz="1100" dirty="0">
                <a:latin typeface="宋体" panose="02010600030101010101" pitchFamily="2" charset="-122"/>
                <a:cs typeface="宋体" panose="02010600030101010101" pitchFamily="2" charset="-122"/>
              </a:rPr>
              <a:t>产生</a:t>
            </a:r>
            <a:r>
              <a:rPr sz="1100" spc="-15" dirty="0">
                <a:latin typeface="宋体" panose="02010600030101010101" pitchFamily="2" charset="-122"/>
                <a:cs typeface="宋体" panose="02010600030101010101" pitchFamily="2" charset="-122"/>
              </a:rPr>
              <a:t>的</a:t>
            </a:r>
            <a:r>
              <a:rPr sz="1100" dirty="0">
                <a:latin typeface="宋体" panose="02010600030101010101" pitchFamily="2" charset="-122"/>
                <a:cs typeface="宋体" panose="02010600030101010101" pitchFamily="2" charset="-122"/>
              </a:rPr>
              <a:t>排放</a:t>
            </a:r>
            <a:r>
              <a:rPr sz="1100" spc="-15" dirty="0">
                <a:latin typeface="宋体" panose="02010600030101010101" pitchFamily="2" charset="-122"/>
                <a:cs typeface="宋体" panose="02010600030101010101" pitchFamily="2" charset="-122"/>
              </a:rPr>
              <a:t>可</a:t>
            </a:r>
            <a:r>
              <a:rPr sz="1100" dirty="0">
                <a:latin typeface="宋体" panose="02010600030101010101" pitchFamily="2" charset="-122"/>
                <a:cs typeface="宋体" panose="02010600030101010101" pitchFamily="2" charset="-122"/>
              </a:rPr>
              <a:t>能是</a:t>
            </a:r>
            <a:r>
              <a:rPr sz="1100" spc="-15" dirty="0">
                <a:latin typeface="宋体" panose="02010600030101010101" pitchFamily="2" charset="-122"/>
                <a:cs typeface="宋体" panose="02010600030101010101" pitchFamily="2" charset="-122"/>
              </a:rPr>
              <a:t>无</a:t>
            </a:r>
            <a:r>
              <a:rPr sz="1100" dirty="0">
                <a:latin typeface="宋体" panose="02010600030101010101" pitchFamily="2" charset="-122"/>
                <a:cs typeface="宋体" panose="02010600030101010101" pitchFamily="2" charset="-122"/>
              </a:rPr>
              <a:t>意的</a:t>
            </a:r>
            <a:r>
              <a:rPr sz="1100" spc="-15" dirty="0">
                <a:latin typeface="宋体" panose="02010600030101010101" pitchFamily="2" charset="-122"/>
                <a:cs typeface="宋体" panose="02010600030101010101" pitchFamily="2" charset="-122"/>
              </a:rPr>
              <a:t>，</a:t>
            </a:r>
            <a:r>
              <a:rPr sz="1100" dirty="0">
                <a:latin typeface="宋体" panose="02010600030101010101" pitchFamily="2" charset="-122"/>
                <a:cs typeface="宋体" panose="02010600030101010101" pitchFamily="2" charset="-122"/>
              </a:rPr>
              <a:t>也可</a:t>
            </a:r>
            <a:r>
              <a:rPr sz="1100" spc="-15" dirty="0">
                <a:latin typeface="宋体" panose="02010600030101010101" pitchFamily="2" charset="-122"/>
                <a:cs typeface="宋体" panose="02010600030101010101" pitchFamily="2" charset="-122"/>
              </a:rPr>
              <a:t>能</a:t>
            </a:r>
            <a:r>
              <a:rPr sz="1100" dirty="0">
                <a:latin typeface="宋体" panose="02010600030101010101" pitchFamily="2" charset="-122"/>
                <a:cs typeface="宋体" panose="02010600030101010101" pitchFamily="2" charset="-122"/>
              </a:rPr>
              <a:t>是有</a:t>
            </a:r>
            <a:r>
              <a:rPr sz="1100" spc="-15" dirty="0">
                <a:latin typeface="宋体" panose="02010600030101010101" pitchFamily="2" charset="-122"/>
                <a:cs typeface="宋体" panose="02010600030101010101" pitchFamily="2" charset="-122"/>
              </a:rPr>
              <a:t>意</a:t>
            </a:r>
            <a:r>
              <a:rPr sz="1100" dirty="0">
                <a:latin typeface="宋体" panose="02010600030101010101" pitchFamily="2" charset="-122"/>
                <a:cs typeface="宋体" panose="02010600030101010101" pitchFamily="2" charset="-122"/>
              </a:rPr>
              <a:t>的。</a:t>
            </a:r>
            <a:r>
              <a:rPr sz="1100" spc="-15" dirty="0">
                <a:latin typeface="宋体" panose="02010600030101010101" pitchFamily="2" charset="-122"/>
                <a:cs typeface="宋体" panose="02010600030101010101" pitchFamily="2" charset="-122"/>
              </a:rPr>
              <a:t>例</a:t>
            </a:r>
            <a:r>
              <a:rPr sz="1100" dirty="0">
                <a:latin typeface="宋体" panose="02010600030101010101" pitchFamily="2" charset="-122"/>
                <a:cs typeface="宋体" panose="02010600030101010101" pitchFamily="2" charset="-122"/>
              </a:rPr>
              <a:t>如：</a:t>
            </a:r>
            <a:r>
              <a:rPr sz="1100" spc="-15" dirty="0">
                <a:latin typeface="宋体" panose="02010600030101010101" pitchFamily="2" charset="-122"/>
                <a:cs typeface="宋体" panose="02010600030101010101" pitchFamily="2" charset="-122"/>
              </a:rPr>
              <a:t>通</a:t>
            </a:r>
            <a:r>
              <a:rPr sz="1100" dirty="0">
                <a:latin typeface="宋体" panose="02010600030101010101" pitchFamily="2" charset="-122"/>
                <a:cs typeface="宋体" panose="02010600030101010101" pitchFamily="2" charset="-122"/>
              </a:rPr>
              <a:t>过密</a:t>
            </a:r>
            <a:r>
              <a:rPr sz="1100" spc="-15" dirty="0">
                <a:latin typeface="宋体" panose="02010600030101010101" pitchFamily="2" charset="-122"/>
                <a:cs typeface="宋体" panose="02010600030101010101" pitchFamily="2" charset="-122"/>
              </a:rPr>
              <a:t>封</a:t>
            </a:r>
            <a:r>
              <a:rPr sz="1100" dirty="0">
                <a:latin typeface="宋体" panose="02010600030101010101" pitchFamily="2" charset="-122"/>
                <a:cs typeface="宋体" panose="02010600030101010101" pitchFamily="2" charset="-122"/>
              </a:rPr>
              <a:t>管或</a:t>
            </a:r>
            <a:r>
              <a:rPr sz="1100" spc="-15" dirty="0">
                <a:latin typeface="宋体" panose="02010600030101010101" pitchFamily="2" charset="-122"/>
                <a:cs typeface="宋体" panose="02010600030101010101" pitchFamily="2" charset="-122"/>
              </a:rPr>
              <a:t>排</a:t>
            </a:r>
            <a:r>
              <a:rPr sz="1100" dirty="0">
                <a:latin typeface="宋体" panose="02010600030101010101" pitchFamily="2" charset="-122"/>
                <a:cs typeface="宋体" panose="02010600030101010101" pitchFamily="2" charset="-122"/>
              </a:rPr>
              <a:t>气管 向大气排放</a:t>
            </a:r>
            <a:r>
              <a:rPr sz="1100" spc="-5" dirty="0">
                <a:latin typeface="宋体" panose="02010600030101010101" pitchFamily="2" charset="-122"/>
                <a:cs typeface="宋体" panose="02010600030101010101" pitchFamily="2" charset="-122"/>
              </a:rPr>
              <a:t>含</a:t>
            </a:r>
            <a:r>
              <a:rPr sz="1100" dirty="0">
                <a:latin typeface="Calibri" panose="020F0502020204030204"/>
                <a:cs typeface="Calibri" panose="020F0502020204030204"/>
              </a:rPr>
              <a:t>CH</a:t>
            </a:r>
            <a:r>
              <a:rPr sz="1050" baseline="-20000" dirty="0">
                <a:latin typeface="Calibri" panose="020F0502020204030204"/>
                <a:cs typeface="Calibri" panose="020F0502020204030204"/>
              </a:rPr>
              <a:t>4</a:t>
            </a:r>
            <a:r>
              <a:rPr sz="1100" dirty="0">
                <a:latin typeface="宋体" panose="02010600030101010101" pitchFamily="2" charset="-122"/>
                <a:cs typeface="宋体" panose="02010600030101010101" pitchFamily="2" charset="-122"/>
              </a:rPr>
              <a:t>或</a:t>
            </a:r>
            <a:r>
              <a:rPr sz="1100" spc="5" dirty="0">
                <a:latin typeface="Calibri" panose="020F0502020204030204"/>
                <a:cs typeface="Calibri" panose="020F0502020204030204"/>
              </a:rPr>
              <a:t>CO</a:t>
            </a:r>
            <a:r>
              <a:rPr sz="1050" spc="7" baseline="-20000" dirty="0">
                <a:latin typeface="Calibri" panose="020F0502020204030204"/>
                <a:cs typeface="Calibri" panose="020F0502020204030204"/>
              </a:rPr>
              <a:t>2</a:t>
            </a:r>
            <a:r>
              <a:rPr sz="1100" dirty="0">
                <a:latin typeface="宋体" panose="02010600030101010101" pitchFamily="2" charset="-122"/>
                <a:cs typeface="宋体" panose="02010600030101010101" pitchFamily="2" charset="-122"/>
              </a:rPr>
              <a:t>的天</a:t>
            </a:r>
            <a:r>
              <a:rPr sz="1100" spc="-15" dirty="0">
                <a:latin typeface="宋体" panose="02010600030101010101" pitchFamily="2" charset="-122"/>
                <a:cs typeface="宋体" panose="02010600030101010101" pitchFamily="2" charset="-122"/>
              </a:rPr>
              <a:t>然</a:t>
            </a:r>
            <a:r>
              <a:rPr sz="1100" dirty="0">
                <a:latin typeface="宋体" panose="02010600030101010101" pitchFamily="2" charset="-122"/>
                <a:cs typeface="宋体" panose="02010600030101010101" pitchFamily="2" charset="-122"/>
              </a:rPr>
              <a:t>气或</a:t>
            </a:r>
            <a:r>
              <a:rPr sz="1100" spc="-15" dirty="0">
                <a:latin typeface="宋体" panose="02010600030101010101" pitchFamily="2" charset="-122"/>
                <a:cs typeface="宋体" panose="02010600030101010101" pitchFamily="2" charset="-122"/>
              </a:rPr>
              <a:t>碳</a:t>
            </a:r>
            <a:r>
              <a:rPr sz="1100" dirty="0">
                <a:latin typeface="宋体" panose="02010600030101010101" pitchFamily="2" charset="-122"/>
                <a:cs typeface="宋体" panose="02010600030101010101" pitchFamily="2" charset="-122"/>
              </a:rPr>
              <a:t>氢化</a:t>
            </a:r>
            <a:r>
              <a:rPr sz="1100" spc="-15" dirty="0">
                <a:latin typeface="宋体" panose="02010600030101010101" pitchFamily="2" charset="-122"/>
                <a:cs typeface="宋体" panose="02010600030101010101" pitchFamily="2" charset="-122"/>
              </a:rPr>
              <a:t>合</a:t>
            </a:r>
            <a:r>
              <a:rPr sz="1100" dirty="0">
                <a:latin typeface="宋体" panose="02010600030101010101" pitchFamily="2" charset="-122"/>
                <a:cs typeface="宋体" panose="02010600030101010101" pitchFamily="2" charset="-122"/>
              </a:rPr>
              <a:t>物气</a:t>
            </a:r>
            <a:r>
              <a:rPr sz="1100" spc="-15" dirty="0">
                <a:latin typeface="宋体" panose="02010600030101010101" pitchFamily="2" charset="-122"/>
                <a:cs typeface="宋体" panose="02010600030101010101" pitchFamily="2" charset="-122"/>
              </a:rPr>
              <a:t>体</a:t>
            </a:r>
            <a:r>
              <a:rPr sz="1100" dirty="0">
                <a:latin typeface="宋体" panose="02010600030101010101" pitchFamily="2" charset="-122"/>
                <a:cs typeface="宋体" panose="02010600030101010101" pitchFamily="2" charset="-122"/>
              </a:rPr>
              <a:t>（不</a:t>
            </a:r>
            <a:r>
              <a:rPr sz="1100" spc="-15" dirty="0">
                <a:latin typeface="宋体" panose="02010600030101010101" pitchFamily="2" charset="-122"/>
                <a:cs typeface="宋体" panose="02010600030101010101" pitchFamily="2" charset="-122"/>
              </a:rPr>
              <a:t>包</a:t>
            </a:r>
            <a:r>
              <a:rPr sz="1100" dirty="0">
                <a:latin typeface="宋体" panose="02010600030101010101" pitchFamily="2" charset="-122"/>
                <a:cs typeface="宋体" panose="02010600030101010101" pitchFamily="2" charset="-122"/>
              </a:rPr>
              <a:t>括固</a:t>
            </a:r>
            <a:r>
              <a:rPr sz="1100" spc="-15" dirty="0">
                <a:latin typeface="宋体" panose="02010600030101010101" pitchFamily="2" charset="-122"/>
                <a:cs typeface="宋体" panose="02010600030101010101" pitchFamily="2" charset="-122"/>
              </a:rPr>
              <a:t>定</a:t>
            </a:r>
            <a:r>
              <a:rPr sz="1100" dirty="0">
                <a:latin typeface="宋体" panose="02010600030101010101" pitchFamily="2" charset="-122"/>
                <a:cs typeface="宋体" panose="02010600030101010101" pitchFamily="2" charset="-122"/>
              </a:rPr>
              <a:t>燃烧</a:t>
            </a:r>
            <a:r>
              <a:rPr sz="1100" spc="-15" dirty="0">
                <a:latin typeface="宋体" panose="02010600030101010101" pitchFamily="2" charset="-122"/>
                <a:cs typeface="宋体" panose="02010600030101010101" pitchFamily="2" charset="-122"/>
              </a:rPr>
              <a:t>源</a:t>
            </a:r>
            <a:r>
              <a:rPr sz="1100" dirty="0">
                <a:latin typeface="宋体" panose="02010600030101010101" pitchFamily="2" charset="-122"/>
                <a:cs typeface="宋体" panose="02010600030101010101" pitchFamily="2" charset="-122"/>
              </a:rPr>
              <a:t>的烟</a:t>
            </a:r>
            <a:r>
              <a:rPr sz="1100" spc="-15" dirty="0">
                <a:latin typeface="宋体" panose="02010600030101010101" pitchFamily="2" charset="-122"/>
                <a:cs typeface="宋体" panose="02010600030101010101" pitchFamily="2" charset="-122"/>
              </a:rPr>
              <a:t>气</a:t>
            </a:r>
            <a:r>
              <a:rPr sz="1100" dirty="0">
                <a:latin typeface="宋体" panose="02010600030101010101" pitchFamily="2" charset="-122"/>
                <a:cs typeface="宋体" panose="02010600030101010101" pitchFamily="2" charset="-122"/>
              </a:rPr>
              <a:t>）；</a:t>
            </a:r>
            <a:r>
              <a:rPr sz="1100" spc="-15" dirty="0">
                <a:latin typeface="宋体" panose="02010600030101010101" pitchFamily="2" charset="-122"/>
                <a:cs typeface="宋体" panose="02010600030101010101" pitchFamily="2" charset="-122"/>
              </a:rPr>
              <a:t>排</a:t>
            </a:r>
            <a:r>
              <a:rPr sz="1100" dirty="0">
                <a:latin typeface="宋体" panose="02010600030101010101" pitchFamily="2" charset="-122"/>
                <a:cs typeface="宋体" panose="02010600030101010101" pitchFamily="2" charset="-122"/>
              </a:rPr>
              <a:t>污设</a:t>
            </a:r>
            <a:r>
              <a:rPr sz="1100" spc="-15" dirty="0">
                <a:latin typeface="宋体" panose="02010600030101010101" pitchFamily="2" charset="-122"/>
                <a:cs typeface="宋体" panose="02010600030101010101" pitchFamily="2" charset="-122"/>
              </a:rPr>
              <a:t>备</a:t>
            </a:r>
            <a:r>
              <a:rPr sz="1100" dirty="0">
                <a:latin typeface="宋体" panose="02010600030101010101" pitchFamily="2" charset="-122"/>
                <a:cs typeface="宋体" panose="02010600030101010101" pitchFamily="2" charset="-122"/>
              </a:rPr>
              <a:t>的维</a:t>
            </a:r>
            <a:r>
              <a:rPr sz="1100" spc="-15" dirty="0">
                <a:latin typeface="宋体" panose="02010600030101010101" pitchFamily="2" charset="-122"/>
                <a:cs typeface="宋体" panose="02010600030101010101" pitchFamily="2" charset="-122"/>
              </a:rPr>
              <a:t>护</a:t>
            </a:r>
            <a:r>
              <a:rPr sz="1100" dirty="0">
                <a:latin typeface="宋体" panose="02010600030101010101" pitchFamily="2" charset="-122"/>
                <a:cs typeface="宋体" panose="02010600030101010101" pitchFamily="2" charset="-122"/>
              </a:rPr>
              <a:t>；以</a:t>
            </a:r>
            <a:r>
              <a:rPr sz="1100" spc="-15" dirty="0">
                <a:latin typeface="宋体" panose="02010600030101010101" pitchFamily="2" charset="-122"/>
                <a:cs typeface="宋体" panose="02010600030101010101" pitchFamily="2" charset="-122"/>
              </a:rPr>
              <a:t>及</a:t>
            </a:r>
            <a:r>
              <a:rPr sz="1100" dirty="0">
                <a:latin typeface="宋体" panose="02010600030101010101" pitchFamily="2" charset="-122"/>
                <a:cs typeface="宋体" panose="02010600030101010101" pitchFamily="2" charset="-122"/>
              </a:rPr>
              <a:t>用于</a:t>
            </a:r>
            <a:r>
              <a:rPr sz="1100" spc="-15" dirty="0">
                <a:latin typeface="宋体" panose="02010600030101010101" pitchFamily="2" charset="-122"/>
                <a:cs typeface="宋体" panose="02010600030101010101" pitchFamily="2" charset="-122"/>
              </a:rPr>
              <a:t>给</a:t>
            </a:r>
            <a:r>
              <a:rPr sz="1100" dirty="0">
                <a:latin typeface="宋体" panose="02010600030101010101" pitchFamily="2" charset="-122"/>
                <a:cs typeface="宋体" panose="02010600030101010101" pitchFamily="2" charset="-122"/>
              </a:rPr>
              <a:t>设备</a:t>
            </a:r>
            <a:r>
              <a:rPr sz="1100" spc="-15" dirty="0">
                <a:latin typeface="宋体" panose="02010600030101010101" pitchFamily="2" charset="-122"/>
                <a:cs typeface="宋体" panose="02010600030101010101" pitchFamily="2" charset="-122"/>
              </a:rPr>
              <a:t>（</a:t>
            </a:r>
            <a:r>
              <a:rPr sz="1100" dirty="0">
                <a:latin typeface="宋体" panose="02010600030101010101" pitchFamily="2" charset="-122"/>
                <a:cs typeface="宋体" panose="02010600030101010101" pitchFamily="2" charset="-122"/>
              </a:rPr>
              <a:t>例如气 动装置）提供动力的气</a:t>
            </a:r>
            <a:r>
              <a:rPr sz="1100" spc="-15" dirty="0">
                <a:latin typeface="宋体" panose="02010600030101010101" pitchFamily="2" charset="-122"/>
                <a:cs typeface="宋体" panose="02010600030101010101" pitchFamily="2" charset="-122"/>
              </a:rPr>
              <a:t>体</a:t>
            </a:r>
            <a:r>
              <a:rPr sz="1100" dirty="0">
                <a:latin typeface="宋体" panose="02010600030101010101" pitchFamily="2" charset="-122"/>
                <a:cs typeface="宋体" panose="02010600030101010101" pitchFamily="2" charset="-122"/>
              </a:rPr>
              <a:t>的直</a:t>
            </a:r>
            <a:r>
              <a:rPr sz="1100" spc="-15" dirty="0">
                <a:latin typeface="宋体" panose="02010600030101010101" pitchFamily="2" charset="-122"/>
                <a:cs typeface="宋体" panose="02010600030101010101" pitchFamily="2" charset="-122"/>
              </a:rPr>
              <a:t>接</a:t>
            </a:r>
            <a:r>
              <a:rPr sz="1100" dirty="0">
                <a:latin typeface="宋体" panose="02010600030101010101" pitchFamily="2" charset="-122"/>
                <a:cs typeface="宋体" panose="02010600030101010101" pitchFamily="2" charset="-122"/>
              </a:rPr>
              <a:t>排放。</a:t>
            </a:r>
            <a:endParaRPr sz="1100">
              <a:latin typeface="宋体" panose="02010600030101010101" pitchFamily="2" charset="-122"/>
              <a:cs typeface="宋体" panose="02010600030101010101" pitchFamily="2" charset="-122"/>
            </a:endParaRPr>
          </a:p>
          <a:p>
            <a:pPr marL="299085" indent="-71120">
              <a:lnSpc>
                <a:spcPct val="100000"/>
              </a:lnSpc>
              <a:spcBef>
                <a:spcPts val="235"/>
              </a:spcBef>
              <a:buSzPct val="91000"/>
              <a:buFont typeface="Calibri" panose="020F0502020204030204"/>
              <a:buChar char="•"/>
              <a:tabLst>
                <a:tab pos="299720" algn="l"/>
              </a:tabLst>
            </a:pPr>
            <a:r>
              <a:rPr sz="1100" dirty="0">
                <a:latin typeface="宋体" panose="02010600030101010101" pitchFamily="2" charset="-122"/>
                <a:cs typeface="宋体" panose="02010600030101010101" pitchFamily="2" charset="-122"/>
              </a:rPr>
              <a:t>碳清除的有意逆转（如</a:t>
            </a:r>
            <a:r>
              <a:rPr sz="1100" spc="-15" dirty="0">
                <a:latin typeface="宋体" panose="02010600030101010101" pitchFamily="2" charset="-122"/>
                <a:cs typeface="宋体" panose="02010600030101010101" pitchFamily="2" charset="-122"/>
              </a:rPr>
              <a:t>防</a:t>
            </a:r>
            <a:r>
              <a:rPr sz="1100" dirty="0">
                <a:latin typeface="宋体" panose="02010600030101010101" pitchFamily="2" charset="-122"/>
                <a:cs typeface="宋体" panose="02010600030101010101" pitchFamily="2" charset="-122"/>
              </a:rPr>
              <a:t>止未</a:t>
            </a:r>
            <a:r>
              <a:rPr sz="1100" spc="-15" dirty="0">
                <a:latin typeface="宋体" panose="02010600030101010101" pitchFamily="2" charset="-122"/>
                <a:cs typeface="宋体" panose="02010600030101010101" pitchFamily="2" charset="-122"/>
              </a:rPr>
              <a:t>来</a:t>
            </a:r>
            <a:r>
              <a:rPr sz="1100" dirty="0">
                <a:latin typeface="宋体" panose="02010600030101010101" pitchFamily="2" charset="-122"/>
                <a:cs typeface="宋体" panose="02010600030101010101" pitchFamily="2" charset="-122"/>
              </a:rPr>
              <a:t>森林</a:t>
            </a:r>
            <a:r>
              <a:rPr sz="1100" spc="-15" dirty="0">
                <a:latin typeface="宋体" panose="02010600030101010101" pitchFamily="2" charset="-122"/>
                <a:cs typeface="宋体" panose="02010600030101010101" pitchFamily="2" charset="-122"/>
              </a:rPr>
              <a:t>火</a:t>
            </a:r>
            <a:r>
              <a:rPr sz="1100" dirty="0">
                <a:latin typeface="宋体" panose="02010600030101010101" pitchFamily="2" charset="-122"/>
                <a:cs typeface="宋体" panose="02010600030101010101" pitchFamily="2" charset="-122"/>
              </a:rPr>
              <a:t>灾的</a:t>
            </a:r>
            <a:r>
              <a:rPr sz="1100" spc="-15" dirty="0">
                <a:latin typeface="宋体" panose="02010600030101010101" pitchFamily="2" charset="-122"/>
                <a:cs typeface="宋体" panose="02010600030101010101" pitchFamily="2" charset="-122"/>
              </a:rPr>
              <a:t>回</a:t>
            </a:r>
            <a:r>
              <a:rPr sz="1100" dirty="0">
                <a:latin typeface="宋体" panose="02010600030101010101" pitchFamily="2" charset="-122"/>
                <a:cs typeface="宋体" panose="02010600030101010101" pitchFamily="2" charset="-122"/>
              </a:rPr>
              <a:t>烧</a:t>
            </a:r>
            <a:r>
              <a:rPr sz="1100" spc="-5" dirty="0">
                <a:latin typeface="宋体" panose="02010600030101010101" pitchFamily="2" charset="-122"/>
                <a:cs typeface="宋体" panose="02010600030101010101" pitchFamily="2" charset="-122"/>
              </a:rPr>
              <a:t>），</a:t>
            </a:r>
            <a:r>
              <a:rPr sz="1100" dirty="0">
                <a:latin typeface="宋体" panose="02010600030101010101" pitchFamily="2" charset="-122"/>
                <a:cs typeface="宋体" panose="02010600030101010101" pitchFamily="2" charset="-122"/>
              </a:rPr>
              <a:t>可量</a:t>
            </a:r>
            <a:r>
              <a:rPr sz="1100" spc="-15" dirty="0">
                <a:latin typeface="宋体" panose="02010600030101010101" pitchFamily="2" charset="-122"/>
                <a:cs typeface="宋体" panose="02010600030101010101" pitchFamily="2" charset="-122"/>
              </a:rPr>
              <a:t>化</a:t>
            </a:r>
            <a:r>
              <a:rPr sz="1100" dirty="0">
                <a:latin typeface="宋体" panose="02010600030101010101" pitchFamily="2" charset="-122"/>
                <a:cs typeface="宋体" panose="02010600030101010101" pitchFamily="2" charset="-122"/>
              </a:rPr>
              <a:t>为人</a:t>
            </a:r>
            <a:r>
              <a:rPr sz="1100" spc="-15" dirty="0">
                <a:latin typeface="宋体" panose="02010600030101010101" pitchFamily="2" charset="-122"/>
                <a:cs typeface="宋体" panose="02010600030101010101" pitchFamily="2" charset="-122"/>
              </a:rPr>
              <a:t>为</a:t>
            </a:r>
            <a:r>
              <a:rPr sz="1100" dirty="0">
                <a:latin typeface="宋体" panose="02010600030101010101" pitchFamily="2" charset="-122"/>
                <a:cs typeface="宋体" panose="02010600030101010101" pitchFamily="2" charset="-122"/>
              </a:rPr>
              <a:t>生物</a:t>
            </a:r>
            <a:r>
              <a:rPr sz="1100" spc="-15" dirty="0">
                <a:latin typeface="宋体" panose="02010600030101010101" pitchFamily="2" charset="-122"/>
                <a:cs typeface="宋体" panose="02010600030101010101" pitchFamily="2" charset="-122"/>
              </a:rPr>
              <a:t>源</a:t>
            </a:r>
            <a:r>
              <a:rPr sz="1100" dirty="0">
                <a:latin typeface="宋体" panose="02010600030101010101" pitchFamily="2" charset="-122"/>
                <a:cs typeface="宋体" panose="02010600030101010101" pitchFamily="2" charset="-122"/>
              </a:rPr>
              <a:t>排放</a:t>
            </a:r>
            <a:r>
              <a:rPr sz="1100" spc="-15" dirty="0">
                <a:latin typeface="宋体" panose="02010600030101010101" pitchFamily="2" charset="-122"/>
                <a:cs typeface="宋体" panose="02010600030101010101" pitchFamily="2" charset="-122"/>
              </a:rPr>
              <a:t>（</a:t>
            </a:r>
            <a:r>
              <a:rPr sz="1100" dirty="0">
                <a:latin typeface="宋体" panose="02010600030101010101" pitchFamily="2" charset="-122"/>
                <a:cs typeface="宋体" panose="02010600030101010101" pitchFamily="2" charset="-122"/>
              </a:rPr>
              <a:t>负清</a:t>
            </a:r>
            <a:r>
              <a:rPr sz="1100" spc="-15" dirty="0">
                <a:latin typeface="宋体" panose="02010600030101010101" pitchFamily="2" charset="-122"/>
                <a:cs typeface="宋体" panose="02010600030101010101" pitchFamily="2" charset="-122"/>
              </a:rPr>
              <a:t>除</a:t>
            </a:r>
            <a:r>
              <a:rPr sz="1100" dirty="0">
                <a:latin typeface="宋体" panose="02010600030101010101" pitchFamily="2" charset="-122"/>
                <a:cs typeface="宋体" panose="02010600030101010101" pitchFamily="2" charset="-122"/>
              </a:rPr>
              <a:t>），</a:t>
            </a:r>
            <a:r>
              <a:rPr sz="1100" spc="-15" dirty="0">
                <a:latin typeface="宋体" panose="02010600030101010101" pitchFamily="2" charset="-122"/>
                <a:cs typeface="宋体" panose="02010600030101010101" pitchFamily="2" charset="-122"/>
              </a:rPr>
              <a:t>并</a:t>
            </a:r>
            <a:r>
              <a:rPr sz="1100" dirty="0">
                <a:latin typeface="宋体" panose="02010600030101010101" pitchFamily="2" charset="-122"/>
                <a:cs typeface="宋体" panose="02010600030101010101" pitchFamily="2" charset="-122"/>
              </a:rPr>
              <a:t>根</a:t>
            </a:r>
            <a:r>
              <a:rPr sz="1100" spc="5" dirty="0">
                <a:latin typeface="宋体" panose="02010600030101010101" pitchFamily="2" charset="-122"/>
                <a:cs typeface="宋体" panose="02010600030101010101" pitchFamily="2" charset="-122"/>
              </a:rPr>
              <a:t>据</a:t>
            </a:r>
            <a:r>
              <a:rPr sz="1100" u="sng" spc="-15" dirty="0">
                <a:uFill>
                  <a:solidFill>
                    <a:srgbClr val="000000"/>
                  </a:solidFill>
                </a:uFill>
                <a:latin typeface="宋体" panose="02010600030101010101" pitchFamily="2" charset="-122"/>
                <a:cs typeface="宋体" panose="02010600030101010101" pitchFamily="2" charset="-122"/>
              </a:rPr>
              <a:t>附</a:t>
            </a:r>
            <a:r>
              <a:rPr sz="1100" u="sng" dirty="0">
                <a:uFill>
                  <a:solidFill>
                    <a:srgbClr val="000000"/>
                  </a:solidFill>
                </a:uFill>
                <a:latin typeface="宋体" panose="02010600030101010101" pitchFamily="2" charset="-122"/>
                <a:cs typeface="宋体" panose="02010600030101010101" pitchFamily="2" charset="-122"/>
              </a:rPr>
              <a:t>录</a:t>
            </a:r>
            <a:r>
              <a:rPr sz="1100" u="sng" spc="-10" dirty="0">
                <a:uFill>
                  <a:solidFill>
                    <a:srgbClr val="000000"/>
                  </a:solidFill>
                </a:uFill>
                <a:latin typeface="Calibri" panose="020F0502020204030204"/>
                <a:cs typeface="Calibri" panose="020F0502020204030204"/>
              </a:rPr>
              <a:t>D</a:t>
            </a:r>
            <a:r>
              <a:rPr sz="1100" dirty="0">
                <a:latin typeface="宋体" panose="02010600030101010101" pitchFamily="2" charset="-122"/>
                <a:cs typeface="宋体" panose="02010600030101010101" pitchFamily="2" charset="-122"/>
              </a:rPr>
              <a:t>进行</a:t>
            </a:r>
            <a:r>
              <a:rPr sz="1100" spc="-15" dirty="0">
                <a:latin typeface="宋体" panose="02010600030101010101" pitchFamily="2" charset="-122"/>
                <a:cs typeface="宋体" panose="02010600030101010101" pitchFamily="2" charset="-122"/>
              </a:rPr>
              <a:t>报</a:t>
            </a:r>
            <a:r>
              <a:rPr sz="1100" dirty="0">
                <a:latin typeface="宋体" panose="02010600030101010101" pitchFamily="2" charset="-122"/>
                <a:cs typeface="宋体" panose="02010600030101010101" pitchFamily="2" charset="-122"/>
              </a:rPr>
              <a:t>告。</a:t>
            </a:r>
            <a:endParaRPr sz="1100">
              <a:latin typeface="宋体" panose="02010600030101010101" pitchFamily="2" charset="-122"/>
              <a:cs typeface="宋体" panose="02010600030101010101" pitchFamily="2" charset="-122"/>
            </a:endParaRPr>
          </a:p>
          <a:p>
            <a:pPr marL="38100">
              <a:lnSpc>
                <a:spcPct val="100000"/>
              </a:lnSpc>
              <a:spcBef>
                <a:spcPts val="735"/>
              </a:spcBef>
            </a:pPr>
            <a:r>
              <a:rPr sz="1400" dirty="0">
                <a:solidFill>
                  <a:srgbClr val="FFFFFF"/>
                </a:solidFill>
                <a:latin typeface="宋体" panose="02010600030101010101" pitchFamily="2" charset="-122"/>
                <a:cs typeface="宋体" panose="02010600030101010101" pitchFamily="2" charset="-122"/>
              </a:rPr>
              <a:t>土地利用、土地利用改</a:t>
            </a:r>
            <a:r>
              <a:rPr sz="1400" spc="-15" dirty="0">
                <a:solidFill>
                  <a:srgbClr val="FFFFFF"/>
                </a:solidFill>
                <a:latin typeface="宋体" panose="02010600030101010101" pitchFamily="2" charset="-122"/>
                <a:cs typeface="宋体" panose="02010600030101010101" pitchFamily="2" charset="-122"/>
              </a:rPr>
              <a:t>变</a:t>
            </a:r>
            <a:r>
              <a:rPr sz="1400" dirty="0">
                <a:solidFill>
                  <a:srgbClr val="FFFFFF"/>
                </a:solidFill>
                <a:latin typeface="宋体" panose="02010600030101010101" pitchFamily="2" charset="-122"/>
                <a:cs typeface="宋体" panose="02010600030101010101" pitchFamily="2" charset="-122"/>
              </a:rPr>
              <a:t>和林</a:t>
            </a:r>
            <a:r>
              <a:rPr sz="1400" spc="-15" dirty="0">
                <a:solidFill>
                  <a:srgbClr val="FFFFFF"/>
                </a:solidFill>
                <a:latin typeface="宋体" panose="02010600030101010101" pitchFamily="2" charset="-122"/>
                <a:cs typeface="宋体" panose="02010600030101010101" pitchFamily="2" charset="-122"/>
              </a:rPr>
              <a:t>业</a:t>
            </a:r>
            <a:r>
              <a:rPr sz="1400" spc="-10" dirty="0">
                <a:solidFill>
                  <a:srgbClr val="FFFFFF"/>
                </a:solidFill>
                <a:latin typeface="宋体" panose="02010600030101010101" pitchFamily="2" charset="-122"/>
                <a:cs typeface="宋体" panose="02010600030101010101" pitchFamily="2" charset="-122"/>
              </a:rPr>
              <a:t>（</a:t>
            </a:r>
            <a:r>
              <a:rPr sz="1400" spc="-10" dirty="0">
                <a:solidFill>
                  <a:srgbClr val="FFFFFF"/>
                </a:solidFill>
                <a:latin typeface="Calibri" panose="020F0502020204030204"/>
                <a:cs typeface="Calibri" panose="020F0502020204030204"/>
              </a:rPr>
              <a:t>LULUCF</a:t>
            </a:r>
            <a:r>
              <a:rPr sz="1400" spc="-10" dirty="0">
                <a:solidFill>
                  <a:srgbClr val="FFFFFF"/>
                </a:solidFill>
                <a:latin typeface="宋体" panose="02010600030101010101" pitchFamily="2" charset="-122"/>
                <a:cs typeface="宋体" panose="02010600030101010101" pitchFamily="2" charset="-122"/>
              </a:rPr>
              <a:t>）</a:t>
            </a:r>
            <a:r>
              <a:rPr sz="1400" spc="5" dirty="0">
                <a:solidFill>
                  <a:srgbClr val="FFFFFF"/>
                </a:solidFill>
                <a:latin typeface="宋体" panose="02010600030101010101" pitchFamily="2" charset="-122"/>
                <a:cs typeface="宋体" panose="02010600030101010101" pitchFamily="2" charset="-122"/>
              </a:rPr>
              <a:t>的</a:t>
            </a:r>
            <a:r>
              <a:rPr sz="1400" dirty="0">
                <a:solidFill>
                  <a:srgbClr val="FFFFFF"/>
                </a:solidFill>
                <a:latin typeface="宋体" panose="02010600030101010101" pitchFamily="2" charset="-122"/>
                <a:cs typeface="宋体" panose="02010600030101010101" pitchFamily="2" charset="-122"/>
              </a:rPr>
              <a:t>直</a:t>
            </a:r>
            <a:r>
              <a:rPr sz="1400" spc="-15" dirty="0">
                <a:solidFill>
                  <a:srgbClr val="FFFFFF"/>
                </a:solidFill>
                <a:latin typeface="宋体" panose="02010600030101010101" pitchFamily="2" charset="-122"/>
                <a:cs typeface="宋体" panose="02010600030101010101" pitchFamily="2" charset="-122"/>
              </a:rPr>
              <a:t>接</a:t>
            </a:r>
            <a:r>
              <a:rPr sz="1400" spc="-5" dirty="0">
                <a:solidFill>
                  <a:srgbClr val="FFFFFF"/>
                </a:solidFill>
                <a:latin typeface="Calibri" panose="020F0502020204030204"/>
                <a:cs typeface="Calibri" panose="020F0502020204030204"/>
              </a:rPr>
              <a:t>GHG</a:t>
            </a:r>
            <a:r>
              <a:rPr sz="1400" spc="5" dirty="0">
                <a:solidFill>
                  <a:srgbClr val="FFFFFF"/>
                </a:solidFill>
                <a:latin typeface="宋体" panose="02010600030101010101" pitchFamily="2" charset="-122"/>
                <a:cs typeface="宋体" panose="02010600030101010101" pitchFamily="2" charset="-122"/>
              </a:rPr>
              <a:t>排</a:t>
            </a:r>
            <a:r>
              <a:rPr sz="1400" spc="-15" dirty="0">
                <a:solidFill>
                  <a:srgbClr val="FFFFFF"/>
                </a:solidFill>
                <a:latin typeface="宋体" panose="02010600030101010101" pitchFamily="2" charset="-122"/>
                <a:cs typeface="宋体" panose="02010600030101010101" pitchFamily="2" charset="-122"/>
              </a:rPr>
              <a:t>放</a:t>
            </a:r>
            <a:r>
              <a:rPr sz="1400" spc="5" dirty="0">
                <a:solidFill>
                  <a:srgbClr val="FFFFFF"/>
                </a:solidFill>
                <a:latin typeface="宋体" panose="02010600030101010101" pitchFamily="2" charset="-122"/>
                <a:cs typeface="宋体" panose="02010600030101010101" pitchFamily="2" charset="-122"/>
              </a:rPr>
              <a:t>和</a:t>
            </a:r>
            <a:r>
              <a:rPr sz="1400" dirty="0">
                <a:solidFill>
                  <a:srgbClr val="FFFFFF"/>
                </a:solidFill>
                <a:latin typeface="宋体" panose="02010600030101010101" pitchFamily="2" charset="-122"/>
                <a:cs typeface="宋体" panose="02010600030101010101" pitchFamily="2" charset="-122"/>
              </a:rPr>
              <a:t>清</a:t>
            </a:r>
            <a:r>
              <a:rPr sz="1400" spc="5" dirty="0">
                <a:solidFill>
                  <a:srgbClr val="FFFFFF"/>
                </a:solidFill>
                <a:latin typeface="宋体" panose="02010600030101010101" pitchFamily="2" charset="-122"/>
                <a:cs typeface="宋体" panose="02010600030101010101" pitchFamily="2" charset="-122"/>
              </a:rPr>
              <a:t>除</a:t>
            </a:r>
            <a:endParaRPr sz="1400">
              <a:latin typeface="宋体" panose="02010600030101010101" pitchFamily="2" charset="-122"/>
              <a:cs typeface="宋体" panose="02010600030101010101" pitchFamily="2" charset="-122"/>
            </a:endParaRPr>
          </a:p>
          <a:p>
            <a:pPr marL="286385" marR="150495" indent="-58420" algn="just">
              <a:lnSpc>
                <a:spcPts val="1280"/>
              </a:lnSpc>
              <a:spcBef>
                <a:spcPts val="780"/>
              </a:spcBef>
              <a:buSzPct val="91000"/>
              <a:buFont typeface="Calibri" panose="020F0502020204030204"/>
              <a:buChar char="•"/>
              <a:tabLst>
                <a:tab pos="299720" algn="l"/>
              </a:tabLst>
            </a:pPr>
            <a:r>
              <a:rPr sz="1100" dirty="0">
                <a:latin typeface="宋体" panose="02010600030101010101" pitchFamily="2" charset="-122"/>
                <a:cs typeface="宋体" panose="02010600030101010101" pitchFamily="2" charset="-122"/>
              </a:rPr>
              <a:t>排放可按六个主要土地</a:t>
            </a:r>
            <a:r>
              <a:rPr sz="1100" spc="-15" dirty="0">
                <a:latin typeface="宋体" panose="02010600030101010101" pitchFamily="2" charset="-122"/>
                <a:cs typeface="宋体" panose="02010600030101010101" pitchFamily="2" charset="-122"/>
              </a:rPr>
              <a:t>利</a:t>
            </a:r>
            <a:r>
              <a:rPr sz="1100" dirty="0">
                <a:latin typeface="宋体" panose="02010600030101010101" pitchFamily="2" charset="-122"/>
                <a:cs typeface="宋体" panose="02010600030101010101" pitchFamily="2" charset="-122"/>
              </a:rPr>
              <a:t>用类</a:t>
            </a:r>
            <a:r>
              <a:rPr sz="1100" spc="-15" dirty="0">
                <a:latin typeface="宋体" panose="02010600030101010101" pitchFamily="2" charset="-122"/>
                <a:cs typeface="宋体" panose="02010600030101010101" pitchFamily="2" charset="-122"/>
              </a:rPr>
              <a:t>别</a:t>
            </a:r>
            <a:r>
              <a:rPr sz="1100" dirty="0">
                <a:latin typeface="宋体" panose="02010600030101010101" pitchFamily="2" charset="-122"/>
                <a:cs typeface="宋体" panose="02010600030101010101" pitchFamily="2" charset="-122"/>
              </a:rPr>
              <a:t>（林</a:t>
            </a:r>
            <a:r>
              <a:rPr sz="1100" spc="-15" dirty="0">
                <a:latin typeface="宋体" panose="02010600030101010101" pitchFamily="2" charset="-122"/>
                <a:cs typeface="宋体" panose="02010600030101010101" pitchFamily="2" charset="-122"/>
              </a:rPr>
              <a:t>地</a:t>
            </a:r>
            <a:r>
              <a:rPr sz="1100" dirty="0">
                <a:latin typeface="宋体" panose="02010600030101010101" pitchFamily="2" charset="-122"/>
                <a:cs typeface="宋体" panose="02010600030101010101" pitchFamily="2" charset="-122"/>
              </a:rPr>
              <a:t>、耕</a:t>
            </a:r>
            <a:r>
              <a:rPr sz="1100" spc="-15" dirty="0">
                <a:latin typeface="宋体" panose="02010600030101010101" pitchFamily="2" charset="-122"/>
                <a:cs typeface="宋体" panose="02010600030101010101" pitchFamily="2" charset="-122"/>
              </a:rPr>
              <a:t>地</a:t>
            </a:r>
            <a:r>
              <a:rPr sz="1100" dirty="0">
                <a:latin typeface="宋体" panose="02010600030101010101" pitchFamily="2" charset="-122"/>
                <a:cs typeface="宋体" panose="02010600030101010101" pitchFamily="2" charset="-122"/>
              </a:rPr>
              <a:t>、草</a:t>
            </a:r>
            <a:r>
              <a:rPr sz="1100" spc="-15" dirty="0">
                <a:latin typeface="宋体" panose="02010600030101010101" pitchFamily="2" charset="-122"/>
                <a:cs typeface="宋体" panose="02010600030101010101" pitchFamily="2" charset="-122"/>
              </a:rPr>
              <a:t>地</a:t>
            </a:r>
            <a:r>
              <a:rPr sz="1100" dirty="0">
                <a:latin typeface="宋体" panose="02010600030101010101" pitchFamily="2" charset="-122"/>
                <a:cs typeface="宋体" panose="02010600030101010101" pitchFamily="2" charset="-122"/>
              </a:rPr>
              <a:t>、湿</a:t>
            </a:r>
            <a:r>
              <a:rPr sz="1100" spc="-15" dirty="0">
                <a:latin typeface="宋体" panose="02010600030101010101" pitchFamily="2" charset="-122"/>
                <a:cs typeface="宋体" panose="02010600030101010101" pitchFamily="2" charset="-122"/>
              </a:rPr>
              <a:t>地</a:t>
            </a:r>
            <a:r>
              <a:rPr sz="1100" dirty="0">
                <a:latin typeface="宋体" panose="02010600030101010101" pitchFamily="2" charset="-122"/>
                <a:cs typeface="宋体" panose="02010600030101010101" pitchFamily="2" charset="-122"/>
              </a:rPr>
              <a:t>、定</a:t>
            </a:r>
            <a:r>
              <a:rPr sz="1100" spc="-15" dirty="0">
                <a:latin typeface="宋体" panose="02010600030101010101" pitchFamily="2" charset="-122"/>
                <a:cs typeface="宋体" panose="02010600030101010101" pitchFamily="2" charset="-122"/>
              </a:rPr>
              <a:t>居</a:t>
            </a:r>
            <a:r>
              <a:rPr sz="1100" dirty="0">
                <a:latin typeface="宋体" panose="02010600030101010101" pitchFamily="2" charset="-122"/>
                <a:cs typeface="宋体" panose="02010600030101010101" pitchFamily="2" charset="-122"/>
              </a:rPr>
              <a:t>地、</a:t>
            </a:r>
            <a:r>
              <a:rPr sz="1100" spc="-15" dirty="0">
                <a:latin typeface="宋体" panose="02010600030101010101" pitchFamily="2" charset="-122"/>
                <a:cs typeface="宋体" panose="02010600030101010101" pitchFamily="2" charset="-122"/>
              </a:rPr>
              <a:t>其</a:t>
            </a:r>
            <a:r>
              <a:rPr sz="1100" dirty="0">
                <a:latin typeface="宋体" panose="02010600030101010101" pitchFamily="2" charset="-122"/>
                <a:cs typeface="宋体" panose="02010600030101010101" pitchFamily="2" charset="-122"/>
              </a:rPr>
              <a:t>他土</a:t>
            </a:r>
            <a:r>
              <a:rPr sz="1100" spc="-15" dirty="0">
                <a:latin typeface="宋体" panose="02010600030101010101" pitchFamily="2" charset="-122"/>
                <a:cs typeface="宋体" panose="02010600030101010101" pitchFamily="2" charset="-122"/>
              </a:rPr>
              <a:t>地</a:t>
            </a:r>
            <a:r>
              <a:rPr sz="1100" dirty="0">
                <a:latin typeface="宋体" panose="02010600030101010101" pitchFamily="2" charset="-122"/>
                <a:cs typeface="宋体" panose="02010600030101010101" pitchFamily="2" charset="-122"/>
              </a:rPr>
              <a:t>）和</a:t>
            </a:r>
            <a:r>
              <a:rPr sz="1100" spc="-15" dirty="0">
                <a:latin typeface="宋体" panose="02010600030101010101" pitchFamily="2" charset="-122"/>
                <a:cs typeface="宋体" panose="02010600030101010101" pitchFamily="2" charset="-122"/>
              </a:rPr>
              <a:t>若</a:t>
            </a:r>
            <a:r>
              <a:rPr sz="1100" dirty="0">
                <a:latin typeface="宋体" panose="02010600030101010101" pitchFamily="2" charset="-122"/>
                <a:cs typeface="宋体" panose="02010600030101010101" pitchFamily="2" charset="-122"/>
              </a:rPr>
              <a:t>干碳</a:t>
            </a:r>
            <a:r>
              <a:rPr sz="1100" spc="-15" dirty="0">
                <a:latin typeface="宋体" panose="02010600030101010101" pitchFamily="2" charset="-122"/>
                <a:cs typeface="宋体" panose="02010600030101010101" pitchFamily="2" charset="-122"/>
              </a:rPr>
              <a:t>库</a:t>
            </a:r>
            <a:r>
              <a:rPr sz="1100" dirty="0">
                <a:latin typeface="宋体" panose="02010600030101010101" pitchFamily="2" charset="-122"/>
                <a:cs typeface="宋体" panose="02010600030101010101" pitchFamily="2" charset="-122"/>
              </a:rPr>
              <a:t>（地</a:t>
            </a:r>
            <a:r>
              <a:rPr sz="1100" spc="-15" dirty="0">
                <a:latin typeface="宋体" panose="02010600030101010101" pitchFamily="2" charset="-122"/>
                <a:cs typeface="宋体" panose="02010600030101010101" pitchFamily="2" charset="-122"/>
              </a:rPr>
              <a:t>上</a:t>
            </a:r>
            <a:r>
              <a:rPr sz="1100" dirty="0">
                <a:latin typeface="宋体" panose="02010600030101010101" pitchFamily="2" charset="-122"/>
                <a:cs typeface="宋体" panose="02010600030101010101" pitchFamily="2" charset="-122"/>
              </a:rPr>
              <a:t>生物</a:t>
            </a:r>
            <a:r>
              <a:rPr sz="1100" spc="-15" dirty="0">
                <a:latin typeface="宋体" panose="02010600030101010101" pitchFamily="2" charset="-122"/>
                <a:cs typeface="宋体" panose="02010600030101010101" pitchFamily="2" charset="-122"/>
              </a:rPr>
              <a:t>质</a:t>
            </a:r>
            <a:r>
              <a:rPr sz="1100" dirty="0">
                <a:latin typeface="宋体" panose="02010600030101010101" pitchFamily="2" charset="-122"/>
                <a:cs typeface="宋体" panose="02010600030101010101" pitchFamily="2" charset="-122"/>
              </a:rPr>
              <a:t>、地</a:t>
            </a:r>
            <a:r>
              <a:rPr sz="1100" spc="-15" dirty="0">
                <a:latin typeface="宋体" panose="02010600030101010101" pitchFamily="2" charset="-122"/>
                <a:cs typeface="宋体" panose="02010600030101010101" pitchFamily="2" charset="-122"/>
              </a:rPr>
              <a:t>下</a:t>
            </a:r>
            <a:r>
              <a:rPr sz="1100" dirty="0">
                <a:latin typeface="宋体" panose="02010600030101010101" pitchFamily="2" charset="-122"/>
                <a:cs typeface="宋体" panose="02010600030101010101" pitchFamily="2" charset="-122"/>
              </a:rPr>
              <a:t>生物</a:t>
            </a:r>
            <a:r>
              <a:rPr sz="1100" spc="-15" dirty="0">
                <a:latin typeface="宋体" panose="02010600030101010101" pitchFamily="2" charset="-122"/>
                <a:cs typeface="宋体" panose="02010600030101010101" pitchFamily="2" charset="-122"/>
              </a:rPr>
              <a:t>质</a:t>
            </a:r>
            <a:r>
              <a:rPr sz="1100" dirty="0">
                <a:latin typeface="宋体" panose="02010600030101010101" pitchFamily="2" charset="-122"/>
                <a:cs typeface="宋体" panose="02010600030101010101" pitchFamily="2" charset="-122"/>
              </a:rPr>
              <a:t>、枯 枝、落叶、土壤有机质</a:t>
            </a:r>
            <a:r>
              <a:rPr sz="1100" spc="-15" dirty="0">
                <a:latin typeface="宋体" panose="02010600030101010101" pitchFamily="2" charset="-122"/>
                <a:cs typeface="宋体" panose="02010600030101010101" pitchFamily="2" charset="-122"/>
              </a:rPr>
              <a:t>）</a:t>
            </a:r>
            <a:r>
              <a:rPr sz="1100" dirty="0">
                <a:latin typeface="宋体" panose="02010600030101010101" pitchFamily="2" charset="-122"/>
                <a:cs typeface="宋体" panose="02010600030101010101" pitchFamily="2" charset="-122"/>
              </a:rPr>
              <a:t>进行</a:t>
            </a:r>
            <a:r>
              <a:rPr sz="1100" spc="-15" dirty="0">
                <a:latin typeface="宋体" panose="02010600030101010101" pitchFamily="2" charset="-122"/>
                <a:cs typeface="宋体" panose="02010600030101010101" pitchFamily="2" charset="-122"/>
              </a:rPr>
              <a:t>评</a:t>
            </a:r>
            <a:r>
              <a:rPr sz="1100" dirty="0">
                <a:latin typeface="宋体" panose="02010600030101010101" pitchFamily="2" charset="-122"/>
                <a:cs typeface="宋体" panose="02010600030101010101" pitchFamily="2" charset="-122"/>
              </a:rPr>
              <a:t>价。</a:t>
            </a:r>
            <a:r>
              <a:rPr sz="1100" spc="-15" dirty="0">
                <a:latin typeface="宋体" panose="02010600030101010101" pitchFamily="2" charset="-122"/>
                <a:cs typeface="宋体" panose="02010600030101010101" pitchFamily="2" charset="-122"/>
              </a:rPr>
              <a:t>当</a:t>
            </a:r>
            <a:r>
              <a:rPr sz="1100" dirty="0">
                <a:latin typeface="宋体" panose="02010600030101010101" pitchFamily="2" charset="-122"/>
                <a:cs typeface="宋体" panose="02010600030101010101" pitchFamily="2" charset="-122"/>
              </a:rPr>
              <a:t>土地</a:t>
            </a:r>
            <a:r>
              <a:rPr sz="1100" spc="-15" dirty="0">
                <a:latin typeface="宋体" panose="02010600030101010101" pitchFamily="2" charset="-122"/>
                <a:cs typeface="宋体" panose="02010600030101010101" pitchFamily="2" charset="-122"/>
              </a:rPr>
              <a:t>利</a:t>
            </a:r>
            <a:r>
              <a:rPr sz="1100" dirty="0">
                <a:latin typeface="宋体" panose="02010600030101010101" pitchFamily="2" charset="-122"/>
                <a:cs typeface="宋体" panose="02010600030101010101" pitchFamily="2" charset="-122"/>
              </a:rPr>
              <a:t>用从</a:t>
            </a:r>
            <a:r>
              <a:rPr sz="1100" spc="-15" dirty="0">
                <a:latin typeface="宋体" panose="02010600030101010101" pitchFamily="2" charset="-122"/>
                <a:cs typeface="宋体" panose="02010600030101010101" pitchFamily="2" charset="-122"/>
              </a:rPr>
              <a:t>一</a:t>
            </a:r>
            <a:r>
              <a:rPr sz="1100" dirty="0">
                <a:latin typeface="宋体" panose="02010600030101010101" pitchFamily="2" charset="-122"/>
                <a:cs typeface="宋体" panose="02010600030101010101" pitchFamily="2" charset="-122"/>
              </a:rPr>
              <a:t>个类</a:t>
            </a:r>
            <a:r>
              <a:rPr sz="1100" spc="-15" dirty="0">
                <a:latin typeface="宋体" panose="02010600030101010101" pitchFamily="2" charset="-122"/>
                <a:cs typeface="宋体" panose="02010600030101010101" pitchFamily="2" charset="-122"/>
              </a:rPr>
              <a:t>别</a:t>
            </a:r>
            <a:r>
              <a:rPr sz="1100" dirty="0">
                <a:latin typeface="宋体" panose="02010600030101010101" pitchFamily="2" charset="-122"/>
                <a:cs typeface="宋体" panose="02010600030101010101" pitchFamily="2" charset="-122"/>
              </a:rPr>
              <a:t>转变</a:t>
            </a:r>
            <a:r>
              <a:rPr sz="1100" spc="-15" dirty="0">
                <a:latin typeface="宋体" panose="02010600030101010101" pitchFamily="2" charset="-122"/>
                <a:cs typeface="宋体" panose="02010600030101010101" pitchFamily="2" charset="-122"/>
              </a:rPr>
              <a:t>为</a:t>
            </a:r>
            <a:r>
              <a:rPr sz="1100" dirty="0">
                <a:latin typeface="宋体" panose="02010600030101010101" pitchFamily="2" charset="-122"/>
                <a:cs typeface="宋体" panose="02010600030101010101" pitchFamily="2" charset="-122"/>
              </a:rPr>
              <a:t>另一</a:t>
            </a:r>
            <a:r>
              <a:rPr sz="1100" spc="-15" dirty="0">
                <a:latin typeface="宋体" panose="02010600030101010101" pitchFamily="2" charset="-122"/>
                <a:cs typeface="宋体" panose="02010600030101010101" pitchFamily="2" charset="-122"/>
              </a:rPr>
              <a:t>个</a:t>
            </a:r>
            <a:r>
              <a:rPr sz="1100" dirty="0">
                <a:latin typeface="宋体" panose="02010600030101010101" pitchFamily="2" charset="-122"/>
                <a:cs typeface="宋体" panose="02010600030101010101" pitchFamily="2" charset="-122"/>
              </a:rPr>
              <a:t>类别</a:t>
            </a:r>
            <a:r>
              <a:rPr sz="1100" spc="-15" dirty="0">
                <a:latin typeface="宋体" panose="02010600030101010101" pitchFamily="2" charset="-122"/>
                <a:cs typeface="宋体" panose="02010600030101010101" pitchFamily="2" charset="-122"/>
              </a:rPr>
              <a:t>（</a:t>
            </a:r>
            <a:r>
              <a:rPr sz="1100" dirty="0">
                <a:latin typeface="宋体" panose="02010600030101010101" pitchFamily="2" charset="-122"/>
                <a:cs typeface="宋体" panose="02010600030101010101" pitchFamily="2" charset="-122"/>
              </a:rPr>
              <a:t>例如</a:t>
            </a:r>
            <a:r>
              <a:rPr sz="1100" spc="-15" dirty="0">
                <a:latin typeface="宋体" panose="02010600030101010101" pitchFamily="2" charset="-122"/>
                <a:cs typeface="宋体" panose="02010600030101010101" pitchFamily="2" charset="-122"/>
              </a:rPr>
              <a:t>，</a:t>
            </a:r>
            <a:r>
              <a:rPr sz="1100" dirty="0">
                <a:latin typeface="宋体" panose="02010600030101010101" pitchFamily="2" charset="-122"/>
                <a:cs typeface="宋体" panose="02010600030101010101" pitchFamily="2" charset="-122"/>
              </a:rPr>
              <a:t>将林</a:t>
            </a:r>
            <a:r>
              <a:rPr sz="1100" spc="-15" dirty="0">
                <a:latin typeface="宋体" panose="02010600030101010101" pitchFamily="2" charset="-122"/>
                <a:cs typeface="宋体" panose="02010600030101010101" pitchFamily="2" charset="-122"/>
              </a:rPr>
              <a:t>地</a:t>
            </a:r>
            <a:r>
              <a:rPr sz="1100" dirty="0">
                <a:latin typeface="宋体" panose="02010600030101010101" pitchFamily="2" charset="-122"/>
                <a:cs typeface="宋体" panose="02010600030101010101" pitchFamily="2" charset="-122"/>
              </a:rPr>
              <a:t>转变</a:t>
            </a:r>
            <a:r>
              <a:rPr sz="1100" spc="-15" dirty="0">
                <a:latin typeface="宋体" panose="02010600030101010101" pitchFamily="2" charset="-122"/>
                <a:cs typeface="宋体" panose="02010600030101010101" pitchFamily="2" charset="-122"/>
              </a:rPr>
              <a:t>为</a:t>
            </a:r>
            <a:r>
              <a:rPr sz="1100" dirty="0">
                <a:latin typeface="宋体" panose="02010600030101010101" pitchFamily="2" charset="-122"/>
                <a:cs typeface="宋体" panose="02010600030101010101" pitchFamily="2" charset="-122"/>
              </a:rPr>
              <a:t>耕地</a:t>
            </a:r>
            <a:r>
              <a:rPr sz="1100" spc="-15" dirty="0">
                <a:latin typeface="宋体" panose="02010600030101010101" pitchFamily="2" charset="-122"/>
                <a:cs typeface="宋体" panose="02010600030101010101" pitchFamily="2" charset="-122"/>
              </a:rPr>
              <a:t>）</a:t>
            </a:r>
            <a:r>
              <a:rPr sz="1100" dirty="0">
                <a:latin typeface="宋体" panose="02010600030101010101" pitchFamily="2" charset="-122"/>
                <a:cs typeface="宋体" panose="02010600030101010101" pitchFamily="2" charset="-122"/>
              </a:rPr>
              <a:t>时，</a:t>
            </a:r>
            <a:r>
              <a:rPr sz="1100" spc="-15" dirty="0">
                <a:latin typeface="宋体" panose="02010600030101010101" pitchFamily="2" charset="-122"/>
                <a:cs typeface="宋体" panose="02010600030101010101" pitchFamily="2" charset="-122"/>
              </a:rPr>
              <a:t>或</a:t>
            </a:r>
            <a:r>
              <a:rPr sz="1100" dirty="0">
                <a:latin typeface="宋体" panose="02010600030101010101" pitchFamily="2" charset="-122"/>
                <a:cs typeface="宋体" panose="02010600030101010101" pitchFamily="2" charset="-122"/>
              </a:rPr>
              <a:t>者在</a:t>
            </a:r>
            <a:r>
              <a:rPr sz="1100" spc="-15" dirty="0">
                <a:latin typeface="宋体" panose="02010600030101010101" pitchFamily="2" charset="-122"/>
                <a:cs typeface="宋体" panose="02010600030101010101" pitchFamily="2" charset="-122"/>
              </a:rPr>
              <a:t>一</a:t>
            </a:r>
            <a:r>
              <a:rPr sz="1100" dirty="0">
                <a:latin typeface="宋体" panose="02010600030101010101" pitchFamily="2" charset="-122"/>
                <a:cs typeface="宋体" panose="02010600030101010101" pitchFamily="2" charset="-122"/>
              </a:rPr>
              <a:t>个土 地利用类别内转变（例</a:t>
            </a:r>
            <a:r>
              <a:rPr sz="1100" spc="-15" dirty="0">
                <a:latin typeface="宋体" panose="02010600030101010101" pitchFamily="2" charset="-122"/>
                <a:cs typeface="宋体" panose="02010600030101010101" pitchFamily="2" charset="-122"/>
              </a:rPr>
              <a:t>如</a:t>
            </a:r>
            <a:r>
              <a:rPr sz="1100" dirty="0">
                <a:latin typeface="宋体" panose="02010600030101010101" pitchFamily="2" charset="-122"/>
                <a:cs typeface="宋体" panose="02010600030101010101" pitchFamily="2" charset="-122"/>
              </a:rPr>
              <a:t>，将</a:t>
            </a:r>
            <a:r>
              <a:rPr sz="1100" spc="-15" dirty="0">
                <a:latin typeface="宋体" panose="02010600030101010101" pitchFamily="2" charset="-122"/>
                <a:cs typeface="宋体" panose="02010600030101010101" pitchFamily="2" charset="-122"/>
              </a:rPr>
              <a:t>天</a:t>
            </a:r>
            <a:r>
              <a:rPr sz="1100" dirty="0">
                <a:latin typeface="宋体" panose="02010600030101010101" pitchFamily="2" charset="-122"/>
                <a:cs typeface="宋体" panose="02010600030101010101" pitchFamily="2" charset="-122"/>
              </a:rPr>
              <a:t>然林</a:t>
            </a:r>
            <a:r>
              <a:rPr sz="1100" spc="-15" dirty="0">
                <a:latin typeface="宋体" panose="02010600030101010101" pitchFamily="2" charset="-122"/>
                <a:cs typeface="宋体" panose="02010600030101010101" pitchFamily="2" charset="-122"/>
              </a:rPr>
              <a:t>地</a:t>
            </a:r>
            <a:r>
              <a:rPr sz="1100" dirty="0">
                <a:latin typeface="宋体" panose="02010600030101010101" pitchFamily="2" charset="-122"/>
                <a:cs typeface="宋体" panose="02010600030101010101" pitchFamily="2" charset="-122"/>
              </a:rPr>
              <a:t>转变</a:t>
            </a:r>
            <a:r>
              <a:rPr sz="1100" spc="-15" dirty="0">
                <a:latin typeface="宋体" panose="02010600030101010101" pitchFamily="2" charset="-122"/>
                <a:cs typeface="宋体" panose="02010600030101010101" pitchFamily="2" charset="-122"/>
              </a:rPr>
              <a:t>为</a:t>
            </a:r>
            <a:r>
              <a:rPr sz="1100" dirty="0">
                <a:latin typeface="宋体" panose="02010600030101010101" pitchFamily="2" charset="-122"/>
                <a:cs typeface="宋体" panose="02010600030101010101" pitchFamily="2" charset="-122"/>
              </a:rPr>
              <a:t>管理</a:t>
            </a:r>
            <a:r>
              <a:rPr sz="1100" spc="-15" dirty="0">
                <a:latin typeface="宋体" panose="02010600030101010101" pitchFamily="2" charset="-122"/>
                <a:cs typeface="宋体" panose="02010600030101010101" pitchFamily="2" charset="-122"/>
              </a:rPr>
              <a:t>林</a:t>
            </a:r>
            <a:r>
              <a:rPr sz="1100" dirty="0">
                <a:latin typeface="宋体" panose="02010600030101010101" pitchFamily="2" charset="-122"/>
                <a:cs typeface="宋体" panose="02010600030101010101" pitchFamily="2" charset="-122"/>
              </a:rPr>
              <a:t>地，</a:t>
            </a:r>
            <a:r>
              <a:rPr sz="1100" spc="-15" dirty="0">
                <a:latin typeface="宋体" panose="02010600030101010101" pitchFamily="2" charset="-122"/>
                <a:cs typeface="宋体" panose="02010600030101010101" pitchFamily="2" charset="-122"/>
              </a:rPr>
              <a:t>将</a:t>
            </a:r>
            <a:r>
              <a:rPr sz="1100" dirty="0">
                <a:latin typeface="宋体" panose="02010600030101010101" pitchFamily="2" charset="-122"/>
                <a:cs typeface="宋体" panose="02010600030101010101" pitchFamily="2" charset="-122"/>
              </a:rPr>
              <a:t>耕地</a:t>
            </a:r>
            <a:r>
              <a:rPr sz="1100" spc="-15" dirty="0">
                <a:latin typeface="宋体" panose="02010600030101010101" pitchFamily="2" charset="-122"/>
                <a:cs typeface="宋体" panose="02010600030101010101" pitchFamily="2" charset="-122"/>
              </a:rPr>
              <a:t>转</a:t>
            </a:r>
            <a:r>
              <a:rPr sz="1100" dirty="0">
                <a:latin typeface="宋体" panose="02010600030101010101" pitchFamily="2" charset="-122"/>
                <a:cs typeface="宋体" panose="02010600030101010101" pitchFamily="2" charset="-122"/>
              </a:rPr>
              <a:t>变为</a:t>
            </a:r>
            <a:r>
              <a:rPr sz="1100" spc="-15" dirty="0">
                <a:latin typeface="宋体" panose="02010600030101010101" pitchFamily="2" charset="-122"/>
                <a:cs typeface="宋体" panose="02010600030101010101" pitchFamily="2" charset="-122"/>
              </a:rPr>
              <a:t>免</a:t>
            </a:r>
            <a:r>
              <a:rPr sz="1100" dirty="0">
                <a:latin typeface="宋体" panose="02010600030101010101" pitchFamily="2" charset="-122"/>
                <a:cs typeface="宋体" panose="02010600030101010101" pitchFamily="2" charset="-122"/>
              </a:rPr>
              <a:t>耕地</a:t>
            </a:r>
            <a:r>
              <a:rPr sz="1100" spc="-15" dirty="0">
                <a:latin typeface="宋体" panose="02010600030101010101" pitchFamily="2" charset="-122"/>
                <a:cs typeface="宋体" panose="02010600030101010101" pitchFamily="2" charset="-122"/>
              </a:rPr>
              <a:t>）</a:t>
            </a:r>
            <a:r>
              <a:rPr sz="1100" dirty="0">
                <a:latin typeface="宋体" panose="02010600030101010101" pitchFamily="2" charset="-122"/>
                <a:cs typeface="宋体" panose="02010600030101010101" pitchFamily="2" charset="-122"/>
              </a:rPr>
              <a:t>时，</a:t>
            </a:r>
            <a:r>
              <a:rPr sz="1100" spc="-15" dirty="0">
                <a:latin typeface="宋体" panose="02010600030101010101" pitchFamily="2" charset="-122"/>
                <a:cs typeface="宋体" panose="02010600030101010101" pitchFamily="2" charset="-122"/>
              </a:rPr>
              <a:t>碳</a:t>
            </a:r>
            <a:r>
              <a:rPr sz="1100" dirty="0">
                <a:latin typeface="宋体" panose="02010600030101010101" pitchFamily="2" charset="-122"/>
                <a:cs typeface="宋体" panose="02010600030101010101" pitchFamily="2" charset="-122"/>
              </a:rPr>
              <a:t>储量</a:t>
            </a:r>
            <a:r>
              <a:rPr sz="1100" spc="-15" dirty="0">
                <a:latin typeface="宋体" panose="02010600030101010101" pitchFamily="2" charset="-122"/>
                <a:cs typeface="宋体" panose="02010600030101010101" pitchFamily="2" charset="-122"/>
              </a:rPr>
              <a:t>就</a:t>
            </a:r>
            <a:r>
              <a:rPr sz="1100" dirty="0">
                <a:latin typeface="宋体" panose="02010600030101010101" pitchFamily="2" charset="-122"/>
                <a:cs typeface="宋体" panose="02010600030101010101" pitchFamily="2" charset="-122"/>
              </a:rPr>
              <a:t>会发</a:t>
            </a:r>
            <a:r>
              <a:rPr sz="1100" spc="-15" dirty="0">
                <a:latin typeface="宋体" panose="02010600030101010101" pitchFamily="2" charset="-122"/>
                <a:cs typeface="宋体" panose="02010600030101010101" pitchFamily="2" charset="-122"/>
              </a:rPr>
              <a:t>生</a:t>
            </a:r>
            <a:r>
              <a:rPr sz="1100" dirty="0">
                <a:latin typeface="宋体" panose="02010600030101010101" pitchFamily="2" charset="-122"/>
                <a:cs typeface="宋体" panose="02010600030101010101" pitchFamily="2" charset="-122"/>
              </a:rPr>
              <a:t>变化</a:t>
            </a:r>
            <a:r>
              <a:rPr sz="1100" spc="-15" dirty="0">
                <a:latin typeface="宋体" panose="02010600030101010101" pitchFamily="2" charset="-122"/>
                <a:cs typeface="宋体" panose="02010600030101010101" pitchFamily="2" charset="-122"/>
              </a:rPr>
              <a:t>。</a:t>
            </a:r>
            <a:r>
              <a:rPr sz="1100" dirty="0">
                <a:latin typeface="宋体" panose="02010600030101010101" pitchFamily="2" charset="-122"/>
                <a:cs typeface="宋体" panose="02010600030101010101" pitchFamily="2" charset="-122"/>
              </a:rPr>
              <a:t>当碳</a:t>
            </a:r>
            <a:r>
              <a:rPr sz="1100" spc="-15" dirty="0">
                <a:latin typeface="宋体" panose="02010600030101010101" pitchFamily="2" charset="-122"/>
                <a:cs typeface="宋体" panose="02010600030101010101" pitchFamily="2" charset="-122"/>
              </a:rPr>
              <a:t>库</a:t>
            </a:r>
            <a:r>
              <a:rPr sz="1100" dirty="0">
                <a:latin typeface="宋体" panose="02010600030101010101" pitchFamily="2" charset="-122"/>
                <a:cs typeface="宋体" panose="02010600030101010101" pitchFamily="2" charset="-122"/>
              </a:rPr>
              <a:t>中的</a:t>
            </a:r>
            <a:r>
              <a:rPr sz="1100" spc="-15" dirty="0">
                <a:latin typeface="宋体" panose="02010600030101010101" pitchFamily="2" charset="-122"/>
                <a:cs typeface="宋体" panose="02010600030101010101" pitchFamily="2" charset="-122"/>
              </a:rPr>
              <a:t>碳</a:t>
            </a:r>
            <a:r>
              <a:rPr sz="1100" dirty="0">
                <a:latin typeface="宋体" panose="02010600030101010101" pitchFamily="2" charset="-122"/>
                <a:cs typeface="宋体" panose="02010600030101010101" pitchFamily="2" charset="-122"/>
              </a:rPr>
              <a:t>储量 增加时，即形成碳清除</a:t>
            </a:r>
            <a:r>
              <a:rPr sz="1100" spc="-10" dirty="0">
                <a:latin typeface="宋体" panose="02010600030101010101" pitchFamily="2" charset="-122"/>
                <a:cs typeface="宋体" panose="02010600030101010101" pitchFamily="2" charset="-122"/>
              </a:rPr>
              <a:t>。</a:t>
            </a:r>
            <a:r>
              <a:rPr sz="1100" dirty="0">
                <a:latin typeface="宋体" panose="02010600030101010101" pitchFamily="2" charset="-122"/>
                <a:cs typeface="宋体" panose="02010600030101010101" pitchFamily="2" charset="-122"/>
              </a:rPr>
              <a:t>当碳</a:t>
            </a:r>
            <a:r>
              <a:rPr sz="1100" spc="-10" dirty="0">
                <a:latin typeface="宋体" panose="02010600030101010101" pitchFamily="2" charset="-122"/>
                <a:cs typeface="宋体" panose="02010600030101010101" pitchFamily="2" charset="-122"/>
              </a:rPr>
              <a:t>储</a:t>
            </a:r>
            <a:r>
              <a:rPr sz="1100" dirty="0">
                <a:latin typeface="宋体" panose="02010600030101010101" pitchFamily="2" charset="-122"/>
                <a:cs typeface="宋体" panose="02010600030101010101" pitchFamily="2" charset="-122"/>
              </a:rPr>
              <a:t>量减</a:t>
            </a:r>
            <a:r>
              <a:rPr sz="1100" spc="-10" dirty="0">
                <a:latin typeface="宋体" panose="02010600030101010101" pitchFamily="2" charset="-122"/>
                <a:cs typeface="宋体" panose="02010600030101010101" pitchFamily="2" charset="-122"/>
              </a:rPr>
              <a:t>少</a:t>
            </a:r>
            <a:r>
              <a:rPr sz="1100" dirty="0">
                <a:latin typeface="宋体" panose="02010600030101010101" pitchFamily="2" charset="-122"/>
                <a:cs typeface="宋体" panose="02010600030101010101" pitchFamily="2" charset="-122"/>
              </a:rPr>
              <a:t>和排</a:t>
            </a:r>
            <a:r>
              <a:rPr sz="1100" spc="-10" dirty="0">
                <a:latin typeface="宋体" panose="02010600030101010101" pitchFamily="2" charset="-122"/>
                <a:cs typeface="宋体" panose="02010600030101010101" pitchFamily="2" charset="-122"/>
              </a:rPr>
              <a:t>放</a:t>
            </a:r>
            <a:r>
              <a:rPr sz="1100" dirty="0">
                <a:latin typeface="Calibri" panose="020F0502020204030204"/>
                <a:cs typeface="Calibri" panose="020F0502020204030204"/>
              </a:rPr>
              <a:t>N</a:t>
            </a:r>
            <a:r>
              <a:rPr sz="1050" baseline="-20000" dirty="0">
                <a:latin typeface="Calibri" panose="020F0502020204030204"/>
                <a:cs typeface="Calibri" panose="020F0502020204030204"/>
              </a:rPr>
              <a:t>2</a:t>
            </a:r>
            <a:r>
              <a:rPr sz="1100" dirty="0">
                <a:latin typeface="Calibri" panose="020F0502020204030204"/>
                <a:cs typeface="Calibri" panose="020F0502020204030204"/>
              </a:rPr>
              <a:t>O</a:t>
            </a:r>
            <a:r>
              <a:rPr sz="1100" spc="5" dirty="0">
                <a:latin typeface="宋体" panose="02010600030101010101" pitchFamily="2" charset="-122"/>
                <a:cs typeface="宋体" panose="02010600030101010101" pitchFamily="2" charset="-122"/>
              </a:rPr>
              <a:t>时</a:t>
            </a:r>
            <a:r>
              <a:rPr sz="1100" dirty="0">
                <a:latin typeface="宋体" panose="02010600030101010101" pitchFamily="2" charset="-122"/>
                <a:cs typeface="宋体" panose="02010600030101010101" pitchFamily="2" charset="-122"/>
              </a:rPr>
              <a:t>，</a:t>
            </a:r>
            <a:r>
              <a:rPr sz="1100" spc="-10" dirty="0">
                <a:latin typeface="宋体" panose="02010600030101010101" pitchFamily="2" charset="-122"/>
                <a:cs typeface="宋体" panose="02010600030101010101" pitchFamily="2" charset="-122"/>
              </a:rPr>
              <a:t>即</a:t>
            </a:r>
            <a:r>
              <a:rPr sz="1100" spc="5" dirty="0">
                <a:latin typeface="宋体" panose="02010600030101010101" pitchFamily="2" charset="-122"/>
                <a:cs typeface="宋体" panose="02010600030101010101" pitchFamily="2" charset="-122"/>
              </a:rPr>
              <a:t>形</a:t>
            </a:r>
            <a:r>
              <a:rPr sz="1100" dirty="0">
                <a:latin typeface="宋体" panose="02010600030101010101" pitchFamily="2" charset="-122"/>
                <a:cs typeface="宋体" panose="02010600030101010101" pitchFamily="2" charset="-122"/>
              </a:rPr>
              <a:t>成</a:t>
            </a:r>
            <a:r>
              <a:rPr sz="1100" spc="-10" dirty="0">
                <a:latin typeface="宋体" panose="02010600030101010101" pitchFamily="2" charset="-122"/>
                <a:cs typeface="宋体" panose="02010600030101010101" pitchFamily="2" charset="-122"/>
              </a:rPr>
              <a:t>碳</a:t>
            </a:r>
            <a:r>
              <a:rPr sz="1100" spc="5" dirty="0">
                <a:latin typeface="宋体" panose="02010600030101010101" pitchFamily="2" charset="-122"/>
                <a:cs typeface="宋体" panose="02010600030101010101" pitchFamily="2" charset="-122"/>
              </a:rPr>
              <a:t>排</a:t>
            </a:r>
            <a:r>
              <a:rPr sz="1100" dirty="0">
                <a:latin typeface="宋体" panose="02010600030101010101" pitchFamily="2" charset="-122"/>
                <a:cs typeface="宋体" panose="02010600030101010101" pitchFamily="2" charset="-122"/>
              </a:rPr>
              <a:t>放</a:t>
            </a:r>
            <a:r>
              <a:rPr sz="1100" spc="5" dirty="0">
                <a:latin typeface="宋体" panose="02010600030101010101" pitchFamily="2" charset="-122"/>
                <a:cs typeface="宋体" panose="02010600030101010101" pitchFamily="2" charset="-122"/>
              </a:rPr>
              <a:t>。</a:t>
            </a:r>
            <a:endParaRPr sz="1100">
              <a:latin typeface="宋体" panose="02010600030101010101" pitchFamily="2" charset="-122"/>
              <a:cs typeface="宋体" panose="02010600030101010101" pitchFamily="2" charset="-122"/>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906522" y="1066926"/>
            <a:ext cx="6379210" cy="505460"/>
          </a:xfrm>
          <a:prstGeom prst="rect">
            <a:avLst/>
          </a:prstGeom>
        </p:spPr>
        <p:txBody>
          <a:bodyPr vert="horz" wrap="square" lIns="0" tIns="13335" rIns="0" bIns="0" rtlCol="0">
            <a:spAutoFit/>
          </a:bodyPr>
          <a:lstStyle/>
          <a:p>
            <a:pPr marL="38100">
              <a:lnSpc>
                <a:spcPct val="100000"/>
              </a:lnSpc>
              <a:spcBef>
                <a:spcPts val="105"/>
              </a:spcBef>
            </a:pPr>
            <a:r>
              <a:rPr spc="5" dirty="0"/>
              <a:t>生物</a:t>
            </a:r>
            <a:r>
              <a:rPr spc="-5" dirty="0"/>
              <a:t>源</a:t>
            </a:r>
            <a:r>
              <a:rPr spc="15" dirty="0"/>
              <a:t>的</a:t>
            </a:r>
            <a:r>
              <a:rPr spc="-5" dirty="0">
                <a:latin typeface="Calibri" panose="020F0502020204030204"/>
                <a:cs typeface="Calibri" panose="020F0502020204030204"/>
              </a:rPr>
              <a:t>GHG</a:t>
            </a:r>
            <a:r>
              <a:rPr dirty="0"/>
              <a:t>排放</a:t>
            </a:r>
            <a:r>
              <a:rPr spc="-10" dirty="0"/>
              <a:t>和</a:t>
            </a:r>
            <a:r>
              <a:rPr spc="-5" dirty="0">
                <a:latin typeface="Calibri" panose="020F0502020204030204"/>
                <a:cs typeface="Calibri" panose="020F0502020204030204"/>
              </a:rPr>
              <a:t>CO</a:t>
            </a:r>
            <a:r>
              <a:rPr sz="3150" spc="-7" baseline="-21000" dirty="0">
                <a:latin typeface="Calibri" panose="020F0502020204030204"/>
                <a:cs typeface="Calibri" panose="020F0502020204030204"/>
              </a:rPr>
              <a:t>2</a:t>
            </a:r>
            <a:r>
              <a:rPr sz="3200" dirty="0"/>
              <a:t>清除的处理</a:t>
            </a:r>
            <a:endParaRPr sz="3200">
              <a:latin typeface="Calibri" panose="020F0502020204030204"/>
              <a:cs typeface="Calibri" panose="020F0502020204030204"/>
            </a:endParaRPr>
          </a:p>
        </p:txBody>
      </p:sp>
      <p:sp>
        <p:nvSpPr>
          <p:cNvPr id="3" name="object 3"/>
          <p:cNvSpPr/>
          <p:nvPr/>
        </p:nvSpPr>
        <p:spPr>
          <a:xfrm>
            <a:off x="2057400" y="207238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057400" y="3108705"/>
            <a:ext cx="178308" cy="178308"/>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2057400" y="3913377"/>
            <a:ext cx="178308" cy="178308"/>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2057400" y="4676901"/>
            <a:ext cx="178308" cy="178307"/>
          </a:xfrm>
          <a:prstGeom prst="rect">
            <a:avLst/>
          </a:prstGeom>
          <a:blipFill>
            <a:blip r:embed="rId2" cstate="print"/>
            <a:stretch>
              <a:fillRect/>
            </a:stretch>
          </a:blipFill>
        </p:spPr>
        <p:txBody>
          <a:bodyPr wrap="square" lIns="0" tIns="0" rIns="0" bIns="0" rtlCol="0"/>
          <a:lstStyle/>
          <a:p/>
        </p:txBody>
      </p:sp>
      <p:sp>
        <p:nvSpPr>
          <p:cNvPr id="7" name="object 7"/>
          <p:cNvSpPr txBox="1"/>
          <p:nvPr/>
        </p:nvSpPr>
        <p:spPr>
          <a:xfrm>
            <a:off x="2362504" y="1981073"/>
            <a:ext cx="7950200" cy="3548380"/>
          </a:xfrm>
          <a:prstGeom prst="rect">
            <a:avLst/>
          </a:prstGeom>
        </p:spPr>
        <p:txBody>
          <a:bodyPr vert="horz" wrap="square" lIns="0" tIns="13335" rIns="0" bIns="0" rtlCol="0">
            <a:spAutoFit/>
          </a:bodyPr>
          <a:lstStyle/>
          <a:p>
            <a:pPr marL="38100" marR="262255">
              <a:lnSpc>
                <a:spcPct val="100000"/>
              </a:lnSpc>
              <a:spcBef>
                <a:spcPts val="105"/>
              </a:spcBef>
            </a:pPr>
            <a:r>
              <a:rPr sz="2000" b="1" spc="15" dirty="0">
                <a:latin typeface="幼圆" panose="02010509060101010101" charset="-122"/>
                <a:cs typeface="幼圆" panose="02010509060101010101" charset="-122"/>
              </a:rPr>
              <a:t>人类</a:t>
            </a:r>
            <a:r>
              <a:rPr sz="2000" b="1" spc="5" dirty="0">
                <a:latin typeface="幼圆" panose="02010509060101010101" charset="-122"/>
                <a:cs typeface="幼圆" panose="02010509060101010101" charset="-122"/>
              </a:rPr>
              <a:t>活动的</a:t>
            </a:r>
            <a:r>
              <a:rPr sz="2000" b="1" spc="-5" dirty="0">
                <a:latin typeface="幼圆" panose="02010509060101010101" charset="-122"/>
                <a:cs typeface="幼圆" panose="02010509060101010101" charset="-122"/>
              </a:rPr>
              <a:t>生</a:t>
            </a:r>
            <a:r>
              <a:rPr sz="2000" b="1" spc="5" dirty="0">
                <a:latin typeface="幼圆" panose="02010509060101010101" charset="-122"/>
                <a:cs typeface="幼圆" panose="02010509060101010101" charset="-122"/>
              </a:rPr>
              <a:t>物源</a:t>
            </a:r>
            <a:r>
              <a:rPr sz="2000" b="1" spc="10" dirty="0">
                <a:latin typeface="幼圆" panose="02010509060101010101" charset="-122"/>
                <a:cs typeface="幼圆" panose="02010509060101010101" charset="-122"/>
              </a:rPr>
              <a:t>的</a:t>
            </a:r>
            <a:r>
              <a:rPr sz="2000" b="1" spc="-5" dirty="0">
                <a:latin typeface="Calibri" panose="020F0502020204030204"/>
                <a:cs typeface="Calibri" panose="020F0502020204030204"/>
              </a:rPr>
              <a:t>GHG</a:t>
            </a:r>
            <a:r>
              <a:rPr sz="2000" b="1" spc="15" dirty="0">
                <a:latin typeface="幼圆" panose="02010509060101010101" charset="-122"/>
                <a:cs typeface="幼圆" panose="02010509060101010101" charset="-122"/>
              </a:rPr>
              <a:t>排</a:t>
            </a:r>
            <a:r>
              <a:rPr sz="2000" b="1" spc="5" dirty="0">
                <a:latin typeface="幼圆" panose="02010509060101010101" charset="-122"/>
                <a:cs typeface="幼圆" panose="02010509060101010101" charset="-122"/>
              </a:rPr>
              <a:t>放</a:t>
            </a:r>
            <a:r>
              <a:rPr sz="2000" b="1" spc="-5" dirty="0">
                <a:latin typeface="幼圆" panose="02010509060101010101" charset="-122"/>
                <a:cs typeface="幼圆" panose="02010509060101010101" charset="-122"/>
              </a:rPr>
              <a:t>和</a:t>
            </a:r>
            <a:r>
              <a:rPr sz="2000" b="1" spc="5" dirty="0">
                <a:latin typeface="幼圆" panose="02010509060101010101" charset="-122"/>
                <a:cs typeface="幼圆" panose="02010509060101010101" charset="-122"/>
              </a:rPr>
              <a:t>清除</a:t>
            </a:r>
            <a:r>
              <a:rPr sz="2000" b="1" spc="-5" dirty="0">
                <a:latin typeface="幼圆" panose="02010509060101010101" charset="-122"/>
                <a:cs typeface="幼圆" panose="02010509060101010101" charset="-122"/>
              </a:rPr>
              <a:t>是</a:t>
            </a:r>
            <a:r>
              <a:rPr sz="2000" b="1" spc="5" dirty="0">
                <a:latin typeface="幼圆" panose="02010509060101010101" charset="-122"/>
                <a:cs typeface="幼圆" panose="02010509060101010101" charset="-122"/>
              </a:rPr>
              <a:t>人类</a:t>
            </a:r>
            <a:r>
              <a:rPr sz="2000" b="1" spc="-5" dirty="0">
                <a:latin typeface="幼圆" panose="02010509060101010101" charset="-122"/>
                <a:cs typeface="幼圆" panose="02010509060101010101" charset="-122"/>
              </a:rPr>
              <a:t>活</a:t>
            </a:r>
            <a:r>
              <a:rPr sz="2000" b="1" spc="5" dirty="0">
                <a:latin typeface="幼圆" panose="02010509060101010101" charset="-122"/>
                <a:cs typeface="幼圆" panose="02010509060101010101" charset="-122"/>
              </a:rPr>
              <a:t>动的结</a:t>
            </a:r>
            <a:r>
              <a:rPr sz="2000" b="1" spc="-5" dirty="0">
                <a:latin typeface="幼圆" panose="02010509060101010101" charset="-122"/>
                <a:cs typeface="幼圆" panose="02010509060101010101" charset="-122"/>
              </a:rPr>
              <a:t>果</a:t>
            </a:r>
            <a:r>
              <a:rPr sz="2000" b="1" spc="5" dirty="0">
                <a:latin typeface="幼圆" panose="02010509060101010101" charset="-122"/>
                <a:cs typeface="幼圆" panose="02010509060101010101" charset="-122"/>
              </a:rPr>
              <a:t>。人</a:t>
            </a:r>
            <a:r>
              <a:rPr sz="2000" b="1" spc="-5" dirty="0">
                <a:latin typeface="幼圆" panose="02010509060101010101" charset="-122"/>
                <a:cs typeface="幼圆" panose="02010509060101010101" charset="-122"/>
              </a:rPr>
              <a:t>类</a:t>
            </a:r>
            <a:r>
              <a:rPr sz="2000" b="1" spc="5" dirty="0">
                <a:latin typeface="幼圆" panose="02010509060101010101" charset="-122"/>
                <a:cs typeface="幼圆" panose="02010509060101010101" charset="-122"/>
              </a:rPr>
              <a:t>活动</a:t>
            </a:r>
            <a:r>
              <a:rPr sz="2000" b="1" spc="-5" dirty="0">
                <a:latin typeface="幼圆" panose="02010509060101010101" charset="-122"/>
                <a:cs typeface="幼圆" panose="02010509060101010101" charset="-122"/>
              </a:rPr>
              <a:t>的 </a:t>
            </a:r>
            <a:r>
              <a:rPr sz="2000" b="1" spc="15" dirty="0">
                <a:latin typeface="幼圆" panose="02010509060101010101" charset="-122"/>
                <a:cs typeface="幼圆" panose="02010509060101010101" charset="-122"/>
              </a:rPr>
              <a:t>生物</a:t>
            </a:r>
            <a:r>
              <a:rPr sz="2000" b="1" spc="5" dirty="0">
                <a:latin typeface="幼圆" panose="02010509060101010101" charset="-122"/>
                <a:cs typeface="幼圆" panose="02010509060101010101" charset="-122"/>
              </a:rPr>
              <a:t>源</a:t>
            </a:r>
            <a:r>
              <a:rPr sz="2000" b="1" spc="10" dirty="0">
                <a:latin typeface="幼圆" panose="02010509060101010101" charset="-122"/>
                <a:cs typeface="幼圆" panose="02010509060101010101" charset="-122"/>
              </a:rPr>
              <a:t>的</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排放（</a:t>
            </a:r>
            <a:r>
              <a:rPr sz="2000" b="1" spc="-10" dirty="0">
                <a:latin typeface="幼圆" panose="02010509060101010101" charset="-122"/>
                <a:cs typeface="幼圆" panose="02010509060101010101" charset="-122"/>
              </a:rPr>
              <a:t>如</a:t>
            </a:r>
            <a:r>
              <a:rPr sz="2000" b="1" spc="-5" dirty="0">
                <a:latin typeface="Calibri" panose="020F0502020204030204"/>
                <a:cs typeface="Calibri" panose="020F0502020204030204"/>
              </a:rPr>
              <a:t>CO</a:t>
            </a:r>
            <a:r>
              <a:rPr sz="1950" b="1" spc="-7" baseline="-21000" dirty="0">
                <a:latin typeface="Calibri" panose="020F0502020204030204"/>
                <a:cs typeface="Calibri" panose="020F0502020204030204"/>
              </a:rPr>
              <a:t>2</a:t>
            </a:r>
            <a:r>
              <a:rPr sz="2000" b="1" spc="5" dirty="0">
                <a:latin typeface="幼圆" panose="02010509060101010101" charset="-122"/>
                <a:cs typeface="幼圆" panose="02010509060101010101" charset="-122"/>
              </a:rPr>
              <a:t>、</a:t>
            </a:r>
            <a:r>
              <a:rPr sz="2000" b="1" dirty="0">
                <a:latin typeface="Calibri" panose="020F0502020204030204"/>
                <a:cs typeface="Calibri" panose="020F0502020204030204"/>
              </a:rPr>
              <a:t>CH</a:t>
            </a:r>
            <a:r>
              <a:rPr sz="1950" b="1" baseline="-21000" dirty="0">
                <a:latin typeface="Calibri" panose="020F0502020204030204"/>
                <a:cs typeface="Calibri" panose="020F0502020204030204"/>
              </a:rPr>
              <a:t>4</a:t>
            </a:r>
            <a:r>
              <a:rPr sz="2000" b="1" spc="15" dirty="0">
                <a:latin typeface="幼圆" panose="02010509060101010101" charset="-122"/>
                <a:cs typeface="幼圆" panose="02010509060101010101" charset="-122"/>
              </a:rPr>
              <a:t>和</a:t>
            </a:r>
            <a:r>
              <a:rPr sz="2000" b="1" dirty="0">
                <a:latin typeface="Calibri" panose="020F0502020204030204"/>
                <a:cs typeface="Calibri" panose="020F0502020204030204"/>
              </a:rPr>
              <a:t>N</a:t>
            </a:r>
            <a:r>
              <a:rPr sz="1950" b="1" baseline="-21000" dirty="0">
                <a:latin typeface="Calibri" panose="020F0502020204030204"/>
                <a:cs typeface="Calibri" panose="020F0502020204030204"/>
              </a:rPr>
              <a:t>2</a:t>
            </a:r>
            <a:r>
              <a:rPr sz="2000" b="1" dirty="0">
                <a:latin typeface="Calibri" panose="020F0502020204030204"/>
                <a:cs typeface="Calibri" panose="020F0502020204030204"/>
              </a:rPr>
              <a:t>O</a:t>
            </a:r>
            <a:r>
              <a:rPr sz="2000" b="1"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可</a:t>
            </a:r>
            <a:r>
              <a:rPr sz="2000" b="1" spc="5" dirty="0">
                <a:latin typeface="幼圆" panose="02010509060101010101" charset="-122"/>
                <a:cs typeface="幼圆" panose="02010509060101010101" charset="-122"/>
              </a:rPr>
              <a:t>能来自</a:t>
            </a:r>
            <a:r>
              <a:rPr sz="2000" b="1" spc="-5" dirty="0">
                <a:latin typeface="幼圆" panose="02010509060101010101" charset="-122"/>
                <a:cs typeface="幼圆" panose="02010509060101010101" charset="-122"/>
              </a:rPr>
              <a:t>于</a:t>
            </a:r>
            <a:r>
              <a:rPr sz="2000" b="1" spc="5" dirty="0">
                <a:latin typeface="幼圆" panose="02010509060101010101" charset="-122"/>
                <a:cs typeface="幼圆" panose="02010509060101010101" charset="-122"/>
              </a:rPr>
              <a:t>生物</a:t>
            </a:r>
            <a:r>
              <a:rPr sz="2000" b="1" spc="-5" dirty="0">
                <a:latin typeface="幼圆" panose="02010509060101010101" charset="-122"/>
                <a:cs typeface="幼圆" panose="02010509060101010101" charset="-122"/>
              </a:rPr>
              <a:t>质</a:t>
            </a:r>
            <a:r>
              <a:rPr sz="2000" b="1" spc="5" dirty="0">
                <a:latin typeface="幼圆" panose="02010509060101010101" charset="-122"/>
                <a:cs typeface="幼圆" panose="02010509060101010101" charset="-122"/>
              </a:rPr>
              <a:t>燃烧以</a:t>
            </a:r>
            <a:r>
              <a:rPr sz="2000" b="1" spc="-5" dirty="0">
                <a:latin typeface="幼圆" panose="02010509060101010101" charset="-122"/>
                <a:cs typeface="幼圆" panose="02010509060101010101" charset="-122"/>
              </a:rPr>
              <a:t>及 </a:t>
            </a:r>
            <a:r>
              <a:rPr sz="2000" b="1" spc="5" dirty="0">
                <a:latin typeface="幼圆" panose="02010509060101010101" charset="-122"/>
                <a:cs typeface="幼圆" panose="02010509060101010101" charset="-122"/>
              </a:rPr>
              <a:t>其他过程</a:t>
            </a:r>
            <a:r>
              <a:rPr sz="2000" b="1" spc="-5" dirty="0">
                <a:latin typeface="幼圆" panose="02010509060101010101" charset="-122"/>
                <a:cs typeface="幼圆" panose="02010509060101010101" charset="-122"/>
              </a:rPr>
              <a:t>（如</a:t>
            </a:r>
            <a:r>
              <a:rPr sz="2000" b="1" spc="5" dirty="0">
                <a:latin typeface="幼圆" panose="02010509060101010101" charset="-122"/>
                <a:cs typeface="幼圆" panose="02010509060101010101" charset="-122"/>
              </a:rPr>
              <a:t>生物质和</a:t>
            </a:r>
            <a:r>
              <a:rPr sz="2000" b="1" spc="-5" dirty="0">
                <a:latin typeface="幼圆" panose="02010509060101010101" charset="-122"/>
                <a:cs typeface="幼圆" panose="02010509060101010101" charset="-122"/>
              </a:rPr>
              <a:t>土壤</a:t>
            </a:r>
            <a:r>
              <a:rPr sz="2000" b="1" spc="5" dirty="0">
                <a:latin typeface="幼圆" panose="02010509060101010101" charset="-122"/>
                <a:cs typeface="幼圆" panose="02010509060101010101" charset="-122"/>
              </a:rPr>
              <a:t>有机物的</a:t>
            </a:r>
            <a:r>
              <a:rPr sz="2000" b="1" spc="-5" dirty="0">
                <a:latin typeface="幼圆" panose="02010509060101010101" charset="-122"/>
                <a:cs typeface="幼圆" panose="02010509060101010101" charset="-122"/>
              </a:rPr>
              <a:t>好氧</a:t>
            </a:r>
            <a:r>
              <a:rPr sz="2000" b="1" spc="5" dirty="0">
                <a:latin typeface="幼圆" panose="02010509060101010101" charset="-122"/>
                <a:cs typeface="幼圆" panose="02010509060101010101" charset="-122"/>
              </a:rPr>
              <a:t>和厌氧分</a:t>
            </a:r>
            <a:r>
              <a:rPr sz="2000" b="1" spc="-5" dirty="0">
                <a:latin typeface="幼圆" panose="02010509060101010101" charset="-122"/>
                <a:cs typeface="幼圆" panose="02010509060101010101" charset="-122"/>
              </a:rPr>
              <a:t>解）。</a:t>
            </a:r>
            <a:endParaRPr sz="2000">
              <a:latin typeface="幼圆" panose="02010509060101010101" charset="-122"/>
              <a:cs typeface="幼圆" panose="02010509060101010101" charset="-122"/>
            </a:endParaRPr>
          </a:p>
          <a:p>
            <a:pPr marL="38100">
              <a:lnSpc>
                <a:spcPct val="100000"/>
              </a:lnSpc>
              <a:spcBef>
                <a:spcPts val="555"/>
              </a:spcBef>
            </a:pPr>
            <a:r>
              <a:rPr sz="2000" b="1" spc="15" dirty="0">
                <a:latin typeface="幼圆" panose="02010509060101010101" charset="-122"/>
                <a:cs typeface="幼圆" panose="02010509060101010101" charset="-122"/>
              </a:rPr>
              <a:t>人类</a:t>
            </a:r>
            <a:r>
              <a:rPr sz="2000" b="1" dirty="0">
                <a:latin typeface="幼圆" panose="02010509060101010101" charset="-122"/>
                <a:cs typeface="幼圆" panose="02010509060101010101" charset="-122"/>
              </a:rPr>
              <a:t>活动的</a:t>
            </a:r>
            <a:r>
              <a:rPr sz="2000" b="1" spc="-5" dirty="0">
                <a:latin typeface="幼圆" panose="02010509060101010101" charset="-122"/>
                <a:cs typeface="幼圆" panose="02010509060101010101" charset="-122"/>
              </a:rPr>
              <a:t>生</a:t>
            </a:r>
            <a:r>
              <a:rPr sz="2000" b="1" dirty="0">
                <a:latin typeface="幼圆" panose="02010509060101010101" charset="-122"/>
                <a:cs typeface="幼圆" panose="02010509060101010101" charset="-122"/>
              </a:rPr>
              <a:t>物源</a:t>
            </a:r>
            <a:r>
              <a:rPr sz="2000" b="1" spc="5" dirty="0">
                <a:latin typeface="幼圆" panose="02010509060101010101" charset="-122"/>
                <a:cs typeface="幼圆" panose="02010509060101010101" charset="-122"/>
              </a:rPr>
              <a:t>的</a:t>
            </a:r>
            <a:r>
              <a:rPr sz="2400" b="1" spc="-10" dirty="0">
                <a:solidFill>
                  <a:srgbClr val="FF0000"/>
                </a:solidFill>
                <a:latin typeface="Calibri" panose="020F0502020204030204"/>
                <a:cs typeface="Calibri" panose="020F0502020204030204"/>
              </a:rPr>
              <a:t>CO</a:t>
            </a:r>
            <a:r>
              <a:rPr sz="2400" b="1" spc="-15" baseline="-21000" dirty="0">
                <a:solidFill>
                  <a:srgbClr val="FF0000"/>
                </a:solidFill>
                <a:latin typeface="Calibri" panose="020F0502020204030204"/>
                <a:cs typeface="Calibri" panose="020F0502020204030204"/>
              </a:rPr>
              <a:t>2</a:t>
            </a:r>
            <a:r>
              <a:rPr sz="2000" b="1" spc="15" dirty="0">
                <a:latin typeface="幼圆" panose="02010509060101010101" charset="-122"/>
                <a:cs typeface="幼圆" panose="02010509060101010101" charset="-122"/>
              </a:rPr>
              <a:t>排</a:t>
            </a:r>
            <a:r>
              <a:rPr sz="2000" b="1" dirty="0">
                <a:latin typeface="幼圆" panose="02010509060101010101" charset="-122"/>
                <a:cs typeface="幼圆" panose="02010509060101010101" charset="-122"/>
              </a:rPr>
              <a:t>放</a:t>
            </a:r>
            <a:r>
              <a:rPr sz="2000" b="1" spc="-5" dirty="0">
                <a:latin typeface="幼圆" panose="02010509060101010101" charset="-122"/>
                <a:cs typeface="幼圆" panose="02010509060101010101" charset="-122"/>
              </a:rPr>
              <a:t>和</a:t>
            </a:r>
            <a:r>
              <a:rPr sz="2000" b="1" dirty="0">
                <a:latin typeface="幼圆" panose="02010509060101010101" charset="-122"/>
                <a:cs typeface="幼圆" panose="02010509060101010101" charset="-122"/>
              </a:rPr>
              <a:t>清除</a:t>
            </a:r>
            <a:r>
              <a:rPr sz="2000" b="1" spc="10" dirty="0">
                <a:latin typeface="幼圆" panose="02010509060101010101" charset="-122"/>
                <a:cs typeface="幼圆" panose="02010509060101010101" charset="-122"/>
              </a:rPr>
              <a:t>应</a:t>
            </a:r>
            <a:r>
              <a:rPr sz="2400" b="1" spc="-5" dirty="0">
                <a:solidFill>
                  <a:srgbClr val="FF0000"/>
                </a:solidFill>
                <a:latin typeface="幼圆" panose="02010509060101010101" charset="-122"/>
                <a:cs typeface="幼圆" panose="02010509060101010101" charset="-122"/>
              </a:rPr>
              <a:t>与其他人类活</a:t>
            </a:r>
            <a:r>
              <a:rPr sz="2400" b="1" dirty="0">
                <a:solidFill>
                  <a:srgbClr val="FF0000"/>
                </a:solidFill>
                <a:latin typeface="幼圆" panose="02010509060101010101" charset="-122"/>
                <a:cs typeface="幼圆" panose="02010509060101010101" charset="-122"/>
              </a:rPr>
              <a:t>动</a:t>
            </a:r>
            <a:r>
              <a:rPr sz="2000" b="1" dirty="0">
                <a:latin typeface="幼圆" panose="02010509060101010101" charset="-122"/>
                <a:cs typeface="幼圆" panose="02010509060101010101" charset="-122"/>
              </a:rPr>
              <a:t>的</a:t>
            </a:r>
            <a:r>
              <a:rPr sz="2000" b="1" spc="-5" dirty="0">
                <a:latin typeface="幼圆" panose="02010509060101010101" charset="-122"/>
                <a:cs typeface="幼圆" panose="02010509060101010101" charset="-122"/>
              </a:rPr>
              <a:t>排</a:t>
            </a:r>
            <a:r>
              <a:rPr sz="2000" b="1" dirty="0">
                <a:latin typeface="幼圆" panose="02010509060101010101" charset="-122"/>
                <a:cs typeface="幼圆" panose="02010509060101010101" charset="-122"/>
              </a:rPr>
              <a:t>放</a:t>
            </a:r>
            <a:r>
              <a:rPr sz="2400" b="1" spc="-10" dirty="0">
                <a:solidFill>
                  <a:srgbClr val="FF0000"/>
                </a:solidFill>
                <a:latin typeface="幼圆" panose="02010509060101010101" charset="-122"/>
                <a:cs typeface="幼圆" panose="02010509060101010101" charset="-122"/>
              </a:rPr>
              <a:t>分</a:t>
            </a:r>
            <a:endParaRPr sz="2400">
              <a:latin typeface="幼圆" panose="02010509060101010101" charset="-122"/>
              <a:cs typeface="幼圆" panose="02010509060101010101" charset="-122"/>
            </a:endParaRPr>
          </a:p>
          <a:p>
            <a:pPr marL="38100">
              <a:lnSpc>
                <a:spcPct val="100000"/>
              </a:lnSpc>
              <a:spcBef>
                <a:spcPts val="90"/>
              </a:spcBef>
            </a:pPr>
            <a:r>
              <a:rPr sz="2400" b="1" dirty="0">
                <a:solidFill>
                  <a:srgbClr val="FF0000"/>
                </a:solidFill>
                <a:latin typeface="幼圆" panose="02010509060101010101" charset="-122"/>
                <a:cs typeface="幼圆" panose="02010509060101010101" charset="-122"/>
              </a:rPr>
              <a:t>开</a:t>
            </a:r>
            <a:r>
              <a:rPr sz="2000" b="1" spc="5" dirty="0">
                <a:latin typeface="幼圆" panose="02010509060101010101" charset="-122"/>
                <a:cs typeface="幼圆" panose="02010509060101010101" charset="-122"/>
              </a:rPr>
              <a:t>量化和</a:t>
            </a:r>
            <a:r>
              <a:rPr sz="2000" b="1" spc="-5" dirty="0">
                <a:latin typeface="幼圆" panose="02010509060101010101" charset="-122"/>
                <a:cs typeface="幼圆" panose="02010509060101010101" charset="-122"/>
              </a:rPr>
              <a:t>报</a:t>
            </a:r>
            <a:r>
              <a:rPr sz="2000" b="1" spc="5" dirty="0">
                <a:latin typeface="幼圆" panose="02010509060101010101" charset="-122"/>
                <a:cs typeface="幼圆" panose="02010509060101010101" charset="-122"/>
              </a:rPr>
              <a:t>告</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38100" marR="30480">
              <a:lnSpc>
                <a:spcPct val="103000"/>
              </a:lnSpc>
              <a:spcBef>
                <a:spcPts val="405"/>
              </a:spcBef>
            </a:pPr>
            <a:r>
              <a:rPr sz="2000" b="1" spc="5" dirty="0">
                <a:latin typeface="幼圆" panose="02010509060101010101" charset="-122"/>
                <a:cs typeface="幼圆" panose="02010509060101010101" charset="-122"/>
              </a:rPr>
              <a:t>人类活动</a:t>
            </a:r>
            <a:r>
              <a:rPr sz="2000" b="1" spc="-5" dirty="0">
                <a:latin typeface="幼圆" panose="02010509060101010101" charset="-122"/>
                <a:cs typeface="幼圆" panose="02010509060101010101" charset="-122"/>
              </a:rPr>
              <a:t>的生</a:t>
            </a:r>
            <a:r>
              <a:rPr sz="2000" b="1" spc="5" dirty="0">
                <a:latin typeface="幼圆" panose="02010509060101010101" charset="-122"/>
                <a:cs typeface="幼圆" panose="02010509060101010101" charset="-122"/>
              </a:rPr>
              <a:t>物源</a:t>
            </a:r>
            <a:r>
              <a:rPr sz="2000" b="1" spc="20" dirty="0">
                <a:latin typeface="幼圆" panose="02010509060101010101" charset="-122"/>
                <a:cs typeface="幼圆" panose="02010509060101010101" charset="-122"/>
              </a:rPr>
              <a:t>的</a:t>
            </a:r>
            <a:r>
              <a:rPr sz="2400" b="1" dirty="0">
                <a:solidFill>
                  <a:srgbClr val="FF0000"/>
                </a:solidFill>
                <a:latin typeface="幼圆" panose="02010509060101010101" charset="-122"/>
                <a:cs typeface="幼圆" panose="02010509060101010101" charset="-122"/>
              </a:rPr>
              <a:t>其</a:t>
            </a:r>
            <a:r>
              <a:rPr sz="2400" b="1" spc="-10" dirty="0">
                <a:solidFill>
                  <a:srgbClr val="FF0000"/>
                </a:solidFill>
                <a:latin typeface="幼圆" panose="02010509060101010101" charset="-122"/>
                <a:cs typeface="幼圆" panose="02010509060101010101" charset="-122"/>
              </a:rPr>
              <a:t>他</a:t>
            </a:r>
            <a:r>
              <a:rPr sz="2400" b="1" spc="-5" dirty="0">
                <a:solidFill>
                  <a:srgbClr val="FF0000"/>
                </a:solidFill>
                <a:latin typeface="Calibri" panose="020F0502020204030204"/>
                <a:cs typeface="Calibri" panose="020F0502020204030204"/>
              </a:rPr>
              <a:t>GH</a:t>
            </a:r>
            <a:r>
              <a:rPr sz="2400" b="1" spc="-10" dirty="0">
                <a:solidFill>
                  <a:srgbClr val="FF0000"/>
                </a:solidFill>
                <a:latin typeface="Calibri" panose="020F0502020204030204"/>
                <a:cs typeface="Calibri" panose="020F0502020204030204"/>
              </a:rPr>
              <a:t>G</a:t>
            </a:r>
            <a:r>
              <a:rPr sz="2000" b="1" spc="5" dirty="0">
                <a:latin typeface="幼圆" panose="02010509060101010101" charset="-122"/>
                <a:cs typeface="幼圆" panose="02010509060101010101" charset="-122"/>
              </a:rPr>
              <a:t>（</a:t>
            </a:r>
            <a:r>
              <a:rPr sz="2000" b="1" spc="15" dirty="0">
                <a:latin typeface="幼圆" panose="02010509060101010101" charset="-122"/>
                <a:cs typeface="幼圆" panose="02010509060101010101" charset="-122"/>
              </a:rPr>
              <a:t>如</a:t>
            </a:r>
            <a:r>
              <a:rPr sz="2000" b="1" spc="-5" dirty="0">
                <a:latin typeface="Calibri" panose="020F0502020204030204"/>
                <a:cs typeface="Calibri" panose="020F0502020204030204"/>
              </a:rPr>
              <a:t>CH</a:t>
            </a:r>
            <a:r>
              <a:rPr sz="1950" b="1" spc="15" baseline="-21000" dirty="0">
                <a:latin typeface="Calibri" panose="020F0502020204030204"/>
                <a:cs typeface="Calibri" panose="020F0502020204030204"/>
              </a:rPr>
              <a:t>4</a:t>
            </a:r>
            <a:r>
              <a:rPr sz="2000" b="1" spc="5" dirty="0">
                <a:latin typeface="幼圆" panose="02010509060101010101" charset="-122"/>
                <a:cs typeface="幼圆" panose="02010509060101010101" charset="-122"/>
              </a:rPr>
              <a:t>和</a:t>
            </a:r>
            <a:r>
              <a:rPr sz="2000" b="1" dirty="0">
                <a:latin typeface="Calibri" panose="020F0502020204030204"/>
                <a:cs typeface="Calibri" panose="020F0502020204030204"/>
              </a:rPr>
              <a:t>N</a:t>
            </a:r>
            <a:r>
              <a:rPr sz="1950" b="1" spc="15" baseline="-21000" dirty="0">
                <a:latin typeface="Calibri" panose="020F0502020204030204"/>
                <a:cs typeface="Calibri" panose="020F0502020204030204"/>
              </a:rPr>
              <a:t>2</a:t>
            </a:r>
            <a:r>
              <a:rPr sz="2000" b="1" spc="-15" dirty="0">
                <a:latin typeface="Calibri" panose="020F0502020204030204"/>
                <a:cs typeface="Calibri" panose="020F0502020204030204"/>
              </a:rPr>
              <a:t>O</a:t>
            </a:r>
            <a:r>
              <a:rPr sz="2000" b="1" spc="5" dirty="0">
                <a:latin typeface="幼圆" panose="02010509060101010101" charset="-122"/>
                <a:cs typeface="幼圆" panose="02010509060101010101" charset="-122"/>
              </a:rPr>
              <a:t>）的</a:t>
            </a:r>
            <a:r>
              <a:rPr sz="2000" b="1" spc="-5" dirty="0">
                <a:latin typeface="幼圆" panose="02010509060101010101" charset="-122"/>
                <a:cs typeface="幼圆" panose="02010509060101010101" charset="-122"/>
              </a:rPr>
              <a:t>排</a:t>
            </a:r>
            <a:r>
              <a:rPr sz="2000" b="1" spc="5" dirty="0">
                <a:latin typeface="幼圆" panose="02010509060101010101" charset="-122"/>
                <a:cs typeface="幼圆" panose="02010509060101010101" charset="-122"/>
              </a:rPr>
              <a:t>放和清除</a:t>
            </a:r>
            <a:r>
              <a:rPr sz="2000" b="1" spc="-5" dirty="0">
                <a:latin typeface="幼圆" panose="02010509060101010101" charset="-122"/>
                <a:cs typeface="幼圆" panose="02010509060101010101" charset="-122"/>
              </a:rPr>
              <a:t>应量</a:t>
            </a:r>
            <a:r>
              <a:rPr sz="2000" b="1" spc="5" dirty="0">
                <a:latin typeface="幼圆" panose="02010509060101010101" charset="-122"/>
                <a:cs typeface="幼圆" panose="02010509060101010101" charset="-122"/>
              </a:rPr>
              <a:t>化</a:t>
            </a:r>
            <a:r>
              <a:rPr sz="2000" b="1" spc="-5" dirty="0">
                <a:latin typeface="幼圆" panose="02010509060101010101" charset="-122"/>
                <a:cs typeface="幼圆" panose="02010509060101010101" charset="-122"/>
              </a:rPr>
              <a:t>， </a:t>
            </a:r>
            <a:r>
              <a:rPr sz="2000" b="1" spc="5" dirty="0">
                <a:latin typeface="幼圆" panose="02010509060101010101" charset="-122"/>
                <a:cs typeface="幼圆" panose="02010509060101010101" charset="-122"/>
              </a:rPr>
              <a:t>并以</a:t>
            </a:r>
            <a:r>
              <a:rPr sz="2400" b="1" dirty="0">
                <a:solidFill>
                  <a:srgbClr val="FF0000"/>
                </a:solidFill>
                <a:latin typeface="幼圆" panose="02010509060101010101" charset="-122"/>
                <a:cs typeface="幼圆" panose="02010509060101010101" charset="-122"/>
              </a:rPr>
              <a:t>人类活</a:t>
            </a:r>
            <a:r>
              <a:rPr sz="2400" b="1" spc="5" dirty="0">
                <a:solidFill>
                  <a:srgbClr val="FF0000"/>
                </a:solidFill>
                <a:latin typeface="幼圆" panose="02010509060101010101" charset="-122"/>
                <a:cs typeface="幼圆" panose="02010509060101010101" charset="-122"/>
              </a:rPr>
              <a:t>动</a:t>
            </a:r>
            <a:r>
              <a:rPr sz="2000" b="1" spc="5" dirty="0">
                <a:latin typeface="幼圆" panose="02010509060101010101" charset="-122"/>
                <a:cs typeface="幼圆" panose="02010509060101010101" charset="-122"/>
              </a:rPr>
              <a:t>的排放</a:t>
            </a:r>
            <a:r>
              <a:rPr sz="2000" b="1" spc="-5" dirty="0">
                <a:latin typeface="幼圆" panose="02010509060101010101" charset="-122"/>
                <a:cs typeface="幼圆" panose="02010509060101010101" charset="-122"/>
              </a:rPr>
              <a:t>类</a:t>
            </a:r>
            <a:r>
              <a:rPr sz="2000" b="1" spc="5" dirty="0">
                <a:latin typeface="幼圆" panose="02010509060101010101" charset="-122"/>
                <a:cs typeface="幼圆" panose="02010509060101010101" charset="-122"/>
              </a:rPr>
              <a:t>别报告</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38100" marR="243205">
              <a:lnSpc>
                <a:spcPct val="97000"/>
              </a:lnSpc>
              <a:spcBef>
                <a:spcPts val="650"/>
              </a:spcBef>
            </a:pPr>
            <a:r>
              <a:rPr sz="2000" b="1" spc="5" dirty="0">
                <a:latin typeface="幼圆" panose="02010509060101010101" charset="-122"/>
                <a:cs typeface="幼圆" panose="02010509060101010101" charset="-122"/>
              </a:rPr>
              <a:t>由自然灾</a:t>
            </a:r>
            <a:r>
              <a:rPr sz="2000" b="1" spc="-5" dirty="0">
                <a:latin typeface="幼圆" panose="02010509060101010101" charset="-122"/>
                <a:cs typeface="幼圆" panose="02010509060101010101" charset="-122"/>
              </a:rPr>
              <a:t>害（</a:t>
            </a:r>
            <a:r>
              <a:rPr sz="2000" b="1" spc="5" dirty="0">
                <a:latin typeface="幼圆" panose="02010509060101010101" charset="-122"/>
                <a:cs typeface="幼圆" panose="02010509060101010101" charset="-122"/>
              </a:rPr>
              <a:t>如野火或</a:t>
            </a:r>
            <a:r>
              <a:rPr sz="2000" b="1" spc="-5" dirty="0">
                <a:latin typeface="幼圆" panose="02010509060101010101" charset="-122"/>
                <a:cs typeface="幼圆" panose="02010509060101010101" charset="-122"/>
              </a:rPr>
              <a:t>虫害</a:t>
            </a:r>
            <a:r>
              <a:rPr sz="2000" b="1" spc="5" dirty="0">
                <a:latin typeface="幼圆" panose="02010509060101010101" charset="-122"/>
                <a:cs typeface="幼圆" panose="02010509060101010101" charset="-122"/>
              </a:rPr>
              <a:t>）或自然</a:t>
            </a:r>
            <a:r>
              <a:rPr sz="2000" b="1" spc="-5" dirty="0">
                <a:latin typeface="幼圆" panose="02010509060101010101" charset="-122"/>
                <a:cs typeface="幼圆" panose="02010509060101010101" charset="-122"/>
              </a:rPr>
              <a:t>演变</a:t>
            </a:r>
            <a:r>
              <a:rPr sz="2000" b="1" spc="5" dirty="0">
                <a:latin typeface="幼圆" panose="02010509060101010101" charset="-122"/>
                <a:cs typeface="幼圆" panose="02010509060101010101" charset="-122"/>
              </a:rPr>
              <a:t>（如生长</a:t>
            </a:r>
            <a:r>
              <a:rPr sz="2000" b="1" spc="-5" dirty="0">
                <a:latin typeface="幼圆" panose="02010509060101010101" charset="-122"/>
                <a:cs typeface="幼圆" panose="02010509060101010101" charset="-122"/>
              </a:rPr>
              <a:t>、分</a:t>
            </a:r>
            <a:r>
              <a:rPr sz="2000" b="1" spc="5" dirty="0">
                <a:latin typeface="幼圆" panose="02010509060101010101" charset="-122"/>
                <a:cs typeface="幼圆" panose="02010509060101010101" charset="-122"/>
              </a:rPr>
              <a:t>解）造成</a:t>
            </a:r>
            <a:r>
              <a:rPr sz="2000" b="1" spc="-5" dirty="0">
                <a:latin typeface="幼圆" panose="02010509060101010101" charset="-122"/>
                <a:cs typeface="幼圆" panose="02010509060101010101" charset="-122"/>
              </a:rPr>
              <a:t>的非 </a:t>
            </a:r>
            <a:r>
              <a:rPr sz="2000" b="1" spc="15" dirty="0">
                <a:latin typeface="幼圆" panose="02010509060101010101" charset="-122"/>
                <a:cs typeface="幼圆" panose="02010509060101010101" charset="-122"/>
              </a:rPr>
              <a:t>人类</a:t>
            </a:r>
            <a:r>
              <a:rPr sz="2000" b="1" spc="5" dirty="0">
                <a:latin typeface="幼圆" panose="02010509060101010101" charset="-122"/>
                <a:cs typeface="幼圆" panose="02010509060101010101" charset="-122"/>
              </a:rPr>
              <a:t>活动的</a:t>
            </a:r>
            <a:r>
              <a:rPr sz="2000" b="1" spc="-5" dirty="0">
                <a:latin typeface="幼圆" panose="02010509060101010101" charset="-122"/>
                <a:cs typeface="幼圆" panose="02010509060101010101" charset="-122"/>
              </a:rPr>
              <a:t>生</a:t>
            </a:r>
            <a:r>
              <a:rPr sz="2000" b="1" spc="5" dirty="0">
                <a:latin typeface="幼圆" panose="02010509060101010101" charset="-122"/>
                <a:cs typeface="幼圆" panose="02010509060101010101" charset="-122"/>
              </a:rPr>
              <a:t>物源</a:t>
            </a:r>
            <a:r>
              <a:rPr sz="2000" b="1" spc="10" dirty="0">
                <a:latin typeface="幼圆" panose="02010509060101010101" charset="-122"/>
                <a:cs typeface="幼圆" panose="02010509060101010101" charset="-122"/>
              </a:rPr>
              <a:t>的</a:t>
            </a:r>
            <a:r>
              <a:rPr sz="2000" b="1" spc="-5" dirty="0">
                <a:latin typeface="Calibri" panose="020F0502020204030204"/>
                <a:cs typeface="Calibri" panose="020F0502020204030204"/>
              </a:rPr>
              <a:t>GHG</a:t>
            </a:r>
            <a:r>
              <a:rPr sz="2000" b="1" spc="15" dirty="0">
                <a:latin typeface="幼圆" panose="02010509060101010101" charset="-122"/>
                <a:cs typeface="幼圆" panose="02010509060101010101" charset="-122"/>
              </a:rPr>
              <a:t>排</a:t>
            </a:r>
            <a:r>
              <a:rPr sz="2000" b="1" spc="5" dirty="0">
                <a:latin typeface="幼圆" panose="02010509060101010101" charset="-122"/>
                <a:cs typeface="幼圆" panose="02010509060101010101" charset="-122"/>
              </a:rPr>
              <a:t>放</a:t>
            </a:r>
            <a:r>
              <a:rPr sz="2000" b="1" dirty="0">
                <a:latin typeface="幼圆" panose="02010509060101010101" charset="-122"/>
                <a:cs typeface="幼圆" panose="02010509060101010101" charset="-122"/>
              </a:rPr>
              <a:t>和</a:t>
            </a:r>
            <a:r>
              <a:rPr sz="2000" b="1" spc="-5" dirty="0">
                <a:latin typeface="Calibri" panose="020F0502020204030204"/>
                <a:cs typeface="Calibri" panose="020F0502020204030204"/>
              </a:rPr>
              <a:t>CO</a:t>
            </a:r>
            <a:r>
              <a:rPr sz="1950" b="1" spc="-7" baseline="-21000" dirty="0">
                <a:latin typeface="Calibri" panose="020F0502020204030204"/>
                <a:cs typeface="Calibri" panose="020F0502020204030204"/>
              </a:rPr>
              <a:t>2</a:t>
            </a:r>
            <a:r>
              <a:rPr sz="2000" b="1" spc="5" dirty="0">
                <a:latin typeface="幼圆" panose="02010509060101010101" charset="-122"/>
                <a:cs typeface="幼圆" panose="02010509060101010101" charset="-122"/>
              </a:rPr>
              <a:t>清除</a:t>
            </a:r>
            <a:r>
              <a:rPr sz="2000" b="1" spc="-5" dirty="0">
                <a:latin typeface="幼圆" panose="02010509060101010101" charset="-122"/>
                <a:cs typeface="幼圆" panose="02010509060101010101" charset="-122"/>
              </a:rPr>
              <a:t>如</a:t>
            </a:r>
            <a:r>
              <a:rPr sz="2000" b="1" spc="5" dirty="0">
                <a:latin typeface="幼圆" panose="02010509060101010101" charset="-122"/>
                <a:cs typeface="幼圆" panose="02010509060101010101" charset="-122"/>
              </a:rPr>
              <a:t>果可以</a:t>
            </a:r>
            <a:r>
              <a:rPr sz="2000" b="1" spc="-5" dirty="0">
                <a:latin typeface="幼圆" panose="02010509060101010101" charset="-122"/>
                <a:cs typeface="幼圆" panose="02010509060101010101" charset="-122"/>
              </a:rPr>
              <a:t>量</a:t>
            </a:r>
            <a:r>
              <a:rPr sz="2000" b="1" spc="5" dirty="0">
                <a:latin typeface="幼圆" panose="02010509060101010101" charset="-122"/>
                <a:cs typeface="幼圆" panose="02010509060101010101" charset="-122"/>
              </a:rPr>
              <a:t>化，</a:t>
            </a:r>
            <a:r>
              <a:rPr sz="2000" b="1" spc="-5" dirty="0">
                <a:latin typeface="幼圆" panose="02010509060101010101" charset="-122"/>
                <a:cs typeface="幼圆" panose="02010509060101010101" charset="-122"/>
              </a:rPr>
              <a:t>则</a:t>
            </a:r>
            <a:r>
              <a:rPr sz="2000" b="1" spc="5" dirty="0">
                <a:latin typeface="幼圆" panose="02010509060101010101" charset="-122"/>
                <a:cs typeface="幼圆" panose="02010509060101010101" charset="-122"/>
              </a:rPr>
              <a:t>应单独</a:t>
            </a:r>
            <a:r>
              <a:rPr sz="2000" b="1" spc="-5" dirty="0">
                <a:latin typeface="幼圆" panose="02010509060101010101" charset="-122"/>
                <a:cs typeface="幼圆" panose="02010509060101010101" charset="-122"/>
              </a:rPr>
              <a:t>报 </a:t>
            </a:r>
            <a:r>
              <a:rPr sz="2000" b="1" spc="5" dirty="0">
                <a:latin typeface="幼圆" panose="02010509060101010101" charset="-122"/>
                <a:cs typeface="幼圆" panose="02010509060101010101" charset="-122"/>
              </a:rPr>
              <a:t>告。</a:t>
            </a:r>
            <a:endParaRPr sz="2000">
              <a:latin typeface="幼圆" panose="02010509060101010101" charset="-122"/>
              <a:cs typeface="幼圆" panose="02010509060101010101" charset="-122"/>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286025" y="838326"/>
            <a:ext cx="7539990" cy="505460"/>
          </a:xfrm>
          <a:prstGeom prst="rect">
            <a:avLst/>
          </a:prstGeom>
        </p:spPr>
        <p:txBody>
          <a:bodyPr vert="horz" wrap="square" lIns="0" tIns="13335" rIns="0" bIns="0" rtlCol="0">
            <a:spAutoFit/>
          </a:bodyPr>
          <a:lstStyle/>
          <a:p>
            <a:pPr marL="12700">
              <a:lnSpc>
                <a:spcPct val="100000"/>
              </a:lnSpc>
              <a:spcBef>
                <a:spcPts val="105"/>
              </a:spcBef>
            </a:pPr>
            <a:r>
              <a:rPr spc="10" dirty="0"/>
              <a:t>类别</a:t>
            </a:r>
            <a:r>
              <a:rPr spc="-5" dirty="0">
                <a:latin typeface="Calibri" panose="020F0502020204030204"/>
                <a:cs typeface="Calibri" panose="020F0502020204030204"/>
              </a:rPr>
              <a:t>2</a:t>
            </a:r>
            <a:r>
              <a:rPr spc="-5" dirty="0"/>
              <a:t>：外部输</a:t>
            </a:r>
            <a:r>
              <a:rPr spc="-10" dirty="0"/>
              <a:t>入</a:t>
            </a:r>
            <a:r>
              <a:rPr spc="-5" dirty="0"/>
              <a:t>能源产</a:t>
            </a:r>
            <a:r>
              <a:rPr spc="-10" dirty="0"/>
              <a:t>生</a:t>
            </a:r>
            <a:r>
              <a:rPr spc="-5" dirty="0"/>
              <a:t>的间</a:t>
            </a:r>
            <a:r>
              <a:rPr spc="15" dirty="0"/>
              <a:t>接</a:t>
            </a:r>
            <a:r>
              <a:rPr spc="-5" dirty="0">
                <a:latin typeface="Calibri" panose="020F0502020204030204"/>
                <a:cs typeface="Calibri" panose="020F0502020204030204"/>
              </a:rPr>
              <a:t>GHG</a:t>
            </a:r>
            <a:r>
              <a:rPr dirty="0"/>
              <a:t>排放</a:t>
            </a:r>
            <a:endParaRPr dirty="0"/>
          </a:p>
        </p:txBody>
      </p:sp>
      <p:sp>
        <p:nvSpPr>
          <p:cNvPr id="3" name="object 3"/>
          <p:cNvSpPr/>
          <p:nvPr/>
        </p:nvSpPr>
        <p:spPr>
          <a:xfrm>
            <a:off x="2084705" y="1711325"/>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084705" y="2381885"/>
            <a:ext cx="178308" cy="178308"/>
          </a:xfrm>
          <a:prstGeom prst="rect">
            <a:avLst/>
          </a:prstGeom>
          <a:blipFill>
            <a:blip r:embed="rId2" cstate="print"/>
            <a:stretch>
              <a:fillRect/>
            </a:stretch>
          </a:blipFill>
        </p:spPr>
        <p:txBody>
          <a:bodyPr wrap="square" lIns="0" tIns="0" rIns="0" bIns="0" rtlCol="0"/>
          <a:lstStyle/>
          <a:p/>
        </p:txBody>
      </p:sp>
      <p:sp>
        <p:nvSpPr>
          <p:cNvPr id="5" name="object 5"/>
          <p:cNvSpPr txBox="1"/>
          <p:nvPr/>
        </p:nvSpPr>
        <p:spPr>
          <a:xfrm>
            <a:off x="2415032" y="1619757"/>
            <a:ext cx="7940675" cy="1291590"/>
          </a:xfrm>
          <a:prstGeom prst="rect">
            <a:avLst/>
          </a:prstGeom>
        </p:spPr>
        <p:txBody>
          <a:bodyPr vert="horz" wrap="square" lIns="0" tIns="39370" rIns="0" bIns="0" rtlCol="0">
            <a:spAutoFit/>
          </a:bodyPr>
          <a:lstStyle/>
          <a:p>
            <a:pPr marL="12700" marR="5080">
              <a:lnSpc>
                <a:spcPts val="2240"/>
              </a:lnSpc>
              <a:spcBef>
                <a:spcPts val="310"/>
              </a:spcBef>
            </a:pPr>
            <a:r>
              <a:rPr sz="2000" b="1" spc="5" dirty="0">
                <a:latin typeface="幼圆" panose="02010509060101010101" charset="-122"/>
                <a:cs typeface="幼圆" panose="02010509060101010101" charset="-122"/>
              </a:rPr>
              <a:t>仅包括与</a:t>
            </a:r>
            <a:r>
              <a:rPr sz="2000" b="1" spc="-5" dirty="0">
                <a:latin typeface="幼圆" panose="02010509060101010101" charset="-122"/>
                <a:cs typeface="幼圆" panose="02010509060101010101" charset="-122"/>
              </a:rPr>
              <a:t>最终</a:t>
            </a:r>
            <a:r>
              <a:rPr sz="2000" b="1" spc="5" dirty="0">
                <a:latin typeface="幼圆" panose="02010509060101010101" charset="-122"/>
                <a:cs typeface="幼圆" panose="02010509060101010101" charset="-122"/>
              </a:rPr>
              <a:t>的能源和</a:t>
            </a:r>
            <a:r>
              <a:rPr sz="2000" b="1" spc="-5" dirty="0">
                <a:latin typeface="幼圆" panose="02010509060101010101" charset="-122"/>
                <a:cs typeface="幼圆" panose="02010509060101010101" charset="-122"/>
              </a:rPr>
              <a:t>耗能</a:t>
            </a:r>
            <a:r>
              <a:rPr sz="2000" b="1" spc="5" dirty="0">
                <a:latin typeface="幼圆" panose="02010509060101010101" charset="-122"/>
                <a:cs typeface="幼圆" panose="02010509060101010101" charset="-122"/>
              </a:rPr>
              <a:t>工质（如</a:t>
            </a:r>
            <a:r>
              <a:rPr sz="2000" b="1" spc="-5" dirty="0">
                <a:latin typeface="幼圆" panose="02010509060101010101" charset="-122"/>
                <a:cs typeface="幼圆" panose="02010509060101010101" charset="-122"/>
              </a:rPr>
              <a:t>电、</a:t>
            </a:r>
            <a:r>
              <a:rPr sz="2000" b="1" spc="5" dirty="0">
                <a:latin typeface="幼圆" panose="02010509060101010101" charset="-122"/>
                <a:cs typeface="幼圆" panose="02010509060101010101" charset="-122"/>
              </a:rPr>
              <a:t>热、蒸汽</a:t>
            </a:r>
            <a:r>
              <a:rPr sz="2000" b="1" spc="-5" dirty="0">
                <a:latin typeface="幼圆" panose="02010509060101010101" charset="-122"/>
                <a:cs typeface="幼圆" panose="02010509060101010101" charset="-122"/>
              </a:rPr>
              <a:t>、冷</a:t>
            </a:r>
            <a:r>
              <a:rPr sz="2000" b="1" spc="5" dirty="0">
                <a:latin typeface="幼圆" panose="02010509060101010101" charset="-122"/>
                <a:cs typeface="幼圆" panose="02010509060101010101" charset="-122"/>
              </a:rPr>
              <a:t>和压缩空</a:t>
            </a:r>
            <a:r>
              <a:rPr sz="2000" b="1" spc="-5" dirty="0">
                <a:latin typeface="幼圆" panose="02010509060101010101" charset="-122"/>
                <a:cs typeface="幼圆" panose="02010509060101010101" charset="-122"/>
              </a:rPr>
              <a:t>气等） </a:t>
            </a:r>
            <a:r>
              <a:rPr sz="2000" b="1" spc="15" dirty="0">
                <a:latin typeface="幼圆" panose="02010509060101010101" charset="-122"/>
                <a:cs typeface="幼圆" panose="02010509060101010101" charset="-122"/>
              </a:rPr>
              <a:t>的生</a:t>
            </a:r>
            <a:r>
              <a:rPr sz="2000" b="1" spc="5" dirty="0">
                <a:latin typeface="幼圆" panose="02010509060101010101" charset="-122"/>
                <a:cs typeface="幼圆" panose="02010509060101010101" charset="-122"/>
              </a:rPr>
              <a:t>产相关</a:t>
            </a:r>
            <a:r>
              <a:rPr sz="2000" b="1" spc="-5" dirty="0">
                <a:latin typeface="幼圆" panose="02010509060101010101" charset="-122"/>
                <a:cs typeface="幼圆" panose="02010509060101010101" charset="-122"/>
              </a:rPr>
              <a:t>的</a:t>
            </a:r>
            <a:r>
              <a:rPr sz="2000" b="1" spc="5" dirty="0">
                <a:latin typeface="幼圆" panose="02010509060101010101" charset="-122"/>
                <a:cs typeface="幼圆" panose="02010509060101010101" charset="-122"/>
              </a:rPr>
              <a:t>燃料</a:t>
            </a:r>
            <a:r>
              <a:rPr sz="2000" b="1" spc="-5" dirty="0">
                <a:latin typeface="幼圆" panose="02010509060101010101" charset="-122"/>
                <a:cs typeface="幼圆" panose="02010509060101010101" charset="-122"/>
              </a:rPr>
              <a:t>燃</a:t>
            </a:r>
            <a:r>
              <a:rPr sz="2000" b="1" spc="5" dirty="0">
                <a:latin typeface="幼圆" panose="02010509060101010101" charset="-122"/>
                <a:cs typeface="幼圆" panose="02010509060101010101" charset="-122"/>
              </a:rPr>
              <a:t>烧产生</a:t>
            </a:r>
            <a:r>
              <a:rPr sz="2000" b="1" spc="15" dirty="0">
                <a:latin typeface="幼圆" panose="02010509060101010101" charset="-122"/>
                <a:cs typeface="幼圆" panose="02010509060101010101" charset="-122"/>
              </a:rPr>
              <a:t>的</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排放。</a:t>
            </a:r>
            <a:endParaRPr sz="2000">
              <a:latin typeface="幼圆" panose="02010509060101010101" charset="-122"/>
              <a:cs typeface="幼圆" panose="02010509060101010101" charset="-122"/>
            </a:endParaRPr>
          </a:p>
          <a:p>
            <a:pPr marL="12700" marR="259080">
              <a:lnSpc>
                <a:spcPts val="2240"/>
              </a:lnSpc>
              <a:spcBef>
                <a:spcPts val="805"/>
              </a:spcBef>
            </a:pPr>
            <a:r>
              <a:rPr sz="2000" b="1" spc="5" dirty="0">
                <a:latin typeface="幼圆" panose="02010509060101010101" charset="-122"/>
                <a:cs typeface="幼圆" panose="02010509060101010101" charset="-122"/>
              </a:rPr>
              <a:t>不包括与</a:t>
            </a:r>
            <a:r>
              <a:rPr sz="2000" b="1" spc="-5" dirty="0">
                <a:latin typeface="幼圆" panose="02010509060101010101" charset="-122"/>
                <a:cs typeface="幼圆" panose="02010509060101010101" charset="-122"/>
              </a:rPr>
              <a:t>燃料</a:t>
            </a:r>
            <a:r>
              <a:rPr sz="2000" b="1" spc="5" dirty="0">
                <a:latin typeface="幼圆" panose="02010509060101010101" charset="-122"/>
                <a:cs typeface="幼圆" panose="02010509060101010101" charset="-122"/>
              </a:rPr>
              <a:t>相关的所</a:t>
            </a:r>
            <a:r>
              <a:rPr sz="2000" b="1" spc="-5" dirty="0">
                <a:latin typeface="幼圆" panose="02010509060101010101" charset="-122"/>
                <a:cs typeface="幼圆" panose="02010509060101010101" charset="-122"/>
              </a:rPr>
              <a:t>有上</a:t>
            </a:r>
            <a:r>
              <a:rPr sz="2000" b="1" spc="5" dirty="0">
                <a:latin typeface="幼圆" panose="02010509060101010101" charset="-122"/>
                <a:cs typeface="幼圆" panose="02010509060101010101" charset="-122"/>
              </a:rPr>
              <a:t>游排放（</a:t>
            </a:r>
            <a:r>
              <a:rPr sz="2000" b="1" spc="-5" dirty="0">
                <a:latin typeface="幼圆" panose="02010509060101010101" charset="-122"/>
                <a:cs typeface="幼圆" panose="02010509060101010101" charset="-122"/>
              </a:rPr>
              <a:t>从摇</a:t>
            </a:r>
            <a:r>
              <a:rPr sz="2000" b="1" spc="5" dirty="0">
                <a:latin typeface="幼圆" panose="02010509060101010101" charset="-122"/>
                <a:cs typeface="幼圆" panose="02010509060101010101" charset="-122"/>
              </a:rPr>
              <a:t>篮到电厂</a:t>
            </a:r>
            <a:r>
              <a:rPr sz="2000" b="1" spc="-5" dirty="0">
                <a:latin typeface="幼圆" panose="02010509060101010101" charset="-122"/>
                <a:cs typeface="幼圆" panose="02010509060101010101" charset="-122"/>
              </a:rPr>
              <a:t>大门</a:t>
            </a:r>
            <a:r>
              <a:rPr sz="2000" b="1" spc="5" dirty="0">
                <a:latin typeface="幼圆" panose="02010509060101010101" charset="-122"/>
                <a:cs typeface="幼圆" panose="02010509060101010101" charset="-122"/>
              </a:rPr>
              <a:t>）、电厂</a:t>
            </a:r>
            <a:r>
              <a:rPr sz="2000" b="1" spc="-5" dirty="0">
                <a:latin typeface="幼圆" panose="02010509060101010101" charset="-122"/>
                <a:cs typeface="幼圆" panose="02010509060101010101" charset="-122"/>
              </a:rPr>
              <a:t>建设 </a:t>
            </a:r>
            <a:r>
              <a:rPr sz="2000" b="1" spc="5" dirty="0">
                <a:latin typeface="幼圆" panose="02010509060101010101" charset="-122"/>
                <a:cs typeface="幼圆" panose="02010509060101010101" charset="-122"/>
              </a:rPr>
              <a:t>产生的排</a:t>
            </a:r>
            <a:r>
              <a:rPr sz="2000" b="1" spc="-5" dirty="0">
                <a:latin typeface="幼圆" panose="02010509060101010101" charset="-122"/>
                <a:cs typeface="幼圆" panose="02010509060101010101" charset="-122"/>
              </a:rPr>
              <a:t>放以</a:t>
            </a:r>
            <a:r>
              <a:rPr sz="2000" b="1" spc="5" dirty="0">
                <a:latin typeface="幼圆" panose="02010509060101010101" charset="-122"/>
                <a:cs typeface="幼圆" panose="02010509060101010101" charset="-122"/>
              </a:rPr>
              <a:t>及输配电</a:t>
            </a:r>
            <a:r>
              <a:rPr sz="2000" b="1" spc="-5" dirty="0">
                <a:latin typeface="幼圆" panose="02010509060101010101" charset="-122"/>
                <a:cs typeface="幼圆" panose="02010509060101010101" charset="-122"/>
              </a:rPr>
              <a:t>过程</a:t>
            </a:r>
            <a:r>
              <a:rPr sz="2000" b="1" spc="5" dirty="0">
                <a:latin typeface="幼圆" panose="02010509060101010101" charset="-122"/>
                <a:cs typeface="幼圆" panose="02010509060101010101" charset="-122"/>
              </a:rPr>
              <a:t>电力损失</a:t>
            </a:r>
            <a:r>
              <a:rPr sz="2000" b="1" spc="-5" dirty="0">
                <a:latin typeface="幼圆" panose="02010509060101010101" charset="-122"/>
                <a:cs typeface="幼圆" panose="02010509060101010101" charset="-122"/>
              </a:rPr>
              <a:t>的排</a:t>
            </a:r>
            <a:r>
              <a:rPr sz="2000" b="1" spc="5" dirty="0">
                <a:latin typeface="幼圆" panose="02010509060101010101" charset="-122"/>
                <a:cs typeface="幼圆" panose="02010509060101010101" charset="-122"/>
              </a:rPr>
              <a:t>放</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p:txBody>
      </p:sp>
      <p:sp>
        <p:nvSpPr>
          <p:cNvPr id="6" name="object 6"/>
          <p:cNvSpPr/>
          <p:nvPr/>
        </p:nvSpPr>
        <p:spPr>
          <a:xfrm>
            <a:off x="2352294" y="3195065"/>
            <a:ext cx="7777480" cy="711835"/>
          </a:xfrm>
          <a:custGeom>
            <a:avLst/>
            <a:gdLst/>
            <a:ahLst/>
            <a:cxnLst/>
            <a:rect l="l" t="t" r="r" b="b"/>
            <a:pathLst>
              <a:path w="7777480" h="711835">
                <a:moveTo>
                  <a:pt x="7658354" y="0"/>
                </a:moveTo>
                <a:lnTo>
                  <a:pt x="118618" y="0"/>
                </a:lnTo>
                <a:lnTo>
                  <a:pt x="72448" y="9318"/>
                </a:lnTo>
                <a:lnTo>
                  <a:pt x="34744" y="34734"/>
                </a:lnTo>
                <a:lnTo>
                  <a:pt x="9322" y="72437"/>
                </a:lnTo>
                <a:lnTo>
                  <a:pt x="0" y="118618"/>
                </a:lnTo>
                <a:lnTo>
                  <a:pt x="0" y="593090"/>
                </a:lnTo>
                <a:lnTo>
                  <a:pt x="9322" y="639270"/>
                </a:lnTo>
                <a:lnTo>
                  <a:pt x="34744" y="676973"/>
                </a:lnTo>
                <a:lnTo>
                  <a:pt x="72448" y="702389"/>
                </a:lnTo>
                <a:lnTo>
                  <a:pt x="118618" y="711708"/>
                </a:lnTo>
                <a:lnTo>
                  <a:pt x="7658354" y="711708"/>
                </a:lnTo>
                <a:lnTo>
                  <a:pt x="7704534" y="702389"/>
                </a:lnTo>
                <a:lnTo>
                  <a:pt x="7742237" y="676973"/>
                </a:lnTo>
                <a:lnTo>
                  <a:pt x="7767653" y="639270"/>
                </a:lnTo>
                <a:lnTo>
                  <a:pt x="7776972" y="593090"/>
                </a:lnTo>
                <a:lnTo>
                  <a:pt x="7776972" y="118618"/>
                </a:lnTo>
                <a:lnTo>
                  <a:pt x="7767653" y="72437"/>
                </a:lnTo>
                <a:lnTo>
                  <a:pt x="7742237" y="34734"/>
                </a:lnTo>
                <a:lnTo>
                  <a:pt x="7704534" y="9318"/>
                </a:lnTo>
                <a:lnTo>
                  <a:pt x="7658354" y="0"/>
                </a:lnTo>
                <a:close/>
              </a:path>
            </a:pathLst>
          </a:custGeom>
          <a:solidFill>
            <a:srgbClr val="C0504D"/>
          </a:solidFill>
        </p:spPr>
        <p:txBody>
          <a:bodyPr wrap="square" lIns="0" tIns="0" rIns="0" bIns="0" rtlCol="0"/>
          <a:lstStyle/>
          <a:p/>
        </p:txBody>
      </p:sp>
      <p:sp>
        <p:nvSpPr>
          <p:cNvPr id="7" name="object 7"/>
          <p:cNvSpPr/>
          <p:nvPr/>
        </p:nvSpPr>
        <p:spPr>
          <a:xfrm>
            <a:off x="2352294" y="3195065"/>
            <a:ext cx="7777480" cy="711835"/>
          </a:xfrm>
          <a:custGeom>
            <a:avLst/>
            <a:gdLst/>
            <a:ahLst/>
            <a:cxnLst/>
            <a:rect l="l" t="t" r="r" b="b"/>
            <a:pathLst>
              <a:path w="7777480" h="711835">
                <a:moveTo>
                  <a:pt x="0" y="118618"/>
                </a:moveTo>
                <a:lnTo>
                  <a:pt x="9322" y="72437"/>
                </a:lnTo>
                <a:lnTo>
                  <a:pt x="34744" y="34734"/>
                </a:lnTo>
                <a:lnTo>
                  <a:pt x="72448" y="9318"/>
                </a:lnTo>
                <a:lnTo>
                  <a:pt x="118618" y="0"/>
                </a:lnTo>
                <a:lnTo>
                  <a:pt x="7658354" y="0"/>
                </a:lnTo>
                <a:lnTo>
                  <a:pt x="7704534" y="9318"/>
                </a:lnTo>
                <a:lnTo>
                  <a:pt x="7742237" y="34734"/>
                </a:lnTo>
                <a:lnTo>
                  <a:pt x="7767653" y="72437"/>
                </a:lnTo>
                <a:lnTo>
                  <a:pt x="7776972" y="118618"/>
                </a:lnTo>
                <a:lnTo>
                  <a:pt x="7776972" y="593090"/>
                </a:lnTo>
                <a:lnTo>
                  <a:pt x="7767653" y="639270"/>
                </a:lnTo>
                <a:lnTo>
                  <a:pt x="7742237" y="676973"/>
                </a:lnTo>
                <a:lnTo>
                  <a:pt x="7704534" y="702389"/>
                </a:lnTo>
                <a:lnTo>
                  <a:pt x="7658354" y="711708"/>
                </a:lnTo>
                <a:lnTo>
                  <a:pt x="118618" y="711708"/>
                </a:lnTo>
                <a:lnTo>
                  <a:pt x="72448" y="702389"/>
                </a:lnTo>
                <a:lnTo>
                  <a:pt x="34744" y="676973"/>
                </a:lnTo>
                <a:lnTo>
                  <a:pt x="9322" y="639270"/>
                </a:lnTo>
                <a:lnTo>
                  <a:pt x="0" y="593090"/>
                </a:lnTo>
                <a:lnTo>
                  <a:pt x="0" y="118618"/>
                </a:lnTo>
                <a:close/>
              </a:path>
            </a:pathLst>
          </a:custGeom>
          <a:ln w="25400">
            <a:solidFill>
              <a:srgbClr val="FFFFFF"/>
            </a:solidFill>
          </a:ln>
        </p:spPr>
        <p:txBody>
          <a:bodyPr wrap="square" lIns="0" tIns="0" rIns="0" bIns="0" rtlCol="0"/>
          <a:lstStyle/>
          <a:p/>
        </p:txBody>
      </p:sp>
      <p:sp>
        <p:nvSpPr>
          <p:cNvPr id="8" name="object 8"/>
          <p:cNvSpPr txBox="1"/>
          <p:nvPr/>
        </p:nvSpPr>
        <p:spPr>
          <a:xfrm>
            <a:off x="2434844" y="3394964"/>
            <a:ext cx="5196205" cy="768985"/>
          </a:xfrm>
          <a:prstGeom prst="rect">
            <a:avLst/>
          </a:prstGeom>
        </p:spPr>
        <p:txBody>
          <a:bodyPr vert="horz" wrap="square" lIns="0" tIns="12065" rIns="0" bIns="0" rtlCol="0">
            <a:spAutoFit/>
          </a:bodyPr>
          <a:lstStyle/>
          <a:p>
            <a:pPr marL="12700">
              <a:lnSpc>
                <a:spcPct val="100000"/>
              </a:lnSpc>
              <a:spcBef>
                <a:spcPts val="95"/>
              </a:spcBef>
            </a:pPr>
            <a:r>
              <a:rPr sz="1600" spc="-5" dirty="0">
                <a:solidFill>
                  <a:srgbClr val="FFFFFF"/>
                </a:solidFill>
                <a:latin typeface="宋体" panose="02010600030101010101" pitchFamily="2" charset="-122"/>
                <a:cs typeface="宋体" panose="02010600030101010101" pitchFamily="2" charset="-122"/>
              </a:rPr>
              <a:t>外部输入电力的间接排放</a:t>
            </a:r>
            <a:endParaRPr sz="1600">
              <a:latin typeface="宋体" panose="02010600030101010101" pitchFamily="2" charset="-122"/>
              <a:cs typeface="宋体" panose="02010600030101010101" pitchFamily="2" charset="-122"/>
            </a:endParaRPr>
          </a:p>
          <a:p>
            <a:pPr>
              <a:lnSpc>
                <a:spcPct val="100000"/>
              </a:lnSpc>
              <a:spcBef>
                <a:spcPts val="20"/>
              </a:spcBef>
            </a:pPr>
            <a:endParaRPr sz="1700">
              <a:latin typeface="Times New Roman" panose="02020603050405020304"/>
              <a:cs typeface="Times New Roman" panose="02020603050405020304"/>
            </a:endParaRPr>
          </a:p>
          <a:p>
            <a:pPr marL="335915" indent="-172720">
              <a:lnSpc>
                <a:spcPct val="100000"/>
              </a:lnSpc>
              <a:spcBef>
                <a:spcPts val="5"/>
              </a:spcBef>
              <a:buFont typeface="Calibri" panose="020F0502020204030204"/>
              <a:buChar char="•"/>
              <a:tabLst>
                <a:tab pos="336550" algn="l"/>
              </a:tabLst>
            </a:pPr>
            <a:r>
              <a:rPr sz="1600" spc="-5" dirty="0">
                <a:latin typeface="宋体" panose="02010600030101010101" pitchFamily="2" charset="-122"/>
                <a:cs typeface="宋体" panose="02010600030101010101" pitchFamily="2" charset="-122"/>
              </a:rPr>
              <a:t>与组织外部输入的电力的生产和消</a:t>
            </a:r>
            <a:r>
              <a:rPr sz="1600" spc="5" dirty="0">
                <a:latin typeface="宋体" panose="02010600030101010101" pitchFamily="2" charset="-122"/>
                <a:cs typeface="宋体" panose="02010600030101010101" pitchFamily="2" charset="-122"/>
              </a:rPr>
              <a:t>耗</a:t>
            </a:r>
            <a:r>
              <a:rPr sz="1600" spc="-5" dirty="0">
                <a:latin typeface="宋体" panose="02010600030101010101" pitchFamily="2" charset="-122"/>
                <a:cs typeface="宋体" panose="02010600030101010101" pitchFamily="2" charset="-122"/>
              </a:rPr>
              <a:t>相关</a:t>
            </a:r>
            <a:r>
              <a:rPr sz="1600" dirty="0">
                <a:latin typeface="宋体" panose="02010600030101010101" pitchFamily="2" charset="-122"/>
                <a:cs typeface="宋体" panose="02010600030101010101" pitchFamily="2" charset="-122"/>
              </a:rPr>
              <a:t>的</a:t>
            </a:r>
            <a:r>
              <a:rPr sz="1600" dirty="0">
                <a:latin typeface="Calibri" panose="020F0502020204030204"/>
                <a:cs typeface="Calibri" panose="020F0502020204030204"/>
              </a:rPr>
              <a:t>GHG</a:t>
            </a:r>
            <a:r>
              <a:rPr sz="1600" spc="-5" dirty="0">
                <a:latin typeface="宋体" panose="02010600030101010101" pitchFamily="2" charset="-122"/>
                <a:cs typeface="宋体" panose="02010600030101010101" pitchFamily="2" charset="-122"/>
              </a:rPr>
              <a:t>排</a:t>
            </a:r>
            <a:r>
              <a:rPr sz="1600" spc="5" dirty="0">
                <a:latin typeface="宋体" panose="02010600030101010101" pitchFamily="2" charset="-122"/>
                <a:cs typeface="宋体" panose="02010600030101010101" pitchFamily="2" charset="-122"/>
              </a:rPr>
              <a:t>放</a:t>
            </a:r>
            <a:r>
              <a:rPr sz="1600" spc="-5" dirty="0">
                <a:latin typeface="宋体" panose="02010600030101010101" pitchFamily="2" charset="-122"/>
                <a:cs typeface="宋体" panose="02010600030101010101" pitchFamily="2" charset="-122"/>
              </a:rPr>
              <a:t>。</a:t>
            </a:r>
            <a:endParaRPr sz="1600">
              <a:latin typeface="宋体" panose="02010600030101010101" pitchFamily="2" charset="-122"/>
              <a:cs typeface="宋体" panose="02010600030101010101" pitchFamily="2" charset="-122"/>
            </a:endParaRPr>
          </a:p>
        </p:txBody>
      </p:sp>
      <p:sp>
        <p:nvSpPr>
          <p:cNvPr id="9" name="object 9"/>
          <p:cNvSpPr/>
          <p:nvPr/>
        </p:nvSpPr>
        <p:spPr>
          <a:xfrm>
            <a:off x="2352294" y="4536185"/>
            <a:ext cx="7777480" cy="710565"/>
          </a:xfrm>
          <a:custGeom>
            <a:avLst/>
            <a:gdLst/>
            <a:ahLst/>
            <a:cxnLst/>
            <a:rect l="l" t="t" r="r" b="b"/>
            <a:pathLst>
              <a:path w="7777480" h="710564">
                <a:moveTo>
                  <a:pt x="7658608" y="0"/>
                </a:moveTo>
                <a:lnTo>
                  <a:pt x="118364" y="0"/>
                </a:lnTo>
                <a:lnTo>
                  <a:pt x="72292" y="9296"/>
                </a:lnTo>
                <a:lnTo>
                  <a:pt x="34669" y="34655"/>
                </a:lnTo>
                <a:lnTo>
                  <a:pt x="9302" y="72276"/>
                </a:lnTo>
                <a:lnTo>
                  <a:pt x="0" y="118363"/>
                </a:lnTo>
                <a:lnTo>
                  <a:pt x="0" y="591819"/>
                </a:lnTo>
                <a:lnTo>
                  <a:pt x="9302" y="637907"/>
                </a:lnTo>
                <a:lnTo>
                  <a:pt x="34669" y="675528"/>
                </a:lnTo>
                <a:lnTo>
                  <a:pt x="72292" y="700887"/>
                </a:lnTo>
                <a:lnTo>
                  <a:pt x="118364" y="710183"/>
                </a:lnTo>
                <a:lnTo>
                  <a:pt x="7658608" y="710183"/>
                </a:lnTo>
                <a:lnTo>
                  <a:pt x="7704695" y="700887"/>
                </a:lnTo>
                <a:lnTo>
                  <a:pt x="7742316" y="675528"/>
                </a:lnTo>
                <a:lnTo>
                  <a:pt x="7767675" y="637907"/>
                </a:lnTo>
                <a:lnTo>
                  <a:pt x="7776972" y="591819"/>
                </a:lnTo>
                <a:lnTo>
                  <a:pt x="7776972" y="118363"/>
                </a:lnTo>
                <a:lnTo>
                  <a:pt x="7767675" y="72276"/>
                </a:lnTo>
                <a:lnTo>
                  <a:pt x="7742316" y="34655"/>
                </a:lnTo>
                <a:lnTo>
                  <a:pt x="7704695" y="9296"/>
                </a:lnTo>
                <a:lnTo>
                  <a:pt x="7658608" y="0"/>
                </a:lnTo>
                <a:close/>
              </a:path>
            </a:pathLst>
          </a:custGeom>
          <a:solidFill>
            <a:srgbClr val="9BBA58"/>
          </a:solidFill>
        </p:spPr>
        <p:txBody>
          <a:bodyPr wrap="square" lIns="0" tIns="0" rIns="0" bIns="0" rtlCol="0"/>
          <a:lstStyle/>
          <a:p/>
        </p:txBody>
      </p:sp>
      <p:sp>
        <p:nvSpPr>
          <p:cNvPr id="10" name="object 10"/>
          <p:cNvSpPr/>
          <p:nvPr/>
        </p:nvSpPr>
        <p:spPr>
          <a:xfrm>
            <a:off x="2352294" y="4536185"/>
            <a:ext cx="7777480" cy="710565"/>
          </a:xfrm>
          <a:custGeom>
            <a:avLst/>
            <a:gdLst/>
            <a:ahLst/>
            <a:cxnLst/>
            <a:rect l="l" t="t" r="r" b="b"/>
            <a:pathLst>
              <a:path w="7777480" h="710564">
                <a:moveTo>
                  <a:pt x="0" y="118363"/>
                </a:moveTo>
                <a:lnTo>
                  <a:pt x="9302" y="72276"/>
                </a:lnTo>
                <a:lnTo>
                  <a:pt x="34669" y="34655"/>
                </a:lnTo>
                <a:lnTo>
                  <a:pt x="72292" y="9296"/>
                </a:lnTo>
                <a:lnTo>
                  <a:pt x="118364" y="0"/>
                </a:lnTo>
                <a:lnTo>
                  <a:pt x="7658608" y="0"/>
                </a:lnTo>
                <a:lnTo>
                  <a:pt x="7704695" y="9296"/>
                </a:lnTo>
                <a:lnTo>
                  <a:pt x="7742316" y="34655"/>
                </a:lnTo>
                <a:lnTo>
                  <a:pt x="7767675" y="72276"/>
                </a:lnTo>
                <a:lnTo>
                  <a:pt x="7776972" y="118363"/>
                </a:lnTo>
                <a:lnTo>
                  <a:pt x="7776972" y="591819"/>
                </a:lnTo>
                <a:lnTo>
                  <a:pt x="7767675" y="637907"/>
                </a:lnTo>
                <a:lnTo>
                  <a:pt x="7742316" y="675528"/>
                </a:lnTo>
                <a:lnTo>
                  <a:pt x="7704695" y="700887"/>
                </a:lnTo>
                <a:lnTo>
                  <a:pt x="7658608" y="710183"/>
                </a:lnTo>
                <a:lnTo>
                  <a:pt x="118364" y="710183"/>
                </a:lnTo>
                <a:lnTo>
                  <a:pt x="72292" y="700887"/>
                </a:lnTo>
                <a:lnTo>
                  <a:pt x="34669" y="675528"/>
                </a:lnTo>
                <a:lnTo>
                  <a:pt x="9302" y="637907"/>
                </a:lnTo>
                <a:lnTo>
                  <a:pt x="0" y="591819"/>
                </a:lnTo>
                <a:lnTo>
                  <a:pt x="0" y="118363"/>
                </a:lnTo>
                <a:close/>
              </a:path>
            </a:pathLst>
          </a:custGeom>
          <a:ln w="25400">
            <a:solidFill>
              <a:srgbClr val="FFFFFF"/>
            </a:solidFill>
          </a:ln>
        </p:spPr>
        <p:txBody>
          <a:bodyPr wrap="square" lIns="0" tIns="0" rIns="0" bIns="0" rtlCol="0"/>
          <a:lstStyle/>
          <a:p/>
        </p:txBody>
      </p:sp>
      <p:sp>
        <p:nvSpPr>
          <p:cNvPr id="11" name="object 11"/>
          <p:cNvSpPr txBox="1"/>
          <p:nvPr/>
        </p:nvSpPr>
        <p:spPr>
          <a:xfrm>
            <a:off x="2434844" y="4736084"/>
            <a:ext cx="7452995" cy="1016000"/>
          </a:xfrm>
          <a:prstGeom prst="rect">
            <a:avLst/>
          </a:prstGeom>
        </p:spPr>
        <p:txBody>
          <a:bodyPr vert="horz" wrap="square" lIns="0" tIns="12065" rIns="0" bIns="0" rtlCol="0">
            <a:spAutoFit/>
          </a:bodyPr>
          <a:lstStyle/>
          <a:p>
            <a:pPr marL="12700">
              <a:lnSpc>
                <a:spcPct val="100000"/>
              </a:lnSpc>
              <a:spcBef>
                <a:spcPts val="95"/>
              </a:spcBef>
            </a:pPr>
            <a:r>
              <a:rPr sz="1600" spc="-5" dirty="0">
                <a:solidFill>
                  <a:srgbClr val="FFFFFF"/>
                </a:solidFill>
                <a:latin typeface="宋体" panose="02010600030101010101" pitchFamily="2" charset="-122"/>
                <a:cs typeface="宋体" panose="02010600030101010101" pitchFamily="2" charset="-122"/>
              </a:rPr>
              <a:t>外部输入能源的间接排放</a:t>
            </a:r>
            <a:endParaRPr sz="1600">
              <a:latin typeface="宋体" panose="02010600030101010101" pitchFamily="2" charset="-122"/>
              <a:cs typeface="宋体" panose="02010600030101010101" pitchFamily="2" charset="-122"/>
            </a:endParaRPr>
          </a:p>
          <a:p>
            <a:pPr>
              <a:lnSpc>
                <a:spcPct val="100000"/>
              </a:lnSpc>
              <a:spcBef>
                <a:spcPts val="10"/>
              </a:spcBef>
            </a:pPr>
            <a:endParaRPr sz="1800">
              <a:latin typeface="Times New Roman" panose="02020603050405020304"/>
              <a:cs typeface="Times New Roman" panose="02020603050405020304"/>
            </a:endParaRPr>
          </a:p>
          <a:p>
            <a:pPr marL="335915" marR="5080" indent="-172720">
              <a:lnSpc>
                <a:spcPts val="1870"/>
              </a:lnSpc>
            </a:pPr>
            <a:r>
              <a:rPr sz="1600" spc="-5" dirty="0">
                <a:latin typeface="Calibri" panose="020F0502020204030204"/>
                <a:cs typeface="Calibri" panose="020F0502020204030204"/>
              </a:rPr>
              <a:t>a</a:t>
            </a:r>
            <a:r>
              <a:rPr sz="1600" spc="95" dirty="0">
                <a:latin typeface="Calibri" panose="020F0502020204030204"/>
                <a:cs typeface="Calibri" panose="020F0502020204030204"/>
              </a:rPr>
              <a:t>)</a:t>
            </a:r>
            <a:r>
              <a:rPr sz="1600" spc="-5" dirty="0">
                <a:latin typeface="宋体" panose="02010600030101010101" pitchFamily="2" charset="-122"/>
                <a:cs typeface="宋体" panose="02010600030101010101" pitchFamily="2" charset="-122"/>
              </a:rPr>
              <a:t>与组织通过物理网络（蒸汽、供暖</a:t>
            </a:r>
            <a:r>
              <a:rPr sz="1600" spc="5" dirty="0">
                <a:latin typeface="宋体" panose="02010600030101010101" pitchFamily="2" charset="-122"/>
                <a:cs typeface="宋体" panose="02010600030101010101" pitchFamily="2" charset="-122"/>
              </a:rPr>
              <a:t>、</a:t>
            </a:r>
            <a:r>
              <a:rPr sz="1600" spc="-5" dirty="0">
                <a:latin typeface="宋体" panose="02010600030101010101" pitchFamily="2" charset="-122"/>
                <a:cs typeface="宋体" panose="02010600030101010101" pitchFamily="2" charset="-122"/>
              </a:rPr>
              <a:t>制冷</a:t>
            </a:r>
            <a:r>
              <a:rPr sz="1600" spc="5" dirty="0">
                <a:latin typeface="宋体" panose="02010600030101010101" pitchFamily="2" charset="-122"/>
                <a:cs typeface="宋体" panose="02010600030101010101" pitchFamily="2" charset="-122"/>
              </a:rPr>
              <a:t>和</a:t>
            </a:r>
            <a:r>
              <a:rPr sz="1600" spc="-5" dirty="0">
                <a:latin typeface="宋体" panose="02010600030101010101" pitchFamily="2" charset="-122"/>
                <a:cs typeface="宋体" panose="02010600030101010101" pitchFamily="2" charset="-122"/>
              </a:rPr>
              <a:t>压缩</a:t>
            </a:r>
            <a:r>
              <a:rPr sz="1600" spc="5" dirty="0">
                <a:latin typeface="宋体" panose="02010600030101010101" pitchFamily="2" charset="-122"/>
                <a:cs typeface="宋体" panose="02010600030101010101" pitchFamily="2" charset="-122"/>
              </a:rPr>
              <a:t>空</a:t>
            </a:r>
            <a:r>
              <a:rPr sz="1600" spc="-5" dirty="0">
                <a:latin typeface="宋体" panose="02010600030101010101" pitchFamily="2" charset="-122"/>
                <a:cs typeface="宋体" panose="02010600030101010101" pitchFamily="2" charset="-122"/>
              </a:rPr>
              <a:t>气）</a:t>
            </a:r>
            <a:r>
              <a:rPr sz="1600" spc="5" dirty="0">
                <a:latin typeface="宋体" panose="02010600030101010101" pitchFamily="2" charset="-122"/>
                <a:cs typeface="宋体" panose="02010600030101010101" pitchFamily="2" charset="-122"/>
              </a:rPr>
              <a:t>消</a:t>
            </a:r>
            <a:r>
              <a:rPr sz="1600" spc="-5" dirty="0">
                <a:latin typeface="宋体" panose="02010600030101010101" pitchFamily="2" charset="-122"/>
                <a:cs typeface="宋体" panose="02010600030101010101" pitchFamily="2" charset="-122"/>
              </a:rPr>
              <a:t>耗的</a:t>
            </a:r>
            <a:r>
              <a:rPr sz="1600" spc="5" dirty="0">
                <a:latin typeface="宋体" panose="02010600030101010101" pitchFamily="2" charset="-122"/>
                <a:cs typeface="宋体" panose="02010600030101010101" pitchFamily="2" charset="-122"/>
              </a:rPr>
              <a:t>能</a:t>
            </a:r>
            <a:r>
              <a:rPr sz="1600" spc="-5" dirty="0">
                <a:latin typeface="宋体" panose="02010600030101010101" pitchFamily="2" charset="-122"/>
                <a:cs typeface="宋体" panose="02010600030101010101" pitchFamily="2" charset="-122"/>
              </a:rPr>
              <a:t>源的</a:t>
            </a:r>
            <a:r>
              <a:rPr sz="1600" spc="5" dirty="0">
                <a:latin typeface="宋体" panose="02010600030101010101" pitchFamily="2" charset="-122"/>
                <a:cs typeface="宋体" panose="02010600030101010101" pitchFamily="2" charset="-122"/>
              </a:rPr>
              <a:t>生</a:t>
            </a:r>
            <a:r>
              <a:rPr sz="1600" spc="-5" dirty="0">
                <a:latin typeface="宋体" panose="02010600030101010101" pitchFamily="2" charset="-122"/>
                <a:cs typeface="宋体" panose="02010600030101010101" pitchFamily="2" charset="-122"/>
              </a:rPr>
              <a:t>产有</a:t>
            </a:r>
            <a:r>
              <a:rPr sz="1600" spc="5" dirty="0">
                <a:latin typeface="宋体" panose="02010600030101010101" pitchFamily="2" charset="-122"/>
                <a:cs typeface="宋体" panose="02010600030101010101" pitchFamily="2" charset="-122"/>
              </a:rPr>
              <a:t>关</a:t>
            </a:r>
            <a:r>
              <a:rPr sz="1600" spc="-5" dirty="0">
                <a:latin typeface="宋体" panose="02010600030101010101" pitchFamily="2" charset="-122"/>
                <a:cs typeface="宋体" panose="02010600030101010101" pitchFamily="2" charset="-122"/>
              </a:rPr>
              <a:t>的  </a:t>
            </a:r>
            <a:r>
              <a:rPr sz="1600" spc="-5" dirty="0">
                <a:latin typeface="Calibri" panose="020F0502020204030204"/>
                <a:cs typeface="Calibri" panose="020F0502020204030204"/>
              </a:rPr>
              <a:t>GHG</a:t>
            </a:r>
            <a:r>
              <a:rPr sz="1600" spc="-5" dirty="0">
                <a:latin typeface="宋体" panose="02010600030101010101" pitchFamily="2" charset="-122"/>
                <a:cs typeface="宋体" panose="02010600030101010101" pitchFamily="2" charset="-122"/>
              </a:rPr>
              <a:t>排放，不包括电力。</a:t>
            </a:r>
            <a:endParaRPr sz="1600">
              <a:latin typeface="宋体" panose="02010600030101010101" pitchFamily="2" charset="-122"/>
              <a:cs typeface="宋体" panose="02010600030101010101" pitchFamily="2" charset="-122"/>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5064125" y="762126"/>
            <a:ext cx="2064385" cy="505460"/>
          </a:xfrm>
          <a:prstGeom prst="rect">
            <a:avLst/>
          </a:prstGeom>
        </p:spPr>
        <p:txBody>
          <a:bodyPr vert="horz" wrap="square" lIns="0" tIns="13335" rIns="0" bIns="0" rtlCol="0">
            <a:spAutoFit/>
          </a:bodyPr>
          <a:lstStyle/>
          <a:p>
            <a:pPr marL="12700">
              <a:lnSpc>
                <a:spcPct val="100000"/>
              </a:lnSpc>
              <a:spcBef>
                <a:spcPts val="105"/>
              </a:spcBef>
            </a:pPr>
            <a:r>
              <a:rPr spc="-5" dirty="0"/>
              <a:t>电力</a:t>
            </a:r>
            <a:r>
              <a:rPr spc="-10" dirty="0"/>
              <a:t>的</a:t>
            </a:r>
            <a:r>
              <a:rPr dirty="0"/>
              <a:t>处</a:t>
            </a:r>
            <a:r>
              <a:rPr spc="-10" dirty="0"/>
              <a:t>理</a:t>
            </a:r>
            <a:endParaRPr spc="-10" dirty="0"/>
          </a:p>
        </p:txBody>
      </p:sp>
      <p:sp>
        <p:nvSpPr>
          <p:cNvPr id="3" name="object 3"/>
          <p:cNvSpPr/>
          <p:nvPr/>
        </p:nvSpPr>
        <p:spPr>
          <a:xfrm>
            <a:off x="2072640" y="18653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072640" y="2231135"/>
            <a:ext cx="178308" cy="178308"/>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2072640" y="2596895"/>
            <a:ext cx="178308" cy="178308"/>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2072640" y="2982467"/>
            <a:ext cx="178308" cy="178308"/>
          </a:xfrm>
          <a:prstGeom prst="rect">
            <a:avLst/>
          </a:prstGeom>
          <a:blipFill>
            <a:blip r:embed="rId2" cstate="print"/>
            <a:stretch>
              <a:fillRect/>
            </a:stretch>
          </a:blipFill>
        </p:spPr>
        <p:txBody>
          <a:bodyPr wrap="square" lIns="0" tIns="0" rIns="0" bIns="0" rtlCol="0"/>
          <a:lstStyle/>
          <a:p/>
        </p:txBody>
      </p:sp>
      <p:sp>
        <p:nvSpPr>
          <p:cNvPr id="7" name="object 7"/>
          <p:cNvSpPr/>
          <p:nvPr/>
        </p:nvSpPr>
        <p:spPr>
          <a:xfrm>
            <a:off x="2072640" y="3653028"/>
            <a:ext cx="178308" cy="178308"/>
          </a:xfrm>
          <a:prstGeom prst="rect">
            <a:avLst/>
          </a:prstGeom>
          <a:blipFill>
            <a:blip r:embed="rId2" cstate="print"/>
            <a:stretch>
              <a:fillRect/>
            </a:stretch>
          </a:blipFill>
        </p:spPr>
        <p:txBody>
          <a:bodyPr wrap="square" lIns="0" tIns="0" rIns="0" bIns="0" rtlCol="0"/>
          <a:lstStyle/>
          <a:p/>
        </p:txBody>
      </p:sp>
      <p:sp>
        <p:nvSpPr>
          <p:cNvPr id="8" name="object 8"/>
          <p:cNvSpPr/>
          <p:nvPr/>
        </p:nvSpPr>
        <p:spPr>
          <a:xfrm>
            <a:off x="2072640" y="4323588"/>
            <a:ext cx="178308" cy="178307"/>
          </a:xfrm>
          <a:prstGeom prst="rect">
            <a:avLst/>
          </a:prstGeom>
          <a:blipFill>
            <a:blip r:embed="rId2" cstate="print"/>
            <a:stretch>
              <a:fillRect/>
            </a:stretch>
          </a:blipFill>
        </p:spPr>
        <p:txBody>
          <a:bodyPr wrap="square" lIns="0" tIns="0" rIns="0" bIns="0" rtlCol="0"/>
          <a:lstStyle/>
          <a:p/>
        </p:txBody>
      </p:sp>
      <p:sp>
        <p:nvSpPr>
          <p:cNvPr id="9" name="object 9"/>
          <p:cNvSpPr txBox="1"/>
          <p:nvPr/>
        </p:nvSpPr>
        <p:spPr>
          <a:xfrm>
            <a:off x="2403144" y="1713712"/>
            <a:ext cx="7688580" cy="3152775"/>
          </a:xfrm>
          <a:prstGeom prst="rect">
            <a:avLst/>
          </a:prstGeom>
        </p:spPr>
        <p:txBody>
          <a:bodyPr vert="horz" wrap="square" lIns="0" tIns="73660" rIns="0" bIns="0" rtlCol="0">
            <a:spAutoFit/>
          </a:bodyPr>
          <a:lstStyle/>
          <a:p>
            <a:pPr marL="12700">
              <a:lnSpc>
                <a:spcPct val="100000"/>
              </a:lnSpc>
              <a:spcBef>
                <a:spcPts val="580"/>
              </a:spcBef>
            </a:pPr>
            <a:r>
              <a:rPr sz="2000" b="1" spc="5" dirty="0">
                <a:latin typeface="幼圆" panose="02010509060101010101" charset="-122"/>
                <a:cs typeface="幼圆" panose="02010509060101010101" charset="-122"/>
              </a:rPr>
              <a:t>输入电力</a:t>
            </a:r>
            <a:r>
              <a:rPr sz="2000" b="1" spc="-5" dirty="0">
                <a:latin typeface="幼圆" panose="02010509060101010101" charset="-122"/>
                <a:cs typeface="幼圆" panose="02010509060101010101" charset="-122"/>
              </a:rPr>
              <a:t>和组</a:t>
            </a:r>
            <a:r>
              <a:rPr sz="2000" b="1" spc="5" dirty="0">
                <a:latin typeface="幼圆" panose="02010509060101010101" charset="-122"/>
                <a:cs typeface="幼圆" panose="02010509060101010101" charset="-122"/>
              </a:rPr>
              <a:t>织生产的</a:t>
            </a:r>
            <a:r>
              <a:rPr sz="2000" b="1" spc="-5" dirty="0">
                <a:latin typeface="幼圆" panose="02010509060101010101" charset="-122"/>
                <a:cs typeface="幼圆" panose="02010509060101010101" charset="-122"/>
              </a:rPr>
              <a:t>输出</a:t>
            </a:r>
            <a:r>
              <a:rPr sz="2000" b="1" spc="5" dirty="0">
                <a:latin typeface="幼圆" panose="02010509060101010101" charset="-122"/>
                <a:cs typeface="幼圆" panose="02010509060101010101" charset="-122"/>
              </a:rPr>
              <a:t>电</a:t>
            </a:r>
            <a:r>
              <a:rPr sz="2000" b="1" spc="-5" dirty="0">
                <a:latin typeface="幼圆" panose="02010509060101010101" charset="-122"/>
                <a:cs typeface="幼圆" panose="02010509060101010101" charset="-122"/>
              </a:rPr>
              <a:t>力</a:t>
            </a:r>
            <a:endParaRPr sz="2000">
              <a:latin typeface="幼圆" panose="02010509060101010101" charset="-122"/>
              <a:cs typeface="幼圆" panose="02010509060101010101" charset="-122"/>
            </a:endParaRPr>
          </a:p>
          <a:p>
            <a:pPr marL="12700" marR="1793240">
              <a:lnSpc>
                <a:spcPct val="120000"/>
              </a:lnSpc>
            </a:pPr>
            <a:r>
              <a:rPr sz="2000" b="1" spc="5" dirty="0">
                <a:latin typeface="幼圆" panose="02010509060101010101" charset="-122"/>
                <a:cs typeface="幼圆" panose="02010509060101010101" charset="-122"/>
              </a:rPr>
              <a:t>同样适用</a:t>
            </a:r>
            <a:r>
              <a:rPr sz="2000" b="1" spc="-5" dirty="0">
                <a:latin typeface="幼圆" panose="02010509060101010101" charset="-122"/>
                <a:cs typeface="幼圆" panose="02010509060101010101" charset="-122"/>
              </a:rPr>
              <a:t>于输</a:t>
            </a:r>
            <a:r>
              <a:rPr sz="2000" b="1" spc="5" dirty="0">
                <a:latin typeface="幼圆" panose="02010509060101010101" charset="-122"/>
                <a:cs typeface="幼圆" panose="02010509060101010101" charset="-122"/>
              </a:rPr>
              <a:t>入和输出</a:t>
            </a:r>
            <a:r>
              <a:rPr sz="2000" b="1" spc="-5" dirty="0">
                <a:latin typeface="幼圆" panose="02010509060101010101" charset="-122"/>
                <a:cs typeface="幼圆" panose="02010509060101010101" charset="-122"/>
              </a:rPr>
              <a:t>供暖</a:t>
            </a:r>
            <a:r>
              <a:rPr sz="2000" b="1" spc="5" dirty="0">
                <a:latin typeface="幼圆" panose="02010509060101010101" charset="-122"/>
                <a:cs typeface="幼圆" panose="02010509060101010101" charset="-122"/>
              </a:rPr>
              <a:t>、蒸汽、</a:t>
            </a:r>
            <a:r>
              <a:rPr sz="2000" b="1" spc="-5" dirty="0">
                <a:latin typeface="幼圆" panose="02010509060101010101" charset="-122"/>
                <a:cs typeface="幼圆" panose="02010509060101010101" charset="-122"/>
              </a:rPr>
              <a:t>制冷</a:t>
            </a:r>
            <a:r>
              <a:rPr sz="2000" b="1" spc="5" dirty="0">
                <a:latin typeface="幼圆" panose="02010509060101010101" charset="-122"/>
                <a:cs typeface="幼圆" panose="02010509060101010101" charset="-122"/>
              </a:rPr>
              <a:t>和压缩空</a:t>
            </a:r>
            <a:r>
              <a:rPr sz="2000" b="1" spc="-5" dirty="0">
                <a:latin typeface="幼圆" panose="02010509060101010101" charset="-122"/>
                <a:cs typeface="幼圆" panose="02010509060101010101" charset="-122"/>
              </a:rPr>
              <a:t>气 </a:t>
            </a:r>
            <a:r>
              <a:rPr sz="2000" b="1" spc="5" dirty="0">
                <a:latin typeface="幼圆" panose="02010509060101010101" charset="-122"/>
                <a:cs typeface="幼圆" panose="02010509060101010101" charset="-122"/>
              </a:rPr>
              <a:t>基于位置</a:t>
            </a:r>
            <a:r>
              <a:rPr sz="2000" b="1" spc="-5" dirty="0">
                <a:latin typeface="幼圆" panose="02010509060101010101" charset="-122"/>
                <a:cs typeface="幼圆" panose="02010509060101010101" charset="-122"/>
              </a:rPr>
              <a:t>的方法</a:t>
            </a:r>
            <a:endParaRPr sz="2000">
              <a:latin typeface="幼圆" panose="02010509060101010101" charset="-122"/>
              <a:cs typeface="幼圆" panose="02010509060101010101" charset="-122"/>
            </a:endParaRPr>
          </a:p>
          <a:p>
            <a:pPr marL="12700">
              <a:lnSpc>
                <a:spcPts val="2325"/>
              </a:lnSpc>
              <a:spcBef>
                <a:spcPts val="635"/>
              </a:spcBef>
            </a:pPr>
            <a:r>
              <a:rPr sz="2000" b="1" dirty="0">
                <a:latin typeface="幼圆" panose="02010509060101010101" charset="-122"/>
                <a:cs typeface="幼圆" panose="02010509060101010101" charset="-122"/>
              </a:rPr>
              <a:t>相关电网</a:t>
            </a:r>
            <a:r>
              <a:rPr sz="2000" b="1" spc="-5" dirty="0">
                <a:latin typeface="幼圆" panose="02010509060101010101" charset="-122"/>
                <a:cs typeface="幼圆" panose="02010509060101010101" charset="-122"/>
              </a:rPr>
              <a:t>的排放</a:t>
            </a:r>
            <a:r>
              <a:rPr sz="2000" b="1" spc="5" dirty="0">
                <a:latin typeface="幼圆" panose="02010509060101010101" charset="-122"/>
                <a:cs typeface="幼圆" panose="02010509060101010101" charset="-122"/>
              </a:rPr>
              <a:t>因</a:t>
            </a:r>
            <a:r>
              <a:rPr sz="2000" b="1" dirty="0">
                <a:latin typeface="幼圆" panose="02010509060101010101" charset="-122"/>
                <a:cs typeface="幼圆" panose="02010509060101010101" charset="-122"/>
              </a:rPr>
              <a:t>子，</a:t>
            </a:r>
            <a:r>
              <a:rPr sz="2000" b="1" spc="-5" dirty="0">
                <a:latin typeface="幼圆" panose="02010509060101010101" charset="-122"/>
                <a:cs typeface="幼圆" panose="02010509060101010101" charset="-122"/>
              </a:rPr>
              <a:t>即专用</a:t>
            </a:r>
            <a:r>
              <a:rPr sz="2000" b="1" spc="5" dirty="0">
                <a:latin typeface="幼圆" panose="02010509060101010101" charset="-122"/>
                <a:cs typeface="幼圆" panose="02010509060101010101" charset="-122"/>
              </a:rPr>
              <a:t>输</a:t>
            </a:r>
            <a:r>
              <a:rPr sz="2000" b="1" dirty="0">
                <a:latin typeface="幼圆" panose="02010509060101010101" charset="-122"/>
                <a:cs typeface="幼圆" panose="02010509060101010101" charset="-122"/>
              </a:rPr>
              <a:t>电线</a:t>
            </a:r>
            <a:r>
              <a:rPr sz="2000" b="1" spc="-5" dirty="0">
                <a:latin typeface="幼圆" panose="02010509060101010101" charset="-122"/>
                <a:cs typeface="幼圆" panose="02010509060101010101" charset="-122"/>
              </a:rPr>
              <a:t>路、本</a:t>
            </a:r>
            <a:r>
              <a:rPr sz="2000" b="1" spc="5" dirty="0">
                <a:latin typeface="幼圆" panose="02010509060101010101" charset="-122"/>
                <a:cs typeface="幼圆" panose="02010509060101010101" charset="-122"/>
              </a:rPr>
              <a:t>地</a:t>
            </a:r>
            <a:r>
              <a:rPr sz="2000" b="1" dirty="0">
                <a:latin typeface="幼圆" panose="02010509060101010101" charset="-122"/>
                <a:cs typeface="幼圆" panose="02010509060101010101" charset="-122"/>
              </a:rPr>
              <a:t>、区</a:t>
            </a:r>
            <a:r>
              <a:rPr sz="2000" b="1" spc="-5" dirty="0">
                <a:latin typeface="幼圆" panose="02010509060101010101" charset="-122"/>
                <a:cs typeface="幼圆" panose="02010509060101010101" charset="-122"/>
              </a:rPr>
              <a:t>域或国</a:t>
            </a:r>
            <a:r>
              <a:rPr sz="2000" b="1" spc="5" dirty="0">
                <a:latin typeface="幼圆" panose="02010509060101010101" charset="-122"/>
                <a:cs typeface="幼圆" panose="02010509060101010101" charset="-122"/>
              </a:rPr>
              <a:t>家</a:t>
            </a:r>
            <a:r>
              <a:rPr sz="2000" b="1" dirty="0">
                <a:latin typeface="幼圆" panose="02010509060101010101" charset="-122"/>
                <a:cs typeface="幼圆" panose="02010509060101010101" charset="-122"/>
              </a:rPr>
              <a:t>电网</a:t>
            </a:r>
            <a:r>
              <a:rPr sz="2000" b="1" spc="-5" dirty="0">
                <a:latin typeface="幼圆" panose="02010509060101010101" charset="-122"/>
                <a:cs typeface="幼圆" panose="02010509060101010101" charset="-122"/>
              </a:rPr>
              <a:t>平均</a:t>
            </a:r>
            <a:endParaRPr sz="2000">
              <a:latin typeface="幼圆" panose="02010509060101010101" charset="-122"/>
              <a:cs typeface="幼圆" panose="02010509060101010101" charset="-122"/>
            </a:endParaRPr>
          </a:p>
          <a:p>
            <a:pPr marL="12700">
              <a:lnSpc>
                <a:spcPts val="2325"/>
              </a:lnSpc>
            </a:pPr>
            <a:r>
              <a:rPr sz="2000" b="1" spc="5" dirty="0">
                <a:latin typeface="幼圆" panose="02010509060101010101" charset="-122"/>
                <a:cs typeface="幼圆" panose="02010509060101010101" charset="-122"/>
              </a:rPr>
              <a:t>排放因子。</a:t>
            </a:r>
            <a:endParaRPr sz="2000">
              <a:latin typeface="幼圆" panose="02010509060101010101" charset="-122"/>
              <a:cs typeface="幼圆" panose="02010509060101010101" charset="-122"/>
            </a:endParaRPr>
          </a:p>
          <a:p>
            <a:pPr marL="12700" marR="6985">
              <a:lnSpc>
                <a:spcPts val="2240"/>
              </a:lnSpc>
              <a:spcBef>
                <a:spcPts val="845"/>
              </a:spcBef>
            </a:pPr>
            <a:r>
              <a:rPr sz="2000" b="1" spc="5" dirty="0">
                <a:latin typeface="幼圆" panose="02010509060101010101" charset="-122"/>
                <a:cs typeface="幼圆" panose="02010509060101010101" charset="-122"/>
              </a:rPr>
              <a:t>电网平均</a:t>
            </a:r>
            <a:r>
              <a:rPr sz="2000" b="1" spc="-5" dirty="0">
                <a:latin typeface="幼圆" panose="02010509060101010101" charset="-122"/>
                <a:cs typeface="幼圆" panose="02010509060101010101" charset="-122"/>
              </a:rPr>
              <a:t>排放</a:t>
            </a:r>
            <a:r>
              <a:rPr sz="2000" b="1" spc="5" dirty="0">
                <a:latin typeface="幼圆" panose="02010509060101010101" charset="-122"/>
                <a:cs typeface="幼圆" panose="02010509060101010101" charset="-122"/>
              </a:rPr>
              <a:t>因子应取</a:t>
            </a:r>
            <a:r>
              <a:rPr sz="2000" b="1" spc="-5" dirty="0">
                <a:latin typeface="幼圆" panose="02010509060101010101" charset="-122"/>
                <a:cs typeface="幼圆" panose="02010509060101010101" charset="-122"/>
              </a:rPr>
              <a:t>自报</a:t>
            </a:r>
            <a:r>
              <a:rPr sz="2000" b="1" spc="5" dirty="0">
                <a:latin typeface="幼圆" panose="02010509060101010101" charset="-122"/>
                <a:cs typeface="幼圆" panose="02010509060101010101" charset="-122"/>
              </a:rPr>
              <a:t>告的排放</a:t>
            </a:r>
            <a:r>
              <a:rPr sz="2000" b="1" spc="-5" dirty="0">
                <a:latin typeface="幼圆" panose="02010509060101010101" charset="-122"/>
                <a:cs typeface="幼圆" panose="02010509060101010101" charset="-122"/>
              </a:rPr>
              <a:t>年份</a:t>
            </a:r>
            <a:r>
              <a:rPr sz="2000" b="1" spc="5" dirty="0">
                <a:latin typeface="幼圆" panose="02010509060101010101" charset="-122"/>
                <a:cs typeface="幼圆" panose="02010509060101010101" charset="-122"/>
              </a:rPr>
              <a:t>（如有）</a:t>
            </a:r>
            <a:r>
              <a:rPr sz="2000" b="1" spc="-5" dirty="0">
                <a:latin typeface="幼圆" panose="02010509060101010101" charset="-122"/>
                <a:cs typeface="幼圆" panose="02010509060101010101" charset="-122"/>
              </a:rPr>
              <a:t>，或</a:t>
            </a:r>
            <a:r>
              <a:rPr sz="2000" b="1" spc="5" dirty="0">
                <a:latin typeface="幼圆" panose="02010509060101010101" charset="-122"/>
                <a:cs typeface="幼圆" panose="02010509060101010101" charset="-122"/>
              </a:rPr>
              <a:t>者取自最</a:t>
            </a:r>
            <a:r>
              <a:rPr sz="2000" b="1" spc="-5" dirty="0">
                <a:latin typeface="幼圆" panose="02010509060101010101" charset="-122"/>
                <a:cs typeface="幼圆" panose="02010509060101010101" charset="-122"/>
              </a:rPr>
              <a:t>近一 </a:t>
            </a:r>
            <a:r>
              <a:rPr sz="2000" b="1" spc="5" dirty="0">
                <a:latin typeface="幼圆" panose="02010509060101010101" charset="-122"/>
                <a:cs typeface="幼圆" panose="02010509060101010101" charset="-122"/>
              </a:rPr>
              <a:t>年（如无</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12700">
              <a:lnSpc>
                <a:spcPts val="2325"/>
              </a:lnSpc>
              <a:spcBef>
                <a:spcPts val="590"/>
              </a:spcBef>
            </a:pPr>
            <a:r>
              <a:rPr sz="2000" b="1" dirty="0">
                <a:latin typeface="幼圆" panose="02010509060101010101" charset="-122"/>
                <a:cs typeface="幼圆" panose="02010509060101010101" charset="-122"/>
              </a:rPr>
              <a:t>消耗的输</a:t>
            </a:r>
            <a:r>
              <a:rPr sz="2000" b="1" spc="-5" dirty="0">
                <a:latin typeface="幼圆" panose="02010509060101010101" charset="-122"/>
                <a:cs typeface="幼圆" panose="02010509060101010101" charset="-122"/>
              </a:rPr>
              <a:t>入电力</a:t>
            </a:r>
            <a:r>
              <a:rPr sz="2000" b="1" spc="5" dirty="0">
                <a:latin typeface="幼圆" panose="02010509060101010101" charset="-122"/>
                <a:cs typeface="幼圆" panose="02010509060101010101" charset="-122"/>
              </a:rPr>
              <a:t>的</a:t>
            </a:r>
            <a:r>
              <a:rPr sz="2000" b="1" dirty="0">
                <a:latin typeface="幼圆" panose="02010509060101010101" charset="-122"/>
                <a:cs typeface="幼圆" panose="02010509060101010101" charset="-122"/>
              </a:rPr>
              <a:t>电网</a:t>
            </a:r>
            <a:r>
              <a:rPr sz="2000" b="1" spc="-5" dirty="0">
                <a:latin typeface="幼圆" panose="02010509060101010101" charset="-122"/>
                <a:cs typeface="幼圆" panose="02010509060101010101" charset="-122"/>
              </a:rPr>
              <a:t>平均排</a:t>
            </a:r>
            <a:r>
              <a:rPr sz="2000" b="1" spc="5" dirty="0">
                <a:latin typeface="幼圆" panose="02010509060101010101" charset="-122"/>
                <a:cs typeface="幼圆" panose="02010509060101010101" charset="-122"/>
              </a:rPr>
              <a:t>放</a:t>
            </a:r>
            <a:r>
              <a:rPr sz="2000" b="1" dirty="0">
                <a:latin typeface="幼圆" panose="02010509060101010101" charset="-122"/>
                <a:cs typeface="幼圆" panose="02010509060101010101" charset="-122"/>
              </a:rPr>
              <a:t>因子</a:t>
            </a:r>
            <a:r>
              <a:rPr sz="2000" b="1" spc="-5" dirty="0">
                <a:latin typeface="幼圆" panose="02010509060101010101" charset="-122"/>
                <a:cs typeface="幼圆" panose="02010509060101010101" charset="-122"/>
              </a:rPr>
              <a:t>应以所</a:t>
            </a:r>
            <a:r>
              <a:rPr sz="2000" b="1" spc="5" dirty="0">
                <a:latin typeface="幼圆" panose="02010509060101010101" charset="-122"/>
                <a:cs typeface="幼圆" panose="02010509060101010101" charset="-122"/>
              </a:rPr>
              <a:t>属</a:t>
            </a:r>
            <a:r>
              <a:rPr sz="2000" b="1" dirty="0">
                <a:latin typeface="幼圆" panose="02010509060101010101" charset="-122"/>
                <a:cs typeface="幼圆" panose="02010509060101010101" charset="-122"/>
              </a:rPr>
              <a:t>电网</a:t>
            </a:r>
            <a:r>
              <a:rPr sz="2000" b="1" spc="-5" dirty="0">
                <a:latin typeface="幼圆" panose="02010509060101010101" charset="-122"/>
                <a:cs typeface="幼圆" panose="02010509060101010101" charset="-122"/>
              </a:rPr>
              <a:t>的混合</a:t>
            </a:r>
            <a:r>
              <a:rPr sz="2000" b="1" spc="5" dirty="0">
                <a:latin typeface="幼圆" panose="02010509060101010101" charset="-122"/>
                <a:cs typeface="幼圆" panose="02010509060101010101" charset="-122"/>
              </a:rPr>
              <a:t>电</a:t>
            </a:r>
            <a:r>
              <a:rPr sz="2000" b="1" dirty="0">
                <a:latin typeface="幼圆" panose="02010509060101010101" charset="-122"/>
                <a:cs typeface="幼圆" panose="02010509060101010101" charset="-122"/>
              </a:rPr>
              <a:t>力的</a:t>
            </a:r>
            <a:r>
              <a:rPr sz="2000" b="1" spc="-5" dirty="0">
                <a:latin typeface="幼圆" panose="02010509060101010101" charset="-122"/>
                <a:cs typeface="幼圆" panose="02010509060101010101" charset="-122"/>
              </a:rPr>
              <a:t>平均</a:t>
            </a:r>
            <a:endParaRPr sz="2000">
              <a:latin typeface="幼圆" panose="02010509060101010101" charset="-122"/>
              <a:cs typeface="幼圆" panose="02010509060101010101" charset="-122"/>
            </a:endParaRPr>
          </a:p>
          <a:p>
            <a:pPr marL="12700">
              <a:lnSpc>
                <a:spcPts val="2325"/>
              </a:lnSpc>
            </a:pPr>
            <a:r>
              <a:rPr sz="2000" b="1" spc="5" dirty="0">
                <a:latin typeface="幼圆" panose="02010509060101010101" charset="-122"/>
                <a:cs typeface="幼圆" panose="02010509060101010101" charset="-122"/>
              </a:rPr>
              <a:t>消耗为基</a:t>
            </a:r>
            <a:r>
              <a:rPr sz="2000" b="1" spc="-5" dirty="0">
                <a:latin typeface="幼圆" panose="02010509060101010101" charset="-122"/>
                <a:cs typeface="幼圆" panose="02010509060101010101" charset="-122"/>
              </a:rPr>
              <a:t>准。</a:t>
            </a:r>
            <a:endParaRPr sz="2000">
              <a:latin typeface="幼圆" panose="02010509060101010101" charset="-122"/>
              <a:cs typeface="幼圆" panose="02010509060101010101" charset="-122"/>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5063490" y="1333626"/>
            <a:ext cx="2064385" cy="505460"/>
          </a:xfrm>
          <a:prstGeom prst="rect">
            <a:avLst/>
          </a:prstGeom>
        </p:spPr>
        <p:txBody>
          <a:bodyPr vert="horz" wrap="square" lIns="0" tIns="13335" rIns="0" bIns="0" rtlCol="0">
            <a:spAutoFit/>
          </a:bodyPr>
          <a:lstStyle/>
          <a:p>
            <a:pPr marL="12700">
              <a:lnSpc>
                <a:spcPct val="100000"/>
              </a:lnSpc>
              <a:spcBef>
                <a:spcPts val="105"/>
              </a:spcBef>
            </a:pPr>
            <a:r>
              <a:rPr spc="-5" dirty="0"/>
              <a:t>电力</a:t>
            </a:r>
            <a:r>
              <a:rPr spc="-10" dirty="0"/>
              <a:t>的</a:t>
            </a:r>
            <a:r>
              <a:rPr dirty="0"/>
              <a:t>处</a:t>
            </a:r>
            <a:r>
              <a:rPr spc="-10" dirty="0"/>
              <a:t>理</a:t>
            </a:r>
            <a:endParaRPr spc="-10" dirty="0"/>
          </a:p>
        </p:txBody>
      </p:sp>
      <p:sp>
        <p:nvSpPr>
          <p:cNvPr id="3" name="object 3"/>
          <p:cNvSpPr/>
          <p:nvPr/>
        </p:nvSpPr>
        <p:spPr>
          <a:xfrm>
            <a:off x="2072640" y="24749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29839" y="2827020"/>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529839" y="3156204"/>
            <a:ext cx="152400" cy="160020"/>
          </a:xfrm>
          <a:prstGeom prst="rect">
            <a:avLst/>
          </a:prstGeom>
          <a:blipFill>
            <a:blip r:embed="rId3" cstate="print"/>
            <a:stretch>
              <a:fillRect/>
            </a:stretch>
          </a:blipFill>
        </p:spPr>
        <p:txBody>
          <a:bodyPr wrap="square" lIns="0" tIns="0" rIns="0" bIns="0" rtlCol="0"/>
          <a:lstStyle/>
          <a:p/>
        </p:txBody>
      </p:sp>
      <p:sp>
        <p:nvSpPr>
          <p:cNvPr id="6" name="object 6"/>
          <p:cNvSpPr/>
          <p:nvPr/>
        </p:nvSpPr>
        <p:spPr>
          <a:xfrm>
            <a:off x="2072640" y="4158996"/>
            <a:ext cx="178308" cy="178308"/>
          </a:xfrm>
          <a:prstGeom prst="rect">
            <a:avLst/>
          </a:prstGeom>
          <a:blipFill>
            <a:blip r:embed="rId2" cstate="print"/>
            <a:stretch>
              <a:fillRect/>
            </a:stretch>
          </a:blipFill>
        </p:spPr>
        <p:txBody>
          <a:bodyPr wrap="square" lIns="0" tIns="0" rIns="0" bIns="0" rtlCol="0"/>
          <a:lstStyle/>
          <a:p/>
        </p:txBody>
      </p:sp>
      <p:sp>
        <p:nvSpPr>
          <p:cNvPr id="7" name="object 7"/>
          <p:cNvSpPr txBox="1"/>
          <p:nvPr/>
        </p:nvSpPr>
        <p:spPr>
          <a:xfrm>
            <a:off x="2403144" y="2321563"/>
            <a:ext cx="7686675" cy="2397125"/>
          </a:xfrm>
          <a:prstGeom prst="rect">
            <a:avLst/>
          </a:prstGeom>
        </p:spPr>
        <p:txBody>
          <a:bodyPr vert="horz" wrap="square" lIns="0" tIns="74930" rIns="0" bIns="0" rtlCol="0">
            <a:spAutoFit/>
          </a:bodyPr>
          <a:lstStyle/>
          <a:p>
            <a:pPr marL="12700">
              <a:lnSpc>
                <a:spcPct val="100000"/>
              </a:lnSpc>
              <a:spcBef>
                <a:spcPts val="590"/>
              </a:spcBef>
            </a:pPr>
            <a:r>
              <a:rPr sz="2000" b="1" spc="5" dirty="0">
                <a:latin typeface="幼圆" panose="02010509060101010101" charset="-122"/>
                <a:cs typeface="幼圆" panose="02010509060101010101" charset="-122"/>
              </a:rPr>
              <a:t>排放因子</a:t>
            </a:r>
            <a:r>
              <a:rPr sz="2000" b="1" spc="-5" dirty="0">
                <a:latin typeface="幼圆" panose="02010509060101010101" charset="-122"/>
                <a:cs typeface="幼圆" panose="02010509060101010101" charset="-122"/>
              </a:rPr>
              <a:t>还可</a:t>
            </a:r>
            <a:r>
              <a:rPr sz="2000" b="1" spc="5" dirty="0">
                <a:latin typeface="幼圆" panose="02010509060101010101" charset="-122"/>
                <a:cs typeface="幼圆" panose="02010509060101010101" charset="-122"/>
              </a:rPr>
              <a:t>能包括与</a:t>
            </a:r>
            <a:r>
              <a:rPr sz="2000" b="1" spc="-5" dirty="0">
                <a:latin typeface="幼圆" panose="02010509060101010101" charset="-122"/>
                <a:cs typeface="幼圆" panose="02010509060101010101" charset="-122"/>
              </a:rPr>
              <a:t>发电</a:t>
            </a:r>
            <a:r>
              <a:rPr sz="2000" b="1" spc="5" dirty="0">
                <a:latin typeface="幼圆" panose="02010509060101010101" charset="-122"/>
                <a:cs typeface="幼圆" panose="02010509060101010101" charset="-122"/>
              </a:rPr>
              <a:t>相关的其</a:t>
            </a:r>
            <a:r>
              <a:rPr sz="2000" b="1" spc="-5" dirty="0">
                <a:latin typeface="幼圆" panose="02010509060101010101" charset="-122"/>
                <a:cs typeface="幼圆" panose="02010509060101010101" charset="-122"/>
              </a:rPr>
              <a:t>他间</a:t>
            </a:r>
            <a:r>
              <a:rPr sz="2000" b="1" spc="5" dirty="0">
                <a:latin typeface="幼圆" panose="02010509060101010101" charset="-122"/>
                <a:cs typeface="幼圆" panose="02010509060101010101" charset="-122"/>
              </a:rPr>
              <a:t>接排放，</a:t>
            </a:r>
            <a:r>
              <a:rPr sz="2000" b="1" spc="-5" dirty="0">
                <a:latin typeface="幼圆" panose="02010509060101010101" charset="-122"/>
                <a:cs typeface="幼圆" panose="02010509060101010101" charset="-122"/>
              </a:rPr>
              <a:t>例如：</a:t>
            </a:r>
            <a:endParaRPr sz="2000">
              <a:latin typeface="幼圆" panose="02010509060101010101" charset="-122"/>
              <a:cs typeface="幼圆" panose="02010509060101010101" charset="-122"/>
            </a:endParaRPr>
          </a:p>
          <a:p>
            <a:pPr marL="413385">
              <a:lnSpc>
                <a:spcPct val="100000"/>
              </a:lnSpc>
              <a:spcBef>
                <a:spcPts val="440"/>
              </a:spcBef>
            </a:pPr>
            <a:r>
              <a:rPr sz="1800" dirty="0">
                <a:latin typeface="幼圆" panose="02010509060101010101" charset="-122"/>
                <a:cs typeface="幼圆" panose="02010509060101010101" charset="-122"/>
              </a:rPr>
              <a:t>输电和配电损失；</a:t>
            </a:r>
            <a:endParaRPr sz="1800">
              <a:latin typeface="幼圆" panose="02010509060101010101" charset="-122"/>
              <a:cs typeface="幼圆" panose="02010509060101010101" charset="-122"/>
            </a:endParaRPr>
          </a:p>
          <a:p>
            <a:pPr marL="413385" marR="88265">
              <a:lnSpc>
                <a:spcPct val="100000"/>
              </a:lnSpc>
              <a:spcBef>
                <a:spcPts val="435"/>
              </a:spcBef>
            </a:pPr>
            <a:r>
              <a:rPr sz="1800" dirty="0">
                <a:latin typeface="幼圆" panose="02010509060101010101" charset="-122"/>
                <a:cs typeface="幼圆" panose="02010509060101010101" charset="-122"/>
              </a:rPr>
              <a:t>发电相关的其他寿命周期过程，例如燃料的提取、运输和加工，</a:t>
            </a:r>
            <a:r>
              <a:rPr sz="1800" spc="10" dirty="0">
                <a:latin typeface="幼圆" panose="02010509060101010101" charset="-122"/>
                <a:cs typeface="幼圆" panose="02010509060101010101" charset="-122"/>
              </a:rPr>
              <a:t>和</a:t>
            </a:r>
            <a:r>
              <a:rPr sz="1800" dirty="0">
                <a:latin typeface="Calibri" panose="020F0502020204030204"/>
                <a:cs typeface="Calibri" panose="020F0502020204030204"/>
              </a:rPr>
              <a:t>/</a:t>
            </a:r>
            <a:r>
              <a:rPr sz="1800" dirty="0">
                <a:latin typeface="幼圆" panose="02010509060101010101" charset="-122"/>
                <a:cs typeface="幼圆" panose="02010509060101010101" charset="-122"/>
              </a:rPr>
              <a:t>或发 电设备的生产相关的过程。</a:t>
            </a:r>
            <a:endParaRPr sz="1800">
              <a:latin typeface="幼圆" panose="02010509060101010101" charset="-122"/>
              <a:cs typeface="幼圆" panose="02010509060101010101" charset="-122"/>
            </a:endParaRPr>
          </a:p>
          <a:p>
            <a:pPr>
              <a:lnSpc>
                <a:spcPct val="100000"/>
              </a:lnSpc>
            </a:pPr>
            <a:endParaRPr sz="1800">
              <a:latin typeface="Times New Roman" panose="02020603050405020304"/>
              <a:cs typeface="Times New Roman" panose="02020603050405020304"/>
            </a:endParaRPr>
          </a:p>
          <a:p>
            <a:pPr>
              <a:lnSpc>
                <a:spcPct val="100000"/>
              </a:lnSpc>
              <a:spcBef>
                <a:spcPts val="35"/>
              </a:spcBef>
            </a:pPr>
            <a:endParaRPr sz="1400">
              <a:latin typeface="Times New Roman" panose="02020603050405020304"/>
              <a:cs typeface="Times New Roman" panose="02020603050405020304"/>
            </a:endParaRPr>
          </a:p>
          <a:p>
            <a:pPr marL="12700" marR="5080">
              <a:lnSpc>
                <a:spcPts val="2240"/>
              </a:lnSpc>
            </a:pPr>
            <a:r>
              <a:rPr sz="2000" b="1" spc="5" dirty="0">
                <a:latin typeface="幼圆" panose="02010509060101010101" charset="-122"/>
                <a:cs typeface="幼圆" panose="02010509060101010101" charset="-122"/>
              </a:rPr>
              <a:t>这些纳入</a:t>
            </a:r>
            <a:r>
              <a:rPr sz="2000" b="1" spc="-5" dirty="0">
                <a:latin typeface="幼圆" panose="02010509060101010101" charset="-122"/>
                <a:cs typeface="幼圆" panose="02010509060101010101" charset="-122"/>
              </a:rPr>
              <a:t>的间</a:t>
            </a:r>
            <a:r>
              <a:rPr sz="2000" b="1" spc="5" dirty="0">
                <a:latin typeface="幼圆" panose="02010509060101010101" charset="-122"/>
                <a:cs typeface="幼圆" panose="02010509060101010101" charset="-122"/>
              </a:rPr>
              <a:t>接排放（</a:t>
            </a:r>
            <a:r>
              <a:rPr sz="2000" b="1" spc="-5" dirty="0">
                <a:latin typeface="幼圆" panose="02010509060101010101" charset="-122"/>
                <a:cs typeface="幼圆" panose="02010509060101010101" charset="-122"/>
              </a:rPr>
              <a:t>能源</a:t>
            </a:r>
            <a:r>
              <a:rPr sz="2000" b="1" spc="5" dirty="0">
                <a:latin typeface="幼圆" panose="02010509060101010101" charset="-122"/>
                <a:cs typeface="幼圆" panose="02010509060101010101" charset="-122"/>
              </a:rPr>
              <a:t>间接排放</a:t>
            </a:r>
            <a:r>
              <a:rPr sz="2000" b="1" spc="-5" dirty="0">
                <a:latin typeface="幼圆" panose="02010509060101010101" charset="-122"/>
                <a:cs typeface="幼圆" panose="02010509060101010101" charset="-122"/>
              </a:rPr>
              <a:t>）应</a:t>
            </a:r>
            <a:r>
              <a:rPr sz="2000" b="1" spc="5" dirty="0">
                <a:latin typeface="幼圆" panose="02010509060101010101" charset="-122"/>
                <a:cs typeface="幼圆" panose="02010509060101010101" charset="-122"/>
              </a:rPr>
              <a:t>单独进行</a:t>
            </a:r>
            <a:r>
              <a:rPr sz="2000" b="1" spc="-5" dirty="0">
                <a:latin typeface="幼圆" panose="02010509060101010101" charset="-122"/>
                <a:cs typeface="幼圆" panose="02010509060101010101" charset="-122"/>
              </a:rPr>
              <a:t>量化</a:t>
            </a:r>
            <a:r>
              <a:rPr sz="2000" b="1" spc="5" dirty="0">
                <a:latin typeface="幼圆" panose="02010509060101010101" charset="-122"/>
                <a:cs typeface="幼圆" panose="02010509060101010101" charset="-122"/>
              </a:rPr>
              <a:t>和报告，</a:t>
            </a:r>
            <a:r>
              <a:rPr sz="2000" b="1" spc="-5" dirty="0">
                <a:latin typeface="幼圆" panose="02010509060101010101" charset="-122"/>
                <a:cs typeface="幼圆" panose="02010509060101010101" charset="-122"/>
              </a:rPr>
              <a:t>并形 </a:t>
            </a:r>
            <a:r>
              <a:rPr sz="2000" b="1" spc="5" dirty="0">
                <a:latin typeface="幼圆" panose="02010509060101010101" charset="-122"/>
                <a:cs typeface="幼圆" panose="02010509060101010101" charset="-122"/>
              </a:rPr>
              <a:t>成文件</a:t>
            </a:r>
            <a:endParaRPr sz="2000">
              <a:latin typeface="幼圆" panose="02010509060101010101" charset="-122"/>
              <a:cs typeface="幼圆" panose="02010509060101010101" charset="-122"/>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5029200" y="838326"/>
            <a:ext cx="2064385" cy="505460"/>
          </a:xfrm>
          <a:prstGeom prst="rect">
            <a:avLst/>
          </a:prstGeom>
        </p:spPr>
        <p:txBody>
          <a:bodyPr vert="horz" wrap="square" lIns="0" tIns="13335" rIns="0" bIns="0" rtlCol="0">
            <a:spAutoFit/>
          </a:bodyPr>
          <a:lstStyle/>
          <a:p>
            <a:pPr marL="12700">
              <a:lnSpc>
                <a:spcPct val="100000"/>
              </a:lnSpc>
              <a:spcBef>
                <a:spcPts val="105"/>
              </a:spcBef>
            </a:pPr>
            <a:r>
              <a:rPr spc="-5" dirty="0"/>
              <a:t>电力</a:t>
            </a:r>
            <a:r>
              <a:rPr spc="-10" dirty="0"/>
              <a:t>的</a:t>
            </a:r>
            <a:r>
              <a:rPr dirty="0"/>
              <a:t>处</a:t>
            </a:r>
            <a:r>
              <a:rPr spc="-10" dirty="0"/>
              <a:t>理</a:t>
            </a:r>
            <a:endParaRPr spc="-10" dirty="0"/>
          </a:p>
        </p:txBody>
      </p:sp>
      <p:sp>
        <p:nvSpPr>
          <p:cNvPr id="3" name="object 3"/>
          <p:cNvSpPr/>
          <p:nvPr/>
        </p:nvSpPr>
        <p:spPr>
          <a:xfrm>
            <a:off x="2072640" y="1655826"/>
            <a:ext cx="164592" cy="169163"/>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29839" y="2205989"/>
            <a:ext cx="140208" cy="150875"/>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529839" y="2490977"/>
            <a:ext cx="140208" cy="150875"/>
          </a:xfrm>
          <a:prstGeom prst="rect">
            <a:avLst/>
          </a:prstGeom>
          <a:blipFill>
            <a:blip r:embed="rId3" cstate="print"/>
            <a:stretch>
              <a:fillRect/>
            </a:stretch>
          </a:blipFill>
        </p:spPr>
        <p:txBody>
          <a:bodyPr wrap="square" lIns="0" tIns="0" rIns="0" bIns="0" rtlCol="0"/>
          <a:lstStyle/>
          <a:p/>
        </p:txBody>
      </p:sp>
      <p:sp>
        <p:nvSpPr>
          <p:cNvPr id="6" name="object 6"/>
          <p:cNvSpPr/>
          <p:nvPr/>
        </p:nvSpPr>
        <p:spPr>
          <a:xfrm>
            <a:off x="2529839" y="2775966"/>
            <a:ext cx="140208" cy="150875"/>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2529839" y="3060954"/>
            <a:ext cx="140208" cy="150875"/>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2529839" y="3345941"/>
            <a:ext cx="140208" cy="150875"/>
          </a:xfrm>
          <a:prstGeom prst="rect">
            <a:avLst/>
          </a:prstGeom>
          <a:blipFill>
            <a:blip r:embed="rId3" cstate="print"/>
            <a:stretch>
              <a:fillRect/>
            </a:stretch>
          </a:blipFill>
        </p:spPr>
        <p:txBody>
          <a:bodyPr wrap="square" lIns="0" tIns="0" rIns="0" bIns="0" rtlCol="0"/>
          <a:lstStyle/>
          <a:p/>
        </p:txBody>
      </p:sp>
      <p:sp>
        <p:nvSpPr>
          <p:cNvPr id="9" name="object 9"/>
          <p:cNvSpPr/>
          <p:nvPr/>
        </p:nvSpPr>
        <p:spPr>
          <a:xfrm>
            <a:off x="2072640" y="3944873"/>
            <a:ext cx="164592" cy="169163"/>
          </a:xfrm>
          <a:prstGeom prst="rect">
            <a:avLst/>
          </a:prstGeom>
          <a:blipFill>
            <a:blip r:embed="rId2" cstate="print"/>
            <a:stretch>
              <a:fillRect/>
            </a:stretch>
          </a:blipFill>
        </p:spPr>
        <p:txBody>
          <a:bodyPr wrap="square" lIns="0" tIns="0" rIns="0" bIns="0" rtlCol="0"/>
          <a:lstStyle/>
          <a:p/>
        </p:txBody>
      </p:sp>
      <p:sp>
        <p:nvSpPr>
          <p:cNvPr id="10" name="object 10"/>
          <p:cNvSpPr/>
          <p:nvPr/>
        </p:nvSpPr>
        <p:spPr>
          <a:xfrm>
            <a:off x="2072640" y="4505705"/>
            <a:ext cx="164592" cy="169163"/>
          </a:xfrm>
          <a:prstGeom prst="rect">
            <a:avLst/>
          </a:prstGeom>
          <a:blipFill>
            <a:blip r:embed="rId2" cstate="print"/>
            <a:stretch>
              <a:fillRect/>
            </a:stretch>
          </a:blipFill>
        </p:spPr>
        <p:txBody>
          <a:bodyPr wrap="square" lIns="0" tIns="0" rIns="0" bIns="0" rtlCol="0"/>
          <a:lstStyle/>
          <a:p/>
        </p:txBody>
      </p:sp>
      <p:sp>
        <p:nvSpPr>
          <p:cNvPr id="11" name="object 11"/>
          <p:cNvSpPr/>
          <p:nvPr/>
        </p:nvSpPr>
        <p:spPr>
          <a:xfrm>
            <a:off x="2072640" y="5084826"/>
            <a:ext cx="164592" cy="169164"/>
          </a:xfrm>
          <a:prstGeom prst="rect">
            <a:avLst/>
          </a:prstGeom>
          <a:blipFill>
            <a:blip r:embed="rId2" cstate="print"/>
            <a:stretch>
              <a:fillRect/>
            </a:stretch>
          </a:blipFill>
        </p:spPr>
        <p:txBody>
          <a:bodyPr wrap="square" lIns="0" tIns="0" rIns="0" bIns="0" rtlCol="0"/>
          <a:lstStyle/>
          <a:p/>
        </p:txBody>
      </p:sp>
      <p:sp>
        <p:nvSpPr>
          <p:cNvPr id="12" name="object 12"/>
          <p:cNvSpPr txBox="1"/>
          <p:nvPr/>
        </p:nvSpPr>
        <p:spPr>
          <a:xfrm>
            <a:off x="2403144" y="1568958"/>
            <a:ext cx="7764145" cy="4307205"/>
          </a:xfrm>
          <a:prstGeom prst="rect">
            <a:avLst/>
          </a:prstGeom>
        </p:spPr>
        <p:txBody>
          <a:bodyPr vert="horz" wrap="square" lIns="0" tIns="59055" rIns="0" bIns="0" rtlCol="0">
            <a:spAutoFit/>
          </a:bodyPr>
          <a:lstStyle/>
          <a:p>
            <a:pPr marL="12700" marR="218440">
              <a:lnSpc>
                <a:spcPts val="1910"/>
              </a:lnSpc>
              <a:spcBef>
                <a:spcPts val="465"/>
              </a:spcBef>
            </a:pPr>
            <a:r>
              <a:rPr sz="1900" b="1" spc="-10" dirty="0">
                <a:latin typeface="幼圆" panose="02010509060101010101" charset="-122"/>
                <a:cs typeface="幼圆" panose="02010509060101010101" charset="-122"/>
              </a:rPr>
              <a:t>在电力</a:t>
            </a:r>
            <a:r>
              <a:rPr sz="1900" b="1" spc="5" dirty="0">
                <a:latin typeface="幼圆" panose="02010509060101010101" charset="-122"/>
                <a:cs typeface="幼圆" panose="02010509060101010101" charset="-122"/>
              </a:rPr>
              <a:t>购</a:t>
            </a:r>
            <a:r>
              <a:rPr sz="1900" b="1" spc="-10" dirty="0">
                <a:latin typeface="幼圆" panose="02010509060101010101" charset="-122"/>
                <a:cs typeface="幼圆" panose="02010509060101010101" charset="-122"/>
              </a:rPr>
              <a:t>买</a:t>
            </a:r>
            <a:r>
              <a:rPr sz="1900" b="1" spc="5" dirty="0">
                <a:latin typeface="幼圆" panose="02010509060101010101" charset="-122"/>
                <a:cs typeface="幼圆" panose="02010509060101010101" charset="-122"/>
              </a:rPr>
              <a:t>中</a:t>
            </a:r>
            <a:r>
              <a:rPr sz="1900" b="1" spc="-10" dirty="0">
                <a:latin typeface="幼圆" panose="02010509060101010101" charset="-122"/>
                <a:cs typeface="幼圆" panose="02010509060101010101" charset="-122"/>
              </a:rPr>
              <a:t>使用合</a:t>
            </a:r>
            <a:r>
              <a:rPr sz="1900" b="1" spc="5" dirty="0">
                <a:latin typeface="幼圆" panose="02010509060101010101" charset="-122"/>
                <a:cs typeface="幼圆" panose="02010509060101010101" charset="-122"/>
              </a:rPr>
              <a:t>同</a:t>
            </a:r>
            <a:r>
              <a:rPr sz="1900" b="1" spc="-10" dirty="0">
                <a:latin typeface="幼圆" panose="02010509060101010101" charset="-122"/>
                <a:cs typeface="幼圆" panose="02010509060101010101" charset="-122"/>
              </a:rPr>
              <a:t>工</a:t>
            </a:r>
            <a:r>
              <a:rPr sz="1900" b="1" spc="5" dirty="0">
                <a:latin typeface="幼圆" panose="02010509060101010101" charset="-122"/>
                <a:cs typeface="幼圆" panose="02010509060101010101" charset="-122"/>
              </a:rPr>
              <a:t>具</a:t>
            </a:r>
            <a:r>
              <a:rPr sz="1900" b="1" spc="-10" dirty="0">
                <a:latin typeface="幼圆" panose="02010509060101010101" charset="-122"/>
                <a:cs typeface="幼圆" panose="02010509060101010101" charset="-122"/>
              </a:rPr>
              <a:t>时，组</a:t>
            </a:r>
            <a:r>
              <a:rPr sz="1900" b="1" spc="5" dirty="0">
                <a:latin typeface="幼圆" panose="02010509060101010101" charset="-122"/>
                <a:cs typeface="幼圆" panose="02010509060101010101" charset="-122"/>
              </a:rPr>
              <a:t>织</a:t>
            </a:r>
            <a:r>
              <a:rPr sz="1900" b="1" spc="-10" dirty="0">
                <a:latin typeface="幼圆" panose="02010509060101010101" charset="-122"/>
                <a:cs typeface="幼圆" panose="02010509060101010101" charset="-122"/>
              </a:rPr>
              <a:t>可</a:t>
            </a:r>
            <a:r>
              <a:rPr sz="1900" b="1" spc="5" dirty="0">
                <a:latin typeface="幼圆" panose="02010509060101010101" charset="-122"/>
                <a:cs typeface="幼圆" panose="02010509060101010101" charset="-122"/>
              </a:rPr>
              <a:t>以</a:t>
            </a:r>
            <a:r>
              <a:rPr sz="1900" b="1" spc="-10" dirty="0">
                <a:latin typeface="幼圆" panose="02010509060101010101" charset="-122"/>
                <a:cs typeface="幼圆" panose="02010509060101010101" charset="-122"/>
              </a:rPr>
              <a:t>使</a:t>
            </a:r>
            <a:r>
              <a:rPr sz="1900" b="1" spc="40" dirty="0">
                <a:latin typeface="幼圆" panose="02010509060101010101" charset="-122"/>
                <a:cs typeface="幼圆" panose="02010509060101010101" charset="-122"/>
              </a:rPr>
              <a:t>用</a:t>
            </a:r>
            <a:r>
              <a:rPr sz="1900" b="1" spc="-10" dirty="0">
                <a:solidFill>
                  <a:srgbClr val="FF0000"/>
                </a:solidFill>
                <a:latin typeface="幼圆" panose="02010509060101010101" charset="-122"/>
                <a:cs typeface="幼圆" panose="02010509060101010101" charset="-122"/>
              </a:rPr>
              <a:t>基</a:t>
            </a:r>
            <a:r>
              <a:rPr sz="1900" b="1" spc="5" dirty="0">
                <a:solidFill>
                  <a:srgbClr val="FF0000"/>
                </a:solidFill>
                <a:latin typeface="幼圆" panose="02010509060101010101" charset="-122"/>
                <a:cs typeface="幼圆" panose="02010509060101010101" charset="-122"/>
              </a:rPr>
              <a:t>于</a:t>
            </a:r>
            <a:r>
              <a:rPr sz="1900" b="1" spc="-10" dirty="0">
                <a:solidFill>
                  <a:srgbClr val="FF0000"/>
                </a:solidFill>
                <a:latin typeface="幼圆" panose="02010509060101010101" charset="-122"/>
                <a:cs typeface="幼圆" panose="02010509060101010101" charset="-122"/>
              </a:rPr>
              <a:t>市</a:t>
            </a:r>
            <a:r>
              <a:rPr sz="1900" b="1" spc="15" dirty="0">
                <a:solidFill>
                  <a:srgbClr val="FF0000"/>
                </a:solidFill>
                <a:latin typeface="幼圆" panose="02010509060101010101" charset="-122"/>
                <a:cs typeface="幼圆" panose="02010509060101010101" charset="-122"/>
              </a:rPr>
              <a:t>场</a:t>
            </a:r>
            <a:r>
              <a:rPr sz="1900" b="1" spc="-10" dirty="0">
                <a:latin typeface="幼圆" panose="02010509060101010101" charset="-122"/>
                <a:cs typeface="幼圆" panose="02010509060101010101" charset="-122"/>
              </a:rPr>
              <a:t>的方法</a:t>
            </a:r>
            <a:r>
              <a:rPr sz="1900" b="1" spc="5" dirty="0">
                <a:latin typeface="幼圆" panose="02010509060101010101" charset="-122"/>
                <a:cs typeface="幼圆" panose="02010509060101010101" charset="-122"/>
              </a:rPr>
              <a:t>，</a:t>
            </a:r>
            <a:r>
              <a:rPr sz="1900" b="1" spc="-10" dirty="0">
                <a:latin typeface="幼圆" panose="02010509060101010101" charset="-122"/>
                <a:cs typeface="幼圆" panose="02010509060101010101" charset="-122"/>
              </a:rPr>
              <a:t>前</a:t>
            </a:r>
            <a:r>
              <a:rPr sz="1900" b="1" spc="5" dirty="0">
                <a:latin typeface="幼圆" panose="02010509060101010101" charset="-122"/>
                <a:cs typeface="幼圆" panose="02010509060101010101" charset="-122"/>
              </a:rPr>
              <a:t>提</a:t>
            </a:r>
            <a:r>
              <a:rPr sz="1900" b="1" spc="-15" dirty="0">
                <a:latin typeface="幼圆" panose="02010509060101010101" charset="-122"/>
                <a:cs typeface="幼圆" panose="02010509060101010101" charset="-122"/>
              </a:rPr>
              <a:t>是 </a:t>
            </a:r>
            <a:r>
              <a:rPr sz="1900" b="1" spc="-10" dirty="0">
                <a:latin typeface="幼圆" panose="02010509060101010101" charset="-122"/>
                <a:cs typeface="幼圆" panose="02010509060101010101" charset="-122"/>
              </a:rPr>
              <a:t>合同工</a:t>
            </a:r>
            <a:r>
              <a:rPr sz="1900" b="1" spc="5" dirty="0">
                <a:latin typeface="幼圆" panose="02010509060101010101" charset="-122"/>
                <a:cs typeface="幼圆" panose="02010509060101010101" charset="-122"/>
              </a:rPr>
              <a:t>具</a:t>
            </a:r>
            <a:r>
              <a:rPr sz="1900" b="1" spc="-10" dirty="0">
                <a:latin typeface="幼圆" panose="02010509060101010101" charset="-122"/>
                <a:cs typeface="幼圆" panose="02010509060101010101" charset="-122"/>
              </a:rPr>
              <a:t>符</a:t>
            </a:r>
            <a:r>
              <a:rPr sz="1900" b="1" spc="5" dirty="0">
                <a:latin typeface="幼圆" panose="02010509060101010101" charset="-122"/>
                <a:cs typeface="幼圆" panose="02010509060101010101" charset="-122"/>
              </a:rPr>
              <a:t>合</a:t>
            </a:r>
            <a:r>
              <a:rPr sz="1900" b="1" spc="-10" dirty="0">
                <a:latin typeface="幼圆" panose="02010509060101010101" charset="-122"/>
                <a:cs typeface="幼圆" panose="02010509060101010101" charset="-122"/>
              </a:rPr>
              <a:t>下列质</a:t>
            </a:r>
            <a:r>
              <a:rPr sz="1900" b="1" spc="5" dirty="0">
                <a:latin typeface="幼圆" panose="02010509060101010101" charset="-122"/>
                <a:cs typeface="幼圆" panose="02010509060101010101" charset="-122"/>
              </a:rPr>
              <a:t>量</a:t>
            </a:r>
            <a:r>
              <a:rPr sz="1900" b="1" spc="-10" dirty="0">
                <a:latin typeface="幼圆" panose="02010509060101010101" charset="-122"/>
                <a:cs typeface="幼圆" panose="02010509060101010101" charset="-122"/>
              </a:rPr>
              <a:t>标</a:t>
            </a:r>
            <a:r>
              <a:rPr sz="1900" b="1" spc="5" dirty="0">
                <a:latin typeface="幼圆" panose="02010509060101010101" charset="-122"/>
                <a:cs typeface="幼圆" panose="02010509060101010101" charset="-122"/>
              </a:rPr>
              <a:t>准</a:t>
            </a:r>
            <a:r>
              <a:rPr sz="1900" b="1" spc="-15" dirty="0">
                <a:latin typeface="幼圆" panose="02010509060101010101" charset="-122"/>
                <a:cs typeface="幼圆" panose="02010509060101010101" charset="-122"/>
              </a:rPr>
              <a:t>：</a:t>
            </a:r>
            <a:endParaRPr sz="1900">
              <a:latin typeface="幼圆" panose="02010509060101010101" charset="-122"/>
              <a:cs typeface="幼圆" panose="02010509060101010101" charset="-122"/>
            </a:endParaRPr>
          </a:p>
          <a:p>
            <a:pPr marL="413385">
              <a:lnSpc>
                <a:spcPct val="100000"/>
              </a:lnSpc>
              <a:spcBef>
                <a:spcPts val="210"/>
              </a:spcBef>
            </a:pPr>
            <a:r>
              <a:rPr sz="1700" spc="5" dirty="0">
                <a:latin typeface="幼圆" panose="02010509060101010101" charset="-122"/>
                <a:cs typeface="幼圆" panose="02010509060101010101" charset="-122"/>
              </a:rPr>
              <a:t>阐述</a:t>
            </a:r>
            <a:r>
              <a:rPr sz="1700" spc="-5" dirty="0">
                <a:latin typeface="幼圆" panose="02010509060101010101" charset="-122"/>
                <a:cs typeface="幼圆" panose="02010509060101010101" charset="-122"/>
              </a:rPr>
              <a:t>与</a:t>
            </a:r>
            <a:r>
              <a:rPr sz="1700" spc="-10" dirty="0">
                <a:latin typeface="幼圆" panose="02010509060101010101" charset="-122"/>
                <a:cs typeface="幼圆" panose="02010509060101010101" charset="-122"/>
              </a:rPr>
              <a:t>电</a:t>
            </a:r>
            <a:r>
              <a:rPr sz="1700" spc="5" dirty="0">
                <a:latin typeface="幼圆" panose="02010509060101010101" charset="-122"/>
                <a:cs typeface="幼圆" panose="02010509060101010101" charset="-122"/>
              </a:rPr>
              <a:t>力输</a:t>
            </a:r>
            <a:r>
              <a:rPr sz="1700" spc="-15" dirty="0">
                <a:latin typeface="幼圆" panose="02010509060101010101" charset="-122"/>
                <a:cs typeface="幼圆" panose="02010509060101010101" charset="-122"/>
              </a:rPr>
              <a:t>送</a:t>
            </a:r>
            <a:r>
              <a:rPr sz="1700" spc="5" dirty="0">
                <a:latin typeface="幼圆" panose="02010509060101010101" charset="-122"/>
                <a:cs typeface="幼圆" panose="02010509060101010101" charset="-122"/>
              </a:rPr>
              <a:t>单位</a:t>
            </a:r>
            <a:r>
              <a:rPr sz="1700" spc="-5" dirty="0">
                <a:latin typeface="幼圆" panose="02010509060101010101" charset="-122"/>
                <a:cs typeface="幼圆" panose="02010509060101010101" charset="-122"/>
              </a:rPr>
              <a:t>以</a:t>
            </a:r>
            <a:r>
              <a:rPr sz="1700" spc="-10" dirty="0">
                <a:latin typeface="幼圆" panose="02010509060101010101" charset="-122"/>
                <a:cs typeface="幼圆" panose="02010509060101010101" charset="-122"/>
              </a:rPr>
              <a:t>及</a:t>
            </a:r>
            <a:r>
              <a:rPr sz="1700" spc="5" dirty="0">
                <a:latin typeface="幼圆" panose="02010509060101010101" charset="-122"/>
                <a:cs typeface="幼圆" panose="02010509060101010101" charset="-122"/>
              </a:rPr>
              <a:t>发电</a:t>
            </a:r>
            <a:r>
              <a:rPr sz="1700" spc="-15" dirty="0">
                <a:latin typeface="幼圆" panose="02010509060101010101" charset="-122"/>
                <a:cs typeface="幼圆" panose="02010509060101010101" charset="-122"/>
              </a:rPr>
              <a:t>机</a:t>
            </a:r>
            <a:r>
              <a:rPr sz="1700" spc="5" dirty="0">
                <a:latin typeface="幼圆" panose="02010509060101010101" charset="-122"/>
                <a:cs typeface="幼圆" panose="02010509060101010101" charset="-122"/>
              </a:rPr>
              <a:t>特性</a:t>
            </a:r>
            <a:r>
              <a:rPr sz="1700" spc="-5" dirty="0">
                <a:latin typeface="幼圆" panose="02010509060101010101" charset="-122"/>
                <a:cs typeface="幼圆" panose="02010509060101010101" charset="-122"/>
              </a:rPr>
              <a:t>相</a:t>
            </a:r>
            <a:r>
              <a:rPr sz="1700" spc="-10" dirty="0">
                <a:latin typeface="幼圆" panose="02010509060101010101" charset="-122"/>
                <a:cs typeface="幼圆" panose="02010509060101010101" charset="-122"/>
              </a:rPr>
              <a:t>关</a:t>
            </a:r>
            <a:r>
              <a:rPr sz="1700" spc="5" dirty="0">
                <a:latin typeface="幼圆" panose="02010509060101010101" charset="-122"/>
                <a:cs typeface="幼圆" panose="02010509060101010101" charset="-122"/>
              </a:rPr>
              <a:t>的信</a:t>
            </a:r>
            <a:r>
              <a:rPr sz="1700" spc="-15" dirty="0">
                <a:latin typeface="幼圆" panose="02010509060101010101" charset="-122"/>
                <a:cs typeface="幼圆" panose="02010509060101010101" charset="-122"/>
              </a:rPr>
              <a:t>息</a:t>
            </a:r>
            <a:r>
              <a:rPr sz="1700" spc="5" dirty="0">
                <a:latin typeface="幼圆" panose="02010509060101010101" charset="-122"/>
                <a:cs typeface="幼圆" panose="02010509060101010101" charset="-122"/>
              </a:rPr>
              <a:t>；</a:t>
            </a:r>
            <a:endParaRPr sz="1700">
              <a:latin typeface="幼圆" panose="02010509060101010101" charset="-122"/>
              <a:cs typeface="幼圆" panose="02010509060101010101" charset="-122"/>
            </a:endParaRPr>
          </a:p>
          <a:p>
            <a:pPr marL="413385">
              <a:lnSpc>
                <a:spcPct val="100000"/>
              </a:lnSpc>
              <a:spcBef>
                <a:spcPts val="205"/>
              </a:spcBef>
            </a:pPr>
            <a:r>
              <a:rPr sz="1700" dirty="0">
                <a:latin typeface="幼圆" panose="02010509060101010101" charset="-122"/>
                <a:cs typeface="幼圆" panose="02010509060101010101" charset="-122"/>
              </a:rPr>
              <a:t>有具体的索赔条款提供</a:t>
            </a:r>
            <a:r>
              <a:rPr sz="1700" spc="-15" dirty="0">
                <a:latin typeface="幼圆" panose="02010509060101010101" charset="-122"/>
                <a:cs typeface="幼圆" panose="02010509060101010101" charset="-122"/>
              </a:rPr>
              <a:t>保</a:t>
            </a:r>
            <a:r>
              <a:rPr sz="1700" dirty="0">
                <a:latin typeface="幼圆" panose="02010509060101010101" charset="-122"/>
                <a:cs typeface="幼圆" panose="02010509060101010101" charset="-122"/>
              </a:rPr>
              <a:t>证；</a:t>
            </a:r>
            <a:endParaRPr sz="1700">
              <a:latin typeface="幼圆" panose="02010509060101010101" charset="-122"/>
              <a:cs typeface="幼圆" panose="02010509060101010101" charset="-122"/>
            </a:endParaRPr>
          </a:p>
          <a:p>
            <a:pPr marL="413385">
              <a:lnSpc>
                <a:spcPct val="100000"/>
              </a:lnSpc>
              <a:spcBef>
                <a:spcPts val="205"/>
              </a:spcBef>
            </a:pPr>
            <a:r>
              <a:rPr sz="1700" dirty="0">
                <a:latin typeface="幼圆" panose="02010509060101010101" charset="-122"/>
                <a:cs typeface="幼圆" panose="02010509060101010101" charset="-122"/>
              </a:rPr>
              <a:t>由报告</a:t>
            </a:r>
            <a:r>
              <a:rPr sz="1700" spc="-15" dirty="0">
                <a:latin typeface="幼圆" panose="02010509060101010101" charset="-122"/>
                <a:cs typeface="幼圆" panose="02010509060101010101" charset="-122"/>
              </a:rPr>
              <a:t>实</a:t>
            </a:r>
            <a:r>
              <a:rPr sz="1700" dirty="0">
                <a:latin typeface="幼圆" panose="02010509060101010101" charset="-122"/>
                <a:cs typeface="幼圆" panose="02010509060101010101" charset="-122"/>
              </a:rPr>
              <a:t>体或</a:t>
            </a:r>
            <a:r>
              <a:rPr sz="1700" spc="-15" dirty="0">
                <a:latin typeface="幼圆" panose="02010509060101010101" charset="-122"/>
                <a:cs typeface="幼圆" panose="02010509060101010101" charset="-122"/>
              </a:rPr>
              <a:t>代</a:t>
            </a:r>
            <a:r>
              <a:rPr sz="1700" dirty="0">
                <a:latin typeface="幼圆" panose="02010509060101010101" charset="-122"/>
                <a:cs typeface="幼圆" panose="02010509060101010101" charset="-122"/>
              </a:rPr>
              <a:t>表报告</a:t>
            </a:r>
            <a:r>
              <a:rPr sz="1700" spc="-15" dirty="0">
                <a:latin typeface="幼圆" panose="02010509060101010101" charset="-122"/>
                <a:cs typeface="幼圆" panose="02010509060101010101" charset="-122"/>
              </a:rPr>
              <a:t>实</a:t>
            </a:r>
            <a:r>
              <a:rPr sz="1700" dirty="0">
                <a:latin typeface="幼圆" panose="02010509060101010101" charset="-122"/>
                <a:cs typeface="幼圆" panose="02010509060101010101" charset="-122"/>
              </a:rPr>
              <a:t>体跟</a:t>
            </a:r>
            <a:r>
              <a:rPr sz="1700" spc="-15" dirty="0">
                <a:latin typeface="幼圆" panose="02010509060101010101" charset="-122"/>
                <a:cs typeface="幼圆" panose="02010509060101010101" charset="-122"/>
              </a:rPr>
              <a:t>踪</a:t>
            </a:r>
            <a:r>
              <a:rPr sz="1700" dirty="0">
                <a:latin typeface="幼圆" panose="02010509060101010101" charset="-122"/>
                <a:cs typeface="幼圆" panose="02010509060101010101" charset="-122"/>
              </a:rPr>
              <a:t>和赎回</a:t>
            </a:r>
            <a:r>
              <a:rPr sz="1700" spc="-15" dirty="0">
                <a:latin typeface="幼圆" panose="02010509060101010101" charset="-122"/>
                <a:cs typeface="幼圆" panose="02010509060101010101" charset="-122"/>
              </a:rPr>
              <a:t>、</a:t>
            </a:r>
            <a:r>
              <a:rPr sz="1700" dirty="0">
                <a:latin typeface="幼圆" panose="02010509060101010101" charset="-122"/>
                <a:cs typeface="幼圆" panose="02010509060101010101" charset="-122"/>
              </a:rPr>
              <a:t>撤销</a:t>
            </a:r>
            <a:r>
              <a:rPr sz="1700" spc="-15" dirty="0">
                <a:latin typeface="幼圆" panose="02010509060101010101" charset="-122"/>
                <a:cs typeface="幼圆" panose="02010509060101010101" charset="-122"/>
              </a:rPr>
              <a:t>或</a:t>
            </a:r>
            <a:r>
              <a:rPr sz="1700" dirty="0">
                <a:latin typeface="幼圆" panose="02010509060101010101" charset="-122"/>
                <a:cs typeface="幼圆" panose="02010509060101010101" charset="-122"/>
              </a:rPr>
              <a:t>取消；</a:t>
            </a:r>
            <a:endParaRPr sz="1700">
              <a:latin typeface="幼圆" panose="02010509060101010101" charset="-122"/>
              <a:cs typeface="幼圆" panose="02010509060101010101" charset="-122"/>
            </a:endParaRPr>
          </a:p>
          <a:p>
            <a:pPr marL="413385">
              <a:lnSpc>
                <a:spcPct val="100000"/>
              </a:lnSpc>
              <a:spcBef>
                <a:spcPts val="205"/>
              </a:spcBef>
            </a:pPr>
            <a:r>
              <a:rPr sz="1700" dirty="0">
                <a:latin typeface="幼圆" panose="02010509060101010101" charset="-122"/>
                <a:cs typeface="幼圆" panose="02010509060101010101" charset="-122"/>
              </a:rPr>
              <a:t>尽可能</a:t>
            </a:r>
            <a:r>
              <a:rPr sz="1700" spc="-15" dirty="0">
                <a:latin typeface="幼圆" panose="02010509060101010101" charset="-122"/>
                <a:cs typeface="幼圆" panose="02010509060101010101" charset="-122"/>
              </a:rPr>
              <a:t>接</a:t>
            </a:r>
            <a:r>
              <a:rPr sz="1700" dirty="0">
                <a:latin typeface="幼圆" panose="02010509060101010101" charset="-122"/>
                <a:cs typeface="幼圆" panose="02010509060101010101" charset="-122"/>
              </a:rPr>
              <a:t>近合</a:t>
            </a:r>
            <a:r>
              <a:rPr sz="1700" spc="-15" dirty="0">
                <a:latin typeface="幼圆" panose="02010509060101010101" charset="-122"/>
                <a:cs typeface="幼圆" panose="02010509060101010101" charset="-122"/>
              </a:rPr>
              <a:t>同</a:t>
            </a:r>
            <a:r>
              <a:rPr sz="1700" dirty="0">
                <a:latin typeface="幼圆" panose="02010509060101010101" charset="-122"/>
                <a:cs typeface="幼圆" panose="02010509060101010101" charset="-122"/>
              </a:rPr>
              <a:t>工具适</a:t>
            </a:r>
            <a:r>
              <a:rPr sz="1700" spc="-15" dirty="0">
                <a:latin typeface="幼圆" panose="02010509060101010101" charset="-122"/>
                <a:cs typeface="幼圆" panose="02010509060101010101" charset="-122"/>
              </a:rPr>
              <a:t>用</a:t>
            </a:r>
            <a:r>
              <a:rPr sz="1700" dirty="0">
                <a:latin typeface="幼圆" panose="02010509060101010101" charset="-122"/>
                <a:cs typeface="幼圆" panose="02010509060101010101" charset="-122"/>
              </a:rPr>
              <a:t>的期</a:t>
            </a:r>
            <a:r>
              <a:rPr sz="1700" spc="-15" dirty="0">
                <a:latin typeface="幼圆" panose="02010509060101010101" charset="-122"/>
                <a:cs typeface="幼圆" panose="02010509060101010101" charset="-122"/>
              </a:rPr>
              <a:t>限</a:t>
            </a:r>
            <a:r>
              <a:rPr sz="1700" dirty="0">
                <a:latin typeface="幼圆" panose="02010509060101010101" charset="-122"/>
                <a:cs typeface="幼圆" panose="02010509060101010101" charset="-122"/>
              </a:rPr>
              <a:t>，并包</a:t>
            </a:r>
            <a:r>
              <a:rPr sz="1700" spc="-15" dirty="0">
                <a:latin typeface="幼圆" panose="02010509060101010101" charset="-122"/>
                <a:cs typeface="幼圆" panose="02010509060101010101" charset="-122"/>
              </a:rPr>
              <a:t>括</a:t>
            </a:r>
            <a:r>
              <a:rPr sz="1700" dirty="0">
                <a:latin typeface="幼圆" panose="02010509060101010101" charset="-122"/>
                <a:cs typeface="幼圆" panose="02010509060101010101" charset="-122"/>
              </a:rPr>
              <a:t>相应</a:t>
            </a:r>
            <a:r>
              <a:rPr sz="1700" spc="-15" dirty="0">
                <a:latin typeface="幼圆" panose="02010509060101010101" charset="-122"/>
                <a:cs typeface="幼圆" panose="02010509060101010101" charset="-122"/>
              </a:rPr>
              <a:t>的</a:t>
            </a:r>
            <a:r>
              <a:rPr sz="1700" dirty="0">
                <a:latin typeface="幼圆" panose="02010509060101010101" charset="-122"/>
                <a:cs typeface="幼圆" panose="02010509060101010101" charset="-122"/>
              </a:rPr>
              <a:t>时间跨</a:t>
            </a:r>
            <a:r>
              <a:rPr sz="1700" spc="-15" dirty="0">
                <a:latin typeface="幼圆" panose="02010509060101010101" charset="-122"/>
                <a:cs typeface="幼圆" panose="02010509060101010101" charset="-122"/>
              </a:rPr>
              <a:t>度</a:t>
            </a:r>
            <a:r>
              <a:rPr sz="1700" dirty="0">
                <a:latin typeface="幼圆" panose="02010509060101010101" charset="-122"/>
                <a:cs typeface="幼圆" panose="02010509060101010101" charset="-122"/>
              </a:rPr>
              <a:t>；</a:t>
            </a:r>
            <a:endParaRPr sz="1700">
              <a:latin typeface="幼圆" panose="02010509060101010101" charset="-122"/>
              <a:cs typeface="幼圆" panose="02010509060101010101" charset="-122"/>
            </a:endParaRPr>
          </a:p>
          <a:p>
            <a:pPr marL="413385">
              <a:lnSpc>
                <a:spcPct val="100000"/>
              </a:lnSpc>
              <a:spcBef>
                <a:spcPts val="200"/>
              </a:spcBef>
            </a:pPr>
            <a:r>
              <a:rPr sz="1700" spc="5" dirty="0">
                <a:latin typeface="幼圆" panose="02010509060101010101" charset="-122"/>
                <a:cs typeface="幼圆" panose="02010509060101010101" charset="-122"/>
              </a:rPr>
              <a:t>在国</a:t>
            </a:r>
            <a:r>
              <a:rPr sz="1700" spc="-5" dirty="0">
                <a:latin typeface="幼圆" panose="02010509060101010101" charset="-122"/>
                <a:cs typeface="幼圆" panose="02010509060101010101" charset="-122"/>
              </a:rPr>
              <a:t>内</a:t>
            </a:r>
            <a:r>
              <a:rPr sz="1700" spc="-10" dirty="0">
                <a:latin typeface="幼圆" panose="02010509060101010101" charset="-122"/>
                <a:cs typeface="幼圆" panose="02010509060101010101" charset="-122"/>
              </a:rPr>
              <a:t>生</a:t>
            </a:r>
            <a:r>
              <a:rPr sz="1700" spc="5" dirty="0">
                <a:latin typeface="幼圆" panose="02010509060101010101" charset="-122"/>
                <a:cs typeface="幼圆" panose="02010509060101010101" charset="-122"/>
              </a:rPr>
              <a:t>产，</a:t>
            </a:r>
            <a:r>
              <a:rPr sz="1700" spc="-15" dirty="0">
                <a:latin typeface="幼圆" panose="02010509060101010101" charset="-122"/>
                <a:cs typeface="幼圆" panose="02010509060101010101" charset="-122"/>
              </a:rPr>
              <a:t>或</a:t>
            </a:r>
            <a:r>
              <a:rPr sz="1700" spc="5" dirty="0">
                <a:latin typeface="幼圆" panose="02010509060101010101" charset="-122"/>
                <a:cs typeface="幼圆" panose="02010509060101010101" charset="-122"/>
              </a:rPr>
              <a:t>者在</a:t>
            </a:r>
            <a:r>
              <a:rPr sz="1700" spc="-5" dirty="0">
                <a:latin typeface="幼圆" panose="02010509060101010101" charset="-122"/>
                <a:cs typeface="幼圆" panose="02010509060101010101" charset="-122"/>
              </a:rPr>
              <a:t>消</a:t>
            </a:r>
            <a:r>
              <a:rPr sz="1700" spc="-10" dirty="0">
                <a:latin typeface="幼圆" panose="02010509060101010101" charset="-122"/>
                <a:cs typeface="幼圆" panose="02010509060101010101" charset="-122"/>
              </a:rPr>
              <a:t>耗</a:t>
            </a:r>
            <a:r>
              <a:rPr sz="1700" spc="5" dirty="0">
                <a:latin typeface="幼圆" panose="02010509060101010101" charset="-122"/>
                <a:cs typeface="幼圆" panose="02010509060101010101" charset="-122"/>
              </a:rPr>
              <a:t>电力</a:t>
            </a:r>
            <a:r>
              <a:rPr sz="1700" spc="-15" dirty="0">
                <a:latin typeface="幼圆" panose="02010509060101010101" charset="-122"/>
                <a:cs typeface="幼圆" panose="02010509060101010101" charset="-122"/>
              </a:rPr>
              <a:t>的</a:t>
            </a:r>
            <a:r>
              <a:rPr sz="1700" spc="5" dirty="0">
                <a:latin typeface="幼圆" panose="02010509060101010101" charset="-122"/>
                <a:cs typeface="幼圆" panose="02010509060101010101" charset="-122"/>
              </a:rPr>
              <a:t>市场</a:t>
            </a:r>
            <a:r>
              <a:rPr sz="1700" spc="-5" dirty="0">
                <a:latin typeface="幼圆" panose="02010509060101010101" charset="-122"/>
                <a:cs typeface="幼圆" panose="02010509060101010101" charset="-122"/>
              </a:rPr>
              <a:t>边</a:t>
            </a:r>
            <a:r>
              <a:rPr sz="1700" spc="-10" dirty="0">
                <a:latin typeface="幼圆" panose="02010509060101010101" charset="-122"/>
                <a:cs typeface="幼圆" panose="02010509060101010101" charset="-122"/>
              </a:rPr>
              <a:t>界</a:t>
            </a:r>
            <a:r>
              <a:rPr sz="1700" spc="5" dirty="0">
                <a:latin typeface="幼圆" panose="02010509060101010101" charset="-122"/>
                <a:cs typeface="幼圆" panose="02010509060101010101" charset="-122"/>
              </a:rPr>
              <a:t>内生</a:t>
            </a:r>
            <a:r>
              <a:rPr sz="1700" spc="-15" dirty="0">
                <a:latin typeface="幼圆" panose="02010509060101010101" charset="-122"/>
                <a:cs typeface="幼圆" panose="02010509060101010101" charset="-122"/>
              </a:rPr>
              <a:t>产</a:t>
            </a:r>
            <a:r>
              <a:rPr sz="1700" spc="5" dirty="0">
                <a:latin typeface="幼圆" panose="02010509060101010101" charset="-122"/>
                <a:cs typeface="幼圆" panose="02010509060101010101" charset="-122"/>
              </a:rPr>
              <a:t>（如</a:t>
            </a:r>
            <a:r>
              <a:rPr sz="1700" spc="-5" dirty="0">
                <a:latin typeface="幼圆" panose="02010509060101010101" charset="-122"/>
                <a:cs typeface="幼圆" panose="02010509060101010101" charset="-122"/>
              </a:rPr>
              <a:t>果</a:t>
            </a:r>
            <a:r>
              <a:rPr sz="1700" spc="-10" dirty="0">
                <a:latin typeface="幼圆" panose="02010509060101010101" charset="-122"/>
                <a:cs typeface="幼圆" panose="02010509060101010101" charset="-122"/>
              </a:rPr>
              <a:t>电</a:t>
            </a:r>
            <a:r>
              <a:rPr sz="1700" spc="5" dirty="0">
                <a:latin typeface="幼圆" panose="02010509060101010101" charset="-122"/>
                <a:cs typeface="幼圆" panose="02010509060101010101" charset="-122"/>
              </a:rPr>
              <a:t>网相</a:t>
            </a:r>
            <a:r>
              <a:rPr sz="1700" spc="-15" dirty="0">
                <a:latin typeface="幼圆" panose="02010509060101010101" charset="-122"/>
                <a:cs typeface="幼圆" panose="02010509060101010101" charset="-122"/>
              </a:rPr>
              <a:t>互</a:t>
            </a:r>
            <a:r>
              <a:rPr sz="1700" spc="5" dirty="0">
                <a:latin typeface="幼圆" panose="02010509060101010101" charset="-122"/>
                <a:cs typeface="幼圆" panose="02010509060101010101" charset="-122"/>
              </a:rPr>
              <a:t>连接</a:t>
            </a:r>
            <a:r>
              <a:rPr sz="1700" spc="-5" dirty="0">
                <a:latin typeface="幼圆" panose="02010509060101010101" charset="-122"/>
                <a:cs typeface="幼圆" panose="02010509060101010101" charset="-122"/>
              </a:rPr>
              <a:t>）</a:t>
            </a:r>
            <a:r>
              <a:rPr sz="1700" spc="5" dirty="0">
                <a:latin typeface="幼圆" panose="02010509060101010101" charset="-122"/>
                <a:cs typeface="幼圆" panose="02010509060101010101" charset="-122"/>
              </a:rPr>
              <a:t>。</a:t>
            </a:r>
            <a:endParaRPr sz="1700">
              <a:latin typeface="幼圆" panose="02010509060101010101" charset="-122"/>
              <a:cs typeface="幼圆" panose="02010509060101010101" charset="-122"/>
            </a:endParaRPr>
          </a:p>
          <a:p>
            <a:pPr>
              <a:lnSpc>
                <a:spcPct val="100000"/>
              </a:lnSpc>
            </a:pPr>
            <a:endParaRPr sz="1700">
              <a:latin typeface="Times New Roman" panose="02020603050405020304"/>
              <a:cs typeface="Times New Roman" panose="02020603050405020304"/>
            </a:endParaRPr>
          </a:p>
          <a:p>
            <a:pPr marL="12700" marR="5080">
              <a:lnSpc>
                <a:spcPts val="1910"/>
              </a:lnSpc>
              <a:spcBef>
                <a:spcPts val="1030"/>
              </a:spcBef>
            </a:pPr>
            <a:r>
              <a:rPr sz="1900" b="1" spc="-10" dirty="0">
                <a:latin typeface="幼圆" panose="02010509060101010101" charset="-122"/>
                <a:cs typeface="幼圆" panose="02010509060101010101" charset="-122"/>
              </a:rPr>
              <a:t>基于市</a:t>
            </a:r>
            <a:r>
              <a:rPr sz="1900" b="1" spc="5" dirty="0">
                <a:latin typeface="幼圆" panose="02010509060101010101" charset="-122"/>
                <a:cs typeface="幼圆" panose="02010509060101010101" charset="-122"/>
              </a:rPr>
              <a:t>场</a:t>
            </a:r>
            <a:r>
              <a:rPr sz="1900" b="1" spc="-10" dirty="0">
                <a:latin typeface="幼圆" panose="02010509060101010101" charset="-122"/>
                <a:cs typeface="幼圆" panose="02010509060101010101" charset="-122"/>
              </a:rPr>
              <a:t>的</a:t>
            </a:r>
            <a:r>
              <a:rPr sz="1900" b="1" spc="5" dirty="0">
                <a:latin typeface="幼圆" panose="02010509060101010101" charset="-122"/>
                <a:cs typeface="幼圆" panose="02010509060101010101" charset="-122"/>
              </a:rPr>
              <a:t>方</a:t>
            </a:r>
            <a:r>
              <a:rPr sz="1900" b="1" spc="-10" dirty="0">
                <a:latin typeface="幼圆" panose="02010509060101010101" charset="-122"/>
                <a:cs typeface="幼圆" panose="02010509060101010101" charset="-122"/>
              </a:rPr>
              <a:t>法是一</a:t>
            </a:r>
            <a:r>
              <a:rPr sz="1900" b="1" spc="5" dirty="0">
                <a:latin typeface="幼圆" panose="02010509060101010101" charset="-122"/>
                <a:cs typeface="幼圆" panose="02010509060101010101" charset="-122"/>
              </a:rPr>
              <a:t>种</a:t>
            </a:r>
            <a:r>
              <a:rPr sz="1900" b="1" spc="-10" dirty="0">
                <a:latin typeface="幼圆" panose="02010509060101010101" charset="-122"/>
                <a:cs typeface="幼圆" panose="02010509060101010101" charset="-122"/>
              </a:rPr>
              <a:t>基</a:t>
            </a:r>
            <a:r>
              <a:rPr sz="1900" b="1" spc="5" dirty="0">
                <a:latin typeface="幼圆" panose="02010509060101010101" charset="-122"/>
                <a:cs typeface="幼圆" panose="02010509060101010101" charset="-122"/>
              </a:rPr>
              <a:t>于</a:t>
            </a:r>
            <a:r>
              <a:rPr sz="1900" b="1" spc="-10" dirty="0">
                <a:latin typeface="幼圆" panose="02010509060101010101" charset="-122"/>
                <a:cs typeface="幼圆" panose="02010509060101010101" charset="-122"/>
              </a:rPr>
              <a:t>以报告</a:t>
            </a:r>
            <a:r>
              <a:rPr sz="1900" b="1" spc="5" dirty="0">
                <a:latin typeface="幼圆" panose="02010509060101010101" charset="-122"/>
                <a:cs typeface="幼圆" panose="02010509060101010101" charset="-122"/>
              </a:rPr>
              <a:t>组</a:t>
            </a:r>
            <a:r>
              <a:rPr sz="1900" b="1" spc="-10" dirty="0">
                <a:latin typeface="幼圆" panose="02010509060101010101" charset="-122"/>
                <a:cs typeface="幼圆" panose="02010509060101010101" charset="-122"/>
              </a:rPr>
              <a:t>织</a:t>
            </a:r>
            <a:r>
              <a:rPr sz="1900" b="1" spc="5" dirty="0">
                <a:latin typeface="幼圆" panose="02010509060101010101" charset="-122"/>
                <a:cs typeface="幼圆" panose="02010509060101010101" charset="-122"/>
              </a:rPr>
              <a:t>通</a:t>
            </a:r>
            <a:r>
              <a:rPr sz="1900" b="1" spc="-10" dirty="0">
                <a:latin typeface="幼圆" panose="02010509060101010101" charset="-122"/>
                <a:cs typeface="幼圆" panose="02010509060101010101" charset="-122"/>
              </a:rPr>
              <a:t>过合同</a:t>
            </a:r>
            <a:r>
              <a:rPr sz="1900" b="1" spc="5" dirty="0">
                <a:latin typeface="幼圆" panose="02010509060101010101" charset="-122"/>
                <a:cs typeface="幼圆" panose="02010509060101010101" charset="-122"/>
              </a:rPr>
              <a:t>方</a:t>
            </a:r>
            <a:r>
              <a:rPr sz="1900" b="1" spc="-10" dirty="0">
                <a:latin typeface="幼圆" panose="02010509060101010101" charset="-122"/>
                <a:cs typeface="幼圆" panose="02010509060101010101" charset="-122"/>
              </a:rPr>
              <a:t>式</a:t>
            </a:r>
            <a:r>
              <a:rPr sz="1900" b="1" spc="5" dirty="0">
                <a:latin typeface="幼圆" panose="02010509060101010101" charset="-122"/>
                <a:cs typeface="幼圆" panose="02010509060101010101" charset="-122"/>
              </a:rPr>
              <a:t>购</a:t>
            </a:r>
            <a:r>
              <a:rPr sz="1900" b="1" spc="-10" dirty="0">
                <a:latin typeface="幼圆" panose="02010509060101010101" charset="-122"/>
                <a:cs typeface="幼圆" panose="02010509060101010101" charset="-122"/>
              </a:rPr>
              <a:t>买的电</a:t>
            </a:r>
            <a:r>
              <a:rPr sz="1900" b="1" spc="5" dirty="0">
                <a:latin typeface="幼圆" panose="02010509060101010101" charset="-122"/>
                <a:cs typeface="幼圆" panose="02010509060101010101" charset="-122"/>
              </a:rPr>
              <a:t>力</a:t>
            </a:r>
            <a:r>
              <a:rPr sz="1900" b="1" spc="-10" dirty="0">
                <a:latin typeface="幼圆" panose="02010509060101010101" charset="-122"/>
                <a:cs typeface="幼圆" panose="02010509060101010101" charset="-122"/>
              </a:rPr>
              <a:t>所</a:t>
            </a:r>
            <a:r>
              <a:rPr sz="1900" b="1" spc="5" dirty="0">
                <a:latin typeface="幼圆" panose="02010509060101010101" charset="-122"/>
                <a:cs typeface="幼圆" panose="02010509060101010101" charset="-122"/>
              </a:rPr>
              <a:t>属</a:t>
            </a:r>
            <a:r>
              <a:rPr sz="1900" b="1" spc="-15" dirty="0">
                <a:latin typeface="幼圆" panose="02010509060101010101" charset="-122"/>
                <a:cs typeface="幼圆" panose="02010509060101010101" charset="-122"/>
              </a:rPr>
              <a:t>的 </a:t>
            </a:r>
            <a:r>
              <a:rPr sz="1900" b="1" spc="-10" dirty="0">
                <a:latin typeface="幼圆" panose="02010509060101010101" charset="-122"/>
                <a:cs typeface="幼圆" panose="02010509060101010101" charset="-122"/>
              </a:rPr>
              <a:t>发电单</a:t>
            </a:r>
            <a:r>
              <a:rPr sz="1900" b="1" spc="5" dirty="0">
                <a:latin typeface="幼圆" panose="02010509060101010101" charset="-122"/>
                <a:cs typeface="幼圆" panose="02010509060101010101" charset="-122"/>
              </a:rPr>
              <a:t>元</a:t>
            </a:r>
            <a:r>
              <a:rPr sz="1900" b="1" spc="-10" dirty="0">
                <a:latin typeface="幼圆" panose="02010509060101010101" charset="-122"/>
                <a:cs typeface="幼圆" panose="02010509060101010101" charset="-122"/>
              </a:rPr>
              <a:t>所</a:t>
            </a:r>
            <a:r>
              <a:rPr sz="1900" b="1" spc="5" dirty="0">
                <a:latin typeface="幼圆" panose="02010509060101010101" charset="-122"/>
                <a:cs typeface="幼圆" panose="02010509060101010101" charset="-122"/>
              </a:rPr>
              <a:t>产</a:t>
            </a:r>
            <a:r>
              <a:rPr sz="1900" b="1" spc="-10" dirty="0">
                <a:latin typeface="幼圆" panose="02010509060101010101" charset="-122"/>
                <a:cs typeface="幼圆" panose="02010509060101010101" charset="-122"/>
              </a:rPr>
              <a:t>生</a:t>
            </a:r>
            <a:r>
              <a:rPr sz="1900" b="1" spc="10" dirty="0">
                <a:latin typeface="幼圆" panose="02010509060101010101" charset="-122"/>
                <a:cs typeface="幼圆" panose="02010509060101010101" charset="-122"/>
              </a:rPr>
              <a:t>的</a:t>
            </a:r>
            <a:r>
              <a:rPr sz="1900" b="1" spc="-5" dirty="0">
                <a:latin typeface="Calibri" panose="020F0502020204030204"/>
                <a:cs typeface="Calibri" panose="020F0502020204030204"/>
              </a:rPr>
              <a:t>GHG</a:t>
            </a:r>
            <a:r>
              <a:rPr sz="1900" b="1" spc="5" dirty="0">
                <a:latin typeface="幼圆" panose="02010509060101010101" charset="-122"/>
                <a:cs typeface="幼圆" panose="02010509060101010101" charset="-122"/>
              </a:rPr>
              <a:t>排放</a:t>
            </a:r>
            <a:r>
              <a:rPr sz="1900" b="1" spc="-10" dirty="0">
                <a:latin typeface="幼圆" panose="02010509060101010101" charset="-122"/>
                <a:cs typeface="幼圆" panose="02010509060101010101" charset="-122"/>
              </a:rPr>
              <a:t>为基准</a:t>
            </a:r>
            <a:r>
              <a:rPr sz="1900" b="1" spc="5" dirty="0">
                <a:latin typeface="幼圆" panose="02010509060101010101" charset="-122"/>
                <a:cs typeface="幼圆" panose="02010509060101010101" charset="-122"/>
              </a:rPr>
              <a:t>，</a:t>
            </a:r>
            <a:r>
              <a:rPr sz="1900" b="1" spc="-10" dirty="0">
                <a:latin typeface="幼圆" panose="02010509060101010101" charset="-122"/>
                <a:cs typeface="幼圆" panose="02010509060101010101" charset="-122"/>
              </a:rPr>
              <a:t>来</a:t>
            </a:r>
            <a:r>
              <a:rPr sz="1900" b="1" spc="5" dirty="0">
                <a:latin typeface="幼圆" panose="02010509060101010101" charset="-122"/>
                <a:cs typeface="幼圆" panose="02010509060101010101" charset="-122"/>
              </a:rPr>
              <a:t>报</a:t>
            </a:r>
            <a:r>
              <a:rPr sz="1900" b="1" spc="-10" dirty="0">
                <a:latin typeface="幼圆" panose="02010509060101010101" charset="-122"/>
                <a:cs typeface="幼圆" panose="02010509060101010101" charset="-122"/>
              </a:rPr>
              <a:t>告组织</a:t>
            </a:r>
            <a:r>
              <a:rPr sz="1900" b="1" spc="5" dirty="0">
                <a:latin typeface="幼圆" panose="02010509060101010101" charset="-122"/>
                <a:cs typeface="幼圆" panose="02010509060101010101" charset="-122"/>
              </a:rPr>
              <a:t>的</a:t>
            </a:r>
            <a:r>
              <a:rPr sz="1900" b="1" spc="-10" dirty="0">
                <a:latin typeface="幼圆" panose="02010509060101010101" charset="-122"/>
                <a:cs typeface="幼圆" panose="02010509060101010101" charset="-122"/>
              </a:rPr>
              <a:t>能</a:t>
            </a:r>
            <a:r>
              <a:rPr sz="1900" b="1" spc="5" dirty="0">
                <a:latin typeface="幼圆" panose="02010509060101010101" charset="-122"/>
                <a:cs typeface="幼圆" panose="02010509060101010101" charset="-122"/>
              </a:rPr>
              <a:t>源</a:t>
            </a:r>
            <a:r>
              <a:rPr sz="1900" b="1" spc="-10" dirty="0">
                <a:latin typeface="幼圆" panose="02010509060101010101" charset="-122"/>
                <a:cs typeface="幼圆" panose="02010509060101010101" charset="-122"/>
              </a:rPr>
              <a:t>间接排</a:t>
            </a:r>
            <a:r>
              <a:rPr sz="1900" b="1" spc="5" dirty="0">
                <a:latin typeface="幼圆" panose="02010509060101010101" charset="-122"/>
                <a:cs typeface="幼圆" panose="02010509060101010101" charset="-122"/>
              </a:rPr>
              <a:t>放</a:t>
            </a:r>
            <a:r>
              <a:rPr sz="1900" b="1" spc="-10" dirty="0">
                <a:latin typeface="幼圆" panose="02010509060101010101" charset="-122"/>
                <a:cs typeface="幼圆" panose="02010509060101010101" charset="-122"/>
              </a:rPr>
              <a:t>的</a:t>
            </a:r>
            <a:r>
              <a:rPr sz="1900" b="1" spc="5" dirty="0">
                <a:latin typeface="幼圆" panose="02010509060101010101" charset="-122"/>
                <a:cs typeface="幼圆" panose="02010509060101010101" charset="-122"/>
              </a:rPr>
              <a:t>方</a:t>
            </a:r>
            <a:r>
              <a:rPr sz="1900" b="1" spc="-10" dirty="0">
                <a:latin typeface="幼圆" panose="02010509060101010101" charset="-122"/>
                <a:cs typeface="幼圆" panose="02010509060101010101" charset="-122"/>
              </a:rPr>
              <a:t>法</a:t>
            </a:r>
            <a:r>
              <a:rPr sz="1900" b="1" spc="-15" dirty="0">
                <a:latin typeface="幼圆" panose="02010509060101010101" charset="-122"/>
                <a:cs typeface="幼圆" panose="02010509060101010101" charset="-122"/>
              </a:rPr>
              <a:t>。</a:t>
            </a:r>
            <a:endParaRPr sz="1900">
              <a:latin typeface="幼圆" panose="02010509060101010101" charset="-122"/>
              <a:cs typeface="幼圆" panose="02010509060101010101" charset="-122"/>
            </a:endParaRPr>
          </a:p>
          <a:p>
            <a:pPr marL="12700">
              <a:lnSpc>
                <a:spcPts val="2165"/>
              </a:lnSpc>
              <a:spcBef>
                <a:spcPts val="225"/>
              </a:spcBef>
            </a:pPr>
            <a:r>
              <a:rPr sz="1900" b="1" spc="-5" dirty="0">
                <a:latin typeface="幼圆" panose="02010509060101010101" charset="-122"/>
                <a:cs typeface="幼圆" panose="02010509060101010101" charset="-122"/>
              </a:rPr>
              <a:t>当组织将这些合同工具应用于</a:t>
            </a:r>
            <a:r>
              <a:rPr sz="1900" b="1" dirty="0">
                <a:latin typeface="Calibri" panose="020F0502020204030204"/>
                <a:cs typeface="Calibri" panose="020F0502020204030204"/>
              </a:rPr>
              <a:t>GHG</a:t>
            </a:r>
            <a:r>
              <a:rPr sz="1900" b="1" spc="5" dirty="0">
                <a:latin typeface="幼圆" panose="02010509060101010101" charset="-122"/>
                <a:cs typeface="幼圆" panose="02010509060101010101" charset="-122"/>
              </a:rPr>
              <a:t>排</a:t>
            </a:r>
            <a:r>
              <a:rPr sz="1900" b="1" spc="-10" dirty="0">
                <a:latin typeface="幼圆" panose="02010509060101010101" charset="-122"/>
                <a:cs typeface="幼圆" panose="02010509060101010101" charset="-122"/>
              </a:rPr>
              <a:t>放属</a:t>
            </a:r>
            <a:r>
              <a:rPr sz="1900" b="1" spc="5" dirty="0">
                <a:latin typeface="幼圆" panose="02010509060101010101" charset="-122"/>
                <a:cs typeface="幼圆" panose="02010509060101010101" charset="-122"/>
              </a:rPr>
              <a:t>性</a:t>
            </a:r>
            <a:r>
              <a:rPr sz="1900" b="1" spc="-10" dirty="0">
                <a:latin typeface="幼圆" panose="02010509060101010101" charset="-122"/>
                <a:cs typeface="幼圆" panose="02010509060101010101" charset="-122"/>
              </a:rPr>
              <a:t>时</a:t>
            </a:r>
            <a:r>
              <a:rPr sz="1900" b="1" spc="5" dirty="0">
                <a:latin typeface="幼圆" panose="02010509060101010101" charset="-122"/>
                <a:cs typeface="幼圆" panose="02010509060101010101" charset="-122"/>
              </a:rPr>
              <a:t>，</a:t>
            </a:r>
            <a:r>
              <a:rPr sz="1900" b="1" spc="-10" dirty="0">
                <a:latin typeface="幼圆" panose="02010509060101010101" charset="-122"/>
                <a:cs typeface="幼圆" panose="02010509060101010101" charset="-122"/>
              </a:rPr>
              <a:t>包括</a:t>
            </a:r>
            <a:r>
              <a:rPr sz="1900" b="1" spc="5" dirty="0">
                <a:latin typeface="幼圆" panose="02010509060101010101" charset="-122"/>
                <a:cs typeface="幼圆" panose="02010509060101010101" charset="-122"/>
              </a:rPr>
              <a:t>可</a:t>
            </a:r>
            <a:r>
              <a:rPr sz="1900" b="1" spc="-10" dirty="0">
                <a:latin typeface="幼圆" panose="02010509060101010101" charset="-122"/>
                <a:cs typeface="幼圆" panose="02010509060101010101" charset="-122"/>
              </a:rPr>
              <a:t>再生</a:t>
            </a:r>
            <a:r>
              <a:rPr sz="1900" b="1" spc="5" dirty="0">
                <a:latin typeface="幼圆" panose="02010509060101010101" charset="-122"/>
                <a:cs typeface="幼圆" panose="02010509060101010101" charset="-122"/>
              </a:rPr>
              <a:t>能</a:t>
            </a:r>
            <a:r>
              <a:rPr sz="1900" b="1" spc="-10" dirty="0">
                <a:latin typeface="幼圆" panose="02010509060101010101" charset="-122"/>
                <a:cs typeface="幼圆" panose="02010509060101010101" charset="-122"/>
              </a:rPr>
              <a:t>源</a:t>
            </a:r>
            <a:r>
              <a:rPr sz="1900" b="1" spc="5" dirty="0">
                <a:latin typeface="幼圆" panose="02010509060101010101" charset="-122"/>
                <a:cs typeface="幼圆" panose="02010509060101010101" charset="-122"/>
              </a:rPr>
              <a:t>证</a:t>
            </a:r>
            <a:r>
              <a:rPr sz="1900" b="1" spc="-10" dirty="0">
                <a:latin typeface="幼圆" panose="02010509060101010101" charset="-122"/>
                <a:cs typeface="幼圆" panose="02010509060101010101" charset="-122"/>
              </a:rPr>
              <a:t>书</a:t>
            </a:r>
            <a:r>
              <a:rPr sz="1900" b="1" spc="-15" dirty="0">
                <a:latin typeface="幼圆" panose="02010509060101010101" charset="-122"/>
                <a:cs typeface="幼圆" panose="02010509060101010101" charset="-122"/>
              </a:rPr>
              <a:t>，</a:t>
            </a:r>
            <a:endParaRPr sz="1900">
              <a:latin typeface="幼圆" panose="02010509060101010101" charset="-122"/>
              <a:cs typeface="幼圆" panose="02010509060101010101" charset="-122"/>
            </a:endParaRPr>
          </a:p>
          <a:p>
            <a:pPr marL="12700">
              <a:lnSpc>
                <a:spcPts val="2165"/>
              </a:lnSpc>
            </a:pPr>
            <a:r>
              <a:rPr sz="1900" b="1" spc="-5" dirty="0">
                <a:latin typeface="幼圆" panose="02010509060101010101" charset="-122"/>
                <a:cs typeface="幼圆" panose="02010509060101010101" charset="-122"/>
              </a:rPr>
              <a:t>应单独</a:t>
            </a:r>
            <a:r>
              <a:rPr sz="1900" b="1" spc="5" dirty="0">
                <a:latin typeface="幼圆" panose="02010509060101010101" charset="-122"/>
                <a:cs typeface="幼圆" panose="02010509060101010101" charset="-122"/>
              </a:rPr>
              <a:t>记</a:t>
            </a:r>
            <a:r>
              <a:rPr sz="1900" b="1" spc="-5" dirty="0">
                <a:latin typeface="幼圆" panose="02010509060101010101" charset="-122"/>
                <a:cs typeface="幼圆" panose="02010509060101010101" charset="-122"/>
              </a:rPr>
              <a:t>录</a:t>
            </a:r>
            <a:r>
              <a:rPr sz="1900" b="1" spc="5" dirty="0">
                <a:latin typeface="幼圆" panose="02010509060101010101" charset="-122"/>
                <a:cs typeface="幼圆" panose="02010509060101010101" charset="-122"/>
              </a:rPr>
              <a:t>和</a:t>
            </a:r>
            <a:r>
              <a:rPr sz="1900" b="1" spc="-5" dirty="0">
                <a:latin typeface="幼圆" panose="02010509060101010101" charset="-122"/>
                <a:cs typeface="幼圆" panose="02010509060101010101" charset="-122"/>
              </a:rPr>
              <a:t>报告此</a:t>
            </a:r>
            <a:r>
              <a:rPr sz="1900" b="1" spc="5" dirty="0">
                <a:latin typeface="幼圆" panose="02010509060101010101" charset="-122"/>
                <a:cs typeface="幼圆" panose="02010509060101010101" charset="-122"/>
              </a:rPr>
              <a:t>类</a:t>
            </a:r>
            <a:r>
              <a:rPr sz="1900" b="1" spc="-5" dirty="0">
                <a:latin typeface="幼圆" panose="02010509060101010101" charset="-122"/>
                <a:cs typeface="幼圆" panose="02010509060101010101" charset="-122"/>
              </a:rPr>
              <a:t>交</a:t>
            </a:r>
            <a:r>
              <a:rPr sz="1900" b="1" spc="35" dirty="0">
                <a:latin typeface="幼圆" panose="02010509060101010101" charset="-122"/>
                <a:cs typeface="幼圆" panose="02010509060101010101" charset="-122"/>
              </a:rPr>
              <a:t>易</a:t>
            </a:r>
            <a:r>
              <a:rPr sz="1900" b="1" spc="-10" dirty="0">
                <a:latin typeface="幼圆" panose="02010509060101010101" charset="-122"/>
                <a:cs typeface="幼圆" panose="02010509060101010101" charset="-122"/>
              </a:rPr>
              <a:t>。</a:t>
            </a:r>
            <a:endParaRPr sz="1900">
              <a:latin typeface="幼圆" panose="02010509060101010101" charset="-122"/>
              <a:cs typeface="幼圆" panose="02010509060101010101" charset="-122"/>
            </a:endParaRPr>
          </a:p>
          <a:p>
            <a:pPr marL="12700" marR="88900" algn="just">
              <a:lnSpc>
                <a:spcPts val="2050"/>
              </a:lnSpc>
              <a:spcBef>
                <a:spcPts val="490"/>
              </a:spcBef>
            </a:pPr>
            <a:r>
              <a:rPr sz="1900" b="1" spc="-5" dirty="0">
                <a:latin typeface="幼圆" panose="02010509060101010101" charset="-122"/>
                <a:cs typeface="幼圆" panose="02010509060101010101" charset="-122"/>
              </a:rPr>
              <a:t>合同工具可包括能源属性证书</a:t>
            </a:r>
            <a:r>
              <a:rPr sz="1900" b="1" spc="5" dirty="0">
                <a:latin typeface="幼圆" panose="02010509060101010101" charset="-122"/>
                <a:cs typeface="幼圆" panose="02010509060101010101" charset="-122"/>
              </a:rPr>
              <a:t>、</a:t>
            </a:r>
            <a:r>
              <a:rPr sz="1900" b="1" spc="-5" dirty="0">
                <a:latin typeface="幼圆" panose="02010509060101010101" charset="-122"/>
                <a:cs typeface="幼圆" panose="02010509060101010101" charset="-122"/>
              </a:rPr>
              <a:t>可再</a:t>
            </a:r>
            <a:r>
              <a:rPr sz="1900" b="1" spc="5" dirty="0">
                <a:latin typeface="幼圆" panose="02010509060101010101" charset="-122"/>
                <a:cs typeface="幼圆" panose="02010509060101010101" charset="-122"/>
              </a:rPr>
              <a:t>生</a:t>
            </a:r>
            <a:r>
              <a:rPr sz="1900" b="1" spc="-5" dirty="0">
                <a:latin typeface="幼圆" panose="02010509060101010101" charset="-122"/>
                <a:cs typeface="幼圆" panose="02010509060101010101" charset="-122"/>
              </a:rPr>
              <a:t>能</a:t>
            </a:r>
            <a:r>
              <a:rPr sz="1900" b="1" spc="5" dirty="0">
                <a:latin typeface="幼圆" panose="02010509060101010101" charset="-122"/>
                <a:cs typeface="幼圆" panose="02010509060101010101" charset="-122"/>
              </a:rPr>
              <a:t>源</a:t>
            </a:r>
            <a:r>
              <a:rPr sz="1900" b="1" spc="-5" dirty="0">
                <a:latin typeface="幼圆" panose="02010509060101010101" charset="-122"/>
                <a:cs typeface="幼圆" panose="02010509060101010101" charset="-122"/>
              </a:rPr>
              <a:t>证书（</a:t>
            </a:r>
            <a:r>
              <a:rPr sz="1900" b="1" spc="-5" dirty="0">
                <a:latin typeface="Calibri" panose="020F0502020204030204"/>
                <a:cs typeface="Calibri" panose="020F0502020204030204"/>
              </a:rPr>
              <a:t>REC</a:t>
            </a:r>
            <a:r>
              <a:rPr sz="1900" b="1" spc="-5" dirty="0">
                <a:latin typeface="幼圆" panose="02010509060101010101" charset="-122"/>
                <a:cs typeface="幼圆" panose="02010509060101010101" charset="-122"/>
              </a:rPr>
              <a:t>）</a:t>
            </a:r>
            <a:r>
              <a:rPr sz="1900" b="1" spc="-10" dirty="0">
                <a:latin typeface="幼圆" panose="02010509060101010101" charset="-122"/>
                <a:cs typeface="幼圆" panose="02010509060101010101" charset="-122"/>
              </a:rPr>
              <a:t>、欧</a:t>
            </a:r>
            <a:r>
              <a:rPr sz="1900" b="1" spc="5" dirty="0">
                <a:latin typeface="幼圆" panose="02010509060101010101" charset="-122"/>
                <a:cs typeface="幼圆" panose="02010509060101010101" charset="-122"/>
              </a:rPr>
              <a:t>盟</a:t>
            </a:r>
            <a:r>
              <a:rPr sz="1900" b="1" spc="-10" dirty="0">
                <a:latin typeface="幼圆" panose="02010509060101010101" charset="-122"/>
                <a:cs typeface="幼圆" panose="02010509060101010101" charset="-122"/>
              </a:rPr>
              <a:t>绿</a:t>
            </a:r>
            <a:r>
              <a:rPr sz="1900" b="1" spc="5" dirty="0">
                <a:latin typeface="幼圆" panose="02010509060101010101" charset="-122"/>
                <a:cs typeface="幼圆" panose="02010509060101010101" charset="-122"/>
              </a:rPr>
              <a:t>色</a:t>
            </a:r>
            <a:r>
              <a:rPr sz="1900" b="1" spc="-10" dirty="0">
                <a:latin typeface="幼圆" panose="02010509060101010101" charset="-122"/>
                <a:cs typeface="幼圆" panose="02010509060101010101" charset="-122"/>
              </a:rPr>
              <a:t>电</a:t>
            </a:r>
            <a:r>
              <a:rPr sz="1900" b="1" spc="-15" dirty="0">
                <a:latin typeface="幼圆" panose="02010509060101010101" charset="-122"/>
                <a:cs typeface="幼圆" panose="02010509060101010101" charset="-122"/>
              </a:rPr>
              <a:t>力 </a:t>
            </a:r>
            <a:r>
              <a:rPr sz="1900" b="1" spc="-5" dirty="0">
                <a:latin typeface="幼圆" panose="02010509060101010101" charset="-122"/>
                <a:cs typeface="幼圆" panose="02010509060101010101" charset="-122"/>
              </a:rPr>
              <a:t>来源担保证书</a:t>
            </a:r>
            <a:r>
              <a:rPr sz="1900" b="1" spc="-5" dirty="0">
                <a:latin typeface="Calibri" panose="020F0502020204030204"/>
                <a:cs typeface="Calibri" panose="020F0502020204030204"/>
              </a:rPr>
              <a:t>(GO)</a:t>
            </a:r>
            <a:r>
              <a:rPr sz="1900" b="1" spc="-5" dirty="0">
                <a:latin typeface="幼圆" panose="02010509060101010101" charset="-122"/>
                <a:cs typeface="幼圆" panose="02010509060101010101" charset="-122"/>
              </a:rPr>
              <a:t>、购电协议</a:t>
            </a:r>
            <a:r>
              <a:rPr sz="1900" b="1" spc="-30" dirty="0">
                <a:latin typeface="幼圆" panose="02010509060101010101" charset="-122"/>
                <a:cs typeface="幼圆" panose="02010509060101010101" charset="-122"/>
              </a:rPr>
              <a:t>（</a:t>
            </a:r>
            <a:r>
              <a:rPr sz="1900" b="1" spc="-30" dirty="0">
                <a:latin typeface="Calibri" panose="020F0502020204030204"/>
                <a:cs typeface="Calibri" panose="020F0502020204030204"/>
              </a:rPr>
              <a:t>PPA</a:t>
            </a:r>
            <a:r>
              <a:rPr sz="1900" b="1" spc="-30" dirty="0">
                <a:latin typeface="幼圆" panose="02010509060101010101" charset="-122"/>
                <a:cs typeface="幼圆" panose="02010509060101010101" charset="-122"/>
              </a:rPr>
              <a:t>）</a:t>
            </a:r>
            <a:r>
              <a:rPr sz="1900" b="1" spc="5" dirty="0">
                <a:latin typeface="幼圆" panose="02010509060101010101" charset="-122"/>
                <a:cs typeface="幼圆" panose="02010509060101010101" charset="-122"/>
              </a:rPr>
              <a:t>、</a:t>
            </a:r>
            <a:r>
              <a:rPr sz="1900" b="1" spc="-10" dirty="0">
                <a:latin typeface="幼圆" panose="02010509060101010101" charset="-122"/>
                <a:cs typeface="幼圆" panose="02010509060101010101" charset="-122"/>
              </a:rPr>
              <a:t>绿色</a:t>
            </a:r>
            <a:r>
              <a:rPr sz="1900" b="1" spc="5" dirty="0">
                <a:latin typeface="幼圆" panose="02010509060101010101" charset="-122"/>
                <a:cs typeface="幼圆" panose="02010509060101010101" charset="-122"/>
              </a:rPr>
              <a:t>能</a:t>
            </a:r>
            <a:r>
              <a:rPr sz="1900" b="1" spc="-10" dirty="0">
                <a:latin typeface="幼圆" panose="02010509060101010101" charset="-122"/>
                <a:cs typeface="幼圆" panose="02010509060101010101" charset="-122"/>
              </a:rPr>
              <a:t>源</a:t>
            </a:r>
            <a:r>
              <a:rPr sz="1900" b="1" spc="5" dirty="0">
                <a:latin typeface="幼圆" panose="02010509060101010101" charset="-122"/>
                <a:cs typeface="幼圆" panose="02010509060101010101" charset="-122"/>
              </a:rPr>
              <a:t>证</a:t>
            </a:r>
            <a:r>
              <a:rPr sz="1900" b="1" spc="-10" dirty="0">
                <a:latin typeface="幼圆" panose="02010509060101010101" charset="-122"/>
                <a:cs typeface="幼圆" panose="02010509060101010101" charset="-122"/>
              </a:rPr>
              <a:t>书、</a:t>
            </a:r>
            <a:r>
              <a:rPr sz="1900" b="1" spc="5" dirty="0">
                <a:latin typeface="幼圆" panose="02010509060101010101" charset="-122"/>
                <a:cs typeface="幼圆" panose="02010509060101010101" charset="-122"/>
              </a:rPr>
              <a:t>供</a:t>
            </a:r>
            <a:r>
              <a:rPr sz="1900" b="1" spc="-10" dirty="0">
                <a:latin typeface="幼圆" panose="02010509060101010101" charset="-122"/>
                <a:cs typeface="幼圆" panose="02010509060101010101" charset="-122"/>
              </a:rPr>
              <a:t>应商</a:t>
            </a:r>
            <a:r>
              <a:rPr sz="1900" b="1" spc="5" dirty="0">
                <a:latin typeface="幼圆" panose="02010509060101010101" charset="-122"/>
                <a:cs typeface="幼圆" panose="02010509060101010101" charset="-122"/>
              </a:rPr>
              <a:t>比</a:t>
            </a:r>
            <a:r>
              <a:rPr sz="1900" b="1" spc="-10" dirty="0">
                <a:latin typeface="幼圆" panose="02010509060101010101" charset="-122"/>
                <a:cs typeface="幼圆" panose="02010509060101010101" charset="-122"/>
              </a:rPr>
              <a:t>排</a:t>
            </a:r>
            <a:r>
              <a:rPr sz="1900" b="1" spc="5" dirty="0">
                <a:latin typeface="幼圆" panose="02010509060101010101" charset="-122"/>
                <a:cs typeface="幼圆" panose="02010509060101010101" charset="-122"/>
              </a:rPr>
              <a:t>放</a:t>
            </a:r>
            <a:r>
              <a:rPr sz="1900" b="1" spc="-15" dirty="0">
                <a:latin typeface="幼圆" panose="02010509060101010101" charset="-122"/>
                <a:cs typeface="幼圆" panose="02010509060101010101" charset="-122"/>
              </a:rPr>
              <a:t>率 </a:t>
            </a:r>
            <a:r>
              <a:rPr sz="1900" b="1" spc="-5" dirty="0">
                <a:latin typeface="幼圆" panose="02010509060101010101" charset="-122"/>
                <a:cs typeface="幼圆" panose="02010509060101010101" charset="-122"/>
              </a:rPr>
              <a:t>证书等。</a:t>
            </a:r>
            <a:endParaRPr sz="1900">
              <a:latin typeface="幼圆" panose="02010509060101010101" charset="-122"/>
              <a:cs typeface="幼圆" panose="02010509060101010101" charset="-122"/>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5029200" y="1600326"/>
            <a:ext cx="2064385" cy="505460"/>
          </a:xfrm>
          <a:prstGeom prst="rect">
            <a:avLst/>
          </a:prstGeom>
        </p:spPr>
        <p:txBody>
          <a:bodyPr vert="horz" wrap="square" lIns="0" tIns="13335" rIns="0" bIns="0" rtlCol="0">
            <a:spAutoFit/>
          </a:bodyPr>
          <a:lstStyle/>
          <a:p>
            <a:pPr marL="12700">
              <a:lnSpc>
                <a:spcPct val="100000"/>
              </a:lnSpc>
              <a:spcBef>
                <a:spcPts val="105"/>
              </a:spcBef>
            </a:pPr>
            <a:r>
              <a:rPr spc="-5" dirty="0"/>
              <a:t>电力</a:t>
            </a:r>
            <a:r>
              <a:rPr spc="-10" dirty="0"/>
              <a:t>的</a:t>
            </a:r>
            <a:r>
              <a:rPr dirty="0"/>
              <a:t>处</a:t>
            </a:r>
            <a:r>
              <a:rPr spc="-10" dirty="0"/>
              <a:t>理</a:t>
            </a:r>
            <a:endParaRPr spc="-10" dirty="0"/>
          </a:p>
        </p:txBody>
      </p:sp>
      <p:sp>
        <p:nvSpPr>
          <p:cNvPr id="3" name="object 3"/>
          <p:cNvSpPr/>
          <p:nvPr/>
        </p:nvSpPr>
        <p:spPr>
          <a:xfrm>
            <a:off x="2038350" y="27416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495549" y="3093720"/>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038350" y="3436620"/>
            <a:ext cx="178308" cy="178308"/>
          </a:xfrm>
          <a:prstGeom prst="rect">
            <a:avLst/>
          </a:prstGeom>
          <a:blipFill>
            <a:blip r:embed="rId2" cstate="print"/>
            <a:stretch>
              <a:fillRect/>
            </a:stretch>
          </a:blipFill>
        </p:spPr>
        <p:txBody>
          <a:bodyPr wrap="square" lIns="0" tIns="0" rIns="0" bIns="0" rtlCol="0"/>
          <a:lstStyle/>
          <a:p/>
        </p:txBody>
      </p:sp>
      <p:sp>
        <p:nvSpPr>
          <p:cNvPr id="6" name="object 6"/>
          <p:cNvSpPr txBox="1"/>
          <p:nvPr/>
        </p:nvSpPr>
        <p:spPr>
          <a:xfrm>
            <a:off x="2368854" y="2588263"/>
            <a:ext cx="7669530" cy="1462405"/>
          </a:xfrm>
          <a:prstGeom prst="rect">
            <a:avLst/>
          </a:prstGeom>
        </p:spPr>
        <p:txBody>
          <a:bodyPr vert="horz" wrap="square" lIns="0" tIns="74930" rIns="0" bIns="0" rtlCol="0">
            <a:spAutoFit/>
          </a:bodyPr>
          <a:lstStyle/>
          <a:p>
            <a:pPr marL="12700">
              <a:lnSpc>
                <a:spcPct val="100000"/>
              </a:lnSpc>
              <a:spcBef>
                <a:spcPts val="590"/>
              </a:spcBef>
            </a:pPr>
            <a:r>
              <a:rPr sz="2000" b="1" spc="5" dirty="0">
                <a:latin typeface="幼圆" panose="02010509060101010101" charset="-122"/>
                <a:cs typeface="幼圆" panose="02010509060101010101" charset="-122"/>
              </a:rPr>
              <a:t>输出电力</a:t>
            </a:r>
            <a:endParaRPr sz="2000">
              <a:latin typeface="幼圆" panose="02010509060101010101" charset="-122"/>
              <a:cs typeface="幼圆" panose="02010509060101010101" charset="-122"/>
            </a:endParaRPr>
          </a:p>
          <a:p>
            <a:pPr marL="413385">
              <a:lnSpc>
                <a:spcPct val="100000"/>
              </a:lnSpc>
              <a:spcBef>
                <a:spcPts val="440"/>
              </a:spcBef>
            </a:pPr>
            <a:r>
              <a:rPr sz="1800" dirty="0">
                <a:latin typeface="幼圆" panose="02010509060101010101" charset="-122"/>
                <a:cs typeface="幼圆" panose="02010509060101010101" charset="-122"/>
              </a:rPr>
              <a:t>“输出”是指组织向组织边界以外的用户提供电力。</a:t>
            </a:r>
            <a:endParaRPr sz="1800">
              <a:latin typeface="幼圆" panose="02010509060101010101" charset="-122"/>
              <a:cs typeface="幼圆" panose="02010509060101010101" charset="-122"/>
            </a:endParaRPr>
          </a:p>
          <a:p>
            <a:pPr marL="12700">
              <a:lnSpc>
                <a:spcPct val="100000"/>
              </a:lnSpc>
              <a:spcBef>
                <a:spcPts val="475"/>
              </a:spcBef>
            </a:pPr>
            <a:r>
              <a:rPr sz="2000" b="1" spc="15" dirty="0">
                <a:latin typeface="幼圆" panose="02010509060101010101" charset="-122"/>
                <a:cs typeface="幼圆" panose="02010509060101010101" charset="-122"/>
              </a:rPr>
              <a:t>组织</a:t>
            </a:r>
            <a:r>
              <a:rPr sz="2000" b="1" spc="5" dirty="0">
                <a:latin typeface="幼圆" panose="02010509060101010101" charset="-122"/>
                <a:cs typeface="幼圆" panose="02010509060101010101" charset="-122"/>
              </a:rPr>
              <a:t>生产、</a:t>
            </a:r>
            <a:r>
              <a:rPr sz="2000" b="1" spc="-5" dirty="0">
                <a:latin typeface="幼圆" panose="02010509060101010101" charset="-122"/>
                <a:cs typeface="幼圆" panose="02010509060101010101" charset="-122"/>
              </a:rPr>
              <a:t>输</a:t>
            </a:r>
            <a:r>
              <a:rPr sz="2000" b="1" spc="5" dirty="0">
                <a:latin typeface="幼圆" panose="02010509060101010101" charset="-122"/>
                <a:cs typeface="幼圆" panose="02010509060101010101" charset="-122"/>
              </a:rPr>
              <a:t>出或</a:t>
            </a:r>
            <a:r>
              <a:rPr sz="2000" b="1" spc="-5" dirty="0">
                <a:latin typeface="幼圆" panose="02010509060101010101" charset="-122"/>
                <a:cs typeface="幼圆" panose="02010509060101010101" charset="-122"/>
              </a:rPr>
              <a:t>分</a:t>
            </a:r>
            <a:r>
              <a:rPr sz="2000" b="1" spc="5" dirty="0">
                <a:latin typeface="幼圆" panose="02010509060101010101" charset="-122"/>
                <a:cs typeface="幼圆" panose="02010509060101010101" charset="-122"/>
              </a:rPr>
              <a:t>配的电</a:t>
            </a:r>
            <a:r>
              <a:rPr sz="2000" b="1" spc="-5" dirty="0">
                <a:latin typeface="幼圆" panose="02010509060101010101" charset="-122"/>
                <a:cs typeface="幼圆" panose="02010509060101010101" charset="-122"/>
              </a:rPr>
              <a:t>力</a:t>
            </a:r>
            <a:r>
              <a:rPr sz="2000" b="1" spc="5" dirty="0">
                <a:latin typeface="幼圆" panose="02010509060101010101" charset="-122"/>
                <a:cs typeface="幼圆" panose="02010509060101010101" charset="-122"/>
              </a:rPr>
              <a:t>所产</a:t>
            </a:r>
            <a:r>
              <a:rPr sz="2000" b="1" spc="-5" dirty="0">
                <a:latin typeface="幼圆" panose="02010509060101010101" charset="-122"/>
                <a:cs typeface="幼圆" panose="02010509060101010101" charset="-122"/>
              </a:rPr>
              <a:t>生</a:t>
            </a:r>
            <a:r>
              <a:rPr sz="2000" b="1" spc="5" dirty="0">
                <a:latin typeface="幼圆" panose="02010509060101010101" charset="-122"/>
                <a:cs typeface="幼圆" panose="02010509060101010101" charset="-122"/>
              </a:rPr>
              <a:t>的直</a:t>
            </a:r>
            <a:r>
              <a:rPr sz="2000" b="1" spc="30" dirty="0">
                <a:latin typeface="幼圆" panose="02010509060101010101" charset="-122"/>
                <a:cs typeface="幼圆" panose="02010509060101010101" charset="-122"/>
              </a:rPr>
              <a:t>接</a:t>
            </a:r>
            <a:r>
              <a:rPr sz="2000" b="1" spc="-5" dirty="0">
                <a:latin typeface="Calibri" panose="020F0502020204030204"/>
                <a:cs typeface="Calibri" panose="020F0502020204030204"/>
              </a:rPr>
              <a:t>GHG</a:t>
            </a:r>
            <a:r>
              <a:rPr sz="2000" b="1" spc="15" dirty="0">
                <a:latin typeface="幼圆" panose="02010509060101010101" charset="-122"/>
                <a:cs typeface="幼圆" panose="02010509060101010101" charset="-122"/>
              </a:rPr>
              <a:t>排</a:t>
            </a:r>
            <a:r>
              <a:rPr sz="2000" b="1" spc="5" dirty="0">
                <a:latin typeface="幼圆" panose="02010509060101010101" charset="-122"/>
                <a:cs typeface="幼圆" panose="02010509060101010101" charset="-122"/>
              </a:rPr>
              <a:t>放</a:t>
            </a:r>
            <a:r>
              <a:rPr sz="2000" b="1" spc="-5" dirty="0">
                <a:latin typeface="幼圆" panose="02010509060101010101" charset="-122"/>
                <a:cs typeface="幼圆" panose="02010509060101010101" charset="-122"/>
              </a:rPr>
              <a:t>可</a:t>
            </a:r>
            <a:r>
              <a:rPr sz="2000" b="1" spc="5" dirty="0">
                <a:latin typeface="幼圆" panose="02010509060101010101" charset="-122"/>
                <a:cs typeface="幼圆" panose="02010509060101010101" charset="-122"/>
              </a:rPr>
              <a:t>单独</a:t>
            </a:r>
            <a:r>
              <a:rPr sz="2000" b="1" spc="-5" dirty="0">
                <a:latin typeface="幼圆" panose="02010509060101010101" charset="-122"/>
                <a:cs typeface="幼圆" panose="02010509060101010101" charset="-122"/>
              </a:rPr>
              <a:t>报</a:t>
            </a:r>
            <a:r>
              <a:rPr sz="2000" b="1" spc="5" dirty="0">
                <a:latin typeface="幼圆" panose="02010509060101010101" charset="-122"/>
                <a:cs typeface="幼圆" panose="02010509060101010101" charset="-122"/>
              </a:rPr>
              <a:t>告，</a:t>
            </a:r>
            <a:r>
              <a:rPr sz="2000" b="1" spc="-5" dirty="0">
                <a:latin typeface="幼圆" panose="02010509060101010101" charset="-122"/>
                <a:cs typeface="幼圆" panose="02010509060101010101" charset="-122"/>
              </a:rPr>
              <a:t>但</a:t>
            </a:r>
            <a:endParaRPr sz="2000">
              <a:latin typeface="幼圆" panose="02010509060101010101" charset="-122"/>
              <a:cs typeface="幼圆" panose="02010509060101010101" charset="-122"/>
            </a:endParaRPr>
          </a:p>
          <a:p>
            <a:pPr marL="12700">
              <a:lnSpc>
                <a:spcPct val="100000"/>
              </a:lnSpc>
              <a:spcBef>
                <a:spcPts val="65"/>
              </a:spcBef>
            </a:pPr>
            <a:r>
              <a:rPr sz="2400" b="1" spc="-5" dirty="0">
                <a:solidFill>
                  <a:srgbClr val="FF0000"/>
                </a:solidFill>
                <a:latin typeface="幼圆" panose="02010509060101010101" charset="-122"/>
                <a:cs typeface="幼圆" panose="02010509060101010101" charset="-122"/>
              </a:rPr>
              <a:t>不得</a:t>
            </a:r>
            <a:r>
              <a:rPr sz="2000" b="1" spc="15" dirty="0">
                <a:latin typeface="幼圆" panose="02010509060101010101" charset="-122"/>
                <a:cs typeface="幼圆" panose="02010509060101010101" charset="-122"/>
              </a:rPr>
              <a:t>从组</a:t>
            </a:r>
            <a:r>
              <a:rPr sz="2000" b="1" dirty="0">
                <a:latin typeface="幼圆" panose="02010509060101010101" charset="-122"/>
                <a:cs typeface="幼圆" panose="02010509060101010101" charset="-122"/>
              </a:rPr>
              <a:t>织的直接</a:t>
            </a:r>
            <a:r>
              <a:rPr sz="2000" b="1" spc="-10" dirty="0">
                <a:latin typeface="Calibri" panose="020F0502020204030204"/>
                <a:cs typeface="Calibri" panose="020F0502020204030204"/>
              </a:rPr>
              <a:t>GHG</a:t>
            </a:r>
            <a:r>
              <a:rPr sz="2000" b="1" dirty="0">
                <a:latin typeface="幼圆" panose="02010509060101010101" charset="-122"/>
                <a:cs typeface="幼圆" panose="02010509060101010101" charset="-122"/>
              </a:rPr>
              <a:t>排放总量中</a:t>
            </a:r>
            <a:r>
              <a:rPr sz="2000" b="1" spc="-5" dirty="0">
                <a:latin typeface="幼圆" panose="02010509060101010101" charset="-122"/>
                <a:cs typeface="幼圆" panose="02010509060101010101" charset="-122"/>
              </a:rPr>
              <a:t>扣</a:t>
            </a:r>
            <a:r>
              <a:rPr sz="2000" b="1" dirty="0">
                <a:latin typeface="幼圆" panose="02010509060101010101" charset="-122"/>
                <a:cs typeface="幼圆" panose="02010509060101010101" charset="-122"/>
              </a:rPr>
              <a:t>除</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124454" y="990726"/>
            <a:ext cx="5907405" cy="505460"/>
          </a:xfrm>
          <a:prstGeom prst="rect">
            <a:avLst/>
          </a:prstGeom>
        </p:spPr>
        <p:txBody>
          <a:bodyPr vert="horz" wrap="square" lIns="0" tIns="13335" rIns="0" bIns="0" rtlCol="0">
            <a:spAutoFit/>
          </a:bodyPr>
          <a:lstStyle/>
          <a:p>
            <a:pPr marL="12700">
              <a:lnSpc>
                <a:spcPct val="100000"/>
              </a:lnSpc>
              <a:spcBef>
                <a:spcPts val="105"/>
              </a:spcBef>
            </a:pPr>
            <a:r>
              <a:rPr spc="10" dirty="0"/>
              <a:t>类</a:t>
            </a:r>
            <a:r>
              <a:rPr spc="15" dirty="0"/>
              <a:t>别</a:t>
            </a:r>
            <a:r>
              <a:rPr spc="-5" dirty="0">
                <a:latin typeface="Calibri" panose="020F0502020204030204"/>
                <a:cs typeface="Calibri" panose="020F0502020204030204"/>
              </a:rPr>
              <a:t>3</a:t>
            </a:r>
            <a:r>
              <a:rPr spc="-5" dirty="0"/>
              <a:t>：运输产</a:t>
            </a:r>
            <a:r>
              <a:rPr spc="-10" dirty="0"/>
              <a:t>生</a:t>
            </a:r>
            <a:r>
              <a:rPr spc="-5" dirty="0"/>
              <a:t>的间</a:t>
            </a:r>
            <a:r>
              <a:rPr spc="20" dirty="0"/>
              <a:t>接</a:t>
            </a:r>
            <a:r>
              <a:rPr spc="-10" dirty="0">
                <a:latin typeface="Calibri" panose="020F0502020204030204"/>
                <a:cs typeface="Calibri" panose="020F0502020204030204"/>
              </a:rPr>
              <a:t>GHG</a:t>
            </a:r>
            <a:r>
              <a:rPr dirty="0"/>
              <a:t>排放</a:t>
            </a:r>
            <a:endParaRPr dirty="0"/>
          </a:p>
        </p:txBody>
      </p:sp>
      <p:sp>
        <p:nvSpPr>
          <p:cNvPr id="3" name="object 3"/>
          <p:cNvSpPr/>
          <p:nvPr/>
        </p:nvSpPr>
        <p:spPr>
          <a:xfrm>
            <a:off x="2054225" y="21320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054225" y="2497835"/>
            <a:ext cx="178308" cy="178308"/>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2054225" y="2863595"/>
            <a:ext cx="178308" cy="178308"/>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2511424" y="3215639"/>
            <a:ext cx="152400" cy="160020"/>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2511424" y="3544823"/>
            <a:ext cx="152400" cy="160020"/>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2511424" y="3874008"/>
            <a:ext cx="152400" cy="160020"/>
          </a:xfrm>
          <a:prstGeom prst="rect">
            <a:avLst/>
          </a:prstGeom>
          <a:blipFill>
            <a:blip r:embed="rId3" cstate="print"/>
            <a:stretch>
              <a:fillRect/>
            </a:stretch>
          </a:blipFill>
        </p:spPr>
        <p:txBody>
          <a:bodyPr wrap="square" lIns="0" tIns="0" rIns="0" bIns="0" rtlCol="0"/>
          <a:lstStyle/>
          <a:p/>
        </p:txBody>
      </p:sp>
      <p:sp>
        <p:nvSpPr>
          <p:cNvPr id="9" name="object 9"/>
          <p:cNvSpPr/>
          <p:nvPr/>
        </p:nvSpPr>
        <p:spPr>
          <a:xfrm>
            <a:off x="2054225" y="4236720"/>
            <a:ext cx="178308" cy="178307"/>
          </a:xfrm>
          <a:prstGeom prst="rect">
            <a:avLst/>
          </a:prstGeom>
          <a:blipFill>
            <a:blip r:embed="rId2" cstate="print"/>
            <a:stretch>
              <a:fillRect/>
            </a:stretch>
          </a:blipFill>
        </p:spPr>
        <p:txBody>
          <a:bodyPr wrap="square" lIns="0" tIns="0" rIns="0" bIns="0" rtlCol="0"/>
          <a:lstStyle/>
          <a:p/>
        </p:txBody>
      </p:sp>
      <p:sp>
        <p:nvSpPr>
          <p:cNvPr id="10" name="object 10"/>
          <p:cNvSpPr/>
          <p:nvPr/>
        </p:nvSpPr>
        <p:spPr>
          <a:xfrm>
            <a:off x="2054225" y="4907279"/>
            <a:ext cx="178308" cy="178307"/>
          </a:xfrm>
          <a:prstGeom prst="rect">
            <a:avLst/>
          </a:prstGeom>
          <a:blipFill>
            <a:blip r:embed="rId2" cstate="print"/>
            <a:stretch>
              <a:fillRect/>
            </a:stretch>
          </a:blipFill>
        </p:spPr>
        <p:txBody>
          <a:bodyPr wrap="square" lIns="0" tIns="0" rIns="0" bIns="0" rtlCol="0"/>
          <a:lstStyle/>
          <a:p/>
        </p:txBody>
      </p:sp>
      <p:sp>
        <p:nvSpPr>
          <p:cNvPr id="11" name="object 11"/>
          <p:cNvSpPr txBox="1"/>
          <p:nvPr/>
        </p:nvSpPr>
        <p:spPr>
          <a:xfrm>
            <a:off x="2384729" y="1980412"/>
            <a:ext cx="7686675" cy="3505835"/>
          </a:xfrm>
          <a:prstGeom prst="rect">
            <a:avLst/>
          </a:prstGeom>
        </p:spPr>
        <p:txBody>
          <a:bodyPr vert="horz" wrap="square" lIns="0" tIns="73660" rIns="0" bIns="0" rtlCol="0">
            <a:spAutoFit/>
          </a:bodyPr>
          <a:lstStyle/>
          <a:p>
            <a:pPr marL="12700">
              <a:lnSpc>
                <a:spcPct val="100000"/>
              </a:lnSpc>
              <a:spcBef>
                <a:spcPts val="580"/>
              </a:spcBef>
            </a:pPr>
            <a:r>
              <a:rPr sz="2000" b="1" spc="15" dirty="0">
                <a:latin typeface="幼圆" panose="02010509060101010101" charset="-122"/>
                <a:cs typeface="幼圆" panose="02010509060101010101" charset="-122"/>
              </a:rPr>
              <a:t>指组</a:t>
            </a:r>
            <a:r>
              <a:rPr sz="2000" b="1" spc="5" dirty="0">
                <a:latin typeface="幼圆" panose="02010509060101010101" charset="-122"/>
                <a:cs typeface="幼圆" panose="02010509060101010101" charset="-122"/>
              </a:rPr>
              <a:t>织边界</a:t>
            </a:r>
            <a:r>
              <a:rPr sz="2000" b="1" spc="-5" dirty="0">
                <a:latin typeface="幼圆" panose="02010509060101010101" charset="-122"/>
                <a:cs typeface="幼圆" panose="02010509060101010101" charset="-122"/>
              </a:rPr>
              <a:t>以</a:t>
            </a:r>
            <a:r>
              <a:rPr sz="2000" b="1" spc="5" dirty="0">
                <a:latin typeface="幼圆" panose="02010509060101010101" charset="-122"/>
                <a:cs typeface="幼圆" panose="02010509060101010101" charset="-122"/>
              </a:rPr>
              <a:t>外</a:t>
            </a:r>
            <a:r>
              <a:rPr sz="2000" b="1" spc="20" dirty="0">
                <a:latin typeface="幼圆" panose="02010509060101010101" charset="-122"/>
                <a:cs typeface="幼圆" panose="02010509060101010101" charset="-122"/>
              </a:rPr>
              <a:t>的</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源产生</a:t>
            </a:r>
            <a:r>
              <a:rPr sz="2000" b="1" spc="-5" dirty="0">
                <a:latin typeface="幼圆" panose="02010509060101010101" charset="-122"/>
                <a:cs typeface="幼圆" panose="02010509060101010101" charset="-122"/>
              </a:rPr>
              <a:t>的</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排放。</a:t>
            </a:r>
            <a:endParaRPr sz="2000">
              <a:latin typeface="幼圆" panose="02010509060101010101" charset="-122"/>
              <a:cs typeface="幼圆" panose="02010509060101010101" charset="-122"/>
            </a:endParaRPr>
          </a:p>
          <a:p>
            <a:pPr marL="12700">
              <a:lnSpc>
                <a:spcPct val="100000"/>
              </a:lnSpc>
              <a:spcBef>
                <a:spcPts val="480"/>
              </a:spcBef>
            </a:pPr>
            <a:r>
              <a:rPr sz="2000" b="1" spc="-5" dirty="0">
                <a:latin typeface="Calibri" panose="020F0502020204030204"/>
                <a:cs typeface="Calibri" panose="020F0502020204030204"/>
              </a:rPr>
              <a:t>GHG</a:t>
            </a:r>
            <a:r>
              <a:rPr sz="2000" b="1" spc="15" dirty="0">
                <a:latin typeface="幼圆" panose="02010509060101010101" charset="-122"/>
                <a:cs typeface="幼圆" panose="02010509060101010101" charset="-122"/>
              </a:rPr>
              <a:t>源是移</a:t>
            </a:r>
            <a:r>
              <a:rPr sz="2000" b="1" spc="5" dirty="0">
                <a:latin typeface="幼圆" panose="02010509060101010101" charset="-122"/>
                <a:cs typeface="幼圆" panose="02010509060101010101" charset="-122"/>
              </a:rPr>
              <a:t>动的</a:t>
            </a:r>
            <a:r>
              <a:rPr sz="2000" b="1" spc="-5" dirty="0">
                <a:latin typeface="幼圆" panose="02010509060101010101" charset="-122"/>
                <a:cs typeface="幼圆" panose="02010509060101010101" charset="-122"/>
              </a:rPr>
              <a:t>。</a:t>
            </a:r>
            <a:endParaRPr sz="2000" b="1" spc="-5" dirty="0">
              <a:latin typeface="幼圆" panose="02010509060101010101" charset="-122"/>
              <a:cs typeface="幼圆" panose="02010509060101010101" charset="-122"/>
            </a:endParaRPr>
          </a:p>
          <a:p>
            <a:pPr marL="12700">
              <a:lnSpc>
                <a:spcPct val="100000"/>
              </a:lnSpc>
              <a:spcBef>
                <a:spcPts val="480"/>
              </a:spcBef>
            </a:pPr>
            <a:r>
              <a:rPr sz="2000" b="1" spc="5" dirty="0">
                <a:latin typeface="幼圆" panose="02010509060101010101" charset="-122"/>
                <a:cs typeface="幼圆" panose="02010509060101010101" charset="-122"/>
              </a:rPr>
              <a:t>此类别还</a:t>
            </a:r>
            <a:r>
              <a:rPr sz="2000" b="1" spc="-5" dirty="0">
                <a:latin typeface="幼圆" panose="02010509060101010101" charset="-122"/>
                <a:cs typeface="幼圆" panose="02010509060101010101" charset="-122"/>
              </a:rPr>
              <a:t>包括</a:t>
            </a:r>
            <a:r>
              <a:rPr sz="2000" b="1" spc="5" dirty="0">
                <a:latin typeface="幼圆" panose="02010509060101010101" charset="-122"/>
                <a:cs typeface="幼圆" panose="02010509060101010101" charset="-122"/>
              </a:rPr>
              <a:t>与以下各</a:t>
            </a:r>
            <a:r>
              <a:rPr sz="2000" b="1" spc="-5" dirty="0">
                <a:latin typeface="幼圆" panose="02010509060101010101" charset="-122"/>
                <a:cs typeface="幼圆" panose="02010509060101010101" charset="-122"/>
              </a:rPr>
              <a:t>项相</a:t>
            </a:r>
            <a:r>
              <a:rPr sz="2000" b="1" spc="5" dirty="0">
                <a:latin typeface="幼圆" panose="02010509060101010101" charset="-122"/>
                <a:cs typeface="幼圆" panose="02010509060101010101" charset="-122"/>
              </a:rPr>
              <a:t>关的排放</a:t>
            </a:r>
            <a:r>
              <a:rPr sz="2000" b="1" spc="-5" dirty="0">
                <a:latin typeface="幼圆" panose="02010509060101010101" charset="-122"/>
                <a:cs typeface="幼圆" panose="02010509060101010101" charset="-122"/>
              </a:rPr>
              <a:t>：</a:t>
            </a:r>
            <a:endParaRPr sz="2000" b="1" spc="-5" dirty="0">
              <a:latin typeface="幼圆" panose="02010509060101010101" charset="-122"/>
              <a:cs typeface="幼圆" panose="02010509060101010101" charset="-122"/>
            </a:endParaRPr>
          </a:p>
          <a:p>
            <a:pPr marL="12700">
              <a:lnSpc>
                <a:spcPct val="100000"/>
              </a:lnSpc>
              <a:spcBef>
                <a:spcPts val="480"/>
              </a:spcBef>
            </a:pPr>
            <a:r>
              <a:rPr sz="2000" b="1" spc="-5" dirty="0">
                <a:latin typeface="幼圆" panose="02010509060101010101" charset="-122"/>
                <a:cs typeface="幼圆" panose="02010509060101010101" charset="-122"/>
              </a:rPr>
              <a:t> </a:t>
            </a:r>
            <a:r>
              <a:rPr lang="en-US" sz="2000" b="1" spc="-5" dirty="0">
                <a:latin typeface="幼圆" panose="02010509060101010101" charset="-122"/>
                <a:cs typeface="幼圆" panose="02010509060101010101" charset="-122"/>
              </a:rPr>
              <a:t>  </a:t>
            </a:r>
            <a:r>
              <a:rPr sz="1800" spc="-5" dirty="0">
                <a:latin typeface="幼圆" panose="02010509060101010101" charset="-122"/>
                <a:cs typeface="幼圆" panose="02010509060101010101" charset="-122"/>
              </a:rPr>
              <a:t>制冷气体泄漏（如冷冻运输、空调）；</a:t>
            </a:r>
            <a:endParaRPr sz="1800">
              <a:latin typeface="幼圆" panose="02010509060101010101" charset="-122"/>
              <a:cs typeface="幼圆" panose="02010509060101010101" charset="-122"/>
            </a:endParaRPr>
          </a:p>
          <a:p>
            <a:pPr marL="413385" marR="2832735">
              <a:lnSpc>
                <a:spcPct val="120000"/>
              </a:lnSpc>
            </a:pPr>
            <a:r>
              <a:rPr sz="1800" dirty="0">
                <a:latin typeface="幼圆" panose="02010509060101010101" charset="-122"/>
                <a:cs typeface="幼圆" panose="02010509060101010101" charset="-122"/>
              </a:rPr>
              <a:t>燃料生产和燃料运输</a:t>
            </a:r>
            <a:r>
              <a:rPr sz="1800" dirty="0">
                <a:latin typeface="Calibri" panose="020F0502020204030204"/>
                <a:cs typeface="Calibri" panose="020F0502020204030204"/>
              </a:rPr>
              <a:t>/</a:t>
            </a:r>
            <a:r>
              <a:rPr sz="1800" dirty="0">
                <a:latin typeface="幼圆" panose="02010509060101010101" charset="-122"/>
                <a:cs typeface="幼圆" panose="02010509060101010101" charset="-122"/>
              </a:rPr>
              <a:t>分配产生的上游排放； 运输设备的制造（车辆和基础设施）。</a:t>
            </a:r>
            <a:endParaRPr sz="1800">
              <a:latin typeface="幼圆" panose="02010509060101010101" charset="-122"/>
              <a:cs typeface="幼圆" panose="02010509060101010101" charset="-122"/>
            </a:endParaRPr>
          </a:p>
          <a:p>
            <a:pPr marL="12700">
              <a:lnSpc>
                <a:spcPts val="2320"/>
              </a:lnSpc>
              <a:spcBef>
                <a:spcPts val="630"/>
              </a:spcBef>
            </a:pPr>
            <a:r>
              <a:rPr sz="2000" b="1" spc="5" dirty="0">
                <a:latin typeface="幼圆" panose="02010509060101010101" charset="-122"/>
                <a:cs typeface="幼圆" panose="02010509060101010101" charset="-122"/>
              </a:rPr>
              <a:t>此类别包</a:t>
            </a:r>
            <a:r>
              <a:rPr sz="2000" b="1" spc="-5" dirty="0">
                <a:latin typeface="幼圆" panose="02010509060101010101" charset="-122"/>
                <a:cs typeface="幼圆" panose="02010509060101010101" charset="-122"/>
              </a:rPr>
              <a:t>括人</a:t>
            </a:r>
            <a:r>
              <a:rPr sz="2000" b="1" spc="5" dirty="0">
                <a:latin typeface="幼圆" panose="02010509060101010101" charset="-122"/>
                <a:cs typeface="幼圆" panose="02010509060101010101" charset="-122"/>
              </a:rPr>
              <a:t>员交通和</a:t>
            </a:r>
            <a:r>
              <a:rPr sz="2000" b="1" spc="-5" dirty="0">
                <a:latin typeface="幼圆" panose="02010509060101010101" charset="-122"/>
                <a:cs typeface="幼圆" panose="02010509060101010101" charset="-122"/>
              </a:rPr>
              <a:t>货物</a:t>
            </a:r>
            <a:r>
              <a:rPr sz="2000" b="1" spc="5" dirty="0">
                <a:latin typeface="幼圆" panose="02010509060101010101" charset="-122"/>
                <a:cs typeface="幼圆" panose="02010509060101010101" charset="-122"/>
              </a:rPr>
              <a:t>运输，以</a:t>
            </a:r>
            <a:r>
              <a:rPr sz="2000" b="1" spc="-5" dirty="0">
                <a:latin typeface="幼圆" panose="02010509060101010101" charset="-122"/>
                <a:cs typeface="幼圆" panose="02010509060101010101" charset="-122"/>
              </a:rPr>
              <a:t>及铁</a:t>
            </a:r>
            <a:r>
              <a:rPr sz="2000" b="1" spc="5" dirty="0">
                <a:latin typeface="幼圆" panose="02010509060101010101" charset="-122"/>
                <a:cs typeface="幼圆" panose="02010509060101010101" charset="-122"/>
              </a:rPr>
              <a:t>路、海运</a:t>
            </a:r>
            <a:r>
              <a:rPr sz="2000" b="1" spc="-5" dirty="0">
                <a:latin typeface="幼圆" panose="02010509060101010101" charset="-122"/>
                <a:cs typeface="幼圆" panose="02010509060101010101" charset="-122"/>
              </a:rPr>
              <a:t>、空</a:t>
            </a:r>
            <a:r>
              <a:rPr sz="2000" b="1" spc="5" dirty="0">
                <a:latin typeface="幼圆" panose="02010509060101010101" charset="-122"/>
                <a:cs typeface="幼圆" panose="02010509060101010101" charset="-122"/>
              </a:rPr>
              <a:t>运和陆路</a:t>
            </a:r>
            <a:r>
              <a:rPr sz="2000" b="1" spc="-5" dirty="0">
                <a:latin typeface="幼圆" panose="02010509060101010101" charset="-122"/>
                <a:cs typeface="幼圆" panose="02010509060101010101" charset="-122"/>
              </a:rPr>
              <a:t>等所</a:t>
            </a:r>
            <a:endParaRPr sz="2000">
              <a:latin typeface="幼圆" panose="02010509060101010101" charset="-122"/>
              <a:cs typeface="幼圆" panose="02010509060101010101" charset="-122"/>
            </a:endParaRPr>
          </a:p>
          <a:p>
            <a:pPr marL="12700">
              <a:lnSpc>
                <a:spcPts val="2320"/>
              </a:lnSpc>
            </a:pPr>
            <a:r>
              <a:rPr sz="2000" b="1" dirty="0">
                <a:latin typeface="幼圆" panose="02010509060101010101" charset="-122"/>
                <a:cs typeface="幼圆" panose="02010509060101010101" charset="-122"/>
              </a:rPr>
              <a:t>有方式的</a:t>
            </a:r>
            <a:r>
              <a:rPr sz="2000" b="1" spc="-5" dirty="0">
                <a:latin typeface="幼圆" panose="02010509060101010101" charset="-122"/>
                <a:cs typeface="幼圆" panose="02010509060101010101" charset="-122"/>
              </a:rPr>
              <a:t>运输。</a:t>
            </a:r>
            <a:endParaRPr sz="2000">
              <a:latin typeface="幼圆" panose="02010509060101010101" charset="-122"/>
              <a:cs typeface="幼圆" panose="02010509060101010101" charset="-122"/>
            </a:endParaRPr>
          </a:p>
          <a:p>
            <a:pPr marL="12700">
              <a:lnSpc>
                <a:spcPts val="2320"/>
              </a:lnSpc>
              <a:spcBef>
                <a:spcPts val="635"/>
              </a:spcBef>
            </a:pPr>
            <a:r>
              <a:rPr sz="2000" b="1" spc="5" dirty="0">
                <a:latin typeface="幼圆" panose="02010509060101010101" charset="-122"/>
                <a:cs typeface="幼圆" panose="02010509060101010101" charset="-122"/>
              </a:rPr>
              <a:t>如果运输</a:t>
            </a:r>
            <a:r>
              <a:rPr sz="2000" b="1" spc="-5" dirty="0">
                <a:latin typeface="幼圆" panose="02010509060101010101" charset="-122"/>
                <a:cs typeface="幼圆" panose="02010509060101010101" charset="-122"/>
              </a:rPr>
              <a:t>设备</a:t>
            </a:r>
            <a:r>
              <a:rPr sz="2000" b="1" spc="5" dirty="0">
                <a:latin typeface="幼圆" panose="02010509060101010101" charset="-122"/>
                <a:cs typeface="幼圆" panose="02010509060101010101" charset="-122"/>
              </a:rPr>
              <a:t>由组织拥</a:t>
            </a:r>
            <a:r>
              <a:rPr sz="2000" b="1" spc="-5" dirty="0">
                <a:latin typeface="幼圆" panose="02010509060101010101" charset="-122"/>
                <a:cs typeface="幼圆" panose="02010509060101010101" charset="-122"/>
              </a:rPr>
              <a:t>有或</a:t>
            </a:r>
            <a:r>
              <a:rPr sz="2000" b="1" spc="5" dirty="0">
                <a:latin typeface="幼圆" panose="02010509060101010101" charset="-122"/>
                <a:cs typeface="幼圆" panose="02010509060101010101" charset="-122"/>
              </a:rPr>
              <a:t>控制，则</a:t>
            </a:r>
            <a:r>
              <a:rPr sz="2000" b="1" spc="-5" dirty="0">
                <a:latin typeface="幼圆" panose="02010509060101010101" charset="-122"/>
                <a:cs typeface="幼圆" panose="02010509060101010101" charset="-122"/>
              </a:rPr>
              <a:t>其排</a:t>
            </a:r>
            <a:r>
              <a:rPr sz="2000" b="1" spc="5" dirty="0">
                <a:latin typeface="幼圆" panose="02010509060101010101" charset="-122"/>
                <a:cs typeface="幼圆" panose="02010509060101010101" charset="-122"/>
              </a:rPr>
              <a:t>放应视为</a:t>
            </a:r>
            <a:r>
              <a:rPr sz="2000" b="1" spc="-5" dirty="0">
                <a:latin typeface="幼圆" panose="02010509060101010101" charset="-122"/>
                <a:cs typeface="幼圆" panose="02010509060101010101" charset="-122"/>
              </a:rPr>
              <a:t>直接</a:t>
            </a:r>
            <a:r>
              <a:rPr sz="2000" b="1" spc="5" dirty="0">
                <a:latin typeface="幼圆" panose="02010509060101010101" charset="-122"/>
                <a:cs typeface="幼圆" panose="02010509060101010101" charset="-122"/>
              </a:rPr>
              <a:t>排放，在</a:t>
            </a:r>
            <a:r>
              <a:rPr sz="2000" b="1" spc="-5" dirty="0">
                <a:latin typeface="幼圆" panose="02010509060101010101" charset="-122"/>
                <a:cs typeface="幼圆" panose="02010509060101010101" charset="-122"/>
              </a:rPr>
              <a:t>类别</a:t>
            </a:r>
            <a:endParaRPr sz="2000">
              <a:latin typeface="幼圆" panose="02010509060101010101" charset="-122"/>
              <a:cs typeface="幼圆" panose="02010509060101010101" charset="-122"/>
            </a:endParaRPr>
          </a:p>
          <a:p>
            <a:pPr marL="12700">
              <a:lnSpc>
                <a:spcPts val="2320"/>
              </a:lnSpc>
            </a:pPr>
            <a:r>
              <a:rPr sz="2000" b="1" spc="5" dirty="0">
                <a:latin typeface="Calibri" panose="020F0502020204030204"/>
                <a:cs typeface="Calibri" panose="020F0502020204030204"/>
              </a:rPr>
              <a:t>1</a:t>
            </a:r>
            <a:r>
              <a:rPr sz="2000" b="1" spc="5" dirty="0">
                <a:latin typeface="幼圆" panose="02010509060101010101" charset="-122"/>
                <a:cs typeface="幼圆" panose="02010509060101010101" charset="-122"/>
              </a:rPr>
              <a:t>（</a:t>
            </a:r>
            <a:r>
              <a:rPr sz="2000" b="1" u="sng" spc="5" dirty="0">
                <a:uFill>
                  <a:solidFill>
                    <a:srgbClr val="000000"/>
                  </a:solidFill>
                </a:uFill>
                <a:latin typeface="Calibri" panose="020F0502020204030204"/>
                <a:cs typeface="Calibri" panose="020F0502020204030204"/>
              </a:rPr>
              <a:t>B.2</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中。</a:t>
            </a:r>
            <a:endParaRPr sz="2000">
              <a:latin typeface="幼圆" panose="02010509060101010101" charset="-122"/>
              <a:cs typeface="幼圆" panose="02010509060101010101" charset="-122"/>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048254" y="1295526"/>
            <a:ext cx="5907405" cy="505460"/>
          </a:xfrm>
          <a:prstGeom prst="rect">
            <a:avLst/>
          </a:prstGeom>
        </p:spPr>
        <p:txBody>
          <a:bodyPr vert="horz" wrap="square" lIns="0" tIns="13335" rIns="0" bIns="0" rtlCol="0">
            <a:spAutoFit/>
          </a:bodyPr>
          <a:lstStyle/>
          <a:p>
            <a:pPr marL="12700">
              <a:lnSpc>
                <a:spcPct val="100000"/>
              </a:lnSpc>
              <a:spcBef>
                <a:spcPts val="105"/>
              </a:spcBef>
            </a:pPr>
            <a:r>
              <a:rPr spc="10" dirty="0"/>
              <a:t>类</a:t>
            </a:r>
            <a:r>
              <a:rPr spc="15" dirty="0"/>
              <a:t>别</a:t>
            </a:r>
            <a:r>
              <a:rPr spc="-5" dirty="0">
                <a:latin typeface="Calibri" panose="020F0502020204030204"/>
                <a:cs typeface="Calibri" panose="020F0502020204030204"/>
              </a:rPr>
              <a:t>3</a:t>
            </a:r>
            <a:r>
              <a:rPr spc="-5" dirty="0"/>
              <a:t>：运输产</a:t>
            </a:r>
            <a:r>
              <a:rPr spc="-10" dirty="0"/>
              <a:t>生</a:t>
            </a:r>
            <a:r>
              <a:rPr spc="-5" dirty="0"/>
              <a:t>的间</a:t>
            </a:r>
            <a:r>
              <a:rPr spc="20" dirty="0"/>
              <a:t>接</a:t>
            </a:r>
            <a:r>
              <a:rPr spc="-10" dirty="0">
                <a:latin typeface="Calibri" panose="020F0502020204030204"/>
                <a:cs typeface="Calibri" panose="020F0502020204030204"/>
              </a:rPr>
              <a:t>GHG</a:t>
            </a:r>
            <a:r>
              <a:rPr dirty="0"/>
              <a:t>排放</a:t>
            </a:r>
            <a:endParaRPr dirty="0"/>
          </a:p>
        </p:txBody>
      </p:sp>
      <p:sp>
        <p:nvSpPr>
          <p:cNvPr id="3" name="object 3"/>
          <p:cNvSpPr/>
          <p:nvPr/>
        </p:nvSpPr>
        <p:spPr>
          <a:xfrm>
            <a:off x="1978025" y="2508504"/>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1978025" y="3473195"/>
            <a:ext cx="178308" cy="178308"/>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2435224" y="3825239"/>
            <a:ext cx="152400" cy="160020"/>
          </a:xfrm>
          <a:prstGeom prst="rect">
            <a:avLst/>
          </a:prstGeom>
          <a:blipFill>
            <a:blip r:embed="rId3" cstate="print"/>
            <a:stretch>
              <a:fillRect/>
            </a:stretch>
          </a:blipFill>
        </p:spPr>
        <p:txBody>
          <a:bodyPr wrap="square" lIns="0" tIns="0" rIns="0" bIns="0" rtlCol="0"/>
          <a:lstStyle/>
          <a:p/>
        </p:txBody>
      </p:sp>
      <p:sp>
        <p:nvSpPr>
          <p:cNvPr id="6" name="object 6"/>
          <p:cNvSpPr/>
          <p:nvPr/>
        </p:nvSpPr>
        <p:spPr>
          <a:xfrm>
            <a:off x="2435224" y="4154423"/>
            <a:ext cx="152400" cy="160020"/>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1978025" y="4863084"/>
            <a:ext cx="178308" cy="178307"/>
          </a:xfrm>
          <a:prstGeom prst="rect">
            <a:avLst/>
          </a:prstGeom>
          <a:blipFill>
            <a:blip r:embed="rId2" cstate="print"/>
            <a:stretch>
              <a:fillRect/>
            </a:stretch>
          </a:blipFill>
        </p:spPr>
        <p:txBody>
          <a:bodyPr wrap="square" lIns="0" tIns="0" rIns="0" bIns="0" rtlCol="0"/>
          <a:lstStyle/>
          <a:p/>
        </p:txBody>
      </p:sp>
      <p:sp>
        <p:nvSpPr>
          <p:cNvPr id="8" name="object 8"/>
          <p:cNvSpPr txBox="1"/>
          <p:nvPr/>
        </p:nvSpPr>
        <p:spPr>
          <a:xfrm>
            <a:off x="2308529" y="2366898"/>
            <a:ext cx="7637780" cy="2759075"/>
          </a:xfrm>
          <a:prstGeom prst="rect">
            <a:avLst/>
          </a:prstGeom>
        </p:spPr>
        <p:txBody>
          <a:bodyPr vert="horz" wrap="square" lIns="0" tIns="81280" rIns="0" bIns="0" rtlCol="0">
            <a:spAutoFit/>
          </a:bodyPr>
          <a:lstStyle/>
          <a:p>
            <a:pPr marL="12700" marR="5080">
              <a:lnSpc>
                <a:spcPts val="2320"/>
              </a:lnSpc>
              <a:spcBef>
                <a:spcPts val="640"/>
              </a:spcBef>
            </a:pPr>
            <a:r>
              <a:rPr sz="2000" b="1" spc="5" dirty="0">
                <a:latin typeface="幼圆" panose="02010509060101010101" charset="-122"/>
                <a:cs typeface="幼圆" panose="02010509060101010101" charset="-122"/>
              </a:rPr>
              <a:t>量化方法</a:t>
            </a:r>
            <a:r>
              <a:rPr sz="2000" b="1" spc="-5" dirty="0">
                <a:latin typeface="幼圆" panose="02010509060101010101" charset="-122"/>
                <a:cs typeface="幼圆" panose="02010509060101010101" charset="-122"/>
              </a:rPr>
              <a:t>的选</a:t>
            </a:r>
            <a:r>
              <a:rPr sz="2000" b="1" spc="5" dirty="0">
                <a:latin typeface="幼圆" panose="02010509060101010101" charset="-122"/>
                <a:cs typeface="幼圆" panose="02010509060101010101" charset="-122"/>
              </a:rPr>
              <a:t>择：根据</a:t>
            </a:r>
            <a:r>
              <a:rPr sz="2000" b="1" spc="-5" dirty="0">
                <a:latin typeface="幼圆" panose="02010509060101010101" charset="-122"/>
                <a:cs typeface="幼圆" panose="02010509060101010101" charset="-122"/>
              </a:rPr>
              <a:t>组织</a:t>
            </a:r>
            <a:r>
              <a:rPr sz="2000" b="1" spc="5" dirty="0">
                <a:latin typeface="幼圆" panose="02010509060101010101" charset="-122"/>
                <a:cs typeface="幼圆" panose="02010509060101010101" charset="-122"/>
              </a:rPr>
              <a:t>选择</a:t>
            </a:r>
            <a:r>
              <a:rPr sz="2000" b="1" spc="30" dirty="0">
                <a:latin typeface="幼圆" panose="02010509060101010101" charset="-122"/>
                <a:cs typeface="幼圆" panose="02010509060101010101" charset="-122"/>
              </a:rPr>
              <a:t>的</a:t>
            </a:r>
            <a:r>
              <a:rPr sz="2400" b="1" spc="-5" dirty="0">
                <a:solidFill>
                  <a:srgbClr val="FF0000"/>
                </a:solidFill>
                <a:latin typeface="幼圆" panose="02010509060101010101" charset="-122"/>
                <a:cs typeface="幼圆" panose="02010509060101010101" charset="-122"/>
              </a:rPr>
              <a:t>合</a:t>
            </a:r>
            <a:r>
              <a:rPr sz="2400" b="1" spc="-10" dirty="0">
                <a:solidFill>
                  <a:srgbClr val="FF0000"/>
                </a:solidFill>
                <a:latin typeface="幼圆" panose="02010509060101010101" charset="-122"/>
                <a:cs typeface="幼圆" panose="02010509060101010101" charset="-122"/>
              </a:rPr>
              <a:t>并</a:t>
            </a:r>
            <a:r>
              <a:rPr sz="2400" b="1" spc="-5" dirty="0">
                <a:solidFill>
                  <a:srgbClr val="FF0000"/>
                </a:solidFill>
                <a:latin typeface="幼圆" panose="02010509060101010101" charset="-122"/>
                <a:cs typeface="幼圆" panose="02010509060101010101" charset="-122"/>
              </a:rPr>
              <a:t>方</a:t>
            </a:r>
            <a:r>
              <a:rPr sz="2400" b="1" spc="5" dirty="0">
                <a:solidFill>
                  <a:srgbClr val="FF0000"/>
                </a:solidFill>
                <a:latin typeface="幼圆" panose="02010509060101010101" charset="-122"/>
                <a:cs typeface="幼圆" panose="02010509060101010101" charset="-122"/>
              </a:rPr>
              <a:t>法</a:t>
            </a:r>
            <a:r>
              <a:rPr sz="2000" b="1" spc="5" dirty="0">
                <a:latin typeface="幼圆" panose="02010509060101010101" charset="-122"/>
                <a:cs typeface="幼圆" panose="02010509060101010101" charset="-122"/>
              </a:rPr>
              <a:t>，租</a:t>
            </a:r>
            <a:r>
              <a:rPr sz="2000" b="1" spc="-5" dirty="0">
                <a:latin typeface="幼圆" panose="02010509060101010101" charset="-122"/>
                <a:cs typeface="幼圆" panose="02010509060101010101" charset="-122"/>
              </a:rPr>
              <a:t>赁</a:t>
            </a:r>
            <a:r>
              <a:rPr sz="2000" b="1" spc="5" dirty="0">
                <a:latin typeface="幼圆" panose="02010509060101010101" charset="-122"/>
                <a:cs typeface="幼圆" panose="02010509060101010101" charset="-122"/>
              </a:rPr>
              <a:t>车辆的排</a:t>
            </a:r>
            <a:r>
              <a:rPr sz="2000" b="1" spc="-5" dirty="0">
                <a:latin typeface="幼圆" panose="02010509060101010101" charset="-122"/>
                <a:cs typeface="幼圆" panose="02010509060101010101" charset="-122"/>
              </a:rPr>
              <a:t>放可以 </a:t>
            </a:r>
            <a:r>
              <a:rPr sz="2000" b="1" spc="15" dirty="0">
                <a:latin typeface="幼圆" panose="02010509060101010101" charset="-122"/>
                <a:cs typeface="幼圆" panose="02010509060101010101" charset="-122"/>
              </a:rPr>
              <a:t>按此</a:t>
            </a:r>
            <a:r>
              <a:rPr sz="2000" b="1" spc="5" dirty="0">
                <a:latin typeface="幼圆" panose="02010509060101010101" charset="-122"/>
                <a:cs typeface="幼圆" panose="02010509060101010101" charset="-122"/>
              </a:rPr>
              <a:t>类别报</a:t>
            </a:r>
            <a:r>
              <a:rPr sz="2000" b="1" spc="-5" dirty="0">
                <a:latin typeface="幼圆" panose="02010509060101010101" charset="-122"/>
                <a:cs typeface="幼圆" panose="02010509060101010101" charset="-122"/>
              </a:rPr>
              <a:t>告</a:t>
            </a:r>
            <a:r>
              <a:rPr sz="2000" b="1" spc="5" dirty="0">
                <a:latin typeface="幼圆" panose="02010509060101010101" charset="-122"/>
                <a:cs typeface="幼圆" panose="02010509060101010101" charset="-122"/>
              </a:rPr>
              <a:t>，也</a:t>
            </a:r>
            <a:r>
              <a:rPr sz="2000" b="1" spc="-5" dirty="0">
                <a:latin typeface="幼圆" panose="02010509060101010101" charset="-122"/>
                <a:cs typeface="幼圆" panose="02010509060101010101" charset="-122"/>
              </a:rPr>
              <a:t>可</a:t>
            </a:r>
            <a:r>
              <a:rPr sz="2000" b="1" spc="5" dirty="0">
                <a:latin typeface="幼圆" panose="02010509060101010101" charset="-122"/>
                <a:cs typeface="幼圆" panose="02010509060101010101" charset="-122"/>
              </a:rPr>
              <a:t>以按组</a:t>
            </a:r>
            <a:r>
              <a:rPr sz="2000" b="1" spc="-5" dirty="0">
                <a:latin typeface="幼圆" panose="02010509060101010101" charset="-122"/>
                <a:cs typeface="幼圆" panose="02010509060101010101" charset="-122"/>
              </a:rPr>
              <a:t>织</a:t>
            </a:r>
            <a:r>
              <a:rPr sz="2000" b="1" spc="5" dirty="0">
                <a:latin typeface="幼圆" panose="02010509060101010101" charset="-122"/>
                <a:cs typeface="幼圆" panose="02010509060101010101" charset="-122"/>
              </a:rPr>
              <a:t>所使</a:t>
            </a:r>
            <a:r>
              <a:rPr sz="2000" b="1" spc="-5" dirty="0">
                <a:latin typeface="幼圆" panose="02010509060101010101" charset="-122"/>
                <a:cs typeface="幼圆" panose="02010509060101010101" charset="-122"/>
              </a:rPr>
              <a:t>用</a:t>
            </a:r>
            <a:r>
              <a:rPr sz="2000" b="1" spc="5" dirty="0">
                <a:latin typeface="幼圆" panose="02010509060101010101" charset="-122"/>
                <a:cs typeface="幼圆" panose="02010509060101010101" charset="-122"/>
              </a:rPr>
              <a:t>服务</a:t>
            </a:r>
            <a:r>
              <a:rPr sz="2000" b="1" spc="-5" dirty="0">
                <a:latin typeface="幼圆" panose="02010509060101010101" charset="-122"/>
                <a:cs typeface="幼圆" panose="02010509060101010101" charset="-122"/>
              </a:rPr>
              <a:t>的</a:t>
            </a:r>
            <a:r>
              <a:rPr sz="2000" b="1" spc="5" dirty="0">
                <a:latin typeface="幼圆" panose="02010509060101010101" charset="-122"/>
                <a:cs typeface="幼圆" panose="02010509060101010101" charset="-122"/>
              </a:rPr>
              <a:t>间</a:t>
            </a:r>
            <a:r>
              <a:rPr sz="2000" b="1" spc="40" dirty="0">
                <a:latin typeface="幼圆" panose="02010509060101010101" charset="-122"/>
                <a:cs typeface="幼圆" panose="02010509060101010101" charset="-122"/>
              </a:rPr>
              <a:t>接</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排放类</a:t>
            </a:r>
            <a:r>
              <a:rPr sz="2000" b="1" spc="-5" dirty="0">
                <a:latin typeface="幼圆" panose="02010509060101010101" charset="-122"/>
                <a:cs typeface="幼圆" panose="02010509060101010101" charset="-122"/>
              </a:rPr>
              <a:t>别</a:t>
            </a:r>
            <a:r>
              <a:rPr sz="2000" b="1" spc="5" dirty="0">
                <a:latin typeface="幼圆" panose="02010509060101010101" charset="-122"/>
                <a:cs typeface="幼圆" panose="02010509060101010101" charset="-122"/>
              </a:rPr>
              <a:t>报</a:t>
            </a:r>
            <a:r>
              <a:rPr sz="2000" b="1" spc="-5" dirty="0">
                <a:latin typeface="幼圆" panose="02010509060101010101" charset="-122"/>
                <a:cs typeface="幼圆" panose="02010509060101010101" charset="-122"/>
              </a:rPr>
              <a:t>告</a:t>
            </a:r>
            <a:endParaRPr sz="2000">
              <a:latin typeface="幼圆" panose="02010509060101010101" charset="-122"/>
              <a:cs typeface="幼圆" panose="02010509060101010101" charset="-122"/>
            </a:endParaRPr>
          </a:p>
          <a:p>
            <a:pPr marL="12700">
              <a:lnSpc>
                <a:spcPts val="2330"/>
              </a:lnSpc>
              <a:spcBef>
                <a:spcPts val="5"/>
              </a:spcBef>
            </a:pPr>
            <a:r>
              <a:rPr sz="2000" b="1" spc="5" dirty="0">
                <a:latin typeface="幼圆" panose="02010509060101010101" charset="-122"/>
                <a:cs typeface="幼圆" panose="02010509060101010101" charset="-122"/>
              </a:rPr>
              <a:t>（</a:t>
            </a:r>
            <a:r>
              <a:rPr sz="2000" b="1" spc="5" dirty="0">
                <a:latin typeface="Calibri" panose="020F0502020204030204"/>
                <a:cs typeface="Calibri" panose="020F0502020204030204"/>
              </a:rPr>
              <a:t>B.5.3</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12700">
              <a:lnSpc>
                <a:spcPct val="100000"/>
              </a:lnSpc>
              <a:spcBef>
                <a:spcPts val="475"/>
              </a:spcBef>
            </a:pPr>
            <a:r>
              <a:rPr sz="2000" b="1" dirty="0">
                <a:latin typeface="幼圆" panose="02010509060101010101" charset="-122"/>
                <a:cs typeface="幼圆" panose="02010509060101010101" charset="-122"/>
              </a:rPr>
              <a:t>示例：当</a:t>
            </a:r>
            <a:r>
              <a:rPr sz="2000" b="1" spc="-5" dirty="0">
                <a:latin typeface="幼圆" panose="02010509060101010101" charset="-122"/>
                <a:cs typeface="幼圆" panose="02010509060101010101" charset="-122"/>
              </a:rPr>
              <a:t>报告组</a:t>
            </a:r>
            <a:r>
              <a:rPr sz="2000" b="1" spc="5" dirty="0">
                <a:latin typeface="幼圆" panose="02010509060101010101" charset="-122"/>
                <a:cs typeface="幼圆" panose="02010509060101010101" charset="-122"/>
              </a:rPr>
              <a:t>织</a:t>
            </a:r>
            <a:r>
              <a:rPr sz="2000" b="1" dirty="0">
                <a:latin typeface="幼圆" panose="02010509060101010101" charset="-122"/>
                <a:cs typeface="幼圆" panose="02010509060101010101" charset="-122"/>
              </a:rPr>
              <a:t>租赁</a:t>
            </a:r>
            <a:r>
              <a:rPr sz="2000" b="1" spc="-5" dirty="0">
                <a:latin typeface="幼圆" panose="02010509060101010101" charset="-122"/>
                <a:cs typeface="幼圆" panose="02010509060101010101" charset="-122"/>
              </a:rPr>
              <a:t>车队（</a:t>
            </a:r>
            <a:r>
              <a:rPr sz="2000" b="1" spc="5" dirty="0">
                <a:latin typeface="幼圆" panose="02010509060101010101" charset="-122"/>
                <a:cs typeface="幼圆" panose="02010509060101010101" charset="-122"/>
              </a:rPr>
              <a:t>即</a:t>
            </a:r>
            <a:r>
              <a:rPr sz="2000" b="1" dirty="0">
                <a:latin typeface="幼圆" panose="02010509060101010101" charset="-122"/>
                <a:cs typeface="幼圆" panose="02010509060101010101" charset="-122"/>
              </a:rPr>
              <a:t>为承</a:t>
            </a:r>
            <a:r>
              <a:rPr sz="2000" b="1" spc="-5" dirty="0">
                <a:latin typeface="幼圆" panose="02010509060101010101" charset="-122"/>
                <a:cs typeface="幼圆" panose="02010509060101010101" charset="-122"/>
              </a:rPr>
              <a:t>租人）</a:t>
            </a:r>
            <a:r>
              <a:rPr sz="2000" b="1" spc="5" dirty="0">
                <a:latin typeface="幼圆" panose="02010509060101010101" charset="-122"/>
                <a:cs typeface="幼圆" panose="02010509060101010101" charset="-122"/>
              </a:rPr>
              <a:t>时</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413385" marR="1043940">
              <a:lnSpc>
                <a:spcPct val="120000"/>
              </a:lnSpc>
              <a:spcBef>
                <a:spcPts val="15"/>
              </a:spcBef>
            </a:pPr>
            <a:r>
              <a:rPr sz="1800" dirty="0">
                <a:latin typeface="幼圆" panose="02010509060101010101" charset="-122"/>
                <a:cs typeface="幼圆" panose="02010509060101010101" charset="-122"/>
              </a:rPr>
              <a:t>如果选择财务控制权法，则车队排放可按间接排放进行报告； 如果选择运营控制权法，则车队排放可按直接排放进行报告。</a:t>
            </a:r>
            <a:endParaRPr sz="1800">
              <a:latin typeface="幼圆" panose="02010509060101010101" charset="-122"/>
              <a:cs typeface="幼圆" panose="02010509060101010101" charset="-122"/>
            </a:endParaRPr>
          </a:p>
          <a:p>
            <a:pPr>
              <a:lnSpc>
                <a:spcPct val="100000"/>
              </a:lnSpc>
            </a:pPr>
            <a:endParaRPr sz="1800">
              <a:latin typeface="Times New Roman" panose="02020603050405020304"/>
              <a:cs typeface="Times New Roman" panose="02020603050405020304"/>
            </a:endParaRPr>
          </a:p>
          <a:p>
            <a:pPr marL="12700">
              <a:lnSpc>
                <a:spcPct val="100000"/>
              </a:lnSpc>
              <a:spcBef>
                <a:spcPts val="1280"/>
              </a:spcBef>
            </a:pPr>
            <a:r>
              <a:rPr sz="2000" b="1" dirty="0">
                <a:solidFill>
                  <a:srgbClr val="FF0000"/>
                </a:solidFill>
                <a:latin typeface="幼圆" panose="02010509060101010101" charset="-122"/>
                <a:cs typeface="幼圆" panose="02010509060101010101" charset="-122"/>
              </a:rPr>
              <a:t>在选择具</a:t>
            </a:r>
            <a:r>
              <a:rPr sz="2000" b="1" spc="-5" dirty="0">
                <a:solidFill>
                  <a:srgbClr val="FF0000"/>
                </a:solidFill>
                <a:latin typeface="幼圆" panose="02010509060101010101" charset="-122"/>
                <a:cs typeface="幼圆" panose="02010509060101010101" charset="-122"/>
              </a:rPr>
              <a:t>体选项</a:t>
            </a:r>
            <a:r>
              <a:rPr sz="2000" b="1" spc="5" dirty="0">
                <a:solidFill>
                  <a:srgbClr val="FF0000"/>
                </a:solidFill>
                <a:latin typeface="幼圆" panose="02010509060101010101" charset="-122"/>
                <a:cs typeface="幼圆" panose="02010509060101010101" charset="-122"/>
              </a:rPr>
              <a:t>时</a:t>
            </a:r>
            <a:r>
              <a:rPr sz="2000" b="1" dirty="0">
                <a:solidFill>
                  <a:srgbClr val="FF0000"/>
                </a:solidFill>
                <a:latin typeface="幼圆" panose="02010509060101010101" charset="-122"/>
                <a:cs typeface="幼圆" panose="02010509060101010101" charset="-122"/>
              </a:rPr>
              <a:t>，应</a:t>
            </a:r>
            <a:r>
              <a:rPr sz="2000" b="1" spc="-5" dirty="0">
                <a:solidFill>
                  <a:srgbClr val="FF0000"/>
                </a:solidFill>
                <a:latin typeface="幼圆" panose="02010509060101010101" charset="-122"/>
                <a:cs typeface="幼圆" panose="02010509060101010101" charset="-122"/>
              </a:rPr>
              <a:t>注意遗</a:t>
            </a:r>
            <a:r>
              <a:rPr sz="2000" b="1" spc="5" dirty="0">
                <a:solidFill>
                  <a:srgbClr val="FF0000"/>
                </a:solidFill>
                <a:latin typeface="幼圆" panose="02010509060101010101" charset="-122"/>
                <a:cs typeface="幼圆" panose="02010509060101010101" charset="-122"/>
              </a:rPr>
              <a:t>漏</a:t>
            </a:r>
            <a:r>
              <a:rPr sz="2000" b="1" dirty="0">
                <a:solidFill>
                  <a:srgbClr val="FF0000"/>
                </a:solidFill>
                <a:latin typeface="幼圆" panose="02010509060101010101" charset="-122"/>
                <a:cs typeface="幼圆" panose="02010509060101010101" charset="-122"/>
              </a:rPr>
              <a:t>或重</a:t>
            </a:r>
            <a:r>
              <a:rPr sz="2000" b="1" spc="-5" dirty="0">
                <a:solidFill>
                  <a:srgbClr val="FF0000"/>
                </a:solidFill>
                <a:latin typeface="幼圆" panose="02010509060101010101" charset="-122"/>
                <a:cs typeface="幼圆" panose="02010509060101010101" charset="-122"/>
              </a:rPr>
              <a:t>复计算</a:t>
            </a:r>
            <a:r>
              <a:rPr sz="2000" b="1" spc="5" dirty="0">
                <a:solidFill>
                  <a:srgbClr val="FF0000"/>
                </a:solidFill>
                <a:latin typeface="幼圆" panose="02010509060101010101" charset="-122"/>
                <a:cs typeface="幼圆" panose="02010509060101010101" charset="-122"/>
              </a:rPr>
              <a:t>问</a:t>
            </a:r>
            <a:r>
              <a:rPr sz="2000" b="1" dirty="0">
                <a:solidFill>
                  <a:srgbClr val="FF0000"/>
                </a:solidFill>
                <a:latin typeface="幼圆" panose="02010509060101010101" charset="-122"/>
                <a:cs typeface="幼圆" panose="02010509060101010101" charset="-122"/>
              </a:rPr>
              <a:t>题</a:t>
            </a:r>
            <a:r>
              <a:rPr sz="2000" b="1" spc="-5" dirty="0">
                <a:solidFill>
                  <a:srgbClr val="FF0000"/>
                </a:solidFill>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048254" y="990726"/>
            <a:ext cx="5907405" cy="505460"/>
          </a:xfrm>
          <a:prstGeom prst="rect">
            <a:avLst/>
          </a:prstGeom>
        </p:spPr>
        <p:txBody>
          <a:bodyPr vert="horz" wrap="square" lIns="0" tIns="13335" rIns="0" bIns="0" rtlCol="0">
            <a:spAutoFit/>
          </a:bodyPr>
          <a:lstStyle/>
          <a:p>
            <a:pPr marL="12700">
              <a:lnSpc>
                <a:spcPct val="100000"/>
              </a:lnSpc>
              <a:spcBef>
                <a:spcPts val="105"/>
              </a:spcBef>
            </a:pPr>
            <a:r>
              <a:rPr spc="10" dirty="0"/>
              <a:t>类</a:t>
            </a:r>
            <a:r>
              <a:rPr spc="15" dirty="0"/>
              <a:t>别</a:t>
            </a:r>
            <a:r>
              <a:rPr spc="-5" dirty="0">
                <a:latin typeface="Calibri" panose="020F0502020204030204"/>
                <a:cs typeface="Calibri" panose="020F0502020204030204"/>
              </a:rPr>
              <a:t>3</a:t>
            </a:r>
            <a:r>
              <a:rPr spc="-5" dirty="0"/>
              <a:t>：运输产</a:t>
            </a:r>
            <a:r>
              <a:rPr spc="-10" dirty="0"/>
              <a:t>生</a:t>
            </a:r>
            <a:r>
              <a:rPr spc="-5" dirty="0"/>
              <a:t>的间</a:t>
            </a:r>
            <a:r>
              <a:rPr spc="20" dirty="0"/>
              <a:t>接</a:t>
            </a:r>
            <a:r>
              <a:rPr spc="-10" dirty="0">
                <a:latin typeface="Calibri" panose="020F0502020204030204"/>
                <a:cs typeface="Calibri" panose="020F0502020204030204"/>
              </a:rPr>
              <a:t>GHG</a:t>
            </a:r>
            <a:r>
              <a:rPr dirty="0"/>
              <a:t>排放</a:t>
            </a:r>
            <a:endParaRPr dirty="0"/>
          </a:p>
        </p:txBody>
      </p:sp>
      <p:sp>
        <p:nvSpPr>
          <p:cNvPr id="3" name="object 3"/>
          <p:cNvSpPr/>
          <p:nvPr/>
        </p:nvSpPr>
        <p:spPr>
          <a:xfrm>
            <a:off x="1978025" y="21320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435224" y="2484120"/>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435224" y="2831592"/>
            <a:ext cx="152400" cy="160020"/>
          </a:xfrm>
          <a:prstGeom prst="rect">
            <a:avLst/>
          </a:prstGeom>
          <a:blipFill>
            <a:blip r:embed="rId3" cstate="print"/>
            <a:stretch>
              <a:fillRect/>
            </a:stretch>
          </a:blipFill>
        </p:spPr>
        <p:txBody>
          <a:bodyPr wrap="square" lIns="0" tIns="0" rIns="0" bIns="0" rtlCol="0"/>
          <a:lstStyle/>
          <a:p/>
        </p:txBody>
      </p:sp>
      <p:sp>
        <p:nvSpPr>
          <p:cNvPr id="6" name="object 6"/>
          <p:cNvSpPr/>
          <p:nvPr/>
        </p:nvSpPr>
        <p:spPr>
          <a:xfrm>
            <a:off x="2435224" y="3416807"/>
            <a:ext cx="152400" cy="160020"/>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1978025" y="4088891"/>
            <a:ext cx="178308" cy="178307"/>
          </a:xfrm>
          <a:prstGeom prst="rect">
            <a:avLst/>
          </a:prstGeom>
          <a:blipFill>
            <a:blip r:embed="rId2" cstate="print"/>
            <a:stretch>
              <a:fillRect/>
            </a:stretch>
          </a:blipFill>
        </p:spPr>
        <p:txBody>
          <a:bodyPr wrap="square" lIns="0" tIns="0" rIns="0" bIns="0" rtlCol="0"/>
          <a:lstStyle/>
          <a:p/>
        </p:txBody>
      </p:sp>
      <p:sp>
        <p:nvSpPr>
          <p:cNvPr id="8" name="object 8"/>
          <p:cNvSpPr/>
          <p:nvPr/>
        </p:nvSpPr>
        <p:spPr>
          <a:xfrm>
            <a:off x="2435224" y="4459223"/>
            <a:ext cx="152400" cy="160019"/>
          </a:xfrm>
          <a:prstGeom prst="rect">
            <a:avLst/>
          </a:prstGeom>
          <a:blipFill>
            <a:blip r:embed="rId3" cstate="print"/>
            <a:stretch>
              <a:fillRect/>
            </a:stretch>
          </a:blipFill>
        </p:spPr>
        <p:txBody>
          <a:bodyPr wrap="square" lIns="0" tIns="0" rIns="0" bIns="0" rtlCol="0"/>
          <a:lstStyle/>
          <a:p/>
        </p:txBody>
      </p:sp>
      <p:sp>
        <p:nvSpPr>
          <p:cNvPr id="9" name="object 9"/>
          <p:cNvSpPr/>
          <p:nvPr/>
        </p:nvSpPr>
        <p:spPr>
          <a:xfrm>
            <a:off x="2435224" y="5044440"/>
            <a:ext cx="152400" cy="160019"/>
          </a:xfrm>
          <a:prstGeom prst="rect">
            <a:avLst/>
          </a:prstGeom>
          <a:blipFill>
            <a:blip r:embed="rId3" cstate="print"/>
            <a:stretch>
              <a:fillRect/>
            </a:stretch>
          </a:blipFill>
        </p:spPr>
        <p:txBody>
          <a:bodyPr wrap="square" lIns="0" tIns="0" rIns="0" bIns="0" rtlCol="0"/>
          <a:lstStyle/>
          <a:p/>
        </p:txBody>
      </p:sp>
      <p:sp>
        <p:nvSpPr>
          <p:cNvPr id="10" name="object 10"/>
          <p:cNvSpPr txBox="1">
            <a:spLocks noGrp="1"/>
          </p:cNvSpPr>
          <p:nvPr>
            <p:ph type="body" idx="1"/>
          </p:nvPr>
        </p:nvSpPr>
        <p:spPr>
          <a:xfrm>
            <a:off x="2180920" y="1977643"/>
            <a:ext cx="7640929" cy="3319145"/>
          </a:xfrm>
          <a:prstGeom prst="rect">
            <a:avLst/>
          </a:prstGeom>
        </p:spPr>
        <p:txBody>
          <a:bodyPr vert="horz" wrap="square" lIns="0" tIns="74930" rIns="0" bIns="0" rtlCol="0">
            <a:spAutoFit/>
          </a:bodyPr>
          <a:lstStyle/>
          <a:p>
            <a:pPr marL="401320" indent="-262255">
              <a:lnSpc>
                <a:spcPct val="100000"/>
              </a:lnSpc>
              <a:spcBef>
                <a:spcPts val="590"/>
              </a:spcBef>
              <a:buFont typeface="Calibri" panose="020F0502020204030204"/>
              <a:buAutoNum type="alphaLcParenR"/>
              <a:tabLst>
                <a:tab pos="402590" algn="l"/>
              </a:tabLst>
            </a:pPr>
            <a:r>
              <a:rPr spc="15" dirty="0"/>
              <a:t>货物</a:t>
            </a:r>
            <a:r>
              <a:rPr spc="5" dirty="0"/>
              <a:t>上游</a:t>
            </a:r>
            <a:r>
              <a:rPr spc="-5" dirty="0"/>
              <a:t>运</a:t>
            </a:r>
            <a:r>
              <a:rPr spc="5" dirty="0"/>
              <a:t>输和配</a:t>
            </a:r>
            <a:r>
              <a:rPr spc="-5" dirty="0"/>
              <a:t>送</a:t>
            </a:r>
            <a:r>
              <a:rPr spc="5" dirty="0"/>
              <a:t>产生</a:t>
            </a:r>
            <a:r>
              <a:rPr spc="-5" dirty="0"/>
              <a:t>的</a:t>
            </a:r>
            <a:r>
              <a:rPr spc="5" dirty="0"/>
              <a:t>排</a:t>
            </a:r>
            <a:r>
              <a:rPr spc="-5" dirty="0"/>
              <a:t>放</a:t>
            </a:r>
            <a:endParaRPr spc="-5" dirty="0"/>
          </a:p>
          <a:p>
            <a:pPr marL="540385">
              <a:lnSpc>
                <a:spcPct val="100000"/>
              </a:lnSpc>
              <a:spcBef>
                <a:spcPts val="440"/>
              </a:spcBef>
            </a:pPr>
            <a:r>
              <a:rPr sz="1800" b="0" dirty="0">
                <a:latin typeface="幼圆" panose="02010509060101010101" charset="-122"/>
                <a:cs typeface="幼圆" panose="02010509060101010101" charset="-122"/>
              </a:rPr>
              <a:t>指由组织购买的货运服务的排放。</a:t>
            </a:r>
            <a:endParaRPr sz="1800">
              <a:latin typeface="幼圆" panose="02010509060101010101" charset="-122"/>
              <a:cs typeface="幼圆" panose="02010509060101010101" charset="-122"/>
            </a:endParaRPr>
          </a:p>
          <a:p>
            <a:pPr marL="540385" marR="5080">
              <a:lnSpc>
                <a:spcPts val="2020"/>
              </a:lnSpc>
              <a:spcBef>
                <a:spcPts val="760"/>
              </a:spcBef>
            </a:pPr>
            <a:r>
              <a:rPr sz="1800" b="0" dirty="0">
                <a:latin typeface="幼圆" panose="02010509060101010101" charset="-122"/>
                <a:cs typeface="幼圆" panose="02010509060101010101" charset="-122"/>
              </a:rPr>
              <a:t>量化方法的选择：服务可包括从供应商到组织的最新运输活动，或者整 个供应链的所有运输活动</a:t>
            </a:r>
            <a:endParaRPr sz="1800">
              <a:latin typeface="幼圆" panose="02010509060101010101" charset="-122"/>
              <a:cs typeface="幼圆" panose="02010509060101010101" charset="-122"/>
            </a:endParaRPr>
          </a:p>
          <a:p>
            <a:pPr marL="540385">
              <a:lnSpc>
                <a:spcPct val="100000"/>
              </a:lnSpc>
              <a:spcBef>
                <a:spcPts val="385"/>
              </a:spcBef>
            </a:pPr>
            <a:r>
              <a:rPr sz="1800" b="0" dirty="0">
                <a:latin typeface="幼圆" panose="02010509060101010101" charset="-122"/>
                <a:cs typeface="幼圆" panose="02010509060101010101" charset="-122"/>
              </a:rPr>
              <a:t>注意遗漏或重复计算问题</a:t>
            </a:r>
            <a:endParaRPr sz="1800">
              <a:latin typeface="幼圆" panose="02010509060101010101" charset="-122"/>
              <a:cs typeface="幼圆" panose="02010509060101010101" charset="-122"/>
            </a:endParaRPr>
          </a:p>
          <a:p>
            <a:pPr marL="127000">
              <a:lnSpc>
                <a:spcPct val="100000"/>
              </a:lnSpc>
              <a:spcBef>
                <a:spcPts val="20"/>
              </a:spcBef>
            </a:pPr>
            <a:endParaRPr sz="2650">
              <a:latin typeface="Times New Roman" panose="02020603050405020304"/>
              <a:cs typeface="Times New Roman" panose="02020603050405020304"/>
            </a:endParaRPr>
          </a:p>
          <a:p>
            <a:pPr marL="412115" indent="-273050">
              <a:lnSpc>
                <a:spcPct val="100000"/>
              </a:lnSpc>
              <a:buFont typeface="Calibri" panose="020F0502020204030204"/>
              <a:buAutoNum type="alphaLcParenR" startAt="2"/>
              <a:tabLst>
                <a:tab pos="412750" algn="l"/>
              </a:tabLst>
            </a:pPr>
            <a:r>
              <a:rPr spc="15" dirty="0"/>
              <a:t>货物</a:t>
            </a:r>
            <a:r>
              <a:rPr spc="5" dirty="0"/>
              <a:t>下游运</a:t>
            </a:r>
            <a:r>
              <a:rPr spc="-5" dirty="0"/>
              <a:t>输</a:t>
            </a:r>
            <a:r>
              <a:rPr spc="5" dirty="0"/>
              <a:t>和配送</a:t>
            </a:r>
            <a:r>
              <a:rPr spc="-5" dirty="0"/>
              <a:t>产</a:t>
            </a:r>
            <a:r>
              <a:rPr spc="5" dirty="0"/>
              <a:t>生的</a:t>
            </a:r>
            <a:r>
              <a:rPr spc="-5" dirty="0"/>
              <a:t>排放</a:t>
            </a:r>
            <a:endParaRPr spc="-5" dirty="0"/>
          </a:p>
          <a:p>
            <a:pPr marL="540385">
              <a:lnSpc>
                <a:spcPts val="2090"/>
              </a:lnSpc>
              <a:spcBef>
                <a:spcPts val="585"/>
              </a:spcBef>
            </a:pPr>
            <a:r>
              <a:rPr sz="1800" b="0" spc="-5" dirty="0">
                <a:latin typeface="幼圆" panose="02010509060101010101" charset="-122"/>
                <a:cs typeface="幼圆" panose="02010509060101010101" charset="-122"/>
              </a:rPr>
              <a:t>指货运服务的排放，这种排放应由整个供应链中的第一购买者或其他购</a:t>
            </a:r>
            <a:endParaRPr sz="1800">
              <a:latin typeface="幼圆" panose="02010509060101010101" charset="-122"/>
              <a:cs typeface="幼圆" panose="02010509060101010101" charset="-122"/>
            </a:endParaRPr>
          </a:p>
          <a:p>
            <a:pPr marL="540385">
              <a:lnSpc>
                <a:spcPts val="2090"/>
              </a:lnSpc>
            </a:pPr>
            <a:r>
              <a:rPr sz="1800" b="0" dirty="0">
                <a:latin typeface="幼圆" panose="02010509060101010101" charset="-122"/>
                <a:cs typeface="幼圆" panose="02010509060101010101" charset="-122"/>
              </a:rPr>
              <a:t>买者承担，而非由组织承担。</a:t>
            </a:r>
            <a:endParaRPr sz="1800">
              <a:latin typeface="幼圆" panose="02010509060101010101" charset="-122"/>
              <a:cs typeface="幼圆" panose="02010509060101010101" charset="-122"/>
            </a:endParaRPr>
          </a:p>
          <a:p>
            <a:pPr marL="540385">
              <a:lnSpc>
                <a:spcPct val="100000"/>
              </a:lnSpc>
              <a:spcBef>
                <a:spcPts val="430"/>
              </a:spcBef>
            </a:pPr>
            <a:r>
              <a:rPr sz="1800" b="0" dirty="0">
                <a:latin typeface="幼圆" panose="02010509060101010101" charset="-122"/>
                <a:cs typeface="幼圆" panose="02010509060101010101" charset="-122"/>
              </a:rPr>
              <a:t>至于货物上游运输和配送，适用同样的量化方法。</a:t>
            </a:r>
            <a:endParaRPr sz="1800">
              <a:latin typeface="幼圆" panose="02010509060101010101" charset="-122"/>
              <a:cs typeface="幼圆" panose="02010509060101010101" charset="-122"/>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124454" y="838326"/>
            <a:ext cx="5907405" cy="505460"/>
          </a:xfrm>
          <a:prstGeom prst="rect">
            <a:avLst/>
          </a:prstGeom>
        </p:spPr>
        <p:txBody>
          <a:bodyPr vert="horz" wrap="square" lIns="0" tIns="13335" rIns="0" bIns="0" rtlCol="0">
            <a:spAutoFit/>
          </a:bodyPr>
          <a:lstStyle/>
          <a:p>
            <a:pPr marL="12700">
              <a:lnSpc>
                <a:spcPct val="100000"/>
              </a:lnSpc>
              <a:spcBef>
                <a:spcPts val="105"/>
              </a:spcBef>
            </a:pPr>
            <a:r>
              <a:rPr spc="10" dirty="0"/>
              <a:t>类</a:t>
            </a:r>
            <a:r>
              <a:rPr spc="15" dirty="0"/>
              <a:t>别</a:t>
            </a:r>
            <a:r>
              <a:rPr spc="-5" dirty="0">
                <a:latin typeface="Calibri" panose="020F0502020204030204"/>
                <a:cs typeface="Calibri" panose="020F0502020204030204"/>
              </a:rPr>
              <a:t>3</a:t>
            </a:r>
            <a:r>
              <a:rPr spc="-5" dirty="0"/>
              <a:t>：运输产</a:t>
            </a:r>
            <a:r>
              <a:rPr spc="-10" dirty="0"/>
              <a:t>生</a:t>
            </a:r>
            <a:r>
              <a:rPr spc="-5" dirty="0"/>
              <a:t>的间</a:t>
            </a:r>
            <a:r>
              <a:rPr spc="20" dirty="0"/>
              <a:t>接</a:t>
            </a:r>
            <a:r>
              <a:rPr spc="-10" dirty="0">
                <a:latin typeface="Calibri" panose="020F0502020204030204"/>
                <a:cs typeface="Calibri" panose="020F0502020204030204"/>
              </a:rPr>
              <a:t>GHG</a:t>
            </a:r>
            <a:r>
              <a:rPr dirty="0"/>
              <a:t>排放</a:t>
            </a:r>
            <a:endParaRPr dirty="0"/>
          </a:p>
        </p:txBody>
      </p:sp>
      <p:sp>
        <p:nvSpPr>
          <p:cNvPr id="3" name="object 3"/>
          <p:cNvSpPr/>
          <p:nvPr/>
        </p:nvSpPr>
        <p:spPr>
          <a:xfrm>
            <a:off x="2072640" y="17129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29839" y="2065020"/>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529839" y="2412492"/>
            <a:ext cx="152400" cy="160020"/>
          </a:xfrm>
          <a:prstGeom prst="rect">
            <a:avLst/>
          </a:prstGeom>
          <a:blipFill>
            <a:blip r:embed="rId3" cstate="print"/>
            <a:stretch>
              <a:fillRect/>
            </a:stretch>
          </a:blipFill>
        </p:spPr>
        <p:txBody>
          <a:bodyPr wrap="square" lIns="0" tIns="0" rIns="0" bIns="0" rtlCol="0"/>
          <a:lstStyle/>
          <a:p/>
        </p:txBody>
      </p:sp>
      <p:sp>
        <p:nvSpPr>
          <p:cNvPr id="6" name="object 6"/>
          <p:cNvSpPr/>
          <p:nvPr/>
        </p:nvSpPr>
        <p:spPr>
          <a:xfrm>
            <a:off x="2072640" y="3011423"/>
            <a:ext cx="178308" cy="178308"/>
          </a:xfrm>
          <a:prstGeom prst="rect">
            <a:avLst/>
          </a:prstGeom>
          <a:blipFill>
            <a:blip r:embed="rId2" cstate="print"/>
            <a:stretch>
              <a:fillRect/>
            </a:stretch>
          </a:blipFill>
        </p:spPr>
        <p:txBody>
          <a:bodyPr wrap="square" lIns="0" tIns="0" rIns="0" bIns="0" rtlCol="0"/>
          <a:lstStyle/>
          <a:p/>
        </p:txBody>
      </p:sp>
      <p:sp>
        <p:nvSpPr>
          <p:cNvPr id="7" name="object 7"/>
          <p:cNvSpPr/>
          <p:nvPr/>
        </p:nvSpPr>
        <p:spPr>
          <a:xfrm>
            <a:off x="2529839" y="3363467"/>
            <a:ext cx="152400" cy="160020"/>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2072640" y="3706367"/>
            <a:ext cx="178308" cy="178307"/>
          </a:xfrm>
          <a:prstGeom prst="rect">
            <a:avLst/>
          </a:prstGeom>
          <a:blipFill>
            <a:blip r:embed="rId2" cstate="print"/>
            <a:stretch>
              <a:fillRect/>
            </a:stretch>
          </a:blipFill>
        </p:spPr>
        <p:txBody>
          <a:bodyPr wrap="square" lIns="0" tIns="0" rIns="0" bIns="0" rtlCol="0"/>
          <a:lstStyle/>
          <a:p/>
        </p:txBody>
      </p:sp>
      <p:sp>
        <p:nvSpPr>
          <p:cNvPr id="9" name="object 9"/>
          <p:cNvSpPr/>
          <p:nvPr/>
        </p:nvSpPr>
        <p:spPr>
          <a:xfrm>
            <a:off x="2529839" y="4058411"/>
            <a:ext cx="152400" cy="160019"/>
          </a:xfrm>
          <a:prstGeom prst="rect">
            <a:avLst/>
          </a:prstGeom>
          <a:blipFill>
            <a:blip r:embed="rId3" cstate="print"/>
            <a:stretch>
              <a:fillRect/>
            </a:stretch>
          </a:blipFill>
        </p:spPr>
        <p:txBody>
          <a:bodyPr wrap="square" lIns="0" tIns="0" rIns="0" bIns="0" rtlCol="0"/>
          <a:lstStyle/>
          <a:p/>
        </p:txBody>
      </p:sp>
      <p:sp>
        <p:nvSpPr>
          <p:cNvPr id="10" name="object 10"/>
          <p:cNvSpPr/>
          <p:nvPr/>
        </p:nvSpPr>
        <p:spPr>
          <a:xfrm>
            <a:off x="2529839" y="4387596"/>
            <a:ext cx="152400" cy="160019"/>
          </a:xfrm>
          <a:prstGeom prst="rect">
            <a:avLst/>
          </a:prstGeom>
          <a:blipFill>
            <a:blip r:embed="rId3" cstate="print"/>
            <a:stretch>
              <a:fillRect/>
            </a:stretch>
          </a:blipFill>
        </p:spPr>
        <p:txBody>
          <a:bodyPr wrap="square" lIns="0" tIns="0" rIns="0" bIns="0" rtlCol="0"/>
          <a:lstStyle/>
          <a:p/>
        </p:txBody>
      </p:sp>
      <p:sp>
        <p:nvSpPr>
          <p:cNvPr id="11" name="object 11"/>
          <p:cNvSpPr/>
          <p:nvPr/>
        </p:nvSpPr>
        <p:spPr>
          <a:xfrm>
            <a:off x="2987039" y="4704588"/>
            <a:ext cx="140208" cy="141731"/>
          </a:xfrm>
          <a:prstGeom prst="rect">
            <a:avLst/>
          </a:prstGeom>
          <a:blipFill>
            <a:blip r:embed="rId4" cstate="print"/>
            <a:stretch>
              <a:fillRect/>
            </a:stretch>
          </a:blipFill>
        </p:spPr>
        <p:txBody>
          <a:bodyPr wrap="square" lIns="0" tIns="0" rIns="0" bIns="0" rtlCol="0"/>
          <a:lstStyle/>
          <a:p/>
        </p:txBody>
      </p:sp>
      <p:sp>
        <p:nvSpPr>
          <p:cNvPr id="12" name="object 12"/>
          <p:cNvSpPr/>
          <p:nvPr/>
        </p:nvSpPr>
        <p:spPr>
          <a:xfrm>
            <a:off x="2987039" y="4997196"/>
            <a:ext cx="140208" cy="141731"/>
          </a:xfrm>
          <a:prstGeom prst="rect">
            <a:avLst/>
          </a:prstGeom>
          <a:blipFill>
            <a:blip r:embed="rId4" cstate="print"/>
            <a:stretch>
              <a:fillRect/>
            </a:stretch>
          </a:blipFill>
        </p:spPr>
        <p:txBody>
          <a:bodyPr wrap="square" lIns="0" tIns="0" rIns="0" bIns="0" rtlCol="0"/>
          <a:lstStyle/>
          <a:p/>
        </p:txBody>
      </p:sp>
      <p:sp>
        <p:nvSpPr>
          <p:cNvPr id="13" name="object 13"/>
          <p:cNvSpPr txBox="1"/>
          <p:nvPr/>
        </p:nvSpPr>
        <p:spPr>
          <a:xfrm>
            <a:off x="1828800" y="1600203"/>
            <a:ext cx="8321675" cy="4571365"/>
          </a:xfrm>
          <a:prstGeom prst="rect">
            <a:avLst/>
          </a:prstGeom>
        </p:spPr>
        <p:txBody>
          <a:bodyPr vert="horz" wrap="square" lIns="0" tIns="74930" rIns="0" bIns="0" rtlCol="0">
            <a:spAutoFit/>
          </a:bodyPr>
          <a:lstStyle/>
          <a:p>
            <a:pPr marL="1063625" indent="-243205">
              <a:lnSpc>
                <a:spcPct val="100000"/>
              </a:lnSpc>
              <a:spcBef>
                <a:spcPts val="590"/>
              </a:spcBef>
              <a:buFont typeface="Calibri" panose="020F0502020204030204"/>
              <a:buAutoNum type="alphaLcParenR" startAt="3"/>
              <a:tabLst>
                <a:tab pos="1064260" algn="l"/>
              </a:tabLst>
            </a:pPr>
            <a:r>
              <a:rPr sz="2000" b="1" spc="15" dirty="0">
                <a:latin typeface="幼圆" panose="02010509060101010101" charset="-122"/>
                <a:cs typeface="幼圆" panose="02010509060101010101" charset="-122"/>
              </a:rPr>
              <a:t>员工</a:t>
            </a:r>
            <a:r>
              <a:rPr sz="2000" b="1" spc="5" dirty="0">
                <a:latin typeface="幼圆" panose="02010509060101010101" charset="-122"/>
                <a:cs typeface="幼圆" panose="02010509060101010101" charset="-122"/>
              </a:rPr>
              <a:t>通勤产生</a:t>
            </a:r>
            <a:r>
              <a:rPr sz="2000" b="1" spc="-5" dirty="0">
                <a:latin typeface="幼圆" panose="02010509060101010101" charset="-122"/>
                <a:cs typeface="幼圆" panose="02010509060101010101" charset="-122"/>
              </a:rPr>
              <a:t>的</a:t>
            </a:r>
            <a:r>
              <a:rPr sz="2000" b="1" spc="5" dirty="0">
                <a:latin typeface="幼圆" panose="02010509060101010101" charset="-122"/>
                <a:cs typeface="幼圆" panose="02010509060101010101" charset="-122"/>
              </a:rPr>
              <a:t>排</a:t>
            </a:r>
            <a:r>
              <a:rPr sz="2000" b="1" spc="-5" dirty="0">
                <a:latin typeface="幼圆" panose="02010509060101010101" charset="-122"/>
                <a:cs typeface="幼圆" panose="02010509060101010101" charset="-122"/>
              </a:rPr>
              <a:t>放</a:t>
            </a:r>
            <a:endParaRPr sz="2000">
              <a:latin typeface="幼圆" panose="02010509060101010101" charset="-122"/>
              <a:cs typeface="幼圆" panose="02010509060101010101" charset="-122"/>
            </a:endParaRPr>
          </a:p>
          <a:p>
            <a:pPr marL="1221740">
              <a:lnSpc>
                <a:spcPct val="100000"/>
              </a:lnSpc>
              <a:spcBef>
                <a:spcPts val="440"/>
              </a:spcBef>
            </a:pPr>
            <a:r>
              <a:rPr sz="1800" dirty="0">
                <a:latin typeface="幼圆" panose="02010509060101010101" charset="-122"/>
                <a:cs typeface="幼圆" panose="02010509060101010101" charset="-122"/>
              </a:rPr>
              <a:t>包括与将员工从家中运送到工作场所相关的排放。</a:t>
            </a:r>
            <a:endParaRPr sz="1800">
              <a:latin typeface="幼圆" panose="02010509060101010101" charset="-122"/>
              <a:cs typeface="幼圆" panose="02010509060101010101" charset="-122"/>
            </a:endParaRPr>
          </a:p>
          <a:p>
            <a:pPr marL="1221740" marR="5080">
              <a:lnSpc>
                <a:spcPts val="2020"/>
              </a:lnSpc>
              <a:spcBef>
                <a:spcPts val="760"/>
              </a:spcBef>
            </a:pPr>
            <a:r>
              <a:rPr sz="1800" dirty="0">
                <a:latin typeface="幼圆" panose="02010509060101010101" charset="-122"/>
                <a:cs typeface="幼圆" panose="02010509060101010101" charset="-122"/>
              </a:rPr>
              <a:t>远程办公可能会因员工各自在家里涉及的取暖或制冷导致耗能更高，因 此可以考虑将其归入此子类别。</a:t>
            </a:r>
            <a:endParaRPr sz="1800">
              <a:latin typeface="幼圆" panose="02010509060101010101" charset="-122"/>
              <a:cs typeface="幼圆" panose="02010509060101010101" charset="-122"/>
            </a:endParaRPr>
          </a:p>
          <a:p>
            <a:pPr marL="1094105" indent="-273685">
              <a:lnSpc>
                <a:spcPct val="100000"/>
              </a:lnSpc>
              <a:spcBef>
                <a:spcPts val="425"/>
              </a:spcBef>
              <a:buFont typeface="Calibri" panose="020F0502020204030204"/>
              <a:buAutoNum type="alphaLcParenR" startAt="4"/>
              <a:tabLst>
                <a:tab pos="1094740" algn="l"/>
              </a:tabLst>
            </a:pPr>
            <a:r>
              <a:rPr sz="2000" b="1" spc="15" dirty="0">
                <a:latin typeface="幼圆" panose="02010509060101010101" charset="-122"/>
                <a:cs typeface="幼圆" panose="02010509060101010101" charset="-122"/>
              </a:rPr>
              <a:t>客户</a:t>
            </a:r>
            <a:r>
              <a:rPr sz="2000" b="1" spc="5" dirty="0">
                <a:latin typeface="幼圆" panose="02010509060101010101" charset="-122"/>
                <a:cs typeface="幼圆" panose="02010509060101010101" charset="-122"/>
              </a:rPr>
              <a:t>和访客</a:t>
            </a:r>
            <a:r>
              <a:rPr sz="2000" b="1" spc="-5" dirty="0">
                <a:latin typeface="幼圆" panose="02010509060101010101" charset="-122"/>
                <a:cs typeface="幼圆" panose="02010509060101010101" charset="-122"/>
              </a:rPr>
              <a:t>交</a:t>
            </a:r>
            <a:r>
              <a:rPr sz="2000" b="1" spc="5" dirty="0">
                <a:latin typeface="幼圆" panose="02010509060101010101" charset="-122"/>
                <a:cs typeface="幼圆" panose="02010509060101010101" charset="-122"/>
              </a:rPr>
              <a:t>通的排</a:t>
            </a:r>
            <a:r>
              <a:rPr sz="2000" b="1" spc="-5" dirty="0">
                <a:latin typeface="幼圆" panose="02010509060101010101" charset="-122"/>
                <a:cs typeface="幼圆" panose="02010509060101010101" charset="-122"/>
              </a:rPr>
              <a:t>放</a:t>
            </a:r>
            <a:endParaRPr sz="2000">
              <a:latin typeface="幼圆" panose="02010509060101010101" charset="-122"/>
              <a:cs typeface="幼圆" panose="02010509060101010101" charset="-122"/>
            </a:endParaRPr>
          </a:p>
          <a:p>
            <a:pPr marL="1221740">
              <a:lnSpc>
                <a:spcPct val="100000"/>
              </a:lnSpc>
              <a:spcBef>
                <a:spcPts val="440"/>
              </a:spcBef>
            </a:pPr>
            <a:r>
              <a:rPr sz="1800" dirty="0">
                <a:latin typeface="幼圆" panose="02010509060101010101" charset="-122"/>
                <a:cs typeface="幼圆" panose="02010509060101010101" charset="-122"/>
              </a:rPr>
              <a:t>包括与客户和访客前往报告企业设施相关的排放。</a:t>
            </a:r>
            <a:endParaRPr sz="1800">
              <a:latin typeface="幼圆" panose="02010509060101010101" charset="-122"/>
              <a:cs typeface="幼圆" panose="02010509060101010101" charset="-122"/>
            </a:endParaRPr>
          </a:p>
          <a:p>
            <a:pPr marL="1086485" indent="-266065">
              <a:lnSpc>
                <a:spcPct val="100000"/>
              </a:lnSpc>
              <a:spcBef>
                <a:spcPts val="475"/>
              </a:spcBef>
              <a:buFont typeface="Calibri" panose="020F0502020204030204"/>
              <a:buAutoNum type="alphaLcParenR" startAt="5"/>
              <a:tabLst>
                <a:tab pos="1087120" algn="l"/>
              </a:tabLst>
            </a:pPr>
            <a:r>
              <a:rPr sz="2000" b="1" spc="15" dirty="0">
                <a:latin typeface="幼圆" panose="02010509060101010101" charset="-122"/>
                <a:cs typeface="幼圆" panose="02010509060101010101" charset="-122"/>
              </a:rPr>
              <a:t>商务</a:t>
            </a:r>
            <a:r>
              <a:rPr sz="2000" b="1" spc="5" dirty="0">
                <a:latin typeface="幼圆" panose="02010509060101010101" charset="-122"/>
                <a:cs typeface="幼圆" panose="02010509060101010101" charset="-122"/>
              </a:rPr>
              <a:t>差旅</a:t>
            </a:r>
            <a:r>
              <a:rPr sz="2000" b="1" spc="-5" dirty="0">
                <a:latin typeface="幼圆" panose="02010509060101010101" charset="-122"/>
                <a:cs typeface="幼圆" panose="02010509060101010101" charset="-122"/>
              </a:rPr>
              <a:t>的</a:t>
            </a:r>
            <a:r>
              <a:rPr sz="2000" b="1" spc="5" dirty="0">
                <a:latin typeface="幼圆" panose="02010509060101010101" charset="-122"/>
                <a:cs typeface="幼圆" panose="02010509060101010101" charset="-122"/>
              </a:rPr>
              <a:t>排</a:t>
            </a:r>
            <a:r>
              <a:rPr sz="2000" b="1" spc="-5" dirty="0">
                <a:latin typeface="幼圆" panose="02010509060101010101" charset="-122"/>
                <a:cs typeface="幼圆" panose="02010509060101010101" charset="-122"/>
              </a:rPr>
              <a:t>放</a:t>
            </a:r>
            <a:endParaRPr sz="2000">
              <a:latin typeface="幼圆" panose="02010509060101010101" charset="-122"/>
              <a:cs typeface="幼圆" panose="02010509060101010101" charset="-122"/>
            </a:endParaRPr>
          </a:p>
          <a:p>
            <a:pPr marL="1221740">
              <a:lnSpc>
                <a:spcPct val="100000"/>
              </a:lnSpc>
              <a:spcBef>
                <a:spcPts val="440"/>
              </a:spcBef>
            </a:pPr>
            <a:r>
              <a:rPr sz="1800" spc="-5" dirty="0">
                <a:latin typeface="幼圆" panose="02010509060101010101" charset="-122"/>
                <a:cs typeface="幼圆" panose="02010509060101010101" charset="-122"/>
              </a:rPr>
              <a:t>主要由于移动燃烧源的燃料燃烧产生的排放。</a:t>
            </a:r>
            <a:endParaRPr sz="1800">
              <a:latin typeface="幼圆" panose="02010509060101010101" charset="-122"/>
              <a:cs typeface="幼圆" panose="02010509060101010101" charset="-122"/>
            </a:endParaRPr>
          </a:p>
          <a:p>
            <a:pPr marL="1221740">
              <a:lnSpc>
                <a:spcPct val="100000"/>
              </a:lnSpc>
              <a:spcBef>
                <a:spcPts val="435"/>
              </a:spcBef>
            </a:pPr>
            <a:r>
              <a:rPr sz="1800" dirty="0">
                <a:latin typeface="幼圆" panose="02010509060101010101" charset="-122"/>
                <a:cs typeface="幼圆" panose="02010509060101010101" charset="-122"/>
              </a:rPr>
              <a:t>与商务差旅相关的酒店住宿可能包括在内</a:t>
            </a:r>
            <a:endParaRPr sz="1800">
              <a:latin typeface="幼圆" panose="02010509060101010101" charset="-122"/>
              <a:cs typeface="幼圆" panose="02010509060101010101" charset="-122"/>
            </a:endParaRPr>
          </a:p>
          <a:p>
            <a:pPr marL="1621155">
              <a:lnSpc>
                <a:spcPct val="100000"/>
              </a:lnSpc>
              <a:spcBef>
                <a:spcPts val="390"/>
              </a:spcBef>
            </a:pPr>
            <a:r>
              <a:rPr sz="1600" spc="5" dirty="0">
                <a:solidFill>
                  <a:srgbClr val="0909C6"/>
                </a:solidFill>
                <a:latin typeface="幼圆" panose="02010509060101010101" charset="-122"/>
                <a:cs typeface="幼圆" panose="02010509060101010101" charset="-122"/>
              </a:rPr>
              <a:t>例</a:t>
            </a:r>
            <a:r>
              <a:rPr sz="1600" spc="-5" dirty="0">
                <a:solidFill>
                  <a:srgbClr val="0909C6"/>
                </a:solidFill>
                <a:latin typeface="幼圆" panose="02010509060101010101" charset="-122"/>
                <a:cs typeface="幼圆" panose="02010509060101010101" charset="-122"/>
              </a:rPr>
              <a:t>如，</a:t>
            </a:r>
            <a:r>
              <a:rPr sz="1600" spc="5" dirty="0">
                <a:solidFill>
                  <a:srgbClr val="0909C6"/>
                </a:solidFill>
                <a:latin typeface="幼圆" panose="02010509060101010101" charset="-122"/>
                <a:cs typeface="幼圆" panose="02010509060101010101" charset="-122"/>
              </a:rPr>
              <a:t>为</a:t>
            </a:r>
            <a:r>
              <a:rPr sz="1600" spc="-5" dirty="0">
                <a:solidFill>
                  <a:srgbClr val="0909C6"/>
                </a:solidFill>
                <a:latin typeface="幼圆" panose="02010509060101010101" charset="-122"/>
                <a:cs typeface="幼圆" panose="02010509060101010101" charset="-122"/>
              </a:rPr>
              <a:t>了转机</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参加</a:t>
            </a:r>
            <a:r>
              <a:rPr sz="1600" spc="5" dirty="0">
                <a:solidFill>
                  <a:srgbClr val="0909C6"/>
                </a:solidFill>
                <a:latin typeface="幼圆" panose="02010509060101010101" charset="-122"/>
                <a:cs typeface="幼圆" panose="02010509060101010101" charset="-122"/>
              </a:rPr>
              <a:t>会</a:t>
            </a:r>
            <a:r>
              <a:rPr sz="1600" spc="-5" dirty="0">
                <a:solidFill>
                  <a:srgbClr val="0909C6"/>
                </a:solidFill>
                <a:latin typeface="幼圆" panose="02010509060101010101" charset="-122"/>
                <a:cs typeface="幼圆" panose="02010509060101010101" charset="-122"/>
              </a:rPr>
              <a:t>议或其</a:t>
            </a:r>
            <a:r>
              <a:rPr sz="1600" spc="5" dirty="0">
                <a:solidFill>
                  <a:srgbClr val="0909C6"/>
                </a:solidFill>
                <a:latin typeface="幼圆" panose="02010509060101010101" charset="-122"/>
                <a:cs typeface="幼圆" panose="02010509060101010101" charset="-122"/>
              </a:rPr>
              <a:t>他</a:t>
            </a:r>
            <a:r>
              <a:rPr sz="1600" spc="-5" dirty="0">
                <a:solidFill>
                  <a:srgbClr val="0909C6"/>
                </a:solidFill>
                <a:latin typeface="幼圆" panose="02010509060101010101" charset="-122"/>
                <a:cs typeface="幼圆" panose="02010509060101010101" charset="-122"/>
              </a:rPr>
              <a:t>商务</a:t>
            </a:r>
            <a:r>
              <a:rPr sz="1600" spc="5" dirty="0">
                <a:solidFill>
                  <a:srgbClr val="0909C6"/>
                </a:solidFill>
                <a:latin typeface="幼圆" panose="02010509060101010101" charset="-122"/>
                <a:cs typeface="幼圆" panose="02010509060101010101" charset="-122"/>
              </a:rPr>
              <a:t>目</a:t>
            </a:r>
            <a:r>
              <a:rPr sz="1600" spc="-5" dirty="0">
                <a:solidFill>
                  <a:srgbClr val="0909C6"/>
                </a:solidFill>
                <a:latin typeface="幼圆" panose="02010509060101010101" charset="-122"/>
                <a:cs typeface="幼圆" panose="02010509060101010101" charset="-122"/>
              </a:rPr>
              <a:t>的而中</a:t>
            </a:r>
            <a:r>
              <a:rPr sz="1600" spc="5" dirty="0">
                <a:solidFill>
                  <a:srgbClr val="0909C6"/>
                </a:solidFill>
                <a:latin typeface="幼圆" panose="02010509060101010101" charset="-122"/>
                <a:cs typeface="幼圆" panose="02010509060101010101" charset="-122"/>
              </a:rPr>
              <a:t>途</a:t>
            </a:r>
            <a:r>
              <a:rPr sz="1600" spc="-5" dirty="0">
                <a:solidFill>
                  <a:srgbClr val="0909C6"/>
                </a:solidFill>
                <a:latin typeface="幼圆" panose="02010509060101010101" charset="-122"/>
                <a:cs typeface="幼圆" panose="02010509060101010101" charset="-122"/>
              </a:rPr>
              <a:t>停留。</a:t>
            </a:r>
            <a:endParaRPr sz="1600">
              <a:latin typeface="幼圆" panose="02010509060101010101" charset="-122"/>
              <a:cs typeface="幼圆" panose="02010509060101010101" charset="-122"/>
            </a:endParaRPr>
          </a:p>
          <a:p>
            <a:pPr marL="1621155">
              <a:lnSpc>
                <a:spcPct val="100000"/>
              </a:lnSpc>
              <a:spcBef>
                <a:spcPts val="385"/>
              </a:spcBef>
            </a:pPr>
            <a:r>
              <a:rPr sz="1600" spc="5" dirty="0">
                <a:solidFill>
                  <a:srgbClr val="0909C6"/>
                </a:solidFill>
                <a:latin typeface="幼圆" panose="02010509060101010101" charset="-122"/>
                <a:cs typeface="幼圆" panose="02010509060101010101" charset="-122"/>
              </a:rPr>
              <a:t>如</a:t>
            </a:r>
            <a:r>
              <a:rPr sz="1600" spc="-5" dirty="0">
                <a:solidFill>
                  <a:srgbClr val="0909C6"/>
                </a:solidFill>
                <a:latin typeface="幼圆" panose="02010509060101010101" charset="-122"/>
                <a:cs typeface="幼圆" panose="02010509060101010101" charset="-122"/>
              </a:rPr>
              <a:t>果此</a:t>
            </a:r>
            <a:r>
              <a:rPr sz="1600" spc="5" dirty="0">
                <a:solidFill>
                  <a:srgbClr val="0909C6"/>
                </a:solidFill>
                <a:latin typeface="幼圆" panose="02010509060101010101" charset="-122"/>
                <a:cs typeface="幼圆" panose="02010509060101010101" charset="-122"/>
              </a:rPr>
              <a:t>类</a:t>
            </a:r>
            <a:r>
              <a:rPr sz="1600" spc="-5" dirty="0">
                <a:solidFill>
                  <a:srgbClr val="0909C6"/>
                </a:solidFill>
                <a:latin typeface="幼圆" panose="02010509060101010101" charset="-122"/>
                <a:cs typeface="幼圆" panose="02010509060101010101" charset="-122"/>
              </a:rPr>
              <a:t>数据可</a:t>
            </a:r>
            <a:r>
              <a:rPr sz="1600" spc="5" dirty="0">
                <a:solidFill>
                  <a:srgbClr val="0909C6"/>
                </a:solidFill>
                <a:latin typeface="幼圆" panose="02010509060101010101" charset="-122"/>
                <a:cs typeface="幼圆" panose="02010509060101010101" charset="-122"/>
              </a:rPr>
              <a:t>用</a:t>
            </a:r>
            <a:r>
              <a:rPr sz="1600" spc="-5" dirty="0">
                <a:solidFill>
                  <a:srgbClr val="0909C6"/>
                </a:solidFill>
                <a:latin typeface="幼圆" panose="02010509060101010101" charset="-122"/>
                <a:cs typeface="幼圆" panose="02010509060101010101" charset="-122"/>
              </a:rPr>
              <a:t>且有</a:t>
            </a:r>
            <a:r>
              <a:rPr sz="1600" spc="5" dirty="0">
                <a:solidFill>
                  <a:srgbClr val="0909C6"/>
                </a:solidFill>
                <a:latin typeface="幼圆" panose="02010509060101010101" charset="-122"/>
                <a:cs typeface="幼圆" panose="02010509060101010101" charset="-122"/>
              </a:rPr>
              <a:t>意</a:t>
            </a:r>
            <a:r>
              <a:rPr sz="1600" spc="-5" dirty="0">
                <a:solidFill>
                  <a:srgbClr val="0909C6"/>
                </a:solidFill>
                <a:latin typeface="幼圆" panose="02010509060101010101" charset="-122"/>
                <a:cs typeface="幼圆" panose="02010509060101010101" charset="-122"/>
              </a:rPr>
              <a:t>义，则</a:t>
            </a:r>
            <a:r>
              <a:rPr sz="1600" spc="5" dirty="0">
                <a:solidFill>
                  <a:srgbClr val="0909C6"/>
                </a:solidFill>
                <a:latin typeface="幼圆" panose="02010509060101010101" charset="-122"/>
                <a:cs typeface="幼圆" panose="02010509060101010101" charset="-122"/>
              </a:rPr>
              <a:t>还</a:t>
            </a:r>
            <a:r>
              <a:rPr sz="1600" spc="-5" dirty="0">
                <a:solidFill>
                  <a:srgbClr val="0909C6"/>
                </a:solidFill>
                <a:latin typeface="幼圆" panose="02010509060101010101" charset="-122"/>
                <a:cs typeface="幼圆" panose="02010509060101010101" charset="-122"/>
              </a:rPr>
              <a:t>应包</a:t>
            </a:r>
            <a:r>
              <a:rPr sz="1600" spc="5" dirty="0">
                <a:solidFill>
                  <a:srgbClr val="0909C6"/>
                </a:solidFill>
                <a:latin typeface="幼圆" panose="02010509060101010101" charset="-122"/>
                <a:cs typeface="幼圆" panose="02010509060101010101" charset="-122"/>
              </a:rPr>
              <a:t>括</a:t>
            </a:r>
            <a:r>
              <a:rPr sz="1600" spc="-5" dirty="0">
                <a:solidFill>
                  <a:srgbClr val="0909C6"/>
                </a:solidFill>
                <a:latin typeface="幼圆" panose="02010509060101010101" charset="-122"/>
                <a:cs typeface="幼圆" panose="02010509060101010101" charset="-122"/>
              </a:rPr>
              <a:t>旅途中</a:t>
            </a:r>
            <a:r>
              <a:rPr sz="1600" spc="5" dirty="0">
                <a:solidFill>
                  <a:srgbClr val="0909C6"/>
                </a:solidFill>
                <a:latin typeface="幼圆" panose="02010509060101010101" charset="-122"/>
                <a:cs typeface="幼圆" panose="02010509060101010101" charset="-122"/>
              </a:rPr>
              <a:t>产</a:t>
            </a:r>
            <a:r>
              <a:rPr sz="1600" spc="-5" dirty="0">
                <a:solidFill>
                  <a:srgbClr val="0909C6"/>
                </a:solidFill>
                <a:latin typeface="幼圆" panose="02010509060101010101" charset="-122"/>
                <a:cs typeface="幼圆" panose="02010509060101010101" charset="-122"/>
              </a:rPr>
              <a:t>生的</a:t>
            </a:r>
            <a:r>
              <a:rPr sz="1600" spc="5" dirty="0">
                <a:solidFill>
                  <a:srgbClr val="0909C6"/>
                </a:solidFill>
                <a:latin typeface="幼圆" panose="02010509060101010101" charset="-122"/>
                <a:cs typeface="幼圆" panose="02010509060101010101" charset="-122"/>
              </a:rPr>
              <a:t>间</a:t>
            </a:r>
            <a:r>
              <a:rPr sz="1600" spc="-5" dirty="0">
                <a:solidFill>
                  <a:srgbClr val="0909C6"/>
                </a:solidFill>
                <a:latin typeface="幼圆" panose="02010509060101010101" charset="-122"/>
                <a:cs typeface="幼圆" panose="02010509060101010101" charset="-122"/>
              </a:rPr>
              <a:t>接排放。</a:t>
            </a:r>
            <a:endParaRPr sz="1600">
              <a:latin typeface="幼圆" panose="02010509060101010101" charset="-122"/>
              <a:cs typeface="幼圆" panose="02010509060101010101" charset="-122"/>
            </a:endParaRPr>
          </a:p>
          <a:p>
            <a:pPr>
              <a:lnSpc>
                <a:spcPct val="100000"/>
              </a:lnSpc>
            </a:pPr>
            <a:endParaRPr sz="1600">
              <a:latin typeface="Times New Roman" panose="02020603050405020304"/>
              <a:cs typeface="Times New Roman" panose="02020603050405020304"/>
            </a:endParaRPr>
          </a:p>
          <a:p>
            <a:pPr>
              <a:lnSpc>
                <a:spcPct val="100000"/>
              </a:lnSpc>
            </a:pPr>
            <a:endParaRPr sz="1600">
              <a:latin typeface="Times New Roman" panose="02020603050405020304"/>
              <a:cs typeface="Times New Roman" panose="02020603050405020304"/>
            </a:endParaRPr>
          </a:p>
          <a:p>
            <a:pPr marL="12700">
              <a:lnSpc>
                <a:spcPct val="100000"/>
              </a:lnSpc>
              <a:spcBef>
                <a:spcPts val="1155"/>
              </a:spcBef>
            </a:pPr>
            <a:endParaRPr sz="1800">
              <a:latin typeface="宋体" panose="02010600030101010101" pitchFamily="2" charset="-122"/>
              <a:cs typeface="宋体" panose="02010600030101010101" pitchFamily="2" charset="-122"/>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326030" y="891031"/>
            <a:ext cx="7539990" cy="505460"/>
          </a:xfrm>
          <a:prstGeom prst="rect">
            <a:avLst/>
          </a:prstGeom>
        </p:spPr>
        <p:txBody>
          <a:bodyPr vert="horz" wrap="square" lIns="0" tIns="13335" rIns="0" bIns="0" rtlCol="0">
            <a:spAutoFit/>
          </a:bodyPr>
          <a:lstStyle/>
          <a:p>
            <a:pPr marL="12700">
              <a:lnSpc>
                <a:spcPct val="100000"/>
              </a:lnSpc>
              <a:spcBef>
                <a:spcPts val="105"/>
              </a:spcBef>
            </a:pPr>
            <a:r>
              <a:rPr spc="10" dirty="0"/>
              <a:t>类别</a:t>
            </a:r>
            <a:r>
              <a:rPr spc="-5" dirty="0">
                <a:latin typeface="Calibri" panose="020F0502020204030204"/>
                <a:cs typeface="Calibri" panose="020F0502020204030204"/>
              </a:rPr>
              <a:t>4</a:t>
            </a:r>
            <a:r>
              <a:rPr spc="-5" dirty="0"/>
              <a:t>：组织所</a:t>
            </a:r>
            <a:r>
              <a:rPr spc="-10" dirty="0"/>
              <a:t>用</a:t>
            </a:r>
            <a:r>
              <a:rPr spc="-5" dirty="0"/>
              <a:t>产品产</a:t>
            </a:r>
            <a:r>
              <a:rPr spc="-10" dirty="0"/>
              <a:t>生</a:t>
            </a:r>
            <a:r>
              <a:rPr spc="-5" dirty="0"/>
              <a:t>的间</a:t>
            </a:r>
            <a:r>
              <a:rPr spc="15" dirty="0"/>
              <a:t>接</a:t>
            </a:r>
            <a:r>
              <a:rPr spc="-5" dirty="0">
                <a:latin typeface="Calibri" panose="020F0502020204030204"/>
                <a:cs typeface="Calibri" panose="020F0502020204030204"/>
              </a:rPr>
              <a:t>GHG</a:t>
            </a:r>
            <a:r>
              <a:rPr dirty="0"/>
              <a:t>排放</a:t>
            </a:r>
            <a:endParaRPr dirty="0"/>
          </a:p>
        </p:txBody>
      </p:sp>
      <p:sp>
        <p:nvSpPr>
          <p:cNvPr id="3" name="object 3"/>
          <p:cNvSpPr/>
          <p:nvPr/>
        </p:nvSpPr>
        <p:spPr>
          <a:xfrm>
            <a:off x="6435090" y="4868417"/>
            <a:ext cx="444500" cy="846455"/>
          </a:xfrm>
          <a:custGeom>
            <a:avLst/>
            <a:gdLst/>
            <a:ahLst/>
            <a:cxnLst/>
            <a:rect l="l" t="t" r="r" b="b"/>
            <a:pathLst>
              <a:path w="444500" h="846454">
                <a:moveTo>
                  <a:pt x="0" y="0"/>
                </a:moveTo>
                <a:lnTo>
                  <a:pt x="222123" y="0"/>
                </a:lnTo>
                <a:lnTo>
                  <a:pt x="222123" y="846429"/>
                </a:lnTo>
                <a:lnTo>
                  <a:pt x="444246" y="846429"/>
                </a:lnTo>
              </a:path>
            </a:pathLst>
          </a:custGeom>
          <a:ln w="25400">
            <a:solidFill>
              <a:srgbClr val="8063A1"/>
            </a:solidFill>
          </a:ln>
        </p:spPr>
        <p:txBody>
          <a:bodyPr wrap="square" lIns="0" tIns="0" rIns="0" bIns="0" rtlCol="0"/>
          <a:lstStyle/>
          <a:p/>
        </p:txBody>
      </p:sp>
      <p:sp>
        <p:nvSpPr>
          <p:cNvPr id="4" name="object 4"/>
          <p:cNvSpPr/>
          <p:nvPr/>
        </p:nvSpPr>
        <p:spPr>
          <a:xfrm>
            <a:off x="6435090" y="4868417"/>
            <a:ext cx="444500" cy="0"/>
          </a:xfrm>
          <a:custGeom>
            <a:avLst/>
            <a:gdLst/>
            <a:ahLst/>
            <a:cxnLst/>
            <a:rect l="l" t="t" r="r" b="b"/>
            <a:pathLst>
              <a:path w="444500">
                <a:moveTo>
                  <a:pt x="0" y="0"/>
                </a:moveTo>
                <a:lnTo>
                  <a:pt x="444246" y="0"/>
                </a:lnTo>
              </a:path>
            </a:pathLst>
          </a:custGeom>
          <a:ln w="25400">
            <a:solidFill>
              <a:srgbClr val="8063A1"/>
            </a:solidFill>
          </a:ln>
        </p:spPr>
        <p:txBody>
          <a:bodyPr wrap="square" lIns="0" tIns="0" rIns="0" bIns="0" rtlCol="0"/>
          <a:lstStyle/>
          <a:p/>
        </p:txBody>
      </p:sp>
      <p:sp>
        <p:nvSpPr>
          <p:cNvPr id="5" name="object 5"/>
          <p:cNvSpPr/>
          <p:nvPr/>
        </p:nvSpPr>
        <p:spPr>
          <a:xfrm>
            <a:off x="6435090" y="4021073"/>
            <a:ext cx="444500" cy="846455"/>
          </a:xfrm>
          <a:custGeom>
            <a:avLst/>
            <a:gdLst/>
            <a:ahLst/>
            <a:cxnLst/>
            <a:rect l="l" t="t" r="r" b="b"/>
            <a:pathLst>
              <a:path w="444500" h="846454">
                <a:moveTo>
                  <a:pt x="0" y="846455"/>
                </a:moveTo>
                <a:lnTo>
                  <a:pt x="222123" y="846455"/>
                </a:lnTo>
                <a:lnTo>
                  <a:pt x="222123" y="0"/>
                </a:lnTo>
                <a:lnTo>
                  <a:pt x="444246" y="0"/>
                </a:lnTo>
              </a:path>
            </a:pathLst>
          </a:custGeom>
          <a:ln w="25400">
            <a:solidFill>
              <a:srgbClr val="8063A1"/>
            </a:solidFill>
          </a:ln>
        </p:spPr>
        <p:txBody>
          <a:bodyPr wrap="square" lIns="0" tIns="0" rIns="0" bIns="0" rtlCol="0"/>
          <a:lstStyle/>
          <a:p/>
        </p:txBody>
      </p:sp>
      <p:sp>
        <p:nvSpPr>
          <p:cNvPr id="6" name="object 6"/>
          <p:cNvSpPr/>
          <p:nvPr/>
        </p:nvSpPr>
        <p:spPr>
          <a:xfrm>
            <a:off x="3769614" y="3809238"/>
            <a:ext cx="444500" cy="1058545"/>
          </a:xfrm>
          <a:custGeom>
            <a:avLst/>
            <a:gdLst/>
            <a:ahLst/>
            <a:cxnLst/>
            <a:rect l="l" t="t" r="r" b="b"/>
            <a:pathLst>
              <a:path w="444500" h="1058545">
                <a:moveTo>
                  <a:pt x="0" y="0"/>
                </a:moveTo>
                <a:lnTo>
                  <a:pt x="222123" y="0"/>
                </a:lnTo>
                <a:lnTo>
                  <a:pt x="222123" y="1058037"/>
                </a:lnTo>
                <a:lnTo>
                  <a:pt x="444246" y="1058037"/>
                </a:lnTo>
              </a:path>
            </a:pathLst>
          </a:custGeom>
          <a:ln w="25400">
            <a:solidFill>
              <a:srgbClr val="9BBA58"/>
            </a:solidFill>
          </a:ln>
        </p:spPr>
        <p:txBody>
          <a:bodyPr wrap="square" lIns="0" tIns="0" rIns="0" bIns="0" rtlCol="0"/>
          <a:lstStyle/>
          <a:p/>
        </p:txBody>
      </p:sp>
      <p:sp>
        <p:nvSpPr>
          <p:cNvPr id="7" name="object 7"/>
          <p:cNvSpPr/>
          <p:nvPr/>
        </p:nvSpPr>
        <p:spPr>
          <a:xfrm>
            <a:off x="6435090" y="2751582"/>
            <a:ext cx="444500" cy="423545"/>
          </a:xfrm>
          <a:custGeom>
            <a:avLst/>
            <a:gdLst/>
            <a:ahLst/>
            <a:cxnLst/>
            <a:rect l="l" t="t" r="r" b="b"/>
            <a:pathLst>
              <a:path w="444500" h="423544">
                <a:moveTo>
                  <a:pt x="0" y="0"/>
                </a:moveTo>
                <a:lnTo>
                  <a:pt x="222123" y="0"/>
                </a:lnTo>
                <a:lnTo>
                  <a:pt x="222123" y="423163"/>
                </a:lnTo>
                <a:lnTo>
                  <a:pt x="444246" y="423163"/>
                </a:lnTo>
              </a:path>
            </a:pathLst>
          </a:custGeom>
          <a:ln w="25400">
            <a:solidFill>
              <a:srgbClr val="8063A1"/>
            </a:solidFill>
          </a:ln>
        </p:spPr>
        <p:txBody>
          <a:bodyPr wrap="square" lIns="0" tIns="0" rIns="0" bIns="0" rtlCol="0"/>
          <a:lstStyle/>
          <a:p/>
        </p:txBody>
      </p:sp>
      <p:sp>
        <p:nvSpPr>
          <p:cNvPr id="8" name="object 8"/>
          <p:cNvSpPr/>
          <p:nvPr/>
        </p:nvSpPr>
        <p:spPr>
          <a:xfrm>
            <a:off x="6435090" y="2329433"/>
            <a:ext cx="444500" cy="423545"/>
          </a:xfrm>
          <a:custGeom>
            <a:avLst/>
            <a:gdLst/>
            <a:ahLst/>
            <a:cxnLst/>
            <a:rect l="l" t="t" r="r" b="b"/>
            <a:pathLst>
              <a:path w="444500" h="423544">
                <a:moveTo>
                  <a:pt x="0" y="423163"/>
                </a:moveTo>
                <a:lnTo>
                  <a:pt x="222123" y="423163"/>
                </a:lnTo>
                <a:lnTo>
                  <a:pt x="222123" y="0"/>
                </a:lnTo>
                <a:lnTo>
                  <a:pt x="444246" y="0"/>
                </a:lnTo>
              </a:path>
            </a:pathLst>
          </a:custGeom>
          <a:ln w="25400">
            <a:solidFill>
              <a:srgbClr val="8063A1"/>
            </a:solidFill>
          </a:ln>
        </p:spPr>
        <p:txBody>
          <a:bodyPr wrap="square" lIns="0" tIns="0" rIns="0" bIns="0" rtlCol="0"/>
          <a:lstStyle/>
          <a:p/>
        </p:txBody>
      </p:sp>
      <p:sp>
        <p:nvSpPr>
          <p:cNvPr id="9" name="object 9"/>
          <p:cNvSpPr/>
          <p:nvPr/>
        </p:nvSpPr>
        <p:spPr>
          <a:xfrm>
            <a:off x="3769614" y="2751582"/>
            <a:ext cx="444500" cy="1058545"/>
          </a:xfrm>
          <a:custGeom>
            <a:avLst/>
            <a:gdLst/>
            <a:ahLst/>
            <a:cxnLst/>
            <a:rect l="l" t="t" r="r" b="b"/>
            <a:pathLst>
              <a:path w="444500" h="1058545">
                <a:moveTo>
                  <a:pt x="0" y="1058036"/>
                </a:moveTo>
                <a:lnTo>
                  <a:pt x="222123" y="1058036"/>
                </a:lnTo>
                <a:lnTo>
                  <a:pt x="222123" y="0"/>
                </a:lnTo>
                <a:lnTo>
                  <a:pt x="444246" y="0"/>
                </a:lnTo>
              </a:path>
            </a:pathLst>
          </a:custGeom>
          <a:ln w="25400">
            <a:solidFill>
              <a:srgbClr val="9BBA58"/>
            </a:solidFill>
          </a:ln>
        </p:spPr>
        <p:txBody>
          <a:bodyPr wrap="square" lIns="0" tIns="0" rIns="0" bIns="0" rtlCol="0"/>
          <a:lstStyle/>
          <a:p/>
        </p:txBody>
      </p:sp>
      <p:sp>
        <p:nvSpPr>
          <p:cNvPr id="10" name="object 10"/>
          <p:cNvSpPr/>
          <p:nvPr/>
        </p:nvSpPr>
        <p:spPr>
          <a:xfrm>
            <a:off x="3092958" y="2027682"/>
            <a:ext cx="676910" cy="3564890"/>
          </a:xfrm>
          <a:custGeom>
            <a:avLst/>
            <a:gdLst/>
            <a:ahLst/>
            <a:cxnLst/>
            <a:rect l="l" t="t" r="r" b="b"/>
            <a:pathLst>
              <a:path w="676910" h="3564890">
                <a:moveTo>
                  <a:pt x="0" y="3564636"/>
                </a:moveTo>
                <a:lnTo>
                  <a:pt x="676655" y="3564636"/>
                </a:lnTo>
                <a:lnTo>
                  <a:pt x="676655" y="0"/>
                </a:lnTo>
                <a:lnTo>
                  <a:pt x="0" y="0"/>
                </a:lnTo>
                <a:lnTo>
                  <a:pt x="0" y="3564636"/>
                </a:lnTo>
                <a:close/>
              </a:path>
            </a:pathLst>
          </a:custGeom>
          <a:solidFill>
            <a:srgbClr val="4F81BC"/>
          </a:solidFill>
        </p:spPr>
        <p:txBody>
          <a:bodyPr wrap="square" lIns="0" tIns="0" rIns="0" bIns="0" rtlCol="0"/>
          <a:lstStyle/>
          <a:p/>
        </p:txBody>
      </p:sp>
      <p:sp>
        <p:nvSpPr>
          <p:cNvPr id="11" name="object 11"/>
          <p:cNvSpPr/>
          <p:nvPr/>
        </p:nvSpPr>
        <p:spPr>
          <a:xfrm>
            <a:off x="3092958" y="2027682"/>
            <a:ext cx="676910" cy="3564890"/>
          </a:xfrm>
          <a:custGeom>
            <a:avLst/>
            <a:gdLst/>
            <a:ahLst/>
            <a:cxnLst/>
            <a:rect l="l" t="t" r="r" b="b"/>
            <a:pathLst>
              <a:path w="676910" h="3564890">
                <a:moveTo>
                  <a:pt x="0" y="3564636"/>
                </a:moveTo>
                <a:lnTo>
                  <a:pt x="676655" y="3564636"/>
                </a:lnTo>
                <a:lnTo>
                  <a:pt x="676655" y="0"/>
                </a:lnTo>
                <a:lnTo>
                  <a:pt x="0" y="0"/>
                </a:lnTo>
                <a:lnTo>
                  <a:pt x="0" y="3564636"/>
                </a:lnTo>
                <a:close/>
              </a:path>
            </a:pathLst>
          </a:custGeom>
          <a:ln w="25400">
            <a:solidFill>
              <a:srgbClr val="FFFFFF"/>
            </a:solidFill>
          </a:ln>
        </p:spPr>
        <p:txBody>
          <a:bodyPr wrap="square" lIns="0" tIns="0" rIns="0" bIns="0" rtlCol="0"/>
          <a:lstStyle/>
          <a:p/>
        </p:txBody>
      </p:sp>
      <p:sp>
        <p:nvSpPr>
          <p:cNvPr id="12" name="object 12"/>
          <p:cNvSpPr txBox="1"/>
          <p:nvPr/>
        </p:nvSpPr>
        <p:spPr>
          <a:xfrm>
            <a:off x="3123199" y="3015208"/>
            <a:ext cx="551815" cy="1590040"/>
          </a:xfrm>
          <a:prstGeom prst="rect">
            <a:avLst/>
          </a:prstGeom>
        </p:spPr>
        <p:txBody>
          <a:bodyPr vert="vert270" wrap="square" lIns="0" tIns="0" rIns="0" bIns="0" rtlCol="0">
            <a:spAutoFit/>
          </a:bodyPr>
          <a:lstStyle/>
          <a:p>
            <a:pPr marL="12700">
              <a:lnSpc>
                <a:spcPts val="4305"/>
              </a:lnSpc>
            </a:pPr>
            <a:r>
              <a:rPr sz="4100" dirty="0">
                <a:solidFill>
                  <a:srgbClr val="FFFFFF"/>
                </a:solidFill>
                <a:latin typeface="宋体" panose="02010600030101010101" pitchFamily="2" charset="-122"/>
                <a:cs typeface="宋体" panose="02010600030101010101" pitchFamily="2" charset="-122"/>
              </a:rPr>
              <a:t>类别四</a:t>
            </a:r>
            <a:endParaRPr sz="4100">
              <a:latin typeface="宋体" panose="02010600030101010101" pitchFamily="2" charset="-122"/>
              <a:cs typeface="宋体" panose="02010600030101010101" pitchFamily="2" charset="-122"/>
            </a:endParaRPr>
          </a:p>
        </p:txBody>
      </p:sp>
      <p:sp>
        <p:nvSpPr>
          <p:cNvPr id="13" name="object 13"/>
          <p:cNvSpPr/>
          <p:nvPr/>
        </p:nvSpPr>
        <p:spPr>
          <a:xfrm>
            <a:off x="4214622" y="2413254"/>
            <a:ext cx="2220595" cy="676910"/>
          </a:xfrm>
          <a:custGeom>
            <a:avLst/>
            <a:gdLst/>
            <a:ahLst/>
            <a:cxnLst/>
            <a:rect l="l" t="t" r="r" b="b"/>
            <a:pathLst>
              <a:path w="2220595" h="676910">
                <a:moveTo>
                  <a:pt x="0" y="676656"/>
                </a:moveTo>
                <a:lnTo>
                  <a:pt x="2220468" y="676656"/>
                </a:lnTo>
                <a:lnTo>
                  <a:pt x="2220468" y="0"/>
                </a:lnTo>
                <a:lnTo>
                  <a:pt x="0" y="0"/>
                </a:lnTo>
                <a:lnTo>
                  <a:pt x="0" y="676656"/>
                </a:lnTo>
                <a:close/>
              </a:path>
            </a:pathLst>
          </a:custGeom>
          <a:solidFill>
            <a:srgbClr val="9BBA58"/>
          </a:solidFill>
        </p:spPr>
        <p:txBody>
          <a:bodyPr wrap="square" lIns="0" tIns="0" rIns="0" bIns="0" rtlCol="0"/>
          <a:lstStyle/>
          <a:p/>
        </p:txBody>
      </p:sp>
      <p:sp>
        <p:nvSpPr>
          <p:cNvPr id="14" name="object 14"/>
          <p:cNvSpPr/>
          <p:nvPr/>
        </p:nvSpPr>
        <p:spPr>
          <a:xfrm>
            <a:off x="4214622" y="2413254"/>
            <a:ext cx="2220595" cy="676910"/>
          </a:xfrm>
          <a:custGeom>
            <a:avLst/>
            <a:gdLst/>
            <a:ahLst/>
            <a:cxnLst/>
            <a:rect l="l" t="t" r="r" b="b"/>
            <a:pathLst>
              <a:path w="2220595" h="676910">
                <a:moveTo>
                  <a:pt x="0" y="676656"/>
                </a:moveTo>
                <a:lnTo>
                  <a:pt x="2220468" y="676656"/>
                </a:lnTo>
                <a:lnTo>
                  <a:pt x="2220468" y="0"/>
                </a:lnTo>
                <a:lnTo>
                  <a:pt x="0" y="0"/>
                </a:lnTo>
                <a:lnTo>
                  <a:pt x="0" y="676656"/>
                </a:lnTo>
                <a:close/>
              </a:path>
            </a:pathLst>
          </a:custGeom>
          <a:ln w="25400">
            <a:solidFill>
              <a:srgbClr val="FFFFFF"/>
            </a:solidFill>
          </a:ln>
        </p:spPr>
        <p:txBody>
          <a:bodyPr wrap="square" lIns="0" tIns="0" rIns="0" bIns="0" rtlCol="0"/>
          <a:lstStyle/>
          <a:p/>
        </p:txBody>
      </p:sp>
      <p:sp>
        <p:nvSpPr>
          <p:cNvPr id="15" name="object 15"/>
          <p:cNvSpPr txBox="1"/>
          <p:nvPr/>
        </p:nvSpPr>
        <p:spPr>
          <a:xfrm>
            <a:off x="4214622" y="2395220"/>
            <a:ext cx="2220595" cy="659130"/>
          </a:xfrm>
          <a:prstGeom prst="rect">
            <a:avLst/>
          </a:prstGeom>
        </p:spPr>
        <p:txBody>
          <a:bodyPr vert="horz" wrap="square" lIns="0" tIns="29209" rIns="0" bIns="0" rtlCol="0">
            <a:spAutoFit/>
          </a:bodyPr>
          <a:lstStyle/>
          <a:p>
            <a:pPr marL="57785" marR="33020" indent="-15240">
              <a:lnSpc>
                <a:spcPts val="2460"/>
              </a:lnSpc>
              <a:spcBef>
                <a:spcPts val="230"/>
              </a:spcBef>
            </a:pPr>
            <a:r>
              <a:rPr sz="2100" dirty="0">
                <a:solidFill>
                  <a:srgbClr val="FFFFFF"/>
                </a:solidFill>
                <a:latin typeface="宋体" panose="02010600030101010101" pitchFamily="2" charset="-122"/>
                <a:cs typeface="宋体" panose="02010600030101010101" pitchFamily="2" charset="-122"/>
              </a:rPr>
              <a:t>组织购买的货物产 生的间</a:t>
            </a:r>
            <a:r>
              <a:rPr sz="2100" spc="-10" dirty="0">
                <a:solidFill>
                  <a:srgbClr val="FFFFFF"/>
                </a:solidFill>
                <a:latin typeface="宋体" panose="02010600030101010101" pitchFamily="2" charset="-122"/>
                <a:cs typeface="宋体" panose="02010600030101010101" pitchFamily="2" charset="-122"/>
              </a:rPr>
              <a:t>接</a:t>
            </a:r>
            <a:r>
              <a:rPr sz="2100" spc="-5" dirty="0">
                <a:solidFill>
                  <a:srgbClr val="FFFFFF"/>
                </a:solidFill>
                <a:latin typeface="Calibri" panose="020F0502020204030204"/>
                <a:cs typeface="Calibri" panose="020F0502020204030204"/>
              </a:rPr>
              <a:t>GHG</a:t>
            </a:r>
            <a:r>
              <a:rPr sz="2100" dirty="0">
                <a:solidFill>
                  <a:srgbClr val="FFFFFF"/>
                </a:solidFill>
                <a:latin typeface="宋体" panose="02010600030101010101" pitchFamily="2" charset="-122"/>
                <a:cs typeface="宋体" panose="02010600030101010101" pitchFamily="2" charset="-122"/>
              </a:rPr>
              <a:t>排放</a:t>
            </a:r>
            <a:endParaRPr sz="2100">
              <a:latin typeface="宋体" panose="02010600030101010101" pitchFamily="2" charset="-122"/>
              <a:cs typeface="宋体" panose="02010600030101010101" pitchFamily="2" charset="-122"/>
            </a:endParaRPr>
          </a:p>
        </p:txBody>
      </p:sp>
      <p:sp>
        <p:nvSpPr>
          <p:cNvPr id="16" name="object 16"/>
          <p:cNvSpPr/>
          <p:nvPr/>
        </p:nvSpPr>
        <p:spPr>
          <a:xfrm>
            <a:off x="6880097" y="1989582"/>
            <a:ext cx="2220595" cy="678180"/>
          </a:xfrm>
          <a:custGeom>
            <a:avLst/>
            <a:gdLst/>
            <a:ahLst/>
            <a:cxnLst/>
            <a:rect l="l" t="t" r="r" b="b"/>
            <a:pathLst>
              <a:path w="2220595" h="678180">
                <a:moveTo>
                  <a:pt x="0" y="678179"/>
                </a:moveTo>
                <a:lnTo>
                  <a:pt x="2220468" y="678179"/>
                </a:lnTo>
                <a:lnTo>
                  <a:pt x="2220468" y="0"/>
                </a:lnTo>
                <a:lnTo>
                  <a:pt x="0" y="0"/>
                </a:lnTo>
                <a:lnTo>
                  <a:pt x="0" y="678179"/>
                </a:lnTo>
                <a:close/>
              </a:path>
            </a:pathLst>
          </a:custGeom>
          <a:solidFill>
            <a:srgbClr val="8063A1"/>
          </a:solidFill>
        </p:spPr>
        <p:txBody>
          <a:bodyPr wrap="square" lIns="0" tIns="0" rIns="0" bIns="0" rtlCol="0"/>
          <a:lstStyle/>
          <a:p/>
        </p:txBody>
      </p:sp>
      <p:sp>
        <p:nvSpPr>
          <p:cNvPr id="17" name="object 17"/>
          <p:cNvSpPr/>
          <p:nvPr/>
        </p:nvSpPr>
        <p:spPr>
          <a:xfrm>
            <a:off x="6880097" y="1989582"/>
            <a:ext cx="2220595" cy="678180"/>
          </a:xfrm>
          <a:custGeom>
            <a:avLst/>
            <a:gdLst/>
            <a:ahLst/>
            <a:cxnLst/>
            <a:rect l="l" t="t" r="r" b="b"/>
            <a:pathLst>
              <a:path w="2220595" h="678180">
                <a:moveTo>
                  <a:pt x="0" y="678179"/>
                </a:moveTo>
                <a:lnTo>
                  <a:pt x="2220468" y="678179"/>
                </a:lnTo>
                <a:lnTo>
                  <a:pt x="2220468" y="0"/>
                </a:lnTo>
                <a:lnTo>
                  <a:pt x="0" y="0"/>
                </a:lnTo>
                <a:lnTo>
                  <a:pt x="0" y="678179"/>
                </a:lnTo>
                <a:close/>
              </a:path>
            </a:pathLst>
          </a:custGeom>
          <a:ln w="25400">
            <a:solidFill>
              <a:srgbClr val="FFFFFF"/>
            </a:solidFill>
          </a:ln>
        </p:spPr>
        <p:txBody>
          <a:bodyPr wrap="square" lIns="0" tIns="0" rIns="0" bIns="0" rtlCol="0"/>
          <a:lstStyle/>
          <a:p/>
        </p:txBody>
      </p:sp>
      <p:sp>
        <p:nvSpPr>
          <p:cNvPr id="18" name="object 18"/>
          <p:cNvSpPr/>
          <p:nvPr/>
        </p:nvSpPr>
        <p:spPr>
          <a:xfrm>
            <a:off x="6880097" y="2836926"/>
            <a:ext cx="2220595" cy="676910"/>
          </a:xfrm>
          <a:custGeom>
            <a:avLst/>
            <a:gdLst/>
            <a:ahLst/>
            <a:cxnLst/>
            <a:rect l="l" t="t" r="r" b="b"/>
            <a:pathLst>
              <a:path w="2220595" h="676910">
                <a:moveTo>
                  <a:pt x="0" y="676656"/>
                </a:moveTo>
                <a:lnTo>
                  <a:pt x="2220468" y="676656"/>
                </a:lnTo>
                <a:lnTo>
                  <a:pt x="2220468" y="0"/>
                </a:lnTo>
                <a:lnTo>
                  <a:pt x="0" y="0"/>
                </a:lnTo>
                <a:lnTo>
                  <a:pt x="0" y="676656"/>
                </a:lnTo>
                <a:close/>
              </a:path>
            </a:pathLst>
          </a:custGeom>
          <a:solidFill>
            <a:srgbClr val="8063A1"/>
          </a:solidFill>
        </p:spPr>
        <p:txBody>
          <a:bodyPr wrap="square" lIns="0" tIns="0" rIns="0" bIns="0" rtlCol="0"/>
          <a:lstStyle/>
          <a:p/>
        </p:txBody>
      </p:sp>
      <p:sp>
        <p:nvSpPr>
          <p:cNvPr id="19" name="object 19"/>
          <p:cNvSpPr/>
          <p:nvPr/>
        </p:nvSpPr>
        <p:spPr>
          <a:xfrm>
            <a:off x="6880097" y="2836926"/>
            <a:ext cx="2220595" cy="676910"/>
          </a:xfrm>
          <a:custGeom>
            <a:avLst/>
            <a:gdLst/>
            <a:ahLst/>
            <a:cxnLst/>
            <a:rect l="l" t="t" r="r" b="b"/>
            <a:pathLst>
              <a:path w="2220595" h="676910">
                <a:moveTo>
                  <a:pt x="0" y="676656"/>
                </a:moveTo>
                <a:lnTo>
                  <a:pt x="2220468" y="676656"/>
                </a:lnTo>
                <a:lnTo>
                  <a:pt x="2220468" y="0"/>
                </a:lnTo>
                <a:lnTo>
                  <a:pt x="0" y="0"/>
                </a:lnTo>
                <a:lnTo>
                  <a:pt x="0" y="676656"/>
                </a:lnTo>
                <a:close/>
              </a:path>
            </a:pathLst>
          </a:custGeom>
          <a:ln w="25400">
            <a:solidFill>
              <a:srgbClr val="FFFFFF"/>
            </a:solidFill>
          </a:ln>
        </p:spPr>
        <p:txBody>
          <a:bodyPr wrap="square" lIns="0" tIns="0" rIns="0" bIns="0" rtlCol="0"/>
          <a:lstStyle/>
          <a:p/>
        </p:txBody>
      </p:sp>
      <p:sp>
        <p:nvSpPr>
          <p:cNvPr id="20" name="object 20"/>
          <p:cNvSpPr/>
          <p:nvPr/>
        </p:nvSpPr>
        <p:spPr>
          <a:xfrm>
            <a:off x="4214622" y="4530090"/>
            <a:ext cx="2220595" cy="676910"/>
          </a:xfrm>
          <a:custGeom>
            <a:avLst/>
            <a:gdLst/>
            <a:ahLst/>
            <a:cxnLst/>
            <a:rect l="l" t="t" r="r" b="b"/>
            <a:pathLst>
              <a:path w="2220595" h="676910">
                <a:moveTo>
                  <a:pt x="0" y="676656"/>
                </a:moveTo>
                <a:lnTo>
                  <a:pt x="2220468" y="676656"/>
                </a:lnTo>
                <a:lnTo>
                  <a:pt x="2220468" y="0"/>
                </a:lnTo>
                <a:lnTo>
                  <a:pt x="0" y="0"/>
                </a:lnTo>
                <a:lnTo>
                  <a:pt x="0" y="676656"/>
                </a:lnTo>
                <a:close/>
              </a:path>
            </a:pathLst>
          </a:custGeom>
          <a:solidFill>
            <a:srgbClr val="9BBA58"/>
          </a:solidFill>
        </p:spPr>
        <p:txBody>
          <a:bodyPr wrap="square" lIns="0" tIns="0" rIns="0" bIns="0" rtlCol="0"/>
          <a:lstStyle/>
          <a:p/>
        </p:txBody>
      </p:sp>
      <p:sp>
        <p:nvSpPr>
          <p:cNvPr id="21" name="object 21"/>
          <p:cNvSpPr/>
          <p:nvPr/>
        </p:nvSpPr>
        <p:spPr>
          <a:xfrm>
            <a:off x="4214622" y="4530090"/>
            <a:ext cx="2220595" cy="676910"/>
          </a:xfrm>
          <a:custGeom>
            <a:avLst/>
            <a:gdLst/>
            <a:ahLst/>
            <a:cxnLst/>
            <a:rect l="l" t="t" r="r" b="b"/>
            <a:pathLst>
              <a:path w="2220595" h="676910">
                <a:moveTo>
                  <a:pt x="0" y="676656"/>
                </a:moveTo>
                <a:lnTo>
                  <a:pt x="2220468" y="676656"/>
                </a:lnTo>
                <a:lnTo>
                  <a:pt x="2220468" y="0"/>
                </a:lnTo>
                <a:lnTo>
                  <a:pt x="0" y="0"/>
                </a:lnTo>
                <a:lnTo>
                  <a:pt x="0" y="676656"/>
                </a:lnTo>
                <a:close/>
              </a:path>
            </a:pathLst>
          </a:custGeom>
          <a:ln w="25400">
            <a:solidFill>
              <a:srgbClr val="FFFFFF"/>
            </a:solidFill>
          </a:ln>
        </p:spPr>
        <p:txBody>
          <a:bodyPr wrap="square" lIns="0" tIns="0" rIns="0" bIns="0" rtlCol="0"/>
          <a:lstStyle/>
          <a:p/>
        </p:txBody>
      </p:sp>
      <p:sp>
        <p:nvSpPr>
          <p:cNvPr id="22" name="object 22"/>
          <p:cNvSpPr txBox="1"/>
          <p:nvPr/>
        </p:nvSpPr>
        <p:spPr>
          <a:xfrm>
            <a:off x="4214622" y="4511802"/>
            <a:ext cx="2220595" cy="659130"/>
          </a:xfrm>
          <a:prstGeom prst="rect">
            <a:avLst/>
          </a:prstGeom>
        </p:spPr>
        <p:txBody>
          <a:bodyPr vert="horz" wrap="square" lIns="0" tIns="29209" rIns="0" bIns="0" rtlCol="0">
            <a:spAutoFit/>
          </a:bodyPr>
          <a:lstStyle/>
          <a:p>
            <a:pPr marL="57785" marR="33020" indent="-15240">
              <a:lnSpc>
                <a:spcPts val="2460"/>
              </a:lnSpc>
              <a:spcBef>
                <a:spcPts val="230"/>
              </a:spcBef>
            </a:pPr>
            <a:r>
              <a:rPr sz="2100" dirty="0">
                <a:solidFill>
                  <a:srgbClr val="FFFFFF"/>
                </a:solidFill>
                <a:latin typeface="宋体" panose="02010600030101010101" pitchFamily="2" charset="-122"/>
                <a:cs typeface="宋体" panose="02010600030101010101" pitchFamily="2" charset="-122"/>
              </a:rPr>
              <a:t>组织使用的服务产 生的间</a:t>
            </a:r>
            <a:r>
              <a:rPr sz="2100" spc="-10" dirty="0">
                <a:solidFill>
                  <a:srgbClr val="FFFFFF"/>
                </a:solidFill>
                <a:latin typeface="宋体" panose="02010600030101010101" pitchFamily="2" charset="-122"/>
                <a:cs typeface="宋体" panose="02010600030101010101" pitchFamily="2" charset="-122"/>
              </a:rPr>
              <a:t>接</a:t>
            </a:r>
            <a:r>
              <a:rPr sz="2100" spc="-5" dirty="0">
                <a:solidFill>
                  <a:srgbClr val="FFFFFF"/>
                </a:solidFill>
                <a:latin typeface="Calibri" panose="020F0502020204030204"/>
                <a:cs typeface="Calibri" panose="020F0502020204030204"/>
              </a:rPr>
              <a:t>GHG</a:t>
            </a:r>
            <a:r>
              <a:rPr sz="2100" dirty="0">
                <a:solidFill>
                  <a:srgbClr val="FFFFFF"/>
                </a:solidFill>
                <a:latin typeface="宋体" panose="02010600030101010101" pitchFamily="2" charset="-122"/>
                <a:cs typeface="宋体" panose="02010600030101010101" pitchFamily="2" charset="-122"/>
              </a:rPr>
              <a:t>排放</a:t>
            </a:r>
            <a:endParaRPr sz="2100">
              <a:latin typeface="宋体" panose="02010600030101010101" pitchFamily="2" charset="-122"/>
              <a:cs typeface="宋体" panose="02010600030101010101" pitchFamily="2" charset="-122"/>
            </a:endParaRPr>
          </a:p>
        </p:txBody>
      </p:sp>
      <p:sp>
        <p:nvSpPr>
          <p:cNvPr id="23" name="object 23"/>
          <p:cNvSpPr/>
          <p:nvPr/>
        </p:nvSpPr>
        <p:spPr>
          <a:xfrm>
            <a:off x="6880097" y="3682746"/>
            <a:ext cx="2220595" cy="678180"/>
          </a:xfrm>
          <a:custGeom>
            <a:avLst/>
            <a:gdLst/>
            <a:ahLst/>
            <a:cxnLst/>
            <a:rect l="l" t="t" r="r" b="b"/>
            <a:pathLst>
              <a:path w="2220595" h="678179">
                <a:moveTo>
                  <a:pt x="0" y="678179"/>
                </a:moveTo>
                <a:lnTo>
                  <a:pt x="2220468" y="678179"/>
                </a:lnTo>
                <a:lnTo>
                  <a:pt x="2220468" y="0"/>
                </a:lnTo>
                <a:lnTo>
                  <a:pt x="0" y="0"/>
                </a:lnTo>
                <a:lnTo>
                  <a:pt x="0" y="678179"/>
                </a:lnTo>
                <a:close/>
              </a:path>
            </a:pathLst>
          </a:custGeom>
          <a:solidFill>
            <a:srgbClr val="8063A1"/>
          </a:solidFill>
        </p:spPr>
        <p:txBody>
          <a:bodyPr wrap="square" lIns="0" tIns="0" rIns="0" bIns="0" rtlCol="0"/>
          <a:lstStyle/>
          <a:p/>
        </p:txBody>
      </p:sp>
      <p:sp>
        <p:nvSpPr>
          <p:cNvPr id="24" name="object 24"/>
          <p:cNvSpPr/>
          <p:nvPr/>
        </p:nvSpPr>
        <p:spPr>
          <a:xfrm>
            <a:off x="6880097" y="3682746"/>
            <a:ext cx="2220595" cy="678180"/>
          </a:xfrm>
          <a:custGeom>
            <a:avLst/>
            <a:gdLst/>
            <a:ahLst/>
            <a:cxnLst/>
            <a:rect l="l" t="t" r="r" b="b"/>
            <a:pathLst>
              <a:path w="2220595" h="678179">
                <a:moveTo>
                  <a:pt x="0" y="678179"/>
                </a:moveTo>
                <a:lnTo>
                  <a:pt x="2220468" y="678179"/>
                </a:lnTo>
                <a:lnTo>
                  <a:pt x="2220468" y="0"/>
                </a:lnTo>
                <a:lnTo>
                  <a:pt x="0" y="0"/>
                </a:lnTo>
                <a:lnTo>
                  <a:pt x="0" y="678179"/>
                </a:lnTo>
                <a:close/>
              </a:path>
            </a:pathLst>
          </a:custGeom>
          <a:ln w="25400">
            <a:solidFill>
              <a:srgbClr val="FFFFFF"/>
            </a:solidFill>
          </a:ln>
        </p:spPr>
        <p:txBody>
          <a:bodyPr wrap="square" lIns="0" tIns="0" rIns="0" bIns="0" rtlCol="0"/>
          <a:lstStyle/>
          <a:p/>
        </p:txBody>
      </p:sp>
      <p:sp>
        <p:nvSpPr>
          <p:cNvPr id="25" name="object 25"/>
          <p:cNvSpPr/>
          <p:nvPr/>
        </p:nvSpPr>
        <p:spPr>
          <a:xfrm>
            <a:off x="6880097" y="4530090"/>
            <a:ext cx="2220595" cy="676910"/>
          </a:xfrm>
          <a:custGeom>
            <a:avLst/>
            <a:gdLst/>
            <a:ahLst/>
            <a:cxnLst/>
            <a:rect l="l" t="t" r="r" b="b"/>
            <a:pathLst>
              <a:path w="2220595" h="676910">
                <a:moveTo>
                  <a:pt x="0" y="676656"/>
                </a:moveTo>
                <a:lnTo>
                  <a:pt x="2220468" y="676656"/>
                </a:lnTo>
                <a:lnTo>
                  <a:pt x="2220468" y="0"/>
                </a:lnTo>
                <a:lnTo>
                  <a:pt x="0" y="0"/>
                </a:lnTo>
                <a:lnTo>
                  <a:pt x="0" y="676656"/>
                </a:lnTo>
                <a:close/>
              </a:path>
            </a:pathLst>
          </a:custGeom>
          <a:solidFill>
            <a:srgbClr val="8063A1"/>
          </a:solidFill>
        </p:spPr>
        <p:txBody>
          <a:bodyPr wrap="square" lIns="0" tIns="0" rIns="0" bIns="0" rtlCol="0"/>
          <a:lstStyle/>
          <a:p/>
        </p:txBody>
      </p:sp>
      <p:sp>
        <p:nvSpPr>
          <p:cNvPr id="26" name="object 26"/>
          <p:cNvSpPr/>
          <p:nvPr/>
        </p:nvSpPr>
        <p:spPr>
          <a:xfrm>
            <a:off x="6880097" y="4530090"/>
            <a:ext cx="2220595" cy="676910"/>
          </a:xfrm>
          <a:custGeom>
            <a:avLst/>
            <a:gdLst/>
            <a:ahLst/>
            <a:cxnLst/>
            <a:rect l="l" t="t" r="r" b="b"/>
            <a:pathLst>
              <a:path w="2220595" h="676910">
                <a:moveTo>
                  <a:pt x="0" y="676656"/>
                </a:moveTo>
                <a:lnTo>
                  <a:pt x="2220468" y="676656"/>
                </a:lnTo>
                <a:lnTo>
                  <a:pt x="2220468" y="0"/>
                </a:lnTo>
                <a:lnTo>
                  <a:pt x="0" y="0"/>
                </a:lnTo>
                <a:lnTo>
                  <a:pt x="0" y="676656"/>
                </a:lnTo>
                <a:close/>
              </a:path>
            </a:pathLst>
          </a:custGeom>
          <a:ln w="25400">
            <a:solidFill>
              <a:srgbClr val="FFFFFF"/>
            </a:solidFill>
          </a:ln>
        </p:spPr>
        <p:txBody>
          <a:bodyPr wrap="square" lIns="0" tIns="0" rIns="0" bIns="0" rtlCol="0"/>
          <a:lstStyle/>
          <a:p/>
        </p:txBody>
      </p:sp>
      <p:sp>
        <p:nvSpPr>
          <p:cNvPr id="27" name="object 27"/>
          <p:cNvSpPr/>
          <p:nvPr/>
        </p:nvSpPr>
        <p:spPr>
          <a:xfrm>
            <a:off x="6880097" y="5375909"/>
            <a:ext cx="2220595" cy="676910"/>
          </a:xfrm>
          <a:custGeom>
            <a:avLst/>
            <a:gdLst/>
            <a:ahLst/>
            <a:cxnLst/>
            <a:rect l="l" t="t" r="r" b="b"/>
            <a:pathLst>
              <a:path w="2220595" h="676910">
                <a:moveTo>
                  <a:pt x="0" y="676655"/>
                </a:moveTo>
                <a:lnTo>
                  <a:pt x="2220468" y="676655"/>
                </a:lnTo>
                <a:lnTo>
                  <a:pt x="2220468" y="0"/>
                </a:lnTo>
                <a:lnTo>
                  <a:pt x="0" y="0"/>
                </a:lnTo>
                <a:lnTo>
                  <a:pt x="0" y="676655"/>
                </a:lnTo>
                <a:close/>
              </a:path>
            </a:pathLst>
          </a:custGeom>
          <a:solidFill>
            <a:srgbClr val="8063A1"/>
          </a:solidFill>
        </p:spPr>
        <p:txBody>
          <a:bodyPr wrap="square" lIns="0" tIns="0" rIns="0" bIns="0" rtlCol="0"/>
          <a:lstStyle/>
          <a:p/>
        </p:txBody>
      </p:sp>
      <p:sp>
        <p:nvSpPr>
          <p:cNvPr id="28" name="object 28"/>
          <p:cNvSpPr/>
          <p:nvPr/>
        </p:nvSpPr>
        <p:spPr>
          <a:xfrm>
            <a:off x="6880097" y="5375909"/>
            <a:ext cx="2220595" cy="676910"/>
          </a:xfrm>
          <a:custGeom>
            <a:avLst/>
            <a:gdLst/>
            <a:ahLst/>
            <a:cxnLst/>
            <a:rect l="l" t="t" r="r" b="b"/>
            <a:pathLst>
              <a:path w="2220595" h="676910">
                <a:moveTo>
                  <a:pt x="0" y="676655"/>
                </a:moveTo>
                <a:lnTo>
                  <a:pt x="2220468" y="676655"/>
                </a:lnTo>
                <a:lnTo>
                  <a:pt x="2220468" y="0"/>
                </a:lnTo>
                <a:lnTo>
                  <a:pt x="0" y="0"/>
                </a:lnTo>
                <a:lnTo>
                  <a:pt x="0" y="676655"/>
                </a:lnTo>
                <a:close/>
              </a:path>
            </a:pathLst>
          </a:custGeom>
          <a:ln w="25400">
            <a:solidFill>
              <a:srgbClr val="FFFFFF"/>
            </a:solidFill>
          </a:ln>
        </p:spPr>
        <p:txBody>
          <a:bodyPr wrap="square" lIns="0" tIns="0" rIns="0" bIns="0" rtlCol="0"/>
          <a:lstStyle/>
          <a:p/>
        </p:txBody>
      </p:sp>
      <p:sp>
        <p:nvSpPr>
          <p:cNvPr id="29" name="object 29"/>
          <p:cNvSpPr txBox="1">
            <a:spLocks noGrp="1"/>
          </p:cNvSpPr>
          <p:nvPr>
            <p:ph sz="half" idx="3"/>
          </p:nvPr>
        </p:nvSpPr>
        <p:spPr>
          <a:xfrm>
            <a:off x="6880097" y="1971802"/>
            <a:ext cx="2220595" cy="4101465"/>
          </a:xfrm>
          <a:prstGeom prst="rect">
            <a:avLst/>
          </a:prstGeom>
        </p:spPr>
        <p:txBody>
          <a:bodyPr vert="horz" wrap="square" lIns="0" tIns="29209" rIns="0" bIns="0" rtlCol="0">
            <a:spAutoFit/>
          </a:bodyPr>
          <a:lstStyle/>
          <a:p>
            <a:pPr marL="43180" marR="33020" algn="ctr">
              <a:lnSpc>
                <a:spcPts val="2460"/>
              </a:lnSpc>
              <a:spcBef>
                <a:spcPts val="230"/>
              </a:spcBef>
            </a:pPr>
            <a:r>
              <a:rPr dirty="0"/>
              <a:t>购买的货物在生产 过程中产生的排放</a:t>
            </a:r>
            <a:endParaRPr dirty="0"/>
          </a:p>
          <a:p>
            <a:pPr>
              <a:lnSpc>
                <a:spcPct val="100000"/>
              </a:lnSpc>
              <a:spcBef>
                <a:spcPts val="25"/>
              </a:spcBef>
            </a:pPr>
            <a:endParaRPr sz="2450">
              <a:latin typeface="Times New Roman" panose="02020603050405020304"/>
              <a:cs typeface="Times New Roman" panose="02020603050405020304"/>
            </a:endParaRPr>
          </a:p>
          <a:p>
            <a:pPr algn="ctr">
              <a:lnSpc>
                <a:spcPct val="100000"/>
              </a:lnSpc>
            </a:pPr>
            <a:r>
              <a:rPr dirty="0"/>
              <a:t>资本货物的排放</a:t>
            </a:r>
            <a:endParaRPr dirty="0"/>
          </a:p>
          <a:p>
            <a:pPr>
              <a:lnSpc>
                <a:spcPct val="100000"/>
              </a:lnSpc>
              <a:spcBef>
                <a:spcPts val="45"/>
              </a:spcBef>
            </a:pPr>
            <a:endParaRPr sz="2500">
              <a:latin typeface="Times New Roman" panose="02020603050405020304"/>
              <a:cs typeface="Times New Roman" panose="02020603050405020304"/>
            </a:endParaRPr>
          </a:p>
          <a:p>
            <a:pPr marL="1905" algn="ctr">
              <a:lnSpc>
                <a:spcPts val="2490"/>
              </a:lnSpc>
            </a:pPr>
            <a:r>
              <a:rPr dirty="0"/>
              <a:t>固体和液体废物的</a:t>
            </a:r>
            <a:endParaRPr dirty="0"/>
          </a:p>
          <a:p>
            <a:pPr algn="ctr">
              <a:lnSpc>
                <a:spcPts val="2490"/>
              </a:lnSpc>
            </a:pPr>
            <a:r>
              <a:rPr spc="-5" dirty="0"/>
              <a:t>排放</a:t>
            </a:r>
            <a:endParaRPr spc="-5" dirty="0"/>
          </a:p>
          <a:p>
            <a:pPr marL="43180" marR="33020" algn="ctr">
              <a:lnSpc>
                <a:spcPts val="2460"/>
              </a:lnSpc>
              <a:spcBef>
                <a:spcPts val="1820"/>
              </a:spcBef>
            </a:pPr>
            <a:r>
              <a:rPr dirty="0"/>
              <a:t>资产使用产生的排 放</a:t>
            </a:r>
            <a:endParaRPr dirty="0"/>
          </a:p>
          <a:p>
            <a:pPr marL="1905" algn="ctr">
              <a:lnSpc>
                <a:spcPts val="2490"/>
              </a:lnSpc>
              <a:spcBef>
                <a:spcPts val="1610"/>
              </a:spcBef>
            </a:pPr>
            <a:r>
              <a:rPr dirty="0"/>
              <a:t>其它服务产生的排</a:t>
            </a:r>
            <a:endParaRPr dirty="0"/>
          </a:p>
          <a:p>
            <a:pPr algn="ctr">
              <a:lnSpc>
                <a:spcPts val="2490"/>
              </a:lnSpc>
            </a:pPr>
            <a:r>
              <a:rPr dirty="0"/>
              <a:t>放</a:t>
            </a:r>
            <a:endParaRPr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895854" y="1143126"/>
            <a:ext cx="6517640" cy="505460"/>
          </a:xfrm>
          <a:prstGeom prst="rect">
            <a:avLst/>
          </a:prstGeom>
        </p:spPr>
        <p:txBody>
          <a:bodyPr vert="horz" wrap="square" lIns="0" tIns="13335" rIns="0" bIns="0" rtlCol="0">
            <a:spAutoFit/>
          </a:bodyPr>
          <a:lstStyle/>
          <a:p>
            <a:pPr marL="12700">
              <a:lnSpc>
                <a:spcPct val="100000"/>
              </a:lnSpc>
              <a:spcBef>
                <a:spcPts val="105"/>
              </a:spcBef>
            </a:pPr>
            <a:r>
              <a:rPr spc="5" dirty="0"/>
              <a:t>组织</a:t>
            </a:r>
            <a:r>
              <a:rPr spc="-5" dirty="0"/>
              <a:t>购买的</a:t>
            </a:r>
            <a:r>
              <a:rPr spc="-10" dirty="0"/>
              <a:t>货</a:t>
            </a:r>
            <a:r>
              <a:rPr spc="-5" dirty="0"/>
              <a:t>物产</a:t>
            </a:r>
            <a:r>
              <a:rPr spc="-10" dirty="0"/>
              <a:t>生</a:t>
            </a:r>
            <a:r>
              <a:rPr spc="-5" dirty="0"/>
              <a:t>的间</a:t>
            </a:r>
            <a:r>
              <a:rPr spc="35" dirty="0"/>
              <a:t>接</a:t>
            </a:r>
            <a:r>
              <a:rPr spc="-10" dirty="0">
                <a:latin typeface="Calibri" panose="020F0502020204030204"/>
                <a:cs typeface="Calibri" panose="020F0502020204030204"/>
              </a:rPr>
              <a:t>GHG</a:t>
            </a:r>
            <a:r>
              <a:rPr dirty="0"/>
              <a:t>排放</a:t>
            </a:r>
            <a:endParaRPr dirty="0"/>
          </a:p>
        </p:txBody>
      </p:sp>
      <p:sp>
        <p:nvSpPr>
          <p:cNvPr id="3" name="object 3"/>
          <p:cNvSpPr/>
          <p:nvPr/>
        </p:nvSpPr>
        <p:spPr>
          <a:xfrm>
            <a:off x="2130425" y="22844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130425" y="2650235"/>
            <a:ext cx="178308" cy="178308"/>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2130425" y="3320795"/>
            <a:ext cx="178308" cy="178308"/>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2587624" y="3672839"/>
            <a:ext cx="152400" cy="160020"/>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2587624" y="4002023"/>
            <a:ext cx="152400" cy="160020"/>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2587624" y="4331208"/>
            <a:ext cx="152400" cy="160019"/>
          </a:xfrm>
          <a:prstGeom prst="rect">
            <a:avLst/>
          </a:prstGeom>
          <a:blipFill>
            <a:blip r:embed="rId3" cstate="print"/>
            <a:stretch>
              <a:fillRect/>
            </a:stretch>
          </a:blipFill>
        </p:spPr>
        <p:txBody>
          <a:bodyPr wrap="square" lIns="0" tIns="0" rIns="0" bIns="0" rtlCol="0"/>
          <a:lstStyle/>
          <a:p/>
        </p:txBody>
      </p:sp>
      <p:sp>
        <p:nvSpPr>
          <p:cNvPr id="9" name="object 9"/>
          <p:cNvSpPr/>
          <p:nvPr/>
        </p:nvSpPr>
        <p:spPr>
          <a:xfrm>
            <a:off x="2130425" y="4674108"/>
            <a:ext cx="178308" cy="178307"/>
          </a:xfrm>
          <a:prstGeom prst="rect">
            <a:avLst/>
          </a:prstGeom>
          <a:blipFill>
            <a:blip r:embed="rId2" cstate="print"/>
            <a:stretch>
              <a:fillRect/>
            </a:stretch>
          </a:blipFill>
        </p:spPr>
        <p:txBody>
          <a:bodyPr wrap="square" lIns="0" tIns="0" rIns="0" bIns="0" rtlCol="0"/>
          <a:lstStyle/>
          <a:p/>
        </p:txBody>
      </p:sp>
      <p:sp>
        <p:nvSpPr>
          <p:cNvPr id="10" name="object 10"/>
          <p:cNvSpPr txBox="1"/>
          <p:nvPr/>
        </p:nvSpPr>
        <p:spPr>
          <a:xfrm>
            <a:off x="2460929" y="2132812"/>
            <a:ext cx="7665720" cy="3101975"/>
          </a:xfrm>
          <a:prstGeom prst="rect">
            <a:avLst/>
          </a:prstGeom>
        </p:spPr>
        <p:txBody>
          <a:bodyPr vert="horz" wrap="square" lIns="0" tIns="73660" rIns="0" bIns="0" rtlCol="0">
            <a:spAutoFit/>
          </a:bodyPr>
          <a:lstStyle/>
          <a:p>
            <a:pPr marL="12700">
              <a:lnSpc>
                <a:spcPct val="100000"/>
              </a:lnSpc>
              <a:spcBef>
                <a:spcPts val="580"/>
              </a:spcBef>
            </a:pPr>
            <a:r>
              <a:rPr sz="2000" b="1" spc="15" dirty="0">
                <a:latin typeface="幼圆" panose="02010509060101010101" charset="-122"/>
                <a:cs typeface="幼圆" panose="02010509060101010101" charset="-122"/>
              </a:rPr>
              <a:t>指组</a:t>
            </a:r>
            <a:r>
              <a:rPr sz="2000" b="1" spc="5" dirty="0">
                <a:latin typeface="幼圆" panose="02010509060101010101" charset="-122"/>
                <a:cs typeface="幼圆" panose="02010509060101010101" charset="-122"/>
              </a:rPr>
              <a:t>织边界</a:t>
            </a:r>
            <a:r>
              <a:rPr sz="2000" b="1" spc="-5" dirty="0">
                <a:latin typeface="幼圆" panose="02010509060101010101" charset="-122"/>
                <a:cs typeface="幼圆" panose="02010509060101010101" charset="-122"/>
              </a:rPr>
              <a:t>外</a:t>
            </a:r>
            <a:r>
              <a:rPr sz="2000" b="1" spc="5" dirty="0">
                <a:latin typeface="幼圆" panose="02010509060101010101" charset="-122"/>
                <a:cs typeface="幼圆" panose="02010509060101010101" charset="-122"/>
              </a:rPr>
              <a:t>与组</a:t>
            </a:r>
            <a:r>
              <a:rPr sz="2000" b="1" spc="-5" dirty="0">
                <a:latin typeface="幼圆" panose="02010509060101010101" charset="-122"/>
                <a:cs typeface="幼圆" panose="02010509060101010101" charset="-122"/>
              </a:rPr>
              <a:t>织</a:t>
            </a:r>
            <a:r>
              <a:rPr sz="2000" b="1" spc="5" dirty="0">
                <a:latin typeface="幼圆" panose="02010509060101010101" charset="-122"/>
                <a:cs typeface="幼圆" panose="02010509060101010101" charset="-122"/>
              </a:rPr>
              <a:t>使用货</a:t>
            </a:r>
            <a:r>
              <a:rPr sz="2000" b="1" spc="-5" dirty="0">
                <a:latin typeface="幼圆" panose="02010509060101010101" charset="-122"/>
                <a:cs typeface="幼圆" panose="02010509060101010101" charset="-122"/>
              </a:rPr>
              <a:t>物</a:t>
            </a:r>
            <a:r>
              <a:rPr sz="2000" b="1" spc="5" dirty="0">
                <a:latin typeface="幼圆" panose="02010509060101010101" charset="-122"/>
                <a:cs typeface="幼圆" panose="02010509060101010101" charset="-122"/>
              </a:rPr>
              <a:t>相关</a:t>
            </a:r>
            <a:r>
              <a:rPr sz="2000" b="1" spc="20" dirty="0">
                <a:latin typeface="幼圆" panose="02010509060101010101" charset="-122"/>
                <a:cs typeface="幼圆" panose="02010509060101010101" charset="-122"/>
              </a:rPr>
              <a:t>的</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源产生</a:t>
            </a:r>
            <a:r>
              <a:rPr sz="2000" b="1" spc="10" dirty="0">
                <a:latin typeface="幼圆" panose="02010509060101010101" charset="-122"/>
                <a:cs typeface="幼圆" panose="02010509060101010101" charset="-122"/>
              </a:rPr>
              <a:t>的</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排。</a:t>
            </a:r>
            <a:endParaRPr sz="2000">
              <a:latin typeface="幼圆" panose="02010509060101010101" charset="-122"/>
              <a:cs typeface="幼圆" panose="02010509060101010101" charset="-122"/>
            </a:endParaRPr>
          </a:p>
          <a:p>
            <a:pPr marL="12700" marR="5080">
              <a:lnSpc>
                <a:spcPct val="100000"/>
              </a:lnSpc>
              <a:spcBef>
                <a:spcPts val="480"/>
              </a:spcBef>
            </a:pPr>
            <a:r>
              <a:rPr sz="2000" b="1" spc="15" dirty="0">
                <a:latin typeface="幼圆" panose="02010509060101010101" charset="-122"/>
                <a:cs typeface="幼圆" panose="02010509060101010101" charset="-122"/>
              </a:rPr>
              <a:t>这些</a:t>
            </a:r>
            <a:r>
              <a:rPr sz="2000" b="1" spc="-5" dirty="0">
                <a:latin typeface="Calibri" panose="020F0502020204030204"/>
                <a:cs typeface="Calibri" panose="020F0502020204030204"/>
              </a:rPr>
              <a:t>GHG</a:t>
            </a:r>
            <a:r>
              <a:rPr sz="2000" b="1" spc="15" dirty="0">
                <a:latin typeface="幼圆" panose="02010509060101010101" charset="-122"/>
                <a:cs typeface="幼圆" panose="02010509060101010101" charset="-122"/>
              </a:rPr>
              <a:t>源</a:t>
            </a:r>
            <a:r>
              <a:rPr sz="2000" b="1" spc="5" dirty="0">
                <a:latin typeface="幼圆" panose="02010509060101010101" charset="-122"/>
                <a:cs typeface="幼圆" panose="02010509060101010101" charset="-122"/>
              </a:rPr>
              <a:t>可</a:t>
            </a:r>
            <a:r>
              <a:rPr sz="2000" b="1" spc="-5" dirty="0">
                <a:latin typeface="幼圆" panose="02010509060101010101" charset="-122"/>
                <a:cs typeface="幼圆" panose="02010509060101010101" charset="-122"/>
              </a:rPr>
              <a:t>以</a:t>
            </a:r>
            <a:r>
              <a:rPr sz="2000" b="1" spc="5" dirty="0">
                <a:latin typeface="幼圆" panose="02010509060101010101" charset="-122"/>
                <a:cs typeface="幼圆" panose="02010509060101010101" charset="-122"/>
              </a:rPr>
              <a:t>是与</a:t>
            </a:r>
            <a:r>
              <a:rPr sz="2000" b="1" spc="-5" dirty="0">
                <a:latin typeface="幼圆" panose="02010509060101010101" charset="-122"/>
                <a:cs typeface="幼圆" panose="02010509060101010101" charset="-122"/>
              </a:rPr>
              <a:t>报</a:t>
            </a:r>
            <a:r>
              <a:rPr sz="2000" b="1" spc="5" dirty="0">
                <a:latin typeface="幼圆" panose="02010509060101010101" charset="-122"/>
                <a:cs typeface="幼圆" panose="02010509060101010101" charset="-122"/>
              </a:rPr>
              <a:t>告组织</a:t>
            </a:r>
            <a:r>
              <a:rPr sz="2000" b="1" spc="-5" dirty="0">
                <a:latin typeface="幼圆" panose="02010509060101010101" charset="-122"/>
                <a:cs typeface="幼圆" panose="02010509060101010101" charset="-122"/>
              </a:rPr>
              <a:t>购</a:t>
            </a:r>
            <a:r>
              <a:rPr sz="2000" b="1" spc="5" dirty="0">
                <a:latin typeface="幼圆" panose="02010509060101010101" charset="-122"/>
                <a:cs typeface="幼圆" panose="02010509060101010101" charset="-122"/>
              </a:rPr>
              <a:t>买的</a:t>
            </a:r>
            <a:r>
              <a:rPr sz="2000" b="1" spc="-5" dirty="0">
                <a:latin typeface="幼圆" panose="02010509060101010101" charset="-122"/>
                <a:cs typeface="幼圆" panose="02010509060101010101" charset="-122"/>
              </a:rPr>
              <a:t>所</a:t>
            </a:r>
            <a:r>
              <a:rPr sz="2000" b="1" spc="5" dirty="0">
                <a:latin typeface="幼圆" panose="02010509060101010101" charset="-122"/>
                <a:cs typeface="幼圆" panose="02010509060101010101" charset="-122"/>
              </a:rPr>
              <a:t>有类</a:t>
            </a:r>
            <a:r>
              <a:rPr sz="2000" b="1" spc="-5" dirty="0">
                <a:latin typeface="幼圆" panose="02010509060101010101" charset="-122"/>
                <a:cs typeface="幼圆" panose="02010509060101010101" charset="-122"/>
              </a:rPr>
              <a:t>型</a:t>
            </a:r>
            <a:r>
              <a:rPr sz="2000" b="1" spc="5" dirty="0">
                <a:latin typeface="幼圆" panose="02010509060101010101" charset="-122"/>
                <a:cs typeface="幼圆" panose="02010509060101010101" charset="-122"/>
              </a:rPr>
              <a:t>的货物</a:t>
            </a:r>
            <a:r>
              <a:rPr sz="2000" b="1" spc="-5" dirty="0">
                <a:latin typeface="幼圆" panose="02010509060101010101" charset="-122"/>
                <a:cs typeface="幼圆" panose="02010509060101010101" charset="-122"/>
              </a:rPr>
              <a:t>相</a:t>
            </a:r>
            <a:r>
              <a:rPr sz="2000" b="1" spc="5" dirty="0">
                <a:latin typeface="幼圆" panose="02010509060101010101" charset="-122"/>
                <a:cs typeface="幼圆" panose="02010509060101010101" charset="-122"/>
              </a:rPr>
              <a:t>关的</a:t>
            </a:r>
            <a:r>
              <a:rPr sz="2000" b="1" spc="-5" dirty="0">
                <a:latin typeface="幼圆" panose="02010509060101010101" charset="-122"/>
                <a:cs typeface="幼圆" panose="02010509060101010101" charset="-122"/>
              </a:rPr>
              <a:t>固</a:t>
            </a:r>
            <a:r>
              <a:rPr sz="2000" b="1" spc="5" dirty="0">
                <a:latin typeface="幼圆" panose="02010509060101010101" charset="-122"/>
                <a:cs typeface="幼圆" panose="02010509060101010101" charset="-122"/>
              </a:rPr>
              <a:t>定源</a:t>
            </a:r>
            <a:r>
              <a:rPr sz="2000" b="1" spc="-5" dirty="0">
                <a:latin typeface="幼圆" panose="02010509060101010101" charset="-122"/>
                <a:cs typeface="幼圆" panose="02010509060101010101" charset="-122"/>
              </a:rPr>
              <a:t>或 </a:t>
            </a:r>
            <a:r>
              <a:rPr sz="2000" b="1" spc="5" dirty="0">
                <a:latin typeface="幼圆" panose="02010509060101010101" charset="-122"/>
                <a:cs typeface="幼圆" panose="02010509060101010101" charset="-122"/>
              </a:rPr>
              <a:t>移动源。</a:t>
            </a:r>
            <a:endParaRPr sz="2000">
              <a:latin typeface="幼圆" panose="02010509060101010101" charset="-122"/>
              <a:cs typeface="幼圆" panose="02010509060101010101" charset="-122"/>
            </a:endParaRPr>
          </a:p>
          <a:p>
            <a:pPr marL="12700">
              <a:lnSpc>
                <a:spcPct val="100000"/>
              </a:lnSpc>
              <a:spcBef>
                <a:spcPts val="480"/>
              </a:spcBef>
            </a:pPr>
            <a:r>
              <a:rPr sz="2000" b="1" dirty="0">
                <a:latin typeface="幼圆" panose="02010509060101010101" charset="-122"/>
                <a:cs typeface="幼圆" panose="02010509060101010101" charset="-122"/>
              </a:rPr>
              <a:t>排放主要</a:t>
            </a:r>
            <a:r>
              <a:rPr sz="2000" b="1" spc="-5" dirty="0">
                <a:latin typeface="幼圆" panose="02010509060101010101" charset="-122"/>
                <a:cs typeface="幼圆" panose="02010509060101010101" charset="-122"/>
              </a:rPr>
              <a:t>是“从</a:t>
            </a:r>
            <a:r>
              <a:rPr sz="2000" b="1" spc="5" dirty="0">
                <a:latin typeface="幼圆" panose="02010509060101010101" charset="-122"/>
                <a:cs typeface="幼圆" panose="02010509060101010101" charset="-122"/>
              </a:rPr>
              <a:t>摇</a:t>
            </a:r>
            <a:r>
              <a:rPr sz="2000" b="1" dirty="0">
                <a:latin typeface="幼圆" panose="02010509060101010101" charset="-122"/>
                <a:cs typeface="幼圆" panose="02010509060101010101" charset="-122"/>
              </a:rPr>
              <a:t>篮到</a:t>
            </a:r>
            <a:r>
              <a:rPr sz="2000" b="1" spc="-5" dirty="0">
                <a:latin typeface="幼圆" panose="02010509060101010101" charset="-122"/>
                <a:cs typeface="幼圆" panose="02010509060101010101" charset="-122"/>
              </a:rPr>
              <a:t>供应商</a:t>
            </a:r>
            <a:r>
              <a:rPr sz="2000" b="1" spc="5" dirty="0">
                <a:latin typeface="幼圆" panose="02010509060101010101" charset="-122"/>
                <a:cs typeface="幼圆" panose="02010509060101010101" charset="-122"/>
              </a:rPr>
              <a:t>大</a:t>
            </a:r>
            <a:r>
              <a:rPr sz="2000" b="1" dirty="0">
                <a:latin typeface="幼圆" panose="02010509060101010101" charset="-122"/>
                <a:cs typeface="幼圆" panose="02010509060101010101" charset="-122"/>
              </a:rPr>
              <a:t>门”</a:t>
            </a:r>
            <a:r>
              <a:rPr sz="2000" b="1" spc="-5" dirty="0">
                <a:latin typeface="幼圆" panose="02010509060101010101" charset="-122"/>
                <a:cs typeface="幼圆" panose="02010509060101010101" charset="-122"/>
              </a:rPr>
              <a:t>方法中</a:t>
            </a:r>
            <a:r>
              <a:rPr sz="2000" b="1" spc="5" dirty="0">
                <a:latin typeface="幼圆" panose="02010509060101010101" charset="-122"/>
                <a:cs typeface="幼圆" panose="02010509060101010101" charset="-122"/>
              </a:rPr>
              <a:t>的</a:t>
            </a:r>
            <a:r>
              <a:rPr sz="2000" b="1" dirty="0">
                <a:latin typeface="幼圆" panose="02010509060101010101" charset="-122"/>
                <a:cs typeface="幼圆" panose="02010509060101010101" charset="-122"/>
              </a:rPr>
              <a:t>以下</a:t>
            </a:r>
            <a:r>
              <a:rPr sz="2000" b="1" spc="-5" dirty="0">
                <a:latin typeface="幼圆" panose="02010509060101010101" charset="-122"/>
                <a:cs typeface="幼圆" panose="02010509060101010101" charset="-122"/>
              </a:rPr>
              <a:t>阶段：</a:t>
            </a:r>
            <a:endParaRPr sz="2000">
              <a:latin typeface="幼圆" panose="02010509060101010101" charset="-122"/>
              <a:cs typeface="幼圆" panose="02010509060101010101" charset="-122"/>
            </a:endParaRPr>
          </a:p>
          <a:p>
            <a:pPr marL="413385">
              <a:lnSpc>
                <a:spcPct val="100000"/>
              </a:lnSpc>
              <a:spcBef>
                <a:spcPts val="440"/>
              </a:spcBef>
            </a:pPr>
            <a:r>
              <a:rPr sz="1800" dirty="0">
                <a:latin typeface="幼圆" panose="02010509060101010101" charset="-122"/>
                <a:cs typeface="幼圆" panose="02010509060101010101" charset="-122"/>
              </a:rPr>
              <a:t>原材料提取、农业活动；</a:t>
            </a:r>
            <a:endParaRPr sz="1800">
              <a:latin typeface="幼圆" panose="02010509060101010101" charset="-122"/>
              <a:cs typeface="幼圆" panose="02010509060101010101" charset="-122"/>
            </a:endParaRPr>
          </a:p>
          <a:p>
            <a:pPr marL="413385" marR="3954780">
              <a:lnSpc>
                <a:spcPct val="120000"/>
              </a:lnSpc>
            </a:pPr>
            <a:r>
              <a:rPr sz="1800" dirty="0">
                <a:latin typeface="幼圆" panose="02010509060101010101" charset="-122"/>
                <a:cs typeface="幼圆" panose="02010509060101010101" charset="-122"/>
              </a:rPr>
              <a:t>供应商之间原材料</a:t>
            </a:r>
            <a:r>
              <a:rPr sz="1800" dirty="0">
                <a:latin typeface="Calibri" panose="020F0502020204030204"/>
                <a:cs typeface="Calibri" panose="020F0502020204030204"/>
              </a:rPr>
              <a:t>/</a:t>
            </a:r>
            <a:r>
              <a:rPr sz="1800" dirty="0">
                <a:latin typeface="幼圆" panose="02010509060101010101" charset="-122"/>
                <a:cs typeface="幼圆" panose="02010509060101010101" charset="-122"/>
              </a:rPr>
              <a:t>货物的运输； 原材料生产和加工。</a:t>
            </a:r>
            <a:endParaRPr sz="1800">
              <a:latin typeface="幼圆" panose="02010509060101010101" charset="-122"/>
              <a:cs typeface="幼圆" panose="02010509060101010101" charset="-122"/>
            </a:endParaRPr>
          </a:p>
          <a:p>
            <a:pPr marL="12700">
              <a:lnSpc>
                <a:spcPct val="100000"/>
              </a:lnSpc>
              <a:spcBef>
                <a:spcPts val="470"/>
              </a:spcBef>
            </a:pPr>
            <a:r>
              <a:rPr sz="2000" b="1" spc="15" dirty="0">
                <a:latin typeface="幼圆" panose="02010509060101010101" charset="-122"/>
                <a:cs typeface="幼圆" panose="02010509060101010101" charset="-122"/>
              </a:rPr>
              <a:t>应注</a:t>
            </a:r>
            <a:r>
              <a:rPr sz="2000" b="1" dirty="0">
                <a:latin typeface="幼圆" panose="02010509060101010101" charset="-122"/>
                <a:cs typeface="幼圆" panose="02010509060101010101" charset="-122"/>
              </a:rPr>
              <a:t>意不要</a:t>
            </a:r>
            <a:r>
              <a:rPr sz="2000" b="1" spc="-5" dirty="0">
                <a:latin typeface="幼圆" panose="02010509060101010101" charset="-122"/>
                <a:cs typeface="幼圆" panose="02010509060101010101" charset="-122"/>
              </a:rPr>
              <a:t>与</a:t>
            </a:r>
            <a:r>
              <a:rPr sz="2000" b="1" dirty="0">
                <a:latin typeface="幼圆" panose="02010509060101010101" charset="-122"/>
                <a:cs typeface="幼圆" panose="02010509060101010101" charset="-122"/>
              </a:rPr>
              <a:t>其他</a:t>
            </a:r>
            <a:r>
              <a:rPr sz="2000" b="1" spc="-5" dirty="0">
                <a:latin typeface="幼圆" panose="02010509060101010101" charset="-122"/>
                <a:cs typeface="幼圆" panose="02010509060101010101" charset="-122"/>
              </a:rPr>
              <a:t>类</a:t>
            </a:r>
            <a:r>
              <a:rPr sz="2000" b="1" spc="15" dirty="0">
                <a:latin typeface="幼圆" panose="02010509060101010101" charset="-122"/>
                <a:cs typeface="幼圆" panose="02010509060101010101" charset="-122"/>
              </a:rPr>
              <a:t>别</a:t>
            </a:r>
            <a:r>
              <a:rPr sz="2000" b="1" dirty="0">
                <a:latin typeface="Calibri" panose="020F0502020204030204"/>
                <a:cs typeface="Calibri" panose="020F0502020204030204"/>
              </a:rPr>
              <a:t>/</a:t>
            </a:r>
            <a:r>
              <a:rPr sz="2000" b="1" dirty="0">
                <a:latin typeface="幼圆" panose="02010509060101010101" charset="-122"/>
                <a:cs typeface="幼圆" panose="02010509060101010101" charset="-122"/>
              </a:rPr>
              <a:t>子</a:t>
            </a:r>
            <a:r>
              <a:rPr sz="2000" b="1" spc="-5" dirty="0">
                <a:latin typeface="幼圆" panose="02010509060101010101" charset="-122"/>
                <a:cs typeface="幼圆" panose="02010509060101010101" charset="-122"/>
              </a:rPr>
              <a:t>类</a:t>
            </a:r>
            <a:r>
              <a:rPr sz="2000" b="1" dirty="0">
                <a:latin typeface="幼圆" panose="02010509060101010101" charset="-122"/>
                <a:cs typeface="幼圆" panose="02010509060101010101" charset="-122"/>
              </a:rPr>
              <a:t>别重复</a:t>
            </a:r>
            <a:r>
              <a:rPr sz="2000" b="1" spc="-5" dirty="0">
                <a:latin typeface="幼圆" panose="02010509060101010101" charset="-122"/>
                <a:cs typeface="幼圆" panose="02010509060101010101" charset="-122"/>
              </a:rPr>
              <a:t>计</a:t>
            </a:r>
            <a:r>
              <a:rPr sz="2000" b="1" dirty="0">
                <a:latin typeface="幼圆" panose="02010509060101010101" charset="-122"/>
                <a:cs typeface="幼圆" panose="02010509060101010101" charset="-122"/>
              </a:rPr>
              <a:t>算，</a:t>
            </a:r>
            <a:r>
              <a:rPr sz="2000" b="1" spc="-5" dirty="0">
                <a:latin typeface="幼圆" panose="02010509060101010101" charset="-122"/>
                <a:cs typeface="幼圆" panose="02010509060101010101" charset="-122"/>
              </a:rPr>
              <a:t>例</a:t>
            </a:r>
            <a:r>
              <a:rPr sz="2000" b="1" dirty="0">
                <a:latin typeface="幼圆" panose="02010509060101010101" charset="-122"/>
                <a:cs typeface="幼圆" panose="02010509060101010101" charset="-122"/>
              </a:rPr>
              <a:t>如组</a:t>
            </a:r>
            <a:r>
              <a:rPr sz="2000" b="1" spc="-5" dirty="0">
                <a:latin typeface="幼圆" panose="02010509060101010101" charset="-122"/>
                <a:cs typeface="幼圆" panose="02010509060101010101" charset="-122"/>
              </a:rPr>
              <a:t>织</a:t>
            </a:r>
            <a:r>
              <a:rPr sz="2000" b="1" dirty="0">
                <a:latin typeface="幼圆" panose="02010509060101010101" charset="-122"/>
                <a:cs typeface="幼圆" panose="02010509060101010101" charset="-122"/>
              </a:rPr>
              <a:t>购买的</a:t>
            </a:r>
            <a:r>
              <a:rPr sz="2000" b="1" spc="-5" dirty="0">
                <a:latin typeface="幼圆" panose="02010509060101010101" charset="-122"/>
                <a:cs typeface="幼圆" panose="02010509060101010101" charset="-122"/>
              </a:rPr>
              <a:t>运</a:t>
            </a:r>
            <a:r>
              <a:rPr sz="2000" b="1" dirty="0">
                <a:latin typeface="幼圆" panose="02010509060101010101" charset="-122"/>
                <a:cs typeface="幼圆" panose="02010509060101010101" charset="-122"/>
              </a:rPr>
              <a:t>输和</a:t>
            </a:r>
            <a:r>
              <a:rPr sz="2000" b="1" spc="-5" dirty="0">
                <a:latin typeface="幼圆" panose="02010509060101010101" charset="-122"/>
                <a:cs typeface="幼圆" panose="02010509060101010101" charset="-122"/>
              </a:rPr>
              <a:t>服</a:t>
            </a:r>
            <a:endParaRPr sz="2000">
              <a:latin typeface="幼圆" panose="02010509060101010101" charset="-122"/>
              <a:cs typeface="幼圆" panose="02010509060101010101" charset="-122"/>
            </a:endParaRPr>
          </a:p>
          <a:p>
            <a:pPr marL="12700">
              <a:lnSpc>
                <a:spcPct val="100000"/>
              </a:lnSpc>
              <a:spcBef>
                <a:spcPts val="5"/>
              </a:spcBef>
            </a:pPr>
            <a:r>
              <a:rPr sz="2000" b="1" spc="15" dirty="0">
                <a:latin typeface="幼圆" panose="02010509060101010101" charset="-122"/>
                <a:cs typeface="幼圆" panose="02010509060101010101" charset="-122"/>
              </a:rPr>
              <a:t>务产</a:t>
            </a:r>
            <a:r>
              <a:rPr sz="2000" b="1" spc="5" dirty="0">
                <a:latin typeface="幼圆" panose="02010509060101010101" charset="-122"/>
                <a:cs typeface="幼圆" panose="02010509060101010101" charset="-122"/>
              </a:rPr>
              <a:t>生的间接</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排放。</a:t>
            </a:r>
            <a:endParaRPr sz="2000">
              <a:latin typeface="幼圆" panose="02010509060101010101" charset="-122"/>
              <a:cs typeface="幼圆" panose="02010509060101010101" charset="-122"/>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2590825" y="1676526"/>
            <a:ext cx="6879590" cy="505460"/>
          </a:xfrm>
          <a:prstGeom prst="rect">
            <a:avLst/>
          </a:prstGeom>
        </p:spPr>
        <p:txBody>
          <a:bodyPr vert="horz" wrap="square" lIns="0" tIns="13335" rIns="0" bIns="0" rtlCol="0">
            <a:spAutoFit/>
          </a:bodyPr>
          <a:lstStyle/>
          <a:p>
            <a:pPr marL="12700">
              <a:lnSpc>
                <a:spcPct val="100000"/>
              </a:lnSpc>
              <a:spcBef>
                <a:spcPts val="105"/>
              </a:spcBef>
            </a:pPr>
            <a:r>
              <a:rPr sz="3200" b="1" spc="-5" dirty="0">
                <a:solidFill>
                  <a:srgbClr val="11006E"/>
                </a:solidFill>
                <a:latin typeface="Calibri" panose="020F0502020204030204"/>
                <a:cs typeface="Calibri" panose="020F0502020204030204"/>
              </a:rPr>
              <a:t>a)</a:t>
            </a:r>
            <a:r>
              <a:rPr sz="3200" b="1" spc="5" dirty="0">
                <a:solidFill>
                  <a:srgbClr val="11006E"/>
                </a:solidFill>
                <a:latin typeface="幼圆" panose="02010509060101010101" charset="-122"/>
                <a:cs typeface="幼圆" panose="02010509060101010101" charset="-122"/>
              </a:rPr>
              <a:t>购买</a:t>
            </a:r>
            <a:r>
              <a:rPr sz="3200" b="1" spc="-5" dirty="0">
                <a:solidFill>
                  <a:srgbClr val="11006E"/>
                </a:solidFill>
                <a:latin typeface="幼圆" panose="02010509060101010101" charset="-122"/>
                <a:cs typeface="幼圆" panose="02010509060101010101" charset="-122"/>
              </a:rPr>
              <a:t>的</a:t>
            </a:r>
            <a:r>
              <a:rPr sz="3200" b="1" spc="-10" dirty="0">
                <a:solidFill>
                  <a:srgbClr val="11006E"/>
                </a:solidFill>
                <a:latin typeface="幼圆" panose="02010509060101010101" charset="-122"/>
                <a:cs typeface="幼圆" panose="02010509060101010101" charset="-122"/>
              </a:rPr>
              <a:t>货</a:t>
            </a:r>
            <a:r>
              <a:rPr sz="3200" b="1" spc="-5" dirty="0">
                <a:solidFill>
                  <a:srgbClr val="11006E"/>
                </a:solidFill>
                <a:latin typeface="幼圆" panose="02010509060101010101" charset="-122"/>
                <a:cs typeface="幼圆" panose="02010509060101010101" charset="-122"/>
              </a:rPr>
              <a:t>物在生</a:t>
            </a:r>
            <a:r>
              <a:rPr sz="3200" b="1" spc="-10" dirty="0">
                <a:solidFill>
                  <a:srgbClr val="11006E"/>
                </a:solidFill>
                <a:latin typeface="幼圆" panose="02010509060101010101" charset="-122"/>
                <a:cs typeface="幼圆" panose="02010509060101010101" charset="-122"/>
              </a:rPr>
              <a:t>产</a:t>
            </a:r>
            <a:r>
              <a:rPr sz="3200" b="1" spc="-5" dirty="0">
                <a:solidFill>
                  <a:srgbClr val="11006E"/>
                </a:solidFill>
                <a:latin typeface="幼圆" panose="02010509060101010101" charset="-122"/>
                <a:cs typeface="幼圆" panose="02010509060101010101" charset="-122"/>
              </a:rPr>
              <a:t>过程</a:t>
            </a:r>
            <a:r>
              <a:rPr sz="3200" b="1" spc="-10" dirty="0">
                <a:solidFill>
                  <a:srgbClr val="11006E"/>
                </a:solidFill>
                <a:latin typeface="幼圆" panose="02010509060101010101" charset="-122"/>
                <a:cs typeface="幼圆" panose="02010509060101010101" charset="-122"/>
              </a:rPr>
              <a:t>中</a:t>
            </a:r>
            <a:r>
              <a:rPr sz="3200" b="1" spc="-5" dirty="0">
                <a:solidFill>
                  <a:srgbClr val="11006E"/>
                </a:solidFill>
                <a:latin typeface="幼圆" panose="02010509060101010101" charset="-122"/>
                <a:cs typeface="幼圆" panose="02010509060101010101" charset="-122"/>
              </a:rPr>
              <a:t>产生的</a:t>
            </a:r>
            <a:r>
              <a:rPr sz="3200" b="1" spc="-10" dirty="0">
                <a:solidFill>
                  <a:srgbClr val="11006E"/>
                </a:solidFill>
                <a:latin typeface="幼圆" panose="02010509060101010101" charset="-122"/>
                <a:cs typeface="幼圆" panose="02010509060101010101" charset="-122"/>
              </a:rPr>
              <a:t>排放</a:t>
            </a:r>
            <a:endParaRPr sz="3200">
              <a:latin typeface="幼圆" panose="02010509060101010101" charset="-122"/>
              <a:cs typeface="幼圆" panose="02010509060101010101" charset="-122"/>
            </a:endParaRPr>
          </a:p>
        </p:txBody>
      </p:sp>
      <p:sp>
        <p:nvSpPr>
          <p:cNvPr id="3" name="object 3"/>
          <p:cNvSpPr/>
          <p:nvPr/>
        </p:nvSpPr>
        <p:spPr>
          <a:xfrm>
            <a:off x="2009775" y="2837688"/>
            <a:ext cx="178308" cy="178308"/>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2340279" y="2746375"/>
            <a:ext cx="7940675" cy="916940"/>
          </a:xfrm>
          <a:prstGeom prst="rect">
            <a:avLst/>
          </a:prstGeom>
        </p:spPr>
        <p:txBody>
          <a:bodyPr vert="horz" wrap="square" lIns="0" tIns="22860" rIns="0" bIns="0" rtlCol="0">
            <a:spAutoFit/>
          </a:bodyPr>
          <a:lstStyle/>
          <a:p>
            <a:pPr marL="12700" marR="5080">
              <a:lnSpc>
                <a:spcPct val="97000"/>
              </a:lnSpc>
              <a:spcBef>
                <a:spcPts val="180"/>
              </a:spcBef>
            </a:pPr>
            <a:r>
              <a:rPr sz="2000" b="1" spc="5" dirty="0">
                <a:latin typeface="幼圆" panose="02010509060101010101" charset="-122"/>
                <a:cs typeface="幼圆" panose="02010509060101010101" charset="-122"/>
              </a:rPr>
              <a:t>由于这涉</a:t>
            </a:r>
            <a:r>
              <a:rPr sz="2000" b="1" spc="-5" dirty="0">
                <a:latin typeface="幼圆" panose="02010509060101010101" charset="-122"/>
                <a:cs typeface="幼圆" panose="02010509060101010101" charset="-122"/>
              </a:rPr>
              <a:t>及的</a:t>
            </a:r>
            <a:r>
              <a:rPr sz="2000" b="1" spc="5" dirty="0">
                <a:latin typeface="幼圆" panose="02010509060101010101" charset="-122"/>
                <a:cs typeface="幼圆" panose="02010509060101010101" charset="-122"/>
              </a:rPr>
              <a:t>范围可能</a:t>
            </a:r>
            <a:r>
              <a:rPr sz="2000" b="1" spc="-5" dirty="0">
                <a:latin typeface="幼圆" panose="02010509060101010101" charset="-122"/>
                <a:cs typeface="幼圆" panose="02010509060101010101" charset="-122"/>
              </a:rPr>
              <a:t>很广</a:t>
            </a:r>
            <a:r>
              <a:rPr sz="2000" b="1" spc="5" dirty="0">
                <a:latin typeface="幼圆" panose="02010509060101010101" charset="-122"/>
                <a:cs typeface="幼圆" panose="02010509060101010101" charset="-122"/>
              </a:rPr>
              <a:t>，因此进</a:t>
            </a:r>
            <a:r>
              <a:rPr sz="2000" b="1" spc="-5" dirty="0">
                <a:latin typeface="幼圆" panose="02010509060101010101" charset="-122"/>
                <a:cs typeface="幼圆" panose="02010509060101010101" charset="-122"/>
              </a:rPr>
              <a:t>一步</a:t>
            </a:r>
            <a:r>
              <a:rPr sz="2000" b="1" spc="5" dirty="0">
                <a:latin typeface="幼圆" panose="02010509060101010101" charset="-122"/>
                <a:cs typeface="幼圆" panose="02010509060101010101" charset="-122"/>
              </a:rPr>
              <a:t>的子类别</a:t>
            </a:r>
            <a:r>
              <a:rPr sz="2000" b="1" spc="-5" dirty="0">
                <a:latin typeface="幼圆" panose="02010509060101010101" charset="-122"/>
                <a:cs typeface="幼圆" panose="02010509060101010101" charset="-122"/>
              </a:rPr>
              <a:t>可由</a:t>
            </a:r>
            <a:r>
              <a:rPr sz="2000" b="1" spc="5" dirty="0">
                <a:latin typeface="幼圆" panose="02010509060101010101" charset="-122"/>
                <a:cs typeface="幼圆" panose="02010509060101010101" charset="-122"/>
              </a:rPr>
              <a:t>目标用户</a:t>
            </a:r>
            <a:r>
              <a:rPr sz="2000" b="1" spc="-5" dirty="0">
                <a:latin typeface="幼圆" panose="02010509060101010101" charset="-122"/>
                <a:cs typeface="幼圆" panose="02010509060101010101" charset="-122"/>
              </a:rPr>
              <a:t>定义。 </a:t>
            </a:r>
            <a:r>
              <a:rPr sz="2000" b="1" spc="5" dirty="0">
                <a:latin typeface="幼圆" panose="02010509060101010101" charset="-122"/>
                <a:cs typeface="幼圆" panose="02010509060101010101" charset="-122"/>
              </a:rPr>
              <a:t>例如，子</a:t>
            </a:r>
            <a:r>
              <a:rPr sz="2000" b="1" spc="-5" dirty="0">
                <a:latin typeface="幼圆" panose="02010509060101010101" charset="-122"/>
                <a:cs typeface="幼圆" panose="02010509060101010101" charset="-122"/>
              </a:rPr>
              <a:t>类别</a:t>
            </a:r>
            <a:r>
              <a:rPr sz="2000" b="1" spc="5" dirty="0">
                <a:latin typeface="幼圆" panose="02010509060101010101" charset="-122"/>
                <a:cs typeface="幼圆" panose="02010509060101010101" charset="-122"/>
              </a:rPr>
              <a:t>可以按材</a:t>
            </a:r>
            <a:r>
              <a:rPr sz="2000" b="1" spc="-5" dirty="0">
                <a:latin typeface="幼圆" panose="02010509060101010101" charset="-122"/>
                <a:cs typeface="幼圆" panose="02010509060101010101" charset="-122"/>
              </a:rPr>
              <a:t>料类</a:t>
            </a:r>
            <a:r>
              <a:rPr sz="2000" b="1" spc="5" dirty="0">
                <a:latin typeface="幼圆" panose="02010509060101010101" charset="-122"/>
                <a:cs typeface="幼圆" panose="02010509060101010101" charset="-122"/>
              </a:rPr>
              <a:t>型（钢、</a:t>
            </a:r>
            <a:r>
              <a:rPr sz="2000" b="1" spc="-5" dirty="0">
                <a:latin typeface="幼圆" panose="02010509060101010101" charset="-122"/>
                <a:cs typeface="幼圆" panose="02010509060101010101" charset="-122"/>
              </a:rPr>
              <a:t>塑料</a:t>
            </a:r>
            <a:r>
              <a:rPr sz="2000" b="1" spc="5" dirty="0">
                <a:latin typeface="幼圆" panose="02010509060101010101" charset="-122"/>
                <a:cs typeface="幼圆" panose="02010509060101010101" charset="-122"/>
              </a:rPr>
              <a:t>、玻璃、</a:t>
            </a:r>
            <a:r>
              <a:rPr sz="2000" b="1" spc="-5" dirty="0">
                <a:latin typeface="幼圆" panose="02010509060101010101" charset="-122"/>
                <a:cs typeface="幼圆" panose="02010509060101010101" charset="-122"/>
              </a:rPr>
              <a:t>电子</a:t>
            </a:r>
            <a:r>
              <a:rPr sz="2000" b="1" spc="5" dirty="0">
                <a:latin typeface="幼圆" panose="02010509060101010101" charset="-122"/>
                <a:cs typeface="幼圆" panose="02010509060101010101" charset="-122"/>
              </a:rPr>
              <a:t>等）或者</a:t>
            </a:r>
            <a:r>
              <a:rPr sz="2000" b="1" spc="-5" dirty="0">
                <a:latin typeface="幼圆" panose="02010509060101010101" charset="-122"/>
                <a:cs typeface="幼圆" panose="02010509060101010101" charset="-122"/>
              </a:rPr>
              <a:t>按价 </a:t>
            </a:r>
            <a:r>
              <a:rPr sz="2000" b="1" spc="5" dirty="0">
                <a:latin typeface="幼圆" panose="02010509060101010101" charset="-122"/>
                <a:cs typeface="幼圆" panose="02010509060101010101" charset="-122"/>
              </a:rPr>
              <a:t>值链中的</a:t>
            </a:r>
            <a:r>
              <a:rPr sz="2000" b="1" spc="-5" dirty="0">
                <a:latin typeface="幼圆" panose="02010509060101010101" charset="-122"/>
                <a:cs typeface="幼圆" panose="02010509060101010101" charset="-122"/>
              </a:rPr>
              <a:t>功能</a:t>
            </a:r>
            <a:r>
              <a:rPr sz="2000" b="1" spc="5" dirty="0">
                <a:latin typeface="幼圆" panose="02010509060101010101" charset="-122"/>
                <a:cs typeface="幼圆" panose="02010509060101010101" charset="-122"/>
              </a:rPr>
              <a:t>（货物相</a:t>
            </a:r>
            <a:r>
              <a:rPr sz="2000" b="1" spc="-5" dirty="0">
                <a:latin typeface="幼圆" panose="02010509060101010101" charset="-122"/>
                <a:cs typeface="幼圆" panose="02010509060101010101" charset="-122"/>
              </a:rPr>
              <a:t>关的</a:t>
            </a:r>
            <a:r>
              <a:rPr sz="2000" b="1" spc="5" dirty="0">
                <a:latin typeface="幼圆" panose="02010509060101010101" charset="-122"/>
                <a:cs typeface="幼圆" panose="02010509060101010101" charset="-122"/>
              </a:rPr>
              <a:t>生产与非</a:t>
            </a:r>
            <a:r>
              <a:rPr sz="2000" b="1" spc="-5" dirty="0">
                <a:latin typeface="幼圆" panose="02010509060101010101" charset="-122"/>
                <a:cs typeface="幼圆" panose="02010509060101010101" charset="-122"/>
              </a:rPr>
              <a:t>生产</a:t>
            </a:r>
            <a:r>
              <a:rPr sz="2000" b="1" spc="5" dirty="0">
                <a:latin typeface="幼圆" panose="02010509060101010101" charset="-122"/>
                <a:cs typeface="幼圆" panose="02010509060101010101" charset="-122"/>
              </a:rPr>
              <a:t>）进行区</a:t>
            </a:r>
            <a:r>
              <a:rPr sz="2000" b="1" spc="-5" dirty="0">
                <a:latin typeface="幼圆" panose="02010509060101010101" charset="-122"/>
                <a:cs typeface="幼圆" panose="02010509060101010101" charset="-122"/>
              </a:rPr>
              <a:t>分。</a:t>
            </a:r>
            <a:endParaRPr sz="2000">
              <a:latin typeface="幼圆" panose="02010509060101010101" charset="-122"/>
              <a:cs typeface="幼圆" panose="02010509060101010101" charset="-122"/>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436236" y="914526"/>
            <a:ext cx="3319779"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b)</a:t>
            </a:r>
            <a:r>
              <a:rPr spc="-80" dirty="0">
                <a:latin typeface="Calibri" panose="020F0502020204030204"/>
                <a:cs typeface="Calibri" panose="020F0502020204030204"/>
              </a:rPr>
              <a:t> </a:t>
            </a:r>
            <a:r>
              <a:rPr spc="5" dirty="0"/>
              <a:t>资本</a:t>
            </a:r>
            <a:r>
              <a:rPr spc="-5" dirty="0"/>
              <a:t>货物的排</a:t>
            </a:r>
            <a:r>
              <a:rPr spc="-10" dirty="0"/>
              <a:t>放</a:t>
            </a:r>
            <a:endParaRPr spc="-10" dirty="0"/>
          </a:p>
        </p:txBody>
      </p:sp>
      <p:sp>
        <p:nvSpPr>
          <p:cNvPr id="3" name="object 3"/>
          <p:cNvSpPr/>
          <p:nvPr/>
        </p:nvSpPr>
        <p:spPr>
          <a:xfrm>
            <a:off x="2148840" y="17891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148840" y="2174748"/>
            <a:ext cx="178308" cy="178308"/>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2148840" y="3454908"/>
            <a:ext cx="178308" cy="178308"/>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2148840" y="4125467"/>
            <a:ext cx="178308" cy="178307"/>
          </a:xfrm>
          <a:prstGeom prst="rect">
            <a:avLst/>
          </a:prstGeom>
          <a:blipFill>
            <a:blip r:embed="rId2" cstate="print"/>
            <a:stretch>
              <a:fillRect/>
            </a:stretch>
          </a:blipFill>
        </p:spPr>
        <p:txBody>
          <a:bodyPr wrap="square" lIns="0" tIns="0" rIns="0" bIns="0" rtlCol="0"/>
          <a:lstStyle/>
          <a:p/>
        </p:txBody>
      </p:sp>
      <p:sp>
        <p:nvSpPr>
          <p:cNvPr id="7" name="object 7"/>
          <p:cNvSpPr/>
          <p:nvPr/>
        </p:nvSpPr>
        <p:spPr>
          <a:xfrm>
            <a:off x="2148840" y="5081015"/>
            <a:ext cx="178308" cy="178307"/>
          </a:xfrm>
          <a:prstGeom prst="rect">
            <a:avLst/>
          </a:prstGeom>
          <a:blipFill>
            <a:blip r:embed="rId2" cstate="print"/>
            <a:stretch>
              <a:fillRect/>
            </a:stretch>
          </a:blipFill>
        </p:spPr>
        <p:txBody>
          <a:bodyPr wrap="square" lIns="0" tIns="0" rIns="0" bIns="0" rtlCol="0"/>
          <a:lstStyle/>
          <a:p/>
        </p:txBody>
      </p:sp>
      <p:sp>
        <p:nvSpPr>
          <p:cNvPr id="8" name="object 8"/>
          <p:cNvSpPr txBox="1"/>
          <p:nvPr/>
        </p:nvSpPr>
        <p:spPr>
          <a:xfrm>
            <a:off x="2453944" y="1617700"/>
            <a:ext cx="7991475" cy="4034790"/>
          </a:xfrm>
          <a:prstGeom prst="rect">
            <a:avLst/>
          </a:prstGeom>
        </p:spPr>
        <p:txBody>
          <a:bodyPr vert="horz" wrap="square" lIns="0" tIns="93345" rIns="0" bIns="0" rtlCol="0">
            <a:spAutoFit/>
          </a:bodyPr>
          <a:lstStyle/>
          <a:p>
            <a:pPr marL="38100">
              <a:lnSpc>
                <a:spcPct val="100000"/>
              </a:lnSpc>
              <a:spcBef>
                <a:spcPts val="735"/>
              </a:spcBef>
            </a:pPr>
            <a:r>
              <a:rPr sz="2000" b="1" spc="5" dirty="0">
                <a:latin typeface="幼圆" panose="02010509060101010101" charset="-122"/>
                <a:cs typeface="幼圆" panose="02010509060101010101" charset="-122"/>
              </a:rPr>
              <a:t>资本货物</a:t>
            </a:r>
            <a:r>
              <a:rPr sz="2000" b="1" spc="-5" dirty="0">
                <a:latin typeface="幼圆" panose="02010509060101010101" charset="-122"/>
                <a:cs typeface="幼圆" panose="02010509060101010101" charset="-122"/>
              </a:rPr>
              <a:t>的排</a:t>
            </a:r>
            <a:r>
              <a:rPr sz="2000" b="1" spc="5" dirty="0">
                <a:latin typeface="幼圆" panose="02010509060101010101" charset="-122"/>
                <a:cs typeface="幼圆" panose="02010509060101010101" charset="-122"/>
              </a:rPr>
              <a:t>放是由组</a:t>
            </a:r>
            <a:r>
              <a:rPr sz="2000" b="1" spc="-5" dirty="0">
                <a:latin typeface="幼圆" panose="02010509060101010101" charset="-122"/>
                <a:cs typeface="幼圆" panose="02010509060101010101" charset="-122"/>
              </a:rPr>
              <a:t>织购</a:t>
            </a:r>
            <a:r>
              <a:rPr sz="2000" b="1" spc="5" dirty="0">
                <a:latin typeface="幼圆" panose="02010509060101010101" charset="-122"/>
                <a:cs typeface="幼圆" panose="02010509060101010101" charset="-122"/>
              </a:rPr>
              <a:t>买和摊销</a:t>
            </a:r>
            <a:r>
              <a:rPr sz="2000" b="1" spc="-5" dirty="0">
                <a:latin typeface="幼圆" panose="02010509060101010101" charset="-122"/>
                <a:cs typeface="幼圆" panose="02010509060101010101" charset="-122"/>
              </a:rPr>
              <a:t>的货</a:t>
            </a:r>
            <a:r>
              <a:rPr sz="2000" b="1" spc="5" dirty="0">
                <a:latin typeface="幼圆" panose="02010509060101010101" charset="-122"/>
                <a:cs typeface="幼圆" panose="02010509060101010101" charset="-122"/>
              </a:rPr>
              <a:t>物产生的</a:t>
            </a:r>
            <a:r>
              <a:rPr sz="2000" b="1" spc="-5" dirty="0">
                <a:latin typeface="幼圆" panose="02010509060101010101" charset="-122"/>
                <a:cs typeface="幼圆" panose="02010509060101010101" charset="-122"/>
              </a:rPr>
              <a:t>排放。</a:t>
            </a:r>
            <a:endParaRPr sz="2000">
              <a:latin typeface="幼圆" panose="02010509060101010101" charset="-122"/>
              <a:cs typeface="幼圆" panose="02010509060101010101" charset="-122"/>
            </a:endParaRPr>
          </a:p>
          <a:p>
            <a:pPr marL="38100" marR="284480" algn="just">
              <a:lnSpc>
                <a:spcPct val="98000"/>
              </a:lnSpc>
              <a:spcBef>
                <a:spcPts val="685"/>
              </a:spcBef>
            </a:pPr>
            <a:r>
              <a:rPr sz="2000" b="1" spc="5" dirty="0">
                <a:latin typeface="幼圆" panose="02010509060101010101" charset="-122"/>
                <a:cs typeface="幼圆" panose="02010509060101010101" charset="-122"/>
              </a:rPr>
              <a:t>这其中包</a:t>
            </a:r>
            <a:r>
              <a:rPr sz="2000" b="1" spc="-5" dirty="0">
                <a:latin typeface="幼圆" panose="02010509060101010101" charset="-122"/>
                <a:cs typeface="幼圆" panose="02010509060101010101" charset="-122"/>
              </a:rPr>
              <a:t>括组</a:t>
            </a:r>
            <a:r>
              <a:rPr sz="2000" b="1" spc="5" dirty="0">
                <a:latin typeface="幼圆" panose="02010509060101010101" charset="-122"/>
                <a:cs typeface="幼圆" panose="02010509060101010101" charset="-122"/>
              </a:rPr>
              <a:t>织用于制</a:t>
            </a:r>
            <a:r>
              <a:rPr sz="2000" b="1" spc="-5" dirty="0">
                <a:latin typeface="幼圆" panose="02010509060101010101" charset="-122"/>
                <a:cs typeface="幼圆" panose="02010509060101010101" charset="-122"/>
              </a:rPr>
              <a:t>造产</a:t>
            </a:r>
            <a:r>
              <a:rPr sz="2000" b="1" spc="5" dirty="0">
                <a:latin typeface="幼圆" panose="02010509060101010101" charset="-122"/>
                <a:cs typeface="幼圆" panose="02010509060101010101" charset="-122"/>
              </a:rPr>
              <a:t>品、提供</a:t>
            </a:r>
            <a:r>
              <a:rPr sz="2000" b="1" spc="-5" dirty="0">
                <a:latin typeface="幼圆" panose="02010509060101010101" charset="-122"/>
                <a:cs typeface="幼圆" panose="02010509060101010101" charset="-122"/>
              </a:rPr>
              <a:t>服务</a:t>
            </a:r>
            <a:r>
              <a:rPr sz="2000" b="1" spc="5" dirty="0">
                <a:latin typeface="幼圆" panose="02010509060101010101" charset="-122"/>
                <a:cs typeface="幼圆" panose="02010509060101010101" charset="-122"/>
              </a:rPr>
              <a:t>或者销售</a:t>
            </a:r>
            <a:r>
              <a:rPr sz="2000" b="1" spc="-5" dirty="0">
                <a:latin typeface="幼圆" panose="02010509060101010101" charset="-122"/>
                <a:cs typeface="幼圆" panose="02010509060101010101" charset="-122"/>
              </a:rPr>
              <a:t>、储</a:t>
            </a:r>
            <a:r>
              <a:rPr sz="2000" b="1" spc="5" dirty="0">
                <a:latin typeface="幼圆" panose="02010509060101010101" charset="-122"/>
                <a:cs typeface="幼圆" panose="02010509060101010101" charset="-122"/>
              </a:rPr>
              <a:t>存和交付</a:t>
            </a:r>
            <a:r>
              <a:rPr sz="2000" b="1" spc="-5" dirty="0">
                <a:latin typeface="幼圆" panose="02010509060101010101" charset="-122"/>
                <a:cs typeface="幼圆" panose="02010509060101010101" charset="-122"/>
              </a:rPr>
              <a:t>商品 </a:t>
            </a:r>
            <a:r>
              <a:rPr sz="2000" b="1" spc="5" dirty="0">
                <a:latin typeface="幼圆" panose="02010509060101010101" charset="-122"/>
                <a:cs typeface="幼圆" panose="02010509060101010101" charset="-122"/>
              </a:rPr>
              <a:t>的货物。</a:t>
            </a:r>
            <a:r>
              <a:rPr sz="2000" b="1" spc="-5" dirty="0">
                <a:latin typeface="幼圆" panose="02010509060101010101" charset="-122"/>
                <a:cs typeface="幼圆" panose="02010509060101010101" charset="-122"/>
              </a:rPr>
              <a:t>一般</a:t>
            </a:r>
            <a:r>
              <a:rPr sz="2000" b="1" spc="5" dirty="0">
                <a:latin typeface="幼圆" panose="02010509060101010101" charset="-122"/>
                <a:cs typeface="幼圆" panose="02010509060101010101" charset="-122"/>
              </a:rPr>
              <a:t>而言，资</a:t>
            </a:r>
            <a:r>
              <a:rPr sz="2000" b="1" spc="-5" dirty="0">
                <a:latin typeface="幼圆" panose="02010509060101010101" charset="-122"/>
                <a:cs typeface="幼圆" panose="02010509060101010101" charset="-122"/>
              </a:rPr>
              <a:t>本货</a:t>
            </a:r>
            <a:r>
              <a:rPr sz="2000" b="1" spc="5" dirty="0">
                <a:latin typeface="幼圆" panose="02010509060101010101" charset="-122"/>
                <a:cs typeface="幼圆" panose="02010509060101010101" charset="-122"/>
              </a:rPr>
              <a:t>物的使用</a:t>
            </a:r>
            <a:r>
              <a:rPr sz="2000" b="1" spc="-5" dirty="0">
                <a:latin typeface="幼圆" panose="02010509060101010101" charset="-122"/>
                <a:cs typeface="幼圆" panose="02010509060101010101" charset="-122"/>
              </a:rPr>
              <a:t>寿命</a:t>
            </a:r>
            <a:r>
              <a:rPr sz="2000" b="1" spc="5" dirty="0">
                <a:latin typeface="幼圆" panose="02010509060101010101" charset="-122"/>
                <a:cs typeface="幼圆" panose="02010509060101010101" charset="-122"/>
              </a:rPr>
              <a:t>较长，既</a:t>
            </a:r>
            <a:r>
              <a:rPr sz="2000" b="1" spc="-5" dirty="0">
                <a:latin typeface="幼圆" panose="02010509060101010101" charset="-122"/>
                <a:cs typeface="幼圆" panose="02010509060101010101" charset="-122"/>
              </a:rPr>
              <a:t>不会</a:t>
            </a:r>
            <a:r>
              <a:rPr sz="2000" b="1" spc="5" dirty="0">
                <a:latin typeface="幼圆" panose="02010509060101010101" charset="-122"/>
                <a:cs typeface="幼圆" panose="02010509060101010101" charset="-122"/>
              </a:rPr>
              <a:t>转化，也</a:t>
            </a:r>
            <a:r>
              <a:rPr sz="2000" b="1" spc="-5" dirty="0">
                <a:latin typeface="幼圆" panose="02010509060101010101" charset="-122"/>
                <a:cs typeface="幼圆" panose="02010509060101010101" charset="-122"/>
              </a:rPr>
              <a:t>不会 </a:t>
            </a:r>
            <a:r>
              <a:rPr sz="2000" b="1" spc="5" dirty="0">
                <a:latin typeface="幼圆" panose="02010509060101010101" charset="-122"/>
                <a:cs typeface="幼圆" panose="02010509060101010101" charset="-122"/>
              </a:rPr>
              <a:t>出售给另</a:t>
            </a:r>
            <a:r>
              <a:rPr sz="2000" b="1" spc="-5" dirty="0">
                <a:latin typeface="幼圆" panose="02010509060101010101" charset="-122"/>
                <a:cs typeface="幼圆" panose="02010509060101010101" charset="-122"/>
              </a:rPr>
              <a:t>一组</a:t>
            </a:r>
            <a:r>
              <a:rPr sz="2000" b="1" spc="5" dirty="0">
                <a:latin typeface="幼圆" panose="02010509060101010101" charset="-122"/>
                <a:cs typeface="幼圆" panose="02010509060101010101" charset="-122"/>
              </a:rPr>
              <a:t>织或消费</a:t>
            </a:r>
            <a:r>
              <a:rPr sz="2000" b="1" spc="-5" dirty="0">
                <a:latin typeface="幼圆" panose="02010509060101010101" charset="-122"/>
                <a:cs typeface="幼圆" panose="02010509060101010101" charset="-122"/>
              </a:rPr>
              <a:t>者。</a:t>
            </a:r>
            <a:r>
              <a:rPr sz="2000" b="1" spc="5" dirty="0">
                <a:latin typeface="幼圆" panose="02010509060101010101" charset="-122"/>
                <a:cs typeface="幼圆" panose="02010509060101010101" charset="-122"/>
              </a:rPr>
              <a:t>此子类别</a:t>
            </a:r>
            <a:r>
              <a:rPr sz="2000" b="1" spc="-5" dirty="0">
                <a:latin typeface="幼圆" panose="02010509060101010101" charset="-122"/>
                <a:cs typeface="幼圆" panose="02010509060101010101" charset="-122"/>
              </a:rPr>
              <a:t>包括</a:t>
            </a:r>
            <a:r>
              <a:rPr sz="2000" b="1" spc="5" dirty="0">
                <a:latin typeface="幼圆" panose="02010509060101010101" charset="-122"/>
                <a:cs typeface="幼圆" panose="02010509060101010101" charset="-122"/>
              </a:rPr>
              <a:t>报告组织</a:t>
            </a:r>
            <a:r>
              <a:rPr sz="2000" b="1" spc="-5" dirty="0">
                <a:latin typeface="幼圆" panose="02010509060101010101" charset="-122"/>
                <a:cs typeface="幼圆" panose="02010509060101010101" charset="-122"/>
              </a:rPr>
              <a:t>购买</a:t>
            </a:r>
            <a:r>
              <a:rPr sz="2000" b="1" spc="5" dirty="0">
                <a:latin typeface="幼圆" panose="02010509060101010101" charset="-122"/>
                <a:cs typeface="幼圆" panose="02010509060101010101" charset="-122"/>
              </a:rPr>
              <a:t>或获得的</a:t>
            </a:r>
            <a:r>
              <a:rPr sz="2000" b="1" spc="-5" dirty="0">
                <a:latin typeface="幼圆" panose="02010509060101010101" charset="-122"/>
                <a:cs typeface="幼圆" panose="02010509060101010101" charset="-122"/>
              </a:rPr>
              <a:t>资本 </a:t>
            </a:r>
            <a:r>
              <a:rPr sz="2000" b="1" spc="5" dirty="0">
                <a:latin typeface="幼圆" panose="02010509060101010101" charset="-122"/>
                <a:cs typeface="幼圆" panose="02010509060101010101" charset="-122"/>
              </a:rPr>
              <a:t>货物生产</a:t>
            </a:r>
            <a:r>
              <a:rPr sz="2000" b="1" spc="-5" dirty="0">
                <a:latin typeface="幼圆" panose="02010509060101010101" charset="-122"/>
                <a:cs typeface="幼圆" panose="02010509060101010101" charset="-122"/>
              </a:rPr>
              <a:t>过程</a:t>
            </a:r>
            <a:r>
              <a:rPr sz="2000" b="1" spc="5" dirty="0">
                <a:latin typeface="幼圆" panose="02010509060101010101" charset="-122"/>
                <a:cs typeface="幼圆" panose="02010509060101010101" charset="-122"/>
              </a:rPr>
              <a:t>中的所有</a:t>
            </a:r>
            <a:r>
              <a:rPr sz="2000" b="1" spc="-5" dirty="0">
                <a:latin typeface="幼圆" panose="02010509060101010101" charset="-122"/>
                <a:cs typeface="幼圆" panose="02010509060101010101" charset="-122"/>
              </a:rPr>
              <a:t>上游</a:t>
            </a:r>
            <a:r>
              <a:rPr sz="2000" b="1" spc="5" dirty="0">
                <a:latin typeface="幼圆" panose="02010509060101010101" charset="-122"/>
                <a:cs typeface="幼圆" panose="02010509060101010101" charset="-122"/>
              </a:rPr>
              <a:t>排放</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38100" marR="284480">
              <a:lnSpc>
                <a:spcPts val="2240"/>
              </a:lnSpc>
              <a:spcBef>
                <a:spcPts val="845"/>
              </a:spcBef>
            </a:pPr>
            <a:r>
              <a:rPr sz="2000" b="1" spc="5" dirty="0">
                <a:solidFill>
                  <a:srgbClr val="FF0000"/>
                </a:solidFill>
                <a:latin typeface="幼圆" panose="02010509060101010101" charset="-122"/>
                <a:cs typeface="幼圆" panose="02010509060101010101" charset="-122"/>
              </a:rPr>
              <a:t>资本货物</a:t>
            </a:r>
            <a:r>
              <a:rPr sz="2000" b="1" spc="-5" dirty="0">
                <a:solidFill>
                  <a:srgbClr val="FF0000"/>
                </a:solidFill>
                <a:latin typeface="幼圆" panose="02010509060101010101" charset="-122"/>
                <a:cs typeface="幼圆" panose="02010509060101010101" charset="-122"/>
              </a:rPr>
              <a:t>包括</a:t>
            </a:r>
            <a:r>
              <a:rPr sz="2000" b="1" spc="5" dirty="0">
                <a:solidFill>
                  <a:srgbClr val="FF0000"/>
                </a:solidFill>
                <a:latin typeface="幼圆" panose="02010509060101010101" charset="-122"/>
                <a:cs typeface="幼圆" panose="02010509060101010101" charset="-122"/>
              </a:rPr>
              <a:t>设备、机</a:t>
            </a:r>
            <a:r>
              <a:rPr sz="2000" b="1" spc="-5" dirty="0">
                <a:solidFill>
                  <a:srgbClr val="FF0000"/>
                </a:solidFill>
                <a:latin typeface="幼圆" panose="02010509060101010101" charset="-122"/>
                <a:cs typeface="幼圆" panose="02010509060101010101" charset="-122"/>
              </a:rPr>
              <a:t>器、</a:t>
            </a:r>
            <a:r>
              <a:rPr sz="2000" b="1" spc="5" dirty="0">
                <a:solidFill>
                  <a:srgbClr val="FF0000"/>
                </a:solidFill>
                <a:latin typeface="幼圆" panose="02010509060101010101" charset="-122"/>
                <a:cs typeface="幼圆" panose="02010509060101010101" charset="-122"/>
              </a:rPr>
              <a:t>建筑、设</a:t>
            </a:r>
            <a:r>
              <a:rPr sz="2000" b="1" spc="-5" dirty="0">
                <a:solidFill>
                  <a:srgbClr val="FF0000"/>
                </a:solidFill>
                <a:latin typeface="幼圆" panose="02010509060101010101" charset="-122"/>
                <a:cs typeface="幼圆" panose="02010509060101010101" charset="-122"/>
              </a:rPr>
              <a:t>施和</a:t>
            </a:r>
            <a:r>
              <a:rPr sz="2000" b="1" spc="5" dirty="0">
                <a:solidFill>
                  <a:srgbClr val="FF0000"/>
                </a:solidFill>
                <a:latin typeface="幼圆" panose="02010509060101010101" charset="-122"/>
                <a:cs typeface="幼圆" panose="02010509060101010101" charset="-122"/>
              </a:rPr>
              <a:t>车辆。在</a:t>
            </a:r>
            <a:r>
              <a:rPr sz="2000" b="1" spc="-5" dirty="0">
                <a:solidFill>
                  <a:srgbClr val="FF0000"/>
                </a:solidFill>
                <a:latin typeface="幼圆" panose="02010509060101010101" charset="-122"/>
                <a:cs typeface="幼圆" panose="02010509060101010101" charset="-122"/>
              </a:rPr>
              <a:t>财务</a:t>
            </a:r>
            <a:r>
              <a:rPr sz="2000" b="1" spc="5" dirty="0">
                <a:solidFill>
                  <a:srgbClr val="FF0000"/>
                </a:solidFill>
                <a:latin typeface="幼圆" panose="02010509060101010101" charset="-122"/>
                <a:cs typeface="幼圆" panose="02010509060101010101" charset="-122"/>
              </a:rPr>
              <a:t>核算方面</a:t>
            </a:r>
            <a:r>
              <a:rPr sz="2000" b="1" spc="-5" dirty="0">
                <a:solidFill>
                  <a:srgbClr val="FF0000"/>
                </a:solidFill>
                <a:latin typeface="幼圆" panose="02010509060101010101" charset="-122"/>
                <a:cs typeface="幼圆" panose="02010509060101010101" charset="-122"/>
              </a:rPr>
              <a:t>，资 </a:t>
            </a:r>
            <a:r>
              <a:rPr sz="2000" b="1" spc="5" dirty="0">
                <a:solidFill>
                  <a:srgbClr val="FF0000"/>
                </a:solidFill>
                <a:latin typeface="幼圆" panose="02010509060101010101" charset="-122"/>
                <a:cs typeface="幼圆" panose="02010509060101010101" charset="-122"/>
              </a:rPr>
              <a:t>本设备视</a:t>
            </a:r>
            <a:r>
              <a:rPr sz="2000" b="1" spc="-5" dirty="0">
                <a:solidFill>
                  <a:srgbClr val="FF0000"/>
                </a:solidFill>
                <a:latin typeface="幼圆" panose="02010509060101010101" charset="-122"/>
                <a:cs typeface="幼圆" panose="02010509060101010101" charset="-122"/>
              </a:rPr>
              <a:t>为固</a:t>
            </a:r>
            <a:r>
              <a:rPr sz="2000" b="1" spc="5" dirty="0">
                <a:solidFill>
                  <a:srgbClr val="FF0000"/>
                </a:solidFill>
                <a:latin typeface="幼圆" panose="02010509060101010101" charset="-122"/>
                <a:cs typeface="幼圆" panose="02010509060101010101" charset="-122"/>
              </a:rPr>
              <a:t>定资产或</a:t>
            </a:r>
            <a:r>
              <a:rPr sz="2000" b="1" spc="-5" dirty="0">
                <a:solidFill>
                  <a:srgbClr val="FF0000"/>
                </a:solidFill>
                <a:latin typeface="幼圆" panose="02010509060101010101" charset="-122"/>
                <a:cs typeface="幼圆" panose="02010509060101010101" charset="-122"/>
              </a:rPr>
              <a:t>厂房</a:t>
            </a:r>
            <a:r>
              <a:rPr sz="2000" b="1" spc="5" dirty="0">
                <a:solidFill>
                  <a:srgbClr val="FF0000"/>
                </a:solidFill>
                <a:latin typeface="幼圆" panose="02010509060101010101" charset="-122"/>
                <a:cs typeface="幼圆" panose="02010509060101010101" charset="-122"/>
              </a:rPr>
              <a:t>、资产和</a:t>
            </a:r>
            <a:r>
              <a:rPr sz="2000" b="1" spc="-5" dirty="0">
                <a:solidFill>
                  <a:srgbClr val="FF0000"/>
                </a:solidFill>
                <a:latin typeface="幼圆" panose="02010509060101010101" charset="-122"/>
                <a:cs typeface="幼圆" panose="02010509060101010101" charset="-122"/>
              </a:rPr>
              <a:t>设备。</a:t>
            </a:r>
            <a:endParaRPr sz="2000">
              <a:latin typeface="幼圆" panose="02010509060101010101" charset="-122"/>
              <a:cs typeface="幼圆" panose="02010509060101010101" charset="-122"/>
            </a:endParaRPr>
          </a:p>
          <a:p>
            <a:pPr marL="38100" marR="30480">
              <a:lnSpc>
                <a:spcPct val="97000"/>
              </a:lnSpc>
              <a:spcBef>
                <a:spcPts val="670"/>
              </a:spcBef>
            </a:pPr>
            <a:r>
              <a:rPr sz="2000" b="1" dirty="0">
                <a:latin typeface="幼圆" panose="02010509060101010101" charset="-122"/>
                <a:cs typeface="幼圆" panose="02010509060101010101" charset="-122"/>
              </a:rPr>
              <a:t>量化方法</a:t>
            </a:r>
            <a:r>
              <a:rPr sz="2000" b="1" spc="-5" dirty="0">
                <a:latin typeface="幼圆" panose="02010509060101010101" charset="-122"/>
                <a:cs typeface="幼圆" panose="02010509060101010101" charset="-122"/>
              </a:rPr>
              <a:t>的选择</a:t>
            </a:r>
            <a:r>
              <a:rPr sz="2000" b="1" spc="5" dirty="0">
                <a:latin typeface="幼圆" panose="02010509060101010101" charset="-122"/>
                <a:cs typeface="幼圆" panose="02010509060101010101" charset="-122"/>
              </a:rPr>
              <a:t>：</a:t>
            </a:r>
            <a:r>
              <a:rPr sz="2000" b="1" dirty="0">
                <a:latin typeface="幼圆" panose="02010509060101010101" charset="-122"/>
                <a:cs typeface="幼圆" panose="02010509060101010101" charset="-122"/>
              </a:rPr>
              <a:t>此子</a:t>
            </a:r>
            <a:r>
              <a:rPr sz="2000" b="1" spc="-5" dirty="0">
                <a:latin typeface="幼圆" panose="02010509060101010101" charset="-122"/>
                <a:cs typeface="幼圆" panose="02010509060101010101" charset="-122"/>
              </a:rPr>
              <a:t>类别中</a:t>
            </a:r>
            <a:r>
              <a:rPr sz="2000" b="1" spc="5" dirty="0">
                <a:latin typeface="幼圆" panose="02010509060101010101" charset="-122"/>
                <a:cs typeface="幼圆" panose="02010509060101010101" charset="-122"/>
              </a:rPr>
              <a:t>的</a:t>
            </a:r>
            <a:r>
              <a:rPr sz="2000" b="1" dirty="0">
                <a:latin typeface="幼圆" panose="02010509060101010101" charset="-122"/>
                <a:cs typeface="幼圆" panose="02010509060101010101" charset="-122"/>
              </a:rPr>
              <a:t>排放</a:t>
            </a:r>
            <a:r>
              <a:rPr sz="2000" b="1" spc="-5" dirty="0">
                <a:latin typeface="幼圆" panose="02010509060101010101" charset="-122"/>
                <a:cs typeface="幼圆" panose="02010509060101010101" charset="-122"/>
              </a:rPr>
              <a:t>可以包</a:t>
            </a:r>
            <a:r>
              <a:rPr sz="2000" b="1" spc="5" dirty="0">
                <a:latin typeface="幼圆" panose="02010509060101010101" charset="-122"/>
                <a:cs typeface="幼圆" panose="02010509060101010101" charset="-122"/>
              </a:rPr>
              <a:t>括</a:t>
            </a:r>
            <a:r>
              <a:rPr sz="2000" b="1" dirty="0">
                <a:latin typeface="幼圆" panose="02010509060101010101" charset="-122"/>
                <a:cs typeface="幼圆" panose="02010509060101010101" charset="-122"/>
              </a:rPr>
              <a:t>与资</a:t>
            </a:r>
            <a:r>
              <a:rPr sz="2000" b="1" spc="-5" dirty="0">
                <a:latin typeface="幼圆" panose="02010509060101010101" charset="-122"/>
                <a:cs typeface="幼圆" panose="02010509060101010101" charset="-122"/>
              </a:rPr>
              <a:t>本货物</a:t>
            </a:r>
            <a:r>
              <a:rPr sz="2000" b="1" spc="5" dirty="0">
                <a:latin typeface="幼圆" panose="02010509060101010101" charset="-122"/>
                <a:cs typeface="幼圆" panose="02010509060101010101" charset="-122"/>
              </a:rPr>
              <a:t>生</a:t>
            </a:r>
            <a:r>
              <a:rPr sz="2000" b="1" dirty="0">
                <a:latin typeface="幼圆" panose="02010509060101010101" charset="-122"/>
                <a:cs typeface="幼圆" panose="02010509060101010101" charset="-122"/>
              </a:rPr>
              <a:t>产相</a:t>
            </a:r>
            <a:r>
              <a:rPr sz="2000" b="1" spc="-5" dirty="0">
                <a:latin typeface="幼圆" panose="02010509060101010101" charset="-122"/>
                <a:cs typeface="幼圆" panose="02010509060101010101" charset="-122"/>
              </a:rPr>
              <a:t>关的 </a:t>
            </a:r>
            <a:r>
              <a:rPr sz="2000" b="1" spc="5" dirty="0">
                <a:latin typeface="幼圆" panose="02010509060101010101" charset="-122"/>
                <a:cs typeface="幼圆" panose="02010509060101010101" charset="-122"/>
              </a:rPr>
              <a:t>排放总量</a:t>
            </a:r>
            <a:r>
              <a:rPr sz="2000" b="1" spc="-5" dirty="0">
                <a:latin typeface="幼圆" panose="02010509060101010101" charset="-122"/>
                <a:cs typeface="幼圆" panose="02010509060101010101" charset="-122"/>
              </a:rPr>
              <a:t>，也</a:t>
            </a:r>
            <a:r>
              <a:rPr sz="2000" b="1" spc="5" dirty="0">
                <a:latin typeface="幼圆" panose="02010509060101010101" charset="-122"/>
                <a:cs typeface="幼圆" panose="02010509060101010101" charset="-122"/>
              </a:rPr>
              <a:t>可以包括</a:t>
            </a:r>
            <a:r>
              <a:rPr sz="2000" b="1" spc="-5" dirty="0">
                <a:latin typeface="幼圆" panose="02010509060101010101" charset="-122"/>
                <a:cs typeface="幼圆" panose="02010509060101010101" charset="-122"/>
              </a:rPr>
              <a:t>总量</a:t>
            </a:r>
            <a:r>
              <a:rPr sz="2000" b="1" spc="5" dirty="0">
                <a:latin typeface="幼圆" panose="02010509060101010101" charset="-122"/>
                <a:cs typeface="幼圆" panose="02010509060101010101" charset="-122"/>
              </a:rPr>
              <a:t>的摊销部</a:t>
            </a:r>
            <a:r>
              <a:rPr sz="2000" b="1" spc="-5" dirty="0">
                <a:latin typeface="幼圆" panose="02010509060101010101" charset="-122"/>
                <a:cs typeface="幼圆" panose="02010509060101010101" charset="-122"/>
              </a:rPr>
              <a:t>分（</a:t>
            </a:r>
            <a:r>
              <a:rPr sz="2000" b="1" spc="5" dirty="0">
                <a:latin typeface="幼圆" panose="02010509060101010101" charset="-122"/>
                <a:cs typeface="幼圆" panose="02010509060101010101" charset="-122"/>
              </a:rPr>
              <a:t>根据核算</a:t>
            </a:r>
            <a:r>
              <a:rPr sz="2000" b="1" spc="-5" dirty="0">
                <a:latin typeface="幼圆" panose="02010509060101010101" charset="-122"/>
                <a:cs typeface="幼圆" panose="02010509060101010101" charset="-122"/>
              </a:rPr>
              <a:t>规则</a:t>
            </a:r>
            <a:r>
              <a:rPr sz="2000" b="1" spc="5" dirty="0">
                <a:latin typeface="幼圆" panose="02010509060101010101" charset="-122"/>
                <a:cs typeface="幼圆" panose="02010509060101010101" charset="-122"/>
              </a:rPr>
              <a:t>或生命周</a:t>
            </a:r>
            <a:r>
              <a:rPr sz="2000" b="1" spc="-5" dirty="0">
                <a:latin typeface="幼圆" panose="02010509060101010101" charset="-122"/>
                <a:cs typeface="幼圆" panose="02010509060101010101" charset="-122"/>
              </a:rPr>
              <a:t>期）。 </a:t>
            </a:r>
            <a:r>
              <a:rPr sz="2000" b="1" spc="5" dirty="0">
                <a:latin typeface="幼圆" panose="02010509060101010101" charset="-122"/>
                <a:cs typeface="幼圆" panose="02010509060101010101" charset="-122"/>
              </a:rPr>
              <a:t>如果选择</a:t>
            </a:r>
            <a:r>
              <a:rPr sz="2000" b="1" spc="-5" dirty="0">
                <a:latin typeface="幼圆" panose="02010509060101010101" charset="-122"/>
                <a:cs typeface="幼圆" panose="02010509060101010101" charset="-122"/>
              </a:rPr>
              <a:t>后者</a:t>
            </a:r>
            <a:r>
              <a:rPr sz="2000" b="1" spc="5" dirty="0">
                <a:latin typeface="幼圆" panose="02010509060101010101" charset="-122"/>
                <a:cs typeface="幼圆" panose="02010509060101010101" charset="-122"/>
              </a:rPr>
              <a:t>，则应在</a:t>
            </a:r>
            <a:r>
              <a:rPr sz="2000" b="1" spc="-5" dirty="0">
                <a:latin typeface="幼圆" panose="02010509060101010101" charset="-122"/>
                <a:cs typeface="幼圆" panose="02010509060101010101" charset="-122"/>
              </a:rPr>
              <a:t>摊销</a:t>
            </a:r>
            <a:r>
              <a:rPr sz="2000" b="1" spc="5" dirty="0">
                <a:latin typeface="幼圆" panose="02010509060101010101" charset="-122"/>
                <a:cs typeface="幼圆" panose="02010509060101010101" charset="-122"/>
              </a:rPr>
              <a:t>期内按比</a:t>
            </a:r>
            <a:r>
              <a:rPr sz="2000" b="1" spc="-5" dirty="0">
                <a:latin typeface="幼圆" panose="02010509060101010101" charset="-122"/>
                <a:cs typeface="幼圆" panose="02010509060101010101" charset="-122"/>
              </a:rPr>
              <a:t>例报</a:t>
            </a:r>
            <a:r>
              <a:rPr sz="2000" b="1" spc="5" dirty="0">
                <a:latin typeface="幼圆" panose="02010509060101010101" charset="-122"/>
                <a:cs typeface="幼圆" panose="02010509060101010101" charset="-122"/>
              </a:rPr>
              <a:t>告排放</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38100">
              <a:lnSpc>
                <a:spcPct val="100000"/>
              </a:lnSpc>
              <a:spcBef>
                <a:spcPts val="480"/>
              </a:spcBef>
            </a:pPr>
            <a:r>
              <a:rPr sz="2000" b="1" spc="15" dirty="0">
                <a:latin typeface="幼圆" panose="02010509060101010101" charset="-122"/>
                <a:cs typeface="幼圆" panose="02010509060101010101" charset="-122"/>
              </a:rPr>
              <a:t>当</a:t>
            </a:r>
            <a:r>
              <a:rPr sz="2000" b="1" spc="-5" dirty="0">
                <a:latin typeface="Calibri" panose="020F0502020204030204"/>
                <a:cs typeface="Calibri" panose="020F0502020204030204"/>
              </a:rPr>
              <a:t>CO</a:t>
            </a:r>
            <a:r>
              <a:rPr sz="1950" b="1" spc="-7" baseline="-21000" dirty="0">
                <a:latin typeface="Calibri" panose="020F0502020204030204"/>
                <a:cs typeface="Calibri" panose="020F0502020204030204"/>
              </a:rPr>
              <a:t>2</a:t>
            </a:r>
            <a:r>
              <a:rPr sz="2000" b="1" spc="15" dirty="0">
                <a:latin typeface="幼圆" panose="02010509060101010101" charset="-122"/>
                <a:cs typeface="幼圆" panose="02010509060101010101" charset="-122"/>
              </a:rPr>
              <a:t>作</a:t>
            </a:r>
            <a:r>
              <a:rPr sz="2000" b="1" spc="5" dirty="0">
                <a:latin typeface="幼圆" panose="02010509060101010101" charset="-122"/>
                <a:cs typeface="幼圆" panose="02010509060101010101" charset="-122"/>
              </a:rPr>
              <a:t>为货物</a:t>
            </a:r>
            <a:r>
              <a:rPr sz="2000" b="1" spc="-5" dirty="0">
                <a:latin typeface="幼圆" panose="02010509060101010101" charset="-122"/>
                <a:cs typeface="幼圆" panose="02010509060101010101" charset="-122"/>
              </a:rPr>
              <a:t>在</a:t>
            </a:r>
            <a:r>
              <a:rPr sz="2000" b="1" spc="5" dirty="0">
                <a:latin typeface="幼圆" panose="02010509060101010101" charset="-122"/>
                <a:cs typeface="幼圆" panose="02010509060101010101" charset="-122"/>
              </a:rPr>
              <a:t>一段</a:t>
            </a:r>
            <a:r>
              <a:rPr sz="2000" b="1" spc="-5" dirty="0">
                <a:latin typeface="幼圆" panose="02010509060101010101" charset="-122"/>
                <a:cs typeface="幼圆" panose="02010509060101010101" charset="-122"/>
              </a:rPr>
              <a:t>具</a:t>
            </a:r>
            <a:r>
              <a:rPr sz="2000" b="1" spc="5" dirty="0">
                <a:latin typeface="幼圆" panose="02010509060101010101" charset="-122"/>
                <a:cs typeface="幼圆" panose="02010509060101010101" charset="-122"/>
              </a:rPr>
              <a:t>体时间</a:t>
            </a:r>
            <a:r>
              <a:rPr sz="2000" b="1" spc="-5" dirty="0">
                <a:latin typeface="幼圆" panose="02010509060101010101" charset="-122"/>
                <a:cs typeface="幼圆" panose="02010509060101010101" charset="-122"/>
              </a:rPr>
              <a:t>内</a:t>
            </a:r>
            <a:r>
              <a:rPr sz="2000" b="1" spc="5" dirty="0">
                <a:latin typeface="幼圆" panose="02010509060101010101" charset="-122"/>
                <a:cs typeface="幼圆" panose="02010509060101010101" charset="-122"/>
              </a:rPr>
              <a:t>储存</a:t>
            </a:r>
            <a:r>
              <a:rPr sz="2000" b="1" spc="-5" dirty="0">
                <a:latin typeface="幼圆" panose="02010509060101010101" charset="-122"/>
                <a:cs typeface="幼圆" panose="02010509060101010101" charset="-122"/>
              </a:rPr>
              <a:t>时</a:t>
            </a:r>
            <a:r>
              <a:rPr sz="2000" b="1" spc="5" dirty="0">
                <a:latin typeface="幼圆" panose="02010509060101010101" charset="-122"/>
                <a:cs typeface="幼圆" panose="02010509060101010101" charset="-122"/>
              </a:rPr>
              <a:t>，这种</a:t>
            </a:r>
            <a:r>
              <a:rPr sz="2000" b="1" spc="-5" dirty="0">
                <a:latin typeface="幼圆" panose="02010509060101010101" charset="-122"/>
                <a:cs typeface="幼圆" panose="02010509060101010101" charset="-122"/>
              </a:rPr>
              <a:t>碳</a:t>
            </a:r>
            <a:r>
              <a:rPr sz="2000" b="1" spc="5" dirty="0">
                <a:latin typeface="幼圆" panose="02010509060101010101" charset="-122"/>
                <a:cs typeface="幼圆" panose="02010509060101010101" charset="-122"/>
              </a:rPr>
              <a:t>储量</a:t>
            </a:r>
            <a:r>
              <a:rPr sz="2000" b="1" spc="-5" dirty="0">
                <a:latin typeface="幼圆" panose="02010509060101010101" charset="-122"/>
                <a:cs typeface="幼圆" panose="02010509060101010101" charset="-122"/>
              </a:rPr>
              <a:t>应</a:t>
            </a:r>
            <a:r>
              <a:rPr sz="2000" b="1" spc="5" dirty="0">
                <a:latin typeface="幼圆" panose="02010509060101010101" charset="-122"/>
                <a:cs typeface="幼圆" panose="02010509060101010101" charset="-122"/>
              </a:rPr>
              <a:t>根</a:t>
            </a:r>
            <a:r>
              <a:rPr sz="2000" b="1" spc="50" dirty="0">
                <a:latin typeface="幼圆" panose="02010509060101010101" charset="-122"/>
                <a:cs typeface="幼圆" panose="02010509060101010101" charset="-122"/>
              </a:rPr>
              <a:t>据</a:t>
            </a:r>
            <a:r>
              <a:rPr sz="2000" b="1" dirty="0">
                <a:latin typeface="Calibri" panose="020F0502020204030204"/>
                <a:cs typeface="Calibri" panose="020F0502020204030204"/>
              </a:rPr>
              <a:t>ISO</a:t>
            </a:r>
            <a:endParaRPr sz="2000">
              <a:latin typeface="Calibri" panose="020F0502020204030204"/>
              <a:cs typeface="Calibri" panose="020F0502020204030204"/>
            </a:endParaRPr>
          </a:p>
          <a:p>
            <a:pPr marL="38100">
              <a:lnSpc>
                <a:spcPct val="100000"/>
              </a:lnSpc>
            </a:pPr>
            <a:r>
              <a:rPr sz="2000" b="1" dirty="0">
                <a:latin typeface="Calibri" panose="020F0502020204030204"/>
                <a:cs typeface="Calibri" panose="020F0502020204030204"/>
              </a:rPr>
              <a:t>14067</a:t>
            </a:r>
            <a:r>
              <a:rPr sz="2000" b="1" dirty="0">
                <a:latin typeface="幼圆" panose="02010509060101010101" charset="-122"/>
                <a:cs typeface="幼圆" panose="02010509060101010101" charset="-122"/>
              </a:rPr>
              <a:t>确</a:t>
            </a:r>
            <a:r>
              <a:rPr sz="2000" b="1" spc="-5" dirty="0">
                <a:latin typeface="幼圆" panose="02010509060101010101" charset="-122"/>
                <a:cs typeface="幼圆" panose="02010509060101010101" charset="-122"/>
              </a:rPr>
              <a:t>定</a:t>
            </a:r>
            <a:r>
              <a:rPr sz="2000" b="1" dirty="0">
                <a:latin typeface="幼圆" panose="02010509060101010101" charset="-122"/>
                <a:cs typeface="幼圆" panose="02010509060101010101" charset="-122"/>
              </a:rPr>
              <a:t>的方</a:t>
            </a:r>
            <a:r>
              <a:rPr sz="2000" b="1" spc="-5" dirty="0">
                <a:latin typeface="幼圆" panose="02010509060101010101" charset="-122"/>
                <a:cs typeface="幼圆" panose="02010509060101010101" charset="-122"/>
              </a:rPr>
              <a:t>法</a:t>
            </a:r>
            <a:r>
              <a:rPr sz="2000" b="1" dirty="0">
                <a:latin typeface="幼圆" panose="02010509060101010101" charset="-122"/>
                <a:cs typeface="幼圆" panose="02010509060101010101" charset="-122"/>
              </a:rPr>
              <a:t>进行处</a:t>
            </a:r>
            <a:r>
              <a:rPr sz="2000" b="1" spc="-5" dirty="0">
                <a:latin typeface="幼圆" panose="02010509060101010101" charset="-122"/>
                <a:cs typeface="幼圆" panose="02010509060101010101" charset="-122"/>
              </a:rPr>
              <a:t>理。</a:t>
            </a:r>
            <a:endParaRPr sz="2000">
              <a:latin typeface="幼圆" panose="02010509060101010101" charset="-122"/>
              <a:cs typeface="幼圆" panose="02010509060101010101" charset="-122"/>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837434" y="809116"/>
            <a:ext cx="6517640" cy="505460"/>
          </a:xfrm>
          <a:prstGeom prst="rect">
            <a:avLst/>
          </a:prstGeom>
        </p:spPr>
        <p:txBody>
          <a:bodyPr vert="horz" wrap="square" lIns="0" tIns="13335" rIns="0" bIns="0" rtlCol="0">
            <a:spAutoFit/>
          </a:bodyPr>
          <a:lstStyle/>
          <a:p>
            <a:pPr marL="12700">
              <a:lnSpc>
                <a:spcPct val="100000"/>
              </a:lnSpc>
              <a:spcBef>
                <a:spcPts val="105"/>
              </a:spcBef>
            </a:pPr>
            <a:r>
              <a:rPr spc="5" dirty="0"/>
              <a:t>组织</a:t>
            </a:r>
            <a:r>
              <a:rPr spc="-5" dirty="0"/>
              <a:t>使用的</a:t>
            </a:r>
            <a:r>
              <a:rPr spc="-10" dirty="0"/>
              <a:t>服</a:t>
            </a:r>
            <a:r>
              <a:rPr spc="-5" dirty="0"/>
              <a:t>务产</a:t>
            </a:r>
            <a:r>
              <a:rPr spc="-10" dirty="0"/>
              <a:t>生</a:t>
            </a:r>
            <a:r>
              <a:rPr spc="-5" dirty="0"/>
              <a:t>的间</a:t>
            </a:r>
            <a:r>
              <a:rPr spc="35" dirty="0"/>
              <a:t>接</a:t>
            </a:r>
            <a:r>
              <a:rPr spc="-10" dirty="0">
                <a:latin typeface="Calibri" panose="020F0502020204030204"/>
                <a:cs typeface="Calibri" panose="020F0502020204030204"/>
              </a:rPr>
              <a:t>GHG</a:t>
            </a:r>
            <a:r>
              <a:rPr dirty="0"/>
              <a:t>排放</a:t>
            </a:r>
            <a:endParaRPr dirty="0"/>
          </a:p>
        </p:txBody>
      </p:sp>
      <p:sp>
        <p:nvSpPr>
          <p:cNvPr id="3" name="object 3"/>
          <p:cNvSpPr/>
          <p:nvPr/>
        </p:nvSpPr>
        <p:spPr>
          <a:xfrm>
            <a:off x="2072640" y="17129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2403144" y="1621663"/>
            <a:ext cx="7414259" cy="936625"/>
          </a:xfrm>
          <a:prstGeom prst="rect">
            <a:avLst/>
          </a:prstGeom>
        </p:spPr>
        <p:txBody>
          <a:bodyPr vert="horz" wrap="square" lIns="0" tIns="13335" rIns="0" bIns="0" rtlCol="0">
            <a:spAutoFit/>
          </a:bodyPr>
          <a:lstStyle/>
          <a:p>
            <a:pPr marL="12700" marR="5080" algn="just">
              <a:lnSpc>
                <a:spcPct val="100000"/>
              </a:lnSpc>
              <a:spcBef>
                <a:spcPts val="105"/>
              </a:spcBef>
            </a:pPr>
            <a:r>
              <a:rPr sz="2000" b="1" spc="15" dirty="0">
                <a:latin typeface="幼圆" panose="02010509060101010101" charset="-122"/>
                <a:cs typeface="幼圆" panose="02010509060101010101" charset="-122"/>
              </a:rPr>
              <a:t>此类</a:t>
            </a:r>
            <a:r>
              <a:rPr sz="2000" b="1" spc="5" dirty="0">
                <a:latin typeface="幼圆" panose="02010509060101010101" charset="-122"/>
                <a:cs typeface="幼圆" panose="02010509060101010101" charset="-122"/>
              </a:rPr>
              <a:t>别是指</a:t>
            </a:r>
            <a:r>
              <a:rPr sz="2000" b="1" spc="-5" dirty="0">
                <a:latin typeface="幼圆" panose="02010509060101010101" charset="-122"/>
                <a:cs typeface="幼圆" panose="02010509060101010101" charset="-122"/>
              </a:rPr>
              <a:t>组</a:t>
            </a:r>
            <a:r>
              <a:rPr sz="2000" b="1" spc="5" dirty="0">
                <a:latin typeface="幼圆" panose="02010509060101010101" charset="-122"/>
                <a:cs typeface="幼圆" panose="02010509060101010101" charset="-122"/>
              </a:rPr>
              <a:t>织边</a:t>
            </a:r>
            <a:r>
              <a:rPr sz="2000" b="1" spc="-5" dirty="0">
                <a:latin typeface="幼圆" panose="02010509060101010101" charset="-122"/>
                <a:cs typeface="幼圆" panose="02010509060101010101" charset="-122"/>
              </a:rPr>
              <a:t>界</a:t>
            </a:r>
            <a:r>
              <a:rPr sz="2000" b="1" spc="5" dirty="0">
                <a:latin typeface="幼圆" panose="02010509060101010101" charset="-122"/>
                <a:cs typeface="幼圆" panose="02010509060101010101" charset="-122"/>
              </a:rPr>
              <a:t>外与组</a:t>
            </a:r>
            <a:r>
              <a:rPr sz="2000" b="1" spc="-5" dirty="0">
                <a:latin typeface="幼圆" panose="02010509060101010101" charset="-122"/>
                <a:cs typeface="幼圆" panose="02010509060101010101" charset="-122"/>
              </a:rPr>
              <a:t>织</a:t>
            </a:r>
            <a:r>
              <a:rPr sz="2000" b="1" spc="5" dirty="0">
                <a:latin typeface="幼圆" panose="02010509060101010101" charset="-122"/>
                <a:cs typeface="幼圆" panose="02010509060101010101" charset="-122"/>
              </a:rPr>
              <a:t>使用</a:t>
            </a:r>
            <a:r>
              <a:rPr sz="2000" b="1" spc="-5" dirty="0">
                <a:latin typeface="幼圆" panose="02010509060101010101" charset="-122"/>
                <a:cs typeface="幼圆" panose="02010509060101010101" charset="-122"/>
              </a:rPr>
              <a:t>的</a:t>
            </a:r>
            <a:r>
              <a:rPr sz="2000" b="1" spc="5" dirty="0">
                <a:latin typeface="幼圆" panose="02010509060101010101" charset="-122"/>
                <a:cs typeface="幼圆" panose="02010509060101010101" charset="-122"/>
              </a:rPr>
              <a:t>服务</a:t>
            </a:r>
            <a:r>
              <a:rPr sz="2000" b="1" spc="-5" dirty="0">
                <a:latin typeface="幼圆" panose="02010509060101010101" charset="-122"/>
                <a:cs typeface="幼圆" panose="02010509060101010101" charset="-122"/>
              </a:rPr>
              <a:t>相</a:t>
            </a:r>
            <a:r>
              <a:rPr sz="2000" b="1" spc="5" dirty="0">
                <a:latin typeface="幼圆" panose="02010509060101010101" charset="-122"/>
                <a:cs typeface="幼圆" panose="02010509060101010101" charset="-122"/>
              </a:rPr>
              <a:t>关</a:t>
            </a:r>
            <a:r>
              <a:rPr sz="2000" b="1" spc="40" dirty="0">
                <a:latin typeface="幼圆" panose="02010509060101010101" charset="-122"/>
                <a:cs typeface="幼圆" panose="02010509060101010101" charset="-122"/>
              </a:rPr>
              <a:t>的</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源产生</a:t>
            </a:r>
            <a:r>
              <a:rPr sz="2000" b="1" spc="-5" dirty="0">
                <a:latin typeface="幼圆" panose="02010509060101010101" charset="-122"/>
                <a:cs typeface="幼圆" panose="02010509060101010101" charset="-122"/>
              </a:rPr>
              <a:t>的</a:t>
            </a:r>
            <a:r>
              <a:rPr sz="2000" b="1" spc="5" dirty="0">
                <a:latin typeface="幼圆" panose="02010509060101010101" charset="-122"/>
                <a:cs typeface="幼圆" panose="02010509060101010101" charset="-122"/>
              </a:rPr>
              <a:t>间</a:t>
            </a:r>
            <a:r>
              <a:rPr sz="2000" b="1" spc="-5" dirty="0">
                <a:latin typeface="幼圆" panose="02010509060101010101" charset="-122"/>
                <a:cs typeface="幼圆" panose="02010509060101010101" charset="-122"/>
              </a:rPr>
              <a:t>接  </a:t>
            </a:r>
            <a:r>
              <a:rPr sz="2000" b="1" spc="-5" dirty="0">
                <a:latin typeface="Calibri" panose="020F0502020204030204"/>
                <a:cs typeface="Calibri" panose="020F0502020204030204"/>
              </a:rPr>
              <a:t>GHG</a:t>
            </a:r>
            <a:r>
              <a:rPr sz="2000" b="1" spc="15" dirty="0">
                <a:latin typeface="幼圆" panose="02010509060101010101" charset="-122"/>
                <a:cs typeface="幼圆" panose="02010509060101010101" charset="-122"/>
              </a:rPr>
              <a:t>排放。</a:t>
            </a:r>
            <a:r>
              <a:rPr sz="2000" b="1" spc="5" dirty="0">
                <a:latin typeface="幼圆" panose="02010509060101010101" charset="-122"/>
                <a:cs typeface="幼圆" panose="02010509060101010101" charset="-122"/>
              </a:rPr>
              <a:t>这</a:t>
            </a:r>
            <a:r>
              <a:rPr sz="2000" b="1" spc="-5" dirty="0">
                <a:latin typeface="幼圆" panose="02010509060101010101" charset="-122"/>
                <a:cs typeface="幼圆" panose="02010509060101010101" charset="-122"/>
              </a:rPr>
              <a:t>些</a:t>
            </a:r>
            <a:r>
              <a:rPr sz="2000" b="1" spc="5" dirty="0">
                <a:latin typeface="幼圆" panose="02010509060101010101" charset="-122"/>
                <a:cs typeface="幼圆" panose="02010509060101010101" charset="-122"/>
              </a:rPr>
              <a:t>排放</a:t>
            </a:r>
            <a:r>
              <a:rPr sz="2000" b="1" spc="-5" dirty="0">
                <a:latin typeface="幼圆" panose="02010509060101010101" charset="-122"/>
                <a:cs typeface="幼圆" panose="02010509060101010101" charset="-122"/>
              </a:rPr>
              <a:t>可</a:t>
            </a:r>
            <a:r>
              <a:rPr sz="2000" b="1" spc="5" dirty="0">
                <a:latin typeface="幼圆" panose="02010509060101010101" charset="-122"/>
                <a:cs typeface="幼圆" panose="02010509060101010101" charset="-122"/>
              </a:rPr>
              <a:t>能涵盖</a:t>
            </a:r>
            <a:r>
              <a:rPr sz="2000" b="1" spc="-5" dirty="0">
                <a:latin typeface="幼圆" panose="02010509060101010101" charset="-122"/>
                <a:cs typeface="幼圆" panose="02010509060101010101" charset="-122"/>
              </a:rPr>
              <a:t>非</a:t>
            </a:r>
            <a:r>
              <a:rPr sz="2000" b="1" spc="5" dirty="0">
                <a:latin typeface="幼圆" panose="02010509060101010101" charset="-122"/>
                <a:cs typeface="幼圆" panose="02010509060101010101" charset="-122"/>
              </a:rPr>
              <a:t>常广</a:t>
            </a:r>
            <a:r>
              <a:rPr sz="2000" b="1" spc="-5" dirty="0">
                <a:latin typeface="幼圆" panose="02010509060101010101" charset="-122"/>
                <a:cs typeface="幼圆" panose="02010509060101010101" charset="-122"/>
              </a:rPr>
              <a:t>泛</a:t>
            </a:r>
            <a:r>
              <a:rPr sz="2000" b="1" spc="5" dirty="0">
                <a:latin typeface="幼圆" panose="02010509060101010101" charset="-122"/>
                <a:cs typeface="幼圆" panose="02010509060101010101" charset="-122"/>
              </a:rPr>
              <a:t>的服</a:t>
            </a:r>
            <a:r>
              <a:rPr sz="2000" b="1" spc="-5" dirty="0">
                <a:latin typeface="幼圆" panose="02010509060101010101" charset="-122"/>
                <a:cs typeface="幼圆" panose="02010509060101010101" charset="-122"/>
              </a:rPr>
              <a:t>务</a:t>
            </a:r>
            <a:r>
              <a:rPr sz="2000" b="1" spc="5" dirty="0">
                <a:latin typeface="幼圆" panose="02010509060101010101" charset="-122"/>
                <a:cs typeface="幼圆" panose="02010509060101010101" charset="-122"/>
              </a:rPr>
              <a:t>和相关</a:t>
            </a:r>
            <a:r>
              <a:rPr sz="2000" b="1" spc="-5" dirty="0">
                <a:latin typeface="幼圆" panose="02010509060101010101" charset="-122"/>
                <a:cs typeface="幼圆" panose="02010509060101010101" charset="-122"/>
              </a:rPr>
              <a:t>过</a:t>
            </a:r>
            <a:r>
              <a:rPr sz="2000" b="1" spc="5" dirty="0">
                <a:latin typeface="幼圆" panose="02010509060101010101" charset="-122"/>
                <a:cs typeface="幼圆" panose="02010509060101010101" charset="-122"/>
              </a:rPr>
              <a:t>程。</a:t>
            </a:r>
            <a:r>
              <a:rPr sz="2000" b="1" spc="-5" dirty="0">
                <a:latin typeface="幼圆" panose="02010509060101010101" charset="-122"/>
                <a:cs typeface="幼圆" panose="02010509060101010101" charset="-122"/>
              </a:rPr>
              <a:t>可</a:t>
            </a:r>
            <a:r>
              <a:rPr sz="2000" b="1" spc="5" dirty="0">
                <a:latin typeface="幼圆" panose="02010509060101010101" charset="-122"/>
                <a:cs typeface="幼圆" panose="02010509060101010101" charset="-122"/>
              </a:rPr>
              <a:t>采</a:t>
            </a:r>
            <a:r>
              <a:rPr sz="2000" b="1" spc="-5" dirty="0">
                <a:latin typeface="幼圆" panose="02010509060101010101" charset="-122"/>
                <a:cs typeface="幼圆" panose="02010509060101010101" charset="-122"/>
              </a:rPr>
              <a:t>用  </a:t>
            </a:r>
            <a:r>
              <a:rPr sz="2000" b="1" spc="5" dirty="0">
                <a:latin typeface="幼圆" panose="02010509060101010101" charset="-122"/>
                <a:cs typeface="幼圆" panose="02010509060101010101" charset="-122"/>
              </a:rPr>
              <a:t>“从摇篮</a:t>
            </a:r>
            <a:r>
              <a:rPr sz="2000" b="1" spc="-5" dirty="0">
                <a:latin typeface="幼圆" panose="02010509060101010101" charset="-122"/>
                <a:cs typeface="幼圆" panose="02010509060101010101" charset="-122"/>
              </a:rPr>
              <a:t>到供</a:t>
            </a:r>
            <a:r>
              <a:rPr sz="2000" b="1" spc="5" dirty="0">
                <a:latin typeface="幼圆" panose="02010509060101010101" charset="-122"/>
                <a:cs typeface="幼圆" panose="02010509060101010101" charset="-122"/>
              </a:rPr>
              <a:t>应商大门</a:t>
            </a:r>
            <a:r>
              <a:rPr sz="2000" b="1" spc="-5" dirty="0">
                <a:latin typeface="幼圆" panose="02010509060101010101" charset="-122"/>
                <a:cs typeface="幼圆" panose="02010509060101010101" charset="-122"/>
              </a:rPr>
              <a:t>”的</a:t>
            </a:r>
            <a:r>
              <a:rPr sz="2000" b="1" spc="5" dirty="0">
                <a:latin typeface="幼圆" panose="02010509060101010101" charset="-122"/>
                <a:cs typeface="幼圆" panose="02010509060101010101" charset="-122"/>
              </a:rPr>
              <a:t>方法计算</a:t>
            </a:r>
            <a:r>
              <a:rPr sz="2000" b="1" spc="-5" dirty="0">
                <a:latin typeface="幼圆" panose="02010509060101010101" charset="-122"/>
                <a:cs typeface="幼圆" panose="02010509060101010101" charset="-122"/>
              </a:rPr>
              <a:t>排放。</a:t>
            </a:r>
            <a:endParaRPr sz="2000">
              <a:latin typeface="幼圆" panose="02010509060101010101" charset="-122"/>
              <a:cs typeface="幼圆" panose="02010509060101010101" charset="-122"/>
            </a:endParaRPr>
          </a:p>
        </p:txBody>
      </p:sp>
      <p:sp>
        <p:nvSpPr>
          <p:cNvPr id="5" name="object 5"/>
          <p:cNvSpPr/>
          <p:nvPr/>
        </p:nvSpPr>
        <p:spPr>
          <a:xfrm>
            <a:off x="2423922" y="2760726"/>
            <a:ext cx="7489190" cy="486409"/>
          </a:xfrm>
          <a:custGeom>
            <a:avLst/>
            <a:gdLst/>
            <a:ahLst/>
            <a:cxnLst/>
            <a:rect l="l" t="t" r="r" b="b"/>
            <a:pathLst>
              <a:path w="7489190" h="486410">
                <a:moveTo>
                  <a:pt x="7407909" y="0"/>
                </a:moveTo>
                <a:lnTo>
                  <a:pt x="81025" y="0"/>
                </a:lnTo>
                <a:lnTo>
                  <a:pt x="49484" y="6373"/>
                </a:lnTo>
                <a:lnTo>
                  <a:pt x="23729" y="23749"/>
                </a:lnTo>
                <a:lnTo>
                  <a:pt x="6366" y="49506"/>
                </a:lnTo>
                <a:lnTo>
                  <a:pt x="0" y="81025"/>
                </a:lnTo>
                <a:lnTo>
                  <a:pt x="0" y="405129"/>
                </a:lnTo>
                <a:lnTo>
                  <a:pt x="6366" y="436649"/>
                </a:lnTo>
                <a:lnTo>
                  <a:pt x="23729" y="462407"/>
                </a:lnTo>
                <a:lnTo>
                  <a:pt x="49484" y="479782"/>
                </a:lnTo>
                <a:lnTo>
                  <a:pt x="81025" y="486156"/>
                </a:lnTo>
                <a:lnTo>
                  <a:pt x="7407909" y="486156"/>
                </a:lnTo>
                <a:lnTo>
                  <a:pt x="7439429" y="479782"/>
                </a:lnTo>
                <a:lnTo>
                  <a:pt x="7465186" y="462407"/>
                </a:lnTo>
                <a:lnTo>
                  <a:pt x="7482562" y="436649"/>
                </a:lnTo>
                <a:lnTo>
                  <a:pt x="7488935" y="405129"/>
                </a:lnTo>
                <a:lnTo>
                  <a:pt x="7488935" y="81025"/>
                </a:lnTo>
                <a:lnTo>
                  <a:pt x="7482562" y="49506"/>
                </a:lnTo>
                <a:lnTo>
                  <a:pt x="7465186" y="23749"/>
                </a:lnTo>
                <a:lnTo>
                  <a:pt x="7439429" y="6373"/>
                </a:lnTo>
                <a:lnTo>
                  <a:pt x="7407909" y="0"/>
                </a:lnTo>
                <a:close/>
              </a:path>
            </a:pathLst>
          </a:custGeom>
          <a:solidFill>
            <a:srgbClr val="4F81BC"/>
          </a:solidFill>
        </p:spPr>
        <p:txBody>
          <a:bodyPr wrap="square" lIns="0" tIns="0" rIns="0" bIns="0" rtlCol="0"/>
          <a:lstStyle/>
          <a:p/>
        </p:txBody>
      </p:sp>
      <p:sp>
        <p:nvSpPr>
          <p:cNvPr id="6" name="object 6"/>
          <p:cNvSpPr/>
          <p:nvPr/>
        </p:nvSpPr>
        <p:spPr>
          <a:xfrm>
            <a:off x="2423922" y="2760726"/>
            <a:ext cx="7489190" cy="486409"/>
          </a:xfrm>
          <a:custGeom>
            <a:avLst/>
            <a:gdLst/>
            <a:ahLst/>
            <a:cxnLst/>
            <a:rect l="l" t="t" r="r" b="b"/>
            <a:pathLst>
              <a:path w="7489190" h="486410">
                <a:moveTo>
                  <a:pt x="0" y="81025"/>
                </a:moveTo>
                <a:lnTo>
                  <a:pt x="6366" y="49506"/>
                </a:lnTo>
                <a:lnTo>
                  <a:pt x="23729" y="23749"/>
                </a:lnTo>
                <a:lnTo>
                  <a:pt x="49484" y="6373"/>
                </a:lnTo>
                <a:lnTo>
                  <a:pt x="81025" y="0"/>
                </a:lnTo>
                <a:lnTo>
                  <a:pt x="7407909" y="0"/>
                </a:lnTo>
                <a:lnTo>
                  <a:pt x="7439429" y="6373"/>
                </a:lnTo>
                <a:lnTo>
                  <a:pt x="7465186" y="23749"/>
                </a:lnTo>
                <a:lnTo>
                  <a:pt x="7482562" y="49506"/>
                </a:lnTo>
                <a:lnTo>
                  <a:pt x="7488935" y="81025"/>
                </a:lnTo>
                <a:lnTo>
                  <a:pt x="7488935" y="405129"/>
                </a:lnTo>
                <a:lnTo>
                  <a:pt x="7482562" y="436649"/>
                </a:lnTo>
                <a:lnTo>
                  <a:pt x="7465186" y="462406"/>
                </a:lnTo>
                <a:lnTo>
                  <a:pt x="7439429" y="479782"/>
                </a:lnTo>
                <a:lnTo>
                  <a:pt x="7407909" y="486156"/>
                </a:lnTo>
                <a:lnTo>
                  <a:pt x="81025" y="486156"/>
                </a:lnTo>
                <a:lnTo>
                  <a:pt x="49484" y="479782"/>
                </a:lnTo>
                <a:lnTo>
                  <a:pt x="23729" y="462407"/>
                </a:lnTo>
                <a:lnTo>
                  <a:pt x="6366" y="436649"/>
                </a:lnTo>
                <a:lnTo>
                  <a:pt x="0" y="405129"/>
                </a:lnTo>
                <a:lnTo>
                  <a:pt x="0" y="81025"/>
                </a:lnTo>
                <a:close/>
              </a:path>
            </a:pathLst>
          </a:custGeom>
          <a:ln w="25399">
            <a:solidFill>
              <a:srgbClr val="FFFFFF"/>
            </a:solidFill>
          </a:ln>
        </p:spPr>
        <p:txBody>
          <a:bodyPr wrap="square" lIns="0" tIns="0" rIns="0" bIns="0" rtlCol="0"/>
          <a:lstStyle/>
          <a:p/>
        </p:txBody>
      </p:sp>
      <p:sp>
        <p:nvSpPr>
          <p:cNvPr id="7" name="object 7"/>
          <p:cNvSpPr/>
          <p:nvPr/>
        </p:nvSpPr>
        <p:spPr>
          <a:xfrm>
            <a:off x="2423922" y="4162805"/>
            <a:ext cx="7489190" cy="486409"/>
          </a:xfrm>
          <a:custGeom>
            <a:avLst/>
            <a:gdLst/>
            <a:ahLst/>
            <a:cxnLst/>
            <a:rect l="l" t="t" r="r" b="b"/>
            <a:pathLst>
              <a:path w="7489190" h="486410">
                <a:moveTo>
                  <a:pt x="7407909" y="0"/>
                </a:moveTo>
                <a:lnTo>
                  <a:pt x="81025" y="0"/>
                </a:lnTo>
                <a:lnTo>
                  <a:pt x="49484" y="6373"/>
                </a:lnTo>
                <a:lnTo>
                  <a:pt x="23729" y="23749"/>
                </a:lnTo>
                <a:lnTo>
                  <a:pt x="6366" y="49506"/>
                </a:lnTo>
                <a:lnTo>
                  <a:pt x="0" y="81026"/>
                </a:lnTo>
                <a:lnTo>
                  <a:pt x="0" y="405130"/>
                </a:lnTo>
                <a:lnTo>
                  <a:pt x="6366" y="436649"/>
                </a:lnTo>
                <a:lnTo>
                  <a:pt x="23729" y="462407"/>
                </a:lnTo>
                <a:lnTo>
                  <a:pt x="49484" y="479782"/>
                </a:lnTo>
                <a:lnTo>
                  <a:pt x="81025" y="486156"/>
                </a:lnTo>
                <a:lnTo>
                  <a:pt x="7407909" y="486156"/>
                </a:lnTo>
                <a:lnTo>
                  <a:pt x="7439429" y="479782"/>
                </a:lnTo>
                <a:lnTo>
                  <a:pt x="7465186" y="462407"/>
                </a:lnTo>
                <a:lnTo>
                  <a:pt x="7482562" y="436649"/>
                </a:lnTo>
                <a:lnTo>
                  <a:pt x="7488935" y="405130"/>
                </a:lnTo>
                <a:lnTo>
                  <a:pt x="7488935" y="81026"/>
                </a:lnTo>
                <a:lnTo>
                  <a:pt x="7482562" y="49506"/>
                </a:lnTo>
                <a:lnTo>
                  <a:pt x="7465186" y="23749"/>
                </a:lnTo>
                <a:lnTo>
                  <a:pt x="7439429" y="6373"/>
                </a:lnTo>
                <a:lnTo>
                  <a:pt x="7407909" y="0"/>
                </a:lnTo>
                <a:close/>
              </a:path>
            </a:pathLst>
          </a:custGeom>
          <a:solidFill>
            <a:srgbClr val="4F81BC"/>
          </a:solidFill>
        </p:spPr>
        <p:txBody>
          <a:bodyPr wrap="square" lIns="0" tIns="0" rIns="0" bIns="0" rtlCol="0"/>
          <a:lstStyle/>
          <a:p/>
        </p:txBody>
      </p:sp>
      <p:sp>
        <p:nvSpPr>
          <p:cNvPr id="8" name="object 8"/>
          <p:cNvSpPr/>
          <p:nvPr/>
        </p:nvSpPr>
        <p:spPr>
          <a:xfrm>
            <a:off x="2423922" y="4162805"/>
            <a:ext cx="7489190" cy="486409"/>
          </a:xfrm>
          <a:custGeom>
            <a:avLst/>
            <a:gdLst/>
            <a:ahLst/>
            <a:cxnLst/>
            <a:rect l="l" t="t" r="r" b="b"/>
            <a:pathLst>
              <a:path w="7489190" h="486410">
                <a:moveTo>
                  <a:pt x="0" y="81026"/>
                </a:moveTo>
                <a:lnTo>
                  <a:pt x="6366" y="49506"/>
                </a:lnTo>
                <a:lnTo>
                  <a:pt x="23729" y="23749"/>
                </a:lnTo>
                <a:lnTo>
                  <a:pt x="49484" y="6373"/>
                </a:lnTo>
                <a:lnTo>
                  <a:pt x="81025" y="0"/>
                </a:lnTo>
                <a:lnTo>
                  <a:pt x="7407909" y="0"/>
                </a:lnTo>
                <a:lnTo>
                  <a:pt x="7439429" y="6373"/>
                </a:lnTo>
                <a:lnTo>
                  <a:pt x="7465186" y="23749"/>
                </a:lnTo>
                <a:lnTo>
                  <a:pt x="7482562" y="49506"/>
                </a:lnTo>
                <a:lnTo>
                  <a:pt x="7488935" y="81026"/>
                </a:lnTo>
                <a:lnTo>
                  <a:pt x="7488935" y="405130"/>
                </a:lnTo>
                <a:lnTo>
                  <a:pt x="7482562" y="436649"/>
                </a:lnTo>
                <a:lnTo>
                  <a:pt x="7465186" y="462407"/>
                </a:lnTo>
                <a:lnTo>
                  <a:pt x="7439429" y="479782"/>
                </a:lnTo>
                <a:lnTo>
                  <a:pt x="7407909" y="486156"/>
                </a:lnTo>
                <a:lnTo>
                  <a:pt x="81025" y="486156"/>
                </a:lnTo>
                <a:lnTo>
                  <a:pt x="49484" y="479782"/>
                </a:lnTo>
                <a:lnTo>
                  <a:pt x="23729" y="462407"/>
                </a:lnTo>
                <a:lnTo>
                  <a:pt x="6366" y="436649"/>
                </a:lnTo>
                <a:lnTo>
                  <a:pt x="0" y="405130"/>
                </a:lnTo>
                <a:lnTo>
                  <a:pt x="0" y="81026"/>
                </a:lnTo>
                <a:close/>
              </a:path>
            </a:pathLst>
          </a:custGeom>
          <a:ln w="25399">
            <a:solidFill>
              <a:srgbClr val="FFFFFF"/>
            </a:solidFill>
          </a:ln>
        </p:spPr>
        <p:txBody>
          <a:bodyPr wrap="square" lIns="0" tIns="0" rIns="0" bIns="0" rtlCol="0"/>
          <a:lstStyle/>
          <a:p/>
        </p:txBody>
      </p:sp>
      <p:sp>
        <p:nvSpPr>
          <p:cNvPr id="9" name="object 9"/>
          <p:cNvSpPr/>
          <p:nvPr/>
        </p:nvSpPr>
        <p:spPr>
          <a:xfrm>
            <a:off x="2423922" y="5618226"/>
            <a:ext cx="7489190" cy="486409"/>
          </a:xfrm>
          <a:custGeom>
            <a:avLst/>
            <a:gdLst/>
            <a:ahLst/>
            <a:cxnLst/>
            <a:rect l="l" t="t" r="r" b="b"/>
            <a:pathLst>
              <a:path w="7489190" h="486410">
                <a:moveTo>
                  <a:pt x="7407909" y="0"/>
                </a:moveTo>
                <a:lnTo>
                  <a:pt x="81025" y="0"/>
                </a:lnTo>
                <a:lnTo>
                  <a:pt x="49484" y="6366"/>
                </a:lnTo>
                <a:lnTo>
                  <a:pt x="23729" y="23729"/>
                </a:lnTo>
                <a:lnTo>
                  <a:pt x="6366" y="49484"/>
                </a:lnTo>
                <a:lnTo>
                  <a:pt x="0" y="81026"/>
                </a:lnTo>
                <a:lnTo>
                  <a:pt x="0" y="405130"/>
                </a:lnTo>
                <a:lnTo>
                  <a:pt x="6366" y="436671"/>
                </a:lnTo>
                <a:lnTo>
                  <a:pt x="23729" y="462426"/>
                </a:lnTo>
                <a:lnTo>
                  <a:pt x="49484" y="479789"/>
                </a:lnTo>
                <a:lnTo>
                  <a:pt x="81025" y="486156"/>
                </a:lnTo>
                <a:lnTo>
                  <a:pt x="7407909" y="486156"/>
                </a:lnTo>
                <a:lnTo>
                  <a:pt x="7439429" y="479789"/>
                </a:lnTo>
                <a:lnTo>
                  <a:pt x="7465186" y="462426"/>
                </a:lnTo>
                <a:lnTo>
                  <a:pt x="7482562" y="436671"/>
                </a:lnTo>
                <a:lnTo>
                  <a:pt x="7488935" y="405130"/>
                </a:lnTo>
                <a:lnTo>
                  <a:pt x="7488935" y="81026"/>
                </a:lnTo>
                <a:lnTo>
                  <a:pt x="7482562" y="49484"/>
                </a:lnTo>
                <a:lnTo>
                  <a:pt x="7465186" y="23729"/>
                </a:lnTo>
                <a:lnTo>
                  <a:pt x="7439429" y="6366"/>
                </a:lnTo>
                <a:lnTo>
                  <a:pt x="7407909" y="0"/>
                </a:lnTo>
                <a:close/>
              </a:path>
            </a:pathLst>
          </a:custGeom>
          <a:solidFill>
            <a:srgbClr val="4F81BC"/>
          </a:solidFill>
        </p:spPr>
        <p:txBody>
          <a:bodyPr wrap="square" lIns="0" tIns="0" rIns="0" bIns="0" rtlCol="0"/>
          <a:lstStyle/>
          <a:p/>
        </p:txBody>
      </p:sp>
      <p:sp>
        <p:nvSpPr>
          <p:cNvPr id="10" name="object 10"/>
          <p:cNvSpPr/>
          <p:nvPr/>
        </p:nvSpPr>
        <p:spPr>
          <a:xfrm>
            <a:off x="2423922" y="5618226"/>
            <a:ext cx="7489190" cy="486409"/>
          </a:xfrm>
          <a:custGeom>
            <a:avLst/>
            <a:gdLst/>
            <a:ahLst/>
            <a:cxnLst/>
            <a:rect l="l" t="t" r="r" b="b"/>
            <a:pathLst>
              <a:path w="7489190" h="486410">
                <a:moveTo>
                  <a:pt x="0" y="81026"/>
                </a:moveTo>
                <a:lnTo>
                  <a:pt x="6366" y="49484"/>
                </a:lnTo>
                <a:lnTo>
                  <a:pt x="23729" y="23729"/>
                </a:lnTo>
                <a:lnTo>
                  <a:pt x="49484" y="6366"/>
                </a:lnTo>
                <a:lnTo>
                  <a:pt x="81025" y="0"/>
                </a:lnTo>
                <a:lnTo>
                  <a:pt x="7407909" y="0"/>
                </a:lnTo>
                <a:lnTo>
                  <a:pt x="7439429" y="6366"/>
                </a:lnTo>
                <a:lnTo>
                  <a:pt x="7465186" y="23729"/>
                </a:lnTo>
                <a:lnTo>
                  <a:pt x="7482562" y="49484"/>
                </a:lnTo>
                <a:lnTo>
                  <a:pt x="7488935" y="81026"/>
                </a:lnTo>
                <a:lnTo>
                  <a:pt x="7488935" y="405130"/>
                </a:lnTo>
                <a:lnTo>
                  <a:pt x="7482562" y="436671"/>
                </a:lnTo>
                <a:lnTo>
                  <a:pt x="7465186" y="462426"/>
                </a:lnTo>
                <a:lnTo>
                  <a:pt x="7439429" y="479789"/>
                </a:lnTo>
                <a:lnTo>
                  <a:pt x="7407909" y="486156"/>
                </a:lnTo>
                <a:lnTo>
                  <a:pt x="81025" y="486156"/>
                </a:lnTo>
                <a:lnTo>
                  <a:pt x="49484" y="479789"/>
                </a:lnTo>
                <a:lnTo>
                  <a:pt x="23729" y="462426"/>
                </a:lnTo>
                <a:lnTo>
                  <a:pt x="6366" y="436671"/>
                </a:lnTo>
                <a:lnTo>
                  <a:pt x="0" y="405130"/>
                </a:lnTo>
                <a:lnTo>
                  <a:pt x="0" y="81026"/>
                </a:lnTo>
                <a:close/>
              </a:path>
            </a:pathLst>
          </a:custGeom>
          <a:ln w="25399">
            <a:solidFill>
              <a:srgbClr val="FFFFFF"/>
            </a:solidFill>
          </a:ln>
        </p:spPr>
        <p:txBody>
          <a:bodyPr wrap="square" lIns="0" tIns="0" rIns="0" bIns="0" rtlCol="0"/>
          <a:lstStyle/>
          <a:p/>
        </p:txBody>
      </p:sp>
      <p:sp>
        <p:nvSpPr>
          <p:cNvPr id="11" name="object 11"/>
          <p:cNvSpPr txBox="1"/>
          <p:nvPr/>
        </p:nvSpPr>
        <p:spPr>
          <a:xfrm>
            <a:off x="2437383" y="2865882"/>
            <a:ext cx="7366000" cy="3127375"/>
          </a:xfrm>
          <a:prstGeom prst="rect">
            <a:avLst/>
          </a:prstGeom>
        </p:spPr>
        <p:txBody>
          <a:bodyPr vert="horz" wrap="square" lIns="0" tIns="13335" rIns="0" bIns="0" rtlCol="0">
            <a:spAutoFit/>
          </a:bodyPr>
          <a:lstStyle/>
          <a:p>
            <a:pPr marL="63500">
              <a:lnSpc>
                <a:spcPct val="100000"/>
              </a:lnSpc>
              <a:spcBef>
                <a:spcPts val="105"/>
              </a:spcBef>
            </a:pPr>
            <a:r>
              <a:rPr sz="1400" dirty="0">
                <a:solidFill>
                  <a:srgbClr val="FFFFFF"/>
                </a:solidFill>
                <a:latin typeface="宋体" panose="02010600030101010101" pitchFamily="2" charset="-122"/>
                <a:cs typeface="宋体" panose="02010600030101010101" pitchFamily="2" charset="-122"/>
              </a:rPr>
              <a:t>固体和液体废物的排放</a:t>
            </a:r>
            <a:r>
              <a:rPr sz="1400" spc="-15" dirty="0">
                <a:solidFill>
                  <a:srgbClr val="FFFFFF"/>
                </a:solidFill>
                <a:latin typeface="宋体" panose="02010600030101010101" pitchFamily="2" charset="-122"/>
                <a:cs typeface="宋体" panose="02010600030101010101" pitchFamily="2" charset="-122"/>
              </a:rPr>
              <a:t>取</a:t>
            </a:r>
            <a:r>
              <a:rPr sz="1400" dirty="0">
                <a:solidFill>
                  <a:srgbClr val="FFFFFF"/>
                </a:solidFill>
                <a:latin typeface="宋体" panose="02010600030101010101" pitchFamily="2" charset="-122"/>
                <a:cs typeface="宋体" panose="02010600030101010101" pitchFamily="2" charset="-122"/>
              </a:rPr>
              <a:t>决于</a:t>
            </a:r>
            <a:r>
              <a:rPr sz="1400" spc="-15" dirty="0">
                <a:solidFill>
                  <a:srgbClr val="FFFFFF"/>
                </a:solidFill>
                <a:latin typeface="宋体" panose="02010600030101010101" pitchFamily="2" charset="-122"/>
                <a:cs typeface="宋体" panose="02010600030101010101" pitchFamily="2" charset="-122"/>
              </a:rPr>
              <a:t>废</a:t>
            </a:r>
            <a:r>
              <a:rPr sz="1400" dirty="0">
                <a:solidFill>
                  <a:srgbClr val="FFFFFF"/>
                </a:solidFill>
                <a:latin typeface="宋体" panose="02010600030101010101" pitchFamily="2" charset="-122"/>
                <a:cs typeface="宋体" panose="02010600030101010101" pitchFamily="2" charset="-122"/>
              </a:rPr>
              <a:t>物的</a:t>
            </a:r>
            <a:r>
              <a:rPr sz="1400" spc="-15" dirty="0">
                <a:solidFill>
                  <a:srgbClr val="FFFFFF"/>
                </a:solidFill>
                <a:latin typeface="宋体" panose="02010600030101010101" pitchFamily="2" charset="-122"/>
                <a:cs typeface="宋体" panose="02010600030101010101" pitchFamily="2" charset="-122"/>
              </a:rPr>
              <a:t>特</a:t>
            </a:r>
            <a:r>
              <a:rPr sz="1400" dirty="0">
                <a:solidFill>
                  <a:srgbClr val="FFFFFF"/>
                </a:solidFill>
                <a:latin typeface="宋体" panose="02010600030101010101" pitchFamily="2" charset="-122"/>
                <a:cs typeface="宋体" panose="02010600030101010101" pitchFamily="2" charset="-122"/>
              </a:rPr>
              <a:t>性及</a:t>
            </a:r>
            <a:r>
              <a:rPr sz="1400" spc="-15" dirty="0">
                <a:solidFill>
                  <a:srgbClr val="FFFFFF"/>
                </a:solidFill>
                <a:latin typeface="宋体" panose="02010600030101010101" pitchFamily="2" charset="-122"/>
                <a:cs typeface="宋体" panose="02010600030101010101" pitchFamily="2" charset="-122"/>
              </a:rPr>
              <a:t>其</a:t>
            </a:r>
            <a:r>
              <a:rPr sz="1400" dirty="0">
                <a:solidFill>
                  <a:srgbClr val="FFFFFF"/>
                </a:solidFill>
                <a:latin typeface="宋体" panose="02010600030101010101" pitchFamily="2" charset="-122"/>
                <a:cs typeface="宋体" panose="02010600030101010101" pitchFamily="2" charset="-122"/>
              </a:rPr>
              <a:t>处置</a:t>
            </a:r>
            <a:r>
              <a:rPr sz="1400" spc="-15" dirty="0">
                <a:solidFill>
                  <a:srgbClr val="FFFFFF"/>
                </a:solidFill>
                <a:latin typeface="宋体" panose="02010600030101010101" pitchFamily="2" charset="-122"/>
                <a:cs typeface="宋体" panose="02010600030101010101" pitchFamily="2" charset="-122"/>
              </a:rPr>
              <a:t>方</a:t>
            </a:r>
            <a:r>
              <a:rPr sz="1400" dirty="0">
                <a:solidFill>
                  <a:srgbClr val="FFFFFF"/>
                </a:solidFill>
                <a:latin typeface="宋体" panose="02010600030101010101" pitchFamily="2" charset="-122"/>
                <a:cs typeface="宋体" panose="02010600030101010101" pitchFamily="2" charset="-122"/>
              </a:rPr>
              <a:t>式。</a:t>
            </a:r>
            <a:endParaRPr sz="1400">
              <a:latin typeface="宋体" panose="02010600030101010101" pitchFamily="2" charset="-122"/>
              <a:cs typeface="宋体" panose="02010600030101010101" pitchFamily="2" charset="-122"/>
            </a:endParaRPr>
          </a:p>
          <a:p>
            <a:pPr>
              <a:lnSpc>
                <a:spcPct val="100000"/>
              </a:lnSpc>
              <a:spcBef>
                <a:spcPts val="25"/>
              </a:spcBef>
            </a:pPr>
            <a:endParaRPr sz="1100">
              <a:latin typeface="Times New Roman" panose="02020603050405020304"/>
              <a:cs typeface="Times New Roman" panose="02020603050405020304"/>
            </a:endParaRPr>
          </a:p>
          <a:p>
            <a:pPr marL="337820" marR="233680" indent="-114300">
              <a:lnSpc>
                <a:spcPts val="1630"/>
              </a:lnSpc>
            </a:pPr>
            <a:r>
              <a:rPr sz="1400" spc="-10" dirty="0">
                <a:latin typeface="Calibri" panose="020F0502020204030204"/>
                <a:cs typeface="Calibri" panose="020F0502020204030204"/>
              </a:rPr>
              <a:t>a)</a:t>
            </a:r>
            <a:r>
              <a:rPr sz="1400" dirty="0">
                <a:latin typeface="宋体" panose="02010600030101010101" pitchFamily="2" charset="-122"/>
                <a:cs typeface="宋体" panose="02010600030101010101" pitchFamily="2" charset="-122"/>
              </a:rPr>
              <a:t>典型的处置方式是填埋</a:t>
            </a:r>
            <a:r>
              <a:rPr sz="1400" spc="-15" dirty="0">
                <a:latin typeface="宋体" panose="02010600030101010101" pitchFamily="2" charset="-122"/>
                <a:cs typeface="宋体" panose="02010600030101010101" pitchFamily="2" charset="-122"/>
              </a:rPr>
              <a:t>、</a:t>
            </a:r>
            <a:r>
              <a:rPr sz="1400" dirty="0">
                <a:latin typeface="宋体" panose="02010600030101010101" pitchFamily="2" charset="-122"/>
                <a:cs typeface="宋体" panose="02010600030101010101" pitchFamily="2" charset="-122"/>
              </a:rPr>
              <a:t>焚烧</a:t>
            </a:r>
            <a:r>
              <a:rPr sz="1400" spc="-15" dirty="0">
                <a:latin typeface="宋体" panose="02010600030101010101" pitchFamily="2" charset="-122"/>
                <a:cs typeface="宋体" panose="02010600030101010101" pitchFamily="2" charset="-122"/>
              </a:rPr>
              <a:t>、</a:t>
            </a:r>
            <a:r>
              <a:rPr sz="1400" dirty="0">
                <a:latin typeface="宋体" panose="02010600030101010101" pitchFamily="2" charset="-122"/>
                <a:cs typeface="宋体" panose="02010600030101010101" pitchFamily="2" charset="-122"/>
              </a:rPr>
              <a:t>生物</a:t>
            </a:r>
            <a:r>
              <a:rPr sz="1400" spc="-15" dirty="0">
                <a:latin typeface="宋体" panose="02010600030101010101" pitchFamily="2" charset="-122"/>
                <a:cs typeface="宋体" panose="02010600030101010101" pitchFamily="2" charset="-122"/>
              </a:rPr>
              <a:t>处</a:t>
            </a:r>
            <a:r>
              <a:rPr sz="1400" dirty="0">
                <a:latin typeface="宋体" panose="02010600030101010101" pitchFamily="2" charset="-122"/>
                <a:cs typeface="宋体" panose="02010600030101010101" pitchFamily="2" charset="-122"/>
              </a:rPr>
              <a:t>理或</a:t>
            </a:r>
            <a:r>
              <a:rPr sz="1400" spc="-15" dirty="0">
                <a:latin typeface="宋体" panose="02010600030101010101" pitchFamily="2" charset="-122"/>
                <a:cs typeface="宋体" panose="02010600030101010101" pitchFamily="2" charset="-122"/>
              </a:rPr>
              <a:t>回</a:t>
            </a:r>
            <a:r>
              <a:rPr sz="1400" dirty="0">
                <a:latin typeface="宋体" panose="02010600030101010101" pitchFamily="2" charset="-122"/>
                <a:cs typeface="宋体" panose="02010600030101010101" pitchFamily="2" charset="-122"/>
              </a:rPr>
              <a:t>收处</a:t>
            </a:r>
            <a:r>
              <a:rPr sz="1400" spc="-15" dirty="0">
                <a:latin typeface="宋体" panose="02010600030101010101" pitchFamily="2" charset="-122"/>
                <a:cs typeface="宋体" panose="02010600030101010101" pitchFamily="2" charset="-122"/>
              </a:rPr>
              <a:t>理</a:t>
            </a:r>
            <a:r>
              <a:rPr sz="1400" dirty="0">
                <a:latin typeface="宋体" panose="02010600030101010101" pitchFamily="2" charset="-122"/>
                <a:cs typeface="宋体" panose="02010600030101010101" pitchFamily="2" charset="-122"/>
              </a:rPr>
              <a:t>。焚</a:t>
            </a:r>
            <a:r>
              <a:rPr sz="1400" spc="-15" dirty="0">
                <a:latin typeface="宋体" panose="02010600030101010101" pitchFamily="2" charset="-122"/>
                <a:cs typeface="宋体" panose="02010600030101010101" pitchFamily="2" charset="-122"/>
              </a:rPr>
              <a:t>烧</a:t>
            </a:r>
            <a:r>
              <a:rPr sz="1400" dirty="0">
                <a:latin typeface="宋体" panose="02010600030101010101" pitchFamily="2" charset="-122"/>
                <a:cs typeface="宋体" panose="02010600030101010101" pitchFamily="2" charset="-122"/>
              </a:rPr>
              <a:t>或生</a:t>
            </a:r>
            <a:r>
              <a:rPr sz="1400" spc="-15" dirty="0">
                <a:latin typeface="宋体" panose="02010600030101010101" pitchFamily="2" charset="-122"/>
                <a:cs typeface="宋体" panose="02010600030101010101" pitchFamily="2" charset="-122"/>
              </a:rPr>
              <a:t>物</a:t>
            </a:r>
            <a:r>
              <a:rPr sz="1400" dirty="0">
                <a:latin typeface="宋体" panose="02010600030101010101" pitchFamily="2" charset="-122"/>
                <a:cs typeface="宋体" panose="02010600030101010101" pitchFamily="2" charset="-122"/>
              </a:rPr>
              <a:t>处理</a:t>
            </a:r>
            <a:r>
              <a:rPr sz="1400" spc="-15" dirty="0">
                <a:latin typeface="宋体" panose="02010600030101010101" pitchFamily="2" charset="-122"/>
                <a:cs typeface="宋体" panose="02010600030101010101" pitchFamily="2" charset="-122"/>
              </a:rPr>
              <a:t>过</a:t>
            </a:r>
            <a:r>
              <a:rPr sz="1400" dirty="0">
                <a:latin typeface="宋体" panose="02010600030101010101" pitchFamily="2" charset="-122"/>
                <a:cs typeface="宋体" panose="02010600030101010101" pitchFamily="2" charset="-122"/>
              </a:rPr>
              <a:t>程中</a:t>
            </a:r>
            <a:r>
              <a:rPr sz="1400" spc="-15" dirty="0">
                <a:latin typeface="宋体" panose="02010600030101010101" pitchFamily="2" charset="-122"/>
                <a:cs typeface="宋体" panose="02010600030101010101" pitchFamily="2" charset="-122"/>
              </a:rPr>
              <a:t>主</a:t>
            </a:r>
            <a:r>
              <a:rPr sz="1400" dirty="0">
                <a:latin typeface="宋体" panose="02010600030101010101" pitchFamily="2" charset="-122"/>
                <a:cs typeface="宋体" panose="02010600030101010101" pitchFamily="2" charset="-122"/>
              </a:rPr>
              <a:t>要产生 </a:t>
            </a:r>
            <a:r>
              <a:rPr sz="1400" spc="-5" dirty="0">
                <a:latin typeface="Calibri" panose="020F0502020204030204"/>
                <a:cs typeface="Calibri" panose="020F0502020204030204"/>
              </a:rPr>
              <a:t>CO</a:t>
            </a:r>
            <a:r>
              <a:rPr sz="1350" spc="-7" baseline="-22000" dirty="0">
                <a:latin typeface="Calibri" panose="020F0502020204030204"/>
                <a:cs typeface="Calibri" panose="020F0502020204030204"/>
              </a:rPr>
              <a:t>2</a:t>
            </a:r>
            <a:r>
              <a:rPr sz="1400" dirty="0">
                <a:latin typeface="宋体" panose="02010600030101010101" pitchFamily="2" charset="-122"/>
                <a:cs typeface="宋体" panose="02010600030101010101" pitchFamily="2" charset="-122"/>
              </a:rPr>
              <a:t>和</a:t>
            </a:r>
            <a:r>
              <a:rPr sz="1400" spc="5" dirty="0">
                <a:latin typeface="Calibri" panose="020F0502020204030204"/>
                <a:cs typeface="Calibri" panose="020F0502020204030204"/>
              </a:rPr>
              <a:t>CH</a:t>
            </a:r>
            <a:r>
              <a:rPr sz="1350" spc="7" baseline="-22000" dirty="0">
                <a:latin typeface="Calibri" panose="020F0502020204030204"/>
                <a:cs typeface="Calibri" panose="020F0502020204030204"/>
              </a:rPr>
              <a:t>4</a:t>
            </a:r>
            <a:r>
              <a:rPr sz="1400" spc="5" dirty="0">
                <a:latin typeface="宋体" panose="02010600030101010101" pitchFamily="2" charset="-122"/>
                <a:cs typeface="宋体" panose="02010600030101010101" pitchFamily="2" charset="-122"/>
              </a:rPr>
              <a:t>，</a:t>
            </a:r>
            <a:r>
              <a:rPr sz="1400" dirty="0">
                <a:latin typeface="宋体" panose="02010600030101010101" pitchFamily="2" charset="-122"/>
                <a:cs typeface="宋体" panose="02010600030101010101" pitchFamily="2" charset="-122"/>
              </a:rPr>
              <a:t>其次是</a:t>
            </a:r>
            <a:r>
              <a:rPr sz="1400" dirty="0">
                <a:latin typeface="Calibri" panose="020F0502020204030204"/>
                <a:cs typeface="Calibri" panose="020F0502020204030204"/>
              </a:rPr>
              <a:t>N</a:t>
            </a:r>
            <a:r>
              <a:rPr sz="1350" baseline="-22000" dirty="0">
                <a:latin typeface="Calibri" panose="020F0502020204030204"/>
                <a:cs typeface="Calibri" panose="020F0502020204030204"/>
              </a:rPr>
              <a:t>2</a:t>
            </a:r>
            <a:r>
              <a:rPr sz="1400" dirty="0">
                <a:latin typeface="Calibri" panose="020F0502020204030204"/>
                <a:cs typeface="Calibri" panose="020F0502020204030204"/>
              </a:rPr>
              <a:t>O</a:t>
            </a:r>
            <a:r>
              <a:rPr sz="1400" dirty="0">
                <a:latin typeface="宋体" panose="02010600030101010101" pitchFamily="2" charset="-122"/>
                <a:cs typeface="宋体" panose="02010600030101010101" pitchFamily="2" charset="-122"/>
              </a:rPr>
              <a:t>。</a:t>
            </a:r>
            <a:endParaRPr sz="1400">
              <a:latin typeface="宋体" panose="02010600030101010101" pitchFamily="2" charset="-122"/>
              <a:cs typeface="宋体" panose="02010600030101010101" pitchFamily="2" charset="-122"/>
            </a:endParaRPr>
          </a:p>
          <a:p>
            <a:pPr marL="337820" indent="-203835">
              <a:lnSpc>
                <a:spcPts val="1655"/>
              </a:lnSpc>
              <a:spcBef>
                <a:spcPts val="280"/>
              </a:spcBef>
              <a:buFont typeface="Calibri" panose="020F0502020204030204"/>
              <a:buChar char="•"/>
              <a:tabLst>
                <a:tab pos="338455" algn="l"/>
              </a:tabLst>
            </a:pPr>
            <a:r>
              <a:rPr sz="1400" dirty="0">
                <a:latin typeface="宋体" panose="02010600030101010101" pitchFamily="2" charset="-122"/>
                <a:cs typeface="宋体" panose="02010600030101010101" pitchFamily="2" charset="-122"/>
              </a:rPr>
              <a:t>废物运输（从组织到处</a:t>
            </a:r>
            <a:r>
              <a:rPr sz="1400" spc="-15" dirty="0">
                <a:latin typeface="宋体" panose="02010600030101010101" pitchFamily="2" charset="-122"/>
                <a:cs typeface="宋体" panose="02010600030101010101" pitchFamily="2" charset="-122"/>
              </a:rPr>
              <a:t>置</a:t>
            </a:r>
            <a:r>
              <a:rPr sz="1400" dirty="0">
                <a:latin typeface="宋体" panose="02010600030101010101" pitchFamily="2" charset="-122"/>
                <a:cs typeface="宋体" panose="02010600030101010101" pitchFamily="2" charset="-122"/>
              </a:rPr>
              <a:t>设施</a:t>
            </a:r>
            <a:r>
              <a:rPr sz="1400" spc="-15" dirty="0">
                <a:latin typeface="宋体" panose="02010600030101010101" pitchFamily="2" charset="-122"/>
                <a:cs typeface="宋体" panose="02010600030101010101" pitchFamily="2" charset="-122"/>
              </a:rPr>
              <a:t>）</a:t>
            </a:r>
            <a:r>
              <a:rPr sz="1400" dirty="0">
                <a:latin typeface="宋体" panose="02010600030101010101" pitchFamily="2" charset="-122"/>
                <a:cs typeface="宋体" panose="02010600030101010101" pitchFamily="2" charset="-122"/>
              </a:rPr>
              <a:t>产生</a:t>
            </a:r>
            <a:r>
              <a:rPr sz="1400" spc="-15" dirty="0">
                <a:latin typeface="宋体" panose="02010600030101010101" pitchFamily="2" charset="-122"/>
                <a:cs typeface="宋体" panose="02010600030101010101" pitchFamily="2" charset="-122"/>
              </a:rPr>
              <a:t>的</a:t>
            </a:r>
            <a:r>
              <a:rPr sz="1400" dirty="0">
                <a:latin typeface="宋体" panose="02010600030101010101" pitchFamily="2" charset="-122"/>
                <a:cs typeface="宋体" panose="02010600030101010101" pitchFamily="2" charset="-122"/>
              </a:rPr>
              <a:t>排放</a:t>
            </a:r>
            <a:r>
              <a:rPr sz="1400" spc="-15" dirty="0">
                <a:latin typeface="宋体" panose="02010600030101010101" pitchFamily="2" charset="-122"/>
                <a:cs typeface="宋体" panose="02010600030101010101" pitchFamily="2" charset="-122"/>
              </a:rPr>
              <a:t>可</a:t>
            </a:r>
            <a:r>
              <a:rPr sz="1400" dirty="0">
                <a:latin typeface="宋体" panose="02010600030101010101" pitchFamily="2" charset="-122"/>
                <a:cs typeface="宋体" panose="02010600030101010101" pitchFamily="2" charset="-122"/>
              </a:rPr>
              <a:t>以在</a:t>
            </a:r>
            <a:r>
              <a:rPr sz="1400" spc="-15" dirty="0">
                <a:latin typeface="宋体" panose="02010600030101010101" pitchFamily="2" charset="-122"/>
                <a:cs typeface="宋体" panose="02010600030101010101" pitchFamily="2" charset="-122"/>
              </a:rPr>
              <a:t>此</a:t>
            </a:r>
            <a:r>
              <a:rPr sz="1400" dirty="0">
                <a:latin typeface="宋体" panose="02010600030101010101" pitchFamily="2" charset="-122"/>
                <a:cs typeface="宋体" panose="02010600030101010101" pitchFamily="2" charset="-122"/>
              </a:rPr>
              <a:t>类别</a:t>
            </a:r>
            <a:r>
              <a:rPr sz="1400" spc="-15" dirty="0">
                <a:latin typeface="宋体" panose="02010600030101010101" pitchFamily="2" charset="-122"/>
                <a:cs typeface="宋体" panose="02010600030101010101" pitchFamily="2" charset="-122"/>
              </a:rPr>
              <a:t>中</a:t>
            </a:r>
            <a:r>
              <a:rPr sz="1400" dirty="0">
                <a:latin typeface="宋体" panose="02010600030101010101" pitchFamily="2" charset="-122"/>
                <a:cs typeface="宋体" panose="02010600030101010101" pitchFamily="2" charset="-122"/>
              </a:rPr>
              <a:t>进行</a:t>
            </a:r>
            <a:r>
              <a:rPr sz="1400" spc="-15" dirty="0">
                <a:latin typeface="宋体" panose="02010600030101010101" pitchFamily="2" charset="-122"/>
                <a:cs typeface="宋体" panose="02010600030101010101" pitchFamily="2" charset="-122"/>
              </a:rPr>
              <a:t>量</a:t>
            </a:r>
            <a:r>
              <a:rPr sz="1400" dirty="0">
                <a:latin typeface="宋体" panose="02010600030101010101" pitchFamily="2" charset="-122"/>
                <a:cs typeface="宋体" panose="02010600030101010101" pitchFamily="2" charset="-122"/>
              </a:rPr>
              <a:t>化，</a:t>
            </a:r>
            <a:r>
              <a:rPr sz="1400" spc="-15" dirty="0">
                <a:latin typeface="宋体" panose="02010600030101010101" pitchFamily="2" charset="-122"/>
                <a:cs typeface="宋体" panose="02010600030101010101" pitchFamily="2" charset="-122"/>
              </a:rPr>
              <a:t>也</a:t>
            </a:r>
            <a:r>
              <a:rPr sz="1400" dirty="0">
                <a:latin typeface="宋体" panose="02010600030101010101" pitchFamily="2" charset="-122"/>
                <a:cs typeface="宋体" panose="02010600030101010101" pitchFamily="2" charset="-122"/>
              </a:rPr>
              <a:t>可以</a:t>
            </a:r>
            <a:r>
              <a:rPr sz="1400" spc="-15" dirty="0">
                <a:latin typeface="宋体" panose="02010600030101010101" pitchFamily="2" charset="-122"/>
                <a:cs typeface="宋体" panose="02010600030101010101" pitchFamily="2" charset="-122"/>
              </a:rPr>
              <a:t>在</a:t>
            </a:r>
            <a:r>
              <a:rPr sz="1400" dirty="0">
                <a:latin typeface="宋体" panose="02010600030101010101" pitchFamily="2" charset="-122"/>
                <a:cs typeface="宋体" panose="02010600030101010101" pitchFamily="2" charset="-122"/>
              </a:rPr>
              <a:t>运输</a:t>
            </a:r>
            <a:r>
              <a:rPr sz="1400" spc="-15" dirty="0">
                <a:latin typeface="宋体" panose="02010600030101010101" pitchFamily="2" charset="-122"/>
                <a:cs typeface="宋体" panose="02010600030101010101" pitchFamily="2" charset="-122"/>
              </a:rPr>
              <a:t>的</a:t>
            </a:r>
            <a:r>
              <a:rPr sz="1400" spc="5" dirty="0">
                <a:latin typeface="宋体" panose="02010600030101010101" pitchFamily="2" charset="-122"/>
                <a:cs typeface="宋体" panose="02010600030101010101" pitchFamily="2" charset="-122"/>
              </a:rPr>
              <a:t>间</a:t>
            </a:r>
            <a:endParaRPr sz="1400">
              <a:latin typeface="宋体" panose="02010600030101010101" pitchFamily="2" charset="-122"/>
              <a:cs typeface="宋体" panose="02010600030101010101" pitchFamily="2" charset="-122"/>
            </a:endParaRPr>
          </a:p>
          <a:p>
            <a:pPr marL="106680" algn="ctr">
              <a:lnSpc>
                <a:spcPts val="1655"/>
              </a:lnSpc>
            </a:pPr>
            <a:r>
              <a:rPr sz="1400" dirty="0">
                <a:latin typeface="宋体" panose="02010600030101010101" pitchFamily="2" charset="-122"/>
                <a:cs typeface="宋体" panose="02010600030101010101" pitchFamily="2" charset="-122"/>
              </a:rPr>
              <a:t>接</a:t>
            </a:r>
            <a:r>
              <a:rPr sz="1400" dirty="0">
                <a:latin typeface="Calibri" panose="020F0502020204030204"/>
                <a:cs typeface="Calibri" panose="020F0502020204030204"/>
              </a:rPr>
              <a:t>GHG</a:t>
            </a:r>
            <a:r>
              <a:rPr sz="1400" dirty="0">
                <a:latin typeface="宋体" panose="02010600030101010101" pitchFamily="2" charset="-122"/>
                <a:cs typeface="宋体" panose="02010600030101010101" pitchFamily="2" charset="-122"/>
              </a:rPr>
              <a:t>排放类别中进</a:t>
            </a:r>
            <a:r>
              <a:rPr sz="1400" spc="-15" dirty="0">
                <a:latin typeface="宋体" panose="02010600030101010101" pitchFamily="2" charset="-122"/>
                <a:cs typeface="宋体" panose="02010600030101010101" pitchFamily="2" charset="-122"/>
              </a:rPr>
              <a:t>行</a:t>
            </a:r>
            <a:r>
              <a:rPr sz="1400" dirty="0">
                <a:latin typeface="宋体" panose="02010600030101010101" pitchFamily="2" charset="-122"/>
                <a:cs typeface="宋体" panose="02010600030101010101" pitchFamily="2" charset="-122"/>
              </a:rPr>
              <a:t>量化</a:t>
            </a:r>
            <a:r>
              <a:rPr sz="1400" spc="-5" dirty="0">
                <a:latin typeface="宋体" panose="02010600030101010101" pitchFamily="2" charset="-122"/>
                <a:cs typeface="宋体" panose="02010600030101010101" pitchFamily="2" charset="-122"/>
              </a:rPr>
              <a:t>（</a:t>
            </a:r>
            <a:r>
              <a:rPr sz="1400" u="sng" spc="-5" dirty="0">
                <a:uFill>
                  <a:solidFill>
                    <a:srgbClr val="000000"/>
                  </a:solidFill>
                </a:uFill>
                <a:latin typeface="Calibri" panose="020F0502020204030204"/>
                <a:cs typeface="Calibri" panose="020F0502020204030204"/>
              </a:rPr>
              <a:t>B.4</a:t>
            </a:r>
            <a:r>
              <a:rPr sz="1400" spc="-5" dirty="0">
                <a:latin typeface="宋体" panose="02010600030101010101" pitchFamily="2" charset="-122"/>
                <a:cs typeface="宋体" panose="02010600030101010101" pitchFamily="2" charset="-122"/>
              </a:rPr>
              <a:t>）</a:t>
            </a:r>
            <a:r>
              <a:rPr sz="1400" dirty="0">
                <a:latin typeface="宋体" panose="02010600030101010101" pitchFamily="2" charset="-122"/>
                <a:cs typeface="宋体" panose="02010600030101010101" pitchFamily="2" charset="-122"/>
              </a:rPr>
              <a:t>。</a:t>
            </a:r>
            <a:r>
              <a:rPr sz="1400" spc="-15" dirty="0">
                <a:latin typeface="宋体" panose="02010600030101010101" pitchFamily="2" charset="-122"/>
                <a:cs typeface="宋体" panose="02010600030101010101" pitchFamily="2" charset="-122"/>
              </a:rPr>
              <a:t>在</a:t>
            </a:r>
            <a:r>
              <a:rPr sz="1400" dirty="0">
                <a:latin typeface="宋体" panose="02010600030101010101" pitchFamily="2" charset="-122"/>
                <a:cs typeface="宋体" panose="02010600030101010101" pitchFamily="2" charset="-122"/>
              </a:rPr>
              <a:t>选择</a:t>
            </a:r>
            <a:r>
              <a:rPr sz="1400" spc="-15" dirty="0">
                <a:latin typeface="宋体" panose="02010600030101010101" pitchFamily="2" charset="-122"/>
                <a:cs typeface="宋体" panose="02010600030101010101" pitchFamily="2" charset="-122"/>
              </a:rPr>
              <a:t>具</a:t>
            </a:r>
            <a:r>
              <a:rPr sz="1400" dirty="0">
                <a:latin typeface="宋体" panose="02010600030101010101" pitchFamily="2" charset="-122"/>
                <a:cs typeface="宋体" panose="02010600030101010101" pitchFamily="2" charset="-122"/>
              </a:rPr>
              <a:t>体选</a:t>
            </a:r>
            <a:r>
              <a:rPr sz="1400" spc="-15" dirty="0">
                <a:latin typeface="宋体" panose="02010600030101010101" pitchFamily="2" charset="-122"/>
                <a:cs typeface="宋体" panose="02010600030101010101" pitchFamily="2" charset="-122"/>
              </a:rPr>
              <a:t>项</a:t>
            </a:r>
            <a:r>
              <a:rPr sz="1400" dirty="0">
                <a:latin typeface="宋体" panose="02010600030101010101" pitchFamily="2" charset="-122"/>
                <a:cs typeface="宋体" panose="02010600030101010101" pitchFamily="2" charset="-122"/>
              </a:rPr>
              <a:t>时，</a:t>
            </a:r>
            <a:r>
              <a:rPr sz="1400" spc="-15" dirty="0">
                <a:latin typeface="宋体" panose="02010600030101010101" pitchFamily="2" charset="-122"/>
                <a:cs typeface="宋体" panose="02010600030101010101" pitchFamily="2" charset="-122"/>
              </a:rPr>
              <a:t>应</a:t>
            </a:r>
            <a:r>
              <a:rPr sz="1400" dirty="0">
                <a:latin typeface="宋体" panose="02010600030101010101" pitchFamily="2" charset="-122"/>
                <a:cs typeface="宋体" panose="02010600030101010101" pitchFamily="2" charset="-122"/>
              </a:rPr>
              <a:t>注意</a:t>
            </a:r>
            <a:r>
              <a:rPr sz="1400" spc="-15" dirty="0">
                <a:latin typeface="宋体" panose="02010600030101010101" pitchFamily="2" charset="-122"/>
                <a:cs typeface="宋体" panose="02010600030101010101" pitchFamily="2" charset="-122"/>
              </a:rPr>
              <a:t>遗</a:t>
            </a:r>
            <a:r>
              <a:rPr sz="1400" dirty="0">
                <a:latin typeface="宋体" panose="02010600030101010101" pitchFamily="2" charset="-122"/>
                <a:cs typeface="宋体" panose="02010600030101010101" pitchFamily="2" charset="-122"/>
              </a:rPr>
              <a:t>漏或</a:t>
            </a:r>
            <a:r>
              <a:rPr sz="1400" spc="-15" dirty="0">
                <a:latin typeface="宋体" panose="02010600030101010101" pitchFamily="2" charset="-122"/>
                <a:cs typeface="宋体" panose="02010600030101010101" pitchFamily="2" charset="-122"/>
              </a:rPr>
              <a:t>重</a:t>
            </a:r>
            <a:r>
              <a:rPr sz="1400" dirty="0">
                <a:latin typeface="宋体" panose="02010600030101010101" pitchFamily="2" charset="-122"/>
                <a:cs typeface="宋体" panose="02010600030101010101" pitchFamily="2" charset="-122"/>
              </a:rPr>
              <a:t>复计</a:t>
            </a:r>
            <a:r>
              <a:rPr sz="1400" spc="-15" dirty="0">
                <a:latin typeface="宋体" panose="02010600030101010101" pitchFamily="2" charset="-122"/>
                <a:cs typeface="宋体" panose="02010600030101010101" pitchFamily="2" charset="-122"/>
              </a:rPr>
              <a:t>算</a:t>
            </a:r>
            <a:r>
              <a:rPr sz="1400" dirty="0">
                <a:latin typeface="宋体" panose="02010600030101010101" pitchFamily="2" charset="-122"/>
                <a:cs typeface="宋体" panose="02010600030101010101" pitchFamily="2" charset="-122"/>
              </a:rPr>
              <a:t>问题。</a:t>
            </a:r>
            <a:endParaRPr sz="1400">
              <a:latin typeface="宋体" panose="02010600030101010101" pitchFamily="2" charset="-122"/>
              <a:cs typeface="宋体" panose="02010600030101010101" pitchFamily="2" charset="-122"/>
            </a:endParaRPr>
          </a:p>
          <a:p>
            <a:pPr marL="63500">
              <a:lnSpc>
                <a:spcPct val="100000"/>
              </a:lnSpc>
              <a:spcBef>
                <a:spcPts val="1215"/>
              </a:spcBef>
            </a:pPr>
            <a:r>
              <a:rPr sz="1400" dirty="0">
                <a:solidFill>
                  <a:srgbClr val="FFFFFF"/>
                </a:solidFill>
                <a:latin typeface="宋体" panose="02010600030101010101" pitchFamily="2" charset="-122"/>
                <a:cs typeface="宋体" panose="02010600030101010101" pitchFamily="2" charset="-122"/>
              </a:rPr>
              <a:t>资产使用产生的排放是</a:t>
            </a:r>
            <a:r>
              <a:rPr sz="1400" spc="-15" dirty="0">
                <a:solidFill>
                  <a:srgbClr val="FFFFFF"/>
                </a:solidFill>
                <a:latin typeface="宋体" panose="02010600030101010101" pitchFamily="2" charset="-122"/>
                <a:cs typeface="宋体" panose="02010600030101010101" pitchFamily="2" charset="-122"/>
              </a:rPr>
              <a:t>指</a:t>
            </a:r>
            <a:r>
              <a:rPr sz="1400" dirty="0">
                <a:solidFill>
                  <a:srgbClr val="FFFFFF"/>
                </a:solidFill>
                <a:latin typeface="宋体" panose="02010600030101010101" pitchFamily="2" charset="-122"/>
                <a:cs typeface="宋体" panose="02010600030101010101" pitchFamily="2" charset="-122"/>
              </a:rPr>
              <a:t>报告</a:t>
            </a:r>
            <a:r>
              <a:rPr sz="1400" spc="-15" dirty="0">
                <a:solidFill>
                  <a:srgbClr val="FFFFFF"/>
                </a:solidFill>
                <a:latin typeface="宋体" panose="02010600030101010101" pitchFamily="2" charset="-122"/>
                <a:cs typeface="宋体" panose="02010600030101010101" pitchFamily="2" charset="-122"/>
              </a:rPr>
              <a:t>组</a:t>
            </a:r>
            <a:r>
              <a:rPr sz="1400" dirty="0">
                <a:solidFill>
                  <a:srgbClr val="FFFFFF"/>
                </a:solidFill>
                <a:latin typeface="宋体" panose="02010600030101010101" pitchFamily="2" charset="-122"/>
                <a:cs typeface="宋体" panose="02010600030101010101" pitchFamily="2" charset="-122"/>
              </a:rPr>
              <a:t>织在</a:t>
            </a:r>
            <a:r>
              <a:rPr sz="1400" spc="-15" dirty="0">
                <a:solidFill>
                  <a:srgbClr val="FFFFFF"/>
                </a:solidFill>
                <a:latin typeface="宋体" panose="02010600030101010101" pitchFamily="2" charset="-122"/>
                <a:cs typeface="宋体" panose="02010600030101010101" pitchFamily="2" charset="-122"/>
              </a:rPr>
              <a:t>报</a:t>
            </a:r>
            <a:r>
              <a:rPr sz="1400" dirty="0">
                <a:solidFill>
                  <a:srgbClr val="FFFFFF"/>
                </a:solidFill>
                <a:latin typeface="宋体" panose="02010600030101010101" pitchFamily="2" charset="-122"/>
                <a:cs typeface="宋体" panose="02010600030101010101" pitchFamily="2" charset="-122"/>
              </a:rPr>
              <a:t>告年</a:t>
            </a:r>
            <a:r>
              <a:rPr sz="1400" spc="-15" dirty="0">
                <a:solidFill>
                  <a:srgbClr val="FFFFFF"/>
                </a:solidFill>
                <a:latin typeface="宋体" panose="02010600030101010101" pitchFamily="2" charset="-122"/>
                <a:cs typeface="宋体" panose="02010600030101010101" pitchFamily="2" charset="-122"/>
              </a:rPr>
              <a:t>度</a:t>
            </a:r>
            <a:r>
              <a:rPr sz="1400" dirty="0">
                <a:solidFill>
                  <a:srgbClr val="FFFFFF"/>
                </a:solidFill>
                <a:latin typeface="宋体" panose="02010600030101010101" pitchFamily="2" charset="-122"/>
                <a:cs typeface="宋体" panose="02010600030101010101" pitchFamily="2" charset="-122"/>
              </a:rPr>
              <a:t>内租</a:t>
            </a:r>
            <a:r>
              <a:rPr sz="1400" spc="-15" dirty="0">
                <a:solidFill>
                  <a:srgbClr val="FFFFFF"/>
                </a:solidFill>
                <a:latin typeface="宋体" panose="02010600030101010101" pitchFamily="2" charset="-122"/>
                <a:cs typeface="宋体" panose="02010600030101010101" pitchFamily="2" charset="-122"/>
              </a:rPr>
              <a:t>赁</a:t>
            </a:r>
            <a:r>
              <a:rPr sz="1400" dirty="0">
                <a:solidFill>
                  <a:srgbClr val="FFFFFF"/>
                </a:solidFill>
                <a:latin typeface="宋体" panose="02010600030101010101" pitchFamily="2" charset="-122"/>
                <a:cs typeface="宋体" panose="02010600030101010101" pitchFamily="2" charset="-122"/>
              </a:rPr>
              <a:t>的设</a:t>
            </a:r>
            <a:r>
              <a:rPr sz="1400" spc="-15" dirty="0">
                <a:solidFill>
                  <a:srgbClr val="FFFFFF"/>
                </a:solidFill>
                <a:latin typeface="宋体" panose="02010600030101010101" pitchFamily="2" charset="-122"/>
                <a:cs typeface="宋体" panose="02010600030101010101" pitchFamily="2" charset="-122"/>
              </a:rPr>
              <a:t>备</a:t>
            </a:r>
            <a:r>
              <a:rPr sz="1400" dirty="0">
                <a:solidFill>
                  <a:srgbClr val="FFFFFF"/>
                </a:solidFill>
                <a:latin typeface="宋体" panose="02010600030101010101" pitchFamily="2" charset="-122"/>
                <a:cs typeface="宋体" panose="02010600030101010101" pitchFamily="2" charset="-122"/>
              </a:rPr>
              <a:t>产生</a:t>
            </a:r>
            <a:r>
              <a:rPr sz="1400" spc="-15" dirty="0">
                <a:solidFill>
                  <a:srgbClr val="FFFFFF"/>
                </a:solidFill>
                <a:latin typeface="宋体" panose="02010600030101010101" pitchFamily="2" charset="-122"/>
                <a:cs typeface="宋体" panose="02010600030101010101" pitchFamily="2" charset="-122"/>
              </a:rPr>
              <a:t>的</a:t>
            </a:r>
            <a:r>
              <a:rPr sz="1400" dirty="0">
                <a:solidFill>
                  <a:srgbClr val="FFFFFF"/>
                </a:solidFill>
                <a:latin typeface="宋体" panose="02010600030101010101" pitchFamily="2" charset="-122"/>
                <a:cs typeface="宋体" panose="02010600030101010101" pitchFamily="2" charset="-122"/>
              </a:rPr>
              <a:t>排放。</a:t>
            </a:r>
            <a:endParaRPr sz="1400">
              <a:latin typeface="宋体" panose="02010600030101010101" pitchFamily="2" charset="-122"/>
              <a:cs typeface="宋体" panose="02010600030101010101" pitchFamily="2" charset="-122"/>
            </a:endParaRPr>
          </a:p>
          <a:p>
            <a:pPr>
              <a:lnSpc>
                <a:spcPct val="100000"/>
              </a:lnSpc>
              <a:spcBef>
                <a:spcPts val="25"/>
              </a:spcBef>
            </a:pPr>
            <a:endParaRPr sz="1100">
              <a:latin typeface="Times New Roman" panose="02020603050405020304"/>
              <a:cs typeface="Times New Roman" panose="02020603050405020304"/>
            </a:endParaRPr>
          </a:p>
          <a:p>
            <a:pPr marL="337820" marR="81280" indent="-114300">
              <a:lnSpc>
                <a:spcPts val="1630"/>
              </a:lnSpc>
              <a:buFont typeface="Calibri" panose="020F0502020204030204"/>
              <a:buChar char="•"/>
              <a:tabLst>
                <a:tab pos="338455" algn="l"/>
              </a:tabLst>
            </a:pPr>
            <a:r>
              <a:rPr sz="1400" dirty="0">
                <a:latin typeface="宋体" panose="02010600030101010101" pitchFamily="2" charset="-122"/>
                <a:cs typeface="宋体" panose="02010600030101010101" pitchFamily="2" charset="-122"/>
              </a:rPr>
              <a:t>仅适用于运营租赁资产</a:t>
            </a:r>
            <a:r>
              <a:rPr sz="1400" spc="-15" dirty="0">
                <a:latin typeface="宋体" panose="02010600030101010101" pitchFamily="2" charset="-122"/>
                <a:cs typeface="宋体" panose="02010600030101010101" pitchFamily="2" charset="-122"/>
              </a:rPr>
              <a:t>的</a:t>
            </a:r>
            <a:r>
              <a:rPr sz="1400" dirty="0">
                <a:latin typeface="宋体" panose="02010600030101010101" pitchFamily="2" charset="-122"/>
                <a:cs typeface="宋体" panose="02010600030101010101" pitchFamily="2" charset="-122"/>
              </a:rPr>
              <a:t>组织</a:t>
            </a:r>
            <a:r>
              <a:rPr sz="1400" spc="-15" dirty="0">
                <a:latin typeface="宋体" panose="02010600030101010101" pitchFamily="2" charset="-122"/>
                <a:cs typeface="宋体" panose="02010600030101010101" pitchFamily="2" charset="-122"/>
              </a:rPr>
              <a:t>（</a:t>
            </a:r>
            <a:r>
              <a:rPr sz="1400" dirty="0">
                <a:latin typeface="宋体" panose="02010600030101010101" pitchFamily="2" charset="-122"/>
                <a:cs typeface="宋体" panose="02010600030101010101" pitchFamily="2" charset="-122"/>
              </a:rPr>
              <a:t>即承</a:t>
            </a:r>
            <a:r>
              <a:rPr sz="1400" spc="-15" dirty="0">
                <a:latin typeface="宋体" panose="02010600030101010101" pitchFamily="2" charset="-122"/>
                <a:cs typeface="宋体" panose="02010600030101010101" pitchFamily="2" charset="-122"/>
              </a:rPr>
              <a:t>租</a:t>
            </a:r>
            <a:r>
              <a:rPr sz="1400" dirty="0">
                <a:latin typeface="宋体" panose="02010600030101010101" pitchFamily="2" charset="-122"/>
                <a:cs typeface="宋体" panose="02010600030101010101" pitchFamily="2" charset="-122"/>
              </a:rPr>
              <a:t>人）</a:t>
            </a:r>
            <a:r>
              <a:rPr sz="1400" spc="-15" dirty="0">
                <a:latin typeface="宋体" panose="02010600030101010101" pitchFamily="2" charset="-122"/>
                <a:cs typeface="宋体" panose="02010600030101010101" pitchFamily="2" charset="-122"/>
              </a:rPr>
              <a:t>。</a:t>
            </a:r>
            <a:r>
              <a:rPr sz="1400" dirty="0">
                <a:latin typeface="宋体" panose="02010600030101010101" pitchFamily="2" charset="-122"/>
                <a:cs typeface="宋体" panose="02010600030101010101" pitchFamily="2" charset="-122"/>
              </a:rPr>
              <a:t>租赁</a:t>
            </a:r>
            <a:r>
              <a:rPr sz="1400" spc="-15" dirty="0">
                <a:latin typeface="宋体" panose="02010600030101010101" pitchFamily="2" charset="-122"/>
                <a:cs typeface="宋体" panose="02010600030101010101" pitchFamily="2" charset="-122"/>
              </a:rPr>
              <a:t>取</a:t>
            </a:r>
            <a:r>
              <a:rPr sz="1400" dirty="0">
                <a:latin typeface="宋体" panose="02010600030101010101" pitchFamily="2" charset="-122"/>
                <a:cs typeface="宋体" panose="02010600030101010101" pitchFamily="2" charset="-122"/>
              </a:rPr>
              <a:t>决于</a:t>
            </a:r>
            <a:r>
              <a:rPr sz="1400" spc="-15" dirty="0">
                <a:latin typeface="宋体" panose="02010600030101010101" pitchFamily="2" charset="-122"/>
                <a:cs typeface="宋体" panose="02010600030101010101" pitchFamily="2" charset="-122"/>
              </a:rPr>
              <a:t>租</a:t>
            </a:r>
            <a:r>
              <a:rPr sz="1400" dirty="0">
                <a:latin typeface="宋体" panose="02010600030101010101" pitchFamily="2" charset="-122"/>
                <a:cs typeface="宋体" panose="02010600030101010101" pitchFamily="2" charset="-122"/>
              </a:rPr>
              <a:t>赁资</a:t>
            </a:r>
            <a:r>
              <a:rPr sz="1400" spc="-15" dirty="0">
                <a:latin typeface="宋体" panose="02010600030101010101" pitchFamily="2" charset="-122"/>
                <a:cs typeface="宋体" panose="02010600030101010101" pitchFamily="2" charset="-122"/>
              </a:rPr>
              <a:t>产</a:t>
            </a:r>
            <a:r>
              <a:rPr sz="1400" dirty="0">
                <a:latin typeface="宋体" panose="02010600030101010101" pitchFamily="2" charset="-122"/>
                <a:cs typeface="宋体" panose="02010600030101010101" pitchFamily="2" charset="-122"/>
              </a:rPr>
              <a:t>的性</a:t>
            </a:r>
            <a:r>
              <a:rPr sz="1400" spc="-15" dirty="0">
                <a:latin typeface="宋体" panose="02010600030101010101" pitchFamily="2" charset="-122"/>
                <a:cs typeface="宋体" panose="02010600030101010101" pitchFamily="2" charset="-122"/>
              </a:rPr>
              <a:t>质</a:t>
            </a:r>
            <a:r>
              <a:rPr sz="1400" dirty="0">
                <a:latin typeface="宋体" panose="02010600030101010101" pitchFamily="2" charset="-122"/>
                <a:cs typeface="宋体" panose="02010600030101010101" pitchFamily="2" charset="-122"/>
              </a:rPr>
              <a:t>、租</a:t>
            </a:r>
            <a:r>
              <a:rPr sz="1400" spc="-15" dirty="0">
                <a:latin typeface="宋体" panose="02010600030101010101" pitchFamily="2" charset="-122"/>
                <a:cs typeface="宋体" panose="02010600030101010101" pitchFamily="2" charset="-122"/>
              </a:rPr>
              <a:t>赁</a:t>
            </a:r>
            <a:r>
              <a:rPr sz="1400" dirty="0">
                <a:latin typeface="宋体" panose="02010600030101010101" pitchFamily="2" charset="-122"/>
                <a:cs typeface="宋体" panose="02010600030101010101" pitchFamily="2" charset="-122"/>
              </a:rPr>
              <a:t>期限</a:t>
            </a:r>
            <a:r>
              <a:rPr sz="1400" spc="-15" dirty="0">
                <a:latin typeface="宋体" panose="02010600030101010101" pitchFamily="2" charset="-122"/>
                <a:cs typeface="宋体" panose="02010600030101010101" pitchFamily="2" charset="-122"/>
              </a:rPr>
              <a:t>、</a:t>
            </a:r>
            <a:r>
              <a:rPr sz="1400" dirty="0">
                <a:latin typeface="宋体" panose="02010600030101010101" pitchFamily="2" charset="-122"/>
                <a:cs typeface="宋体" panose="02010600030101010101" pitchFamily="2" charset="-122"/>
              </a:rPr>
              <a:t>财 务和合同规定。</a:t>
            </a:r>
            <a:endParaRPr sz="1400">
              <a:latin typeface="宋体" panose="02010600030101010101" pitchFamily="2" charset="-122"/>
              <a:cs typeface="宋体" panose="02010600030101010101" pitchFamily="2" charset="-122"/>
            </a:endParaRPr>
          </a:p>
          <a:p>
            <a:pPr marL="337820" indent="-114935">
              <a:lnSpc>
                <a:spcPct val="100000"/>
              </a:lnSpc>
              <a:spcBef>
                <a:spcPts val="280"/>
              </a:spcBef>
              <a:buFont typeface="Calibri" panose="020F0502020204030204"/>
              <a:buChar char="•"/>
              <a:tabLst>
                <a:tab pos="338455" algn="l"/>
              </a:tabLst>
            </a:pPr>
            <a:r>
              <a:rPr sz="1400" dirty="0">
                <a:latin typeface="宋体" panose="02010600030101010101" pitchFamily="2" charset="-122"/>
                <a:cs typeface="宋体" panose="02010600030101010101" pitchFamily="2" charset="-122"/>
              </a:rPr>
              <a:t>应注意确保不重复计算</a:t>
            </a:r>
            <a:r>
              <a:rPr sz="1400" spc="-15" dirty="0">
                <a:latin typeface="宋体" panose="02010600030101010101" pitchFamily="2" charset="-122"/>
                <a:cs typeface="宋体" panose="02010600030101010101" pitchFamily="2" charset="-122"/>
              </a:rPr>
              <a:t>直</a:t>
            </a:r>
            <a:r>
              <a:rPr sz="1400" dirty="0">
                <a:latin typeface="宋体" panose="02010600030101010101" pitchFamily="2" charset="-122"/>
                <a:cs typeface="宋体" panose="02010600030101010101" pitchFamily="2" charset="-122"/>
              </a:rPr>
              <a:t>接排</a:t>
            </a:r>
            <a:r>
              <a:rPr sz="1400" spc="-15" dirty="0">
                <a:latin typeface="宋体" panose="02010600030101010101" pitchFamily="2" charset="-122"/>
                <a:cs typeface="宋体" panose="02010600030101010101" pitchFamily="2" charset="-122"/>
              </a:rPr>
              <a:t>放</a:t>
            </a:r>
            <a:r>
              <a:rPr sz="1400" dirty="0">
                <a:latin typeface="宋体" panose="02010600030101010101" pitchFamily="2" charset="-122"/>
                <a:cs typeface="宋体" panose="02010600030101010101" pitchFamily="2" charset="-122"/>
              </a:rPr>
              <a:t>（如</a:t>
            </a:r>
            <a:r>
              <a:rPr sz="1400" spc="-15" dirty="0">
                <a:latin typeface="宋体" panose="02010600030101010101" pitchFamily="2" charset="-122"/>
                <a:cs typeface="宋体" panose="02010600030101010101" pitchFamily="2" charset="-122"/>
              </a:rPr>
              <a:t>车</a:t>
            </a:r>
            <a:r>
              <a:rPr sz="1400" dirty="0">
                <a:latin typeface="宋体" panose="02010600030101010101" pitchFamily="2" charset="-122"/>
                <a:cs typeface="宋体" panose="02010600030101010101" pitchFamily="2" charset="-122"/>
              </a:rPr>
              <a:t>队）</a:t>
            </a:r>
            <a:endParaRPr sz="1400">
              <a:latin typeface="宋体" panose="02010600030101010101" pitchFamily="2" charset="-122"/>
              <a:cs typeface="宋体" panose="02010600030101010101" pitchFamily="2" charset="-122"/>
            </a:endParaRPr>
          </a:p>
          <a:p>
            <a:pPr marL="337820" indent="-114935">
              <a:lnSpc>
                <a:spcPct val="100000"/>
              </a:lnSpc>
              <a:spcBef>
                <a:spcPts val="325"/>
              </a:spcBef>
              <a:buFont typeface="Calibri" panose="020F0502020204030204"/>
              <a:buChar char="•"/>
              <a:tabLst>
                <a:tab pos="338455" algn="l"/>
              </a:tabLst>
            </a:pPr>
            <a:r>
              <a:rPr sz="1400" dirty="0">
                <a:latin typeface="宋体" panose="02010600030101010101" pitchFamily="2" charset="-122"/>
                <a:cs typeface="宋体" panose="02010600030101010101" pitchFamily="2" charset="-122"/>
              </a:rPr>
              <a:t>当使用运营控制权法进</a:t>
            </a:r>
            <a:r>
              <a:rPr sz="1400" spc="-15" dirty="0">
                <a:latin typeface="宋体" panose="02010600030101010101" pitchFamily="2" charset="-122"/>
                <a:cs typeface="宋体" panose="02010600030101010101" pitchFamily="2" charset="-122"/>
              </a:rPr>
              <a:t>行</a:t>
            </a:r>
            <a:r>
              <a:rPr sz="1400" dirty="0">
                <a:latin typeface="宋体" panose="02010600030101010101" pitchFamily="2" charset="-122"/>
                <a:cs typeface="宋体" panose="02010600030101010101" pitchFamily="2" charset="-122"/>
              </a:rPr>
              <a:t>合并</a:t>
            </a:r>
            <a:r>
              <a:rPr sz="1400" spc="-15" dirty="0">
                <a:latin typeface="宋体" panose="02010600030101010101" pitchFamily="2" charset="-122"/>
                <a:cs typeface="宋体" panose="02010600030101010101" pitchFamily="2" charset="-122"/>
              </a:rPr>
              <a:t>时</a:t>
            </a:r>
            <a:r>
              <a:rPr sz="1400" dirty="0">
                <a:latin typeface="宋体" panose="02010600030101010101" pitchFamily="2" charset="-122"/>
                <a:cs typeface="宋体" panose="02010600030101010101" pitchFamily="2" charset="-122"/>
              </a:rPr>
              <a:t>，组</a:t>
            </a:r>
            <a:r>
              <a:rPr sz="1400" spc="-15" dirty="0">
                <a:latin typeface="宋体" panose="02010600030101010101" pitchFamily="2" charset="-122"/>
                <a:cs typeface="宋体" panose="02010600030101010101" pitchFamily="2" charset="-122"/>
              </a:rPr>
              <a:t>织</a:t>
            </a:r>
            <a:r>
              <a:rPr sz="1400" dirty="0">
                <a:latin typeface="宋体" panose="02010600030101010101" pitchFamily="2" charset="-122"/>
                <a:cs typeface="宋体" panose="02010600030101010101" pitchFamily="2" charset="-122"/>
              </a:rPr>
              <a:t>可以</a:t>
            </a:r>
            <a:r>
              <a:rPr sz="1400" spc="-15" dirty="0">
                <a:latin typeface="宋体" panose="02010600030101010101" pitchFamily="2" charset="-122"/>
                <a:cs typeface="宋体" panose="02010600030101010101" pitchFamily="2" charset="-122"/>
              </a:rPr>
              <a:t>将</a:t>
            </a:r>
            <a:r>
              <a:rPr sz="1400" dirty="0">
                <a:latin typeface="宋体" panose="02010600030101010101" pitchFamily="2" charset="-122"/>
                <a:cs typeface="宋体" panose="02010600030101010101" pitchFamily="2" charset="-122"/>
              </a:rPr>
              <a:t>此类</a:t>
            </a:r>
            <a:r>
              <a:rPr sz="1400" spc="-15" dirty="0">
                <a:latin typeface="宋体" panose="02010600030101010101" pitchFamily="2" charset="-122"/>
                <a:cs typeface="宋体" panose="02010600030101010101" pitchFamily="2" charset="-122"/>
              </a:rPr>
              <a:t>排</a:t>
            </a:r>
            <a:r>
              <a:rPr sz="1400" dirty="0">
                <a:latin typeface="宋体" panose="02010600030101010101" pitchFamily="2" charset="-122"/>
                <a:cs typeface="宋体" panose="02010600030101010101" pitchFamily="2" charset="-122"/>
              </a:rPr>
              <a:t>放按</a:t>
            </a:r>
            <a:r>
              <a:rPr sz="1400" spc="-15" dirty="0">
                <a:latin typeface="宋体" panose="02010600030101010101" pitchFamily="2" charset="-122"/>
                <a:cs typeface="宋体" panose="02010600030101010101" pitchFamily="2" charset="-122"/>
              </a:rPr>
              <a:t>直</a:t>
            </a:r>
            <a:r>
              <a:rPr sz="1400" dirty="0">
                <a:latin typeface="宋体" panose="02010600030101010101" pitchFamily="2" charset="-122"/>
                <a:cs typeface="宋体" panose="02010600030101010101" pitchFamily="2" charset="-122"/>
              </a:rPr>
              <a:t>接排</a:t>
            </a:r>
            <a:r>
              <a:rPr sz="1400" spc="-15" dirty="0">
                <a:latin typeface="宋体" panose="02010600030101010101" pitchFamily="2" charset="-122"/>
                <a:cs typeface="宋体" panose="02010600030101010101" pitchFamily="2" charset="-122"/>
              </a:rPr>
              <a:t>放</a:t>
            </a:r>
            <a:r>
              <a:rPr sz="1400" dirty="0">
                <a:latin typeface="宋体" panose="02010600030101010101" pitchFamily="2" charset="-122"/>
                <a:cs typeface="宋体" panose="02010600030101010101" pitchFamily="2" charset="-122"/>
              </a:rPr>
              <a:t>类别</a:t>
            </a:r>
            <a:r>
              <a:rPr sz="1400" spc="-15" dirty="0">
                <a:latin typeface="宋体" panose="02010600030101010101" pitchFamily="2" charset="-122"/>
                <a:cs typeface="宋体" panose="02010600030101010101" pitchFamily="2" charset="-122"/>
              </a:rPr>
              <a:t>进</a:t>
            </a:r>
            <a:r>
              <a:rPr sz="1400" dirty="0">
                <a:latin typeface="宋体" panose="02010600030101010101" pitchFamily="2" charset="-122"/>
                <a:cs typeface="宋体" panose="02010600030101010101" pitchFamily="2" charset="-122"/>
              </a:rPr>
              <a:t>行量</a:t>
            </a:r>
            <a:r>
              <a:rPr sz="1400" spc="-15" dirty="0">
                <a:latin typeface="宋体" panose="02010600030101010101" pitchFamily="2" charset="-122"/>
                <a:cs typeface="宋体" panose="02010600030101010101" pitchFamily="2" charset="-122"/>
              </a:rPr>
              <a:t>化</a:t>
            </a:r>
            <a:r>
              <a:rPr sz="1400" dirty="0">
                <a:latin typeface="宋体" panose="02010600030101010101" pitchFamily="2" charset="-122"/>
                <a:cs typeface="宋体" panose="02010600030101010101" pitchFamily="2" charset="-122"/>
              </a:rPr>
              <a:t>。</a:t>
            </a:r>
            <a:endParaRPr sz="1400">
              <a:latin typeface="宋体" panose="02010600030101010101" pitchFamily="2" charset="-122"/>
              <a:cs typeface="宋体" panose="02010600030101010101" pitchFamily="2" charset="-122"/>
            </a:endParaRPr>
          </a:p>
          <a:p>
            <a:pPr marL="63500">
              <a:lnSpc>
                <a:spcPct val="100000"/>
              </a:lnSpc>
              <a:spcBef>
                <a:spcPts val="1265"/>
              </a:spcBef>
            </a:pPr>
            <a:r>
              <a:rPr sz="1400" dirty="0">
                <a:solidFill>
                  <a:srgbClr val="FFFFFF"/>
                </a:solidFill>
                <a:latin typeface="宋体" panose="02010600030101010101" pitchFamily="2" charset="-122"/>
                <a:cs typeface="宋体" panose="02010600030101010101" pitchFamily="2" charset="-122"/>
              </a:rPr>
              <a:t>其它服务产生的排放，</a:t>
            </a:r>
            <a:r>
              <a:rPr sz="1400" spc="-15" dirty="0">
                <a:solidFill>
                  <a:srgbClr val="FFFFFF"/>
                </a:solidFill>
                <a:latin typeface="宋体" panose="02010600030101010101" pitchFamily="2" charset="-122"/>
                <a:cs typeface="宋体" panose="02010600030101010101" pitchFamily="2" charset="-122"/>
              </a:rPr>
              <a:t>包</a:t>
            </a:r>
            <a:r>
              <a:rPr sz="1400" dirty="0">
                <a:solidFill>
                  <a:srgbClr val="FFFFFF"/>
                </a:solidFill>
                <a:latin typeface="宋体" panose="02010600030101010101" pitchFamily="2" charset="-122"/>
                <a:cs typeface="宋体" panose="02010600030101010101" pitchFamily="2" charset="-122"/>
              </a:rPr>
              <a:t>括使</a:t>
            </a:r>
            <a:r>
              <a:rPr sz="1400" spc="-15" dirty="0">
                <a:solidFill>
                  <a:srgbClr val="FFFFFF"/>
                </a:solidFill>
                <a:latin typeface="宋体" panose="02010600030101010101" pitchFamily="2" charset="-122"/>
                <a:cs typeface="宋体" panose="02010600030101010101" pitchFamily="2" charset="-122"/>
              </a:rPr>
              <a:t>用</a:t>
            </a:r>
            <a:r>
              <a:rPr sz="1400" dirty="0">
                <a:solidFill>
                  <a:srgbClr val="FFFFFF"/>
                </a:solidFill>
                <a:latin typeface="宋体" panose="02010600030101010101" pitchFamily="2" charset="-122"/>
                <a:cs typeface="宋体" panose="02010600030101010101" pitchFamily="2" charset="-122"/>
              </a:rPr>
              <a:t>咨询</a:t>
            </a:r>
            <a:r>
              <a:rPr sz="1400" spc="-15" dirty="0">
                <a:solidFill>
                  <a:srgbClr val="FFFFFF"/>
                </a:solidFill>
                <a:latin typeface="宋体" panose="02010600030101010101" pitchFamily="2" charset="-122"/>
                <a:cs typeface="宋体" panose="02010600030101010101" pitchFamily="2" charset="-122"/>
              </a:rPr>
              <a:t>、</a:t>
            </a:r>
            <a:r>
              <a:rPr sz="1400" dirty="0">
                <a:solidFill>
                  <a:srgbClr val="FFFFFF"/>
                </a:solidFill>
                <a:latin typeface="宋体" panose="02010600030101010101" pitchFamily="2" charset="-122"/>
                <a:cs typeface="宋体" panose="02010600030101010101" pitchFamily="2" charset="-122"/>
              </a:rPr>
              <a:t>清洁</a:t>
            </a:r>
            <a:r>
              <a:rPr sz="1400" spc="-15" dirty="0">
                <a:solidFill>
                  <a:srgbClr val="FFFFFF"/>
                </a:solidFill>
                <a:latin typeface="宋体" panose="02010600030101010101" pitchFamily="2" charset="-122"/>
                <a:cs typeface="宋体" panose="02010600030101010101" pitchFamily="2" charset="-122"/>
              </a:rPr>
              <a:t>、</a:t>
            </a:r>
            <a:r>
              <a:rPr sz="1400" dirty="0">
                <a:solidFill>
                  <a:srgbClr val="FFFFFF"/>
                </a:solidFill>
                <a:latin typeface="宋体" panose="02010600030101010101" pitchFamily="2" charset="-122"/>
                <a:cs typeface="宋体" panose="02010600030101010101" pitchFamily="2" charset="-122"/>
              </a:rPr>
              <a:t>维护</a:t>
            </a:r>
            <a:r>
              <a:rPr sz="1400" spc="-15" dirty="0">
                <a:solidFill>
                  <a:srgbClr val="FFFFFF"/>
                </a:solidFill>
                <a:latin typeface="宋体" panose="02010600030101010101" pitchFamily="2" charset="-122"/>
                <a:cs typeface="宋体" panose="02010600030101010101" pitchFamily="2" charset="-122"/>
              </a:rPr>
              <a:t>、</a:t>
            </a:r>
            <a:r>
              <a:rPr sz="1400" dirty="0">
                <a:solidFill>
                  <a:srgbClr val="FFFFFF"/>
                </a:solidFill>
                <a:latin typeface="宋体" panose="02010600030101010101" pitchFamily="2" charset="-122"/>
                <a:cs typeface="宋体" panose="02010600030101010101" pitchFamily="2" charset="-122"/>
              </a:rPr>
              <a:t>邮件</a:t>
            </a:r>
            <a:r>
              <a:rPr sz="1400" spc="-15" dirty="0">
                <a:solidFill>
                  <a:srgbClr val="FFFFFF"/>
                </a:solidFill>
                <a:latin typeface="宋体" panose="02010600030101010101" pitchFamily="2" charset="-122"/>
                <a:cs typeface="宋体" panose="02010600030101010101" pitchFamily="2" charset="-122"/>
              </a:rPr>
              <a:t>、</a:t>
            </a:r>
            <a:r>
              <a:rPr sz="1400" dirty="0">
                <a:solidFill>
                  <a:srgbClr val="FFFFFF"/>
                </a:solidFill>
                <a:latin typeface="宋体" panose="02010600030101010101" pitchFamily="2" charset="-122"/>
                <a:cs typeface="宋体" panose="02010600030101010101" pitchFamily="2" charset="-122"/>
              </a:rPr>
              <a:t>银行</a:t>
            </a:r>
            <a:r>
              <a:rPr sz="1400" spc="-15" dirty="0">
                <a:solidFill>
                  <a:srgbClr val="FFFFFF"/>
                </a:solidFill>
                <a:latin typeface="宋体" panose="02010600030101010101" pitchFamily="2" charset="-122"/>
                <a:cs typeface="宋体" panose="02010600030101010101" pitchFamily="2" charset="-122"/>
              </a:rPr>
              <a:t>等</a:t>
            </a:r>
            <a:r>
              <a:rPr sz="1400" dirty="0">
                <a:solidFill>
                  <a:srgbClr val="FFFFFF"/>
                </a:solidFill>
                <a:latin typeface="宋体" panose="02010600030101010101" pitchFamily="2" charset="-122"/>
                <a:cs typeface="宋体" panose="02010600030101010101" pitchFamily="2" charset="-122"/>
              </a:rPr>
              <a:t>服务</a:t>
            </a:r>
            <a:r>
              <a:rPr sz="1400" spc="-15" dirty="0">
                <a:solidFill>
                  <a:srgbClr val="FFFFFF"/>
                </a:solidFill>
                <a:latin typeface="宋体" panose="02010600030101010101" pitchFamily="2" charset="-122"/>
                <a:cs typeface="宋体" panose="02010600030101010101" pitchFamily="2" charset="-122"/>
              </a:rPr>
              <a:t>产</a:t>
            </a:r>
            <a:r>
              <a:rPr sz="1400" dirty="0">
                <a:solidFill>
                  <a:srgbClr val="FFFFFF"/>
                </a:solidFill>
                <a:latin typeface="宋体" panose="02010600030101010101" pitchFamily="2" charset="-122"/>
                <a:cs typeface="宋体" panose="02010600030101010101" pitchFamily="2" charset="-122"/>
              </a:rPr>
              <a:t>生的</a:t>
            </a:r>
            <a:r>
              <a:rPr sz="1400" spc="-15" dirty="0">
                <a:solidFill>
                  <a:srgbClr val="FFFFFF"/>
                </a:solidFill>
                <a:latin typeface="宋体" panose="02010600030101010101" pitchFamily="2" charset="-122"/>
                <a:cs typeface="宋体" panose="02010600030101010101" pitchFamily="2" charset="-122"/>
              </a:rPr>
              <a:t>排</a:t>
            </a:r>
            <a:r>
              <a:rPr sz="1400" dirty="0">
                <a:solidFill>
                  <a:srgbClr val="FFFFFF"/>
                </a:solidFill>
                <a:latin typeface="宋体" panose="02010600030101010101" pitchFamily="2" charset="-122"/>
                <a:cs typeface="宋体" panose="02010600030101010101" pitchFamily="2" charset="-122"/>
              </a:rPr>
              <a:t>放。</a:t>
            </a:r>
            <a:endParaRPr sz="1400">
              <a:latin typeface="宋体" panose="02010600030101010101" pitchFamily="2" charset="-122"/>
              <a:cs typeface="宋体" panose="02010600030101010101" pitchFamily="2" charset="-122"/>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133498" y="914526"/>
            <a:ext cx="7949565" cy="505460"/>
          </a:xfrm>
          <a:prstGeom prst="rect">
            <a:avLst/>
          </a:prstGeom>
        </p:spPr>
        <p:txBody>
          <a:bodyPr vert="horz" wrap="square" lIns="0" tIns="13335" rIns="0" bIns="0" rtlCol="0">
            <a:spAutoFit/>
          </a:bodyPr>
          <a:lstStyle/>
          <a:p>
            <a:pPr marL="12700">
              <a:lnSpc>
                <a:spcPct val="100000"/>
              </a:lnSpc>
              <a:spcBef>
                <a:spcPts val="105"/>
              </a:spcBef>
            </a:pPr>
            <a:r>
              <a:rPr spc="10" dirty="0"/>
              <a:t>类</a:t>
            </a:r>
            <a:r>
              <a:rPr spc="15" dirty="0"/>
              <a:t>别</a:t>
            </a:r>
            <a:r>
              <a:rPr spc="-5" dirty="0">
                <a:latin typeface="Calibri" panose="020F0502020204030204"/>
                <a:cs typeface="Calibri" panose="020F0502020204030204"/>
              </a:rPr>
              <a:t>5</a:t>
            </a:r>
            <a:r>
              <a:rPr spc="-5" dirty="0"/>
              <a:t>：与使用</a:t>
            </a:r>
            <a:r>
              <a:rPr spc="-10" dirty="0"/>
              <a:t>组</a:t>
            </a:r>
            <a:r>
              <a:rPr spc="-5" dirty="0"/>
              <a:t>织产品</a:t>
            </a:r>
            <a:r>
              <a:rPr spc="-10" dirty="0"/>
              <a:t>相</a:t>
            </a:r>
            <a:r>
              <a:rPr spc="-5" dirty="0"/>
              <a:t>关的</a:t>
            </a:r>
            <a:r>
              <a:rPr spc="-10" dirty="0"/>
              <a:t>间</a:t>
            </a:r>
            <a:r>
              <a:rPr spc="30" dirty="0"/>
              <a:t>接</a:t>
            </a:r>
            <a:r>
              <a:rPr spc="-5" dirty="0">
                <a:latin typeface="Calibri" panose="020F0502020204030204"/>
                <a:cs typeface="Calibri" panose="020F0502020204030204"/>
              </a:rPr>
              <a:t>GHG</a:t>
            </a:r>
            <a:r>
              <a:rPr dirty="0"/>
              <a:t>排放</a:t>
            </a:r>
            <a:endParaRPr dirty="0"/>
          </a:p>
        </p:txBody>
      </p:sp>
      <p:sp>
        <p:nvSpPr>
          <p:cNvPr id="3" name="object 3"/>
          <p:cNvSpPr/>
          <p:nvPr/>
        </p:nvSpPr>
        <p:spPr>
          <a:xfrm>
            <a:off x="2072640" y="1885188"/>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072640" y="2860548"/>
            <a:ext cx="178308" cy="178308"/>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2529839" y="3497579"/>
            <a:ext cx="152400" cy="160020"/>
          </a:xfrm>
          <a:prstGeom prst="rect">
            <a:avLst/>
          </a:prstGeom>
          <a:blipFill>
            <a:blip r:embed="rId3" cstate="print"/>
            <a:stretch>
              <a:fillRect/>
            </a:stretch>
          </a:blipFill>
        </p:spPr>
        <p:txBody>
          <a:bodyPr wrap="square" lIns="0" tIns="0" rIns="0" bIns="0" rtlCol="0"/>
          <a:lstStyle/>
          <a:p/>
        </p:txBody>
      </p:sp>
      <p:sp>
        <p:nvSpPr>
          <p:cNvPr id="6" name="object 6"/>
          <p:cNvSpPr/>
          <p:nvPr/>
        </p:nvSpPr>
        <p:spPr>
          <a:xfrm>
            <a:off x="2072640" y="3860291"/>
            <a:ext cx="178308" cy="178307"/>
          </a:xfrm>
          <a:prstGeom prst="rect">
            <a:avLst/>
          </a:prstGeom>
          <a:blipFill>
            <a:blip r:embed="rId2" cstate="print"/>
            <a:stretch>
              <a:fillRect/>
            </a:stretch>
          </a:blipFill>
        </p:spPr>
        <p:txBody>
          <a:bodyPr wrap="square" lIns="0" tIns="0" rIns="0" bIns="0" rtlCol="0"/>
          <a:lstStyle/>
          <a:p/>
        </p:txBody>
      </p:sp>
      <p:sp>
        <p:nvSpPr>
          <p:cNvPr id="7" name="object 7"/>
          <p:cNvSpPr/>
          <p:nvPr/>
        </p:nvSpPr>
        <p:spPr>
          <a:xfrm>
            <a:off x="2529839" y="4497323"/>
            <a:ext cx="152400" cy="160019"/>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2072640" y="4840223"/>
            <a:ext cx="178308" cy="178307"/>
          </a:xfrm>
          <a:prstGeom prst="rect">
            <a:avLst/>
          </a:prstGeom>
          <a:blipFill>
            <a:blip r:embed="rId2" cstate="print"/>
            <a:stretch>
              <a:fillRect/>
            </a:stretch>
          </a:blipFill>
        </p:spPr>
        <p:txBody>
          <a:bodyPr wrap="square" lIns="0" tIns="0" rIns="0" bIns="0" rtlCol="0"/>
          <a:lstStyle/>
          <a:p/>
        </p:txBody>
      </p:sp>
      <p:sp>
        <p:nvSpPr>
          <p:cNvPr id="9" name="object 9"/>
          <p:cNvSpPr/>
          <p:nvPr/>
        </p:nvSpPr>
        <p:spPr>
          <a:xfrm>
            <a:off x="2529839" y="5210555"/>
            <a:ext cx="152400" cy="160019"/>
          </a:xfrm>
          <a:prstGeom prst="rect">
            <a:avLst/>
          </a:prstGeom>
          <a:blipFill>
            <a:blip r:embed="rId3" cstate="print"/>
            <a:stretch>
              <a:fillRect/>
            </a:stretch>
          </a:blipFill>
        </p:spPr>
        <p:txBody>
          <a:bodyPr wrap="square" lIns="0" tIns="0" rIns="0" bIns="0" rtlCol="0"/>
          <a:lstStyle/>
          <a:p/>
        </p:txBody>
      </p:sp>
      <p:sp>
        <p:nvSpPr>
          <p:cNvPr id="10" name="object 10"/>
          <p:cNvSpPr txBox="1"/>
          <p:nvPr/>
        </p:nvSpPr>
        <p:spPr>
          <a:xfrm>
            <a:off x="2403144" y="1793875"/>
            <a:ext cx="7686675" cy="3916680"/>
          </a:xfrm>
          <a:prstGeom prst="rect">
            <a:avLst/>
          </a:prstGeom>
        </p:spPr>
        <p:txBody>
          <a:bodyPr vert="horz" wrap="square" lIns="0" tIns="22860" rIns="0" bIns="0" rtlCol="0">
            <a:spAutoFit/>
          </a:bodyPr>
          <a:lstStyle/>
          <a:p>
            <a:pPr marL="12700" marR="5080" algn="just">
              <a:lnSpc>
                <a:spcPct val="97000"/>
              </a:lnSpc>
              <a:spcBef>
                <a:spcPts val="180"/>
              </a:spcBef>
            </a:pPr>
            <a:r>
              <a:rPr sz="2000" b="1" spc="5" dirty="0">
                <a:latin typeface="幼圆" panose="02010509060101010101" charset="-122"/>
                <a:cs typeface="幼圆" panose="02010509060101010101" charset="-122"/>
              </a:rPr>
              <a:t>此类别是</a:t>
            </a:r>
            <a:r>
              <a:rPr sz="2000" b="1" spc="-5" dirty="0">
                <a:latin typeface="幼圆" panose="02010509060101010101" charset="-122"/>
                <a:cs typeface="幼圆" panose="02010509060101010101" charset="-122"/>
              </a:rPr>
              <a:t>指组</a:t>
            </a:r>
            <a:r>
              <a:rPr sz="2000" b="1" spc="5" dirty="0">
                <a:latin typeface="幼圆" panose="02010509060101010101" charset="-122"/>
                <a:cs typeface="幼圆" panose="02010509060101010101" charset="-122"/>
              </a:rPr>
              <a:t>织生产的</a:t>
            </a:r>
            <a:r>
              <a:rPr sz="2000" b="1" spc="-5" dirty="0">
                <a:latin typeface="幼圆" panose="02010509060101010101" charset="-122"/>
                <a:cs typeface="幼圆" panose="02010509060101010101" charset="-122"/>
              </a:rPr>
              <a:t>产品</a:t>
            </a:r>
            <a:r>
              <a:rPr sz="2000" b="1" spc="5" dirty="0">
                <a:latin typeface="幼圆" panose="02010509060101010101" charset="-122"/>
                <a:cs typeface="幼圆" panose="02010509060101010101" charset="-122"/>
              </a:rPr>
              <a:t>在出组织</a:t>
            </a:r>
            <a:r>
              <a:rPr sz="2000" b="1" spc="-5" dirty="0">
                <a:latin typeface="幼圆" panose="02010509060101010101" charset="-122"/>
                <a:cs typeface="幼圆" panose="02010509060101010101" charset="-122"/>
              </a:rPr>
              <a:t>大门</a:t>
            </a:r>
            <a:r>
              <a:rPr sz="2000" b="1" spc="5" dirty="0">
                <a:latin typeface="幼圆" panose="02010509060101010101" charset="-122"/>
                <a:cs typeface="幼圆" panose="02010509060101010101" charset="-122"/>
              </a:rPr>
              <a:t>之后在生</a:t>
            </a:r>
            <a:r>
              <a:rPr sz="2000" b="1" spc="-5" dirty="0">
                <a:latin typeface="幼圆" panose="02010509060101010101" charset="-122"/>
                <a:cs typeface="幼圆" panose="02010509060101010101" charset="-122"/>
              </a:rPr>
              <a:t>命周</a:t>
            </a:r>
            <a:r>
              <a:rPr sz="2000" b="1" spc="5" dirty="0">
                <a:latin typeface="幼圆" panose="02010509060101010101" charset="-122"/>
                <a:cs typeface="幼圆" panose="02010509060101010101" charset="-122"/>
              </a:rPr>
              <a:t>期中与使</a:t>
            </a:r>
            <a:r>
              <a:rPr sz="2000" b="1" spc="-5" dirty="0">
                <a:latin typeface="幼圆" panose="02010509060101010101" charset="-122"/>
                <a:cs typeface="幼圆" panose="02010509060101010101" charset="-122"/>
              </a:rPr>
              <a:t>用过 </a:t>
            </a:r>
            <a:r>
              <a:rPr sz="2000" b="1" spc="15" dirty="0">
                <a:latin typeface="幼圆" panose="02010509060101010101" charset="-122"/>
                <a:cs typeface="幼圆" panose="02010509060101010101" charset="-122"/>
              </a:rPr>
              <a:t>程相</a:t>
            </a:r>
            <a:r>
              <a:rPr sz="2000" b="1" spc="5" dirty="0">
                <a:latin typeface="幼圆" panose="02010509060101010101" charset="-122"/>
                <a:cs typeface="幼圆" panose="02010509060101010101" charset="-122"/>
              </a:rPr>
              <a:t>关</a:t>
            </a:r>
            <a:r>
              <a:rPr sz="2000" b="1" spc="10" dirty="0">
                <a:latin typeface="幼圆" panose="02010509060101010101" charset="-122"/>
                <a:cs typeface="幼圆" panose="02010509060101010101" charset="-122"/>
              </a:rPr>
              <a:t>的</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排放或</a:t>
            </a:r>
            <a:r>
              <a:rPr sz="2000" b="1" spc="-5" dirty="0">
                <a:latin typeface="幼圆" panose="02010509060101010101" charset="-122"/>
                <a:cs typeface="幼圆" panose="02010509060101010101" charset="-122"/>
              </a:rPr>
              <a:t>清</a:t>
            </a:r>
            <a:r>
              <a:rPr sz="2000" b="1" spc="5" dirty="0">
                <a:latin typeface="幼圆" panose="02010509060101010101" charset="-122"/>
                <a:cs typeface="幼圆" panose="02010509060101010101" charset="-122"/>
              </a:rPr>
              <a:t>除。这</a:t>
            </a:r>
            <a:r>
              <a:rPr sz="2000" b="1" spc="-5" dirty="0">
                <a:latin typeface="幼圆" panose="02010509060101010101" charset="-122"/>
                <a:cs typeface="幼圆" panose="02010509060101010101" charset="-122"/>
              </a:rPr>
              <a:t>些</a:t>
            </a:r>
            <a:r>
              <a:rPr sz="2000" b="1" spc="5" dirty="0">
                <a:latin typeface="幼圆" panose="02010509060101010101" charset="-122"/>
                <a:cs typeface="幼圆" panose="02010509060101010101" charset="-122"/>
              </a:rPr>
              <a:t>排放</a:t>
            </a:r>
            <a:r>
              <a:rPr sz="2000" b="1" spc="-5" dirty="0">
                <a:latin typeface="幼圆" panose="02010509060101010101" charset="-122"/>
                <a:cs typeface="幼圆" panose="02010509060101010101" charset="-122"/>
              </a:rPr>
              <a:t>或</a:t>
            </a:r>
            <a:r>
              <a:rPr sz="2000" b="1" spc="5" dirty="0">
                <a:latin typeface="幼圆" panose="02010509060101010101" charset="-122"/>
                <a:cs typeface="幼圆" panose="02010509060101010101" charset="-122"/>
              </a:rPr>
              <a:t>清除</a:t>
            </a:r>
            <a:r>
              <a:rPr sz="2000" b="1" spc="-5" dirty="0">
                <a:latin typeface="幼圆" panose="02010509060101010101" charset="-122"/>
                <a:cs typeface="幼圆" panose="02010509060101010101" charset="-122"/>
              </a:rPr>
              <a:t>可</a:t>
            </a:r>
            <a:r>
              <a:rPr sz="2000" b="1" spc="5" dirty="0">
                <a:latin typeface="幼圆" panose="02010509060101010101" charset="-122"/>
                <a:cs typeface="幼圆" panose="02010509060101010101" charset="-122"/>
              </a:rPr>
              <a:t>能涵盖</a:t>
            </a:r>
            <a:r>
              <a:rPr sz="2000" b="1" spc="-5" dirty="0">
                <a:latin typeface="幼圆" panose="02010509060101010101" charset="-122"/>
                <a:cs typeface="幼圆" panose="02010509060101010101" charset="-122"/>
              </a:rPr>
              <a:t>非</a:t>
            </a:r>
            <a:r>
              <a:rPr sz="2000" b="1" spc="5" dirty="0">
                <a:latin typeface="幼圆" panose="02010509060101010101" charset="-122"/>
                <a:cs typeface="幼圆" panose="02010509060101010101" charset="-122"/>
              </a:rPr>
              <a:t>常广</a:t>
            </a:r>
            <a:r>
              <a:rPr sz="2000" b="1" spc="-5" dirty="0">
                <a:latin typeface="幼圆" panose="02010509060101010101" charset="-122"/>
                <a:cs typeface="幼圆" panose="02010509060101010101" charset="-122"/>
              </a:rPr>
              <a:t>泛</a:t>
            </a:r>
            <a:r>
              <a:rPr sz="2000" b="1" spc="5" dirty="0">
                <a:latin typeface="幼圆" panose="02010509060101010101" charset="-122"/>
                <a:cs typeface="幼圆" panose="02010509060101010101" charset="-122"/>
              </a:rPr>
              <a:t>的服</a:t>
            </a:r>
            <a:r>
              <a:rPr sz="2000" b="1" spc="-5" dirty="0">
                <a:latin typeface="幼圆" panose="02010509060101010101" charset="-122"/>
                <a:cs typeface="幼圆" panose="02010509060101010101" charset="-122"/>
              </a:rPr>
              <a:t>务 </a:t>
            </a:r>
            <a:r>
              <a:rPr sz="2000" b="1" spc="5" dirty="0">
                <a:latin typeface="幼圆" panose="02010509060101010101" charset="-122"/>
                <a:cs typeface="幼圆" panose="02010509060101010101" charset="-122"/>
              </a:rPr>
              <a:t>和相关过</a:t>
            </a:r>
            <a:r>
              <a:rPr sz="2000" b="1" spc="-5" dirty="0">
                <a:latin typeface="幼圆" panose="02010509060101010101" charset="-122"/>
                <a:cs typeface="幼圆" panose="02010509060101010101" charset="-122"/>
              </a:rPr>
              <a:t>程。</a:t>
            </a:r>
            <a:endParaRPr sz="2000">
              <a:latin typeface="幼圆" panose="02010509060101010101" charset="-122"/>
              <a:cs typeface="幼圆" panose="02010509060101010101" charset="-122"/>
            </a:endParaRPr>
          </a:p>
          <a:p>
            <a:pPr marL="12700" marR="5080">
              <a:lnSpc>
                <a:spcPts val="2250"/>
              </a:lnSpc>
              <a:spcBef>
                <a:spcPts val="835"/>
              </a:spcBef>
            </a:pPr>
            <a:r>
              <a:rPr sz="2000" b="1" spc="5" dirty="0">
                <a:latin typeface="幼圆" panose="02010509060101010101" charset="-122"/>
                <a:cs typeface="幼圆" panose="02010509060101010101" charset="-122"/>
              </a:rPr>
              <a:t>在大多数</a:t>
            </a:r>
            <a:r>
              <a:rPr sz="2000" b="1" spc="-5" dirty="0">
                <a:latin typeface="幼圆" panose="02010509060101010101" charset="-122"/>
                <a:cs typeface="幼圆" panose="02010509060101010101" charset="-122"/>
              </a:rPr>
              <a:t>情况</a:t>
            </a:r>
            <a:r>
              <a:rPr sz="2000" b="1" spc="5" dirty="0">
                <a:latin typeface="幼圆" panose="02010509060101010101" charset="-122"/>
                <a:cs typeface="幼圆" panose="02010509060101010101" charset="-122"/>
              </a:rPr>
              <a:t>下，组织</a:t>
            </a:r>
            <a:r>
              <a:rPr sz="2000" b="1" spc="-5" dirty="0">
                <a:latin typeface="幼圆" panose="02010509060101010101" charset="-122"/>
                <a:cs typeface="幼圆" panose="02010509060101010101" charset="-122"/>
              </a:rPr>
              <a:t>并不</a:t>
            </a:r>
            <a:r>
              <a:rPr sz="2000" b="1" spc="5" dirty="0">
                <a:latin typeface="幼圆" panose="02010509060101010101" charset="-122"/>
                <a:cs typeface="幼圆" panose="02010509060101010101" charset="-122"/>
              </a:rPr>
              <a:t>知悉产品</a:t>
            </a:r>
            <a:r>
              <a:rPr sz="2000" b="1" spc="-5" dirty="0">
                <a:latin typeface="幼圆" panose="02010509060101010101" charset="-122"/>
                <a:cs typeface="幼圆" panose="02010509060101010101" charset="-122"/>
              </a:rPr>
              <a:t>在其</a:t>
            </a:r>
            <a:r>
              <a:rPr sz="2000" b="1" spc="5" dirty="0">
                <a:latin typeface="幼圆" panose="02010509060101010101" charset="-122"/>
                <a:cs typeface="幼圆" panose="02010509060101010101" charset="-122"/>
              </a:rPr>
              <a:t>整个生命</a:t>
            </a:r>
            <a:r>
              <a:rPr sz="2000" b="1" spc="-5" dirty="0">
                <a:latin typeface="幼圆" panose="02010509060101010101" charset="-122"/>
                <a:cs typeface="幼圆" panose="02010509060101010101" charset="-122"/>
              </a:rPr>
              <a:t>阶段</a:t>
            </a:r>
            <a:r>
              <a:rPr sz="2000" b="1" spc="5" dirty="0">
                <a:latin typeface="幼圆" panose="02010509060101010101" charset="-122"/>
                <a:cs typeface="幼圆" panose="02010509060101010101" charset="-122"/>
              </a:rPr>
              <a:t>的确切用</a:t>
            </a:r>
            <a:r>
              <a:rPr sz="2000" b="1" spc="-5" dirty="0">
                <a:latin typeface="幼圆" panose="02010509060101010101" charset="-122"/>
                <a:cs typeface="幼圆" panose="02010509060101010101" charset="-122"/>
              </a:rPr>
              <a:t>法， </a:t>
            </a:r>
            <a:r>
              <a:rPr sz="2000" b="1" spc="5" dirty="0">
                <a:latin typeface="幼圆" panose="02010509060101010101" charset="-122"/>
                <a:cs typeface="幼圆" panose="02010509060101010101" charset="-122"/>
              </a:rPr>
              <a:t>因此，应</a:t>
            </a:r>
            <a:r>
              <a:rPr sz="2000" b="1" spc="-5" dirty="0">
                <a:latin typeface="幼圆" panose="02010509060101010101" charset="-122"/>
                <a:cs typeface="幼圆" panose="02010509060101010101" charset="-122"/>
              </a:rPr>
              <a:t>该为</a:t>
            </a:r>
            <a:r>
              <a:rPr sz="2000" b="1" spc="5" dirty="0">
                <a:latin typeface="幼圆" panose="02010509060101010101" charset="-122"/>
                <a:cs typeface="幼圆" panose="02010509060101010101" charset="-122"/>
              </a:rPr>
              <a:t>每个生命</a:t>
            </a:r>
            <a:r>
              <a:rPr sz="2000" b="1" spc="-5" dirty="0">
                <a:latin typeface="幼圆" panose="02010509060101010101" charset="-122"/>
                <a:cs typeface="幼圆" panose="02010509060101010101" charset="-122"/>
              </a:rPr>
              <a:t>阶段</a:t>
            </a:r>
            <a:r>
              <a:rPr sz="2000" b="1" spc="5" dirty="0">
                <a:latin typeface="幼圆" panose="02010509060101010101" charset="-122"/>
                <a:cs typeface="幼圆" panose="02010509060101010101" charset="-122"/>
              </a:rPr>
              <a:t>确定合理</a:t>
            </a:r>
            <a:r>
              <a:rPr sz="2000" b="1" spc="-5" dirty="0">
                <a:latin typeface="幼圆" panose="02010509060101010101" charset="-122"/>
                <a:cs typeface="幼圆" panose="02010509060101010101" charset="-122"/>
              </a:rPr>
              <a:t>的情</a:t>
            </a:r>
            <a:r>
              <a:rPr sz="2000" b="1" spc="5" dirty="0">
                <a:latin typeface="幼圆" panose="02010509060101010101" charset="-122"/>
                <a:cs typeface="幼圆" panose="02010509060101010101" charset="-122"/>
              </a:rPr>
              <a:t>景</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413385">
              <a:lnSpc>
                <a:spcPct val="100000"/>
              </a:lnSpc>
              <a:spcBef>
                <a:spcPts val="385"/>
              </a:spcBef>
            </a:pPr>
            <a:r>
              <a:rPr sz="1800" dirty="0">
                <a:latin typeface="幼圆" panose="02010509060101010101" charset="-122"/>
                <a:cs typeface="幼圆" panose="02010509060101010101" charset="-122"/>
              </a:rPr>
              <a:t>报告中应清楚阐述这些情景。</a:t>
            </a:r>
            <a:endParaRPr sz="1800">
              <a:latin typeface="幼圆" panose="02010509060101010101" charset="-122"/>
              <a:cs typeface="幼圆" panose="02010509060101010101" charset="-122"/>
            </a:endParaRPr>
          </a:p>
          <a:p>
            <a:pPr marL="12700" marR="5080">
              <a:lnSpc>
                <a:spcPts val="2240"/>
              </a:lnSpc>
              <a:spcBef>
                <a:spcPts val="835"/>
              </a:spcBef>
            </a:pPr>
            <a:r>
              <a:rPr sz="2000" b="1" spc="5" dirty="0">
                <a:latin typeface="幼圆" panose="02010509060101010101" charset="-122"/>
                <a:cs typeface="幼圆" panose="02010509060101010101" charset="-122"/>
              </a:rPr>
              <a:t>产品使用</a:t>
            </a:r>
            <a:r>
              <a:rPr sz="2000" b="1" spc="-5" dirty="0">
                <a:latin typeface="幼圆" panose="02010509060101010101" charset="-122"/>
                <a:cs typeface="幼圆" panose="02010509060101010101" charset="-122"/>
              </a:rPr>
              <a:t>阶段</a:t>
            </a:r>
            <a:r>
              <a:rPr sz="2000" b="1" spc="5" dirty="0">
                <a:latin typeface="幼圆" panose="02010509060101010101" charset="-122"/>
                <a:cs typeface="幼圆" panose="02010509060101010101" charset="-122"/>
              </a:rPr>
              <a:t>的排放或</a:t>
            </a:r>
            <a:r>
              <a:rPr sz="2000" b="1" spc="-5" dirty="0">
                <a:latin typeface="幼圆" panose="02010509060101010101" charset="-122"/>
                <a:cs typeface="幼圆" panose="02010509060101010101" charset="-122"/>
              </a:rPr>
              <a:t>清除</a:t>
            </a:r>
            <a:r>
              <a:rPr sz="2000" b="1" spc="5" dirty="0">
                <a:latin typeface="幼圆" panose="02010509060101010101" charset="-122"/>
                <a:cs typeface="幼圆" panose="02010509060101010101" charset="-122"/>
              </a:rPr>
              <a:t>包括所有</a:t>
            </a:r>
            <a:r>
              <a:rPr sz="2000" b="1" spc="-5" dirty="0">
                <a:latin typeface="幼圆" panose="02010509060101010101" charset="-122"/>
                <a:cs typeface="幼圆" panose="02010509060101010101" charset="-122"/>
              </a:rPr>
              <a:t>销售</a:t>
            </a:r>
            <a:r>
              <a:rPr sz="2000" b="1" spc="5" dirty="0">
                <a:latin typeface="幼圆" panose="02010509060101010101" charset="-122"/>
                <a:cs typeface="幼圆" panose="02010509060101010101" charset="-122"/>
              </a:rPr>
              <a:t>的相关产</a:t>
            </a:r>
            <a:r>
              <a:rPr sz="2000" b="1" spc="-5" dirty="0">
                <a:latin typeface="幼圆" panose="02010509060101010101" charset="-122"/>
                <a:cs typeface="幼圆" panose="02010509060101010101" charset="-122"/>
              </a:rPr>
              <a:t>品在</a:t>
            </a:r>
            <a:r>
              <a:rPr sz="2000" b="1" spc="5" dirty="0">
                <a:latin typeface="幼圆" panose="02010509060101010101" charset="-122"/>
                <a:cs typeface="幼圆" panose="02010509060101010101" charset="-122"/>
              </a:rPr>
              <a:t>生命周期</a:t>
            </a:r>
            <a:r>
              <a:rPr sz="2000" b="1" spc="-5" dirty="0">
                <a:latin typeface="幼圆" panose="02010509060101010101" charset="-122"/>
                <a:cs typeface="幼圆" panose="02010509060101010101" charset="-122"/>
              </a:rPr>
              <a:t>中的 </a:t>
            </a:r>
            <a:r>
              <a:rPr sz="2000" b="1" spc="5" dirty="0">
                <a:latin typeface="幼圆" panose="02010509060101010101" charset="-122"/>
                <a:cs typeface="幼圆" panose="02010509060101010101" charset="-122"/>
              </a:rPr>
              <a:t>总预期排</a:t>
            </a:r>
            <a:r>
              <a:rPr sz="2000" b="1" spc="-5" dirty="0">
                <a:latin typeface="幼圆" panose="02010509060101010101" charset="-122"/>
                <a:cs typeface="幼圆" panose="02010509060101010101" charset="-122"/>
              </a:rPr>
              <a:t>放。</a:t>
            </a:r>
            <a:endParaRPr sz="2000">
              <a:latin typeface="幼圆" panose="02010509060101010101" charset="-122"/>
              <a:cs typeface="幼圆" panose="02010509060101010101" charset="-122"/>
            </a:endParaRPr>
          </a:p>
          <a:p>
            <a:pPr marL="413385">
              <a:lnSpc>
                <a:spcPct val="100000"/>
              </a:lnSpc>
              <a:spcBef>
                <a:spcPts val="400"/>
              </a:spcBef>
            </a:pPr>
            <a:r>
              <a:rPr sz="1800" dirty="0">
                <a:latin typeface="幼圆" panose="02010509060101010101" charset="-122"/>
                <a:cs typeface="幼圆" panose="02010509060101010101" charset="-122"/>
              </a:rPr>
              <a:t>此子类别的排放与生命阶段的情景密切相关。</a:t>
            </a:r>
            <a:endParaRPr sz="1800">
              <a:latin typeface="幼圆" panose="02010509060101010101" charset="-122"/>
              <a:cs typeface="幼圆" panose="02010509060101010101" charset="-122"/>
            </a:endParaRPr>
          </a:p>
          <a:p>
            <a:pPr marL="12700">
              <a:lnSpc>
                <a:spcPct val="100000"/>
              </a:lnSpc>
              <a:spcBef>
                <a:spcPts val="475"/>
              </a:spcBef>
            </a:pPr>
            <a:r>
              <a:rPr sz="2000" b="1" spc="5" dirty="0">
                <a:latin typeface="幼圆" panose="02010509060101010101" charset="-122"/>
                <a:cs typeface="幼圆" panose="02010509060101010101" charset="-122"/>
              </a:rPr>
              <a:t>从总体上</a:t>
            </a:r>
            <a:r>
              <a:rPr sz="2000" b="1" spc="-5" dirty="0">
                <a:latin typeface="幼圆" panose="02010509060101010101" charset="-122"/>
                <a:cs typeface="幼圆" panose="02010509060101010101" charset="-122"/>
              </a:rPr>
              <a:t>看，</a:t>
            </a:r>
            <a:r>
              <a:rPr sz="2000" b="1" spc="5" dirty="0">
                <a:latin typeface="幼圆" panose="02010509060101010101" charset="-122"/>
                <a:cs typeface="幼圆" panose="02010509060101010101" charset="-122"/>
              </a:rPr>
              <a:t>产品越是</a:t>
            </a:r>
            <a:r>
              <a:rPr sz="2000" b="1" spc="-5" dirty="0">
                <a:latin typeface="幼圆" panose="02010509060101010101" charset="-122"/>
                <a:cs typeface="幼圆" panose="02010509060101010101" charset="-122"/>
              </a:rPr>
              <a:t>最终</a:t>
            </a:r>
            <a:r>
              <a:rPr sz="2000" b="1" spc="5" dirty="0">
                <a:latin typeface="幼圆" panose="02010509060101010101" charset="-122"/>
                <a:cs typeface="幼圆" panose="02010509060101010101" charset="-122"/>
              </a:rPr>
              <a:t>产品，就</a:t>
            </a:r>
            <a:r>
              <a:rPr sz="2000" b="1" spc="-5" dirty="0">
                <a:latin typeface="幼圆" panose="02010509060101010101" charset="-122"/>
                <a:cs typeface="幼圆" panose="02010509060101010101" charset="-122"/>
              </a:rPr>
              <a:t>越容</a:t>
            </a:r>
            <a:r>
              <a:rPr sz="2000" b="1" spc="5" dirty="0">
                <a:latin typeface="幼圆" panose="02010509060101010101" charset="-122"/>
                <a:cs typeface="幼圆" panose="02010509060101010101" charset="-122"/>
              </a:rPr>
              <a:t>易确定情</a:t>
            </a:r>
            <a:r>
              <a:rPr sz="2000" b="1" spc="-5" dirty="0">
                <a:latin typeface="幼圆" panose="02010509060101010101" charset="-122"/>
                <a:cs typeface="幼圆" panose="02010509060101010101" charset="-122"/>
              </a:rPr>
              <a:t>景。</a:t>
            </a:r>
            <a:endParaRPr sz="2000">
              <a:latin typeface="幼圆" panose="02010509060101010101" charset="-122"/>
              <a:cs typeface="幼圆" panose="02010509060101010101" charset="-122"/>
            </a:endParaRPr>
          </a:p>
          <a:p>
            <a:pPr marL="413385">
              <a:lnSpc>
                <a:spcPts val="2090"/>
              </a:lnSpc>
              <a:spcBef>
                <a:spcPts val="580"/>
              </a:spcBef>
            </a:pPr>
            <a:r>
              <a:rPr sz="1800" dirty="0">
                <a:latin typeface="幼圆" panose="02010509060101010101" charset="-122"/>
                <a:cs typeface="幼圆" panose="02010509060101010101" charset="-122"/>
              </a:rPr>
              <a:t>例如，汽车制造商比钢铁供应商更容易确定汽车使用情景（为了评估汽</a:t>
            </a:r>
            <a:endParaRPr sz="1800">
              <a:latin typeface="幼圆" panose="02010509060101010101" charset="-122"/>
              <a:cs typeface="幼圆" panose="02010509060101010101" charset="-122"/>
            </a:endParaRPr>
          </a:p>
          <a:p>
            <a:pPr marL="413385">
              <a:lnSpc>
                <a:spcPts val="2090"/>
              </a:lnSpc>
            </a:pPr>
            <a:r>
              <a:rPr sz="1800" spc="-5" dirty="0">
                <a:latin typeface="幼圆" panose="02010509060101010101" charset="-122"/>
                <a:cs typeface="幼圆" panose="02010509060101010101" charset="-122"/>
              </a:rPr>
              <a:t>车能源消耗），因为钢铁供应商的产品有更大范围的应用情景。</a:t>
            </a:r>
            <a:endParaRPr sz="1800">
              <a:latin typeface="幼圆" panose="02010509060101010101" charset="-122"/>
              <a:cs typeface="幼圆" panose="02010509060101010101" charset="-122"/>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121814" y="952626"/>
            <a:ext cx="7948930" cy="505460"/>
          </a:xfrm>
          <a:prstGeom prst="rect">
            <a:avLst/>
          </a:prstGeom>
        </p:spPr>
        <p:txBody>
          <a:bodyPr vert="horz" wrap="square" lIns="0" tIns="13335" rIns="0" bIns="0" rtlCol="0">
            <a:spAutoFit/>
          </a:bodyPr>
          <a:lstStyle/>
          <a:p>
            <a:pPr marL="12700">
              <a:lnSpc>
                <a:spcPct val="100000"/>
              </a:lnSpc>
              <a:spcBef>
                <a:spcPts val="105"/>
              </a:spcBef>
            </a:pPr>
            <a:r>
              <a:rPr spc="10" dirty="0"/>
              <a:t>类别</a:t>
            </a:r>
            <a:r>
              <a:rPr spc="-5" dirty="0">
                <a:latin typeface="Calibri" panose="020F0502020204030204"/>
                <a:cs typeface="Calibri" panose="020F0502020204030204"/>
              </a:rPr>
              <a:t>5</a:t>
            </a:r>
            <a:r>
              <a:rPr spc="-5" dirty="0"/>
              <a:t>：与使用</a:t>
            </a:r>
            <a:r>
              <a:rPr spc="-10" dirty="0"/>
              <a:t>组</a:t>
            </a:r>
            <a:r>
              <a:rPr spc="-5" dirty="0"/>
              <a:t>织产品</a:t>
            </a:r>
            <a:r>
              <a:rPr spc="-10" dirty="0"/>
              <a:t>相</a:t>
            </a:r>
            <a:r>
              <a:rPr spc="-5" dirty="0"/>
              <a:t>关的</a:t>
            </a:r>
            <a:r>
              <a:rPr spc="-10" dirty="0"/>
              <a:t>间</a:t>
            </a:r>
            <a:r>
              <a:rPr spc="30" dirty="0"/>
              <a:t>接</a:t>
            </a:r>
            <a:r>
              <a:rPr spc="-5" dirty="0">
                <a:latin typeface="Calibri" panose="020F0502020204030204"/>
                <a:cs typeface="Calibri" panose="020F0502020204030204"/>
              </a:rPr>
              <a:t>GHG</a:t>
            </a:r>
            <a:r>
              <a:rPr dirty="0"/>
              <a:t>排放</a:t>
            </a:r>
            <a:endParaRPr dirty="0"/>
          </a:p>
        </p:txBody>
      </p:sp>
      <p:sp>
        <p:nvSpPr>
          <p:cNvPr id="3" name="object 3"/>
          <p:cNvSpPr/>
          <p:nvPr/>
        </p:nvSpPr>
        <p:spPr>
          <a:xfrm>
            <a:off x="2072640" y="2113788"/>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29839" y="2750820"/>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072640" y="3113532"/>
            <a:ext cx="178308" cy="178308"/>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2529839" y="3768852"/>
            <a:ext cx="152400" cy="160020"/>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2072640" y="4642103"/>
            <a:ext cx="178308" cy="178307"/>
          </a:xfrm>
          <a:prstGeom prst="rect">
            <a:avLst/>
          </a:prstGeom>
          <a:blipFill>
            <a:blip r:embed="rId2" cstate="print"/>
            <a:stretch>
              <a:fillRect/>
            </a:stretch>
          </a:blipFill>
        </p:spPr>
        <p:txBody>
          <a:bodyPr wrap="square" lIns="0" tIns="0" rIns="0" bIns="0" rtlCol="0"/>
          <a:lstStyle/>
          <a:p/>
        </p:txBody>
      </p:sp>
      <p:sp>
        <p:nvSpPr>
          <p:cNvPr id="8" name="object 8"/>
          <p:cNvSpPr/>
          <p:nvPr/>
        </p:nvSpPr>
        <p:spPr>
          <a:xfrm>
            <a:off x="2529839" y="5012435"/>
            <a:ext cx="152400" cy="160019"/>
          </a:xfrm>
          <a:prstGeom prst="rect">
            <a:avLst/>
          </a:prstGeom>
          <a:blipFill>
            <a:blip r:embed="rId3" cstate="print"/>
            <a:stretch>
              <a:fillRect/>
            </a:stretch>
          </a:blipFill>
        </p:spPr>
        <p:txBody>
          <a:bodyPr wrap="square" lIns="0" tIns="0" rIns="0" bIns="0" rtlCol="0"/>
          <a:lstStyle/>
          <a:p/>
        </p:txBody>
      </p:sp>
      <p:sp>
        <p:nvSpPr>
          <p:cNvPr id="9" name="object 9"/>
          <p:cNvSpPr txBox="1"/>
          <p:nvPr/>
        </p:nvSpPr>
        <p:spPr>
          <a:xfrm>
            <a:off x="2403144" y="2022475"/>
            <a:ext cx="7686675" cy="3490595"/>
          </a:xfrm>
          <a:prstGeom prst="rect">
            <a:avLst/>
          </a:prstGeom>
        </p:spPr>
        <p:txBody>
          <a:bodyPr vert="horz" wrap="square" lIns="0" tIns="39370" rIns="0" bIns="0" rtlCol="0">
            <a:spAutoFit/>
          </a:bodyPr>
          <a:lstStyle/>
          <a:p>
            <a:pPr marL="12700" marR="5080">
              <a:lnSpc>
                <a:spcPts val="2240"/>
              </a:lnSpc>
              <a:spcBef>
                <a:spcPts val="310"/>
              </a:spcBef>
            </a:pPr>
            <a:r>
              <a:rPr sz="2000" b="1" spc="5" dirty="0">
                <a:latin typeface="幼圆" panose="02010509060101010101" charset="-122"/>
                <a:cs typeface="幼圆" panose="02010509060101010101" charset="-122"/>
              </a:rPr>
              <a:t>下游租赁</a:t>
            </a:r>
            <a:r>
              <a:rPr sz="2000" b="1" spc="-5" dirty="0">
                <a:latin typeface="幼圆" panose="02010509060101010101" charset="-122"/>
                <a:cs typeface="幼圆" panose="02010509060101010101" charset="-122"/>
              </a:rPr>
              <a:t>资产</a:t>
            </a:r>
            <a:r>
              <a:rPr sz="2000" b="1" spc="5" dirty="0">
                <a:latin typeface="幼圆" panose="02010509060101010101" charset="-122"/>
                <a:cs typeface="幼圆" panose="02010509060101010101" charset="-122"/>
              </a:rPr>
              <a:t>的排放包</a:t>
            </a:r>
            <a:r>
              <a:rPr sz="2000" b="1" spc="-5" dirty="0">
                <a:latin typeface="幼圆" panose="02010509060101010101" charset="-122"/>
                <a:cs typeface="幼圆" panose="02010509060101010101" charset="-122"/>
              </a:rPr>
              <a:t>括报</a:t>
            </a:r>
            <a:r>
              <a:rPr sz="2000" b="1" spc="5" dirty="0">
                <a:latin typeface="幼圆" panose="02010509060101010101" charset="-122"/>
                <a:cs typeface="幼圆" panose="02010509060101010101" charset="-122"/>
              </a:rPr>
              <a:t>告组织拥</a:t>
            </a:r>
            <a:r>
              <a:rPr sz="2000" b="1" spc="-5" dirty="0">
                <a:latin typeface="幼圆" panose="02010509060101010101" charset="-122"/>
                <a:cs typeface="幼圆" panose="02010509060101010101" charset="-122"/>
              </a:rPr>
              <a:t>有并</a:t>
            </a:r>
            <a:r>
              <a:rPr sz="2000" b="1" spc="5" dirty="0">
                <a:latin typeface="幼圆" panose="02010509060101010101" charset="-122"/>
                <a:cs typeface="幼圆" panose="02010509060101010101" charset="-122"/>
              </a:rPr>
              <a:t>在报告年</a:t>
            </a:r>
            <a:r>
              <a:rPr sz="2000" b="1" spc="-5" dirty="0">
                <a:latin typeface="幼圆" panose="02010509060101010101" charset="-122"/>
                <a:cs typeface="幼圆" panose="02010509060101010101" charset="-122"/>
              </a:rPr>
              <a:t>度租</a:t>
            </a:r>
            <a:r>
              <a:rPr sz="2000" b="1" spc="5" dirty="0">
                <a:latin typeface="幼圆" panose="02010509060101010101" charset="-122"/>
                <a:cs typeface="幼圆" panose="02010509060101010101" charset="-122"/>
              </a:rPr>
              <a:t>赁给其他</a:t>
            </a:r>
            <a:r>
              <a:rPr sz="2000" b="1" spc="-5" dirty="0">
                <a:latin typeface="幼圆" panose="02010509060101010101" charset="-122"/>
                <a:cs typeface="幼圆" panose="02010509060101010101" charset="-122"/>
              </a:rPr>
              <a:t>实体 </a:t>
            </a:r>
            <a:r>
              <a:rPr sz="2000" b="1" spc="5" dirty="0">
                <a:latin typeface="幼圆" panose="02010509060101010101" charset="-122"/>
                <a:cs typeface="幼圆" panose="02010509060101010101" charset="-122"/>
              </a:rPr>
              <a:t>的资产运</a:t>
            </a:r>
            <a:r>
              <a:rPr sz="2000" b="1" spc="-5" dirty="0">
                <a:latin typeface="幼圆" panose="02010509060101010101" charset="-122"/>
                <a:cs typeface="幼圆" panose="02010509060101010101" charset="-122"/>
              </a:rPr>
              <a:t>营过</a:t>
            </a:r>
            <a:r>
              <a:rPr sz="2000" b="1" spc="5" dirty="0">
                <a:latin typeface="幼圆" panose="02010509060101010101" charset="-122"/>
                <a:cs typeface="幼圆" panose="02010509060101010101" charset="-122"/>
              </a:rPr>
              <a:t>程中产生</a:t>
            </a:r>
            <a:r>
              <a:rPr sz="2000" b="1" spc="-5" dirty="0">
                <a:latin typeface="幼圆" panose="02010509060101010101" charset="-122"/>
                <a:cs typeface="幼圆" panose="02010509060101010101" charset="-122"/>
              </a:rPr>
              <a:t>的排</a:t>
            </a:r>
            <a:r>
              <a:rPr sz="2000" b="1" spc="5" dirty="0">
                <a:latin typeface="幼圆" panose="02010509060101010101" charset="-122"/>
                <a:cs typeface="幼圆" panose="02010509060101010101" charset="-122"/>
              </a:rPr>
              <a:t>放</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413385">
              <a:lnSpc>
                <a:spcPct val="100000"/>
              </a:lnSpc>
              <a:spcBef>
                <a:spcPts val="395"/>
              </a:spcBef>
            </a:pPr>
            <a:r>
              <a:rPr sz="1800" dirty="0">
                <a:latin typeface="幼圆" panose="02010509060101010101" charset="-122"/>
                <a:cs typeface="幼圆" panose="02010509060101010101" charset="-122"/>
              </a:rPr>
              <a:t>此子类别适用于出租人（即从承租人处收取租金的组织）。</a:t>
            </a:r>
            <a:endParaRPr sz="1800">
              <a:latin typeface="幼圆" panose="02010509060101010101" charset="-122"/>
              <a:cs typeface="幼圆" panose="02010509060101010101" charset="-122"/>
            </a:endParaRPr>
          </a:p>
          <a:p>
            <a:pPr marL="12700" marR="5080">
              <a:lnSpc>
                <a:spcPts val="2250"/>
              </a:lnSpc>
              <a:spcBef>
                <a:spcPts val="830"/>
              </a:spcBef>
            </a:pPr>
            <a:r>
              <a:rPr sz="2000" b="1" spc="5" dirty="0">
                <a:latin typeface="幼圆" panose="02010509060101010101" charset="-122"/>
                <a:cs typeface="幼圆" panose="02010509060101010101" charset="-122"/>
              </a:rPr>
              <a:t>产品生命</a:t>
            </a:r>
            <a:r>
              <a:rPr sz="2000" b="1" spc="-5" dirty="0">
                <a:latin typeface="幼圆" panose="02010509060101010101" charset="-122"/>
                <a:cs typeface="幼圆" panose="02010509060101010101" charset="-122"/>
              </a:rPr>
              <a:t>周期</a:t>
            </a:r>
            <a:r>
              <a:rPr sz="2000" b="1" spc="5" dirty="0">
                <a:latin typeface="幼圆" panose="02010509060101010101" charset="-122"/>
                <a:cs typeface="幼圆" panose="02010509060101010101" charset="-122"/>
              </a:rPr>
              <a:t>的结束阶</a:t>
            </a:r>
            <a:r>
              <a:rPr sz="2000" b="1" spc="-5" dirty="0">
                <a:latin typeface="幼圆" panose="02010509060101010101" charset="-122"/>
                <a:cs typeface="幼圆" panose="02010509060101010101" charset="-122"/>
              </a:rPr>
              <a:t>段的</a:t>
            </a:r>
            <a:r>
              <a:rPr sz="2000" b="1" spc="5" dirty="0">
                <a:latin typeface="幼圆" panose="02010509060101010101" charset="-122"/>
                <a:cs typeface="幼圆" panose="02010509060101010101" charset="-122"/>
              </a:rPr>
              <a:t>排放包括</a:t>
            </a:r>
            <a:r>
              <a:rPr sz="2000" b="1" spc="-5" dirty="0">
                <a:latin typeface="幼圆" panose="02010509060101010101" charset="-122"/>
                <a:cs typeface="幼圆" panose="02010509060101010101" charset="-122"/>
              </a:rPr>
              <a:t>与报</a:t>
            </a:r>
            <a:r>
              <a:rPr sz="2000" b="1" spc="5" dirty="0">
                <a:latin typeface="幼圆" panose="02010509060101010101" charset="-122"/>
                <a:cs typeface="幼圆" panose="02010509060101010101" charset="-122"/>
              </a:rPr>
              <a:t>告组织在</a:t>
            </a:r>
            <a:r>
              <a:rPr sz="2000" b="1" spc="-5" dirty="0">
                <a:latin typeface="幼圆" panose="02010509060101010101" charset="-122"/>
                <a:cs typeface="幼圆" panose="02010509060101010101" charset="-122"/>
              </a:rPr>
              <a:t>报告</a:t>
            </a:r>
            <a:r>
              <a:rPr sz="2000" b="1" spc="5" dirty="0">
                <a:latin typeface="幼圆" panose="02010509060101010101" charset="-122"/>
                <a:cs typeface="幼圆" panose="02010509060101010101" charset="-122"/>
              </a:rPr>
              <a:t>年度销售</a:t>
            </a:r>
            <a:r>
              <a:rPr sz="2000" b="1" spc="-5" dirty="0">
                <a:latin typeface="幼圆" panose="02010509060101010101" charset="-122"/>
                <a:cs typeface="幼圆" panose="02010509060101010101" charset="-122"/>
              </a:rPr>
              <a:t>的所 </a:t>
            </a:r>
            <a:r>
              <a:rPr sz="2000" b="1" spc="5" dirty="0">
                <a:latin typeface="幼圆" panose="02010509060101010101" charset="-122"/>
                <a:cs typeface="幼圆" panose="02010509060101010101" charset="-122"/>
              </a:rPr>
              <a:t>有产品的</a:t>
            </a:r>
            <a:r>
              <a:rPr sz="2000" b="1" spc="-5" dirty="0">
                <a:latin typeface="幼圆" panose="02010509060101010101" charset="-122"/>
                <a:cs typeface="幼圆" panose="02010509060101010101" charset="-122"/>
              </a:rPr>
              <a:t>生命</a:t>
            </a:r>
            <a:r>
              <a:rPr sz="2000" b="1" spc="5" dirty="0">
                <a:latin typeface="幼圆" panose="02010509060101010101" charset="-122"/>
                <a:cs typeface="幼圆" panose="02010509060101010101" charset="-122"/>
              </a:rPr>
              <a:t>周期结束</a:t>
            </a:r>
            <a:r>
              <a:rPr sz="2000" b="1" spc="-5" dirty="0">
                <a:latin typeface="幼圆" panose="02010509060101010101" charset="-122"/>
                <a:cs typeface="幼圆" panose="02010509060101010101" charset="-122"/>
              </a:rPr>
              <a:t>阶段</a:t>
            </a:r>
            <a:r>
              <a:rPr sz="2000" b="1" spc="5" dirty="0">
                <a:latin typeface="幼圆" panose="02010509060101010101" charset="-122"/>
                <a:cs typeface="幼圆" panose="02010509060101010101" charset="-122"/>
              </a:rPr>
              <a:t>相关的排</a:t>
            </a:r>
            <a:r>
              <a:rPr sz="2000" b="1" spc="-5" dirty="0">
                <a:latin typeface="幼圆" panose="02010509060101010101" charset="-122"/>
                <a:cs typeface="幼圆" panose="02010509060101010101" charset="-122"/>
              </a:rPr>
              <a:t>放。</a:t>
            </a:r>
            <a:endParaRPr sz="2000">
              <a:latin typeface="幼圆" panose="02010509060101010101" charset="-122"/>
              <a:cs typeface="幼圆" panose="02010509060101010101" charset="-122"/>
            </a:endParaRPr>
          </a:p>
          <a:p>
            <a:pPr marL="413385">
              <a:lnSpc>
                <a:spcPts val="2090"/>
              </a:lnSpc>
              <a:spcBef>
                <a:spcPts val="530"/>
              </a:spcBef>
            </a:pPr>
            <a:r>
              <a:rPr sz="1800" dirty="0">
                <a:latin typeface="幼圆" panose="02010509060101010101" charset="-122"/>
                <a:cs typeface="幼圆" panose="02010509060101010101" charset="-122"/>
              </a:rPr>
              <a:t>一般而言，排放源和汇是与固体和液体废物处置有关的排放源和汇</a:t>
            </a:r>
            <a:endParaRPr sz="1800">
              <a:latin typeface="幼圆" panose="02010509060101010101" charset="-122"/>
              <a:cs typeface="幼圆" panose="02010509060101010101" charset="-122"/>
            </a:endParaRPr>
          </a:p>
          <a:p>
            <a:pPr marL="413385" marR="146685">
              <a:lnSpc>
                <a:spcPts val="2160"/>
              </a:lnSpc>
            </a:pPr>
            <a:r>
              <a:rPr sz="1800" dirty="0">
                <a:latin typeface="幼圆" panose="02010509060101010101" charset="-122"/>
                <a:cs typeface="幼圆" panose="02010509060101010101" charset="-122"/>
              </a:rPr>
              <a:t>（</a:t>
            </a:r>
            <a:r>
              <a:rPr sz="1800" dirty="0">
                <a:latin typeface="Calibri" panose="020F0502020204030204"/>
                <a:cs typeface="Calibri" panose="020F0502020204030204"/>
              </a:rPr>
              <a:t>B</a:t>
            </a:r>
            <a:r>
              <a:rPr sz="1800" spc="5" dirty="0">
                <a:latin typeface="Calibri" panose="020F0502020204030204"/>
                <a:cs typeface="Calibri" panose="020F0502020204030204"/>
              </a:rPr>
              <a:t>.</a:t>
            </a:r>
            <a:r>
              <a:rPr sz="1800" dirty="0">
                <a:latin typeface="Calibri" panose="020F0502020204030204"/>
                <a:cs typeface="Calibri" panose="020F0502020204030204"/>
              </a:rPr>
              <a:t>4.1</a:t>
            </a:r>
            <a:r>
              <a:rPr sz="1800" dirty="0">
                <a:latin typeface="幼圆" panose="02010509060101010101" charset="-122"/>
                <a:cs typeface="幼圆" panose="02010509060101010101" charset="-122"/>
              </a:rPr>
              <a:t>）。然而，对于产品的使用阶段</a:t>
            </a:r>
            <a:r>
              <a:rPr sz="1800" spc="5" dirty="0">
                <a:latin typeface="幼圆" panose="02010509060101010101" charset="-122"/>
                <a:cs typeface="幼圆" panose="02010509060101010101" charset="-122"/>
              </a:rPr>
              <a:t>（</a:t>
            </a:r>
            <a:r>
              <a:rPr sz="1800" dirty="0">
                <a:latin typeface="Calibri" panose="020F0502020204030204"/>
                <a:cs typeface="Calibri" panose="020F0502020204030204"/>
              </a:rPr>
              <a:t>B</a:t>
            </a:r>
            <a:r>
              <a:rPr sz="1800" spc="5" dirty="0">
                <a:latin typeface="Calibri" panose="020F0502020204030204"/>
                <a:cs typeface="Calibri" panose="020F0502020204030204"/>
              </a:rPr>
              <a:t>.</a:t>
            </a:r>
            <a:r>
              <a:rPr sz="1800" dirty="0">
                <a:latin typeface="Calibri" panose="020F0502020204030204"/>
                <a:cs typeface="Calibri" panose="020F0502020204030204"/>
              </a:rPr>
              <a:t>5.1</a:t>
            </a:r>
            <a:r>
              <a:rPr sz="1800" dirty="0">
                <a:latin typeface="幼圆" panose="02010509060101010101" charset="-122"/>
                <a:cs typeface="幼圆" panose="02010509060101010101" charset="-122"/>
              </a:rPr>
              <a:t>），组织宜定义“生命周 期结束”。因此，此子类别的排放与这些情景密切相关。</a:t>
            </a:r>
            <a:endParaRPr sz="1800">
              <a:latin typeface="幼圆" panose="02010509060101010101" charset="-122"/>
              <a:cs typeface="幼圆" panose="02010509060101010101" charset="-122"/>
            </a:endParaRPr>
          </a:p>
          <a:p>
            <a:pPr marL="12700">
              <a:lnSpc>
                <a:spcPct val="100000"/>
              </a:lnSpc>
              <a:spcBef>
                <a:spcPts val="400"/>
              </a:spcBef>
            </a:pPr>
            <a:r>
              <a:rPr sz="2000" b="1" spc="5" dirty="0">
                <a:latin typeface="幼圆" panose="02010509060101010101" charset="-122"/>
                <a:cs typeface="幼圆" panose="02010509060101010101" charset="-122"/>
              </a:rPr>
              <a:t>投资排放</a:t>
            </a:r>
            <a:r>
              <a:rPr sz="2000" b="1" spc="-5" dirty="0">
                <a:latin typeface="幼圆" panose="02010509060101010101" charset="-122"/>
                <a:cs typeface="幼圆" panose="02010509060101010101" charset="-122"/>
              </a:rPr>
              <a:t>主要</a:t>
            </a:r>
            <a:r>
              <a:rPr sz="2000" b="1" spc="5" dirty="0">
                <a:latin typeface="幼圆" panose="02010509060101010101" charset="-122"/>
                <a:cs typeface="幼圆" panose="02010509060101010101" charset="-122"/>
              </a:rPr>
              <a:t>针对私人</a:t>
            </a:r>
            <a:r>
              <a:rPr sz="2000" b="1" spc="-5" dirty="0">
                <a:latin typeface="幼圆" panose="02010509060101010101" charset="-122"/>
                <a:cs typeface="幼圆" panose="02010509060101010101" charset="-122"/>
              </a:rPr>
              <a:t>或公</a:t>
            </a:r>
            <a:r>
              <a:rPr sz="2000" b="1" spc="5" dirty="0">
                <a:latin typeface="幼圆" panose="02010509060101010101" charset="-122"/>
                <a:cs typeface="幼圆" panose="02010509060101010101" charset="-122"/>
              </a:rPr>
              <a:t>共金融机</a:t>
            </a:r>
            <a:r>
              <a:rPr sz="2000" b="1" spc="-5" dirty="0">
                <a:latin typeface="幼圆" panose="02010509060101010101" charset="-122"/>
                <a:cs typeface="幼圆" panose="02010509060101010101" charset="-122"/>
              </a:rPr>
              <a:t>构。</a:t>
            </a:r>
            <a:endParaRPr sz="2000">
              <a:latin typeface="幼圆" panose="02010509060101010101" charset="-122"/>
              <a:cs typeface="幼圆" panose="02010509060101010101" charset="-122"/>
            </a:endParaRPr>
          </a:p>
          <a:p>
            <a:pPr marL="413385" marR="177800">
              <a:lnSpc>
                <a:spcPts val="2020"/>
              </a:lnSpc>
              <a:spcBef>
                <a:spcPts val="770"/>
              </a:spcBef>
            </a:pPr>
            <a:r>
              <a:rPr sz="1800" dirty="0">
                <a:latin typeface="幼圆" panose="02010509060101010101" charset="-122"/>
                <a:cs typeface="幼圆" panose="02010509060101010101" charset="-122"/>
              </a:rPr>
              <a:t>这些排放可能来自四种类型的运营：股权债务、投资债务、项目融资和 其他。</a:t>
            </a:r>
            <a:endParaRPr sz="1800">
              <a:latin typeface="幼圆" panose="02010509060101010101" charset="-122"/>
              <a:cs typeface="幼圆" panose="02010509060101010101" charset="-122"/>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2819552" y="1981326"/>
            <a:ext cx="6725284" cy="505460"/>
          </a:xfrm>
          <a:prstGeom prst="rect">
            <a:avLst/>
          </a:prstGeom>
        </p:spPr>
        <p:txBody>
          <a:bodyPr vert="horz" wrap="square" lIns="0" tIns="13335" rIns="0" bIns="0" rtlCol="0">
            <a:spAutoFit/>
          </a:bodyPr>
          <a:lstStyle/>
          <a:p>
            <a:pPr marL="12700">
              <a:lnSpc>
                <a:spcPct val="100000"/>
              </a:lnSpc>
              <a:spcBef>
                <a:spcPts val="105"/>
              </a:spcBef>
            </a:pPr>
            <a:r>
              <a:rPr sz="3200" b="1" spc="10" dirty="0">
                <a:solidFill>
                  <a:srgbClr val="11006E"/>
                </a:solidFill>
                <a:latin typeface="幼圆" panose="02010509060101010101" charset="-122"/>
                <a:cs typeface="幼圆" panose="02010509060101010101" charset="-122"/>
              </a:rPr>
              <a:t>类别</a:t>
            </a:r>
            <a:r>
              <a:rPr sz="3200" b="1" spc="-5" dirty="0">
                <a:solidFill>
                  <a:srgbClr val="11006E"/>
                </a:solidFill>
                <a:latin typeface="Calibri" panose="020F0502020204030204"/>
                <a:cs typeface="Calibri" panose="020F0502020204030204"/>
              </a:rPr>
              <a:t>6</a:t>
            </a:r>
            <a:r>
              <a:rPr sz="3200" b="1" spc="-5" dirty="0">
                <a:solidFill>
                  <a:srgbClr val="11006E"/>
                </a:solidFill>
                <a:latin typeface="幼圆" panose="02010509060101010101" charset="-122"/>
                <a:cs typeface="幼圆" panose="02010509060101010101" charset="-122"/>
              </a:rPr>
              <a:t>：其他来</a:t>
            </a:r>
            <a:r>
              <a:rPr sz="3200" b="1" spc="-10" dirty="0">
                <a:solidFill>
                  <a:srgbClr val="11006E"/>
                </a:solidFill>
                <a:latin typeface="幼圆" panose="02010509060101010101" charset="-122"/>
                <a:cs typeface="幼圆" panose="02010509060101010101" charset="-122"/>
              </a:rPr>
              <a:t>源</a:t>
            </a:r>
            <a:r>
              <a:rPr sz="3200" b="1" dirty="0">
                <a:solidFill>
                  <a:srgbClr val="11006E"/>
                </a:solidFill>
                <a:latin typeface="幼圆" panose="02010509060101010101" charset="-122"/>
                <a:cs typeface="幼圆" panose="02010509060101010101" charset="-122"/>
              </a:rPr>
              <a:t>产</a:t>
            </a:r>
            <a:r>
              <a:rPr sz="3200" b="1" spc="-5" dirty="0">
                <a:solidFill>
                  <a:srgbClr val="11006E"/>
                </a:solidFill>
                <a:latin typeface="幼圆" panose="02010509060101010101" charset="-122"/>
                <a:cs typeface="幼圆" panose="02010509060101010101" charset="-122"/>
              </a:rPr>
              <a:t>生的</a:t>
            </a:r>
            <a:r>
              <a:rPr sz="3200" b="1" spc="-10" dirty="0">
                <a:solidFill>
                  <a:srgbClr val="11006E"/>
                </a:solidFill>
                <a:latin typeface="幼圆" panose="02010509060101010101" charset="-122"/>
                <a:cs typeface="幼圆" panose="02010509060101010101" charset="-122"/>
              </a:rPr>
              <a:t>间</a:t>
            </a:r>
            <a:r>
              <a:rPr sz="3200" b="1" spc="20" dirty="0">
                <a:solidFill>
                  <a:srgbClr val="11006E"/>
                </a:solidFill>
                <a:latin typeface="幼圆" panose="02010509060101010101" charset="-122"/>
                <a:cs typeface="幼圆" panose="02010509060101010101" charset="-122"/>
              </a:rPr>
              <a:t>接</a:t>
            </a:r>
            <a:r>
              <a:rPr sz="3200" b="1" spc="-5" dirty="0">
                <a:solidFill>
                  <a:srgbClr val="11006E"/>
                </a:solidFill>
                <a:latin typeface="Calibri" panose="020F0502020204030204"/>
                <a:cs typeface="Calibri" panose="020F0502020204030204"/>
              </a:rPr>
              <a:t>GHG</a:t>
            </a:r>
            <a:r>
              <a:rPr sz="3200" b="1" dirty="0">
                <a:solidFill>
                  <a:srgbClr val="11006E"/>
                </a:solidFill>
                <a:latin typeface="幼圆" panose="02010509060101010101" charset="-122"/>
                <a:cs typeface="幼圆" panose="02010509060101010101" charset="-122"/>
              </a:rPr>
              <a:t>排放</a:t>
            </a:r>
            <a:endParaRPr sz="3200">
              <a:latin typeface="幼圆" panose="02010509060101010101" charset="-122"/>
              <a:cs typeface="幼圆" panose="02010509060101010101" charset="-122"/>
            </a:endParaRPr>
          </a:p>
        </p:txBody>
      </p:sp>
      <p:sp>
        <p:nvSpPr>
          <p:cNvPr id="3" name="object 3"/>
          <p:cNvSpPr/>
          <p:nvPr/>
        </p:nvSpPr>
        <p:spPr>
          <a:xfrm>
            <a:off x="2157730" y="3142488"/>
            <a:ext cx="178308" cy="178308"/>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2488234" y="3051175"/>
            <a:ext cx="7686675" cy="613410"/>
          </a:xfrm>
          <a:prstGeom prst="rect">
            <a:avLst/>
          </a:prstGeom>
        </p:spPr>
        <p:txBody>
          <a:bodyPr vert="horz" wrap="square" lIns="0" tIns="39370" rIns="0" bIns="0" rtlCol="0">
            <a:spAutoFit/>
          </a:bodyPr>
          <a:lstStyle/>
          <a:p>
            <a:pPr marL="12700" marR="5080">
              <a:lnSpc>
                <a:spcPts val="2240"/>
              </a:lnSpc>
              <a:spcBef>
                <a:spcPts val="310"/>
              </a:spcBef>
            </a:pPr>
            <a:r>
              <a:rPr sz="2000" b="1" spc="5" dirty="0">
                <a:latin typeface="幼圆" panose="02010509060101010101" charset="-122"/>
                <a:cs typeface="幼圆" panose="02010509060101010101" charset="-122"/>
              </a:rPr>
              <a:t>此类别是</a:t>
            </a:r>
            <a:r>
              <a:rPr sz="2000" b="1" spc="-5" dirty="0">
                <a:latin typeface="幼圆" panose="02010509060101010101" charset="-122"/>
                <a:cs typeface="幼圆" panose="02010509060101010101" charset="-122"/>
              </a:rPr>
              <a:t>指不</a:t>
            </a:r>
            <a:r>
              <a:rPr sz="2000" b="1" spc="5" dirty="0">
                <a:latin typeface="幼圆" panose="02010509060101010101" charset="-122"/>
                <a:cs typeface="幼圆" panose="02010509060101010101" charset="-122"/>
              </a:rPr>
              <a:t>能被上述</a:t>
            </a:r>
            <a:r>
              <a:rPr sz="2000" b="1" spc="-5" dirty="0">
                <a:latin typeface="幼圆" panose="02010509060101010101" charset="-122"/>
                <a:cs typeface="幼圆" panose="02010509060101010101" charset="-122"/>
              </a:rPr>
              <a:t>任何</a:t>
            </a:r>
            <a:r>
              <a:rPr sz="2000" b="1" spc="5" dirty="0">
                <a:latin typeface="幼圆" panose="02010509060101010101" charset="-122"/>
                <a:cs typeface="幼圆" panose="02010509060101010101" charset="-122"/>
              </a:rPr>
              <a:t>类别包含</a:t>
            </a:r>
            <a:r>
              <a:rPr sz="2000" b="1" spc="-5" dirty="0">
                <a:latin typeface="幼圆" panose="02010509060101010101" charset="-122"/>
                <a:cs typeface="幼圆" panose="02010509060101010101" charset="-122"/>
              </a:rPr>
              <a:t>的组</a:t>
            </a:r>
            <a:r>
              <a:rPr sz="2000" b="1" spc="5" dirty="0">
                <a:latin typeface="幼圆" panose="02010509060101010101" charset="-122"/>
                <a:cs typeface="幼圆" panose="02010509060101010101" charset="-122"/>
              </a:rPr>
              <a:t>织特殊的</a:t>
            </a:r>
            <a:r>
              <a:rPr sz="2000" b="1" spc="-5" dirty="0">
                <a:latin typeface="幼圆" panose="02010509060101010101" charset="-122"/>
                <a:cs typeface="幼圆" panose="02010509060101010101" charset="-122"/>
              </a:rPr>
              <a:t>排放</a:t>
            </a:r>
            <a:r>
              <a:rPr sz="2000" b="1" spc="5" dirty="0">
                <a:latin typeface="幼圆" panose="02010509060101010101" charset="-122"/>
                <a:cs typeface="幼圆" panose="02010509060101010101" charset="-122"/>
              </a:rPr>
              <a:t>（或清除</a:t>
            </a:r>
            <a:r>
              <a:rPr sz="2000" b="1" spc="-5" dirty="0">
                <a:latin typeface="幼圆" panose="02010509060101010101" charset="-122"/>
                <a:cs typeface="幼圆" panose="02010509060101010101" charset="-122"/>
              </a:rPr>
              <a:t>）。 </a:t>
            </a:r>
            <a:r>
              <a:rPr sz="2000" b="1" spc="5" dirty="0">
                <a:latin typeface="幼圆" panose="02010509060101010101" charset="-122"/>
                <a:cs typeface="幼圆" panose="02010509060101010101" charset="-122"/>
              </a:rPr>
              <a:t>因此，组</a:t>
            </a:r>
            <a:r>
              <a:rPr sz="2000" b="1" spc="-5" dirty="0">
                <a:latin typeface="幼圆" panose="02010509060101010101" charset="-122"/>
                <a:cs typeface="幼圆" panose="02010509060101010101" charset="-122"/>
              </a:rPr>
              <a:t>织有</a:t>
            </a:r>
            <a:r>
              <a:rPr sz="2000" b="1" spc="5" dirty="0">
                <a:latin typeface="幼圆" panose="02010509060101010101" charset="-122"/>
                <a:cs typeface="幼圆" panose="02010509060101010101" charset="-122"/>
              </a:rPr>
              <a:t>责任确定</a:t>
            </a:r>
            <a:r>
              <a:rPr sz="2000" b="1" spc="-5" dirty="0">
                <a:latin typeface="幼圆" panose="02010509060101010101" charset="-122"/>
                <a:cs typeface="幼圆" panose="02010509060101010101" charset="-122"/>
              </a:rPr>
              <a:t>该特</a:t>
            </a:r>
            <a:r>
              <a:rPr sz="2000" b="1" spc="5" dirty="0">
                <a:latin typeface="幼圆" panose="02010509060101010101" charset="-122"/>
                <a:cs typeface="幼圆" panose="02010509060101010101" charset="-122"/>
              </a:rPr>
              <a:t>殊类别的</a:t>
            </a:r>
            <a:r>
              <a:rPr sz="2000" b="1" spc="-5" dirty="0">
                <a:latin typeface="幼圆" panose="02010509060101010101" charset="-122"/>
                <a:cs typeface="幼圆" panose="02010509060101010101" charset="-122"/>
              </a:rPr>
              <a:t>内容。</a:t>
            </a:r>
            <a:endParaRPr sz="2000">
              <a:latin typeface="幼圆" panose="02010509060101010101" charset="-122"/>
              <a:cs typeface="幼圆" panose="02010509060101010101" charset="-122"/>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199257" y="2590876"/>
            <a:ext cx="5790565" cy="505460"/>
          </a:xfrm>
          <a:prstGeom prst="rect">
            <a:avLst/>
          </a:prstGeom>
        </p:spPr>
        <p:txBody>
          <a:bodyPr vert="horz" wrap="square" lIns="0" tIns="13335" rIns="0" bIns="0" rtlCol="0">
            <a:spAutoFit/>
          </a:bodyPr>
          <a:lstStyle/>
          <a:p>
            <a:pPr marL="12700">
              <a:lnSpc>
                <a:spcPct val="100000"/>
              </a:lnSpc>
              <a:spcBef>
                <a:spcPts val="105"/>
              </a:spcBef>
            </a:pPr>
            <a:r>
              <a:rPr spc="5" dirty="0">
                <a:solidFill>
                  <a:schemeClr val="tx2"/>
                </a:solidFill>
              </a:rPr>
              <a:t>第六</a:t>
            </a:r>
            <a:r>
              <a:rPr spc="-10" dirty="0">
                <a:solidFill>
                  <a:schemeClr val="tx2"/>
                </a:solidFill>
              </a:rPr>
              <a:t>部分</a:t>
            </a:r>
            <a:r>
              <a:rPr spc="-950" dirty="0">
                <a:solidFill>
                  <a:schemeClr val="tx2"/>
                </a:solidFill>
              </a:rPr>
              <a:t> </a:t>
            </a:r>
            <a:r>
              <a:rPr spc="-5" dirty="0">
                <a:solidFill>
                  <a:schemeClr val="tx2"/>
                </a:solidFill>
                <a:latin typeface="Calibri" panose="020F0502020204030204"/>
                <a:cs typeface="Calibri" panose="020F0502020204030204"/>
              </a:rPr>
              <a:t>GHG</a:t>
            </a:r>
            <a:r>
              <a:rPr spc="5" dirty="0">
                <a:solidFill>
                  <a:schemeClr val="tx2"/>
                </a:solidFill>
              </a:rPr>
              <a:t>排放</a:t>
            </a:r>
            <a:r>
              <a:rPr spc="-10" dirty="0">
                <a:solidFill>
                  <a:schemeClr val="tx2"/>
                </a:solidFill>
              </a:rPr>
              <a:t>和</a:t>
            </a:r>
            <a:r>
              <a:rPr spc="5" dirty="0">
                <a:solidFill>
                  <a:schemeClr val="tx2"/>
                </a:solidFill>
              </a:rPr>
              <a:t>清</a:t>
            </a:r>
            <a:r>
              <a:rPr spc="-10" dirty="0">
                <a:solidFill>
                  <a:schemeClr val="tx2"/>
                </a:solidFill>
              </a:rPr>
              <a:t>除</a:t>
            </a:r>
            <a:r>
              <a:rPr spc="5" dirty="0">
                <a:solidFill>
                  <a:schemeClr val="tx2"/>
                </a:solidFill>
              </a:rPr>
              <a:t>的</a:t>
            </a:r>
            <a:r>
              <a:rPr spc="-10" dirty="0">
                <a:solidFill>
                  <a:schemeClr val="tx2"/>
                </a:solidFill>
              </a:rPr>
              <a:t>量化</a:t>
            </a:r>
            <a:endParaRPr spc="-10" dirty="0">
              <a:solidFill>
                <a:schemeClr val="tx2"/>
              </a:solidFill>
            </a:endParaRPr>
          </a:p>
        </p:txBody>
      </p:sp>
      <p:sp>
        <p:nvSpPr>
          <p:cNvPr id="3" name="object 3"/>
          <p:cNvSpPr txBox="1"/>
          <p:nvPr/>
        </p:nvSpPr>
        <p:spPr>
          <a:xfrm>
            <a:off x="3048254" y="3657319"/>
            <a:ext cx="3549015" cy="1638300"/>
          </a:xfrm>
          <a:prstGeom prst="rect">
            <a:avLst/>
          </a:prstGeom>
        </p:spPr>
        <p:txBody>
          <a:bodyPr vert="horz" wrap="square" lIns="0" tIns="49530" rIns="0" bIns="0" rtlCol="0">
            <a:spAutoFit/>
          </a:bodyPr>
          <a:lstStyle/>
          <a:p>
            <a:pPr marL="538480" lvl="1" indent="-526415">
              <a:lnSpc>
                <a:spcPct val="100000"/>
              </a:lnSpc>
              <a:spcBef>
                <a:spcPts val="390"/>
              </a:spcBef>
              <a:buAutoNum type="arabicPeriod"/>
              <a:tabLst>
                <a:tab pos="538480" algn="l"/>
                <a:tab pos="539115" algn="l"/>
              </a:tabLst>
            </a:pPr>
            <a:r>
              <a:rPr sz="2400" b="1" spc="-10" dirty="0">
                <a:solidFill>
                  <a:srgbClr val="888888"/>
                </a:solidFill>
                <a:latin typeface="Calibri" panose="020F0502020204030204"/>
                <a:cs typeface="Calibri" panose="020F0502020204030204"/>
              </a:rPr>
              <a:t>GHG</a:t>
            </a:r>
            <a:r>
              <a:rPr sz="2400" b="1" spc="-5" dirty="0">
                <a:solidFill>
                  <a:srgbClr val="888888"/>
                </a:solidFill>
                <a:latin typeface="幼圆" panose="02010509060101010101" charset="-122"/>
                <a:cs typeface="幼圆" panose="02010509060101010101" charset="-122"/>
              </a:rPr>
              <a:t>源和</a:t>
            </a:r>
            <a:r>
              <a:rPr sz="2400" b="1" spc="-10" dirty="0">
                <a:solidFill>
                  <a:srgbClr val="888888"/>
                </a:solidFill>
                <a:latin typeface="Calibri" panose="020F0502020204030204"/>
                <a:cs typeface="Calibri" panose="020F0502020204030204"/>
              </a:rPr>
              <a:t>GHG</a:t>
            </a:r>
            <a:r>
              <a:rPr sz="2400" b="1" dirty="0">
                <a:solidFill>
                  <a:srgbClr val="888888"/>
                </a:solidFill>
                <a:latin typeface="幼圆" panose="02010509060101010101" charset="-122"/>
                <a:cs typeface="幼圆" panose="02010509060101010101" charset="-122"/>
              </a:rPr>
              <a:t>汇的识别</a:t>
            </a:r>
            <a:endParaRPr sz="2400">
              <a:latin typeface="幼圆" panose="02010509060101010101" charset="-122"/>
              <a:cs typeface="幼圆" panose="02010509060101010101" charset="-122"/>
            </a:endParaRPr>
          </a:p>
          <a:p>
            <a:pPr marL="469900" lvl="1" indent="-457200">
              <a:lnSpc>
                <a:spcPct val="100000"/>
              </a:lnSpc>
              <a:spcBef>
                <a:spcPts val="295"/>
              </a:spcBef>
              <a:buFont typeface="Calibri" panose="020F0502020204030204"/>
              <a:buAutoNum type="arabicPeriod"/>
              <a:tabLst>
                <a:tab pos="469900" algn="l"/>
              </a:tabLst>
            </a:pPr>
            <a:r>
              <a:rPr sz="2400" b="1" dirty="0">
                <a:solidFill>
                  <a:srgbClr val="888888"/>
                </a:solidFill>
                <a:latin typeface="幼圆" panose="02010509060101010101" charset="-122"/>
                <a:cs typeface="幼圆" panose="02010509060101010101" charset="-122"/>
              </a:rPr>
              <a:t>量化方法的选择</a:t>
            </a:r>
            <a:endParaRPr sz="2400">
              <a:latin typeface="幼圆" panose="02010509060101010101" charset="-122"/>
              <a:cs typeface="幼圆" panose="02010509060101010101" charset="-122"/>
            </a:endParaRPr>
          </a:p>
          <a:p>
            <a:pPr marL="469900" lvl="1" indent="-457835">
              <a:lnSpc>
                <a:spcPct val="100000"/>
              </a:lnSpc>
              <a:spcBef>
                <a:spcPts val="285"/>
              </a:spcBef>
              <a:buAutoNum type="arabicPeriod"/>
              <a:tabLst>
                <a:tab pos="469900" algn="l"/>
              </a:tabLst>
            </a:pPr>
            <a:r>
              <a:rPr sz="2400" b="1" spc="-10" dirty="0">
                <a:solidFill>
                  <a:srgbClr val="888888"/>
                </a:solidFill>
                <a:latin typeface="Calibri" panose="020F0502020204030204"/>
                <a:cs typeface="Calibri" panose="020F0502020204030204"/>
              </a:rPr>
              <a:t>GHG</a:t>
            </a:r>
            <a:r>
              <a:rPr sz="2400" b="1" dirty="0">
                <a:solidFill>
                  <a:srgbClr val="888888"/>
                </a:solidFill>
                <a:latin typeface="幼圆" panose="02010509060101010101" charset="-122"/>
                <a:cs typeface="幼圆" panose="02010509060101010101" charset="-122"/>
              </a:rPr>
              <a:t>排放和清除的计算</a:t>
            </a:r>
            <a:endParaRPr sz="2400">
              <a:latin typeface="幼圆" panose="02010509060101010101" charset="-122"/>
              <a:cs typeface="幼圆" panose="02010509060101010101" charset="-122"/>
            </a:endParaRPr>
          </a:p>
          <a:p>
            <a:pPr marL="469900" lvl="1" indent="-457200">
              <a:lnSpc>
                <a:spcPct val="100000"/>
              </a:lnSpc>
              <a:spcBef>
                <a:spcPts val="290"/>
              </a:spcBef>
              <a:buFont typeface="Calibri" panose="020F0502020204030204"/>
              <a:buAutoNum type="arabicPeriod"/>
              <a:tabLst>
                <a:tab pos="469900" algn="l"/>
              </a:tabLst>
            </a:pPr>
            <a:r>
              <a:rPr sz="2400" b="1" spc="-5" dirty="0">
                <a:solidFill>
                  <a:srgbClr val="888888"/>
                </a:solidFill>
                <a:latin typeface="幼圆" panose="02010509060101010101" charset="-122"/>
                <a:cs typeface="幼圆" panose="02010509060101010101" charset="-122"/>
              </a:rPr>
              <a:t>基准</a:t>
            </a:r>
            <a:r>
              <a:rPr sz="2400" b="1" dirty="0">
                <a:solidFill>
                  <a:srgbClr val="888888"/>
                </a:solidFill>
                <a:latin typeface="幼圆" panose="02010509060101010101" charset="-122"/>
                <a:cs typeface="幼圆" panose="02010509060101010101" charset="-122"/>
              </a:rPr>
              <a:t>年</a:t>
            </a:r>
            <a:r>
              <a:rPr sz="2400" b="1" spc="-10" dirty="0">
                <a:solidFill>
                  <a:srgbClr val="888888"/>
                </a:solidFill>
                <a:latin typeface="Calibri" panose="020F0502020204030204"/>
                <a:cs typeface="Calibri" panose="020F0502020204030204"/>
              </a:rPr>
              <a:t>GHG</a:t>
            </a:r>
            <a:r>
              <a:rPr sz="2400" b="1" spc="-5" dirty="0">
                <a:solidFill>
                  <a:srgbClr val="888888"/>
                </a:solidFill>
                <a:latin typeface="幼圆" panose="02010509060101010101" charset="-122"/>
                <a:cs typeface="幼圆" panose="02010509060101010101" charset="-122"/>
              </a:rPr>
              <a:t>清单</a:t>
            </a:r>
            <a:endParaRPr sz="2400">
              <a:latin typeface="幼圆" panose="02010509060101010101" charset="-122"/>
              <a:cs typeface="幼圆" panose="02010509060101010101" charset="-122"/>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5257545" y="762126"/>
            <a:ext cx="1656080" cy="505460"/>
          </a:xfrm>
          <a:prstGeom prst="rect">
            <a:avLst/>
          </a:prstGeom>
        </p:spPr>
        <p:txBody>
          <a:bodyPr vert="horz" wrap="square" lIns="0" tIns="13335" rIns="0" bIns="0" rtlCol="0">
            <a:spAutoFit/>
          </a:bodyPr>
          <a:lstStyle/>
          <a:p>
            <a:pPr marL="12700">
              <a:lnSpc>
                <a:spcPct val="100000"/>
              </a:lnSpc>
              <a:spcBef>
                <a:spcPts val="105"/>
              </a:spcBef>
            </a:pPr>
            <a:r>
              <a:rPr spc="-5" dirty="0"/>
              <a:t>量化</a:t>
            </a:r>
            <a:r>
              <a:rPr spc="-10" dirty="0"/>
              <a:t>步骤</a:t>
            </a:r>
            <a:endParaRPr spc="-10" dirty="0"/>
          </a:p>
        </p:txBody>
      </p:sp>
      <p:sp>
        <p:nvSpPr>
          <p:cNvPr id="3" name="object 3"/>
          <p:cNvSpPr/>
          <p:nvPr/>
        </p:nvSpPr>
        <p:spPr>
          <a:xfrm>
            <a:off x="1981962" y="1600961"/>
            <a:ext cx="6583680" cy="995680"/>
          </a:xfrm>
          <a:custGeom>
            <a:avLst/>
            <a:gdLst/>
            <a:ahLst/>
            <a:cxnLst/>
            <a:rect l="l" t="t" r="r" b="b"/>
            <a:pathLst>
              <a:path w="6583680" h="995680">
                <a:moveTo>
                  <a:pt x="6484112" y="0"/>
                </a:moveTo>
                <a:lnTo>
                  <a:pt x="99517" y="0"/>
                </a:lnTo>
                <a:lnTo>
                  <a:pt x="60779" y="7824"/>
                </a:lnTo>
                <a:lnTo>
                  <a:pt x="29146" y="29162"/>
                </a:lnTo>
                <a:lnTo>
                  <a:pt x="7820" y="60811"/>
                </a:lnTo>
                <a:lnTo>
                  <a:pt x="0" y="99567"/>
                </a:lnTo>
                <a:lnTo>
                  <a:pt x="0" y="895603"/>
                </a:lnTo>
                <a:lnTo>
                  <a:pt x="7820" y="934360"/>
                </a:lnTo>
                <a:lnTo>
                  <a:pt x="29146" y="966009"/>
                </a:lnTo>
                <a:lnTo>
                  <a:pt x="60779" y="987347"/>
                </a:lnTo>
                <a:lnTo>
                  <a:pt x="99517" y="995172"/>
                </a:lnTo>
                <a:lnTo>
                  <a:pt x="6484112" y="995172"/>
                </a:lnTo>
                <a:lnTo>
                  <a:pt x="6522868" y="987347"/>
                </a:lnTo>
                <a:lnTo>
                  <a:pt x="6554517" y="966009"/>
                </a:lnTo>
                <a:lnTo>
                  <a:pt x="6575855" y="934360"/>
                </a:lnTo>
                <a:lnTo>
                  <a:pt x="6583680" y="895603"/>
                </a:lnTo>
                <a:lnTo>
                  <a:pt x="6583680" y="99567"/>
                </a:lnTo>
                <a:lnTo>
                  <a:pt x="6575855" y="60811"/>
                </a:lnTo>
                <a:lnTo>
                  <a:pt x="6554517" y="29162"/>
                </a:lnTo>
                <a:lnTo>
                  <a:pt x="6522868" y="7824"/>
                </a:lnTo>
                <a:lnTo>
                  <a:pt x="6484112" y="0"/>
                </a:lnTo>
                <a:close/>
              </a:path>
            </a:pathLst>
          </a:custGeom>
          <a:solidFill>
            <a:srgbClr val="FFFFFF"/>
          </a:solidFill>
        </p:spPr>
        <p:txBody>
          <a:bodyPr wrap="square" lIns="0" tIns="0" rIns="0" bIns="0" rtlCol="0"/>
          <a:lstStyle/>
          <a:p/>
        </p:txBody>
      </p:sp>
      <p:sp>
        <p:nvSpPr>
          <p:cNvPr id="4" name="object 4"/>
          <p:cNvSpPr/>
          <p:nvPr/>
        </p:nvSpPr>
        <p:spPr>
          <a:xfrm>
            <a:off x="1981962" y="1600961"/>
            <a:ext cx="6583680" cy="995680"/>
          </a:xfrm>
          <a:custGeom>
            <a:avLst/>
            <a:gdLst/>
            <a:ahLst/>
            <a:cxnLst/>
            <a:rect l="l" t="t" r="r" b="b"/>
            <a:pathLst>
              <a:path w="6583680" h="995680">
                <a:moveTo>
                  <a:pt x="0" y="99567"/>
                </a:moveTo>
                <a:lnTo>
                  <a:pt x="7820" y="60811"/>
                </a:lnTo>
                <a:lnTo>
                  <a:pt x="29146" y="29162"/>
                </a:lnTo>
                <a:lnTo>
                  <a:pt x="60779" y="7824"/>
                </a:lnTo>
                <a:lnTo>
                  <a:pt x="99517" y="0"/>
                </a:lnTo>
                <a:lnTo>
                  <a:pt x="6484112" y="0"/>
                </a:lnTo>
                <a:lnTo>
                  <a:pt x="6522868" y="7824"/>
                </a:lnTo>
                <a:lnTo>
                  <a:pt x="6554517" y="29162"/>
                </a:lnTo>
                <a:lnTo>
                  <a:pt x="6575855" y="60811"/>
                </a:lnTo>
                <a:lnTo>
                  <a:pt x="6583680" y="99567"/>
                </a:lnTo>
                <a:lnTo>
                  <a:pt x="6583680" y="895603"/>
                </a:lnTo>
                <a:lnTo>
                  <a:pt x="6575855" y="934360"/>
                </a:lnTo>
                <a:lnTo>
                  <a:pt x="6554517" y="966009"/>
                </a:lnTo>
                <a:lnTo>
                  <a:pt x="6522868" y="987347"/>
                </a:lnTo>
                <a:lnTo>
                  <a:pt x="6484112" y="995172"/>
                </a:lnTo>
                <a:lnTo>
                  <a:pt x="99517" y="995172"/>
                </a:lnTo>
                <a:lnTo>
                  <a:pt x="60779" y="987347"/>
                </a:lnTo>
                <a:lnTo>
                  <a:pt x="29146" y="966009"/>
                </a:lnTo>
                <a:lnTo>
                  <a:pt x="7820" y="934360"/>
                </a:lnTo>
                <a:lnTo>
                  <a:pt x="0" y="895603"/>
                </a:lnTo>
                <a:lnTo>
                  <a:pt x="0" y="99567"/>
                </a:lnTo>
                <a:close/>
              </a:path>
            </a:pathLst>
          </a:custGeom>
          <a:ln w="25399">
            <a:solidFill>
              <a:srgbClr val="4674AB"/>
            </a:solidFill>
          </a:ln>
        </p:spPr>
        <p:txBody>
          <a:bodyPr wrap="square" lIns="0" tIns="0" rIns="0" bIns="0" rtlCol="0"/>
          <a:lstStyle/>
          <a:p/>
        </p:txBody>
      </p:sp>
      <p:sp>
        <p:nvSpPr>
          <p:cNvPr id="5" name="object 5"/>
          <p:cNvSpPr/>
          <p:nvPr/>
        </p:nvSpPr>
        <p:spPr>
          <a:xfrm>
            <a:off x="2533650" y="2777489"/>
            <a:ext cx="6583680" cy="995680"/>
          </a:xfrm>
          <a:custGeom>
            <a:avLst/>
            <a:gdLst/>
            <a:ahLst/>
            <a:cxnLst/>
            <a:rect l="l" t="t" r="r" b="b"/>
            <a:pathLst>
              <a:path w="6583680" h="995679">
                <a:moveTo>
                  <a:pt x="6484111" y="0"/>
                </a:moveTo>
                <a:lnTo>
                  <a:pt x="99517" y="0"/>
                </a:lnTo>
                <a:lnTo>
                  <a:pt x="60779" y="7824"/>
                </a:lnTo>
                <a:lnTo>
                  <a:pt x="29146" y="29162"/>
                </a:lnTo>
                <a:lnTo>
                  <a:pt x="7820" y="60811"/>
                </a:lnTo>
                <a:lnTo>
                  <a:pt x="0" y="99568"/>
                </a:lnTo>
                <a:lnTo>
                  <a:pt x="0" y="895604"/>
                </a:lnTo>
                <a:lnTo>
                  <a:pt x="7820" y="934360"/>
                </a:lnTo>
                <a:lnTo>
                  <a:pt x="29146" y="966009"/>
                </a:lnTo>
                <a:lnTo>
                  <a:pt x="60779" y="987347"/>
                </a:lnTo>
                <a:lnTo>
                  <a:pt x="99517" y="995172"/>
                </a:lnTo>
                <a:lnTo>
                  <a:pt x="6484111" y="995172"/>
                </a:lnTo>
                <a:lnTo>
                  <a:pt x="6522868" y="987347"/>
                </a:lnTo>
                <a:lnTo>
                  <a:pt x="6554517" y="966009"/>
                </a:lnTo>
                <a:lnTo>
                  <a:pt x="6575855" y="934360"/>
                </a:lnTo>
                <a:lnTo>
                  <a:pt x="6583680" y="895604"/>
                </a:lnTo>
                <a:lnTo>
                  <a:pt x="6583680" y="99568"/>
                </a:lnTo>
                <a:lnTo>
                  <a:pt x="6575855" y="60811"/>
                </a:lnTo>
                <a:lnTo>
                  <a:pt x="6554517" y="29162"/>
                </a:lnTo>
                <a:lnTo>
                  <a:pt x="6522868" y="7824"/>
                </a:lnTo>
                <a:lnTo>
                  <a:pt x="6484111" y="0"/>
                </a:lnTo>
                <a:close/>
              </a:path>
            </a:pathLst>
          </a:custGeom>
          <a:solidFill>
            <a:srgbClr val="FFFFFF"/>
          </a:solidFill>
        </p:spPr>
        <p:txBody>
          <a:bodyPr wrap="square" lIns="0" tIns="0" rIns="0" bIns="0" rtlCol="0"/>
          <a:lstStyle/>
          <a:p/>
        </p:txBody>
      </p:sp>
      <p:sp>
        <p:nvSpPr>
          <p:cNvPr id="6" name="object 6"/>
          <p:cNvSpPr/>
          <p:nvPr/>
        </p:nvSpPr>
        <p:spPr>
          <a:xfrm>
            <a:off x="2533650" y="2777489"/>
            <a:ext cx="6583680" cy="995680"/>
          </a:xfrm>
          <a:custGeom>
            <a:avLst/>
            <a:gdLst/>
            <a:ahLst/>
            <a:cxnLst/>
            <a:rect l="l" t="t" r="r" b="b"/>
            <a:pathLst>
              <a:path w="6583680" h="995679">
                <a:moveTo>
                  <a:pt x="0" y="99568"/>
                </a:moveTo>
                <a:lnTo>
                  <a:pt x="7820" y="60811"/>
                </a:lnTo>
                <a:lnTo>
                  <a:pt x="29146" y="29162"/>
                </a:lnTo>
                <a:lnTo>
                  <a:pt x="60779" y="7824"/>
                </a:lnTo>
                <a:lnTo>
                  <a:pt x="99517" y="0"/>
                </a:lnTo>
                <a:lnTo>
                  <a:pt x="6484111" y="0"/>
                </a:lnTo>
                <a:lnTo>
                  <a:pt x="6522868" y="7824"/>
                </a:lnTo>
                <a:lnTo>
                  <a:pt x="6554517" y="29162"/>
                </a:lnTo>
                <a:lnTo>
                  <a:pt x="6575855" y="60811"/>
                </a:lnTo>
                <a:lnTo>
                  <a:pt x="6583680" y="99568"/>
                </a:lnTo>
                <a:lnTo>
                  <a:pt x="6583680" y="895604"/>
                </a:lnTo>
                <a:lnTo>
                  <a:pt x="6575855" y="934360"/>
                </a:lnTo>
                <a:lnTo>
                  <a:pt x="6554517" y="966009"/>
                </a:lnTo>
                <a:lnTo>
                  <a:pt x="6522868" y="987347"/>
                </a:lnTo>
                <a:lnTo>
                  <a:pt x="6484111" y="995172"/>
                </a:lnTo>
                <a:lnTo>
                  <a:pt x="99517" y="995172"/>
                </a:lnTo>
                <a:lnTo>
                  <a:pt x="60779" y="987347"/>
                </a:lnTo>
                <a:lnTo>
                  <a:pt x="29146" y="966009"/>
                </a:lnTo>
                <a:lnTo>
                  <a:pt x="7820" y="934360"/>
                </a:lnTo>
                <a:lnTo>
                  <a:pt x="0" y="895604"/>
                </a:lnTo>
                <a:lnTo>
                  <a:pt x="0" y="99568"/>
                </a:lnTo>
                <a:close/>
              </a:path>
            </a:pathLst>
          </a:custGeom>
          <a:ln w="25399">
            <a:solidFill>
              <a:srgbClr val="4674AB"/>
            </a:solidFill>
          </a:ln>
        </p:spPr>
        <p:txBody>
          <a:bodyPr wrap="square" lIns="0" tIns="0" rIns="0" bIns="0" rtlCol="0"/>
          <a:lstStyle/>
          <a:p/>
        </p:txBody>
      </p:sp>
      <p:sp>
        <p:nvSpPr>
          <p:cNvPr id="7" name="object 7"/>
          <p:cNvSpPr/>
          <p:nvPr/>
        </p:nvSpPr>
        <p:spPr>
          <a:xfrm>
            <a:off x="3076194" y="3954017"/>
            <a:ext cx="6583680" cy="996950"/>
          </a:xfrm>
          <a:custGeom>
            <a:avLst/>
            <a:gdLst/>
            <a:ahLst/>
            <a:cxnLst/>
            <a:rect l="l" t="t" r="r" b="b"/>
            <a:pathLst>
              <a:path w="6583680" h="996950">
                <a:moveTo>
                  <a:pt x="6483984" y="0"/>
                </a:moveTo>
                <a:lnTo>
                  <a:pt x="99694" y="0"/>
                </a:lnTo>
                <a:lnTo>
                  <a:pt x="60864" y="7826"/>
                </a:lnTo>
                <a:lnTo>
                  <a:pt x="29178" y="29178"/>
                </a:lnTo>
                <a:lnTo>
                  <a:pt x="7826" y="60864"/>
                </a:lnTo>
                <a:lnTo>
                  <a:pt x="0" y="99694"/>
                </a:lnTo>
                <a:lnTo>
                  <a:pt x="0" y="897000"/>
                </a:lnTo>
                <a:lnTo>
                  <a:pt x="7826" y="935831"/>
                </a:lnTo>
                <a:lnTo>
                  <a:pt x="29178" y="967517"/>
                </a:lnTo>
                <a:lnTo>
                  <a:pt x="60864" y="988869"/>
                </a:lnTo>
                <a:lnTo>
                  <a:pt x="99694" y="996695"/>
                </a:lnTo>
                <a:lnTo>
                  <a:pt x="6483984" y="996695"/>
                </a:lnTo>
                <a:lnTo>
                  <a:pt x="6522815" y="988869"/>
                </a:lnTo>
                <a:lnTo>
                  <a:pt x="6554501" y="967517"/>
                </a:lnTo>
                <a:lnTo>
                  <a:pt x="6575853" y="935831"/>
                </a:lnTo>
                <a:lnTo>
                  <a:pt x="6583680" y="897000"/>
                </a:lnTo>
                <a:lnTo>
                  <a:pt x="6583680" y="99694"/>
                </a:lnTo>
                <a:lnTo>
                  <a:pt x="6575853" y="60864"/>
                </a:lnTo>
                <a:lnTo>
                  <a:pt x="6554501" y="29178"/>
                </a:lnTo>
                <a:lnTo>
                  <a:pt x="6522815" y="7826"/>
                </a:lnTo>
                <a:lnTo>
                  <a:pt x="6483984" y="0"/>
                </a:lnTo>
                <a:close/>
              </a:path>
            </a:pathLst>
          </a:custGeom>
          <a:solidFill>
            <a:srgbClr val="FFFFFF"/>
          </a:solidFill>
        </p:spPr>
        <p:txBody>
          <a:bodyPr wrap="square" lIns="0" tIns="0" rIns="0" bIns="0" rtlCol="0"/>
          <a:lstStyle/>
          <a:p/>
        </p:txBody>
      </p:sp>
      <p:sp>
        <p:nvSpPr>
          <p:cNvPr id="8" name="object 8"/>
          <p:cNvSpPr/>
          <p:nvPr/>
        </p:nvSpPr>
        <p:spPr>
          <a:xfrm>
            <a:off x="3076194" y="3954017"/>
            <a:ext cx="6583680" cy="996950"/>
          </a:xfrm>
          <a:custGeom>
            <a:avLst/>
            <a:gdLst/>
            <a:ahLst/>
            <a:cxnLst/>
            <a:rect l="l" t="t" r="r" b="b"/>
            <a:pathLst>
              <a:path w="6583680" h="996950">
                <a:moveTo>
                  <a:pt x="0" y="99694"/>
                </a:moveTo>
                <a:lnTo>
                  <a:pt x="7826" y="60864"/>
                </a:lnTo>
                <a:lnTo>
                  <a:pt x="29178" y="29178"/>
                </a:lnTo>
                <a:lnTo>
                  <a:pt x="60864" y="7826"/>
                </a:lnTo>
                <a:lnTo>
                  <a:pt x="99694" y="0"/>
                </a:lnTo>
                <a:lnTo>
                  <a:pt x="6483984" y="0"/>
                </a:lnTo>
                <a:lnTo>
                  <a:pt x="6522815" y="7826"/>
                </a:lnTo>
                <a:lnTo>
                  <a:pt x="6554501" y="29178"/>
                </a:lnTo>
                <a:lnTo>
                  <a:pt x="6575853" y="60864"/>
                </a:lnTo>
                <a:lnTo>
                  <a:pt x="6583680" y="99694"/>
                </a:lnTo>
                <a:lnTo>
                  <a:pt x="6583680" y="897000"/>
                </a:lnTo>
                <a:lnTo>
                  <a:pt x="6575853" y="935831"/>
                </a:lnTo>
                <a:lnTo>
                  <a:pt x="6554501" y="967517"/>
                </a:lnTo>
                <a:lnTo>
                  <a:pt x="6522815" y="988869"/>
                </a:lnTo>
                <a:lnTo>
                  <a:pt x="6483984" y="996695"/>
                </a:lnTo>
                <a:lnTo>
                  <a:pt x="99694" y="996695"/>
                </a:lnTo>
                <a:lnTo>
                  <a:pt x="60864" y="988869"/>
                </a:lnTo>
                <a:lnTo>
                  <a:pt x="29178" y="967517"/>
                </a:lnTo>
                <a:lnTo>
                  <a:pt x="7826" y="935831"/>
                </a:lnTo>
                <a:lnTo>
                  <a:pt x="0" y="897000"/>
                </a:lnTo>
                <a:lnTo>
                  <a:pt x="0" y="99694"/>
                </a:lnTo>
                <a:close/>
              </a:path>
            </a:pathLst>
          </a:custGeom>
          <a:ln w="25400">
            <a:solidFill>
              <a:srgbClr val="4674AB"/>
            </a:solidFill>
          </a:ln>
        </p:spPr>
        <p:txBody>
          <a:bodyPr wrap="square" lIns="0" tIns="0" rIns="0" bIns="0" rtlCol="0"/>
          <a:lstStyle/>
          <a:p/>
        </p:txBody>
      </p:sp>
      <p:sp>
        <p:nvSpPr>
          <p:cNvPr id="9" name="object 9"/>
          <p:cNvSpPr/>
          <p:nvPr/>
        </p:nvSpPr>
        <p:spPr>
          <a:xfrm>
            <a:off x="3627882" y="5130546"/>
            <a:ext cx="6583680" cy="996950"/>
          </a:xfrm>
          <a:custGeom>
            <a:avLst/>
            <a:gdLst/>
            <a:ahLst/>
            <a:cxnLst/>
            <a:rect l="l" t="t" r="r" b="b"/>
            <a:pathLst>
              <a:path w="6583680" h="996950">
                <a:moveTo>
                  <a:pt x="6483985" y="0"/>
                </a:moveTo>
                <a:lnTo>
                  <a:pt x="99694" y="0"/>
                </a:lnTo>
                <a:lnTo>
                  <a:pt x="60864" y="7826"/>
                </a:lnTo>
                <a:lnTo>
                  <a:pt x="29178" y="29178"/>
                </a:lnTo>
                <a:lnTo>
                  <a:pt x="7826" y="60864"/>
                </a:lnTo>
                <a:lnTo>
                  <a:pt x="0" y="99694"/>
                </a:lnTo>
                <a:lnTo>
                  <a:pt x="0" y="897026"/>
                </a:lnTo>
                <a:lnTo>
                  <a:pt x="7826" y="935820"/>
                </a:lnTo>
                <a:lnTo>
                  <a:pt x="29178" y="967501"/>
                </a:lnTo>
                <a:lnTo>
                  <a:pt x="60864" y="988862"/>
                </a:lnTo>
                <a:lnTo>
                  <a:pt x="99694" y="996695"/>
                </a:lnTo>
                <a:lnTo>
                  <a:pt x="6483985" y="996695"/>
                </a:lnTo>
                <a:lnTo>
                  <a:pt x="6522815" y="988862"/>
                </a:lnTo>
                <a:lnTo>
                  <a:pt x="6554501" y="967501"/>
                </a:lnTo>
                <a:lnTo>
                  <a:pt x="6575853" y="935820"/>
                </a:lnTo>
                <a:lnTo>
                  <a:pt x="6583680" y="897026"/>
                </a:lnTo>
                <a:lnTo>
                  <a:pt x="6583680" y="99694"/>
                </a:lnTo>
                <a:lnTo>
                  <a:pt x="6575853" y="60864"/>
                </a:lnTo>
                <a:lnTo>
                  <a:pt x="6554501" y="29178"/>
                </a:lnTo>
                <a:lnTo>
                  <a:pt x="6522815" y="7826"/>
                </a:lnTo>
                <a:lnTo>
                  <a:pt x="6483985" y="0"/>
                </a:lnTo>
                <a:close/>
              </a:path>
            </a:pathLst>
          </a:custGeom>
          <a:solidFill>
            <a:srgbClr val="FFFFFF"/>
          </a:solidFill>
        </p:spPr>
        <p:txBody>
          <a:bodyPr wrap="square" lIns="0" tIns="0" rIns="0" bIns="0" rtlCol="0"/>
          <a:lstStyle/>
          <a:p/>
        </p:txBody>
      </p:sp>
      <p:sp>
        <p:nvSpPr>
          <p:cNvPr id="10" name="object 10"/>
          <p:cNvSpPr/>
          <p:nvPr/>
        </p:nvSpPr>
        <p:spPr>
          <a:xfrm>
            <a:off x="3627882" y="5130546"/>
            <a:ext cx="6583680" cy="996950"/>
          </a:xfrm>
          <a:custGeom>
            <a:avLst/>
            <a:gdLst/>
            <a:ahLst/>
            <a:cxnLst/>
            <a:rect l="l" t="t" r="r" b="b"/>
            <a:pathLst>
              <a:path w="6583680" h="996950">
                <a:moveTo>
                  <a:pt x="0" y="99694"/>
                </a:moveTo>
                <a:lnTo>
                  <a:pt x="7826" y="60864"/>
                </a:lnTo>
                <a:lnTo>
                  <a:pt x="29178" y="29178"/>
                </a:lnTo>
                <a:lnTo>
                  <a:pt x="60864" y="7826"/>
                </a:lnTo>
                <a:lnTo>
                  <a:pt x="99694" y="0"/>
                </a:lnTo>
                <a:lnTo>
                  <a:pt x="6483985" y="0"/>
                </a:lnTo>
                <a:lnTo>
                  <a:pt x="6522815" y="7826"/>
                </a:lnTo>
                <a:lnTo>
                  <a:pt x="6554501" y="29178"/>
                </a:lnTo>
                <a:lnTo>
                  <a:pt x="6575853" y="60864"/>
                </a:lnTo>
                <a:lnTo>
                  <a:pt x="6583680" y="99694"/>
                </a:lnTo>
                <a:lnTo>
                  <a:pt x="6583680" y="897026"/>
                </a:lnTo>
                <a:lnTo>
                  <a:pt x="6575853" y="935820"/>
                </a:lnTo>
                <a:lnTo>
                  <a:pt x="6554501" y="967501"/>
                </a:lnTo>
                <a:lnTo>
                  <a:pt x="6522815" y="988862"/>
                </a:lnTo>
                <a:lnTo>
                  <a:pt x="6483985" y="996695"/>
                </a:lnTo>
                <a:lnTo>
                  <a:pt x="99694" y="996695"/>
                </a:lnTo>
                <a:lnTo>
                  <a:pt x="60864" y="988862"/>
                </a:lnTo>
                <a:lnTo>
                  <a:pt x="29178" y="967501"/>
                </a:lnTo>
                <a:lnTo>
                  <a:pt x="7826" y="935820"/>
                </a:lnTo>
                <a:lnTo>
                  <a:pt x="0" y="897026"/>
                </a:lnTo>
                <a:lnTo>
                  <a:pt x="0" y="99694"/>
                </a:lnTo>
                <a:close/>
              </a:path>
            </a:pathLst>
          </a:custGeom>
          <a:ln w="25400">
            <a:solidFill>
              <a:srgbClr val="4674AB"/>
            </a:solidFill>
          </a:ln>
        </p:spPr>
        <p:txBody>
          <a:bodyPr wrap="square" lIns="0" tIns="0" rIns="0" bIns="0" rtlCol="0"/>
          <a:lstStyle/>
          <a:p/>
        </p:txBody>
      </p:sp>
      <p:sp>
        <p:nvSpPr>
          <p:cNvPr id="11" name="object 11"/>
          <p:cNvSpPr txBox="1"/>
          <p:nvPr/>
        </p:nvSpPr>
        <p:spPr>
          <a:xfrm>
            <a:off x="2089200" y="1867865"/>
            <a:ext cx="4676775" cy="4009390"/>
          </a:xfrm>
          <a:prstGeom prst="rect">
            <a:avLst/>
          </a:prstGeom>
        </p:spPr>
        <p:txBody>
          <a:bodyPr vert="horz" wrap="square" lIns="0" tIns="12700" rIns="0" bIns="0" rtlCol="0">
            <a:spAutoFit/>
          </a:bodyPr>
          <a:lstStyle/>
          <a:p>
            <a:pPr marL="394335" marR="1115060" lvl="1" indent="-394970">
              <a:lnSpc>
                <a:spcPct val="100000"/>
              </a:lnSpc>
              <a:spcBef>
                <a:spcPts val="100"/>
              </a:spcBef>
              <a:buSzPct val="96000"/>
              <a:buAutoNum type="arabicPeriod"/>
              <a:tabLst>
                <a:tab pos="394970" algn="l"/>
              </a:tabLst>
            </a:pPr>
            <a:r>
              <a:rPr sz="2400" spc="-10" dirty="0">
                <a:latin typeface="Times New Roman" panose="02020603050405020304"/>
                <a:cs typeface="Times New Roman" panose="02020603050405020304"/>
              </a:rPr>
              <a:t>GHG</a:t>
            </a:r>
            <a:r>
              <a:rPr sz="2400" spc="-5" dirty="0">
                <a:latin typeface="华文中宋" panose="02010600040101010101" charset="-122"/>
                <a:cs typeface="华文中宋" panose="02010600040101010101" charset="-122"/>
              </a:rPr>
              <a:t>源和</a:t>
            </a:r>
            <a:r>
              <a:rPr sz="2400" spc="-10" dirty="0">
                <a:latin typeface="Times New Roman" panose="02020603050405020304"/>
                <a:cs typeface="Times New Roman" panose="02020603050405020304"/>
              </a:rPr>
              <a:t>GHG</a:t>
            </a:r>
            <a:r>
              <a:rPr sz="2400" dirty="0">
                <a:latin typeface="华文中宋" panose="02010600040101010101" charset="-122"/>
                <a:cs typeface="华文中宋" panose="02010600040101010101" charset="-122"/>
              </a:rPr>
              <a:t>汇的识别</a:t>
            </a:r>
            <a:endParaRPr sz="2400">
              <a:latin typeface="华文中宋" panose="02010600040101010101" charset="-122"/>
              <a:cs typeface="华文中宋" panose="02010600040101010101" charset="-122"/>
            </a:endParaRPr>
          </a:p>
          <a:p>
            <a:pPr lvl="1">
              <a:lnSpc>
                <a:spcPct val="100000"/>
              </a:lnSpc>
              <a:buFont typeface="Times New Roman" panose="02020603050405020304"/>
              <a:buAutoNum type="arabicPeriod"/>
            </a:pPr>
            <a:endParaRPr sz="3200">
              <a:latin typeface="Times New Roman" panose="02020603050405020304"/>
              <a:cs typeface="Times New Roman" panose="02020603050405020304"/>
            </a:endParaRPr>
          </a:p>
          <a:p>
            <a:pPr marL="945515" marR="1025525" lvl="1" indent="-946150">
              <a:lnSpc>
                <a:spcPct val="100000"/>
              </a:lnSpc>
              <a:spcBef>
                <a:spcPts val="2710"/>
              </a:spcBef>
              <a:buSzPct val="96000"/>
              <a:buFont typeface="Times New Roman" panose="02020603050405020304"/>
              <a:buAutoNum type="arabicPeriod"/>
              <a:tabLst>
                <a:tab pos="946150" algn="l"/>
              </a:tabLst>
            </a:pPr>
            <a:r>
              <a:rPr sz="2400" dirty="0">
                <a:latin typeface="华文中宋" panose="02010600040101010101" charset="-122"/>
                <a:cs typeface="华文中宋" panose="02010600040101010101" charset="-122"/>
              </a:rPr>
              <a:t>量化方法的选择</a:t>
            </a:r>
            <a:endParaRPr sz="2400">
              <a:latin typeface="华文中宋" panose="02010600040101010101" charset="-122"/>
              <a:cs typeface="华文中宋" panose="02010600040101010101" charset="-122"/>
            </a:endParaRPr>
          </a:p>
          <a:p>
            <a:pPr lvl="1">
              <a:lnSpc>
                <a:spcPct val="100000"/>
              </a:lnSpc>
              <a:buFont typeface="Times New Roman" panose="02020603050405020304"/>
              <a:buAutoNum type="arabicPeriod"/>
            </a:pPr>
            <a:endParaRPr sz="3200">
              <a:latin typeface="Times New Roman" panose="02020603050405020304"/>
              <a:cs typeface="Times New Roman" panose="02020603050405020304"/>
            </a:endParaRPr>
          </a:p>
          <a:p>
            <a:pPr marL="1564640" lvl="1" indent="-457835">
              <a:lnSpc>
                <a:spcPct val="100000"/>
              </a:lnSpc>
              <a:spcBef>
                <a:spcPts val="2710"/>
              </a:spcBef>
              <a:buSzPct val="96000"/>
              <a:buAutoNum type="arabicPeriod"/>
              <a:tabLst>
                <a:tab pos="1565275" algn="l"/>
              </a:tabLst>
            </a:pPr>
            <a:r>
              <a:rPr sz="2400" spc="-5" dirty="0">
                <a:latin typeface="Times New Roman" panose="02020603050405020304"/>
                <a:cs typeface="Times New Roman" panose="02020603050405020304"/>
              </a:rPr>
              <a:t>G</a:t>
            </a:r>
            <a:r>
              <a:rPr sz="2400" spc="-15" dirty="0">
                <a:latin typeface="Times New Roman" panose="02020603050405020304"/>
                <a:cs typeface="Times New Roman" panose="02020603050405020304"/>
              </a:rPr>
              <a:t>H</a:t>
            </a:r>
            <a:r>
              <a:rPr sz="2400" spc="-10" dirty="0">
                <a:latin typeface="Times New Roman" panose="02020603050405020304"/>
                <a:cs typeface="Times New Roman" panose="02020603050405020304"/>
              </a:rPr>
              <a:t>G</a:t>
            </a:r>
            <a:r>
              <a:rPr sz="2400" dirty="0">
                <a:latin typeface="华文中宋" panose="02010600040101010101" charset="-122"/>
                <a:cs typeface="华文中宋" panose="02010600040101010101" charset="-122"/>
              </a:rPr>
              <a:t>排放和清除的计算</a:t>
            </a:r>
            <a:endParaRPr sz="2400">
              <a:latin typeface="华文中宋" panose="02010600040101010101" charset="-122"/>
              <a:cs typeface="华文中宋" panose="02010600040101010101" charset="-122"/>
            </a:endParaRPr>
          </a:p>
          <a:p>
            <a:pPr lvl="1">
              <a:lnSpc>
                <a:spcPct val="100000"/>
              </a:lnSpc>
              <a:buFont typeface="Times New Roman" panose="02020603050405020304"/>
              <a:buAutoNum type="arabicPeriod"/>
            </a:pPr>
            <a:endParaRPr sz="3200">
              <a:latin typeface="Times New Roman" panose="02020603050405020304"/>
              <a:cs typeface="Times New Roman" panose="02020603050405020304"/>
            </a:endParaRPr>
          </a:p>
          <a:p>
            <a:pPr marL="2115820" lvl="1" indent="-457835">
              <a:lnSpc>
                <a:spcPct val="100000"/>
              </a:lnSpc>
              <a:spcBef>
                <a:spcPts val="2705"/>
              </a:spcBef>
              <a:buSzPct val="96000"/>
              <a:buFont typeface="Times New Roman" panose="02020603050405020304"/>
              <a:buAutoNum type="arabicPeriod"/>
              <a:tabLst>
                <a:tab pos="2116455" algn="l"/>
              </a:tabLst>
            </a:pPr>
            <a:r>
              <a:rPr sz="2400" dirty="0">
                <a:latin typeface="华文中宋" panose="02010600040101010101" charset="-122"/>
                <a:cs typeface="华文中宋" panose="02010600040101010101" charset="-122"/>
              </a:rPr>
              <a:t>基准</a:t>
            </a:r>
            <a:r>
              <a:rPr sz="2400" spc="-10" dirty="0">
                <a:latin typeface="华文中宋" panose="02010600040101010101" charset="-122"/>
                <a:cs typeface="华文中宋" panose="02010600040101010101" charset="-122"/>
              </a:rPr>
              <a:t>年</a:t>
            </a:r>
            <a:r>
              <a:rPr sz="2400" spc="-10" dirty="0">
                <a:latin typeface="Times New Roman" panose="02020603050405020304"/>
                <a:cs typeface="Times New Roman" panose="02020603050405020304"/>
              </a:rPr>
              <a:t>GHG</a:t>
            </a:r>
            <a:r>
              <a:rPr sz="2400" spc="-5" dirty="0">
                <a:latin typeface="华文中宋" panose="02010600040101010101" charset="-122"/>
                <a:cs typeface="华文中宋" panose="02010600040101010101" charset="-122"/>
              </a:rPr>
              <a:t>清单</a:t>
            </a:r>
            <a:endParaRPr sz="2400">
              <a:latin typeface="华文中宋" panose="02010600040101010101" charset="-122"/>
              <a:cs typeface="华文中宋" panose="02010600040101010101" charset="-122"/>
            </a:endParaRPr>
          </a:p>
        </p:txBody>
      </p:sp>
      <p:sp>
        <p:nvSpPr>
          <p:cNvPr id="12" name="object 12"/>
          <p:cNvSpPr/>
          <p:nvPr/>
        </p:nvSpPr>
        <p:spPr>
          <a:xfrm>
            <a:off x="7917941" y="2362961"/>
            <a:ext cx="647700" cy="647700"/>
          </a:xfrm>
          <a:custGeom>
            <a:avLst/>
            <a:gdLst/>
            <a:ahLst/>
            <a:cxnLst/>
            <a:rect l="l" t="t" r="r" b="b"/>
            <a:pathLst>
              <a:path w="647700" h="647700">
                <a:moveTo>
                  <a:pt x="647700" y="356235"/>
                </a:moveTo>
                <a:lnTo>
                  <a:pt x="0" y="356235"/>
                </a:lnTo>
                <a:lnTo>
                  <a:pt x="323850" y="647700"/>
                </a:lnTo>
                <a:lnTo>
                  <a:pt x="647700" y="356235"/>
                </a:lnTo>
                <a:close/>
              </a:path>
              <a:path w="647700" h="647700">
                <a:moveTo>
                  <a:pt x="501904" y="0"/>
                </a:moveTo>
                <a:lnTo>
                  <a:pt x="145668" y="0"/>
                </a:lnTo>
                <a:lnTo>
                  <a:pt x="145668" y="356235"/>
                </a:lnTo>
                <a:lnTo>
                  <a:pt x="501904" y="356235"/>
                </a:lnTo>
                <a:lnTo>
                  <a:pt x="501904" y="0"/>
                </a:lnTo>
                <a:close/>
              </a:path>
            </a:pathLst>
          </a:custGeom>
          <a:solidFill>
            <a:srgbClr val="FFFFFF">
              <a:alpha val="90194"/>
            </a:srgbClr>
          </a:solidFill>
        </p:spPr>
        <p:txBody>
          <a:bodyPr wrap="square" lIns="0" tIns="0" rIns="0" bIns="0" rtlCol="0"/>
          <a:lstStyle/>
          <a:p/>
        </p:txBody>
      </p:sp>
      <p:sp>
        <p:nvSpPr>
          <p:cNvPr id="13" name="object 13"/>
          <p:cNvSpPr/>
          <p:nvPr/>
        </p:nvSpPr>
        <p:spPr>
          <a:xfrm>
            <a:off x="7917941" y="2362961"/>
            <a:ext cx="647700" cy="647700"/>
          </a:xfrm>
          <a:custGeom>
            <a:avLst/>
            <a:gdLst/>
            <a:ahLst/>
            <a:cxnLst/>
            <a:rect l="l" t="t" r="r" b="b"/>
            <a:pathLst>
              <a:path w="647700" h="647700">
                <a:moveTo>
                  <a:pt x="0" y="356235"/>
                </a:moveTo>
                <a:lnTo>
                  <a:pt x="145668" y="356235"/>
                </a:lnTo>
                <a:lnTo>
                  <a:pt x="145668" y="0"/>
                </a:lnTo>
                <a:lnTo>
                  <a:pt x="501904" y="0"/>
                </a:lnTo>
                <a:lnTo>
                  <a:pt x="501904" y="356235"/>
                </a:lnTo>
                <a:lnTo>
                  <a:pt x="647700" y="356235"/>
                </a:lnTo>
                <a:lnTo>
                  <a:pt x="323850" y="647700"/>
                </a:lnTo>
                <a:lnTo>
                  <a:pt x="0" y="356235"/>
                </a:lnTo>
                <a:close/>
              </a:path>
            </a:pathLst>
          </a:custGeom>
          <a:ln w="25400">
            <a:solidFill>
              <a:srgbClr val="4F81BC"/>
            </a:solidFill>
          </a:ln>
        </p:spPr>
        <p:txBody>
          <a:bodyPr wrap="square" lIns="0" tIns="0" rIns="0" bIns="0" rtlCol="0"/>
          <a:lstStyle/>
          <a:p/>
        </p:txBody>
      </p:sp>
      <p:sp>
        <p:nvSpPr>
          <p:cNvPr id="14" name="object 14"/>
          <p:cNvSpPr/>
          <p:nvPr/>
        </p:nvSpPr>
        <p:spPr>
          <a:xfrm>
            <a:off x="8469630" y="3541014"/>
            <a:ext cx="647700" cy="646430"/>
          </a:xfrm>
          <a:custGeom>
            <a:avLst/>
            <a:gdLst/>
            <a:ahLst/>
            <a:cxnLst/>
            <a:rect l="l" t="t" r="r" b="b"/>
            <a:pathLst>
              <a:path w="647700" h="646429">
                <a:moveTo>
                  <a:pt x="647700" y="355346"/>
                </a:moveTo>
                <a:lnTo>
                  <a:pt x="0" y="355346"/>
                </a:lnTo>
                <a:lnTo>
                  <a:pt x="323850" y="646176"/>
                </a:lnTo>
                <a:lnTo>
                  <a:pt x="647700" y="355346"/>
                </a:lnTo>
                <a:close/>
              </a:path>
              <a:path w="647700" h="646429">
                <a:moveTo>
                  <a:pt x="501903" y="0"/>
                </a:moveTo>
                <a:lnTo>
                  <a:pt x="145669" y="0"/>
                </a:lnTo>
                <a:lnTo>
                  <a:pt x="145669" y="355346"/>
                </a:lnTo>
                <a:lnTo>
                  <a:pt x="501903" y="355346"/>
                </a:lnTo>
                <a:lnTo>
                  <a:pt x="501903" y="0"/>
                </a:lnTo>
                <a:close/>
              </a:path>
            </a:pathLst>
          </a:custGeom>
          <a:solidFill>
            <a:srgbClr val="FFFFFF">
              <a:alpha val="90194"/>
            </a:srgbClr>
          </a:solidFill>
        </p:spPr>
        <p:txBody>
          <a:bodyPr wrap="square" lIns="0" tIns="0" rIns="0" bIns="0" rtlCol="0"/>
          <a:lstStyle/>
          <a:p/>
        </p:txBody>
      </p:sp>
      <p:sp>
        <p:nvSpPr>
          <p:cNvPr id="15" name="object 15"/>
          <p:cNvSpPr/>
          <p:nvPr/>
        </p:nvSpPr>
        <p:spPr>
          <a:xfrm>
            <a:off x="8469630" y="3541014"/>
            <a:ext cx="647700" cy="646430"/>
          </a:xfrm>
          <a:custGeom>
            <a:avLst/>
            <a:gdLst/>
            <a:ahLst/>
            <a:cxnLst/>
            <a:rect l="l" t="t" r="r" b="b"/>
            <a:pathLst>
              <a:path w="647700" h="646429">
                <a:moveTo>
                  <a:pt x="0" y="355346"/>
                </a:moveTo>
                <a:lnTo>
                  <a:pt x="145669" y="355346"/>
                </a:lnTo>
                <a:lnTo>
                  <a:pt x="145669" y="0"/>
                </a:lnTo>
                <a:lnTo>
                  <a:pt x="501903" y="0"/>
                </a:lnTo>
                <a:lnTo>
                  <a:pt x="501903" y="355346"/>
                </a:lnTo>
                <a:lnTo>
                  <a:pt x="647700" y="355346"/>
                </a:lnTo>
                <a:lnTo>
                  <a:pt x="323850" y="646176"/>
                </a:lnTo>
                <a:lnTo>
                  <a:pt x="0" y="355346"/>
                </a:lnTo>
                <a:close/>
              </a:path>
            </a:pathLst>
          </a:custGeom>
          <a:ln w="25400">
            <a:solidFill>
              <a:srgbClr val="4F81BC"/>
            </a:solidFill>
          </a:ln>
        </p:spPr>
        <p:txBody>
          <a:bodyPr wrap="square" lIns="0" tIns="0" rIns="0" bIns="0" rtlCol="0"/>
          <a:lstStyle/>
          <a:p/>
        </p:txBody>
      </p:sp>
      <p:sp>
        <p:nvSpPr>
          <p:cNvPr id="16" name="object 16"/>
          <p:cNvSpPr/>
          <p:nvPr/>
        </p:nvSpPr>
        <p:spPr>
          <a:xfrm>
            <a:off x="9013697" y="4717541"/>
            <a:ext cx="646430" cy="646430"/>
          </a:xfrm>
          <a:custGeom>
            <a:avLst/>
            <a:gdLst/>
            <a:ahLst/>
            <a:cxnLst/>
            <a:rect l="l" t="t" r="r" b="b"/>
            <a:pathLst>
              <a:path w="646429" h="646429">
                <a:moveTo>
                  <a:pt x="646176" y="355345"/>
                </a:moveTo>
                <a:lnTo>
                  <a:pt x="0" y="355345"/>
                </a:lnTo>
                <a:lnTo>
                  <a:pt x="323087" y="646175"/>
                </a:lnTo>
                <a:lnTo>
                  <a:pt x="646176" y="355345"/>
                </a:lnTo>
                <a:close/>
              </a:path>
              <a:path w="646429" h="646429">
                <a:moveTo>
                  <a:pt x="500760" y="0"/>
                </a:moveTo>
                <a:lnTo>
                  <a:pt x="145415" y="0"/>
                </a:lnTo>
                <a:lnTo>
                  <a:pt x="145415" y="355345"/>
                </a:lnTo>
                <a:lnTo>
                  <a:pt x="500760" y="355345"/>
                </a:lnTo>
                <a:lnTo>
                  <a:pt x="500760" y="0"/>
                </a:lnTo>
                <a:close/>
              </a:path>
            </a:pathLst>
          </a:custGeom>
          <a:solidFill>
            <a:srgbClr val="FFFFFF">
              <a:alpha val="90194"/>
            </a:srgbClr>
          </a:solidFill>
        </p:spPr>
        <p:txBody>
          <a:bodyPr wrap="square" lIns="0" tIns="0" rIns="0" bIns="0" rtlCol="0"/>
          <a:lstStyle/>
          <a:p/>
        </p:txBody>
      </p:sp>
      <p:sp>
        <p:nvSpPr>
          <p:cNvPr id="17" name="object 17"/>
          <p:cNvSpPr/>
          <p:nvPr/>
        </p:nvSpPr>
        <p:spPr>
          <a:xfrm>
            <a:off x="9013697" y="4717541"/>
            <a:ext cx="646430" cy="646430"/>
          </a:xfrm>
          <a:custGeom>
            <a:avLst/>
            <a:gdLst/>
            <a:ahLst/>
            <a:cxnLst/>
            <a:rect l="l" t="t" r="r" b="b"/>
            <a:pathLst>
              <a:path w="646429" h="646429">
                <a:moveTo>
                  <a:pt x="0" y="355345"/>
                </a:moveTo>
                <a:lnTo>
                  <a:pt x="145415" y="355345"/>
                </a:lnTo>
                <a:lnTo>
                  <a:pt x="145415" y="0"/>
                </a:lnTo>
                <a:lnTo>
                  <a:pt x="500760" y="0"/>
                </a:lnTo>
                <a:lnTo>
                  <a:pt x="500760" y="355345"/>
                </a:lnTo>
                <a:lnTo>
                  <a:pt x="646176" y="355345"/>
                </a:lnTo>
                <a:lnTo>
                  <a:pt x="323087" y="646175"/>
                </a:lnTo>
                <a:lnTo>
                  <a:pt x="0" y="355345"/>
                </a:lnTo>
                <a:close/>
              </a:path>
            </a:pathLst>
          </a:custGeom>
          <a:ln w="25400">
            <a:solidFill>
              <a:srgbClr val="4F81BC"/>
            </a:solidFill>
          </a:ln>
        </p:spPr>
        <p:txBody>
          <a:bodyPr wrap="square" lIns="0" tIns="0" rIns="0" bIns="0" rtlCol="0"/>
          <a:lstStyl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734054" y="1219326"/>
            <a:ext cx="4638675" cy="505460"/>
          </a:xfrm>
          <a:prstGeom prst="rect">
            <a:avLst/>
          </a:prstGeom>
        </p:spPr>
        <p:txBody>
          <a:bodyPr vert="horz" wrap="square" lIns="0" tIns="13335" rIns="0" bIns="0" rtlCol="0">
            <a:spAutoFit/>
          </a:bodyPr>
          <a:lstStyle/>
          <a:p>
            <a:pPr marL="12700">
              <a:lnSpc>
                <a:spcPct val="100000"/>
              </a:lnSpc>
              <a:spcBef>
                <a:spcPts val="105"/>
              </a:spcBef>
            </a:pPr>
            <a:r>
              <a:rPr dirty="0">
                <a:latin typeface="Calibri" panose="020F0502020204030204"/>
                <a:cs typeface="Calibri" panose="020F0502020204030204"/>
              </a:rPr>
              <a:t>6.1</a:t>
            </a:r>
            <a:r>
              <a:rPr spc="-60" dirty="0">
                <a:latin typeface="Calibri" panose="020F0502020204030204"/>
                <a:cs typeface="Calibri" panose="020F0502020204030204"/>
              </a:rPr>
              <a:t> </a:t>
            </a:r>
            <a:r>
              <a:rPr spc="-10" dirty="0">
                <a:latin typeface="Calibri" panose="020F0502020204030204"/>
                <a:cs typeface="Calibri" panose="020F0502020204030204"/>
              </a:rPr>
              <a:t>GHG</a:t>
            </a:r>
            <a:r>
              <a:rPr spc="15" dirty="0"/>
              <a:t>源</a:t>
            </a:r>
            <a:r>
              <a:rPr spc="10" dirty="0"/>
              <a:t>和</a:t>
            </a:r>
            <a:r>
              <a:rPr spc="-5" dirty="0">
                <a:latin typeface="Calibri" panose="020F0502020204030204"/>
                <a:cs typeface="Calibri" panose="020F0502020204030204"/>
              </a:rPr>
              <a:t>GHG</a:t>
            </a:r>
            <a:r>
              <a:rPr spc="10" dirty="0"/>
              <a:t>汇</a:t>
            </a:r>
            <a:r>
              <a:rPr spc="-5" dirty="0"/>
              <a:t>的</a:t>
            </a:r>
            <a:r>
              <a:rPr spc="-10" dirty="0"/>
              <a:t>识别</a:t>
            </a:r>
            <a:endParaRPr spc="-10" dirty="0"/>
          </a:p>
        </p:txBody>
      </p:sp>
      <p:sp>
        <p:nvSpPr>
          <p:cNvPr id="3" name="object 3"/>
          <p:cNvSpPr/>
          <p:nvPr/>
        </p:nvSpPr>
        <p:spPr>
          <a:xfrm>
            <a:off x="2031365" y="23606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031365" y="2726435"/>
            <a:ext cx="178308" cy="178308"/>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2031365" y="3396995"/>
            <a:ext cx="178308" cy="178308"/>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2031365" y="3762755"/>
            <a:ext cx="178308" cy="178308"/>
          </a:xfrm>
          <a:prstGeom prst="rect">
            <a:avLst/>
          </a:prstGeom>
          <a:blipFill>
            <a:blip r:embed="rId2" cstate="print"/>
            <a:stretch>
              <a:fillRect/>
            </a:stretch>
          </a:blipFill>
        </p:spPr>
        <p:txBody>
          <a:bodyPr wrap="square" lIns="0" tIns="0" rIns="0" bIns="0" rtlCol="0"/>
          <a:lstStyle/>
          <a:p/>
        </p:txBody>
      </p:sp>
      <p:sp>
        <p:nvSpPr>
          <p:cNvPr id="7" name="object 7"/>
          <p:cNvSpPr txBox="1"/>
          <p:nvPr/>
        </p:nvSpPr>
        <p:spPr>
          <a:xfrm>
            <a:off x="2361869" y="2209012"/>
            <a:ext cx="7654290" cy="2412365"/>
          </a:xfrm>
          <a:prstGeom prst="rect">
            <a:avLst/>
          </a:prstGeom>
        </p:spPr>
        <p:txBody>
          <a:bodyPr vert="horz" wrap="square" lIns="0" tIns="73660" rIns="0" bIns="0" rtlCol="0">
            <a:spAutoFit/>
          </a:bodyPr>
          <a:lstStyle/>
          <a:p>
            <a:pPr marL="12700">
              <a:lnSpc>
                <a:spcPct val="100000"/>
              </a:lnSpc>
              <a:spcBef>
                <a:spcPts val="580"/>
              </a:spcBef>
            </a:pPr>
            <a:r>
              <a:rPr sz="2000" b="1" spc="15" dirty="0">
                <a:latin typeface="幼圆" panose="02010509060101010101" charset="-122"/>
                <a:cs typeface="幼圆" panose="02010509060101010101" charset="-122"/>
              </a:rPr>
              <a:t>应按</a:t>
            </a:r>
            <a:r>
              <a:rPr sz="2000" b="1" spc="5" dirty="0">
                <a:latin typeface="幼圆" panose="02010509060101010101" charset="-122"/>
                <a:cs typeface="幼圆" panose="02010509060101010101" charset="-122"/>
              </a:rPr>
              <a:t>照规</a:t>
            </a:r>
            <a:r>
              <a:rPr sz="2000" b="1" spc="10" dirty="0">
                <a:latin typeface="幼圆" panose="02010509060101010101" charset="-122"/>
                <a:cs typeface="幼圆" panose="02010509060101010101" charset="-122"/>
              </a:rPr>
              <a:t>定</a:t>
            </a:r>
            <a:r>
              <a:rPr sz="2000" b="1" spc="-10" dirty="0">
                <a:latin typeface="Calibri" panose="020F0502020204030204"/>
                <a:cs typeface="Calibri" panose="020F0502020204030204"/>
              </a:rPr>
              <a:t>6</a:t>
            </a:r>
            <a:r>
              <a:rPr sz="2000" b="1" spc="5" dirty="0">
                <a:latin typeface="幼圆" panose="02010509060101010101" charset="-122"/>
                <a:cs typeface="幼圆" panose="02010509060101010101" charset="-122"/>
              </a:rPr>
              <a:t>个</a:t>
            </a:r>
            <a:r>
              <a:rPr sz="2000" b="1" spc="-5" dirty="0">
                <a:latin typeface="幼圆" panose="02010509060101010101" charset="-122"/>
                <a:cs typeface="幼圆" panose="02010509060101010101" charset="-122"/>
              </a:rPr>
              <a:t>类</a:t>
            </a:r>
            <a:r>
              <a:rPr sz="2000" b="1" spc="5" dirty="0">
                <a:latin typeface="幼圆" panose="02010509060101010101" charset="-122"/>
                <a:cs typeface="幼圆" panose="02010509060101010101" charset="-122"/>
              </a:rPr>
              <a:t>别进</a:t>
            </a:r>
            <a:r>
              <a:rPr sz="2000" b="1" spc="-5" dirty="0">
                <a:latin typeface="幼圆" panose="02010509060101010101" charset="-122"/>
                <a:cs typeface="幼圆" panose="02010509060101010101" charset="-122"/>
              </a:rPr>
              <a:t>行</a:t>
            </a:r>
            <a:r>
              <a:rPr sz="2000" b="1" spc="5" dirty="0">
                <a:latin typeface="幼圆" panose="02010509060101010101" charset="-122"/>
                <a:cs typeface="幼圆" panose="02010509060101010101" charset="-122"/>
              </a:rPr>
              <a:t>识别</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源和汇。</a:t>
            </a:r>
            <a:endParaRPr sz="2000">
              <a:latin typeface="幼圆" panose="02010509060101010101" charset="-122"/>
              <a:cs typeface="幼圆" panose="02010509060101010101" charset="-122"/>
            </a:endParaRPr>
          </a:p>
          <a:p>
            <a:pPr marL="12700" marR="43180">
              <a:lnSpc>
                <a:spcPct val="100000"/>
              </a:lnSpc>
              <a:spcBef>
                <a:spcPts val="480"/>
              </a:spcBef>
            </a:pPr>
            <a:r>
              <a:rPr sz="2000" b="1" spc="15" dirty="0">
                <a:latin typeface="幼圆" panose="02010509060101010101" charset="-122"/>
                <a:cs typeface="幼圆" panose="02010509060101010101" charset="-122"/>
              </a:rPr>
              <a:t>如果</a:t>
            </a:r>
            <a:r>
              <a:rPr sz="2000" b="1" spc="5" dirty="0">
                <a:latin typeface="幼圆" panose="02010509060101010101" charset="-122"/>
                <a:cs typeface="幼圆" panose="02010509060101010101" charset="-122"/>
              </a:rPr>
              <a:t>组织量化</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清除，则应</a:t>
            </a:r>
            <a:r>
              <a:rPr sz="2000" b="1" spc="-5" dirty="0">
                <a:latin typeface="幼圆" panose="02010509060101010101" charset="-122"/>
                <a:cs typeface="幼圆" panose="02010509060101010101" charset="-122"/>
              </a:rPr>
              <a:t>识</a:t>
            </a:r>
            <a:r>
              <a:rPr sz="2000" b="1" spc="5" dirty="0">
                <a:latin typeface="幼圆" panose="02010509060101010101" charset="-122"/>
                <a:cs typeface="幼圆" panose="02010509060101010101" charset="-122"/>
              </a:rPr>
              <a:t>别</a:t>
            </a:r>
            <a:r>
              <a:rPr sz="2000" b="1" spc="20" dirty="0">
                <a:latin typeface="幼圆" panose="02010509060101010101" charset="-122"/>
                <a:cs typeface="幼圆" panose="02010509060101010101" charset="-122"/>
              </a:rPr>
              <a:t>与</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清除</a:t>
            </a:r>
            <a:r>
              <a:rPr sz="2000" b="1" spc="-5" dirty="0">
                <a:latin typeface="幼圆" panose="02010509060101010101" charset="-122"/>
                <a:cs typeface="幼圆" panose="02010509060101010101" charset="-122"/>
              </a:rPr>
              <a:t>有</a:t>
            </a:r>
            <a:r>
              <a:rPr sz="2000" b="1" spc="5" dirty="0">
                <a:latin typeface="幼圆" panose="02010509060101010101" charset="-122"/>
                <a:cs typeface="幼圆" panose="02010509060101010101" charset="-122"/>
              </a:rPr>
              <a:t>关</a:t>
            </a:r>
            <a:r>
              <a:rPr sz="2000" b="1" spc="15" dirty="0">
                <a:latin typeface="幼圆" panose="02010509060101010101" charset="-122"/>
                <a:cs typeface="幼圆" panose="02010509060101010101" charset="-122"/>
              </a:rPr>
              <a:t>的</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汇并形</a:t>
            </a:r>
            <a:r>
              <a:rPr sz="2000" b="1" spc="-5" dirty="0">
                <a:latin typeface="幼圆" panose="02010509060101010101" charset="-122"/>
                <a:cs typeface="幼圆" panose="02010509060101010101" charset="-122"/>
              </a:rPr>
              <a:t>成文 </a:t>
            </a:r>
            <a:r>
              <a:rPr sz="2000" b="1" spc="15" dirty="0">
                <a:latin typeface="幼圆" panose="02010509060101010101" charset="-122"/>
                <a:cs typeface="幼圆" panose="02010509060101010101" charset="-122"/>
              </a:rPr>
              <a:t>件。</a:t>
            </a:r>
            <a:endParaRPr sz="2000">
              <a:latin typeface="幼圆" panose="02010509060101010101" charset="-122"/>
              <a:cs typeface="幼圆" panose="02010509060101010101" charset="-122"/>
            </a:endParaRPr>
          </a:p>
          <a:p>
            <a:pPr marL="12700">
              <a:lnSpc>
                <a:spcPct val="100000"/>
              </a:lnSpc>
              <a:spcBef>
                <a:spcPts val="480"/>
              </a:spcBef>
            </a:pPr>
            <a:r>
              <a:rPr sz="2000" b="1" dirty="0">
                <a:latin typeface="幼圆" panose="02010509060101010101" charset="-122"/>
                <a:cs typeface="幼圆" panose="02010509060101010101" charset="-122"/>
              </a:rPr>
              <a:t>源和汇的</a:t>
            </a:r>
            <a:r>
              <a:rPr sz="2000" b="1" spc="-5" dirty="0">
                <a:latin typeface="幼圆" panose="02010509060101010101" charset="-122"/>
                <a:cs typeface="幼圆" panose="02010509060101010101" charset="-122"/>
              </a:rPr>
              <a:t>识别和</a:t>
            </a:r>
            <a:r>
              <a:rPr sz="2000" b="1" spc="5" dirty="0">
                <a:latin typeface="幼圆" panose="02010509060101010101" charset="-122"/>
                <a:cs typeface="幼圆" panose="02010509060101010101" charset="-122"/>
              </a:rPr>
              <a:t>分</a:t>
            </a:r>
            <a:r>
              <a:rPr sz="2000" b="1" dirty="0">
                <a:latin typeface="幼圆" panose="02010509060101010101" charset="-122"/>
                <a:cs typeface="幼圆" panose="02010509060101010101" charset="-122"/>
              </a:rPr>
              <a:t>类的</a:t>
            </a:r>
            <a:r>
              <a:rPr sz="2000" b="1" spc="-5" dirty="0">
                <a:latin typeface="幼圆" panose="02010509060101010101" charset="-122"/>
                <a:cs typeface="幼圆" panose="02010509060101010101" charset="-122"/>
              </a:rPr>
              <a:t>详细信</a:t>
            </a:r>
            <a:r>
              <a:rPr sz="2000" b="1" spc="5" dirty="0">
                <a:latin typeface="幼圆" panose="02010509060101010101" charset="-122"/>
                <a:cs typeface="幼圆" panose="02010509060101010101" charset="-122"/>
              </a:rPr>
              <a:t>息</a:t>
            </a:r>
            <a:r>
              <a:rPr sz="2000" b="1" dirty="0">
                <a:latin typeface="幼圆" panose="02010509060101010101" charset="-122"/>
                <a:cs typeface="幼圆" panose="02010509060101010101" charset="-122"/>
              </a:rPr>
              <a:t>应与</a:t>
            </a:r>
            <a:r>
              <a:rPr sz="2000" b="1" spc="-5" dirty="0">
                <a:latin typeface="幼圆" panose="02010509060101010101" charset="-122"/>
                <a:cs typeface="幼圆" panose="02010509060101010101" charset="-122"/>
              </a:rPr>
              <a:t>所采用</a:t>
            </a:r>
            <a:r>
              <a:rPr sz="2000" b="1" spc="5" dirty="0">
                <a:latin typeface="幼圆" panose="02010509060101010101" charset="-122"/>
                <a:cs typeface="幼圆" panose="02010509060101010101" charset="-122"/>
              </a:rPr>
              <a:t>的</a:t>
            </a:r>
            <a:r>
              <a:rPr sz="2000" b="1" dirty="0">
                <a:latin typeface="幼圆" panose="02010509060101010101" charset="-122"/>
                <a:cs typeface="幼圆" panose="02010509060101010101" charset="-122"/>
              </a:rPr>
              <a:t>量化</a:t>
            </a:r>
            <a:r>
              <a:rPr sz="2000" b="1" spc="-5" dirty="0">
                <a:latin typeface="幼圆" panose="02010509060101010101" charset="-122"/>
                <a:cs typeface="幼圆" panose="02010509060101010101" charset="-122"/>
              </a:rPr>
              <a:t>方法一</a:t>
            </a:r>
            <a:r>
              <a:rPr sz="2000" b="1" spc="5" dirty="0">
                <a:latin typeface="幼圆" panose="02010509060101010101" charset="-122"/>
                <a:cs typeface="幼圆" panose="02010509060101010101" charset="-122"/>
              </a:rPr>
              <a:t>致</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12700" marR="5080" algn="just">
              <a:lnSpc>
                <a:spcPct val="100000"/>
              </a:lnSpc>
              <a:spcBef>
                <a:spcPts val="480"/>
              </a:spcBef>
            </a:pPr>
            <a:r>
              <a:rPr sz="2000" b="1" spc="15" dirty="0">
                <a:latin typeface="幼圆" panose="02010509060101010101" charset="-122"/>
                <a:cs typeface="幼圆" panose="02010509060101010101" charset="-122"/>
              </a:rPr>
              <a:t>组织</a:t>
            </a:r>
            <a:r>
              <a:rPr sz="2000" b="1" spc="5" dirty="0">
                <a:latin typeface="幼圆" panose="02010509060101010101" charset="-122"/>
                <a:cs typeface="幼圆" panose="02010509060101010101" charset="-122"/>
              </a:rPr>
              <a:t>可以排</a:t>
            </a:r>
            <a:r>
              <a:rPr sz="2000" b="1" spc="-5" dirty="0">
                <a:latin typeface="幼圆" panose="02010509060101010101" charset="-122"/>
                <a:cs typeface="幼圆" panose="02010509060101010101" charset="-122"/>
              </a:rPr>
              <a:t>除</a:t>
            </a:r>
            <a:r>
              <a:rPr sz="2000" b="1" spc="15" dirty="0">
                <a:latin typeface="幼圆" panose="02010509060101010101" charset="-122"/>
                <a:cs typeface="幼圆" panose="02010509060101010101" charset="-122"/>
              </a:rPr>
              <a:t>与</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排放或清</a:t>
            </a:r>
            <a:r>
              <a:rPr sz="2000" b="1" spc="-5" dirty="0">
                <a:latin typeface="幼圆" panose="02010509060101010101" charset="-122"/>
                <a:cs typeface="幼圆" panose="02010509060101010101" charset="-122"/>
              </a:rPr>
              <a:t>除</a:t>
            </a:r>
            <a:r>
              <a:rPr sz="2000" b="1" spc="5" dirty="0">
                <a:latin typeface="幼圆" panose="02010509060101010101" charset="-122"/>
                <a:cs typeface="幼圆" panose="02010509060101010101" charset="-122"/>
              </a:rPr>
              <a:t>无关的</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源或汇。应</a:t>
            </a:r>
            <a:r>
              <a:rPr sz="2000" b="1" spc="-5" dirty="0">
                <a:latin typeface="幼圆" panose="02010509060101010101" charset="-122"/>
                <a:cs typeface="幼圆" panose="02010509060101010101" charset="-122"/>
              </a:rPr>
              <a:t>根</a:t>
            </a:r>
            <a:r>
              <a:rPr sz="2000" b="1" spc="5" dirty="0">
                <a:latin typeface="幼圆" panose="02010509060101010101" charset="-122"/>
                <a:cs typeface="幼圆" panose="02010509060101010101" charset="-122"/>
              </a:rPr>
              <a:t>据报</a:t>
            </a:r>
            <a:r>
              <a:rPr sz="2000" b="1" spc="-5" dirty="0">
                <a:latin typeface="幼圆" panose="02010509060101010101" charset="-122"/>
                <a:cs typeface="幼圆" panose="02010509060101010101" charset="-122"/>
              </a:rPr>
              <a:t>告</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见 </a:t>
            </a:r>
            <a:r>
              <a:rPr sz="2000" b="1" dirty="0">
                <a:latin typeface="Calibri" panose="020F0502020204030204"/>
                <a:cs typeface="Calibri" panose="020F0502020204030204"/>
              </a:rPr>
              <a:t>5.2.3</a:t>
            </a:r>
            <a:r>
              <a:rPr sz="2000" b="1" spc="5" dirty="0">
                <a:latin typeface="幼圆" panose="02010509060101010101" charset="-122"/>
                <a:cs typeface="幼圆" panose="02010509060101010101" charset="-122"/>
              </a:rPr>
              <a:t>间接</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排放）中</a:t>
            </a:r>
            <a:r>
              <a:rPr sz="2000" b="1" spc="-5" dirty="0">
                <a:latin typeface="幼圆" panose="02010509060101010101" charset="-122"/>
                <a:cs typeface="幼圆" panose="02010509060101010101" charset="-122"/>
              </a:rPr>
              <a:t>的</a:t>
            </a:r>
            <a:r>
              <a:rPr sz="2000" b="1" spc="5" dirty="0">
                <a:latin typeface="幼圆" panose="02010509060101010101" charset="-122"/>
                <a:cs typeface="幼圆" panose="02010509060101010101" charset="-122"/>
              </a:rPr>
              <a:t>类别和</a:t>
            </a:r>
            <a:r>
              <a:rPr sz="2000" b="1" spc="-5" dirty="0">
                <a:latin typeface="幼圆" panose="02010509060101010101" charset="-122"/>
                <a:cs typeface="幼圆" panose="02010509060101010101" charset="-122"/>
              </a:rPr>
              <a:t>子</a:t>
            </a:r>
            <a:r>
              <a:rPr sz="2000" b="1" spc="5" dirty="0">
                <a:latin typeface="幼圆" panose="02010509060101010101" charset="-122"/>
                <a:cs typeface="幼圆" panose="02010509060101010101" charset="-122"/>
              </a:rPr>
              <a:t>类别</a:t>
            </a:r>
            <a:r>
              <a:rPr sz="2000" b="1" spc="-5" dirty="0">
                <a:latin typeface="幼圆" panose="02010509060101010101" charset="-122"/>
                <a:cs typeface="幼圆" panose="02010509060101010101" charset="-122"/>
              </a:rPr>
              <a:t>确</a:t>
            </a:r>
            <a:r>
              <a:rPr sz="2000" b="1" spc="5" dirty="0">
                <a:latin typeface="幼圆" panose="02010509060101010101" charset="-122"/>
                <a:cs typeface="幼圆" panose="02010509060101010101" charset="-122"/>
              </a:rPr>
              <a:t>定被</a:t>
            </a:r>
            <a:r>
              <a:rPr sz="2000" b="1" spc="-5" dirty="0">
                <a:latin typeface="幼圆" panose="02010509060101010101" charset="-122"/>
                <a:cs typeface="幼圆" panose="02010509060101010101" charset="-122"/>
              </a:rPr>
              <a:t>排</a:t>
            </a:r>
            <a:r>
              <a:rPr sz="2000" b="1" spc="5" dirty="0">
                <a:latin typeface="幼圆" panose="02010509060101010101" charset="-122"/>
                <a:cs typeface="幼圆" panose="02010509060101010101" charset="-122"/>
              </a:rPr>
              <a:t>除</a:t>
            </a:r>
            <a:r>
              <a:rPr sz="2000" b="1" spc="35" dirty="0">
                <a:latin typeface="幼圆" panose="02010509060101010101" charset="-122"/>
                <a:cs typeface="幼圆" panose="02010509060101010101" charset="-122"/>
              </a:rPr>
              <a:t>的</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源或汇</a:t>
            </a:r>
            <a:r>
              <a:rPr sz="2000" b="1" spc="-5" dirty="0">
                <a:latin typeface="幼圆" panose="02010509060101010101" charset="-122"/>
                <a:cs typeface="幼圆" panose="02010509060101010101" charset="-122"/>
              </a:rPr>
              <a:t>，并 </a:t>
            </a:r>
            <a:r>
              <a:rPr sz="2000" b="1" spc="5" dirty="0">
                <a:latin typeface="幼圆" panose="02010509060101010101" charset="-122"/>
                <a:cs typeface="幼圆" panose="02010509060101010101" charset="-122"/>
              </a:rPr>
              <a:t>解释排除</a:t>
            </a:r>
            <a:r>
              <a:rPr sz="2000" b="1" spc="-5" dirty="0">
                <a:latin typeface="幼圆" panose="02010509060101010101" charset="-122"/>
                <a:cs typeface="幼圆" panose="02010509060101010101" charset="-122"/>
              </a:rPr>
              <a:t>理由。</a:t>
            </a:r>
            <a:endParaRPr sz="2000">
              <a:latin typeface="幼圆" panose="02010509060101010101" charset="-122"/>
              <a:cs typeface="幼圆" panose="02010509060101010101" charset="-122"/>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343400" y="1295526"/>
            <a:ext cx="3496310"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6.2</a:t>
            </a:r>
            <a:r>
              <a:rPr spc="-70" dirty="0">
                <a:latin typeface="Calibri" panose="020F0502020204030204"/>
                <a:cs typeface="Calibri" panose="020F0502020204030204"/>
              </a:rPr>
              <a:t> </a:t>
            </a:r>
            <a:r>
              <a:rPr spc="10" dirty="0"/>
              <a:t>量化</a:t>
            </a:r>
            <a:r>
              <a:rPr spc="-5" dirty="0"/>
              <a:t>方法的</a:t>
            </a:r>
            <a:r>
              <a:rPr spc="-10" dirty="0"/>
              <a:t>选择</a:t>
            </a:r>
            <a:endParaRPr spc="-10" dirty="0"/>
          </a:p>
        </p:txBody>
      </p:sp>
      <p:sp>
        <p:nvSpPr>
          <p:cNvPr id="3" name="object 3"/>
          <p:cNvSpPr/>
          <p:nvPr/>
        </p:nvSpPr>
        <p:spPr>
          <a:xfrm>
            <a:off x="2068830" y="2456688"/>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068830" y="3107435"/>
            <a:ext cx="178308" cy="178308"/>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2526029" y="3459479"/>
            <a:ext cx="152400" cy="160020"/>
          </a:xfrm>
          <a:prstGeom prst="rect">
            <a:avLst/>
          </a:prstGeom>
          <a:blipFill>
            <a:blip r:embed="rId3" cstate="print"/>
            <a:stretch>
              <a:fillRect/>
            </a:stretch>
          </a:blipFill>
        </p:spPr>
        <p:txBody>
          <a:bodyPr wrap="square" lIns="0" tIns="0" rIns="0" bIns="0" rtlCol="0"/>
          <a:lstStyle/>
          <a:p/>
        </p:txBody>
      </p:sp>
      <p:sp>
        <p:nvSpPr>
          <p:cNvPr id="6" name="object 6"/>
          <p:cNvSpPr/>
          <p:nvPr/>
        </p:nvSpPr>
        <p:spPr>
          <a:xfrm>
            <a:off x="2068830" y="4405884"/>
            <a:ext cx="178308" cy="178307"/>
          </a:xfrm>
          <a:prstGeom prst="rect">
            <a:avLst/>
          </a:prstGeom>
          <a:blipFill>
            <a:blip r:embed="rId2" cstate="print"/>
            <a:stretch>
              <a:fillRect/>
            </a:stretch>
          </a:blipFill>
        </p:spPr>
        <p:txBody>
          <a:bodyPr wrap="square" lIns="0" tIns="0" rIns="0" bIns="0" rtlCol="0"/>
          <a:lstStyle/>
          <a:p/>
        </p:txBody>
      </p:sp>
      <p:sp>
        <p:nvSpPr>
          <p:cNvPr id="7" name="object 7"/>
          <p:cNvSpPr txBox="1"/>
          <p:nvPr/>
        </p:nvSpPr>
        <p:spPr>
          <a:xfrm>
            <a:off x="2399334" y="2365375"/>
            <a:ext cx="7769859" cy="2305685"/>
          </a:xfrm>
          <a:prstGeom prst="rect">
            <a:avLst/>
          </a:prstGeom>
        </p:spPr>
        <p:txBody>
          <a:bodyPr vert="horz" wrap="square" lIns="0" tIns="39370" rIns="0" bIns="0" rtlCol="0">
            <a:spAutoFit/>
          </a:bodyPr>
          <a:lstStyle/>
          <a:p>
            <a:pPr marL="12700" marR="85090">
              <a:lnSpc>
                <a:spcPts val="2240"/>
              </a:lnSpc>
              <a:spcBef>
                <a:spcPts val="310"/>
              </a:spcBef>
            </a:pPr>
            <a:r>
              <a:rPr sz="2000" b="1" spc="5" dirty="0">
                <a:latin typeface="幼圆" panose="02010509060101010101" charset="-122"/>
                <a:cs typeface="幼圆" panose="02010509060101010101" charset="-122"/>
              </a:rPr>
              <a:t>组织选择</a:t>
            </a:r>
            <a:r>
              <a:rPr sz="2000" b="1" spc="-5" dirty="0">
                <a:latin typeface="幼圆" panose="02010509060101010101" charset="-122"/>
                <a:cs typeface="幼圆" panose="02010509060101010101" charset="-122"/>
              </a:rPr>
              <a:t>和使</a:t>
            </a:r>
            <a:r>
              <a:rPr sz="2000" b="1" spc="5" dirty="0">
                <a:latin typeface="幼圆" panose="02010509060101010101" charset="-122"/>
                <a:cs typeface="幼圆" panose="02010509060101010101" charset="-122"/>
              </a:rPr>
              <a:t>用的量化</a:t>
            </a:r>
            <a:r>
              <a:rPr sz="2000" b="1" spc="-5" dirty="0">
                <a:latin typeface="幼圆" panose="02010509060101010101" charset="-122"/>
                <a:cs typeface="幼圆" panose="02010509060101010101" charset="-122"/>
              </a:rPr>
              <a:t>方法</a:t>
            </a:r>
            <a:r>
              <a:rPr sz="2000" b="1" spc="25" dirty="0">
                <a:latin typeface="幼圆" panose="02010509060101010101" charset="-122"/>
                <a:cs typeface="幼圆" panose="02010509060101010101" charset="-122"/>
              </a:rPr>
              <a:t>，</a:t>
            </a:r>
            <a:r>
              <a:rPr sz="2000" b="1" spc="5" dirty="0">
                <a:solidFill>
                  <a:srgbClr val="FF0000"/>
                </a:solidFill>
                <a:latin typeface="幼圆" panose="02010509060101010101" charset="-122"/>
                <a:cs typeface="幼圆" panose="02010509060101010101" charset="-122"/>
              </a:rPr>
              <a:t>应最大</a:t>
            </a:r>
            <a:r>
              <a:rPr sz="2000" b="1" spc="-5" dirty="0">
                <a:solidFill>
                  <a:srgbClr val="FF0000"/>
                </a:solidFill>
                <a:latin typeface="幼圆" panose="02010509060101010101" charset="-122"/>
                <a:cs typeface="幼圆" panose="02010509060101010101" charset="-122"/>
              </a:rPr>
              <a:t>程度</a:t>
            </a:r>
            <a:r>
              <a:rPr sz="2000" b="1" spc="5" dirty="0">
                <a:solidFill>
                  <a:srgbClr val="FF0000"/>
                </a:solidFill>
                <a:latin typeface="幼圆" panose="02010509060101010101" charset="-122"/>
                <a:cs typeface="幼圆" panose="02010509060101010101" charset="-122"/>
              </a:rPr>
              <a:t>的降低不</a:t>
            </a:r>
            <a:r>
              <a:rPr sz="2000" b="1" spc="-5" dirty="0">
                <a:solidFill>
                  <a:srgbClr val="FF0000"/>
                </a:solidFill>
                <a:latin typeface="幼圆" panose="02010509060101010101" charset="-122"/>
                <a:cs typeface="幼圆" panose="02010509060101010101" charset="-122"/>
              </a:rPr>
              <a:t>确定</a:t>
            </a:r>
            <a:r>
              <a:rPr sz="2000" b="1" spc="5" dirty="0">
                <a:solidFill>
                  <a:srgbClr val="FF0000"/>
                </a:solidFill>
                <a:latin typeface="幼圆" panose="02010509060101010101" charset="-122"/>
                <a:cs typeface="幼圆" panose="02010509060101010101" charset="-122"/>
              </a:rPr>
              <a:t>性，并产</a:t>
            </a:r>
            <a:r>
              <a:rPr sz="2000" b="1" spc="-5" dirty="0">
                <a:solidFill>
                  <a:srgbClr val="FF0000"/>
                </a:solidFill>
                <a:latin typeface="幼圆" panose="02010509060101010101" charset="-122"/>
                <a:cs typeface="幼圆" panose="02010509060101010101" charset="-122"/>
              </a:rPr>
              <a:t>生准 </a:t>
            </a:r>
            <a:r>
              <a:rPr sz="2000" b="1" spc="5" dirty="0">
                <a:solidFill>
                  <a:srgbClr val="FF0000"/>
                </a:solidFill>
                <a:latin typeface="幼圆" panose="02010509060101010101" charset="-122"/>
                <a:cs typeface="幼圆" panose="02010509060101010101" charset="-122"/>
              </a:rPr>
              <a:t>确、一致</a:t>
            </a:r>
            <a:r>
              <a:rPr sz="2000" b="1" spc="-5" dirty="0">
                <a:solidFill>
                  <a:srgbClr val="FF0000"/>
                </a:solidFill>
                <a:latin typeface="幼圆" panose="02010509060101010101" charset="-122"/>
                <a:cs typeface="幼圆" panose="02010509060101010101" charset="-122"/>
              </a:rPr>
              <a:t>和可</a:t>
            </a:r>
            <a:r>
              <a:rPr sz="2000" b="1" spc="5" dirty="0">
                <a:solidFill>
                  <a:srgbClr val="FF0000"/>
                </a:solidFill>
                <a:latin typeface="幼圆" panose="02010509060101010101" charset="-122"/>
                <a:cs typeface="幼圆" panose="02010509060101010101" charset="-122"/>
              </a:rPr>
              <a:t>再现性的</a:t>
            </a:r>
            <a:r>
              <a:rPr sz="2000" b="1" spc="-5" dirty="0">
                <a:solidFill>
                  <a:srgbClr val="FF0000"/>
                </a:solidFill>
                <a:latin typeface="幼圆" panose="02010509060101010101" charset="-122"/>
                <a:cs typeface="幼圆" panose="02010509060101010101" charset="-122"/>
              </a:rPr>
              <a:t>结果。</a:t>
            </a:r>
            <a:endParaRPr sz="2000">
              <a:latin typeface="幼圆" panose="02010509060101010101" charset="-122"/>
              <a:cs typeface="幼圆" panose="02010509060101010101" charset="-122"/>
            </a:endParaRPr>
          </a:p>
          <a:p>
            <a:pPr marL="12700">
              <a:lnSpc>
                <a:spcPct val="100000"/>
              </a:lnSpc>
              <a:spcBef>
                <a:spcPts val="435"/>
              </a:spcBef>
            </a:pPr>
            <a:r>
              <a:rPr sz="2000" b="1" spc="5" dirty="0">
                <a:latin typeface="幼圆" panose="02010509060101010101" charset="-122"/>
                <a:cs typeface="幼圆" panose="02010509060101010101" charset="-122"/>
              </a:rPr>
              <a:t>量化方法</a:t>
            </a:r>
            <a:r>
              <a:rPr sz="2000" b="1" spc="-5" dirty="0">
                <a:latin typeface="幼圆" panose="02010509060101010101" charset="-122"/>
                <a:cs typeface="幼圆" panose="02010509060101010101" charset="-122"/>
              </a:rPr>
              <a:t>还宜</a:t>
            </a:r>
            <a:r>
              <a:rPr sz="2000" b="1" spc="5" dirty="0">
                <a:latin typeface="幼圆" panose="02010509060101010101" charset="-122"/>
                <a:cs typeface="幼圆" panose="02010509060101010101" charset="-122"/>
              </a:rPr>
              <a:t>考虑技术</a:t>
            </a:r>
            <a:r>
              <a:rPr sz="2000" b="1" spc="-5" dirty="0">
                <a:latin typeface="幼圆" panose="02010509060101010101" charset="-122"/>
                <a:cs typeface="幼圆" panose="02010509060101010101" charset="-122"/>
              </a:rPr>
              <a:t>可行</a:t>
            </a:r>
            <a:r>
              <a:rPr sz="2000" b="1" spc="5" dirty="0">
                <a:latin typeface="幼圆" panose="02010509060101010101" charset="-122"/>
                <a:cs typeface="幼圆" panose="02010509060101010101" charset="-122"/>
              </a:rPr>
              <a:t>性和成本</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413385">
              <a:lnSpc>
                <a:spcPct val="100000"/>
              </a:lnSpc>
              <a:spcBef>
                <a:spcPts val="440"/>
              </a:spcBef>
            </a:pPr>
            <a:r>
              <a:rPr sz="1800" dirty="0">
                <a:latin typeface="幼圆" panose="02010509060101010101" charset="-122"/>
                <a:cs typeface="幼圆" panose="02010509060101010101" charset="-122"/>
              </a:rPr>
              <a:t>注：量化方法是一个获取</a:t>
            </a:r>
            <a:r>
              <a:rPr sz="1800" dirty="0">
                <a:latin typeface="Calibri" panose="020F0502020204030204"/>
                <a:cs typeface="Calibri" panose="020F0502020204030204"/>
              </a:rPr>
              <a:t>GHG</a:t>
            </a:r>
            <a:r>
              <a:rPr sz="1800" spc="-70" dirty="0">
                <a:latin typeface="Calibri" panose="020F0502020204030204"/>
                <a:cs typeface="Calibri" panose="020F0502020204030204"/>
              </a:rPr>
              <a:t> </a:t>
            </a:r>
            <a:r>
              <a:rPr sz="1800" dirty="0">
                <a:latin typeface="幼圆" panose="02010509060101010101" charset="-122"/>
                <a:cs typeface="幼圆" panose="02010509060101010101" charset="-122"/>
              </a:rPr>
              <a:t>源或汇的数据并确定其排放或清除的过程。</a:t>
            </a:r>
            <a:endParaRPr sz="1800">
              <a:latin typeface="幼圆" panose="02010509060101010101" charset="-122"/>
              <a:cs typeface="幼圆" panose="02010509060101010101" charset="-122"/>
            </a:endParaRPr>
          </a:p>
          <a:p>
            <a:pPr marL="413385">
              <a:lnSpc>
                <a:spcPct val="100000"/>
              </a:lnSpc>
              <a:spcBef>
                <a:spcPts val="5"/>
              </a:spcBef>
            </a:pP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排放或清除可通过测量或建模获得。</a:t>
            </a:r>
            <a:endParaRPr sz="1800">
              <a:latin typeface="幼圆" panose="02010509060101010101" charset="-122"/>
              <a:cs typeface="幼圆" panose="02010509060101010101" charset="-122"/>
            </a:endParaRPr>
          </a:p>
          <a:p>
            <a:pPr>
              <a:lnSpc>
                <a:spcPct val="100000"/>
              </a:lnSpc>
              <a:spcBef>
                <a:spcPts val="15"/>
              </a:spcBef>
            </a:pPr>
            <a:endParaRPr sz="2650">
              <a:latin typeface="Times New Roman" panose="02020603050405020304"/>
              <a:cs typeface="Times New Roman" panose="02020603050405020304"/>
            </a:endParaRPr>
          </a:p>
          <a:p>
            <a:pPr marL="12700">
              <a:lnSpc>
                <a:spcPct val="100000"/>
              </a:lnSpc>
            </a:pPr>
            <a:r>
              <a:rPr sz="2000" b="1" spc="5" dirty="0">
                <a:latin typeface="幼圆" panose="02010509060101010101" charset="-122"/>
                <a:cs typeface="幼圆" panose="02010509060101010101" charset="-122"/>
              </a:rPr>
              <a:t>组织应说</a:t>
            </a:r>
            <a:r>
              <a:rPr sz="2000" b="1" spc="-5" dirty="0">
                <a:latin typeface="幼圆" panose="02010509060101010101" charset="-122"/>
                <a:cs typeface="幼圆" panose="02010509060101010101" charset="-122"/>
              </a:rPr>
              <a:t>明量</a:t>
            </a:r>
            <a:r>
              <a:rPr sz="2000" b="1" spc="5" dirty="0">
                <a:latin typeface="幼圆" panose="02010509060101010101" charset="-122"/>
                <a:cs typeface="幼圆" panose="02010509060101010101" charset="-122"/>
              </a:rPr>
              <a:t>化方法及</a:t>
            </a:r>
            <a:r>
              <a:rPr sz="2000" b="1" spc="-5" dirty="0">
                <a:latin typeface="幼圆" panose="02010509060101010101" charset="-122"/>
                <a:cs typeface="幼圆" panose="02010509060101010101" charset="-122"/>
              </a:rPr>
              <a:t>量化</a:t>
            </a:r>
            <a:r>
              <a:rPr sz="2000" b="1" spc="5" dirty="0">
                <a:latin typeface="幼圆" panose="02010509060101010101" charset="-122"/>
                <a:cs typeface="幼圆" panose="02010509060101010101" charset="-122"/>
              </a:rPr>
              <a:t>方法的任</a:t>
            </a:r>
            <a:r>
              <a:rPr sz="2000" b="1" spc="-5" dirty="0">
                <a:latin typeface="幼圆" panose="02010509060101010101" charset="-122"/>
                <a:cs typeface="幼圆" panose="02010509060101010101" charset="-122"/>
              </a:rPr>
              <a:t>何变</a:t>
            </a:r>
            <a:r>
              <a:rPr sz="2000" b="1" spc="5" dirty="0">
                <a:latin typeface="幼圆" panose="02010509060101010101" charset="-122"/>
                <a:cs typeface="幼圆" panose="02010509060101010101" charset="-122"/>
              </a:rPr>
              <a:t>更，并形</a:t>
            </a:r>
            <a:r>
              <a:rPr sz="2000" b="1" spc="-5" dirty="0">
                <a:latin typeface="幼圆" panose="02010509060101010101" charset="-122"/>
                <a:cs typeface="幼圆" panose="02010509060101010101" charset="-122"/>
              </a:rPr>
              <a:t>成文</a:t>
            </a:r>
            <a:r>
              <a:rPr sz="2000" b="1" spc="5" dirty="0">
                <a:latin typeface="幼圆" panose="02010509060101010101" charset="-122"/>
                <a:cs typeface="幼圆" panose="02010509060101010101" charset="-122"/>
              </a:rPr>
              <a:t>件</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347845" y="1676526"/>
            <a:ext cx="3496310"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6.2</a:t>
            </a:r>
            <a:r>
              <a:rPr spc="-70" dirty="0">
                <a:latin typeface="Calibri" panose="020F0502020204030204"/>
                <a:cs typeface="Calibri" panose="020F0502020204030204"/>
              </a:rPr>
              <a:t> </a:t>
            </a:r>
            <a:r>
              <a:rPr spc="10" dirty="0"/>
              <a:t>量化</a:t>
            </a:r>
            <a:r>
              <a:rPr spc="-5" dirty="0"/>
              <a:t>方法的</a:t>
            </a:r>
            <a:r>
              <a:rPr spc="-10" dirty="0"/>
              <a:t>选择</a:t>
            </a:r>
            <a:endParaRPr spc="-10" dirty="0"/>
          </a:p>
        </p:txBody>
      </p:sp>
      <p:sp>
        <p:nvSpPr>
          <p:cNvPr id="3" name="object 3"/>
          <p:cNvSpPr/>
          <p:nvPr/>
        </p:nvSpPr>
        <p:spPr>
          <a:xfrm>
            <a:off x="2073275" y="28178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30474" y="3188207"/>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987674" y="3761232"/>
            <a:ext cx="140208" cy="141732"/>
          </a:xfrm>
          <a:prstGeom prst="rect">
            <a:avLst/>
          </a:prstGeom>
          <a:blipFill>
            <a:blip r:embed="rId4" cstate="print"/>
            <a:stretch>
              <a:fillRect/>
            </a:stretch>
          </a:blipFill>
        </p:spPr>
        <p:txBody>
          <a:bodyPr wrap="square" lIns="0" tIns="0" rIns="0" bIns="0" rtlCol="0"/>
          <a:lstStyle/>
          <a:p/>
        </p:txBody>
      </p:sp>
      <p:sp>
        <p:nvSpPr>
          <p:cNvPr id="6" name="object 6"/>
          <p:cNvSpPr/>
          <p:nvPr/>
        </p:nvSpPr>
        <p:spPr>
          <a:xfrm>
            <a:off x="2987674" y="4590288"/>
            <a:ext cx="140208" cy="141731"/>
          </a:xfrm>
          <a:prstGeom prst="rect">
            <a:avLst/>
          </a:prstGeom>
          <a:blipFill>
            <a:blip r:embed="rId4" cstate="print"/>
            <a:stretch>
              <a:fillRect/>
            </a:stretch>
          </a:blipFill>
        </p:spPr>
        <p:txBody>
          <a:bodyPr wrap="square" lIns="0" tIns="0" rIns="0" bIns="0" rtlCol="0"/>
          <a:lstStyle/>
          <a:p/>
        </p:txBody>
      </p:sp>
      <p:sp>
        <p:nvSpPr>
          <p:cNvPr id="7" name="object 7"/>
          <p:cNvSpPr txBox="1"/>
          <p:nvPr/>
        </p:nvSpPr>
        <p:spPr>
          <a:xfrm>
            <a:off x="2403779" y="2644102"/>
            <a:ext cx="7579359" cy="2147570"/>
          </a:xfrm>
          <a:prstGeom prst="rect">
            <a:avLst/>
          </a:prstGeom>
        </p:spPr>
        <p:txBody>
          <a:bodyPr vert="horz" wrap="square" lIns="0" tIns="95250" rIns="0" bIns="0" rtlCol="0">
            <a:spAutoFit/>
          </a:bodyPr>
          <a:lstStyle/>
          <a:p>
            <a:pPr marL="12700">
              <a:lnSpc>
                <a:spcPct val="100000"/>
              </a:lnSpc>
              <a:spcBef>
                <a:spcPts val="750"/>
              </a:spcBef>
            </a:pPr>
            <a:r>
              <a:rPr sz="2000" b="1" spc="5" dirty="0">
                <a:latin typeface="幼圆" panose="02010509060101010101" charset="-122"/>
                <a:cs typeface="幼圆" panose="02010509060101010101" charset="-122"/>
              </a:rPr>
              <a:t>数据的选</a:t>
            </a:r>
            <a:r>
              <a:rPr sz="2000" b="1" spc="-5" dirty="0">
                <a:latin typeface="幼圆" panose="02010509060101010101" charset="-122"/>
                <a:cs typeface="幼圆" panose="02010509060101010101" charset="-122"/>
              </a:rPr>
              <a:t>择和</a:t>
            </a:r>
            <a:r>
              <a:rPr sz="2000" b="1" spc="5" dirty="0">
                <a:latin typeface="幼圆" panose="02010509060101010101" charset="-122"/>
                <a:cs typeface="幼圆" panose="02010509060101010101" charset="-122"/>
              </a:rPr>
              <a:t>收</a:t>
            </a:r>
            <a:r>
              <a:rPr sz="2000" b="1" spc="-5" dirty="0">
                <a:latin typeface="幼圆" panose="02010509060101010101" charset="-122"/>
                <a:cs typeface="幼圆" panose="02010509060101010101" charset="-122"/>
              </a:rPr>
              <a:t>集</a:t>
            </a:r>
            <a:endParaRPr sz="2000">
              <a:latin typeface="幼圆" panose="02010509060101010101" charset="-122"/>
              <a:cs typeface="幼圆" panose="02010509060101010101" charset="-122"/>
            </a:endParaRPr>
          </a:p>
          <a:p>
            <a:pPr marL="413385" marR="71120">
              <a:lnSpc>
                <a:spcPts val="2020"/>
              </a:lnSpc>
              <a:spcBef>
                <a:spcPts val="770"/>
              </a:spcBef>
            </a:pPr>
            <a:r>
              <a:rPr sz="1800" dirty="0">
                <a:latin typeface="幼圆" panose="02010509060101010101" charset="-122"/>
                <a:cs typeface="幼圆" panose="02010509060101010101" charset="-122"/>
              </a:rPr>
              <a:t>组织应识别直接或间接排放和清除类别下的每个源或汇的数据并行成文 件。应确定用于量化（见</a:t>
            </a:r>
            <a:r>
              <a:rPr sz="1800" dirty="0">
                <a:latin typeface="Calibri" panose="020F0502020204030204"/>
                <a:cs typeface="Calibri" panose="020F0502020204030204"/>
              </a:rPr>
              <a:t>5.2.3</a:t>
            </a:r>
            <a:r>
              <a:rPr sz="1800" dirty="0">
                <a:latin typeface="幼圆" panose="02010509060101010101" charset="-122"/>
                <a:cs typeface="幼圆" panose="02010509060101010101" charset="-122"/>
              </a:rPr>
              <a:t>）的每个相关数据的特征并形成文件。</a:t>
            </a:r>
            <a:endParaRPr sz="1800">
              <a:latin typeface="幼圆" panose="02010509060101010101" charset="-122"/>
              <a:cs typeface="幼圆" panose="02010509060101010101" charset="-122"/>
            </a:endParaRPr>
          </a:p>
          <a:p>
            <a:pPr marL="812165">
              <a:lnSpc>
                <a:spcPct val="100000"/>
              </a:lnSpc>
              <a:spcBef>
                <a:spcPts val="345"/>
              </a:spcBef>
            </a:pPr>
            <a:r>
              <a:rPr sz="1600" spc="5" dirty="0">
                <a:solidFill>
                  <a:srgbClr val="0909C6"/>
                </a:solidFill>
                <a:latin typeface="幼圆" panose="02010509060101010101" charset="-122"/>
                <a:cs typeface="幼圆" panose="02010509060101010101" charset="-122"/>
              </a:rPr>
              <a:t>注</a:t>
            </a:r>
            <a:r>
              <a:rPr sz="1600" spc="-5" dirty="0">
                <a:solidFill>
                  <a:srgbClr val="0909C6"/>
                </a:solidFill>
                <a:latin typeface="Calibri" panose="020F0502020204030204"/>
                <a:cs typeface="Calibri" panose="020F0502020204030204"/>
              </a:rPr>
              <a:t>1</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用于量化</a:t>
            </a:r>
            <a:r>
              <a:rPr sz="1600" spc="-5" dirty="0">
                <a:solidFill>
                  <a:srgbClr val="0909C6"/>
                </a:solidFill>
                <a:latin typeface="幼圆" panose="02010509060101010101" charset="-122"/>
                <a:cs typeface="幼圆" panose="02010509060101010101" charset="-122"/>
              </a:rPr>
              <a:t>的数</a:t>
            </a:r>
            <a:r>
              <a:rPr sz="1600" spc="5" dirty="0">
                <a:solidFill>
                  <a:srgbClr val="0909C6"/>
                </a:solidFill>
                <a:latin typeface="幼圆" panose="02010509060101010101" charset="-122"/>
                <a:cs typeface="幼圆" panose="02010509060101010101" charset="-122"/>
              </a:rPr>
              <a:t>据</a:t>
            </a:r>
            <a:r>
              <a:rPr sz="1600" spc="-5" dirty="0">
                <a:solidFill>
                  <a:srgbClr val="0909C6"/>
                </a:solidFill>
                <a:latin typeface="幼圆" panose="02010509060101010101" charset="-122"/>
                <a:cs typeface="幼圆" panose="02010509060101010101" charset="-122"/>
              </a:rPr>
              <a:t>包括</a:t>
            </a:r>
            <a:r>
              <a:rPr sz="1600" spc="5" dirty="0">
                <a:solidFill>
                  <a:srgbClr val="0909C6"/>
                </a:solidFill>
                <a:latin typeface="幼圆" panose="02010509060101010101" charset="-122"/>
                <a:cs typeface="幼圆" panose="02010509060101010101" charset="-122"/>
              </a:rPr>
              <a:t>原</a:t>
            </a:r>
            <a:r>
              <a:rPr sz="1600" spc="-5" dirty="0">
                <a:solidFill>
                  <a:srgbClr val="0909C6"/>
                </a:solidFill>
                <a:latin typeface="幼圆" panose="02010509060101010101" charset="-122"/>
                <a:cs typeface="幼圆" panose="02010509060101010101" charset="-122"/>
              </a:rPr>
              <a:t>始数</a:t>
            </a:r>
            <a:r>
              <a:rPr sz="1600" spc="5" dirty="0">
                <a:solidFill>
                  <a:srgbClr val="0909C6"/>
                </a:solidFill>
                <a:latin typeface="幼圆" panose="02010509060101010101" charset="-122"/>
                <a:cs typeface="幼圆" panose="02010509060101010101" charset="-122"/>
              </a:rPr>
              <a:t>据</a:t>
            </a:r>
            <a:r>
              <a:rPr sz="1600" spc="-5" dirty="0">
                <a:solidFill>
                  <a:srgbClr val="0909C6"/>
                </a:solidFill>
                <a:latin typeface="幼圆" panose="02010509060101010101" charset="-122"/>
                <a:cs typeface="幼圆" panose="02010509060101010101" charset="-122"/>
              </a:rPr>
              <a:t>（包</a:t>
            </a:r>
            <a:r>
              <a:rPr sz="1600" spc="5" dirty="0">
                <a:solidFill>
                  <a:srgbClr val="0909C6"/>
                </a:solidFill>
                <a:latin typeface="幼圆" panose="02010509060101010101" charset="-122"/>
                <a:cs typeface="幼圆" panose="02010509060101010101" charset="-122"/>
              </a:rPr>
              <a:t>括</a:t>
            </a:r>
            <a:r>
              <a:rPr sz="1600" spc="-5" dirty="0">
                <a:solidFill>
                  <a:srgbClr val="0909C6"/>
                </a:solidFill>
                <a:latin typeface="幼圆" panose="02010509060101010101" charset="-122"/>
                <a:cs typeface="幼圆" panose="02010509060101010101" charset="-122"/>
              </a:rPr>
              <a:t>具体</a:t>
            </a:r>
            <a:r>
              <a:rPr sz="1600" spc="5" dirty="0">
                <a:solidFill>
                  <a:srgbClr val="0909C6"/>
                </a:solidFill>
                <a:latin typeface="幼圆" panose="02010509060101010101" charset="-122"/>
                <a:cs typeface="幼圆" panose="02010509060101010101" charset="-122"/>
              </a:rPr>
              <a:t>现</a:t>
            </a:r>
            <a:r>
              <a:rPr sz="1600" spc="-5" dirty="0">
                <a:solidFill>
                  <a:srgbClr val="0909C6"/>
                </a:solidFill>
                <a:latin typeface="幼圆" panose="02010509060101010101" charset="-122"/>
                <a:cs typeface="幼圆" panose="02010509060101010101" charset="-122"/>
              </a:rPr>
              <a:t>场数</a:t>
            </a:r>
            <a:r>
              <a:rPr sz="1600" spc="5" dirty="0">
                <a:solidFill>
                  <a:srgbClr val="0909C6"/>
                </a:solidFill>
                <a:latin typeface="幼圆" panose="02010509060101010101" charset="-122"/>
                <a:cs typeface="幼圆" panose="02010509060101010101" charset="-122"/>
              </a:rPr>
              <a:t>据</a:t>
            </a:r>
            <a:r>
              <a:rPr sz="1600" spc="-5" dirty="0">
                <a:solidFill>
                  <a:srgbClr val="0909C6"/>
                </a:solidFill>
                <a:latin typeface="幼圆" panose="02010509060101010101" charset="-122"/>
                <a:cs typeface="幼圆" panose="02010509060101010101" charset="-122"/>
              </a:rPr>
              <a:t>）和</a:t>
            </a:r>
            <a:r>
              <a:rPr sz="1600" spc="5" dirty="0">
                <a:solidFill>
                  <a:srgbClr val="0909C6"/>
                </a:solidFill>
                <a:latin typeface="幼圆" panose="02010509060101010101" charset="-122"/>
                <a:cs typeface="幼圆" panose="02010509060101010101" charset="-122"/>
              </a:rPr>
              <a:t>二</a:t>
            </a:r>
            <a:r>
              <a:rPr sz="1600" spc="-5" dirty="0">
                <a:solidFill>
                  <a:srgbClr val="0909C6"/>
                </a:solidFill>
                <a:latin typeface="幼圆" panose="02010509060101010101" charset="-122"/>
                <a:cs typeface="幼圆" panose="02010509060101010101" charset="-122"/>
              </a:rPr>
              <a:t>手数</a:t>
            </a:r>
            <a:r>
              <a:rPr sz="1600" spc="5" dirty="0">
                <a:solidFill>
                  <a:srgbClr val="0909C6"/>
                </a:solidFill>
                <a:latin typeface="幼圆" panose="02010509060101010101" charset="-122"/>
                <a:cs typeface="幼圆" panose="02010509060101010101" charset="-122"/>
              </a:rPr>
              <a:t>据</a:t>
            </a:r>
            <a:r>
              <a:rPr sz="1600" spc="-5" dirty="0">
                <a:solidFill>
                  <a:srgbClr val="0909C6"/>
                </a:solidFill>
                <a:latin typeface="幼圆" panose="02010509060101010101" charset="-122"/>
                <a:cs typeface="幼圆" panose="02010509060101010101" charset="-122"/>
              </a:rPr>
              <a:t>。</a:t>
            </a:r>
            <a:endParaRPr sz="1600">
              <a:latin typeface="幼圆" panose="02010509060101010101" charset="-122"/>
              <a:cs typeface="幼圆" panose="02010509060101010101" charset="-122"/>
            </a:endParaRPr>
          </a:p>
          <a:p>
            <a:pPr marL="1040765">
              <a:lnSpc>
                <a:spcPts val="1855"/>
              </a:lnSpc>
              <a:spcBef>
                <a:spcPts val="515"/>
              </a:spcBef>
            </a:pPr>
            <a:r>
              <a:rPr sz="1600" spc="785" dirty="0">
                <a:solidFill>
                  <a:srgbClr val="92D050"/>
                </a:solidFill>
                <a:latin typeface="Wingdings" panose="05000000000000000000"/>
                <a:cs typeface="Wingdings" panose="05000000000000000000"/>
              </a:rPr>
              <a:t>◼</a:t>
            </a:r>
            <a:r>
              <a:rPr sz="1600" spc="210" dirty="0">
                <a:solidFill>
                  <a:srgbClr val="92D050"/>
                </a:solidFill>
                <a:latin typeface="Times New Roman" panose="02020603050405020304"/>
                <a:cs typeface="Times New Roman" panose="02020603050405020304"/>
              </a:rPr>
              <a:t> </a:t>
            </a:r>
            <a:r>
              <a:rPr sz="1600" dirty="0">
                <a:solidFill>
                  <a:srgbClr val="FF0000"/>
                </a:solidFill>
                <a:latin typeface="幼圆" panose="02010509060101010101" charset="-122"/>
                <a:cs typeface="幼圆" panose="02010509060101010101" charset="-122"/>
              </a:rPr>
              <a:t>示</a:t>
            </a:r>
            <a:r>
              <a:rPr sz="1600" spc="-5" dirty="0">
                <a:solidFill>
                  <a:srgbClr val="FF0000"/>
                </a:solidFill>
                <a:latin typeface="幼圆" panose="02010509060101010101" charset="-122"/>
                <a:cs typeface="幼圆" panose="02010509060101010101" charset="-122"/>
              </a:rPr>
              <a:t>例</a:t>
            </a:r>
            <a:r>
              <a:rPr sz="1600" spc="-10" dirty="0">
                <a:solidFill>
                  <a:srgbClr val="FF0000"/>
                </a:solidFill>
                <a:latin typeface="幼圆" panose="02010509060101010101" charset="-122"/>
                <a:cs typeface="幼圆" panose="02010509060101010101" charset="-122"/>
              </a:rPr>
              <a:t>：</a:t>
            </a:r>
            <a:r>
              <a:rPr sz="1600" dirty="0">
                <a:solidFill>
                  <a:srgbClr val="FF0000"/>
                </a:solidFill>
                <a:latin typeface="幼圆" panose="02010509060101010101" charset="-122"/>
                <a:cs typeface="幼圆" panose="02010509060101010101" charset="-122"/>
              </a:rPr>
              <a:t>用</a:t>
            </a:r>
            <a:r>
              <a:rPr sz="1600" spc="-5" dirty="0">
                <a:solidFill>
                  <a:srgbClr val="FF0000"/>
                </a:solidFill>
                <a:latin typeface="幼圆" panose="02010509060101010101" charset="-122"/>
                <a:cs typeface="幼圆" panose="02010509060101010101" charset="-122"/>
              </a:rPr>
              <a:t>于</a:t>
            </a:r>
            <a:r>
              <a:rPr sz="1600" spc="-10" dirty="0">
                <a:solidFill>
                  <a:srgbClr val="FF0000"/>
                </a:solidFill>
                <a:latin typeface="幼圆" panose="02010509060101010101" charset="-122"/>
                <a:cs typeface="幼圆" panose="02010509060101010101" charset="-122"/>
              </a:rPr>
              <a:t>量</a:t>
            </a:r>
            <a:r>
              <a:rPr sz="1600" spc="-5" dirty="0">
                <a:solidFill>
                  <a:srgbClr val="FF0000"/>
                </a:solidFill>
                <a:latin typeface="幼圆" panose="02010509060101010101" charset="-122"/>
                <a:cs typeface="幼圆" panose="02010509060101010101" charset="-122"/>
              </a:rPr>
              <a:t>化</a:t>
            </a:r>
            <a:r>
              <a:rPr sz="1600" dirty="0">
                <a:solidFill>
                  <a:srgbClr val="FF0000"/>
                </a:solidFill>
                <a:latin typeface="幼圆" panose="02010509060101010101" charset="-122"/>
                <a:cs typeface="幼圆" panose="02010509060101010101" charset="-122"/>
              </a:rPr>
              <a:t>的</a:t>
            </a:r>
            <a:r>
              <a:rPr sz="1600" spc="-5" dirty="0">
                <a:solidFill>
                  <a:srgbClr val="FF0000"/>
                </a:solidFill>
                <a:latin typeface="幼圆" panose="02010509060101010101" charset="-122"/>
                <a:cs typeface="幼圆" panose="02010509060101010101" charset="-122"/>
              </a:rPr>
              <a:t>数</a:t>
            </a:r>
            <a:r>
              <a:rPr sz="1600" spc="-10" dirty="0">
                <a:solidFill>
                  <a:srgbClr val="FF0000"/>
                </a:solidFill>
                <a:latin typeface="幼圆" panose="02010509060101010101" charset="-122"/>
                <a:cs typeface="幼圆" panose="02010509060101010101" charset="-122"/>
              </a:rPr>
              <a:t>据</a:t>
            </a:r>
            <a:r>
              <a:rPr sz="1600" dirty="0">
                <a:solidFill>
                  <a:srgbClr val="FF0000"/>
                </a:solidFill>
                <a:latin typeface="幼圆" panose="02010509060101010101" charset="-122"/>
                <a:cs typeface="幼圆" panose="02010509060101010101" charset="-122"/>
              </a:rPr>
              <a:t>可</a:t>
            </a:r>
            <a:r>
              <a:rPr sz="1600" spc="-5" dirty="0">
                <a:solidFill>
                  <a:srgbClr val="FF0000"/>
                </a:solidFill>
                <a:latin typeface="幼圆" panose="02010509060101010101" charset="-122"/>
                <a:cs typeface="幼圆" panose="02010509060101010101" charset="-122"/>
              </a:rPr>
              <a:t>能</a:t>
            </a:r>
            <a:r>
              <a:rPr sz="1600" spc="-10" dirty="0">
                <a:solidFill>
                  <a:srgbClr val="FF0000"/>
                </a:solidFill>
                <a:latin typeface="幼圆" panose="02010509060101010101" charset="-122"/>
                <a:cs typeface="幼圆" panose="02010509060101010101" charset="-122"/>
              </a:rPr>
              <a:t>包</a:t>
            </a:r>
            <a:r>
              <a:rPr sz="1600" spc="-5" dirty="0">
                <a:solidFill>
                  <a:srgbClr val="FF0000"/>
                </a:solidFill>
                <a:latin typeface="幼圆" panose="02010509060101010101" charset="-122"/>
                <a:cs typeface="幼圆" panose="02010509060101010101" charset="-122"/>
              </a:rPr>
              <a:t>括</a:t>
            </a:r>
            <a:r>
              <a:rPr sz="1600" dirty="0">
                <a:solidFill>
                  <a:srgbClr val="FF0000"/>
                </a:solidFill>
                <a:latin typeface="幼圆" panose="02010509060101010101" charset="-122"/>
                <a:cs typeface="幼圆" panose="02010509060101010101" charset="-122"/>
              </a:rPr>
              <a:t>车</a:t>
            </a:r>
            <a:r>
              <a:rPr sz="1600" spc="-5" dirty="0">
                <a:solidFill>
                  <a:srgbClr val="FF0000"/>
                </a:solidFill>
                <a:latin typeface="幼圆" panose="02010509060101010101" charset="-122"/>
                <a:cs typeface="幼圆" panose="02010509060101010101" charset="-122"/>
              </a:rPr>
              <a:t>辆</a:t>
            </a:r>
            <a:r>
              <a:rPr sz="1600" spc="-10" dirty="0">
                <a:solidFill>
                  <a:srgbClr val="FF0000"/>
                </a:solidFill>
                <a:latin typeface="幼圆" panose="02010509060101010101" charset="-122"/>
                <a:cs typeface="幼圆" panose="02010509060101010101" charset="-122"/>
              </a:rPr>
              <a:t>燃</a:t>
            </a:r>
            <a:r>
              <a:rPr sz="1600" dirty="0">
                <a:solidFill>
                  <a:srgbClr val="FF0000"/>
                </a:solidFill>
                <a:latin typeface="幼圆" panose="02010509060101010101" charset="-122"/>
                <a:cs typeface="幼圆" panose="02010509060101010101" charset="-122"/>
              </a:rPr>
              <a:t>料</a:t>
            </a:r>
            <a:r>
              <a:rPr sz="1600" spc="-5" dirty="0">
                <a:solidFill>
                  <a:srgbClr val="FF0000"/>
                </a:solidFill>
                <a:latin typeface="幼圆" panose="02010509060101010101" charset="-122"/>
                <a:cs typeface="幼圆" panose="02010509060101010101" charset="-122"/>
              </a:rPr>
              <a:t>消</a:t>
            </a:r>
            <a:r>
              <a:rPr sz="1600" spc="-10" dirty="0">
                <a:solidFill>
                  <a:srgbClr val="FF0000"/>
                </a:solidFill>
                <a:latin typeface="幼圆" panose="02010509060101010101" charset="-122"/>
                <a:cs typeface="幼圆" panose="02010509060101010101" charset="-122"/>
              </a:rPr>
              <a:t>耗</a:t>
            </a:r>
            <a:r>
              <a:rPr sz="1600" spc="-5" dirty="0">
                <a:solidFill>
                  <a:srgbClr val="FF0000"/>
                </a:solidFill>
                <a:latin typeface="幼圆" panose="02010509060101010101" charset="-122"/>
                <a:cs typeface="幼圆" panose="02010509060101010101" charset="-122"/>
              </a:rPr>
              <a:t>平</a:t>
            </a:r>
            <a:r>
              <a:rPr sz="1600" dirty="0">
                <a:solidFill>
                  <a:srgbClr val="FF0000"/>
                </a:solidFill>
                <a:latin typeface="幼圆" panose="02010509060101010101" charset="-122"/>
                <a:cs typeface="幼圆" panose="02010509060101010101" charset="-122"/>
              </a:rPr>
              <a:t>均</a:t>
            </a:r>
            <a:r>
              <a:rPr sz="1600" spc="-5" dirty="0">
                <a:solidFill>
                  <a:srgbClr val="FF0000"/>
                </a:solidFill>
                <a:latin typeface="幼圆" panose="02010509060101010101" charset="-122"/>
                <a:cs typeface="幼圆" panose="02010509060101010101" charset="-122"/>
              </a:rPr>
              <a:t>值</a:t>
            </a:r>
            <a:r>
              <a:rPr sz="1600" spc="-10" dirty="0">
                <a:solidFill>
                  <a:srgbClr val="FF0000"/>
                </a:solidFill>
                <a:latin typeface="幼圆" panose="02010509060101010101" charset="-122"/>
                <a:cs typeface="幼圆" panose="02010509060101010101" charset="-122"/>
              </a:rPr>
              <a:t>，</a:t>
            </a:r>
            <a:r>
              <a:rPr sz="1600" dirty="0">
                <a:solidFill>
                  <a:srgbClr val="FF0000"/>
                </a:solidFill>
                <a:latin typeface="幼圆" panose="02010509060101010101" charset="-122"/>
                <a:cs typeface="幼圆" panose="02010509060101010101" charset="-122"/>
              </a:rPr>
              <a:t>以</a:t>
            </a:r>
            <a:r>
              <a:rPr sz="1600" spc="-5" dirty="0">
                <a:solidFill>
                  <a:srgbClr val="FF0000"/>
                </a:solidFill>
                <a:latin typeface="幼圆" panose="02010509060101010101" charset="-122"/>
                <a:cs typeface="幼圆" panose="02010509060101010101" charset="-122"/>
              </a:rPr>
              <a:t>及</a:t>
            </a:r>
            <a:r>
              <a:rPr sz="1600" spc="-10" dirty="0">
                <a:solidFill>
                  <a:srgbClr val="FF0000"/>
                </a:solidFill>
                <a:latin typeface="幼圆" panose="02010509060101010101" charset="-122"/>
                <a:cs typeface="幼圆" panose="02010509060101010101" charset="-122"/>
              </a:rPr>
              <a:t>确</a:t>
            </a:r>
            <a:r>
              <a:rPr sz="1600" spc="-5" dirty="0">
                <a:solidFill>
                  <a:srgbClr val="FF0000"/>
                </a:solidFill>
                <a:latin typeface="幼圆" panose="02010509060101010101" charset="-122"/>
                <a:cs typeface="幼圆" panose="02010509060101010101" charset="-122"/>
              </a:rPr>
              <a:t>定</a:t>
            </a:r>
            <a:r>
              <a:rPr sz="1600" dirty="0">
                <a:solidFill>
                  <a:srgbClr val="FF0000"/>
                </a:solidFill>
                <a:latin typeface="幼圆" panose="02010509060101010101" charset="-122"/>
                <a:cs typeface="幼圆" panose="02010509060101010101" charset="-122"/>
              </a:rPr>
              <a:t>车</a:t>
            </a:r>
            <a:r>
              <a:rPr sz="1600" spc="-5" dirty="0">
                <a:solidFill>
                  <a:srgbClr val="FF0000"/>
                </a:solidFill>
                <a:latin typeface="幼圆" panose="02010509060101010101" charset="-122"/>
                <a:cs typeface="幼圆" panose="02010509060101010101" charset="-122"/>
              </a:rPr>
              <a:t>辆</a:t>
            </a:r>
            <a:r>
              <a:rPr sz="1600" spc="-1120" dirty="0">
                <a:solidFill>
                  <a:srgbClr val="FF0000"/>
                </a:solidFill>
                <a:latin typeface="幼圆" panose="02010509060101010101" charset="-122"/>
                <a:cs typeface="幼圆" panose="02010509060101010101" charset="-122"/>
              </a:rPr>
              <a:t>燃</a:t>
            </a:r>
            <a:endParaRPr sz="1600">
              <a:latin typeface="幼圆" panose="02010509060101010101" charset="-122"/>
              <a:cs typeface="幼圆" panose="02010509060101010101" charset="-122"/>
            </a:endParaRPr>
          </a:p>
          <a:p>
            <a:pPr marL="1269365">
              <a:lnSpc>
                <a:spcPts val="1855"/>
              </a:lnSpc>
            </a:pPr>
            <a:r>
              <a:rPr sz="1600" spc="5" dirty="0">
                <a:solidFill>
                  <a:srgbClr val="FF0000"/>
                </a:solidFill>
                <a:latin typeface="幼圆" panose="02010509060101010101" charset="-122"/>
                <a:cs typeface="幼圆" panose="02010509060101010101" charset="-122"/>
              </a:rPr>
              <a:t>料</a:t>
            </a:r>
            <a:r>
              <a:rPr sz="1600" spc="-5" dirty="0">
                <a:solidFill>
                  <a:srgbClr val="FF0000"/>
                </a:solidFill>
                <a:latin typeface="幼圆" panose="02010509060101010101" charset="-122"/>
                <a:cs typeface="幼圆" panose="02010509060101010101" charset="-122"/>
              </a:rPr>
              <a:t>消耗</a:t>
            </a:r>
            <a:r>
              <a:rPr sz="1600" spc="5" dirty="0">
                <a:solidFill>
                  <a:srgbClr val="FF0000"/>
                </a:solidFill>
                <a:latin typeface="幼圆" panose="02010509060101010101" charset="-122"/>
                <a:cs typeface="幼圆" panose="02010509060101010101" charset="-122"/>
              </a:rPr>
              <a:t>标</a:t>
            </a:r>
            <a:r>
              <a:rPr sz="1600" spc="-5" dirty="0">
                <a:solidFill>
                  <a:srgbClr val="FF0000"/>
                </a:solidFill>
                <a:latin typeface="幼圆" panose="02010509060101010101" charset="-122"/>
                <a:cs typeface="幼圆" panose="02010509060101010101" charset="-122"/>
              </a:rPr>
              <a:t>准的特</a:t>
            </a:r>
            <a:r>
              <a:rPr sz="1600" spc="5" dirty="0">
                <a:solidFill>
                  <a:srgbClr val="FF0000"/>
                </a:solidFill>
                <a:latin typeface="幼圆" panose="02010509060101010101" charset="-122"/>
                <a:cs typeface="幼圆" panose="02010509060101010101" charset="-122"/>
              </a:rPr>
              <a:t>征</a:t>
            </a:r>
            <a:r>
              <a:rPr sz="1600" spc="-5" dirty="0">
                <a:solidFill>
                  <a:srgbClr val="FF0000"/>
                </a:solidFill>
                <a:latin typeface="幼圆" panose="02010509060101010101" charset="-122"/>
                <a:cs typeface="幼圆" panose="02010509060101010101" charset="-122"/>
              </a:rPr>
              <a:t>。</a:t>
            </a:r>
            <a:endParaRPr sz="1600">
              <a:latin typeface="幼圆" panose="02010509060101010101" charset="-122"/>
              <a:cs typeface="幼圆" panose="02010509060101010101" charset="-122"/>
            </a:endParaRPr>
          </a:p>
          <a:p>
            <a:pPr marL="812165">
              <a:lnSpc>
                <a:spcPct val="100000"/>
              </a:lnSpc>
              <a:spcBef>
                <a:spcPts val="385"/>
              </a:spcBef>
            </a:pPr>
            <a:r>
              <a:rPr sz="1600" spc="5" dirty="0">
                <a:solidFill>
                  <a:srgbClr val="0909C6"/>
                </a:solidFill>
                <a:latin typeface="幼圆" panose="02010509060101010101" charset="-122"/>
                <a:cs typeface="幼圆" panose="02010509060101010101" charset="-122"/>
              </a:rPr>
              <a:t>注</a:t>
            </a:r>
            <a:r>
              <a:rPr sz="1600" spc="-5" dirty="0">
                <a:solidFill>
                  <a:srgbClr val="0909C6"/>
                </a:solidFill>
                <a:latin typeface="Calibri" panose="020F0502020204030204"/>
                <a:cs typeface="Calibri" panose="020F0502020204030204"/>
              </a:rPr>
              <a:t>2</a:t>
            </a:r>
            <a:r>
              <a:rPr sz="1600" spc="-5"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如</a:t>
            </a:r>
            <a:r>
              <a:rPr sz="1600" spc="-5" dirty="0">
                <a:solidFill>
                  <a:srgbClr val="0909C6"/>
                </a:solidFill>
                <a:latin typeface="Calibri" panose="020F0502020204030204"/>
                <a:cs typeface="Calibri" panose="020F0502020204030204"/>
              </a:rPr>
              <a:t>GHG</a:t>
            </a:r>
            <a:r>
              <a:rPr sz="1600" spc="5" dirty="0">
                <a:solidFill>
                  <a:srgbClr val="0909C6"/>
                </a:solidFill>
                <a:latin typeface="幼圆" panose="02010509060101010101" charset="-122"/>
                <a:cs typeface="幼圆" panose="02010509060101010101" charset="-122"/>
              </a:rPr>
              <a:t>方案，通</a:t>
            </a:r>
            <a:r>
              <a:rPr sz="1600" spc="-5" dirty="0">
                <a:solidFill>
                  <a:srgbClr val="0909C6"/>
                </a:solidFill>
                <a:latin typeface="幼圆" panose="02010509060101010101" charset="-122"/>
                <a:cs typeface="幼圆" panose="02010509060101010101" charset="-122"/>
              </a:rPr>
              <a:t>常</a:t>
            </a:r>
            <a:r>
              <a:rPr sz="1600" spc="5" dirty="0">
                <a:solidFill>
                  <a:srgbClr val="0909C6"/>
                </a:solidFill>
                <a:latin typeface="幼圆" panose="02010509060101010101" charset="-122"/>
                <a:cs typeface="幼圆" panose="02010509060101010101" charset="-122"/>
              </a:rPr>
              <a:t>由</a:t>
            </a:r>
            <a:r>
              <a:rPr sz="1600" spc="-5" dirty="0">
                <a:solidFill>
                  <a:srgbClr val="0909C6"/>
                </a:solidFill>
                <a:latin typeface="幼圆" panose="02010509060101010101" charset="-122"/>
                <a:cs typeface="幼圆" panose="02010509060101010101" charset="-122"/>
              </a:rPr>
              <a:t>方案</a:t>
            </a:r>
            <a:r>
              <a:rPr sz="1600" spc="5" dirty="0">
                <a:solidFill>
                  <a:srgbClr val="0909C6"/>
                </a:solidFill>
                <a:latin typeface="幼圆" panose="02010509060101010101" charset="-122"/>
                <a:cs typeface="幼圆" panose="02010509060101010101" charset="-122"/>
              </a:rPr>
              <a:t>运</a:t>
            </a:r>
            <a:r>
              <a:rPr sz="1600" spc="-5" dirty="0">
                <a:solidFill>
                  <a:srgbClr val="0909C6"/>
                </a:solidFill>
                <a:latin typeface="幼圆" panose="02010509060101010101" charset="-122"/>
                <a:cs typeface="幼圆" panose="02010509060101010101" charset="-122"/>
              </a:rPr>
              <a:t>营者</a:t>
            </a:r>
            <a:r>
              <a:rPr sz="1600" spc="5" dirty="0">
                <a:solidFill>
                  <a:srgbClr val="0909C6"/>
                </a:solidFill>
                <a:latin typeface="幼圆" panose="02010509060101010101" charset="-122"/>
                <a:cs typeface="幼圆" panose="02010509060101010101" charset="-122"/>
              </a:rPr>
              <a:t>确</a:t>
            </a:r>
            <a:r>
              <a:rPr sz="1600" spc="-5" dirty="0">
                <a:solidFill>
                  <a:srgbClr val="0909C6"/>
                </a:solidFill>
                <a:latin typeface="幼圆" panose="02010509060101010101" charset="-122"/>
                <a:cs typeface="幼圆" panose="02010509060101010101" charset="-122"/>
              </a:rPr>
              <a:t>定用</a:t>
            </a:r>
            <a:r>
              <a:rPr sz="1600" spc="5" dirty="0">
                <a:solidFill>
                  <a:srgbClr val="0909C6"/>
                </a:solidFill>
                <a:latin typeface="幼圆" panose="02010509060101010101" charset="-122"/>
                <a:cs typeface="幼圆" panose="02010509060101010101" charset="-122"/>
              </a:rPr>
              <a:t>于</a:t>
            </a:r>
            <a:r>
              <a:rPr sz="1600" spc="-5" dirty="0">
                <a:solidFill>
                  <a:srgbClr val="0909C6"/>
                </a:solidFill>
                <a:latin typeface="幼圆" panose="02010509060101010101" charset="-122"/>
                <a:cs typeface="幼圆" panose="02010509060101010101" charset="-122"/>
              </a:rPr>
              <a:t>量化</a:t>
            </a:r>
            <a:r>
              <a:rPr sz="1600" spc="5" dirty="0">
                <a:solidFill>
                  <a:srgbClr val="0909C6"/>
                </a:solidFill>
                <a:latin typeface="幼圆" panose="02010509060101010101" charset="-122"/>
                <a:cs typeface="幼圆" panose="02010509060101010101" charset="-122"/>
              </a:rPr>
              <a:t>的</a:t>
            </a:r>
            <a:r>
              <a:rPr sz="1600" spc="-5" dirty="0">
                <a:solidFill>
                  <a:srgbClr val="0909C6"/>
                </a:solidFill>
                <a:latin typeface="幼圆" panose="02010509060101010101" charset="-122"/>
                <a:cs typeface="幼圆" panose="02010509060101010101" charset="-122"/>
              </a:rPr>
              <a:t>数据</a:t>
            </a:r>
            <a:r>
              <a:rPr sz="1600" spc="5" dirty="0">
                <a:solidFill>
                  <a:srgbClr val="0909C6"/>
                </a:solidFill>
                <a:latin typeface="幼圆" panose="02010509060101010101" charset="-122"/>
                <a:cs typeface="幼圆" panose="02010509060101010101" charset="-122"/>
              </a:rPr>
              <a:t>的</a:t>
            </a:r>
            <a:r>
              <a:rPr sz="1600" spc="-5" dirty="0">
                <a:solidFill>
                  <a:srgbClr val="0909C6"/>
                </a:solidFill>
                <a:latin typeface="幼圆" panose="02010509060101010101" charset="-122"/>
                <a:cs typeface="幼圆" panose="02010509060101010101" charset="-122"/>
              </a:rPr>
              <a:t>特征。</a:t>
            </a:r>
            <a:endParaRPr sz="1600">
              <a:latin typeface="幼圆" panose="02010509060101010101" charset="-122"/>
              <a:cs typeface="幼圆" panose="02010509060101010101" charset="-122"/>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452238" y="1447926"/>
            <a:ext cx="3287522" cy="505460"/>
          </a:xfrm>
          <a:prstGeom prst="rect">
            <a:avLst/>
          </a:prstGeom>
        </p:spPr>
        <p:txBody>
          <a:bodyPr vert="horz" wrap="square" lIns="0" tIns="13335" rIns="0" bIns="0" rtlCol="0">
            <a:spAutoFit/>
          </a:bodyPr>
          <a:lstStyle/>
          <a:p>
            <a:pPr marL="12700">
              <a:lnSpc>
                <a:spcPct val="100000"/>
              </a:lnSpc>
              <a:spcBef>
                <a:spcPts val="105"/>
              </a:spcBef>
            </a:pPr>
            <a:r>
              <a:rPr spc="-5" dirty="0"/>
              <a:t>数据</a:t>
            </a:r>
            <a:r>
              <a:rPr spc="-10" dirty="0"/>
              <a:t>的</a:t>
            </a:r>
            <a:r>
              <a:rPr spc="-5" dirty="0"/>
              <a:t>选择</a:t>
            </a:r>
            <a:r>
              <a:rPr spc="-10" dirty="0"/>
              <a:t>和</a:t>
            </a:r>
            <a:r>
              <a:rPr spc="-5" dirty="0"/>
              <a:t>收</a:t>
            </a:r>
            <a:r>
              <a:rPr spc="-10" dirty="0"/>
              <a:t>集</a:t>
            </a:r>
            <a:endParaRPr spc="-10" dirty="0"/>
          </a:p>
        </p:txBody>
      </p:sp>
      <p:sp>
        <p:nvSpPr>
          <p:cNvPr id="3" name="object 3"/>
          <p:cNvSpPr/>
          <p:nvPr/>
        </p:nvSpPr>
        <p:spPr>
          <a:xfrm>
            <a:off x="2072640" y="2609088"/>
            <a:ext cx="178308" cy="178308"/>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2403144" y="2517775"/>
            <a:ext cx="7686675" cy="1524635"/>
          </a:xfrm>
          <a:prstGeom prst="rect">
            <a:avLst/>
          </a:prstGeom>
        </p:spPr>
        <p:txBody>
          <a:bodyPr vert="horz" wrap="square" lIns="0" tIns="17780" rIns="0" bIns="0" rtlCol="0">
            <a:spAutoFit/>
          </a:bodyPr>
          <a:lstStyle/>
          <a:p>
            <a:pPr marL="12700" marR="5080" algn="just">
              <a:lnSpc>
                <a:spcPct val="98000"/>
              </a:lnSpc>
              <a:spcBef>
                <a:spcPts val="140"/>
              </a:spcBef>
            </a:pPr>
            <a:r>
              <a:rPr sz="2000" b="1" spc="5" dirty="0">
                <a:latin typeface="幼圆" panose="02010509060101010101" charset="-122"/>
                <a:cs typeface="幼圆" panose="02010509060101010101" charset="-122"/>
              </a:rPr>
              <a:t>数据可分</a:t>
            </a:r>
            <a:r>
              <a:rPr sz="2000" b="1" spc="-5" dirty="0">
                <a:latin typeface="幼圆" panose="02010509060101010101" charset="-122"/>
                <a:cs typeface="幼圆" panose="02010509060101010101" charset="-122"/>
              </a:rPr>
              <a:t>为原</a:t>
            </a:r>
            <a:r>
              <a:rPr sz="2000" b="1" spc="5" dirty="0">
                <a:latin typeface="幼圆" panose="02010509060101010101" charset="-122"/>
                <a:cs typeface="幼圆" panose="02010509060101010101" charset="-122"/>
              </a:rPr>
              <a:t>始数据或</a:t>
            </a:r>
            <a:r>
              <a:rPr sz="2000" b="1" spc="-5" dirty="0">
                <a:latin typeface="幼圆" panose="02010509060101010101" charset="-122"/>
                <a:cs typeface="幼圆" panose="02010509060101010101" charset="-122"/>
              </a:rPr>
              <a:t>二手</a:t>
            </a:r>
            <a:r>
              <a:rPr sz="2000" b="1" spc="5" dirty="0">
                <a:latin typeface="幼圆" panose="02010509060101010101" charset="-122"/>
                <a:cs typeface="幼圆" panose="02010509060101010101" charset="-122"/>
              </a:rPr>
              <a:t>数据（取</a:t>
            </a:r>
            <a:r>
              <a:rPr sz="2000" b="1" spc="-5" dirty="0">
                <a:latin typeface="幼圆" panose="02010509060101010101" charset="-122"/>
                <a:cs typeface="幼圆" panose="02010509060101010101" charset="-122"/>
              </a:rPr>
              <a:t>决于</a:t>
            </a:r>
            <a:r>
              <a:rPr sz="2000" b="1" spc="5" dirty="0">
                <a:latin typeface="幼圆" panose="02010509060101010101" charset="-122"/>
                <a:cs typeface="幼圆" panose="02010509060101010101" charset="-122"/>
              </a:rPr>
              <a:t>谁是数据</a:t>
            </a:r>
            <a:r>
              <a:rPr sz="2000" b="1" spc="-5" dirty="0">
                <a:latin typeface="幼圆" panose="02010509060101010101" charset="-122"/>
                <a:cs typeface="幼圆" panose="02010509060101010101" charset="-122"/>
              </a:rPr>
              <a:t>的最</a:t>
            </a:r>
            <a:r>
              <a:rPr sz="2000" b="1" spc="5" dirty="0">
                <a:latin typeface="幼圆" panose="02010509060101010101" charset="-122"/>
                <a:cs typeface="幼圆" panose="02010509060101010101" charset="-122"/>
              </a:rPr>
              <a:t>初收集者</a:t>
            </a:r>
            <a:r>
              <a:rPr sz="2000" b="1" spc="-5" dirty="0">
                <a:latin typeface="幼圆" panose="02010509060101010101" charset="-122"/>
                <a:cs typeface="幼圆" panose="02010509060101010101" charset="-122"/>
              </a:rPr>
              <a:t>）以 </a:t>
            </a:r>
            <a:r>
              <a:rPr sz="2000" b="1" spc="5" dirty="0">
                <a:latin typeface="幼圆" panose="02010509060101010101" charset="-122"/>
                <a:cs typeface="幼圆" panose="02010509060101010101" charset="-122"/>
              </a:rPr>
              <a:t>及具体现</a:t>
            </a:r>
            <a:r>
              <a:rPr sz="2000" b="1" spc="-5" dirty="0">
                <a:latin typeface="幼圆" panose="02010509060101010101" charset="-122"/>
                <a:cs typeface="幼圆" panose="02010509060101010101" charset="-122"/>
              </a:rPr>
              <a:t>场数</a:t>
            </a:r>
            <a:r>
              <a:rPr sz="2000" b="1" spc="5" dirty="0">
                <a:latin typeface="幼圆" panose="02010509060101010101" charset="-122"/>
                <a:cs typeface="幼圆" panose="02010509060101010101" charset="-122"/>
              </a:rPr>
              <a:t>据或非具</a:t>
            </a:r>
            <a:r>
              <a:rPr sz="2000" b="1" spc="-5" dirty="0">
                <a:latin typeface="幼圆" panose="02010509060101010101" charset="-122"/>
                <a:cs typeface="幼圆" panose="02010509060101010101" charset="-122"/>
              </a:rPr>
              <a:t>体现</a:t>
            </a:r>
            <a:r>
              <a:rPr sz="2000" b="1" spc="5" dirty="0">
                <a:latin typeface="幼圆" panose="02010509060101010101" charset="-122"/>
                <a:cs typeface="幼圆" panose="02010509060101010101" charset="-122"/>
              </a:rPr>
              <a:t>场数据（</a:t>
            </a:r>
            <a:r>
              <a:rPr sz="2000" b="1" spc="-5" dirty="0">
                <a:latin typeface="幼圆" panose="02010509060101010101" charset="-122"/>
                <a:cs typeface="幼圆" panose="02010509060101010101" charset="-122"/>
              </a:rPr>
              <a:t>取决</a:t>
            </a:r>
            <a:r>
              <a:rPr sz="2000" b="1" spc="5" dirty="0">
                <a:latin typeface="幼圆" panose="02010509060101010101" charset="-122"/>
                <a:cs typeface="幼圆" panose="02010509060101010101" charset="-122"/>
              </a:rPr>
              <a:t>于数据是</a:t>
            </a:r>
            <a:r>
              <a:rPr sz="2000" b="1" spc="-5" dirty="0">
                <a:latin typeface="幼圆" panose="02010509060101010101" charset="-122"/>
                <a:cs typeface="幼圆" panose="02010509060101010101" charset="-122"/>
              </a:rPr>
              <a:t>否从</a:t>
            </a:r>
            <a:r>
              <a:rPr sz="2000" b="1" spc="5" dirty="0">
                <a:latin typeface="幼圆" panose="02010509060101010101" charset="-122"/>
                <a:cs typeface="幼圆" panose="02010509060101010101" charset="-122"/>
              </a:rPr>
              <a:t>原始源或</a:t>
            </a:r>
            <a:r>
              <a:rPr sz="2000" b="1" spc="-5" dirty="0">
                <a:latin typeface="幼圆" panose="02010509060101010101" charset="-122"/>
                <a:cs typeface="幼圆" panose="02010509060101010101" charset="-122"/>
              </a:rPr>
              <a:t>汇获 </a:t>
            </a:r>
            <a:r>
              <a:rPr sz="2000" b="1" spc="15" dirty="0">
                <a:latin typeface="幼圆" panose="02010509060101010101" charset="-122"/>
                <a:cs typeface="幼圆" panose="02010509060101010101" charset="-122"/>
              </a:rPr>
              <a:t>得）</a:t>
            </a:r>
            <a:r>
              <a:rPr sz="2000" b="1" spc="5" dirty="0">
                <a:latin typeface="幼圆" panose="02010509060101010101" charset="-122"/>
                <a:cs typeface="幼圆" panose="02010509060101010101" charset="-122"/>
              </a:rPr>
              <a:t>。需要</a:t>
            </a:r>
            <a:r>
              <a:rPr sz="2000" b="1" spc="-5" dirty="0">
                <a:latin typeface="幼圆" panose="02010509060101010101" charset="-122"/>
                <a:cs typeface="幼圆" panose="02010509060101010101" charset="-122"/>
              </a:rPr>
              <a:t>收</a:t>
            </a:r>
            <a:r>
              <a:rPr sz="2000" b="1" spc="5" dirty="0">
                <a:latin typeface="幼圆" panose="02010509060101010101" charset="-122"/>
                <a:cs typeface="幼圆" panose="02010509060101010101" charset="-122"/>
              </a:rPr>
              <a:t>集的</a:t>
            </a:r>
            <a:r>
              <a:rPr sz="2000" b="1" spc="-5" dirty="0">
                <a:latin typeface="幼圆" panose="02010509060101010101" charset="-122"/>
                <a:cs typeface="幼圆" panose="02010509060101010101" charset="-122"/>
              </a:rPr>
              <a:t>数</a:t>
            </a:r>
            <a:r>
              <a:rPr sz="2000" b="1" spc="5" dirty="0">
                <a:latin typeface="幼圆" panose="02010509060101010101" charset="-122"/>
                <a:cs typeface="幼圆" panose="02010509060101010101" charset="-122"/>
              </a:rPr>
              <a:t>据类型</a:t>
            </a:r>
            <a:r>
              <a:rPr sz="2000" b="1" spc="-5" dirty="0">
                <a:latin typeface="幼圆" panose="02010509060101010101" charset="-122"/>
                <a:cs typeface="幼圆" panose="02010509060101010101" charset="-122"/>
              </a:rPr>
              <a:t>取</a:t>
            </a:r>
            <a:r>
              <a:rPr sz="2000" b="1" spc="5" dirty="0">
                <a:latin typeface="幼圆" panose="02010509060101010101" charset="-122"/>
                <a:cs typeface="幼圆" panose="02010509060101010101" charset="-122"/>
              </a:rPr>
              <a:t>决于</a:t>
            </a:r>
            <a:r>
              <a:rPr sz="2000" b="1" spc="-5" dirty="0">
                <a:latin typeface="幼圆" panose="02010509060101010101" charset="-122"/>
                <a:cs typeface="幼圆" panose="02010509060101010101" charset="-122"/>
              </a:rPr>
              <a:t>具</a:t>
            </a:r>
            <a:r>
              <a:rPr sz="2000" b="1" spc="5" dirty="0">
                <a:latin typeface="幼圆" panose="02010509060101010101" charset="-122"/>
                <a:cs typeface="幼圆" panose="02010509060101010101" charset="-122"/>
              </a:rPr>
              <a:t>体</a:t>
            </a:r>
            <a:r>
              <a:rPr sz="2000" b="1" spc="35" dirty="0">
                <a:latin typeface="幼圆" panose="02010509060101010101" charset="-122"/>
                <a:cs typeface="幼圆" panose="02010509060101010101" charset="-122"/>
              </a:rPr>
              <a:t>的</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模型，</a:t>
            </a:r>
            <a:r>
              <a:rPr sz="2000" b="1" spc="-5" dirty="0">
                <a:latin typeface="幼圆" panose="02010509060101010101" charset="-122"/>
                <a:cs typeface="幼圆" panose="02010509060101010101" charset="-122"/>
              </a:rPr>
              <a:t>此</a:t>
            </a:r>
            <a:r>
              <a:rPr sz="2000" b="1" spc="5" dirty="0">
                <a:latin typeface="幼圆" panose="02010509060101010101" charset="-122"/>
                <a:cs typeface="幼圆" panose="02010509060101010101" charset="-122"/>
              </a:rPr>
              <a:t>类模</a:t>
            </a:r>
            <a:r>
              <a:rPr sz="2000" b="1" spc="-5" dirty="0">
                <a:latin typeface="幼圆" panose="02010509060101010101" charset="-122"/>
                <a:cs typeface="幼圆" panose="02010509060101010101" charset="-122"/>
              </a:rPr>
              <a:t>型</a:t>
            </a:r>
            <a:r>
              <a:rPr sz="2000" b="1" spc="5" dirty="0">
                <a:latin typeface="幼圆" panose="02010509060101010101" charset="-122"/>
                <a:cs typeface="幼圆" panose="02010509060101010101" charset="-122"/>
              </a:rPr>
              <a:t>取决</a:t>
            </a:r>
            <a:r>
              <a:rPr sz="2000" b="1" spc="-5" dirty="0">
                <a:latin typeface="幼圆" panose="02010509060101010101" charset="-122"/>
                <a:cs typeface="幼圆" panose="02010509060101010101" charset="-122"/>
              </a:rPr>
              <a:t>于 </a:t>
            </a:r>
            <a:r>
              <a:rPr sz="2000" b="1" spc="5" dirty="0">
                <a:latin typeface="幼圆" panose="02010509060101010101" charset="-122"/>
                <a:cs typeface="幼圆" panose="02010509060101010101" charset="-122"/>
              </a:rPr>
              <a:t>最终可接</a:t>
            </a:r>
            <a:r>
              <a:rPr sz="2000" b="1" spc="-5" dirty="0">
                <a:latin typeface="幼圆" panose="02010509060101010101" charset="-122"/>
                <a:cs typeface="幼圆" panose="02010509060101010101" charset="-122"/>
              </a:rPr>
              <a:t>受的</a:t>
            </a:r>
            <a:r>
              <a:rPr sz="2000" b="1" spc="5" dirty="0">
                <a:latin typeface="幼圆" panose="02010509060101010101" charset="-122"/>
                <a:cs typeface="幼圆" panose="02010509060101010101" charset="-122"/>
              </a:rPr>
              <a:t>不确定性</a:t>
            </a:r>
            <a:r>
              <a:rPr sz="2000" b="1" spc="-5" dirty="0">
                <a:latin typeface="幼圆" panose="02010509060101010101" charset="-122"/>
                <a:cs typeface="幼圆" panose="02010509060101010101" charset="-122"/>
              </a:rPr>
              <a:t>、数</a:t>
            </a:r>
            <a:r>
              <a:rPr sz="2000" b="1" spc="5" dirty="0">
                <a:latin typeface="幼圆" panose="02010509060101010101" charset="-122"/>
                <a:cs typeface="幼圆" panose="02010509060101010101" charset="-122"/>
              </a:rPr>
              <a:t>据可用性</a:t>
            </a:r>
            <a:r>
              <a:rPr sz="2000" b="1" spc="-5" dirty="0">
                <a:latin typeface="幼圆" panose="02010509060101010101" charset="-122"/>
                <a:cs typeface="幼圆" panose="02010509060101010101" charset="-122"/>
              </a:rPr>
              <a:t>、成</a:t>
            </a:r>
            <a:r>
              <a:rPr sz="2000" b="1" spc="5" dirty="0">
                <a:latin typeface="幼圆" panose="02010509060101010101" charset="-122"/>
                <a:cs typeface="幼圆" panose="02010509060101010101" charset="-122"/>
              </a:rPr>
              <a:t>本、其他</a:t>
            </a:r>
            <a:r>
              <a:rPr sz="2000" b="1" spc="-5" dirty="0">
                <a:latin typeface="幼圆" panose="02010509060101010101" charset="-122"/>
                <a:cs typeface="幼圆" panose="02010509060101010101" charset="-122"/>
              </a:rPr>
              <a:t>数据</a:t>
            </a:r>
            <a:r>
              <a:rPr sz="2000" b="1" spc="5" dirty="0">
                <a:latin typeface="幼圆" panose="02010509060101010101" charset="-122"/>
                <a:cs typeface="幼圆" panose="02010509060101010101" charset="-122"/>
              </a:rPr>
              <a:t>的现有或</a:t>
            </a:r>
            <a:r>
              <a:rPr sz="2000" b="1" spc="-5" dirty="0">
                <a:latin typeface="幼圆" panose="02010509060101010101" charset="-122"/>
                <a:cs typeface="幼圆" panose="02010509060101010101" charset="-122"/>
              </a:rPr>
              <a:t>其他 </a:t>
            </a:r>
            <a:r>
              <a:rPr sz="2000" b="1" dirty="0">
                <a:latin typeface="幼圆" panose="02010509060101010101" charset="-122"/>
                <a:cs typeface="幼圆" panose="02010509060101010101" charset="-122"/>
              </a:rPr>
              <a:t>原因等要</a:t>
            </a:r>
            <a:r>
              <a:rPr sz="2000" b="1" spc="-5" dirty="0">
                <a:latin typeface="幼圆" panose="02010509060101010101" charset="-122"/>
                <a:cs typeface="幼圆" panose="02010509060101010101" charset="-122"/>
              </a:rPr>
              <a:t>求。</a:t>
            </a:r>
            <a:endParaRPr sz="2000">
              <a:latin typeface="幼圆" panose="02010509060101010101" charset="-122"/>
              <a:cs typeface="幼圆" panose="02010509060101010101" charset="-122"/>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452873" y="990726"/>
            <a:ext cx="3287522" cy="505460"/>
          </a:xfrm>
          <a:prstGeom prst="rect">
            <a:avLst/>
          </a:prstGeom>
        </p:spPr>
        <p:txBody>
          <a:bodyPr vert="horz" wrap="square" lIns="0" tIns="13335" rIns="0" bIns="0" rtlCol="0">
            <a:spAutoFit/>
          </a:bodyPr>
          <a:lstStyle/>
          <a:p>
            <a:pPr marL="12700">
              <a:lnSpc>
                <a:spcPct val="100000"/>
              </a:lnSpc>
              <a:spcBef>
                <a:spcPts val="105"/>
              </a:spcBef>
            </a:pPr>
            <a:r>
              <a:rPr spc="-5" dirty="0"/>
              <a:t>数据</a:t>
            </a:r>
            <a:r>
              <a:rPr spc="-10" dirty="0"/>
              <a:t>的</a:t>
            </a:r>
            <a:r>
              <a:rPr spc="-5" dirty="0"/>
              <a:t>选择</a:t>
            </a:r>
            <a:r>
              <a:rPr spc="-10" dirty="0"/>
              <a:t>和</a:t>
            </a:r>
            <a:r>
              <a:rPr spc="-5" dirty="0"/>
              <a:t>收</a:t>
            </a:r>
            <a:r>
              <a:rPr spc="-10" dirty="0"/>
              <a:t>集</a:t>
            </a:r>
            <a:endParaRPr spc="-10" dirty="0"/>
          </a:p>
        </p:txBody>
      </p:sp>
      <p:sp>
        <p:nvSpPr>
          <p:cNvPr id="3" name="object 3"/>
          <p:cNvSpPr/>
          <p:nvPr/>
        </p:nvSpPr>
        <p:spPr>
          <a:xfrm>
            <a:off x="2073275" y="21320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30474" y="2484120"/>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530474" y="2813304"/>
            <a:ext cx="152400" cy="160020"/>
          </a:xfrm>
          <a:prstGeom prst="rect">
            <a:avLst/>
          </a:prstGeom>
          <a:blipFill>
            <a:blip r:embed="rId3" cstate="print"/>
            <a:stretch>
              <a:fillRect/>
            </a:stretch>
          </a:blipFill>
        </p:spPr>
        <p:txBody>
          <a:bodyPr wrap="square" lIns="0" tIns="0" rIns="0" bIns="0" rtlCol="0"/>
          <a:lstStyle/>
          <a:p/>
        </p:txBody>
      </p:sp>
      <p:sp>
        <p:nvSpPr>
          <p:cNvPr id="6" name="object 6"/>
          <p:cNvSpPr/>
          <p:nvPr/>
        </p:nvSpPr>
        <p:spPr>
          <a:xfrm>
            <a:off x="2530474" y="3416807"/>
            <a:ext cx="152400" cy="160020"/>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2530474" y="3745991"/>
            <a:ext cx="152400" cy="160020"/>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2530474" y="4349496"/>
            <a:ext cx="152400" cy="160019"/>
          </a:xfrm>
          <a:prstGeom prst="rect">
            <a:avLst/>
          </a:prstGeom>
          <a:blipFill>
            <a:blip r:embed="rId3" cstate="print"/>
            <a:stretch>
              <a:fillRect/>
            </a:stretch>
          </a:blipFill>
        </p:spPr>
        <p:txBody>
          <a:bodyPr wrap="square" lIns="0" tIns="0" rIns="0" bIns="0" rtlCol="0"/>
          <a:lstStyle/>
          <a:p/>
        </p:txBody>
      </p:sp>
      <p:sp>
        <p:nvSpPr>
          <p:cNvPr id="9" name="object 9"/>
          <p:cNvSpPr/>
          <p:nvPr/>
        </p:nvSpPr>
        <p:spPr>
          <a:xfrm>
            <a:off x="2530474" y="4678679"/>
            <a:ext cx="152400" cy="160019"/>
          </a:xfrm>
          <a:prstGeom prst="rect">
            <a:avLst/>
          </a:prstGeom>
          <a:blipFill>
            <a:blip r:embed="rId3" cstate="print"/>
            <a:stretch>
              <a:fillRect/>
            </a:stretch>
          </a:blipFill>
        </p:spPr>
        <p:txBody>
          <a:bodyPr wrap="square" lIns="0" tIns="0" rIns="0" bIns="0" rtlCol="0"/>
          <a:lstStyle/>
          <a:p/>
        </p:txBody>
      </p:sp>
      <p:sp>
        <p:nvSpPr>
          <p:cNvPr id="10" name="object 10"/>
          <p:cNvSpPr/>
          <p:nvPr/>
        </p:nvSpPr>
        <p:spPr>
          <a:xfrm>
            <a:off x="2530474" y="5007864"/>
            <a:ext cx="152400" cy="160019"/>
          </a:xfrm>
          <a:prstGeom prst="rect">
            <a:avLst/>
          </a:prstGeom>
          <a:blipFill>
            <a:blip r:embed="rId3" cstate="print"/>
            <a:stretch>
              <a:fillRect/>
            </a:stretch>
          </a:blipFill>
        </p:spPr>
        <p:txBody>
          <a:bodyPr wrap="square" lIns="0" tIns="0" rIns="0" bIns="0" rtlCol="0"/>
          <a:lstStyle/>
          <a:p/>
        </p:txBody>
      </p:sp>
      <p:sp>
        <p:nvSpPr>
          <p:cNvPr id="11" name="object 11"/>
          <p:cNvSpPr/>
          <p:nvPr/>
        </p:nvSpPr>
        <p:spPr>
          <a:xfrm>
            <a:off x="2530474" y="5337047"/>
            <a:ext cx="152400" cy="160019"/>
          </a:xfrm>
          <a:prstGeom prst="rect">
            <a:avLst/>
          </a:prstGeom>
          <a:blipFill>
            <a:blip r:embed="rId3" cstate="print"/>
            <a:stretch>
              <a:fillRect/>
            </a:stretch>
          </a:blipFill>
        </p:spPr>
        <p:txBody>
          <a:bodyPr wrap="square" lIns="0" tIns="0" rIns="0" bIns="0" rtlCol="0"/>
          <a:lstStyle/>
          <a:p/>
        </p:txBody>
      </p:sp>
      <p:sp>
        <p:nvSpPr>
          <p:cNvPr id="12" name="object 12"/>
          <p:cNvSpPr txBox="1"/>
          <p:nvPr/>
        </p:nvSpPr>
        <p:spPr>
          <a:xfrm>
            <a:off x="2403779" y="1978663"/>
            <a:ext cx="7526655" cy="3597275"/>
          </a:xfrm>
          <a:prstGeom prst="rect">
            <a:avLst/>
          </a:prstGeom>
        </p:spPr>
        <p:txBody>
          <a:bodyPr vert="horz" wrap="square" lIns="0" tIns="74930" rIns="0" bIns="0" rtlCol="0">
            <a:spAutoFit/>
          </a:bodyPr>
          <a:lstStyle/>
          <a:p>
            <a:pPr marL="12700">
              <a:lnSpc>
                <a:spcPct val="100000"/>
              </a:lnSpc>
              <a:spcBef>
                <a:spcPts val="590"/>
              </a:spcBef>
            </a:pPr>
            <a:r>
              <a:rPr sz="2000" b="1" spc="5" dirty="0">
                <a:latin typeface="幼圆" panose="02010509060101010101" charset="-122"/>
                <a:cs typeface="幼圆" panose="02010509060101010101" charset="-122"/>
              </a:rPr>
              <a:t>通常用作</a:t>
            </a:r>
            <a:r>
              <a:rPr sz="2000" b="1" spc="-5" dirty="0">
                <a:latin typeface="幼圆" panose="02010509060101010101" charset="-122"/>
                <a:cs typeface="幼圆" panose="02010509060101010101" charset="-122"/>
              </a:rPr>
              <a:t>不同</a:t>
            </a:r>
            <a:r>
              <a:rPr sz="2000" b="1" spc="5" dirty="0">
                <a:latin typeface="幼圆" panose="02010509060101010101" charset="-122"/>
                <a:cs typeface="幼圆" panose="02010509060101010101" charset="-122"/>
              </a:rPr>
              <a:t>量化方法</a:t>
            </a:r>
            <a:r>
              <a:rPr sz="2000" b="1" spc="-5" dirty="0">
                <a:latin typeface="幼圆" panose="02010509060101010101" charset="-122"/>
                <a:cs typeface="幼圆" panose="02010509060101010101" charset="-122"/>
              </a:rPr>
              <a:t>输入</a:t>
            </a:r>
            <a:r>
              <a:rPr sz="2000" b="1" spc="5" dirty="0">
                <a:latin typeface="幼圆" panose="02010509060101010101" charset="-122"/>
                <a:cs typeface="幼圆" panose="02010509060101010101" charset="-122"/>
              </a:rPr>
              <a:t>的数据类</a:t>
            </a:r>
            <a:r>
              <a:rPr sz="2000" b="1" spc="-5" dirty="0">
                <a:latin typeface="幼圆" panose="02010509060101010101" charset="-122"/>
                <a:cs typeface="幼圆" panose="02010509060101010101" charset="-122"/>
              </a:rPr>
              <a:t>型包</a:t>
            </a:r>
            <a:r>
              <a:rPr sz="2000" b="1" spc="5" dirty="0">
                <a:latin typeface="幼圆" panose="02010509060101010101" charset="-122"/>
                <a:cs typeface="幼圆" panose="02010509060101010101" charset="-122"/>
              </a:rPr>
              <a:t>括但不限</a:t>
            </a:r>
            <a:r>
              <a:rPr sz="2000" b="1" spc="-5" dirty="0">
                <a:latin typeface="幼圆" panose="02010509060101010101" charset="-122"/>
                <a:cs typeface="幼圆" panose="02010509060101010101" charset="-122"/>
              </a:rPr>
              <a:t>于：</a:t>
            </a:r>
            <a:endParaRPr sz="2000">
              <a:latin typeface="幼圆" panose="02010509060101010101" charset="-122"/>
              <a:cs typeface="幼圆" panose="02010509060101010101" charset="-122"/>
            </a:endParaRPr>
          </a:p>
          <a:p>
            <a:pPr marL="644525" indent="-231775">
              <a:lnSpc>
                <a:spcPct val="100000"/>
              </a:lnSpc>
              <a:spcBef>
                <a:spcPts val="440"/>
              </a:spcBef>
              <a:buFont typeface="Calibri" panose="020F0502020204030204"/>
              <a:buAutoNum type="alphaLcParenR"/>
              <a:tabLst>
                <a:tab pos="645160" algn="l"/>
              </a:tabLst>
            </a:pPr>
            <a:r>
              <a:rPr sz="1800" dirty="0">
                <a:latin typeface="幼圆" panose="02010509060101010101" charset="-122"/>
                <a:cs typeface="幼圆" panose="02010509060101010101" charset="-122"/>
              </a:rPr>
              <a:t>活动数据，如质量、体积、能源或货币价值；</a:t>
            </a:r>
            <a:endParaRPr sz="1800">
              <a:latin typeface="幼圆" panose="02010509060101010101" charset="-122"/>
              <a:cs typeface="幼圆" panose="02010509060101010101" charset="-122"/>
            </a:endParaRPr>
          </a:p>
          <a:p>
            <a:pPr marL="413385" marR="5080">
              <a:lnSpc>
                <a:spcPct val="100000"/>
              </a:lnSpc>
              <a:spcBef>
                <a:spcPts val="435"/>
              </a:spcBef>
              <a:buFont typeface="Calibri" panose="020F0502020204030204"/>
              <a:buAutoNum type="alphaLcParenR"/>
              <a:tabLst>
                <a:tab pos="655955" algn="l"/>
              </a:tabLst>
            </a:pPr>
            <a:r>
              <a:rPr sz="1800" dirty="0">
                <a:latin typeface="幼圆" panose="02010509060101010101" charset="-122"/>
                <a:cs typeface="幼圆" panose="02010509060101010101" charset="-122"/>
              </a:rPr>
              <a:t>发热量：净热量或总热量，通常用作更准确的燃烧和主要的具体现场 活动数据计算的输入；</a:t>
            </a:r>
            <a:endParaRPr sz="1800">
              <a:latin typeface="幼圆" panose="02010509060101010101" charset="-122"/>
              <a:cs typeface="幼圆" panose="02010509060101010101" charset="-122"/>
            </a:endParaRPr>
          </a:p>
          <a:p>
            <a:pPr marL="583565" indent="-170815">
              <a:lnSpc>
                <a:spcPct val="100000"/>
              </a:lnSpc>
              <a:spcBef>
                <a:spcPts val="430"/>
              </a:spcBef>
              <a:buFont typeface="Calibri" panose="020F0502020204030204"/>
              <a:buAutoNum type="alphaLcParenR"/>
              <a:tabLst>
                <a:tab pos="584200" algn="l"/>
              </a:tabLst>
            </a:pPr>
            <a:r>
              <a:rPr sz="1800" dirty="0">
                <a:latin typeface="幼圆" panose="02010509060101010101" charset="-122"/>
                <a:cs typeface="幼圆" panose="02010509060101010101" charset="-122"/>
              </a:rPr>
              <a:t>排放因子，通常表示为</a:t>
            </a:r>
            <a:r>
              <a:rPr sz="1800" spc="-5" dirty="0">
                <a:latin typeface="Calibri" panose="020F0502020204030204"/>
                <a:cs typeface="Calibri" panose="020F0502020204030204"/>
              </a:rPr>
              <a:t>tCO2e/</a:t>
            </a:r>
            <a:r>
              <a:rPr sz="1800" dirty="0">
                <a:latin typeface="幼圆" panose="02010509060101010101" charset="-122"/>
                <a:cs typeface="幼圆" panose="02010509060101010101" charset="-122"/>
              </a:rPr>
              <a:t>单位活动数据；</a:t>
            </a:r>
            <a:endParaRPr sz="1800">
              <a:latin typeface="幼圆" panose="02010509060101010101" charset="-122"/>
              <a:cs typeface="幼圆" panose="02010509060101010101" charset="-122"/>
            </a:endParaRPr>
          </a:p>
          <a:p>
            <a:pPr marL="413385" marR="5080">
              <a:lnSpc>
                <a:spcPct val="100000"/>
              </a:lnSpc>
              <a:spcBef>
                <a:spcPts val="435"/>
              </a:spcBef>
              <a:buFont typeface="Calibri" panose="020F0502020204030204"/>
              <a:buAutoNum type="alphaLcParenR"/>
              <a:tabLst>
                <a:tab pos="655955" algn="l"/>
              </a:tabLst>
            </a:pPr>
            <a:r>
              <a:rPr sz="1800" dirty="0">
                <a:latin typeface="幼圆" panose="02010509060101010101" charset="-122"/>
                <a:cs typeface="幼圆" panose="02010509060101010101" charset="-122"/>
              </a:rPr>
              <a:t>成分数据，通常表示为碳含量，通常用于更准确的主要的具体现场的 排放因子计算；</a:t>
            </a:r>
            <a:endParaRPr sz="1800">
              <a:latin typeface="幼圆" panose="02010509060101010101" charset="-122"/>
              <a:cs typeface="幼圆" panose="02010509060101010101" charset="-122"/>
            </a:endParaRPr>
          </a:p>
          <a:p>
            <a:pPr marL="649605" indent="-236855">
              <a:lnSpc>
                <a:spcPct val="100000"/>
              </a:lnSpc>
              <a:spcBef>
                <a:spcPts val="430"/>
              </a:spcBef>
              <a:buFont typeface="Calibri" panose="020F0502020204030204"/>
              <a:buAutoNum type="alphaLcParenR"/>
              <a:tabLst>
                <a:tab pos="650240" algn="l"/>
              </a:tabLst>
            </a:pPr>
            <a:r>
              <a:rPr sz="1800" dirty="0">
                <a:latin typeface="幼圆" panose="02010509060101010101" charset="-122"/>
                <a:cs typeface="幼圆" panose="02010509060101010101" charset="-122"/>
              </a:rPr>
              <a:t>氧化率；</a:t>
            </a:r>
            <a:endParaRPr sz="1800">
              <a:latin typeface="幼圆" panose="02010509060101010101" charset="-122"/>
              <a:cs typeface="幼圆" panose="02010509060101010101" charset="-122"/>
            </a:endParaRPr>
          </a:p>
          <a:p>
            <a:pPr marL="583565" indent="-170815">
              <a:lnSpc>
                <a:spcPct val="100000"/>
              </a:lnSpc>
              <a:spcBef>
                <a:spcPts val="435"/>
              </a:spcBef>
              <a:buFont typeface="Calibri" panose="020F0502020204030204"/>
              <a:buAutoNum type="alphaLcParenR"/>
              <a:tabLst>
                <a:tab pos="584200" algn="l"/>
              </a:tabLst>
            </a:pPr>
            <a:r>
              <a:rPr sz="1800" spc="-5" dirty="0">
                <a:latin typeface="幼圆" panose="02010509060101010101" charset="-122"/>
                <a:cs typeface="幼圆" panose="02010509060101010101" charset="-122"/>
              </a:rPr>
              <a:t>转换率；</a:t>
            </a:r>
            <a:endParaRPr sz="1800">
              <a:latin typeface="幼圆" panose="02010509060101010101" charset="-122"/>
              <a:cs typeface="幼圆" panose="02010509060101010101" charset="-122"/>
            </a:endParaRPr>
          </a:p>
          <a:p>
            <a:pPr marL="643255" indent="-230505">
              <a:lnSpc>
                <a:spcPct val="100000"/>
              </a:lnSpc>
              <a:spcBef>
                <a:spcPts val="435"/>
              </a:spcBef>
              <a:buFont typeface="Calibri" panose="020F0502020204030204"/>
              <a:buAutoNum type="alphaLcParenR"/>
              <a:tabLst>
                <a:tab pos="643890" algn="l"/>
              </a:tabLst>
            </a:pPr>
            <a:r>
              <a:rPr sz="1800" dirty="0">
                <a:latin typeface="幼圆" panose="02010509060101010101" charset="-122"/>
                <a:cs typeface="幼圆" panose="02010509060101010101" charset="-122"/>
              </a:rPr>
              <a:t>排放量，通常以每个参考周期（例如每小时）的质量为基础；</a:t>
            </a:r>
            <a:endParaRPr sz="1800">
              <a:latin typeface="幼圆" panose="02010509060101010101" charset="-122"/>
              <a:cs typeface="幼圆" panose="02010509060101010101" charset="-122"/>
            </a:endParaRPr>
          </a:p>
          <a:p>
            <a:pPr marL="655320" indent="-242570">
              <a:lnSpc>
                <a:spcPct val="100000"/>
              </a:lnSpc>
              <a:spcBef>
                <a:spcPts val="430"/>
              </a:spcBef>
              <a:buFont typeface="Calibri" panose="020F0502020204030204"/>
              <a:buAutoNum type="alphaLcParenR"/>
              <a:tabLst>
                <a:tab pos="655955" algn="l"/>
              </a:tabLst>
            </a:pPr>
            <a:r>
              <a:rPr sz="1800" dirty="0">
                <a:latin typeface="幼圆" panose="02010509060101010101" charset="-122"/>
                <a:cs typeface="幼圆" panose="02010509060101010101" charset="-122"/>
              </a:rPr>
              <a:t>货币价值，通常是指花费在某些产品、材料或服务上的金额。</a:t>
            </a:r>
            <a:endParaRPr sz="1800">
              <a:latin typeface="幼圆" panose="02010509060101010101" charset="-122"/>
              <a:cs typeface="幼圆" panose="02010509060101010101" charset="-122"/>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885945" y="1066926"/>
            <a:ext cx="4478655" cy="505460"/>
          </a:xfrm>
          <a:prstGeom prst="rect">
            <a:avLst/>
          </a:prstGeom>
        </p:spPr>
        <p:txBody>
          <a:bodyPr vert="horz" wrap="square" lIns="0" tIns="13335" rIns="0" bIns="0" rtlCol="0">
            <a:spAutoFit/>
          </a:bodyPr>
          <a:lstStyle/>
          <a:p>
            <a:pPr marL="12700">
              <a:lnSpc>
                <a:spcPct val="100000"/>
              </a:lnSpc>
              <a:spcBef>
                <a:spcPts val="105"/>
              </a:spcBef>
            </a:pPr>
            <a:r>
              <a:rPr spc="5" dirty="0"/>
              <a:t>选择</a:t>
            </a:r>
            <a:r>
              <a:rPr spc="-5" dirty="0"/>
              <a:t>和确</a:t>
            </a:r>
            <a:r>
              <a:rPr spc="15" dirty="0"/>
              <a:t>定</a:t>
            </a:r>
            <a:r>
              <a:rPr spc="-10" dirty="0">
                <a:latin typeface="Calibri" panose="020F0502020204030204"/>
                <a:cs typeface="Calibri" panose="020F0502020204030204"/>
              </a:rPr>
              <a:t>GHG</a:t>
            </a:r>
            <a:r>
              <a:rPr dirty="0"/>
              <a:t>排放因子</a:t>
            </a:r>
            <a:endParaRPr dirty="0"/>
          </a:p>
        </p:txBody>
      </p:sp>
      <p:sp>
        <p:nvSpPr>
          <p:cNvPr id="3" name="object 3"/>
          <p:cNvSpPr/>
          <p:nvPr/>
        </p:nvSpPr>
        <p:spPr>
          <a:xfrm>
            <a:off x="2100580" y="22082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57779" y="2560320"/>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557779" y="2889504"/>
            <a:ext cx="152400" cy="160020"/>
          </a:xfrm>
          <a:prstGeom prst="rect">
            <a:avLst/>
          </a:prstGeom>
          <a:blipFill>
            <a:blip r:embed="rId3" cstate="print"/>
            <a:stretch>
              <a:fillRect/>
            </a:stretch>
          </a:blipFill>
        </p:spPr>
        <p:txBody>
          <a:bodyPr wrap="square" lIns="0" tIns="0" rIns="0" bIns="0" rtlCol="0"/>
          <a:lstStyle/>
          <a:p/>
        </p:txBody>
      </p:sp>
      <p:sp>
        <p:nvSpPr>
          <p:cNvPr id="6" name="object 6"/>
          <p:cNvSpPr/>
          <p:nvPr/>
        </p:nvSpPr>
        <p:spPr>
          <a:xfrm>
            <a:off x="2557779" y="3218688"/>
            <a:ext cx="152400" cy="160020"/>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2557779" y="3547872"/>
            <a:ext cx="152400" cy="160020"/>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2557779" y="3877055"/>
            <a:ext cx="152400" cy="160020"/>
          </a:xfrm>
          <a:prstGeom prst="rect">
            <a:avLst/>
          </a:prstGeom>
          <a:blipFill>
            <a:blip r:embed="rId3" cstate="print"/>
            <a:stretch>
              <a:fillRect/>
            </a:stretch>
          </a:blipFill>
        </p:spPr>
        <p:txBody>
          <a:bodyPr wrap="square" lIns="0" tIns="0" rIns="0" bIns="0" rtlCol="0"/>
          <a:lstStyle/>
          <a:p/>
        </p:txBody>
      </p:sp>
      <p:sp>
        <p:nvSpPr>
          <p:cNvPr id="9" name="object 9"/>
          <p:cNvSpPr/>
          <p:nvPr/>
        </p:nvSpPr>
        <p:spPr>
          <a:xfrm>
            <a:off x="2100580" y="4219955"/>
            <a:ext cx="178308" cy="178307"/>
          </a:xfrm>
          <a:prstGeom prst="rect">
            <a:avLst/>
          </a:prstGeom>
          <a:blipFill>
            <a:blip r:embed="rId2" cstate="print"/>
            <a:stretch>
              <a:fillRect/>
            </a:stretch>
          </a:blipFill>
        </p:spPr>
        <p:txBody>
          <a:bodyPr wrap="square" lIns="0" tIns="0" rIns="0" bIns="0" rtlCol="0"/>
          <a:lstStyle/>
          <a:p/>
        </p:txBody>
      </p:sp>
      <p:sp>
        <p:nvSpPr>
          <p:cNvPr id="10" name="object 10"/>
          <p:cNvSpPr/>
          <p:nvPr/>
        </p:nvSpPr>
        <p:spPr>
          <a:xfrm>
            <a:off x="2100580" y="4890515"/>
            <a:ext cx="178308" cy="178307"/>
          </a:xfrm>
          <a:prstGeom prst="rect">
            <a:avLst/>
          </a:prstGeom>
          <a:blipFill>
            <a:blip r:embed="rId2" cstate="print"/>
            <a:stretch>
              <a:fillRect/>
            </a:stretch>
          </a:blipFill>
        </p:spPr>
        <p:txBody>
          <a:bodyPr wrap="square" lIns="0" tIns="0" rIns="0" bIns="0" rtlCol="0"/>
          <a:lstStyle/>
          <a:p/>
        </p:txBody>
      </p:sp>
      <p:sp>
        <p:nvSpPr>
          <p:cNvPr id="11" name="object 11"/>
          <p:cNvSpPr txBox="1"/>
          <p:nvPr/>
        </p:nvSpPr>
        <p:spPr>
          <a:xfrm>
            <a:off x="2431084" y="2054863"/>
            <a:ext cx="7524750" cy="3399155"/>
          </a:xfrm>
          <a:prstGeom prst="rect">
            <a:avLst/>
          </a:prstGeom>
        </p:spPr>
        <p:txBody>
          <a:bodyPr vert="horz" wrap="square" lIns="0" tIns="74930" rIns="0" bIns="0" rtlCol="0">
            <a:spAutoFit/>
          </a:bodyPr>
          <a:lstStyle/>
          <a:p>
            <a:pPr marL="12700">
              <a:lnSpc>
                <a:spcPct val="100000"/>
              </a:lnSpc>
              <a:spcBef>
                <a:spcPts val="590"/>
              </a:spcBef>
            </a:pPr>
            <a:r>
              <a:rPr sz="2000" b="1" spc="15" dirty="0">
                <a:latin typeface="幼圆" panose="02010509060101010101" charset="-122"/>
                <a:cs typeface="幼圆" panose="02010509060101010101" charset="-122"/>
              </a:rPr>
              <a:t>组织</a:t>
            </a:r>
            <a:r>
              <a:rPr sz="2000" b="1" spc="5" dirty="0">
                <a:latin typeface="幼圆" panose="02010509060101010101" charset="-122"/>
                <a:cs typeface="幼圆" panose="02010509060101010101" charset="-122"/>
              </a:rPr>
              <a:t>应选择</a:t>
            </a:r>
            <a:r>
              <a:rPr sz="2000" b="1" spc="-5" dirty="0">
                <a:latin typeface="幼圆" panose="02010509060101010101" charset="-122"/>
                <a:cs typeface="幼圆" panose="02010509060101010101" charset="-122"/>
              </a:rPr>
              <a:t>或</a:t>
            </a:r>
            <a:r>
              <a:rPr sz="2000" b="1" spc="5" dirty="0">
                <a:latin typeface="幼圆" panose="02010509060101010101" charset="-122"/>
                <a:cs typeface="幼圆" panose="02010509060101010101" charset="-122"/>
              </a:rPr>
              <a:t>确</a:t>
            </a:r>
            <a:r>
              <a:rPr sz="2000" b="1" spc="20" dirty="0">
                <a:latin typeface="幼圆" panose="02010509060101010101" charset="-122"/>
                <a:cs typeface="幼圆" panose="02010509060101010101" charset="-122"/>
              </a:rPr>
              <a:t>定</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排放或</a:t>
            </a:r>
            <a:r>
              <a:rPr sz="2000" b="1" spc="-5" dirty="0">
                <a:latin typeface="幼圆" panose="02010509060101010101" charset="-122"/>
                <a:cs typeface="幼圆" panose="02010509060101010101" charset="-122"/>
              </a:rPr>
              <a:t>清</a:t>
            </a:r>
            <a:r>
              <a:rPr sz="2000" b="1" spc="5" dirty="0">
                <a:latin typeface="幼圆" panose="02010509060101010101" charset="-122"/>
                <a:cs typeface="幼圆" panose="02010509060101010101" charset="-122"/>
              </a:rPr>
              <a:t>除因</a:t>
            </a:r>
            <a:r>
              <a:rPr sz="2000" b="1" spc="-5" dirty="0">
                <a:latin typeface="幼圆" panose="02010509060101010101" charset="-122"/>
                <a:cs typeface="幼圆" panose="02010509060101010101" charset="-122"/>
              </a:rPr>
              <a:t>子</a:t>
            </a:r>
            <a:r>
              <a:rPr sz="2000" b="1" spc="5" dirty="0">
                <a:latin typeface="幼圆" panose="02010509060101010101" charset="-122"/>
                <a:cs typeface="幼圆" panose="02010509060101010101" charset="-122"/>
              </a:rPr>
              <a:t>，该</a:t>
            </a:r>
            <a:r>
              <a:rPr sz="2000" b="1" spc="-5" dirty="0">
                <a:latin typeface="幼圆" panose="02010509060101010101" charset="-122"/>
                <a:cs typeface="幼圆" panose="02010509060101010101" charset="-122"/>
              </a:rPr>
              <a:t>排</a:t>
            </a:r>
            <a:r>
              <a:rPr sz="2000" b="1" spc="5" dirty="0">
                <a:latin typeface="幼圆" panose="02010509060101010101" charset="-122"/>
                <a:cs typeface="幼圆" panose="02010509060101010101" charset="-122"/>
              </a:rPr>
              <a:t>放或清</a:t>
            </a:r>
            <a:r>
              <a:rPr sz="2000" b="1" spc="-5" dirty="0">
                <a:latin typeface="幼圆" panose="02010509060101010101" charset="-122"/>
                <a:cs typeface="幼圆" panose="02010509060101010101" charset="-122"/>
              </a:rPr>
              <a:t>除</a:t>
            </a:r>
            <a:r>
              <a:rPr sz="2000" b="1" spc="5" dirty="0">
                <a:latin typeface="幼圆" panose="02010509060101010101" charset="-122"/>
                <a:cs typeface="幼圆" panose="02010509060101010101" charset="-122"/>
              </a:rPr>
              <a:t>因子</a:t>
            </a:r>
            <a:r>
              <a:rPr sz="2000" b="1" spc="-5" dirty="0">
                <a:latin typeface="幼圆" panose="02010509060101010101" charset="-122"/>
                <a:cs typeface="幼圆" panose="02010509060101010101" charset="-122"/>
              </a:rPr>
              <a:t>应</a:t>
            </a:r>
            <a:endParaRPr sz="2000">
              <a:latin typeface="幼圆" panose="02010509060101010101" charset="-122"/>
              <a:cs typeface="幼圆" panose="02010509060101010101" charset="-122"/>
            </a:endParaRPr>
          </a:p>
          <a:p>
            <a:pPr marL="644525" indent="-231775">
              <a:lnSpc>
                <a:spcPct val="100000"/>
              </a:lnSpc>
              <a:spcBef>
                <a:spcPts val="440"/>
              </a:spcBef>
              <a:buFont typeface="Calibri" panose="020F0502020204030204"/>
              <a:buAutoNum type="alphaLcParenR"/>
              <a:tabLst>
                <a:tab pos="645160" algn="l"/>
              </a:tabLst>
            </a:pPr>
            <a:r>
              <a:rPr sz="1800" dirty="0">
                <a:latin typeface="幼圆" panose="02010509060101010101" charset="-122"/>
                <a:cs typeface="幼圆" panose="02010509060101010101" charset="-122"/>
              </a:rPr>
              <a:t>来自公认的可靠来源；</a:t>
            </a:r>
            <a:endParaRPr sz="1800">
              <a:latin typeface="幼圆" panose="02010509060101010101" charset="-122"/>
              <a:cs typeface="幼圆" panose="02010509060101010101" charset="-122"/>
            </a:endParaRPr>
          </a:p>
          <a:p>
            <a:pPr marL="655320" indent="-242570">
              <a:lnSpc>
                <a:spcPct val="100000"/>
              </a:lnSpc>
              <a:spcBef>
                <a:spcPts val="435"/>
              </a:spcBef>
              <a:buFont typeface="Calibri" panose="020F0502020204030204"/>
              <a:buAutoNum type="alphaLcParenR"/>
              <a:tabLst>
                <a:tab pos="655955" algn="l"/>
              </a:tabLst>
            </a:pPr>
            <a:r>
              <a:rPr sz="1800" dirty="0">
                <a:latin typeface="幼圆" panose="02010509060101010101" charset="-122"/>
                <a:cs typeface="幼圆" panose="02010509060101010101" charset="-122"/>
              </a:rPr>
              <a:t>适用于相关的</a:t>
            </a:r>
            <a:r>
              <a:rPr sz="1800" dirty="0">
                <a:latin typeface="Calibri" panose="020F0502020204030204"/>
                <a:cs typeface="Calibri" panose="020F0502020204030204"/>
              </a:rPr>
              <a:t>GHG</a:t>
            </a:r>
            <a:r>
              <a:rPr sz="1800" spc="10" dirty="0">
                <a:latin typeface="Calibri" panose="020F0502020204030204"/>
                <a:cs typeface="Calibri" panose="020F0502020204030204"/>
              </a:rPr>
              <a:t> </a:t>
            </a:r>
            <a:r>
              <a:rPr sz="1800" dirty="0">
                <a:latin typeface="幼圆" panose="02010509060101010101" charset="-122"/>
                <a:cs typeface="幼圆" panose="02010509060101010101" charset="-122"/>
              </a:rPr>
              <a:t>源或汇；</a:t>
            </a:r>
            <a:endParaRPr sz="1800">
              <a:latin typeface="幼圆" panose="02010509060101010101" charset="-122"/>
              <a:cs typeface="幼圆" panose="02010509060101010101" charset="-122"/>
            </a:endParaRPr>
          </a:p>
          <a:p>
            <a:pPr marL="632460" indent="-219710">
              <a:lnSpc>
                <a:spcPct val="100000"/>
              </a:lnSpc>
              <a:spcBef>
                <a:spcPts val="430"/>
              </a:spcBef>
              <a:buFont typeface="Calibri" panose="020F0502020204030204"/>
              <a:buAutoNum type="alphaLcParenR"/>
              <a:tabLst>
                <a:tab pos="633095" algn="l"/>
              </a:tabLst>
            </a:pPr>
            <a:r>
              <a:rPr sz="1800" dirty="0">
                <a:latin typeface="幼圆" panose="02010509060101010101" charset="-122"/>
                <a:cs typeface="幼圆" panose="02010509060101010101" charset="-122"/>
              </a:rPr>
              <a:t>在计算期内具有时效性；</a:t>
            </a:r>
            <a:endParaRPr sz="1800">
              <a:latin typeface="幼圆" panose="02010509060101010101" charset="-122"/>
              <a:cs typeface="幼圆" panose="02010509060101010101" charset="-122"/>
            </a:endParaRPr>
          </a:p>
          <a:p>
            <a:pPr marL="655320" indent="-242570">
              <a:lnSpc>
                <a:spcPct val="100000"/>
              </a:lnSpc>
              <a:spcBef>
                <a:spcPts val="435"/>
              </a:spcBef>
              <a:buFont typeface="Calibri" panose="020F0502020204030204"/>
              <a:buAutoNum type="alphaLcParenR"/>
              <a:tabLst>
                <a:tab pos="655955" algn="l"/>
              </a:tabLst>
            </a:pPr>
            <a:r>
              <a:rPr sz="1800" dirty="0">
                <a:latin typeface="幼圆" panose="02010509060101010101" charset="-122"/>
                <a:cs typeface="幼圆" panose="02010509060101010101" charset="-122"/>
              </a:rPr>
              <a:t>考虑到量化的不确定性，并在计算时追求准确的、可再现的结果；</a:t>
            </a:r>
            <a:endParaRPr sz="1800">
              <a:latin typeface="幼圆" panose="02010509060101010101" charset="-122"/>
              <a:cs typeface="幼圆" panose="02010509060101010101" charset="-122"/>
            </a:endParaRPr>
          </a:p>
          <a:p>
            <a:pPr marL="649605" indent="-236855">
              <a:lnSpc>
                <a:spcPct val="100000"/>
              </a:lnSpc>
              <a:spcBef>
                <a:spcPts val="430"/>
              </a:spcBef>
              <a:buFont typeface="Calibri" panose="020F0502020204030204"/>
              <a:buAutoNum type="alphaLcParenR"/>
              <a:tabLst>
                <a:tab pos="650240" algn="l"/>
              </a:tabLst>
            </a:pPr>
            <a:r>
              <a:rPr sz="1800" dirty="0">
                <a:latin typeface="幼圆" panose="02010509060101010101" charset="-122"/>
                <a:cs typeface="幼圆" panose="02010509060101010101" charset="-122"/>
              </a:rPr>
              <a:t>和</a:t>
            </a:r>
            <a:r>
              <a:rPr sz="1800" dirty="0">
                <a:latin typeface="Calibri" panose="020F0502020204030204"/>
                <a:cs typeface="Calibri" panose="020F0502020204030204"/>
              </a:rPr>
              <a:t>GHG</a:t>
            </a:r>
            <a:r>
              <a:rPr sz="1800" spc="10" dirty="0">
                <a:latin typeface="Calibri" panose="020F0502020204030204"/>
                <a:cs typeface="Calibri" panose="020F0502020204030204"/>
              </a:rPr>
              <a:t> </a:t>
            </a:r>
            <a:r>
              <a:rPr sz="1800" dirty="0">
                <a:latin typeface="幼圆" panose="02010509060101010101" charset="-122"/>
                <a:cs typeface="幼圆" panose="02010509060101010101" charset="-122"/>
              </a:rPr>
              <a:t>清单的预定用途相一致。</a:t>
            </a:r>
            <a:endParaRPr sz="1800">
              <a:latin typeface="幼圆" panose="02010509060101010101" charset="-122"/>
              <a:cs typeface="幼圆" panose="02010509060101010101" charset="-122"/>
            </a:endParaRPr>
          </a:p>
          <a:p>
            <a:pPr marL="12700">
              <a:lnSpc>
                <a:spcPct val="100000"/>
              </a:lnSpc>
              <a:spcBef>
                <a:spcPts val="475"/>
              </a:spcBef>
            </a:pPr>
            <a:r>
              <a:rPr sz="2000" b="1" spc="15" dirty="0">
                <a:latin typeface="幼圆" panose="02010509060101010101" charset="-122"/>
                <a:cs typeface="幼圆" panose="02010509060101010101" charset="-122"/>
              </a:rPr>
              <a:t>组织</a:t>
            </a:r>
            <a:r>
              <a:rPr sz="2000" b="1" spc="5" dirty="0">
                <a:latin typeface="幼圆" panose="02010509060101010101" charset="-122"/>
                <a:cs typeface="幼圆" panose="02010509060101010101" charset="-122"/>
              </a:rPr>
              <a:t>应</a:t>
            </a:r>
            <a:r>
              <a:rPr sz="2000" b="1" spc="-5" dirty="0">
                <a:latin typeface="幼圆" panose="02010509060101010101" charset="-122"/>
                <a:cs typeface="幼圆" panose="02010509060101010101" charset="-122"/>
              </a:rPr>
              <a:t>对</a:t>
            </a:r>
            <a:r>
              <a:rPr sz="2000" b="1" spc="-615" dirty="0">
                <a:latin typeface="幼圆" panose="02010509060101010101" charset="-122"/>
                <a:cs typeface="幼圆" panose="02010509060101010101" charset="-122"/>
              </a:rPr>
              <a:t> </a:t>
            </a:r>
            <a:r>
              <a:rPr sz="2000" b="1" spc="-5" dirty="0">
                <a:latin typeface="Calibri" panose="020F0502020204030204"/>
                <a:cs typeface="Calibri" panose="020F0502020204030204"/>
              </a:rPr>
              <a:t>GHG</a:t>
            </a:r>
            <a:r>
              <a:rPr sz="2000" b="1" spc="-15" dirty="0">
                <a:latin typeface="Calibri" panose="020F0502020204030204"/>
                <a:cs typeface="Calibri" panose="020F0502020204030204"/>
              </a:rPr>
              <a:t> </a:t>
            </a:r>
            <a:r>
              <a:rPr sz="2000" b="1" spc="15" dirty="0">
                <a:latin typeface="幼圆" panose="02010509060101010101" charset="-122"/>
                <a:cs typeface="幼圆" panose="02010509060101010101" charset="-122"/>
              </a:rPr>
              <a:t>排放</a:t>
            </a:r>
            <a:r>
              <a:rPr sz="2000" b="1" spc="5" dirty="0">
                <a:latin typeface="幼圆" panose="02010509060101010101" charset="-122"/>
                <a:cs typeface="幼圆" panose="02010509060101010101" charset="-122"/>
              </a:rPr>
              <a:t>或</a:t>
            </a:r>
            <a:r>
              <a:rPr sz="2000" b="1" spc="-5" dirty="0">
                <a:latin typeface="幼圆" panose="02010509060101010101" charset="-122"/>
                <a:cs typeface="幼圆" panose="02010509060101010101" charset="-122"/>
              </a:rPr>
              <a:t>清</a:t>
            </a:r>
            <a:r>
              <a:rPr sz="2000" b="1" spc="5" dirty="0">
                <a:latin typeface="幼圆" panose="02010509060101010101" charset="-122"/>
                <a:cs typeface="幼圆" panose="02010509060101010101" charset="-122"/>
              </a:rPr>
              <a:t>除因子</a:t>
            </a:r>
            <a:r>
              <a:rPr sz="2000" b="1" spc="-5" dirty="0">
                <a:latin typeface="幼圆" panose="02010509060101010101" charset="-122"/>
                <a:cs typeface="幼圆" panose="02010509060101010101" charset="-122"/>
              </a:rPr>
              <a:t>的</a:t>
            </a:r>
            <a:r>
              <a:rPr sz="2000" b="1" spc="5" dirty="0">
                <a:latin typeface="幼圆" panose="02010509060101010101" charset="-122"/>
                <a:cs typeface="幼圆" panose="02010509060101010101" charset="-122"/>
              </a:rPr>
              <a:t>选择</a:t>
            </a:r>
            <a:r>
              <a:rPr sz="2000" b="1" spc="-5" dirty="0">
                <a:latin typeface="幼圆" panose="02010509060101010101" charset="-122"/>
                <a:cs typeface="幼圆" panose="02010509060101010101" charset="-122"/>
              </a:rPr>
              <a:t>或</a:t>
            </a:r>
            <a:r>
              <a:rPr sz="2000" b="1" spc="5" dirty="0">
                <a:latin typeface="幼圆" panose="02010509060101010101" charset="-122"/>
                <a:cs typeface="幼圆" panose="02010509060101010101" charset="-122"/>
              </a:rPr>
              <a:t>确定</a:t>
            </a:r>
            <a:r>
              <a:rPr sz="2000" b="1" spc="-5" dirty="0">
                <a:latin typeface="幼圆" panose="02010509060101010101" charset="-122"/>
                <a:cs typeface="幼圆" panose="02010509060101010101" charset="-122"/>
              </a:rPr>
              <a:t>作</a:t>
            </a:r>
            <a:r>
              <a:rPr sz="2000" b="1" spc="5" dirty="0">
                <a:latin typeface="幼圆" panose="02010509060101010101" charset="-122"/>
                <a:cs typeface="幼圆" panose="02010509060101010101" charset="-122"/>
              </a:rPr>
              <a:t>出解释</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包括</a:t>
            </a:r>
            <a:r>
              <a:rPr sz="2000" b="1" spc="-5" dirty="0">
                <a:latin typeface="幼圆" panose="02010509060101010101" charset="-122"/>
                <a:cs typeface="幼圆" panose="02010509060101010101" charset="-122"/>
              </a:rPr>
              <a:t>指</a:t>
            </a:r>
            <a:r>
              <a:rPr sz="2000" b="1" spc="5" dirty="0">
                <a:latin typeface="幼圆" panose="02010509060101010101" charset="-122"/>
                <a:cs typeface="幼圆" panose="02010509060101010101" charset="-122"/>
              </a:rPr>
              <a:t>明</a:t>
            </a:r>
            <a:r>
              <a:rPr sz="2000" b="1" spc="-5" dirty="0">
                <a:latin typeface="幼圆" panose="02010509060101010101" charset="-122"/>
                <a:cs typeface="幼圆" panose="02010509060101010101" charset="-122"/>
              </a:rPr>
              <a:t>其</a:t>
            </a:r>
            <a:endParaRPr sz="2000">
              <a:latin typeface="幼圆" panose="02010509060101010101" charset="-122"/>
              <a:cs typeface="幼圆" panose="02010509060101010101" charset="-122"/>
            </a:endParaRPr>
          </a:p>
          <a:p>
            <a:pPr marL="12700">
              <a:lnSpc>
                <a:spcPct val="100000"/>
              </a:lnSpc>
            </a:pPr>
            <a:r>
              <a:rPr sz="2000" b="1" spc="15" dirty="0">
                <a:latin typeface="幼圆" panose="02010509060101010101" charset="-122"/>
                <a:cs typeface="幼圆" panose="02010509060101010101" charset="-122"/>
              </a:rPr>
              <a:t>来源</a:t>
            </a:r>
            <a:r>
              <a:rPr sz="2000" b="1" dirty="0">
                <a:latin typeface="幼圆" panose="02010509060101010101" charset="-122"/>
                <a:cs typeface="幼圆" panose="02010509060101010101" charset="-122"/>
              </a:rPr>
              <a:t>，说明</a:t>
            </a:r>
            <a:r>
              <a:rPr sz="2000" b="1" spc="-5" dirty="0">
                <a:latin typeface="幼圆" panose="02010509060101010101" charset="-122"/>
                <a:cs typeface="幼圆" panose="02010509060101010101" charset="-122"/>
              </a:rPr>
              <a:t>其</a:t>
            </a:r>
            <a:r>
              <a:rPr sz="2000" b="1" spc="10" dirty="0">
                <a:latin typeface="幼圆" panose="02010509060101010101" charset="-122"/>
                <a:cs typeface="幼圆" panose="02010509060101010101" charset="-122"/>
              </a:rPr>
              <a:t>对</a:t>
            </a:r>
            <a:r>
              <a:rPr sz="2000" b="1" spc="-5" dirty="0">
                <a:latin typeface="Calibri" panose="020F0502020204030204"/>
                <a:cs typeface="Calibri" panose="020F0502020204030204"/>
              </a:rPr>
              <a:t>GHG</a:t>
            </a:r>
            <a:r>
              <a:rPr sz="2000" b="1" spc="-45" dirty="0">
                <a:latin typeface="Calibri" panose="020F0502020204030204"/>
                <a:cs typeface="Calibri" panose="020F0502020204030204"/>
              </a:rPr>
              <a:t> </a:t>
            </a:r>
            <a:r>
              <a:rPr sz="2000" b="1" spc="15" dirty="0">
                <a:latin typeface="幼圆" panose="02010509060101010101" charset="-122"/>
                <a:cs typeface="幼圆" panose="02010509060101010101" charset="-122"/>
              </a:rPr>
              <a:t>清单</a:t>
            </a:r>
            <a:r>
              <a:rPr sz="2000" b="1" dirty="0">
                <a:latin typeface="幼圆" panose="02010509060101010101" charset="-122"/>
                <a:cs typeface="幼圆" panose="02010509060101010101" charset="-122"/>
              </a:rPr>
              <a:t>预定用</a:t>
            </a:r>
            <a:r>
              <a:rPr sz="2000" b="1" spc="-5" dirty="0">
                <a:latin typeface="幼圆" panose="02010509060101010101" charset="-122"/>
                <a:cs typeface="幼圆" panose="02010509060101010101" charset="-122"/>
              </a:rPr>
              <a:t>途</a:t>
            </a:r>
            <a:r>
              <a:rPr sz="2000" b="1" dirty="0">
                <a:latin typeface="幼圆" panose="02010509060101010101" charset="-122"/>
                <a:cs typeface="幼圆" panose="02010509060101010101" charset="-122"/>
              </a:rPr>
              <a:t>的适宜</a:t>
            </a:r>
            <a:r>
              <a:rPr sz="2000" b="1" spc="-5" dirty="0">
                <a:latin typeface="幼圆" panose="02010509060101010101" charset="-122"/>
                <a:cs typeface="幼圆" panose="02010509060101010101" charset="-122"/>
              </a:rPr>
              <a:t>性。</a:t>
            </a:r>
            <a:endParaRPr sz="2000">
              <a:latin typeface="幼圆" panose="02010509060101010101" charset="-122"/>
              <a:cs typeface="幼圆" panose="02010509060101010101" charset="-122"/>
            </a:endParaRPr>
          </a:p>
          <a:p>
            <a:pPr marL="12700" marR="5715">
              <a:lnSpc>
                <a:spcPct val="100000"/>
              </a:lnSpc>
              <a:spcBef>
                <a:spcPts val="480"/>
              </a:spcBef>
            </a:pPr>
            <a:r>
              <a:rPr sz="2000" b="1" spc="15" dirty="0">
                <a:latin typeface="幼圆" panose="02010509060101010101" charset="-122"/>
                <a:cs typeface="幼圆" panose="02010509060101010101" charset="-122"/>
              </a:rPr>
              <a:t>如</a:t>
            </a:r>
            <a:r>
              <a:rPr sz="2000" b="1" spc="-5" dirty="0">
                <a:latin typeface="幼圆" panose="02010509060101010101" charset="-122"/>
                <a:cs typeface="幼圆" panose="02010509060101010101" charset="-122"/>
              </a:rPr>
              <a:t>果</a:t>
            </a:r>
            <a:r>
              <a:rPr sz="2000" b="1" spc="-600" dirty="0">
                <a:latin typeface="幼圆" panose="02010509060101010101" charset="-122"/>
                <a:cs typeface="幼圆" panose="02010509060101010101" charset="-122"/>
              </a:rPr>
              <a:t> </a:t>
            </a:r>
            <a:r>
              <a:rPr sz="2000" b="1" spc="-5" dirty="0">
                <a:latin typeface="Calibri" panose="020F0502020204030204"/>
                <a:cs typeface="Calibri" panose="020F0502020204030204"/>
              </a:rPr>
              <a:t>GHG</a:t>
            </a:r>
            <a:r>
              <a:rPr sz="2000" b="1" spc="-30" dirty="0">
                <a:latin typeface="Calibri" panose="020F0502020204030204"/>
                <a:cs typeface="Calibri" panose="020F0502020204030204"/>
              </a:rPr>
              <a:t> </a:t>
            </a:r>
            <a:r>
              <a:rPr sz="2000" b="1" spc="15" dirty="0">
                <a:latin typeface="幼圆" panose="02010509060101010101" charset="-122"/>
                <a:cs typeface="幼圆" panose="02010509060101010101" charset="-122"/>
              </a:rPr>
              <a:t>排放</a:t>
            </a:r>
            <a:r>
              <a:rPr sz="2000" b="1" spc="5" dirty="0">
                <a:latin typeface="幼圆" panose="02010509060101010101" charset="-122"/>
                <a:cs typeface="幼圆" panose="02010509060101010101" charset="-122"/>
              </a:rPr>
              <a:t>或清除</a:t>
            </a:r>
            <a:r>
              <a:rPr sz="2000" b="1" spc="-5" dirty="0">
                <a:latin typeface="幼圆" panose="02010509060101010101" charset="-122"/>
                <a:cs typeface="幼圆" panose="02010509060101010101" charset="-122"/>
              </a:rPr>
              <a:t>因</a:t>
            </a:r>
            <a:r>
              <a:rPr sz="2000" b="1" spc="5" dirty="0">
                <a:latin typeface="幼圆" panose="02010509060101010101" charset="-122"/>
                <a:cs typeface="幼圆" panose="02010509060101010101" charset="-122"/>
              </a:rPr>
              <a:t>子有变</a:t>
            </a:r>
            <a:r>
              <a:rPr sz="2000" b="1" spc="-5" dirty="0">
                <a:latin typeface="幼圆" panose="02010509060101010101" charset="-122"/>
                <a:cs typeface="幼圆" panose="02010509060101010101" charset="-122"/>
              </a:rPr>
              <a:t>化</a:t>
            </a:r>
            <a:r>
              <a:rPr sz="2000" b="1" spc="5" dirty="0">
                <a:latin typeface="幼圆" panose="02010509060101010101" charset="-122"/>
                <a:cs typeface="幼圆" panose="02010509060101010101" charset="-122"/>
              </a:rPr>
              <a:t>，组</a:t>
            </a:r>
            <a:r>
              <a:rPr sz="2000" b="1" spc="-5" dirty="0">
                <a:latin typeface="幼圆" panose="02010509060101010101" charset="-122"/>
                <a:cs typeface="幼圆" panose="02010509060101010101" charset="-122"/>
              </a:rPr>
              <a:t>织</a:t>
            </a:r>
            <a:r>
              <a:rPr sz="2000" b="1" spc="5" dirty="0">
                <a:latin typeface="幼圆" panose="02010509060101010101" charset="-122"/>
                <a:cs typeface="幼圆" panose="02010509060101010101" charset="-122"/>
              </a:rPr>
              <a:t>应在</a:t>
            </a:r>
            <a:r>
              <a:rPr sz="2000" b="1" spc="-5" dirty="0">
                <a:latin typeface="幼圆" panose="02010509060101010101" charset="-122"/>
                <a:cs typeface="幼圆" panose="02010509060101010101" charset="-122"/>
              </a:rPr>
              <a:t>使</a:t>
            </a:r>
            <a:r>
              <a:rPr sz="2000" b="1" spc="5" dirty="0">
                <a:latin typeface="幼圆" panose="02010509060101010101" charset="-122"/>
                <a:cs typeface="幼圆" panose="02010509060101010101" charset="-122"/>
              </a:rPr>
              <a:t>用之前</a:t>
            </a:r>
            <a:r>
              <a:rPr sz="2000" b="1" spc="-5" dirty="0">
                <a:latin typeface="幼圆" panose="02010509060101010101" charset="-122"/>
                <a:cs typeface="幼圆" panose="02010509060101010101" charset="-122"/>
              </a:rPr>
              <a:t>作</a:t>
            </a:r>
            <a:r>
              <a:rPr sz="2000" b="1" spc="5" dirty="0">
                <a:latin typeface="幼圆" panose="02010509060101010101" charset="-122"/>
                <a:cs typeface="幼圆" panose="02010509060101010101" charset="-122"/>
              </a:rPr>
              <a:t>出解</a:t>
            </a:r>
            <a:r>
              <a:rPr sz="2000" b="1" spc="-5" dirty="0">
                <a:latin typeface="幼圆" panose="02010509060101010101" charset="-122"/>
                <a:cs typeface="幼圆" panose="02010509060101010101" charset="-122"/>
              </a:rPr>
              <a:t>释</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适 </a:t>
            </a:r>
            <a:r>
              <a:rPr sz="2000" b="1" spc="15" dirty="0">
                <a:latin typeface="幼圆" panose="02010509060101010101" charset="-122"/>
                <a:cs typeface="幼圆" panose="02010509060101010101" charset="-122"/>
              </a:rPr>
              <a:t>宜时</a:t>
            </a:r>
            <a:r>
              <a:rPr sz="2000" b="1" spc="5" dirty="0">
                <a:latin typeface="幼圆" panose="02010509060101010101" charset="-122"/>
                <a:cs typeface="幼圆" panose="02010509060101010101" charset="-122"/>
              </a:rPr>
              <a:t>，应对</a:t>
            </a:r>
            <a:r>
              <a:rPr sz="2000" b="1" spc="-5" dirty="0">
                <a:latin typeface="幼圆" panose="02010509060101010101" charset="-122"/>
                <a:cs typeface="幼圆" panose="02010509060101010101" charset="-122"/>
              </a:rPr>
              <a:t>基</a:t>
            </a:r>
            <a:r>
              <a:rPr sz="2000" b="1" spc="5" dirty="0">
                <a:latin typeface="幼圆" panose="02010509060101010101" charset="-122"/>
                <a:cs typeface="幼圆" panose="02010509060101010101" charset="-122"/>
              </a:rPr>
              <a:t>准年</a:t>
            </a:r>
            <a:r>
              <a:rPr sz="2000" b="1" spc="10" dirty="0">
                <a:latin typeface="幼圆" panose="02010509060101010101" charset="-122"/>
                <a:cs typeface="幼圆" panose="02010509060101010101" charset="-122"/>
              </a:rPr>
              <a:t>的</a:t>
            </a:r>
            <a:r>
              <a:rPr sz="2000" b="1" spc="-5" dirty="0">
                <a:latin typeface="Calibri" panose="020F0502020204030204"/>
                <a:cs typeface="Calibri" panose="020F0502020204030204"/>
              </a:rPr>
              <a:t>GHG</a:t>
            </a:r>
            <a:r>
              <a:rPr sz="2000" b="1" spc="-30" dirty="0">
                <a:latin typeface="Calibri" panose="020F0502020204030204"/>
                <a:cs typeface="Calibri" panose="020F0502020204030204"/>
              </a:rPr>
              <a:t> </a:t>
            </a:r>
            <a:r>
              <a:rPr sz="2000" b="1" spc="15" dirty="0">
                <a:latin typeface="幼圆" panose="02010509060101010101" charset="-122"/>
                <a:cs typeface="幼圆" panose="02010509060101010101" charset="-122"/>
              </a:rPr>
              <a:t>清单</a:t>
            </a:r>
            <a:r>
              <a:rPr sz="2000" b="1" spc="5" dirty="0">
                <a:latin typeface="幼圆" panose="02010509060101010101" charset="-122"/>
                <a:cs typeface="幼圆" panose="02010509060101010101" charset="-122"/>
              </a:rPr>
              <a:t>进</a:t>
            </a:r>
            <a:r>
              <a:rPr sz="2000" b="1" spc="-5" dirty="0">
                <a:latin typeface="幼圆" panose="02010509060101010101" charset="-122"/>
                <a:cs typeface="幼圆" panose="02010509060101010101" charset="-122"/>
              </a:rPr>
              <a:t>行</a:t>
            </a:r>
            <a:r>
              <a:rPr sz="2000" b="1" spc="5" dirty="0">
                <a:latin typeface="幼圆" panose="02010509060101010101" charset="-122"/>
                <a:cs typeface="幼圆" panose="02010509060101010101" charset="-122"/>
              </a:rPr>
              <a:t>重新计</a:t>
            </a:r>
            <a:r>
              <a:rPr sz="2000" b="1" spc="-5" dirty="0">
                <a:latin typeface="幼圆" panose="02010509060101010101" charset="-122"/>
                <a:cs typeface="幼圆" panose="02010509060101010101" charset="-122"/>
              </a:rPr>
              <a:t>算</a:t>
            </a:r>
            <a:endParaRPr sz="2000">
              <a:latin typeface="幼圆" panose="02010509060101010101" charset="-122"/>
              <a:cs typeface="幼圆" panose="02010509060101010101" charset="-122"/>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452238" y="952626"/>
            <a:ext cx="3287522" cy="505460"/>
          </a:xfrm>
          <a:prstGeom prst="rect">
            <a:avLst/>
          </a:prstGeom>
        </p:spPr>
        <p:txBody>
          <a:bodyPr vert="horz" wrap="square" lIns="0" tIns="13335" rIns="0" bIns="0" rtlCol="0">
            <a:spAutoFit/>
          </a:bodyPr>
          <a:lstStyle/>
          <a:p>
            <a:pPr marL="12700">
              <a:lnSpc>
                <a:spcPct val="100000"/>
              </a:lnSpc>
              <a:spcBef>
                <a:spcPts val="105"/>
              </a:spcBef>
            </a:pPr>
            <a:r>
              <a:rPr spc="-5" dirty="0"/>
              <a:t>排放</a:t>
            </a:r>
            <a:r>
              <a:rPr spc="-10" dirty="0"/>
              <a:t>因</a:t>
            </a:r>
            <a:r>
              <a:rPr spc="-5" dirty="0"/>
              <a:t>子选</a:t>
            </a:r>
            <a:r>
              <a:rPr spc="-10" dirty="0"/>
              <a:t>用</a:t>
            </a:r>
            <a:r>
              <a:rPr spc="-5" dirty="0"/>
              <a:t>顺</a:t>
            </a:r>
            <a:r>
              <a:rPr spc="-10" dirty="0"/>
              <a:t>序</a:t>
            </a:r>
            <a:endParaRPr spc="-10" dirty="0"/>
          </a:p>
        </p:txBody>
      </p:sp>
      <p:sp>
        <p:nvSpPr>
          <p:cNvPr id="3" name="object 3"/>
          <p:cNvSpPr/>
          <p:nvPr/>
        </p:nvSpPr>
        <p:spPr>
          <a:xfrm>
            <a:off x="2072640" y="20939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072640" y="2459735"/>
            <a:ext cx="178308" cy="178308"/>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2072640" y="2825495"/>
            <a:ext cx="178308" cy="178308"/>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2072640" y="3191255"/>
            <a:ext cx="178308" cy="178308"/>
          </a:xfrm>
          <a:prstGeom prst="rect">
            <a:avLst/>
          </a:prstGeom>
          <a:blipFill>
            <a:blip r:embed="rId2" cstate="print"/>
            <a:stretch>
              <a:fillRect/>
            </a:stretch>
          </a:blipFill>
        </p:spPr>
        <p:txBody>
          <a:bodyPr wrap="square" lIns="0" tIns="0" rIns="0" bIns="0" rtlCol="0"/>
          <a:lstStyle/>
          <a:p/>
        </p:txBody>
      </p:sp>
      <p:sp>
        <p:nvSpPr>
          <p:cNvPr id="7" name="object 7"/>
          <p:cNvSpPr/>
          <p:nvPr/>
        </p:nvSpPr>
        <p:spPr>
          <a:xfrm>
            <a:off x="2072640" y="3557016"/>
            <a:ext cx="178308" cy="178308"/>
          </a:xfrm>
          <a:prstGeom prst="rect">
            <a:avLst/>
          </a:prstGeom>
          <a:blipFill>
            <a:blip r:embed="rId2" cstate="print"/>
            <a:stretch>
              <a:fillRect/>
            </a:stretch>
          </a:blipFill>
        </p:spPr>
        <p:txBody>
          <a:bodyPr wrap="square" lIns="0" tIns="0" rIns="0" bIns="0" rtlCol="0"/>
          <a:lstStyle/>
          <a:p/>
        </p:txBody>
      </p:sp>
      <p:sp>
        <p:nvSpPr>
          <p:cNvPr id="8" name="object 8"/>
          <p:cNvSpPr/>
          <p:nvPr/>
        </p:nvSpPr>
        <p:spPr>
          <a:xfrm>
            <a:off x="2072640" y="3922776"/>
            <a:ext cx="178308" cy="178307"/>
          </a:xfrm>
          <a:prstGeom prst="rect">
            <a:avLst/>
          </a:prstGeom>
          <a:blipFill>
            <a:blip r:embed="rId2" cstate="print"/>
            <a:stretch>
              <a:fillRect/>
            </a:stretch>
          </a:blipFill>
        </p:spPr>
        <p:txBody>
          <a:bodyPr wrap="square" lIns="0" tIns="0" rIns="0" bIns="0" rtlCol="0"/>
          <a:lstStyle/>
          <a:p/>
        </p:txBody>
      </p:sp>
      <p:sp>
        <p:nvSpPr>
          <p:cNvPr id="9" name="object 9"/>
          <p:cNvSpPr txBox="1"/>
          <p:nvPr/>
        </p:nvSpPr>
        <p:spPr>
          <a:xfrm>
            <a:off x="2403144" y="1942312"/>
            <a:ext cx="2948940" cy="2228215"/>
          </a:xfrm>
          <a:prstGeom prst="rect">
            <a:avLst/>
          </a:prstGeom>
        </p:spPr>
        <p:txBody>
          <a:bodyPr vert="horz" wrap="square" lIns="0" tIns="12700" rIns="0" bIns="0" rtlCol="0">
            <a:spAutoFit/>
          </a:bodyPr>
          <a:lstStyle/>
          <a:p>
            <a:pPr marL="12700" marR="5080" algn="just">
              <a:lnSpc>
                <a:spcPct val="120000"/>
              </a:lnSpc>
              <a:spcBef>
                <a:spcPts val="100"/>
              </a:spcBef>
            </a:pPr>
            <a:r>
              <a:rPr sz="2000" b="1" spc="15" dirty="0">
                <a:latin typeface="幼圆" panose="02010509060101010101" charset="-122"/>
                <a:cs typeface="幼圆" panose="02010509060101010101" charset="-122"/>
              </a:rPr>
              <a:t>测量</a:t>
            </a:r>
            <a:r>
              <a:rPr sz="2000" b="1" dirty="0">
                <a:latin typeface="Calibri" panose="020F0502020204030204"/>
                <a:cs typeface="Calibri" panose="020F0502020204030204"/>
              </a:rPr>
              <a:t>/</a:t>
            </a:r>
            <a:r>
              <a:rPr sz="2000" b="1" spc="5" dirty="0">
                <a:latin typeface="幼圆" panose="02010509060101010101" charset="-122"/>
                <a:cs typeface="幼圆" panose="02010509060101010101" charset="-122"/>
              </a:rPr>
              <a:t>质量</a:t>
            </a:r>
            <a:r>
              <a:rPr sz="2000" b="1" spc="-5" dirty="0">
                <a:latin typeface="幼圆" panose="02010509060101010101" charset="-122"/>
                <a:cs typeface="幼圆" panose="02010509060101010101" charset="-122"/>
              </a:rPr>
              <a:t>平</a:t>
            </a:r>
            <a:r>
              <a:rPr sz="2000" b="1" spc="5" dirty="0">
                <a:latin typeface="幼圆" panose="02010509060101010101" charset="-122"/>
                <a:cs typeface="幼圆" panose="02010509060101010101" charset="-122"/>
              </a:rPr>
              <a:t>衡获得</a:t>
            </a:r>
            <a:r>
              <a:rPr sz="2000" b="1" spc="-5" dirty="0">
                <a:latin typeface="幼圆" panose="02010509060101010101" charset="-122"/>
                <a:cs typeface="幼圆" panose="02010509060101010101" charset="-122"/>
              </a:rPr>
              <a:t>的</a:t>
            </a:r>
            <a:r>
              <a:rPr sz="2000" b="1" spc="5" dirty="0">
                <a:latin typeface="幼圆" panose="02010509060101010101" charset="-122"/>
                <a:cs typeface="幼圆" panose="02010509060101010101" charset="-122"/>
              </a:rPr>
              <a:t>因</a:t>
            </a:r>
            <a:r>
              <a:rPr sz="2000" b="1" spc="-5" dirty="0">
                <a:latin typeface="幼圆" panose="02010509060101010101" charset="-122"/>
                <a:cs typeface="幼圆" panose="02010509060101010101" charset="-122"/>
              </a:rPr>
              <a:t>子 </a:t>
            </a:r>
            <a:r>
              <a:rPr sz="2000" b="1" spc="15" dirty="0">
                <a:latin typeface="幼圆" panose="02010509060101010101" charset="-122"/>
                <a:cs typeface="幼圆" panose="02010509060101010101" charset="-122"/>
              </a:rPr>
              <a:t>相同</a:t>
            </a:r>
            <a:r>
              <a:rPr sz="2000" b="1" spc="5" dirty="0">
                <a:latin typeface="幼圆" panose="02010509060101010101" charset="-122"/>
                <a:cs typeface="幼圆" panose="02010509060101010101" charset="-122"/>
              </a:rPr>
              <a:t>工</a:t>
            </a:r>
            <a:r>
              <a:rPr sz="2000" b="1" spc="10" dirty="0">
                <a:latin typeface="幼圆" panose="02010509060101010101" charset="-122"/>
                <a:cs typeface="幼圆" panose="02010509060101010101" charset="-122"/>
              </a:rPr>
              <a:t>艺</a:t>
            </a:r>
            <a:r>
              <a:rPr sz="2000" b="1" spc="-10" dirty="0">
                <a:latin typeface="Calibri" panose="020F0502020204030204"/>
                <a:cs typeface="Calibri" panose="020F0502020204030204"/>
              </a:rPr>
              <a:t>/</a:t>
            </a:r>
            <a:r>
              <a:rPr sz="2000" b="1" spc="5" dirty="0">
                <a:latin typeface="幼圆" panose="02010509060101010101" charset="-122"/>
                <a:cs typeface="幼圆" panose="02010509060101010101" charset="-122"/>
              </a:rPr>
              <a:t>设备的经</a:t>
            </a:r>
            <a:r>
              <a:rPr sz="2000" b="1" spc="-5" dirty="0">
                <a:latin typeface="幼圆" panose="02010509060101010101" charset="-122"/>
                <a:cs typeface="幼圆" panose="02010509060101010101" charset="-122"/>
              </a:rPr>
              <a:t>验</a:t>
            </a:r>
            <a:r>
              <a:rPr sz="2000" b="1" spc="5" dirty="0">
                <a:latin typeface="幼圆" panose="02010509060101010101" charset="-122"/>
                <a:cs typeface="幼圆" panose="02010509060101010101" charset="-122"/>
              </a:rPr>
              <a:t>因</a:t>
            </a:r>
            <a:r>
              <a:rPr sz="2000" b="1" spc="-5" dirty="0">
                <a:latin typeface="幼圆" panose="02010509060101010101" charset="-122"/>
                <a:cs typeface="幼圆" panose="02010509060101010101" charset="-122"/>
              </a:rPr>
              <a:t>子 </a:t>
            </a:r>
            <a:r>
              <a:rPr sz="2000" b="1" spc="5" dirty="0">
                <a:latin typeface="幼圆" panose="02010509060101010101" charset="-122"/>
                <a:cs typeface="幼圆" panose="02010509060101010101" charset="-122"/>
              </a:rPr>
              <a:t>工厂提供</a:t>
            </a:r>
            <a:r>
              <a:rPr sz="2000" b="1" spc="-5" dirty="0">
                <a:latin typeface="幼圆" panose="02010509060101010101" charset="-122"/>
                <a:cs typeface="幼圆" panose="02010509060101010101" charset="-122"/>
              </a:rPr>
              <a:t>的因子</a:t>
            </a:r>
            <a:endParaRPr sz="2000">
              <a:latin typeface="幼圆" panose="02010509060101010101" charset="-122"/>
              <a:cs typeface="幼圆" panose="02010509060101010101" charset="-122"/>
            </a:endParaRPr>
          </a:p>
          <a:p>
            <a:pPr marL="12700" marR="1395095" algn="just">
              <a:lnSpc>
                <a:spcPct val="120000"/>
              </a:lnSpc>
            </a:pPr>
            <a:r>
              <a:rPr sz="2000" b="1" dirty="0">
                <a:latin typeface="幼圆" panose="02010509060101010101" charset="-122"/>
                <a:cs typeface="幼圆" panose="02010509060101010101" charset="-122"/>
              </a:rPr>
              <a:t>区域排放</a:t>
            </a:r>
            <a:r>
              <a:rPr sz="2000" b="1" spc="-5" dirty="0">
                <a:latin typeface="幼圆" panose="02010509060101010101" charset="-122"/>
                <a:cs typeface="幼圆" panose="02010509060101010101" charset="-122"/>
              </a:rPr>
              <a:t>因子 </a:t>
            </a:r>
            <a:r>
              <a:rPr sz="2000" b="1" spc="5" dirty="0">
                <a:latin typeface="幼圆" panose="02010509060101010101" charset="-122"/>
                <a:cs typeface="幼圆" panose="02010509060101010101" charset="-122"/>
              </a:rPr>
              <a:t>国家排放</a:t>
            </a:r>
            <a:r>
              <a:rPr sz="2000" b="1" spc="-5" dirty="0">
                <a:latin typeface="幼圆" panose="02010509060101010101" charset="-122"/>
                <a:cs typeface="幼圆" panose="02010509060101010101" charset="-122"/>
              </a:rPr>
              <a:t>因子 </a:t>
            </a:r>
            <a:r>
              <a:rPr sz="2000" b="1" spc="5" dirty="0">
                <a:latin typeface="幼圆" panose="02010509060101010101" charset="-122"/>
                <a:cs typeface="幼圆" panose="02010509060101010101" charset="-122"/>
              </a:rPr>
              <a:t>国际排放</a:t>
            </a:r>
            <a:r>
              <a:rPr sz="2000" b="1" spc="-5" dirty="0">
                <a:latin typeface="幼圆" panose="02010509060101010101" charset="-122"/>
                <a:cs typeface="幼圆" panose="02010509060101010101" charset="-122"/>
              </a:rPr>
              <a:t>因子</a:t>
            </a:r>
            <a:endParaRPr sz="2000">
              <a:latin typeface="幼圆" panose="02010509060101010101" charset="-122"/>
              <a:cs typeface="幼圆" panose="02010509060101010101" charset="-122"/>
            </a:endParaRPr>
          </a:p>
        </p:txBody>
      </p:sp>
      <p:sp>
        <p:nvSpPr>
          <p:cNvPr id="10" name="object 10"/>
          <p:cNvSpPr/>
          <p:nvPr/>
        </p:nvSpPr>
        <p:spPr>
          <a:xfrm>
            <a:off x="8586978" y="4077461"/>
            <a:ext cx="647700" cy="1656714"/>
          </a:xfrm>
          <a:custGeom>
            <a:avLst/>
            <a:gdLst/>
            <a:ahLst/>
            <a:cxnLst/>
            <a:rect l="l" t="t" r="r" b="b"/>
            <a:pathLst>
              <a:path w="647700" h="1656714">
                <a:moveTo>
                  <a:pt x="485775" y="323850"/>
                </a:moveTo>
                <a:lnTo>
                  <a:pt x="161925" y="323850"/>
                </a:lnTo>
                <a:lnTo>
                  <a:pt x="161925" y="1656588"/>
                </a:lnTo>
                <a:lnTo>
                  <a:pt x="485775" y="1656588"/>
                </a:lnTo>
                <a:lnTo>
                  <a:pt x="485775" y="323850"/>
                </a:lnTo>
                <a:close/>
              </a:path>
              <a:path w="647700" h="1656714">
                <a:moveTo>
                  <a:pt x="323850" y="0"/>
                </a:moveTo>
                <a:lnTo>
                  <a:pt x="0" y="323850"/>
                </a:lnTo>
                <a:lnTo>
                  <a:pt x="647700" y="323850"/>
                </a:lnTo>
                <a:lnTo>
                  <a:pt x="323850" y="0"/>
                </a:lnTo>
                <a:close/>
              </a:path>
            </a:pathLst>
          </a:custGeom>
          <a:solidFill>
            <a:srgbClr val="FFFFFF"/>
          </a:solidFill>
        </p:spPr>
        <p:txBody>
          <a:bodyPr wrap="square" lIns="0" tIns="0" rIns="0" bIns="0" rtlCol="0"/>
          <a:lstStyle/>
          <a:p/>
        </p:txBody>
      </p:sp>
      <p:sp>
        <p:nvSpPr>
          <p:cNvPr id="11" name="object 11"/>
          <p:cNvSpPr/>
          <p:nvPr/>
        </p:nvSpPr>
        <p:spPr>
          <a:xfrm>
            <a:off x="8586978" y="4077461"/>
            <a:ext cx="647700" cy="1656714"/>
          </a:xfrm>
          <a:custGeom>
            <a:avLst/>
            <a:gdLst/>
            <a:ahLst/>
            <a:cxnLst/>
            <a:rect l="l" t="t" r="r" b="b"/>
            <a:pathLst>
              <a:path w="647700" h="1656714">
                <a:moveTo>
                  <a:pt x="0" y="323850"/>
                </a:moveTo>
                <a:lnTo>
                  <a:pt x="323850" y="0"/>
                </a:lnTo>
                <a:lnTo>
                  <a:pt x="647700" y="323850"/>
                </a:lnTo>
                <a:lnTo>
                  <a:pt x="485775" y="323850"/>
                </a:lnTo>
                <a:lnTo>
                  <a:pt x="485775" y="1656588"/>
                </a:lnTo>
                <a:lnTo>
                  <a:pt x="161925" y="1656588"/>
                </a:lnTo>
                <a:lnTo>
                  <a:pt x="161925" y="323850"/>
                </a:lnTo>
                <a:lnTo>
                  <a:pt x="0" y="323850"/>
                </a:lnTo>
                <a:close/>
              </a:path>
            </a:pathLst>
          </a:custGeom>
          <a:ln w="25400">
            <a:solidFill>
              <a:srgbClr val="548ED4"/>
            </a:solidFill>
          </a:ln>
        </p:spPr>
        <p:txBody>
          <a:bodyPr wrap="square" lIns="0" tIns="0" rIns="0" bIns="0" rtlCol="0"/>
          <a:lstStyle/>
          <a:p/>
        </p:txBody>
      </p:sp>
      <p:sp>
        <p:nvSpPr>
          <p:cNvPr id="12" name="object 12"/>
          <p:cNvSpPr/>
          <p:nvPr/>
        </p:nvSpPr>
        <p:spPr>
          <a:xfrm>
            <a:off x="6858761" y="3605021"/>
            <a:ext cx="3023870" cy="2447925"/>
          </a:xfrm>
          <a:custGeom>
            <a:avLst/>
            <a:gdLst/>
            <a:ahLst/>
            <a:cxnLst/>
            <a:rect l="l" t="t" r="r" b="b"/>
            <a:pathLst>
              <a:path w="3023870" h="2447925">
                <a:moveTo>
                  <a:pt x="1511808" y="0"/>
                </a:moveTo>
                <a:lnTo>
                  <a:pt x="1458736" y="740"/>
                </a:lnTo>
                <a:lnTo>
                  <a:pt x="1406123" y="2943"/>
                </a:lnTo>
                <a:lnTo>
                  <a:pt x="1353999" y="6587"/>
                </a:lnTo>
                <a:lnTo>
                  <a:pt x="1302395" y="11646"/>
                </a:lnTo>
                <a:lnTo>
                  <a:pt x="1251339" y="18096"/>
                </a:lnTo>
                <a:lnTo>
                  <a:pt x="1200863" y="25912"/>
                </a:lnTo>
                <a:lnTo>
                  <a:pt x="1150996" y="35071"/>
                </a:lnTo>
                <a:lnTo>
                  <a:pt x="1101768" y="45549"/>
                </a:lnTo>
                <a:lnTo>
                  <a:pt x="1053208" y="57320"/>
                </a:lnTo>
                <a:lnTo>
                  <a:pt x="1005348" y="70362"/>
                </a:lnTo>
                <a:lnTo>
                  <a:pt x="958217" y="84648"/>
                </a:lnTo>
                <a:lnTo>
                  <a:pt x="911845" y="100156"/>
                </a:lnTo>
                <a:lnTo>
                  <a:pt x="866261" y="116861"/>
                </a:lnTo>
                <a:lnTo>
                  <a:pt x="821497" y="134739"/>
                </a:lnTo>
                <a:lnTo>
                  <a:pt x="777582" y="153765"/>
                </a:lnTo>
                <a:lnTo>
                  <a:pt x="734546" y="173915"/>
                </a:lnTo>
                <a:lnTo>
                  <a:pt x="692418" y="195165"/>
                </a:lnTo>
                <a:lnTo>
                  <a:pt x="651230" y="217491"/>
                </a:lnTo>
                <a:lnTo>
                  <a:pt x="611010" y="240868"/>
                </a:lnTo>
                <a:lnTo>
                  <a:pt x="571790" y="265272"/>
                </a:lnTo>
                <a:lnTo>
                  <a:pt x="533598" y="290679"/>
                </a:lnTo>
                <a:lnTo>
                  <a:pt x="496465" y="317065"/>
                </a:lnTo>
                <a:lnTo>
                  <a:pt x="460421" y="344405"/>
                </a:lnTo>
                <a:lnTo>
                  <a:pt x="425496" y="372675"/>
                </a:lnTo>
                <a:lnTo>
                  <a:pt x="391720" y="401851"/>
                </a:lnTo>
                <a:lnTo>
                  <a:pt x="359122" y="431908"/>
                </a:lnTo>
                <a:lnTo>
                  <a:pt x="327734" y="462823"/>
                </a:lnTo>
                <a:lnTo>
                  <a:pt x="297584" y="494570"/>
                </a:lnTo>
                <a:lnTo>
                  <a:pt x="268703" y="527127"/>
                </a:lnTo>
                <a:lnTo>
                  <a:pt x="241121" y="560467"/>
                </a:lnTo>
                <a:lnTo>
                  <a:pt x="214867" y="594568"/>
                </a:lnTo>
                <a:lnTo>
                  <a:pt x="189973" y="629405"/>
                </a:lnTo>
                <a:lnTo>
                  <a:pt x="166467" y="664954"/>
                </a:lnTo>
                <a:lnTo>
                  <a:pt x="144380" y="701190"/>
                </a:lnTo>
                <a:lnTo>
                  <a:pt x="123742" y="738089"/>
                </a:lnTo>
                <a:lnTo>
                  <a:pt x="104582" y="775627"/>
                </a:lnTo>
                <a:lnTo>
                  <a:pt x="86931" y="813779"/>
                </a:lnTo>
                <a:lnTo>
                  <a:pt x="70819" y="852522"/>
                </a:lnTo>
                <a:lnTo>
                  <a:pt x="56276" y="891831"/>
                </a:lnTo>
                <a:lnTo>
                  <a:pt x="43331" y="931682"/>
                </a:lnTo>
                <a:lnTo>
                  <a:pt x="32015" y="972051"/>
                </a:lnTo>
                <a:lnTo>
                  <a:pt x="22357" y="1012913"/>
                </a:lnTo>
                <a:lnTo>
                  <a:pt x="14388" y="1054243"/>
                </a:lnTo>
                <a:lnTo>
                  <a:pt x="8138" y="1096019"/>
                </a:lnTo>
                <a:lnTo>
                  <a:pt x="3637" y="1138215"/>
                </a:lnTo>
                <a:lnTo>
                  <a:pt x="914" y="1180807"/>
                </a:lnTo>
                <a:lnTo>
                  <a:pt x="0" y="1223771"/>
                </a:lnTo>
                <a:lnTo>
                  <a:pt x="914" y="1266736"/>
                </a:lnTo>
                <a:lnTo>
                  <a:pt x="3637" y="1309328"/>
                </a:lnTo>
                <a:lnTo>
                  <a:pt x="8138" y="1351524"/>
                </a:lnTo>
                <a:lnTo>
                  <a:pt x="14388" y="1393300"/>
                </a:lnTo>
                <a:lnTo>
                  <a:pt x="22357" y="1434630"/>
                </a:lnTo>
                <a:lnTo>
                  <a:pt x="32015" y="1475492"/>
                </a:lnTo>
                <a:lnTo>
                  <a:pt x="43331" y="1515861"/>
                </a:lnTo>
                <a:lnTo>
                  <a:pt x="56276" y="1555712"/>
                </a:lnTo>
                <a:lnTo>
                  <a:pt x="70819" y="1595021"/>
                </a:lnTo>
                <a:lnTo>
                  <a:pt x="86931" y="1633764"/>
                </a:lnTo>
                <a:lnTo>
                  <a:pt x="104582" y="1671916"/>
                </a:lnTo>
                <a:lnTo>
                  <a:pt x="123742" y="1709454"/>
                </a:lnTo>
                <a:lnTo>
                  <a:pt x="144380" y="1746353"/>
                </a:lnTo>
                <a:lnTo>
                  <a:pt x="166467" y="1782589"/>
                </a:lnTo>
                <a:lnTo>
                  <a:pt x="189973" y="1818138"/>
                </a:lnTo>
                <a:lnTo>
                  <a:pt x="214867" y="1852975"/>
                </a:lnTo>
                <a:lnTo>
                  <a:pt x="241121" y="1887076"/>
                </a:lnTo>
                <a:lnTo>
                  <a:pt x="268703" y="1920416"/>
                </a:lnTo>
                <a:lnTo>
                  <a:pt x="297584" y="1952973"/>
                </a:lnTo>
                <a:lnTo>
                  <a:pt x="327734" y="1984720"/>
                </a:lnTo>
                <a:lnTo>
                  <a:pt x="359122" y="2015635"/>
                </a:lnTo>
                <a:lnTo>
                  <a:pt x="391720" y="2045692"/>
                </a:lnTo>
                <a:lnTo>
                  <a:pt x="425496" y="2074868"/>
                </a:lnTo>
                <a:lnTo>
                  <a:pt x="460421" y="2103138"/>
                </a:lnTo>
                <a:lnTo>
                  <a:pt x="496465" y="2130478"/>
                </a:lnTo>
                <a:lnTo>
                  <a:pt x="533598" y="2156864"/>
                </a:lnTo>
                <a:lnTo>
                  <a:pt x="571790" y="2182271"/>
                </a:lnTo>
                <a:lnTo>
                  <a:pt x="611010" y="2206675"/>
                </a:lnTo>
                <a:lnTo>
                  <a:pt x="651230" y="2230052"/>
                </a:lnTo>
                <a:lnTo>
                  <a:pt x="692418" y="2252378"/>
                </a:lnTo>
                <a:lnTo>
                  <a:pt x="734546" y="2273628"/>
                </a:lnTo>
                <a:lnTo>
                  <a:pt x="777582" y="2293778"/>
                </a:lnTo>
                <a:lnTo>
                  <a:pt x="821497" y="2312804"/>
                </a:lnTo>
                <a:lnTo>
                  <a:pt x="866261" y="2330682"/>
                </a:lnTo>
                <a:lnTo>
                  <a:pt x="911845" y="2347387"/>
                </a:lnTo>
                <a:lnTo>
                  <a:pt x="958217" y="2362895"/>
                </a:lnTo>
                <a:lnTo>
                  <a:pt x="1005348" y="2377181"/>
                </a:lnTo>
                <a:lnTo>
                  <a:pt x="1053208" y="2390223"/>
                </a:lnTo>
                <a:lnTo>
                  <a:pt x="1101768" y="2401994"/>
                </a:lnTo>
                <a:lnTo>
                  <a:pt x="1150996" y="2412472"/>
                </a:lnTo>
                <a:lnTo>
                  <a:pt x="1200863" y="2421631"/>
                </a:lnTo>
                <a:lnTo>
                  <a:pt x="1251339" y="2429447"/>
                </a:lnTo>
                <a:lnTo>
                  <a:pt x="1302395" y="2435897"/>
                </a:lnTo>
                <a:lnTo>
                  <a:pt x="1353999" y="2440956"/>
                </a:lnTo>
                <a:lnTo>
                  <a:pt x="1406123" y="2444600"/>
                </a:lnTo>
                <a:lnTo>
                  <a:pt x="1458736" y="2446803"/>
                </a:lnTo>
                <a:lnTo>
                  <a:pt x="1511808" y="2447543"/>
                </a:lnTo>
                <a:lnTo>
                  <a:pt x="1564879" y="2446803"/>
                </a:lnTo>
                <a:lnTo>
                  <a:pt x="1617492" y="2444600"/>
                </a:lnTo>
                <a:lnTo>
                  <a:pt x="1669616" y="2440956"/>
                </a:lnTo>
                <a:lnTo>
                  <a:pt x="1721220" y="2435897"/>
                </a:lnTo>
                <a:lnTo>
                  <a:pt x="1772276" y="2429447"/>
                </a:lnTo>
                <a:lnTo>
                  <a:pt x="1822752" y="2421631"/>
                </a:lnTo>
                <a:lnTo>
                  <a:pt x="1872619" y="2412472"/>
                </a:lnTo>
                <a:lnTo>
                  <a:pt x="1921847" y="2401994"/>
                </a:lnTo>
                <a:lnTo>
                  <a:pt x="1970407" y="2390223"/>
                </a:lnTo>
                <a:lnTo>
                  <a:pt x="2018267" y="2377181"/>
                </a:lnTo>
                <a:lnTo>
                  <a:pt x="2065398" y="2362895"/>
                </a:lnTo>
                <a:lnTo>
                  <a:pt x="2111770" y="2347387"/>
                </a:lnTo>
                <a:lnTo>
                  <a:pt x="2157354" y="2330682"/>
                </a:lnTo>
                <a:lnTo>
                  <a:pt x="2202118" y="2312804"/>
                </a:lnTo>
                <a:lnTo>
                  <a:pt x="2246033" y="2293778"/>
                </a:lnTo>
                <a:lnTo>
                  <a:pt x="2289069" y="2273628"/>
                </a:lnTo>
                <a:lnTo>
                  <a:pt x="2331197" y="2252378"/>
                </a:lnTo>
                <a:lnTo>
                  <a:pt x="2372385" y="2230052"/>
                </a:lnTo>
                <a:lnTo>
                  <a:pt x="2412605" y="2206675"/>
                </a:lnTo>
                <a:lnTo>
                  <a:pt x="2451825" y="2182271"/>
                </a:lnTo>
                <a:lnTo>
                  <a:pt x="2490017" y="2156864"/>
                </a:lnTo>
                <a:lnTo>
                  <a:pt x="2527150" y="2130478"/>
                </a:lnTo>
                <a:lnTo>
                  <a:pt x="2563194" y="2103138"/>
                </a:lnTo>
                <a:lnTo>
                  <a:pt x="2598119" y="2074868"/>
                </a:lnTo>
                <a:lnTo>
                  <a:pt x="2631895" y="2045692"/>
                </a:lnTo>
                <a:lnTo>
                  <a:pt x="2664493" y="2015635"/>
                </a:lnTo>
                <a:lnTo>
                  <a:pt x="2695881" y="1984720"/>
                </a:lnTo>
                <a:lnTo>
                  <a:pt x="2726031" y="1952973"/>
                </a:lnTo>
                <a:lnTo>
                  <a:pt x="2754912" y="1920416"/>
                </a:lnTo>
                <a:lnTo>
                  <a:pt x="2782494" y="1887076"/>
                </a:lnTo>
                <a:lnTo>
                  <a:pt x="2808748" y="1852975"/>
                </a:lnTo>
                <a:lnTo>
                  <a:pt x="2833642" y="1818138"/>
                </a:lnTo>
                <a:lnTo>
                  <a:pt x="2857148" y="1782589"/>
                </a:lnTo>
                <a:lnTo>
                  <a:pt x="2879235" y="1746353"/>
                </a:lnTo>
                <a:lnTo>
                  <a:pt x="2899873" y="1709454"/>
                </a:lnTo>
                <a:lnTo>
                  <a:pt x="2919033" y="1671916"/>
                </a:lnTo>
                <a:lnTo>
                  <a:pt x="2936684" y="1633764"/>
                </a:lnTo>
                <a:lnTo>
                  <a:pt x="2952796" y="1595021"/>
                </a:lnTo>
                <a:lnTo>
                  <a:pt x="2967339" y="1555712"/>
                </a:lnTo>
                <a:lnTo>
                  <a:pt x="2980284" y="1515861"/>
                </a:lnTo>
                <a:lnTo>
                  <a:pt x="2991600" y="1475492"/>
                </a:lnTo>
                <a:lnTo>
                  <a:pt x="3001258" y="1434630"/>
                </a:lnTo>
                <a:lnTo>
                  <a:pt x="3009227" y="1393300"/>
                </a:lnTo>
                <a:lnTo>
                  <a:pt x="3015477" y="1351524"/>
                </a:lnTo>
                <a:lnTo>
                  <a:pt x="3019978" y="1309328"/>
                </a:lnTo>
                <a:lnTo>
                  <a:pt x="3022701" y="1266736"/>
                </a:lnTo>
                <a:lnTo>
                  <a:pt x="3023616" y="1223771"/>
                </a:lnTo>
                <a:lnTo>
                  <a:pt x="3022701" y="1180807"/>
                </a:lnTo>
                <a:lnTo>
                  <a:pt x="3019978" y="1138215"/>
                </a:lnTo>
                <a:lnTo>
                  <a:pt x="3015477" y="1096019"/>
                </a:lnTo>
                <a:lnTo>
                  <a:pt x="3009227" y="1054243"/>
                </a:lnTo>
                <a:lnTo>
                  <a:pt x="3001258" y="1012913"/>
                </a:lnTo>
                <a:lnTo>
                  <a:pt x="2991600" y="972051"/>
                </a:lnTo>
                <a:lnTo>
                  <a:pt x="2980284" y="931682"/>
                </a:lnTo>
                <a:lnTo>
                  <a:pt x="2967339" y="891831"/>
                </a:lnTo>
                <a:lnTo>
                  <a:pt x="2952796" y="852522"/>
                </a:lnTo>
                <a:lnTo>
                  <a:pt x="2936684" y="813779"/>
                </a:lnTo>
                <a:lnTo>
                  <a:pt x="2919033" y="775627"/>
                </a:lnTo>
                <a:lnTo>
                  <a:pt x="2899873" y="738089"/>
                </a:lnTo>
                <a:lnTo>
                  <a:pt x="2879235" y="701190"/>
                </a:lnTo>
                <a:lnTo>
                  <a:pt x="2857148" y="664954"/>
                </a:lnTo>
                <a:lnTo>
                  <a:pt x="2833642" y="629405"/>
                </a:lnTo>
                <a:lnTo>
                  <a:pt x="2808748" y="594568"/>
                </a:lnTo>
                <a:lnTo>
                  <a:pt x="2782494" y="560467"/>
                </a:lnTo>
                <a:lnTo>
                  <a:pt x="2754912" y="527127"/>
                </a:lnTo>
                <a:lnTo>
                  <a:pt x="2726031" y="494570"/>
                </a:lnTo>
                <a:lnTo>
                  <a:pt x="2695881" y="462823"/>
                </a:lnTo>
                <a:lnTo>
                  <a:pt x="2664493" y="431908"/>
                </a:lnTo>
                <a:lnTo>
                  <a:pt x="2631895" y="401851"/>
                </a:lnTo>
                <a:lnTo>
                  <a:pt x="2598119" y="372675"/>
                </a:lnTo>
                <a:lnTo>
                  <a:pt x="2563194" y="344405"/>
                </a:lnTo>
                <a:lnTo>
                  <a:pt x="2527150" y="317065"/>
                </a:lnTo>
                <a:lnTo>
                  <a:pt x="2490017" y="290679"/>
                </a:lnTo>
                <a:lnTo>
                  <a:pt x="2451825" y="265272"/>
                </a:lnTo>
                <a:lnTo>
                  <a:pt x="2412605" y="240868"/>
                </a:lnTo>
                <a:lnTo>
                  <a:pt x="2372385" y="217491"/>
                </a:lnTo>
                <a:lnTo>
                  <a:pt x="2331197" y="195165"/>
                </a:lnTo>
                <a:lnTo>
                  <a:pt x="2289069" y="173915"/>
                </a:lnTo>
                <a:lnTo>
                  <a:pt x="2246033" y="153765"/>
                </a:lnTo>
                <a:lnTo>
                  <a:pt x="2202118" y="134739"/>
                </a:lnTo>
                <a:lnTo>
                  <a:pt x="2157354" y="116861"/>
                </a:lnTo>
                <a:lnTo>
                  <a:pt x="2111770" y="100156"/>
                </a:lnTo>
                <a:lnTo>
                  <a:pt x="2065398" y="84648"/>
                </a:lnTo>
                <a:lnTo>
                  <a:pt x="2018267" y="70362"/>
                </a:lnTo>
                <a:lnTo>
                  <a:pt x="1970407" y="57320"/>
                </a:lnTo>
                <a:lnTo>
                  <a:pt x="1921847" y="45549"/>
                </a:lnTo>
                <a:lnTo>
                  <a:pt x="1872619" y="35071"/>
                </a:lnTo>
                <a:lnTo>
                  <a:pt x="1822752" y="25912"/>
                </a:lnTo>
                <a:lnTo>
                  <a:pt x="1772276" y="18096"/>
                </a:lnTo>
                <a:lnTo>
                  <a:pt x="1721220" y="11646"/>
                </a:lnTo>
                <a:lnTo>
                  <a:pt x="1669616" y="6587"/>
                </a:lnTo>
                <a:lnTo>
                  <a:pt x="1617492" y="2943"/>
                </a:lnTo>
                <a:lnTo>
                  <a:pt x="1564879" y="740"/>
                </a:lnTo>
                <a:lnTo>
                  <a:pt x="1511808" y="0"/>
                </a:lnTo>
                <a:close/>
              </a:path>
            </a:pathLst>
          </a:custGeom>
          <a:solidFill>
            <a:srgbClr val="FFFFFF"/>
          </a:solidFill>
        </p:spPr>
        <p:txBody>
          <a:bodyPr wrap="square" lIns="0" tIns="0" rIns="0" bIns="0" rtlCol="0"/>
          <a:lstStyle/>
          <a:p/>
        </p:txBody>
      </p:sp>
      <p:sp>
        <p:nvSpPr>
          <p:cNvPr id="13" name="object 13"/>
          <p:cNvSpPr/>
          <p:nvPr/>
        </p:nvSpPr>
        <p:spPr>
          <a:xfrm>
            <a:off x="6858761" y="3605021"/>
            <a:ext cx="3023870" cy="2447925"/>
          </a:xfrm>
          <a:custGeom>
            <a:avLst/>
            <a:gdLst/>
            <a:ahLst/>
            <a:cxnLst/>
            <a:rect l="l" t="t" r="r" b="b"/>
            <a:pathLst>
              <a:path w="3023870" h="2447925">
                <a:moveTo>
                  <a:pt x="0" y="1223771"/>
                </a:moveTo>
                <a:lnTo>
                  <a:pt x="914" y="1180807"/>
                </a:lnTo>
                <a:lnTo>
                  <a:pt x="3637" y="1138215"/>
                </a:lnTo>
                <a:lnTo>
                  <a:pt x="8138" y="1096019"/>
                </a:lnTo>
                <a:lnTo>
                  <a:pt x="14388" y="1054243"/>
                </a:lnTo>
                <a:lnTo>
                  <a:pt x="22357" y="1012913"/>
                </a:lnTo>
                <a:lnTo>
                  <a:pt x="32015" y="972051"/>
                </a:lnTo>
                <a:lnTo>
                  <a:pt x="43331" y="931682"/>
                </a:lnTo>
                <a:lnTo>
                  <a:pt x="56276" y="891831"/>
                </a:lnTo>
                <a:lnTo>
                  <a:pt x="70819" y="852522"/>
                </a:lnTo>
                <a:lnTo>
                  <a:pt x="86931" y="813779"/>
                </a:lnTo>
                <a:lnTo>
                  <a:pt x="104582" y="775627"/>
                </a:lnTo>
                <a:lnTo>
                  <a:pt x="123742" y="738089"/>
                </a:lnTo>
                <a:lnTo>
                  <a:pt x="144380" y="701190"/>
                </a:lnTo>
                <a:lnTo>
                  <a:pt x="166467" y="664954"/>
                </a:lnTo>
                <a:lnTo>
                  <a:pt x="189973" y="629405"/>
                </a:lnTo>
                <a:lnTo>
                  <a:pt x="214867" y="594568"/>
                </a:lnTo>
                <a:lnTo>
                  <a:pt x="241121" y="560467"/>
                </a:lnTo>
                <a:lnTo>
                  <a:pt x="268703" y="527127"/>
                </a:lnTo>
                <a:lnTo>
                  <a:pt x="297584" y="494570"/>
                </a:lnTo>
                <a:lnTo>
                  <a:pt x="327734" y="462823"/>
                </a:lnTo>
                <a:lnTo>
                  <a:pt x="359122" y="431908"/>
                </a:lnTo>
                <a:lnTo>
                  <a:pt x="391720" y="401851"/>
                </a:lnTo>
                <a:lnTo>
                  <a:pt x="425496" y="372675"/>
                </a:lnTo>
                <a:lnTo>
                  <a:pt x="460421" y="344405"/>
                </a:lnTo>
                <a:lnTo>
                  <a:pt x="496465" y="317065"/>
                </a:lnTo>
                <a:lnTo>
                  <a:pt x="533598" y="290679"/>
                </a:lnTo>
                <a:lnTo>
                  <a:pt x="571790" y="265272"/>
                </a:lnTo>
                <a:lnTo>
                  <a:pt x="611010" y="240868"/>
                </a:lnTo>
                <a:lnTo>
                  <a:pt x="651230" y="217491"/>
                </a:lnTo>
                <a:lnTo>
                  <a:pt x="692418" y="195165"/>
                </a:lnTo>
                <a:lnTo>
                  <a:pt x="734546" y="173915"/>
                </a:lnTo>
                <a:lnTo>
                  <a:pt x="777582" y="153765"/>
                </a:lnTo>
                <a:lnTo>
                  <a:pt x="821497" y="134739"/>
                </a:lnTo>
                <a:lnTo>
                  <a:pt x="866261" y="116861"/>
                </a:lnTo>
                <a:lnTo>
                  <a:pt x="911845" y="100156"/>
                </a:lnTo>
                <a:lnTo>
                  <a:pt x="958217" y="84648"/>
                </a:lnTo>
                <a:lnTo>
                  <a:pt x="1005348" y="70362"/>
                </a:lnTo>
                <a:lnTo>
                  <a:pt x="1053208" y="57320"/>
                </a:lnTo>
                <a:lnTo>
                  <a:pt x="1101768" y="45549"/>
                </a:lnTo>
                <a:lnTo>
                  <a:pt x="1150996" y="35071"/>
                </a:lnTo>
                <a:lnTo>
                  <a:pt x="1200863" y="25912"/>
                </a:lnTo>
                <a:lnTo>
                  <a:pt x="1251339" y="18096"/>
                </a:lnTo>
                <a:lnTo>
                  <a:pt x="1302395" y="11646"/>
                </a:lnTo>
                <a:lnTo>
                  <a:pt x="1353999" y="6587"/>
                </a:lnTo>
                <a:lnTo>
                  <a:pt x="1406123" y="2943"/>
                </a:lnTo>
                <a:lnTo>
                  <a:pt x="1458736" y="740"/>
                </a:lnTo>
                <a:lnTo>
                  <a:pt x="1511808" y="0"/>
                </a:lnTo>
                <a:lnTo>
                  <a:pt x="1564879" y="740"/>
                </a:lnTo>
                <a:lnTo>
                  <a:pt x="1617492" y="2943"/>
                </a:lnTo>
                <a:lnTo>
                  <a:pt x="1669616" y="6587"/>
                </a:lnTo>
                <a:lnTo>
                  <a:pt x="1721220" y="11646"/>
                </a:lnTo>
                <a:lnTo>
                  <a:pt x="1772276" y="18096"/>
                </a:lnTo>
                <a:lnTo>
                  <a:pt x="1822752" y="25912"/>
                </a:lnTo>
                <a:lnTo>
                  <a:pt x="1872619" y="35071"/>
                </a:lnTo>
                <a:lnTo>
                  <a:pt x="1921847" y="45549"/>
                </a:lnTo>
                <a:lnTo>
                  <a:pt x="1970407" y="57320"/>
                </a:lnTo>
                <a:lnTo>
                  <a:pt x="2018267" y="70362"/>
                </a:lnTo>
                <a:lnTo>
                  <a:pt x="2065398" y="84648"/>
                </a:lnTo>
                <a:lnTo>
                  <a:pt x="2111770" y="100156"/>
                </a:lnTo>
                <a:lnTo>
                  <a:pt x="2157354" y="116861"/>
                </a:lnTo>
                <a:lnTo>
                  <a:pt x="2202118" y="134739"/>
                </a:lnTo>
                <a:lnTo>
                  <a:pt x="2246033" y="153765"/>
                </a:lnTo>
                <a:lnTo>
                  <a:pt x="2289069" y="173915"/>
                </a:lnTo>
                <a:lnTo>
                  <a:pt x="2331197" y="195165"/>
                </a:lnTo>
                <a:lnTo>
                  <a:pt x="2372385" y="217491"/>
                </a:lnTo>
                <a:lnTo>
                  <a:pt x="2412605" y="240868"/>
                </a:lnTo>
                <a:lnTo>
                  <a:pt x="2451825" y="265272"/>
                </a:lnTo>
                <a:lnTo>
                  <a:pt x="2490017" y="290679"/>
                </a:lnTo>
                <a:lnTo>
                  <a:pt x="2527150" y="317065"/>
                </a:lnTo>
                <a:lnTo>
                  <a:pt x="2563194" y="344405"/>
                </a:lnTo>
                <a:lnTo>
                  <a:pt x="2598119" y="372675"/>
                </a:lnTo>
                <a:lnTo>
                  <a:pt x="2631895" y="401851"/>
                </a:lnTo>
                <a:lnTo>
                  <a:pt x="2664493" y="431908"/>
                </a:lnTo>
                <a:lnTo>
                  <a:pt x="2695881" y="462823"/>
                </a:lnTo>
                <a:lnTo>
                  <a:pt x="2726031" y="494570"/>
                </a:lnTo>
                <a:lnTo>
                  <a:pt x="2754912" y="527127"/>
                </a:lnTo>
                <a:lnTo>
                  <a:pt x="2782494" y="560467"/>
                </a:lnTo>
                <a:lnTo>
                  <a:pt x="2808748" y="594568"/>
                </a:lnTo>
                <a:lnTo>
                  <a:pt x="2833642" y="629405"/>
                </a:lnTo>
                <a:lnTo>
                  <a:pt x="2857148" y="664954"/>
                </a:lnTo>
                <a:lnTo>
                  <a:pt x="2879235" y="701190"/>
                </a:lnTo>
                <a:lnTo>
                  <a:pt x="2899873" y="738089"/>
                </a:lnTo>
                <a:lnTo>
                  <a:pt x="2919033" y="775627"/>
                </a:lnTo>
                <a:lnTo>
                  <a:pt x="2936684" y="813779"/>
                </a:lnTo>
                <a:lnTo>
                  <a:pt x="2952796" y="852522"/>
                </a:lnTo>
                <a:lnTo>
                  <a:pt x="2967339" y="891831"/>
                </a:lnTo>
                <a:lnTo>
                  <a:pt x="2980284" y="931682"/>
                </a:lnTo>
                <a:lnTo>
                  <a:pt x="2991600" y="972051"/>
                </a:lnTo>
                <a:lnTo>
                  <a:pt x="3001258" y="1012913"/>
                </a:lnTo>
                <a:lnTo>
                  <a:pt x="3009227" y="1054243"/>
                </a:lnTo>
                <a:lnTo>
                  <a:pt x="3015477" y="1096019"/>
                </a:lnTo>
                <a:lnTo>
                  <a:pt x="3019978" y="1138215"/>
                </a:lnTo>
                <a:lnTo>
                  <a:pt x="3022701" y="1180807"/>
                </a:lnTo>
                <a:lnTo>
                  <a:pt x="3023616" y="1223771"/>
                </a:lnTo>
                <a:lnTo>
                  <a:pt x="3022701" y="1266736"/>
                </a:lnTo>
                <a:lnTo>
                  <a:pt x="3019978" y="1309328"/>
                </a:lnTo>
                <a:lnTo>
                  <a:pt x="3015477" y="1351524"/>
                </a:lnTo>
                <a:lnTo>
                  <a:pt x="3009227" y="1393300"/>
                </a:lnTo>
                <a:lnTo>
                  <a:pt x="3001258" y="1434630"/>
                </a:lnTo>
                <a:lnTo>
                  <a:pt x="2991600" y="1475492"/>
                </a:lnTo>
                <a:lnTo>
                  <a:pt x="2980284" y="1515861"/>
                </a:lnTo>
                <a:lnTo>
                  <a:pt x="2967339" y="1555712"/>
                </a:lnTo>
                <a:lnTo>
                  <a:pt x="2952796" y="1595021"/>
                </a:lnTo>
                <a:lnTo>
                  <a:pt x="2936684" y="1633764"/>
                </a:lnTo>
                <a:lnTo>
                  <a:pt x="2919033" y="1671916"/>
                </a:lnTo>
                <a:lnTo>
                  <a:pt x="2899873" y="1709454"/>
                </a:lnTo>
                <a:lnTo>
                  <a:pt x="2879235" y="1746353"/>
                </a:lnTo>
                <a:lnTo>
                  <a:pt x="2857148" y="1782589"/>
                </a:lnTo>
                <a:lnTo>
                  <a:pt x="2833642" y="1818138"/>
                </a:lnTo>
                <a:lnTo>
                  <a:pt x="2808748" y="1852975"/>
                </a:lnTo>
                <a:lnTo>
                  <a:pt x="2782494" y="1887076"/>
                </a:lnTo>
                <a:lnTo>
                  <a:pt x="2754912" y="1920416"/>
                </a:lnTo>
                <a:lnTo>
                  <a:pt x="2726031" y="1952973"/>
                </a:lnTo>
                <a:lnTo>
                  <a:pt x="2695881" y="1984720"/>
                </a:lnTo>
                <a:lnTo>
                  <a:pt x="2664493" y="2015635"/>
                </a:lnTo>
                <a:lnTo>
                  <a:pt x="2631895" y="2045692"/>
                </a:lnTo>
                <a:lnTo>
                  <a:pt x="2598119" y="2074868"/>
                </a:lnTo>
                <a:lnTo>
                  <a:pt x="2563194" y="2103138"/>
                </a:lnTo>
                <a:lnTo>
                  <a:pt x="2527150" y="2130478"/>
                </a:lnTo>
                <a:lnTo>
                  <a:pt x="2490017" y="2156864"/>
                </a:lnTo>
                <a:lnTo>
                  <a:pt x="2451825" y="2182271"/>
                </a:lnTo>
                <a:lnTo>
                  <a:pt x="2412605" y="2206675"/>
                </a:lnTo>
                <a:lnTo>
                  <a:pt x="2372385" y="2230052"/>
                </a:lnTo>
                <a:lnTo>
                  <a:pt x="2331197" y="2252378"/>
                </a:lnTo>
                <a:lnTo>
                  <a:pt x="2289069" y="2273628"/>
                </a:lnTo>
                <a:lnTo>
                  <a:pt x="2246033" y="2293778"/>
                </a:lnTo>
                <a:lnTo>
                  <a:pt x="2202118" y="2312804"/>
                </a:lnTo>
                <a:lnTo>
                  <a:pt x="2157354" y="2330682"/>
                </a:lnTo>
                <a:lnTo>
                  <a:pt x="2111770" y="2347387"/>
                </a:lnTo>
                <a:lnTo>
                  <a:pt x="2065398" y="2362895"/>
                </a:lnTo>
                <a:lnTo>
                  <a:pt x="2018267" y="2377181"/>
                </a:lnTo>
                <a:lnTo>
                  <a:pt x="1970407" y="2390223"/>
                </a:lnTo>
                <a:lnTo>
                  <a:pt x="1921847" y="2401994"/>
                </a:lnTo>
                <a:lnTo>
                  <a:pt x="1872619" y="2412472"/>
                </a:lnTo>
                <a:lnTo>
                  <a:pt x="1822752" y="2421631"/>
                </a:lnTo>
                <a:lnTo>
                  <a:pt x="1772276" y="2429447"/>
                </a:lnTo>
                <a:lnTo>
                  <a:pt x="1721220" y="2435897"/>
                </a:lnTo>
                <a:lnTo>
                  <a:pt x="1669616" y="2440956"/>
                </a:lnTo>
                <a:lnTo>
                  <a:pt x="1617492" y="2444600"/>
                </a:lnTo>
                <a:lnTo>
                  <a:pt x="1564879" y="2446803"/>
                </a:lnTo>
                <a:lnTo>
                  <a:pt x="1511808" y="2447543"/>
                </a:lnTo>
                <a:lnTo>
                  <a:pt x="1458736" y="2446803"/>
                </a:lnTo>
                <a:lnTo>
                  <a:pt x="1406123" y="2444600"/>
                </a:lnTo>
                <a:lnTo>
                  <a:pt x="1353999" y="2440956"/>
                </a:lnTo>
                <a:lnTo>
                  <a:pt x="1302395" y="2435897"/>
                </a:lnTo>
                <a:lnTo>
                  <a:pt x="1251339" y="2429447"/>
                </a:lnTo>
                <a:lnTo>
                  <a:pt x="1200863" y="2421631"/>
                </a:lnTo>
                <a:lnTo>
                  <a:pt x="1150996" y="2412472"/>
                </a:lnTo>
                <a:lnTo>
                  <a:pt x="1101768" y="2401994"/>
                </a:lnTo>
                <a:lnTo>
                  <a:pt x="1053208" y="2390223"/>
                </a:lnTo>
                <a:lnTo>
                  <a:pt x="1005348" y="2377181"/>
                </a:lnTo>
                <a:lnTo>
                  <a:pt x="958217" y="2362895"/>
                </a:lnTo>
                <a:lnTo>
                  <a:pt x="911845" y="2347387"/>
                </a:lnTo>
                <a:lnTo>
                  <a:pt x="866261" y="2330682"/>
                </a:lnTo>
                <a:lnTo>
                  <a:pt x="821497" y="2312804"/>
                </a:lnTo>
                <a:lnTo>
                  <a:pt x="777582" y="2293778"/>
                </a:lnTo>
                <a:lnTo>
                  <a:pt x="734546" y="2273628"/>
                </a:lnTo>
                <a:lnTo>
                  <a:pt x="692418" y="2252378"/>
                </a:lnTo>
                <a:lnTo>
                  <a:pt x="651230" y="2230052"/>
                </a:lnTo>
                <a:lnTo>
                  <a:pt x="611010" y="2206675"/>
                </a:lnTo>
                <a:lnTo>
                  <a:pt x="571790" y="2182271"/>
                </a:lnTo>
                <a:lnTo>
                  <a:pt x="533598" y="2156864"/>
                </a:lnTo>
                <a:lnTo>
                  <a:pt x="496465" y="2130478"/>
                </a:lnTo>
                <a:lnTo>
                  <a:pt x="460421" y="2103138"/>
                </a:lnTo>
                <a:lnTo>
                  <a:pt x="425496" y="2074868"/>
                </a:lnTo>
                <a:lnTo>
                  <a:pt x="391720" y="2045692"/>
                </a:lnTo>
                <a:lnTo>
                  <a:pt x="359122" y="2015635"/>
                </a:lnTo>
                <a:lnTo>
                  <a:pt x="327734" y="1984720"/>
                </a:lnTo>
                <a:lnTo>
                  <a:pt x="297584" y="1952973"/>
                </a:lnTo>
                <a:lnTo>
                  <a:pt x="268703" y="1920416"/>
                </a:lnTo>
                <a:lnTo>
                  <a:pt x="241121" y="1887076"/>
                </a:lnTo>
                <a:lnTo>
                  <a:pt x="214867" y="1852975"/>
                </a:lnTo>
                <a:lnTo>
                  <a:pt x="189973" y="1818138"/>
                </a:lnTo>
                <a:lnTo>
                  <a:pt x="166467" y="1782589"/>
                </a:lnTo>
                <a:lnTo>
                  <a:pt x="144380" y="1746353"/>
                </a:lnTo>
                <a:lnTo>
                  <a:pt x="123742" y="1709454"/>
                </a:lnTo>
                <a:lnTo>
                  <a:pt x="104582" y="1671916"/>
                </a:lnTo>
                <a:lnTo>
                  <a:pt x="86931" y="1633764"/>
                </a:lnTo>
                <a:lnTo>
                  <a:pt x="70819" y="1595021"/>
                </a:lnTo>
                <a:lnTo>
                  <a:pt x="56276" y="1555712"/>
                </a:lnTo>
                <a:lnTo>
                  <a:pt x="43331" y="1515861"/>
                </a:lnTo>
                <a:lnTo>
                  <a:pt x="32015" y="1475492"/>
                </a:lnTo>
                <a:lnTo>
                  <a:pt x="22357" y="1434630"/>
                </a:lnTo>
                <a:lnTo>
                  <a:pt x="14388" y="1393300"/>
                </a:lnTo>
                <a:lnTo>
                  <a:pt x="8138" y="1351524"/>
                </a:lnTo>
                <a:lnTo>
                  <a:pt x="3637" y="1309328"/>
                </a:lnTo>
                <a:lnTo>
                  <a:pt x="914" y="1266736"/>
                </a:lnTo>
                <a:lnTo>
                  <a:pt x="0" y="1223771"/>
                </a:lnTo>
                <a:close/>
              </a:path>
            </a:pathLst>
          </a:custGeom>
          <a:ln w="25400">
            <a:solidFill>
              <a:srgbClr val="548ED4"/>
            </a:solidFill>
          </a:ln>
        </p:spPr>
        <p:txBody>
          <a:bodyPr wrap="square" lIns="0" tIns="0" rIns="0" bIns="0" rtlCol="0"/>
          <a:lstStyle/>
          <a:p/>
        </p:txBody>
      </p:sp>
      <p:sp>
        <p:nvSpPr>
          <p:cNvPr id="14" name="object 14"/>
          <p:cNvSpPr/>
          <p:nvPr/>
        </p:nvSpPr>
        <p:spPr>
          <a:xfrm>
            <a:off x="8803385" y="4216146"/>
            <a:ext cx="365760" cy="1301750"/>
          </a:xfrm>
          <a:custGeom>
            <a:avLst/>
            <a:gdLst/>
            <a:ahLst/>
            <a:cxnLst/>
            <a:rect l="l" t="t" r="r" b="b"/>
            <a:pathLst>
              <a:path w="365759" h="1301750">
                <a:moveTo>
                  <a:pt x="274320" y="182879"/>
                </a:moveTo>
                <a:lnTo>
                  <a:pt x="91440" y="182879"/>
                </a:lnTo>
                <a:lnTo>
                  <a:pt x="91440" y="1301495"/>
                </a:lnTo>
                <a:lnTo>
                  <a:pt x="274320" y="1301495"/>
                </a:lnTo>
                <a:lnTo>
                  <a:pt x="274320" y="182879"/>
                </a:lnTo>
                <a:close/>
              </a:path>
              <a:path w="365759" h="1301750">
                <a:moveTo>
                  <a:pt x="182880" y="0"/>
                </a:moveTo>
                <a:lnTo>
                  <a:pt x="0" y="182879"/>
                </a:lnTo>
                <a:lnTo>
                  <a:pt x="365760" y="182879"/>
                </a:lnTo>
                <a:lnTo>
                  <a:pt x="182880" y="0"/>
                </a:lnTo>
                <a:close/>
              </a:path>
            </a:pathLst>
          </a:custGeom>
          <a:solidFill>
            <a:srgbClr val="FFFFFF"/>
          </a:solidFill>
        </p:spPr>
        <p:txBody>
          <a:bodyPr wrap="square" lIns="0" tIns="0" rIns="0" bIns="0" rtlCol="0"/>
          <a:lstStyle/>
          <a:p/>
        </p:txBody>
      </p:sp>
      <p:sp>
        <p:nvSpPr>
          <p:cNvPr id="15" name="object 15"/>
          <p:cNvSpPr/>
          <p:nvPr/>
        </p:nvSpPr>
        <p:spPr>
          <a:xfrm>
            <a:off x="8803385" y="4216146"/>
            <a:ext cx="365760" cy="1301750"/>
          </a:xfrm>
          <a:custGeom>
            <a:avLst/>
            <a:gdLst/>
            <a:ahLst/>
            <a:cxnLst/>
            <a:rect l="l" t="t" r="r" b="b"/>
            <a:pathLst>
              <a:path w="365759" h="1301750">
                <a:moveTo>
                  <a:pt x="0" y="182879"/>
                </a:moveTo>
                <a:lnTo>
                  <a:pt x="182880" y="0"/>
                </a:lnTo>
                <a:lnTo>
                  <a:pt x="365760" y="182879"/>
                </a:lnTo>
                <a:lnTo>
                  <a:pt x="274320" y="182879"/>
                </a:lnTo>
                <a:lnTo>
                  <a:pt x="274320" y="1301495"/>
                </a:lnTo>
                <a:lnTo>
                  <a:pt x="91440" y="1301495"/>
                </a:lnTo>
                <a:lnTo>
                  <a:pt x="91440" y="182879"/>
                </a:lnTo>
                <a:lnTo>
                  <a:pt x="0" y="182879"/>
                </a:lnTo>
                <a:close/>
              </a:path>
            </a:pathLst>
          </a:custGeom>
          <a:ln w="25400">
            <a:solidFill>
              <a:srgbClr val="548ED4"/>
            </a:solidFill>
          </a:ln>
        </p:spPr>
        <p:txBody>
          <a:bodyPr wrap="square" lIns="0" tIns="0" rIns="0" bIns="0" rtlCol="0"/>
          <a:lstStyle/>
          <a:p/>
        </p:txBody>
      </p:sp>
      <p:sp>
        <p:nvSpPr>
          <p:cNvPr id="16" name="object 16"/>
          <p:cNvSpPr/>
          <p:nvPr/>
        </p:nvSpPr>
        <p:spPr>
          <a:xfrm>
            <a:off x="7794497" y="4005834"/>
            <a:ext cx="504825" cy="368935"/>
          </a:xfrm>
          <a:custGeom>
            <a:avLst/>
            <a:gdLst/>
            <a:ahLst/>
            <a:cxnLst/>
            <a:rect l="l" t="t" r="r" b="b"/>
            <a:pathLst>
              <a:path w="504825" h="368935">
                <a:moveTo>
                  <a:pt x="0" y="368807"/>
                </a:moveTo>
                <a:lnTo>
                  <a:pt x="504444" y="368807"/>
                </a:lnTo>
                <a:lnTo>
                  <a:pt x="504444" y="0"/>
                </a:lnTo>
                <a:lnTo>
                  <a:pt x="0" y="0"/>
                </a:lnTo>
                <a:lnTo>
                  <a:pt x="0" y="368807"/>
                </a:lnTo>
                <a:close/>
              </a:path>
            </a:pathLst>
          </a:custGeom>
          <a:solidFill>
            <a:srgbClr val="FFFFFF"/>
          </a:solidFill>
        </p:spPr>
        <p:txBody>
          <a:bodyPr wrap="square" lIns="0" tIns="0" rIns="0" bIns="0" rtlCol="0"/>
          <a:lstStyle/>
          <a:p/>
        </p:txBody>
      </p:sp>
      <p:sp>
        <p:nvSpPr>
          <p:cNvPr id="17" name="object 17"/>
          <p:cNvSpPr txBox="1"/>
          <p:nvPr/>
        </p:nvSpPr>
        <p:spPr>
          <a:xfrm>
            <a:off x="7794497" y="4005834"/>
            <a:ext cx="504825" cy="311150"/>
          </a:xfrm>
          <a:prstGeom prst="rect">
            <a:avLst/>
          </a:prstGeom>
          <a:ln w="25400">
            <a:solidFill>
              <a:srgbClr val="548ED4"/>
            </a:solidFill>
          </a:ln>
        </p:spPr>
        <p:txBody>
          <a:bodyPr vert="horz" wrap="square" lIns="0" tIns="34290" rIns="0" bIns="0" rtlCol="0">
            <a:spAutoFit/>
          </a:bodyPr>
          <a:lstStyle/>
          <a:p>
            <a:pPr marL="92075">
              <a:lnSpc>
                <a:spcPct val="100000"/>
              </a:lnSpc>
              <a:spcBef>
                <a:spcPts val="270"/>
              </a:spcBef>
            </a:pPr>
            <a:r>
              <a:rPr sz="1800" b="1" spc="-5" dirty="0">
                <a:solidFill>
                  <a:srgbClr val="E36C09"/>
                </a:solidFill>
                <a:latin typeface="宋体" panose="02010600030101010101" pitchFamily="2" charset="-122"/>
                <a:cs typeface="宋体" panose="02010600030101010101" pitchFamily="2" charset="-122"/>
              </a:rPr>
              <a:t>小</a:t>
            </a:r>
            <a:endParaRPr sz="1800">
              <a:latin typeface="宋体" panose="02010600030101010101" pitchFamily="2" charset="-122"/>
              <a:cs typeface="宋体" panose="02010600030101010101" pitchFamily="2" charset="-122"/>
            </a:endParaRPr>
          </a:p>
        </p:txBody>
      </p:sp>
      <p:sp>
        <p:nvSpPr>
          <p:cNvPr id="18" name="object 18"/>
          <p:cNvSpPr/>
          <p:nvPr/>
        </p:nvSpPr>
        <p:spPr>
          <a:xfrm>
            <a:off x="7866126" y="5372861"/>
            <a:ext cx="504825" cy="370840"/>
          </a:xfrm>
          <a:custGeom>
            <a:avLst/>
            <a:gdLst/>
            <a:ahLst/>
            <a:cxnLst/>
            <a:rect l="l" t="t" r="r" b="b"/>
            <a:pathLst>
              <a:path w="504825" h="370839">
                <a:moveTo>
                  <a:pt x="0" y="370331"/>
                </a:moveTo>
                <a:lnTo>
                  <a:pt x="504444" y="370331"/>
                </a:lnTo>
                <a:lnTo>
                  <a:pt x="504444" y="0"/>
                </a:lnTo>
                <a:lnTo>
                  <a:pt x="0" y="0"/>
                </a:lnTo>
                <a:lnTo>
                  <a:pt x="0" y="370331"/>
                </a:lnTo>
                <a:close/>
              </a:path>
            </a:pathLst>
          </a:custGeom>
          <a:solidFill>
            <a:srgbClr val="FFFFFF"/>
          </a:solidFill>
        </p:spPr>
        <p:txBody>
          <a:bodyPr wrap="square" lIns="0" tIns="0" rIns="0" bIns="0" rtlCol="0"/>
          <a:lstStyle/>
          <a:p/>
        </p:txBody>
      </p:sp>
      <p:sp>
        <p:nvSpPr>
          <p:cNvPr id="19" name="object 19"/>
          <p:cNvSpPr txBox="1"/>
          <p:nvPr/>
        </p:nvSpPr>
        <p:spPr>
          <a:xfrm>
            <a:off x="7866126" y="5372861"/>
            <a:ext cx="504825" cy="312420"/>
          </a:xfrm>
          <a:prstGeom prst="rect">
            <a:avLst/>
          </a:prstGeom>
          <a:ln w="25400">
            <a:solidFill>
              <a:srgbClr val="548ED4"/>
            </a:solidFill>
          </a:ln>
        </p:spPr>
        <p:txBody>
          <a:bodyPr vert="horz" wrap="square" lIns="0" tIns="36194" rIns="0" bIns="0" rtlCol="0">
            <a:spAutoFit/>
          </a:bodyPr>
          <a:lstStyle/>
          <a:p>
            <a:pPr marL="92075">
              <a:lnSpc>
                <a:spcPct val="100000"/>
              </a:lnSpc>
              <a:spcBef>
                <a:spcPts val="285"/>
              </a:spcBef>
            </a:pPr>
            <a:r>
              <a:rPr sz="1800" b="1" spc="-10" dirty="0">
                <a:solidFill>
                  <a:srgbClr val="E36C09"/>
                </a:solidFill>
                <a:latin typeface="宋体" panose="02010600030101010101" pitchFamily="2" charset="-122"/>
                <a:cs typeface="宋体" panose="02010600030101010101" pitchFamily="2" charset="-122"/>
              </a:rPr>
              <a:t>大</a:t>
            </a:r>
            <a:endParaRPr sz="1800">
              <a:latin typeface="宋体" panose="02010600030101010101" pitchFamily="2" charset="-122"/>
              <a:cs typeface="宋体" panose="02010600030101010101" pitchFamily="2" charset="-122"/>
            </a:endParaRPr>
          </a:p>
        </p:txBody>
      </p:sp>
      <p:sp>
        <p:nvSpPr>
          <p:cNvPr id="20" name="object 20"/>
          <p:cNvSpPr/>
          <p:nvPr/>
        </p:nvSpPr>
        <p:spPr>
          <a:xfrm>
            <a:off x="7290053" y="4644390"/>
            <a:ext cx="1369060" cy="368935"/>
          </a:xfrm>
          <a:custGeom>
            <a:avLst/>
            <a:gdLst/>
            <a:ahLst/>
            <a:cxnLst/>
            <a:rect l="l" t="t" r="r" b="b"/>
            <a:pathLst>
              <a:path w="1369059" h="368935">
                <a:moveTo>
                  <a:pt x="0" y="368807"/>
                </a:moveTo>
                <a:lnTo>
                  <a:pt x="1368552" y="368807"/>
                </a:lnTo>
                <a:lnTo>
                  <a:pt x="1368552" y="0"/>
                </a:lnTo>
                <a:lnTo>
                  <a:pt x="0" y="0"/>
                </a:lnTo>
                <a:lnTo>
                  <a:pt x="0" y="368807"/>
                </a:lnTo>
                <a:close/>
              </a:path>
            </a:pathLst>
          </a:custGeom>
          <a:solidFill>
            <a:srgbClr val="FFFFFF"/>
          </a:solidFill>
        </p:spPr>
        <p:txBody>
          <a:bodyPr wrap="square" lIns="0" tIns="0" rIns="0" bIns="0" rtlCol="0"/>
          <a:lstStyle/>
          <a:p/>
        </p:txBody>
      </p:sp>
      <p:sp>
        <p:nvSpPr>
          <p:cNvPr id="21" name="object 21"/>
          <p:cNvSpPr txBox="1"/>
          <p:nvPr/>
        </p:nvSpPr>
        <p:spPr>
          <a:xfrm>
            <a:off x="7290053" y="4644390"/>
            <a:ext cx="1369060" cy="311785"/>
          </a:xfrm>
          <a:prstGeom prst="rect">
            <a:avLst/>
          </a:prstGeom>
          <a:ln w="25400">
            <a:solidFill>
              <a:srgbClr val="548ED4"/>
            </a:solidFill>
          </a:ln>
        </p:spPr>
        <p:txBody>
          <a:bodyPr vert="horz" wrap="square" lIns="0" tIns="34925" rIns="0" bIns="0" rtlCol="0">
            <a:spAutoFit/>
          </a:bodyPr>
          <a:lstStyle/>
          <a:p>
            <a:pPr marL="90805">
              <a:lnSpc>
                <a:spcPct val="100000"/>
              </a:lnSpc>
              <a:spcBef>
                <a:spcPts val="275"/>
              </a:spcBef>
            </a:pPr>
            <a:r>
              <a:rPr sz="1800" b="1" u="sng" dirty="0">
                <a:solidFill>
                  <a:srgbClr val="E36C09"/>
                </a:solidFill>
                <a:uFill>
                  <a:solidFill>
                    <a:srgbClr val="E36C09"/>
                  </a:solidFill>
                </a:uFill>
                <a:latin typeface="Times New Roman" panose="02020603050405020304"/>
                <a:cs typeface="Times New Roman" panose="02020603050405020304"/>
              </a:rPr>
              <a:t>  </a:t>
            </a:r>
            <a:r>
              <a:rPr sz="1800" b="1" u="sng" spc="-105" dirty="0">
                <a:solidFill>
                  <a:srgbClr val="E36C09"/>
                </a:solidFill>
                <a:uFill>
                  <a:solidFill>
                    <a:srgbClr val="E36C09"/>
                  </a:solidFill>
                </a:uFill>
                <a:latin typeface="Times New Roman" panose="02020603050405020304"/>
                <a:cs typeface="Times New Roman" panose="02020603050405020304"/>
              </a:rPr>
              <a:t> </a:t>
            </a:r>
            <a:r>
              <a:rPr sz="1800" b="1" u="sng" dirty="0">
                <a:solidFill>
                  <a:srgbClr val="E36C09"/>
                </a:solidFill>
                <a:uFill>
                  <a:solidFill>
                    <a:srgbClr val="E36C09"/>
                  </a:solidFill>
                </a:uFill>
                <a:latin typeface="宋体" panose="02010600030101010101" pitchFamily="2" charset="-122"/>
                <a:cs typeface="宋体" panose="02010600030101010101" pitchFamily="2" charset="-122"/>
              </a:rPr>
              <a:t>不确定性</a:t>
            </a:r>
            <a:endParaRPr sz="1800">
              <a:latin typeface="宋体" panose="02010600030101010101" pitchFamily="2" charset="-122"/>
              <a:cs typeface="宋体" panose="02010600030101010101" pitchFamily="2" charset="-122"/>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419853" y="1219326"/>
            <a:ext cx="3287522" cy="505460"/>
          </a:xfrm>
          <a:prstGeom prst="rect">
            <a:avLst/>
          </a:prstGeom>
        </p:spPr>
        <p:txBody>
          <a:bodyPr vert="horz" wrap="square" lIns="0" tIns="13335" rIns="0" bIns="0" rtlCol="0">
            <a:spAutoFit/>
          </a:bodyPr>
          <a:lstStyle/>
          <a:p>
            <a:pPr marL="12700">
              <a:lnSpc>
                <a:spcPct val="100000"/>
              </a:lnSpc>
              <a:spcBef>
                <a:spcPts val="105"/>
              </a:spcBef>
            </a:pPr>
            <a:r>
              <a:rPr spc="-5" dirty="0"/>
              <a:t>数据</a:t>
            </a:r>
            <a:r>
              <a:rPr spc="-10" dirty="0"/>
              <a:t>的</a:t>
            </a:r>
            <a:r>
              <a:rPr spc="-5" dirty="0"/>
              <a:t>选择</a:t>
            </a:r>
            <a:r>
              <a:rPr spc="-10" dirty="0"/>
              <a:t>和</a:t>
            </a:r>
            <a:r>
              <a:rPr spc="-5" dirty="0"/>
              <a:t>收</a:t>
            </a:r>
            <a:r>
              <a:rPr spc="-10" dirty="0"/>
              <a:t>集</a:t>
            </a:r>
            <a:endParaRPr spc="-10" dirty="0"/>
          </a:p>
        </p:txBody>
      </p:sp>
      <p:sp>
        <p:nvSpPr>
          <p:cNvPr id="3" name="object 3"/>
          <p:cNvSpPr/>
          <p:nvPr/>
        </p:nvSpPr>
        <p:spPr>
          <a:xfrm>
            <a:off x="2040255" y="2380488"/>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040255" y="3336035"/>
            <a:ext cx="178308" cy="178308"/>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2497454" y="3688079"/>
            <a:ext cx="152400" cy="160020"/>
          </a:xfrm>
          <a:prstGeom prst="rect">
            <a:avLst/>
          </a:prstGeom>
          <a:blipFill>
            <a:blip r:embed="rId3" cstate="print"/>
            <a:stretch>
              <a:fillRect/>
            </a:stretch>
          </a:blipFill>
        </p:spPr>
        <p:txBody>
          <a:bodyPr wrap="square" lIns="0" tIns="0" rIns="0" bIns="0" rtlCol="0"/>
          <a:lstStyle/>
          <a:p/>
        </p:txBody>
      </p:sp>
      <p:sp>
        <p:nvSpPr>
          <p:cNvPr id="6" name="object 6"/>
          <p:cNvSpPr/>
          <p:nvPr/>
        </p:nvSpPr>
        <p:spPr>
          <a:xfrm>
            <a:off x="2497454" y="4309871"/>
            <a:ext cx="152400" cy="160019"/>
          </a:xfrm>
          <a:prstGeom prst="rect">
            <a:avLst/>
          </a:prstGeom>
          <a:blipFill>
            <a:blip r:embed="rId3" cstate="print"/>
            <a:stretch>
              <a:fillRect/>
            </a:stretch>
          </a:blipFill>
        </p:spPr>
        <p:txBody>
          <a:bodyPr wrap="square" lIns="0" tIns="0" rIns="0" bIns="0" rtlCol="0"/>
          <a:lstStyle/>
          <a:p/>
        </p:txBody>
      </p:sp>
      <p:sp>
        <p:nvSpPr>
          <p:cNvPr id="7" name="object 7"/>
          <p:cNvSpPr txBox="1"/>
          <p:nvPr/>
        </p:nvSpPr>
        <p:spPr>
          <a:xfrm>
            <a:off x="2370759" y="2289175"/>
            <a:ext cx="7686675" cy="2512695"/>
          </a:xfrm>
          <a:prstGeom prst="rect">
            <a:avLst/>
          </a:prstGeom>
        </p:spPr>
        <p:txBody>
          <a:bodyPr vert="horz" wrap="square" lIns="0" tIns="22860" rIns="0" bIns="0" rtlCol="0">
            <a:spAutoFit/>
          </a:bodyPr>
          <a:lstStyle/>
          <a:p>
            <a:pPr marL="12700" marR="5080" algn="just">
              <a:lnSpc>
                <a:spcPct val="97000"/>
              </a:lnSpc>
              <a:spcBef>
                <a:spcPts val="180"/>
              </a:spcBef>
            </a:pPr>
            <a:r>
              <a:rPr sz="2000" b="1" spc="5" dirty="0">
                <a:latin typeface="幼圆" panose="02010509060101010101" charset="-122"/>
                <a:cs typeface="幼圆" panose="02010509060101010101" charset="-122"/>
              </a:rPr>
              <a:t>通常，部</a:t>
            </a:r>
            <a:r>
              <a:rPr sz="2000" b="1" spc="-5" dirty="0">
                <a:latin typeface="幼圆" panose="02010509060101010101" charset="-122"/>
                <a:cs typeface="幼圆" panose="02010509060101010101" charset="-122"/>
              </a:rPr>
              <a:t>分此</a:t>
            </a:r>
            <a:r>
              <a:rPr sz="2000" b="1" spc="5" dirty="0">
                <a:latin typeface="幼圆" panose="02010509060101010101" charset="-122"/>
                <a:cs typeface="幼圆" panose="02010509060101010101" charset="-122"/>
              </a:rPr>
              <a:t>类数据会</a:t>
            </a:r>
            <a:r>
              <a:rPr sz="2000" b="1" spc="-5" dirty="0">
                <a:latin typeface="幼圆" panose="02010509060101010101" charset="-122"/>
                <a:cs typeface="幼圆" panose="02010509060101010101" charset="-122"/>
              </a:rPr>
              <a:t>嵌入</a:t>
            </a:r>
            <a:r>
              <a:rPr sz="2000" b="1" spc="5" dirty="0">
                <a:latin typeface="幼圆" panose="02010509060101010101" charset="-122"/>
                <a:cs typeface="幼圆" panose="02010509060101010101" charset="-122"/>
              </a:rPr>
              <a:t>模型假设</a:t>
            </a:r>
            <a:r>
              <a:rPr sz="2000" b="1" spc="-5" dirty="0">
                <a:latin typeface="幼圆" panose="02010509060101010101" charset="-122"/>
                <a:cs typeface="幼圆" panose="02010509060101010101" charset="-122"/>
              </a:rPr>
              <a:t>中。</a:t>
            </a:r>
            <a:r>
              <a:rPr sz="2000" b="1" spc="5" dirty="0">
                <a:latin typeface="幼圆" panose="02010509060101010101" charset="-122"/>
                <a:cs typeface="幼圆" panose="02010509060101010101" charset="-122"/>
              </a:rPr>
              <a:t>有时，必</a:t>
            </a:r>
            <a:r>
              <a:rPr sz="2000" b="1" spc="-5" dirty="0">
                <a:latin typeface="幼圆" panose="02010509060101010101" charset="-122"/>
                <a:cs typeface="幼圆" panose="02010509060101010101" charset="-122"/>
              </a:rPr>
              <a:t>须在</a:t>
            </a:r>
            <a:r>
              <a:rPr sz="2000" b="1" spc="5" dirty="0">
                <a:latin typeface="幼圆" panose="02010509060101010101" charset="-122"/>
                <a:cs typeface="幼圆" panose="02010509060101010101" charset="-122"/>
              </a:rPr>
              <a:t>现场收集</a:t>
            </a:r>
            <a:r>
              <a:rPr sz="2000" b="1" spc="-5" dirty="0">
                <a:latin typeface="幼圆" panose="02010509060101010101" charset="-122"/>
                <a:cs typeface="幼圆" panose="02010509060101010101" charset="-122"/>
              </a:rPr>
              <a:t>数据 </a:t>
            </a:r>
            <a:r>
              <a:rPr sz="2000" b="1" spc="5" dirty="0">
                <a:latin typeface="幼圆" panose="02010509060101010101" charset="-122"/>
                <a:cs typeface="幼圆" panose="02010509060101010101" charset="-122"/>
              </a:rPr>
              <a:t>作为原始</a:t>
            </a:r>
            <a:r>
              <a:rPr sz="2000" b="1" spc="-5" dirty="0">
                <a:latin typeface="幼圆" panose="02010509060101010101" charset="-122"/>
                <a:cs typeface="幼圆" panose="02010509060101010101" charset="-122"/>
              </a:rPr>
              <a:t>数据</a:t>
            </a:r>
            <a:r>
              <a:rPr sz="2000" b="1" spc="5" dirty="0">
                <a:latin typeface="幼圆" panose="02010509060101010101" charset="-122"/>
                <a:cs typeface="幼圆" panose="02010509060101010101" charset="-122"/>
              </a:rPr>
              <a:t>。这取决</a:t>
            </a:r>
            <a:r>
              <a:rPr sz="2000" b="1" spc="-5" dirty="0">
                <a:latin typeface="幼圆" panose="02010509060101010101" charset="-122"/>
                <a:cs typeface="幼圆" panose="02010509060101010101" charset="-122"/>
              </a:rPr>
              <a:t>于可</a:t>
            </a:r>
            <a:r>
              <a:rPr sz="2000" b="1" spc="5" dirty="0">
                <a:latin typeface="幼圆" panose="02010509060101010101" charset="-122"/>
                <a:cs typeface="幼圆" panose="02010509060101010101" charset="-122"/>
              </a:rPr>
              <a:t>接受的不</a:t>
            </a:r>
            <a:r>
              <a:rPr sz="2000" b="1" spc="-5" dirty="0">
                <a:latin typeface="幼圆" panose="02010509060101010101" charset="-122"/>
                <a:cs typeface="幼圆" panose="02010509060101010101" charset="-122"/>
              </a:rPr>
              <a:t>确定</a:t>
            </a:r>
            <a:r>
              <a:rPr sz="2000" b="1" spc="5" dirty="0">
                <a:latin typeface="幼圆" panose="02010509060101010101" charset="-122"/>
                <a:cs typeface="幼圆" panose="02010509060101010101" charset="-122"/>
              </a:rPr>
              <a:t>性的要求</a:t>
            </a:r>
            <a:r>
              <a:rPr sz="2000" b="1" spc="-5" dirty="0">
                <a:latin typeface="幼圆" panose="02010509060101010101" charset="-122"/>
                <a:cs typeface="幼圆" panose="02010509060101010101" charset="-122"/>
              </a:rPr>
              <a:t>，并</a:t>
            </a:r>
            <a:r>
              <a:rPr sz="2000" b="1" spc="5" dirty="0">
                <a:latin typeface="幼圆" panose="02010509060101010101" charset="-122"/>
                <a:cs typeface="幼圆" panose="02010509060101010101" charset="-122"/>
              </a:rPr>
              <a:t>且可能反</a:t>
            </a:r>
            <a:r>
              <a:rPr sz="2000" b="1" spc="-5" dirty="0">
                <a:latin typeface="幼圆" panose="02010509060101010101" charset="-122"/>
                <a:cs typeface="幼圆" panose="02010509060101010101" charset="-122"/>
              </a:rPr>
              <a:t>映在 </a:t>
            </a:r>
            <a:r>
              <a:rPr sz="2000" b="1" spc="5" dirty="0">
                <a:latin typeface="幼圆" panose="02010509060101010101" charset="-122"/>
                <a:cs typeface="幼圆" panose="02010509060101010101" charset="-122"/>
              </a:rPr>
              <a:t>模型的不</a:t>
            </a:r>
            <a:r>
              <a:rPr sz="2000" b="1" spc="-5" dirty="0">
                <a:latin typeface="幼圆" panose="02010509060101010101" charset="-122"/>
                <a:cs typeface="幼圆" panose="02010509060101010101" charset="-122"/>
              </a:rPr>
              <a:t>同应</a:t>
            </a:r>
            <a:r>
              <a:rPr sz="2000" b="1" spc="5" dirty="0">
                <a:latin typeface="幼圆" panose="02010509060101010101" charset="-122"/>
                <a:cs typeface="幼圆" panose="02010509060101010101" charset="-122"/>
              </a:rPr>
              <a:t>用层级中</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12700">
              <a:lnSpc>
                <a:spcPct val="100000"/>
              </a:lnSpc>
              <a:spcBef>
                <a:spcPts val="480"/>
              </a:spcBef>
            </a:pPr>
            <a:r>
              <a:rPr sz="2000" b="1" spc="5" dirty="0">
                <a:latin typeface="幼圆" panose="02010509060101010101" charset="-122"/>
                <a:cs typeface="幼圆" panose="02010509060101010101" charset="-122"/>
              </a:rPr>
              <a:t>如燃料燃烧</a:t>
            </a:r>
            <a:endParaRPr sz="2000">
              <a:latin typeface="幼圆" panose="02010509060101010101" charset="-122"/>
              <a:cs typeface="幼圆" panose="02010509060101010101" charset="-122"/>
            </a:endParaRPr>
          </a:p>
          <a:p>
            <a:pPr marL="413385" marR="138430">
              <a:lnSpc>
                <a:spcPct val="100000"/>
              </a:lnSpc>
              <a:spcBef>
                <a:spcPts val="440"/>
              </a:spcBef>
            </a:pPr>
            <a:r>
              <a:rPr sz="1800" dirty="0">
                <a:latin typeface="幼圆" panose="02010509060101010101" charset="-122"/>
                <a:cs typeface="幼圆" panose="02010509060101010101" charset="-122"/>
              </a:rPr>
              <a:t>简单层级，统计全年燃料消耗量（</a:t>
            </a:r>
            <a:r>
              <a:rPr sz="1800" spc="5" dirty="0">
                <a:latin typeface="幼圆" panose="02010509060101010101" charset="-122"/>
                <a:cs typeface="幼圆" panose="02010509060101010101" charset="-122"/>
              </a:rPr>
              <a:t>如</a:t>
            </a:r>
            <a:r>
              <a:rPr sz="1800" spc="-5" dirty="0">
                <a:latin typeface="Calibri" panose="020F0502020204030204"/>
                <a:cs typeface="Calibri" panose="020F0502020204030204"/>
              </a:rPr>
              <a:t>t</a:t>
            </a:r>
            <a:r>
              <a:rPr sz="1800" dirty="0">
                <a:latin typeface="幼圆" panose="02010509060101010101" charset="-122"/>
                <a:cs typeface="幼圆" panose="02010509060101010101" charset="-122"/>
              </a:rPr>
              <a:t>），燃料的排放因子取</a:t>
            </a:r>
            <a:r>
              <a:rPr sz="1800" spc="5" dirty="0">
                <a:latin typeface="幼圆" panose="02010509060101010101" charset="-122"/>
                <a:cs typeface="幼圆" panose="02010509060101010101" charset="-122"/>
              </a:rPr>
              <a:t>自</a:t>
            </a:r>
            <a:r>
              <a:rPr sz="1800" dirty="0">
                <a:latin typeface="Calibri" panose="020F0502020204030204"/>
                <a:cs typeface="Calibri" panose="020F0502020204030204"/>
              </a:rPr>
              <a:t>IPC</a:t>
            </a:r>
            <a:r>
              <a:rPr sz="1800" spc="-5" dirty="0">
                <a:latin typeface="Calibri" panose="020F0502020204030204"/>
                <a:cs typeface="Calibri" panose="020F0502020204030204"/>
              </a:rPr>
              <a:t>C</a:t>
            </a:r>
            <a:r>
              <a:rPr sz="1800" dirty="0">
                <a:latin typeface="幼圆" panose="02010509060101010101" charset="-122"/>
                <a:cs typeface="幼圆" panose="02010509060101010101" charset="-122"/>
              </a:rPr>
              <a:t>的默 认值，计算排放量；数据准确度低</a:t>
            </a:r>
            <a:endParaRPr sz="1800">
              <a:latin typeface="幼圆" panose="02010509060101010101" charset="-122"/>
              <a:cs typeface="幼圆" panose="02010509060101010101" charset="-122"/>
            </a:endParaRPr>
          </a:p>
          <a:p>
            <a:pPr marL="413385" marR="177800">
              <a:lnSpc>
                <a:spcPts val="2020"/>
              </a:lnSpc>
              <a:spcBef>
                <a:spcPts val="760"/>
              </a:spcBef>
            </a:pPr>
            <a:r>
              <a:rPr sz="1800" dirty="0">
                <a:latin typeface="幼圆" panose="02010509060101010101" charset="-122"/>
                <a:cs typeface="幼圆" panose="02010509060101010101" charset="-122"/>
              </a:rPr>
              <a:t>复杂层级，监测每批次消耗燃料的净低位热值，氧化率，单位热值含碳 量等参数，计算排放量；数据准确度高</a:t>
            </a:r>
            <a:endParaRPr sz="1800">
              <a:latin typeface="幼圆" panose="02010509060101010101" charset="-122"/>
              <a:cs typeface="幼圆" panose="02010509060101010101" charset="-122"/>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026788" y="914526"/>
            <a:ext cx="4102100" cy="505460"/>
          </a:xfrm>
          <a:prstGeom prst="rect">
            <a:avLst/>
          </a:prstGeom>
        </p:spPr>
        <p:txBody>
          <a:bodyPr vert="horz" wrap="square" lIns="0" tIns="13335" rIns="0" bIns="0" rtlCol="0">
            <a:spAutoFit/>
          </a:bodyPr>
          <a:lstStyle/>
          <a:p>
            <a:pPr marL="12700">
              <a:lnSpc>
                <a:spcPct val="100000"/>
              </a:lnSpc>
              <a:spcBef>
                <a:spcPts val="105"/>
              </a:spcBef>
            </a:pPr>
            <a:r>
              <a:rPr spc="-5" dirty="0"/>
              <a:t>交通</a:t>
            </a:r>
            <a:r>
              <a:rPr spc="-10" dirty="0"/>
              <a:t>运</a:t>
            </a:r>
            <a:r>
              <a:rPr spc="-5" dirty="0"/>
              <a:t>输工</a:t>
            </a:r>
            <a:r>
              <a:rPr spc="-10" dirty="0"/>
              <a:t>具</a:t>
            </a:r>
            <a:r>
              <a:rPr spc="-5" dirty="0"/>
              <a:t>活动</a:t>
            </a:r>
            <a:r>
              <a:rPr spc="-10" dirty="0"/>
              <a:t>数据</a:t>
            </a:r>
            <a:endParaRPr spc="-10" dirty="0"/>
          </a:p>
        </p:txBody>
      </p:sp>
      <p:sp>
        <p:nvSpPr>
          <p:cNvPr id="3" name="object 3"/>
          <p:cNvSpPr/>
          <p:nvPr/>
        </p:nvSpPr>
        <p:spPr>
          <a:xfrm>
            <a:off x="2529839" y="2675382"/>
            <a:ext cx="152400" cy="160020"/>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29839" y="3004566"/>
            <a:ext cx="152400" cy="160020"/>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2529839" y="3333750"/>
            <a:ext cx="152400" cy="160020"/>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2529839" y="3662934"/>
            <a:ext cx="152400" cy="160019"/>
          </a:xfrm>
          <a:prstGeom prst="rect">
            <a:avLst/>
          </a:prstGeom>
          <a:blipFill>
            <a:blip r:embed="rId2" cstate="print"/>
            <a:stretch>
              <a:fillRect/>
            </a:stretch>
          </a:blipFill>
        </p:spPr>
        <p:txBody>
          <a:bodyPr wrap="square" lIns="0" tIns="0" rIns="0" bIns="0" rtlCol="0"/>
          <a:lstStyle/>
          <a:p/>
        </p:txBody>
      </p:sp>
      <p:sp>
        <p:nvSpPr>
          <p:cNvPr id="7" name="object 7"/>
          <p:cNvSpPr txBox="1"/>
          <p:nvPr/>
        </p:nvSpPr>
        <p:spPr>
          <a:xfrm>
            <a:off x="2059940" y="1805533"/>
            <a:ext cx="6068695" cy="2080895"/>
          </a:xfrm>
          <a:prstGeom prst="rect">
            <a:avLst/>
          </a:prstGeom>
        </p:spPr>
        <p:txBody>
          <a:bodyPr vert="horz" wrap="square" lIns="0" tIns="73660" rIns="0" bIns="0" rtlCol="0">
            <a:spAutoFit/>
          </a:bodyPr>
          <a:lstStyle/>
          <a:p>
            <a:pPr marL="469900" indent="-457835">
              <a:lnSpc>
                <a:spcPct val="100000"/>
              </a:lnSpc>
              <a:spcBef>
                <a:spcPts val="580"/>
              </a:spcBef>
              <a:buClr>
                <a:srgbClr val="92D050"/>
              </a:buClr>
              <a:buFont typeface="Calibri" panose="020F0502020204030204"/>
              <a:buAutoNum type="alphaUcPeriod"/>
              <a:tabLst>
                <a:tab pos="469900" algn="l"/>
                <a:tab pos="469900" algn="l"/>
              </a:tabLst>
            </a:pPr>
            <a:r>
              <a:rPr sz="2000" b="1" spc="15" dirty="0">
                <a:solidFill>
                  <a:srgbClr val="FF0000"/>
                </a:solidFill>
                <a:latin typeface="幼圆" panose="02010509060101010101" charset="-122"/>
                <a:cs typeface="幼圆" panose="02010509060101010101" charset="-122"/>
              </a:rPr>
              <a:t>基于</a:t>
            </a:r>
            <a:r>
              <a:rPr sz="2000" b="1" spc="5" dirty="0">
                <a:solidFill>
                  <a:srgbClr val="FF0000"/>
                </a:solidFill>
                <a:latin typeface="幼圆" panose="02010509060101010101" charset="-122"/>
                <a:cs typeface="幼圆" panose="02010509060101010101" charset="-122"/>
              </a:rPr>
              <a:t>燃料消</a:t>
            </a:r>
            <a:r>
              <a:rPr sz="2000" b="1" spc="-5" dirty="0">
                <a:solidFill>
                  <a:srgbClr val="FF0000"/>
                </a:solidFill>
                <a:latin typeface="幼圆" panose="02010509060101010101" charset="-122"/>
                <a:cs typeface="幼圆" panose="02010509060101010101" charset="-122"/>
              </a:rPr>
              <a:t>耗</a:t>
            </a:r>
            <a:r>
              <a:rPr sz="2000" b="1" spc="5" dirty="0">
                <a:solidFill>
                  <a:srgbClr val="FF0000"/>
                </a:solidFill>
                <a:latin typeface="幼圆" panose="02010509060101010101" charset="-122"/>
                <a:cs typeface="幼圆" panose="02010509060101010101" charset="-122"/>
              </a:rPr>
              <a:t>量</a:t>
            </a:r>
            <a:r>
              <a:rPr sz="2000" b="1" spc="-10" dirty="0">
                <a:solidFill>
                  <a:srgbClr val="FF0000"/>
                </a:solidFill>
                <a:latin typeface="幼圆" panose="02010509060101010101" charset="-122"/>
                <a:cs typeface="幼圆" panose="02010509060101010101" charset="-122"/>
              </a:rPr>
              <a:t>：</a:t>
            </a:r>
            <a:r>
              <a:rPr sz="2000" b="1" spc="-10" dirty="0">
                <a:solidFill>
                  <a:srgbClr val="FF0000"/>
                </a:solidFill>
                <a:latin typeface="Calibri" panose="020F0502020204030204"/>
                <a:cs typeface="Calibri" panose="020F0502020204030204"/>
              </a:rPr>
              <a:t>L</a:t>
            </a:r>
            <a:r>
              <a:rPr sz="2000" b="1" spc="-10" dirty="0">
                <a:solidFill>
                  <a:srgbClr val="FF0000"/>
                </a:solidFill>
                <a:latin typeface="幼圆" panose="02010509060101010101" charset="-122"/>
                <a:cs typeface="幼圆" panose="02010509060101010101" charset="-122"/>
              </a:rPr>
              <a:t>，</a:t>
            </a:r>
            <a:r>
              <a:rPr sz="2000" b="1" spc="-10" dirty="0">
                <a:solidFill>
                  <a:srgbClr val="FF0000"/>
                </a:solidFill>
                <a:latin typeface="Calibri" panose="020F0502020204030204"/>
                <a:cs typeface="Calibri" panose="020F0502020204030204"/>
              </a:rPr>
              <a:t>KG</a:t>
            </a:r>
            <a:r>
              <a:rPr sz="2000" b="1" spc="-10" dirty="0">
                <a:solidFill>
                  <a:srgbClr val="FF0000"/>
                </a:solidFill>
                <a:latin typeface="幼圆" panose="02010509060101010101" charset="-122"/>
                <a:cs typeface="幼圆" panose="02010509060101010101" charset="-122"/>
              </a:rPr>
              <a:t>（</a:t>
            </a:r>
            <a:r>
              <a:rPr sz="2000" b="1" spc="5" dirty="0">
                <a:solidFill>
                  <a:srgbClr val="FF0000"/>
                </a:solidFill>
                <a:latin typeface="幼圆" panose="02010509060101010101" charset="-122"/>
                <a:cs typeface="幼圆" panose="02010509060101010101" charset="-122"/>
              </a:rPr>
              <a:t>密度</a:t>
            </a:r>
            <a:r>
              <a:rPr sz="2000" b="1" spc="-5" dirty="0">
                <a:solidFill>
                  <a:srgbClr val="FF0000"/>
                </a:solidFill>
                <a:latin typeface="幼圆" panose="02010509060101010101" charset="-122"/>
                <a:cs typeface="幼圆" panose="02010509060101010101" charset="-122"/>
              </a:rPr>
              <a:t>换</a:t>
            </a:r>
            <a:r>
              <a:rPr sz="2000" b="1" spc="5" dirty="0">
                <a:solidFill>
                  <a:srgbClr val="FF0000"/>
                </a:solidFill>
                <a:latin typeface="幼圆" panose="02010509060101010101" charset="-122"/>
                <a:cs typeface="幼圆" panose="02010509060101010101" charset="-122"/>
              </a:rPr>
              <a:t>算）</a:t>
            </a:r>
            <a:r>
              <a:rPr sz="2000" b="1" spc="5" dirty="0">
                <a:solidFill>
                  <a:srgbClr val="FF0000"/>
                </a:solidFill>
                <a:latin typeface="Calibri" panose="020F0502020204030204"/>
                <a:cs typeface="Calibri" panose="020F0502020204030204"/>
              </a:rPr>
              <a:t>—</a:t>
            </a:r>
            <a:r>
              <a:rPr sz="2000" b="1" spc="5" dirty="0">
                <a:solidFill>
                  <a:srgbClr val="FF0000"/>
                </a:solidFill>
                <a:latin typeface="幼圆" panose="02010509060101010101" charset="-122"/>
                <a:cs typeface="幼圆" panose="02010509060101010101" charset="-122"/>
              </a:rPr>
              <a:t>优</a:t>
            </a:r>
            <a:r>
              <a:rPr sz="2000" b="1" spc="-5" dirty="0">
                <a:solidFill>
                  <a:srgbClr val="FF0000"/>
                </a:solidFill>
                <a:latin typeface="幼圆" panose="02010509060101010101" charset="-122"/>
                <a:cs typeface="幼圆" panose="02010509060101010101" charset="-122"/>
              </a:rPr>
              <a:t>先</a:t>
            </a:r>
            <a:r>
              <a:rPr sz="2000" b="1" spc="5" dirty="0">
                <a:solidFill>
                  <a:srgbClr val="FF0000"/>
                </a:solidFill>
                <a:latin typeface="幼圆" panose="02010509060101010101" charset="-122"/>
                <a:cs typeface="幼圆" panose="02010509060101010101" charset="-122"/>
              </a:rPr>
              <a:t>采</a:t>
            </a:r>
            <a:r>
              <a:rPr sz="2000" b="1" spc="-5" dirty="0">
                <a:solidFill>
                  <a:srgbClr val="FF0000"/>
                </a:solidFill>
                <a:latin typeface="幼圆" panose="02010509060101010101" charset="-122"/>
                <a:cs typeface="幼圆" panose="02010509060101010101" charset="-122"/>
              </a:rPr>
              <a:t>用</a:t>
            </a:r>
            <a:endParaRPr sz="2000">
              <a:latin typeface="幼圆" panose="02010509060101010101" charset="-122"/>
              <a:cs typeface="幼圆" panose="02010509060101010101" charset="-122"/>
            </a:endParaRPr>
          </a:p>
          <a:p>
            <a:pPr marL="469900" indent="-457835">
              <a:lnSpc>
                <a:spcPct val="100000"/>
              </a:lnSpc>
              <a:spcBef>
                <a:spcPts val="480"/>
              </a:spcBef>
              <a:buClr>
                <a:srgbClr val="92D050"/>
              </a:buClr>
              <a:buFont typeface="Calibri" panose="020F0502020204030204"/>
              <a:buAutoNum type="alphaUcPeriod"/>
              <a:tabLst>
                <a:tab pos="469900" algn="l"/>
                <a:tab pos="469900" algn="l"/>
              </a:tabLst>
            </a:pPr>
            <a:r>
              <a:rPr sz="2000" b="1" spc="15" dirty="0">
                <a:latin typeface="幼圆" panose="02010509060101010101" charset="-122"/>
                <a:cs typeface="幼圆" panose="02010509060101010101" charset="-122"/>
              </a:rPr>
              <a:t>基于</a:t>
            </a:r>
            <a:r>
              <a:rPr sz="2000" b="1" spc="5" dirty="0">
                <a:latin typeface="幼圆" panose="02010509060101010101" charset="-122"/>
                <a:cs typeface="幼圆" panose="02010509060101010101" charset="-122"/>
              </a:rPr>
              <a:t>里程数</a:t>
            </a:r>
            <a:r>
              <a:rPr sz="2000" b="1" dirty="0">
                <a:latin typeface="幼圆" panose="02010509060101010101" charset="-122"/>
                <a:cs typeface="幼圆" panose="02010509060101010101" charset="-122"/>
              </a:rPr>
              <a:t>：</a:t>
            </a:r>
            <a:r>
              <a:rPr sz="2000" b="1" dirty="0">
                <a:latin typeface="Calibri" panose="020F0502020204030204"/>
                <a:cs typeface="Calibri" panose="020F0502020204030204"/>
              </a:rPr>
              <a:t>KM</a:t>
            </a:r>
            <a:endParaRPr sz="2000">
              <a:latin typeface="Calibri" panose="020F0502020204030204"/>
              <a:cs typeface="Calibri" panose="020F0502020204030204"/>
            </a:endParaRPr>
          </a:p>
          <a:p>
            <a:pPr marL="756285" marR="5080">
              <a:lnSpc>
                <a:spcPct val="120000"/>
              </a:lnSpc>
              <a:spcBef>
                <a:spcPts val="10"/>
              </a:spcBef>
            </a:pPr>
            <a:r>
              <a:rPr sz="1800" dirty="0">
                <a:latin typeface="幼圆" panose="02010509060101010101" charset="-122"/>
                <a:cs typeface="幼圆" panose="02010509060101010101" charset="-122"/>
              </a:rPr>
              <a:t>燃料经济系数（</a:t>
            </a:r>
            <a:r>
              <a:rPr sz="1800" dirty="0">
                <a:latin typeface="Calibri" panose="020F0502020204030204"/>
                <a:cs typeface="Calibri" panose="020F0502020204030204"/>
              </a:rPr>
              <a:t>KM/</a:t>
            </a:r>
            <a:r>
              <a:rPr sz="1800" spc="-5" dirty="0">
                <a:latin typeface="Calibri" panose="020F0502020204030204"/>
                <a:cs typeface="Calibri" panose="020F0502020204030204"/>
              </a:rPr>
              <a:t>L</a:t>
            </a:r>
            <a:r>
              <a:rPr sz="1800" dirty="0">
                <a:latin typeface="幼圆" panose="02010509060101010101" charset="-122"/>
                <a:cs typeface="幼圆" panose="02010509060101010101" charset="-122"/>
              </a:rPr>
              <a:t>），将里程数换算为燃料消耗量 供应商提供的产品报告</a:t>
            </a:r>
            <a:endParaRPr sz="1800">
              <a:latin typeface="幼圆" panose="02010509060101010101" charset="-122"/>
              <a:cs typeface="幼圆" panose="02010509060101010101" charset="-122"/>
            </a:endParaRPr>
          </a:p>
          <a:p>
            <a:pPr marL="756285">
              <a:lnSpc>
                <a:spcPct val="100000"/>
              </a:lnSpc>
              <a:spcBef>
                <a:spcPts val="430"/>
              </a:spcBef>
            </a:pPr>
            <a:r>
              <a:rPr sz="1800" spc="-5" dirty="0">
                <a:latin typeface="幼圆" panose="02010509060101010101" charset="-122"/>
                <a:cs typeface="幼圆" panose="02010509060101010101" charset="-122"/>
              </a:rPr>
              <a:t>运行经验值</a:t>
            </a:r>
            <a:endParaRPr sz="1800">
              <a:latin typeface="幼圆" panose="02010509060101010101" charset="-122"/>
              <a:cs typeface="幼圆" panose="02010509060101010101" charset="-122"/>
            </a:endParaRPr>
          </a:p>
          <a:p>
            <a:pPr marL="756285">
              <a:lnSpc>
                <a:spcPct val="100000"/>
              </a:lnSpc>
              <a:spcBef>
                <a:spcPts val="435"/>
              </a:spcBef>
            </a:pPr>
            <a:r>
              <a:rPr sz="1800" spc="-5" dirty="0">
                <a:latin typeface="Calibri" panose="020F0502020204030204"/>
                <a:cs typeface="Calibri" panose="020F0502020204030204"/>
              </a:rPr>
              <a:t>IPCC</a:t>
            </a:r>
            <a:r>
              <a:rPr sz="1800" dirty="0">
                <a:latin typeface="幼圆" panose="02010509060101010101" charset="-122"/>
                <a:cs typeface="幼圆" panose="02010509060101010101" charset="-122"/>
              </a:rPr>
              <a:t>数据</a:t>
            </a:r>
            <a:endParaRPr sz="1800">
              <a:latin typeface="幼圆" panose="02010509060101010101" charset="-122"/>
              <a:cs typeface="幼圆" panose="02010509060101010101" charset="-122"/>
            </a:endParaRPr>
          </a:p>
        </p:txBody>
      </p:sp>
      <p:graphicFrame>
        <p:nvGraphicFramePr>
          <p:cNvPr id="8" name="object 8"/>
          <p:cNvGraphicFramePr>
            <a:graphicFrameLocks noGrp="1"/>
          </p:cNvGraphicFramePr>
          <p:nvPr/>
        </p:nvGraphicFramePr>
        <p:xfrm>
          <a:off x="6375400" y="3422650"/>
          <a:ext cx="3657600" cy="2012950"/>
        </p:xfrm>
        <a:graphic>
          <a:graphicData uri="http://schemas.openxmlformats.org/drawingml/2006/table">
            <a:tbl>
              <a:tblPr firstRow="1" bandRow="1">
                <a:tableStyleId>{2D5ABB26-0587-4C30-8999-92F81FD0307C}</a:tableStyleId>
              </a:tblPr>
              <a:tblGrid>
                <a:gridCol w="1388745"/>
                <a:gridCol w="1084580"/>
                <a:gridCol w="1184275"/>
              </a:tblGrid>
              <a:tr h="319405">
                <a:tc>
                  <a:txBody>
                    <a:bodyPr/>
                    <a:lstStyle/>
                    <a:p>
                      <a:pPr marL="83185">
                        <a:lnSpc>
                          <a:spcPct val="100000"/>
                        </a:lnSpc>
                        <a:spcBef>
                          <a:spcPts val="220"/>
                        </a:spcBef>
                      </a:pPr>
                      <a:r>
                        <a:rPr sz="1600" spc="-5" dirty="0">
                          <a:latin typeface="宋体" panose="02010600030101010101" pitchFamily="2" charset="-122"/>
                          <a:cs typeface="宋体" panose="02010600030101010101" pitchFamily="2" charset="-122"/>
                        </a:rPr>
                        <a:t>车辆燃料类型</a:t>
                      </a:r>
                      <a:endParaRPr sz="1600">
                        <a:latin typeface="宋体" panose="02010600030101010101" pitchFamily="2" charset="-122"/>
                        <a:cs typeface="宋体" panose="02010600030101010101" pitchFamily="2" charset="-122"/>
                      </a:endParaRPr>
                    </a:p>
                  </a:txBody>
                  <a:tcPr marL="0" marR="0" marT="27940" marB="0">
                    <a:lnL w="1270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FFFF99"/>
                    </a:solidFill>
                  </a:tcPr>
                </a:tc>
                <a:tc>
                  <a:txBody>
                    <a:bodyPr/>
                    <a:lstStyle/>
                    <a:p>
                      <a:pPr marL="635" algn="ctr">
                        <a:lnSpc>
                          <a:spcPct val="100000"/>
                        </a:lnSpc>
                        <a:spcBef>
                          <a:spcPts val="220"/>
                        </a:spcBef>
                      </a:pPr>
                      <a:r>
                        <a:rPr sz="1600" spc="-5" dirty="0">
                          <a:latin typeface="宋体" panose="02010600030101010101" pitchFamily="2" charset="-122"/>
                          <a:cs typeface="宋体" panose="02010600030101010101" pitchFamily="2" charset="-122"/>
                        </a:rPr>
                        <a:t>经济因数</a:t>
                      </a:r>
                      <a:endParaRPr sz="1600">
                        <a:latin typeface="宋体" panose="02010600030101010101" pitchFamily="2" charset="-122"/>
                        <a:cs typeface="宋体" panose="02010600030101010101" pitchFamily="2" charset="-122"/>
                      </a:endParaRPr>
                    </a:p>
                  </a:txBody>
                  <a:tcPr marL="0" marR="0" marT="27940" marB="0">
                    <a:lnL w="635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FFFF99"/>
                    </a:solidFill>
                  </a:tcPr>
                </a:tc>
                <a:tc>
                  <a:txBody>
                    <a:bodyPr/>
                    <a:lstStyle/>
                    <a:p>
                      <a:pPr marL="1270" algn="ctr">
                        <a:lnSpc>
                          <a:spcPct val="100000"/>
                        </a:lnSpc>
                        <a:spcBef>
                          <a:spcPts val="220"/>
                        </a:spcBef>
                      </a:pPr>
                      <a:r>
                        <a:rPr sz="1600" spc="-5" dirty="0">
                          <a:latin typeface="宋体" panose="02010600030101010101" pitchFamily="2" charset="-122"/>
                          <a:cs typeface="宋体" panose="02010600030101010101" pitchFamily="2" charset="-122"/>
                        </a:rPr>
                        <a:t>单位</a:t>
                      </a:r>
                      <a:endParaRPr sz="1600">
                        <a:latin typeface="宋体" panose="02010600030101010101" pitchFamily="2" charset="-122"/>
                        <a:cs typeface="宋体" panose="02010600030101010101" pitchFamily="2" charset="-122"/>
                      </a:endParaRPr>
                    </a:p>
                  </a:txBody>
                  <a:tcPr marL="0" marR="0" marT="27940" marB="0">
                    <a:lnL w="635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FFFF99"/>
                    </a:solidFill>
                  </a:tcPr>
                </a:tc>
              </a:tr>
              <a:tr h="335915">
                <a:tc>
                  <a:txBody>
                    <a:bodyPr/>
                    <a:lstStyle/>
                    <a:p>
                      <a:pPr marL="635">
                        <a:lnSpc>
                          <a:spcPts val="1805"/>
                        </a:lnSpc>
                        <a:spcBef>
                          <a:spcPts val="720"/>
                        </a:spcBef>
                      </a:pPr>
                      <a:r>
                        <a:rPr sz="1600" spc="-5" dirty="0">
                          <a:latin typeface="宋体" panose="02010600030101010101" pitchFamily="2" charset="-122"/>
                          <a:cs typeface="宋体" panose="02010600030101010101" pitchFamily="2" charset="-122"/>
                        </a:rPr>
                        <a:t>动力汽油</a:t>
                      </a:r>
                      <a:endParaRPr sz="1600">
                        <a:latin typeface="宋体" panose="02010600030101010101" pitchFamily="2" charset="-122"/>
                        <a:cs typeface="宋体" panose="02010600030101010101" pitchFamily="2" charset="-122"/>
                      </a:endParaRPr>
                    </a:p>
                  </a:txBody>
                  <a:tcPr marL="0" marR="0" marT="9144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260"/>
                        </a:spcBef>
                      </a:pPr>
                      <a:r>
                        <a:rPr sz="1600" spc="-10" dirty="0">
                          <a:latin typeface="Calibri" panose="020F0502020204030204"/>
                          <a:cs typeface="Calibri" panose="020F0502020204030204"/>
                        </a:rPr>
                        <a:t>10</a:t>
                      </a:r>
                      <a:endParaRPr sz="1600">
                        <a:latin typeface="Calibri" panose="020F0502020204030204"/>
                        <a:cs typeface="Calibri" panose="020F0502020204030204"/>
                      </a:endParaRPr>
                    </a:p>
                  </a:txBody>
                  <a:tcPr marL="0" marR="0" marT="3302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270" algn="ctr">
                        <a:lnSpc>
                          <a:spcPct val="100000"/>
                        </a:lnSpc>
                        <a:spcBef>
                          <a:spcPts val="260"/>
                        </a:spcBef>
                      </a:pPr>
                      <a:r>
                        <a:rPr sz="1600" spc="-15" dirty="0">
                          <a:latin typeface="Calibri" panose="020F0502020204030204"/>
                          <a:cs typeface="Calibri" panose="020F0502020204030204"/>
                        </a:rPr>
                        <a:t>Km/L</a:t>
                      </a:r>
                      <a:endParaRPr sz="1600">
                        <a:latin typeface="Calibri" panose="020F0502020204030204"/>
                        <a:cs typeface="Calibri" panose="020F0502020204030204"/>
                      </a:endParaRPr>
                    </a:p>
                  </a:txBody>
                  <a:tcPr marL="0" marR="0" marT="3302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r>
              <a:tr h="335280">
                <a:tc>
                  <a:txBody>
                    <a:bodyPr/>
                    <a:lstStyle/>
                    <a:p>
                      <a:pPr marL="635">
                        <a:lnSpc>
                          <a:spcPts val="1805"/>
                        </a:lnSpc>
                        <a:spcBef>
                          <a:spcPts val="720"/>
                        </a:spcBef>
                      </a:pPr>
                      <a:r>
                        <a:rPr sz="1600" spc="-5" dirty="0">
                          <a:latin typeface="宋体" panose="02010600030101010101" pitchFamily="2" charset="-122"/>
                          <a:cs typeface="宋体" panose="02010600030101010101" pitchFamily="2" charset="-122"/>
                        </a:rPr>
                        <a:t>汽油</a:t>
                      </a:r>
                      <a:endParaRPr sz="1600">
                        <a:latin typeface="宋体" panose="02010600030101010101" pitchFamily="2" charset="-122"/>
                        <a:cs typeface="宋体" panose="02010600030101010101" pitchFamily="2" charset="-122"/>
                      </a:endParaRPr>
                    </a:p>
                  </a:txBody>
                  <a:tcPr marL="0" marR="0" marT="9144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ct val="100000"/>
                        </a:lnSpc>
                        <a:spcBef>
                          <a:spcPts val="260"/>
                        </a:spcBef>
                      </a:pPr>
                      <a:r>
                        <a:rPr sz="1600" dirty="0">
                          <a:latin typeface="Calibri" panose="020F0502020204030204"/>
                          <a:cs typeface="Calibri" panose="020F0502020204030204"/>
                        </a:rPr>
                        <a:t>9</a:t>
                      </a:r>
                      <a:endParaRPr sz="1600">
                        <a:latin typeface="Calibri" panose="020F0502020204030204"/>
                        <a:cs typeface="Calibri" panose="020F0502020204030204"/>
                      </a:endParaRPr>
                    </a:p>
                  </a:txBody>
                  <a:tcPr marL="0" marR="0" marT="3302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270" algn="ctr">
                        <a:lnSpc>
                          <a:spcPct val="100000"/>
                        </a:lnSpc>
                        <a:spcBef>
                          <a:spcPts val="260"/>
                        </a:spcBef>
                      </a:pPr>
                      <a:r>
                        <a:rPr sz="1600" spc="-15" dirty="0">
                          <a:latin typeface="Calibri" panose="020F0502020204030204"/>
                          <a:cs typeface="Calibri" panose="020F0502020204030204"/>
                        </a:rPr>
                        <a:t>Km/L</a:t>
                      </a:r>
                      <a:endParaRPr sz="1600">
                        <a:latin typeface="Calibri" panose="020F0502020204030204"/>
                        <a:cs typeface="Calibri" panose="020F0502020204030204"/>
                      </a:endParaRPr>
                    </a:p>
                  </a:txBody>
                  <a:tcPr marL="0" marR="0" marT="3302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r>
              <a:tr h="335280">
                <a:tc>
                  <a:txBody>
                    <a:bodyPr/>
                    <a:lstStyle/>
                    <a:p>
                      <a:pPr marL="635">
                        <a:lnSpc>
                          <a:spcPts val="1800"/>
                        </a:lnSpc>
                        <a:spcBef>
                          <a:spcPts val="720"/>
                        </a:spcBef>
                      </a:pPr>
                      <a:r>
                        <a:rPr sz="1600" spc="-5" dirty="0">
                          <a:latin typeface="宋体" panose="02010600030101010101" pitchFamily="2" charset="-122"/>
                          <a:cs typeface="宋体" panose="02010600030101010101" pitchFamily="2" charset="-122"/>
                        </a:rPr>
                        <a:t>柴油</a:t>
                      </a:r>
                      <a:endParaRPr sz="1600">
                        <a:latin typeface="宋体" panose="02010600030101010101" pitchFamily="2" charset="-122"/>
                        <a:cs typeface="宋体" panose="02010600030101010101" pitchFamily="2" charset="-122"/>
                      </a:endParaRPr>
                    </a:p>
                  </a:txBody>
                  <a:tcPr marL="0" marR="0" marT="9144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ct val="100000"/>
                        </a:lnSpc>
                        <a:spcBef>
                          <a:spcPts val="260"/>
                        </a:spcBef>
                      </a:pPr>
                      <a:r>
                        <a:rPr sz="1600" dirty="0">
                          <a:latin typeface="Calibri" panose="020F0502020204030204"/>
                          <a:cs typeface="Calibri" panose="020F0502020204030204"/>
                        </a:rPr>
                        <a:t>5</a:t>
                      </a:r>
                      <a:endParaRPr sz="1600">
                        <a:latin typeface="Calibri" panose="020F0502020204030204"/>
                        <a:cs typeface="Calibri" panose="020F0502020204030204"/>
                      </a:endParaRPr>
                    </a:p>
                  </a:txBody>
                  <a:tcPr marL="0" marR="0" marT="3302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270" algn="ctr">
                        <a:lnSpc>
                          <a:spcPct val="100000"/>
                        </a:lnSpc>
                        <a:spcBef>
                          <a:spcPts val="260"/>
                        </a:spcBef>
                      </a:pPr>
                      <a:r>
                        <a:rPr sz="1600" spc="-15" dirty="0">
                          <a:latin typeface="Calibri" panose="020F0502020204030204"/>
                          <a:cs typeface="Calibri" panose="020F0502020204030204"/>
                        </a:rPr>
                        <a:t>Km/L</a:t>
                      </a:r>
                      <a:endParaRPr sz="1600">
                        <a:latin typeface="Calibri" panose="020F0502020204030204"/>
                        <a:cs typeface="Calibri" panose="020F0502020204030204"/>
                      </a:endParaRPr>
                    </a:p>
                  </a:txBody>
                  <a:tcPr marL="0" marR="0" marT="3302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r>
              <a:tr h="335915">
                <a:tc>
                  <a:txBody>
                    <a:bodyPr/>
                    <a:lstStyle/>
                    <a:p>
                      <a:pPr marL="635">
                        <a:lnSpc>
                          <a:spcPts val="1800"/>
                        </a:lnSpc>
                        <a:spcBef>
                          <a:spcPts val="720"/>
                        </a:spcBef>
                      </a:pPr>
                      <a:r>
                        <a:rPr sz="1600" spc="-5" dirty="0">
                          <a:latin typeface="宋体" panose="02010600030101010101" pitchFamily="2" charset="-122"/>
                          <a:cs typeface="宋体" panose="02010600030101010101" pitchFamily="2" charset="-122"/>
                        </a:rPr>
                        <a:t>乙醇</a:t>
                      </a:r>
                      <a:endParaRPr sz="1600">
                        <a:latin typeface="宋体" panose="02010600030101010101" pitchFamily="2" charset="-122"/>
                        <a:cs typeface="宋体" panose="02010600030101010101" pitchFamily="2" charset="-122"/>
                      </a:endParaRPr>
                    </a:p>
                  </a:txBody>
                  <a:tcPr marL="0" marR="0" marT="9144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ct val="100000"/>
                        </a:lnSpc>
                        <a:spcBef>
                          <a:spcPts val="260"/>
                        </a:spcBef>
                      </a:pPr>
                      <a:r>
                        <a:rPr sz="1600" dirty="0">
                          <a:latin typeface="Calibri" panose="020F0502020204030204"/>
                          <a:cs typeface="Calibri" panose="020F0502020204030204"/>
                        </a:rPr>
                        <a:t>9</a:t>
                      </a:r>
                      <a:endParaRPr sz="1600">
                        <a:latin typeface="Calibri" panose="020F0502020204030204"/>
                        <a:cs typeface="Calibri" panose="020F0502020204030204"/>
                      </a:endParaRPr>
                    </a:p>
                  </a:txBody>
                  <a:tcPr marL="0" marR="0" marT="3302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270" algn="ctr">
                        <a:lnSpc>
                          <a:spcPct val="100000"/>
                        </a:lnSpc>
                        <a:spcBef>
                          <a:spcPts val="260"/>
                        </a:spcBef>
                      </a:pPr>
                      <a:r>
                        <a:rPr sz="1600" spc="-15" dirty="0">
                          <a:latin typeface="Calibri" panose="020F0502020204030204"/>
                          <a:cs typeface="Calibri" panose="020F0502020204030204"/>
                        </a:rPr>
                        <a:t>Km/L</a:t>
                      </a:r>
                      <a:endParaRPr sz="1600">
                        <a:latin typeface="Calibri" panose="020F0502020204030204"/>
                        <a:cs typeface="Calibri" panose="020F0502020204030204"/>
                      </a:endParaRPr>
                    </a:p>
                  </a:txBody>
                  <a:tcPr marL="0" marR="0" marT="3302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r>
              <a:tr h="351155">
                <a:tc>
                  <a:txBody>
                    <a:bodyPr/>
                    <a:lstStyle/>
                    <a:p>
                      <a:pPr marL="635">
                        <a:lnSpc>
                          <a:spcPts val="1800"/>
                        </a:lnSpc>
                        <a:spcBef>
                          <a:spcPts val="845"/>
                        </a:spcBef>
                      </a:pPr>
                      <a:r>
                        <a:rPr sz="1600" spc="-5" dirty="0">
                          <a:latin typeface="宋体" panose="02010600030101010101" pitchFamily="2" charset="-122"/>
                          <a:cs typeface="宋体" panose="02010600030101010101" pitchFamily="2" charset="-122"/>
                        </a:rPr>
                        <a:t>天然气</a:t>
                      </a:r>
                      <a:endParaRPr sz="1600">
                        <a:latin typeface="宋体" panose="02010600030101010101" pitchFamily="2" charset="-122"/>
                        <a:cs typeface="宋体" panose="02010600030101010101" pitchFamily="2" charset="-122"/>
                      </a:endParaRPr>
                    </a:p>
                  </a:txBody>
                  <a:tcPr marL="0" marR="0" marT="107314" marB="0">
                    <a:lnL w="12700">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tcPr>
                </a:tc>
                <a:tc>
                  <a:txBody>
                    <a:bodyPr/>
                    <a:lstStyle/>
                    <a:p>
                      <a:pPr marL="2540" algn="ctr">
                        <a:lnSpc>
                          <a:spcPct val="100000"/>
                        </a:lnSpc>
                        <a:spcBef>
                          <a:spcPts val="325"/>
                        </a:spcBef>
                      </a:pPr>
                      <a:r>
                        <a:rPr sz="1600" dirty="0">
                          <a:latin typeface="Calibri" panose="020F0502020204030204"/>
                          <a:cs typeface="Calibri" panose="020F0502020204030204"/>
                        </a:rPr>
                        <a:t>9</a:t>
                      </a:r>
                      <a:endParaRPr sz="1600">
                        <a:latin typeface="Calibri" panose="020F0502020204030204"/>
                        <a:cs typeface="Calibri" panose="020F0502020204030204"/>
                      </a:endParaRPr>
                    </a:p>
                  </a:txBody>
                  <a:tcPr marL="0" marR="0" marT="41275" marB="0">
                    <a:lnL w="6350">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tcPr>
                </a:tc>
                <a:tc>
                  <a:txBody>
                    <a:bodyPr/>
                    <a:lstStyle/>
                    <a:p>
                      <a:pPr marL="1270" algn="ctr">
                        <a:lnSpc>
                          <a:spcPct val="100000"/>
                        </a:lnSpc>
                        <a:spcBef>
                          <a:spcPts val="325"/>
                        </a:spcBef>
                      </a:pPr>
                      <a:r>
                        <a:rPr sz="1600" spc="-15" dirty="0">
                          <a:latin typeface="Calibri" panose="020F0502020204030204"/>
                          <a:cs typeface="Calibri" panose="020F0502020204030204"/>
                        </a:rPr>
                        <a:t>Km/L</a:t>
                      </a:r>
                      <a:endParaRPr sz="1600">
                        <a:latin typeface="Calibri" panose="020F0502020204030204"/>
                        <a:cs typeface="Calibri" panose="020F0502020204030204"/>
                      </a:endParaRPr>
                    </a:p>
                  </a:txBody>
                  <a:tcPr marL="0" marR="0" marT="41275" marB="0">
                    <a:lnL w="6350">
                      <a:solidFill>
                        <a:srgbClr val="000000"/>
                      </a:solidFill>
                      <a:prstDash val="solid"/>
                    </a:lnL>
                    <a:lnR w="12700">
                      <a:solidFill>
                        <a:srgbClr val="000000"/>
                      </a:solidFill>
                      <a:prstDash val="solid"/>
                    </a:lnR>
                    <a:lnT w="6350">
                      <a:solidFill>
                        <a:srgbClr val="000000"/>
                      </a:solidFill>
                      <a:prstDash val="solid"/>
                    </a:lnT>
                    <a:lnB w="12700">
                      <a:solidFill>
                        <a:srgbClr val="000000"/>
                      </a:solidFill>
                      <a:prstDash val="solid"/>
                    </a:lnB>
                  </a:tcPr>
                </a:tc>
              </a:tr>
            </a:tbl>
          </a:graphicData>
        </a:graphic>
      </p:graphicFrame>
      <p:sp>
        <p:nvSpPr>
          <p:cNvPr id="9" name="object 9"/>
          <p:cNvSpPr txBox="1"/>
          <p:nvPr/>
        </p:nvSpPr>
        <p:spPr>
          <a:xfrm>
            <a:off x="7104379" y="5668772"/>
            <a:ext cx="2842895" cy="443230"/>
          </a:xfrm>
          <a:prstGeom prst="rect">
            <a:avLst/>
          </a:prstGeom>
        </p:spPr>
        <p:txBody>
          <a:bodyPr vert="horz" wrap="square" lIns="0" tIns="12700" rIns="0" bIns="0" rtlCol="0">
            <a:spAutoFit/>
          </a:bodyPr>
          <a:lstStyle/>
          <a:p>
            <a:pPr marR="5080" algn="r">
              <a:lnSpc>
                <a:spcPct val="100000"/>
              </a:lnSpc>
              <a:spcBef>
                <a:spcPts val="100"/>
              </a:spcBef>
            </a:pPr>
            <a:r>
              <a:rPr sz="1400" dirty="0">
                <a:latin typeface="宋体" panose="02010600030101010101" pitchFamily="2" charset="-122"/>
                <a:cs typeface="宋体" panose="02010600030101010101" pitchFamily="2" charset="-122"/>
              </a:rPr>
              <a:t>排放系数数据来源</a:t>
            </a:r>
            <a:r>
              <a:rPr sz="1400" spc="-5" dirty="0">
                <a:latin typeface="Calibri" panose="020F0502020204030204"/>
                <a:cs typeface="Calibri" panose="020F0502020204030204"/>
              </a:rPr>
              <a:t>IPCC2006</a:t>
            </a:r>
            <a:r>
              <a:rPr sz="1400" spc="-35" dirty="0">
                <a:latin typeface="Calibri" panose="020F0502020204030204"/>
                <a:cs typeface="Calibri" panose="020F0502020204030204"/>
              </a:rPr>
              <a:t> </a:t>
            </a:r>
            <a:r>
              <a:rPr sz="1400" dirty="0">
                <a:latin typeface="宋体" panose="02010600030101010101" pitchFamily="2" charset="-122"/>
                <a:cs typeface="宋体" panose="02010600030101010101" pitchFamily="2" charset="-122"/>
              </a:rPr>
              <a:t>卷</a:t>
            </a:r>
            <a:r>
              <a:rPr sz="1400" dirty="0">
                <a:latin typeface="Calibri" panose="020F0502020204030204"/>
                <a:cs typeface="Calibri" panose="020F0502020204030204"/>
              </a:rPr>
              <a:t>2</a:t>
            </a:r>
            <a:r>
              <a:rPr sz="1400" spc="-20" dirty="0">
                <a:latin typeface="Calibri" panose="020F0502020204030204"/>
                <a:cs typeface="Calibri" panose="020F0502020204030204"/>
              </a:rPr>
              <a:t> </a:t>
            </a:r>
            <a:r>
              <a:rPr sz="1400" dirty="0">
                <a:latin typeface="宋体" panose="02010600030101010101" pitchFamily="2" charset="-122"/>
                <a:cs typeface="宋体" panose="02010600030101010101" pitchFamily="2" charset="-122"/>
              </a:rPr>
              <a:t>第三</a:t>
            </a:r>
            <a:endParaRPr sz="1400">
              <a:latin typeface="宋体" panose="02010600030101010101" pitchFamily="2" charset="-122"/>
              <a:cs typeface="宋体" panose="02010600030101010101" pitchFamily="2" charset="-122"/>
            </a:endParaRPr>
          </a:p>
          <a:p>
            <a:pPr marR="5080" algn="r">
              <a:lnSpc>
                <a:spcPct val="100000"/>
              </a:lnSpc>
            </a:pPr>
            <a:r>
              <a:rPr sz="1400" spc="5" dirty="0">
                <a:latin typeface="宋体" panose="02010600030101010101" pitchFamily="2" charset="-122"/>
                <a:cs typeface="宋体" panose="02010600030101010101" pitchFamily="2" charset="-122"/>
              </a:rPr>
              <a:t>章</a:t>
            </a:r>
            <a:r>
              <a:rPr sz="1400" spc="-475" dirty="0">
                <a:latin typeface="宋体" panose="02010600030101010101" pitchFamily="2" charset="-122"/>
                <a:cs typeface="宋体" panose="02010600030101010101" pitchFamily="2" charset="-122"/>
              </a:rPr>
              <a:t> </a:t>
            </a:r>
            <a:r>
              <a:rPr sz="1400" dirty="0">
                <a:latin typeface="宋体" panose="02010600030101010101" pitchFamily="2" charset="-122"/>
                <a:cs typeface="宋体" panose="02010600030101010101" pitchFamily="2" charset="-122"/>
              </a:rPr>
              <a:t>表</a:t>
            </a:r>
            <a:r>
              <a:rPr sz="1400" spc="5" dirty="0">
                <a:latin typeface="宋体" panose="02010600030101010101" pitchFamily="2" charset="-122"/>
                <a:cs typeface="宋体" panose="02010600030101010101" pitchFamily="2" charset="-122"/>
              </a:rPr>
              <a:t>格</a:t>
            </a:r>
            <a:r>
              <a:rPr sz="1400" spc="-5" dirty="0">
                <a:latin typeface="Calibri" panose="020F0502020204030204"/>
                <a:cs typeface="Calibri" panose="020F0502020204030204"/>
              </a:rPr>
              <a:t>3.2.2</a:t>
            </a:r>
            <a:r>
              <a:rPr sz="1400" dirty="0">
                <a:latin typeface="宋体" panose="02010600030101010101" pitchFamily="2" charset="-122"/>
                <a:cs typeface="宋体" panose="02010600030101010101" pitchFamily="2" charset="-122"/>
              </a:rPr>
              <a:t>的注解</a:t>
            </a:r>
            <a:endParaRPr sz="1400">
              <a:latin typeface="宋体" panose="02010600030101010101" pitchFamily="2" charset="-122"/>
              <a:cs typeface="宋体" panose="02010600030101010101" pitchFamily="2" charset="-122"/>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655313" y="838326"/>
            <a:ext cx="4881880"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GHG</a:t>
            </a:r>
            <a:r>
              <a:rPr spc="5" dirty="0"/>
              <a:t>量化</a:t>
            </a:r>
            <a:r>
              <a:rPr spc="-5" dirty="0"/>
              <a:t>模型的选</a:t>
            </a:r>
            <a:r>
              <a:rPr spc="-10" dirty="0"/>
              <a:t>择</a:t>
            </a:r>
            <a:r>
              <a:rPr spc="-5" dirty="0"/>
              <a:t>或开</a:t>
            </a:r>
            <a:r>
              <a:rPr spc="-10" dirty="0"/>
              <a:t>发</a:t>
            </a:r>
            <a:endParaRPr spc="-10" dirty="0"/>
          </a:p>
        </p:txBody>
      </p:sp>
      <p:sp>
        <p:nvSpPr>
          <p:cNvPr id="3" name="object 3"/>
          <p:cNvSpPr/>
          <p:nvPr/>
        </p:nvSpPr>
        <p:spPr>
          <a:xfrm>
            <a:off x="2072640" y="17129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072640" y="2098548"/>
            <a:ext cx="178308" cy="178308"/>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2072640" y="2749295"/>
            <a:ext cx="178308" cy="178308"/>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2529839" y="3101339"/>
            <a:ext cx="152400" cy="160020"/>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2529839" y="3430523"/>
            <a:ext cx="152400" cy="160020"/>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2529839" y="3759708"/>
            <a:ext cx="152400" cy="160019"/>
          </a:xfrm>
          <a:prstGeom prst="rect">
            <a:avLst/>
          </a:prstGeom>
          <a:blipFill>
            <a:blip r:embed="rId3" cstate="print"/>
            <a:stretch>
              <a:fillRect/>
            </a:stretch>
          </a:blipFill>
        </p:spPr>
        <p:txBody>
          <a:bodyPr wrap="square" lIns="0" tIns="0" rIns="0" bIns="0" rtlCol="0"/>
          <a:lstStyle/>
          <a:p/>
        </p:txBody>
      </p:sp>
      <p:sp>
        <p:nvSpPr>
          <p:cNvPr id="9" name="object 9"/>
          <p:cNvSpPr/>
          <p:nvPr/>
        </p:nvSpPr>
        <p:spPr>
          <a:xfrm>
            <a:off x="2529839" y="4088891"/>
            <a:ext cx="152400" cy="160019"/>
          </a:xfrm>
          <a:prstGeom prst="rect">
            <a:avLst/>
          </a:prstGeom>
          <a:blipFill>
            <a:blip r:embed="rId3" cstate="print"/>
            <a:stretch>
              <a:fillRect/>
            </a:stretch>
          </a:blipFill>
        </p:spPr>
        <p:txBody>
          <a:bodyPr wrap="square" lIns="0" tIns="0" rIns="0" bIns="0" rtlCol="0"/>
          <a:lstStyle/>
          <a:p/>
        </p:txBody>
      </p:sp>
      <p:sp>
        <p:nvSpPr>
          <p:cNvPr id="10" name="object 10"/>
          <p:cNvSpPr/>
          <p:nvPr/>
        </p:nvSpPr>
        <p:spPr>
          <a:xfrm>
            <a:off x="2529839" y="4418076"/>
            <a:ext cx="152400" cy="160019"/>
          </a:xfrm>
          <a:prstGeom prst="rect">
            <a:avLst/>
          </a:prstGeom>
          <a:blipFill>
            <a:blip r:embed="rId3" cstate="print"/>
            <a:stretch>
              <a:fillRect/>
            </a:stretch>
          </a:blipFill>
        </p:spPr>
        <p:txBody>
          <a:bodyPr wrap="square" lIns="0" tIns="0" rIns="0" bIns="0" rtlCol="0"/>
          <a:lstStyle/>
          <a:p/>
        </p:txBody>
      </p:sp>
      <p:sp>
        <p:nvSpPr>
          <p:cNvPr id="11" name="object 11"/>
          <p:cNvSpPr/>
          <p:nvPr/>
        </p:nvSpPr>
        <p:spPr>
          <a:xfrm>
            <a:off x="2529839" y="4747259"/>
            <a:ext cx="152400" cy="160019"/>
          </a:xfrm>
          <a:prstGeom prst="rect">
            <a:avLst/>
          </a:prstGeom>
          <a:blipFill>
            <a:blip r:embed="rId3" cstate="print"/>
            <a:stretch>
              <a:fillRect/>
            </a:stretch>
          </a:blipFill>
        </p:spPr>
        <p:txBody>
          <a:bodyPr wrap="square" lIns="0" tIns="0" rIns="0" bIns="0" rtlCol="0"/>
          <a:lstStyle/>
          <a:p/>
        </p:txBody>
      </p:sp>
      <p:sp>
        <p:nvSpPr>
          <p:cNvPr id="12" name="object 12"/>
          <p:cNvSpPr/>
          <p:nvPr/>
        </p:nvSpPr>
        <p:spPr>
          <a:xfrm>
            <a:off x="2529839" y="5076444"/>
            <a:ext cx="152400" cy="160019"/>
          </a:xfrm>
          <a:prstGeom prst="rect">
            <a:avLst/>
          </a:prstGeom>
          <a:blipFill>
            <a:blip r:embed="rId3" cstate="print"/>
            <a:stretch>
              <a:fillRect/>
            </a:stretch>
          </a:blipFill>
        </p:spPr>
        <p:txBody>
          <a:bodyPr wrap="square" lIns="0" tIns="0" rIns="0" bIns="0" rtlCol="0"/>
          <a:lstStyle/>
          <a:p/>
        </p:txBody>
      </p:sp>
      <p:sp>
        <p:nvSpPr>
          <p:cNvPr id="13" name="object 13"/>
          <p:cNvSpPr txBox="1"/>
          <p:nvPr/>
        </p:nvSpPr>
        <p:spPr>
          <a:xfrm>
            <a:off x="2405049" y="1808200"/>
            <a:ext cx="7693659" cy="3775710"/>
          </a:xfrm>
          <a:prstGeom prst="rect">
            <a:avLst/>
          </a:prstGeom>
        </p:spPr>
        <p:txBody>
          <a:bodyPr vert="horz" wrap="square" lIns="0" tIns="93345" rIns="0" bIns="0" rtlCol="0">
            <a:spAutoFit/>
          </a:bodyPr>
          <a:lstStyle/>
          <a:p>
            <a:pPr marL="12700">
              <a:lnSpc>
                <a:spcPct val="100000"/>
              </a:lnSpc>
              <a:spcBef>
                <a:spcPts val="735"/>
              </a:spcBef>
            </a:pPr>
            <a:r>
              <a:rPr sz="2000" b="1" spc="5" dirty="0">
                <a:latin typeface="幼圆" panose="02010509060101010101" charset="-122"/>
                <a:cs typeface="幼圆" panose="02010509060101010101" charset="-122"/>
              </a:rPr>
              <a:t>除了可以</a:t>
            </a:r>
            <a:r>
              <a:rPr sz="2000" b="1" spc="-5" dirty="0">
                <a:latin typeface="幼圆" panose="02010509060101010101" charset="-122"/>
                <a:cs typeface="幼圆" panose="02010509060101010101" charset="-122"/>
              </a:rPr>
              <a:t>测量</a:t>
            </a:r>
            <a:r>
              <a:rPr sz="2000" b="1" spc="5" dirty="0">
                <a:latin typeface="幼圆" panose="02010509060101010101" charset="-122"/>
                <a:cs typeface="幼圆" panose="02010509060101010101" charset="-122"/>
              </a:rPr>
              <a:t>排放和清</a:t>
            </a:r>
            <a:r>
              <a:rPr sz="2000" b="1" spc="-5" dirty="0">
                <a:latin typeface="幼圆" panose="02010509060101010101" charset="-122"/>
                <a:cs typeface="幼圆" panose="02010509060101010101" charset="-122"/>
              </a:rPr>
              <a:t>除外</a:t>
            </a:r>
            <a:r>
              <a:rPr sz="2000" b="1" spc="5" dirty="0">
                <a:latin typeface="幼圆" panose="02010509060101010101" charset="-122"/>
                <a:cs typeface="幼圆" panose="02010509060101010101" charset="-122"/>
              </a:rPr>
              <a:t>，组织应</a:t>
            </a:r>
            <a:r>
              <a:rPr sz="2000" b="1" spc="-5" dirty="0">
                <a:latin typeface="幼圆" panose="02010509060101010101" charset="-122"/>
                <a:cs typeface="幼圆" panose="02010509060101010101" charset="-122"/>
              </a:rPr>
              <a:t>选择</a:t>
            </a:r>
            <a:r>
              <a:rPr sz="2000" b="1" spc="5" dirty="0">
                <a:latin typeface="幼圆" panose="02010509060101010101" charset="-122"/>
                <a:cs typeface="幼圆" panose="02010509060101010101" charset="-122"/>
              </a:rPr>
              <a:t>或开发量</a:t>
            </a:r>
            <a:r>
              <a:rPr sz="2000" b="1" spc="-5" dirty="0">
                <a:latin typeface="幼圆" panose="02010509060101010101" charset="-122"/>
                <a:cs typeface="幼圆" panose="02010509060101010101" charset="-122"/>
              </a:rPr>
              <a:t>化方</a:t>
            </a:r>
            <a:r>
              <a:rPr sz="2000" b="1" spc="5" dirty="0">
                <a:latin typeface="幼圆" panose="02010509060101010101" charset="-122"/>
                <a:cs typeface="幼圆" panose="02010509060101010101" charset="-122"/>
              </a:rPr>
              <a:t>法的模型</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12700" marR="12065">
              <a:lnSpc>
                <a:spcPts val="2240"/>
              </a:lnSpc>
              <a:spcBef>
                <a:spcPts val="845"/>
              </a:spcBef>
            </a:pPr>
            <a:r>
              <a:rPr sz="2000" b="1" spc="5" dirty="0">
                <a:latin typeface="幼圆" panose="02010509060101010101" charset="-122"/>
                <a:cs typeface="幼圆" panose="02010509060101010101" charset="-122"/>
              </a:rPr>
              <a:t>模型是用</a:t>
            </a:r>
            <a:r>
              <a:rPr sz="2000" b="1" spc="-5" dirty="0">
                <a:latin typeface="幼圆" panose="02010509060101010101" charset="-122"/>
                <a:cs typeface="幼圆" panose="02010509060101010101" charset="-122"/>
              </a:rPr>
              <a:t>于量</a:t>
            </a:r>
            <a:r>
              <a:rPr sz="2000" b="1" spc="5" dirty="0">
                <a:latin typeface="幼圆" panose="02010509060101010101" charset="-122"/>
                <a:cs typeface="幼圆" panose="02010509060101010101" charset="-122"/>
              </a:rPr>
              <a:t>化的源数</a:t>
            </a:r>
            <a:r>
              <a:rPr sz="2000" b="1" spc="-5" dirty="0">
                <a:latin typeface="幼圆" panose="02010509060101010101" charset="-122"/>
                <a:cs typeface="幼圆" panose="02010509060101010101" charset="-122"/>
              </a:rPr>
              <a:t>据或</a:t>
            </a:r>
            <a:r>
              <a:rPr sz="2000" b="1" spc="5" dirty="0">
                <a:latin typeface="幼圆" panose="02010509060101010101" charset="-122"/>
                <a:cs typeface="幼圆" panose="02010509060101010101" charset="-122"/>
              </a:rPr>
              <a:t>汇数据如</a:t>
            </a:r>
            <a:r>
              <a:rPr sz="2000" b="1" spc="-5" dirty="0">
                <a:latin typeface="幼圆" panose="02010509060101010101" charset="-122"/>
                <a:cs typeface="幼圆" panose="02010509060101010101" charset="-122"/>
              </a:rPr>
              <a:t>何转</a:t>
            </a:r>
            <a:r>
              <a:rPr sz="2000" b="1" spc="5" dirty="0">
                <a:latin typeface="幼圆" panose="02010509060101010101" charset="-122"/>
                <a:cs typeface="幼圆" panose="02010509060101010101" charset="-122"/>
              </a:rPr>
              <a:t>换为排放</a:t>
            </a:r>
            <a:r>
              <a:rPr sz="2000" b="1" spc="-5" dirty="0">
                <a:latin typeface="幼圆" panose="02010509060101010101" charset="-122"/>
                <a:cs typeface="幼圆" panose="02010509060101010101" charset="-122"/>
              </a:rPr>
              <a:t>或清</a:t>
            </a:r>
            <a:r>
              <a:rPr sz="2000" b="1" spc="5" dirty="0">
                <a:latin typeface="幼圆" panose="02010509060101010101" charset="-122"/>
                <a:cs typeface="幼圆" panose="02010509060101010101" charset="-122"/>
              </a:rPr>
              <a:t>除的一种</a:t>
            </a:r>
            <a:r>
              <a:rPr sz="2000" b="1" spc="-5" dirty="0">
                <a:latin typeface="幼圆" panose="02010509060101010101" charset="-122"/>
                <a:cs typeface="幼圆" panose="02010509060101010101" charset="-122"/>
              </a:rPr>
              <a:t>表示 </a:t>
            </a:r>
            <a:r>
              <a:rPr sz="2000" b="1" spc="5" dirty="0">
                <a:latin typeface="幼圆" panose="02010509060101010101" charset="-122"/>
                <a:cs typeface="幼圆" panose="02010509060101010101" charset="-122"/>
              </a:rPr>
              <a:t>法，是对</a:t>
            </a:r>
            <a:r>
              <a:rPr sz="2000" b="1" spc="-5" dirty="0">
                <a:latin typeface="幼圆" panose="02010509060101010101" charset="-122"/>
                <a:cs typeface="幼圆" panose="02010509060101010101" charset="-122"/>
              </a:rPr>
              <a:t>基于</a:t>
            </a:r>
            <a:r>
              <a:rPr sz="2000" b="1" spc="5" dirty="0">
                <a:latin typeface="幼圆" panose="02010509060101010101" charset="-122"/>
                <a:cs typeface="幼圆" panose="02010509060101010101" charset="-122"/>
              </a:rPr>
              <a:t>假设和限</a:t>
            </a:r>
            <a:r>
              <a:rPr sz="2000" b="1" spc="-5" dirty="0">
                <a:latin typeface="幼圆" panose="02010509060101010101" charset="-122"/>
                <a:cs typeface="幼圆" panose="02010509060101010101" charset="-122"/>
              </a:rPr>
              <a:t>制条</a:t>
            </a:r>
            <a:r>
              <a:rPr sz="2000" b="1" spc="5" dirty="0">
                <a:latin typeface="幼圆" panose="02010509060101010101" charset="-122"/>
                <a:cs typeface="幼圆" panose="02010509060101010101" charset="-122"/>
              </a:rPr>
              <a:t>件的物理</a:t>
            </a:r>
            <a:r>
              <a:rPr sz="2000" b="1" spc="-5" dirty="0">
                <a:latin typeface="幼圆" panose="02010509060101010101" charset="-122"/>
                <a:cs typeface="幼圆" panose="02010509060101010101" charset="-122"/>
              </a:rPr>
              <a:t>过程</a:t>
            </a:r>
            <a:r>
              <a:rPr sz="2000" b="1" spc="5" dirty="0">
                <a:latin typeface="幼圆" panose="02010509060101010101" charset="-122"/>
                <a:cs typeface="幼圆" panose="02010509060101010101" charset="-122"/>
              </a:rPr>
              <a:t>的简化</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12700">
              <a:lnSpc>
                <a:spcPct val="100000"/>
              </a:lnSpc>
              <a:spcBef>
                <a:spcPts val="435"/>
              </a:spcBef>
            </a:pPr>
            <a:r>
              <a:rPr sz="2000" b="1" spc="15" dirty="0">
                <a:latin typeface="幼圆" panose="02010509060101010101" charset="-122"/>
                <a:cs typeface="幼圆" panose="02010509060101010101" charset="-122"/>
              </a:rPr>
              <a:t>组织</a:t>
            </a:r>
            <a:r>
              <a:rPr sz="2000" b="1" dirty="0">
                <a:latin typeface="幼圆" panose="02010509060101010101" charset="-122"/>
                <a:cs typeface="幼圆" panose="02010509060101010101" charset="-122"/>
              </a:rPr>
              <a:t>应考虑</a:t>
            </a:r>
            <a:r>
              <a:rPr sz="2000" b="1" spc="-5" dirty="0">
                <a:latin typeface="幼圆" panose="02010509060101010101" charset="-122"/>
                <a:cs typeface="幼圆" panose="02010509060101010101" charset="-122"/>
              </a:rPr>
              <a:t>以</a:t>
            </a:r>
            <a:r>
              <a:rPr sz="2000" b="1" dirty="0">
                <a:latin typeface="幼圆" panose="02010509060101010101" charset="-122"/>
                <a:cs typeface="幼圆" panose="02010509060101010101" charset="-122"/>
              </a:rPr>
              <a:t>下模</a:t>
            </a:r>
            <a:r>
              <a:rPr sz="2000" b="1" spc="-5" dirty="0">
                <a:latin typeface="幼圆" panose="02010509060101010101" charset="-122"/>
                <a:cs typeface="幼圆" panose="02010509060101010101" charset="-122"/>
              </a:rPr>
              <a:t>型</a:t>
            </a:r>
            <a:r>
              <a:rPr sz="2000" b="1" dirty="0">
                <a:latin typeface="幼圆" panose="02010509060101010101" charset="-122"/>
                <a:cs typeface="幼圆" panose="02010509060101010101" charset="-122"/>
              </a:rPr>
              <a:t>特征，</a:t>
            </a:r>
            <a:r>
              <a:rPr sz="2000" b="1" spc="-5" dirty="0">
                <a:latin typeface="幼圆" panose="02010509060101010101" charset="-122"/>
                <a:cs typeface="幼圆" panose="02010509060101010101" charset="-122"/>
              </a:rPr>
              <a:t>说</a:t>
            </a:r>
            <a:r>
              <a:rPr sz="2000" b="1" dirty="0">
                <a:latin typeface="幼圆" panose="02010509060101010101" charset="-122"/>
                <a:cs typeface="幼圆" panose="02010509060101010101" charset="-122"/>
              </a:rPr>
              <a:t>明模</a:t>
            </a:r>
            <a:r>
              <a:rPr sz="2000" b="1" spc="-5" dirty="0">
                <a:latin typeface="幼圆" panose="02010509060101010101" charset="-122"/>
                <a:cs typeface="幼圆" panose="02010509060101010101" charset="-122"/>
              </a:rPr>
              <a:t>型</a:t>
            </a:r>
            <a:r>
              <a:rPr sz="2000" b="1" dirty="0">
                <a:latin typeface="幼圆" panose="02010509060101010101" charset="-122"/>
                <a:cs typeface="幼圆" panose="02010509060101010101" charset="-122"/>
              </a:rPr>
              <a:t>选择</a:t>
            </a:r>
            <a:r>
              <a:rPr sz="2000" b="1" spc="-5" dirty="0">
                <a:latin typeface="幼圆" panose="02010509060101010101" charset="-122"/>
                <a:cs typeface="幼圆" panose="02010509060101010101" charset="-122"/>
              </a:rPr>
              <a:t>或</a:t>
            </a:r>
            <a:r>
              <a:rPr sz="2000" b="1" dirty="0">
                <a:latin typeface="幼圆" panose="02010509060101010101" charset="-122"/>
                <a:cs typeface="幼圆" panose="02010509060101010101" charset="-122"/>
              </a:rPr>
              <a:t>开发的</a:t>
            </a:r>
            <a:r>
              <a:rPr sz="2000" b="1" spc="-5" dirty="0">
                <a:latin typeface="幼圆" panose="02010509060101010101" charset="-122"/>
                <a:cs typeface="幼圆" panose="02010509060101010101" charset="-122"/>
              </a:rPr>
              <a:t>理</a:t>
            </a:r>
            <a:r>
              <a:rPr sz="2000" b="1" dirty="0">
                <a:latin typeface="幼圆" panose="02010509060101010101" charset="-122"/>
                <a:cs typeface="幼圆" panose="02010509060101010101" charset="-122"/>
              </a:rPr>
              <a:t>由并</a:t>
            </a:r>
            <a:r>
              <a:rPr sz="2000" b="1" spc="-5" dirty="0">
                <a:latin typeface="幼圆" panose="02010509060101010101" charset="-122"/>
                <a:cs typeface="幼圆" panose="02010509060101010101" charset="-122"/>
              </a:rPr>
              <a:t>形</a:t>
            </a:r>
            <a:r>
              <a:rPr sz="2000" b="1" dirty="0">
                <a:latin typeface="幼圆" panose="02010509060101010101" charset="-122"/>
                <a:cs typeface="幼圆" panose="02010509060101010101" charset="-122"/>
              </a:rPr>
              <a:t>成文件</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644525" indent="-231775">
              <a:lnSpc>
                <a:spcPct val="100000"/>
              </a:lnSpc>
              <a:spcBef>
                <a:spcPts val="440"/>
              </a:spcBef>
              <a:buFont typeface="Calibri" panose="020F0502020204030204"/>
              <a:buAutoNum type="alphaLcParenR"/>
              <a:tabLst>
                <a:tab pos="645160" algn="l"/>
              </a:tabLst>
            </a:pPr>
            <a:r>
              <a:rPr sz="1800" dirty="0">
                <a:latin typeface="幼圆" panose="02010509060101010101" charset="-122"/>
                <a:cs typeface="幼圆" panose="02010509060101010101" charset="-122"/>
              </a:rPr>
              <a:t>模型如何准确表示排放和清除；</a:t>
            </a:r>
            <a:endParaRPr sz="1800">
              <a:latin typeface="幼圆" panose="02010509060101010101" charset="-122"/>
              <a:cs typeface="幼圆" panose="02010509060101010101" charset="-122"/>
            </a:endParaRPr>
          </a:p>
          <a:p>
            <a:pPr marL="655320" indent="-242570">
              <a:lnSpc>
                <a:spcPct val="100000"/>
              </a:lnSpc>
              <a:spcBef>
                <a:spcPts val="435"/>
              </a:spcBef>
              <a:buFont typeface="Calibri" panose="020F0502020204030204"/>
              <a:buAutoNum type="alphaLcParenR"/>
              <a:tabLst>
                <a:tab pos="655955" algn="l"/>
              </a:tabLst>
            </a:pPr>
            <a:r>
              <a:rPr sz="1800" dirty="0">
                <a:latin typeface="幼圆" panose="02010509060101010101" charset="-122"/>
                <a:cs typeface="幼圆" panose="02010509060101010101" charset="-122"/>
              </a:rPr>
              <a:t>模型的应用限制条件；</a:t>
            </a:r>
            <a:endParaRPr sz="1800">
              <a:latin typeface="幼圆" panose="02010509060101010101" charset="-122"/>
              <a:cs typeface="幼圆" panose="02010509060101010101" charset="-122"/>
            </a:endParaRPr>
          </a:p>
          <a:p>
            <a:pPr marL="583565" indent="-170815">
              <a:lnSpc>
                <a:spcPct val="100000"/>
              </a:lnSpc>
              <a:spcBef>
                <a:spcPts val="430"/>
              </a:spcBef>
              <a:buFont typeface="Calibri" panose="020F0502020204030204"/>
              <a:buAutoNum type="alphaLcParenR"/>
              <a:tabLst>
                <a:tab pos="584200" algn="l"/>
              </a:tabLst>
            </a:pPr>
            <a:r>
              <a:rPr sz="1800" dirty="0">
                <a:latin typeface="幼圆" panose="02010509060101010101" charset="-122"/>
                <a:cs typeface="幼圆" panose="02010509060101010101" charset="-122"/>
              </a:rPr>
              <a:t>模型的不确定性和严谨性；</a:t>
            </a:r>
            <a:endParaRPr sz="1800">
              <a:latin typeface="幼圆" panose="02010509060101010101" charset="-122"/>
              <a:cs typeface="幼圆" panose="02010509060101010101" charset="-122"/>
            </a:endParaRPr>
          </a:p>
          <a:p>
            <a:pPr marL="655320" indent="-242570">
              <a:lnSpc>
                <a:spcPct val="100000"/>
              </a:lnSpc>
              <a:spcBef>
                <a:spcPts val="430"/>
              </a:spcBef>
              <a:buFont typeface="Calibri" panose="020F0502020204030204"/>
              <a:buAutoNum type="alphaLcParenR"/>
              <a:tabLst>
                <a:tab pos="655955" algn="l"/>
              </a:tabLst>
            </a:pPr>
            <a:r>
              <a:rPr sz="1800" spc="-5" dirty="0">
                <a:latin typeface="幼圆" panose="02010509060101010101" charset="-122"/>
                <a:cs typeface="幼圆" panose="02010509060101010101" charset="-122"/>
              </a:rPr>
              <a:t>结果的可再现性；</a:t>
            </a:r>
            <a:endParaRPr sz="1800">
              <a:latin typeface="幼圆" panose="02010509060101010101" charset="-122"/>
              <a:cs typeface="幼圆" panose="02010509060101010101" charset="-122"/>
            </a:endParaRPr>
          </a:p>
          <a:p>
            <a:pPr marL="649605" indent="-236855">
              <a:lnSpc>
                <a:spcPct val="100000"/>
              </a:lnSpc>
              <a:spcBef>
                <a:spcPts val="435"/>
              </a:spcBef>
              <a:buFont typeface="Calibri" panose="020F0502020204030204"/>
              <a:buAutoNum type="alphaLcParenR"/>
              <a:tabLst>
                <a:tab pos="650240" algn="l"/>
              </a:tabLst>
            </a:pPr>
            <a:r>
              <a:rPr sz="1800" dirty="0">
                <a:latin typeface="幼圆" panose="02010509060101010101" charset="-122"/>
                <a:cs typeface="幼圆" panose="02010509060101010101" charset="-122"/>
              </a:rPr>
              <a:t>模型的可接受性；</a:t>
            </a:r>
            <a:endParaRPr sz="1800">
              <a:latin typeface="幼圆" panose="02010509060101010101" charset="-122"/>
              <a:cs typeface="幼圆" panose="02010509060101010101" charset="-122"/>
            </a:endParaRPr>
          </a:p>
          <a:p>
            <a:pPr marL="583565" indent="-170815">
              <a:lnSpc>
                <a:spcPct val="100000"/>
              </a:lnSpc>
              <a:spcBef>
                <a:spcPts val="435"/>
              </a:spcBef>
              <a:buFont typeface="Calibri" panose="020F0502020204030204"/>
              <a:buAutoNum type="alphaLcParenR"/>
              <a:tabLst>
                <a:tab pos="584200" algn="l"/>
              </a:tabLst>
            </a:pPr>
            <a:r>
              <a:rPr sz="1800" dirty="0">
                <a:latin typeface="幼圆" panose="02010509060101010101" charset="-122"/>
                <a:cs typeface="幼圆" panose="02010509060101010101" charset="-122"/>
              </a:rPr>
              <a:t>模型的来源和公认程度；</a:t>
            </a:r>
            <a:endParaRPr sz="1800">
              <a:latin typeface="幼圆" panose="02010509060101010101" charset="-122"/>
              <a:cs typeface="幼圆" panose="02010509060101010101" charset="-122"/>
            </a:endParaRPr>
          </a:p>
          <a:p>
            <a:pPr marL="643255" indent="-230505">
              <a:lnSpc>
                <a:spcPct val="100000"/>
              </a:lnSpc>
              <a:spcBef>
                <a:spcPts val="430"/>
              </a:spcBef>
              <a:buFont typeface="Calibri" panose="020F0502020204030204"/>
              <a:buAutoNum type="alphaLcParenR"/>
              <a:tabLst>
                <a:tab pos="643890" algn="l"/>
              </a:tabLst>
            </a:pPr>
            <a:r>
              <a:rPr sz="1800" dirty="0">
                <a:latin typeface="幼圆" panose="02010509060101010101" charset="-122"/>
                <a:cs typeface="幼圆" panose="02010509060101010101" charset="-122"/>
              </a:rPr>
              <a:t>与预期用途的一致性。</a:t>
            </a:r>
            <a:endParaRPr sz="1800">
              <a:latin typeface="幼圆" panose="02010509060101010101" charset="-122"/>
              <a:cs typeface="幼圆" panose="02010509060101010101" charset="-122"/>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657727" y="990726"/>
            <a:ext cx="4678680" cy="505460"/>
          </a:xfrm>
          <a:prstGeom prst="rect">
            <a:avLst/>
          </a:prstGeom>
        </p:spPr>
        <p:txBody>
          <a:bodyPr vert="horz" wrap="square" lIns="0" tIns="13335" rIns="0" bIns="0" rtlCol="0">
            <a:spAutoFit/>
          </a:bodyPr>
          <a:lstStyle/>
          <a:p>
            <a:pPr marL="12700">
              <a:lnSpc>
                <a:spcPct val="100000"/>
              </a:lnSpc>
              <a:spcBef>
                <a:spcPts val="105"/>
              </a:spcBef>
            </a:pPr>
            <a:r>
              <a:rPr dirty="0">
                <a:latin typeface="Calibri" panose="020F0502020204030204"/>
                <a:cs typeface="Calibri" panose="020F0502020204030204"/>
              </a:rPr>
              <a:t>6.3</a:t>
            </a:r>
            <a:r>
              <a:rPr spc="-60" dirty="0">
                <a:latin typeface="Calibri" panose="020F0502020204030204"/>
                <a:cs typeface="Calibri" panose="020F0502020204030204"/>
              </a:rPr>
              <a:t> </a:t>
            </a:r>
            <a:r>
              <a:rPr spc="-10" dirty="0">
                <a:latin typeface="Calibri" panose="020F0502020204030204"/>
                <a:cs typeface="Calibri" panose="020F0502020204030204"/>
              </a:rPr>
              <a:t>GHG</a:t>
            </a:r>
            <a:r>
              <a:rPr spc="10" dirty="0"/>
              <a:t>排放</a:t>
            </a:r>
            <a:r>
              <a:rPr spc="-5" dirty="0"/>
              <a:t>和清除的</a:t>
            </a:r>
            <a:r>
              <a:rPr spc="-10" dirty="0"/>
              <a:t>计算</a:t>
            </a:r>
            <a:endParaRPr spc="-10" dirty="0"/>
          </a:p>
        </p:txBody>
      </p:sp>
      <p:sp>
        <p:nvSpPr>
          <p:cNvPr id="3" name="object 3"/>
          <p:cNvSpPr/>
          <p:nvPr/>
        </p:nvSpPr>
        <p:spPr>
          <a:xfrm>
            <a:off x="1974850" y="21320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1974850" y="2497835"/>
            <a:ext cx="178308" cy="178308"/>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1974850" y="2863595"/>
            <a:ext cx="178308" cy="178308"/>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1974850" y="3229355"/>
            <a:ext cx="178308" cy="178308"/>
          </a:xfrm>
          <a:prstGeom prst="rect">
            <a:avLst/>
          </a:prstGeom>
          <a:blipFill>
            <a:blip r:embed="rId2" cstate="print"/>
            <a:stretch>
              <a:fillRect/>
            </a:stretch>
          </a:blipFill>
        </p:spPr>
        <p:txBody>
          <a:bodyPr wrap="square" lIns="0" tIns="0" rIns="0" bIns="0" rtlCol="0"/>
          <a:lstStyle/>
          <a:p/>
        </p:txBody>
      </p:sp>
      <p:sp>
        <p:nvSpPr>
          <p:cNvPr id="7" name="object 7"/>
          <p:cNvSpPr/>
          <p:nvPr/>
        </p:nvSpPr>
        <p:spPr>
          <a:xfrm>
            <a:off x="2432049" y="3886200"/>
            <a:ext cx="152400" cy="160019"/>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1974850" y="4229100"/>
            <a:ext cx="178308" cy="178307"/>
          </a:xfrm>
          <a:prstGeom prst="rect">
            <a:avLst/>
          </a:prstGeom>
          <a:blipFill>
            <a:blip r:embed="rId2" cstate="print"/>
            <a:stretch>
              <a:fillRect/>
            </a:stretch>
          </a:blipFill>
        </p:spPr>
        <p:txBody>
          <a:bodyPr wrap="square" lIns="0" tIns="0" rIns="0" bIns="0" rtlCol="0"/>
          <a:lstStyle/>
          <a:p/>
        </p:txBody>
      </p:sp>
      <p:sp>
        <p:nvSpPr>
          <p:cNvPr id="9" name="object 9"/>
          <p:cNvSpPr/>
          <p:nvPr/>
        </p:nvSpPr>
        <p:spPr>
          <a:xfrm>
            <a:off x="1974850" y="4594859"/>
            <a:ext cx="178308" cy="178307"/>
          </a:xfrm>
          <a:prstGeom prst="rect">
            <a:avLst/>
          </a:prstGeom>
          <a:blipFill>
            <a:blip r:embed="rId2" cstate="print"/>
            <a:stretch>
              <a:fillRect/>
            </a:stretch>
          </a:blipFill>
        </p:spPr>
        <p:txBody>
          <a:bodyPr wrap="square" lIns="0" tIns="0" rIns="0" bIns="0" rtlCol="0"/>
          <a:lstStyle/>
          <a:p/>
        </p:txBody>
      </p:sp>
      <p:sp>
        <p:nvSpPr>
          <p:cNvPr id="10" name="object 10"/>
          <p:cNvSpPr txBox="1"/>
          <p:nvPr/>
        </p:nvSpPr>
        <p:spPr>
          <a:xfrm>
            <a:off x="2305354" y="1980412"/>
            <a:ext cx="7689850" cy="3176905"/>
          </a:xfrm>
          <a:prstGeom prst="rect">
            <a:avLst/>
          </a:prstGeom>
        </p:spPr>
        <p:txBody>
          <a:bodyPr vert="horz" wrap="square" lIns="0" tIns="12700" rIns="0" bIns="0" rtlCol="0">
            <a:spAutoFit/>
          </a:bodyPr>
          <a:lstStyle/>
          <a:p>
            <a:pPr marL="12700" marR="718185">
              <a:lnSpc>
                <a:spcPct val="120000"/>
              </a:lnSpc>
              <a:spcBef>
                <a:spcPts val="100"/>
              </a:spcBef>
            </a:pPr>
            <a:r>
              <a:rPr sz="2000" b="1" spc="15" dirty="0">
                <a:latin typeface="幼圆" panose="02010509060101010101" charset="-122"/>
                <a:cs typeface="幼圆" panose="02010509060101010101" charset="-122"/>
              </a:rPr>
              <a:t>组织</a:t>
            </a:r>
            <a:r>
              <a:rPr sz="2000" b="1" spc="5" dirty="0">
                <a:latin typeface="幼圆" panose="02010509060101010101" charset="-122"/>
                <a:cs typeface="幼圆" panose="02010509060101010101" charset="-122"/>
              </a:rPr>
              <a:t>应根据</a:t>
            </a:r>
            <a:r>
              <a:rPr sz="2000" b="1" spc="-5" dirty="0">
                <a:latin typeface="幼圆" panose="02010509060101010101" charset="-122"/>
                <a:cs typeface="幼圆" panose="02010509060101010101" charset="-122"/>
              </a:rPr>
              <a:t>所</a:t>
            </a:r>
            <a:r>
              <a:rPr sz="2000" b="1" spc="5" dirty="0">
                <a:latin typeface="幼圆" panose="02010509060101010101" charset="-122"/>
                <a:cs typeface="幼圆" panose="02010509060101010101" charset="-122"/>
              </a:rPr>
              <a:t>选择</a:t>
            </a:r>
            <a:r>
              <a:rPr sz="2000" b="1" spc="-5" dirty="0">
                <a:latin typeface="幼圆" panose="02010509060101010101" charset="-122"/>
                <a:cs typeface="幼圆" panose="02010509060101010101" charset="-122"/>
              </a:rPr>
              <a:t>的</a:t>
            </a:r>
            <a:r>
              <a:rPr sz="2000" b="1" spc="5" dirty="0">
                <a:latin typeface="幼圆" panose="02010509060101010101" charset="-122"/>
                <a:cs typeface="幼圆" panose="02010509060101010101" charset="-122"/>
              </a:rPr>
              <a:t>量化方</a:t>
            </a:r>
            <a:r>
              <a:rPr sz="2000" b="1" spc="-5" dirty="0">
                <a:latin typeface="幼圆" panose="02010509060101010101" charset="-122"/>
                <a:cs typeface="幼圆" panose="02010509060101010101" charset="-122"/>
              </a:rPr>
              <a:t>法</a:t>
            </a:r>
            <a:r>
              <a:rPr sz="2000" b="1" spc="5" dirty="0">
                <a:latin typeface="幼圆" panose="02010509060101010101" charset="-122"/>
                <a:cs typeface="幼圆" panose="02010509060101010101" charset="-122"/>
              </a:rPr>
              <a:t>计</a:t>
            </a:r>
            <a:r>
              <a:rPr sz="2000" b="1" spc="30" dirty="0">
                <a:latin typeface="幼圆" panose="02010509060101010101" charset="-122"/>
                <a:cs typeface="幼圆" panose="02010509060101010101" charset="-122"/>
              </a:rPr>
              <a:t>算</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排放</a:t>
            </a:r>
            <a:r>
              <a:rPr sz="2000" b="1" spc="-5" dirty="0">
                <a:latin typeface="幼圆" panose="02010509060101010101" charset="-122"/>
                <a:cs typeface="幼圆" panose="02010509060101010101" charset="-122"/>
              </a:rPr>
              <a:t>和</a:t>
            </a:r>
            <a:r>
              <a:rPr sz="2000" b="1" spc="5" dirty="0">
                <a:latin typeface="幼圆" panose="02010509060101010101" charset="-122"/>
                <a:cs typeface="幼圆" panose="02010509060101010101" charset="-122"/>
              </a:rPr>
              <a:t>清除（见</a:t>
            </a:r>
            <a:r>
              <a:rPr sz="2000" b="1" dirty="0">
                <a:latin typeface="Calibri" panose="020F0502020204030204"/>
                <a:cs typeface="Calibri" panose="020F0502020204030204"/>
              </a:rPr>
              <a:t>6.2</a:t>
            </a:r>
            <a:r>
              <a:rPr sz="2000" b="1" spc="5" dirty="0">
                <a:latin typeface="幼圆" panose="02010509060101010101" charset="-122"/>
                <a:cs typeface="幼圆" panose="02010509060101010101" charset="-122"/>
              </a:rPr>
              <a:t>）。 </a:t>
            </a:r>
            <a:r>
              <a:rPr sz="2000" b="1" spc="15" dirty="0">
                <a:latin typeface="幼圆" panose="02010509060101010101" charset="-122"/>
                <a:cs typeface="幼圆" panose="02010509060101010101" charset="-122"/>
              </a:rPr>
              <a:t>应报</a:t>
            </a:r>
            <a:r>
              <a:rPr sz="2000" b="1" spc="5" dirty="0">
                <a:latin typeface="幼圆" panose="02010509060101010101" charset="-122"/>
                <a:cs typeface="幼圆" panose="02010509060101010101" charset="-122"/>
              </a:rPr>
              <a:t>告用于</a:t>
            </a:r>
            <a:r>
              <a:rPr sz="2000" b="1" spc="-5" dirty="0">
                <a:latin typeface="幼圆" panose="02010509060101010101" charset="-122"/>
                <a:cs typeface="幼圆" panose="02010509060101010101" charset="-122"/>
              </a:rPr>
              <a:t>计</a:t>
            </a:r>
            <a:r>
              <a:rPr sz="2000" b="1" spc="15" dirty="0">
                <a:latin typeface="幼圆" panose="02010509060101010101" charset="-122"/>
                <a:cs typeface="幼圆" panose="02010509060101010101" charset="-122"/>
              </a:rPr>
              <a:t>算</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排放和清</a:t>
            </a:r>
            <a:r>
              <a:rPr sz="2000" b="1" spc="-5" dirty="0">
                <a:latin typeface="幼圆" panose="02010509060101010101" charset="-122"/>
                <a:cs typeface="幼圆" panose="02010509060101010101" charset="-122"/>
              </a:rPr>
              <a:t>除</a:t>
            </a:r>
            <a:r>
              <a:rPr sz="2000" b="1" spc="5" dirty="0">
                <a:latin typeface="幼圆" panose="02010509060101010101" charset="-122"/>
                <a:cs typeface="幼圆" panose="02010509060101010101" charset="-122"/>
              </a:rPr>
              <a:t>的覆</a:t>
            </a:r>
            <a:r>
              <a:rPr sz="2000" b="1" spc="-5" dirty="0">
                <a:latin typeface="幼圆" panose="02010509060101010101" charset="-122"/>
                <a:cs typeface="幼圆" panose="02010509060101010101" charset="-122"/>
              </a:rPr>
              <a:t>盖</a:t>
            </a:r>
            <a:r>
              <a:rPr sz="2000" b="1" spc="5" dirty="0">
                <a:latin typeface="幼圆" panose="02010509060101010101" charset="-122"/>
                <a:cs typeface="幼圆" panose="02010509060101010101" charset="-122"/>
              </a:rPr>
              <a:t>时间</a:t>
            </a:r>
            <a:r>
              <a:rPr sz="2000" b="1" spc="-5" dirty="0">
                <a:latin typeface="幼圆" panose="02010509060101010101" charset="-122"/>
                <a:cs typeface="幼圆" panose="02010509060101010101" charset="-122"/>
              </a:rPr>
              <a:t>区</a:t>
            </a:r>
            <a:r>
              <a:rPr sz="2000" b="1" spc="5" dirty="0">
                <a:latin typeface="幼圆" panose="02010509060101010101" charset="-122"/>
                <a:cs typeface="幼圆" panose="02010509060101010101" charset="-122"/>
              </a:rPr>
              <a:t>间</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12700" marR="5080" algn="just">
              <a:lnSpc>
                <a:spcPct val="110000"/>
              </a:lnSpc>
              <a:spcBef>
                <a:spcPts val="240"/>
              </a:spcBef>
            </a:pPr>
            <a:r>
              <a:rPr sz="2000" b="1" spc="15" dirty="0">
                <a:latin typeface="幼圆" panose="02010509060101010101" charset="-122"/>
                <a:cs typeface="幼圆" panose="02010509060101010101" charset="-122"/>
              </a:rPr>
              <a:t>组织</a:t>
            </a:r>
            <a:r>
              <a:rPr sz="2000" b="1" spc="5" dirty="0">
                <a:latin typeface="幼圆" panose="02010509060101010101" charset="-122"/>
                <a:cs typeface="幼圆" panose="02010509060101010101" charset="-122"/>
              </a:rPr>
              <a:t>应使用</a:t>
            </a:r>
            <a:r>
              <a:rPr sz="2000" b="1" spc="-5" dirty="0">
                <a:latin typeface="幼圆" panose="02010509060101010101" charset="-122"/>
                <a:cs typeface="幼圆" panose="02010509060101010101" charset="-122"/>
              </a:rPr>
              <a:t>相</a:t>
            </a:r>
            <a:r>
              <a:rPr sz="2000" b="1" spc="15" dirty="0">
                <a:latin typeface="幼圆" panose="02010509060101010101" charset="-122"/>
                <a:cs typeface="幼圆" panose="02010509060101010101" charset="-122"/>
              </a:rPr>
              <a:t>关</a:t>
            </a:r>
            <a:r>
              <a:rPr sz="2000" b="1" spc="-5" dirty="0">
                <a:latin typeface="Calibri" panose="020F0502020204030204"/>
                <a:cs typeface="Calibri" panose="020F0502020204030204"/>
              </a:rPr>
              <a:t>GWP</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将</a:t>
            </a:r>
            <a:r>
              <a:rPr sz="2000" b="1" spc="-5" dirty="0">
                <a:latin typeface="幼圆" panose="02010509060101010101" charset="-122"/>
                <a:cs typeface="幼圆" panose="02010509060101010101" charset="-122"/>
              </a:rPr>
              <a:t>每</a:t>
            </a:r>
            <a:r>
              <a:rPr sz="2000" b="1" spc="10" dirty="0">
                <a:latin typeface="幼圆" panose="02010509060101010101" charset="-122"/>
                <a:cs typeface="幼圆" panose="02010509060101010101" charset="-122"/>
              </a:rPr>
              <a:t>类</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的数量转</a:t>
            </a:r>
            <a:r>
              <a:rPr sz="2000" b="1" spc="-5" dirty="0">
                <a:latin typeface="幼圆" panose="02010509060101010101" charset="-122"/>
                <a:cs typeface="幼圆" panose="02010509060101010101" charset="-122"/>
              </a:rPr>
              <a:t>换</a:t>
            </a:r>
            <a:r>
              <a:rPr sz="2000" b="1" spc="5" dirty="0">
                <a:latin typeface="幼圆" panose="02010509060101010101" charset="-122"/>
                <a:cs typeface="幼圆" panose="02010509060101010101" charset="-122"/>
              </a:rPr>
              <a:t>为二</a:t>
            </a:r>
            <a:r>
              <a:rPr sz="2000" b="1" spc="-5" dirty="0">
                <a:latin typeface="幼圆" panose="02010509060101010101" charset="-122"/>
                <a:cs typeface="幼圆" panose="02010509060101010101" charset="-122"/>
              </a:rPr>
              <a:t>氧</a:t>
            </a:r>
            <a:r>
              <a:rPr sz="2000" b="1" spc="5" dirty="0">
                <a:latin typeface="幼圆" panose="02010509060101010101" charset="-122"/>
                <a:cs typeface="幼圆" panose="02010509060101010101" charset="-122"/>
              </a:rPr>
              <a:t>化碳</a:t>
            </a:r>
            <a:r>
              <a:rPr sz="2000" b="1" spc="-5" dirty="0">
                <a:latin typeface="幼圆" panose="02010509060101010101" charset="-122"/>
                <a:cs typeface="幼圆" panose="02010509060101010101" charset="-122"/>
              </a:rPr>
              <a:t>当</a:t>
            </a:r>
            <a:r>
              <a:rPr sz="2000" b="1" spc="5" dirty="0">
                <a:latin typeface="幼圆" panose="02010509060101010101" charset="-122"/>
                <a:cs typeface="幼圆" panose="02010509060101010101" charset="-122"/>
              </a:rPr>
              <a:t>量吨数</a:t>
            </a:r>
            <a:r>
              <a:rPr sz="2000" b="1" spc="-5" dirty="0">
                <a:latin typeface="幼圆" panose="02010509060101010101" charset="-122"/>
                <a:cs typeface="幼圆" panose="02010509060101010101" charset="-122"/>
              </a:rPr>
              <a:t>。 </a:t>
            </a:r>
            <a:r>
              <a:rPr sz="2000" b="1" spc="15" dirty="0">
                <a:latin typeface="幼圆" panose="02010509060101010101" charset="-122"/>
                <a:cs typeface="幼圆" panose="02010509060101010101" charset="-122"/>
              </a:rPr>
              <a:t>应使</a:t>
            </a:r>
            <a:r>
              <a:rPr sz="2000" b="1" dirty="0">
                <a:latin typeface="幼圆" panose="02010509060101010101" charset="-122"/>
                <a:cs typeface="幼圆" panose="02010509060101010101" charset="-122"/>
              </a:rPr>
              <a:t>用最新的</a:t>
            </a:r>
            <a:r>
              <a:rPr sz="2000" b="1" dirty="0">
                <a:latin typeface="Calibri" panose="020F0502020204030204"/>
                <a:cs typeface="Calibri" panose="020F0502020204030204"/>
              </a:rPr>
              <a:t>IPCC</a:t>
            </a:r>
            <a:r>
              <a:rPr sz="2000" b="1" dirty="0">
                <a:latin typeface="幼圆" panose="02010509060101010101" charset="-122"/>
                <a:cs typeface="幼圆" panose="02010509060101010101" charset="-122"/>
              </a:rPr>
              <a:t>公布的</a:t>
            </a:r>
            <a:r>
              <a:rPr sz="2000" b="1" spc="-10" dirty="0">
                <a:latin typeface="Calibri" panose="020F0502020204030204"/>
                <a:cs typeface="Calibri" panose="020F0502020204030204"/>
              </a:rPr>
              <a:t>GWP</a:t>
            </a:r>
            <a:r>
              <a:rPr sz="2000" b="1"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否</a:t>
            </a:r>
            <a:r>
              <a:rPr sz="2000" b="1" dirty="0">
                <a:latin typeface="幼圆" panose="02010509060101010101" charset="-122"/>
                <a:cs typeface="幼圆" panose="02010509060101010101" charset="-122"/>
              </a:rPr>
              <a:t>则，应</a:t>
            </a:r>
            <a:r>
              <a:rPr sz="2000" b="1" spc="-5" dirty="0">
                <a:latin typeface="幼圆" panose="02010509060101010101" charset="-122"/>
                <a:cs typeface="幼圆" panose="02010509060101010101" charset="-122"/>
              </a:rPr>
              <a:t>说</a:t>
            </a:r>
            <a:r>
              <a:rPr sz="2000" b="1" dirty="0">
                <a:latin typeface="幼圆" panose="02010509060101010101" charset="-122"/>
                <a:cs typeface="幼圆" panose="02010509060101010101" charset="-122"/>
              </a:rPr>
              <a:t>明理</a:t>
            </a:r>
            <a:r>
              <a:rPr sz="2000" b="1" spc="-5" dirty="0">
                <a:latin typeface="幼圆" panose="02010509060101010101" charset="-122"/>
                <a:cs typeface="幼圆" panose="02010509060101010101" charset="-122"/>
              </a:rPr>
              <a:t>由</a:t>
            </a:r>
            <a:r>
              <a:rPr sz="2000" b="1" dirty="0">
                <a:latin typeface="幼圆" panose="02010509060101010101" charset="-122"/>
                <a:cs typeface="幼圆" panose="02010509060101010101" charset="-122"/>
              </a:rPr>
              <a:t>。</a:t>
            </a:r>
            <a:r>
              <a:rPr sz="2000" b="1" spc="15" dirty="0">
                <a:latin typeface="幼圆" panose="02010509060101010101" charset="-122"/>
                <a:cs typeface="幼圆" panose="02010509060101010101" charset="-122"/>
              </a:rPr>
              <a:t>全</a:t>
            </a:r>
            <a:r>
              <a:rPr sz="2000" b="1" spc="-10" dirty="0">
                <a:latin typeface="Calibri" panose="020F0502020204030204"/>
                <a:cs typeface="Calibri" panose="020F0502020204030204"/>
              </a:rPr>
              <a:t>GWP</a:t>
            </a:r>
            <a:r>
              <a:rPr sz="2000" b="1" dirty="0">
                <a:latin typeface="幼圆" panose="02010509060101010101" charset="-122"/>
                <a:cs typeface="幼圆" panose="02010509060101010101" charset="-122"/>
              </a:rPr>
              <a:t>的</a:t>
            </a:r>
            <a:r>
              <a:rPr sz="2000" b="1" spc="-5" dirty="0">
                <a:latin typeface="幼圆" panose="02010509060101010101" charset="-122"/>
                <a:cs typeface="幼圆" panose="02010509060101010101" charset="-122"/>
              </a:rPr>
              <a:t>时</a:t>
            </a:r>
            <a:r>
              <a:rPr sz="2000" b="1" dirty="0">
                <a:latin typeface="幼圆" panose="02010509060101010101" charset="-122"/>
                <a:cs typeface="幼圆" panose="02010509060101010101" charset="-122"/>
              </a:rPr>
              <a:t>间</a:t>
            </a:r>
            <a:r>
              <a:rPr sz="2000" b="1" spc="-5" dirty="0">
                <a:latin typeface="幼圆" panose="02010509060101010101" charset="-122"/>
                <a:cs typeface="幼圆" panose="02010509060101010101" charset="-122"/>
              </a:rPr>
              <a:t>范 </a:t>
            </a:r>
            <a:r>
              <a:rPr sz="2000" b="1" spc="15" dirty="0">
                <a:latin typeface="幼圆" panose="02010509060101010101" charset="-122"/>
                <a:cs typeface="幼圆" panose="02010509060101010101" charset="-122"/>
              </a:rPr>
              <a:t>围应</a:t>
            </a:r>
            <a:r>
              <a:rPr sz="2000" b="1" spc="5" dirty="0">
                <a:latin typeface="幼圆" panose="02010509060101010101" charset="-122"/>
                <a:cs typeface="幼圆" panose="02010509060101010101" charset="-122"/>
              </a:rPr>
              <a:t>为</a:t>
            </a:r>
            <a:r>
              <a:rPr sz="2000" b="1" spc="-5" dirty="0">
                <a:latin typeface="Calibri" panose="020F0502020204030204"/>
                <a:cs typeface="Calibri" panose="020F0502020204030204"/>
              </a:rPr>
              <a:t>100</a:t>
            </a:r>
            <a:r>
              <a:rPr sz="2000" b="1" spc="5" dirty="0">
                <a:latin typeface="幼圆" panose="02010509060101010101" charset="-122"/>
                <a:cs typeface="幼圆" panose="02010509060101010101" charset="-122"/>
              </a:rPr>
              <a:t>年。</a:t>
            </a:r>
            <a:r>
              <a:rPr sz="2000" b="1" spc="-5" dirty="0">
                <a:latin typeface="幼圆" panose="02010509060101010101" charset="-122"/>
                <a:cs typeface="幼圆" panose="02010509060101010101" charset="-122"/>
              </a:rPr>
              <a:t>也</a:t>
            </a:r>
            <a:r>
              <a:rPr sz="2000" b="1" spc="5" dirty="0">
                <a:latin typeface="幼圆" panose="02010509060101010101" charset="-122"/>
                <a:cs typeface="幼圆" panose="02010509060101010101" charset="-122"/>
              </a:rPr>
              <a:t>可以使</a:t>
            </a:r>
            <a:r>
              <a:rPr sz="2000" b="1" spc="-5" dirty="0">
                <a:latin typeface="幼圆" panose="02010509060101010101" charset="-122"/>
                <a:cs typeface="幼圆" panose="02010509060101010101" charset="-122"/>
              </a:rPr>
              <a:t>用</a:t>
            </a:r>
            <a:r>
              <a:rPr sz="2000" b="1" spc="5" dirty="0">
                <a:latin typeface="幼圆" panose="02010509060101010101" charset="-122"/>
                <a:cs typeface="幼圆" panose="02010509060101010101" charset="-122"/>
              </a:rPr>
              <a:t>其他</a:t>
            </a:r>
            <a:r>
              <a:rPr sz="2000" b="1" spc="-5" dirty="0">
                <a:latin typeface="幼圆" panose="02010509060101010101" charset="-122"/>
                <a:cs typeface="幼圆" panose="02010509060101010101" charset="-122"/>
              </a:rPr>
              <a:t>时</a:t>
            </a:r>
            <a:r>
              <a:rPr sz="2000" b="1" spc="5" dirty="0">
                <a:latin typeface="幼圆" panose="02010509060101010101" charset="-122"/>
                <a:cs typeface="幼圆" panose="02010509060101010101" charset="-122"/>
              </a:rPr>
              <a:t>间范</a:t>
            </a:r>
            <a:r>
              <a:rPr sz="2000" b="1" spc="-5" dirty="0">
                <a:latin typeface="幼圆" panose="02010509060101010101" charset="-122"/>
                <a:cs typeface="幼圆" panose="02010509060101010101" charset="-122"/>
              </a:rPr>
              <a:t>围</a:t>
            </a:r>
            <a:r>
              <a:rPr sz="2000" b="1" spc="25" dirty="0">
                <a:latin typeface="幼圆" panose="02010509060101010101" charset="-122"/>
                <a:cs typeface="幼圆" panose="02010509060101010101" charset="-122"/>
              </a:rPr>
              <a:t>的</a:t>
            </a:r>
            <a:r>
              <a:rPr sz="2000" b="1" spc="-5" dirty="0">
                <a:latin typeface="Calibri" panose="020F0502020204030204"/>
                <a:cs typeface="Calibri" panose="020F0502020204030204"/>
              </a:rPr>
              <a:t>GWP</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但</a:t>
            </a:r>
            <a:r>
              <a:rPr sz="2000" b="1" spc="-5" dirty="0">
                <a:latin typeface="幼圆" panose="02010509060101010101" charset="-122"/>
                <a:cs typeface="幼圆" panose="02010509060101010101" charset="-122"/>
              </a:rPr>
              <a:t>要</a:t>
            </a:r>
            <a:r>
              <a:rPr sz="2000" b="1" spc="5" dirty="0">
                <a:latin typeface="幼圆" panose="02010509060101010101" charset="-122"/>
                <a:cs typeface="幼圆" panose="02010509060101010101" charset="-122"/>
              </a:rPr>
              <a:t>单独报</a:t>
            </a:r>
            <a:r>
              <a:rPr sz="2000" b="1" spc="-5" dirty="0">
                <a:latin typeface="幼圆" panose="02010509060101010101" charset="-122"/>
                <a:cs typeface="幼圆" panose="02010509060101010101" charset="-122"/>
              </a:rPr>
              <a:t>告。</a:t>
            </a:r>
            <a:endParaRPr sz="2000">
              <a:latin typeface="幼圆" panose="02010509060101010101" charset="-122"/>
              <a:cs typeface="幼圆" panose="02010509060101010101" charset="-122"/>
            </a:endParaRPr>
          </a:p>
          <a:p>
            <a:pPr marL="413385">
              <a:lnSpc>
                <a:spcPct val="100000"/>
              </a:lnSpc>
              <a:spcBef>
                <a:spcPts val="440"/>
              </a:spcBef>
            </a:pPr>
            <a:r>
              <a:rPr sz="1800" dirty="0">
                <a:latin typeface="幼圆" panose="02010509060101010101" charset="-122"/>
                <a:cs typeface="幼圆" panose="02010509060101010101" charset="-122"/>
              </a:rPr>
              <a:t>注</a:t>
            </a:r>
            <a:r>
              <a:rPr sz="1800" spc="-10" dirty="0">
                <a:latin typeface="幼圆" panose="02010509060101010101" charset="-122"/>
                <a:cs typeface="幼圆" panose="02010509060101010101" charset="-122"/>
              </a:rPr>
              <a:t>：</a:t>
            </a:r>
            <a:r>
              <a:rPr sz="1800" spc="-10" dirty="0">
                <a:latin typeface="Calibri" panose="020F0502020204030204"/>
                <a:cs typeface="Calibri" panose="020F0502020204030204"/>
              </a:rPr>
              <a:t>GWP</a:t>
            </a:r>
            <a:r>
              <a:rPr sz="1800" dirty="0">
                <a:latin typeface="幼圆" panose="02010509060101010101" charset="-122"/>
                <a:cs typeface="幼圆" panose="02010509060101010101" charset="-122"/>
              </a:rPr>
              <a:t>可作为某个模型的一部分（包括排放因子）。</a:t>
            </a:r>
            <a:endParaRPr sz="1800">
              <a:latin typeface="幼圆" panose="02010509060101010101" charset="-122"/>
              <a:cs typeface="幼圆" panose="02010509060101010101" charset="-122"/>
            </a:endParaRPr>
          </a:p>
          <a:p>
            <a:pPr marL="12700">
              <a:lnSpc>
                <a:spcPct val="100000"/>
              </a:lnSpc>
              <a:spcBef>
                <a:spcPts val="470"/>
              </a:spcBef>
            </a:pPr>
            <a:r>
              <a:rPr sz="2000" b="1" spc="15" dirty="0">
                <a:latin typeface="幼圆" panose="02010509060101010101" charset="-122"/>
                <a:cs typeface="幼圆" panose="02010509060101010101" charset="-122"/>
              </a:rPr>
              <a:t>组织</a:t>
            </a:r>
            <a:r>
              <a:rPr sz="2000" b="1" spc="5" dirty="0">
                <a:latin typeface="幼圆" panose="02010509060101010101" charset="-122"/>
                <a:cs typeface="幼圆" panose="02010509060101010101" charset="-122"/>
              </a:rPr>
              <a:t>应根据</a:t>
            </a:r>
            <a:r>
              <a:rPr sz="2000" b="1" spc="-5" dirty="0">
                <a:latin typeface="幼圆" panose="02010509060101010101" charset="-122"/>
                <a:cs typeface="幼圆" panose="02010509060101010101" charset="-122"/>
              </a:rPr>
              <a:t>附</a:t>
            </a:r>
            <a:r>
              <a:rPr sz="2000" b="1" spc="15" dirty="0">
                <a:latin typeface="幼圆" panose="02010509060101010101" charset="-122"/>
                <a:cs typeface="幼圆" panose="02010509060101010101" charset="-122"/>
              </a:rPr>
              <a:t>录</a:t>
            </a:r>
            <a:r>
              <a:rPr sz="2000" b="1" spc="-5" dirty="0">
                <a:latin typeface="Calibri" panose="020F0502020204030204"/>
                <a:cs typeface="Calibri" panose="020F0502020204030204"/>
              </a:rPr>
              <a:t>D</a:t>
            </a:r>
            <a:r>
              <a:rPr sz="2000" b="1" spc="5" dirty="0">
                <a:latin typeface="幼圆" panose="02010509060101010101" charset="-122"/>
                <a:cs typeface="幼圆" panose="02010509060101010101" charset="-122"/>
              </a:rPr>
              <a:t>量化</a:t>
            </a:r>
            <a:r>
              <a:rPr sz="2000" b="1" spc="-5" dirty="0">
                <a:latin typeface="幼圆" panose="02010509060101010101" charset="-122"/>
                <a:cs typeface="幼圆" panose="02010509060101010101" charset="-122"/>
              </a:rPr>
              <a:t>生</a:t>
            </a:r>
            <a:r>
              <a:rPr sz="2000" b="1" spc="5" dirty="0">
                <a:latin typeface="幼圆" panose="02010509060101010101" charset="-122"/>
                <a:cs typeface="幼圆" panose="02010509060101010101" charset="-122"/>
              </a:rPr>
              <a:t>物排</a:t>
            </a:r>
            <a:r>
              <a:rPr sz="2000" b="1" spc="-5" dirty="0">
                <a:latin typeface="幼圆" panose="02010509060101010101" charset="-122"/>
                <a:cs typeface="幼圆" panose="02010509060101010101" charset="-122"/>
              </a:rPr>
              <a:t>放</a:t>
            </a:r>
            <a:r>
              <a:rPr sz="2000" b="1" spc="5" dirty="0">
                <a:latin typeface="幼圆" panose="02010509060101010101" charset="-122"/>
                <a:cs typeface="幼圆" panose="02010509060101010101" charset="-122"/>
              </a:rPr>
              <a:t>或清除</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12700">
              <a:lnSpc>
                <a:spcPct val="100000"/>
              </a:lnSpc>
              <a:spcBef>
                <a:spcPts val="480"/>
              </a:spcBef>
            </a:pPr>
            <a:r>
              <a:rPr sz="2000" b="1" spc="15" dirty="0">
                <a:latin typeface="幼圆" panose="02010509060101010101" charset="-122"/>
                <a:cs typeface="幼圆" panose="02010509060101010101" charset="-122"/>
              </a:rPr>
              <a:t>组织</a:t>
            </a:r>
            <a:r>
              <a:rPr sz="2000" b="1" dirty="0">
                <a:latin typeface="幼圆" panose="02010509060101010101" charset="-122"/>
                <a:cs typeface="幼圆" panose="02010509060101010101" charset="-122"/>
              </a:rPr>
              <a:t>应根据</a:t>
            </a:r>
            <a:r>
              <a:rPr sz="2000" b="1" spc="-5" dirty="0">
                <a:latin typeface="幼圆" panose="02010509060101010101" charset="-122"/>
                <a:cs typeface="幼圆" panose="02010509060101010101" charset="-122"/>
              </a:rPr>
              <a:t>附</a:t>
            </a:r>
            <a:r>
              <a:rPr sz="2000" b="1" spc="10" dirty="0">
                <a:latin typeface="幼圆" panose="02010509060101010101" charset="-122"/>
                <a:cs typeface="幼圆" panose="02010509060101010101" charset="-122"/>
              </a:rPr>
              <a:t>录</a:t>
            </a:r>
            <a:r>
              <a:rPr sz="2000" b="1" spc="-10" dirty="0">
                <a:latin typeface="Calibri" panose="020F0502020204030204"/>
                <a:cs typeface="Calibri" panose="020F0502020204030204"/>
              </a:rPr>
              <a:t>E</a:t>
            </a:r>
            <a:r>
              <a:rPr sz="2000" b="1" dirty="0">
                <a:latin typeface="幼圆" panose="02010509060101010101" charset="-122"/>
                <a:cs typeface="幼圆" panose="02010509060101010101" charset="-122"/>
              </a:rPr>
              <a:t>量化</a:t>
            </a:r>
            <a:r>
              <a:rPr sz="2000" b="1" spc="-5" dirty="0">
                <a:latin typeface="幼圆" panose="02010509060101010101" charset="-122"/>
                <a:cs typeface="幼圆" panose="02010509060101010101" charset="-122"/>
              </a:rPr>
              <a:t>组</a:t>
            </a:r>
            <a:r>
              <a:rPr sz="2000" b="1" dirty="0">
                <a:latin typeface="幼圆" panose="02010509060101010101" charset="-122"/>
                <a:cs typeface="幼圆" panose="02010509060101010101" charset="-122"/>
              </a:rPr>
              <a:t>织消</a:t>
            </a:r>
            <a:r>
              <a:rPr sz="2000" b="1" spc="-5" dirty="0">
                <a:latin typeface="幼圆" panose="02010509060101010101" charset="-122"/>
                <a:cs typeface="幼圆" panose="02010509060101010101" charset="-122"/>
              </a:rPr>
              <a:t>耗</a:t>
            </a:r>
            <a:r>
              <a:rPr sz="2000" b="1" dirty="0">
                <a:latin typeface="幼圆" panose="02010509060101010101" charset="-122"/>
                <a:cs typeface="幼圆" panose="02010509060101010101" charset="-122"/>
              </a:rPr>
              <a:t>的外部</a:t>
            </a:r>
            <a:r>
              <a:rPr sz="2000" b="1" spc="-5" dirty="0">
                <a:latin typeface="幼圆" panose="02010509060101010101" charset="-122"/>
                <a:cs typeface="幼圆" panose="02010509060101010101" charset="-122"/>
              </a:rPr>
              <a:t>输</a:t>
            </a:r>
            <a:r>
              <a:rPr sz="2000" b="1" dirty="0">
                <a:latin typeface="幼圆" panose="02010509060101010101" charset="-122"/>
                <a:cs typeface="幼圆" panose="02010509060101010101" charset="-122"/>
              </a:rPr>
              <a:t>入电</a:t>
            </a:r>
            <a:r>
              <a:rPr sz="2000" b="1" spc="-5" dirty="0">
                <a:latin typeface="幼圆" panose="02010509060101010101" charset="-122"/>
                <a:cs typeface="幼圆" panose="02010509060101010101" charset="-122"/>
              </a:rPr>
              <a:t>力</a:t>
            </a:r>
            <a:r>
              <a:rPr sz="2000" b="1" dirty="0">
                <a:latin typeface="幼圆" panose="02010509060101010101" charset="-122"/>
                <a:cs typeface="幼圆" panose="02010509060101010101" charset="-122"/>
              </a:rPr>
              <a:t>及组织</a:t>
            </a:r>
            <a:r>
              <a:rPr sz="2000" b="1" spc="-5" dirty="0">
                <a:latin typeface="幼圆" panose="02010509060101010101" charset="-122"/>
                <a:cs typeface="幼圆" panose="02010509060101010101" charset="-122"/>
              </a:rPr>
              <a:t>产</a:t>
            </a:r>
            <a:r>
              <a:rPr sz="2000" b="1" dirty="0">
                <a:latin typeface="幼圆" panose="02010509060101010101" charset="-122"/>
                <a:cs typeface="幼圆" panose="02010509060101010101" charset="-122"/>
              </a:rPr>
              <a:t>生的</a:t>
            </a:r>
            <a:r>
              <a:rPr sz="2000" b="1" spc="-5" dirty="0">
                <a:latin typeface="幼圆" panose="02010509060101010101" charset="-122"/>
                <a:cs typeface="幼圆" panose="02010509060101010101" charset="-122"/>
              </a:rPr>
              <a:t>输</a:t>
            </a:r>
            <a:r>
              <a:rPr sz="2000" b="1" dirty="0">
                <a:latin typeface="幼圆" panose="02010509060101010101" charset="-122"/>
                <a:cs typeface="幼圆" panose="02010509060101010101" charset="-122"/>
              </a:rPr>
              <a:t>出</a:t>
            </a:r>
            <a:r>
              <a:rPr sz="2000" b="1" spc="-5" dirty="0">
                <a:latin typeface="幼圆" panose="02010509060101010101" charset="-122"/>
                <a:cs typeface="幼圆" panose="02010509060101010101" charset="-122"/>
              </a:rPr>
              <a:t>电</a:t>
            </a:r>
            <a:endParaRPr sz="2000">
              <a:latin typeface="幼圆" panose="02010509060101010101" charset="-122"/>
              <a:cs typeface="幼圆" panose="02010509060101010101" charset="-122"/>
            </a:endParaRPr>
          </a:p>
          <a:p>
            <a:pPr marL="12700">
              <a:lnSpc>
                <a:spcPct val="100000"/>
              </a:lnSpc>
              <a:spcBef>
                <a:spcPts val="5"/>
              </a:spcBef>
            </a:pPr>
            <a:r>
              <a:rPr sz="2000" b="1" spc="5" dirty="0">
                <a:latin typeface="幼圆" panose="02010509060101010101" charset="-122"/>
                <a:cs typeface="幼圆" panose="02010509060101010101" charset="-122"/>
              </a:rPr>
              <a:t>力的排放</a:t>
            </a:r>
            <a:r>
              <a:rPr sz="2000" b="1" spc="-5" dirty="0">
                <a:latin typeface="幼圆" panose="02010509060101010101" charset="-122"/>
                <a:cs typeface="幼圆" panose="02010509060101010101" charset="-122"/>
              </a:rPr>
              <a:t>或清</a:t>
            </a:r>
            <a:r>
              <a:rPr sz="2000" b="1" spc="5" dirty="0">
                <a:latin typeface="幼圆" panose="02010509060101010101" charset="-122"/>
                <a:cs typeface="幼圆" panose="02010509060101010101" charset="-122"/>
              </a:rPr>
              <a:t>除</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962399" y="990726"/>
            <a:ext cx="3250565"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GH</a:t>
            </a:r>
            <a:r>
              <a:rPr spc="-10" dirty="0">
                <a:latin typeface="Calibri" panose="020F0502020204030204"/>
                <a:cs typeface="Calibri" panose="020F0502020204030204"/>
              </a:rPr>
              <a:t>G</a:t>
            </a:r>
            <a:r>
              <a:rPr spc="10" dirty="0"/>
              <a:t>量化</a:t>
            </a:r>
            <a:r>
              <a:rPr spc="-5" dirty="0"/>
              <a:t>过程简</a:t>
            </a:r>
            <a:r>
              <a:rPr spc="-10" dirty="0"/>
              <a:t>图</a:t>
            </a:r>
            <a:endParaRPr spc="-10" dirty="0"/>
          </a:p>
        </p:txBody>
      </p:sp>
      <p:sp>
        <p:nvSpPr>
          <p:cNvPr id="3" name="object 3"/>
          <p:cNvSpPr/>
          <p:nvPr/>
        </p:nvSpPr>
        <p:spPr>
          <a:xfrm>
            <a:off x="3238500" y="1700783"/>
            <a:ext cx="5149850" cy="1900555"/>
          </a:xfrm>
          <a:custGeom>
            <a:avLst/>
            <a:gdLst/>
            <a:ahLst/>
            <a:cxnLst/>
            <a:rect l="l" t="t" r="r" b="b"/>
            <a:pathLst>
              <a:path w="5149850" h="1900554">
                <a:moveTo>
                  <a:pt x="4199382" y="0"/>
                </a:moveTo>
                <a:lnTo>
                  <a:pt x="4199382" y="475106"/>
                </a:lnTo>
                <a:lnTo>
                  <a:pt x="0" y="475106"/>
                </a:lnTo>
                <a:lnTo>
                  <a:pt x="0" y="1425320"/>
                </a:lnTo>
                <a:lnTo>
                  <a:pt x="4199382" y="1425320"/>
                </a:lnTo>
                <a:lnTo>
                  <a:pt x="4199382" y="1900427"/>
                </a:lnTo>
                <a:lnTo>
                  <a:pt x="5149596" y="950213"/>
                </a:lnTo>
                <a:lnTo>
                  <a:pt x="4199382" y="0"/>
                </a:lnTo>
                <a:close/>
              </a:path>
            </a:pathLst>
          </a:custGeom>
          <a:solidFill>
            <a:srgbClr val="DEE7D1"/>
          </a:solidFill>
        </p:spPr>
        <p:txBody>
          <a:bodyPr wrap="square" lIns="0" tIns="0" rIns="0" bIns="0" rtlCol="0"/>
          <a:lstStyle/>
          <a:p/>
        </p:txBody>
      </p:sp>
      <p:sp>
        <p:nvSpPr>
          <p:cNvPr id="4" name="object 4"/>
          <p:cNvSpPr/>
          <p:nvPr/>
        </p:nvSpPr>
        <p:spPr>
          <a:xfrm>
            <a:off x="2785110" y="2271522"/>
            <a:ext cx="1920239" cy="760730"/>
          </a:xfrm>
          <a:custGeom>
            <a:avLst/>
            <a:gdLst/>
            <a:ahLst/>
            <a:cxnLst/>
            <a:rect l="l" t="t" r="r" b="b"/>
            <a:pathLst>
              <a:path w="1920239" h="760730">
                <a:moveTo>
                  <a:pt x="1793494" y="0"/>
                </a:moveTo>
                <a:lnTo>
                  <a:pt x="126746" y="0"/>
                </a:lnTo>
                <a:lnTo>
                  <a:pt x="77420" y="9963"/>
                </a:lnTo>
                <a:lnTo>
                  <a:pt x="37131" y="37131"/>
                </a:lnTo>
                <a:lnTo>
                  <a:pt x="9963" y="77420"/>
                </a:lnTo>
                <a:lnTo>
                  <a:pt x="0" y="126745"/>
                </a:lnTo>
                <a:lnTo>
                  <a:pt x="0" y="633729"/>
                </a:lnTo>
                <a:lnTo>
                  <a:pt x="9963" y="683055"/>
                </a:lnTo>
                <a:lnTo>
                  <a:pt x="37131" y="723344"/>
                </a:lnTo>
                <a:lnTo>
                  <a:pt x="77420" y="750512"/>
                </a:lnTo>
                <a:lnTo>
                  <a:pt x="126746" y="760476"/>
                </a:lnTo>
                <a:lnTo>
                  <a:pt x="1793494" y="760476"/>
                </a:lnTo>
                <a:lnTo>
                  <a:pt x="1842819" y="750512"/>
                </a:lnTo>
                <a:lnTo>
                  <a:pt x="1883108" y="723344"/>
                </a:lnTo>
                <a:lnTo>
                  <a:pt x="1910276" y="683055"/>
                </a:lnTo>
                <a:lnTo>
                  <a:pt x="1920239" y="633729"/>
                </a:lnTo>
                <a:lnTo>
                  <a:pt x="1920239" y="126745"/>
                </a:lnTo>
                <a:lnTo>
                  <a:pt x="1910276" y="77420"/>
                </a:lnTo>
                <a:lnTo>
                  <a:pt x="1883108" y="37131"/>
                </a:lnTo>
                <a:lnTo>
                  <a:pt x="1842819" y="9963"/>
                </a:lnTo>
                <a:lnTo>
                  <a:pt x="1793494" y="0"/>
                </a:lnTo>
                <a:close/>
              </a:path>
            </a:pathLst>
          </a:custGeom>
          <a:solidFill>
            <a:srgbClr val="9BBA58"/>
          </a:solidFill>
        </p:spPr>
        <p:txBody>
          <a:bodyPr wrap="square" lIns="0" tIns="0" rIns="0" bIns="0" rtlCol="0"/>
          <a:lstStyle/>
          <a:p/>
        </p:txBody>
      </p:sp>
      <p:sp>
        <p:nvSpPr>
          <p:cNvPr id="5" name="object 5"/>
          <p:cNvSpPr/>
          <p:nvPr/>
        </p:nvSpPr>
        <p:spPr>
          <a:xfrm>
            <a:off x="2785110" y="2271522"/>
            <a:ext cx="1920239" cy="760730"/>
          </a:xfrm>
          <a:custGeom>
            <a:avLst/>
            <a:gdLst/>
            <a:ahLst/>
            <a:cxnLst/>
            <a:rect l="l" t="t" r="r" b="b"/>
            <a:pathLst>
              <a:path w="1920239" h="760730">
                <a:moveTo>
                  <a:pt x="0" y="126745"/>
                </a:moveTo>
                <a:lnTo>
                  <a:pt x="9963" y="77420"/>
                </a:lnTo>
                <a:lnTo>
                  <a:pt x="37131" y="37131"/>
                </a:lnTo>
                <a:lnTo>
                  <a:pt x="77420" y="9963"/>
                </a:lnTo>
                <a:lnTo>
                  <a:pt x="126746" y="0"/>
                </a:lnTo>
                <a:lnTo>
                  <a:pt x="1793494" y="0"/>
                </a:lnTo>
                <a:lnTo>
                  <a:pt x="1842819" y="9963"/>
                </a:lnTo>
                <a:lnTo>
                  <a:pt x="1883108" y="37131"/>
                </a:lnTo>
                <a:lnTo>
                  <a:pt x="1910276" y="77420"/>
                </a:lnTo>
                <a:lnTo>
                  <a:pt x="1920239" y="126745"/>
                </a:lnTo>
                <a:lnTo>
                  <a:pt x="1920239" y="633729"/>
                </a:lnTo>
                <a:lnTo>
                  <a:pt x="1910276" y="683055"/>
                </a:lnTo>
                <a:lnTo>
                  <a:pt x="1883108" y="723344"/>
                </a:lnTo>
                <a:lnTo>
                  <a:pt x="1842819" y="750512"/>
                </a:lnTo>
                <a:lnTo>
                  <a:pt x="1793494" y="760476"/>
                </a:lnTo>
                <a:lnTo>
                  <a:pt x="126746" y="760476"/>
                </a:lnTo>
                <a:lnTo>
                  <a:pt x="77420" y="750512"/>
                </a:lnTo>
                <a:lnTo>
                  <a:pt x="37131" y="723344"/>
                </a:lnTo>
                <a:lnTo>
                  <a:pt x="9963" y="683055"/>
                </a:lnTo>
                <a:lnTo>
                  <a:pt x="0" y="633729"/>
                </a:lnTo>
                <a:lnTo>
                  <a:pt x="0" y="126745"/>
                </a:lnTo>
                <a:close/>
              </a:path>
            </a:pathLst>
          </a:custGeom>
          <a:ln w="25400">
            <a:solidFill>
              <a:srgbClr val="FFFFFF"/>
            </a:solidFill>
          </a:ln>
        </p:spPr>
        <p:txBody>
          <a:bodyPr wrap="square" lIns="0" tIns="0" rIns="0" bIns="0" rtlCol="0"/>
          <a:lstStyle/>
          <a:p/>
        </p:txBody>
      </p:sp>
      <p:sp>
        <p:nvSpPr>
          <p:cNvPr id="6" name="object 6"/>
          <p:cNvSpPr/>
          <p:nvPr/>
        </p:nvSpPr>
        <p:spPr>
          <a:xfrm>
            <a:off x="4853178" y="2271522"/>
            <a:ext cx="1922145" cy="760730"/>
          </a:xfrm>
          <a:custGeom>
            <a:avLst/>
            <a:gdLst/>
            <a:ahLst/>
            <a:cxnLst/>
            <a:rect l="l" t="t" r="r" b="b"/>
            <a:pathLst>
              <a:path w="1922145" h="760730">
                <a:moveTo>
                  <a:pt x="1795018" y="0"/>
                </a:moveTo>
                <a:lnTo>
                  <a:pt x="126746" y="0"/>
                </a:lnTo>
                <a:lnTo>
                  <a:pt x="77420" y="9963"/>
                </a:lnTo>
                <a:lnTo>
                  <a:pt x="37131" y="37131"/>
                </a:lnTo>
                <a:lnTo>
                  <a:pt x="9963" y="77420"/>
                </a:lnTo>
                <a:lnTo>
                  <a:pt x="0" y="126745"/>
                </a:lnTo>
                <a:lnTo>
                  <a:pt x="0" y="633729"/>
                </a:lnTo>
                <a:lnTo>
                  <a:pt x="9963" y="683055"/>
                </a:lnTo>
                <a:lnTo>
                  <a:pt x="37131" y="723344"/>
                </a:lnTo>
                <a:lnTo>
                  <a:pt x="77420" y="750512"/>
                </a:lnTo>
                <a:lnTo>
                  <a:pt x="126746" y="760476"/>
                </a:lnTo>
                <a:lnTo>
                  <a:pt x="1795018" y="760476"/>
                </a:lnTo>
                <a:lnTo>
                  <a:pt x="1844343" y="750512"/>
                </a:lnTo>
                <a:lnTo>
                  <a:pt x="1884632" y="723344"/>
                </a:lnTo>
                <a:lnTo>
                  <a:pt x="1911800" y="683055"/>
                </a:lnTo>
                <a:lnTo>
                  <a:pt x="1921764" y="633729"/>
                </a:lnTo>
                <a:lnTo>
                  <a:pt x="1921764" y="126745"/>
                </a:lnTo>
                <a:lnTo>
                  <a:pt x="1911800" y="77420"/>
                </a:lnTo>
                <a:lnTo>
                  <a:pt x="1884632" y="37131"/>
                </a:lnTo>
                <a:lnTo>
                  <a:pt x="1844343" y="9963"/>
                </a:lnTo>
                <a:lnTo>
                  <a:pt x="1795018" y="0"/>
                </a:lnTo>
                <a:close/>
              </a:path>
            </a:pathLst>
          </a:custGeom>
          <a:solidFill>
            <a:srgbClr val="5EAEA6"/>
          </a:solidFill>
        </p:spPr>
        <p:txBody>
          <a:bodyPr wrap="square" lIns="0" tIns="0" rIns="0" bIns="0" rtlCol="0"/>
          <a:lstStyle/>
          <a:p/>
        </p:txBody>
      </p:sp>
      <p:sp>
        <p:nvSpPr>
          <p:cNvPr id="7" name="object 7"/>
          <p:cNvSpPr/>
          <p:nvPr/>
        </p:nvSpPr>
        <p:spPr>
          <a:xfrm>
            <a:off x="4853178" y="2271522"/>
            <a:ext cx="1922145" cy="760730"/>
          </a:xfrm>
          <a:custGeom>
            <a:avLst/>
            <a:gdLst/>
            <a:ahLst/>
            <a:cxnLst/>
            <a:rect l="l" t="t" r="r" b="b"/>
            <a:pathLst>
              <a:path w="1922145" h="760730">
                <a:moveTo>
                  <a:pt x="0" y="126745"/>
                </a:moveTo>
                <a:lnTo>
                  <a:pt x="9963" y="77420"/>
                </a:lnTo>
                <a:lnTo>
                  <a:pt x="37131" y="37131"/>
                </a:lnTo>
                <a:lnTo>
                  <a:pt x="77420" y="9963"/>
                </a:lnTo>
                <a:lnTo>
                  <a:pt x="126746" y="0"/>
                </a:lnTo>
                <a:lnTo>
                  <a:pt x="1795018" y="0"/>
                </a:lnTo>
                <a:lnTo>
                  <a:pt x="1844343" y="9963"/>
                </a:lnTo>
                <a:lnTo>
                  <a:pt x="1884632" y="37131"/>
                </a:lnTo>
                <a:lnTo>
                  <a:pt x="1911800" y="77420"/>
                </a:lnTo>
                <a:lnTo>
                  <a:pt x="1921764" y="126745"/>
                </a:lnTo>
                <a:lnTo>
                  <a:pt x="1921764" y="633729"/>
                </a:lnTo>
                <a:lnTo>
                  <a:pt x="1911800" y="683055"/>
                </a:lnTo>
                <a:lnTo>
                  <a:pt x="1884632" y="723344"/>
                </a:lnTo>
                <a:lnTo>
                  <a:pt x="1844343" y="750512"/>
                </a:lnTo>
                <a:lnTo>
                  <a:pt x="1795018" y="760476"/>
                </a:lnTo>
                <a:lnTo>
                  <a:pt x="126746" y="760476"/>
                </a:lnTo>
                <a:lnTo>
                  <a:pt x="77420" y="750512"/>
                </a:lnTo>
                <a:lnTo>
                  <a:pt x="37131" y="723344"/>
                </a:lnTo>
                <a:lnTo>
                  <a:pt x="9963" y="683055"/>
                </a:lnTo>
                <a:lnTo>
                  <a:pt x="0" y="633729"/>
                </a:lnTo>
                <a:lnTo>
                  <a:pt x="0" y="126745"/>
                </a:lnTo>
                <a:close/>
              </a:path>
            </a:pathLst>
          </a:custGeom>
          <a:ln w="25400">
            <a:solidFill>
              <a:srgbClr val="FFFFFF"/>
            </a:solidFill>
          </a:ln>
        </p:spPr>
        <p:txBody>
          <a:bodyPr wrap="square" lIns="0" tIns="0" rIns="0" bIns="0" rtlCol="0"/>
          <a:lstStyle/>
          <a:p/>
        </p:txBody>
      </p:sp>
      <p:sp>
        <p:nvSpPr>
          <p:cNvPr id="8" name="object 8"/>
          <p:cNvSpPr/>
          <p:nvPr/>
        </p:nvSpPr>
        <p:spPr>
          <a:xfrm>
            <a:off x="6922770" y="2271522"/>
            <a:ext cx="1920239" cy="760730"/>
          </a:xfrm>
          <a:custGeom>
            <a:avLst/>
            <a:gdLst/>
            <a:ahLst/>
            <a:cxnLst/>
            <a:rect l="l" t="t" r="r" b="b"/>
            <a:pathLst>
              <a:path w="1920240" h="760730">
                <a:moveTo>
                  <a:pt x="1793494" y="0"/>
                </a:moveTo>
                <a:lnTo>
                  <a:pt x="126745" y="0"/>
                </a:lnTo>
                <a:lnTo>
                  <a:pt x="77420" y="9963"/>
                </a:lnTo>
                <a:lnTo>
                  <a:pt x="37131" y="37131"/>
                </a:lnTo>
                <a:lnTo>
                  <a:pt x="9963" y="77420"/>
                </a:lnTo>
                <a:lnTo>
                  <a:pt x="0" y="126745"/>
                </a:lnTo>
                <a:lnTo>
                  <a:pt x="0" y="633729"/>
                </a:lnTo>
                <a:lnTo>
                  <a:pt x="9963" y="683055"/>
                </a:lnTo>
                <a:lnTo>
                  <a:pt x="37131" y="723344"/>
                </a:lnTo>
                <a:lnTo>
                  <a:pt x="77420" y="750512"/>
                </a:lnTo>
                <a:lnTo>
                  <a:pt x="126745" y="760476"/>
                </a:lnTo>
                <a:lnTo>
                  <a:pt x="1793494" y="760476"/>
                </a:lnTo>
                <a:lnTo>
                  <a:pt x="1842819" y="750512"/>
                </a:lnTo>
                <a:lnTo>
                  <a:pt x="1883108" y="723344"/>
                </a:lnTo>
                <a:lnTo>
                  <a:pt x="1910276" y="683055"/>
                </a:lnTo>
                <a:lnTo>
                  <a:pt x="1920239" y="633729"/>
                </a:lnTo>
                <a:lnTo>
                  <a:pt x="1920239" y="126745"/>
                </a:lnTo>
                <a:lnTo>
                  <a:pt x="1910276" y="77420"/>
                </a:lnTo>
                <a:lnTo>
                  <a:pt x="1883108" y="37131"/>
                </a:lnTo>
                <a:lnTo>
                  <a:pt x="1842819" y="9963"/>
                </a:lnTo>
                <a:lnTo>
                  <a:pt x="1793494" y="0"/>
                </a:lnTo>
                <a:close/>
              </a:path>
            </a:pathLst>
          </a:custGeom>
          <a:solidFill>
            <a:srgbClr val="8063A1"/>
          </a:solidFill>
        </p:spPr>
        <p:txBody>
          <a:bodyPr wrap="square" lIns="0" tIns="0" rIns="0" bIns="0" rtlCol="0"/>
          <a:lstStyle/>
          <a:p/>
        </p:txBody>
      </p:sp>
      <p:sp>
        <p:nvSpPr>
          <p:cNvPr id="9" name="object 9"/>
          <p:cNvSpPr/>
          <p:nvPr/>
        </p:nvSpPr>
        <p:spPr>
          <a:xfrm>
            <a:off x="6922770" y="2271522"/>
            <a:ext cx="1920239" cy="760730"/>
          </a:xfrm>
          <a:custGeom>
            <a:avLst/>
            <a:gdLst/>
            <a:ahLst/>
            <a:cxnLst/>
            <a:rect l="l" t="t" r="r" b="b"/>
            <a:pathLst>
              <a:path w="1920240" h="760730">
                <a:moveTo>
                  <a:pt x="0" y="126745"/>
                </a:moveTo>
                <a:lnTo>
                  <a:pt x="9963" y="77420"/>
                </a:lnTo>
                <a:lnTo>
                  <a:pt x="37131" y="37131"/>
                </a:lnTo>
                <a:lnTo>
                  <a:pt x="77420" y="9963"/>
                </a:lnTo>
                <a:lnTo>
                  <a:pt x="126745" y="0"/>
                </a:lnTo>
                <a:lnTo>
                  <a:pt x="1793494" y="0"/>
                </a:lnTo>
                <a:lnTo>
                  <a:pt x="1842819" y="9963"/>
                </a:lnTo>
                <a:lnTo>
                  <a:pt x="1883108" y="37131"/>
                </a:lnTo>
                <a:lnTo>
                  <a:pt x="1910276" y="77420"/>
                </a:lnTo>
                <a:lnTo>
                  <a:pt x="1920239" y="126745"/>
                </a:lnTo>
                <a:lnTo>
                  <a:pt x="1920239" y="633729"/>
                </a:lnTo>
                <a:lnTo>
                  <a:pt x="1910276" y="683055"/>
                </a:lnTo>
                <a:lnTo>
                  <a:pt x="1883108" y="723344"/>
                </a:lnTo>
                <a:lnTo>
                  <a:pt x="1842819" y="750512"/>
                </a:lnTo>
                <a:lnTo>
                  <a:pt x="1793494" y="760476"/>
                </a:lnTo>
                <a:lnTo>
                  <a:pt x="126745" y="760476"/>
                </a:lnTo>
                <a:lnTo>
                  <a:pt x="77420" y="750512"/>
                </a:lnTo>
                <a:lnTo>
                  <a:pt x="37131" y="723344"/>
                </a:lnTo>
                <a:lnTo>
                  <a:pt x="9963" y="683055"/>
                </a:lnTo>
                <a:lnTo>
                  <a:pt x="0" y="633729"/>
                </a:lnTo>
                <a:lnTo>
                  <a:pt x="0" y="126745"/>
                </a:lnTo>
                <a:close/>
              </a:path>
            </a:pathLst>
          </a:custGeom>
          <a:ln w="25400">
            <a:solidFill>
              <a:srgbClr val="FFFFFF"/>
            </a:solidFill>
          </a:ln>
        </p:spPr>
        <p:txBody>
          <a:bodyPr wrap="square" lIns="0" tIns="0" rIns="0" bIns="0" rtlCol="0"/>
          <a:lstStyle/>
          <a:p/>
        </p:txBody>
      </p:sp>
      <p:sp>
        <p:nvSpPr>
          <p:cNvPr id="10" name="object 10"/>
          <p:cNvSpPr/>
          <p:nvPr/>
        </p:nvSpPr>
        <p:spPr>
          <a:xfrm>
            <a:off x="1469186" y="4261865"/>
            <a:ext cx="178308" cy="178307"/>
          </a:xfrm>
          <a:prstGeom prst="rect">
            <a:avLst/>
          </a:prstGeom>
          <a:blipFill>
            <a:blip r:embed="rId2" cstate="print"/>
            <a:stretch>
              <a:fillRect/>
            </a:stretch>
          </a:blipFill>
        </p:spPr>
        <p:txBody>
          <a:bodyPr wrap="square" lIns="0" tIns="0" rIns="0" bIns="0" rtlCol="0"/>
          <a:lstStyle/>
          <a:p/>
        </p:txBody>
      </p:sp>
      <p:sp>
        <p:nvSpPr>
          <p:cNvPr id="11" name="object 11"/>
          <p:cNvSpPr/>
          <p:nvPr/>
        </p:nvSpPr>
        <p:spPr>
          <a:xfrm>
            <a:off x="1469186" y="4952238"/>
            <a:ext cx="178308" cy="178307"/>
          </a:xfrm>
          <a:prstGeom prst="rect">
            <a:avLst/>
          </a:prstGeom>
          <a:blipFill>
            <a:blip r:embed="rId2" cstate="print"/>
            <a:stretch>
              <a:fillRect/>
            </a:stretch>
          </a:blipFill>
        </p:spPr>
        <p:txBody>
          <a:bodyPr wrap="square" lIns="0" tIns="0" rIns="0" bIns="0" rtlCol="0"/>
          <a:lstStyle/>
          <a:p/>
        </p:txBody>
      </p:sp>
      <p:sp>
        <p:nvSpPr>
          <p:cNvPr id="12" name="object 12"/>
          <p:cNvSpPr/>
          <p:nvPr/>
        </p:nvSpPr>
        <p:spPr>
          <a:xfrm>
            <a:off x="1469186" y="5602973"/>
            <a:ext cx="178308" cy="178307"/>
          </a:xfrm>
          <a:prstGeom prst="rect">
            <a:avLst/>
          </a:prstGeom>
          <a:blipFill>
            <a:blip r:embed="rId2" cstate="print"/>
            <a:stretch>
              <a:fillRect/>
            </a:stretch>
          </a:blipFill>
        </p:spPr>
        <p:txBody>
          <a:bodyPr wrap="square" lIns="0" tIns="0" rIns="0" bIns="0" rtlCol="0"/>
          <a:lstStyle/>
          <a:p/>
        </p:txBody>
      </p:sp>
      <p:sp>
        <p:nvSpPr>
          <p:cNvPr id="13" name="object 13"/>
          <p:cNvSpPr txBox="1"/>
          <p:nvPr/>
        </p:nvSpPr>
        <p:spPr>
          <a:xfrm>
            <a:off x="2057450" y="2362327"/>
            <a:ext cx="7686675" cy="3828415"/>
          </a:xfrm>
          <a:prstGeom prst="rect">
            <a:avLst/>
          </a:prstGeom>
        </p:spPr>
        <p:txBody>
          <a:bodyPr vert="horz" wrap="square" lIns="0" tIns="12700" rIns="0" bIns="0" rtlCol="0">
            <a:spAutoFit/>
          </a:bodyPr>
          <a:lstStyle/>
          <a:p>
            <a:pPr marR="1042035" algn="ctr">
              <a:lnSpc>
                <a:spcPct val="100000"/>
              </a:lnSpc>
              <a:spcBef>
                <a:spcPts val="100"/>
              </a:spcBef>
              <a:tabLst>
                <a:tab pos="2090420" algn="l"/>
                <a:tab pos="4159885" algn="l"/>
              </a:tabLst>
            </a:pPr>
            <a:r>
              <a:rPr sz="3000" dirty="0">
                <a:solidFill>
                  <a:srgbClr val="FFFFFF"/>
                </a:solidFill>
                <a:latin typeface="宋体" panose="02010600030101010101" pitchFamily="2" charset="-122"/>
                <a:cs typeface="宋体" panose="02010600030101010101" pitchFamily="2" charset="-122"/>
              </a:rPr>
              <a:t>数据收集	</a:t>
            </a:r>
            <a:r>
              <a:rPr sz="3000" dirty="0">
                <a:solidFill>
                  <a:srgbClr val="FFFFFF"/>
                </a:solidFill>
                <a:latin typeface="Calibri" panose="020F0502020204030204"/>
                <a:cs typeface="Calibri" panose="020F0502020204030204"/>
              </a:rPr>
              <a:t>GHG</a:t>
            </a:r>
            <a:r>
              <a:rPr sz="3000" dirty="0">
                <a:solidFill>
                  <a:srgbClr val="FFFFFF"/>
                </a:solidFill>
                <a:latin typeface="宋体" panose="02010600030101010101" pitchFamily="2" charset="-122"/>
                <a:cs typeface="宋体" panose="02010600030101010101" pitchFamily="2" charset="-122"/>
              </a:rPr>
              <a:t>模型	</a:t>
            </a:r>
            <a:r>
              <a:rPr sz="3000" dirty="0">
                <a:solidFill>
                  <a:srgbClr val="FFFFFF"/>
                </a:solidFill>
                <a:latin typeface="Calibri" panose="020F0502020204030204"/>
                <a:cs typeface="Calibri" panose="020F0502020204030204"/>
              </a:rPr>
              <a:t>GHG</a:t>
            </a:r>
            <a:r>
              <a:rPr sz="3000" dirty="0">
                <a:solidFill>
                  <a:srgbClr val="FFFFFF"/>
                </a:solidFill>
                <a:latin typeface="宋体" panose="02010600030101010101" pitchFamily="2" charset="-122"/>
                <a:cs typeface="宋体" panose="02010600030101010101" pitchFamily="2" charset="-122"/>
              </a:rPr>
              <a:t>计算</a:t>
            </a:r>
            <a:endParaRPr sz="3000">
              <a:latin typeface="宋体" panose="02010600030101010101" pitchFamily="2" charset="-122"/>
              <a:cs typeface="宋体" panose="02010600030101010101" pitchFamily="2" charset="-122"/>
            </a:endParaRPr>
          </a:p>
          <a:p>
            <a:pPr>
              <a:lnSpc>
                <a:spcPct val="100000"/>
              </a:lnSpc>
              <a:spcBef>
                <a:spcPts val="25"/>
              </a:spcBef>
            </a:pPr>
            <a:endParaRPr sz="4250">
              <a:latin typeface="Times New Roman" panose="02020603050405020304"/>
              <a:cs typeface="Times New Roman" panose="02020603050405020304"/>
            </a:endParaRPr>
          </a:p>
          <a:p>
            <a:pPr marL="1485900" marR="2509520" algn="ctr">
              <a:lnSpc>
                <a:spcPct val="100000"/>
              </a:lnSpc>
              <a:spcBef>
                <a:spcPts val="5"/>
              </a:spcBef>
            </a:pPr>
            <a:r>
              <a:rPr sz="1800" b="1" dirty="0">
                <a:solidFill>
                  <a:srgbClr val="FF0000"/>
                </a:solidFill>
                <a:latin typeface="宋体" panose="02010600030101010101" pitchFamily="2" charset="-122"/>
                <a:cs typeface="宋体" panose="02010600030101010101" pitchFamily="2" charset="-122"/>
              </a:rPr>
              <a:t>注：多种模型都使用排放因子法，即 </a:t>
            </a:r>
            <a:r>
              <a:rPr sz="1800" b="1" dirty="0">
                <a:solidFill>
                  <a:srgbClr val="FF0000"/>
                </a:solidFill>
                <a:latin typeface="宋体" panose="02010600030101010101" pitchFamily="2" charset="-122"/>
                <a:cs typeface="宋体" panose="02010600030101010101" pitchFamily="2" charset="-122"/>
              </a:rPr>
              <a:t>排放量</a:t>
            </a:r>
            <a:r>
              <a:rPr sz="1800" b="1" dirty="0">
                <a:solidFill>
                  <a:srgbClr val="FF0000"/>
                </a:solidFill>
                <a:latin typeface="Calibri" panose="020F0502020204030204"/>
                <a:cs typeface="Calibri" panose="020F0502020204030204"/>
              </a:rPr>
              <a:t>=</a:t>
            </a:r>
            <a:r>
              <a:rPr sz="1800" b="1" dirty="0">
                <a:solidFill>
                  <a:srgbClr val="FF0000"/>
                </a:solidFill>
                <a:latin typeface="宋体" panose="02010600030101010101" pitchFamily="2" charset="-122"/>
                <a:cs typeface="宋体" panose="02010600030101010101" pitchFamily="2" charset="-122"/>
              </a:rPr>
              <a:t>活动数据×排放因子。</a:t>
            </a:r>
            <a:endParaRPr sz="1800">
              <a:latin typeface="宋体" panose="02010600030101010101" pitchFamily="2" charset="-122"/>
              <a:cs typeface="宋体" panose="02010600030101010101" pitchFamily="2" charset="-122"/>
            </a:endParaRPr>
          </a:p>
          <a:p>
            <a:pPr marL="12700" marR="25400">
              <a:lnSpc>
                <a:spcPct val="100000"/>
              </a:lnSpc>
              <a:spcBef>
                <a:spcPts val="1340"/>
              </a:spcBef>
            </a:pPr>
            <a:r>
              <a:rPr sz="2000" b="1" spc="15" dirty="0">
                <a:latin typeface="幼圆" panose="02010509060101010101" charset="-122"/>
                <a:cs typeface="幼圆" panose="02010509060101010101" charset="-122"/>
              </a:rPr>
              <a:t>不同</a:t>
            </a:r>
            <a:r>
              <a:rPr sz="2000" b="1" spc="5" dirty="0">
                <a:latin typeface="幼圆" panose="02010509060101010101" charset="-122"/>
                <a:cs typeface="幼圆" panose="02010509060101010101" charset="-122"/>
              </a:rPr>
              <a:t>的</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源或汇有</a:t>
            </a:r>
            <a:r>
              <a:rPr sz="2000" b="1" spc="-5" dirty="0">
                <a:latin typeface="幼圆" panose="02010509060101010101" charset="-122"/>
                <a:cs typeface="幼圆" panose="02010509060101010101" charset="-122"/>
              </a:rPr>
              <a:t>不</a:t>
            </a:r>
            <a:r>
              <a:rPr sz="2000" b="1" spc="5" dirty="0">
                <a:latin typeface="幼圆" panose="02010509060101010101" charset="-122"/>
                <a:cs typeface="幼圆" panose="02010509060101010101" charset="-122"/>
              </a:rPr>
              <a:t>同的量</a:t>
            </a:r>
            <a:r>
              <a:rPr sz="2000" b="1" spc="-5" dirty="0">
                <a:latin typeface="幼圆" panose="02010509060101010101" charset="-122"/>
                <a:cs typeface="幼圆" panose="02010509060101010101" charset="-122"/>
              </a:rPr>
              <a:t>化</a:t>
            </a:r>
            <a:r>
              <a:rPr sz="2000" b="1" spc="5" dirty="0">
                <a:latin typeface="幼圆" panose="02010509060101010101" charset="-122"/>
                <a:cs typeface="幼圆" panose="02010509060101010101" charset="-122"/>
              </a:rPr>
              <a:t>方法</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组织</a:t>
            </a:r>
            <a:r>
              <a:rPr sz="2000" b="1" spc="-5" dirty="0">
                <a:latin typeface="幼圆" panose="02010509060101010101" charset="-122"/>
                <a:cs typeface="幼圆" panose="02010509060101010101" charset="-122"/>
              </a:rPr>
              <a:t>的</a:t>
            </a:r>
            <a:r>
              <a:rPr sz="2000" b="1" spc="5" dirty="0">
                <a:latin typeface="幼圆" panose="02010509060101010101" charset="-122"/>
                <a:cs typeface="幼圆" panose="02010509060101010101" charset="-122"/>
              </a:rPr>
              <a:t>盘查清</a:t>
            </a:r>
            <a:r>
              <a:rPr sz="2000" b="1" spc="-5" dirty="0">
                <a:latin typeface="幼圆" panose="02010509060101010101" charset="-122"/>
                <a:cs typeface="幼圆" panose="02010509060101010101" charset="-122"/>
              </a:rPr>
              <a:t>单</a:t>
            </a:r>
            <a:r>
              <a:rPr sz="2000" b="1" spc="5" dirty="0">
                <a:latin typeface="幼圆" panose="02010509060101010101" charset="-122"/>
                <a:cs typeface="幼圆" panose="02010509060101010101" charset="-122"/>
              </a:rPr>
              <a:t>可能</a:t>
            </a:r>
            <a:r>
              <a:rPr sz="2000" b="1" spc="-5" dirty="0">
                <a:latin typeface="幼圆" panose="02010509060101010101" charset="-122"/>
                <a:cs typeface="幼圆" panose="02010509060101010101" charset="-122"/>
              </a:rPr>
              <a:t>包</a:t>
            </a:r>
            <a:r>
              <a:rPr sz="2000" b="1" spc="5" dirty="0">
                <a:latin typeface="幼圆" panose="02010509060101010101" charset="-122"/>
                <a:cs typeface="幼圆" panose="02010509060101010101" charset="-122"/>
              </a:rPr>
              <a:t>含不</a:t>
            </a:r>
            <a:r>
              <a:rPr sz="2000" b="1" spc="-5" dirty="0">
                <a:latin typeface="幼圆" panose="02010509060101010101" charset="-122"/>
                <a:cs typeface="幼圆" panose="02010509060101010101" charset="-122"/>
              </a:rPr>
              <a:t>同 </a:t>
            </a:r>
            <a:r>
              <a:rPr sz="2000" b="1" spc="5" dirty="0">
                <a:latin typeface="幼圆" panose="02010509060101010101" charset="-122"/>
                <a:cs typeface="幼圆" panose="02010509060101010101" charset="-122"/>
              </a:rPr>
              <a:t>的量化方</a:t>
            </a:r>
            <a:r>
              <a:rPr sz="2000" b="1" spc="-5" dirty="0">
                <a:latin typeface="幼圆" panose="02010509060101010101" charset="-122"/>
                <a:cs typeface="幼圆" panose="02010509060101010101" charset="-122"/>
              </a:rPr>
              <a:t>法。</a:t>
            </a:r>
            <a:endParaRPr sz="2000">
              <a:latin typeface="幼圆" panose="02010509060101010101" charset="-122"/>
              <a:cs typeface="幼圆" panose="02010509060101010101" charset="-122"/>
            </a:endParaRPr>
          </a:p>
          <a:p>
            <a:pPr marL="12700" marR="5080">
              <a:lnSpc>
                <a:spcPts val="2240"/>
              </a:lnSpc>
              <a:spcBef>
                <a:spcPts val="850"/>
              </a:spcBef>
            </a:pPr>
            <a:r>
              <a:rPr sz="2000" b="1" spc="5" dirty="0">
                <a:latin typeface="幼圆" panose="02010509060101010101" charset="-122"/>
                <a:cs typeface="幼圆" panose="02010509060101010101" charset="-122"/>
              </a:rPr>
              <a:t>直接排放</a:t>
            </a:r>
            <a:r>
              <a:rPr sz="2000" b="1" spc="-5" dirty="0">
                <a:latin typeface="幼圆" panose="02010509060101010101" charset="-122"/>
                <a:cs typeface="幼圆" panose="02010509060101010101" charset="-122"/>
              </a:rPr>
              <a:t>的量</a:t>
            </a:r>
            <a:r>
              <a:rPr sz="2000" b="1" spc="5" dirty="0">
                <a:latin typeface="幼圆" panose="02010509060101010101" charset="-122"/>
                <a:cs typeface="幼圆" panose="02010509060101010101" charset="-122"/>
              </a:rPr>
              <a:t>化模型可</a:t>
            </a:r>
            <a:r>
              <a:rPr sz="2000" b="1" spc="-5" dirty="0">
                <a:latin typeface="幼圆" panose="02010509060101010101" charset="-122"/>
                <a:cs typeface="幼圆" panose="02010509060101010101" charset="-122"/>
              </a:rPr>
              <a:t>以包</a:t>
            </a:r>
            <a:r>
              <a:rPr sz="2000" b="1" spc="5" dirty="0">
                <a:latin typeface="幼圆" panose="02010509060101010101" charset="-122"/>
                <a:cs typeface="幼圆" panose="02010509060101010101" charset="-122"/>
              </a:rPr>
              <a:t>括质量平</a:t>
            </a:r>
            <a:r>
              <a:rPr sz="2000" b="1" spc="-5" dirty="0">
                <a:latin typeface="幼圆" panose="02010509060101010101" charset="-122"/>
                <a:cs typeface="幼圆" panose="02010509060101010101" charset="-122"/>
              </a:rPr>
              <a:t>衡、</a:t>
            </a:r>
            <a:r>
              <a:rPr sz="2000" b="1" spc="5" dirty="0">
                <a:latin typeface="幼圆" panose="02010509060101010101" charset="-122"/>
                <a:cs typeface="幼圆" panose="02010509060101010101" charset="-122"/>
              </a:rPr>
              <a:t>间歇排放</a:t>
            </a:r>
            <a:r>
              <a:rPr sz="2000" b="1" spc="-5" dirty="0">
                <a:latin typeface="幼圆" panose="02010509060101010101" charset="-122"/>
                <a:cs typeface="幼圆" panose="02010509060101010101" charset="-122"/>
              </a:rPr>
              <a:t>测量</a:t>
            </a:r>
            <a:r>
              <a:rPr sz="2000" b="1" spc="5" dirty="0">
                <a:latin typeface="幼圆" panose="02010509060101010101" charset="-122"/>
                <a:cs typeface="幼圆" panose="02010509060101010101" charset="-122"/>
              </a:rPr>
              <a:t>、估算和</a:t>
            </a:r>
            <a:r>
              <a:rPr sz="2000" b="1" spc="-5" dirty="0">
                <a:latin typeface="幼圆" panose="02010509060101010101" charset="-122"/>
                <a:cs typeface="幼圆" panose="02010509060101010101" charset="-122"/>
              </a:rPr>
              <a:t>标准 </a:t>
            </a:r>
            <a:r>
              <a:rPr sz="2000" b="1" spc="5" dirty="0">
                <a:latin typeface="幼圆" panose="02010509060101010101" charset="-122"/>
                <a:cs typeface="幼圆" panose="02010509060101010101" charset="-122"/>
              </a:rPr>
              <a:t>的方法。</a:t>
            </a:r>
            <a:endParaRPr sz="2000">
              <a:latin typeface="幼圆" panose="02010509060101010101" charset="-122"/>
              <a:cs typeface="幼圆" panose="02010509060101010101" charset="-122"/>
            </a:endParaRPr>
          </a:p>
          <a:p>
            <a:pPr marL="12700" marR="158750">
              <a:lnSpc>
                <a:spcPct val="100000"/>
              </a:lnSpc>
              <a:spcBef>
                <a:spcPts val="435"/>
              </a:spcBef>
            </a:pPr>
            <a:r>
              <a:rPr sz="2000" b="1" spc="15" dirty="0">
                <a:latin typeface="幼圆" panose="02010509060101010101" charset="-122"/>
                <a:cs typeface="幼圆" panose="02010509060101010101" charset="-122"/>
              </a:rPr>
              <a:t>使用</a:t>
            </a:r>
            <a:r>
              <a:rPr sz="2000" b="1" spc="5" dirty="0">
                <a:latin typeface="幼圆" panose="02010509060101010101" charset="-122"/>
                <a:cs typeface="幼圆" panose="02010509060101010101" charset="-122"/>
              </a:rPr>
              <a:t>测量方</a:t>
            </a:r>
            <a:r>
              <a:rPr sz="2000" b="1" spc="-5" dirty="0">
                <a:latin typeface="幼圆" panose="02010509060101010101" charset="-122"/>
                <a:cs typeface="幼圆" panose="02010509060101010101" charset="-122"/>
              </a:rPr>
              <a:t>法</a:t>
            </a:r>
            <a:r>
              <a:rPr sz="2000" b="1" spc="5" dirty="0">
                <a:latin typeface="幼圆" panose="02010509060101010101" charset="-122"/>
                <a:cs typeface="幼圆" panose="02010509060101010101" charset="-122"/>
              </a:rPr>
              <a:t>进行</a:t>
            </a:r>
            <a:r>
              <a:rPr sz="2000" b="1" spc="-5" dirty="0">
                <a:latin typeface="幼圆" panose="02010509060101010101" charset="-122"/>
                <a:cs typeface="幼圆" panose="02010509060101010101" charset="-122"/>
              </a:rPr>
              <a:t>量</a:t>
            </a:r>
            <a:r>
              <a:rPr sz="2000" b="1" spc="5" dirty="0">
                <a:latin typeface="幼圆" panose="02010509060101010101" charset="-122"/>
                <a:cs typeface="幼圆" panose="02010509060101010101" charset="-122"/>
              </a:rPr>
              <a:t>化可以</a:t>
            </a:r>
            <a:r>
              <a:rPr sz="2000" b="1" spc="-5" dirty="0">
                <a:latin typeface="幼圆" panose="02010509060101010101" charset="-122"/>
                <a:cs typeface="幼圆" panose="02010509060101010101" charset="-122"/>
              </a:rPr>
              <a:t>包</a:t>
            </a:r>
            <a:r>
              <a:rPr sz="2000" b="1" spc="5" dirty="0">
                <a:latin typeface="幼圆" panose="02010509060101010101" charset="-122"/>
                <a:cs typeface="幼圆" panose="02010509060101010101" charset="-122"/>
              </a:rPr>
              <a:t>括连</a:t>
            </a:r>
            <a:r>
              <a:rPr sz="2000" b="1" spc="-5" dirty="0">
                <a:latin typeface="幼圆" panose="02010509060101010101" charset="-122"/>
                <a:cs typeface="幼圆" panose="02010509060101010101" charset="-122"/>
              </a:rPr>
              <a:t>续</a:t>
            </a:r>
            <a:r>
              <a:rPr sz="2000" b="1" spc="5" dirty="0">
                <a:latin typeface="幼圆" panose="02010509060101010101" charset="-122"/>
                <a:cs typeface="幼圆" panose="02010509060101010101" charset="-122"/>
              </a:rPr>
              <a:t>排放</a:t>
            </a:r>
            <a:r>
              <a:rPr sz="2000" b="1" spc="-5" dirty="0">
                <a:latin typeface="幼圆" panose="02010509060101010101" charset="-122"/>
                <a:cs typeface="幼圆" panose="02010509060101010101" charset="-122"/>
              </a:rPr>
              <a:t>监</a:t>
            </a:r>
            <a:r>
              <a:rPr sz="2000" b="1" spc="5" dirty="0">
                <a:latin typeface="幼圆" panose="02010509060101010101" charset="-122"/>
                <a:cs typeface="幼圆" panose="02010509060101010101" charset="-122"/>
              </a:rPr>
              <a:t>测系统</a:t>
            </a:r>
            <a:r>
              <a:rPr sz="2000" b="1" spc="35" dirty="0">
                <a:latin typeface="幼圆" panose="02010509060101010101" charset="-122"/>
                <a:cs typeface="幼圆" panose="02010509060101010101" charset="-122"/>
              </a:rPr>
              <a:t>（</a:t>
            </a:r>
            <a:r>
              <a:rPr sz="2000" b="1" spc="-5" dirty="0">
                <a:latin typeface="Calibri" panose="020F0502020204030204"/>
                <a:cs typeface="Calibri" panose="020F0502020204030204"/>
              </a:rPr>
              <a:t>C</a:t>
            </a:r>
            <a:r>
              <a:rPr sz="2000" b="1" spc="-15" dirty="0">
                <a:latin typeface="Calibri" panose="020F0502020204030204"/>
                <a:cs typeface="Calibri" panose="020F0502020204030204"/>
              </a:rPr>
              <a:t>E</a:t>
            </a:r>
            <a:r>
              <a:rPr sz="2000" b="1" dirty="0">
                <a:latin typeface="Calibri" panose="020F0502020204030204"/>
                <a:cs typeface="Calibri" panose="020F0502020204030204"/>
              </a:rPr>
              <a:t>MS</a:t>
            </a:r>
            <a:r>
              <a:rPr sz="2000" b="1" spc="1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和</a:t>
            </a:r>
            <a:r>
              <a:rPr sz="2000" b="1" spc="-5" dirty="0">
                <a:latin typeface="幼圆" panose="02010509060101010101" charset="-122"/>
                <a:cs typeface="幼圆" panose="02010509060101010101" charset="-122"/>
              </a:rPr>
              <a:t>预测 </a:t>
            </a:r>
            <a:r>
              <a:rPr sz="2000" b="1" spc="15" dirty="0">
                <a:latin typeface="幼圆" panose="02010509060101010101" charset="-122"/>
                <a:cs typeface="幼圆" panose="02010509060101010101" charset="-122"/>
              </a:rPr>
              <a:t>性排</a:t>
            </a:r>
            <a:r>
              <a:rPr sz="2000" b="1" spc="5" dirty="0">
                <a:latin typeface="幼圆" panose="02010509060101010101" charset="-122"/>
                <a:cs typeface="幼圆" panose="02010509060101010101" charset="-122"/>
              </a:rPr>
              <a:t>放监测</a:t>
            </a:r>
            <a:r>
              <a:rPr sz="2000" b="1" spc="-5" dirty="0">
                <a:latin typeface="幼圆" panose="02010509060101010101" charset="-122"/>
                <a:cs typeface="幼圆" panose="02010509060101010101" charset="-122"/>
              </a:rPr>
              <a:t>系</a:t>
            </a:r>
            <a:r>
              <a:rPr sz="2000" b="1" spc="5" dirty="0">
                <a:latin typeface="幼圆" panose="02010509060101010101" charset="-122"/>
                <a:cs typeface="幼圆" panose="02010509060101010101" charset="-122"/>
              </a:rPr>
              <a:t>统</a:t>
            </a:r>
            <a:r>
              <a:rPr sz="2000" b="1" dirty="0">
                <a:latin typeface="幼圆" panose="02010509060101010101" charset="-122"/>
                <a:cs typeface="幼圆" panose="02010509060101010101" charset="-122"/>
              </a:rPr>
              <a:t>（</a:t>
            </a:r>
            <a:r>
              <a:rPr sz="2000" b="1" dirty="0">
                <a:latin typeface="Calibri" panose="020F0502020204030204"/>
                <a:cs typeface="Calibri" panose="020F0502020204030204"/>
              </a:rPr>
              <a:t>PEMS</a:t>
            </a:r>
            <a:r>
              <a:rPr sz="2000" b="1"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5181600" y="1447926"/>
            <a:ext cx="2064385" cy="505460"/>
          </a:xfrm>
          <a:prstGeom prst="rect">
            <a:avLst/>
          </a:prstGeom>
        </p:spPr>
        <p:txBody>
          <a:bodyPr vert="horz" wrap="square" lIns="0" tIns="13335" rIns="0" bIns="0" rtlCol="0">
            <a:spAutoFit/>
          </a:bodyPr>
          <a:lstStyle/>
          <a:p>
            <a:pPr marL="12700">
              <a:lnSpc>
                <a:spcPct val="100000"/>
              </a:lnSpc>
              <a:spcBef>
                <a:spcPts val="105"/>
              </a:spcBef>
            </a:pPr>
            <a:r>
              <a:rPr spc="-5" dirty="0"/>
              <a:t>质量</a:t>
            </a:r>
            <a:r>
              <a:rPr spc="-10" dirty="0"/>
              <a:t>平</a:t>
            </a:r>
            <a:r>
              <a:rPr dirty="0"/>
              <a:t>衡</a:t>
            </a:r>
            <a:r>
              <a:rPr spc="-10" dirty="0"/>
              <a:t>法</a:t>
            </a:r>
            <a:endParaRPr spc="-10" dirty="0"/>
          </a:p>
        </p:txBody>
      </p:sp>
      <p:sp>
        <p:nvSpPr>
          <p:cNvPr id="3" name="object 3"/>
          <p:cNvSpPr/>
          <p:nvPr/>
        </p:nvSpPr>
        <p:spPr>
          <a:xfrm>
            <a:off x="2190750" y="2616707"/>
            <a:ext cx="240792" cy="248412"/>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190750" y="3072383"/>
            <a:ext cx="178308" cy="178308"/>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2190750" y="3808476"/>
            <a:ext cx="178308" cy="178308"/>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2190750" y="4174235"/>
            <a:ext cx="178308" cy="178308"/>
          </a:xfrm>
          <a:prstGeom prst="rect">
            <a:avLst/>
          </a:prstGeom>
          <a:blipFill>
            <a:blip r:embed="rId2" cstate="print"/>
            <a:stretch>
              <a:fillRect/>
            </a:stretch>
          </a:blipFill>
        </p:spPr>
        <p:txBody>
          <a:bodyPr wrap="square" lIns="0" tIns="0" rIns="0" bIns="0" rtlCol="0"/>
          <a:lstStyle/>
          <a:p/>
        </p:txBody>
      </p:sp>
      <p:sp>
        <p:nvSpPr>
          <p:cNvPr id="7" name="object 7"/>
          <p:cNvSpPr txBox="1"/>
          <p:nvPr/>
        </p:nvSpPr>
        <p:spPr>
          <a:xfrm>
            <a:off x="2470454" y="2411139"/>
            <a:ext cx="6029325" cy="2026920"/>
          </a:xfrm>
          <a:prstGeom prst="rect">
            <a:avLst/>
          </a:prstGeom>
        </p:spPr>
        <p:txBody>
          <a:bodyPr vert="horz" wrap="square" lIns="0" tIns="95885" rIns="0" bIns="0" rtlCol="0">
            <a:spAutoFit/>
          </a:bodyPr>
          <a:lstStyle/>
          <a:p>
            <a:pPr marL="63500">
              <a:lnSpc>
                <a:spcPct val="100000"/>
              </a:lnSpc>
              <a:spcBef>
                <a:spcPts val="755"/>
              </a:spcBef>
            </a:pPr>
            <a:r>
              <a:rPr sz="2800" b="1" spc="-5" dirty="0">
                <a:latin typeface="Calibri" panose="020F0502020204030204"/>
                <a:cs typeface="Calibri" panose="020F0502020204030204"/>
              </a:rPr>
              <a:t>2C</a:t>
            </a:r>
            <a:r>
              <a:rPr sz="2775" b="1" spc="-7" baseline="-21000" dirty="0">
                <a:latin typeface="Calibri" panose="020F0502020204030204"/>
                <a:cs typeface="Calibri" panose="020F0502020204030204"/>
              </a:rPr>
              <a:t>2</a:t>
            </a:r>
            <a:r>
              <a:rPr sz="2800" b="1" spc="-5" dirty="0">
                <a:latin typeface="Calibri" panose="020F0502020204030204"/>
                <a:cs typeface="Calibri" panose="020F0502020204030204"/>
              </a:rPr>
              <a:t>H</a:t>
            </a:r>
            <a:r>
              <a:rPr sz="2775" b="1" spc="-7" baseline="-21000" dirty="0">
                <a:latin typeface="Calibri" panose="020F0502020204030204"/>
                <a:cs typeface="Calibri" panose="020F0502020204030204"/>
              </a:rPr>
              <a:t>2</a:t>
            </a:r>
            <a:r>
              <a:rPr sz="2800" b="1" spc="-5" dirty="0">
                <a:latin typeface="Calibri" panose="020F0502020204030204"/>
                <a:cs typeface="Calibri" panose="020F0502020204030204"/>
              </a:rPr>
              <a:t>+5O</a:t>
            </a:r>
            <a:r>
              <a:rPr sz="2775" b="1" spc="-7" baseline="-21000" dirty="0">
                <a:latin typeface="Calibri" panose="020F0502020204030204"/>
                <a:cs typeface="Calibri" panose="020F0502020204030204"/>
              </a:rPr>
              <a:t>2</a:t>
            </a:r>
            <a:r>
              <a:rPr sz="2800" b="1" spc="-5" dirty="0">
                <a:latin typeface="幼圆" panose="02010509060101010101" charset="-122"/>
                <a:cs typeface="幼圆" panose="02010509060101010101" charset="-122"/>
              </a:rPr>
              <a:t>＝</a:t>
            </a:r>
            <a:r>
              <a:rPr sz="2800" b="1" spc="-5" dirty="0">
                <a:latin typeface="Calibri" panose="020F0502020204030204"/>
                <a:cs typeface="Calibri" panose="020F0502020204030204"/>
              </a:rPr>
              <a:t>4CO</a:t>
            </a:r>
            <a:r>
              <a:rPr sz="2775" b="1" spc="-7" baseline="-21000" dirty="0">
                <a:latin typeface="Calibri" panose="020F0502020204030204"/>
                <a:cs typeface="Calibri" panose="020F0502020204030204"/>
              </a:rPr>
              <a:t>2</a:t>
            </a:r>
            <a:r>
              <a:rPr sz="2800" b="1" spc="-5" dirty="0">
                <a:latin typeface="Calibri" panose="020F0502020204030204"/>
                <a:cs typeface="Calibri" panose="020F0502020204030204"/>
              </a:rPr>
              <a:t>+2H</a:t>
            </a:r>
            <a:r>
              <a:rPr sz="2775" b="1" spc="-7" baseline="-21000" dirty="0">
                <a:latin typeface="Calibri" panose="020F0502020204030204"/>
                <a:cs typeface="Calibri" panose="020F0502020204030204"/>
              </a:rPr>
              <a:t>2</a:t>
            </a:r>
            <a:r>
              <a:rPr sz="2800" b="1" spc="-5" dirty="0">
                <a:latin typeface="Calibri" panose="020F0502020204030204"/>
                <a:cs typeface="Calibri" panose="020F0502020204030204"/>
              </a:rPr>
              <a:t>O</a:t>
            </a:r>
            <a:endParaRPr sz="2800">
              <a:latin typeface="Calibri" panose="020F0502020204030204"/>
              <a:cs typeface="Calibri" panose="020F0502020204030204"/>
            </a:endParaRPr>
          </a:p>
          <a:p>
            <a:pPr marL="63500">
              <a:lnSpc>
                <a:spcPct val="100000"/>
              </a:lnSpc>
              <a:spcBef>
                <a:spcPts val="475"/>
              </a:spcBef>
              <a:tabLst>
                <a:tab pos="2004060" algn="l"/>
              </a:tabLst>
            </a:pPr>
            <a:r>
              <a:rPr sz="2000" b="1" dirty="0">
                <a:solidFill>
                  <a:srgbClr val="380EE7"/>
                </a:solidFill>
                <a:latin typeface="Calibri" panose="020F0502020204030204"/>
                <a:cs typeface="Calibri" panose="020F0502020204030204"/>
              </a:rPr>
              <a:t>2*26	4*44</a:t>
            </a:r>
            <a:endParaRPr sz="2000">
              <a:latin typeface="Calibri" panose="020F0502020204030204"/>
              <a:cs typeface="Calibri" panose="020F0502020204030204"/>
            </a:endParaRPr>
          </a:p>
          <a:p>
            <a:pPr>
              <a:lnSpc>
                <a:spcPct val="100000"/>
              </a:lnSpc>
              <a:spcBef>
                <a:spcPts val="5"/>
              </a:spcBef>
            </a:pPr>
            <a:endParaRPr sz="2950">
              <a:latin typeface="Times New Roman" panose="02020603050405020304"/>
              <a:cs typeface="Times New Roman" panose="02020603050405020304"/>
            </a:endParaRPr>
          </a:p>
          <a:p>
            <a:pPr marL="63500">
              <a:lnSpc>
                <a:spcPct val="100000"/>
              </a:lnSpc>
            </a:pPr>
            <a:r>
              <a:rPr sz="2000" b="1" spc="15" dirty="0">
                <a:latin typeface="幼圆" panose="02010509060101010101" charset="-122"/>
                <a:cs typeface="幼圆" panose="02010509060101010101" charset="-122"/>
              </a:rPr>
              <a:t>每吨</a:t>
            </a:r>
            <a:r>
              <a:rPr sz="2000" b="1" dirty="0">
                <a:latin typeface="Calibri" panose="020F0502020204030204"/>
                <a:cs typeface="Calibri" panose="020F0502020204030204"/>
              </a:rPr>
              <a:t>C</a:t>
            </a:r>
            <a:r>
              <a:rPr sz="1950" b="1" baseline="-21000" dirty="0">
                <a:latin typeface="Calibri" panose="020F0502020204030204"/>
                <a:cs typeface="Calibri" panose="020F0502020204030204"/>
              </a:rPr>
              <a:t>2</a:t>
            </a:r>
            <a:r>
              <a:rPr sz="2000" b="1" dirty="0">
                <a:latin typeface="Calibri" panose="020F0502020204030204"/>
                <a:cs typeface="Calibri" panose="020F0502020204030204"/>
              </a:rPr>
              <a:t>H</a:t>
            </a:r>
            <a:r>
              <a:rPr sz="1950" b="1" baseline="-21000" dirty="0">
                <a:latin typeface="Calibri" panose="020F0502020204030204"/>
                <a:cs typeface="Calibri" panose="020F0502020204030204"/>
              </a:rPr>
              <a:t>2</a:t>
            </a:r>
            <a:r>
              <a:rPr sz="2000" b="1" spc="15" dirty="0">
                <a:latin typeface="幼圆" panose="02010509060101010101" charset="-122"/>
                <a:cs typeface="幼圆" panose="02010509060101010101" charset="-122"/>
              </a:rPr>
              <a:t>完</a:t>
            </a:r>
            <a:r>
              <a:rPr sz="2000" b="1" dirty="0">
                <a:latin typeface="幼圆" panose="02010509060101010101" charset="-122"/>
                <a:cs typeface="幼圆" panose="02010509060101010101" charset="-122"/>
              </a:rPr>
              <a:t>全燃烧</a:t>
            </a:r>
            <a:r>
              <a:rPr sz="2000" b="1" spc="-5" dirty="0">
                <a:latin typeface="幼圆" panose="02010509060101010101" charset="-122"/>
                <a:cs typeface="幼圆" panose="02010509060101010101" charset="-122"/>
              </a:rPr>
              <a:t>产</a:t>
            </a:r>
            <a:r>
              <a:rPr sz="2000" b="1" spc="10" dirty="0">
                <a:latin typeface="幼圆" panose="02010509060101010101" charset="-122"/>
                <a:cs typeface="幼圆" panose="02010509060101010101" charset="-122"/>
              </a:rPr>
              <a:t>生</a:t>
            </a:r>
            <a:r>
              <a:rPr sz="2000" b="1" spc="-5" dirty="0">
                <a:latin typeface="Calibri" panose="020F0502020204030204"/>
                <a:cs typeface="Calibri" panose="020F0502020204030204"/>
              </a:rPr>
              <a:t>(4</a:t>
            </a:r>
            <a:r>
              <a:rPr sz="2000" b="1" spc="-5" dirty="0">
                <a:latin typeface="幼圆" panose="02010509060101010101" charset="-122"/>
                <a:cs typeface="幼圆" panose="02010509060101010101" charset="-122"/>
              </a:rPr>
              <a:t>×</a:t>
            </a:r>
            <a:r>
              <a:rPr sz="2000" b="1" spc="-5" dirty="0">
                <a:latin typeface="Calibri" panose="020F0502020204030204"/>
                <a:cs typeface="Calibri" panose="020F0502020204030204"/>
              </a:rPr>
              <a:t>44)</a:t>
            </a:r>
            <a:r>
              <a:rPr sz="2000" b="1" spc="-5" dirty="0">
                <a:latin typeface="幼圆" panose="02010509060101010101" charset="-122"/>
                <a:cs typeface="幼圆" panose="02010509060101010101" charset="-122"/>
              </a:rPr>
              <a:t>÷</a:t>
            </a:r>
            <a:r>
              <a:rPr sz="2000" b="1" spc="-5" dirty="0">
                <a:latin typeface="Calibri" panose="020F0502020204030204"/>
                <a:cs typeface="Calibri" panose="020F0502020204030204"/>
              </a:rPr>
              <a:t>(2</a:t>
            </a:r>
            <a:r>
              <a:rPr sz="2000" b="1" spc="-5" dirty="0">
                <a:latin typeface="幼圆" panose="02010509060101010101" charset="-122"/>
                <a:cs typeface="幼圆" panose="02010509060101010101" charset="-122"/>
              </a:rPr>
              <a:t>×</a:t>
            </a:r>
            <a:r>
              <a:rPr sz="2000" b="1" spc="-5" dirty="0">
                <a:latin typeface="Calibri" panose="020F0502020204030204"/>
                <a:cs typeface="Calibri" panose="020F0502020204030204"/>
              </a:rPr>
              <a:t>26)</a:t>
            </a:r>
            <a:r>
              <a:rPr sz="2000" b="1" spc="-30" dirty="0">
                <a:latin typeface="Calibri" panose="020F0502020204030204"/>
                <a:cs typeface="Calibri" panose="020F0502020204030204"/>
              </a:rPr>
              <a:t> </a:t>
            </a:r>
            <a:r>
              <a:rPr sz="2000" b="1" dirty="0">
                <a:latin typeface="Calibri" panose="020F0502020204030204"/>
                <a:cs typeface="Calibri" panose="020F0502020204030204"/>
              </a:rPr>
              <a:t>≈3.3846</a:t>
            </a:r>
            <a:r>
              <a:rPr sz="2000" b="1" dirty="0">
                <a:latin typeface="幼圆" panose="02010509060101010101" charset="-122"/>
                <a:cs typeface="幼圆" panose="02010509060101010101" charset="-122"/>
              </a:rPr>
              <a:t>吨</a:t>
            </a:r>
            <a:r>
              <a:rPr sz="2000" b="1" spc="-5" dirty="0">
                <a:latin typeface="Calibri" panose="020F0502020204030204"/>
                <a:cs typeface="Calibri" panose="020F0502020204030204"/>
              </a:rPr>
              <a:t>CO</a:t>
            </a:r>
            <a:r>
              <a:rPr sz="1950" b="1" spc="-7" baseline="-21000" dirty="0">
                <a:latin typeface="Calibri" panose="020F0502020204030204"/>
                <a:cs typeface="Calibri" panose="020F0502020204030204"/>
              </a:rPr>
              <a:t>2</a:t>
            </a:r>
            <a:endParaRPr sz="1950" baseline="-21000">
              <a:latin typeface="Calibri" panose="020F0502020204030204"/>
              <a:cs typeface="Calibri" panose="020F0502020204030204"/>
            </a:endParaRPr>
          </a:p>
          <a:p>
            <a:pPr marL="63500">
              <a:lnSpc>
                <a:spcPct val="100000"/>
              </a:lnSpc>
              <a:spcBef>
                <a:spcPts val="480"/>
              </a:spcBef>
            </a:pPr>
            <a:r>
              <a:rPr sz="2000" b="1" spc="15" dirty="0">
                <a:latin typeface="幼圆" panose="02010509060101010101" charset="-122"/>
                <a:cs typeface="幼圆" panose="02010509060101010101" charset="-122"/>
              </a:rPr>
              <a:t>即排</a:t>
            </a:r>
            <a:r>
              <a:rPr sz="2000" b="1" spc="5" dirty="0">
                <a:latin typeface="幼圆" panose="02010509060101010101" charset="-122"/>
                <a:cs typeface="幼圆" panose="02010509060101010101" charset="-122"/>
              </a:rPr>
              <a:t>放因子为</a:t>
            </a:r>
            <a:r>
              <a:rPr sz="2000" b="1" dirty="0">
                <a:solidFill>
                  <a:srgbClr val="FF0000"/>
                </a:solidFill>
                <a:latin typeface="Calibri" panose="020F0502020204030204"/>
                <a:cs typeface="Calibri" panose="020F0502020204030204"/>
              </a:rPr>
              <a:t>3.3846</a:t>
            </a:r>
            <a:r>
              <a:rPr sz="2000" b="1" spc="-55" dirty="0">
                <a:solidFill>
                  <a:srgbClr val="FF0000"/>
                </a:solidFill>
                <a:latin typeface="Calibri" panose="020F0502020204030204"/>
                <a:cs typeface="Calibri" panose="020F0502020204030204"/>
              </a:rPr>
              <a:t> </a:t>
            </a:r>
            <a:r>
              <a:rPr sz="2000" b="1" dirty="0">
                <a:latin typeface="Calibri" panose="020F0502020204030204"/>
                <a:cs typeface="Calibri" panose="020F0502020204030204"/>
              </a:rPr>
              <a:t>tCO</a:t>
            </a:r>
            <a:r>
              <a:rPr sz="1950" b="1" baseline="-21000" dirty="0">
                <a:latin typeface="Calibri" panose="020F0502020204030204"/>
                <a:cs typeface="Calibri" panose="020F0502020204030204"/>
              </a:rPr>
              <a:t>2</a:t>
            </a:r>
            <a:r>
              <a:rPr sz="2000" b="1" dirty="0">
                <a:latin typeface="Calibri" panose="020F0502020204030204"/>
                <a:cs typeface="Calibri" panose="020F0502020204030204"/>
              </a:rPr>
              <a:t>/t</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5562600" y="914526"/>
            <a:ext cx="2064385" cy="505460"/>
          </a:xfrm>
          <a:prstGeom prst="rect">
            <a:avLst/>
          </a:prstGeom>
        </p:spPr>
        <p:txBody>
          <a:bodyPr vert="horz" wrap="square" lIns="0" tIns="13335" rIns="0" bIns="0" rtlCol="0">
            <a:spAutoFit/>
          </a:bodyPr>
          <a:lstStyle/>
          <a:p>
            <a:pPr marL="12700">
              <a:lnSpc>
                <a:spcPct val="100000"/>
              </a:lnSpc>
              <a:spcBef>
                <a:spcPts val="105"/>
              </a:spcBef>
            </a:pPr>
            <a:r>
              <a:rPr spc="-5" dirty="0"/>
              <a:t>质量</a:t>
            </a:r>
            <a:r>
              <a:rPr spc="-10" dirty="0"/>
              <a:t>平</a:t>
            </a:r>
            <a:r>
              <a:rPr dirty="0"/>
              <a:t>衡</a:t>
            </a:r>
            <a:r>
              <a:rPr spc="-10" dirty="0"/>
              <a:t>法</a:t>
            </a:r>
            <a:endParaRPr spc="-10" dirty="0"/>
          </a:p>
        </p:txBody>
      </p:sp>
      <p:sp>
        <p:nvSpPr>
          <p:cNvPr id="3" name="object 3"/>
          <p:cNvSpPr/>
          <p:nvPr/>
        </p:nvSpPr>
        <p:spPr>
          <a:xfrm>
            <a:off x="2571750" y="20558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71750" y="2417064"/>
            <a:ext cx="178308" cy="178308"/>
          </a:xfrm>
          <a:prstGeom prst="rect">
            <a:avLst/>
          </a:prstGeom>
          <a:blipFill>
            <a:blip r:embed="rId2" cstate="print"/>
            <a:stretch>
              <a:fillRect/>
            </a:stretch>
          </a:blipFill>
        </p:spPr>
        <p:txBody>
          <a:bodyPr wrap="square" lIns="0" tIns="0" rIns="0" bIns="0" rtlCol="0"/>
          <a:lstStyle/>
          <a:p/>
        </p:txBody>
      </p:sp>
      <p:sp>
        <p:nvSpPr>
          <p:cNvPr id="5" name="object 5"/>
          <p:cNvSpPr txBox="1"/>
          <p:nvPr/>
        </p:nvSpPr>
        <p:spPr>
          <a:xfrm>
            <a:off x="2876854" y="1908784"/>
            <a:ext cx="2025650" cy="741045"/>
          </a:xfrm>
          <a:prstGeom prst="rect">
            <a:avLst/>
          </a:prstGeom>
        </p:spPr>
        <p:txBody>
          <a:bodyPr vert="horz" wrap="square" lIns="0" tIns="68580" rIns="0" bIns="0" rtlCol="0">
            <a:spAutoFit/>
          </a:bodyPr>
          <a:lstStyle/>
          <a:p>
            <a:pPr marL="38100">
              <a:lnSpc>
                <a:spcPct val="100000"/>
              </a:lnSpc>
              <a:spcBef>
                <a:spcPts val="540"/>
              </a:spcBef>
            </a:pPr>
            <a:r>
              <a:rPr sz="2000" b="1" spc="5" dirty="0">
                <a:latin typeface="幼圆" panose="02010509060101010101" charset="-122"/>
                <a:cs typeface="幼圆" panose="02010509060101010101" charset="-122"/>
              </a:rPr>
              <a:t>總化學方</a:t>
            </a:r>
            <a:r>
              <a:rPr sz="2000" b="1" spc="-5" dirty="0">
                <a:latin typeface="幼圆" panose="02010509060101010101" charset="-122"/>
                <a:cs typeface="幼圆" panose="02010509060101010101" charset="-122"/>
              </a:rPr>
              <a:t>程</a:t>
            </a:r>
            <a:r>
              <a:rPr sz="2000" b="1" spc="5" dirty="0">
                <a:latin typeface="幼圆" panose="02010509060101010101" charset="-122"/>
                <a:cs typeface="幼圆" panose="02010509060101010101" charset="-122"/>
              </a:rPr>
              <a:t>式</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38100">
              <a:lnSpc>
                <a:spcPct val="100000"/>
              </a:lnSpc>
              <a:spcBef>
                <a:spcPts val="445"/>
              </a:spcBef>
            </a:pPr>
            <a:r>
              <a:rPr sz="2000" b="1" dirty="0">
                <a:latin typeface="Calibri" panose="020F0502020204030204"/>
                <a:cs typeface="Calibri" panose="020F0502020204030204"/>
              </a:rPr>
              <a:t>3C+6KMnO</a:t>
            </a:r>
            <a:r>
              <a:rPr sz="1950" b="1" baseline="-21000" dirty="0">
                <a:latin typeface="Calibri" panose="020F0502020204030204"/>
                <a:cs typeface="Calibri" panose="020F0502020204030204"/>
              </a:rPr>
              <a:t>4</a:t>
            </a:r>
            <a:r>
              <a:rPr sz="2000" b="1" dirty="0">
                <a:latin typeface="Calibri" panose="020F0502020204030204"/>
                <a:cs typeface="Calibri" panose="020F0502020204030204"/>
              </a:rPr>
              <a:t>+2H</a:t>
            </a:r>
            <a:r>
              <a:rPr sz="1950" b="1" baseline="-21000" dirty="0">
                <a:latin typeface="Calibri" panose="020F0502020204030204"/>
                <a:cs typeface="Calibri" panose="020F0502020204030204"/>
              </a:rPr>
              <a:t>2</a:t>
            </a:r>
            <a:r>
              <a:rPr sz="2000" b="1" dirty="0">
                <a:latin typeface="Calibri" panose="020F0502020204030204"/>
                <a:cs typeface="Calibri" panose="020F0502020204030204"/>
              </a:rPr>
              <a:t>O</a:t>
            </a:r>
            <a:endParaRPr sz="2000">
              <a:latin typeface="Calibri" panose="020F0502020204030204"/>
              <a:cs typeface="Calibri" panose="020F0502020204030204"/>
            </a:endParaRPr>
          </a:p>
        </p:txBody>
      </p:sp>
      <p:sp>
        <p:nvSpPr>
          <p:cNvPr id="6" name="object 6"/>
          <p:cNvSpPr txBox="1"/>
          <p:nvPr/>
        </p:nvSpPr>
        <p:spPr>
          <a:xfrm>
            <a:off x="5626481" y="2325751"/>
            <a:ext cx="3649979" cy="320675"/>
          </a:xfrm>
          <a:prstGeom prst="rect">
            <a:avLst/>
          </a:prstGeom>
        </p:spPr>
        <p:txBody>
          <a:bodyPr vert="horz" wrap="square" lIns="0" tIns="13335" rIns="0" bIns="0" rtlCol="0">
            <a:spAutoFit/>
          </a:bodyPr>
          <a:lstStyle/>
          <a:p>
            <a:pPr marL="38100">
              <a:lnSpc>
                <a:spcPct val="100000"/>
              </a:lnSpc>
              <a:spcBef>
                <a:spcPts val="105"/>
              </a:spcBef>
            </a:pPr>
            <a:r>
              <a:rPr sz="2000" b="1" dirty="0">
                <a:latin typeface="Calibri" panose="020F0502020204030204"/>
                <a:cs typeface="Calibri" panose="020F0502020204030204"/>
              </a:rPr>
              <a:t>5MnO</a:t>
            </a:r>
            <a:r>
              <a:rPr sz="1950" b="1" baseline="-21000" dirty="0">
                <a:latin typeface="Calibri" panose="020F0502020204030204"/>
                <a:cs typeface="Calibri" panose="020F0502020204030204"/>
              </a:rPr>
              <a:t>2</a:t>
            </a:r>
            <a:r>
              <a:rPr sz="2000" b="1" dirty="0">
                <a:latin typeface="Calibri" panose="020F0502020204030204"/>
                <a:cs typeface="Calibri" panose="020F0502020204030204"/>
              </a:rPr>
              <a:t>+3CO</a:t>
            </a:r>
            <a:r>
              <a:rPr sz="1950" b="1" baseline="-21000" dirty="0">
                <a:latin typeface="Calibri" panose="020F0502020204030204"/>
                <a:cs typeface="Calibri" panose="020F0502020204030204"/>
              </a:rPr>
              <a:t>2</a:t>
            </a:r>
            <a:r>
              <a:rPr sz="2000" b="1" dirty="0">
                <a:latin typeface="Calibri" panose="020F0502020204030204"/>
                <a:cs typeface="Calibri" panose="020F0502020204030204"/>
              </a:rPr>
              <a:t>+ </a:t>
            </a:r>
            <a:r>
              <a:rPr sz="2000" b="1" spc="5" dirty="0">
                <a:latin typeface="Calibri" panose="020F0502020204030204"/>
                <a:cs typeface="Calibri" panose="020F0502020204030204"/>
              </a:rPr>
              <a:t>K</a:t>
            </a:r>
            <a:r>
              <a:rPr sz="1950" b="1" spc="7" baseline="-21000" dirty="0">
                <a:latin typeface="Calibri" panose="020F0502020204030204"/>
                <a:cs typeface="Calibri" panose="020F0502020204030204"/>
              </a:rPr>
              <a:t>2</a:t>
            </a:r>
            <a:r>
              <a:rPr sz="2000" b="1" spc="5" dirty="0">
                <a:latin typeface="Calibri" panose="020F0502020204030204"/>
                <a:cs typeface="Calibri" panose="020F0502020204030204"/>
              </a:rPr>
              <a:t>MnO</a:t>
            </a:r>
            <a:r>
              <a:rPr sz="1950" b="1" spc="7" baseline="-21000" dirty="0">
                <a:latin typeface="Calibri" panose="020F0502020204030204"/>
                <a:cs typeface="Calibri" panose="020F0502020204030204"/>
              </a:rPr>
              <a:t>4</a:t>
            </a:r>
            <a:r>
              <a:rPr sz="2000" b="1" spc="5" dirty="0">
                <a:latin typeface="Calibri" panose="020F0502020204030204"/>
                <a:cs typeface="Calibri" panose="020F0502020204030204"/>
              </a:rPr>
              <a:t>+</a:t>
            </a:r>
            <a:r>
              <a:rPr sz="2000" b="1" spc="-75" dirty="0">
                <a:latin typeface="Calibri" panose="020F0502020204030204"/>
                <a:cs typeface="Calibri" panose="020F0502020204030204"/>
              </a:rPr>
              <a:t> </a:t>
            </a:r>
            <a:r>
              <a:rPr sz="2000" b="1" spc="-15" dirty="0">
                <a:latin typeface="Calibri" panose="020F0502020204030204"/>
                <a:cs typeface="Calibri" panose="020F0502020204030204"/>
              </a:rPr>
              <a:t>O</a:t>
            </a:r>
            <a:r>
              <a:rPr sz="1950" b="1" spc="-22" baseline="-21000" dirty="0">
                <a:latin typeface="Calibri" panose="020F0502020204030204"/>
                <a:cs typeface="Calibri" panose="020F0502020204030204"/>
              </a:rPr>
              <a:t>2</a:t>
            </a:r>
            <a:r>
              <a:rPr sz="2000" b="1" spc="-15" dirty="0">
                <a:latin typeface="Calibri" panose="020F0502020204030204"/>
                <a:cs typeface="Calibri" panose="020F0502020204030204"/>
              </a:rPr>
              <a:t>+4KOH</a:t>
            </a:r>
            <a:endParaRPr sz="2000">
              <a:latin typeface="Calibri" panose="020F0502020204030204"/>
              <a:cs typeface="Calibri" panose="020F0502020204030204"/>
            </a:endParaRPr>
          </a:p>
        </p:txBody>
      </p:sp>
      <p:sp>
        <p:nvSpPr>
          <p:cNvPr id="7" name="object 7"/>
          <p:cNvSpPr/>
          <p:nvPr/>
        </p:nvSpPr>
        <p:spPr>
          <a:xfrm>
            <a:off x="2571750" y="3377183"/>
            <a:ext cx="240792" cy="248412"/>
          </a:xfrm>
          <a:prstGeom prst="rect">
            <a:avLst/>
          </a:prstGeom>
          <a:blipFill>
            <a:blip r:embed="rId2" cstate="print"/>
            <a:stretch>
              <a:fillRect/>
            </a:stretch>
          </a:blipFill>
        </p:spPr>
        <p:txBody>
          <a:bodyPr wrap="square" lIns="0" tIns="0" rIns="0" bIns="0" rtlCol="0"/>
          <a:lstStyle/>
          <a:p/>
        </p:txBody>
      </p:sp>
      <p:sp>
        <p:nvSpPr>
          <p:cNvPr id="8" name="object 8"/>
          <p:cNvSpPr/>
          <p:nvPr/>
        </p:nvSpPr>
        <p:spPr>
          <a:xfrm>
            <a:off x="2571750" y="3884676"/>
            <a:ext cx="178308" cy="178307"/>
          </a:xfrm>
          <a:prstGeom prst="rect">
            <a:avLst/>
          </a:prstGeom>
          <a:blipFill>
            <a:blip r:embed="rId2" cstate="print"/>
            <a:stretch>
              <a:fillRect/>
            </a:stretch>
          </a:blipFill>
        </p:spPr>
        <p:txBody>
          <a:bodyPr wrap="square" lIns="0" tIns="0" rIns="0" bIns="0" rtlCol="0"/>
          <a:lstStyle/>
          <a:p/>
        </p:txBody>
      </p:sp>
      <p:sp>
        <p:nvSpPr>
          <p:cNvPr id="9" name="object 9"/>
          <p:cNvSpPr/>
          <p:nvPr/>
        </p:nvSpPr>
        <p:spPr>
          <a:xfrm>
            <a:off x="2571750" y="4245864"/>
            <a:ext cx="178308" cy="178307"/>
          </a:xfrm>
          <a:prstGeom prst="rect">
            <a:avLst/>
          </a:prstGeom>
          <a:blipFill>
            <a:blip r:embed="rId2" cstate="print"/>
            <a:stretch>
              <a:fillRect/>
            </a:stretch>
          </a:blipFill>
        </p:spPr>
        <p:txBody>
          <a:bodyPr wrap="square" lIns="0" tIns="0" rIns="0" bIns="0" rtlCol="0"/>
          <a:lstStyle/>
          <a:p/>
        </p:txBody>
      </p:sp>
      <p:sp>
        <p:nvSpPr>
          <p:cNvPr id="10" name="object 10"/>
          <p:cNvSpPr txBox="1"/>
          <p:nvPr/>
        </p:nvSpPr>
        <p:spPr>
          <a:xfrm>
            <a:off x="3105454" y="3099574"/>
            <a:ext cx="1494155" cy="1384300"/>
          </a:xfrm>
          <a:prstGeom prst="rect">
            <a:avLst/>
          </a:prstGeom>
        </p:spPr>
        <p:txBody>
          <a:bodyPr vert="horz" wrap="square" lIns="0" tIns="168275" rIns="0" bIns="0" rtlCol="0">
            <a:spAutoFit/>
          </a:bodyPr>
          <a:lstStyle/>
          <a:p>
            <a:pPr marL="214630">
              <a:lnSpc>
                <a:spcPct val="100000"/>
              </a:lnSpc>
              <a:spcBef>
                <a:spcPts val="1325"/>
              </a:spcBef>
            </a:pPr>
            <a:r>
              <a:rPr sz="2800" b="1" spc="-5" dirty="0">
                <a:latin typeface="Calibri" panose="020F0502020204030204"/>
                <a:cs typeface="Calibri" panose="020F0502020204030204"/>
              </a:rPr>
              <a:t>6KMnO</a:t>
            </a:r>
            <a:r>
              <a:rPr sz="2775" b="1" spc="-7" baseline="-21000" dirty="0">
                <a:latin typeface="Calibri" panose="020F0502020204030204"/>
                <a:cs typeface="Calibri" panose="020F0502020204030204"/>
              </a:rPr>
              <a:t>4</a:t>
            </a:r>
            <a:endParaRPr sz="2775" baseline="-21000">
              <a:latin typeface="Calibri" panose="020F0502020204030204"/>
              <a:cs typeface="Calibri" panose="020F0502020204030204"/>
            </a:endParaRPr>
          </a:p>
          <a:p>
            <a:pPr marL="38100">
              <a:lnSpc>
                <a:spcPct val="100000"/>
              </a:lnSpc>
              <a:spcBef>
                <a:spcPts val="880"/>
              </a:spcBef>
            </a:pPr>
            <a:r>
              <a:rPr sz="2000" b="1" spc="5" dirty="0">
                <a:latin typeface="Calibri" panose="020F0502020204030204"/>
                <a:cs typeface="Calibri" panose="020F0502020204030204"/>
              </a:rPr>
              <a:t>6</a:t>
            </a:r>
            <a:r>
              <a:rPr sz="2000" b="1" spc="5" dirty="0">
                <a:latin typeface="幼圆" panose="02010509060101010101" charset="-122"/>
                <a:cs typeface="幼圆" panose="02010509060101010101" charset="-122"/>
              </a:rPr>
              <a:t>×</a:t>
            </a:r>
            <a:r>
              <a:rPr sz="2000" b="1" spc="5" dirty="0">
                <a:latin typeface="Calibri" panose="020F0502020204030204"/>
                <a:cs typeface="Calibri" panose="020F0502020204030204"/>
              </a:rPr>
              <a:t>158g/mol</a:t>
            </a:r>
            <a:endParaRPr sz="2000">
              <a:latin typeface="Calibri" panose="020F0502020204030204"/>
              <a:cs typeface="Calibri" panose="020F0502020204030204"/>
            </a:endParaRPr>
          </a:p>
          <a:p>
            <a:pPr marL="723265">
              <a:lnSpc>
                <a:spcPct val="100000"/>
              </a:lnSpc>
              <a:spcBef>
                <a:spcPts val="445"/>
              </a:spcBef>
            </a:pPr>
            <a:r>
              <a:rPr sz="2000" b="1" dirty="0">
                <a:latin typeface="Calibri" panose="020F0502020204030204"/>
                <a:cs typeface="Calibri" panose="020F0502020204030204"/>
              </a:rPr>
              <a:t>1kg</a:t>
            </a:r>
            <a:endParaRPr sz="2000">
              <a:latin typeface="Calibri" panose="020F0502020204030204"/>
              <a:cs typeface="Calibri" panose="020F0502020204030204"/>
            </a:endParaRPr>
          </a:p>
        </p:txBody>
      </p:sp>
      <p:sp>
        <p:nvSpPr>
          <p:cNvPr id="11" name="object 11"/>
          <p:cNvSpPr txBox="1"/>
          <p:nvPr/>
        </p:nvSpPr>
        <p:spPr>
          <a:xfrm>
            <a:off x="5167757" y="2940968"/>
            <a:ext cx="1929130" cy="1546860"/>
          </a:xfrm>
          <a:prstGeom prst="rect">
            <a:avLst/>
          </a:prstGeom>
        </p:spPr>
        <p:txBody>
          <a:bodyPr vert="horz" wrap="square" lIns="0" tIns="173990" rIns="0" bIns="0" rtlCol="0">
            <a:spAutoFit/>
          </a:bodyPr>
          <a:lstStyle/>
          <a:p>
            <a:pPr marL="38100">
              <a:lnSpc>
                <a:spcPct val="100000"/>
              </a:lnSpc>
              <a:spcBef>
                <a:spcPts val="1370"/>
              </a:spcBef>
              <a:tabLst>
                <a:tab pos="748030" algn="l"/>
              </a:tabLst>
            </a:pPr>
            <a:r>
              <a:rPr sz="4000" b="1" spc="-5" dirty="0">
                <a:latin typeface="Calibri" panose="020F0502020204030204"/>
                <a:cs typeface="Calibri" panose="020F0502020204030204"/>
              </a:rPr>
              <a:t>~	</a:t>
            </a:r>
            <a:r>
              <a:rPr sz="2800" b="1" spc="-10" dirty="0">
                <a:latin typeface="Calibri" panose="020F0502020204030204"/>
                <a:cs typeface="Calibri" panose="020F0502020204030204"/>
              </a:rPr>
              <a:t>3CO</a:t>
            </a:r>
            <a:r>
              <a:rPr sz="2775" b="1" spc="-15" baseline="-21000" dirty="0">
                <a:latin typeface="Calibri" panose="020F0502020204030204"/>
                <a:cs typeface="Calibri" panose="020F0502020204030204"/>
              </a:rPr>
              <a:t>2</a:t>
            </a:r>
            <a:endParaRPr sz="2775" baseline="-21000">
              <a:latin typeface="Calibri" panose="020F0502020204030204"/>
              <a:cs typeface="Calibri" panose="020F0502020204030204"/>
            </a:endParaRPr>
          </a:p>
          <a:p>
            <a:pPr marL="633730" marR="43180" indent="-45720">
              <a:lnSpc>
                <a:spcPct val="119000"/>
              </a:lnSpc>
              <a:spcBef>
                <a:spcPts val="200"/>
              </a:spcBef>
            </a:pPr>
            <a:r>
              <a:rPr sz="2000" b="1" dirty="0">
                <a:latin typeface="Calibri" panose="020F0502020204030204"/>
                <a:cs typeface="Calibri" panose="020F0502020204030204"/>
              </a:rPr>
              <a:t>3</a:t>
            </a:r>
            <a:r>
              <a:rPr sz="2000" b="1" spc="20" dirty="0">
                <a:latin typeface="幼圆" panose="02010509060101010101" charset="-122"/>
                <a:cs typeface="幼圆" panose="02010509060101010101" charset="-122"/>
              </a:rPr>
              <a:t>×</a:t>
            </a:r>
            <a:r>
              <a:rPr sz="2000" b="1" dirty="0">
                <a:latin typeface="Calibri" panose="020F0502020204030204"/>
                <a:cs typeface="Calibri" panose="020F0502020204030204"/>
              </a:rPr>
              <a:t>44</a:t>
            </a:r>
            <a:r>
              <a:rPr sz="2000" b="1" spc="55" dirty="0">
                <a:latin typeface="Calibri" panose="020F0502020204030204"/>
                <a:cs typeface="Calibri" panose="020F0502020204030204"/>
              </a:rPr>
              <a:t>g</a:t>
            </a:r>
            <a:r>
              <a:rPr sz="2000" b="1" dirty="0">
                <a:latin typeface="Calibri" panose="020F0502020204030204"/>
                <a:cs typeface="Calibri" panose="020F0502020204030204"/>
              </a:rPr>
              <a:t>/</a:t>
            </a:r>
            <a:r>
              <a:rPr sz="2000" b="1" spc="-10" dirty="0">
                <a:latin typeface="Calibri" panose="020F0502020204030204"/>
                <a:cs typeface="Calibri" panose="020F0502020204030204"/>
              </a:rPr>
              <a:t>m</a:t>
            </a:r>
            <a:r>
              <a:rPr sz="2000" b="1" dirty="0">
                <a:latin typeface="Calibri" panose="020F0502020204030204"/>
                <a:cs typeface="Calibri" panose="020F0502020204030204"/>
              </a:rPr>
              <a:t>ol  </a:t>
            </a:r>
            <a:r>
              <a:rPr sz="2000" b="1" dirty="0">
                <a:latin typeface="Calibri" panose="020F0502020204030204"/>
                <a:cs typeface="Calibri" panose="020F0502020204030204"/>
              </a:rPr>
              <a:t>0.14kg</a:t>
            </a:r>
            <a:endParaRPr sz="2000">
              <a:latin typeface="Calibri" panose="020F0502020204030204"/>
              <a:cs typeface="Calibri" panose="020F0502020204030204"/>
            </a:endParaRPr>
          </a:p>
        </p:txBody>
      </p:sp>
      <p:sp>
        <p:nvSpPr>
          <p:cNvPr id="12" name="object 12"/>
          <p:cNvSpPr/>
          <p:nvPr/>
        </p:nvSpPr>
        <p:spPr>
          <a:xfrm>
            <a:off x="2571750" y="4981955"/>
            <a:ext cx="178308" cy="178307"/>
          </a:xfrm>
          <a:prstGeom prst="rect">
            <a:avLst/>
          </a:prstGeom>
          <a:blipFill>
            <a:blip r:embed="rId2" cstate="print"/>
            <a:stretch>
              <a:fillRect/>
            </a:stretch>
          </a:blipFill>
        </p:spPr>
        <p:txBody>
          <a:bodyPr wrap="square" lIns="0" tIns="0" rIns="0" bIns="0" rtlCol="0"/>
          <a:lstStyle/>
          <a:p/>
        </p:txBody>
      </p:sp>
      <p:sp>
        <p:nvSpPr>
          <p:cNvPr id="13" name="object 13"/>
          <p:cNvSpPr txBox="1"/>
          <p:nvPr/>
        </p:nvSpPr>
        <p:spPr>
          <a:xfrm>
            <a:off x="2875330" y="4891277"/>
            <a:ext cx="2882265" cy="320040"/>
          </a:xfrm>
          <a:prstGeom prst="rect">
            <a:avLst/>
          </a:prstGeom>
        </p:spPr>
        <p:txBody>
          <a:bodyPr vert="horz" wrap="square" lIns="0" tIns="12700" rIns="0" bIns="0" rtlCol="0">
            <a:spAutoFit/>
          </a:bodyPr>
          <a:lstStyle/>
          <a:p>
            <a:pPr marL="38100">
              <a:lnSpc>
                <a:spcPct val="100000"/>
              </a:lnSpc>
              <a:spcBef>
                <a:spcPts val="100"/>
              </a:spcBef>
            </a:pPr>
            <a:r>
              <a:rPr sz="2000" b="1" spc="15" dirty="0">
                <a:latin typeface="幼圆" panose="02010509060101010101" charset="-122"/>
                <a:cs typeface="幼圆" panose="02010509060101010101" charset="-122"/>
              </a:rPr>
              <a:t>注</a:t>
            </a:r>
            <a:r>
              <a:rPr sz="2000" b="1" spc="30" dirty="0">
                <a:latin typeface="幼圆" panose="02010509060101010101" charset="-122"/>
                <a:cs typeface="幼圆" panose="02010509060101010101" charset="-122"/>
              </a:rPr>
              <a:t>備</a:t>
            </a:r>
            <a:r>
              <a:rPr sz="2000" b="1" spc="-5" dirty="0">
                <a:latin typeface="幼圆" panose="02010509060101010101" charset="-122"/>
                <a:cs typeface="幼圆" panose="02010509060101010101" charset="-122"/>
              </a:rPr>
              <a:t>：的</a:t>
            </a:r>
            <a:r>
              <a:rPr sz="2000" b="1" spc="15" dirty="0">
                <a:latin typeface="幼圆" panose="02010509060101010101" charset="-122"/>
                <a:cs typeface="幼圆" panose="02010509060101010101" charset="-122"/>
              </a:rPr>
              <a:t>用</a:t>
            </a:r>
            <a:r>
              <a:rPr sz="2000" b="1" spc="10" dirty="0">
                <a:latin typeface="幼圆" panose="02010509060101010101" charset="-122"/>
                <a:cs typeface="幼圆" panose="02010509060101010101" charset="-122"/>
              </a:rPr>
              <a:t>使</a:t>
            </a:r>
            <a:r>
              <a:rPr sz="2000" b="1" dirty="0">
                <a:latin typeface="Calibri" panose="020F0502020204030204"/>
                <a:cs typeface="Calibri" panose="020F0502020204030204"/>
              </a:rPr>
              <a:t>KMnO</a:t>
            </a:r>
            <a:r>
              <a:rPr sz="1950" b="1" baseline="-21000" dirty="0">
                <a:latin typeface="Calibri" panose="020F0502020204030204"/>
                <a:cs typeface="Calibri" panose="020F0502020204030204"/>
              </a:rPr>
              <a:t>4</a:t>
            </a:r>
            <a:r>
              <a:rPr sz="2000" b="1" spc="15" dirty="0">
                <a:latin typeface="幼圆" panose="02010509060101010101" charset="-122"/>
                <a:cs typeface="幼圆" panose="02010509060101010101" charset="-122"/>
              </a:rPr>
              <a:t>度</a:t>
            </a:r>
            <a:r>
              <a:rPr sz="2000" b="1" spc="-5" dirty="0">
                <a:latin typeface="幼圆" panose="02010509060101010101" charset="-122"/>
                <a:cs typeface="幼圆" panose="02010509060101010101" charset="-122"/>
              </a:rPr>
              <a:t>純</a:t>
            </a:r>
            <a:endParaRPr sz="2000">
              <a:latin typeface="幼圆" panose="02010509060101010101" charset="-122"/>
              <a:cs typeface="幼圆" panose="02010509060101010101" charset="-122"/>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839717" y="2590876"/>
            <a:ext cx="4510405" cy="505460"/>
          </a:xfrm>
          <a:prstGeom prst="rect">
            <a:avLst/>
          </a:prstGeom>
        </p:spPr>
        <p:txBody>
          <a:bodyPr vert="horz" wrap="square" lIns="0" tIns="13335" rIns="0" bIns="0" rtlCol="0">
            <a:spAutoFit/>
          </a:bodyPr>
          <a:lstStyle/>
          <a:p>
            <a:pPr marL="12700">
              <a:lnSpc>
                <a:spcPct val="100000"/>
              </a:lnSpc>
              <a:spcBef>
                <a:spcPts val="105"/>
              </a:spcBef>
            </a:pPr>
            <a:r>
              <a:rPr spc="-10" dirty="0">
                <a:solidFill>
                  <a:schemeClr val="tx2"/>
                </a:solidFill>
              </a:rPr>
              <a:t>典</a:t>
            </a:r>
            <a:r>
              <a:rPr spc="5" dirty="0">
                <a:solidFill>
                  <a:schemeClr val="tx2"/>
                </a:solidFill>
              </a:rPr>
              <a:t>型</a:t>
            </a:r>
            <a:r>
              <a:rPr spc="-10" dirty="0">
                <a:solidFill>
                  <a:schemeClr val="tx2"/>
                </a:solidFill>
              </a:rPr>
              <a:t>计算</a:t>
            </a:r>
            <a:r>
              <a:rPr dirty="0">
                <a:solidFill>
                  <a:schemeClr val="tx2"/>
                </a:solidFill>
              </a:rPr>
              <a:t>方</a:t>
            </a:r>
            <a:r>
              <a:rPr spc="-10" dirty="0">
                <a:solidFill>
                  <a:schemeClr val="tx2"/>
                </a:solidFill>
              </a:rPr>
              <a:t>法和</a:t>
            </a:r>
            <a:r>
              <a:rPr dirty="0">
                <a:solidFill>
                  <a:schemeClr val="tx2"/>
                </a:solidFill>
              </a:rPr>
              <a:t>排</a:t>
            </a:r>
            <a:r>
              <a:rPr spc="-10" dirty="0">
                <a:solidFill>
                  <a:schemeClr val="tx2"/>
                </a:solidFill>
              </a:rPr>
              <a:t>放因子</a:t>
            </a:r>
            <a:endParaRPr spc="-10" dirty="0">
              <a:solidFill>
                <a:schemeClr val="tx2"/>
              </a:solidFill>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962527" y="1066926"/>
            <a:ext cx="4067175" cy="505460"/>
          </a:xfrm>
          <a:prstGeom prst="rect">
            <a:avLst/>
          </a:prstGeom>
        </p:spPr>
        <p:txBody>
          <a:bodyPr vert="horz" wrap="square" lIns="0" tIns="13335" rIns="0" bIns="0" rtlCol="0">
            <a:spAutoFit/>
          </a:bodyPr>
          <a:lstStyle/>
          <a:p>
            <a:pPr marL="12700">
              <a:lnSpc>
                <a:spcPct val="100000"/>
              </a:lnSpc>
              <a:spcBef>
                <a:spcPts val="105"/>
              </a:spcBef>
            </a:pPr>
            <a:r>
              <a:rPr spc="5" dirty="0"/>
              <a:t>燃料</a:t>
            </a:r>
            <a:r>
              <a:rPr spc="-5" dirty="0"/>
              <a:t>燃</a:t>
            </a:r>
            <a:r>
              <a:rPr spc="15" dirty="0"/>
              <a:t>烧</a:t>
            </a:r>
            <a:r>
              <a:rPr spc="-5" dirty="0">
                <a:latin typeface="Calibri" panose="020F0502020204030204"/>
                <a:cs typeface="Calibri" panose="020F0502020204030204"/>
              </a:rPr>
              <a:t>GHG</a:t>
            </a:r>
            <a:r>
              <a:rPr spc="-5" dirty="0"/>
              <a:t>排放</a:t>
            </a:r>
            <a:r>
              <a:rPr spc="-10" dirty="0"/>
              <a:t>因子</a:t>
            </a:r>
            <a:endParaRPr spc="-10" dirty="0"/>
          </a:p>
        </p:txBody>
      </p:sp>
      <p:sp>
        <p:nvSpPr>
          <p:cNvPr id="3" name="object 3"/>
          <p:cNvSpPr txBox="1"/>
          <p:nvPr/>
        </p:nvSpPr>
        <p:spPr>
          <a:xfrm>
            <a:off x="3258566" y="2360139"/>
            <a:ext cx="5673725" cy="581660"/>
          </a:xfrm>
          <a:prstGeom prst="rect">
            <a:avLst/>
          </a:prstGeom>
        </p:spPr>
        <p:txBody>
          <a:bodyPr vert="horz" wrap="square" lIns="0" tIns="12065" rIns="0" bIns="0" rtlCol="0">
            <a:spAutoFit/>
          </a:bodyPr>
          <a:lstStyle/>
          <a:p>
            <a:pPr marL="38100">
              <a:lnSpc>
                <a:spcPct val="100000"/>
              </a:lnSpc>
              <a:spcBef>
                <a:spcPts val="95"/>
              </a:spcBef>
            </a:pPr>
            <a:r>
              <a:rPr sz="5400" b="1" i="1" spc="-7" baseline="14000" dirty="0">
                <a:latin typeface="Calibri" panose="020F0502020204030204"/>
                <a:cs typeface="Calibri" panose="020F0502020204030204"/>
              </a:rPr>
              <a:t>EF</a:t>
            </a:r>
            <a:r>
              <a:rPr sz="2400" b="1" i="1" spc="-5" dirty="0">
                <a:latin typeface="Calibri" panose="020F0502020204030204"/>
                <a:cs typeface="Calibri" panose="020F0502020204030204"/>
              </a:rPr>
              <a:t>GHG,i,mass </a:t>
            </a:r>
            <a:r>
              <a:rPr sz="5400" b="1" i="1" baseline="14000" dirty="0">
                <a:latin typeface="Calibri" panose="020F0502020204030204"/>
                <a:cs typeface="Calibri" panose="020F0502020204030204"/>
              </a:rPr>
              <a:t>= </a:t>
            </a:r>
            <a:r>
              <a:rPr sz="5400" b="1" i="1" spc="-7" baseline="14000" dirty="0">
                <a:latin typeface="Calibri" panose="020F0502020204030204"/>
                <a:cs typeface="Calibri" panose="020F0502020204030204"/>
              </a:rPr>
              <a:t>LHV</a:t>
            </a:r>
            <a:r>
              <a:rPr sz="2400" b="1" i="1" spc="-5" dirty="0">
                <a:latin typeface="Calibri" panose="020F0502020204030204"/>
                <a:cs typeface="Calibri" panose="020F0502020204030204"/>
              </a:rPr>
              <a:t>i </a:t>
            </a:r>
            <a:r>
              <a:rPr sz="5700" b="1" i="1" spc="-322" baseline="13000" dirty="0">
                <a:latin typeface="幼圆" panose="02010509060101010101" charset="-122"/>
                <a:cs typeface="幼圆" panose="02010509060101010101" charset="-122"/>
              </a:rPr>
              <a:t>×</a:t>
            </a:r>
            <a:r>
              <a:rPr sz="5700" b="1" i="1" spc="-2100" baseline="13000" dirty="0">
                <a:latin typeface="幼圆" panose="02010509060101010101" charset="-122"/>
                <a:cs typeface="幼圆" panose="02010509060101010101" charset="-122"/>
              </a:rPr>
              <a:t> </a:t>
            </a:r>
            <a:r>
              <a:rPr sz="5400" b="1" i="1" spc="-15" baseline="14000" dirty="0">
                <a:latin typeface="Calibri" panose="020F0502020204030204"/>
                <a:cs typeface="Calibri" panose="020F0502020204030204"/>
              </a:rPr>
              <a:t>EF</a:t>
            </a:r>
            <a:r>
              <a:rPr sz="2400" b="1" i="1" spc="-10" dirty="0">
                <a:latin typeface="Calibri" panose="020F0502020204030204"/>
                <a:cs typeface="Calibri" panose="020F0502020204030204"/>
              </a:rPr>
              <a:t>GHG,i,heat</a:t>
            </a:r>
            <a:endParaRPr sz="2400">
              <a:latin typeface="Calibri" panose="020F0502020204030204"/>
              <a:cs typeface="Calibri" panose="020F0502020204030204"/>
            </a:endParaRPr>
          </a:p>
        </p:txBody>
      </p:sp>
      <p:graphicFrame>
        <p:nvGraphicFramePr>
          <p:cNvPr id="4" name="object 4"/>
          <p:cNvGraphicFramePr>
            <a:graphicFrameLocks noGrp="1"/>
          </p:cNvGraphicFramePr>
          <p:nvPr/>
        </p:nvGraphicFramePr>
        <p:xfrm>
          <a:off x="2489250" y="3638677"/>
          <a:ext cx="7520305" cy="2207260"/>
        </p:xfrm>
        <a:graphic>
          <a:graphicData uri="http://schemas.openxmlformats.org/drawingml/2006/table">
            <a:tbl>
              <a:tblPr firstRow="1" bandRow="1">
                <a:tableStyleId>{2D5ABB26-0587-4C30-8999-92F81FD0307C}</a:tableStyleId>
              </a:tblPr>
              <a:tblGrid>
                <a:gridCol w="1790700"/>
                <a:gridCol w="5729605"/>
              </a:tblGrid>
              <a:tr h="662305">
                <a:tc>
                  <a:txBody>
                    <a:bodyPr/>
                    <a:lstStyle/>
                    <a:p>
                      <a:pPr marL="91440">
                        <a:lnSpc>
                          <a:spcPct val="100000"/>
                        </a:lnSpc>
                        <a:spcBef>
                          <a:spcPts val="1840"/>
                        </a:spcBef>
                      </a:pPr>
                      <a:r>
                        <a:rPr sz="2700" b="1" i="1" spc="-7" baseline="14000" dirty="0">
                          <a:latin typeface="Calibri" panose="020F0502020204030204"/>
                          <a:cs typeface="Calibri" panose="020F0502020204030204"/>
                        </a:rPr>
                        <a:t>EF</a:t>
                      </a:r>
                      <a:r>
                        <a:rPr sz="1200" b="1" i="1" spc="-5" dirty="0">
                          <a:latin typeface="Calibri" panose="020F0502020204030204"/>
                          <a:cs typeface="Calibri" panose="020F0502020204030204"/>
                        </a:rPr>
                        <a:t>GHG,i,mass</a:t>
                      </a:r>
                      <a:endParaRPr sz="1200">
                        <a:latin typeface="Calibri" panose="020F0502020204030204"/>
                        <a:cs typeface="Calibri" panose="020F0502020204030204"/>
                      </a:endParaRPr>
                    </a:p>
                  </a:txBody>
                  <a:tcPr marL="0" marR="0" marT="233679"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E36C09"/>
                    </a:solidFill>
                  </a:tcPr>
                </a:tc>
                <a:tc>
                  <a:txBody>
                    <a:bodyPr/>
                    <a:lstStyle/>
                    <a:p>
                      <a:pPr marL="92075">
                        <a:lnSpc>
                          <a:spcPct val="100000"/>
                        </a:lnSpc>
                        <a:spcBef>
                          <a:spcPts val="355"/>
                        </a:spcBef>
                      </a:pPr>
                      <a:r>
                        <a:rPr sz="1800" b="1" dirty="0">
                          <a:latin typeface="宋体" panose="02010600030101010101" pitchFamily="2" charset="-122"/>
                          <a:cs typeface="宋体" panose="02010600030101010101" pitchFamily="2" charset="-122"/>
                        </a:rPr>
                        <a:t>燃料</a:t>
                      </a:r>
                      <a:r>
                        <a:rPr sz="1800" b="1" i="1" dirty="0">
                          <a:latin typeface="Calibri" panose="020F0502020204030204"/>
                          <a:cs typeface="Calibri" panose="020F0502020204030204"/>
                        </a:rPr>
                        <a:t>i</a:t>
                      </a:r>
                      <a:r>
                        <a:rPr sz="1800" b="1" i="1" spc="-5" dirty="0">
                          <a:latin typeface="Calibri" panose="020F0502020204030204"/>
                          <a:cs typeface="Calibri" panose="020F0502020204030204"/>
                        </a:rPr>
                        <a:t> </a:t>
                      </a:r>
                      <a:r>
                        <a:rPr sz="1800" b="1" dirty="0">
                          <a:latin typeface="宋体" panose="02010600030101010101" pitchFamily="2" charset="-122"/>
                          <a:cs typeface="宋体" panose="02010600030101010101" pitchFamily="2" charset="-122"/>
                        </a:rPr>
                        <a:t>基于质量或体积的</a:t>
                      </a:r>
                      <a:r>
                        <a:rPr sz="1800" b="1" dirty="0">
                          <a:latin typeface="Calibri" panose="020F0502020204030204"/>
                          <a:cs typeface="Calibri" panose="020F0502020204030204"/>
                        </a:rPr>
                        <a:t>GHG</a:t>
                      </a:r>
                      <a:r>
                        <a:rPr sz="1800" b="1" dirty="0">
                          <a:latin typeface="宋体" panose="02010600030101010101" pitchFamily="2" charset="-122"/>
                          <a:cs typeface="宋体" panose="02010600030101010101" pitchFamily="2" charset="-122"/>
                        </a:rPr>
                        <a:t>排放因</a:t>
                      </a:r>
                      <a:r>
                        <a:rPr sz="1800" b="1" spc="-10" dirty="0">
                          <a:latin typeface="宋体" panose="02010600030101010101" pitchFamily="2" charset="-122"/>
                          <a:cs typeface="宋体" panose="02010600030101010101" pitchFamily="2" charset="-122"/>
                        </a:rPr>
                        <a:t>子</a:t>
                      </a:r>
                      <a:r>
                        <a:rPr sz="1800" b="1" spc="-495" dirty="0">
                          <a:latin typeface="宋体" panose="02010600030101010101" pitchFamily="2" charset="-122"/>
                          <a:cs typeface="宋体" panose="02010600030101010101" pitchFamily="2" charset="-122"/>
                        </a:rPr>
                        <a:t> </a:t>
                      </a:r>
                      <a:r>
                        <a:rPr sz="1800" b="1" spc="-20" dirty="0">
                          <a:latin typeface="宋体" panose="02010600030101010101" pitchFamily="2" charset="-122"/>
                          <a:cs typeface="宋体" panose="02010600030101010101" pitchFamily="2" charset="-122"/>
                        </a:rPr>
                        <a:t>，（</a:t>
                      </a:r>
                      <a:r>
                        <a:rPr sz="1800" b="1" spc="-20" dirty="0">
                          <a:latin typeface="Calibri" panose="020F0502020204030204"/>
                          <a:cs typeface="Calibri" panose="020F0502020204030204"/>
                        </a:rPr>
                        <a:t>KG</a:t>
                      </a:r>
                      <a:r>
                        <a:rPr sz="1800" b="1" spc="15" dirty="0">
                          <a:latin typeface="Calibri" panose="020F0502020204030204"/>
                          <a:cs typeface="Calibri" panose="020F0502020204030204"/>
                        </a:rPr>
                        <a:t> </a:t>
                      </a:r>
                      <a:r>
                        <a:rPr sz="1800" b="1" spc="-10" dirty="0">
                          <a:latin typeface="Calibri" panose="020F0502020204030204"/>
                          <a:cs typeface="Calibri" panose="020F0502020204030204"/>
                        </a:rPr>
                        <a:t>GHG/KG,</a:t>
                      </a:r>
                      <a:endParaRPr sz="1800">
                        <a:latin typeface="Calibri" panose="020F0502020204030204"/>
                        <a:cs typeface="Calibri" panose="020F0502020204030204"/>
                      </a:endParaRPr>
                    </a:p>
                    <a:p>
                      <a:pPr marL="92075">
                        <a:lnSpc>
                          <a:spcPct val="100000"/>
                        </a:lnSpc>
                      </a:pPr>
                      <a:r>
                        <a:rPr sz="1800" b="1" dirty="0">
                          <a:latin typeface="宋体" panose="02010600030101010101" pitchFamily="2" charset="-122"/>
                          <a:cs typeface="宋体" panose="02010600030101010101" pitchFamily="2" charset="-122"/>
                        </a:rPr>
                        <a:t>或</a:t>
                      </a:r>
                      <a:r>
                        <a:rPr sz="1800" b="1" spc="-40" dirty="0">
                          <a:latin typeface="Calibri" panose="020F0502020204030204"/>
                          <a:cs typeface="Calibri" panose="020F0502020204030204"/>
                        </a:rPr>
                        <a:t>KG</a:t>
                      </a:r>
                      <a:r>
                        <a:rPr sz="1800" b="1" spc="10" dirty="0">
                          <a:latin typeface="Calibri" panose="020F0502020204030204"/>
                          <a:cs typeface="Calibri" panose="020F0502020204030204"/>
                        </a:rPr>
                        <a:t> </a:t>
                      </a:r>
                      <a:r>
                        <a:rPr sz="1800" b="1" spc="-5" dirty="0">
                          <a:latin typeface="Calibri" panose="020F0502020204030204"/>
                          <a:cs typeface="Calibri" panose="020F0502020204030204"/>
                        </a:rPr>
                        <a:t>GHG/M</a:t>
                      </a:r>
                      <a:r>
                        <a:rPr sz="1800" b="1" spc="-7" baseline="25000" dirty="0">
                          <a:latin typeface="Calibri" panose="020F0502020204030204"/>
                          <a:cs typeface="Calibri" panose="020F0502020204030204"/>
                        </a:rPr>
                        <a:t>3</a:t>
                      </a:r>
                      <a:r>
                        <a:rPr sz="1800" b="1" spc="-5" dirty="0">
                          <a:latin typeface="宋体" panose="02010600030101010101" pitchFamily="2" charset="-122"/>
                          <a:cs typeface="宋体" panose="02010600030101010101" pitchFamily="2" charset="-122"/>
                        </a:rPr>
                        <a:t>）</a:t>
                      </a:r>
                      <a:endParaRPr sz="1800">
                        <a:latin typeface="宋体" panose="02010600030101010101" pitchFamily="2" charset="-122"/>
                        <a:cs typeface="宋体" panose="02010600030101010101" pitchFamily="2" charset="-122"/>
                      </a:endParaRPr>
                    </a:p>
                  </a:txBody>
                  <a:tcPr marL="0" marR="0" marT="45085"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E36C09"/>
                    </a:solidFill>
                  </a:tcPr>
                </a:tc>
              </a:tr>
              <a:tr h="667385">
                <a:tc>
                  <a:txBody>
                    <a:bodyPr/>
                    <a:lstStyle/>
                    <a:p>
                      <a:pPr marL="91440">
                        <a:lnSpc>
                          <a:spcPct val="100000"/>
                        </a:lnSpc>
                        <a:spcBef>
                          <a:spcPts val="1865"/>
                        </a:spcBef>
                      </a:pPr>
                      <a:r>
                        <a:rPr sz="2700" i="1" spc="-7" baseline="14000" dirty="0">
                          <a:latin typeface="Calibri" panose="020F0502020204030204"/>
                          <a:cs typeface="Calibri" panose="020F0502020204030204"/>
                        </a:rPr>
                        <a:t>EF</a:t>
                      </a:r>
                      <a:r>
                        <a:rPr sz="1200" i="1" spc="-5" dirty="0">
                          <a:latin typeface="Calibri" panose="020F0502020204030204"/>
                          <a:cs typeface="Calibri" panose="020F0502020204030204"/>
                        </a:rPr>
                        <a:t>GHG,i,heat</a:t>
                      </a:r>
                      <a:endParaRPr sz="1200">
                        <a:latin typeface="Calibri" panose="020F0502020204030204"/>
                        <a:cs typeface="Calibri" panose="020F0502020204030204"/>
                      </a:endParaRPr>
                    </a:p>
                  </a:txBody>
                  <a:tcPr marL="0" marR="0" marT="236854"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E6B8B8"/>
                    </a:solidFill>
                  </a:tcPr>
                </a:tc>
                <a:tc>
                  <a:txBody>
                    <a:bodyPr/>
                    <a:lstStyle/>
                    <a:p>
                      <a:pPr marL="92075">
                        <a:lnSpc>
                          <a:spcPct val="100000"/>
                        </a:lnSpc>
                        <a:spcBef>
                          <a:spcPts val="1455"/>
                        </a:spcBef>
                      </a:pPr>
                      <a:r>
                        <a:rPr sz="1800" dirty="0">
                          <a:latin typeface="宋体" panose="02010600030101010101" pitchFamily="2" charset="-122"/>
                          <a:cs typeface="宋体" panose="02010600030101010101" pitchFamily="2" charset="-122"/>
                        </a:rPr>
                        <a:t>燃料</a:t>
                      </a:r>
                      <a:r>
                        <a:rPr sz="1800" i="1" dirty="0">
                          <a:latin typeface="Calibri" panose="020F0502020204030204"/>
                          <a:cs typeface="Calibri" panose="020F0502020204030204"/>
                        </a:rPr>
                        <a:t>i </a:t>
                      </a:r>
                      <a:r>
                        <a:rPr sz="1800" dirty="0">
                          <a:latin typeface="宋体" panose="02010600030101010101" pitchFamily="2" charset="-122"/>
                          <a:cs typeface="宋体" panose="02010600030101010101" pitchFamily="2" charset="-122"/>
                        </a:rPr>
                        <a:t>基于燃料热值的</a:t>
                      </a:r>
                      <a:r>
                        <a:rPr sz="1800" dirty="0">
                          <a:latin typeface="Calibri" panose="020F0502020204030204"/>
                          <a:cs typeface="Calibri" panose="020F0502020204030204"/>
                        </a:rPr>
                        <a:t>GHG</a:t>
                      </a:r>
                      <a:r>
                        <a:rPr sz="1800" dirty="0">
                          <a:latin typeface="宋体" panose="02010600030101010101" pitchFamily="2" charset="-122"/>
                          <a:cs typeface="宋体" panose="02010600030101010101" pitchFamily="2" charset="-122"/>
                        </a:rPr>
                        <a:t>排放系数</a:t>
                      </a:r>
                      <a:r>
                        <a:rPr sz="1800" spc="-25" dirty="0">
                          <a:latin typeface="宋体" panose="02010600030101010101" pitchFamily="2" charset="-122"/>
                          <a:cs typeface="宋体" panose="02010600030101010101" pitchFamily="2" charset="-122"/>
                        </a:rPr>
                        <a:t>（</a:t>
                      </a:r>
                      <a:r>
                        <a:rPr sz="1800" spc="-25" dirty="0">
                          <a:latin typeface="Calibri" panose="020F0502020204030204"/>
                          <a:cs typeface="Calibri" panose="020F0502020204030204"/>
                        </a:rPr>
                        <a:t>KG/TJ</a:t>
                      </a:r>
                      <a:r>
                        <a:rPr sz="1800" spc="-25" dirty="0">
                          <a:latin typeface="宋体" panose="02010600030101010101" pitchFamily="2" charset="-122"/>
                          <a:cs typeface="宋体" panose="02010600030101010101" pitchFamily="2" charset="-122"/>
                        </a:rPr>
                        <a:t>）</a:t>
                      </a:r>
                      <a:endParaRPr sz="1800">
                        <a:latin typeface="宋体" panose="02010600030101010101" pitchFamily="2" charset="-122"/>
                        <a:cs typeface="宋体" panose="02010600030101010101" pitchFamily="2" charset="-122"/>
                      </a:endParaRPr>
                    </a:p>
                  </a:txBody>
                  <a:tcPr marL="0" marR="0" marT="184785"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E6B8B8"/>
                    </a:solidFill>
                  </a:tcPr>
                </a:tc>
              </a:tr>
              <a:tr h="438785">
                <a:tc>
                  <a:txBody>
                    <a:bodyPr/>
                    <a:lstStyle/>
                    <a:p>
                      <a:pPr marL="91440">
                        <a:lnSpc>
                          <a:spcPct val="100000"/>
                        </a:lnSpc>
                        <a:spcBef>
                          <a:spcPts val="525"/>
                        </a:spcBef>
                      </a:pPr>
                      <a:r>
                        <a:rPr sz="1800" i="1" spc="-5" dirty="0">
                          <a:latin typeface="Calibri" panose="020F0502020204030204"/>
                          <a:cs typeface="Calibri" panose="020F0502020204030204"/>
                        </a:rPr>
                        <a:t>LHV</a:t>
                      </a:r>
                      <a:r>
                        <a:rPr sz="1800" i="1" spc="-7" baseline="-21000" dirty="0">
                          <a:latin typeface="Calibri" panose="020F0502020204030204"/>
                          <a:cs typeface="Calibri" panose="020F0502020204030204"/>
                        </a:rPr>
                        <a:t>i</a:t>
                      </a:r>
                      <a:endParaRPr sz="1800" baseline="-21000">
                        <a:latin typeface="Calibri" panose="020F0502020204030204"/>
                        <a:cs typeface="Calibri" panose="020F0502020204030204"/>
                      </a:endParaRPr>
                    </a:p>
                  </a:txBody>
                  <a:tcPr marL="0" marR="0" marT="66675"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E6B8B8"/>
                    </a:solidFill>
                  </a:tcPr>
                </a:tc>
                <a:tc>
                  <a:txBody>
                    <a:bodyPr/>
                    <a:lstStyle/>
                    <a:p>
                      <a:pPr marL="92075">
                        <a:lnSpc>
                          <a:spcPct val="100000"/>
                        </a:lnSpc>
                        <a:spcBef>
                          <a:spcPts val="560"/>
                        </a:spcBef>
                      </a:pPr>
                      <a:r>
                        <a:rPr sz="1800" dirty="0">
                          <a:latin typeface="宋体" panose="02010600030101010101" pitchFamily="2" charset="-122"/>
                          <a:cs typeface="宋体" panose="02010600030101010101" pitchFamily="2" charset="-122"/>
                        </a:rPr>
                        <a:t>燃料</a:t>
                      </a:r>
                      <a:r>
                        <a:rPr sz="1800" i="1" dirty="0">
                          <a:latin typeface="Calibri" panose="020F0502020204030204"/>
                          <a:cs typeface="Calibri" panose="020F0502020204030204"/>
                        </a:rPr>
                        <a:t>i</a:t>
                      </a:r>
                      <a:r>
                        <a:rPr sz="1800" i="1" spc="-15" dirty="0">
                          <a:latin typeface="Calibri" panose="020F0502020204030204"/>
                          <a:cs typeface="Calibri" panose="020F0502020204030204"/>
                        </a:rPr>
                        <a:t> </a:t>
                      </a:r>
                      <a:r>
                        <a:rPr sz="1800" dirty="0">
                          <a:latin typeface="宋体" panose="02010600030101010101" pitchFamily="2" charset="-122"/>
                          <a:cs typeface="宋体" panose="02010600030101010101" pitchFamily="2" charset="-122"/>
                        </a:rPr>
                        <a:t>基于质量或体积的平均低位热值</a:t>
                      </a:r>
                      <a:r>
                        <a:rPr sz="1800" spc="-10" dirty="0">
                          <a:latin typeface="宋体" panose="02010600030101010101" pitchFamily="2" charset="-122"/>
                          <a:cs typeface="宋体" panose="02010600030101010101" pitchFamily="2" charset="-122"/>
                        </a:rPr>
                        <a:t>（</a:t>
                      </a:r>
                      <a:r>
                        <a:rPr sz="1800" spc="-10" dirty="0">
                          <a:latin typeface="Calibri" panose="020F0502020204030204"/>
                          <a:cs typeface="Calibri" panose="020F0502020204030204"/>
                        </a:rPr>
                        <a:t>KJ/KG, </a:t>
                      </a:r>
                      <a:r>
                        <a:rPr sz="1800" dirty="0">
                          <a:latin typeface="Calibri" panose="020F0502020204030204"/>
                          <a:cs typeface="Calibri" panose="020F0502020204030204"/>
                        </a:rPr>
                        <a:t>KJ/M</a:t>
                      </a:r>
                      <a:r>
                        <a:rPr sz="1800" baseline="25000" dirty="0">
                          <a:latin typeface="Calibri" panose="020F0502020204030204"/>
                          <a:cs typeface="Calibri" panose="020F0502020204030204"/>
                        </a:rPr>
                        <a:t>3</a:t>
                      </a:r>
                      <a:r>
                        <a:rPr sz="1800" dirty="0">
                          <a:latin typeface="宋体" panose="02010600030101010101" pitchFamily="2" charset="-122"/>
                          <a:cs typeface="宋体" panose="02010600030101010101" pitchFamily="2" charset="-122"/>
                        </a:rPr>
                        <a:t>）</a:t>
                      </a:r>
                      <a:endParaRPr sz="1800">
                        <a:latin typeface="宋体" panose="02010600030101010101" pitchFamily="2" charset="-122"/>
                        <a:cs typeface="宋体" panose="02010600030101010101" pitchFamily="2" charset="-122"/>
                      </a:endParaRPr>
                    </a:p>
                  </a:txBody>
                  <a:tcPr marL="0" marR="0" marT="71120"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E6B8B8"/>
                    </a:solidFill>
                  </a:tcPr>
                </a:tc>
              </a:tr>
              <a:tr h="438785">
                <a:tc>
                  <a:txBody>
                    <a:bodyPr/>
                    <a:lstStyle/>
                    <a:p>
                      <a:pPr marL="91440">
                        <a:lnSpc>
                          <a:spcPct val="100000"/>
                        </a:lnSpc>
                        <a:spcBef>
                          <a:spcPts val="525"/>
                        </a:spcBef>
                      </a:pPr>
                      <a:r>
                        <a:rPr sz="1800" dirty="0">
                          <a:latin typeface="Calibri" panose="020F0502020204030204"/>
                          <a:cs typeface="Calibri" panose="020F0502020204030204"/>
                        </a:rPr>
                        <a:t>GHG</a:t>
                      </a:r>
                      <a:endParaRPr sz="1800">
                        <a:latin typeface="Calibri" panose="020F0502020204030204"/>
                        <a:cs typeface="Calibri" panose="020F0502020204030204"/>
                      </a:endParaRPr>
                    </a:p>
                  </a:txBody>
                  <a:tcPr marL="0" marR="0" marT="66675"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E6B8B8"/>
                    </a:solidFill>
                  </a:tcPr>
                </a:tc>
                <a:tc>
                  <a:txBody>
                    <a:bodyPr/>
                    <a:lstStyle/>
                    <a:p>
                      <a:pPr marL="92075">
                        <a:lnSpc>
                          <a:spcPct val="100000"/>
                        </a:lnSpc>
                        <a:spcBef>
                          <a:spcPts val="565"/>
                        </a:spcBef>
                      </a:pPr>
                      <a:r>
                        <a:rPr sz="1800" dirty="0">
                          <a:latin typeface="宋体" panose="02010600030101010101" pitchFamily="2" charset="-122"/>
                          <a:cs typeface="宋体" panose="02010600030101010101" pitchFamily="2" charset="-122"/>
                        </a:rPr>
                        <a:t>指</a:t>
                      </a:r>
                      <a:r>
                        <a:rPr sz="1800" spc="-5" dirty="0">
                          <a:latin typeface="Calibri" panose="020F0502020204030204"/>
                          <a:cs typeface="Calibri" panose="020F0502020204030204"/>
                        </a:rPr>
                        <a:t>CO</a:t>
                      </a:r>
                      <a:r>
                        <a:rPr sz="1800" spc="-7" baseline="-21000" dirty="0">
                          <a:latin typeface="Calibri" panose="020F0502020204030204"/>
                          <a:cs typeface="Calibri" panose="020F0502020204030204"/>
                        </a:rPr>
                        <a:t>2</a:t>
                      </a:r>
                      <a:r>
                        <a:rPr sz="1800" spc="-5" dirty="0">
                          <a:latin typeface="Calibri" panose="020F0502020204030204"/>
                          <a:cs typeface="Calibri" panose="020F0502020204030204"/>
                        </a:rPr>
                        <a:t>,</a:t>
                      </a:r>
                      <a:r>
                        <a:rPr sz="1800" dirty="0">
                          <a:latin typeface="Calibri" panose="020F0502020204030204"/>
                          <a:cs typeface="Calibri" panose="020F0502020204030204"/>
                        </a:rPr>
                        <a:t> </a:t>
                      </a:r>
                      <a:r>
                        <a:rPr sz="1800" spc="-5" dirty="0">
                          <a:latin typeface="Calibri" panose="020F0502020204030204"/>
                          <a:cs typeface="Calibri" panose="020F0502020204030204"/>
                        </a:rPr>
                        <a:t>CH</a:t>
                      </a:r>
                      <a:r>
                        <a:rPr sz="1800" spc="-7" baseline="-21000" dirty="0">
                          <a:latin typeface="Calibri" panose="020F0502020204030204"/>
                          <a:cs typeface="Calibri" panose="020F0502020204030204"/>
                        </a:rPr>
                        <a:t>4</a:t>
                      </a:r>
                      <a:r>
                        <a:rPr sz="1800" spc="-5" dirty="0">
                          <a:latin typeface="Calibri" panose="020F0502020204030204"/>
                          <a:cs typeface="Calibri" panose="020F0502020204030204"/>
                        </a:rPr>
                        <a:t>,</a:t>
                      </a:r>
                      <a:r>
                        <a:rPr sz="1800" spc="20" dirty="0">
                          <a:latin typeface="Calibri" panose="020F0502020204030204"/>
                          <a:cs typeface="Calibri" panose="020F0502020204030204"/>
                        </a:rPr>
                        <a:t> </a:t>
                      </a:r>
                      <a:r>
                        <a:rPr sz="1800" dirty="0">
                          <a:latin typeface="Calibri" panose="020F0502020204030204"/>
                          <a:cs typeface="Calibri" panose="020F0502020204030204"/>
                        </a:rPr>
                        <a:t>N</a:t>
                      </a:r>
                      <a:r>
                        <a:rPr sz="1800" baseline="-21000" dirty="0">
                          <a:latin typeface="Calibri" panose="020F0502020204030204"/>
                          <a:cs typeface="Calibri" panose="020F0502020204030204"/>
                        </a:rPr>
                        <a:t>2</a:t>
                      </a:r>
                      <a:r>
                        <a:rPr sz="1800" dirty="0">
                          <a:latin typeface="Calibri" panose="020F0502020204030204"/>
                          <a:cs typeface="Calibri" panose="020F0502020204030204"/>
                        </a:rPr>
                        <a:t>O</a:t>
                      </a:r>
                      <a:endParaRPr sz="1800">
                        <a:latin typeface="Calibri" panose="020F0502020204030204"/>
                        <a:cs typeface="Calibri" panose="020F0502020204030204"/>
                      </a:endParaRPr>
                    </a:p>
                  </a:txBody>
                  <a:tcPr marL="0" marR="0" marT="71755"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E6B8B8"/>
                    </a:solidFill>
                  </a:tcPr>
                </a:tc>
              </a:tr>
            </a:tbl>
          </a:graphicData>
        </a:graphic>
      </p:graphicFrame>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935983" y="1251711"/>
            <a:ext cx="4102100" cy="505460"/>
          </a:xfrm>
          <a:prstGeom prst="rect">
            <a:avLst/>
          </a:prstGeom>
        </p:spPr>
        <p:txBody>
          <a:bodyPr vert="horz" wrap="square" lIns="0" tIns="13335" rIns="0" bIns="0" rtlCol="0">
            <a:spAutoFit/>
          </a:bodyPr>
          <a:lstStyle/>
          <a:p>
            <a:pPr marL="12700">
              <a:lnSpc>
                <a:spcPct val="100000"/>
              </a:lnSpc>
              <a:spcBef>
                <a:spcPts val="105"/>
              </a:spcBef>
            </a:pPr>
            <a:r>
              <a:rPr spc="-5" dirty="0"/>
              <a:t>排放</a:t>
            </a:r>
            <a:r>
              <a:rPr spc="-10" dirty="0"/>
              <a:t>因</a:t>
            </a:r>
            <a:r>
              <a:rPr spc="-5" dirty="0"/>
              <a:t>子计</a:t>
            </a:r>
            <a:r>
              <a:rPr spc="-10" dirty="0"/>
              <a:t>算</a:t>
            </a:r>
            <a:r>
              <a:rPr spc="-5" dirty="0"/>
              <a:t>参考</a:t>
            </a:r>
            <a:r>
              <a:rPr spc="-10" dirty="0"/>
              <a:t>文献</a:t>
            </a:r>
            <a:endParaRPr spc="-10" dirty="0"/>
          </a:p>
        </p:txBody>
      </p:sp>
      <p:graphicFrame>
        <p:nvGraphicFramePr>
          <p:cNvPr id="3" name="object 3"/>
          <p:cNvGraphicFramePr>
            <a:graphicFrameLocks noGrp="1"/>
          </p:cNvGraphicFramePr>
          <p:nvPr>
            <p:custDataLst>
              <p:tags r:id="rId2"/>
            </p:custDataLst>
          </p:nvPr>
        </p:nvGraphicFramePr>
        <p:xfrm>
          <a:off x="2133892" y="2362327"/>
          <a:ext cx="7877175" cy="3392170"/>
        </p:xfrm>
        <a:graphic>
          <a:graphicData uri="http://schemas.openxmlformats.org/drawingml/2006/table">
            <a:tbl>
              <a:tblPr firstRow="1" bandRow="1">
                <a:tableStyleId>{2D5ABB26-0587-4C30-8999-92F81FD0307C}</a:tableStyleId>
              </a:tblPr>
              <a:tblGrid>
                <a:gridCol w="1718310"/>
                <a:gridCol w="1074420"/>
                <a:gridCol w="5084445"/>
              </a:tblGrid>
              <a:tr h="666750">
                <a:tc rowSpan="3">
                  <a:txBody>
                    <a:bodyPr/>
                    <a:lstStyle/>
                    <a:p>
                      <a:pPr>
                        <a:lnSpc>
                          <a:spcPct val="100000"/>
                        </a:lnSpc>
                      </a:pPr>
                      <a:endParaRPr sz="2300">
                        <a:latin typeface="Times New Roman" panose="02020603050405020304"/>
                        <a:cs typeface="Times New Roman" panose="02020603050405020304"/>
                      </a:endParaRPr>
                    </a:p>
                    <a:p>
                      <a:pPr>
                        <a:lnSpc>
                          <a:spcPct val="100000"/>
                        </a:lnSpc>
                        <a:spcBef>
                          <a:spcPts val="30"/>
                        </a:spcBef>
                      </a:pPr>
                      <a:endParaRPr sz="3000">
                        <a:latin typeface="Times New Roman" panose="02020603050405020304"/>
                        <a:cs typeface="Times New Roman" panose="02020603050405020304"/>
                      </a:endParaRPr>
                    </a:p>
                    <a:p>
                      <a:pPr marL="91440">
                        <a:lnSpc>
                          <a:spcPts val="2175"/>
                        </a:lnSpc>
                      </a:pPr>
                      <a:r>
                        <a:rPr sz="3000" b="1" i="1" spc="15" baseline="14000" dirty="0">
                          <a:latin typeface="Calibri" panose="020F0502020204030204"/>
                          <a:cs typeface="Calibri" panose="020F0502020204030204"/>
                        </a:rPr>
                        <a:t>EF</a:t>
                      </a:r>
                      <a:r>
                        <a:rPr sz="1300" b="1" i="1" spc="10" dirty="0">
                          <a:latin typeface="Calibri" panose="020F0502020204030204"/>
                          <a:cs typeface="Calibri" panose="020F0502020204030204"/>
                        </a:rPr>
                        <a:t>GHG,i,heat</a:t>
                      </a:r>
                      <a:endParaRPr sz="1300">
                        <a:latin typeface="Calibri" panose="020F0502020204030204"/>
                        <a:cs typeface="Calibri" panose="020F0502020204030204"/>
                      </a:endParaRPr>
                    </a:p>
                    <a:p>
                      <a:pPr marL="91440">
                        <a:lnSpc>
                          <a:spcPts val="2175"/>
                        </a:lnSpc>
                      </a:pPr>
                      <a:r>
                        <a:rPr sz="2000" b="1" spc="-25" dirty="0">
                          <a:latin typeface="宋体" panose="02010600030101010101" pitchFamily="2" charset="-122"/>
                          <a:cs typeface="宋体" panose="02010600030101010101" pitchFamily="2" charset="-122"/>
                        </a:rPr>
                        <a:t>（</a:t>
                      </a:r>
                      <a:r>
                        <a:rPr sz="2000" b="1" spc="-25" dirty="0">
                          <a:latin typeface="Calibri" panose="020F0502020204030204"/>
                          <a:cs typeface="Calibri" panose="020F0502020204030204"/>
                        </a:rPr>
                        <a:t>KG/TJ</a:t>
                      </a:r>
                      <a:r>
                        <a:rPr sz="2000" b="1" spc="-25" dirty="0">
                          <a:latin typeface="宋体" panose="02010600030101010101" pitchFamily="2" charset="-122"/>
                          <a:cs typeface="宋体" panose="02010600030101010101" pitchFamily="2" charset="-122"/>
                        </a:rPr>
                        <a:t>）</a:t>
                      </a:r>
                      <a:endParaRPr sz="2000">
                        <a:latin typeface="宋体" panose="02010600030101010101" pitchFamily="2" charset="-122"/>
                        <a:cs typeface="宋体" panose="02010600030101010101" pitchFamily="2" charset="-122"/>
                      </a:endParaRPr>
                    </a:p>
                  </a:txBody>
                  <a:tcPr marL="0" marR="0" marT="0"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E6B8B8"/>
                    </a:solidFill>
                  </a:tcPr>
                </a:tc>
                <a:tc>
                  <a:txBody>
                    <a:bodyPr/>
                    <a:lstStyle/>
                    <a:p>
                      <a:pPr marL="91440">
                        <a:lnSpc>
                          <a:spcPct val="100000"/>
                        </a:lnSpc>
                        <a:spcBef>
                          <a:spcPts val="375"/>
                        </a:spcBef>
                      </a:pPr>
                      <a:r>
                        <a:rPr sz="1800" b="1" dirty="0">
                          <a:latin typeface="宋体" panose="02010600030101010101" pitchFamily="2" charset="-122"/>
                          <a:cs typeface="宋体" panose="02010600030101010101" pitchFamily="2" charset="-122"/>
                        </a:rPr>
                        <a:t>固定源</a:t>
                      </a:r>
                      <a:endParaRPr sz="1800">
                        <a:latin typeface="宋体" panose="02010600030101010101" pitchFamily="2" charset="-122"/>
                        <a:cs typeface="宋体" panose="02010600030101010101" pitchFamily="2" charset="-122"/>
                      </a:endParaRPr>
                    </a:p>
                  </a:txBody>
                  <a:tcPr marL="0" marR="0" marT="47625"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E6B8B8"/>
                    </a:solidFill>
                  </a:tcPr>
                </a:tc>
                <a:tc>
                  <a:txBody>
                    <a:bodyPr/>
                    <a:lstStyle/>
                    <a:p>
                      <a:pPr marL="92075">
                        <a:lnSpc>
                          <a:spcPct val="100000"/>
                        </a:lnSpc>
                        <a:spcBef>
                          <a:spcPts val="1455"/>
                        </a:spcBef>
                      </a:pPr>
                      <a:r>
                        <a:rPr sz="1800" spc="-5" dirty="0">
                          <a:latin typeface="Calibri" panose="020F0502020204030204"/>
                          <a:cs typeface="Calibri" panose="020F0502020204030204"/>
                        </a:rPr>
                        <a:t>IPCC2006</a:t>
                      </a:r>
                      <a:r>
                        <a:rPr sz="1800" spc="10" dirty="0">
                          <a:latin typeface="Calibri" panose="020F0502020204030204"/>
                          <a:cs typeface="Calibri" panose="020F0502020204030204"/>
                        </a:rPr>
                        <a:t> </a:t>
                      </a:r>
                      <a:r>
                        <a:rPr sz="1800" spc="-5" dirty="0">
                          <a:latin typeface="宋体" panose="02010600030101010101" pitchFamily="2" charset="-122"/>
                          <a:cs typeface="宋体" panose="02010600030101010101" pitchFamily="2" charset="-122"/>
                        </a:rPr>
                        <a:t>第</a:t>
                      </a:r>
                      <a:r>
                        <a:rPr sz="1800" spc="-5" dirty="0">
                          <a:latin typeface="Calibri" panose="020F0502020204030204"/>
                          <a:cs typeface="Calibri" panose="020F0502020204030204"/>
                        </a:rPr>
                        <a:t>2</a:t>
                      </a:r>
                      <a:r>
                        <a:rPr sz="1800" spc="405" dirty="0">
                          <a:latin typeface="宋体" panose="02010600030101010101" pitchFamily="2" charset="-122"/>
                          <a:cs typeface="宋体" panose="02010600030101010101" pitchFamily="2" charset="-122"/>
                        </a:rPr>
                        <a:t>卷</a:t>
                      </a:r>
                      <a:r>
                        <a:rPr sz="1800" spc="-5" dirty="0">
                          <a:latin typeface="宋体" panose="02010600030101010101" pitchFamily="2" charset="-122"/>
                          <a:cs typeface="宋体" panose="02010600030101010101" pitchFamily="2" charset="-122"/>
                        </a:rPr>
                        <a:t>第</a:t>
                      </a:r>
                      <a:r>
                        <a:rPr sz="1800" spc="-5" dirty="0">
                          <a:latin typeface="Calibri" panose="020F0502020204030204"/>
                          <a:cs typeface="Calibri" panose="020F0502020204030204"/>
                        </a:rPr>
                        <a:t>2</a:t>
                      </a:r>
                      <a:r>
                        <a:rPr sz="1800" spc="405" dirty="0">
                          <a:latin typeface="宋体" panose="02010600030101010101" pitchFamily="2" charset="-122"/>
                          <a:cs typeface="宋体" panose="02010600030101010101" pitchFamily="2" charset="-122"/>
                        </a:rPr>
                        <a:t>章</a:t>
                      </a:r>
                      <a:r>
                        <a:rPr sz="1800" dirty="0">
                          <a:latin typeface="宋体" panose="02010600030101010101" pitchFamily="2" charset="-122"/>
                          <a:cs typeface="宋体" panose="02010600030101010101" pitchFamily="2" charset="-122"/>
                        </a:rPr>
                        <a:t>表</a:t>
                      </a:r>
                      <a:r>
                        <a:rPr sz="1800" spc="-480" dirty="0">
                          <a:latin typeface="宋体" panose="02010600030101010101" pitchFamily="2" charset="-122"/>
                          <a:cs typeface="宋体" panose="02010600030101010101" pitchFamily="2" charset="-122"/>
                        </a:rPr>
                        <a:t> </a:t>
                      </a:r>
                      <a:r>
                        <a:rPr sz="1800" dirty="0">
                          <a:latin typeface="Calibri" panose="020F0502020204030204"/>
                          <a:cs typeface="Calibri" panose="020F0502020204030204"/>
                        </a:rPr>
                        <a:t>2.3</a:t>
                      </a:r>
                      <a:endParaRPr sz="1800">
                        <a:latin typeface="Calibri" panose="020F0502020204030204"/>
                        <a:cs typeface="Calibri" panose="020F0502020204030204"/>
                      </a:endParaRPr>
                    </a:p>
                  </a:txBody>
                  <a:tcPr marL="0" marR="0" marT="184785"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E6B8B8"/>
                    </a:solidFill>
                  </a:tcPr>
                </a:tc>
              </a:tr>
              <a:tr h="665480">
                <a:tc vMerge="1">
                  <a:tcPr marL="0" marR="0" marT="0"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E6B8B8"/>
                    </a:solidFill>
                  </a:tcPr>
                </a:tc>
                <a:tc rowSpan="2">
                  <a:txBody>
                    <a:bodyPr/>
                    <a:lstStyle/>
                    <a:p>
                      <a:pPr>
                        <a:lnSpc>
                          <a:spcPct val="100000"/>
                        </a:lnSpc>
                      </a:pPr>
                      <a:endParaRPr sz="1800">
                        <a:latin typeface="Times New Roman" panose="02020603050405020304"/>
                        <a:cs typeface="Times New Roman" panose="02020603050405020304"/>
                      </a:endParaRPr>
                    </a:p>
                    <a:p>
                      <a:pPr marL="91440">
                        <a:lnSpc>
                          <a:spcPct val="100000"/>
                        </a:lnSpc>
                        <a:spcBef>
                          <a:spcPts val="1235"/>
                        </a:spcBef>
                      </a:pPr>
                      <a:r>
                        <a:rPr sz="1800" b="1" dirty="0">
                          <a:latin typeface="宋体" panose="02010600030101010101" pitchFamily="2" charset="-122"/>
                          <a:cs typeface="宋体" panose="02010600030101010101" pitchFamily="2" charset="-122"/>
                        </a:rPr>
                        <a:t>移动源</a:t>
                      </a:r>
                      <a:endParaRPr sz="1800">
                        <a:latin typeface="宋体" panose="02010600030101010101" pitchFamily="2" charset="-122"/>
                        <a:cs typeface="宋体" panose="02010600030101010101" pitchFamily="2" charset="-122"/>
                      </a:endParaRPr>
                    </a:p>
                  </a:txBody>
                  <a:tcPr marL="0" marR="0" marT="0"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E6B8B8"/>
                    </a:solidFill>
                  </a:tcPr>
                </a:tc>
                <a:tc>
                  <a:txBody>
                    <a:bodyPr/>
                    <a:lstStyle/>
                    <a:p>
                      <a:pPr marL="92075">
                        <a:lnSpc>
                          <a:spcPct val="100000"/>
                        </a:lnSpc>
                        <a:spcBef>
                          <a:spcPts val="1455"/>
                        </a:spcBef>
                      </a:pPr>
                      <a:r>
                        <a:rPr sz="1800" dirty="0">
                          <a:latin typeface="宋体" panose="02010600030101010101" pitchFamily="2" charset="-122"/>
                          <a:cs typeface="宋体" panose="02010600030101010101" pitchFamily="2" charset="-122"/>
                        </a:rPr>
                        <a:t>道路运输</a:t>
                      </a:r>
                      <a:r>
                        <a:rPr sz="1800" dirty="0">
                          <a:latin typeface="Calibri" panose="020F0502020204030204"/>
                          <a:cs typeface="Calibri" panose="020F0502020204030204"/>
                        </a:rPr>
                        <a:t>: </a:t>
                      </a:r>
                      <a:r>
                        <a:rPr sz="1800" spc="-5" dirty="0">
                          <a:latin typeface="Calibri" panose="020F0502020204030204"/>
                          <a:cs typeface="Calibri" panose="020F0502020204030204"/>
                        </a:rPr>
                        <a:t>IPCC2006</a:t>
                      </a:r>
                      <a:r>
                        <a:rPr sz="1800" spc="5" dirty="0">
                          <a:latin typeface="Calibri" panose="020F0502020204030204"/>
                          <a:cs typeface="Calibri" panose="020F0502020204030204"/>
                        </a:rPr>
                        <a:t> </a:t>
                      </a:r>
                      <a:r>
                        <a:rPr sz="1800" dirty="0">
                          <a:latin typeface="宋体" panose="02010600030101010101" pitchFamily="2" charset="-122"/>
                          <a:cs typeface="宋体" panose="02010600030101010101" pitchFamily="2" charset="-122"/>
                        </a:rPr>
                        <a:t>第</a:t>
                      </a:r>
                      <a:r>
                        <a:rPr sz="1800" dirty="0">
                          <a:latin typeface="Calibri" panose="020F0502020204030204"/>
                          <a:cs typeface="Calibri" panose="020F0502020204030204"/>
                        </a:rPr>
                        <a:t>2</a:t>
                      </a:r>
                      <a:r>
                        <a:rPr sz="1800" spc="405" dirty="0">
                          <a:latin typeface="宋体" panose="02010600030101010101" pitchFamily="2" charset="-122"/>
                          <a:cs typeface="宋体" panose="02010600030101010101" pitchFamily="2" charset="-122"/>
                        </a:rPr>
                        <a:t>卷</a:t>
                      </a:r>
                      <a:r>
                        <a:rPr sz="1800" dirty="0">
                          <a:latin typeface="宋体" panose="02010600030101010101" pitchFamily="2" charset="-122"/>
                          <a:cs typeface="宋体" panose="02010600030101010101" pitchFamily="2" charset="-122"/>
                        </a:rPr>
                        <a:t>第</a:t>
                      </a:r>
                      <a:r>
                        <a:rPr sz="1800" spc="-5" dirty="0">
                          <a:latin typeface="Calibri" panose="020F0502020204030204"/>
                          <a:cs typeface="Calibri" panose="020F0502020204030204"/>
                        </a:rPr>
                        <a:t>3</a:t>
                      </a:r>
                      <a:r>
                        <a:rPr sz="1800" spc="405" dirty="0">
                          <a:latin typeface="宋体" panose="02010600030101010101" pitchFamily="2" charset="-122"/>
                          <a:cs typeface="宋体" panose="02010600030101010101" pitchFamily="2" charset="-122"/>
                        </a:rPr>
                        <a:t>章</a:t>
                      </a:r>
                      <a:r>
                        <a:rPr sz="1800" dirty="0">
                          <a:latin typeface="宋体" panose="02010600030101010101" pitchFamily="2" charset="-122"/>
                          <a:cs typeface="宋体" panose="02010600030101010101" pitchFamily="2" charset="-122"/>
                        </a:rPr>
                        <a:t>表</a:t>
                      </a:r>
                      <a:r>
                        <a:rPr sz="1800" dirty="0">
                          <a:latin typeface="Calibri" panose="020F0502020204030204"/>
                          <a:cs typeface="Calibri" panose="020F0502020204030204"/>
                        </a:rPr>
                        <a:t>3.2.1/3.2.2</a:t>
                      </a:r>
                      <a:endParaRPr sz="1800">
                        <a:latin typeface="Calibri" panose="020F0502020204030204"/>
                        <a:cs typeface="Calibri" panose="020F0502020204030204"/>
                      </a:endParaRPr>
                    </a:p>
                  </a:txBody>
                  <a:tcPr marL="0" marR="0" marT="184785"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E6B8B8"/>
                    </a:solidFill>
                  </a:tcPr>
                </a:tc>
              </a:tr>
              <a:tr h="747395">
                <a:tc vMerge="1">
                  <a:tcPr marL="0" marR="0" marT="0"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E6B8B8"/>
                    </a:solidFill>
                  </a:tcPr>
                </a:tc>
                <a:tc vMerge="1">
                  <a:tcPr marL="0" marR="0" marT="0"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E6B8B8"/>
                    </a:solidFill>
                  </a:tcPr>
                </a:tc>
                <a:tc>
                  <a:txBody>
                    <a:bodyPr/>
                    <a:lstStyle/>
                    <a:p>
                      <a:pPr marL="92075">
                        <a:lnSpc>
                          <a:spcPct val="100000"/>
                        </a:lnSpc>
                        <a:spcBef>
                          <a:spcPts val="1770"/>
                        </a:spcBef>
                      </a:pPr>
                      <a:r>
                        <a:rPr sz="1800" dirty="0">
                          <a:latin typeface="宋体" panose="02010600030101010101" pitchFamily="2" charset="-122"/>
                          <a:cs typeface="宋体" panose="02010600030101010101" pitchFamily="2" charset="-122"/>
                        </a:rPr>
                        <a:t>非道路运输</a:t>
                      </a:r>
                      <a:r>
                        <a:rPr sz="1800" spc="-5" dirty="0">
                          <a:latin typeface="宋体" panose="02010600030101010101" pitchFamily="2" charset="-122"/>
                          <a:cs typeface="宋体" panose="02010600030101010101" pitchFamily="2" charset="-122"/>
                        </a:rPr>
                        <a:t>：</a:t>
                      </a:r>
                      <a:r>
                        <a:rPr sz="1800" spc="-5" dirty="0">
                          <a:latin typeface="Calibri" panose="020F0502020204030204"/>
                          <a:cs typeface="Calibri" panose="020F0502020204030204"/>
                        </a:rPr>
                        <a:t>IPCC2006</a:t>
                      </a:r>
                      <a:r>
                        <a:rPr sz="1800" spc="10" dirty="0">
                          <a:latin typeface="Calibri" panose="020F0502020204030204"/>
                          <a:cs typeface="Calibri" panose="020F0502020204030204"/>
                        </a:rPr>
                        <a:t> </a:t>
                      </a:r>
                      <a:r>
                        <a:rPr sz="1800" dirty="0">
                          <a:latin typeface="宋体" panose="02010600030101010101" pitchFamily="2" charset="-122"/>
                          <a:cs typeface="宋体" panose="02010600030101010101" pitchFamily="2" charset="-122"/>
                        </a:rPr>
                        <a:t>第</a:t>
                      </a:r>
                      <a:r>
                        <a:rPr sz="1800" spc="-5" dirty="0">
                          <a:latin typeface="Calibri" panose="020F0502020204030204"/>
                          <a:cs typeface="Calibri" panose="020F0502020204030204"/>
                        </a:rPr>
                        <a:t>2</a:t>
                      </a:r>
                      <a:r>
                        <a:rPr sz="1800" spc="405" dirty="0">
                          <a:latin typeface="宋体" panose="02010600030101010101" pitchFamily="2" charset="-122"/>
                          <a:cs typeface="宋体" panose="02010600030101010101" pitchFamily="2" charset="-122"/>
                        </a:rPr>
                        <a:t>卷</a:t>
                      </a:r>
                      <a:r>
                        <a:rPr sz="1800" dirty="0">
                          <a:latin typeface="宋体" panose="02010600030101010101" pitchFamily="2" charset="-122"/>
                          <a:cs typeface="宋体" panose="02010600030101010101" pitchFamily="2" charset="-122"/>
                        </a:rPr>
                        <a:t>第</a:t>
                      </a:r>
                      <a:r>
                        <a:rPr sz="1800" spc="-5" dirty="0">
                          <a:latin typeface="Calibri" panose="020F0502020204030204"/>
                          <a:cs typeface="Calibri" panose="020F0502020204030204"/>
                        </a:rPr>
                        <a:t>3</a:t>
                      </a:r>
                      <a:r>
                        <a:rPr sz="1800" spc="405" dirty="0">
                          <a:latin typeface="宋体" panose="02010600030101010101" pitchFamily="2" charset="-122"/>
                          <a:cs typeface="宋体" panose="02010600030101010101" pitchFamily="2" charset="-122"/>
                        </a:rPr>
                        <a:t>章</a:t>
                      </a:r>
                      <a:r>
                        <a:rPr sz="1800" dirty="0">
                          <a:latin typeface="宋体" panose="02010600030101010101" pitchFamily="2" charset="-122"/>
                          <a:cs typeface="宋体" panose="02010600030101010101" pitchFamily="2" charset="-122"/>
                        </a:rPr>
                        <a:t>表</a:t>
                      </a:r>
                      <a:r>
                        <a:rPr sz="1800" dirty="0">
                          <a:latin typeface="Calibri" panose="020F0502020204030204"/>
                          <a:cs typeface="Calibri" panose="020F0502020204030204"/>
                        </a:rPr>
                        <a:t>3.3.1</a:t>
                      </a:r>
                      <a:endParaRPr sz="1800">
                        <a:latin typeface="Calibri" panose="020F0502020204030204"/>
                        <a:cs typeface="Calibri" panose="020F0502020204030204"/>
                      </a:endParaRPr>
                    </a:p>
                  </a:txBody>
                  <a:tcPr marL="0" marR="0" marT="224790"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E6B8B8"/>
                    </a:solidFill>
                  </a:tcPr>
                </a:tc>
              </a:tr>
              <a:tr h="436880">
                <a:tc rowSpan="3">
                  <a:txBody>
                    <a:bodyPr/>
                    <a:lstStyle/>
                    <a:p>
                      <a:pPr marL="91440">
                        <a:lnSpc>
                          <a:spcPct val="100000"/>
                        </a:lnSpc>
                        <a:spcBef>
                          <a:spcPts val="630"/>
                        </a:spcBef>
                      </a:pPr>
                      <a:r>
                        <a:rPr sz="2000" b="1" i="1" dirty="0">
                          <a:latin typeface="Calibri" panose="020F0502020204030204"/>
                          <a:cs typeface="Calibri" panose="020F0502020204030204"/>
                        </a:rPr>
                        <a:t>LHV</a:t>
                      </a:r>
                      <a:r>
                        <a:rPr sz="1950" b="1" i="1" baseline="-21000" dirty="0">
                          <a:latin typeface="Calibri" panose="020F0502020204030204"/>
                          <a:cs typeface="Calibri" panose="020F0502020204030204"/>
                        </a:rPr>
                        <a:t>i</a:t>
                      </a:r>
                      <a:endParaRPr sz="1950" baseline="-21000">
                        <a:latin typeface="Calibri" panose="020F0502020204030204"/>
                        <a:cs typeface="Calibri" panose="020F0502020204030204"/>
                      </a:endParaRPr>
                    </a:p>
                    <a:p>
                      <a:pPr marL="91440">
                        <a:lnSpc>
                          <a:spcPct val="100000"/>
                        </a:lnSpc>
                        <a:spcBef>
                          <a:spcPts val="35"/>
                        </a:spcBef>
                      </a:pPr>
                      <a:r>
                        <a:rPr sz="2000" b="1" spc="-15" dirty="0">
                          <a:latin typeface="宋体" panose="02010600030101010101" pitchFamily="2" charset="-122"/>
                          <a:cs typeface="宋体" panose="02010600030101010101" pitchFamily="2" charset="-122"/>
                        </a:rPr>
                        <a:t>（</a:t>
                      </a:r>
                      <a:r>
                        <a:rPr sz="2000" b="1" spc="-15" dirty="0">
                          <a:latin typeface="Calibri" panose="020F0502020204030204"/>
                          <a:cs typeface="Calibri" panose="020F0502020204030204"/>
                        </a:rPr>
                        <a:t>KJ/KG,</a:t>
                      </a:r>
                      <a:endParaRPr sz="2000">
                        <a:latin typeface="Calibri" panose="020F0502020204030204"/>
                        <a:cs typeface="Calibri" panose="020F0502020204030204"/>
                      </a:endParaRPr>
                    </a:p>
                    <a:p>
                      <a:pPr marL="91440">
                        <a:lnSpc>
                          <a:spcPct val="100000"/>
                        </a:lnSpc>
                      </a:pPr>
                      <a:r>
                        <a:rPr sz="2000" b="1" dirty="0">
                          <a:latin typeface="Calibri" panose="020F0502020204030204"/>
                          <a:cs typeface="Calibri" panose="020F0502020204030204"/>
                        </a:rPr>
                        <a:t>KJ/M</a:t>
                      </a:r>
                      <a:r>
                        <a:rPr sz="1950" b="1" baseline="26000" dirty="0">
                          <a:latin typeface="Calibri" panose="020F0502020204030204"/>
                          <a:cs typeface="Calibri" panose="020F0502020204030204"/>
                        </a:rPr>
                        <a:t>3</a:t>
                      </a:r>
                      <a:r>
                        <a:rPr sz="2000" b="1" dirty="0">
                          <a:latin typeface="宋体" panose="02010600030101010101" pitchFamily="2" charset="-122"/>
                          <a:cs typeface="宋体" panose="02010600030101010101" pitchFamily="2" charset="-122"/>
                        </a:rPr>
                        <a:t>）</a:t>
                      </a:r>
                      <a:endParaRPr sz="2000">
                        <a:latin typeface="宋体" panose="02010600030101010101" pitchFamily="2" charset="-122"/>
                        <a:cs typeface="宋体" panose="02010600030101010101" pitchFamily="2" charset="-122"/>
                      </a:endParaRPr>
                    </a:p>
                  </a:txBody>
                  <a:tcPr marL="0" marR="0" marT="80010"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E6B8B8"/>
                    </a:solidFill>
                  </a:tcPr>
                </a:tc>
                <a:tc gridSpan="2">
                  <a:txBody>
                    <a:bodyPr/>
                    <a:lstStyle/>
                    <a:p>
                      <a:pPr marL="91440">
                        <a:lnSpc>
                          <a:spcPct val="100000"/>
                        </a:lnSpc>
                        <a:spcBef>
                          <a:spcPts val="560"/>
                        </a:spcBef>
                      </a:pPr>
                      <a:r>
                        <a:rPr sz="1800" dirty="0">
                          <a:latin typeface="宋体" panose="02010600030101010101" pitchFamily="2" charset="-122"/>
                          <a:cs typeface="宋体" panose="02010600030101010101" pitchFamily="2" charset="-122"/>
                        </a:rPr>
                        <a:t>优先选用燃料检测报告</a:t>
                      </a:r>
                      <a:endParaRPr sz="1800">
                        <a:latin typeface="宋体" panose="02010600030101010101" pitchFamily="2" charset="-122"/>
                        <a:cs typeface="宋体" panose="02010600030101010101" pitchFamily="2" charset="-122"/>
                      </a:endParaRPr>
                    </a:p>
                  </a:txBody>
                  <a:tcPr marL="0" marR="0" marT="71120"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E6B8B8"/>
                    </a:solidFill>
                  </a:tcPr>
                </a:tc>
                <a:tc hMerge="1">
                  <a:tcPr marL="0" marR="0" marT="0" marB="0"/>
                </a:tc>
              </a:tr>
              <a:tr h="438150">
                <a:tc vMerge="1">
                  <a:tcPr marL="0" marR="0" marT="80010"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E6B8B8"/>
                    </a:solidFill>
                  </a:tcPr>
                </a:tc>
                <a:tc gridSpan="2">
                  <a:txBody>
                    <a:bodyPr/>
                    <a:lstStyle/>
                    <a:p>
                      <a:pPr marL="91440">
                        <a:lnSpc>
                          <a:spcPct val="100000"/>
                        </a:lnSpc>
                        <a:spcBef>
                          <a:spcPts val="560"/>
                        </a:spcBef>
                      </a:pPr>
                      <a:r>
                        <a:rPr sz="1800" spc="-5" dirty="0">
                          <a:latin typeface="宋体" panose="02010600030101010101" pitchFamily="2" charset="-122"/>
                          <a:cs typeface="宋体" panose="02010600030101010101" pitchFamily="2" charset="-122"/>
                        </a:rPr>
                        <a:t>其次是综合能耗计算通</a:t>
                      </a:r>
                      <a:r>
                        <a:rPr sz="1800" dirty="0">
                          <a:latin typeface="宋体" panose="02010600030101010101" pitchFamily="2" charset="-122"/>
                          <a:cs typeface="宋体" panose="02010600030101010101" pitchFamily="2" charset="-122"/>
                        </a:rPr>
                        <a:t>则</a:t>
                      </a:r>
                      <a:r>
                        <a:rPr sz="1800" spc="-500" dirty="0">
                          <a:latin typeface="宋体" panose="02010600030101010101" pitchFamily="2" charset="-122"/>
                          <a:cs typeface="宋体" panose="02010600030101010101" pitchFamily="2" charset="-122"/>
                        </a:rPr>
                        <a:t> </a:t>
                      </a:r>
                      <a:r>
                        <a:rPr sz="1800" spc="-5" dirty="0">
                          <a:latin typeface="Calibri" panose="020F0502020204030204"/>
                          <a:cs typeface="Calibri" panose="020F0502020204030204"/>
                        </a:rPr>
                        <a:t>GB/T2589</a:t>
                      </a:r>
                      <a:endParaRPr sz="1800">
                        <a:latin typeface="Calibri" panose="020F0502020204030204"/>
                        <a:cs typeface="Calibri" panose="020F0502020204030204"/>
                      </a:endParaRPr>
                    </a:p>
                  </a:txBody>
                  <a:tcPr marL="0" marR="0" marT="71120"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E6B8B8"/>
                    </a:solidFill>
                  </a:tcPr>
                </a:tc>
                <a:tc hMerge="1">
                  <a:tcPr marL="0" marR="0" marT="0" marB="0"/>
                </a:tc>
              </a:tr>
              <a:tr h="437515">
                <a:tc vMerge="1">
                  <a:tcPr marL="0" marR="0" marT="80010"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E6B8B8"/>
                    </a:solidFill>
                  </a:tcPr>
                </a:tc>
                <a:tc gridSpan="2">
                  <a:txBody>
                    <a:bodyPr/>
                    <a:lstStyle/>
                    <a:p>
                      <a:pPr marL="91440">
                        <a:lnSpc>
                          <a:spcPct val="100000"/>
                        </a:lnSpc>
                        <a:spcBef>
                          <a:spcPts val="560"/>
                        </a:spcBef>
                      </a:pPr>
                      <a:r>
                        <a:rPr sz="1800" spc="-5" dirty="0">
                          <a:latin typeface="宋体" panose="02010600030101010101" pitchFamily="2" charset="-122"/>
                          <a:cs typeface="宋体" panose="02010600030101010101" pitchFamily="2" charset="-122"/>
                        </a:rPr>
                        <a:t>再次是</a:t>
                      </a:r>
                      <a:r>
                        <a:rPr sz="1800" spc="-5" dirty="0">
                          <a:latin typeface="Calibri" panose="020F0502020204030204"/>
                          <a:cs typeface="Calibri" panose="020F0502020204030204"/>
                        </a:rPr>
                        <a:t>IPCC2006</a:t>
                      </a:r>
                      <a:r>
                        <a:rPr sz="1800" spc="10" dirty="0">
                          <a:latin typeface="Calibri" panose="020F0502020204030204"/>
                          <a:cs typeface="Calibri" panose="020F0502020204030204"/>
                        </a:rPr>
                        <a:t> </a:t>
                      </a:r>
                      <a:r>
                        <a:rPr sz="1800" spc="-5" dirty="0">
                          <a:latin typeface="宋体" panose="02010600030101010101" pitchFamily="2" charset="-122"/>
                          <a:cs typeface="宋体" panose="02010600030101010101" pitchFamily="2" charset="-122"/>
                        </a:rPr>
                        <a:t>第</a:t>
                      </a:r>
                      <a:r>
                        <a:rPr sz="1800" spc="-5" dirty="0">
                          <a:latin typeface="Calibri" panose="020F0502020204030204"/>
                          <a:cs typeface="Calibri" panose="020F0502020204030204"/>
                        </a:rPr>
                        <a:t>2</a:t>
                      </a:r>
                      <a:r>
                        <a:rPr sz="1800" spc="405" dirty="0">
                          <a:latin typeface="宋体" panose="02010600030101010101" pitchFamily="2" charset="-122"/>
                          <a:cs typeface="宋体" panose="02010600030101010101" pitchFamily="2" charset="-122"/>
                        </a:rPr>
                        <a:t>卷</a:t>
                      </a:r>
                      <a:r>
                        <a:rPr sz="1800" spc="-5" dirty="0">
                          <a:latin typeface="宋体" panose="02010600030101010101" pitchFamily="2" charset="-122"/>
                          <a:cs typeface="宋体" panose="02010600030101010101" pitchFamily="2" charset="-122"/>
                        </a:rPr>
                        <a:t>第</a:t>
                      </a:r>
                      <a:r>
                        <a:rPr sz="1800" spc="-5" dirty="0">
                          <a:latin typeface="Calibri" panose="020F0502020204030204"/>
                          <a:cs typeface="Calibri" panose="020F0502020204030204"/>
                        </a:rPr>
                        <a:t>2</a:t>
                      </a:r>
                      <a:r>
                        <a:rPr sz="1800" spc="405" dirty="0">
                          <a:latin typeface="宋体" panose="02010600030101010101" pitchFamily="2" charset="-122"/>
                          <a:cs typeface="宋体" panose="02010600030101010101" pitchFamily="2" charset="-122"/>
                        </a:rPr>
                        <a:t>章</a:t>
                      </a:r>
                      <a:r>
                        <a:rPr sz="1800" spc="-5" dirty="0">
                          <a:latin typeface="宋体" panose="02010600030101010101" pitchFamily="2" charset="-122"/>
                          <a:cs typeface="宋体" panose="02010600030101010101" pitchFamily="2" charset="-122"/>
                        </a:rPr>
                        <a:t>表</a:t>
                      </a:r>
                      <a:r>
                        <a:rPr sz="1800" dirty="0">
                          <a:latin typeface="Calibri" panose="020F0502020204030204"/>
                          <a:cs typeface="Calibri" panose="020F0502020204030204"/>
                        </a:rPr>
                        <a:t>1.2</a:t>
                      </a:r>
                      <a:endParaRPr sz="1800">
                        <a:latin typeface="Calibri" panose="020F0502020204030204"/>
                        <a:cs typeface="Calibri" panose="020F0502020204030204"/>
                      </a:endParaRPr>
                    </a:p>
                  </a:txBody>
                  <a:tcPr marL="0" marR="0" marT="71120"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E6B8B8"/>
                    </a:solidFill>
                  </a:tcPr>
                </a:tc>
                <a:tc hMerge="1">
                  <a:tcPr marL="0" marR="0" marT="0" marB="0"/>
                </a:tc>
              </a:tr>
            </a:tbl>
          </a:graphicData>
        </a:graphic>
      </p:graphicFrame>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5258054" y="1142746"/>
            <a:ext cx="3269615" cy="492760"/>
          </a:xfrm>
          <a:prstGeom prst="rect">
            <a:avLst/>
          </a:prstGeom>
        </p:spPr>
        <p:txBody>
          <a:bodyPr vert="horz" wrap="square" lIns="0" tIns="13335" rIns="0" bIns="0" rtlCol="0">
            <a:spAutoFit/>
          </a:bodyPr>
          <a:lstStyle/>
          <a:p>
            <a:pPr marL="38100">
              <a:lnSpc>
                <a:spcPct val="100000"/>
              </a:lnSpc>
              <a:spcBef>
                <a:spcPts val="105"/>
              </a:spcBef>
            </a:pPr>
            <a:r>
              <a:rPr sz="4800" i="1" spc="7" baseline="14000" dirty="0">
                <a:latin typeface="Calibri" panose="020F0502020204030204"/>
                <a:cs typeface="Calibri" panose="020F0502020204030204"/>
              </a:rPr>
              <a:t>EF</a:t>
            </a:r>
            <a:r>
              <a:rPr sz="2100" i="1" spc="5" dirty="0">
                <a:latin typeface="Calibri" panose="020F0502020204030204"/>
                <a:cs typeface="Calibri" panose="020F0502020204030204"/>
              </a:rPr>
              <a:t>CO2,i,heat</a:t>
            </a:r>
            <a:r>
              <a:rPr sz="4800" spc="7" baseline="14000" dirty="0"/>
              <a:t>计算</a:t>
            </a:r>
            <a:r>
              <a:rPr sz="4800" spc="-7" baseline="14000" dirty="0"/>
              <a:t>方</a:t>
            </a:r>
            <a:r>
              <a:rPr sz="4800" spc="-15" baseline="14000" dirty="0"/>
              <a:t>法</a:t>
            </a:r>
            <a:endParaRPr sz="4800" baseline="14000">
              <a:latin typeface="Calibri" panose="020F0502020204030204"/>
              <a:cs typeface="Calibri" panose="020F0502020204030204"/>
            </a:endParaRPr>
          </a:p>
        </p:txBody>
      </p:sp>
      <p:sp>
        <p:nvSpPr>
          <p:cNvPr id="3" name="object 3"/>
          <p:cNvSpPr txBox="1"/>
          <p:nvPr/>
        </p:nvSpPr>
        <p:spPr>
          <a:xfrm>
            <a:off x="2844800" y="2025034"/>
            <a:ext cx="6428740" cy="892810"/>
          </a:xfrm>
          <a:prstGeom prst="rect">
            <a:avLst/>
          </a:prstGeom>
        </p:spPr>
        <p:txBody>
          <a:bodyPr vert="horz" wrap="square" lIns="0" tIns="71755" rIns="0" bIns="0" rtlCol="0">
            <a:spAutoFit/>
          </a:bodyPr>
          <a:lstStyle/>
          <a:p>
            <a:pPr marL="25400">
              <a:lnSpc>
                <a:spcPct val="100000"/>
              </a:lnSpc>
              <a:spcBef>
                <a:spcPts val="565"/>
              </a:spcBef>
            </a:pPr>
            <a:r>
              <a:rPr sz="2400" b="1" i="1" spc="-10" dirty="0">
                <a:solidFill>
                  <a:srgbClr val="FF0000"/>
                </a:solidFill>
                <a:latin typeface="Calibri" panose="020F0502020204030204"/>
                <a:cs typeface="Calibri" panose="020F0502020204030204"/>
              </a:rPr>
              <a:t>CO2:</a:t>
            </a:r>
            <a:endParaRPr sz="2400">
              <a:latin typeface="Calibri" panose="020F0502020204030204"/>
              <a:cs typeface="Calibri" panose="020F0502020204030204"/>
            </a:endParaRPr>
          </a:p>
          <a:p>
            <a:pPr marL="1718310">
              <a:lnSpc>
                <a:spcPct val="100000"/>
              </a:lnSpc>
              <a:spcBef>
                <a:spcPts val="525"/>
              </a:spcBef>
            </a:pPr>
            <a:r>
              <a:rPr sz="2400" b="1" i="1" spc="-5" dirty="0">
                <a:latin typeface="Calibri" panose="020F0502020204030204"/>
                <a:cs typeface="Calibri" panose="020F0502020204030204"/>
              </a:rPr>
              <a:t>EF</a:t>
            </a:r>
            <a:r>
              <a:rPr sz="2400" b="1" spc="-7" baseline="-21000" dirty="0">
                <a:latin typeface="Calibri" panose="020F0502020204030204"/>
                <a:cs typeface="Calibri" panose="020F0502020204030204"/>
              </a:rPr>
              <a:t>CO2</a:t>
            </a:r>
            <a:r>
              <a:rPr sz="2400" b="1" i="1" spc="-7" baseline="-21000" dirty="0">
                <a:latin typeface="Calibri" panose="020F0502020204030204"/>
                <a:cs typeface="Calibri" panose="020F0502020204030204"/>
              </a:rPr>
              <a:t>,i,heat</a:t>
            </a:r>
            <a:r>
              <a:rPr sz="2400" b="1" i="1" spc="322" baseline="-21000" dirty="0">
                <a:latin typeface="Calibri" panose="020F0502020204030204"/>
                <a:cs typeface="Calibri" panose="020F0502020204030204"/>
              </a:rPr>
              <a:t> </a:t>
            </a:r>
            <a:r>
              <a:rPr sz="2400" b="1" i="1" dirty="0">
                <a:latin typeface="Calibri" panose="020F0502020204030204"/>
                <a:cs typeface="Calibri" panose="020F0502020204030204"/>
              </a:rPr>
              <a:t>=</a:t>
            </a:r>
            <a:r>
              <a:rPr sz="2400" b="1" i="1" spc="-10" dirty="0">
                <a:latin typeface="Calibri" panose="020F0502020204030204"/>
                <a:cs typeface="Calibri" panose="020F0502020204030204"/>
              </a:rPr>
              <a:t> </a:t>
            </a:r>
            <a:r>
              <a:rPr sz="2400" b="1" i="1" spc="-25" dirty="0">
                <a:latin typeface="Calibri" panose="020F0502020204030204"/>
                <a:cs typeface="Calibri" panose="020F0502020204030204"/>
              </a:rPr>
              <a:t>OX</a:t>
            </a:r>
            <a:r>
              <a:rPr sz="2400" b="1" i="1" spc="-37" baseline="-21000" dirty="0">
                <a:latin typeface="Calibri" panose="020F0502020204030204"/>
                <a:cs typeface="Calibri" panose="020F0502020204030204"/>
              </a:rPr>
              <a:t>i</a:t>
            </a:r>
            <a:r>
              <a:rPr sz="2400" b="1" i="1" spc="-22" baseline="-21000" dirty="0">
                <a:latin typeface="Calibri" panose="020F0502020204030204"/>
                <a:cs typeface="Calibri" panose="020F0502020204030204"/>
              </a:rPr>
              <a:t> </a:t>
            </a:r>
            <a:r>
              <a:rPr sz="2500" b="1" i="1" spc="-110" dirty="0">
                <a:latin typeface="幼圆" panose="02010509060101010101" charset="-122"/>
                <a:cs typeface="幼圆" panose="02010509060101010101" charset="-122"/>
              </a:rPr>
              <a:t>×</a:t>
            </a:r>
            <a:r>
              <a:rPr sz="2500" b="1" i="1" spc="-725" dirty="0">
                <a:latin typeface="幼圆" panose="02010509060101010101" charset="-122"/>
                <a:cs typeface="幼圆" panose="02010509060101010101" charset="-122"/>
              </a:rPr>
              <a:t> </a:t>
            </a:r>
            <a:r>
              <a:rPr sz="2400" b="1" i="1" spc="-5" dirty="0">
                <a:latin typeface="Calibri" panose="020F0502020204030204"/>
                <a:cs typeface="Calibri" panose="020F0502020204030204"/>
              </a:rPr>
              <a:t>C</a:t>
            </a:r>
            <a:r>
              <a:rPr sz="2400" b="1" i="1" spc="-7" baseline="-21000" dirty="0">
                <a:latin typeface="Calibri" panose="020F0502020204030204"/>
                <a:cs typeface="Calibri" panose="020F0502020204030204"/>
              </a:rPr>
              <a:t>i </a:t>
            </a:r>
            <a:r>
              <a:rPr sz="2500" b="1" i="1" spc="-110" dirty="0">
                <a:latin typeface="幼圆" panose="02010509060101010101" charset="-122"/>
                <a:cs typeface="幼圆" panose="02010509060101010101" charset="-122"/>
              </a:rPr>
              <a:t>×</a:t>
            </a:r>
            <a:r>
              <a:rPr sz="2500" b="1" i="1" spc="-715" dirty="0">
                <a:latin typeface="幼圆" panose="02010509060101010101" charset="-122"/>
                <a:cs typeface="幼圆" panose="02010509060101010101" charset="-122"/>
              </a:rPr>
              <a:t> </a:t>
            </a:r>
            <a:r>
              <a:rPr sz="2400" b="1" i="1" spc="-5" dirty="0">
                <a:latin typeface="Calibri" panose="020F0502020204030204"/>
                <a:cs typeface="Calibri" panose="020F0502020204030204"/>
              </a:rPr>
              <a:t>44</a:t>
            </a:r>
            <a:r>
              <a:rPr sz="2400" b="1" i="1" spc="-15" dirty="0">
                <a:latin typeface="Calibri" panose="020F0502020204030204"/>
                <a:cs typeface="Calibri" panose="020F0502020204030204"/>
              </a:rPr>
              <a:t> </a:t>
            </a:r>
            <a:r>
              <a:rPr sz="2400" b="1" i="1" spc="-35" dirty="0">
                <a:latin typeface="Calibri" panose="020F0502020204030204"/>
                <a:cs typeface="Calibri" panose="020F0502020204030204"/>
              </a:rPr>
              <a:t>/12</a:t>
            </a:r>
            <a:r>
              <a:rPr sz="2500" b="1" i="1" spc="-35" dirty="0">
                <a:latin typeface="幼圆" panose="02010509060101010101" charset="-122"/>
                <a:cs typeface="幼圆" panose="02010509060101010101" charset="-122"/>
              </a:rPr>
              <a:t>×</a:t>
            </a:r>
            <a:r>
              <a:rPr sz="2500" b="1" i="1" spc="-725" dirty="0">
                <a:latin typeface="幼圆" panose="02010509060101010101" charset="-122"/>
                <a:cs typeface="幼圆" panose="02010509060101010101" charset="-122"/>
              </a:rPr>
              <a:t> </a:t>
            </a:r>
            <a:r>
              <a:rPr sz="2400" b="1" i="1" spc="-5" dirty="0">
                <a:latin typeface="Calibri" panose="020F0502020204030204"/>
                <a:cs typeface="Calibri" panose="020F0502020204030204"/>
              </a:rPr>
              <a:t>10</a:t>
            </a:r>
            <a:r>
              <a:rPr sz="2400" b="1" i="1" spc="-20" dirty="0">
                <a:latin typeface="Calibri" panose="020F0502020204030204"/>
                <a:cs typeface="Calibri" panose="020F0502020204030204"/>
              </a:rPr>
              <a:t> </a:t>
            </a:r>
            <a:r>
              <a:rPr sz="2400" b="1" i="1" spc="-7" baseline="24000" dirty="0">
                <a:latin typeface="Calibri" panose="020F0502020204030204"/>
                <a:cs typeface="Calibri" panose="020F0502020204030204"/>
              </a:rPr>
              <a:t>-6</a:t>
            </a:r>
            <a:endParaRPr sz="2400" baseline="24000">
              <a:latin typeface="Calibri" panose="020F0502020204030204"/>
              <a:cs typeface="Calibri" panose="020F0502020204030204"/>
            </a:endParaRPr>
          </a:p>
        </p:txBody>
      </p:sp>
      <p:graphicFrame>
        <p:nvGraphicFramePr>
          <p:cNvPr id="4" name="object 4"/>
          <p:cNvGraphicFramePr>
            <a:graphicFrameLocks noGrp="1"/>
          </p:cNvGraphicFramePr>
          <p:nvPr/>
        </p:nvGraphicFramePr>
        <p:xfrm>
          <a:off x="2303437" y="3422650"/>
          <a:ext cx="7644130" cy="2643505"/>
        </p:xfrm>
        <a:graphic>
          <a:graphicData uri="http://schemas.openxmlformats.org/drawingml/2006/table">
            <a:tbl>
              <a:tblPr firstRow="1" bandRow="1">
                <a:tableStyleId>{2D5ABB26-0587-4C30-8999-92F81FD0307C}</a:tableStyleId>
              </a:tblPr>
              <a:tblGrid>
                <a:gridCol w="1368425"/>
                <a:gridCol w="6275705"/>
              </a:tblGrid>
              <a:tr h="661670">
                <a:tc>
                  <a:txBody>
                    <a:bodyPr/>
                    <a:lstStyle/>
                    <a:p>
                      <a:pPr marL="91440">
                        <a:lnSpc>
                          <a:spcPct val="100000"/>
                        </a:lnSpc>
                        <a:spcBef>
                          <a:spcPts val="1840"/>
                        </a:spcBef>
                      </a:pPr>
                      <a:r>
                        <a:rPr sz="2700" b="1" i="1" spc="-7" baseline="14000" dirty="0">
                          <a:latin typeface="Calibri" panose="020F0502020204030204"/>
                          <a:cs typeface="Calibri" panose="020F0502020204030204"/>
                        </a:rPr>
                        <a:t>EF</a:t>
                      </a:r>
                      <a:r>
                        <a:rPr sz="1200" b="1" spc="-5" dirty="0">
                          <a:latin typeface="Calibri" panose="020F0502020204030204"/>
                          <a:cs typeface="Calibri" panose="020F0502020204030204"/>
                        </a:rPr>
                        <a:t>CO2</a:t>
                      </a:r>
                      <a:r>
                        <a:rPr sz="1200" b="1" i="1" spc="-5" dirty="0">
                          <a:latin typeface="Calibri" panose="020F0502020204030204"/>
                          <a:cs typeface="Calibri" panose="020F0502020204030204"/>
                        </a:rPr>
                        <a:t>,i,heat</a:t>
                      </a:r>
                      <a:endParaRPr sz="1200">
                        <a:latin typeface="Calibri" panose="020F0502020204030204"/>
                        <a:cs typeface="Calibri" panose="020F0502020204030204"/>
                      </a:endParaRPr>
                    </a:p>
                  </a:txBody>
                  <a:tcPr marL="0" marR="0" marT="233679"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E36C09"/>
                    </a:solidFill>
                  </a:tcPr>
                </a:tc>
                <a:tc>
                  <a:txBody>
                    <a:bodyPr/>
                    <a:lstStyle/>
                    <a:p>
                      <a:pPr marL="91440">
                        <a:lnSpc>
                          <a:spcPct val="100000"/>
                        </a:lnSpc>
                        <a:spcBef>
                          <a:spcPts val="1435"/>
                        </a:spcBef>
                      </a:pPr>
                      <a:r>
                        <a:rPr sz="1800" b="1" dirty="0">
                          <a:latin typeface="宋体" panose="02010600030101010101" pitchFamily="2" charset="-122"/>
                          <a:cs typeface="宋体" panose="02010600030101010101" pitchFamily="2" charset="-122"/>
                        </a:rPr>
                        <a:t>燃</a:t>
                      </a:r>
                      <a:r>
                        <a:rPr sz="1800" b="1" spc="5" dirty="0">
                          <a:latin typeface="宋体" panose="02010600030101010101" pitchFamily="2" charset="-122"/>
                          <a:cs typeface="宋体" panose="02010600030101010101" pitchFamily="2" charset="-122"/>
                        </a:rPr>
                        <a:t>料</a:t>
                      </a:r>
                      <a:r>
                        <a:rPr sz="1800" b="1" i="1" dirty="0">
                          <a:latin typeface="Calibri" panose="020F0502020204030204"/>
                          <a:cs typeface="Calibri" panose="020F0502020204030204"/>
                        </a:rPr>
                        <a:t>i</a:t>
                      </a:r>
                      <a:r>
                        <a:rPr sz="1800" b="1" i="1" spc="-5" dirty="0">
                          <a:latin typeface="Calibri" panose="020F0502020204030204"/>
                          <a:cs typeface="Calibri" panose="020F0502020204030204"/>
                        </a:rPr>
                        <a:t> </a:t>
                      </a:r>
                      <a:r>
                        <a:rPr sz="1800" b="1" dirty="0">
                          <a:latin typeface="宋体" panose="02010600030101010101" pitchFamily="2" charset="-122"/>
                          <a:cs typeface="宋体" panose="02010600030101010101" pitchFamily="2" charset="-122"/>
                        </a:rPr>
                        <a:t>基于燃料热值的</a:t>
                      </a:r>
                      <a:r>
                        <a:rPr sz="1800" b="1" spc="-10" dirty="0">
                          <a:latin typeface="Calibri" panose="020F0502020204030204"/>
                          <a:cs typeface="Calibri" panose="020F0502020204030204"/>
                        </a:rPr>
                        <a:t>CO</a:t>
                      </a:r>
                      <a:r>
                        <a:rPr sz="1800" b="1" spc="-15" baseline="-21000" dirty="0">
                          <a:latin typeface="Calibri" panose="020F0502020204030204"/>
                          <a:cs typeface="Calibri" panose="020F0502020204030204"/>
                        </a:rPr>
                        <a:t>2</a:t>
                      </a:r>
                      <a:r>
                        <a:rPr sz="1800" b="1" dirty="0">
                          <a:latin typeface="宋体" panose="02010600030101010101" pitchFamily="2" charset="-122"/>
                          <a:cs typeface="宋体" panose="02010600030101010101" pitchFamily="2" charset="-122"/>
                        </a:rPr>
                        <a:t>排放系数</a:t>
                      </a:r>
                      <a:r>
                        <a:rPr sz="1800" b="1" spc="-20" dirty="0">
                          <a:latin typeface="宋体" panose="02010600030101010101" pitchFamily="2" charset="-122"/>
                          <a:cs typeface="宋体" panose="02010600030101010101" pitchFamily="2" charset="-122"/>
                        </a:rPr>
                        <a:t>，（</a:t>
                      </a:r>
                      <a:r>
                        <a:rPr sz="1800" b="1" spc="-20" dirty="0">
                          <a:latin typeface="Calibri" panose="020F0502020204030204"/>
                          <a:cs typeface="Calibri" panose="020F0502020204030204"/>
                        </a:rPr>
                        <a:t>KGCO</a:t>
                      </a:r>
                      <a:r>
                        <a:rPr sz="1800" b="1" spc="-30" baseline="-21000" dirty="0">
                          <a:latin typeface="Calibri" panose="020F0502020204030204"/>
                          <a:cs typeface="Calibri" panose="020F0502020204030204"/>
                        </a:rPr>
                        <a:t>2</a:t>
                      </a:r>
                      <a:r>
                        <a:rPr sz="1800" b="1" spc="-20" dirty="0">
                          <a:latin typeface="Calibri" panose="020F0502020204030204"/>
                          <a:cs typeface="Calibri" panose="020F0502020204030204"/>
                        </a:rPr>
                        <a:t>/TJ</a:t>
                      </a:r>
                      <a:r>
                        <a:rPr sz="1800" b="1" spc="-20" dirty="0">
                          <a:latin typeface="宋体" panose="02010600030101010101" pitchFamily="2" charset="-122"/>
                          <a:cs typeface="宋体" panose="02010600030101010101" pitchFamily="2" charset="-122"/>
                        </a:rPr>
                        <a:t>）</a:t>
                      </a:r>
                      <a:endParaRPr sz="1800">
                        <a:latin typeface="宋体" panose="02010600030101010101" pitchFamily="2" charset="-122"/>
                        <a:cs typeface="宋体" panose="02010600030101010101" pitchFamily="2" charset="-122"/>
                      </a:endParaRPr>
                    </a:p>
                  </a:txBody>
                  <a:tcPr marL="0" marR="0" marT="182245"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E36C09"/>
                    </a:solidFill>
                  </a:tcPr>
                </a:tc>
              </a:tr>
              <a:tr h="666750">
                <a:tc>
                  <a:txBody>
                    <a:bodyPr/>
                    <a:lstStyle/>
                    <a:p>
                      <a:pPr marL="91440">
                        <a:lnSpc>
                          <a:spcPct val="100000"/>
                        </a:lnSpc>
                        <a:spcBef>
                          <a:spcPts val="1420"/>
                        </a:spcBef>
                      </a:pPr>
                      <a:r>
                        <a:rPr sz="1800" i="1" spc="-20" dirty="0">
                          <a:latin typeface="Calibri" panose="020F0502020204030204"/>
                          <a:cs typeface="Calibri" panose="020F0502020204030204"/>
                        </a:rPr>
                        <a:t>OX</a:t>
                      </a:r>
                      <a:r>
                        <a:rPr sz="1800" i="1" spc="-30" baseline="-21000" dirty="0">
                          <a:latin typeface="Calibri" panose="020F0502020204030204"/>
                          <a:cs typeface="Calibri" panose="020F0502020204030204"/>
                        </a:rPr>
                        <a:t>i</a:t>
                      </a:r>
                      <a:endParaRPr sz="1800" baseline="-21000">
                        <a:latin typeface="Calibri" panose="020F0502020204030204"/>
                        <a:cs typeface="Calibri" panose="020F0502020204030204"/>
                      </a:endParaRPr>
                    </a:p>
                  </a:txBody>
                  <a:tcPr marL="0" marR="0" marT="180340"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CCC1DA"/>
                    </a:solidFill>
                  </a:tcPr>
                </a:tc>
                <a:tc>
                  <a:txBody>
                    <a:bodyPr/>
                    <a:lstStyle/>
                    <a:p>
                      <a:pPr marL="91440">
                        <a:lnSpc>
                          <a:spcPct val="100000"/>
                        </a:lnSpc>
                        <a:spcBef>
                          <a:spcPts val="1455"/>
                        </a:spcBef>
                      </a:pPr>
                      <a:r>
                        <a:rPr sz="1800" dirty="0">
                          <a:latin typeface="宋体" panose="02010600030101010101" pitchFamily="2" charset="-122"/>
                          <a:cs typeface="宋体" panose="02010600030101010101" pitchFamily="2" charset="-122"/>
                        </a:rPr>
                        <a:t>燃料</a:t>
                      </a:r>
                      <a:r>
                        <a:rPr sz="1800" i="1" dirty="0">
                          <a:latin typeface="Calibri" panose="020F0502020204030204"/>
                          <a:cs typeface="Calibri" panose="020F0502020204030204"/>
                        </a:rPr>
                        <a:t>i </a:t>
                      </a:r>
                      <a:r>
                        <a:rPr sz="1800" dirty="0">
                          <a:latin typeface="宋体" panose="02010600030101010101" pitchFamily="2" charset="-122"/>
                          <a:cs typeface="宋体" panose="02010600030101010101" pitchFamily="2" charset="-122"/>
                        </a:rPr>
                        <a:t>在燃烧过程中的氧化</a:t>
                      </a:r>
                      <a:r>
                        <a:rPr sz="1800" spc="409" dirty="0">
                          <a:latin typeface="宋体" panose="02010600030101010101" pitchFamily="2" charset="-122"/>
                          <a:cs typeface="宋体" panose="02010600030101010101" pitchFamily="2" charset="-122"/>
                        </a:rPr>
                        <a:t>率</a:t>
                      </a:r>
                      <a:r>
                        <a:rPr sz="1800" dirty="0">
                          <a:latin typeface="Calibri" panose="020F0502020204030204"/>
                          <a:cs typeface="Calibri" panose="020F0502020204030204"/>
                        </a:rPr>
                        <a:t>(</a:t>
                      </a:r>
                      <a:r>
                        <a:rPr sz="1800" spc="5" dirty="0">
                          <a:latin typeface="Calibri" panose="020F0502020204030204"/>
                          <a:cs typeface="Calibri" panose="020F0502020204030204"/>
                        </a:rPr>
                        <a:t> </a:t>
                      </a:r>
                      <a:r>
                        <a:rPr sz="1800" i="1" dirty="0">
                          <a:latin typeface="Calibri" panose="020F0502020204030204"/>
                          <a:cs typeface="Calibri" panose="020F0502020204030204"/>
                        </a:rPr>
                        <a:t>%</a:t>
                      </a:r>
                      <a:r>
                        <a:rPr sz="1800" i="1" spc="5" dirty="0">
                          <a:latin typeface="Calibri" panose="020F0502020204030204"/>
                          <a:cs typeface="Calibri" panose="020F0502020204030204"/>
                        </a:rPr>
                        <a:t> </a:t>
                      </a:r>
                      <a:r>
                        <a:rPr sz="1800" dirty="0">
                          <a:latin typeface="Calibri" panose="020F0502020204030204"/>
                          <a:cs typeface="Calibri" panose="020F0502020204030204"/>
                        </a:rPr>
                        <a:t>)</a:t>
                      </a:r>
                      <a:endParaRPr sz="1800">
                        <a:latin typeface="Calibri" panose="020F0502020204030204"/>
                        <a:cs typeface="Calibri" panose="020F0502020204030204"/>
                      </a:endParaRPr>
                    </a:p>
                  </a:txBody>
                  <a:tcPr marL="0" marR="0" marT="184785"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CCC1DA"/>
                    </a:solidFill>
                  </a:tcPr>
                </a:tc>
              </a:tr>
              <a:tr h="438150">
                <a:tc>
                  <a:txBody>
                    <a:bodyPr/>
                    <a:lstStyle/>
                    <a:p>
                      <a:pPr marL="91440">
                        <a:lnSpc>
                          <a:spcPct val="100000"/>
                        </a:lnSpc>
                        <a:spcBef>
                          <a:spcPts val="525"/>
                        </a:spcBef>
                      </a:pPr>
                      <a:r>
                        <a:rPr sz="1800" i="1" spc="-5" dirty="0">
                          <a:latin typeface="Calibri" panose="020F0502020204030204"/>
                          <a:cs typeface="Calibri" panose="020F0502020204030204"/>
                        </a:rPr>
                        <a:t>C</a:t>
                      </a:r>
                      <a:r>
                        <a:rPr sz="1800" i="1" spc="-7" baseline="-21000" dirty="0">
                          <a:latin typeface="Calibri" panose="020F0502020204030204"/>
                          <a:cs typeface="Calibri" panose="020F0502020204030204"/>
                        </a:rPr>
                        <a:t>i</a:t>
                      </a:r>
                      <a:endParaRPr sz="1800" baseline="-21000">
                        <a:latin typeface="Calibri" panose="020F0502020204030204"/>
                        <a:cs typeface="Calibri" panose="020F0502020204030204"/>
                      </a:endParaRPr>
                    </a:p>
                  </a:txBody>
                  <a:tcPr marL="0" marR="0" marT="66675"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CCC1DA"/>
                    </a:solidFill>
                  </a:tcPr>
                </a:tc>
                <a:tc>
                  <a:txBody>
                    <a:bodyPr/>
                    <a:lstStyle/>
                    <a:p>
                      <a:pPr marL="91440">
                        <a:lnSpc>
                          <a:spcPct val="100000"/>
                        </a:lnSpc>
                        <a:spcBef>
                          <a:spcPts val="560"/>
                        </a:spcBef>
                      </a:pPr>
                      <a:r>
                        <a:rPr sz="1800" dirty="0">
                          <a:latin typeface="宋体" panose="02010600030101010101" pitchFamily="2" charset="-122"/>
                          <a:cs typeface="宋体" panose="02010600030101010101" pitchFamily="2" charset="-122"/>
                        </a:rPr>
                        <a:t>燃料</a:t>
                      </a:r>
                      <a:r>
                        <a:rPr sz="1800" i="1" dirty="0">
                          <a:latin typeface="Calibri" panose="020F0502020204030204"/>
                          <a:cs typeface="Calibri" panose="020F0502020204030204"/>
                        </a:rPr>
                        <a:t>i </a:t>
                      </a:r>
                      <a:r>
                        <a:rPr sz="1800" dirty="0">
                          <a:latin typeface="宋体" panose="02010600030101010101" pitchFamily="2" charset="-122"/>
                          <a:cs typeface="宋体" panose="02010600030101010101" pitchFamily="2" charset="-122"/>
                        </a:rPr>
                        <a:t>基于热值的含碳</a:t>
                      </a:r>
                      <a:r>
                        <a:rPr sz="1800" spc="409" dirty="0">
                          <a:latin typeface="宋体" panose="02010600030101010101" pitchFamily="2" charset="-122"/>
                          <a:cs typeface="宋体" panose="02010600030101010101" pitchFamily="2" charset="-122"/>
                        </a:rPr>
                        <a:t>值</a:t>
                      </a:r>
                      <a:r>
                        <a:rPr sz="1800" dirty="0">
                          <a:latin typeface="Calibri" panose="020F0502020204030204"/>
                          <a:cs typeface="Calibri" panose="020F0502020204030204"/>
                        </a:rPr>
                        <a:t>(</a:t>
                      </a:r>
                      <a:r>
                        <a:rPr sz="1800" spc="5" dirty="0">
                          <a:latin typeface="Calibri" panose="020F0502020204030204"/>
                          <a:cs typeface="Calibri" panose="020F0502020204030204"/>
                        </a:rPr>
                        <a:t> </a:t>
                      </a:r>
                      <a:r>
                        <a:rPr sz="1800" dirty="0">
                          <a:latin typeface="宋体" panose="02010600030101010101" pitchFamily="2" charset="-122"/>
                          <a:cs typeface="宋体" panose="02010600030101010101" pitchFamily="2" charset="-122"/>
                        </a:rPr>
                        <a:t>克</a:t>
                      </a:r>
                      <a:r>
                        <a:rPr sz="1800" spc="-20" dirty="0">
                          <a:latin typeface="Calibri" panose="020F0502020204030204"/>
                          <a:cs typeface="Calibri" panose="020F0502020204030204"/>
                        </a:rPr>
                        <a:t>C/TJ</a:t>
                      </a:r>
                      <a:r>
                        <a:rPr sz="1800" spc="15" dirty="0">
                          <a:latin typeface="Calibri" panose="020F0502020204030204"/>
                          <a:cs typeface="Calibri" panose="020F0502020204030204"/>
                        </a:rPr>
                        <a:t> </a:t>
                      </a:r>
                      <a:r>
                        <a:rPr sz="1800" dirty="0">
                          <a:latin typeface="Calibri" panose="020F0502020204030204"/>
                          <a:cs typeface="Calibri" panose="020F0502020204030204"/>
                        </a:rPr>
                        <a:t>)</a:t>
                      </a:r>
                      <a:endParaRPr sz="1800">
                        <a:latin typeface="Calibri" panose="020F0502020204030204"/>
                        <a:cs typeface="Calibri" panose="020F0502020204030204"/>
                      </a:endParaRPr>
                    </a:p>
                  </a:txBody>
                  <a:tcPr marL="0" marR="0" marT="71120"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CCC1DA"/>
                    </a:solidFill>
                  </a:tcPr>
                </a:tc>
              </a:tr>
              <a:tr h="438785">
                <a:tc>
                  <a:txBody>
                    <a:bodyPr/>
                    <a:lstStyle/>
                    <a:p>
                      <a:pPr marL="91440">
                        <a:lnSpc>
                          <a:spcPct val="100000"/>
                        </a:lnSpc>
                        <a:spcBef>
                          <a:spcPts val="525"/>
                        </a:spcBef>
                      </a:pPr>
                      <a:r>
                        <a:rPr sz="1800" dirty="0">
                          <a:latin typeface="Calibri" panose="020F0502020204030204"/>
                          <a:cs typeface="Calibri" panose="020F0502020204030204"/>
                        </a:rPr>
                        <a:t>44/12</a:t>
                      </a:r>
                      <a:endParaRPr sz="1800">
                        <a:latin typeface="Calibri" panose="020F0502020204030204"/>
                        <a:cs typeface="Calibri" panose="020F0502020204030204"/>
                      </a:endParaRPr>
                    </a:p>
                  </a:txBody>
                  <a:tcPr marL="0" marR="0" marT="66675"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CCC1DA"/>
                    </a:solidFill>
                  </a:tcPr>
                </a:tc>
                <a:tc>
                  <a:txBody>
                    <a:bodyPr/>
                    <a:lstStyle/>
                    <a:p>
                      <a:pPr marL="91440">
                        <a:lnSpc>
                          <a:spcPct val="100000"/>
                        </a:lnSpc>
                        <a:spcBef>
                          <a:spcPts val="560"/>
                        </a:spcBef>
                      </a:pPr>
                      <a:r>
                        <a:rPr sz="1800" dirty="0">
                          <a:latin typeface="宋体" panose="02010600030101010101" pitchFamily="2" charset="-122"/>
                          <a:cs typeface="宋体" panose="02010600030101010101" pitchFamily="2" charset="-122"/>
                        </a:rPr>
                        <a:t>碳和</a:t>
                      </a:r>
                      <a:r>
                        <a:rPr sz="1800" spc="-10" dirty="0">
                          <a:latin typeface="Calibri" panose="020F0502020204030204"/>
                          <a:cs typeface="Calibri" panose="020F0502020204030204"/>
                        </a:rPr>
                        <a:t>CO</a:t>
                      </a:r>
                      <a:r>
                        <a:rPr sz="1800" spc="-15" baseline="-21000" dirty="0">
                          <a:latin typeface="Calibri" panose="020F0502020204030204"/>
                          <a:cs typeface="Calibri" panose="020F0502020204030204"/>
                        </a:rPr>
                        <a:t>2</a:t>
                      </a:r>
                      <a:r>
                        <a:rPr sz="1800" dirty="0">
                          <a:latin typeface="宋体" panose="02010600030101010101" pitchFamily="2" charset="-122"/>
                          <a:cs typeface="宋体" panose="02010600030101010101" pitchFamily="2" charset="-122"/>
                        </a:rPr>
                        <a:t>的转换因子</a:t>
                      </a:r>
                      <a:endParaRPr sz="1800">
                        <a:latin typeface="宋体" panose="02010600030101010101" pitchFamily="2" charset="-122"/>
                        <a:cs typeface="宋体" panose="02010600030101010101" pitchFamily="2" charset="-122"/>
                      </a:endParaRPr>
                    </a:p>
                  </a:txBody>
                  <a:tcPr marL="0" marR="0" marT="71120"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CCC1DA"/>
                    </a:solidFill>
                  </a:tcPr>
                </a:tc>
              </a:tr>
              <a:tr h="438150">
                <a:tc>
                  <a:txBody>
                    <a:bodyPr/>
                    <a:lstStyle/>
                    <a:p>
                      <a:pPr marL="91440">
                        <a:lnSpc>
                          <a:spcPts val="2150"/>
                        </a:lnSpc>
                      </a:pPr>
                      <a:r>
                        <a:rPr sz="2700" spc="-7" baseline="-17000" dirty="0">
                          <a:latin typeface="Calibri" panose="020F0502020204030204"/>
                          <a:cs typeface="Calibri" panose="020F0502020204030204"/>
                        </a:rPr>
                        <a:t>10</a:t>
                      </a:r>
                      <a:r>
                        <a:rPr sz="1200" spc="-5" dirty="0">
                          <a:latin typeface="Calibri" panose="020F0502020204030204"/>
                          <a:cs typeface="Calibri" panose="020F0502020204030204"/>
                        </a:rPr>
                        <a:t>-6</a:t>
                      </a:r>
                      <a:endParaRPr sz="1200">
                        <a:latin typeface="Calibri" panose="020F0502020204030204"/>
                        <a:cs typeface="Calibri" panose="020F0502020204030204"/>
                      </a:endParaRPr>
                    </a:p>
                  </a:txBody>
                  <a:tcPr marL="0" marR="0" marT="0"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CCC1DA"/>
                    </a:solidFill>
                  </a:tcPr>
                </a:tc>
                <a:tc>
                  <a:txBody>
                    <a:bodyPr/>
                    <a:lstStyle/>
                    <a:p>
                      <a:pPr marL="91440">
                        <a:lnSpc>
                          <a:spcPct val="100000"/>
                        </a:lnSpc>
                        <a:spcBef>
                          <a:spcPts val="565"/>
                        </a:spcBef>
                      </a:pPr>
                      <a:r>
                        <a:rPr sz="1800" dirty="0">
                          <a:latin typeface="宋体" panose="02010600030101010101" pitchFamily="2" charset="-122"/>
                          <a:cs typeface="宋体" panose="02010600030101010101" pitchFamily="2" charset="-122"/>
                        </a:rPr>
                        <a:t>克和吨的转换因子</a:t>
                      </a:r>
                      <a:endParaRPr sz="1800">
                        <a:latin typeface="宋体" panose="02010600030101010101" pitchFamily="2" charset="-122"/>
                        <a:cs typeface="宋体" panose="02010600030101010101" pitchFamily="2" charset="-122"/>
                      </a:endParaRPr>
                    </a:p>
                  </a:txBody>
                  <a:tcPr marL="0" marR="0" marT="71755"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CCC1DA"/>
                    </a:solidFill>
                  </a:tcPr>
                </a:tc>
              </a:tr>
            </a:tbl>
          </a:graphicData>
        </a:graphic>
      </p:graphicFrame>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5497321" y="1575145"/>
            <a:ext cx="1420495" cy="530860"/>
          </a:xfrm>
          <a:prstGeom prst="rect">
            <a:avLst/>
          </a:prstGeom>
        </p:spPr>
        <p:txBody>
          <a:bodyPr vert="horz" wrap="square" lIns="0" tIns="15875" rIns="0" bIns="0" rtlCol="0">
            <a:spAutoFit/>
          </a:bodyPr>
          <a:lstStyle/>
          <a:p>
            <a:pPr marL="38100">
              <a:lnSpc>
                <a:spcPct val="100000"/>
              </a:lnSpc>
              <a:spcBef>
                <a:spcPts val="125"/>
              </a:spcBef>
            </a:pPr>
            <a:r>
              <a:rPr sz="3350" i="1" spc="-135" dirty="0">
                <a:latin typeface="幼圆" panose="02010509060101010101" charset="-122"/>
                <a:cs typeface="幼圆" panose="02010509060101010101" charset="-122"/>
              </a:rPr>
              <a:t>燃</a:t>
            </a:r>
            <a:r>
              <a:rPr sz="3350" i="1" spc="-140" dirty="0">
                <a:latin typeface="幼圆" panose="02010509060101010101" charset="-122"/>
                <a:cs typeface="幼圆" panose="02010509060101010101" charset="-122"/>
              </a:rPr>
              <a:t>料</a:t>
            </a:r>
            <a:r>
              <a:rPr i="1" spc="-5" dirty="0">
                <a:latin typeface="Calibri" panose="020F0502020204030204"/>
                <a:cs typeface="Calibri" panose="020F0502020204030204"/>
              </a:rPr>
              <a:t>Ox</a:t>
            </a:r>
            <a:r>
              <a:rPr sz="3150" i="1" spc="-7" baseline="-21000" dirty="0">
                <a:latin typeface="Calibri" panose="020F0502020204030204"/>
                <a:cs typeface="Calibri" panose="020F0502020204030204"/>
              </a:rPr>
              <a:t>i</a:t>
            </a:r>
            <a:endParaRPr sz="3150" baseline="-21000">
              <a:latin typeface="Calibri" panose="020F0502020204030204"/>
              <a:cs typeface="Calibri" panose="020F0502020204030204"/>
            </a:endParaRPr>
          </a:p>
        </p:txBody>
      </p:sp>
      <p:sp>
        <p:nvSpPr>
          <p:cNvPr id="3" name="object 3"/>
          <p:cNvSpPr/>
          <p:nvPr/>
        </p:nvSpPr>
        <p:spPr>
          <a:xfrm>
            <a:off x="2184400" y="2758313"/>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184400" y="3713860"/>
            <a:ext cx="178308" cy="178308"/>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2184400" y="4079620"/>
            <a:ext cx="178308" cy="178308"/>
          </a:xfrm>
          <a:prstGeom prst="rect">
            <a:avLst/>
          </a:prstGeom>
          <a:blipFill>
            <a:blip r:embed="rId2" cstate="print"/>
            <a:stretch>
              <a:fillRect/>
            </a:stretch>
          </a:blipFill>
        </p:spPr>
        <p:txBody>
          <a:bodyPr wrap="square" lIns="0" tIns="0" rIns="0" bIns="0" rtlCol="0"/>
          <a:lstStyle/>
          <a:p/>
        </p:txBody>
      </p:sp>
      <p:sp>
        <p:nvSpPr>
          <p:cNvPr id="6" name="object 6"/>
          <p:cNvSpPr txBox="1"/>
          <p:nvPr/>
        </p:nvSpPr>
        <p:spPr>
          <a:xfrm>
            <a:off x="2514904" y="2667000"/>
            <a:ext cx="7686675" cy="1655445"/>
          </a:xfrm>
          <a:prstGeom prst="rect">
            <a:avLst/>
          </a:prstGeom>
        </p:spPr>
        <p:txBody>
          <a:bodyPr vert="horz" wrap="square" lIns="0" tIns="22860" rIns="0" bIns="0" rtlCol="0">
            <a:spAutoFit/>
          </a:bodyPr>
          <a:lstStyle/>
          <a:p>
            <a:pPr marL="12700" marR="5080" algn="just">
              <a:lnSpc>
                <a:spcPct val="97000"/>
              </a:lnSpc>
              <a:spcBef>
                <a:spcPts val="180"/>
              </a:spcBef>
            </a:pPr>
            <a:r>
              <a:rPr sz="2000" b="1" spc="5" dirty="0">
                <a:latin typeface="幼圆" panose="02010509060101010101" charset="-122"/>
                <a:cs typeface="幼圆" panose="02010509060101010101" charset="-122"/>
              </a:rPr>
              <a:t>氧化率是</a:t>
            </a:r>
            <a:r>
              <a:rPr sz="2000" b="1" spc="-5" dirty="0">
                <a:latin typeface="幼圆" panose="02010509060101010101" charset="-122"/>
                <a:cs typeface="幼圆" panose="02010509060101010101" charset="-122"/>
              </a:rPr>
              <a:t>指燃</a:t>
            </a:r>
            <a:r>
              <a:rPr sz="2000" b="1" spc="5" dirty="0">
                <a:latin typeface="幼圆" panose="02010509060101010101" charset="-122"/>
                <a:cs typeface="幼圆" panose="02010509060101010101" charset="-122"/>
              </a:rPr>
              <a:t>料中的碳</a:t>
            </a:r>
            <a:r>
              <a:rPr sz="2000" b="1" spc="-5" dirty="0">
                <a:latin typeface="幼圆" panose="02010509060101010101" charset="-122"/>
                <a:cs typeface="幼圆" panose="02010509060101010101" charset="-122"/>
              </a:rPr>
              <a:t>在燃</a:t>
            </a:r>
            <a:r>
              <a:rPr sz="2000" b="1" spc="5" dirty="0">
                <a:latin typeface="幼圆" panose="02010509060101010101" charset="-122"/>
                <a:cs typeface="幼圆" panose="02010509060101010101" charset="-122"/>
              </a:rPr>
              <a:t>烧中被氧</a:t>
            </a:r>
            <a:r>
              <a:rPr sz="2000" b="1" spc="-5" dirty="0">
                <a:latin typeface="幼圆" panose="02010509060101010101" charset="-122"/>
                <a:cs typeface="幼圆" panose="02010509060101010101" charset="-122"/>
              </a:rPr>
              <a:t>化的</a:t>
            </a:r>
            <a:r>
              <a:rPr sz="2000" b="1" spc="5" dirty="0">
                <a:latin typeface="幼圆" panose="02010509060101010101" charset="-122"/>
                <a:cs typeface="幼圆" panose="02010509060101010101" charset="-122"/>
              </a:rPr>
              <a:t>比率。虽</a:t>
            </a:r>
            <a:r>
              <a:rPr sz="2000" b="1" spc="-5" dirty="0">
                <a:latin typeface="幼圆" panose="02010509060101010101" charset="-122"/>
                <a:cs typeface="幼圆" panose="02010509060101010101" charset="-122"/>
              </a:rPr>
              <a:t>然在</a:t>
            </a:r>
            <a:r>
              <a:rPr sz="2000" b="1" spc="5" dirty="0">
                <a:latin typeface="幼圆" panose="02010509060101010101" charset="-122"/>
                <a:cs typeface="幼圆" panose="02010509060101010101" charset="-122"/>
              </a:rPr>
              <a:t>大多数固</a:t>
            </a:r>
            <a:r>
              <a:rPr sz="2000" b="1" spc="-5" dirty="0">
                <a:latin typeface="幼圆" panose="02010509060101010101" charset="-122"/>
                <a:cs typeface="幼圆" panose="02010509060101010101" charset="-122"/>
              </a:rPr>
              <a:t>定源 </a:t>
            </a:r>
            <a:r>
              <a:rPr sz="2000" b="1" spc="5" dirty="0">
                <a:latin typeface="幼圆" panose="02010509060101010101" charset="-122"/>
                <a:cs typeface="幼圆" panose="02010509060101010101" charset="-122"/>
              </a:rPr>
              <a:t>燃烧过程</a:t>
            </a:r>
            <a:r>
              <a:rPr sz="2000" b="1" spc="-5" dirty="0">
                <a:latin typeface="幼圆" panose="02010509060101010101" charset="-122"/>
                <a:cs typeface="幼圆" panose="02010509060101010101" charset="-122"/>
              </a:rPr>
              <a:t>中的</a:t>
            </a:r>
            <a:r>
              <a:rPr sz="2000" b="1" spc="5" dirty="0">
                <a:latin typeface="幼圆" panose="02010509060101010101" charset="-122"/>
                <a:cs typeface="幼圆" panose="02010509060101010101" charset="-122"/>
              </a:rPr>
              <a:t>碳以气体</a:t>
            </a:r>
            <a:r>
              <a:rPr sz="2000" b="1" spc="-5" dirty="0">
                <a:latin typeface="幼圆" panose="02010509060101010101" charset="-122"/>
                <a:cs typeface="幼圆" panose="02010509060101010101" charset="-122"/>
              </a:rPr>
              <a:t>形式</a:t>
            </a:r>
            <a:r>
              <a:rPr sz="2000" b="1" spc="5" dirty="0">
                <a:latin typeface="幼圆" panose="02010509060101010101" charset="-122"/>
                <a:cs typeface="幼圆" panose="02010509060101010101" charset="-122"/>
              </a:rPr>
              <a:t>排放，但</a:t>
            </a:r>
            <a:r>
              <a:rPr sz="2000" b="1" spc="-5" dirty="0">
                <a:latin typeface="幼圆" panose="02010509060101010101" charset="-122"/>
                <a:cs typeface="幼圆" panose="02010509060101010101" charset="-122"/>
              </a:rPr>
              <a:t>一小</a:t>
            </a:r>
            <a:r>
              <a:rPr sz="2000" b="1" spc="5" dirty="0">
                <a:latin typeface="幼圆" panose="02010509060101010101" charset="-122"/>
                <a:cs typeface="幼圆" panose="02010509060101010101" charset="-122"/>
              </a:rPr>
              <a:t>部分碳会</a:t>
            </a:r>
            <a:r>
              <a:rPr sz="2000" b="1" spc="-5" dirty="0">
                <a:latin typeface="幼圆" panose="02010509060101010101" charset="-122"/>
                <a:cs typeface="幼圆" panose="02010509060101010101" charset="-122"/>
              </a:rPr>
              <a:t>被转</a:t>
            </a:r>
            <a:r>
              <a:rPr sz="2000" b="1" spc="5" dirty="0">
                <a:latin typeface="幼圆" panose="02010509060101010101" charset="-122"/>
                <a:cs typeface="幼圆" panose="02010509060101010101" charset="-122"/>
              </a:rPr>
              <a:t>化成残灰</a:t>
            </a:r>
            <a:r>
              <a:rPr sz="2000" b="1" spc="-5" dirty="0">
                <a:latin typeface="幼圆" panose="02010509060101010101" charset="-122"/>
                <a:cs typeface="幼圆" panose="02010509060101010101" charset="-122"/>
              </a:rPr>
              <a:t>、烟 </a:t>
            </a:r>
            <a:r>
              <a:rPr sz="2000" b="1" spc="5" dirty="0">
                <a:latin typeface="幼圆" panose="02010509060101010101" charset="-122"/>
                <a:cs typeface="幼圆" panose="02010509060101010101" charset="-122"/>
              </a:rPr>
              <a:t>灰或固定</a:t>
            </a:r>
            <a:r>
              <a:rPr sz="2000" b="1" spc="-5" dirty="0">
                <a:latin typeface="幼圆" panose="02010509060101010101" charset="-122"/>
                <a:cs typeface="幼圆" panose="02010509060101010101" charset="-122"/>
              </a:rPr>
              <a:t>颗粒</a:t>
            </a:r>
            <a:r>
              <a:rPr sz="2000" b="1" spc="5" dirty="0">
                <a:latin typeface="幼圆" panose="02010509060101010101" charset="-122"/>
                <a:cs typeface="幼圆" panose="02010509060101010101" charset="-122"/>
              </a:rPr>
              <a:t>。一般认</a:t>
            </a:r>
            <a:r>
              <a:rPr sz="2000" b="1" spc="-5" dirty="0">
                <a:latin typeface="幼圆" panose="02010509060101010101" charset="-122"/>
                <a:cs typeface="幼圆" panose="02010509060101010101" charset="-122"/>
              </a:rPr>
              <a:t>为剩</a:t>
            </a:r>
            <a:r>
              <a:rPr sz="2000" b="1" spc="5" dirty="0">
                <a:latin typeface="幼圆" panose="02010509060101010101" charset="-122"/>
                <a:cs typeface="幼圆" panose="02010509060101010101" charset="-122"/>
              </a:rPr>
              <a:t>余的碳会</a:t>
            </a:r>
            <a:r>
              <a:rPr sz="2000" b="1" spc="-5" dirty="0">
                <a:latin typeface="幼圆" panose="02010509060101010101" charset="-122"/>
                <a:cs typeface="幼圆" panose="02010509060101010101" charset="-122"/>
              </a:rPr>
              <a:t>被无</a:t>
            </a:r>
            <a:r>
              <a:rPr sz="2000" b="1" spc="5" dirty="0">
                <a:latin typeface="幼圆" panose="02010509060101010101" charset="-122"/>
                <a:cs typeface="幼圆" panose="02010509060101010101" charset="-122"/>
              </a:rPr>
              <a:t>限期地储</a:t>
            </a:r>
            <a:r>
              <a:rPr sz="2000" b="1" spc="-5" dirty="0">
                <a:latin typeface="幼圆" panose="02010509060101010101" charset="-122"/>
                <a:cs typeface="幼圆" panose="02010509060101010101" charset="-122"/>
              </a:rPr>
              <a:t>存下</a:t>
            </a:r>
            <a:r>
              <a:rPr sz="2000" b="1" spc="5" dirty="0">
                <a:latin typeface="幼圆" panose="02010509060101010101" charset="-122"/>
                <a:cs typeface="幼圆" panose="02010509060101010101" charset="-122"/>
              </a:rPr>
              <a:t>来</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12700" algn="just">
              <a:lnSpc>
                <a:spcPct val="100000"/>
              </a:lnSpc>
              <a:spcBef>
                <a:spcPts val="480"/>
              </a:spcBef>
            </a:pPr>
            <a:r>
              <a:rPr sz="2000" b="1" spc="-5" dirty="0">
                <a:latin typeface="Calibri" panose="020F0502020204030204"/>
                <a:cs typeface="Calibri" panose="020F0502020204030204"/>
              </a:rPr>
              <a:t>GHG</a:t>
            </a:r>
            <a:r>
              <a:rPr sz="2000" b="1" spc="-10" dirty="0">
                <a:latin typeface="Calibri" panose="020F0502020204030204"/>
                <a:cs typeface="Calibri" panose="020F0502020204030204"/>
              </a:rPr>
              <a:t> Protocol</a:t>
            </a:r>
            <a:r>
              <a:rPr sz="2000" b="1" spc="-25" dirty="0">
                <a:latin typeface="Calibri" panose="020F0502020204030204"/>
                <a:cs typeface="Calibri" panose="020F0502020204030204"/>
              </a:rPr>
              <a:t> </a:t>
            </a:r>
            <a:r>
              <a:rPr sz="2000" b="1" spc="20" dirty="0">
                <a:latin typeface="幼圆" panose="02010509060101010101" charset="-122"/>
                <a:cs typeface="幼圆" panose="02010509060101010101" charset="-122"/>
              </a:rPr>
              <a:t>和</a:t>
            </a:r>
            <a:r>
              <a:rPr sz="2000" b="1" dirty="0">
                <a:latin typeface="Calibri" panose="020F0502020204030204"/>
                <a:cs typeface="Calibri" panose="020F0502020204030204"/>
              </a:rPr>
              <a:t>IPCCC</a:t>
            </a:r>
            <a:r>
              <a:rPr sz="2000" b="1"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氧化率缺省</a:t>
            </a:r>
            <a:r>
              <a:rPr sz="2000" b="1" spc="-5" dirty="0">
                <a:latin typeface="幼圆" panose="02010509060101010101" charset="-122"/>
                <a:cs typeface="幼圆" panose="02010509060101010101" charset="-122"/>
              </a:rPr>
              <a:t>值</a:t>
            </a:r>
            <a:r>
              <a:rPr sz="2000" b="1" spc="20" dirty="0">
                <a:latin typeface="幼圆" panose="02010509060101010101" charset="-122"/>
                <a:cs typeface="幼圆" panose="02010509060101010101" charset="-122"/>
              </a:rPr>
              <a:t>为</a:t>
            </a:r>
            <a:r>
              <a:rPr sz="2000" b="1" spc="-5" dirty="0">
                <a:latin typeface="Calibri" panose="020F0502020204030204"/>
                <a:cs typeface="Calibri" panose="020F0502020204030204"/>
              </a:rPr>
              <a:t>100%</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12700">
              <a:lnSpc>
                <a:spcPct val="100000"/>
              </a:lnSpc>
              <a:spcBef>
                <a:spcPts val="480"/>
              </a:spcBef>
            </a:pPr>
            <a:r>
              <a:rPr sz="2000" b="1" spc="15" dirty="0">
                <a:latin typeface="幼圆" panose="02010509060101010101" charset="-122"/>
                <a:cs typeface="幼圆" panose="02010509060101010101" charset="-122"/>
              </a:rPr>
              <a:t>《省</a:t>
            </a:r>
            <a:r>
              <a:rPr sz="2000" b="1" spc="5" dirty="0">
                <a:latin typeface="幼圆" panose="02010509060101010101" charset="-122"/>
                <a:cs typeface="幼圆" panose="02010509060101010101" charset="-122"/>
              </a:rPr>
              <a:t>级温室</a:t>
            </a:r>
            <a:r>
              <a:rPr sz="2000" b="1" spc="-5" dirty="0">
                <a:latin typeface="幼圆" panose="02010509060101010101" charset="-122"/>
                <a:cs typeface="幼圆" panose="02010509060101010101" charset="-122"/>
              </a:rPr>
              <a:t>气</a:t>
            </a:r>
            <a:r>
              <a:rPr sz="2000" b="1" spc="5" dirty="0">
                <a:latin typeface="幼圆" panose="02010509060101010101" charset="-122"/>
                <a:cs typeface="幼圆" panose="02010509060101010101" charset="-122"/>
              </a:rPr>
              <a:t>体排</a:t>
            </a:r>
            <a:r>
              <a:rPr sz="2000" b="1" spc="-5" dirty="0">
                <a:latin typeface="幼圆" panose="02010509060101010101" charset="-122"/>
                <a:cs typeface="幼圆" panose="02010509060101010101" charset="-122"/>
              </a:rPr>
              <a:t>放</a:t>
            </a:r>
            <a:r>
              <a:rPr sz="2000" b="1" spc="5" dirty="0">
                <a:latin typeface="幼圆" panose="02010509060101010101" charset="-122"/>
                <a:cs typeface="幼圆" panose="02010509060101010101" charset="-122"/>
              </a:rPr>
              <a:t>清</a:t>
            </a:r>
            <a:r>
              <a:rPr sz="2000" b="1" spc="20" dirty="0">
                <a:latin typeface="幼圆" panose="02010509060101010101" charset="-122"/>
                <a:cs typeface="幼圆" panose="02010509060101010101" charset="-122"/>
              </a:rPr>
              <a:t>单</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表</a:t>
            </a:r>
            <a:r>
              <a:rPr sz="2000" b="1" dirty="0">
                <a:latin typeface="Calibri" panose="020F0502020204030204"/>
                <a:cs typeface="Calibri" panose="020F0502020204030204"/>
              </a:rPr>
              <a:t>1.7</a:t>
            </a:r>
            <a:endParaRPr sz="2000">
              <a:latin typeface="Calibri" panose="020F0502020204030204"/>
              <a:cs typeface="Calibri" panose="020F0502020204030204"/>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896358" y="1447926"/>
            <a:ext cx="2399030" cy="505460"/>
          </a:xfrm>
          <a:prstGeom prst="rect">
            <a:avLst/>
          </a:prstGeom>
        </p:spPr>
        <p:txBody>
          <a:bodyPr vert="horz" wrap="square" lIns="0" tIns="13335" rIns="0" bIns="0" rtlCol="0">
            <a:spAutoFit/>
          </a:bodyPr>
          <a:lstStyle/>
          <a:p>
            <a:pPr marL="38100">
              <a:lnSpc>
                <a:spcPct val="100000"/>
              </a:lnSpc>
              <a:spcBef>
                <a:spcPts val="105"/>
              </a:spcBef>
            </a:pPr>
            <a:r>
              <a:rPr spc="5" dirty="0"/>
              <a:t>燃料</a:t>
            </a:r>
            <a:r>
              <a:rPr spc="-5" dirty="0"/>
              <a:t>含碳</a:t>
            </a:r>
            <a:r>
              <a:rPr spc="15" dirty="0"/>
              <a:t>量</a:t>
            </a:r>
            <a:r>
              <a:rPr i="1" dirty="0">
                <a:latin typeface="Calibri" panose="020F0502020204030204"/>
                <a:cs typeface="Calibri" panose="020F0502020204030204"/>
              </a:rPr>
              <a:t>C</a:t>
            </a:r>
            <a:r>
              <a:rPr sz="3150" i="1" baseline="-21000" dirty="0">
                <a:latin typeface="Calibri" panose="020F0502020204030204"/>
                <a:cs typeface="Calibri" panose="020F0502020204030204"/>
              </a:rPr>
              <a:t>i</a:t>
            </a:r>
            <a:endParaRPr sz="3150" baseline="-21000">
              <a:latin typeface="Calibri" panose="020F0502020204030204"/>
              <a:cs typeface="Calibri" panose="020F0502020204030204"/>
            </a:endParaRPr>
          </a:p>
        </p:txBody>
      </p:sp>
      <p:sp>
        <p:nvSpPr>
          <p:cNvPr id="3" name="object 3"/>
          <p:cNvSpPr/>
          <p:nvPr/>
        </p:nvSpPr>
        <p:spPr>
          <a:xfrm>
            <a:off x="2072640" y="2609088"/>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072640" y="3259835"/>
            <a:ext cx="178308" cy="178308"/>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2529839" y="3611879"/>
            <a:ext cx="152400" cy="160020"/>
          </a:xfrm>
          <a:prstGeom prst="rect">
            <a:avLst/>
          </a:prstGeom>
          <a:blipFill>
            <a:blip r:embed="rId3" cstate="print"/>
            <a:stretch>
              <a:fillRect/>
            </a:stretch>
          </a:blipFill>
        </p:spPr>
        <p:txBody>
          <a:bodyPr wrap="square" lIns="0" tIns="0" rIns="0" bIns="0" rtlCol="0"/>
          <a:lstStyle/>
          <a:p/>
        </p:txBody>
      </p:sp>
      <p:sp>
        <p:nvSpPr>
          <p:cNvPr id="6" name="object 6"/>
          <p:cNvSpPr/>
          <p:nvPr/>
        </p:nvSpPr>
        <p:spPr>
          <a:xfrm>
            <a:off x="2529839" y="3941064"/>
            <a:ext cx="152400" cy="160020"/>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2529839" y="4270247"/>
            <a:ext cx="152400" cy="160020"/>
          </a:xfrm>
          <a:prstGeom prst="rect">
            <a:avLst/>
          </a:prstGeom>
          <a:blipFill>
            <a:blip r:embed="rId3" cstate="print"/>
            <a:stretch>
              <a:fillRect/>
            </a:stretch>
          </a:blipFill>
        </p:spPr>
        <p:txBody>
          <a:bodyPr wrap="square" lIns="0" tIns="0" rIns="0" bIns="0" rtlCol="0"/>
          <a:lstStyle/>
          <a:p/>
        </p:txBody>
      </p:sp>
      <p:sp>
        <p:nvSpPr>
          <p:cNvPr id="8" name="object 8"/>
          <p:cNvSpPr txBox="1"/>
          <p:nvPr/>
        </p:nvSpPr>
        <p:spPr>
          <a:xfrm>
            <a:off x="2403144" y="2517775"/>
            <a:ext cx="7686675" cy="1975485"/>
          </a:xfrm>
          <a:prstGeom prst="rect">
            <a:avLst/>
          </a:prstGeom>
        </p:spPr>
        <p:txBody>
          <a:bodyPr vert="horz" wrap="square" lIns="0" tIns="39370" rIns="0" bIns="0" rtlCol="0">
            <a:spAutoFit/>
          </a:bodyPr>
          <a:lstStyle/>
          <a:p>
            <a:pPr marL="12700" marR="5080">
              <a:lnSpc>
                <a:spcPts val="2240"/>
              </a:lnSpc>
              <a:spcBef>
                <a:spcPts val="310"/>
              </a:spcBef>
            </a:pPr>
            <a:r>
              <a:rPr sz="2000" b="1" spc="5" dirty="0">
                <a:latin typeface="幼圆" panose="02010509060101010101" charset="-122"/>
                <a:cs typeface="幼圆" panose="02010509060101010101" charset="-122"/>
              </a:rPr>
              <a:t>燃料含碳</a:t>
            </a:r>
            <a:r>
              <a:rPr sz="2000" b="1" spc="-5" dirty="0">
                <a:latin typeface="幼圆" panose="02010509060101010101" charset="-122"/>
                <a:cs typeface="幼圆" panose="02010509060101010101" charset="-122"/>
              </a:rPr>
              <a:t>量是</a:t>
            </a:r>
            <a:r>
              <a:rPr sz="2000" b="1" spc="5" dirty="0">
                <a:latin typeface="幼圆" panose="02010509060101010101" charset="-122"/>
                <a:cs typeface="幼圆" panose="02010509060101010101" charset="-122"/>
              </a:rPr>
              <a:t>指单位燃</a:t>
            </a:r>
            <a:r>
              <a:rPr sz="2000" b="1" spc="-5" dirty="0">
                <a:latin typeface="幼圆" panose="02010509060101010101" charset="-122"/>
                <a:cs typeface="幼圆" panose="02010509060101010101" charset="-122"/>
              </a:rPr>
              <a:t>料中</a:t>
            </a:r>
            <a:r>
              <a:rPr sz="2000" b="1" spc="5" dirty="0">
                <a:latin typeface="幼圆" panose="02010509060101010101" charset="-122"/>
                <a:cs typeface="幼圆" panose="02010509060101010101" charset="-122"/>
              </a:rPr>
              <a:t>所含的总</a:t>
            </a:r>
            <a:r>
              <a:rPr sz="2000" b="1" spc="-5" dirty="0">
                <a:latin typeface="幼圆" panose="02010509060101010101" charset="-122"/>
                <a:cs typeface="幼圆" panose="02010509060101010101" charset="-122"/>
              </a:rPr>
              <a:t>碳量</a:t>
            </a:r>
            <a:r>
              <a:rPr sz="2000" b="1" spc="5" dirty="0">
                <a:latin typeface="幼圆" panose="02010509060101010101" charset="-122"/>
                <a:cs typeface="幼圆" panose="02010509060101010101" charset="-122"/>
              </a:rPr>
              <a:t>。燃料中</a:t>
            </a:r>
            <a:r>
              <a:rPr sz="2000" b="1" spc="-5" dirty="0">
                <a:latin typeface="幼圆" panose="02010509060101010101" charset="-122"/>
                <a:cs typeface="幼圆" panose="02010509060101010101" charset="-122"/>
              </a:rPr>
              <a:t>物理</a:t>
            </a:r>
            <a:r>
              <a:rPr sz="2000" b="1" spc="5" dirty="0">
                <a:latin typeface="幼圆" panose="02010509060101010101" charset="-122"/>
                <a:cs typeface="幼圆" panose="02010509060101010101" charset="-122"/>
              </a:rPr>
              <a:t>存在的碳</a:t>
            </a:r>
            <a:r>
              <a:rPr sz="2000" b="1" spc="-5" dirty="0">
                <a:latin typeface="幼圆" panose="02010509060101010101" charset="-122"/>
                <a:cs typeface="幼圆" panose="02010509060101010101" charset="-122"/>
              </a:rPr>
              <a:t>是燃 </a:t>
            </a:r>
            <a:r>
              <a:rPr sz="2000" b="1" spc="15" dirty="0">
                <a:latin typeface="幼圆" panose="02010509060101010101" charset="-122"/>
                <a:cs typeface="幼圆" panose="02010509060101010101" charset="-122"/>
              </a:rPr>
              <a:t>烧时</a:t>
            </a:r>
            <a:r>
              <a:rPr sz="2000" b="1" spc="5" dirty="0">
                <a:latin typeface="幼圆" panose="02010509060101010101" charset="-122"/>
                <a:cs typeface="幼圆" panose="02010509060101010101" charset="-122"/>
              </a:rPr>
              <a:t>产</a:t>
            </a:r>
            <a:r>
              <a:rPr sz="2000" b="1" spc="10" dirty="0">
                <a:latin typeface="幼圆" panose="02010509060101010101" charset="-122"/>
                <a:cs typeface="幼圆" panose="02010509060101010101" charset="-122"/>
              </a:rPr>
              <a:t>生</a:t>
            </a:r>
            <a:r>
              <a:rPr sz="2000" b="1" spc="-10" dirty="0">
                <a:latin typeface="Calibri" panose="020F0502020204030204"/>
                <a:cs typeface="Calibri" panose="020F0502020204030204"/>
              </a:rPr>
              <a:t>CO2</a:t>
            </a:r>
            <a:r>
              <a:rPr sz="2000" b="1" spc="5" dirty="0">
                <a:latin typeface="幼圆" panose="02010509060101010101" charset="-122"/>
                <a:cs typeface="幼圆" panose="02010509060101010101" charset="-122"/>
              </a:rPr>
              <a:t>的</a:t>
            </a:r>
            <a:r>
              <a:rPr sz="2000" b="1" spc="-5" dirty="0">
                <a:latin typeface="幼圆" panose="02010509060101010101" charset="-122"/>
                <a:cs typeface="幼圆" panose="02010509060101010101" charset="-122"/>
              </a:rPr>
              <a:t>基</a:t>
            </a:r>
            <a:r>
              <a:rPr sz="2000" b="1" spc="5" dirty="0">
                <a:latin typeface="幼圆" panose="02010509060101010101" charset="-122"/>
                <a:cs typeface="幼圆" panose="02010509060101010101" charset="-122"/>
              </a:rPr>
              <a:t>本化学</a:t>
            </a:r>
            <a:r>
              <a:rPr sz="2000" b="1" spc="-5" dirty="0">
                <a:latin typeface="幼圆" panose="02010509060101010101" charset="-122"/>
                <a:cs typeface="幼圆" panose="02010509060101010101" charset="-122"/>
              </a:rPr>
              <a:t>原</a:t>
            </a:r>
            <a:r>
              <a:rPr sz="2000" b="1" spc="5" dirty="0">
                <a:latin typeface="幼圆" panose="02010509060101010101" charset="-122"/>
                <a:cs typeface="幼圆" panose="02010509060101010101" charset="-122"/>
              </a:rPr>
              <a:t>理所</a:t>
            </a:r>
            <a:r>
              <a:rPr sz="2000" b="1" spc="-5" dirty="0">
                <a:latin typeface="幼圆" panose="02010509060101010101" charset="-122"/>
                <a:cs typeface="幼圆" panose="02010509060101010101" charset="-122"/>
              </a:rPr>
              <a:t>在。</a:t>
            </a:r>
            <a:endParaRPr sz="2000">
              <a:latin typeface="幼圆" panose="02010509060101010101" charset="-122"/>
              <a:cs typeface="幼圆" panose="02010509060101010101" charset="-122"/>
            </a:endParaRPr>
          </a:p>
          <a:p>
            <a:pPr marL="12700">
              <a:lnSpc>
                <a:spcPct val="100000"/>
              </a:lnSpc>
              <a:spcBef>
                <a:spcPts val="435"/>
              </a:spcBef>
            </a:pPr>
            <a:r>
              <a:rPr sz="2000" b="1" spc="5" dirty="0">
                <a:latin typeface="幼圆" panose="02010509060101010101" charset="-122"/>
                <a:cs typeface="幼圆" panose="02010509060101010101" charset="-122"/>
              </a:rPr>
              <a:t>来自：</a:t>
            </a:r>
            <a:endParaRPr sz="2000">
              <a:latin typeface="幼圆" panose="02010509060101010101" charset="-122"/>
              <a:cs typeface="幼圆" panose="02010509060101010101" charset="-122"/>
            </a:endParaRPr>
          </a:p>
          <a:p>
            <a:pPr marL="413385">
              <a:lnSpc>
                <a:spcPct val="100000"/>
              </a:lnSpc>
              <a:spcBef>
                <a:spcPts val="440"/>
              </a:spcBef>
            </a:pPr>
            <a:r>
              <a:rPr sz="1800" dirty="0">
                <a:latin typeface="幼圆" panose="02010509060101010101" charset="-122"/>
                <a:cs typeface="幼圆" panose="02010509060101010101" charset="-122"/>
              </a:rPr>
              <a:t>燃料检测报告</a:t>
            </a:r>
            <a:endParaRPr sz="1800">
              <a:latin typeface="幼圆" panose="02010509060101010101" charset="-122"/>
              <a:cs typeface="幼圆" panose="02010509060101010101" charset="-122"/>
            </a:endParaRPr>
          </a:p>
          <a:p>
            <a:pPr marL="413385" marR="4002405">
              <a:lnSpc>
                <a:spcPct val="120000"/>
              </a:lnSpc>
              <a:spcBef>
                <a:spcPts val="5"/>
              </a:spcBef>
            </a:pPr>
            <a:r>
              <a:rPr sz="1800" dirty="0">
                <a:latin typeface="幼圆" panose="02010509060101010101" charset="-122"/>
                <a:cs typeface="幼圆" panose="02010509060101010101" charset="-122"/>
              </a:rPr>
              <a:t>《省级温室气体排放清单》表</a:t>
            </a:r>
            <a:r>
              <a:rPr sz="1800" dirty="0">
                <a:latin typeface="Calibri" panose="020F0502020204030204"/>
                <a:cs typeface="Calibri" panose="020F0502020204030204"/>
              </a:rPr>
              <a:t>1.7  IPCC</a:t>
            </a:r>
            <a:r>
              <a:rPr sz="1800" spc="-5" dirty="0">
                <a:latin typeface="Calibri" panose="020F0502020204030204"/>
                <a:cs typeface="Calibri" panose="020F0502020204030204"/>
              </a:rPr>
              <a:t> </a:t>
            </a:r>
            <a:r>
              <a:rPr sz="1800" dirty="0">
                <a:latin typeface="Calibri" panose="020F0502020204030204"/>
                <a:cs typeface="Calibri" panose="020F0502020204030204"/>
              </a:rPr>
              <a:t>2006 </a:t>
            </a:r>
            <a:r>
              <a:rPr sz="1800" dirty="0">
                <a:latin typeface="幼圆" panose="02010509060101010101" charset="-122"/>
                <a:cs typeface="幼圆" panose="02010509060101010101" charset="-122"/>
              </a:rPr>
              <a:t>第</a:t>
            </a:r>
            <a:r>
              <a:rPr sz="1800" spc="-5" dirty="0">
                <a:latin typeface="Calibri" panose="020F0502020204030204"/>
                <a:cs typeface="Calibri" panose="020F0502020204030204"/>
              </a:rPr>
              <a:t>2</a:t>
            </a:r>
            <a:r>
              <a:rPr sz="1800" spc="405" dirty="0">
                <a:latin typeface="幼圆" panose="02010509060101010101" charset="-122"/>
                <a:cs typeface="幼圆" panose="02010509060101010101" charset="-122"/>
              </a:rPr>
              <a:t>卷</a:t>
            </a:r>
            <a:r>
              <a:rPr sz="1800" dirty="0">
                <a:latin typeface="幼圆" panose="02010509060101010101" charset="-122"/>
                <a:cs typeface="幼圆" panose="02010509060101010101" charset="-122"/>
              </a:rPr>
              <a:t>表</a:t>
            </a:r>
            <a:r>
              <a:rPr sz="1800" dirty="0">
                <a:latin typeface="Calibri" panose="020F0502020204030204"/>
                <a:cs typeface="Calibri" panose="020F0502020204030204"/>
              </a:rPr>
              <a:t>1.3</a:t>
            </a:r>
            <a:endParaRPr sz="1800">
              <a:latin typeface="Calibri" panose="020F0502020204030204"/>
              <a:cs typeface="Calibri" panose="020F0502020204030204"/>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ctrTitle"/>
          </p:nvPr>
        </p:nvSpPr>
        <p:spPr>
          <a:xfrm>
            <a:off x="4496053" y="914526"/>
            <a:ext cx="3287522" cy="505460"/>
          </a:xfrm>
          <a:prstGeom prst="rect">
            <a:avLst/>
          </a:prstGeom>
        </p:spPr>
        <p:txBody>
          <a:bodyPr vert="horz" wrap="square" lIns="0" tIns="13335" rIns="0" bIns="0" rtlCol="0">
            <a:spAutoFit/>
          </a:bodyPr>
          <a:lstStyle/>
          <a:p>
            <a:pPr marL="12700">
              <a:lnSpc>
                <a:spcPct val="100000"/>
              </a:lnSpc>
              <a:spcBef>
                <a:spcPts val="105"/>
              </a:spcBef>
            </a:pPr>
            <a:r>
              <a:rPr spc="-5" dirty="0"/>
              <a:t>外购</a:t>
            </a:r>
            <a:r>
              <a:rPr spc="-10" dirty="0"/>
              <a:t>电</a:t>
            </a:r>
            <a:r>
              <a:rPr spc="-5" dirty="0"/>
              <a:t>力排</a:t>
            </a:r>
            <a:r>
              <a:rPr spc="-10" dirty="0"/>
              <a:t>放</a:t>
            </a:r>
            <a:r>
              <a:rPr spc="-5" dirty="0"/>
              <a:t>因</a:t>
            </a:r>
            <a:r>
              <a:rPr spc="-10" dirty="0"/>
              <a:t>子</a:t>
            </a:r>
            <a:endParaRPr spc="-10" dirty="0"/>
          </a:p>
        </p:txBody>
      </p:sp>
      <p:sp>
        <p:nvSpPr>
          <p:cNvPr id="3" name="object 3"/>
          <p:cNvSpPr/>
          <p:nvPr/>
        </p:nvSpPr>
        <p:spPr>
          <a:xfrm>
            <a:off x="2116455" y="20558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2446959" y="1964563"/>
            <a:ext cx="922655" cy="320675"/>
          </a:xfrm>
          <a:prstGeom prst="rect">
            <a:avLst/>
          </a:prstGeom>
        </p:spPr>
        <p:txBody>
          <a:bodyPr vert="horz" wrap="square" lIns="0" tIns="13335" rIns="0" bIns="0" rtlCol="0">
            <a:spAutoFit/>
          </a:bodyPr>
          <a:lstStyle/>
          <a:p>
            <a:pPr marL="12700">
              <a:lnSpc>
                <a:spcPct val="100000"/>
              </a:lnSpc>
              <a:spcBef>
                <a:spcPts val="105"/>
              </a:spcBef>
            </a:pPr>
            <a:r>
              <a:rPr sz="2000" b="1" dirty="0">
                <a:latin typeface="Calibri" panose="020F0502020204030204"/>
                <a:cs typeface="Calibri" panose="020F0502020204030204"/>
              </a:rPr>
              <a:t>6</a:t>
            </a:r>
            <a:r>
              <a:rPr sz="2000" b="1" spc="15" dirty="0">
                <a:latin typeface="幼圆" panose="02010509060101010101" charset="-122"/>
                <a:cs typeface="幼圆" panose="02010509060101010101" charset="-122"/>
              </a:rPr>
              <a:t>大</a:t>
            </a:r>
            <a:r>
              <a:rPr sz="2000" b="1" spc="5" dirty="0">
                <a:latin typeface="幼圆" panose="02010509060101010101" charset="-122"/>
                <a:cs typeface="幼圆" panose="02010509060101010101" charset="-122"/>
              </a:rPr>
              <a:t>电</a:t>
            </a:r>
            <a:r>
              <a:rPr sz="2000" b="1" spc="-5" dirty="0">
                <a:latin typeface="幼圆" panose="02010509060101010101" charset="-122"/>
                <a:cs typeface="幼圆" panose="02010509060101010101" charset="-122"/>
              </a:rPr>
              <a:t>网</a:t>
            </a:r>
            <a:endParaRPr sz="2000">
              <a:latin typeface="幼圆" panose="02010509060101010101" charset="-122"/>
              <a:cs typeface="幼圆" panose="02010509060101010101" charset="-122"/>
            </a:endParaRPr>
          </a:p>
        </p:txBody>
      </p:sp>
      <p:sp>
        <p:nvSpPr>
          <p:cNvPr id="5" name="object 5"/>
          <p:cNvSpPr/>
          <p:nvPr/>
        </p:nvSpPr>
        <p:spPr>
          <a:xfrm>
            <a:off x="2226183" y="3084576"/>
            <a:ext cx="8028432" cy="2516124"/>
          </a:xfrm>
          <a:prstGeom prst="rect">
            <a:avLst/>
          </a:prstGeom>
          <a:blipFill>
            <a:blip r:embed="rId3" cstate="print"/>
            <a:stretch>
              <a:fillRect/>
            </a:stretch>
          </a:blipFill>
        </p:spPr>
        <p:txBody>
          <a:bodyPr wrap="square" lIns="0" tIns="0" rIns="0" bIns="0" rtlCol="0"/>
          <a:lstStyl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440808" y="990726"/>
            <a:ext cx="3287522" cy="505460"/>
          </a:xfrm>
          <a:prstGeom prst="rect">
            <a:avLst/>
          </a:prstGeom>
        </p:spPr>
        <p:txBody>
          <a:bodyPr vert="horz" wrap="square" lIns="0" tIns="13335" rIns="0" bIns="0" rtlCol="0">
            <a:spAutoFit/>
          </a:bodyPr>
          <a:lstStyle/>
          <a:p>
            <a:pPr marL="12700">
              <a:lnSpc>
                <a:spcPct val="100000"/>
              </a:lnSpc>
              <a:spcBef>
                <a:spcPts val="105"/>
              </a:spcBef>
            </a:pPr>
            <a:r>
              <a:rPr spc="-5" dirty="0"/>
              <a:t>外购</a:t>
            </a:r>
            <a:r>
              <a:rPr spc="-10" dirty="0"/>
              <a:t>电</a:t>
            </a:r>
            <a:r>
              <a:rPr spc="-5" dirty="0"/>
              <a:t>力排</a:t>
            </a:r>
            <a:r>
              <a:rPr spc="-10" dirty="0"/>
              <a:t>放</a:t>
            </a:r>
            <a:r>
              <a:rPr spc="-5" dirty="0"/>
              <a:t>因</a:t>
            </a:r>
            <a:r>
              <a:rPr spc="-10" dirty="0"/>
              <a:t>子</a:t>
            </a:r>
            <a:endParaRPr spc="-10" dirty="0"/>
          </a:p>
        </p:txBody>
      </p:sp>
      <p:sp>
        <p:nvSpPr>
          <p:cNvPr id="3" name="object 3"/>
          <p:cNvSpPr/>
          <p:nvPr/>
        </p:nvSpPr>
        <p:spPr>
          <a:xfrm>
            <a:off x="1964436" y="2148839"/>
            <a:ext cx="8237220" cy="3429000"/>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4762500" y="1898904"/>
            <a:ext cx="2642870" cy="3929379"/>
          </a:xfrm>
          <a:custGeom>
            <a:avLst/>
            <a:gdLst/>
            <a:ahLst/>
            <a:cxnLst/>
            <a:rect l="l" t="t" r="r" b="b"/>
            <a:pathLst>
              <a:path w="2642870" h="3929379">
                <a:moveTo>
                  <a:pt x="0" y="3928872"/>
                </a:moveTo>
                <a:lnTo>
                  <a:pt x="2642616" y="3928872"/>
                </a:lnTo>
                <a:lnTo>
                  <a:pt x="2642616" y="0"/>
                </a:lnTo>
                <a:lnTo>
                  <a:pt x="0" y="0"/>
                </a:lnTo>
                <a:lnTo>
                  <a:pt x="0" y="3928872"/>
                </a:lnTo>
                <a:close/>
              </a:path>
            </a:pathLst>
          </a:custGeom>
          <a:solidFill>
            <a:srgbClr val="F9C090">
              <a:alpha val="49018"/>
            </a:srgbClr>
          </a:solidFill>
        </p:spPr>
        <p:txBody>
          <a:bodyPr wrap="square" lIns="0" tIns="0" rIns="0" bIns="0" rtlCol="0"/>
          <a:lstStyl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767836" y="1143126"/>
            <a:ext cx="4655185" cy="505460"/>
          </a:xfrm>
          <a:prstGeom prst="rect">
            <a:avLst/>
          </a:prstGeom>
        </p:spPr>
        <p:txBody>
          <a:bodyPr vert="horz" wrap="square" lIns="0" tIns="13335" rIns="0" bIns="0" rtlCol="0">
            <a:spAutoFit/>
          </a:bodyPr>
          <a:lstStyle/>
          <a:p>
            <a:pPr marL="12700">
              <a:lnSpc>
                <a:spcPct val="100000"/>
              </a:lnSpc>
              <a:spcBef>
                <a:spcPts val="105"/>
              </a:spcBef>
            </a:pPr>
            <a:r>
              <a:rPr spc="-10" dirty="0">
                <a:latin typeface="Calibri" panose="020F0502020204030204"/>
                <a:cs typeface="Calibri" panose="020F0502020204030204"/>
              </a:rPr>
              <a:t>HFCs/PFCs</a:t>
            </a:r>
            <a:r>
              <a:rPr spc="5" dirty="0"/>
              <a:t>逸散</a:t>
            </a:r>
            <a:r>
              <a:rPr spc="-5" dirty="0"/>
              <a:t>源排</a:t>
            </a:r>
            <a:r>
              <a:rPr spc="-10" dirty="0"/>
              <a:t>放</a:t>
            </a:r>
            <a:r>
              <a:rPr spc="-5" dirty="0"/>
              <a:t>因</a:t>
            </a:r>
            <a:r>
              <a:rPr spc="-10" dirty="0"/>
              <a:t>子</a:t>
            </a:r>
            <a:endParaRPr spc="-10" dirty="0"/>
          </a:p>
        </p:txBody>
      </p:sp>
      <p:sp>
        <p:nvSpPr>
          <p:cNvPr id="3" name="object 3"/>
          <p:cNvSpPr/>
          <p:nvPr/>
        </p:nvSpPr>
        <p:spPr>
          <a:xfrm>
            <a:off x="2073910" y="22844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31109" y="2636520"/>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531109" y="2965704"/>
            <a:ext cx="152400" cy="160020"/>
          </a:xfrm>
          <a:prstGeom prst="rect">
            <a:avLst/>
          </a:prstGeom>
          <a:blipFill>
            <a:blip r:embed="rId3" cstate="print"/>
            <a:stretch>
              <a:fillRect/>
            </a:stretch>
          </a:blipFill>
        </p:spPr>
        <p:txBody>
          <a:bodyPr wrap="square" lIns="0" tIns="0" rIns="0" bIns="0" rtlCol="0"/>
          <a:lstStyle/>
          <a:p/>
        </p:txBody>
      </p:sp>
      <p:sp>
        <p:nvSpPr>
          <p:cNvPr id="6" name="object 6"/>
          <p:cNvSpPr/>
          <p:nvPr/>
        </p:nvSpPr>
        <p:spPr>
          <a:xfrm>
            <a:off x="2531109" y="3294888"/>
            <a:ext cx="152400" cy="160020"/>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2531109" y="3624072"/>
            <a:ext cx="152400" cy="160020"/>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2073910" y="3966971"/>
            <a:ext cx="178308" cy="178308"/>
          </a:xfrm>
          <a:prstGeom prst="rect">
            <a:avLst/>
          </a:prstGeom>
          <a:blipFill>
            <a:blip r:embed="rId2" cstate="print"/>
            <a:stretch>
              <a:fillRect/>
            </a:stretch>
          </a:blipFill>
        </p:spPr>
        <p:txBody>
          <a:bodyPr wrap="square" lIns="0" tIns="0" rIns="0" bIns="0" rtlCol="0"/>
          <a:lstStyle/>
          <a:p/>
        </p:txBody>
      </p:sp>
      <p:sp>
        <p:nvSpPr>
          <p:cNvPr id="9" name="object 9"/>
          <p:cNvSpPr/>
          <p:nvPr/>
        </p:nvSpPr>
        <p:spPr>
          <a:xfrm>
            <a:off x="2531109" y="4319015"/>
            <a:ext cx="152400" cy="160019"/>
          </a:xfrm>
          <a:prstGeom prst="rect">
            <a:avLst/>
          </a:prstGeom>
          <a:blipFill>
            <a:blip r:embed="rId3" cstate="print"/>
            <a:stretch>
              <a:fillRect/>
            </a:stretch>
          </a:blipFill>
        </p:spPr>
        <p:txBody>
          <a:bodyPr wrap="square" lIns="0" tIns="0" rIns="0" bIns="0" rtlCol="0"/>
          <a:lstStyle/>
          <a:p/>
        </p:txBody>
      </p:sp>
      <p:sp>
        <p:nvSpPr>
          <p:cNvPr id="10" name="object 10"/>
          <p:cNvSpPr/>
          <p:nvPr/>
        </p:nvSpPr>
        <p:spPr>
          <a:xfrm>
            <a:off x="2531109" y="4922520"/>
            <a:ext cx="152400" cy="160019"/>
          </a:xfrm>
          <a:prstGeom prst="rect">
            <a:avLst/>
          </a:prstGeom>
          <a:blipFill>
            <a:blip r:embed="rId3" cstate="print"/>
            <a:stretch>
              <a:fillRect/>
            </a:stretch>
          </a:blipFill>
        </p:spPr>
        <p:txBody>
          <a:bodyPr wrap="square" lIns="0" tIns="0" rIns="0" bIns="0" rtlCol="0"/>
          <a:lstStyle/>
          <a:p/>
        </p:txBody>
      </p:sp>
      <p:sp>
        <p:nvSpPr>
          <p:cNvPr id="11" name="object 11"/>
          <p:cNvSpPr txBox="1"/>
          <p:nvPr/>
        </p:nvSpPr>
        <p:spPr>
          <a:xfrm>
            <a:off x="2404414" y="2131063"/>
            <a:ext cx="7703820" cy="3301365"/>
          </a:xfrm>
          <a:prstGeom prst="rect">
            <a:avLst/>
          </a:prstGeom>
        </p:spPr>
        <p:txBody>
          <a:bodyPr vert="horz" wrap="square" lIns="0" tIns="74930" rIns="0" bIns="0" rtlCol="0">
            <a:spAutoFit/>
          </a:bodyPr>
          <a:lstStyle/>
          <a:p>
            <a:pPr marL="12700">
              <a:lnSpc>
                <a:spcPct val="100000"/>
              </a:lnSpc>
              <a:spcBef>
                <a:spcPts val="590"/>
              </a:spcBef>
            </a:pPr>
            <a:r>
              <a:rPr sz="2000" b="1" spc="5" dirty="0">
                <a:latin typeface="幼圆" panose="02010509060101010101" charset="-122"/>
                <a:cs typeface="幼圆" panose="02010509060101010101" charset="-122"/>
              </a:rPr>
              <a:t>逸散原因：</a:t>
            </a:r>
            <a:endParaRPr sz="2000">
              <a:latin typeface="幼圆" panose="02010509060101010101" charset="-122"/>
              <a:cs typeface="幼圆" panose="02010509060101010101" charset="-122"/>
            </a:endParaRPr>
          </a:p>
          <a:p>
            <a:pPr marL="413385" marR="3167380">
              <a:lnSpc>
                <a:spcPct val="120000"/>
              </a:lnSpc>
              <a:spcBef>
                <a:spcPts val="10"/>
              </a:spcBef>
            </a:pPr>
            <a:r>
              <a:rPr sz="1800" dirty="0">
                <a:latin typeface="幼圆" panose="02010509060101010101" charset="-122"/>
                <a:cs typeface="幼圆" panose="02010509060101010101" charset="-122"/>
              </a:rPr>
              <a:t>工厂在清洗工艺中会使用溶剂而造成逸散 灭火器或喷雾剂使用</a:t>
            </a:r>
            <a:endParaRPr sz="1800">
              <a:latin typeface="幼圆" panose="02010509060101010101" charset="-122"/>
              <a:cs typeface="幼圆" panose="02010509060101010101" charset="-122"/>
            </a:endParaRPr>
          </a:p>
          <a:p>
            <a:pPr marL="413385" marR="3167380">
              <a:lnSpc>
                <a:spcPts val="2590"/>
              </a:lnSpc>
              <a:spcBef>
                <a:spcPts val="160"/>
              </a:spcBef>
            </a:pPr>
            <a:r>
              <a:rPr sz="1800" dirty="0">
                <a:latin typeface="幼圆" panose="02010509060101010101" charset="-122"/>
                <a:cs typeface="幼圆" panose="02010509060101010101" charset="-122"/>
              </a:rPr>
              <a:t>使用空调或冷冻设备因冷媒泄露而需补充 以上情况，可根据质量平衡法获得排放量</a:t>
            </a:r>
            <a:endParaRPr sz="1800">
              <a:latin typeface="幼圆" panose="02010509060101010101" charset="-122"/>
              <a:cs typeface="幼圆" panose="02010509060101010101" charset="-122"/>
            </a:endParaRPr>
          </a:p>
          <a:p>
            <a:pPr marL="12700">
              <a:lnSpc>
                <a:spcPct val="100000"/>
              </a:lnSpc>
              <a:spcBef>
                <a:spcPts val="315"/>
              </a:spcBef>
            </a:pPr>
            <a:r>
              <a:rPr sz="2000" b="1" spc="5" dirty="0">
                <a:latin typeface="幼圆" panose="02010509060101010101" charset="-122"/>
                <a:cs typeface="幼圆" panose="02010509060101010101" charset="-122"/>
              </a:rPr>
              <a:t>如果不行</a:t>
            </a:r>
            <a:r>
              <a:rPr sz="2000" b="1" spc="-5" dirty="0">
                <a:latin typeface="幼圆" panose="02010509060101010101" charset="-122"/>
                <a:cs typeface="幼圆" panose="02010509060101010101" charset="-122"/>
              </a:rPr>
              <a:t>，可</a:t>
            </a:r>
            <a:r>
              <a:rPr sz="2000" b="1" spc="5" dirty="0">
                <a:latin typeface="幼圆" panose="02010509060101010101" charset="-122"/>
                <a:cs typeface="幼圆" panose="02010509060101010101" charset="-122"/>
              </a:rPr>
              <a:t>采用排放</a:t>
            </a:r>
            <a:r>
              <a:rPr sz="2000" b="1" spc="-5" dirty="0">
                <a:latin typeface="幼圆" panose="02010509060101010101" charset="-122"/>
                <a:cs typeface="幼圆" panose="02010509060101010101" charset="-122"/>
              </a:rPr>
              <a:t>因子法</a:t>
            </a:r>
            <a:endParaRPr sz="2000">
              <a:latin typeface="幼圆" panose="02010509060101010101" charset="-122"/>
              <a:cs typeface="幼圆" panose="02010509060101010101" charset="-122"/>
            </a:endParaRPr>
          </a:p>
          <a:p>
            <a:pPr marL="413385" marR="96520">
              <a:lnSpc>
                <a:spcPct val="100000"/>
              </a:lnSpc>
              <a:spcBef>
                <a:spcPts val="440"/>
              </a:spcBef>
            </a:pPr>
            <a:r>
              <a:rPr sz="1800" dirty="0">
                <a:latin typeface="幼圆" panose="02010509060101010101" charset="-122"/>
                <a:cs typeface="幼圆" panose="02010509060101010101" charset="-122"/>
              </a:rPr>
              <a:t>参考</a:t>
            </a:r>
            <a:r>
              <a:rPr sz="1800" spc="-5" dirty="0">
                <a:latin typeface="Calibri" panose="020F0502020204030204"/>
                <a:cs typeface="Calibri" panose="020F0502020204030204"/>
              </a:rPr>
              <a:t>IPCC</a:t>
            </a:r>
            <a:r>
              <a:rPr sz="1800" dirty="0">
                <a:latin typeface="幼圆" panose="02010509060101010101" charset="-122"/>
                <a:cs typeface="幼圆" panose="02010509060101010101" charset="-122"/>
              </a:rPr>
              <a:t>所提供的设备冷媒逸散率进行估算，</a:t>
            </a:r>
            <a:r>
              <a:rPr sz="1800" spc="-530" dirty="0">
                <a:latin typeface="幼圆" panose="02010509060101010101" charset="-122"/>
                <a:cs typeface="幼圆" panose="02010509060101010101" charset="-122"/>
              </a:rPr>
              <a:t> </a:t>
            </a:r>
            <a:r>
              <a:rPr sz="1800" spc="-5" dirty="0">
                <a:latin typeface="Calibri" panose="020F0502020204030204"/>
                <a:cs typeface="Calibri" panose="020F0502020204030204"/>
              </a:rPr>
              <a:t>IPCC2006</a:t>
            </a:r>
            <a:r>
              <a:rPr sz="1800" dirty="0">
                <a:latin typeface="幼圆" panose="02010509060101010101" charset="-122"/>
                <a:cs typeface="幼圆" panose="02010509060101010101" charset="-122"/>
              </a:rPr>
              <a:t>卷</a:t>
            </a:r>
            <a:r>
              <a:rPr sz="1800" spc="-5" dirty="0">
                <a:latin typeface="Calibri" panose="020F0502020204030204"/>
                <a:cs typeface="Calibri" panose="020F0502020204030204"/>
              </a:rPr>
              <a:t>3</a:t>
            </a:r>
            <a:r>
              <a:rPr sz="1800" spc="-5" dirty="0">
                <a:latin typeface="幼圆" panose="02010509060101010101" charset="-122"/>
                <a:cs typeface="幼圆" panose="02010509060101010101" charset="-122"/>
              </a:rPr>
              <a:t>：</a:t>
            </a:r>
            <a:r>
              <a:rPr sz="1800" dirty="0">
                <a:latin typeface="幼圆" panose="02010509060101010101" charset="-122"/>
                <a:cs typeface="幼圆" panose="02010509060101010101" charset="-122"/>
              </a:rPr>
              <a:t>工业过程和 产品使用，第七章表</a:t>
            </a:r>
            <a:r>
              <a:rPr sz="1800" dirty="0">
                <a:latin typeface="Calibri" panose="020F0502020204030204"/>
                <a:cs typeface="Calibri" panose="020F0502020204030204"/>
              </a:rPr>
              <a:t>7.9</a:t>
            </a:r>
            <a:endParaRPr sz="1800">
              <a:latin typeface="Calibri" panose="020F0502020204030204"/>
              <a:cs typeface="Calibri" panose="020F0502020204030204"/>
            </a:endParaRPr>
          </a:p>
          <a:p>
            <a:pPr marL="413385" marR="5080">
              <a:lnSpc>
                <a:spcPct val="100000"/>
              </a:lnSpc>
              <a:spcBef>
                <a:spcPts val="435"/>
              </a:spcBef>
            </a:pPr>
            <a:r>
              <a:rPr sz="1800" dirty="0">
                <a:solidFill>
                  <a:srgbClr val="FF0000"/>
                </a:solidFill>
                <a:latin typeface="Calibri" panose="020F0502020204030204"/>
                <a:cs typeface="Calibri" panose="020F0502020204030204"/>
              </a:rPr>
              <a:t>IPC</a:t>
            </a:r>
            <a:r>
              <a:rPr sz="1800" spc="-5" dirty="0">
                <a:solidFill>
                  <a:srgbClr val="FF0000"/>
                </a:solidFill>
                <a:latin typeface="Calibri" panose="020F0502020204030204"/>
                <a:cs typeface="Calibri" panose="020F0502020204030204"/>
              </a:rPr>
              <a:t>C</a:t>
            </a:r>
            <a:r>
              <a:rPr sz="1800" dirty="0">
                <a:solidFill>
                  <a:srgbClr val="FF0000"/>
                </a:solidFill>
                <a:latin typeface="幼圆" panose="02010509060101010101" charset="-122"/>
                <a:cs typeface="幼圆" panose="02010509060101010101" charset="-122"/>
              </a:rPr>
              <a:t>声明此逸散率数据具有高度的不确定性，因此建议使用者在无法使用 质量平衡法时再使用。</a:t>
            </a:r>
            <a:endParaRPr sz="1800">
              <a:latin typeface="幼圆" panose="02010509060101010101" charset="-122"/>
              <a:cs typeface="幼圆" panose="02010509060101010101" charset="-122"/>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200654" y="1524126"/>
            <a:ext cx="5506085" cy="505460"/>
          </a:xfrm>
          <a:prstGeom prst="rect">
            <a:avLst/>
          </a:prstGeom>
        </p:spPr>
        <p:txBody>
          <a:bodyPr vert="horz" wrap="square" lIns="0" tIns="13335" rIns="0" bIns="0" rtlCol="0">
            <a:spAutoFit/>
          </a:bodyPr>
          <a:lstStyle/>
          <a:p>
            <a:pPr marL="12700">
              <a:lnSpc>
                <a:spcPct val="100000"/>
              </a:lnSpc>
              <a:spcBef>
                <a:spcPts val="105"/>
              </a:spcBef>
            </a:pPr>
            <a:r>
              <a:rPr spc="15" dirty="0"/>
              <a:t>废</a:t>
            </a:r>
            <a:r>
              <a:rPr spc="10" dirty="0"/>
              <a:t>水</a:t>
            </a:r>
            <a:r>
              <a:rPr dirty="0">
                <a:latin typeface="Calibri" panose="020F0502020204030204"/>
                <a:cs typeface="Calibri" panose="020F0502020204030204"/>
              </a:rPr>
              <a:t>/</a:t>
            </a:r>
            <a:r>
              <a:rPr spc="-5" dirty="0"/>
              <a:t>污</a:t>
            </a:r>
            <a:r>
              <a:rPr spc="-10" dirty="0"/>
              <a:t>泥</a:t>
            </a:r>
            <a:r>
              <a:rPr spc="-5" dirty="0"/>
              <a:t>处理逸</a:t>
            </a:r>
            <a:r>
              <a:rPr spc="-10" dirty="0"/>
              <a:t>散</a:t>
            </a:r>
            <a:r>
              <a:rPr spc="-5" dirty="0"/>
              <a:t>源排</a:t>
            </a:r>
            <a:r>
              <a:rPr spc="-10" dirty="0"/>
              <a:t>放</a:t>
            </a:r>
            <a:r>
              <a:rPr spc="-5" dirty="0"/>
              <a:t>因</a:t>
            </a:r>
            <a:r>
              <a:rPr spc="-10" dirty="0"/>
              <a:t>子</a:t>
            </a:r>
            <a:endParaRPr spc="-10" dirty="0"/>
          </a:p>
        </p:txBody>
      </p:sp>
      <p:sp>
        <p:nvSpPr>
          <p:cNvPr id="3" name="object 3"/>
          <p:cNvSpPr/>
          <p:nvPr/>
        </p:nvSpPr>
        <p:spPr>
          <a:xfrm>
            <a:off x="2641600" y="3047111"/>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641600" y="3412870"/>
            <a:ext cx="178308" cy="178308"/>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2641600" y="3778630"/>
            <a:ext cx="178308" cy="178308"/>
          </a:xfrm>
          <a:prstGeom prst="rect">
            <a:avLst/>
          </a:prstGeom>
          <a:blipFill>
            <a:blip r:embed="rId2" cstate="print"/>
            <a:stretch>
              <a:fillRect/>
            </a:stretch>
          </a:blipFill>
        </p:spPr>
        <p:txBody>
          <a:bodyPr wrap="square" lIns="0" tIns="0" rIns="0" bIns="0" rtlCol="0"/>
          <a:lstStyle/>
          <a:p/>
        </p:txBody>
      </p:sp>
      <p:sp>
        <p:nvSpPr>
          <p:cNvPr id="6" name="object 6"/>
          <p:cNvSpPr txBox="1"/>
          <p:nvPr/>
        </p:nvSpPr>
        <p:spPr>
          <a:xfrm>
            <a:off x="2972104" y="2895447"/>
            <a:ext cx="5825490" cy="1119505"/>
          </a:xfrm>
          <a:prstGeom prst="rect">
            <a:avLst/>
          </a:prstGeom>
        </p:spPr>
        <p:txBody>
          <a:bodyPr vert="horz" wrap="square" lIns="0" tIns="73660" rIns="0" bIns="0" rtlCol="0">
            <a:spAutoFit/>
          </a:bodyPr>
          <a:lstStyle/>
          <a:p>
            <a:pPr marL="12700">
              <a:lnSpc>
                <a:spcPct val="100000"/>
              </a:lnSpc>
              <a:spcBef>
                <a:spcPts val="580"/>
              </a:spcBef>
            </a:pPr>
            <a:r>
              <a:rPr sz="2000" b="1" spc="15" dirty="0">
                <a:latin typeface="幼圆" panose="02010509060101010101" charset="-122"/>
                <a:cs typeface="幼圆" panose="02010509060101010101" charset="-122"/>
              </a:rPr>
              <a:t>仅着</a:t>
            </a:r>
            <a:r>
              <a:rPr sz="2000" b="1" spc="5" dirty="0">
                <a:latin typeface="幼圆" panose="02010509060101010101" charset="-122"/>
                <a:cs typeface="幼圆" panose="02010509060101010101" charset="-122"/>
              </a:rPr>
              <a:t>重在厌</a:t>
            </a:r>
            <a:r>
              <a:rPr sz="2000" b="1" spc="-5" dirty="0">
                <a:latin typeface="幼圆" panose="02010509060101010101" charset="-122"/>
                <a:cs typeface="幼圆" panose="02010509060101010101" charset="-122"/>
              </a:rPr>
              <a:t>氧</a:t>
            </a:r>
            <a:r>
              <a:rPr sz="2000" b="1" spc="5" dirty="0">
                <a:latin typeface="幼圆" panose="02010509060101010101" charset="-122"/>
                <a:cs typeface="幼圆" panose="02010509060101010101" charset="-122"/>
              </a:rPr>
              <a:t>处理</a:t>
            </a:r>
            <a:r>
              <a:rPr sz="2000" b="1" spc="-5" dirty="0">
                <a:latin typeface="幼圆" panose="02010509060101010101" charset="-122"/>
                <a:cs typeface="幼圆" panose="02010509060101010101" charset="-122"/>
              </a:rPr>
              <a:t>与</a:t>
            </a:r>
            <a:r>
              <a:rPr sz="2000" b="1" spc="5" dirty="0">
                <a:latin typeface="幼圆" panose="02010509060101010101" charset="-122"/>
                <a:cs typeface="幼圆" panose="02010509060101010101" charset="-122"/>
              </a:rPr>
              <a:t>消化程</a:t>
            </a:r>
            <a:r>
              <a:rPr sz="2000" b="1" spc="-5" dirty="0">
                <a:latin typeface="幼圆" panose="02010509060101010101" charset="-122"/>
                <a:cs typeface="幼圆" panose="02010509060101010101" charset="-122"/>
              </a:rPr>
              <a:t>序</a:t>
            </a:r>
            <a:r>
              <a:rPr sz="2000" b="1" spc="5" dirty="0">
                <a:latin typeface="幼圆" panose="02010509060101010101" charset="-122"/>
                <a:cs typeface="幼圆" panose="02010509060101010101" charset="-122"/>
              </a:rPr>
              <a:t>中所</a:t>
            </a:r>
            <a:r>
              <a:rPr sz="2000" b="1" spc="-5" dirty="0">
                <a:latin typeface="幼圆" panose="02010509060101010101" charset="-122"/>
                <a:cs typeface="幼圆" panose="02010509060101010101" charset="-122"/>
              </a:rPr>
              <a:t>排</a:t>
            </a:r>
            <a:r>
              <a:rPr sz="2000" b="1" spc="5" dirty="0">
                <a:latin typeface="幼圆" panose="02010509060101010101" charset="-122"/>
                <a:cs typeface="幼圆" panose="02010509060101010101" charset="-122"/>
              </a:rPr>
              <a:t>放</a:t>
            </a:r>
            <a:r>
              <a:rPr sz="2000" b="1" spc="35" dirty="0">
                <a:latin typeface="幼圆" panose="02010509060101010101" charset="-122"/>
                <a:cs typeface="幼圆" panose="02010509060101010101" charset="-122"/>
              </a:rPr>
              <a:t>的</a:t>
            </a:r>
            <a:r>
              <a:rPr sz="2000" b="1" spc="-5" dirty="0">
                <a:latin typeface="Calibri" panose="020F0502020204030204"/>
                <a:cs typeface="Calibri" panose="020F0502020204030204"/>
              </a:rPr>
              <a:t>CH4</a:t>
            </a:r>
            <a:endParaRPr sz="2000">
              <a:latin typeface="Calibri" panose="020F0502020204030204"/>
              <a:cs typeface="Calibri" panose="020F0502020204030204"/>
            </a:endParaRPr>
          </a:p>
          <a:p>
            <a:pPr marL="12700" marR="5080">
              <a:lnSpc>
                <a:spcPct val="120000"/>
              </a:lnSpc>
            </a:pPr>
            <a:r>
              <a:rPr sz="2000" b="1" spc="-20" dirty="0">
                <a:latin typeface="Calibri" panose="020F0502020204030204"/>
                <a:cs typeface="Calibri" panose="020F0502020204030204"/>
              </a:rPr>
              <a:t>C</a:t>
            </a:r>
            <a:r>
              <a:rPr sz="2000" b="1" spc="-5" dirty="0">
                <a:latin typeface="Calibri" panose="020F0502020204030204"/>
                <a:cs typeface="Calibri" panose="020F0502020204030204"/>
              </a:rPr>
              <a:t>O</a:t>
            </a:r>
            <a:r>
              <a:rPr sz="2000" b="1" spc="5" dirty="0">
                <a:latin typeface="Calibri" panose="020F0502020204030204"/>
                <a:cs typeface="Calibri" panose="020F0502020204030204"/>
              </a:rPr>
              <a:t>2</a:t>
            </a:r>
            <a:r>
              <a:rPr sz="2000" b="1" spc="15" dirty="0">
                <a:latin typeface="幼圆" panose="02010509060101010101" charset="-122"/>
                <a:cs typeface="幼圆" panose="02010509060101010101" charset="-122"/>
              </a:rPr>
              <a:t>部</a:t>
            </a:r>
            <a:r>
              <a:rPr sz="2000" b="1" spc="5" dirty="0">
                <a:latin typeface="幼圆" panose="02010509060101010101" charset="-122"/>
                <a:cs typeface="幼圆" panose="02010509060101010101" charset="-122"/>
              </a:rPr>
              <a:t>分，因属</a:t>
            </a:r>
            <a:r>
              <a:rPr sz="2000" b="1" spc="-5" dirty="0">
                <a:latin typeface="幼圆" panose="02010509060101010101" charset="-122"/>
                <a:cs typeface="幼圆" panose="02010509060101010101" charset="-122"/>
              </a:rPr>
              <a:t>于</a:t>
            </a:r>
            <a:r>
              <a:rPr sz="2000" b="1" spc="5" dirty="0">
                <a:latin typeface="幼圆" panose="02010509060101010101" charset="-122"/>
                <a:cs typeface="幼圆" panose="02010509060101010101" charset="-122"/>
              </a:rPr>
              <a:t>生物质</a:t>
            </a:r>
            <a:r>
              <a:rPr sz="2000" b="1" spc="-5" dirty="0">
                <a:latin typeface="幼圆" panose="02010509060101010101" charset="-122"/>
                <a:cs typeface="幼圆" panose="02010509060101010101" charset="-122"/>
              </a:rPr>
              <a:t>碳</a:t>
            </a:r>
            <a:r>
              <a:rPr sz="2000" b="1" spc="5" dirty="0">
                <a:latin typeface="幼圆" panose="02010509060101010101" charset="-122"/>
                <a:cs typeface="幼圆" panose="02010509060101010101" charset="-122"/>
              </a:rPr>
              <a:t>，通</a:t>
            </a:r>
            <a:r>
              <a:rPr sz="2000" b="1" spc="-5" dirty="0">
                <a:latin typeface="幼圆" panose="02010509060101010101" charset="-122"/>
                <a:cs typeface="幼圆" panose="02010509060101010101" charset="-122"/>
              </a:rPr>
              <a:t>常</a:t>
            </a:r>
            <a:r>
              <a:rPr sz="2000" b="1" spc="5" dirty="0">
                <a:latin typeface="幼圆" panose="02010509060101010101" charset="-122"/>
                <a:cs typeface="幼圆" panose="02010509060101010101" charset="-122"/>
              </a:rPr>
              <a:t>不纳入</a:t>
            </a:r>
            <a:r>
              <a:rPr sz="2000" b="1" spc="-5" dirty="0">
                <a:latin typeface="幼圆" panose="02010509060101010101" charset="-122"/>
                <a:cs typeface="幼圆" panose="02010509060101010101" charset="-122"/>
              </a:rPr>
              <a:t>盘</a:t>
            </a:r>
            <a:r>
              <a:rPr sz="2000" b="1" spc="5" dirty="0">
                <a:latin typeface="幼圆" panose="02010509060101010101" charset="-122"/>
                <a:cs typeface="幼圆" panose="02010509060101010101" charset="-122"/>
              </a:rPr>
              <a:t>查清</a:t>
            </a:r>
            <a:r>
              <a:rPr sz="2000" b="1" spc="-5" dirty="0">
                <a:latin typeface="幼圆" panose="02010509060101010101" charset="-122"/>
                <a:cs typeface="幼圆" panose="02010509060101010101" charset="-122"/>
              </a:rPr>
              <a:t>单中  </a:t>
            </a:r>
            <a:r>
              <a:rPr sz="2000" b="1" dirty="0">
                <a:latin typeface="Calibri" panose="020F0502020204030204"/>
                <a:cs typeface="Calibri" panose="020F0502020204030204"/>
              </a:rPr>
              <a:t>N2O</a:t>
            </a:r>
            <a:r>
              <a:rPr sz="2000" b="1" spc="15" dirty="0">
                <a:latin typeface="幼圆" panose="02010509060101010101" charset="-122"/>
                <a:cs typeface="幼圆" panose="02010509060101010101" charset="-122"/>
              </a:rPr>
              <a:t>排</a:t>
            </a:r>
            <a:r>
              <a:rPr sz="2000" b="1" spc="5" dirty="0">
                <a:latin typeface="幼圆" panose="02010509060101010101" charset="-122"/>
                <a:cs typeface="幼圆" panose="02010509060101010101" charset="-122"/>
              </a:rPr>
              <a:t>放</a:t>
            </a:r>
            <a:r>
              <a:rPr sz="2000" b="1" spc="-5" dirty="0">
                <a:latin typeface="幼圆" panose="02010509060101010101" charset="-122"/>
                <a:cs typeface="幼圆" panose="02010509060101010101" charset="-122"/>
              </a:rPr>
              <a:t>量</a:t>
            </a:r>
            <a:r>
              <a:rPr sz="2000" b="1" spc="5" dirty="0">
                <a:latin typeface="幼圆" panose="02010509060101010101" charset="-122"/>
                <a:cs typeface="幼圆" panose="02010509060101010101" charset="-122"/>
              </a:rPr>
              <a:t>很小，</a:t>
            </a:r>
            <a:r>
              <a:rPr sz="2000" b="1" spc="-5" dirty="0">
                <a:latin typeface="幼圆" panose="02010509060101010101" charset="-122"/>
                <a:cs typeface="幼圆" panose="02010509060101010101" charset="-122"/>
              </a:rPr>
              <a:t>因</a:t>
            </a:r>
            <a:r>
              <a:rPr sz="2000" b="1" spc="5" dirty="0">
                <a:latin typeface="幼圆" panose="02010509060101010101" charset="-122"/>
                <a:cs typeface="幼圆" panose="02010509060101010101" charset="-122"/>
              </a:rPr>
              <a:t>此也</a:t>
            </a:r>
            <a:r>
              <a:rPr sz="2000" b="1" spc="-5" dirty="0">
                <a:latin typeface="幼圆" panose="02010509060101010101" charset="-122"/>
                <a:cs typeface="幼圆" panose="02010509060101010101" charset="-122"/>
              </a:rPr>
              <a:t>不</a:t>
            </a:r>
            <a:r>
              <a:rPr sz="2000" b="1" spc="5" dirty="0">
                <a:latin typeface="幼圆" panose="02010509060101010101" charset="-122"/>
                <a:cs typeface="幼圆" panose="02010509060101010101" charset="-122"/>
              </a:rPr>
              <a:t>纳入</a:t>
            </a:r>
            <a:r>
              <a:rPr sz="2000" b="1" spc="-5" dirty="0">
                <a:latin typeface="幼圆" panose="02010509060101010101" charset="-122"/>
                <a:cs typeface="幼圆" panose="02010509060101010101" charset="-122"/>
              </a:rPr>
              <a:t>盘</a:t>
            </a:r>
            <a:r>
              <a:rPr sz="2000" b="1" spc="5" dirty="0">
                <a:latin typeface="幼圆" panose="02010509060101010101" charset="-122"/>
                <a:cs typeface="幼圆" panose="02010509060101010101" charset="-122"/>
              </a:rPr>
              <a:t>查范</a:t>
            </a:r>
            <a:r>
              <a:rPr sz="2000" b="1" spc="-5" dirty="0">
                <a:latin typeface="幼圆" panose="02010509060101010101" charset="-122"/>
                <a:cs typeface="幼圆" panose="02010509060101010101" charset="-122"/>
              </a:rPr>
              <a:t>围</a:t>
            </a:r>
            <a:endParaRPr sz="2000">
              <a:latin typeface="幼圆" panose="02010509060101010101" charset="-122"/>
              <a:cs typeface="幼圆" panose="02010509060101010101" charset="-122"/>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859908" y="838326"/>
            <a:ext cx="2472055" cy="505460"/>
          </a:xfrm>
          <a:prstGeom prst="rect">
            <a:avLst/>
          </a:prstGeom>
        </p:spPr>
        <p:txBody>
          <a:bodyPr vert="horz" wrap="square" lIns="0" tIns="13335" rIns="0" bIns="0" rtlCol="0">
            <a:spAutoFit/>
          </a:bodyPr>
          <a:lstStyle/>
          <a:p>
            <a:pPr marL="12700">
              <a:lnSpc>
                <a:spcPct val="100000"/>
              </a:lnSpc>
              <a:spcBef>
                <a:spcPts val="105"/>
              </a:spcBef>
            </a:pPr>
            <a:r>
              <a:rPr spc="-5" dirty="0"/>
              <a:t>生活</a:t>
            </a:r>
            <a:r>
              <a:rPr spc="-10" dirty="0"/>
              <a:t>废</a:t>
            </a:r>
            <a:r>
              <a:rPr spc="-5" dirty="0"/>
              <a:t>水处</a:t>
            </a:r>
            <a:r>
              <a:rPr spc="-10" dirty="0"/>
              <a:t>理</a:t>
            </a:r>
            <a:endParaRPr spc="-10" dirty="0"/>
          </a:p>
        </p:txBody>
      </p:sp>
      <p:sp>
        <p:nvSpPr>
          <p:cNvPr id="3" name="object 3"/>
          <p:cNvSpPr/>
          <p:nvPr/>
        </p:nvSpPr>
        <p:spPr>
          <a:xfrm>
            <a:off x="2209800" y="1523746"/>
            <a:ext cx="178308" cy="178308"/>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2438704" y="1523873"/>
            <a:ext cx="5765165" cy="948055"/>
          </a:xfrm>
          <a:prstGeom prst="rect">
            <a:avLst/>
          </a:prstGeom>
        </p:spPr>
        <p:txBody>
          <a:bodyPr vert="horz" wrap="square" lIns="0" tIns="13335" rIns="0" bIns="0" rtlCol="0">
            <a:spAutoFit/>
          </a:bodyPr>
          <a:lstStyle/>
          <a:p>
            <a:pPr marL="25400">
              <a:lnSpc>
                <a:spcPct val="80000"/>
              </a:lnSpc>
              <a:spcBef>
                <a:spcPts val="105"/>
              </a:spcBef>
            </a:pPr>
            <a:r>
              <a:rPr sz="2000" b="1" spc="5" dirty="0">
                <a:latin typeface="幼圆" panose="02010509060101010101" charset="-122"/>
                <a:cs typeface="幼圆" panose="02010509060101010101" charset="-122"/>
              </a:rPr>
              <a:t>生活废水</a:t>
            </a:r>
            <a:r>
              <a:rPr sz="2000" b="1" spc="-5" dirty="0">
                <a:latin typeface="幼圆" panose="02010509060101010101" charset="-122"/>
                <a:cs typeface="幼圆" panose="02010509060101010101" charset="-122"/>
              </a:rPr>
              <a:t>可降</a:t>
            </a:r>
            <a:r>
              <a:rPr sz="2000" b="1" spc="5" dirty="0">
                <a:latin typeface="幼圆" panose="02010509060101010101" charset="-122"/>
                <a:cs typeface="幼圆" panose="02010509060101010101" charset="-122"/>
              </a:rPr>
              <a:t>解有机物</a:t>
            </a:r>
            <a:r>
              <a:rPr sz="2000" b="1" spc="-5" dirty="0">
                <a:latin typeface="幼圆" panose="02010509060101010101" charset="-122"/>
                <a:cs typeface="幼圆" panose="02010509060101010101" charset="-122"/>
              </a:rPr>
              <a:t>总量：</a:t>
            </a:r>
            <a:endParaRPr sz="2000">
              <a:latin typeface="幼圆" panose="02010509060101010101" charset="-122"/>
              <a:cs typeface="幼圆" panose="02010509060101010101" charset="-122"/>
            </a:endParaRPr>
          </a:p>
          <a:p>
            <a:pPr>
              <a:lnSpc>
                <a:spcPct val="80000"/>
              </a:lnSpc>
            </a:pPr>
            <a:endParaRPr sz="2800" b="1" dirty="0">
              <a:latin typeface="Calibri" panose="020F0502020204030204"/>
              <a:cs typeface="Calibri" panose="020F0502020204030204"/>
            </a:endParaRPr>
          </a:p>
          <a:p>
            <a:pPr>
              <a:lnSpc>
                <a:spcPct val="80000"/>
              </a:lnSpc>
            </a:pPr>
            <a:r>
              <a:rPr sz="2800" b="1" dirty="0">
                <a:latin typeface="Calibri" panose="020F0502020204030204"/>
                <a:cs typeface="Calibri" panose="020F0502020204030204"/>
              </a:rPr>
              <a:t> </a:t>
            </a:r>
            <a:r>
              <a:rPr lang="en-US" sz="2800" b="1" dirty="0">
                <a:latin typeface="Calibri" panose="020F0502020204030204"/>
                <a:cs typeface="Calibri" panose="020F0502020204030204"/>
              </a:rPr>
              <a:t>        </a:t>
            </a:r>
            <a:r>
              <a:rPr sz="2800" b="1" dirty="0">
                <a:latin typeface="Calibri" panose="020F0502020204030204"/>
                <a:cs typeface="Calibri" panose="020F0502020204030204"/>
              </a:rPr>
              <a:t>AF</a:t>
            </a:r>
            <a:r>
              <a:rPr sz="2775" b="1" baseline="-21000" dirty="0">
                <a:latin typeface="Calibri" panose="020F0502020204030204"/>
                <a:cs typeface="Calibri" panose="020F0502020204030204"/>
              </a:rPr>
              <a:t>BOD</a:t>
            </a:r>
            <a:r>
              <a:rPr sz="2800" b="1" dirty="0">
                <a:latin typeface="Calibri" panose="020F0502020204030204"/>
                <a:cs typeface="Calibri" panose="020F0502020204030204"/>
              </a:rPr>
              <a:t>=P*BOD*0.001*I*365</a:t>
            </a:r>
            <a:endParaRPr sz="2800">
              <a:latin typeface="Calibri" panose="020F0502020204030204"/>
              <a:cs typeface="Calibri" panose="020F0502020204030204"/>
            </a:endParaRPr>
          </a:p>
        </p:txBody>
      </p:sp>
      <p:graphicFrame>
        <p:nvGraphicFramePr>
          <p:cNvPr id="5" name="object 5"/>
          <p:cNvGraphicFramePr>
            <a:graphicFrameLocks noGrp="1"/>
          </p:cNvGraphicFramePr>
          <p:nvPr>
            <p:custDataLst>
              <p:tags r:id="rId3"/>
            </p:custDataLst>
          </p:nvPr>
        </p:nvGraphicFramePr>
        <p:xfrm>
          <a:off x="2210092" y="2590800"/>
          <a:ext cx="7644130" cy="3391535"/>
        </p:xfrm>
        <a:graphic>
          <a:graphicData uri="http://schemas.openxmlformats.org/drawingml/2006/table">
            <a:tbl>
              <a:tblPr firstRow="1" bandRow="1">
                <a:tableStyleId>{2D5ABB26-0587-4C30-8999-92F81FD0307C}</a:tableStyleId>
              </a:tblPr>
              <a:tblGrid>
                <a:gridCol w="1002665"/>
                <a:gridCol w="6641465"/>
              </a:tblGrid>
              <a:tr h="661035">
                <a:tc>
                  <a:txBody>
                    <a:bodyPr/>
                    <a:lstStyle/>
                    <a:p>
                      <a:pPr marL="91440">
                        <a:lnSpc>
                          <a:spcPct val="100000"/>
                        </a:lnSpc>
                        <a:spcBef>
                          <a:spcPts val="1840"/>
                        </a:spcBef>
                      </a:pPr>
                      <a:r>
                        <a:rPr sz="2700" b="1" baseline="14000" dirty="0">
                          <a:latin typeface="Calibri" panose="020F0502020204030204"/>
                          <a:cs typeface="Calibri" panose="020F0502020204030204"/>
                        </a:rPr>
                        <a:t>AF</a:t>
                      </a:r>
                      <a:r>
                        <a:rPr sz="1200" b="1" dirty="0">
                          <a:latin typeface="Calibri" panose="020F0502020204030204"/>
                          <a:cs typeface="Calibri" panose="020F0502020204030204"/>
                        </a:rPr>
                        <a:t>BOD</a:t>
                      </a:r>
                      <a:endParaRPr sz="1200">
                        <a:latin typeface="Calibri" panose="020F0502020204030204"/>
                        <a:cs typeface="Calibri" panose="020F0502020204030204"/>
                      </a:endParaRPr>
                    </a:p>
                  </a:txBody>
                  <a:tcPr marL="0" marR="0" marT="233679"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E36C09"/>
                    </a:solidFill>
                  </a:tcPr>
                </a:tc>
                <a:tc>
                  <a:txBody>
                    <a:bodyPr/>
                    <a:lstStyle/>
                    <a:p>
                      <a:pPr marL="91440">
                        <a:lnSpc>
                          <a:spcPct val="100000"/>
                        </a:lnSpc>
                        <a:spcBef>
                          <a:spcPts val="1435"/>
                        </a:spcBef>
                      </a:pPr>
                      <a:r>
                        <a:rPr sz="1800" b="1" dirty="0">
                          <a:latin typeface="宋体" panose="02010600030101010101" pitchFamily="2" charset="-122"/>
                          <a:cs typeface="宋体" panose="02010600030101010101" pitchFamily="2" charset="-122"/>
                        </a:rPr>
                        <a:t>生活废水可降解有机物总</a:t>
                      </a:r>
                      <a:r>
                        <a:rPr sz="1800" b="1" spc="-20" dirty="0">
                          <a:latin typeface="宋体" panose="02010600030101010101" pitchFamily="2" charset="-122"/>
                          <a:cs typeface="宋体" panose="02010600030101010101" pitchFamily="2" charset="-122"/>
                        </a:rPr>
                        <a:t>量</a:t>
                      </a:r>
                      <a:r>
                        <a:rPr sz="1800" b="1" dirty="0">
                          <a:latin typeface="Calibri" panose="020F0502020204030204"/>
                          <a:cs typeface="Calibri" panose="020F0502020204030204"/>
                        </a:rPr>
                        <a:t>, kg</a:t>
                      </a:r>
                      <a:r>
                        <a:rPr sz="1800" b="1" spc="10" dirty="0">
                          <a:latin typeface="Calibri" panose="020F0502020204030204"/>
                          <a:cs typeface="Calibri" panose="020F0502020204030204"/>
                        </a:rPr>
                        <a:t> </a:t>
                      </a:r>
                      <a:r>
                        <a:rPr sz="1800" b="1" spc="-5" dirty="0">
                          <a:latin typeface="Calibri" panose="020F0502020204030204"/>
                          <a:cs typeface="Calibri" panose="020F0502020204030204"/>
                        </a:rPr>
                        <a:t>BOD</a:t>
                      </a:r>
                      <a:endParaRPr sz="1800">
                        <a:latin typeface="Calibri" panose="020F0502020204030204"/>
                        <a:cs typeface="Calibri" panose="020F0502020204030204"/>
                      </a:endParaRPr>
                    </a:p>
                  </a:txBody>
                  <a:tcPr marL="0" marR="0" marT="182245"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E36C09"/>
                    </a:solidFill>
                  </a:tcPr>
                </a:tc>
              </a:tr>
              <a:tr h="666115">
                <a:tc>
                  <a:txBody>
                    <a:bodyPr/>
                    <a:lstStyle/>
                    <a:p>
                      <a:pPr marL="91440">
                        <a:lnSpc>
                          <a:spcPct val="100000"/>
                        </a:lnSpc>
                        <a:spcBef>
                          <a:spcPts val="1020"/>
                        </a:spcBef>
                      </a:pPr>
                      <a:r>
                        <a:rPr sz="2400" dirty="0">
                          <a:latin typeface="Calibri" panose="020F0502020204030204"/>
                          <a:cs typeface="Calibri" panose="020F0502020204030204"/>
                        </a:rPr>
                        <a:t>P</a:t>
                      </a:r>
                      <a:endParaRPr sz="2400">
                        <a:latin typeface="Calibri" panose="020F0502020204030204"/>
                        <a:cs typeface="Calibri" panose="020F0502020204030204"/>
                      </a:endParaRPr>
                    </a:p>
                  </a:txBody>
                  <a:tcPr marL="0" marR="0" marT="129539"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CCC1DA"/>
                    </a:solidFill>
                  </a:tcPr>
                </a:tc>
                <a:tc>
                  <a:txBody>
                    <a:bodyPr/>
                    <a:lstStyle/>
                    <a:p>
                      <a:pPr marL="91440">
                        <a:lnSpc>
                          <a:spcPct val="100000"/>
                        </a:lnSpc>
                        <a:spcBef>
                          <a:spcPts val="1455"/>
                        </a:spcBef>
                      </a:pPr>
                      <a:r>
                        <a:rPr sz="1800" dirty="0">
                          <a:latin typeface="宋体" panose="02010600030101010101" pitchFamily="2" charset="-122"/>
                          <a:cs typeface="宋体" panose="02010600030101010101" pitchFamily="2" charset="-122"/>
                        </a:rPr>
                        <a:t>总人数</a:t>
                      </a:r>
                      <a:endParaRPr sz="1800">
                        <a:latin typeface="宋体" panose="02010600030101010101" pitchFamily="2" charset="-122"/>
                        <a:cs typeface="宋体" panose="02010600030101010101" pitchFamily="2" charset="-122"/>
                      </a:endParaRPr>
                    </a:p>
                  </a:txBody>
                  <a:tcPr marL="0" marR="0" marT="184785"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CCC1DA"/>
                    </a:solidFill>
                  </a:tcPr>
                </a:tc>
              </a:tr>
              <a:tr h="666750">
                <a:tc>
                  <a:txBody>
                    <a:bodyPr/>
                    <a:lstStyle/>
                    <a:p>
                      <a:pPr marL="91440">
                        <a:lnSpc>
                          <a:spcPct val="100000"/>
                        </a:lnSpc>
                        <a:spcBef>
                          <a:spcPts val="1025"/>
                        </a:spcBef>
                      </a:pPr>
                      <a:r>
                        <a:rPr sz="2400" dirty="0">
                          <a:latin typeface="Calibri" panose="020F0502020204030204"/>
                          <a:cs typeface="Calibri" panose="020F0502020204030204"/>
                        </a:rPr>
                        <a:t>BOD</a:t>
                      </a:r>
                      <a:endParaRPr sz="2400">
                        <a:latin typeface="Calibri" panose="020F0502020204030204"/>
                        <a:cs typeface="Calibri" panose="020F0502020204030204"/>
                      </a:endParaRPr>
                    </a:p>
                  </a:txBody>
                  <a:tcPr marL="0" marR="0" marT="130175"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CCC1DA"/>
                    </a:solidFill>
                  </a:tcPr>
                </a:tc>
                <a:tc>
                  <a:txBody>
                    <a:bodyPr/>
                    <a:lstStyle/>
                    <a:p>
                      <a:pPr marL="91440" marR="101600">
                        <a:lnSpc>
                          <a:spcPct val="100000"/>
                        </a:lnSpc>
                        <a:spcBef>
                          <a:spcPts val="375"/>
                        </a:spcBef>
                      </a:pPr>
                      <a:r>
                        <a:rPr sz="1800" spc="5" dirty="0">
                          <a:latin typeface="Calibri" panose="020F0502020204030204"/>
                          <a:cs typeface="Calibri" panose="020F0502020204030204"/>
                        </a:rPr>
                        <a:t>B</a:t>
                      </a:r>
                      <a:r>
                        <a:rPr sz="1800" spc="-5" dirty="0">
                          <a:latin typeface="Calibri" panose="020F0502020204030204"/>
                          <a:cs typeface="Calibri" panose="020F0502020204030204"/>
                        </a:rPr>
                        <a:t>O</a:t>
                      </a:r>
                      <a:r>
                        <a:rPr sz="1800" spc="-10" dirty="0">
                          <a:latin typeface="Calibri" panose="020F0502020204030204"/>
                          <a:cs typeface="Calibri" panose="020F0502020204030204"/>
                        </a:rPr>
                        <a:t>D</a:t>
                      </a:r>
                      <a:r>
                        <a:rPr sz="1800" dirty="0">
                          <a:latin typeface="宋体" panose="02010600030101010101" pitchFamily="2" charset="-122"/>
                          <a:cs typeface="宋体" panose="02010600030101010101" pitchFamily="2" charset="-122"/>
                        </a:rPr>
                        <a:t>人均产生量，</a:t>
                      </a:r>
                      <a:r>
                        <a:rPr sz="1800" spc="60" dirty="0">
                          <a:latin typeface="Calibri" panose="020F0502020204030204"/>
                          <a:cs typeface="Calibri" panose="020F0502020204030204"/>
                        </a:rPr>
                        <a:t>g</a:t>
                      </a:r>
                      <a:r>
                        <a:rPr sz="1800" dirty="0">
                          <a:latin typeface="Calibri" panose="020F0502020204030204"/>
                          <a:cs typeface="Calibri" panose="020F0502020204030204"/>
                        </a:rPr>
                        <a:t>/</a:t>
                      </a:r>
                      <a:r>
                        <a:rPr sz="1800" dirty="0">
                          <a:latin typeface="宋体" panose="02010600030101010101" pitchFamily="2" charset="-122"/>
                          <a:cs typeface="宋体" panose="02010600030101010101" pitchFamily="2" charset="-122"/>
                        </a:rPr>
                        <a:t>人</a:t>
                      </a:r>
                      <a:r>
                        <a:rPr sz="1800" dirty="0">
                          <a:latin typeface="Calibri" panose="020F0502020204030204"/>
                          <a:cs typeface="Calibri" panose="020F0502020204030204"/>
                        </a:rPr>
                        <a:t>/</a:t>
                      </a:r>
                      <a:r>
                        <a:rPr sz="1800" dirty="0">
                          <a:latin typeface="宋体" panose="02010600030101010101" pitchFamily="2" charset="-122"/>
                          <a:cs typeface="宋体" panose="02010600030101010101" pitchFamily="2" charset="-122"/>
                        </a:rPr>
                        <a:t>天。优先采用组织自有的监测数据，如没 有，则采</a:t>
                      </a:r>
                      <a:r>
                        <a:rPr sz="1800" spc="-10" dirty="0">
                          <a:latin typeface="宋体" panose="02010600030101010101" pitchFamily="2" charset="-122"/>
                          <a:cs typeface="宋体" panose="02010600030101010101" pitchFamily="2" charset="-122"/>
                        </a:rPr>
                        <a:t>用</a:t>
                      </a:r>
                      <a:r>
                        <a:rPr sz="1800" dirty="0">
                          <a:latin typeface="Calibri" panose="020F0502020204030204"/>
                          <a:cs typeface="Calibri" panose="020F0502020204030204"/>
                        </a:rPr>
                        <a:t>IPCC2006</a:t>
                      </a:r>
                      <a:r>
                        <a:rPr sz="1800" spc="365" dirty="0">
                          <a:latin typeface="Calibri" panose="020F0502020204030204"/>
                          <a:cs typeface="Calibri" panose="020F0502020204030204"/>
                        </a:rPr>
                        <a:t> </a:t>
                      </a:r>
                      <a:r>
                        <a:rPr sz="1800" dirty="0">
                          <a:latin typeface="宋体" panose="02010600030101010101" pitchFamily="2" charset="-122"/>
                          <a:cs typeface="宋体" panose="02010600030101010101" pitchFamily="2" charset="-122"/>
                        </a:rPr>
                        <a:t>第</a:t>
                      </a:r>
                      <a:r>
                        <a:rPr sz="1800" spc="-5" dirty="0">
                          <a:latin typeface="Calibri" panose="020F0502020204030204"/>
                          <a:cs typeface="Calibri" panose="020F0502020204030204"/>
                        </a:rPr>
                        <a:t>5</a:t>
                      </a:r>
                      <a:r>
                        <a:rPr sz="1800" spc="405" dirty="0">
                          <a:latin typeface="宋体" panose="02010600030101010101" pitchFamily="2" charset="-122"/>
                          <a:cs typeface="宋体" panose="02010600030101010101" pitchFamily="2" charset="-122"/>
                        </a:rPr>
                        <a:t>卷</a:t>
                      </a:r>
                      <a:r>
                        <a:rPr sz="1800" dirty="0">
                          <a:latin typeface="宋体" panose="02010600030101010101" pitchFamily="2" charset="-122"/>
                          <a:cs typeface="宋体" panose="02010600030101010101" pitchFamily="2" charset="-122"/>
                        </a:rPr>
                        <a:t>，第六</a:t>
                      </a:r>
                      <a:r>
                        <a:rPr sz="1800" spc="420" dirty="0">
                          <a:latin typeface="宋体" panose="02010600030101010101" pitchFamily="2" charset="-122"/>
                          <a:cs typeface="宋体" panose="02010600030101010101" pitchFamily="2" charset="-122"/>
                        </a:rPr>
                        <a:t>章</a:t>
                      </a:r>
                      <a:r>
                        <a:rPr sz="1800" dirty="0">
                          <a:latin typeface="宋体" panose="02010600030101010101" pitchFamily="2" charset="-122"/>
                          <a:cs typeface="宋体" panose="02010600030101010101" pitchFamily="2" charset="-122"/>
                        </a:rPr>
                        <a:t>表</a:t>
                      </a:r>
                      <a:r>
                        <a:rPr sz="1800" dirty="0">
                          <a:latin typeface="Calibri" panose="020F0502020204030204"/>
                          <a:cs typeface="Calibri" panose="020F0502020204030204"/>
                        </a:rPr>
                        <a:t>6.4</a:t>
                      </a:r>
                      <a:r>
                        <a:rPr sz="1800" dirty="0">
                          <a:latin typeface="宋体" panose="02010600030101010101" pitchFamily="2" charset="-122"/>
                          <a:cs typeface="宋体" panose="02010600030101010101" pitchFamily="2" charset="-122"/>
                        </a:rPr>
                        <a:t>的建议值</a:t>
                      </a:r>
                      <a:r>
                        <a:rPr sz="1800" spc="10" dirty="0">
                          <a:latin typeface="Calibri" panose="020F0502020204030204"/>
                          <a:cs typeface="Calibri" panose="020F0502020204030204"/>
                        </a:rPr>
                        <a:t>40g/</a:t>
                      </a:r>
                      <a:r>
                        <a:rPr sz="1800" dirty="0">
                          <a:latin typeface="宋体" panose="02010600030101010101" pitchFamily="2" charset="-122"/>
                          <a:cs typeface="宋体" panose="02010600030101010101" pitchFamily="2" charset="-122"/>
                        </a:rPr>
                        <a:t>人</a:t>
                      </a:r>
                      <a:r>
                        <a:rPr sz="1800" dirty="0">
                          <a:latin typeface="Calibri" panose="020F0502020204030204"/>
                          <a:cs typeface="Calibri" panose="020F0502020204030204"/>
                        </a:rPr>
                        <a:t>·</a:t>
                      </a:r>
                      <a:r>
                        <a:rPr sz="1800" dirty="0">
                          <a:latin typeface="宋体" panose="02010600030101010101" pitchFamily="2" charset="-122"/>
                          <a:cs typeface="宋体" panose="02010600030101010101" pitchFamily="2" charset="-122"/>
                        </a:rPr>
                        <a:t>天。</a:t>
                      </a:r>
                      <a:endParaRPr sz="1800">
                        <a:latin typeface="宋体" panose="02010600030101010101" pitchFamily="2" charset="-122"/>
                        <a:cs typeface="宋体" panose="02010600030101010101" pitchFamily="2" charset="-122"/>
                      </a:endParaRPr>
                    </a:p>
                  </a:txBody>
                  <a:tcPr marL="0" marR="0" marT="47625"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CCC1DA"/>
                    </a:solidFill>
                  </a:tcPr>
                </a:tc>
              </a:tr>
              <a:tr h="666750">
                <a:tc>
                  <a:txBody>
                    <a:bodyPr/>
                    <a:lstStyle/>
                    <a:p>
                      <a:pPr marL="91440">
                        <a:lnSpc>
                          <a:spcPct val="100000"/>
                        </a:lnSpc>
                        <a:spcBef>
                          <a:spcPts val="1025"/>
                        </a:spcBef>
                      </a:pPr>
                      <a:r>
                        <a:rPr sz="2400" dirty="0">
                          <a:latin typeface="Calibri" panose="020F0502020204030204"/>
                          <a:cs typeface="Calibri" panose="020F0502020204030204"/>
                        </a:rPr>
                        <a:t>I</a:t>
                      </a:r>
                      <a:endParaRPr sz="2400">
                        <a:latin typeface="Calibri" panose="020F0502020204030204"/>
                        <a:cs typeface="Calibri" panose="020F0502020204030204"/>
                      </a:endParaRPr>
                    </a:p>
                  </a:txBody>
                  <a:tcPr marL="0" marR="0" marT="130175"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CCC1DA"/>
                    </a:solidFill>
                  </a:tcPr>
                </a:tc>
                <a:tc>
                  <a:txBody>
                    <a:bodyPr/>
                    <a:lstStyle/>
                    <a:p>
                      <a:pPr marL="91440" marR="215900">
                        <a:lnSpc>
                          <a:spcPct val="100000"/>
                        </a:lnSpc>
                        <a:spcBef>
                          <a:spcPts val="380"/>
                        </a:spcBef>
                      </a:pPr>
                      <a:r>
                        <a:rPr sz="1800" dirty="0">
                          <a:latin typeface="宋体" panose="02010600030101010101" pitchFamily="2" charset="-122"/>
                          <a:cs typeface="宋体" panose="02010600030101010101" pitchFamily="2" charset="-122"/>
                        </a:rPr>
                        <a:t>排入下水道的附加工</a:t>
                      </a:r>
                      <a:r>
                        <a:rPr sz="1800" spc="-20" dirty="0">
                          <a:latin typeface="宋体" panose="02010600030101010101" pitchFamily="2" charset="-122"/>
                          <a:cs typeface="宋体" panose="02010600030101010101" pitchFamily="2" charset="-122"/>
                        </a:rPr>
                        <a:t>业</a:t>
                      </a:r>
                      <a:r>
                        <a:rPr sz="1800" dirty="0">
                          <a:latin typeface="Calibri" panose="020F0502020204030204"/>
                          <a:cs typeface="Calibri" panose="020F0502020204030204"/>
                        </a:rPr>
                        <a:t>BO</a:t>
                      </a:r>
                      <a:r>
                        <a:rPr sz="1800" spc="-5" dirty="0">
                          <a:latin typeface="Calibri" panose="020F0502020204030204"/>
                          <a:cs typeface="Calibri" panose="020F0502020204030204"/>
                        </a:rPr>
                        <a:t>D</a:t>
                      </a:r>
                      <a:r>
                        <a:rPr sz="1800" dirty="0">
                          <a:latin typeface="宋体" panose="02010600030101010101" pitchFamily="2" charset="-122"/>
                          <a:cs typeface="宋体" panose="02010600030101010101" pitchFamily="2" charset="-122"/>
                        </a:rPr>
                        <a:t>修正因子；（收集的缺省</a:t>
                      </a:r>
                      <a:r>
                        <a:rPr sz="1800" spc="5" dirty="0">
                          <a:latin typeface="宋体" panose="02010600030101010101" pitchFamily="2" charset="-122"/>
                          <a:cs typeface="宋体" panose="02010600030101010101" pitchFamily="2" charset="-122"/>
                        </a:rPr>
                        <a:t>值</a:t>
                      </a:r>
                      <a:r>
                        <a:rPr sz="1800" dirty="0">
                          <a:latin typeface="Calibri" panose="020F0502020204030204"/>
                          <a:cs typeface="Calibri" panose="020F0502020204030204"/>
                        </a:rPr>
                        <a:t>1.2</a:t>
                      </a:r>
                      <a:r>
                        <a:rPr sz="1800" spc="-5" dirty="0">
                          <a:latin typeface="Calibri" panose="020F0502020204030204"/>
                          <a:cs typeface="Calibri" panose="020F0502020204030204"/>
                        </a:rPr>
                        <a:t>5</a:t>
                      </a:r>
                      <a:r>
                        <a:rPr sz="1800" dirty="0">
                          <a:latin typeface="宋体" panose="02010600030101010101" pitchFamily="2" charset="-122"/>
                          <a:cs typeface="宋体" panose="02010600030101010101" pitchFamily="2" charset="-122"/>
                        </a:rPr>
                        <a:t>，未 收</a:t>
                      </a:r>
                      <a:r>
                        <a:rPr sz="1800" spc="-5" dirty="0">
                          <a:latin typeface="宋体" panose="02010600030101010101" pitchFamily="2" charset="-122"/>
                          <a:cs typeface="宋体" panose="02010600030101010101" pitchFamily="2" charset="-122"/>
                        </a:rPr>
                        <a:t>集</a:t>
                      </a:r>
                      <a:r>
                        <a:rPr sz="1800" dirty="0">
                          <a:latin typeface="宋体" panose="02010600030101010101" pitchFamily="2" charset="-122"/>
                          <a:cs typeface="宋体" panose="02010600030101010101" pitchFamily="2" charset="-122"/>
                        </a:rPr>
                        <a:t>的为</a:t>
                      </a:r>
                      <a:r>
                        <a:rPr sz="1800" spc="-5" dirty="0">
                          <a:latin typeface="Calibri" panose="020F0502020204030204"/>
                          <a:cs typeface="Calibri" panose="020F0502020204030204"/>
                        </a:rPr>
                        <a:t>1</a:t>
                      </a:r>
                      <a:r>
                        <a:rPr sz="1800" spc="-5" dirty="0">
                          <a:latin typeface="宋体" panose="02010600030101010101" pitchFamily="2" charset="-122"/>
                          <a:cs typeface="宋体" panose="02010600030101010101" pitchFamily="2" charset="-122"/>
                        </a:rPr>
                        <a:t>），</a:t>
                      </a:r>
                      <a:r>
                        <a:rPr sz="1800" spc="-5" dirty="0">
                          <a:latin typeface="Calibri" panose="020F0502020204030204"/>
                          <a:cs typeface="Calibri" panose="020F0502020204030204"/>
                        </a:rPr>
                        <a:t>IPCC2006</a:t>
                      </a:r>
                      <a:r>
                        <a:rPr sz="1800" spc="10" dirty="0">
                          <a:latin typeface="Calibri" panose="020F0502020204030204"/>
                          <a:cs typeface="Calibri" panose="020F0502020204030204"/>
                        </a:rPr>
                        <a:t> </a:t>
                      </a:r>
                      <a:r>
                        <a:rPr sz="1800" dirty="0">
                          <a:latin typeface="宋体" panose="02010600030101010101" pitchFamily="2" charset="-122"/>
                          <a:cs typeface="宋体" panose="02010600030101010101" pitchFamily="2" charset="-122"/>
                        </a:rPr>
                        <a:t>第</a:t>
                      </a:r>
                      <a:r>
                        <a:rPr sz="1800" spc="-5" dirty="0">
                          <a:latin typeface="Calibri" panose="020F0502020204030204"/>
                          <a:cs typeface="Calibri" panose="020F0502020204030204"/>
                        </a:rPr>
                        <a:t>5</a:t>
                      </a:r>
                      <a:r>
                        <a:rPr sz="1800" spc="405" dirty="0">
                          <a:latin typeface="宋体" panose="02010600030101010101" pitchFamily="2" charset="-122"/>
                          <a:cs typeface="宋体" panose="02010600030101010101" pitchFamily="2" charset="-122"/>
                        </a:rPr>
                        <a:t>卷</a:t>
                      </a:r>
                      <a:r>
                        <a:rPr sz="1800" dirty="0">
                          <a:latin typeface="宋体" panose="02010600030101010101" pitchFamily="2" charset="-122"/>
                          <a:cs typeface="宋体" panose="02010600030101010101" pitchFamily="2" charset="-122"/>
                        </a:rPr>
                        <a:t>，第六</a:t>
                      </a:r>
                      <a:r>
                        <a:rPr sz="1800" spc="409" dirty="0">
                          <a:latin typeface="宋体" panose="02010600030101010101" pitchFamily="2" charset="-122"/>
                          <a:cs typeface="宋体" panose="02010600030101010101" pitchFamily="2" charset="-122"/>
                        </a:rPr>
                        <a:t>章</a:t>
                      </a:r>
                      <a:r>
                        <a:rPr sz="1800" dirty="0">
                          <a:latin typeface="宋体" panose="02010600030101010101" pitchFamily="2" charset="-122"/>
                          <a:cs typeface="宋体" panose="02010600030101010101" pitchFamily="2" charset="-122"/>
                        </a:rPr>
                        <a:t>公式</a:t>
                      </a:r>
                      <a:r>
                        <a:rPr sz="1800" dirty="0">
                          <a:latin typeface="Calibri" panose="020F0502020204030204"/>
                          <a:cs typeface="Calibri" panose="020F0502020204030204"/>
                        </a:rPr>
                        <a:t>6.3</a:t>
                      </a:r>
                      <a:endParaRPr sz="1800">
                        <a:latin typeface="Calibri" panose="020F0502020204030204"/>
                        <a:cs typeface="Calibri" panose="020F0502020204030204"/>
                      </a:endParaRPr>
                    </a:p>
                  </a:txBody>
                  <a:tcPr marL="0" marR="0" marT="48260"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CCC1DA"/>
                    </a:solidFill>
                  </a:tcPr>
                </a:tc>
              </a:tr>
              <a:tr h="730885">
                <a:tc>
                  <a:txBody>
                    <a:bodyPr/>
                    <a:lstStyle/>
                    <a:p>
                      <a:pPr marL="91440">
                        <a:lnSpc>
                          <a:spcPct val="100000"/>
                        </a:lnSpc>
                        <a:spcBef>
                          <a:spcPts val="1280"/>
                        </a:spcBef>
                      </a:pPr>
                      <a:r>
                        <a:rPr sz="2400" spc="-10" dirty="0">
                          <a:latin typeface="Calibri" panose="020F0502020204030204"/>
                          <a:cs typeface="Calibri" panose="020F0502020204030204"/>
                        </a:rPr>
                        <a:t>0.001</a:t>
                      </a:r>
                      <a:endParaRPr sz="2400">
                        <a:latin typeface="Calibri" panose="020F0502020204030204"/>
                        <a:cs typeface="Calibri" panose="020F0502020204030204"/>
                      </a:endParaRPr>
                    </a:p>
                  </a:txBody>
                  <a:tcPr marL="0" marR="0" marT="162560"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CCC1DA"/>
                    </a:solidFill>
                  </a:tcPr>
                </a:tc>
                <a:tc>
                  <a:txBody>
                    <a:bodyPr/>
                    <a:lstStyle/>
                    <a:p>
                      <a:pPr marL="91440">
                        <a:lnSpc>
                          <a:spcPct val="100000"/>
                        </a:lnSpc>
                        <a:spcBef>
                          <a:spcPts val="1710"/>
                        </a:spcBef>
                      </a:pPr>
                      <a:r>
                        <a:rPr sz="1800" spc="5" dirty="0">
                          <a:latin typeface="Calibri" panose="020F0502020204030204"/>
                          <a:cs typeface="Calibri" panose="020F0502020204030204"/>
                        </a:rPr>
                        <a:t>g</a:t>
                      </a:r>
                      <a:r>
                        <a:rPr sz="1800" spc="-5" dirty="0">
                          <a:latin typeface="宋体" panose="02010600030101010101" pitchFamily="2" charset="-122"/>
                          <a:cs typeface="宋体" panose="02010600030101010101" pitchFamily="2" charset="-122"/>
                        </a:rPr>
                        <a:t>到</a:t>
                      </a:r>
                      <a:r>
                        <a:rPr sz="1800" spc="-5" dirty="0">
                          <a:latin typeface="Calibri" panose="020F0502020204030204"/>
                          <a:cs typeface="Calibri" panose="020F0502020204030204"/>
                        </a:rPr>
                        <a:t>kg</a:t>
                      </a:r>
                      <a:r>
                        <a:rPr sz="1800" spc="-5" dirty="0">
                          <a:latin typeface="宋体" panose="02010600030101010101" pitchFamily="2" charset="-122"/>
                          <a:cs typeface="宋体" panose="02010600030101010101" pitchFamily="2" charset="-122"/>
                        </a:rPr>
                        <a:t>的转换</a:t>
                      </a:r>
                      <a:endParaRPr sz="1800">
                        <a:latin typeface="宋体" panose="02010600030101010101" pitchFamily="2" charset="-122"/>
                        <a:cs typeface="宋体" panose="02010600030101010101" pitchFamily="2" charset="-122"/>
                      </a:endParaRPr>
                    </a:p>
                  </a:txBody>
                  <a:tcPr marL="0" marR="0" marT="217170"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CCC1DA"/>
                    </a:solidFill>
                  </a:tcPr>
                </a:tc>
              </a:tr>
            </a:tbl>
          </a:graphicData>
        </a:graphic>
      </p:graphicFrame>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877053" y="1219326"/>
            <a:ext cx="2472055" cy="505460"/>
          </a:xfrm>
          <a:prstGeom prst="rect">
            <a:avLst/>
          </a:prstGeom>
        </p:spPr>
        <p:txBody>
          <a:bodyPr vert="horz" wrap="square" lIns="0" tIns="13335" rIns="0" bIns="0" rtlCol="0">
            <a:spAutoFit/>
          </a:bodyPr>
          <a:lstStyle/>
          <a:p>
            <a:pPr marL="12700">
              <a:lnSpc>
                <a:spcPct val="100000"/>
              </a:lnSpc>
              <a:spcBef>
                <a:spcPts val="105"/>
              </a:spcBef>
            </a:pPr>
            <a:r>
              <a:rPr spc="-5" dirty="0"/>
              <a:t>生活</a:t>
            </a:r>
            <a:r>
              <a:rPr spc="-10" dirty="0"/>
              <a:t>废</a:t>
            </a:r>
            <a:r>
              <a:rPr spc="-5" dirty="0"/>
              <a:t>水处</a:t>
            </a:r>
            <a:r>
              <a:rPr spc="-10" dirty="0"/>
              <a:t>理</a:t>
            </a:r>
            <a:endParaRPr spc="-10" dirty="0"/>
          </a:p>
        </p:txBody>
      </p:sp>
      <p:sp>
        <p:nvSpPr>
          <p:cNvPr id="3" name="object 3"/>
          <p:cNvSpPr txBox="1"/>
          <p:nvPr/>
        </p:nvSpPr>
        <p:spPr>
          <a:xfrm>
            <a:off x="5025263" y="2123058"/>
            <a:ext cx="2141855" cy="442595"/>
          </a:xfrm>
          <a:prstGeom prst="rect">
            <a:avLst/>
          </a:prstGeom>
        </p:spPr>
        <p:txBody>
          <a:bodyPr vert="horz" wrap="square" lIns="0" tIns="12065" rIns="0" bIns="0" rtlCol="0">
            <a:spAutoFit/>
          </a:bodyPr>
          <a:lstStyle/>
          <a:p>
            <a:pPr marL="38100">
              <a:lnSpc>
                <a:spcPct val="100000"/>
              </a:lnSpc>
              <a:spcBef>
                <a:spcPts val="95"/>
              </a:spcBef>
            </a:pPr>
            <a:r>
              <a:rPr sz="2800" b="1" spc="-5" dirty="0">
                <a:latin typeface="Calibri" panose="020F0502020204030204"/>
                <a:cs typeface="Calibri" panose="020F0502020204030204"/>
              </a:rPr>
              <a:t>EF</a:t>
            </a:r>
            <a:r>
              <a:rPr sz="2775" b="1" spc="-7" baseline="-21000" dirty="0">
                <a:latin typeface="Calibri" panose="020F0502020204030204"/>
                <a:cs typeface="Calibri" panose="020F0502020204030204"/>
              </a:rPr>
              <a:t>CH4</a:t>
            </a:r>
            <a:r>
              <a:rPr sz="2800" b="1" spc="-5" dirty="0">
                <a:latin typeface="Calibri" panose="020F0502020204030204"/>
                <a:cs typeface="Calibri" panose="020F0502020204030204"/>
              </a:rPr>
              <a:t>=B</a:t>
            </a:r>
            <a:r>
              <a:rPr sz="2775" b="1" spc="-7" baseline="-21000" dirty="0">
                <a:latin typeface="Calibri" panose="020F0502020204030204"/>
                <a:cs typeface="Calibri" panose="020F0502020204030204"/>
              </a:rPr>
              <a:t>0</a:t>
            </a:r>
            <a:r>
              <a:rPr sz="2800" b="1" spc="-5" dirty="0">
                <a:latin typeface="Calibri" panose="020F0502020204030204"/>
                <a:cs typeface="Calibri" panose="020F0502020204030204"/>
              </a:rPr>
              <a:t>*MCF</a:t>
            </a:r>
            <a:endParaRPr sz="2800">
              <a:latin typeface="Calibri" panose="020F0502020204030204"/>
              <a:cs typeface="Calibri" panose="020F0502020204030204"/>
            </a:endParaRPr>
          </a:p>
        </p:txBody>
      </p:sp>
      <p:graphicFrame>
        <p:nvGraphicFramePr>
          <p:cNvPr id="4" name="object 4"/>
          <p:cNvGraphicFramePr>
            <a:graphicFrameLocks noGrp="1"/>
          </p:cNvGraphicFramePr>
          <p:nvPr>
            <p:custDataLst>
              <p:tags r:id="rId2"/>
            </p:custDataLst>
          </p:nvPr>
        </p:nvGraphicFramePr>
        <p:xfrm>
          <a:off x="2438196" y="2743199"/>
          <a:ext cx="7644130" cy="3079750"/>
        </p:xfrm>
        <a:graphic>
          <a:graphicData uri="http://schemas.openxmlformats.org/drawingml/2006/table">
            <a:tbl>
              <a:tblPr firstRow="1" bandRow="1">
                <a:tableStyleId>{2D5ABB26-0587-4C30-8999-92F81FD0307C}</a:tableStyleId>
              </a:tblPr>
              <a:tblGrid>
                <a:gridCol w="1368425"/>
                <a:gridCol w="6275705"/>
              </a:tblGrid>
              <a:tr h="661670">
                <a:tc>
                  <a:txBody>
                    <a:bodyPr/>
                    <a:lstStyle/>
                    <a:p>
                      <a:pPr marL="91440">
                        <a:lnSpc>
                          <a:spcPct val="100000"/>
                        </a:lnSpc>
                        <a:spcBef>
                          <a:spcPts val="1840"/>
                        </a:spcBef>
                      </a:pPr>
                      <a:r>
                        <a:rPr sz="2700" b="1" i="1" spc="-7" baseline="14000" dirty="0">
                          <a:latin typeface="Calibri" panose="020F0502020204030204"/>
                          <a:cs typeface="Calibri" panose="020F0502020204030204"/>
                        </a:rPr>
                        <a:t>EF</a:t>
                      </a:r>
                      <a:r>
                        <a:rPr sz="1200" b="1" i="1" spc="-5" dirty="0">
                          <a:latin typeface="Calibri" panose="020F0502020204030204"/>
                          <a:cs typeface="Calibri" panose="020F0502020204030204"/>
                        </a:rPr>
                        <a:t>CH4</a:t>
                      </a:r>
                      <a:endParaRPr sz="1200">
                        <a:latin typeface="Calibri" panose="020F0502020204030204"/>
                        <a:cs typeface="Calibri" panose="020F0502020204030204"/>
                      </a:endParaRPr>
                    </a:p>
                  </a:txBody>
                  <a:tcPr marL="0" marR="0" marT="233679"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E36C09"/>
                    </a:solidFill>
                  </a:tcPr>
                </a:tc>
                <a:tc>
                  <a:txBody>
                    <a:bodyPr/>
                    <a:lstStyle/>
                    <a:p>
                      <a:pPr marL="91440">
                        <a:lnSpc>
                          <a:spcPct val="100000"/>
                        </a:lnSpc>
                        <a:spcBef>
                          <a:spcPts val="1430"/>
                        </a:spcBef>
                      </a:pPr>
                      <a:r>
                        <a:rPr sz="1800" b="1" dirty="0">
                          <a:latin typeface="宋体" panose="02010600030101010101" pitchFamily="2" charset="-122"/>
                          <a:cs typeface="宋体" panose="02010600030101010101" pitchFamily="2" charset="-122"/>
                        </a:rPr>
                        <a:t>生活污水处理系统</a:t>
                      </a:r>
                      <a:r>
                        <a:rPr sz="1800" b="1" spc="-5" dirty="0">
                          <a:latin typeface="Calibri" panose="020F0502020204030204"/>
                          <a:cs typeface="Calibri" panose="020F0502020204030204"/>
                        </a:rPr>
                        <a:t>CH4</a:t>
                      </a:r>
                      <a:r>
                        <a:rPr sz="1800" b="1" dirty="0">
                          <a:latin typeface="宋体" panose="02010600030101010101" pitchFamily="2" charset="-122"/>
                          <a:cs typeface="宋体" panose="02010600030101010101" pitchFamily="2" charset="-122"/>
                        </a:rPr>
                        <a:t>排放因子，</a:t>
                      </a:r>
                      <a:r>
                        <a:rPr sz="1800" b="1" dirty="0">
                          <a:latin typeface="Calibri" panose="020F0502020204030204"/>
                          <a:cs typeface="Calibri" panose="020F0502020204030204"/>
                        </a:rPr>
                        <a:t>kg</a:t>
                      </a:r>
                      <a:r>
                        <a:rPr sz="1800" b="1" spc="5" dirty="0">
                          <a:latin typeface="Calibri" panose="020F0502020204030204"/>
                          <a:cs typeface="Calibri" panose="020F0502020204030204"/>
                        </a:rPr>
                        <a:t> </a:t>
                      </a:r>
                      <a:r>
                        <a:rPr sz="1800" b="1" spc="-5" dirty="0">
                          <a:latin typeface="Calibri" panose="020F0502020204030204"/>
                          <a:cs typeface="Calibri" panose="020F0502020204030204"/>
                        </a:rPr>
                        <a:t>CH4/kg BOD</a:t>
                      </a:r>
                      <a:endParaRPr sz="1800">
                        <a:latin typeface="Calibri" panose="020F0502020204030204"/>
                        <a:cs typeface="Calibri" panose="020F0502020204030204"/>
                      </a:endParaRPr>
                    </a:p>
                  </a:txBody>
                  <a:tcPr marL="0" marR="0" marT="181610"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E36C09"/>
                    </a:solidFill>
                  </a:tcPr>
                </a:tc>
              </a:tr>
              <a:tr h="666115">
                <a:tc>
                  <a:txBody>
                    <a:bodyPr/>
                    <a:lstStyle/>
                    <a:p>
                      <a:pPr marL="91440">
                        <a:lnSpc>
                          <a:spcPct val="100000"/>
                        </a:lnSpc>
                        <a:spcBef>
                          <a:spcPts val="1025"/>
                        </a:spcBef>
                      </a:pPr>
                      <a:r>
                        <a:rPr sz="2400" spc="-5" dirty="0">
                          <a:latin typeface="Calibri" panose="020F0502020204030204"/>
                          <a:cs typeface="Calibri" panose="020F0502020204030204"/>
                        </a:rPr>
                        <a:t>B</a:t>
                      </a:r>
                      <a:r>
                        <a:rPr sz="2400" spc="-7" baseline="-21000" dirty="0">
                          <a:latin typeface="Calibri" panose="020F0502020204030204"/>
                          <a:cs typeface="Calibri" panose="020F0502020204030204"/>
                        </a:rPr>
                        <a:t>0</a:t>
                      </a:r>
                      <a:endParaRPr sz="2400" baseline="-21000">
                        <a:latin typeface="Calibri" panose="020F0502020204030204"/>
                        <a:cs typeface="Calibri" panose="020F0502020204030204"/>
                      </a:endParaRPr>
                    </a:p>
                  </a:txBody>
                  <a:tcPr marL="0" marR="0" marT="130175"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CCC1DA"/>
                    </a:solidFill>
                  </a:tcPr>
                </a:tc>
                <a:tc>
                  <a:txBody>
                    <a:bodyPr/>
                    <a:lstStyle/>
                    <a:p>
                      <a:pPr marL="91440">
                        <a:lnSpc>
                          <a:spcPct val="100000"/>
                        </a:lnSpc>
                        <a:spcBef>
                          <a:spcPts val="375"/>
                        </a:spcBef>
                      </a:pPr>
                      <a:r>
                        <a:rPr sz="1800" spc="-5" dirty="0">
                          <a:latin typeface="Calibri" panose="020F0502020204030204"/>
                          <a:cs typeface="Calibri" panose="020F0502020204030204"/>
                        </a:rPr>
                        <a:t>CH4</a:t>
                      </a:r>
                      <a:r>
                        <a:rPr sz="1800" dirty="0">
                          <a:latin typeface="宋体" panose="02010600030101010101" pitchFamily="2" charset="-122"/>
                          <a:cs typeface="宋体" panose="02010600030101010101" pitchFamily="2" charset="-122"/>
                        </a:rPr>
                        <a:t>的最大生产能力</a:t>
                      </a:r>
                      <a:r>
                        <a:rPr sz="1800" spc="-5" dirty="0">
                          <a:latin typeface="宋体" panose="02010600030101010101" pitchFamily="2" charset="-122"/>
                          <a:cs typeface="宋体" panose="02010600030101010101" pitchFamily="2" charset="-122"/>
                        </a:rPr>
                        <a:t>，</a:t>
                      </a:r>
                      <a:r>
                        <a:rPr sz="1800" spc="-5" dirty="0">
                          <a:latin typeface="Calibri" panose="020F0502020204030204"/>
                          <a:cs typeface="Calibri" panose="020F0502020204030204"/>
                        </a:rPr>
                        <a:t>kg</a:t>
                      </a:r>
                      <a:r>
                        <a:rPr sz="1800" spc="10" dirty="0">
                          <a:latin typeface="Calibri" panose="020F0502020204030204"/>
                          <a:cs typeface="Calibri" panose="020F0502020204030204"/>
                        </a:rPr>
                        <a:t> </a:t>
                      </a:r>
                      <a:r>
                        <a:rPr sz="1800" spc="-5" dirty="0">
                          <a:latin typeface="Calibri" panose="020F0502020204030204"/>
                          <a:cs typeface="Calibri" panose="020F0502020204030204"/>
                        </a:rPr>
                        <a:t>CH4/kg</a:t>
                      </a:r>
                      <a:r>
                        <a:rPr sz="1800" spc="10" dirty="0">
                          <a:latin typeface="Calibri" panose="020F0502020204030204"/>
                          <a:cs typeface="Calibri" panose="020F0502020204030204"/>
                        </a:rPr>
                        <a:t> </a:t>
                      </a:r>
                      <a:r>
                        <a:rPr sz="1800" dirty="0">
                          <a:latin typeface="Calibri" panose="020F0502020204030204"/>
                          <a:cs typeface="Calibri" panose="020F0502020204030204"/>
                        </a:rPr>
                        <a:t>BOD</a:t>
                      </a:r>
                      <a:endParaRPr sz="1800">
                        <a:latin typeface="Calibri" panose="020F0502020204030204"/>
                        <a:cs typeface="Calibri" panose="020F0502020204030204"/>
                      </a:endParaRPr>
                    </a:p>
                    <a:p>
                      <a:pPr marL="91440">
                        <a:lnSpc>
                          <a:spcPct val="100000"/>
                        </a:lnSpc>
                      </a:pPr>
                      <a:r>
                        <a:rPr sz="1800" dirty="0">
                          <a:latin typeface="宋体" panose="02010600030101010101" pitchFamily="2" charset="-122"/>
                          <a:cs typeface="宋体" panose="02010600030101010101" pitchFamily="2" charset="-122"/>
                        </a:rPr>
                        <a:t>缺省值</a:t>
                      </a:r>
                      <a:r>
                        <a:rPr sz="1800" spc="-5" dirty="0">
                          <a:latin typeface="宋体" panose="02010600030101010101" pitchFamily="2" charset="-122"/>
                          <a:cs typeface="宋体" panose="02010600030101010101" pitchFamily="2" charset="-122"/>
                        </a:rPr>
                        <a:t>：</a:t>
                      </a:r>
                      <a:r>
                        <a:rPr sz="1800" b="1" spc="-5" dirty="0">
                          <a:solidFill>
                            <a:srgbClr val="FF0000"/>
                          </a:solidFill>
                          <a:latin typeface="Calibri" panose="020F0502020204030204"/>
                          <a:cs typeface="Calibri" panose="020F0502020204030204"/>
                        </a:rPr>
                        <a:t>0.6</a:t>
                      </a:r>
                      <a:r>
                        <a:rPr sz="1800" spc="-5" dirty="0">
                          <a:latin typeface="Calibri" panose="020F0502020204030204"/>
                          <a:cs typeface="Calibri" panose="020F0502020204030204"/>
                        </a:rPr>
                        <a:t>kg</a:t>
                      </a:r>
                      <a:r>
                        <a:rPr sz="1800" spc="-10" dirty="0">
                          <a:latin typeface="Calibri" panose="020F0502020204030204"/>
                          <a:cs typeface="Calibri" panose="020F0502020204030204"/>
                        </a:rPr>
                        <a:t> </a:t>
                      </a:r>
                      <a:r>
                        <a:rPr sz="1800" spc="-5" dirty="0">
                          <a:latin typeface="Calibri" panose="020F0502020204030204"/>
                          <a:cs typeface="Calibri" panose="020F0502020204030204"/>
                        </a:rPr>
                        <a:t>CH4/kg</a:t>
                      </a:r>
                      <a:r>
                        <a:rPr sz="1800" dirty="0">
                          <a:latin typeface="Calibri" panose="020F0502020204030204"/>
                          <a:cs typeface="Calibri" panose="020F0502020204030204"/>
                        </a:rPr>
                        <a:t> BOD</a:t>
                      </a:r>
                      <a:r>
                        <a:rPr sz="1800" dirty="0">
                          <a:latin typeface="宋体" panose="02010600030101010101" pitchFamily="2" charset="-122"/>
                          <a:cs typeface="宋体" panose="02010600030101010101" pitchFamily="2" charset="-122"/>
                        </a:rPr>
                        <a:t>，</a:t>
                      </a:r>
                      <a:r>
                        <a:rPr sz="1800" dirty="0">
                          <a:latin typeface="Calibri" panose="020F0502020204030204"/>
                          <a:cs typeface="Calibri" panose="020F0502020204030204"/>
                        </a:rPr>
                        <a:t>IPCC2006</a:t>
                      </a:r>
                      <a:r>
                        <a:rPr sz="1800" spc="395" dirty="0">
                          <a:latin typeface="Calibri" panose="020F0502020204030204"/>
                          <a:cs typeface="Calibri" panose="020F0502020204030204"/>
                        </a:rPr>
                        <a:t> </a:t>
                      </a:r>
                      <a:r>
                        <a:rPr sz="1800" dirty="0">
                          <a:latin typeface="宋体" panose="02010600030101010101" pitchFamily="2" charset="-122"/>
                          <a:cs typeface="宋体" panose="02010600030101010101" pitchFamily="2" charset="-122"/>
                        </a:rPr>
                        <a:t>第</a:t>
                      </a:r>
                      <a:r>
                        <a:rPr sz="1800" spc="-5" dirty="0">
                          <a:latin typeface="Calibri" panose="020F0502020204030204"/>
                          <a:cs typeface="Calibri" panose="020F0502020204030204"/>
                        </a:rPr>
                        <a:t>5</a:t>
                      </a:r>
                      <a:r>
                        <a:rPr sz="1800" spc="409" dirty="0">
                          <a:latin typeface="宋体" panose="02010600030101010101" pitchFamily="2" charset="-122"/>
                          <a:cs typeface="宋体" panose="02010600030101010101" pitchFamily="2" charset="-122"/>
                        </a:rPr>
                        <a:t>卷</a:t>
                      </a:r>
                      <a:r>
                        <a:rPr sz="1800" dirty="0">
                          <a:latin typeface="宋体" panose="02010600030101010101" pitchFamily="2" charset="-122"/>
                          <a:cs typeface="宋体" panose="02010600030101010101" pitchFamily="2" charset="-122"/>
                        </a:rPr>
                        <a:t>，第六</a:t>
                      </a:r>
                      <a:r>
                        <a:rPr sz="1800" spc="405" dirty="0">
                          <a:latin typeface="宋体" panose="02010600030101010101" pitchFamily="2" charset="-122"/>
                          <a:cs typeface="宋体" panose="02010600030101010101" pitchFamily="2" charset="-122"/>
                        </a:rPr>
                        <a:t>章</a:t>
                      </a:r>
                      <a:r>
                        <a:rPr sz="1800" dirty="0">
                          <a:latin typeface="宋体" panose="02010600030101010101" pitchFamily="2" charset="-122"/>
                          <a:cs typeface="宋体" panose="02010600030101010101" pitchFamily="2" charset="-122"/>
                        </a:rPr>
                        <a:t>表</a:t>
                      </a:r>
                      <a:r>
                        <a:rPr sz="1800" dirty="0">
                          <a:latin typeface="Calibri" panose="020F0502020204030204"/>
                          <a:cs typeface="Calibri" panose="020F0502020204030204"/>
                        </a:rPr>
                        <a:t>6.2</a:t>
                      </a:r>
                      <a:endParaRPr sz="1800">
                        <a:latin typeface="Calibri" panose="020F0502020204030204"/>
                        <a:cs typeface="Calibri" panose="020F0502020204030204"/>
                      </a:endParaRPr>
                    </a:p>
                  </a:txBody>
                  <a:tcPr marL="0" marR="0" marT="47625"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CCC1DA"/>
                    </a:solidFill>
                  </a:tcPr>
                </a:tc>
              </a:tr>
              <a:tr h="438150">
                <a:tc rowSpan="4">
                  <a:txBody>
                    <a:bodyPr/>
                    <a:lstStyle/>
                    <a:p>
                      <a:pPr>
                        <a:lnSpc>
                          <a:spcPct val="100000"/>
                        </a:lnSpc>
                      </a:pPr>
                      <a:endParaRPr sz="1800">
                        <a:latin typeface="Times New Roman" panose="02020603050405020304"/>
                        <a:cs typeface="Times New Roman" panose="02020603050405020304"/>
                      </a:endParaRPr>
                    </a:p>
                    <a:p>
                      <a:pPr>
                        <a:lnSpc>
                          <a:spcPct val="100000"/>
                        </a:lnSpc>
                      </a:pPr>
                      <a:endParaRPr sz="1800">
                        <a:latin typeface="Times New Roman" panose="02020603050405020304"/>
                        <a:cs typeface="Times New Roman" panose="02020603050405020304"/>
                      </a:endParaRPr>
                    </a:p>
                    <a:p>
                      <a:pPr marL="91440">
                        <a:lnSpc>
                          <a:spcPct val="100000"/>
                        </a:lnSpc>
                        <a:spcBef>
                          <a:spcPts val="1540"/>
                        </a:spcBef>
                      </a:pPr>
                      <a:r>
                        <a:rPr sz="1800" dirty="0">
                          <a:latin typeface="Calibri" panose="020F0502020204030204"/>
                          <a:cs typeface="Calibri" panose="020F0502020204030204"/>
                        </a:rPr>
                        <a:t>MCF</a:t>
                      </a:r>
                      <a:endParaRPr sz="1800">
                        <a:latin typeface="Calibri" panose="020F0502020204030204"/>
                        <a:cs typeface="Calibri" panose="020F0502020204030204"/>
                      </a:endParaRPr>
                    </a:p>
                  </a:txBody>
                  <a:tcPr marL="0" marR="0" marT="0"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CCC1DA"/>
                    </a:solidFill>
                  </a:tcPr>
                </a:tc>
                <a:tc>
                  <a:txBody>
                    <a:bodyPr/>
                    <a:lstStyle/>
                    <a:p>
                      <a:pPr marL="91440">
                        <a:lnSpc>
                          <a:spcPct val="100000"/>
                        </a:lnSpc>
                        <a:spcBef>
                          <a:spcPts val="560"/>
                        </a:spcBef>
                      </a:pPr>
                      <a:r>
                        <a:rPr sz="1800" spc="-5" dirty="0">
                          <a:latin typeface="Calibri" panose="020F0502020204030204"/>
                          <a:cs typeface="Calibri" panose="020F0502020204030204"/>
                        </a:rPr>
                        <a:t>CH4</a:t>
                      </a:r>
                      <a:r>
                        <a:rPr sz="1800" dirty="0">
                          <a:latin typeface="宋体" panose="02010600030101010101" pitchFamily="2" charset="-122"/>
                          <a:cs typeface="宋体" panose="02010600030101010101" pitchFamily="2" charset="-122"/>
                        </a:rPr>
                        <a:t>修正因子，</a:t>
                      </a:r>
                      <a:r>
                        <a:rPr sz="1800" dirty="0">
                          <a:latin typeface="Calibri" panose="020F0502020204030204"/>
                          <a:cs typeface="Calibri" panose="020F0502020204030204"/>
                        </a:rPr>
                        <a:t>IPCC2006</a:t>
                      </a:r>
                      <a:r>
                        <a:rPr sz="1800" spc="10" dirty="0">
                          <a:latin typeface="Calibri" panose="020F0502020204030204"/>
                          <a:cs typeface="Calibri" panose="020F0502020204030204"/>
                        </a:rPr>
                        <a:t> </a:t>
                      </a:r>
                      <a:r>
                        <a:rPr sz="1800" dirty="0">
                          <a:latin typeface="宋体" panose="02010600030101010101" pitchFamily="2" charset="-122"/>
                          <a:cs typeface="宋体" panose="02010600030101010101" pitchFamily="2" charset="-122"/>
                        </a:rPr>
                        <a:t>第</a:t>
                      </a:r>
                      <a:r>
                        <a:rPr sz="1800" dirty="0">
                          <a:latin typeface="Calibri" panose="020F0502020204030204"/>
                          <a:cs typeface="Calibri" panose="020F0502020204030204"/>
                        </a:rPr>
                        <a:t>5</a:t>
                      </a:r>
                      <a:r>
                        <a:rPr sz="1800" spc="405" dirty="0">
                          <a:latin typeface="宋体" panose="02010600030101010101" pitchFamily="2" charset="-122"/>
                          <a:cs typeface="宋体" panose="02010600030101010101" pitchFamily="2" charset="-122"/>
                        </a:rPr>
                        <a:t>卷</a:t>
                      </a:r>
                      <a:r>
                        <a:rPr sz="1800" dirty="0">
                          <a:latin typeface="宋体" panose="02010600030101010101" pitchFamily="2" charset="-122"/>
                          <a:cs typeface="宋体" panose="02010600030101010101" pitchFamily="2" charset="-122"/>
                        </a:rPr>
                        <a:t>，第六</a:t>
                      </a:r>
                      <a:r>
                        <a:rPr sz="1800" spc="420" dirty="0">
                          <a:latin typeface="宋体" panose="02010600030101010101" pitchFamily="2" charset="-122"/>
                          <a:cs typeface="宋体" panose="02010600030101010101" pitchFamily="2" charset="-122"/>
                        </a:rPr>
                        <a:t>章</a:t>
                      </a:r>
                      <a:r>
                        <a:rPr sz="1800" dirty="0">
                          <a:latin typeface="宋体" panose="02010600030101010101" pitchFamily="2" charset="-122"/>
                          <a:cs typeface="宋体" panose="02010600030101010101" pitchFamily="2" charset="-122"/>
                        </a:rPr>
                        <a:t>表</a:t>
                      </a:r>
                      <a:r>
                        <a:rPr sz="1800" dirty="0">
                          <a:latin typeface="Calibri" panose="020F0502020204030204"/>
                          <a:cs typeface="Calibri" panose="020F0502020204030204"/>
                        </a:rPr>
                        <a:t>6.3</a:t>
                      </a:r>
                      <a:endParaRPr sz="1800">
                        <a:latin typeface="Calibri" panose="020F0502020204030204"/>
                        <a:cs typeface="Calibri" panose="020F0502020204030204"/>
                      </a:endParaRPr>
                    </a:p>
                  </a:txBody>
                  <a:tcPr marL="0" marR="0" marT="71120"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CCC1DA"/>
                    </a:solidFill>
                  </a:tcPr>
                </a:tc>
              </a:tr>
              <a:tr h="438150">
                <a:tc vMerge="1">
                  <a:tcPr marL="0" marR="0" marT="0"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CCC1DA"/>
                    </a:solidFill>
                  </a:tcPr>
                </a:tc>
                <a:tc>
                  <a:txBody>
                    <a:bodyPr/>
                    <a:lstStyle/>
                    <a:p>
                      <a:pPr marL="91440">
                        <a:lnSpc>
                          <a:spcPct val="100000"/>
                        </a:lnSpc>
                        <a:spcBef>
                          <a:spcPts val="560"/>
                        </a:spcBef>
                      </a:pPr>
                      <a:r>
                        <a:rPr sz="1800" dirty="0">
                          <a:latin typeface="宋体" panose="02010600030101010101" pitchFamily="2" charset="-122"/>
                          <a:cs typeface="宋体" panose="02010600030101010101" pitchFamily="2" charset="-122"/>
                        </a:rPr>
                        <a:t>污泥厌氧浸化槽（未考虑</a:t>
                      </a:r>
                      <a:r>
                        <a:rPr sz="1800" spc="-5" dirty="0">
                          <a:latin typeface="Calibri" panose="020F0502020204030204"/>
                          <a:cs typeface="Calibri" panose="020F0502020204030204"/>
                        </a:rPr>
                        <a:t>CH4</a:t>
                      </a:r>
                      <a:r>
                        <a:rPr sz="1800" dirty="0">
                          <a:latin typeface="宋体" panose="02010600030101010101" pitchFamily="2" charset="-122"/>
                          <a:cs typeface="宋体" panose="02010600030101010101" pitchFamily="2" charset="-122"/>
                        </a:rPr>
                        <a:t>收集），</a:t>
                      </a:r>
                      <a:r>
                        <a:rPr sz="1800" dirty="0">
                          <a:latin typeface="Calibri" panose="020F0502020204030204"/>
                          <a:cs typeface="Calibri" panose="020F0502020204030204"/>
                        </a:rPr>
                        <a:t>0.8</a:t>
                      </a:r>
                      <a:endParaRPr sz="1800">
                        <a:latin typeface="Calibri" panose="020F0502020204030204"/>
                        <a:cs typeface="Calibri" panose="020F0502020204030204"/>
                      </a:endParaRPr>
                    </a:p>
                  </a:txBody>
                  <a:tcPr marL="0" marR="0" marT="71120"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CCC1DA"/>
                    </a:solidFill>
                  </a:tcPr>
                </a:tc>
              </a:tr>
              <a:tr h="438150">
                <a:tc vMerge="1">
                  <a:tcPr marL="0" marR="0" marT="0"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CCC1DA"/>
                    </a:solidFill>
                  </a:tcPr>
                </a:tc>
                <a:tc>
                  <a:txBody>
                    <a:bodyPr/>
                    <a:lstStyle/>
                    <a:p>
                      <a:pPr marL="91440">
                        <a:lnSpc>
                          <a:spcPct val="100000"/>
                        </a:lnSpc>
                        <a:spcBef>
                          <a:spcPts val="560"/>
                        </a:spcBef>
                      </a:pPr>
                      <a:r>
                        <a:rPr sz="1800" dirty="0">
                          <a:latin typeface="微软雅黑" panose="020B0503020204020204" charset="-122"/>
                          <a:cs typeface="微软雅黑" panose="020B0503020204020204" charset="-122"/>
                        </a:rPr>
                        <a:t>浅厌氧化粪池</a:t>
                      </a:r>
                      <a:r>
                        <a:rPr sz="1800" spc="-5" dirty="0">
                          <a:latin typeface="微软雅黑" panose="020B0503020204020204" charset="-122"/>
                          <a:cs typeface="微软雅黑" panose="020B0503020204020204" charset="-122"/>
                        </a:rPr>
                        <a:t>≦</a:t>
                      </a:r>
                      <a:r>
                        <a:rPr sz="1800" spc="-5" dirty="0">
                          <a:latin typeface="Calibri" panose="020F0502020204030204"/>
                          <a:cs typeface="Calibri" panose="020F0502020204030204"/>
                        </a:rPr>
                        <a:t>2m</a:t>
                      </a:r>
                      <a:r>
                        <a:rPr sz="1800" spc="-5" dirty="0">
                          <a:latin typeface="宋体" panose="02010600030101010101" pitchFamily="2" charset="-122"/>
                          <a:cs typeface="宋体" panose="02010600030101010101" pitchFamily="2" charset="-122"/>
                        </a:rPr>
                        <a:t>，</a:t>
                      </a:r>
                      <a:r>
                        <a:rPr sz="1800" spc="-5" dirty="0">
                          <a:latin typeface="Calibri" panose="020F0502020204030204"/>
                          <a:cs typeface="Calibri" panose="020F0502020204030204"/>
                        </a:rPr>
                        <a:t>0.2</a:t>
                      </a:r>
                      <a:endParaRPr sz="1800">
                        <a:latin typeface="Calibri" panose="020F0502020204030204"/>
                        <a:cs typeface="Calibri" panose="020F0502020204030204"/>
                      </a:endParaRPr>
                    </a:p>
                  </a:txBody>
                  <a:tcPr marL="0" marR="0" marT="71120"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CCC1DA"/>
                    </a:solidFill>
                  </a:tcPr>
                </a:tc>
              </a:tr>
              <a:tr h="437515">
                <a:tc vMerge="1">
                  <a:tcPr marL="0" marR="0" marT="0"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CCC1DA"/>
                    </a:solidFill>
                  </a:tcPr>
                </a:tc>
                <a:tc>
                  <a:txBody>
                    <a:bodyPr/>
                    <a:lstStyle/>
                    <a:p>
                      <a:pPr marL="91440">
                        <a:lnSpc>
                          <a:spcPct val="100000"/>
                        </a:lnSpc>
                        <a:spcBef>
                          <a:spcPts val="560"/>
                        </a:spcBef>
                      </a:pPr>
                      <a:r>
                        <a:rPr sz="1800" dirty="0">
                          <a:latin typeface="微软雅黑" panose="020B0503020204020204" charset="-122"/>
                          <a:cs typeface="微软雅黑" panose="020B0503020204020204" charset="-122"/>
                        </a:rPr>
                        <a:t>深厌氧化粪池</a:t>
                      </a:r>
                      <a:r>
                        <a:rPr sz="1800" spc="-5" dirty="0">
                          <a:latin typeface="Calibri" panose="020F0502020204030204"/>
                          <a:cs typeface="Calibri" panose="020F0502020204030204"/>
                        </a:rPr>
                        <a:t>&gt;2m</a:t>
                      </a:r>
                      <a:r>
                        <a:rPr sz="1800" spc="-5" dirty="0">
                          <a:latin typeface="宋体" panose="02010600030101010101" pitchFamily="2" charset="-122"/>
                          <a:cs typeface="宋体" panose="02010600030101010101" pitchFamily="2" charset="-122"/>
                        </a:rPr>
                        <a:t>，</a:t>
                      </a:r>
                      <a:r>
                        <a:rPr sz="1800" spc="-5" dirty="0">
                          <a:latin typeface="Calibri" panose="020F0502020204030204"/>
                          <a:cs typeface="Calibri" panose="020F0502020204030204"/>
                        </a:rPr>
                        <a:t>0.8</a:t>
                      </a:r>
                      <a:endParaRPr sz="1800">
                        <a:latin typeface="Calibri" panose="020F0502020204030204"/>
                        <a:cs typeface="Calibri" panose="020F0502020204030204"/>
                      </a:endParaRPr>
                    </a:p>
                  </a:txBody>
                  <a:tcPr marL="0" marR="0" marT="71120" marB="0">
                    <a:lnL w="12700">
                      <a:solidFill>
                        <a:srgbClr val="8063A1"/>
                      </a:solidFill>
                      <a:prstDash val="solid"/>
                    </a:lnL>
                    <a:lnR w="12700">
                      <a:solidFill>
                        <a:srgbClr val="8063A1"/>
                      </a:solidFill>
                      <a:prstDash val="solid"/>
                    </a:lnR>
                    <a:lnT w="12700">
                      <a:solidFill>
                        <a:srgbClr val="8063A1"/>
                      </a:solidFill>
                      <a:prstDash val="solid"/>
                    </a:lnT>
                    <a:lnB w="12700">
                      <a:solidFill>
                        <a:srgbClr val="8063A1"/>
                      </a:solidFill>
                      <a:prstDash val="solid"/>
                    </a:lnB>
                    <a:solidFill>
                      <a:srgbClr val="CCC1DA"/>
                    </a:solidFill>
                  </a:tcPr>
                </a:tc>
              </a:tr>
            </a:tbl>
          </a:graphicData>
        </a:graphic>
      </p:graphicFrame>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367022" y="1600326"/>
            <a:ext cx="3458210"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6.4</a:t>
            </a:r>
            <a:r>
              <a:rPr spc="-70" dirty="0">
                <a:latin typeface="Calibri" panose="020F0502020204030204"/>
                <a:cs typeface="Calibri" panose="020F0502020204030204"/>
              </a:rPr>
              <a:t> </a:t>
            </a:r>
            <a:r>
              <a:rPr spc="15" dirty="0"/>
              <a:t>基准</a:t>
            </a:r>
            <a:r>
              <a:rPr spc="-5" dirty="0"/>
              <a:t>年</a:t>
            </a:r>
            <a:r>
              <a:rPr spc="-5" dirty="0">
                <a:latin typeface="Calibri" panose="020F0502020204030204"/>
                <a:cs typeface="Calibri" panose="020F0502020204030204"/>
              </a:rPr>
              <a:t>GHG</a:t>
            </a:r>
            <a:r>
              <a:rPr dirty="0"/>
              <a:t>清单</a:t>
            </a:r>
            <a:endParaRPr dirty="0"/>
          </a:p>
        </p:txBody>
      </p:sp>
      <p:sp>
        <p:nvSpPr>
          <p:cNvPr id="3" name="object 3"/>
          <p:cNvSpPr/>
          <p:nvPr/>
        </p:nvSpPr>
        <p:spPr>
          <a:xfrm>
            <a:off x="2072640" y="27416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29839" y="3093720"/>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529839" y="3715511"/>
            <a:ext cx="152400" cy="160020"/>
          </a:xfrm>
          <a:prstGeom prst="rect">
            <a:avLst/>
          </a:prstGeom>
          <a:blipFill>
            <a:blip r:embed="rId3" cstate="print"/>
            <a:stretch>
              <a:fillRect/>
            </a:stretch>
          </a:blipFill>
        </p:spPr>
        <p:txBody>
          <a:bodyPr wrap="square" lIns="0" tIns="0" rIns="0" bIns="0" rtlCol="0"/>
          <a:lstStyle/>
          <a:p/>
        </p:txBody>
      </p:sp>
      <p:sp>
        <p:nvSpPr>
          <p:cNvPr id="6" name="object 6"/>
          <p:cNvSpPr/>
          <p:nvPr/>
        </p:nvSpPr>
        <p:spPr>
          <a:xfrm>
            <a:off x="2529839" y="4575047"/>
            <a:ext cx="152400" cy="160019"/>
          </a:xfrm>
          <a:prstGeom prst="rect">
            <a:avLst/>
          </a:prstGeom>
          <a:blipFill>
            <a:blip r:embed="rId3" cstate="print"/>
            <a:stretch>
              <a:fillRect/>
            </a:stretch>
          </a:blipFill>
        </p:spPr>
        <p:txBody>
          <a:bodyPr wrap="square" lIns="0" tIns="0" rIns="0" bIns="0" rtlCol="0"/>
          <a:lstStyle/>
          <a:p/>
        </p:txBody>
      </p:sp>
      <p:sp>
        <p:nvSpPr>
          <p:cNvPr id="7" name="object 7"/>
          <p:cNvSpPr txBox="1"/>
          <p:nvPr/>
        </p:nvSpPr>
        <p:spPr>
          <a:xfrm>
            <a:off x="2403144" y="2588263"/>
            <a:ext cx="7716520" cy="2491105"/>
          </a:xfrm>
          <a:prstGeom prst="rect">
            <a:avLst/>
          </a:prstGeom>
        </p:spPr>
        <p:txBody>
          <a:bodyPr vert="horz" wrap="square" lIns="0" tIns="74930" rIns="0" bIns="0" rtlCol="0">
            <a:spAutoFit/>
          </a:bodyPr>
          <a:lstStyle/>
          <a:p>
            <a:pPr marL="12700">
              <a:lnSpc>
                <a:spcPct val="100000"/>
              </a:lnSpc>
              <a:spcBef>
                <a:spcPts val="590"/>
              </a:spcBef>
            </a:pPr>
            <a:r>
              <a:rPr sz="2000" b="1" spc="5" dirty="0">
                <a:latin typeface="幼圆" panose="02010509060101010101" charset="-122"/>
                <a:cs typeface="幼圆" panose="02010509060101010101" charset="-122"/>
              </a:rPr>
              <a:t>基准年的</a:t>
            </a:r>
            <a:r>
              <a:rPr sz="2000" b="1" spc="-5" dirty="0">
                <a:latin typeface="幼圆" panose="02010509060101010101" charset="-122"/>
                <a:cs typeface="幼圆" panose="02010509060101010101" charset="-122"/>
              </a:rPr>
              <a:t>选择</a:t>
            </a:r>
            <a:r>
              <a:rPr sz="2000" b="1" spc="5" dirty="0">
                <a:latin typeface="幼圆" panose="02010509060101010101" charset="-122"/>
                <a:cs typeface="幼圆" panose="02010509060101010101" charset="-122"/>
              </a:rPr>
              <a:t>和建</a:t>
            </a:r>
            <a:r>
              <a:rPr sz="2000" b="1" spc="-5" dirty="0">
                <a:latin typeface="幼圆" panose="02010509060101010101" charset="-122"/>
                <a:cs typeface="幼圆" panose="02010509060101010101" charset="-122"/>
              </a:rPr>
              <a:t>立</a:t>
            </a:r>
            <a:endParaRPr sz="2000">
              <a:latin typeface="幼圆" panose="02010509060101010101" charset="-122"/>
              <a:cs typeface="幼圆" panose="02010509060101010101" charset="-122"/>
            </a:endParaRPr>
          </a:p>
          <a:p>
            <a:pPr marL="413385" marR="29845">
              <a:lnSpc>
                <a:spcPct val="100000"/>
              </a:lnSpc>
              <a:spcBef>
                <a:spcPts val="440"/>
              </a:spcBef>
            </a:pPr>
            <a:r>
              <a:rPr sz="1800" dirty="0">
                <a:latin typeface="幼圆" panose="02010509060101010101" charset="-122"/>
                <a:cs typeface="幼圆" panose="02010509060101010101" charset="-122"/>
              </a:rPr>
              <a:t>组织应建立</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排放和清除的历史基准年，用于参照、实</a:t>
            </a:r>
            <a:r>
              <a:rPr sz="1800" spc="5" dirty="0">
                <a:latin typeface="幼圆" panose="02010509060101010101" charset="-122"/>
                <a:cs typeface="幼圆" panose="02010509060101010101" charset="-122"/>
              </a:rPr>
              <a:t>现</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方案的要 求或满足</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清单的其他预期用途。</a:t>
            </a:r>
            <a:endParaRPr sz="1800">
              <a:latin typeface="幼圆" panose="02010509060101010101" charset="-122"/>
              <a:cs typeface="幼圆" panose="02010509060101010101" charset="-122"/>
            </a:endParaRPr>
          </a:p>
          <a:p>
            <a:pPr marL="413385" marR="208280" algn="just">
              <a:lnSpc>
                <a:spcPct val="97000"/>
              </a:lnSpc>
              <a:spcBef>
                <a:spcPts val="650"/>
              </a:spcBef>
            </a:pPr>
            <a:r>
              <a:rPr sz="1800" dirty="0">
                <a:latin typeface="幼圆" panose="02010509060101010101" charset="-122"/>
                <a:cs typeface="幼圆" panose="02010509060101010101" charset="-122"/>
              </a:rPr>
              <a:t>基准年的排放或清除可基于具体时间段（如一年，或几个月。如果组织 </a:t>
            </a:r>
            <a:r>
              <a:rPr sz="1800" spc="-5" dirty="0">
                <a:latin typeface="幼圆" panose="02010509060101010101" charset="-122"/>
                <a:cs typeface="幼圆" panose="02010509060101010101" charset="-122"/>
              </a:rPr>
              <a:t>活动具有季节性特征，可以是几个月）进行量化，或取多个时间段（如 </a:t>
            </a:r>
            <a:r>
              <a:rPr sz="1800" dirty="0">
                <a:latin typeface="幼圆" panose="02010509060101010101" charset="-122"/>
                <a:cs typeface="幼圆" panose="02010509060101010101" charset="-122"/>
              </a:rPr>
              <a:t>多年）的平均值。</a:t>
            </a:r>
            <a:endParaRPr sz="1800">
              <a:latin typeface="幼圆" panose="02010509060101010101" charset="-122"/>
              <a:cs typeface="幼圆" panose="02010509060101010101" charset="-122"/>
            </a:endParaRPr>
          </a:p>
          <a:p>
            <a:pPr marL="413385" marR="5080">
              <a:lnSpc>
                <a:spcPct val="100000"/>
              </a:lnSpc>
              <a:spcBef>
                <a:spcPts val="430"/>
              </a:spcBef>
            </a:pPr>
            <a:r>
              <a:rPr sz="1800" dirty="0">
                <a:latin typeface="幼圆" panose="02010509060101010101" charset="-122"/>
                <a:cs typeface="幼圆" panose="02010509060101010101" charset="-122"/>
              </a:rPr>
              <a:t>如果不能获得足够的关于</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排放和清除的历史信息，组织可将编制第一 份</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清单的时间作为基准年。</a:t>
            </a:r>
            <a:endParaRPr sz="1800">
              <a:latin typeface="幼圆" panose="02010509060101010101" charset="-122"/>
              <a:cs typeface="幼圆" panose="02010509060101010101" charset="-122"/>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343527" y="1371726"/>
            <a:ext cx="3458210"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6.4</a:t>
            </a:r>
            <a:r>
              <a:rPr spc="-70" dirty="0">
                <a:latin typeface="Calibri" panose="020F0502020204030204"/>
                <a:cs typeface="Calibri" panose="020F0502020204030204"/>
              </a:rPr>
              <a:t> </a:t>
            </a:r>
            <a:r>
              <a:rPr spc="15" dirty="0"/>
              <a:t>基准</a:t>
            </a:r>
            <a:r>
              <a:rPr spc="-5" dirty="0"/>
              <a:t>年</a:t>
            </a:r>
            <a:r>
              <a:rPr spc="-5" dirty="0">
                <a:latin typeface="Calibri" panose="020F0502020204030204"/>
                <a:cs typeface="Calibri" panose="020F0502020204030204"/>
              </a:rPr>
              <a:t>GHG</a:t>
            </a:r>
            <a:r>
              <a:rPr dirty="0"/>
              <a:t>清单</a:t>
            </a:r>
            <a:endParaRPr dirty="0"/>
          </a:p>
        </p:txBody>
      </p:sp>
      <p:sp>
        <p:nvSpPr>
          <p:cNvPr id="3" name="object 3"/>
          <p:cNvSpPr/>
          <p:nvPr/>
        </p:nvSpPr>
        <p:spPr>
          <a:xfrm>
            <a:off x="2049145" y="25130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06344" y="2865120"/>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506344" y="3468623"/>
            <a:ext cx="152400" cy="160020"/>
          </a:xfrm>
          <a:prstGeom prst="rect">
            <a:avLst/>
          </a:prstGeom>
          <a:blipFill>
            <a:blip r:embed="rId3" cstate="print"/>
            <a:stretch>
              <a:fillRect/>
            </a:stretch>
          </a:blipFill>
        </p:spPr>
        <p:txBody>
          <a:bodyPr wrap="square" lIns="0" tIns="0" rIns="0" bIns="0" rtlCol="0"/>
          <a:lstStyle/>
          <a:p/>
        </p:txBody>
      </p:sp>
      <p:sp>
        <p:nvSpPr>
          <p:cNvPr id="6" name="object 6"/>
          <p:cNvSpPr/>
          <p:nvPr/>
        </p:nvSpPr>
        <p:spPr>
          <a:xfrm>
            <a:off x="2506344" y="3797807"/>
            <a:ext cx="152400" cy="160020"/>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2506344" y="4126991"/>
            <a:ext cx="152400" cy="160020"/>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2506344" y="4456176"/>
            <a:ext cx="152400" cy="160019"/>
          </a:xfrm>
          <a:prstGeom prst="rect">
            <a:avLst/>
          </a:prstGeom>
          <a:blipFill>
            <a:blip r:embed="rId3" cstate="print"/>
            <a:stretch>
              <a:fillRect/>
            </a:stretch>
          </a:blipFill>
        </p:spPr>
        <p:txBody>
          <a:bodyPr wrap="square" lIns="0" tIns="0" rIns="0" bIns="0" rtlCol="0"/>
          <a:lstStyle/>
          <a:p/>
        </p:txBody>
      </p:sp>
      <p:sp>
        <p:nvSpPr>
          <p:cNvPr id="9" name="object 9"/>
          <p:cNvSpPr txBox="1"/>
          <p:nvPr/>
        </p:nvSpPr>
        <p:spPr>
          <a:xfrm>
            <a:off x="2379649" y="2359663"/>
            <a:ext cx="7515859" cy="2322830"/>
          </a:xfrm>
          <a:prstGeom prst="rect">
            <a:avLst/>
          </a:prstGeom>
        </p:spPr>
        <p:txBody>
          <a:bodyPr vert="horz" wrap="square" lIns="0" tIns="74930" rIns="0" bIns="0" rtlCol="0">
            <a:spAutoFit/>
          </a:bodyPr>
          <a:lstStyle/>
          <a:p>
            <a:pPr marL="12700">
              <a:lnSpc>
                <a:spcPct val="100000"/>
              </a:lnSpc>
              <a:spcBef>
                <a:spcPts val="590"/>
              </a:spcBef>
            </a:pPr>
            <a:r>
              <a:rPr sz="2000" b="1" spc="5" dirty="0">
                <a:latin typeface="幼圆" panose="02010509060101010101" charset="-122"/>
                <a:cs typeface="幼圆" panose="02010509060101010101" charset="-122"/>
              </a:rPr>
              <a:t>在建立基</a:t>
            </a:r>
            <a:r>
              <a:rPr sz="2000" b="1" spc="-5" dirty="0">
                <a:latin typeface="幼圆" panose="02010509060101010101" charset="-122"/>
                <a:cs typeface="幼圆" panose="02010509060101010101" charset="-122"/>
              </a:rPr>
              <a:t>准年</a:t>
            </a:r>
            <a:r>
              <a:rPr sz="2000" b="1" spc="5" dirty="0">
                <a:latin typeface="幼圆" panose="02010509060101010101" charset="-122"/>
                <a:cs typeface="幼圆" panose="02010509060101010101" charset="-122"/>
              </a:rPr>
              <a:t>时，组织</a:t>
            </a:r>
            <a:r>
              <a:rPr sz="2000" b="1" spc="-5" dirty="0">
                <a:latin typeface="幼圆" panose="02010509060101010101" charset="-122"/>
                <a:cs typeface="幼圆" panose="02010509060101010101" charset="-122"/>
              </a:rPr>
              <a:t>应：</a:t>
            </a:r>
            <a:endParaRPr sz="2000">
              <a:latin typeface="幼圆" panose="02010509060101010101" charset="-122"/>
              <a:cs typeface="幼圆" panose="02010509060101010101" charset="-122"/>
            </a:endParaRPr>
          </a:p>
          <a:p>
            <a:pPr marL="413385" marR="5080">
              <a:lnSpc>
                <a:spcPct val="100000"/>
              </a:lnSpc>
              <a:spcBef>
                <a:spcPts val="440"/>
              </a:spcBef>
              <a:buFont typeface="Calibri" panose="020F0502020204030204"/>
              <a:buAutoNum type="alphaLcParenR"/>
              <a:tabLst>
                <a:tab pos="645160" algn="l"/>
              </a:tabLst>
            </a:pPr>
            <a:r>
              <a:rPr sz="1800" dirty="0">
                <a:latin typeface="幼圆" panose="02010509060101010101" charset="-122"/>
                <a:cs typeface="幼圆" panose="02010509060101010101" charset="-122"/>
              </a:rPr>
              <a:t>使用有代表性的组织活动数据（一般可以是典型年的数据，或多年平 均值或移动平均值），对基准年</a:t>
            </a:r>
            <a:r>
              <a:rPr sz="1800" spc="5" dirty="0">
                <a:latin typeface="幼圆" panose="02010509060101010101" charset="-122"/>
                <a:cs typeface="幼圆" panose="02010509060101010101" charset="-122"/>
              </a:rPr>
              <a:t>的</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排放和清除进行量化</a:t>
            </a:r>
            <a:endParaRPr sz="1800">
              <a:latin typeface="幼圆" panose="02010509060101010101" charset="-122"/>
              <a:cs typeface="幼圆" panose="02010509060101010101" charset="-122"/>
            </a:endParaRPr>
          </a:p>
          <a:p>
            <a:pPr marL="655320" indent="-242570">
              <a:lnSpc>
                <a:spcPct val="100000"/>
              </a:lnSpc>
              <a:spcBef>
                <a:spcPts val="435"/>
              </a:spcBef>
              <a:buFont typeface="Calibri" panose="020F0502020204030204"/>
              <a:buAutoNum type="alphaLcParenR"/>
              <a:tabLst>
                <a:tab pos="655955" algn="l"/>
              </a:tabLst>
            </a:pPr>
            <a:r>
              <a:rPr sz="1800" dirty="0">
                <a:latin typeface="幼圆" panose="02010509060101010101" charset="-122"/>
                <a:cs typeface="幼圆" panose="02010509060101010101" charset="-122"/>
              </a:rPr>
              <a:t>选择具有可核查的</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排放和清除数据的基准年</a:t>
            </a:r>
            <a:endParaRPr sz="1800">
              <a:latin typeface="幼圆" panose="02010509060101010101" charset="-122"/>
              <a:cs typeface="幼圆" panose="02010509060101010101" charset="-122"/>
            </a:endParaRPr>
          </a:p>
          <a:p>
            <a:pPr marL="583565" indent="-170815">
              <a:lnSpc>
                <a:spcPct val="100000"/>
              </a:lnSpc>
              <a:spcBef>
                <a:spcPts val="430"/>
              </a:spcBef>
              <a:buFont typeface="Calibri" panose="020F0502020204030204"/>
              <a:buAutoNum type="alphaLcParenR"/>
              <a:tabLst>
                <a:tab pos="584200" algn="l"/>
              </a:tabLst>
            </a:pPr>
            <a:r>
              <a:rPr sz="1800" dirty="0">
                <a:latin typeface="幼圆" panose="02010509060101010101" charset="-122"/>
                <a:cs typeface="幼圆" panose="02010509060101010101" charset="-122"/>
              </a:rPr>
              <a:t>对基准年的选择作出解释；</a:t>
            </a:r>
            <a:endParaRPr sz="1800">
              <a:latin typeface="幼圆" panose="02010509060101010101" charset="-122"/>
              <a:cs typeface="幼圆" panose="02010509060101010101" charset="-122"/>
            </a:endParaRPr>
          </a:p>
          <a:p>
            <a:pPr marL="655320" indent="-242570">
              <a:lnSpc>
                <a:spcPct val="100000"/>
              </a:lnSpc>
              <a:spcBef>
                <a:spcPts val="435"/>
              </a:spcBef>
              <a:buFont typeface="Calibri" panose="020F0502020204030204"/>
              <a:buAutoNum type="alphaLcParenR"/>
              <a:tabLst>
                <a:tab pos="655955" algn="l"/>
              </a:tabLst>
            </a:pPr>
            <a:r>
              <a:rPr sz="1800" dirty="0">
                <a:latin typeface="幼圆" panose="02010509060101010101" charset="-122"/>
                <a:cs typeface="幼圆" panose="02010509060101010101" charset="-122"/>
              </a:rPr>
              <a:t>根据本指南的要求编制基准年</a:t>
            </a:r>
            <a:r>
              <a:rPr sz="1800" spc="5" dirty="0">
                <a:latin typeface="幼圆" panose="02010509060101010101" charset="-122"/>
                <a:cs typeface="幼圆" panose="02010509060101010101" charset="-122"/>
              </a:rPr>
              <a:t>的</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清单。</a:t>
            </a:r>
            <a:endParaRPr sz="1800">
              <a:latin typeface="幼圆" panose="02010509060101010101" charset="-122"/>
              <a:cs typeface="幼圆" panose="02010509060101010101" charset="-122"/>
            </a:endParaRPr>
          </a:p>
          <a:p>
            <a:pPr marL="413385">
              <a:lnSpc>
                <a:spcPct val="100000"/>
              </a:lnSpc>
              <a:spcBef>
                <a:spcPts val="430"/>
              </a:spcBef>
            </a:pPr>
            <a:r>
              <a:rPr sz="1800" dirty="0">
                <a:latin typeface="幼圆" panose="02010509060101010101" charset="-122"/>
                <a:cs typeface="幼圆" panose="02010509060101010101" charset="-122"/>
              </a:rPr>
              <a:t>组织可对基准年进行变更，但应对其中的任何改变作出解释。</a:t>
            </a:r>
            <a:endParaRPr sz="1800">
              <a:latin typeface="幼圆" panose="02010509060101010101" charset="-122"/>
              <a:cs typeface="幼圆" panose="02010509060101010101" charset="-122"/>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343527" y="914526"/>
            <a:ext cx="3458210"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6.4</a:t>
            </a:r>
            <a:r>
              <a:rPr spc="-70" dirty="0">
                <a:latin typeface="Calibri" panose="020F0502020204030204"/>
                <a:cs typeface="Calibri" panose="020F0502020204030204"/>
              </a:rPr>
              <a:t> </a:t>
            </a:r>
            <a:r>
              <a:rPr spc="15" dirty="0"/>
              <a:t>基准</a:t>
            </a:r>
            <a:r>
              <a:rPr spc="-5" dirty="0"/>
              <a:t>年</a:t>
            </a:r>
            <a:r>
              <a:rPr spc="-5" dirty="0">
                <a:latin typeface="Calibri" panose="020F0502020204030204"/>
                <a:cs typeface="Calibri" panose="020F0502020204030204"/>
              </a:rPr>
              <a:t>GHG</a:t>
            </a:r>
            <a:r>
              <a:rPr dirty="0"/>
              <a:t>清单</a:t>
            </a:r>
            <a:endParaRPr dirty="0"/>
          </a:p>
        </p:txBody>
      </p:sp>
      <p:sp>
        <p:nvSpPr>
          <p:cNvPr id="3" name="object 3"/>
          <p:cNvSpPr/>
          <p:nvPr/>
        </p:nvSpPr>
        <p:spPr>
          <a:xfrm>
            <a:off x="2049145" y="20558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06344" y="2426207"/>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963544" y="3273551"/>
            <a:ext cx="140208" cy="141732"/>
          </a:xfrm>
          <a:prstGeom prst="rect">
            <a:avLst/>
          </a:prstGeom>
          <a:blipFill>
            <a:blip r:embed="rId4" cstate="print"/>
            <a:stretch>
              <a:fillRect/>
            </a:stretch>
          </a:blipFill>
        </p:spPr>
        <p:txBody>
          <a:bodyPr wrap="square" lIns="0" tIns="0" rIns="0" bIns="0" rtlCol="0"/>
          <a:lstStyle/>
          <a:p/>
        </p:txBody>
      </p:sp>
      <p:sp>
        <p:nvSpPr>
          <p:cNvPr id="6" name="object 6"/>
          <p:cNvSpPr/>
          <p:nvPr/>
        </p:nvSpPr>
        <p:spPr>
          <a:xfrm>
            <a:off x="2963544" y="3566160"/>
            <a:ext cx="140208" cy="141732"/>
          </a:xfrm>
          <a:prstGeom prst="rect">
            <a:avLst/>
          </a:prstGeom>
          <a:blipFill>
            <a:blip r:embed="rId4" cstate="print"/>
            <a:stretch>
              <a:fillRect/>
            </a:stretch>
          </a:blipFill>
        </p:spPr>
        <p:txBody>
          <a:bodyPr wrap="square" lIns="0" tIns="0" rIns="0" bIns="0" rtlCol="0"/>
          <a:lstStyle/>
          <a:p/>
        </p:txBody>
      </p:sp>
      <p:sp>
        <p:nvSpPr>
          <p:cNvPr id="7" name="object 7"/>
          <p:cNvSpPr/>
          <p:nvPr/>
        </p:nvSpPr>
        <p:spPr>
          <a:xfrm>
            <a:off x="2963544" y="3858767"/>
            <a:ext cx="140208" cy="141732"/>
          </a:xfrm>
          <a:prstGeom prst="rect">
            <a:avLst/>
          </a:prstGeom>
          <a:blipFill>
            <a:blip r:embed="rId4" cstate="print"/>
            <a:stretch>
              <a:fillRect/>
            </a:stretch>
          </a:blipFill>
        </p:spPr>
        <p:txBody>
          <a:bodyPr wrap="square" lIns="0" tIns="0" rIns="0" bIns="0" rtlCol="0"/>
          <a:lstStyle/>
          <a:p/>
        </p:txBody>
      </p:sp>
      <p:sp>
        <p:nvSpPr>
          <p:cNvPr id="8" name="object 8"/>
          <p:cNvSpPr/>
          <p:nvPr/>
        </p:nvSpPr>
        <p:spPr>
          <a:xfrm>
            <a:off x="2049145" y="4562855"/>
            <a:ext cx="178308" cy="178307"/>
          </a:xfrm>
          <a:prstGeom prst="rect">
            <a:avLst/>
          </a:prstGeom>
          <a:blipFill>
            <a:blip r:embed="rId2" cstate="print"/>
            <a:stretch>
              <a:fillRect/>
            </a:stretch>
          </a:blipFill>
        </p:spPr>
        <p:txBody>
          <a:bodyPr wrap="square" lIns="0" tIns="0" rIns="0" bIns="0" rtlCol="0"/>
          <a:lstStyle/>
          <a:p/>
        </p:txBody>
      </p:sp>
      <p:sp>
        <p:nvSpPr>
          <p:cNvPr id="9" name="object 9"/>
          <p:cNvSpPr/>
          <p:nvPr/>
        </p:nvSpPr>
        <p:spPr>
          <a:xfrm>
            <a:off x="2049145" y="5213603"/>
            <a:ext cx="178308" cy="178307"/>
          </a:xfrm>
          <a:prstGeom prst="rect">
            <a:avLst/>
          </a:prstGeom>
          <a:blipFill>
            <a:blip r:embed="rId2" cstate="print"/>
            <a:stretch>
              <a:fillRect/>
            </a:stretch>
          </a:blipFill>
        </p:spPr>
        <p:txBody>
          <a:bodyPr wrap="square" lIns="0" tIns="0" rIns="0" bIns="0" rtlCol="0"/>
          <a:lstStyle/>
          <a:p/>
        </p:txBody>
      </p:sp>
      <p:sp>
        <p:nvSpPr>
          <p:cNvPr id="10" name="object 10"/>
          <p:cNvSpPr txBox="1"/>
          <p:nvPr/>
        </p:nvSpPr>
        <p:spPr>
          <a:xfrm>
            <a:off x="2379649" y="1882102"/>
            <a:ext cx="7688580" cy="3614420"/>
          </a:xfrm>
          <a:prstGeom prst="rect">
            <a:avLst/>
          </a:prstGeom>
        </p:spPr>
        <p:txBody>
          <a:bodyPr vert="horz" wrap="square" lIns="0" tIns="95250" rIns="0" bIns="0" rtlCol="0">
            <a:spAutoFit/>
          </a:bodyPr>
          <a:lstStyle/>
          <a:p>
            <a:pPr marL="12700">
              <a:lnSpc>
                <a:spcPct val="100000"/>
              </a:lnSpc>
              <a:spcBef>
                <a:spcPts val="750"/>
              </a:spcBef>
            </a:pPr>
            <a:r>
              <a:rPr sz="2000" b="1" spc="5" dirty="0">
                <a:latin typeface="幼圆" panose="02010509060101010101" charset="-122"/>
                <a:cs typeface="幼圆" panose="02010509060101010101" charset="-122"/>
              </a:rPr>
              <a:t>基准年清</a:t>
            </a:r>
            <a:r>
              <a:rPr sz="2000" b="1" spc="-5" dirty="0">
                <a:latin typeface="幼圆" panose="02010509060101010101" charset="-122"/>
                <a:cs typeface="幼圆" panose="02010509060101010101" charset="-122"/>
              </a:rPr>
              <a:t>单的</a:t>
            </a:r>
            <a:r>
              <a:rPr sz="2000" b="1" spc="5" dirty="0">
                <a:latin typeface="幼圆" panose="02010509060101010101" charset="-122"/>
                <a:cs typeface="幼圆" panose="02010509060101010101" charset="-122"/>
              </a:rPr>
              <a:t>评</a:t>
            </a:r>
            <a:r>
              <a:rPr sz="2000" b="1" spc="-5" dirty="0">
                <a:latin typeface="幼圆" panose="02010509060101010101" charset="-122"/>
                <a:cs typeface="幼圆" panose="02010509060101010101" charset="-122"/>
              </a:rPr>
              <a:t>审</a:t>
            </a:r>
            <a:endParaRPr sz="2000">
              <a:latin typeface="幼圆" panose="02010509060101010101" charset="-122"/>
              <a:cs typeface="幼圆" panose="02010509060101010101" charset="-122"/>
            </a:endParaRPr>
          </a:p>
          <a:p>
            <a:pPr marL="413385" marR="180340" algn="just">
              <a:lnSpc>
                <a:spcPct val="97000"/>
              </a:lnSpc>
              <a:spcBef>
                <a:spcPts val="655"/>
              </a:spcBef>
            </a:pPr>
            <a:r>
              <a:rPr sz="1800" dirty="0">
                <a:latin typeface="幼圆" panose="02010509060101010101" charset="-122"/>
                <a:cs typeface="幼圆" panose="02010509060101010101" charset="-122"/>
              </a:rPr>
              <a:t>为确保基准年清单的代表性，当出现下列情况时，组织应制定、应用基 准年评审和重新计算程序并形成文件，说明因下述原因导致的基准年排 放的重大的累积的变化：</a:t>
            </a:r>
            <a:endParaRPr sz="1800">
              <a:latin typeface="幼圆" panose="02010509060101010101" charset="-122"/>
              <a:cs typeface="幼圆" panose="02010509060101010101" charset="-122"/>
            </a:endParaRPr>
          </a:p>
          <a:p>
            <a:pPr marL="1016635" indent="-205105">
              <a:lnSpc>
                <a:spcPct val="100000"/>
              </a:lnSpc>
              <a:spcBef>
                <a:spcPts val="395"/>
              </a:spcBef>
              <a:buFont typeface="Calibri" panose="020F0502020204030204"/>
              <a:buAutoNum type="alphaLcParenR"/>
              <a:tabLst>
                <a:tab pos="1016635" algn="l"/>
              </a:tabLst>
            </a:pPr>
            <a:r>
              <a:rPr sz="1600" dirty="0">
                <a:solidFill>
                  <a:srgbClr val="0909C6"/>
                </a:solidFill>
                <a:latin typeface="幼圆" panose="02010509060101010101" charset="-122"/>
                <a:cs typeface="幼圆" panose="02010509060101010101" charset="-122"/>
              </a:rPr>
              <a:t>报告或组织</a:t>
            </a:r>
            <a:r>
              <a:rPr sz="1600" spc="-5" dirty="0">
                <a:solidFill>
                  <a:srgbClr val="0909C6"/>
                </a:solidFill>
                <a:latin typeface="幼圆" panose="02010509060101010101" charset="-122"/>
                <a:cs typeface="幼圆" panose="02010509060101010101" charset="-122"/>
              </a:rPr>
              <a:t>边</a:t>
            </a:r>
            <a:r>
              <a:rPr sz="1600" dirty="0">
                <a:solidFill>
                  <a:srgbClr val="0909C6"/>
                </a:solidFill>
                <a:latin typeface="幼圆" panose="02010509060101010101" charset="-122"/>
                <a:cs typeface="幼圆" panose="02010509060101010101" charset="-122"/>
              </a:rPr>
              <a:t>界</a:t>
            </a:r>
            <a:r>
              <a:rPr sz="1600" spc="-5" dirty="0">
                <a:solidFill>
                  <a:srgbClr val="0909C6"/>
                </a:solidFill>
                <a:latin typeface="幼圆" panose="02010509060101010101" charset="-122"/>
                <a:cs typeface="幼圆" panose="02010509060101010101" charset="-122"/>
              </a:rPr>
              <a:t>的</a:t>
            </a:r>
            <a:r>
              <a:rPr sz="1600" spc="-10" dirty="0">
                <a:solidFill>
                  <a:srgbClr val="0909C6"/>
                </a:solidFill>
                <a:latin typeface="幼圆" panose="02010509060101010101" charset="-122"/>
                <a:cs typeface="幼圆" panose="02010509060101010101" charset="-122"/>
              </a:rPr>
              <a:t>结</a:t>
            </a:r>
            <a:r>
              <a:rPr sz="1600" dirty="0">
                <a:solidFill>
                  <a:srgbClr val="0909C6"/>
                </a:solidFill>
                <a:latin typeface="幼圆" panose="02010509060101010101" charset="-122"/>
                <a:cs typeface="幼圆" panose="02010509060101010101" charset="-122"/>
              </a:rPr>
              <a:t>构</a:t>
            </a:r>
            <a:r>
              <a:rPr sz="1600" spc="-5" dirty="0">
                <a:solidFill>
                  <a:srgbClr val="0909C6"/>
                </a:solidFill>
                <a:latin typeface="幼圆" panose="02010509060101010101" charset="-122"/>
                <a:cs typeface="幼圆" panose="02010509060101010101" charset="-122"/>
              </a:rPr>
              <a:t>变</a:t>
            </a:r>
            <a:r>
              <a:rPr sz="1600" spc="-10" dirty="0">
                <a:solidFill>
                  <a:srgbClr val="0909C6"/>
                </a:solidFill>
                <a:latin typeface="幼圆" panose="02010509060101010101" charset="-122"/>
                <a:cs typeface="幼圆" panose="02010509060101010101" charset="-122"/>
              </a:rPr>
              <a:t>化</a:t>
            </a:r>
            <a:r>
              <a:rPr sz="1600" dirty="0">
                <a:solidFill>
                  <a:srgbClr val="0909C6"/>
                </a:solidFill>
                <a:latin typeface="幼圆" panose="02010509060101010101" charset="-122"/>
                <a:cs typeface="幼圆" panose="02010509060101010101" charset="-122"/>
              </a:rPr>
              <a:t>（</a:t>
            </a:r>
            <a:r>
              <a:rPr sz="1600" spc="-5" dirty="0">
                <a:solidFill>
                  <a:srgbClr val="0909C6"/>
                </a:solidFill>
                <a:latin typeface="幼圆" panose="02010509060101010101" charset="-122"/>
                <a:cs typeface="幼圆" panose="02010509060101010101" charset="-122"/>
              </a:rPr>
              <a:t>如</a:t>
            </a:r>
            <a:r>
              <a:rPr sz="1600" spc="-10" dirty="0">
                <a:solidFill>
                  <a:srgbClr val="0909C6"/>
                </a:solidFill>
                <a:latin typeface="幼圆" panose="02010509060101010101" charset="-122"/>
                <a:cs typeface="幼圆" panose="02010509060101010101" charset="-122"/>
              </a:rPr>
              <a:t>兼</a:t>
            </a:r>
            <a:r>
              <a:rPr sz="1600" dirty="0">
                <a:solidFill>
                  <a:srgbClr val="0909C6"/>
                </a:solidFill>
                <a:latin typeface="幼圆" panose="02010509060101010101" charset="-122"/>
                <a:cs typeface="幼圆" panose="02010509060101010101" charset="-122"/>
              </a:rPr>
              <a:t>并</a:t>
            </a:r>
            <a:r>
              <a:rPr sz="1600" spc="-5" dirty="0">
                <a:solidFill>
                  <a:srgbClr val="0909C6"/>
                </a:solidFill>
                <a:latin typeface="幼圆" panose="02010509060101010101" charset="-122"/>
                <a:cs typeface="幼圆" panose="02010509060101010101" charset="-122"/>
              </a:rPr>
              <a:t>、</a:t>
            </a:r>
            <a:r>
              <a:rPr sz="1600" spc="-10" dirty="0">
                <a:solidFill>
                  <a:srgbClr val="0909C6"/>
                </a:solidFill>
                <a:latin typeface="幼圆" panose="02010509060101010101" charset="-122"/>
                <a:cs typeface="幼圆" panose="02010509060101010101" charset="-122"/>
              </a:rPr>
              <a:t>收</a:t>
            </a:r>
            <a:r>
              <a:rPr sz="1600" dirty="0">
                <a:solidFill>
                  <a:srgbClr val="0909C6"/>
                </a:solidFill>
                <a:latin typeface="幼圆" panose="02010509060101010101" charset="-122"/>
                <a:cs typeface="幼圆" panose="02010509060101010101" charset="-122"/>
              </a:rPr>
              <a:t>购</a:t>
            </a:r>
            <a:r>
              <a:rPr sz="1600" spc="-5" dirty="0">
                <a:solidFill>
                  <a:srgbClr val="0909C6"/>
                </a:solidFill>
                <a:latin typeface="幼圆" panose="02010509060101010101" charset="-122"/>
                <a:cs typeface="幼圆" panose="02010509060101010101" charset="-122"/>
              </a:rPr>
              <a:t>或</a:t>
            </a:r>
            <a:r>
              <a:rPr sz="1600" spc="-10" dirty="0">
                <a:solidFill>
                  <a:srgbClr val="0909C6"/>
                </a:solidFill>
                <a:latin typeface="幼圆" panose="02010509060101010101" charset="-122"/>
                <a:cs typeface="幼圆" panose="02010509060101010101" charset="-122"/>
              </a:rPr>
              <a:t>剥</a:t>
            </a:r>
            <a:r>
              <a:rPr sz="1600" dirty="0">
                <a:solidFill>
                  <a:srgbClr val="0909C6"/>
                </a:solidFill>
                <a:latin typeface="幼圆" panose="02010509060101010101" charset="-122"/>
                <a:cs typeface="幼圆" panose="02010509060101010101" charset="-122"/>
              </a:rPr>
              <a:t>离</a:t>
            </a:r>
            <a:r>
              <a:rPr sz="1600" spc="-5" dirty="0">
                <a:solidFill>
                  <a:srgbClr val="0909C6"/>
                </a:solidFill>
                <a:latin typeface="幼圆" panose="02010509060101010101" charset="-122"/>
                <a:cs typeface="幼圆" panose="02010509060101010101" charset="-122"/>
              </a:rPr>
              <a:t>），或</a:t>
            </a:r>
            <a:endParaRPr sz="1600">
              <a:latin typeface="幼圆" panose="02010509060101010101" charset="-122"/>
              <a:cs typeface="幼圆" panose="02010509060101010101" charset="-122"/>
            </a:endParaRPr>
          </a:p>
          <a:p>
            <a:pPr marL="1027430" indent="-215900">
              <a:lnSpc>
                <a:spcPct val="100000"/>
              </a:lnSpc>
              <a:spcBef>
                <a:spcPts val="385"/>
              </a:spcBef>
              <a:buFont typeface="Calibri" panose="020F0502020204030204"/>
              <a:buAutoNum type="alphaLcParenR"/>
              <a:tabLst>
                <a:tab pos="1028065" algn="l"/>
              </a:tabLst>
            </a:pPr>
            <a:r>
              <a:rPr sz="1600" spc="5" dirty="0">
                <a:solidFill>
                  <a:srgbClr val="0909C6"/>
                </a:solidFill>
                <a:latin typeface="幼圆" panose="02010509060101010101" charset="-122"/>
                <a:cs typeface="幼圆" panose="02010509060101010101" charset="-122"/>
              </a:rPr>
              <a:t>计算方法</a:t>
            </a:r>
            <a:r>
              <a:rPr sz="1600" spc="-5" dirty="0">
                <a:solidFill>
                  <a:srgbClr val="0909C6"/>
                </a:solidFill>
                <a:latin typeface="幼圆" panose="02010509060101010101" charset="-122"/>
                <a:cs typeface="幼圆" panose="02010509060101010101" charset="-122"/>
              </a:rPr>
              <a:t>学</a:t>
            </a:r>
            <a:r>
              <a:rPr sz="1600" spc="5" dirty="0">
                <a:solidFill>
                  <a:srgbClr val="0909C6"/>
                </a:solidFill>
                <a:latin typeface="幼圆" panose="02010509060101010101" charset="-122"/>
                <a:cs typeface="幼圆" panose="02010509060101010101" charset="-122"/>
              </a:rPr>
              <a:t>或</a:t>
            </a:r>
            <a:r>
              <a:rPr sz="1600" spc="-5" dirty="0">
                <a:solidFill>
                  <a:srgbClr val="0909C6"/>
                </a:solidFill>
                <a:latin typeface="幼圆" panose="02010509060101010101" charset="-122"/>
                <a:cs typeface="幼圆" panose="02010509060101010101" charset="-122"/>
              </a:rPr>
              <a:t>排放</a:t>
            </a:r>
            <a:r>
              <a:rPr sz="1600" spc="5" dirty="0">
                <a:solidFill>
                  <a:srgbClr val="0909C6"/>
                </a:solidFill>
                <a:latin typeface="幼圆" panose="02010509060101010101" charset="-122"/>
                <a:cs typeface="幼圆" panose="02010509060101010101" charset="-122"/>
              </a:rPr>
              <a:t>因</a:t>
            </a:r>
            <a:r>
              <a:rPr sz="1600" spc="-5" dirty="0">
                <a:solidFill>
                  <a:srgbClr val="0909C6"/>
                </a:solidFill>
                <a:latin typeface="幼圆" panose="02010509060101010101" charset="-122"/>
                <a:cs typeface="幼圆" panose="02010509060101010101" charset="-122"/>
              </a:rPr>
              <a:t>子的</a:t>
            </a:r>
            <a:r>
              <a:rPr sz="1600" spc="5" dirty="0">
                <a:solidFill>
                  <a:srgbClr val="0909C6"/>
                </a:solidFill>
                <a:latin typeface="幼圆" panose="02010509060101010101" charset="-122"/>
                <a:cs typeface="幼圆" panose="02010509060101010101" charset="-122"/>
              </a:rPr>
              <a:t>变</a:t>
            </a:r>
            <a:r>
              <a:rPr sz="1600" spc="-5" dirty="0">
                <a:solidFill>
                  <a:srgbClr val="0909C6"/>
                </a:solidFill>
                <a:latin typeface="幼圆" panose="02010509060101010101" charset="-122"/>
                <a:cs typeface="幼圆" panose="02010509060101010101" charset="-122"/>
              </a:rPr>
              <a:t>化，或</a:t>
            </a:r>
            <a:endParaRPr sz="1600">
              <a:latin typeface="幼圆" panose="02010509060101010101" charset="-122"/>
              <a:cs typeface="幼圆" panose="02010509060101010101" charset="-122"/>
            </a:endParaRPr>
          </a:p>
          <a:p>
            <a:pPr marL="1005840" indent="-194310">
              <a:lnSpc>
                <a:spcPct val="100000"/>
              </a:lnSpc>
              <a:spcBef>
                <a:spcPts val="385"/>
              </a:spcBef>
              <a:buFont typeface="Calibri" panose="020F0502020204030204"/>
              <a:buAutoNum type="alphaLcParenR"/>
              <a:tabLst>
                <a:tab pos="1006475" algn="l"/>
              </a:tabLst>
            </a:pPr>
            <a:r>
              <a:rPr sz="1600" spc="5" dirty="0">
                <a:solidFill>
                  <a:srgbClr val="0909C6"/>
                </a:solidFill>
                <a:latin typeface="幼圆" panose="02010509060101010101" charset="-122"/>
                <a:cs typeface="幼圆" panose="02010509060101010101" charset="-122"/>
              </a:rPr>
              <a:t>发现重大的</a:t>
            </a:r>
            <a:r>
              <a:rPr sz="1600" spc="-5" dirty="0">
                <a:solidFill>
                  <a:srgbClr val="0909C6"/>
                </a:solidFill>
                <a:latin typeface="幼圆" panose="02010509060101010101" charset="-122"/>
                <a:cs typeface="幼圆" panose="02010509060101010101" charset="-122"/>
              </a:rPr>
              <a:t>一个</a:t>
            </a:r>
            <a:r>
              <a:rPr sz="1600" spc="5" dirty="0">
                <a:solidFill>
                  <a:srgbClr val="0909C6"/>
                </a:solidFill>
                <a:latin typeface="幼圆" panose="02010509060101010101" charset="-122"/>
                <a:cs typeface="幼圆" panose="02010509060101010101" charset="-122"/>
              </a:rPr>
              <a:t>或</a:t>
            </a:r>
            <a:r>
              <a:rPr sz="1600" spc="-5" dirty="0">
                <a:solidFill>
                  <a:srgbClr val="0909C6"/>
                </a:solidFill>
                <a:latin typeface="幼圆" panose="02010509060101010101" charset="-122"/>
                <a:cs typeface="幼圆" panose="02010509060101010101" charset="-122"/>
              </a:rPr>
              <a:t>若干</a:t>
            </a:r>
            <a:r>
              <a:rPr sz="1600" spc="5" dirty="0">
                <a:solidFill>
                  <a:srgbClr val="0909C6"/>
                </a:solidFill>
                <a:latin typeface="幼圆" panose="02010509060101010101" charset="-122"/>
                <a:cs typeface="幼圆" panose="02010509060101010101" charset="-122"/>
              </a:rPr>
              <a:t>个</a:t>
            </a:r>
            <a:r>
              <a:rPr sz="1600" spc="-5" dirty="0">
                <a:solidFill>
                  <a:srgbClr val="0909C6"/>
                </a:solidFill>
                <a:latin typeface="幼圆" panose="02010509060101010101" charset="-122"/>
                <a:cs typeface="幼圆" panose="02010509060101010101" charset="-122"/>
              </a:rPr>
              <a:t>累积</a:t>
            </a:r>
            <a:r>
              <a:rPr sz="1600" spc="5" dirty="0">
                <a:solidFill>
                  <a:srgbClr val="0909C6"/>
                </a:solidFill>
                <a:latin typeface="幼圆" panose="02010509060101010101" charset="-122"/>
                <a:cs typeface="幼圆" panose="02010509060101010101" charset="-122"/>
              </a:rPr>
              <a:t>的</a:t>
            </a:r>
            <a:r>
              <a:rPr sz="1600" spc="-5" dirty="0">
                <a:solidFill>
                  <a:srgbClr val="0909C6"/>
                </a:solidFill>
                <a:latin typeface="幼圆" panose="02010509060101010101" charset="-122"/>
                <a:cs typeface="幼圆" panose="02010509060101010101" charset="-122"/>
              </a:rPr>
              <a:t>错误。</a:t>
            </a:r>
            <a:endParaRPr sz="1600">
              <a:latin typeface="幼圆" panose="02010509060101010101" charset="-122"/>
              <a:cs typeface="幼圆" panose="02010509060101010101" charset="-122"/>
            </a:endParaRPr>
          </a:p>
          <a:p>
            <a:pPr>
              <a:lnSpc>
                <a:spcPct val="100000"/>
              </a:lnSpc>
            </a:pPr>
            <a:endParaRPr sz="1700">
              <a:latin typeface="Times New Roman" panose="02020603050405020304"/>
              <a:cs typeface="Times New Roman" panose="02020603050405020304"/>
            </a:endParaRPr>
          </a:p>
          <a:p>
            <a:pPr>
              <a:lnSpc>
                <a:spcPct val="100000"/>
              </a:lnSpc>
              <a:spcBef>
                <a:spcPts val="50"/>
              </a:spcBef>
            </a:pPr>
            <a:endParaRPr sz="1300">
              <a:latin typeface="Times New Roman" panose="02020603050405020304"/>
              <a:cs typeface="Times New Roman" panose="02020603050405020304"/>
            </a:endParaRPr>
          </a:p>
          <a:p>
            <a:pPr marL="12700">
              <a:lnSpc>
                <a:spcPts val="2325"/>
              </a:lnSpc>
            </a:pPr>
            <a:r>
              <a:rPr sz="2000" b="1" dirty="0">
                <a:latin typeface="幼圆" panose="02010509060101010101" charset="-122"/>
                <a:cs typeface="幼圆" panose="02010509060101010101" charset="-122"/>
              </a:rPr>
              <a:t>当设施生</a:t>
            </a:r>
            <a:r>
              <a:rPr sz="2000" b="1" spc="-5" dirty="0">
                <a:latin typeface="幼圆" panose="02010509060101010101" charset="-122"/>
                <a:cs typeface="幼圆" panose="02010509060101010101" charset="-122"/>
              </a:rPr>
              <a:t>产层次</a:t>
            </a:r>
            <a:r>
              <a:rPr sz="2000" b="1" spc="5" dirty="0">
                <a:latin typeface="幼圆" panose="02010509060101010101" charset="-122"/>
                <a:cs typeface="幼圆" panose="02010509060101010101" charset="-122"/>
              </a:rPr>
              <a:t>上</a:t>
            </a:r>
            <a:r>
              <a:rPr sz="2000" b="1" dirty="0">
                <a:latin typeface="幼圆" panose="02010509060101010101" charset="-122"/>
                <a:cs typeface="幼圆" panose="02010509060101010101" charset="-122"/>
              </a:rPr>
              <a:t>（例</a:t>
            </a:r>
            <a:r>
              <a:rPr sz="2000" b="1" spc="-5" dirty="0">
                <a:latin typeface="幼圆" panose="02010509060101010101" charset="-122"/>
                <a:cs typeface="幼圆" panose="02010509060101010101" charset="-122"/>
              </a:rPr>
              <a:t>如设施</a:t>
            </a:r>
            <a:r>
              <a:rPr sz="2000" b="1" spc="5" dirty="0">
                <a:latin typeface="幼圆" panose="02010509060101010101" charset="-122"/>
                <a:cs typeface="幼圆" panose="02010509060101010101" charset="-122"/>
              </a:rPr>
              <a:t>的</a:t>
            </a:r>
            <a:r>
              <a:rPr sz="2000" b="1" dirty="0">
                <a:latin typeface="幼圆" panose="02010509060101010101" charset="-122"/>
                <a:cs typeface="幼圆" panose="02010509060101010101" charset="-122"/>
              </a:rPr>
              <a:t>启动</a:t>
            </a:r>
            <a:r>
              <a:rPr sz="2000" b="1" spc="-5" dirty="0">
                <a:latin typeface="幼圆" panose="02010509060101010101" charset="-122"/>
                <a:cs typeface="幼圆" panose="02010509060101010101" charset="-122"/>
              </a:rPr>
              <a:t>和关闭</a:t>
            </a:r>
            <a:r>
              <a:rPr sz="2000" b="1" spc="5" dirty="0">
                <a:latin typeface="幼圆" panose="02010509060101010101" charset="-122"/>
                <a:cs typeface="幼圆" panose="02010509060101010101" charset="-122"/>
              </a:rPr>
              <a:t>）</a:t>
            </a:r>
            <a:r>
              <a:rPr sz="2000" b="1" dirty="0">
                <a:latin typeface="幼圆" panose="02010509060101010101" charset="-122"/>
                <a:cs typeface="幼圆" panose="02010509060101010101" charset="-122"/>
              </a:rPr>
              <a:t>发生</a:t>
            </a:r>
            <a:r>
              <a:rPr sz="2000" b="1" spc="-5" dirty="0">
                <a:latin typeface="幼圆" panose="02010509060101010101" charset="-122"/>
                <a:cs typeface="幼圆" panose="02010509060101010101" charset="-122"/>
              </a:rPr>
              <a:t>变化时</a:t>
            </a:r>
            <a:r>
              <a:rPr sz="2000" b="1" spc="5" dirty="0">
                <a:latin typeface="幼圆" panose="02010509060101010101" charset="-122"/>
                <a:cs typeface="幼圆" panose="02010509060101010101" charset="-122"/>
              </a:rPr>
              <a:t>，</a:t>
            </a:r>
            <a:r>
              <a:rPr sz="2000" b="1" dirty="0">
                <a:latin typeface="幼圆" panose="02010509060101010101" charset="-122"/>
                <a:cs typeface="幼圆" panose="02010509060101010101" charset="-122"/>
              </a:rPr>
              <a:t>不应</a:t>
            </a:r>
            <a:r>
              <a:rPr sz="2000" b="1" spc="-5" dirty="0">
                <a:latin typeface="幼圆" panose="02010509060101010101" charset="-122"/>
                <a:cs typeface="幼圆" panose="02010509060101010101" charset="-122"/>
              </a:rPr>
              <a:t>对基</a:t>
            </a:r>
            <a:endParaRPr sz="2000">
              <a:latin typeface="幼圆" panose="02010509060101010101" charset="-122"/>
              <a:cs typeface="幼圆" panose="02010509060101010101" charset="-122"/>
            </a:endParaRPr>
          </a:p>
          <a:p>
            <a:pPr marL="12700">
              <a:lnSpc>
                <a:spcPts val="2325"/>
              </a:lnSpc>
            </a:pPr>
            <a:r>
              <a:rPr sz="2000" b="1" spc="15" dirty="0">
                <a:latin typeface="幼圆" panose="02010509060101010101" charset="-122"/>
                <a:cs typeface="幼圆" panose="02010509060101010101" charset="-122"/>
              </a:rPr>
              <a:t>准年</a:t>
            </a:r>
            <a:r>
              <a:rPr sz="2000" b="1" spc="5" dirty="0">
                <a:latin typeface="幼圆" panose="02010509060101010101" charset="-122"/>
                <a:cs typeface="幼圆" panose="02010509060101010101" charset="-122"/>
              </a:rPr>
              <a:t>的</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清单进行</a:t>
            </a:r>
            <a:r>
              <a:rPr sz="2000" b="1" spc="-5" dirty="0">
                <a:latin typeface="幼圆" panose="02010509060101010101" charset="-122"/>
                <a:cs typeface="幼圆" panose="02010509060101010101" charset="-122"/>
              </a:rPr>
              <a:t>重</a:t>
            </a:r>
            <a:r>
              <a:rPr sz="2000" b="1" spc="5" dirty="0">
                <a:latin typeface="幼圆" panose="02010509060101010101" charset="-122"/>
                <a:cs typeface="幼圆" panose="02010509060101010101" charset="-122"/>
              </a:rPr>
              <a:t>新计算</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当出</a:t>
            </a:r>
            <a:r>
              <a:rPr sz="2000" b="1" spc="-5" dirty="0">
                <a:latin typeface="幼圆" panose="02010509060101010101" charset="-122"/>
                <a:cs typeface="幼圆" panose="02010509060101010101" charset="-122"/>
              </a:rPr>
              <a:t>现</a:t>
            </a:r>
            <a:r>
              <a:rPr sz="2000" b="1" spc="5" dirty="0">
                <a:latin typeface="幼圆" panose="02010509060101010101" charset="-122"/>
                <a:cs typeface="幼圆" panose="02010509060101010101" charset="-122"/>
              </a:rPr>
              <a:t>下列</a:t>
            </a:r>
            <a:r>
              <a:rPr sz="2000" b="1" spc="-5" dirty="0">
                <a:latin typeface="幼圆" panose="02010509060101010101" charset="-122"/>
                <a:cs typeface="幼圆" panose="02010509060101010101" charset="-122"/>
              </a:rPr>
              <a:t>情</a:t>
            </a:r>
            <a:r>
              <a:rPr sz="2000" b="1" spc="5" dirty="0">
                <a:latin typeface="幼圆" panose="02010509060101010101" charset="-122"/>
                <a:cs typeface="幼圆" panose="02010509060101010101" charset="-122"/>
              </a:rPr>
              <a:t>况时</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12700">
              <a:lnSpc>
                <a:spcPct val="100000"/>
              </a:lnSpc>
              <a:spcBef>
                <a:spcPts val="480"/>
              </a:spcBef>
            </a:pPr>
            <a:r>
              <a:rPr sz="2000" b="1" spc="15" dirty="0">
                <a:latin typeface="幼圆" panose="02010509060101010101" charset="-122"/>
                <a:cs typeface="幼圆" panose="02010509060101010101" charset="-122"/>
              </a:rPr>
              <a:t>组织</a:t>
            </a:r>
            <a:r>
              <a:rPr sz="2000" b="1" spc="5" dirty="0">
                <a:latin typeface="幼圆" panose="02010509060101010101" charset="-122"/>
                <a:cs typeface="幼圆" panose="02010509060101010101" charset="-122"/>
              </a:rPr>
              <a:t>应在后</a:t>
            </a:r>
            <a:r>
              <a:rPr sz="2000" b="1" spc="-5" dirty="0">
                <a:latin typeface="幼圆" panose="02010509060101010101" charset="-122"/>
                <a:cs typeface="幼圆" panose="02010509060101010101" charset="-122"/>
              </a:rPr>
              <a:t>续</a:t>
            </a:r>
            <a:r>
              <a:rPr sz="2000" b="1" spc="15" dirty="0">
                <a:latin typeface="幼圆" panose="02010509060101010101" charset="-122"/>
                <a:cs typeface="幼圆" panose="02010509060101010101" charset="-122"/>
              </a:rPr>
              <a:t>的</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清单中将</a:t>
            </a:r>
            <a:r>
              <a:rPr sz="2000" b="1" spc="-5" dirty="0">
                <a:latin typeface="幼圆" panose="02010509060101010101" charset="-122"/>
                <a:cs typeface="幼圆" panose="02010509060101010101" charset="-122"/>
              </a:rPr>
              <a:t>基</a:t>
            </a:r>
            <a:r>
              <a:rPr sz="2000" b="1" spc="5" dirty="0">
                <a:latin typeface="幼圆" panose="02010509060101010101" charset="-122"/>
                <a:cs typeface="幼圆" panose="02010509060101010101" charset="-122"/>
              </a:rPr>
              <a:t>准年</a:t>
            </a:r>
            <a:r>
              <a:rPr sz="2000" b="1" spc="-5" dirty="0">
                <a:latin typeface="幼圆" panose="02010509060101010101" charset="-122"/>
                <a:cs typeface="幼圆" panose="02010509060101010101" charset="-122"/>
              </a:rPr>
              <a:t>的</a:t>
            </a:r>
            <a:r>
              <a:rPr sz="2000" b="1" spc="5" dirty="0">
                <a:latin typeface="幼圆" panose="02010509060101010101" charset="-122"/>
                <a:cs typeface="幼圆" panose="02010509060101010101" charset="-122"/>
              </a:rPr>
              <a:t>重新</a:t>
            </a:r>
            <a:r>
              <a:rPr sz="2000" b="1" spc="-5" dirty="0">
                <a:latin typeface="幼圆" panose="02010509060101010101" charset="-122"/>
                <a:cs typeface="幼圆" panose="02010509060101010101" charset="-122"/>
              </a:rPr>
              <a:t>计</a:t>
            </a:r>
            <a:r>
              <a:rPr sz="2000" b="1" spc="5" dirty="0">
                <a:latin typeface="幼圆" panose="02010509060101010101" charset="-122"/>
                <a:cs typeface="幼圆" panose="02010509060101010101" charset="-122"/>
              </a:rPr>
              <a:t>算形成</a:t>
            </a:r>
            <a:r>
              <a:rPr sz="2000" b="1" spc="-5" dirty="0">
                <a:latin typeface="幼圆" panose="02010509060101010101" charset="-122"/>
                <a:cs typeface="幼圆" panose="02010509060101010101" charset="-122"/>
              </a:rPr>
              <a:t>文</a:t>
            </a:r>
            <a:r>
              <a:rPr sz="2000" b="1" spc="5" dirty="0">
                <a:latin typeface="幼圆" panose="02010509060101010101" charset="-122"/>
                <a:cs typeface="幼圆" panose="02010509060101010101" charset="-122"/>
              </a:rPr>
              <a:t>件</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809872" y="914526"/>
            <a:ext cx="4510405" cy="505460"/>
          </a:xfrm>
          <a:prstGeom prst="rect">
            <a:avLst/>
          </a:prstGeom>
        </p:spPr>
        <p:txBody>
          <a:bodyPr vert="horz" wrap="square" lIns="0" tIns="13335" rIns="0" bIns="0" rtlCol="0">
            <a:spAutoFit/>
          </a:bodyPr>
          <a:lstStyle/>
          <a:p>
            <a:pPr marL="12700">
              <a:lnSpc>
                <a:spcPct val="100000"/>
              </a:lnSpc>
              <a:spcBef>
                <a:spcPts val="105"/>
              </a:spcBef>
            </a:pPr>
            <a:r>
              <a:rPr spc="-5" dirty="0"/>
              <a:t>因收</a:t>
            </a:r>
            <a:r>
              <a:rPr spc="-10" dirty="0"/>
              <a:t>购</a:t>
            </a:r>
            <a:r>
              <a:rPr spc="-5" dirty="0"/>
              <a:t>而重</a:t>
            </a:r>
            <a:r>
              <a:rPr spc="-10" dirty="0"/>
              <a:t>新</a:t>
            </a:r>
            <a:r>
              <a:rPr spc="-5" dirty="0"/>
              <a:t>计算</a:t>
            </a:r>
            <a:r>
              <a:rPr spc="-10" dirty="0"/>
              <a:t>基</a:t>
            </a:r>
            <a:r>
              <a:rPr spc="-5" dirty="0"/>
              <a:t>准</a:t>
            </a:r>
            <a:r>
              <a:rPr spc="-10" dirty="0"/>
              <a:t>年</a:t>
            </a:r>
            <a:endParaRPr spc="-10" dirty="0"/>
          </a:p>
        </p:txBody>
      </p:sp>
      <p:sp>
        <p:nvSpPr>
          <p:cNvPr id="3" name="object 3"/>
          <p:cNvSpPr/>
          <p:nvPr/>
        </p:nvSpPr>
        <p:spPr>
          <a:xfrm>
            <a:off x="2634996" y="2071116"/>
            <a:ext cx="7075932" cy="3715512"/>
          </a:xfrm>
          <a:prstGeom prst="rect">
            <a:avLst/>
          </a:prstGeom>
          <a:blipFill>
            <a:blip r:embed="rId2" cstate="print"/>
            <a:stretch>
              <a:fillRect/>
            </a:stretch>
          </a:blipFill>
        </p:spPr>
        <p:txBody>
          <a:bodyPr wrap="square" lIns="0" tIns="0" rIns="0" bIns="0" rtlCol="0"/>
          <a:lstStyl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971927" y="990726"/>
            <a:ext cx="6141720" cy="505460"/>
          </a:xfrm>
          <a:prstGeom prst="rect">
            <a:avLst/>
          </a:prstGeom>
        </p:spPr>
        <p:txBody>
          <a:bodyPr vert="horz" wrap="square" lIns="0" tIns="13335" rIns="0" bIns="0" rtlCol="0">
            <a:spAutoFit/>
          </a:bodyPr>
          <a:lstStyle/>
          <a:p>
            <a:pPr marL="12700">
              <a:lnSpc>
                <a:spcPct val="100000"/>
              </a:lnSpc>
              <a:spcBef>
                <a:spcPts val="105"/>
              </a:spcBef>
            </a:pPr>
            <a:r>
              <a:rPr spc="-5" dirty="0"/>
              <a:t>收购</a:t>
            </a:r>
            <a:r>
              <a:rPr spc="-10" dirty="0"/>
              <a:t>在</a:t>
            </a:r>
            <a:r>
              <a:rPr spc="-5" dirty="0"/>
              <a:t>基准</a:t>
            </a:r>
            <a:r>
              <a:rPr spc="-10" dirty="0"/>
              <a:t>年</a:t>
            </a:r>
            <a:r>
              <a:rPr spc="-5" dirty="0"/>
              <a:t>设定</a:t>
            </a:r>
            <a:r>
              <a:rPr spc="-10" dirty="0"/>
              <a:t>之</a:t>
            </a:r>
            <a:r>
              <a:rPr spc="-5" dirty="0"/>
              <a:t>后存</a:t>
            </a:r>
            <a:r>
              <a:rPr spc="-10" dirty="0"/>
              <a:t>在</a:t>
            </a:r>
            <a:r>
              <a:rPr spc="-5" dirty="0"/>
              <a:t>的设</a:t>
            </a:r>
            <a:r>
              <a:rPr spc="-10" dirty="0"/>
              <a:t>施</a:t>
            </a:r>
            <a:endParaRPr spc="-10" dirty="0"/>
          </a:p>
        </p:txBody>
      </p:sp>
      <p:sp>
        <p:nvSpPr>
          <p:cNvPr id="3" name="object 3"/>
          <p:cNvSpPr/>
          <p:nvPr/>
        </p:nvSpPr>
        <p:spPr>
          <a:xfrm>
            <a:off x="2606039" y="2071116"/>
            <a:ext cx="7095744" cy="3762755"/>
          </a:xfrm>
          <a:prstGeom prst="rect">
            <a:avLst/>
          </a:prstGeom>
          <a:blipFill>
            <a:blip r:embed="rId2" cstate="print"/>
            <a:stretch>
              <a:fillRect/>
            </a:stretch>
          </a:blipFill>
        </p:spPr>
        <p:txBody>
          <a:bodyPr wrap="square" lIns="0" tIns="0" rIns="0" bIns="0" rtlCol="0"/>
          <a:lstStyle/>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428999" y="791971"/>
            <a:ext cx="5326380" cy="505460"/>
          </a:xfrm>
          <a:prstGeom prst="rect">
            <a:avLst/>
          </a:prstGeom>
        </p:spPr>
        <p:txBody>
          <a:bodyPr vert="horz" wrap="square" lIns="0" tIns="13335" rIns="0" bIns="0" rtlCol="0">
            <a:spAutoFit/>
          </a:bodyPr>
          <a:lstStyle/>
          <a:p>
            <a:pPr marL="12700">
              <a:lnSpc>
                <a:spcPct val="100000"/>
              </a:lnSpc>
              <a:spcBef>
                <a:spcPts val="105"/>
              </a:spcBef>
            </a:pPr>
            <a:r>
              <a:rPr spc="-5" dirty="0"/>
              <a:t>因资</a:t>
            </a:r>
            <a:r>
              <a:rPr spc="-10" dirty="0"/>
              <a:t>产</a:t>
            </a:r>
            <a:r>
              <a:rPr dirty="0"/>
              <a:t>剥</a:t>
            </a:r>
            <a:r>
              <a:rPr spc="-5" dirty="0"/>
              <a:t>离</a:t>
            </a:r>
            <a:r>
              <a:rPr spc="-10" dirty="0"/>
              <a:t>而</a:t>
            </a:r>
            <a:r>
              <a:rPr dirty="0"/>
              <a:t>重</a:t>
            </a:r>
            <a:r>
              <a:rPr spc="-5" dirty="0"/>
              <a:t>新</a:t>
            </a:r>
            <a:r>
              <a:rPr spc="-10" dirty="0"/>
              <a:t>计</a:t>
            </a:r>
            <a:r>
              <a:rPr dirty="0"/>
              <a:t>算</a:t>
            </a:r>
            <a:r>
              <a:rPr spc="-5" dirty="0"/>
              <a:t>基</a:t>
            </a:r>
            <a:r>
              <a:rPr spc="-10" dirty="0"/>
              <a:t>准年</a:t>
            </a:r>
            <a:endParaRPr spc="-10" dirty="0"/>
          </a:p>
        </p:txBody>
      </p:sp>
      <p:sp>
        <p:nvSpPr>
          <p:cNvPr id="3" name="object 3"/>
          <p:cNvSpPr/>
          <p:nvPr/>
        </p:nvSpPr>
        <p:spPr>
          <a:xfrm>
            <a:off x="2634996" y="1629155"/>
            <a:ext cx="7095743" cy="3742944"/>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2574442" y="5704433"/>
            <a:ext cx="7112000" cy="553085"/>
          </a:xfrm>
          <a:prstGeom prst="rect">
            <a:avLst/>
          </a:prstGeom>
        </p:spPr>
        <p:txBody>
          <a:bodyPr vert="horz" wrap="square" lIns="0" tIns="36194" rIns="0" bIns="0" rtlCol="0">
            <a:spAutoFit/>
          </a:bodyPr>
          <a:lstStyle/>
          <a:p>
            <a:pPr marL="12700" marR="5080">
              <a:lnSpc>
                <a:spcPts val="2020"/>
              </a:lnSpc>
              <a:spcBef>
                <a:spcPts val="285"/>
              </a:spcBef>
            </a:pPr>
            <a:r>
              <a:rPr sz="1800" dirty="0">
                <a:solidFill>
                  <a:srgbClr val="FF0000"/>
                </a:solidFill>
                <a:latin typeface="宋体" panose="02010600030101010101" pitchFamily="2" charset="-122"/>
                <a:cs typeface="宋体" panose="02010600030101010101" pitchFamily="2" charset="-122"/>
              </a:rPr>
              <a:t>如果无法在发生结构性变化的当年进行重新计算（例如由于缺乏被收购 公司的数据），可以再第二年进行重新计算</a:t>
            </a:r>
            <a:endParaRPr sz="1800">
              <a:latin typeface="宋体" panose="02010600030101010101" pitchFamily="2" charset="-122"/>
              <a:cs typeface="宋体" panose="02010600030101010101" pitchFamily="2" charset="-122"/>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124327" y="1524126"/>
            <a:ext cx="6141720" cy="505460"/>
          </a:xfrm>
          <a:prstGeom prst="rect">
            <a:avLst/>
          </a:prstGeom>
        </p:spPr>
        <p:txBody>
          <a:bodyPr vert="horz" wrap="square" lIns="0" tIns="13335" rIns="0" bIns="0" rtlCol="0">
            <a:spAutoFit/>
          </a:bodyPr>
          <a:lstStyle/>
          <a:p>
            <a:pPr marL="12700">
              <a:lnSpc>
                <a:spcPct val="100000"/>
              </a:lnSpc>
              <a:spcBef>
                <a:spcPts val="105"/>
              </a:spcBef>
            </a:pPr>
            <a:r>
              <a:rPr spc="-5" dirty="0"/>
              <a:t>不因</a:t>
            </a:r>
            <a:r>
              <a:rPr spc="-10" dirty="0"/>
              <a:t>有</a:t>
            </a:r>
            <a:r>
              <a:rPr spc="-5" dirty="0"/>
              <a:t>机增</a:t>
            </a:r>
            <a:r>
              <a:rPr spc="-10" dirty="0"/>
              <a:t>长</a:t>
            </a:r>
            <a:r>
              <a:rPr spc="-5" dirty="0"/>
              <a:t>或缩</a:t>
            </a:r>
            <a:r>
              <a:rPr spc="-10" dirty="0"/>
              <a:t>减</a:t>
            </a:r>
            <a:r>
              <a:rPr spc="-5" dirty="0"/>
              <a:t>重计</a:t>
            </a:r>
            <a:r>
              <a:rPr spc="-10" dirty="0"/>
              <a:t>算</a:t>
            </a:r>
            <a:r>
              <a:rPr spc="-5" dirty="0"/>
              <a:t>基准</a:t>
            </a:r>
            <a:r>
              <a:rPr spc="-10" dirty="0"/>
              <a:t>年</a:t>
            </a:r>
            <a:endParaRPr spc="-10" dirty="0"/>
          </a:p>
        </p:txBody>
      </p:sp>
      <p:sp>
        <p:nvSpPr>
          <p:cNvPr id="3" name="object 3"/>
          <p:cNvSpPr/>
          <p:nvPr/>
        </p:nvSpPr>
        <p:spPr>
          <a:xfrm>
            <a:off x="2172970" y="26654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630169" y="3035807"/>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630169" y="3639311"/>
            <a:ext cx="152400" cy="160020"/>
          </a:xfrm>
          <a:prstGeom prst="rect">
            <a:avLst/>
          </a:prstGeom>
          <a:blipFill>
            <a:blip r:embed="rId3" cstate="print"/>
            <a:stretch>
              <a:fillRect/>
            </a:stretch>
          </a:blipFill>
        </p:spPr>
        <p:txBody>
          <a:bodyPr wrap="square" lIns="0" tIns="0" rIns="0" bIns="0" rtlCol="0"/>
          <a:lstStyle/>
          <a:p/>
        </p:txBody>
      </p:sp>
      <p:sp>
        <p:nvSpPr>
          <p:cNvPr id="6" name="object 6"/>
          <p:cNvSpPr txBox="1">
            <a:spLocks noGrp="1"/>
          </p:cNvSpPr>
          <p:nvPr>
            <p:ph type="body" idx="1"/>
          </p:nvPr>
        </p:nvSpPr>
        <p:spPr>
          <a:xfrm>
            <a:off x="2375865" y="2511043"/>
            <a:ext cx="7640929" cy="1623695"/>
          </a:xfrm>
          <a:prstGeom prst="rect">
            <a:avLst/>
          </a:prstGeom>
        </p:spPr>
        <p:txBody>
          <a:bodyPr vert="horz" wrap="square" lIns="0" tIns="95250" rIns="0" bIns="0" rtlCol="0">
            <a:spAutoFit/>
          </a:bodyPr>
          <a:lstStyle/>
          <a:p>
            <a:pPr marL="139700">
              <a:lnSpc>
                <a:spcPct val="100000"/>
              </a:lnSpc>
              <a:spcBef>
                <a:spcPts val="750"/>
              </a:spcBef>
            </a:pPr>
            <a:r>
              <a:rPr spc="5" dirty="0"/>
              <a:t>对于有机</a:t>
            </a:r>
            <a:r>
              <a:rPr spc="-5" dirty="0"/>
              <a:t>的成</a:t>
            </a:r>
            <a:r>
              <a:rPr spc="5" dirty="0"/>
              <a:t>长或衰退</a:t>
            </a:r>
            <a:r>
              <a:rPr spc="-5" dirty="0"/>
              <a:t>不需</a:t>
            </a:r>
            <a:r>
              <a:rPr spc="5" dirty="0"/>
              <a:t>重新计算</a:t>
            </a:r>
            <a:r>
              <a:rPr spc="-5" dirty="0"/>
              <a:t>基准</a:t>
            </a:r>
            <a:r>
              <a:rPr spc="5" dirty="0"/>
              <a:t>年排放量</a:t>
            </a:r>
            <a:r>
              <a:rPr spc="-5" dirty="0"/>
              <a:t>。</a:t>
            </a:r>
            <a:endParaRPr spc="-5" dirty="0"/>
          </a:p>
          <a:p>
            <a:pPr marL="540385" marR="5080">
              <a:lnSpc>
                <a:spcPts val="2020"/>
              </a:lnSpc>
              <a:spcBef>
                <a:spcPts val="770"/>
              </a:spcBef>
            </a:pPr>
            <a:r>
              <a:rPr sz="1800" b="0" dirty="0">
                <a:latin typeface="幼圆" panose="02010509060101010101" charset="-122"/>
                <a:cs typeface="幼圆" panose="02010509060101010101" charset="-122"/>
              </a:rPr>
              <a:t>如产量的增加或减少，产品组合的变化，以及公司持有或控制的运营单 元的关闭和投产。</a:t>
            </a:r>
            <a:endParaRPr sz="1800">
              <a:latin typeface="幼圆" panose="02010509060101010101" charset="-122"/>
              <a:cs typeface="幼圆" panose="02010509060101010101" charset="-122"/>
            </a:endParaRPr>
          </a:p>
          <a:p>
            <a:pPr marL="540385">
              <a:lnSpc>
                <a:spcPts val="2090"/>
              </a:lnSpc>
              <a:spcBef>
                <a:spcPts val="530"/>
              </a:spcBef>
            </a:pPr>
            <a:r>
              <a:rPr sz="1800" b="0" dirty="0">
                <a:latin typeface="幼圆" panose="02010509060101010101" charset="-122"/>
                <a:cs typeface="幼圆" panose="02010509060101010101" charset="-122"/>
              </a:rPr>
              <a:t>这样处理的理由是有机增长或缩减导致排放大气中温室气体数量发生变</a:t>
            </a:r>
            <a:endParaRPr sz="1800">
              <a:latin typeface="幼圆" panose="02010509060101010101" charset="-122"/>
              <a:cs typeface="幼圆" panose="02010509060101010101" charset="-122"/>
            </a:endParaRPr>
          </a:p>
          <a:p>
            <a:pPr marL="540385">
              <a:lnSpc>
                <a:spcPts val="2090"/>
              </a:lnSpc>
            </a:pPr>
            <a:r>
              <a:rPr sz="1800" b="0" spc="-5" dirty="0">
                <a:latin typeface="幼圆" panose="02010509060101010101" charset="-122"/>
                <a:cs typeface="幼圆" panose="02010509060101010101" charset="-122"/>
              </a:rPr>
              <a:t>化，因此应当算作公司长期排放量的增量或减量。</a:t>
            </a:r>
            <a:endParaRPr sz="1800">
              <a:latin typeface="幼圆" panose="02010509060101010101" charset="-122"/>
              <a:cs typeface="幼圆" panose="02010509060101010101" charset="-122"/>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821685" y="1219326"/>
            <a:ext cx="6548755" cy="505460"/>
          </a:xfrm>
          <a:prstGeom prst="rect">
            <a:avLst/>
          </a:prstGeom>
        </p:spPr>
        <p:txBody>
          <a:bodyPr vert="horz" wrap="square" lIns="0" tIns="13335" rIns="0" bIns="0" rtlCol="0">
            <a:spAutoFit/>
          </a:bodyPr>
          <a:lstStyle/>
          <a:p>
            <a:pPr marL="12700">
              <a:lnSpc>
                <a:spcPct val="100000"/>
              </a:lnSpc>
              <a:spcBef>
                <a:spcPts val="105"/>
              </a:spcBef>
            </a:pPr>
            <a:r>
              <a:rPr spc="-5" dirty="0"/>
              <a:t>结合</a:t>
            </a:r>
            <a:r>
              <a:rPr spc="-10" dirty="0"/>
              <a:t>重</a:t>
            </a:r>
            <a:r>
              <a:rPr spc="-5" dirty="0"/>
              <a:t>要限</a:t>
            </a:r>
            <a:r>
              <a:rPr spc="-10" dirty="0"/>
              <a:t>度</a:t>
            </a:r>
            <a:r>
              <a:rPr spc="-5" dirty="0"/>
              <a:t>进行</a:t>
            </a:r>
            <a:r>
              <a:rPr spc="-10" dirty="0"/>
              <a:t>基</a:t>
            </a:r>
            <a:r>
              <a:rPr spc="-5" dirty="0"/>
              <a:t>准年</a:t>
            </a:r>
            <a:r>
              <a:rPr spc="-10" dirty="0"/>
              <a:t>清</a:t>
            </a:r>
            <a:r>
              <a:rPr spc="-5" dirty="0"/>
              <a:t>单重</a:t>
            </a:r>
            <a:r>
              <a:rPr spc="-10" dirty="0"/>
              <a:t>计算</a:t>
            </a:r>
            <a:endParaRPr spc="-10" dirty="0"/>
          </a:p>
        </p:txBody>
      </p:sp>
      <p:sp>
        <p:nvSpPr>
          <p:cNvPr id="3" name="object 3"/>
          <p:cNvSpPr/>
          <p:nvPr/>
        </p:nvSpPr>
        <p:spPr>
          <a:xfrm>
            <a:off x="2074545" y="23606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31744" y="2731007"/>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074545" y="3715511"/>
            <a:ext cx="178308" cy="178308"/>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2074545" y="5300471"/>
            <a:ext cx="178308" cy="178307"/>
          </a:xfrm>
          <a:prstGeom prst="rect">
            <a:avLst/>
          </a:prstGeom>
          <a:blipFill>
            <a:blip r:embed="rId2" cstate="print"/>
            <a:stretch>
              <a:fillRect/>
            </a:stretch>
          </a:blipFill>
        </p:spPr>
        <p:txBody>
          <a:bodyPr wrap="square" lIns="0" tIns="0" rIns="0" bIns="0" rtlCol="0"/>
          <a:lstStyle/>
          <a:p/>
        </p:txBody>
      </p:sp>
      <p:sp>
        <p:nvSpPr>
          <p:cNvPr id="7" name="object 7"/>
          <p:cNvSpPr txBox="1"/>
          <p:nvPr/>
        </p:nvSpPr>
        <p:spPr>
          <a:xfrm>
            <a:off x="2405049" y="2186902"/>
            <a:ext cx="7940675" cy="3669665"/>
          </a:xfrm>
          <a:prstGeom prst="rect">
            <a:avLst/>
          </a:prstGeom>
        </p:spPr>
        <p:txBody>
          <a:bodyPr vert="horz" wrap="square" lIns="0" tIns="95250" rIns="0" bIns="0" rtlCol="0">
            <a:spAutoFit/>
          </a:bodyPr>
          <a:lstStyle/>
          <a:p>
            <a:pPr marL="12700">
              <a:lnSpc>
                <a:spcPct val="100000"/>
              </a:lnSpc>
              <a:spcBef>
                <a:spcPts val="750"/>
              </a:spcBef>
            </a:pPr>
            <a:r>
              <a:rPr sz="2000" b="1" spc="5" dirty="0">
                <a:latin typeface="幼圆" panose="02010509060101010101" charset="-122"/>
                <a:cs typeface="幼圆" panose="02010509060101010101" charset="-122"/>
              </a:rPr>
              <a:t>重要限度</a:t>
            </a:r>
            <a:endParaRPr sz="2000">
              <a:latin typeface="幼圆" panose="02010509060101010101" charset="-122"/>
              <a:cs typeface="幼圆" panose="02010509060101010101" charset="-122"/>
            </a:endParaRPr>
          </a:p>
          <a:p>
            <a:pPr marL="413385" marR="203835">
              <a:lnSpc>
                <a:spcPts val="2020"/>
              </a:lnSpc>
              <a:spcBef>
                <a:spcPts val="770"/>
              </a:spcBef>
            </a:pPr>
            <a:r>
              <a:rPr sz="1800" dirty="0">
                <a:latin typeface="幼圆" panose="02010509060101010101" charset="-122"/>
                <a:cs typeface="幼圆" panose="02010509060101010101" charset="-122"/>
              </a:rPr>
              <a:t>用于界定重要结构变化的定性或定量标准，即用来界定数据、盘查边界、 方法或其他相关因素的重要变动的定性或定量标准。</a:t>
            </a:r>
            <a:endParaRPr sz="1800">
              <a:latin typeface="幼圆" panose="02010509060101010101" charset="-122"/>
              <a:cs typeface="幼圆" panose="02010509060101010101" charset="-122"/>
            </a:endParaRPr>
          </a:p>
          <a:p>
            <a:pPr>
              <a:lnSpc>
                <a:spcPct val="100000"/>
              </a:lnSpc>
            </a:pPr>
            <a:endParaRPr sz="1800">
              <a:latin typeface="Times New Roman" panose="02020603050405020304"/>
              <a:cs typeface="Times New Roman" panose="02020603050405020304"/>
            </a:endParaRPr>
          </a:p>
          <a:p>
            <a:pPr marL="12700" marR="5080">
              <a:lnSpc>
                <a:spcPct val="98000"/>
              </a:lnSpc>
              <a:spcBef>
                <a:spcPts val="1430"/>
              </a:spcBef>
            </a:pPr>
            <a:r>
              <a:rPr sz="2000" b="1" spc="5" dirty="0">
                <a:latin typeface="幼圆" panose="02010509060101010101" charset="-122"/>
                <a:cs typeface="幼圆" panose="02010509060101010101" charset="-122"/>
              </a:rPr>
              <a:t>组织应制</a:t>
            </a:r>
            <a:r>
              <a:rPr sz="2000" b="1" spc="-5" dirty="0">
                <a:latin typeface="幼圆" panose="02010509060101010101" charset="-122"/>
                <a:cs typeface="幼圆" panose="02010509060101010101" charset="-122"/>
              </a:rPr>
              <a:t>定基</a:t>
            </a:r>
            <a:r>
              <a:rPr sz="2000" b="1" spc="5" dirty="0">
                <a:latin typeface="幼圆" panose="02010509060101010101" charset="-122"/>
                <a:cs typeface="幼圆" panose="02010509060101010101" charset="-122"/>
              </a:rPr>
              <a:t>准年排放</a:t>
            </a:r>
            <a:r>
              <a:rPr sz="2000" b="1" spc="-5" dirty="0">
                <a:latin typeface="幼圆" panose="02010509060101010101" charset="-122"/>
                <a:cs typeface="幼圆" panose="02010509060101010101" charset="-122"/>
              </a:rPr>
              <a:t>量计</a:t>
            </a:r>
            <a:r>
              <a:rPr sz="2000" b="1" spc="5" dirty="0">
                <a:latin typeface="幼圆" panose="02010509060101010101" charset="-122"/>
                <a:cs typeface="幼圆" panose="02010509060101010101" charset="-122"/>
              </a:rPr>
              <a:t>算政策，</a:t>
            </a:r>
            <a:r>
              <a:rPr sz="2000" b="1" spc="-5" dirty="0">
                <a:latin typeface="幼圆" panose="02010509060101010101" charset="-122"/>
                <a:cs typeface="幼圆" panose="02010509060101010101" charset="-122"/>
              </a:rPr>
              <a:t>明确</a:t>
            </a:r>
            <a:r>
              <a:rPr sz="2000" b="1" spc="5" dirty="0">
                <a:latin typeface="幼圆" panose="02010509060101010101" charset="-122"/>
                <a:cs typeface="幼圆" panose="02010509060101010101" charset="-122"/>
              </a:rPr>
              <a:t>规定计算</a:t>
            </a:r>
            <a:r>
              <a:rPr sz="2000" b="1" spc="-5" dirty="0">
                <a:latin typeface="幼圆" panose="02010509060101010101" charset="-122"/>
                <a:cs typeface="幼圆" panose="02010509060101010101" charset="-122"/>
              </a:rPr>
              <a:t>的依</a:t>
            </a:r>
            <a:r>
              <a:rPr sz="2000" b="1" spc="5" dirty="0">
                <a:latin typeface="幼圆" panose="02010509060101010101" charset="-122"/>
                <a:cs typeface="幼圆" panose="02010509060101010101" charset="-122"/>
              </a:rPr>
              <a:t>据和相关</a:t>
            </a:r>
            <a:r>
              <a:rPr sz="2000" b="1" spc="-5" dirty="0">
                <a:latin typeface="幼圆" panose="02010509060101010101" charset="-122"/>
                <a:cs typeface="幼圆" panose="02010509060101010101" charset="-122"/>
              </a:rPr>
              <a:t>因素。 </a:t>
            </a:r>
            <a:r>
              <a:rPr sz="2000" b="1" spc="5" dirty="0">
                <a:latin typeface="幼圆" panose="02010509060101010101" charset="-122"/>
                <a:cs typeface="幼圆" panose="02010509060101010101" charset="-122"/>
              </a:rPr>
              <a:t>如果可行</a:t>
            </a:r>
            <a:r>
              <a:rPr sz="2000" b="1" spc="-5" dirty="0">
                <a:latin typeface="幼圆" panose="02010509060101010101" charset="-122"/>
                <a:cs typeface="幼圆" panose="02010509060101010101" charset="-122"/>
              </a:rPr>
              <a:t>，这</a:t>
            </a:r>
            <a:r>
              <a:rPr sz="2000" b="1" spc="5" dirty="0">
                <a:latin typeface="幼圆" panose="02010509060101010101" charset="-122"/>
                <a:cs typeface="幼圆" panose="02010509060101010101" charset="-122"/>
              </a:rPr>
              <a:t>项政策应</a:t>
            </a:r>
            <a:r>
              <a:rPr sz="2000" b="1" spc="-5" dirty="0">
                <a:latin typeface="幼圆" panose="02010509060101010101" charset="-122"/>
                <a:cs typeface="幼圆" panose="02010509060101010101" charset="-122"/>
              </a:rPr>
              <a:t>带指</a:t>
            </a:r>
            <a:r>
              <a:rPr sz="2000" b="1" spc="5" dirty="0">
                <a:latin typeface="幼圆" panose="02010509060101010101" charset="-122"/>
                <a:cs typeface="幼圆" panose="02010509060101010101" charset="-122"/>
              </a:rPr>
              <a:t>出确定重</a:t>
            </a:r>
            <a:r>
              <a:rPr sz="2000" b="1" spc="-5" dirty="0">
                <a:latin typeface="幼圆" panose="02010509060101010101" charset="-122"/>
                <a:cs typeface="幼圆" panose="02010509060101010101" charset="-122"/>
              </a:rPr>
              <a:t>新计</a:t>
            </a:r>
            <a:r>
              <a:rPr sz="2000" b="1" spc="5" dirty="0">
                <a:latin typeface="幼圆" panose="02010509060101010101" charset="-122"/>
                <a:cs typeface="幼圆" panose="02010509060101010101" charset="-122"/>
              </a:rPr>
              <a:t>算历史排</a:t>
            </a:r>
            <a:r>
              <a:rPr sz="2000" b="1" spc="-5" dirty="0">
                <a:latin typeface="幼圆" panose="02010509060101010101" charset="-122"/>
                <a:cs typeface="幼圆" panose="02010509060101010101" charset="-122"/>
              </a:rPr>
              <a:t>放量</a:t>
            </a:r>
            <a:r>
              <a:rPr sz="2000" b="1" spc="5" dirty="0">
                <a:latin typeface="幼圆" panose="02010509060101010101" charset="-122"/>
                <a:cs typeface="幼圆" panose="02010509060101010101" charset="-122"/>
              </a:rPr>
              <a:t>所采用</a:t>
            </a:r>
            <a:r>
              <a:rPr sz="2000" b="1" spc="50" dirty="0">
                <a:latin typeface="幼圆" panose="02010509060101010101" charset="-122"/>
                <a:cs typeface="幼圆" panose="02010509060101010101" charset="-122"/>
              </a:rPr>
              <a:t>的</a:t>
            </a:r>
            <a:r>
              <a:rPr sz="2000" b="1" spc="-5" dirty="0">
                <a:solidFill>
                  <a:srgbClr val="FF0000"/>
                </a:solidFill>
                <a:latin typeface="幼圆" panose="02010509060101010101" charset="-122"/>
                <a:cs typeface="幼圆" panose="02010509060101010101" charset="-122"/>
              </a:rPr>
              <a:t>“重 </a:t>
            </a:r>
            <a:r>
              <a:rPr sz="2000" b="1" spc="5" dirty="0">
                <a:solidFill>
                  <a:srgbClr val="FF0000"/>
                </a:solidFill>
                <a:latin typeface="幼圆" panose="02010509060101010101" charset="-122"/>
                <a:cs typeface="幼圆" panose="02010509060101010101" charset="-122"/>
              </a:rPr>
              <a:t>要限度</a:t>
            </a:r>
            <a:r>
              <a:rPr sz="2000" b="1" dirty="0">
                <a:solidFill>
                  <a:srgbClr val="FF0000"/>
                </a:solidFill>
                <a:latin typeface="幼圆" panose="02010509060101010101" charset="-122"/>
                <a:cs typeface="幼圆" panose="02010509060101010101" charset="-122"/>
              </a:rPr>
              <a:t>”，</a:t>
            </a:r>
            <a:r>
              <a:rPr sz="2000" b="1" spc="-5" dirty="0">
                <a:solidFill>
                  <a:srgbClr val="FF0000"/>
                </a:solidFill>
                <a:latin typeface="幼圆" panose="02010509060101010101" charset="-122"/>
                <a:cs typeface="幼圆" panose="02010509060101010101" charset="-122"/>
              </a:rPr>
              <a:t>其</a:t>
            </a:r>
            <a:r>
              <a:rPr sz="2000" b="1" spc="5" dirty="0">
                <a:solidFill>
                  <a:srgbClr val="FF0000"/>
                </a:solidFill>
                <a:latin typeface="幼圆" panose="02010509060101010101" charset="-122"/>
                <a:cs typeface="幼圆" panose="02010509060101010101" charset="-122"/>
              </a:rPr>
              <a:t>用来界定</a:t>
            </a:r>
            <a:r>
              <a:rPr sz="2000" b="1" spc="-5" dirty="0">
                <a:solidFill>
                  <a:srgbClr val="FF0000"/>
                </a:solidFill>
                <a:latin typeface="幼圆" panose="02010509060101010101" charset="-122"/>
                <a:cs typeface="幼圆" panose="02010509060101010101" charset="-122"/>
              </a:rPr>
              <a:t>数据</a:t>
            </a:r>
            <a:r>
              <a:rPr sz="2000" b="1" spc="5" dirty="0">
                <a:solidFill>
                  <a:srgbClr val="FF0000"/>
                </a:solidFill>
                <a:latin typeface="幼圆" panose="02010509060101010101" charset="-122"/>
                <a:cs typeface="幼圆" panose="02010509060101010101" charset="-122"/>
              </a:rPr>
              <a:t>、盘查边</a:t>
            </a:r>
            <a:r>
              <a:rPr sz="2000" b="1" spc="-5" dirty="0">
                <a:solidFill>
                  <a:srgbClr val="FF0000"/>
                </a:solidFill>
                <a:latin typeface="幼圆" panose="02010509060101010101" charset="-122"/>
                <a:cs typeface="幼圆" panose="02010509060101010101" charset="-122"/>
              </a:rPr>
              <a:t>界、</a:t>
            </a:r>
            <a:r>
              <a:rPr sz="2000" b="1" spc="5" dirty="0">
                <a:solidFill>
                  <a:srgbClr val="FF0000"/>
                </a:solidFill>
                <a:latin typeface="幼圆" panose="02010509060101010101" charset="-122"/>
                <a:cs typeface="幼圆" panose="02010509060101010101" charset="-122"/>
              </a:rPr>
              <a:t>方法或其</a:t>
            </a:r>
            <a:r>
              <a:rPr sz="2000" b="1" spc="-5" dirty="0">
                <a:solidFill>
                  <a:srgbClr val="FF0000"/>
                </a:solidFill>
                <a:latin typeface="幼圆" panose="02010509060101010101" charset="-122"/>
                <a:cs typeface="幼圆" panose="02010509060101010101" charset="-122"/>
              </a:rPr>
              <a:t>他相</a:t>
            </a:r>
            <a:r>
              <a:rPr sz="2000" b="1" spc="5" dirty="0">
                <a:solidFill>
                  <a:srgbClr val="FF0000"/>
                </a:solidFill>
                <a:latin typeface="幼圆" panose="02010509060101010101" charset="-122"/>
                <a:cs typeface="幼圆" panose="02010509060101010101" charset="-122"/>
              </a:rPr>
              <a:t>关因素的</a:t>
            </a:r>
            <a:r>
              <a:rPr sz="2000" b="1" spc="-5" dirty="0">
                <a:solidFill>
                  <a:srgbClr val="FF0000"/>
                </a:solidFill>
                <a:latin typeface="幼圆" panose="02010509060101010101" charset="-122"/>
                <a:cs typeface="幼圆" panose="02010509060101010101" charset="-122"/>
              </a:rPr>
              <a:t>重要 </a:t>
            </a:r>
            <a:r>
              <a:rPr sz="2000" b="1" spc="5" dirty="0">
                <a:solidFill>
                  <a:srgbClr val="FF0000"/>
                </a:solidFill>
                <a:latin typeface="幼圆" panose="02010509060101010101" charset="-122"/>
                <a:cs typeface="幼圆" panose="02010509060101010101" charset="-122"/>
              </a:rPr>
              <a:t>变动的定</a:t>
            </a:r>
            <a:r>
              <a:rPr sz="2000" b="1" spc="-5" dirty="0">
                <a:solidFill>
                  <a:srgbClr val="FF0000"/>
                </a:solidFill>
                <a:latin typeface="幼圆" panose="02010509060101010101" charset="-122"/>
                <a:cs typeface="幼圆" panose="02010509060101010101" charset="-122"/>
              </a:rPr>
              <a:t>性或</a:t>
            </a:r>
            <a:r>
              <a:rPr sz="2000" b="1" spc="5" dirty="0">
                <a:solidFill>
                  <a:srgbClr val="FF0000"/>
                </a:solidFill>
                <a:latin typeface="幼圆" panose="02010509060101010101" charset="-122"/>
                <a:cs typeface="幼圆" panose="02010509060101010101" charset="-122"/>
              </a:rPr>
              <a:t>定量标准</a:t>
            </a:r>
            <a:r>
              <a:rPr sz="2000" b="1" spc="10" dirty="0">
                <a:solidFill>
                  <a:srgbClr val="FF0000"/>
                </a:solidFill>
                <a:latin typeface="幼圆" panose="02010509060101010101" charset="-122"/>
                <a:cs typeface="幼圆" panose="02010509060101010101" charset="-122"/>
              </a:rPr>
              <a:t>。</a:t>
            </a:r>
            <a:r>
              <a:rPr sz="2000" b="1" spc="-5" dirty="0">
                <a:solidFill>
                  <a:srgbClr val="006FC0"/>
                </a:solidFill>
                <a:latin typeface="幼圆" panose="02010509060101010101" charset="-122"/>
                <a:cs typeface="幼圆" panose="02010509060101010101" charset="-122"/>
              </a:rPr>
              <a:t>例</a:t>
            </a:r>
            <a:r>
              <a:rPr sz="2000" b="1" spc="5" dirty="0">
                <a:solidFill>
                  <a:srgbClr val="006FC0"/>
                </a:solidFill>
                <a:latin typeface="幼圆" panose="02010509060101010101" charset="-122"/>
                <a:cs typeface="幼圆" panose="02010509060101010101" charset="-122"/>
              </a:rPr>
              <a:t>如加利福</a:t>
            </a:r>
            <a:r>
              <a:rPr sz="2000" b="1" spc="-5" dirty="0">
                <a:solidFill>
                  <a:srgbClr val="006FC0"/>
                </a:solidFill>
                <a:latin typeface="幼圆" panose="02010509060101010101" charset="-122"/>
                <a:cs typeface="幼圆" panose="02010509060101010101" charset="-122"/>
              </a:rPr>
              <a:t>尼亚</a:t>
            </a:r>
            <a:r>
              <a:rPr sz="2000" b="1" spc="5" dirty="0">
                <a:solidFill>
                  <a:srgbClr val="006FC0"/>
                </a:solidFill>
                <a:latin typeface="幼圆" panose="02010509060101010101" charset="-122"/>
                <a:cs typeface="幼圆" panose="02010509060101010101" charset="-122"/>
              </a:rPr>
              <a:t>气候行动</a:t>
            </a:r>
            <a:r>
              <a:rPr sz="2000" b="1" spc="-5" dirty="0">
                <a:solidFill>
                  <a:srgbClr val="006FC0"/>
                </a:solidFill>
                <a:latin typeface="幼圆" panose="02010509060101010101" charset="-122"/>
                <a:cs typeface="幼圆" panose="02010509060101010101" charset="-122"/>
              </a:rPr>
              <a:t>登记</a:t>
            </a:r>
            <a:r>
              <a:rPr sz="2000" b="1" spc="5" dirty="0">
                <a:solidFill>
                  <a:srgbClr val="006FC0"/>
                </a:solidFill>
                <a:latin typeface="幼圆" panose="02010509060101010101" charset="-122"/>
                <a:cs typeface="幼圆" panose="02010509060101010101" charset="-122"/>
              </a:rPr>
              <a:t>处的重要</a:t>
            </a:r>
            <a:r>
              <a:rPr sz="2000" b="1" spc="-5" dirty="0">
                <a:solidFill>
                  <a:srgbClr val="006FC0"/>
                </a:solidFill>
                <a:latin typeface="幼圆" panose="02010509060101010101" charset="-122"/>
                <a:cs typeface="幼圆" panose="02010509060101010101" charset="-122"/>
              </a:rPr>
              <a:t>限度 </a:t>
            </a:r>
            <a:r>
              <a:rPr sz="2000" b="1" spc="15" dirty="0">
                <a:solidFill>
                  <a:srgbClr val="006FC0"/>
                </a:solidFill>
                <a:latin typeface="幼圆" panose="02010509060101010101" charset="-122"/>
                <a:cs typeface="幼圆" panose="02010509060101010101" charset="-122"/>
              </a:rPr>
              <a:t>为基</a:t>
            </a:r>
            <a:r>
              <a:rPr sz="2000" b="1" spc="5" dirty="0">
                <a:solidFill>
                  <a:srgbClr val="006FC0"/>
                </a:solidFill>
                <a:latin typeface="幼圆" panose="02010509060101010101" charset="-122"/>
                <a:cs typeface="幼圆" panose="02010509060101010101" charset="-122"/>
              </a:rPr>
              <a:t>准年排</a:t>
            </a:r>
            <a:r>
              <a:rPr sz="2000" b="1" spc="-5" dirty="0">
                <a:solidFill>
                  <a:srgbClr val="006FC0"/>
                </a:solidFill>
                <a:latin typeface="幼圆" panose="02010509060101010101" charset="-122"/>
                <a:cs typeface="幼圆" panose="02010509060101010101" charset="-122"/>
              </a:rPr>
              <a:t>放</a:t>
            </a:r>
            <a:r>
              <a:rPr sz="2000" b="1" spc="5" dirty="0">
                <a:solidFill>
                  <a:srgbClr val="006FC0"/>
                </a:solidFill>
                <a:latin typeface="幼圆" panose="02010509060101010101" charset="-122"/>
                <a:cs typeface="幼圆" panose="02010509060101010101" charset="-122"/>
              </a:rPr>
              <a:t>量</a:t>
            </a:r>
            <a:r>
              <a:rPr sz="2000" b="1" spc="20" dirty="0">
                <a:solidFill>
                  <a:srgbClr val="006FC0"/>
                </a:solidFill>
                <a:latin typeface="幼圆" panose="02010509060101010101" charset="-122"/>
                <a:cs typeface="幼圆" panose="02010509060101010101" charset="-122"/>
              </a:rPr>
              <a:t>的</a:t>
            </a:r>
            <a:r>
              <a:rPr sz="2000" b="1" spc="-5" dirty="0">
                <a:solidFill>
                  <a:srgbClr val="006FC0"/>
                </a:solidFill>
                <a:latin typeface="Calibri" panose="020F0502020204030204"/>
                <a:cs typeface="Calibri" panose="020F0502020204030204"/>
              </a:rPr>
              <a:t>10%</a:t>
            </a:r>
            <a:r>
              <a:rPr sz="2000" b="1" spc="-5" dirty="0">
                <a:solidFill>
                  <a:srgbClr val="006FC0"/>
                </a:solidFill>
                <a:latin typeface="幼圆" panose="02010509060101010101" charset="-122"/>
                <a:cs typeface="幼圆" panose="02010509060101010101" charset="-122"/>
              </a:rPr>
              <a:t>，</a:t>
            </a:r>
            <a:r>
              <a:rPr sz="2000" b="1" spc="5" dirty="0">
                <a:solidFill>
                  <a:srgbClr val="006FC0"/>
                </a:solidFill>
                <a:latin typeface="幼圆" panose="02010509060101010101" charset="-122"/>
                <a:cs typeface="幼圆" panose="02010509060101010101" charset="-122"/>
              </a:rPr>
              <a:t>气</a:t>
            </a:r>
            <a:r>
              <a:rPr sz="2000" b="1" spc="-5" dirty="0">
                <a:solidFill>
                  <a:srgbClr val="006FC0"/>
                </a:solidFill>
                <a:latin typeface="幼圆" panose="02010509060101010101" charset="-122"/>
                <a:cs typeface="幼圆" panose="02010509060101010101" charset="-122"/>
              </a:rPr>
              <a:t>候</a:t>
            </a:r>
            <a:r>
              <a:rPr sz="2000" b="1" spc="5" dirty="0">
                <a:solidFill>
                  <a:srgbClr val="006FC0"/>
                </a:solidFill>
                <a:latin typeface="幼圆" panose="02010509060101010101" charset="-122"/>
                <a:cs typeface="幼圆" panose="02010509060101010101" charset="-122"/>
              </a:rPr>
              <a:t>注册</a:t>
            </a:r>
            <a:r>
              <a:rPr sz="2000" b="1" spc="15" dirty="0">
                <a:solidFill>
                  <a:srgbClr val="006FC0"/>
                </a:solidFill>
                <a:latin typeface="幼圆" panose="02010509060101010101" charset="-122"/>
                <a:cs typeface="幼圆" panose="02010509060101010101" charset="-122"/>
              </a:rPr>
              <a:t>为</a:t>
            </a:r>
            <a:r>
              <a:rPr sz="2000" b="1" spc="-5" dirty="0">
                <a:solidFill>
                  <a:srgbClr val="006FC0"/>
                </a:solidFill>
                <a:latin typeface="Calibri" panose="020F0502020204030204"/>
                <a:cs typeface="Calibri" panose="020F0502020204030204"/>
              </a:rPr>
              <a:t>5%</a:t>
            </a:r>
            <a:r>
              <a:rPr sz="2000" b="1" spc="-5" dirty="0">
                <a:solidFill>
                  <a:srgbClr val="006FC0"/>
                </a:solidFill>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12700" marR="259080">
              <a:lnSpc>
                <a:spcPts val="2240"/>
              </a:lnSpc>
              <a:spcBef>
                <a:spcPts val="845"/>
              </a:spcBef>
            </a:pPr>
            <a:r>
              <a:rPr sz="2000" b="1" spc="5" dirty="0">
                <a:latin typeface="幼圆" panose="02010509060101010101" charset="-122"/>
                <a:cs typeface="幼圆" panose="02010509060101010101" charset="-122"/>
              </a:rPr>
              <a:t>公司确定</a:t>
            </a:r>
            <a:r>
              <a:rPr sz="2000" b="1" spc="-5" dirty="0">
                <a:latin typeface="幼圆" panose="02010509060101010101" charset="-122"/>
                <a:cs typeface="幼圆" panose="02010509060101010101" charset="-122"/>
              </a:rPr>
              <a:t>如何</a:t>
            </a:r>
            <a:r>
              <a:rPr sz="2000" b="1" spc="5" dirty="0">
                <a:latin typeface="幼圆" panose="02010509060101010101" charset="-122"/>
                <a:cs typeface="幼圆" panose="02010509060101010101" charset="-122"/>
              </a:rPr>
              <a:t>重新计算</a:t>
            </a:r>
            <a:r>
              <a:rPr sz="2000" b="1" spc="-5" dirty="0">
                <a:latin typeface="幼圆" panose="02010509060101010101" charset="-122"/>
                <a:cs typeface="幼圆" panose="02010509060101010101" charset="-122"/>
              </a:rPr>
              <a:t>基准</a:t>
            </a:r>
            <a:r>
              <a:rPr sz="2000" b="1" spc="5" dirty="0">
                <a:latin typeface="幼圆" panose="02010509060101010101" charset="-122"/>
                <a:cs typeface="幼圆" panose="02010509060101010101" charset="-122"/>
              </a:rPr>
              <a:t>年排放量</a:t>
            </a:r>
            <a:r>
              <a:rPr sz="2000" b="1" spc="-5" dirty="0">
                <a:latin typeface="幼圆" panose="02010509060101010101" charset="-122"/>
                <a:cs typeface="幼圆" panose="02010509060101010101" charset="-122"/>
              </a:rPr>
              <a:t>的政</a:t>
            </a:r>
            <a:r>
              <a:rPr sz="2000" b="1" spc="5" dirty="0">
                <a:latin typeface="幼圆" panose="02010509060101010101" charset="-122"/>
                <a:cs typeface="幼圆" panose="02010509060101010101" charset="-122"/>
              </a:rPr>
              <a:t>策后，应</a:t>
            </a:r>
            <a:r>
              <a:rPr sz="2000" b="1" spc="-5" dirty="0">
                <a:latin typeface="幼圆" panose="02010509060101010101" charset="-122"/>
                <a:cs typeface="幼圆" panose="02010509060101010101" charset="-122"/>
              </a:rPr>
              <a:t>当一</a:t>
            </a:r>
            <a:r>
              <a:rPr sz="2000" b="1" spc="5" dirty="0">
                <a:latin typeface="幼圆" panose="02010509060101010101" charset="-122"/>
                <a:cs typeface="幼圆" panose="02010509060101010101" charset="-122"/>
              </a:rPr>
              <a:t>致地执行</a:t>
            </a:r>
            <a:r>
              <a:rPr sz="2000" b="1" spc="-5" dirty="0">
                <a:latin typeface="幼圆" panose="02010509060101010101" charset="-122"/>
                <a:cs typeface="幼圆" panose="02010509060101010101" charset="-122"/>
              </a:rPr>
              <a:t>这项 </a:t>
            </a:r>
            <a:r>
              <a:rPr sz="2000" b="1" spc="5" dirty="0">
                <a:latin typeface="幼圆" panose="02010509060101010101" charset="-122"/>
                <a:cs typeface="幼圆" panose="02010509060101010101" charset="-122"/>
              </a:rPr>
              <a:t>政策。</a:t>
            </a:r>
            <a:endParaRPr sz="2000">
              <a:latin typeface="幼圆" panose="02010509060101010101" charset="-122"/>
              <a:cs typeface="幼圆" panose="02010509060101010101" charset="-122"/>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5638926" y="914526"/>
            <a:ext cx="842644" cy="505460"/>
          </a:xfrm>
          <a:prstGeom prst="rect">
            <a:avLst/>
          </a:prstGeom>
        </p:spPr>
        <p:txBody>
          <a:bodyPr vert="horz" wrap="square" lIns="0" tIns="13335" rIns="0" bIns="0" rtlCol="0">
            <a:spAutoFit/>
          </a:bodyPr>
          <a:lstStyle/>
          <a:p>
            <a:pPr marL="12700">
              <a:lnSpc>
                <a:spcPct val="100000"/>
              </a:lnSpc>
              <a:spcBef>
                <a:spcPts val="105"/>
              </a:spcBef>
            </a:pPr>
            <a:r>
              <a:rPr dirty="0"/>
              <a:t>示例</a:t>
            </a:r>
            <a:endParaRPr dirty="0"/>
          </a:p>
        </p:txBody>
      </p:sp>
      <p:sp>
        <p:nvSpPr>
          <p:cNvPr id="3" name="object 3"/>
          <p:cNvSpPr/>
          <p:nvPr/>
        </p:nvSpPr>
        <p:spPr>
          <a:xfrm>
            <a:off x="2035175" y="20558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2365679" y="1964563"/>
            <a:ext cx="7705090" cy="3398520"/>
          </a:xfrm>
          <a:prstGeom prst="rect">
            <a:avLst/>
          </a:prstGeom>
        </p:spPr>
        <p:txBody>
          <a:bodyPr vert="horz" wrap="square" lIns="0" tIns="13335" rIns="0" bIns="0" rtlCol="0">
            <a:spAutoFit/>
          </a:bodyPr>
          <a:lstStyle/>
          <a:p>
            <a:pPr marL="12700" marR="5080">
              <a:lnSpc>
                <a:spcPct val="100000"/>
              </a:lnSpc>
              <a:spcBef>
                <a:spcPts val="105"/>
              </a:spcBef>
            </a:pPr>
            <a:r>
              <a:rPr sz="2000" b="1" spc="15" dirty="0">
                <a:latin typeface="幼圆" panose="02010509060101010101" charset="-122"/>
                <a:cs typeface="幼圆" panose="02010509060101010101" charset="-122"/>
              </a:rPr>
              <a:t>某企</a:t>
            </a:r>
            <a:r>
              <a:rPr sz="2000" b="1" spc="5" dirty="0">
                <a:latin typeface="幼圆" panose="02010509060101010101" charset="-122"/>
                <a:cs typeface="幼圆" panose="02010509060101010101" charset="-122"/>
              </a:rPr>
              <a:t>业第一</a:t>
            </a:r>
            <a:r>
              <a:rPr sz="2000" b="1" spc="-5" dirty="0">
                <a:latin typeface="幼圆" panose="02010509060101010101" charset="-122"/>
                <a:cs typeface="幼圆" panose="02010509060101010101" charset="-122"/>
              </a:rPr>
              <a:t>次</a:t>
            </a:r>
            <a:r>
              <a:rPr sz="2000" b="1" spc="5" dirty="0">
                <a:latin typeface="幼圆" panose="02010509060101010101" charset="-122"/>
                <a:cs typeface="幼圆" panose="02010509060101010101" charset="-122"/>
              </a:rPr>
              <a:t>制作</a:t>
            </a:r>
            <a:r>
              <a:rPr sz="2000" b="1" spc="-5" dirty="0">
                <a:latin typeface="幼圆" panose="02010509060101010101" charset="-122"/>
                <a:cs typeface="幼圆" panose="02010509060101010101" charset="-122"/>
              </a:rPr>
              <a:t>排</a:t>
            </a:r>
            <a:r>
              <a:rPr sz="2000" b="1" spc="5" dirty="0">
                <a:latin typeface="幼圆" panose="02010509060101010101" charset="-122"/>
                <a:cs typeface="幼圆" panose="02010509060101010101" charset="-122"/>
              </a:rPr>
              <a:t>放清单</a:t>
            </a:r>
            <a:r>
              <a:rPr sz="2000" b="1" spc="-5" dirty="0">
                <a:latin typeface="幼圆" panose="02010509060101010101" charset="-122"/>
                <a:cs typeface="幼圆" panose="02010509060101010101" charset="-122"/>
              </a:rPr>
              <a:t>使</a:t>
            </a:r>
            <a:r>
              <a:rPr sz="2000" b="1" spc="5" dirty="0">
                <a:latin typeface="幼圆" panose="02010509060101010101" charset="-122"/>
                <a:cs typeface="幼圆" panose="02010509060101010101" charset="-122"/>
              </a:rPr>
              <a:t>用的</a:t>
            </a:r>
            <a:r>
              <a:rPr sz="2000" b="1" spc="20" dirty="0">
                <a:latin typeface="幼圆" panose="02010509060101010101" charset="-122"/>
                <a:cs typeface="幼圆" panose="02010509060101010101" charset="-122"/>
              </a:rPr>
              <a:t>是</a:t>
            </a:r>
            <a:r>
              <a:rPr sz="2000" b="1" dirty="0">
                <a:latin typeface="Calibri" panose="020F0502020204030204"/>
                <a:cs typeface="Calibri" panose="020F0502020204030204"/>
              </a:rPr>
              <a:t>20</a:t>
            </a:r>
            <a:r>
              <a:rPr sz="2000" b="1" spc="-15" dirty="0">
                <a:latin typeface="Calibri" panose="020F0502020204030204"/>
                <a:cs typeface="Calibri" panose="020F0502020204030204"/>
              </a:rPr>
              <a:t>0</a:t>
            </a:r>
            <a:r>
              <a:rPr sz="2000" b="1" dirty="0">
                <a:latin typeface="Calibri" panose="020F0502020204030204"/>
                <a:cs typeface="Calibri" panose="020F0502020204030204"/>
              </a:rPr>
              <a:t>7</a:t>
            </a:r>
            <a:r>
              <a:rPr sz="2000" b="1" spc="5" dirty="0">
                <a:latin typeface="幼圆" panose="02010509060101010101" charset="-122"/>
                <a:cs typeface="幼圆" panose="02010509060101010101" charset="-122"/>
              </a:rPr>
              <a:t>年</a:t>
            </a:r>
            <a:r>
              <a:rPr sz="2000" b="1" spc="-5" dirty="0">
                <a:latin typeface="幼圆" panose="02010509060101010101" charset="-122"/>
                <a:cs typeface="幼圆" panose="02010509060101010101" charset="-122"/>
              </a:rPr>
              <a:t>的</a:t>
            </a:r>
            <a:r>
              <a:rPr sz="2000" b="1" spc="5" dirty="0">
                <a:latin typeface="幼圆" panose="02010509060101010101" charset="-122"/>
                <a:cs typeface="幼圆" panose="02010509060101010101" charset="-122"/>
              </a:rPr>
              <a:t>数据</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因为该</a:t>
            </a:r>
            <a:r>
              <a:rPr sz="2000" b="1" spc="-5" dirty="0">
                <a:latin typeface="幼圆" panose="02010509060101010101" charset="-122"/>
                <a:cs typeface="幼圆" panose="02010509060101010101" charset="-122"/>
              </a:rPr>
              <a:t>年</a:t>
            </a:r>
            <a:r>
              <a:rPr sz="2000" b="1" spc="5" dirty="0">
                <a:latin typeface="幼圆" panose="02010509060101010101" charset="-122"/>
                <a:cs typeface="幼圆" panose="02010509060101010101" charset="-122"/>
              </a:rPr>
              <a:t>的数</a:t>
            </a:r>
            <a:r>
              <a:rPr sz="2000" b="1" spc="-5" dirty="0">
                <a:latin typeface="幼圆" panose="02010509060101010101" charset="-122"/>
                <a:cs typeface="幼圆" panose="02010509060101010101" charset="-122"/>
              </a:rPr>
              <a:t>据 </a:t>
            </a:r>
            <a:r>
              <a:rPr sz="2000" b="1" spc="15" dirty="0">
                <a:latin typeface="幼圆" panose="02010509060101010101" charset="-122"/>
                <a:cs typeface="幼圆" panose="02010509060101010101" charset="-122"/>
              </a:rPr>
              <a:t>有据</a:t>
            </a:r>
            <a:r>
              <a:rPr sz="2000" b="1" spc="5" dirty="0">
                <a:latin typeface="幼圆" panose="02010509060101010101" charset="-122"/>
                <a:cs typeface="幼圆" panose="02010509060101010101" charset="-122"/>
              </a:rPr>
              <a:t>可查，</a:t>
            </a:r>
            <a:r>
              <a:rPr sz="2000" b="1" spc="-5" dirty="0">
                <a:latin typeface="幼圆" panose="02010509060101010101" charset="-122"/>
                <a:cs typeface="幼圆" panose="02010509060101010101" charset="-122"/>
              </a:rPr>
              <a:t>因</a:t>
            </a:r>
            <a:r>
              <a:rPr sz="2000" b="1" spc="5" dirty="0">
                <a:latin typeface="幼圆" panose="02010509060101010101" charset="-122"/>
                <a:cs typeface="幼圆" panose="02010509060101010101" charset="-122"/>
              </a:rPr>
              <a:t>此决</a:t>
            </a:r>
            <a:r>
              <a:rPr sz="2000" b="1" spc="-5" dirty="0">
                <a:latin typeface="幼圆" panose="02010509060101010101" charset="-122"/>
                <a:cs typeface="幼圆" panose="02010509060101010101" charset="-122"/>
              </a:rPr>
              <a:t>定</a:t>
            </a:r>
            <a:r>
              <a:rPr sz="2000" b="1" spc="20" dirty="0">
                <a:latin typeface="幼圆" panose="02010509060101010101" charset="-122"/>
                <a:cs typeface="幼圆" panose="02010509060101010101" charset="-122"/>
              </a:rPr>
              <a:t>用</a:t>
            </a:r>
            <a:r>
              <a:rPr sz="2000" b="1" spc="-5" dirty="0">
                <a:latin typeface="Calibri" panose="020F0502020204030204"/>
                <a:cs typeface="Calibri" panose="020F0502020204030204"/>
              </a:rPr>
              <a:t>2007</a:t>
            </a:r>
            <a:r>
              <a:rPr sz="2000" b="1" spc="5" dirty="0">
                <a:latin typeface="幼圆" panose="02010509060101010101" charset="-122"/>
                <a:cs typeface="幼圆" panose="02010509060101010101" charset="-122"/>
              </a:rPr>
              <a:t>年做为</a:t>
            </a:r>
            <a:r>
              <a:rPr sz="2000" b="1" spc="-5" dirty="0">
                <a:latin typeface="幼圆" panose="02010509060101010101" charset="-122"/>
                <a:cs typeface="幼圆" panose="02010509060101010101" charset="-122"/>
              </a:rPr>
              <a:t>其</a:t>
            </a:r>
            <a:r>
              <a:rPr sz="2000" b="1" spc="5" dirty="0">
                <a:latin typeface="幼圆" panose="02010509060101010101" charset="-122"/>
                <a:cs typeface="幼圆" panose="02010509060101010101" charset="-122"/>
              </a:rPr>
              <a:t>基准年</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并设</a:t>
            </a:r>
            <a:r>
              <a:rPr sz="2000" b="1" spc="-5" dirty="0">
                <a:latin typeface="幼圆" panose="02010509060101010101" charset="-122"/>
                <a:cs typeface="幼圆" panose="02010509060101010101" charset="-122"/>
              </a:rPr>
              <a:t>定</a:t>
            </a:r>
            <a:r>
              <a:rPr sz="2000" b="1" spc="5" dirty="0">
                <a:latin typeface="幼圆" panose="02010509060101010101" charset="-122"/>
                <a:cs typeface="幼圆" panose="02010509060101010101" charset="-122"/>
              </a:rPr>
              <a:t>了</a:t>
            </a:r>
            <a:r>
              <a:rPr sz="2000" b="1" dirty="0">
                <a:latin typeface="Calibri" panose="020F0502020204030204"/>
                <a:cs typeface="Calibri" panose="020F0502020204030204"/>
              </a:rPr>
              <a:t>5%</a:t>
            </a:r>
            <a:r>
              <a:rPr sz="2000" b="1" spc="5" dirty="0">
                <a:latin typeface="幼圆" panose="02010509060101010101" charset="-122"/>
                <a:cs typeface="幼圆" panose="02010509060101010101" charset="-122"/>
              </a:rPr>
              <a:t>的重</a:t>
            </a:r>
            <a:r>
              <a:rPr sz="2000" b="1" spc="-5" dirty="0">
                <a:latin typeface="幼圆" panose="02010509060101010101" charset="-122"/>
                <a:cs typeface="幼圆" panose="02010509060101010101" charset="-122"/>
              </a:rPr>
              <a:t>要限 </a:t>
            </a:r>
            <a:r>
              <a:rPr sz="2000" b="1" spc="15" dirty="0">
                <a:latin typeface="幼圆" panose="02010509060101010101" charset="-122"/>
                <a:cs typeface="幼圆" panose="02010509060101010101" charset="-122"/>
              </a:rPr>
              <a:t>度政</a:t>
            </a:r>
            <a:r>
              <a:rPr sz="2000" b="1" spc="5" dirty="0">
                <a:latin typeface="幼圆" panose="02010509060101010101" charset="-122"/>
                <a:cs typeface="幼圆" panose="02010509060101010101" charset="-122"/>
              </a:rPr>
              <a:t>策。该</a:t>
            </a:r>
            <a:r>
              <a:rPr sz="2000" b="1" spc="-5" dirty="0">
                <a:latin typeface="幼圆" panose="02010509060101010101" charset="-122"/>
                <a:cs typeface="幼圆" panose="02010509060101010101" charset="-122"/>
              </a:rPr>
              <a:t>企</a:t>
            </a:r>
            <a:r>
              <a:rPr sz="2000" b="1" spc="5" dirty="0">
                <a:latin typeface="幼圆" panose="02010509060101010101" charset="-122"/>
                <a:cs typeface="幼圆" panose="02010509060101010101" charset="-122"/>
              </a:rPr>
              <a:t>业的</a:t>
            </a:r>
            <a:r>
              <a:rPr sz="2000" b="1" spc="-5" dirty="0">
                <a:latin typeface="幼圆" panose="02010509060101010101" charset="-122"/>
                <a:cs typeface="幼圆" panose="02010509060101010101" charset="-122"/>
              </a:rPr>
              <a:t>下</a:t>
            </a:r>
            <a:r>
              <a:rPr sz="2000" b="1" spc="5" dirty="0">
                <a:latin typeface="幼圆" panose="02010509060101010101" charset="-122"/>
                <a:cs typeface="幼圆" panose="02010509060101010101" charset="-122"/>
              </a:rPr>
              <a:t>属工厂</a:t>
            </a:r>
            <a:r>
              <a:rPr sz="2000" b="1" spc="-5" dirty="0">
                <a:latin typeface="幼圆" panose="02010509060101010101" charset="-122"/>
                <a:cs typeface="幼圆" panose="02010509060101010101" charset="-122"/>
              </a:rPr>
              <a:t>甲</a:t>
            </a:r>
            <a:r>
              <a:rPr sz="2000" b="1" spc="5" dirty="0">
                <a:latin typeface="幼圆" panose="02010509060101010101" charset="-122"/>
                <a:cs typeface="幼圆" panose="02010509060101010101" charset="-122"/>
              </a:rPr>
              <a:t>和工</a:t>
            </a:r>
            <a:r>
              <a:rPr sz="2000" b="1" spc="-5" dirty="0">
                <a:latin typeface="幼圆" panose="02010509060101010101" charset="-122"/>
                <a:cs typeface="幼圆" panose="02010509060101010101" charset="-122"/>
              </a:rPr>
              <a:t>厂</a:t>
            </a:r>
            <a:r>
              <a:rPr sz="2000" b="1" spc="5" dirty="0">
                <a:latin typeface="幼圆" panose="02010509060101010101" charset="-122"/>
                <a:cs typeface="幼圆" panose="02010509060101010101" charset="-122"/>
              </a:rPr>
              <a:t>乙</a:t>
            </a:r>
            <a:r>
              <a:rPr sz="2000" b="1" spc="35" dirty="0">
                <a:latin typeface="幼圆" panose="02010509060101010101" charset="-122"/>
                <a:cs typeface="幼圆" panose="02010509060101010101" charset="-122"/>
              </a:rPr>
              <a:t>于</a:t>
            </a:r>
            <a:r>
              <a:rPr sz="2000" b="1" spc="-10" dirty="0">
                <a:latin typeface="Calibri" panose="020F0502020204030204"/>
                <a:cs typeface="Calibri" panose="020F0502020204030204"/>
              </a:rPr>
              <a:t>2</a:t>
            </a:r>
            <a:r>
              <a:rPr sz="2000" b="1" dirty="0">
                <a:latin typeface="Calibri" panose="020F0502020204030204"/>
                <a:cs typeface="Calibri" panose="020F0502020204030204"/>
              </a:rPr>
              <a:t>00</a:t>
            </a:r>
            <a:r>
              <a:rPr sz="2000" b="1" spc="-10" dirty="0">
                <a:latin typeface="Calibri" panose="020F0502020204030204"/>
                <a:cs typeface="Calibri" panose="020F0502020204030204"/>
              </a:rPr>
              <a:t>7</a:t>
            </a:r>
            <a:r>
              <a:rPr sz="2000" b="1" spc="5" dirty="0">
                <a:latin typeface="幼圆" panose="02010509060101010101" charset="-122"/>
                <a:cs typeface="幼圆" panose="02010509060101010101" charset="-122"/>
              </a:rPr>
              <a:t>年的</a:t>
            </a:r>
            <a:r>
              <a:rPr sz="2000" b="1" spc="-5" dirty="0">
                <a:latin typeface="幼圆" panose="02010509060101010101" charset="-122"/>
                <a:cs typeface="幼圆" panose="02010509060101010101" charset="-122"/>
              </a:rPr>
              <a:t>排</a:t>
            </a:r>
            <a:r>
              <a:rPr sz="2000" b="1" spc="5" dirty="0">
                <a:latin typeface="幼圆" panose="02010509060101010101" charset="-122"/>
                <a:cs typeface="幼圆" panose="02010509060101010101" charset="-122"/>
              </a:rPr>
              <a:t>放分别是</a:t>
            </a:r>
            <a:r>
              <a:rPr sz="2000" b="1" dirty="0">
                <a:latin typeface="Calibri" panose="020F0502020204030204"/>
                <a:cs typeface="Calibri" panose="020F0502020204030204"/>
              </a:rPr>
              <a:t>2</a:t>
            </a:r>
            <a:r>
              <a:rPr sz="2000" b="1" spc="-10" dirty="0">
                <a:latin typeface="Calibri" panose="020F0502020204030204"/>
                <a:cs typeface="Calibri" panose="020F0502020204030204"/>
              </a:rPr>
              <a:t>0</a:t>
            </a:r>
            <a:r>
              <a:rPr sz="2000" b="1" spc="5" dirty="0">
                <a:latin typeface="幼圆" panose="02010509060101010101" charset="-122"/>
                <a:cs typeface="幼圆" panose="02010509060101010101" charset="-122"/>
              </a:rPr>
              <a:t>万吨  </a:t>
            </a:r>
            <a:r>
              <a:rPr sz="2000" b="1" spc="-10" dirty="0">
                <a:latin typeface="Calibri" panose="020F0502020204030204"/>
                <a:cs typeface="Calibri" panose="020F0502020204030204"/>
              </a:rPr>
              <a:t>CO2e</a:t>
            </a:r>
            <a:r>
              <a:rPr sz="2000" b="1" spc="15" dirty="0">
                <a:latin typeface="幼圆" panose="02010509060101010101" charset="-122"/>
                <a:cs typeface="幼圆" panose="02010509060101010101" charset="-122"/>
              </a:rPr>
              <a:t>和</a:t>
            </a:r>
            <a:r>
              <a:rPr sz="2000" b="1" dirty="0">
                <a:latin typeface="Calibri" panose="020F0502020204030204"/>
                <a:cs typeface="Calibri" panose="020F0502020204030204"/>
              </a:rPr>
              <a:t>25</a:t>
            </a:r>
            <a:r>
              <a:rPr sz="2000" b="1" spc="5" dirty="0">
                <a:latin typeface="幼圆" panose="02010509060101010101" charset="-122"/>
                <a:cs typeface="幼圆" panose="02010509060101010101" charset="-122"/>
              </a:rPr>
              <a:t>万</a:t>
            </a:r>
            <a:r>
              <a:rPr sz="2000" b="1" spc="-5" dirty="0">
                <a:latin typeface="幼圆" panose="02010509060101010101" charset="-122"/>
                <a:cs typeface="幼圆" panose="02010509060101010101" charset="-122"/>
              </a:rPr>
              <a:t>吨</a:t>
            </a:r>
            <a:r>
              <a:rPr sz="2000" b="1" spc="-5" dirty="0">
                <a:latin typeface="Calibri" panose="020F0502020204030204"/>
                <a:cs typeface="Calibri" panose="020F0502020204030204"/>
              </a:rPr>
              <a:t>CO2e</a:t>
            </a:r>
            <a:r>
              <a:rPr sz="2000" b="1" spc="-5" dirty="0">
                <a:latin typeface="幼圆" panose="02010509060101010101" charset="-122"/>
                <a:cs typeface="幼圆" panose="02010509060101010101" charset="-122"/>
              </a:rPr>
              <a:t>，企</a:t>
            </a:r>
            <a:r>
              <a:rPr sz="2000" b="1" spc="5" dirty="0">
                <a:latin typeface="幼圆" panose="02010509060101010101" charset="-122"/>
                <a:cs typeface="幼圆" panose="02010509060101010101" charset="-122"/>
              </a:rPr>
              <a:t>业排放</a:t>
            </a:r>
            <a:r>
              <a:rPr sz="2000" b="1" spc="-5" dirty="0">
                <a:latin typeface="幼圆" panose="02010509060101010101" charset="-122"/>
                <a:cs typeface="幼圆" panose="02010509060101010101" charset="-122"/>
              </a:rPr>
              <a:t>清</a:t>
            </a:r>
            <a:r>
              <a:rPr sz="2000" b="1" spc="5" dirty="0">
                <a:latin typeface="幼圆" panose="02010509060101010101" charset="-122"/>
                <a:cs typeface="幼圆" panose="02010509060101010101" charset="-122"/>
              </a:rPr>
              <a:t>单总</a:t>
            </a:r>
            <a:r>
              <a:rPr sz="2000" b="1" spc="-5" dirty="0">
                <a:latin typeface="幼圆" panose="02010509060101010101" charset="-122"/>
                <a:cs typeface="幼圆" panose="02010509060101010101" charset="-122"/>
              </a:rPr>
              <a:t>量</a:t>
            </a:r>
            <a:r>
              <a:rPr sz="2000" b="1" spc="20" dirty="0">
                <a:latin typeface="幼圆" panose="02010509060101010101" charset="-122"/>
                <a:cs typeface="幼圆" panose="02010509060101010101" charset="-122"/>
              </a:rPr>
              <a:t>为</a:t>
            </a:r>
            <a:r>
              <a:rPr sz="2000" b="1" spc="-5" dirty="0">
                <a:latin typeface="Calibri" panose="020F0502020204030204"/>
                <a:cs typeface="Calibri" panose="020F0502020204030204"/>
              </a:rPr>
              <a:t>45</a:t>
            </a:r>
            <a:r>
              <a:rPr sz="2000" b="1" spc="5" dirty="0">
                <a:latin typeface="幼圆" panose="02010509060101010101" charset="-122"/>
                <a:cs typeface="幼圆" panose="02010509060101010101" charset="-122"/>
              </a:rPr>
              <a:t>万</a:t>
            </a:r>
            <a:r>
              <a:rPr sz="2000" b="1" spc="-5" dirty="0">
                <a:latin typeface="幼圆" panose="02010509060101010101" charset="-122"/>
                <a:cs typeface="幼圆" panose="02010509060101010101" charset="-122"/>
              </a:rPr>
              <a:t>吨</a:t>
            </a:r>
            <a:r>
              <a:rPr sz="2000" b="1" spc="5" dirty="0">
                <a:latin typeface="幼圆" panose="02010509060101010101" charset="-122"/>
                <a:cs typeface="幼圆" panose="02010509060101010101" charset="-122"/>
              </a:rPr>
              <a:t>。</a:t>
            </a:r>
            <a:r>
              <a:rPr sz="2000" b="1" spc="-5" dirty="0">
                <a:latin typeface="Calibri" panose="020F0502020204030204"/>
                <a:cs typeface="Calibri" panose="020F0502020204030204"/>
              </a:rPr>
              <a:t>2008</a:t>
            </a:r>
            <a:r>
              <a:rPr sz="2000" b="1" spc="5" dirty="0">
                <a:latin typeface="幼圆" panose="02010509060101010101" charset="-122"/>
                <a:cs typeface="幼圆" panose="02010509060101010101" charset="-122"/>
              </a:rPr>
              <a:t>年，工</a:t>
            </a:r>
            <a:r>
              <a:rPr sz="2000" b="1" spc="-5" dirty="0">
                <a:latin typeface="幼圆" panose="02010509060101010101" charset="-122"/>
                <a:cs typeface="幼圆" panose="02010509060101010101" charset="-122"/>
              </a:rPr>
              <a:t>厂甲 </a:t>
            </a:r>
            <a:r>
              <a:rPr sz="2000" b="1" spc="15" dirty="0">
                <a:latin typeface="幼圆" panose="02010509060101010101" charset="-122"/>
                <a:cs typeface="幼圆" panose="02010509060101010101" charset="-122"/>
              </a:rPr>
              <a:t>和乙</a:t>
            </a:r>
            <a:r>
              <a:rPr sz="2000" b="1" dirty="0">
                <a:latin typeface="幼圆" panose="02010509060101010101" charset="-122"/>
                <a:cs typeface="幼圆" panose="02010509060101010101" charset="-122"/>
              </a:rPr>
              <a:t>的排放</a:t>
            </a:r>
            <a:r>
              <a:rPr sz="2000" b="1" spc="-5" dirty="0">
                <a:latin typeface="幼圆" panose="02010509060101010101" charset="-122"/>
                <a:cs typeface="幼圆" panose="02010509060101010101" charset="-122"/>
              </a:rPr>
              <a:t>量</a:t>
            </a:r>
            <a:r>
              <a:rPr sz="2000" b="1" dirty="0">
                <a:latin typeface="幼圆" panose="02010509060101010101" charset="-122"/>
                <a:cs typeface="幼圆" panose="02010509060101010101" charset="-122"/>
              </a:rPr>
              <a:t>分别</a:t>
            </a:r>
            <a:r>
              <a:rPr sz="2000" b="1" spc="-5" dirty="0">
                <a:latin typeface="幼圆" panose="02010509060101010101" charset="-122"/>
                <a:cs typeface="幼圆" panose="02010509060101010101" charset="-122"/>
              </a:rPr>
              <a:t>增</a:t>
            </a:r>
            <a:r>
              <a:rPr sz="2000" b="1" dirty="0">
                <a:latin typeface="幼圆" panose="02010509060101010101" charset="-122"/>
                <a:cs typeface="幼圆" panose="02010509060101010101" charset="-122"/>
              </a:rPr>
              <a:t>长</a:t>
            </a:r>
            <a:r>
              <a:rPr sz="2000" b="1" spc="15" dirty="0">
                <a:latin typeface="幼圆" panose="02010509060101010101" charset="-122"/>
                <a:cs typeface="幼圆" panose="02010509060101010101" charset="-122"/>
              </a:rPr>
              <a:t>到</a:t>
            </a:r>
            <a:r>
              <a:rPr sz="2000" b="1" spc="-10" dirty="0">
                <a:latin typeface="Calibri" panose="020F0502020204030204"/>
                <a:cs typeface="Calibri" panose="020F0502020204030204"/>
              </a:rPr>
              <a:t>22</a:t>
            </a:r>
            <a:r>
              <a:rPr sz="2000" b="1" spc="5" dirty="0">
                <a:latin typeface="幼圆" panose="02010509060101010101" charset="-122"/>
                <a:cs typeface="幼圆" panose="02010509060101010101" charset="-122"/>
              </a:rPr>
              <a:t>万吨</a:t>
            </a:r>
            <a:r>
              <a:rPr sz="2000" b="1" dirty="0">
                <a:latin typeface="幼圆" panose="02010509060101010101" charset="-122"/>
                <a:cs typeface="幼圆" panose="02010509060101010101" charset="-122"/>
              </a:rPr>
              <a:t>和</a:t>
            </a:r>
            <a:r>
              <a:rPr sz="2000" b="1" spc="-10" dirty="0">
                <a:latin typeface="Calibri" panose="020F0502020204030204"/>
                <a:cs typeface="Calibri" panose="020F0502020204030204"/>
              </a:rPr>
              <a:t>27</a:t>
            </a:r>
            <a:r>
              <a:rPr sz="2000" b="1" dirty="0">
                <a:latin typeface="幼圆" panose="02010509060101010101" charset="-122"/>
                <a:cs typeface="幼圆" panose="02010509060101010101" charset="-122"/>
              </a:rPr>
              <a:t>万吨，</a:t>
            </a:r>
            <a:r>
              <a:rPr sz="2000" b="1" spc="-5" dirty="0">
                <a:latin typeface="幼圆" panose="02010509060101010101" charset="-122"/>
                <a:cs typeface="幼圆" panose="02010509060101010101" charset="-122"/>
              </a:rPr>
              <a:t>由</a:t>
            </a:r>
            <a:r>
              <a:rPr sz="2000" b="1" dirty="0">
                <a:latin typeface="幼圆" panose="02010509060101010101" charset="-122"/>
                <a:cs typeface="幼圆" panose="02010509060101010101" charset="-122"/>
              </a:rPr>
              <a:t>于是</a:t>
            </a:r>
            <a:r>
              <a:rPr sz="2000" b="1" spc="-5" dirty="0">
                <a:latin typeface="幼圆" panose="02010509060101010101" charset="-122"/>
                <a:cs typeface="幼圆" panose="02010509060101010101" charset="-122"/>
              </a:rPr>
              <a:t>有</a:t>
            </a:r>
            <a:r>
              <a:rPr sz="2000" b="1" dirty="0">
                <a:latin typeface="幼圆" panose="02010509060101010101" charset="-122"/>
                <a:cs typeface="幼圆" panose="02010509060101010101" charset="-122"/>
              </a:rPr>
              <a:t>机增长</a:t>
            </a:r>
            <a:r>
              <a:rPr sz="2000" b="1" spc="-5" dirty="0">
                <a:latin typeface="幼圆" panose="02010509060101010101" charset="-122"/>
                <a:cs typeface="幼圆" panose="02010509060101010101" charset="-122"/>
              </a:rPr>
              <a:t>，</a:t>
            </a:r>
            <a:r>
              <a:rPr sz="2000" b="1" dirty="0">
                <a:latin typeface="幼圆" panose="02010509060101010101" charset="-122"/>
                <a:cs typeface="幼圆" panose="02010509060101010101" charset="-122"/>
              </a:rPr>
              <a:t>所以</a:t>
            </a:r>
            <a:r>
              <a:rPr sz="2000" b="1" spc="-5" dirty="0">
                <a:latin typeface="幼圆" panose="02010509060101010101" charset="-122"/>
                <a:cs typeface="幼圆" panose="02010509060101010101" charset="-122"/>
              </a:rPr>
              <a:t>不 </a:t>
            </a:r>
            <a:r>
              <a:rPr sz="2000" b="1" spc="15" dirty="0">
                <a:latin typeface="幼圆" panose="02010509060101010101" charset="-122"/>
                <a:cs typeface="幼圆" panose="02010509060101010101" charset="-122"/>
              </a:rPr>
              <a:t>用调</a:t>
            </a:r>
            <a:r>
              <a:rPr sz="2000" b="1" spc="5" dirty="0">
                <a:latin typeface="幼圆" panose="02010509060101010101" charset="-122"/>
                <a:cs typeface="幼圆" panose="02010509060101010101" charset="-122"/>
              </a:rPr>
              <a:t>整基准</a:t>
            </a:r>
            <a:r>
              <a:rPr sz="2000" b="1" spc="-5" dirty="0">
                <a:latin typeface="幼圆" panose="02010509060101010101" charset="-122"/>
                <a:cs typeface="幼圆" panose="02010509060101010101" charset="-122"/>
              </a:rPr>
              <a:t>年</a:t>
            </a:r>
            <a:r>
              <a:rPr sz="2000" b="1" spc="5" dirty="0">
                <a:latin typeface="幼圆" panose="02010509060101010101" charset="-122"/>
                <a:cs typeface="幼圆" panose="02010509060101010101" charset="-122"/>
              </a:rPr>
              <a:t>排量</a:t>
            </a:r>
            <a:r>
              <a:rPr sz="2000" b="1" spc="10" dirty="0">
                <a:latin typeface="幼圆" panose="02010509060101010101" charset="-122"/>
                <a:cs typeface="幼圆" panose="02010509060101010101" charset="-122"/>
              </a:rPr>
              <a:t>。</a:t>
            </a:r>
            <a:r>
              <a:rPr sz="2000" b="1" spc="-5" dirty="0">
                <a:latin typeface="Calibri" panose="020F0502020204030204"/>
                <a:cs typeface="Calibri" panose="020F0502020204030204"/>
              </a:rPr>
              <a:t>2009</a:t>
            </a:r>
            <a:r>
              <a:rPr sz="2000" b="1" spc="5" dirty="0">
                <a:latin typeface="幼圆" panose="02010509060101010101" charset="-122"/>
                <a:cs typeface="幼圆" panose="02010509060101010101" charset="-122"/>
              </a:rPr>
              <a:t>年</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企业</a:t>
            </a:r>
            <a:r>
              <a:rPr sz="2000" b="1" spc="-5" dirty="0">
                <a:latin typeface="幼圆" panose="02010509060101010101" charset="-122"/>
                <a:cs typeface="幼圆" panose="02010509060101010101" charset="-122"/>
              </a:rPr>
              <a:t>把</a:t>
            </a:r>
            <a:r>
              <a:rPr sz="2000" b="1" spc="5" dirty="0">
                <a:latin typeface="幼圆" panose="02010509060101010101" charset="-122"/>
                <a:cs typeface="幼圆" panose="02010509060101010101" charset="-122"/>
              </a:rPr>
              <a:t>工厂甲</a:t>
            </a:r>
            <a:r>
              <a:rPr sz="2000" b="1" spc="-5" dirty="0">
                <a:latin typeface="幼圆" panose="02010509060101010101" charset="-122"/>
                <a:cs typeface="幼圆" panose="02010509060101010101" charset="-122"/>
              </a:rPr>
              <a:t>买</a:t>
            </a:r>
            <a:r>
              <a:rPr sz="2000" b="1" spc="5" dirty="0">
                <a:latin typeface="幼圆" panose="02010509060101010101" charset="-122"/>
                <a:cs typeface="幼圆" panose="02010509060101010101" charset="-122"/>
              </a:rPr>
              <a:t>出给</a:t>
            </a:r>
            <a:r>
              <a:rPr sz="2000" b="1" spc="-5" dirty="0">
                <a:latin typeface="幼圆" panose="02010509060101010101" charset="-122"/>
                <a:cs typeface="幼圆" panose="02010509060101010101" charset="-122"/>
              </a:rPr>
              <a:t>另</a:t>
            </a:r>
            <a:r>
              <a:rPr sz="2000" b="1" spc="5" dirty="0">
                <a:latin typeface="幼圆" panose="02010509060101010101" charset="-122"/>
                <a:cs typeface="幼圆" panose="02010509060101010101" charset="-122"/>
              </a:rPr>
              <a:t>一公司</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由于</a:t>
            </a:r>
            <a:r>
              <a:rPr sz="2000" b="1" spc="-5" dirty="0">
                <a:latin typeface="幼圆" panose="02010509060101010101" charset="-122"/>
                <a:cs typeface="幼圆" panose="02010509060101010101" charset="-122"/>
              </a:rPr>
              <a:t>企 </a:t>
            </a:r>
            <a:r>
              <a:rPr sz="2000" b="1" spc="15" dirty="0">
                <a:latin typeface="幼圆" panose="02010509060101010101" charset="-122"/>
                <a:cs typeface="幼圆" panose="02010509060101010101" charset="-122"/>
              </a:rPr>
              <a:t>业发</a:t>
            </a:r>
            <a:r>
              <a:rPr sz="2000" b="1" spc="5" dirty="0">
                <a:latin typeface="幼圆" panose="02010509060101010101" charset="-122"/>
                <a:cs typeface="幼圆" panose="02010509060101010101" charset="-122"/>
              </a:rPr>
              <a:t>生结构</a:t>
            </a:r>
            <a:r>
              <a:rPr sz="2000" b="1" spc="-5" dirty="0">
                <a:latin typeface="幼圆" panose="02010509060101010101" charset="-122"/>
                <a:cs typeface="幼圆" panose="02010509060101010101" charset="-122"/>
              </a:rPr>
              <a:t>性</a:t>
            </a:r>
            <a:r>
              <a:rPr sz="2000" b="1" spc="5" dirty="0">
                <a:latin typeface="幼圆" panose="02010509060101010101" charset="-122"/>
                <a:cs typeface="幼圆" panose="02010509060101010101" charset="-122"/>
              </a:rPr>
              <a:t>变化</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因此调</a:t>
            </a:r>
            <a:r>
              <a:rPr sz="2000" b="1" spc="15" dirty="0">
                <a:latin typeface="幼圆" panose="02010509060101010101" charset="-122"/>
                <a:cs typeface="幼圆" panose="02010509060101010101" charset="-122"/>
              </a:rPr>
              <a:t>整</a:t>
            </a:r>
            <a:r>
              <a:rPr sz="2000" b="1" dirty="0">
                <a:latin typeface="Calibri" panose="020F0502020204030204"/>
                <a:cs typeface="Calibri" panose="020F0502020204030204"/>
              </a:rPr>
              <a:t>20</a:t>
            </a:r>
            <a:r>
              <a:rPr sz="2000" b="1" spc="-15" dirty="0">
                <a:latin typeface="Calibri" panose="020F0502020204030204"/>
                <a:cs typeface="Calibri" panose="020F0502020204030204"/>
              </a:rPr>
              <a:t>0</a:t>
            </a:r>
            <a:r>
              <a:rPr sz="2000" b="1" spc="-10" dirty="0">
                <a:latin typeface="Calibri" panose="020F0502020204030204"/>
                <a:cs typeface="Calibri" panose="020F0502020204030204"/>
              </a:rPr>
              <a:t>7</a:t>
            </a:r>
            <a:r>
              <a:rPr sz="2000" b="1" spc="5" dirty="0">
                <a:latin typeface="幼圆" panose="02010509060101010101" charset="-122"/>
                <a:cs typeface="幼圆" panose="02010509060101010101" charset="-122"/>
              </a:rPr>
              <a:t>年基准年</a:t>
            </a:r>
            <a:r>
              <a:rPr sz="2000" b="1" spc="-5" dirty="0">
                <a:latin typeface="幼圆" panose="02010509060101010101" charset="-122"/>
                <a:cs typeface="幼圆" panose="02010509060101010101" charset="-122"/>
              </a:rPr>
              <a:t>的</a:t>
            </a:r>
            <a:r>
              <a:rPr sz="2000" b="1" spc="5" dirty="0">
                <a:latin typeface="幼圆" panose="02010509060101010101" charset="-122"/>
                <a:cs typeface="幼圆" panose="02010509060101010101" charset="-122"/>
              </a:rPr>
              <a:t>排量</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减去工</a:t>
            </a:r>
            <a:r>
              <a:rPr sz="2000" b="1" spc="-5" dirty="0">
                <a:latin typeface="幼圆" panose="02010509060101010101" charset="-122"/>
                <a:cs typeface="幼圆" panose="02010509060101010101" charset="-122"/>
              </a:rPr>
              <a:t>厂</a:t>
            </a:r>
            <a:r>
              <a:rPr sz="2000" b="1" spc="5" dirty="0">
                <a:latin typeface="幼圆" panose="02010509060101010101" charset="-122"/>
                <a:cs typeface="幼圆" panose="02010509060101010101" charset="-122"/>
              </a:rPr>
              <a:t>甲的</a:t>
            </a:r>
            <a:r>
              <a:rPr sz="2000" b="1" spc="-5" dirty="0">
                <a:latin typeface="幼圆" panose="02010509060101010101" charset="-122"/>
                <a:cs typeface="幼圆" panose="02010509060101010101" charset="-122"/>
              </a:rPr>
              <a:t>排 </a:t>
            </a:r>
            <a:r>
              <a:rPr sz="2000" b="1" spc="15" dirty="0">
                <a:latin typeface="幼圆" panose="02010509060101010101" charset="-122"/>
                <a:cs typeface="幼圆" panose="02010509060101010101" charset="-122"/>
              </a:rPr>
              <a:t>量，</a:t>
            </a:r>
            <a:r>
              <a:rPr sz="2000" b="1" spc="5" dirty="0">
                <a:latin typeface="幼圆" panose="02010509060101010101" charset="-122"/>
                <a:cs typeface="幼圆" panose="02010509060101010101" charset="-122"/>
              </a:rPr>
              <a:t>总量调</a:t>
            </a:r>
            <a:r>
              <a:rPr sz="2000" b="1" spc="-5" dirty="0">
                <a:latin typeface="幼圆" panose="02010509060101010101" charset="-122"/>
                <a:cs typeface="幼圆" panose="02010509060101010101" charset="-122"/>
              </a:rPr>
              <a:t>整</a:t>
            </a:r>
            <a:r>
              <a:rPr sz="2000" b="1" spc="15" dirty="0">
                <a:latin typeface="幼圆" panose="02010509060101010101" charset="-122"/>
                <a:cs typeface="幼圆" panose="02010509060101010101" charset="-122"/>
              </a:rPr>
              <a:t>为</a:t>
            </a:r>
            <a:r>
              <a:rPr sz="2000" b="1" spc="-10" dirty="0">
                <a:latin typeface="Calibri" panose="020F0502020204030204"/>
                <a:cs typeface="Calibri" panose="020F0502020204030204"/>
              </a:rPr>
              <a:t>25</a:t>
            </a:r>
            <a:r>
              <a:rPr sz="2000" b="1" spc="5" dirty="0">
                <a:latin typeface="幼圆" panose="02010509060101010101" charset="-122"/>
                <a:cs typeface="幼圆" panose="02010509060101010101" charset="-122"/>
              </a:rPr>
              <a:t>万吨。</a:t>
            </a:r>
            <a:r>
              <a:rPr sz="2000" b="1" spc="-10" dirty="0">
                <a:latin typeface="Calibri" panose="020F0502020204030204"/>
                <a:cs typeface="Calibri" panose="020F0502020204030204"/>
              </a:rPr>
              <a:t>2</a:t>
            </a:r>
            <a:r>
              <a:rPr sz="2000" b="1" dirty="0">
                <a:latin typeface="Calibri" panose="020F0502020204030204"/>
                <a:cs typeface="Calibri" panose="020F0502020204030204"/>
              </a:rPr>
              <a:t>01</a:t>
            </a:r>
            <a:r>
              <a:rPr sz="2000" b="1" spc="-10" dirty="0">
                <a:latin typeface="Calibri" panose="020F0502020204030204"/>
                <a:cs typeface="Calibri" panose="020F0502020204030204"/>
              </a:rPr>
              <a:t>0</a:t>
            </a:r>
            <a:r>
              <a:rPr sz="2000" b="1" spc="5" dirty="0">
                <a:latin typeface="幼圆" panose="02010509060101010101" charset="-122"/>
                <a:cs typeface="幼圆" panose="02010509060101010101" charset="-122"/>
              </a:rPr>
              <a:t>年，</a:t>
            </a:r>
            <a:r>
              <a:rPr sz="2000" b="1" spc="-5" dirty="0">
                <a:latin typeface="幼圆" panose="02010509060101010101" charset="-122"/>
                <a:cs typeface="幼圆" panose="02010509060101010101" charset="-122"/>
              </a:rPr>
              <a:t>企</a:t>
            </a:r>
            <a:r>
              <a:rPr sz="2000" b="1" spc="5" dirty="0">
                <a:latin typeface="幼圆" panose="02010509060101010101" charset="-122"/>
                <a:cs typeface="幼圆" panose="02010509060101010101" charset="-122"/>
              </a:rPr>
              <a:t>业通过</a:t>
            </a:r>
            <a:r>
              <a:rPr sz="2000" b="1" spc="-5" dirty="0">
                <a:latin typeface="幼圆" panose="02010509060101010101" charset="-122"/>
                <a:cs typeface="幼圆" panose="02010509060101010101" charset="-122"/>
              </a:rPr>
              <a:t>改</a:t>
            </a:r>
            <a:r>
              <a:rPr sz="2000" b="1" spc="5" dirty="0">
                <a:latin typeface="幼圆" panose="02010509060101010101" charset="-122"/>
                <a:cs typeface="幼圆" panose="02010509060101010101" charset="-122"/>
              </a:rPr>
              <a:t>进排</a:t>
            </a:r>
            <a:r>
              <a:rPr sz="2000" b="1" spc="-5" dirty="0">
                <a:latin typeface="幼圆" panose="02010509060101010101" charset="-122"/>
                <a:cs typeface="幼圆" panose="02010509060101010101" charset="-122"/>
              </a:rPr>
              <a:t>放</a:t>
            </a:r>
            <a:r>
              <a:rPr sz="2000" b="1" spc="5" dirty="0">
                <a:latin typeface="幼圆" panose="02010509060101010101" charset="-122"/>
                <a:cs typeface="幼圆" panose="02010509060101010101" charset="-122"/>
              </a:rPr>
              <a:t>因子的</a:t>
            </a:r>
            <a:r>
              <a:rPr sz="2000" b="1" spc="-5" dirty="0">
                <a:latin typeface="幼圆" panose="02010509060101010101" charset="-122"/>
                <a:cs typeface="幼圆" panose="02010509060101010101" charset="-122"/>
              </a:rPr>
              <a:t>统</a:t>
            </a:r>
            <a:r>
              <a:rPr sz="2000" b="1" spc="5" dirty="0">
                <a:latin typeface="幼圆" panose="02010509060101010101" charset="-122"/>
                <a:cs typeface="幼圆" panose="02010509060101010101" charset="-122"/>
              </a:rPr>
              <a:t>计，</a:t>
            </a:r>
            <a:r>
              <a:rPr sz="2000" b="1" spc="-5" dirty="0">
                <a:latin typeface="幼圆" panose="02010509060101010101" charset="-122"/>
                <a:cs typeface="幼圆" panose="02010509060101010101" charset="-122"/>
              </a:rPr>
              <a:t>发 </a:t>
            </a:r>
            <a:r>
              <a:rPr sz="2000" b="1" spc="15" dirty="0">
                <a:latin typeface="幼圆" panose="02010509060101010101" charset="-122"/>
                <a:cs typeface="幼圆" panose="02010509060101010101" charset="-122"/>
              </a:rPr>
              <a:t>现</a:t>
            </a:r>
            <a:r>
              <a:rPr sz="2000" b="1" dirty="0">
                <a:latin typeface="Calibri" panose="020F0502020204030204"/>
                <a:cs typeface="Calibri" panose="020F0502020204030204"/>
              </a:rPr>
              <a:t>2007</a:t>
            </a:r>
            <a:r>
              <a:rPr sz="2000" b="1" dirty="0">
                <a:latin typeface="幼圆" panose="02010509060101010101" charset="-122"/>
                <a:cs typeface="幼圆" panose="02010509060101010101" charset="-122"/>
              </a:rPr>
              <a:t>年排</a:t>
            </a:r>
            <a:r>
              <a:rPr sz="2000" b="1" spc="-5" dirty="0">
                <a:latin typeface="幼圆" panose="02010509060101010101" charset="-122"/>
                <a:cs typeface="幼圆" panose="02010509060101010101" charset="-122"/>
              </a:rPr>
              <a:t>量</a:t>
            </a:r>
            <a:r>
              <a:rPr sz="2000" b="1" dirty="0">
                <a:latin typeface="幼圆" panose="02010509060101010101" charset="-122"/>
                <a:cs typeface="幼圆" panose="02010509060101010101" charset="-122"/>
              </a:rPr>
              <a:t>比起</a:t>
            </a:r>
            <a:r>
              <a:rPr sz="2000" b="1" spc="-5" dirty="0">
                <a:latin typeface="幼圆" panose="02010509060101010101" charset="-122"/>
                <a:cs typeface="幼圆" panose="02010509060101010101" charset="-122"/>
              </a:rPr>
              <a:t>原</a:t>
            </a:r>
            <a:r>
              <a:rPr sz="2000" b="1" dirty="0">
                <a:latin typeface="幼圆" panose="02010509060101010101" charset="-122"/>
                <a:cs typeface="幼圆" panose="02010509060101010101" charset="-122"/>
              </a:rPr>
              <a:t>来的计</a:t>
            </a:r>
            <a:r>
              <a:rPr sz="2000" b="1" spc="-5" dirty="0">
                <a:latin typeface="幼圆" panose="02010509060101010101" charset="-122"/>
                <a:cs typeface="幼圆" panose="02010509060101010101" charset="-122"/>
              </a:rPr>
              <a:t>算</a:t>
            </a:r>
            <a:r>
              <a:rPr sz="2000" b="1" dirty="0">
                <a:latin typeface="幼圆" panose="02010509060101010101" charset="-122"/>
                <a:cs typeface="幼圆" panose="02010509060101010101" charset="-122"/>
              </a:rPr>
              <a:t>要</a:t>
            </a:r>
            <a:r>
              <a:rPr sz="2000" b="1" spc="20" dirty="0">
                <a:latin typeface="幼圆" panose="02010509060101010101" charset="-122"/>
                <a:cs typeface="幼圆" panose="02010509060101010101" charset="-122"/>
              </a:rPr>
              <a:t>多</a:t>
            </a:r>
            <a:r>
              <a:rPr sz="2000" b="1" spc="-10" dirty="0">
                <a:latin typeface="Calibri" panose="020F0502020204030204"/>
                <a:cs typeface="Calibri" panose="020F0502020204030204"/>
              </a:rPr>
              <a:t>1</a:t>
            </a:r>
            <a:r>
              <a:rPr sz="2000" b="1" dirty="0">
                <a:latin typeface="幼圆" panose="02010509060101010101" charset="-122"/>
                <a:cs typeface="幼圆" panose="02010509060101010101" charset="-122"/>
              </a:rPr>
              <a:t>万吨</a:t>
            </a:r>
            <a:r>
              <a:rPr sz="2000" b="1" spc="-10" dirty="0">
                <a:latin typeface="Calibri" panose="020F0502020204030204"/>
                <a:cs typeface="Calibri" panose="020F0502020204030204"/>
              </a:rPr>
              <a:t>CO2e</a:t>
            </a:r>
            <a:r>
              <a:rPr sz="2000" b="1" dirty="0">
                <a:latin typeface="幼圆" panose="02010509060101010101" charset="-122"/>
                <a:cs typeface="幼圆" panose="02010509060101010101" charset="-122"/>
              </a:rPr>
              <a:t>。由</a:t>
            </a:r>
            <a:r>
              <a:rPr sz="2000" b="1" spc="-10" dirty="0">
                <a:latin typeface="幼圆" panose="02010509060101010101" charset="-122"/>
                <a:cs typeface="幼圆" panose="02010509060101010101" charset="-122"/>
              </a:rPr>
              <a:t>于</a:t>
            </a:r>
            <a:r>
              <a:rPr sz="2000" b="1" spc="-10" dirty="0">
                <a:latin typeface="Calibri" panose="020F0502020204030204"/>
                <a:cs typeface="Calibri" panose="020F0502020204030204"/>
              </a:rPr>
              <a:t>1</a:t>
            </a:r>
            <a:r>
              <a:rPr sz="2000" b="1" dirty="0">
                <a:latin typeface="幼圆" panose="02010509060101010101" charset="-122"/>
                <a:cs typeface="幼圆" panose="02010509060101010101" charset="-122"/>
              </a:rPr>
              <a:t>吨</a:t>
            </a:r>
            <a:r>
              <a:rPr sz="2000" b="1" spc="-5" dirty="0">
                <a:latin typeface="Calibri" panose="020F0502020204030204"/>
                <a:cs typeface="Calibri" panose="020F0502020204030204"/>
              </a:rPr>
              <a:t>CO2e</a:t>
            </a:r>
            <a:r>
              <a:rPr sz="2000" b="1" dirty="0">
                <a:latin typeface="幼圆" panose="02010509060101010101" charset="-122"/>
                <a:cs typeface="幼圆" panose="02010509060101010101" charset="-122"/>
              </a:rPr>
              <a:t>并</a:t>
            </a:r>
            <a:r>
              <a:rPr sz="2000" b="1" spc="-5" dirty="0">
                <a:latin typeface="幼圆" panose="02010509060101010101" charset="-122"/>
                <a:cs typeface="幼圆" panose="02010509060101010101" charset="-122"/>
              </a:rPr>
              <a:t>没有 </a:t>
            </a:r>
            <a:r>
              <a:rPr sz="2000" b="1" spc="15" dirty="0">
                <a:latin typeface="幼圆" panose="02010509060101010101" charset="-122"/>
                <a:cs typeface="幼圆" panose="02010509060101010101" charset="-122"/>
              </a:rPr>
              <a:t>超过</a:t>
            </a:r>
            <a:r>
              <a:rPr sz="2000" b="1" spc="5" dirty="0">
                <a:latin typeface="幼圆" panose="02010509060101010101" charset="-122"/>
                <a:cs typeface="幼圆" panose="02010509060101010101" charset="-122"/>
              </a:rPr>
              <a:t>总量</a:t>
            </a:r>
            <a:r>
              <a:rPr sz="2000" b="1" spc="10" dirty="0">
                <a:latin typeface="幼圆" panose="02010509060101010101" charset="-122"/>
                <a:cs typeface="幼圆" panose="02010509060101010101" charset="-122"/>
              </a:rPr>
              <a:t>的</a:t>
            </a:r>
            <a:r>
              <a:rPr sz="2000" b="1" dirty="0">
                <a:latin typeface="Calibri" panose="020F0502020204030204"/>
                <a:cs typeface="Calibri" panose="020F0502020204030204"/>
              </a:rPr>
              <a:t>5%</a:t>
            </a:r>
            <a:r>
              <a:rPr sz="2000" b="1"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低</a:t>
            </a:r>
            <a:r>
              <a:rPr sz="2000" b="1" spc="5" dirty="0">
                <a:latin typeface="幼圆" panose="02010509060101010101" charset="-122"/>
                <a:cs typeface="幼圆" panose="02010509060101010101" charset="-122"/>
              </a:rPr>
              <a:t>于企</a:t>
            </a:r>
            <a:r>
              <a:rPr sz="2000" b="1" spc="-5" dirty="0">
                <a:latin typeface="幼圆" panose="02010509060101010101" charset="-122"/>
                <a:cs typeface="幼圆" panose="02010509060101010101" charset="-122"/>
              </a:rPr>
              <a:t>业</a:t>
            </a:r>
            <a:r>
              <a:rPr sz="2000" b="1" spc="5" dirty="0">
                <a:latin typeface="幼圆" panose="02010509060101010101" charset="-122"/>
                <a:cs typeface="幼圆" panose="02010509060101010101" charset="-122"/>
              </a:rPr>
              <a:t>事先</a:t>
            </a:r>
            <a:r>
              <a:rPr sz="2000" b="1" spc="-5" dirty="0">
                <a:latin typeface="幼圆" panose="02010509060101010101" charset="-122"/>
                <a:cs typeface="幼圆" panose="02010509060101010101" charset="-122"/>
              </a:rPr>
              <a:t>设</a:t>
            </a:r>
            <a:r>
              <a:rPr sz="2000" b="1" spc="5" dirty="0">
                <a:latin typeface="幼圆" panose="02010509060101010101" charset="-122"/>
                <a:cs typeface="幼圆" panose="02010509060101010101" charset="-122"/>
              </a:rPr>
              <a:t>定的重</a:t>
            </a:r>
            <a:r>
              <a:rPr sz="2000" b="1" spc="-5" dirty="0">
                <a:latin typeface="幼圆" panose="02010509060101010101" charset="-122"/>
                <a:cs typeface="幼圆" panose="02010509060101010101" charset="-122"/>
              </a:rPr>
              <a:t>要</a:t>
            </a:r>
            <a:r>
              <a:rPr sz="2000" b="1" spc="5" dirty="0">
                <a:latin typeface="幼圆" panose="02010509060101010101" charset="-122"/>
                <a:cs typeface="幼圆" panose="02010509060101010101" charset="-122"/>
              </a:rPr>
              <a:t>限度</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因此不</a:t>
            </a:r>
            <a:r>
              <a:rPr sz="2000" b="1" spc="-5" dirty="0">
                <a:latin typeface="幼圆" panose="02010509060101010101" charset="-122"/>
                <a:cs typeface="幼圆" panose="02010509060101010101" charset="-122"/>
              </a:rPr>
              <a:t>需</a:t>
            </a:r>
            <a:r>
              <a:rPr sz="2000" b="1" spc="5" dirty="0">
                <a:latin typeface="幼圆" panose="02010509060101010101" charset="-122"/>
                <a:cs typeface="幼圆" panose="02010509060101010101" charset="-122"/>
              </a:rPr>
              <a:t>要调</a:t>
            </a:r>
            <a:r>
              <a:rPr sz="2000" b="1" spc="-5" dirty="0">
                <a:latin typeface="幼圆" panose="02010509060101010101" charset="-122"/>
                <a:cs typeface="幼圆" panose="02010509060101010101" charset="-122"/>
              </a:rPr>
              <a:t>整基 </a:t>
            </a:r>
            <a:r>
              <a:rPr sz="2000" b="1" spc="5" dirty="0">
                <a:latin typeface="幼圆" panose="02010509060101010101" charset="-122"/>
                <a:cs typeface="幼圆" panose="02010509060101010101" charset="-122"/>
              </a:rPr>
              <a:t>准。</a:t>
            </a:r>
            <a:endParaRPr sz="2000">
              <a:latin typeface="幼圆" panose="02010509060101010101" charset="-122"/>
              <a:cs typeface="幼圆" panose="02010509060101010101" charset="-122"/>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016501" y="2590876"/>
            <a:ext cx="4157345" cy="505460"/>
          </a:xfrm>
          <a:prstGeom prst="rect">
            <a:avLst/>
          </a:prstGeom>
        </p:spPr>
        <p:txBody>
          <a:bodyPr vert="horz" wrap="square" lIns="0" tIns="13335" rIns="0" bIns="0" rtlCol="0">
            <a:spAutoFit/>
          </a:bodyPr>
          <a:lstStyle/>
          <a:p>
            <a:pPr marL="12700">
              <a:lnSpc>
                <a:spcPct val="100000"/>
              </a:lnSpc>
              <a:spcBef>
                <a:spcPts val="105"/>
              </a:spcBef>
            </a:pPr>
            <a:r>
              <a:rPr spc="5" dirty="0">
                <a:solidFill>
                  <a:schemeClr val="tx2"/>
                </a:solidFill>
              </a:rPr>
              <a:t>第七</a:t>
            </a:r>
            <a:r>
              <a:rPr spc="-10" dirty="0">
                <a:solidFill>
                  <a:schemeClr val="tx2"/>
                </a:solidFill>
              </a:rPr>
              <a:t>部分</a:t>
            </a:r>
            <a:r>
              <a:rPr spc="-965" dirty="0">
                <a:solidFill>
                  <a:schemeClr val="tx2"/>
                </a:solidFill>
              </a:rPr>
              <a:t> </a:t>
            </a:r>
            <a:r>
              <a:rPr spc="-5" dirty="0">
                <a:solidFill>
                  <a:schemeClr val="tx2"/>
                </a:solidFill>
                <a:latin typeface="Calibri" panose="020F0502020204030204"/>
                <a:cs typeface="Calibri" panose="020F0502020204030204"/>
              </a:rPr>
              <a:t>GHG</a:t>
            </a:r>
            <a:r>
              <a:rPr spc="5" dirty="0">
                <a:solidFill>
                  <a:schemeClr val="tx2"/>
                </a:solidFill>
              </a:rPr>
              <a:t>减缓</a:t>
            </a:r>
            <a:r>
              <a:rPr spc="-10" dirty="0">
                <a:solidFill>
                  <a:schemeClr val="tx2"/>
                </a:solidFill>
              </a:rPr>
              <a:t>活动</a:t>
            </a:r>
            <a:endParaRPr spc="-10" dirty="0">
              <a:solidFill>
                <a:schemeClr val="tx2"/>
              </a:solidFill>
            </a:endParaRPr>
          </a:p>
        </p:txBody>
      </p:sp>
      <p:sp>
        <p:nvSpPr>
          <p:cNvPr id="3" name="object 3"/>
          <p:cNvSpPr txBox="1"/>
          <p:nvPr/>
        </p:nvSpPr>
        <p:spPr>
          <a:xfrm>
            <a:off x="2974594" y="3832542"/>
            <a:ext cx="3819525" cy="1342390"/>
          </a:xfrm>
          <a:prstGeom prst="rect">
            <a:avLst/>
          </a:prstGeom>
        </p:spPr>
        <p:txBody>
          <a:bodyPr vert="horz" wrap="square" lIns="0" tIns="86360" rIns="0" bIns="0" rtlCol="0">
            <a:spAutoFit/>
          </a:bodyPr>
          <a:lstStyle/>
          <a:p>
            <a:pPr marL="469265" lvl="1" indent="-457200">
              <a:lnSpc>
                <a:spcPct val="100000"/>
              </a:lnSpc>
              <a:spcBef>
                <a:spcPts val="680"/>
              </a:spcBef>
              <a:buAutoNum type="arabicPeriod"/>
              <a:tabLst>
                <a:tab pos="469900" algn="l"/>
              </a:tabLst>
            </a:pPr>
            <a:r>
              <a:rPr sz="2400" b="1" spc="-5" dirty="0">
                <a:solidFill>
                  <a:srgbClr val="888888"/>
                </a:solidFill>
                <a:latin typeface="Calibri" panose="020F0502020204030204"/>
                <a:cs typeface="Calibri" panose="020F0502020204030204"/>
              </a:rPr>
              <a:t>G</a:t>
            </a:r>
            <a:r>
              <a:rPr sz="2400" b="1" spc="-15" dirty="0">
                <a:solidFill>
                  <a:srgbClr val="888888"/>
                </a:solidFill>
                <a:latin typeface="Calibri" panose="020F0502020204030204"/>
                <a:cs typeface="Calibri" panose="020F0502020204030204"/>
              </a:rPr>
              <a:t>H</a:t>
            </a:r>
            <a:r>
              <a:rPr sz="2400" b="1" spc="-5" dirty="0">
                <a:solidFill>
                  <a:srgbClr val="888888"/>
                </a:solidFill>
                <a:latin typeface="Calibri" panose="020F0502020204030204"/>
                <a:cs typeface="Calibri" panose="020F0502020204030204"/>
              </a:rPr>
              <a:t>G</a:t>
            </a:r>
            <a:r>
              <a:rPr sz="2400" b="1" spc="-5" dirty="0">
                <a:solidFill>
                  <a:srgbClr val="888888"/>
                </a:solidFill>
                <a:latin typeface="幼圆" panose="02010509060101010101" charset="-122"/>
                <a:cs typeface="幼圆" panose="02010509060101010101" charset="-122"/>
              </a:rPr>
              <a:t>减排和清除增加措施</a:t>
            </a:r>
            <a:endParaRPr sz="2400">
              <a:latin typeface="幼圆" panose="02010509060101010101" charset="-122"/>
              <a:cs typeface="幼圆" panose="02010509060101010101" charset="-122"/>
            </a:endParaRPr>
          </a:p>
          <a:p>
            <a:pPr marL="469900" lvl="1" indent="-457835">
              <a:lnSpc>
                <a:spcPct val="100000"/>
              </a:lnSpc>
              <a:spcBef>
                <a:spcPts val="580"/>
              </a:spcBef>
              <a:buAutoNum type="arabicPeriod"/>
              <a:tabLst>
                <a:tab pos="469900" algn="l"/>
              </a:tabLst>
            </a:pPr>
            <a:r>
              <a:rPr sz="2400" b="1" spc="-5" dirty="0">
                <a:solidFill>
                  <a:srgbClr val="888888"/>
                </a:solidFill>
                <a:latin typeface="Calibri" panose="020F0502020204030204"/>
                <a:cs typeface="Calibri" panose="020F0502020204030204"/>
              </a:rPr>
              <a:t>GH</a:t>
            </a:r>
            <a:r>
              <a:rPr sz="2400" b="1" spc="-10" dirty="0">
                <a:solidFill>
                  <a:srgbClr val="888888"/>
                </a:solidFill>
                <a:latin typeface="Calibri" panose="020F0502020204030204"/>
                <a:cs typeface="Calibri" panose="020F0502020204030204"/>
              </a:rPr>
              <a:t>G</a:t>
            </a:r>
            <a:r>
              <a:rPr sz="2400" b="1" dirty="0">
                <a:solidFill>
                  <a:srgbClr val="888888"/>
                </a:solidFill>
                <a:latin typeface="幼圆" panose="02010509060101010101" charset="-122"/>
                <a:cs typeface="幼圆" panose="02010509060101010101" charset="-122"/>
              </a:rPr>
              <a:t>减排或清除增加项目</a:t>
            </a:r>
            <a:endParaRPr sz="2400">
              <a:latin typeface="幼圆" panose="02010509060101010101" charset="-122"/>
              <a:cs typeface="幼圆" panose="02010509060101010101" charset="-122"/>
            </a:endParaRPr>
          </a:p>
          <a:p>
            <a:pPr marL="469900" lvl="1" indent="-457835">
              <a:lnSpc>
                <a:spcPct val="100000"/>
              </a:lnSpc>
              <a:spcBef>
                <a:spcPts val="575"/>
              </a:spcBef>
              <a:buAutoNum type="arabicPeriod"/>
              <a:tabLst>
                <a:tab pos="469900" algn="l"/>
              </a:tabLst>
            </a:pPr>
            <a:r>
              <a:rPr sz="2400" b="1" spc="-5" dirty="0">
                <a:solidFill>
                  <a:srgbClr val="888888"/>
                </a:solidFill>
                <a:latin typeface="Calibri" panose="020F0502020204030204"/>
                <a:cs typeface="Calibri" panose="020F0502020204030204"/>
              </a:rPr>
              <a:t>GH</a:t>
            </a:r>
            <a:r>
              <a:rPr sz="2400" b="1" spc="-10" dirty="0">
                <a:solidFill>
                  <a:srgbClr val="888888"/>
                </a:solidFill>
                <a:latin typeface="Calibri" panose="020F0502020204030204"/>
                <a:cs typeface="Calibri" panose="020F0502020204030204"/>
              </a:rPr>
              <a:t>G</a:t>
            </a:r>
            <a:r>
              <a:rPr sz="2400" b="1" dirty="0">
                <a:solidFill>
                  <a:srgbClr val="888888"/>
                </a:solidFill>
                <a:latin typeface="幼圆" panose="02010509060101010101" charset="-122"/>
                <a:cs typeface="幼圆" panose="02010509060101010101" charset="-122"/>
              </a:rPr>
              <a:t>减排或清除增加目标</a:t>
            </a:r>
            <a:endParaRPr sz="2400">
              <a:latin typeface="幼圆" panose="02010509060101010101" charset="-122"/>
              <a:cs typeface="幼圆" panose="02010509060101010101" charset="-122"/>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551301" y="952626"/>
            <a:ext cx="5087620" cy="505460"/>
          </a:xfrm>
          <a:prstGeom prst="rect">
            <a:avLst/>
          </a:prstGeom>
        </p:spPr>
        <p:txBody>
          <a:bodyPr vert="horz" wrap="square" lIns="0" tIns="13335" rIns="0" bIns="0" rtlCol="0">
            <a:spAutoFit/>
          </a:bodyPr>
          <a:lstStyle/>
          <a:p>
            <a:pPr marL="12700">
              <a:lnSpc>
                <a:spcPct val="100000"/>
              </a:lnSpc>
              <a:spcBef>
                <a:spcPts val="105"/>
              </a:spcBef>
            </a:pPr>
            <a:r>
              <a:rPr dirty="0">
                <a:latin typeface="Calibri" panose="020F0502020204030204"/>
                <a:cs typeface="Calibri" panose="020F0502020204030204"/>
              </a:rPr>
              <a:t>7.1</a:t>
            </a:r>
            <a:r>
              <a:rPr spc="-60" dirty="0">
                <a:latin typeface="Calibri" panose="020F0502020204030204"/>
                <a:cs typeface="Calibri" panose="020F0502020204030204"/>
              </a:rPr>
              <a:t> </a:t>
            </a:r>
            <a:r>
              <a:rPr spc="-10" dirty="0">
                <a:latin typeface="Calibri" panose="020F0502020204030204"/>
                <a:cs typeface="Calibri" panose="020F0502020204030204"/>
              </a:rPr>
              <a:t>GHG</a:t>
            </a:r>
            <a:r>
              <a:rPr spc="10" dirty="0"/>
              <a:t>减排</a:t>
            </a:r>
            <a:r>
              <a:rPr spc="-5" dirty="0"/>
              <a:t>和清除增</a:t>
            </a:r>
            <a:r>
              <a:rPr spc="-10" dirty="0"/>
              <a:t>加</a:t>
            </a:r>
            <a:r>
              <a:rPr dirty="0"/>
              <a:t>措</a:t>
            </a:r>
            <a:r>
              <a:rPr spc="-10" dirty="0"/>
              <a:t>施</a:t>
            </a:r>
            <a:endParaRPr spc="-10" dirty="0"/>
          </a:p>
        </p:txBody>
      </p:sp>
      <p:sp>
        <p:nvSpPr>
          <p:cNvPr id="3" name="object 3"/>
          <p:cNvSpPr/>
          <p:nvPr/>
        </p:nvSpPr>
        <p:spPr>
          <a:xfrm>
            <a:off x="2072640" y="20939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072640" y="2459735"/>
            <a:ext cx="178308" cy="178308"/>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2529839" y="2811779"/>
            <a:ext cx="152400" cy="160020"/>
          </a:xfrm>
          <a:prstGeom prst="rect">
            <a:avLst/>
          </a:prstGeom>
          <a:blipFill>
            <a:blip r:embed="rId3" cstate="print"/>
            <a:stretch>
              <a:fillRect/>
            </a:stretch>
          </a:blipFill>
        </p:spPr>
        <p:txBody>
          <a:bodyPr wrap="square" lIns="0" tIns="0" rIns="0" bIns="0" rtlCol="0"/>
          <a:lstStyle/>
          <a:p/>
        </p:txBody>
      </p:sp>
      <p:sp>
        <p:nvSpPr>
          <p:cNvPr id="6" name="object 6"/>
          <p:cNvSpPr/>
          <p:nvPr/>
        </p:nvSpPr>
        <p:spPr>
          <a:xfrm>
            <a:off x="2072640" y="3794759"/>
            <a:ext cx="178308" cy="178308"/>
          </a:xfrm>
          <a:prstGeom prst="rect">
            <a:avLst/>
          </a:prstGeom>
          <a:blipFill>
            <a:blip r:embed="rId2" cstate="print"/>
            <a:stretch>
              <a:fillRect/>
            </a:stretch>
          </a:blipFill>
        </p:spPr>
        <p:txBody>
          <a:bodyPr wrap="square" lIns="0" tIns="0" rIns="0" bIns="0" rtlCol="0"/>
          <a:lstStyle/>
          <a:p/>
        </p:txBody>
      </p:sp>
      <p:sp>
        <p:nvSpPr>
          <p:cNvPr id="7" name="object 7"/>
          <p:cNvSpPr/>
          <p:nvPr/>
        </p:nvSpPr>
        <p:spPr>
          <a:xfrm>
            <a:off x="2529839" y="4451603"/>
            <a:ext cx="152400" cy="160019"/>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2529839" y="4780788"/>
            <a:ext cx="152400" cy="160019"/>
          </a:xfrm>
          <a:prstGeom prst="rect">
            <a:avLst/>
          </a:prstGeom>
          <a:blipFill>
            <a:blip r:embed="rId3" cstate="print"/>
            <a:stretch>
              <a:fillRect/>
            </a:stretch>
          </a:blipFill>
        </p:spPr>
        <p:txBody>
          <a:bodyPr wrap="square" lIns="0" tIns="0" rIns="0" bIns="0" rtlCol="0"/>
          <a:lstStyle/>
          <a:p/>
        </p:txBody>
      </p:sp>
      <p:sp>
        <p:nvSpPr>
          <p:cNvPr id="9" name="object 9"/>
          <p:cNvSpPr/>
          <p:nvPr/>
        </p:nvSpPr>
        <p:spPr>
          <a:xfrm>
            <a:off x="2529839" y="5109971"/>
            <a:ext cx="152400" cy="160019"/>
          </a:xfrm>
          <a:prstGeom prst="rect">
            <a:avLst/>
          </a:prstGeom>
          <a:blipFill>
            <a:blip r:embed="rId3" cstate="print"/>
            <a:stretch>
              <a:fillRect/>
            </a:stretch>
          </a:blipFill>
        </p:spPr>
        <p:txBody>
          <a:bodyPr wrap="square" lIns="0" tIns="0" rIns="0" bIns="0" rtlCol="0"/>
          <a:lstStyle/>
          <a:p/>
        </p:txBody>
      </p:sp>
      <p:sp>
        <p:nvSpPr>
          <p:cNvPr id="10" name="object 10"/>
          <p:cNvSpPr/>
          <p:nvPr/>
        </p:nvSpPr>
        <p:spPr>
          <a:xfrm>
            <a:off x="2529839" y="5439155"/>
            <a:ext cx="152400" cy="160019"/>
          </a:xfrm>
          <a:prstGeom prst="rect">
            <a:avLst/>
          </a:prstGeom>
          <a:blipFill>
            <a:blip r:embed="rId3" cstate="print"/>
            <a:stretch>
              <a:fillRect/>
            </a:stretch>
          </a:blipFill>
        </p:spPr>
        <p:txBody>
          <a:bodyPr wrap="square" lIns="0" tIns="0" rIns="0" bIns="0" rtlCol="0"/>
          <a:lstStyle/>
          <a:p/>
        </p:txBody>
      </p:sp>
      <p:sp>
        <p:nvSpPr>
          <p:cNvPr id="11" name="object 11"/>
          <p:cNvSpPr txBox="1"/>
          <p:nvPr/>
        </p:nvSpPr>
        <p:spPr>
          <a:xfrm>
            <a:off x="2403144" y="1942312"/>
            <a:ext cx="7918450" cy="4018280"/>
          </a:xfrm>
          <a:prstGeom prst="rect">
            <a:avLst/>
          </a:prstGeom>
        </p:spPr>
        <p:txBody>
          <a:bodyPr vert="horz" wrap="square" lIns="0" tIns="73660" rIns="0" bIns="0" rtlCol="0">
            <a:spAutoFit/>
          </a:bodyPr>
          <a:lstStyle/>
          <a:p>
            <a:pPr marL="12700">
              <a:lnSpc>
                <a:spcPct val="100000"/>
              </a:lnSpc>
              <a:spcBef>
                <a:spcPts val="580"/>
              </a:spcBef>
            </a:pPr>
            <a:r>
              <a:rPr sz="2000" b="1" spc="15" dirty="0">
                <a:latin typeface="幼圆" panose="02010509060101010101" charset="-122"/>
                <a:cs typeface="幼圆" panose="02010509060101010101" charset="-122"/>
              </a:rPr>
              <a:t>组织</a:t>
            </a:r>
            <a:r>
              <a:rPr sz="2000" b="1" spc="5" dirty="0">
                <a:latin typeface="幼圆" panose="02010509060101010101" charset="-122"/>
                <a:cs typeface="幼圆" panose="02010509060101010101" charset="-122"/>
              </a:rPr>
              <a:t>可策划</a:t>
            </a:r>
            <a:r>
              <a:rPr sz="2000" b="1" spc="-5" dirty="0">
                <a:latin typeface="幼圆" panose="02010509060101010101" charset="-122"/>
                <a:cs typeface="幼圆" panose="02010509060101010101" charset="-122"/>
              </a:rPr>
              <a:t>并</a:t>
            </a:r>
            <a:r>
              <a:rPr sz="2000" b="1" spc="5" dirty="0">
                <a:latin typeface="幼圆" panose="02010509060101010101" charset="-122"/>
                <a:cs typeface="幼圆" panose="02010509060101010101" charset="-122"/>
              </a:rPr>
              <a:t>实施</a:t>
            </a:r>
            <a:r>
              <a:rPr sz="2000" b="1" spc="-5" dirty="0">
                <a:latin typeface="幼圆" panose="02010509060101010101" charset="-122"/>
                <a:cs typeface="幼圆" panose="02010509060101010101" charset="-122"/>
              </a:rPr>
              <a:t>减</a:t>
            </a:r>
            <a:r>
              <a:rPr sz="2000" b="1" spc="20" dirty="0">
                <a:latin typeface="幼圆" panose="02010509060101010101" charset="-122"/>
                <a:cs typeface="幼圆" panose="02010509060101010101" charset="-122"/>
              </a:rPr>
              <a:t>少</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排放或增</a:t>
            </a:r>
            <a:r>
              <a:rPr sz="2000" b="1" spc="-15" dirty="0">
                <a:latin typeface="幼圆" panose="02010509060101010101" charset="-122"/>
                <a:cs typeface="幼圆" panose="02010509060101010101" charset="-122"/>
              </a:rPr>
              <a:t>加</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清除的措施。</a:t>
            </a:r>
            <a:endParaRPr sz="2000">
              <a:latin typeface="幼圆" panose="02010509060101010101" charset="-122"/>
              <a:cs typeface="幼圆" panose="02010509060101010101" charset="-122"/>
            </a:endParaRPr>
          </a:p>
          <a:p>
            <a:pPr marL="413385" marR="5080" indent="-401320">
              <a:lnSpc>
                <a:spcPct val="109000"/>
              </a:lnSpc>
              <a:spcBef>
                <a:spcPts val="255"/>
              </a:spcBef>
            </a:pPr>
            <a:r>
              <a:rPr sz="2000" b="1" spc="5" dirty="0">
                <a:latin typeface="幼圆" panose="02010509060101010101" charset="-122"/>
                <a:cs typeface="幼圆" panose="02010509060101010101" charset="-122"/>
              </a:rPr>
              <a:t>措施一经</a:t>
            </a:r>
            <a:r>
              <a:rPr sz="2000" b="1" spc="-5" dirty="0">
                <a:latin typeface="幼圆" panose="02010509060101010101" charset="-122"/>
                <a:cs typeface="幼圆" panose="02010509060101010101" charset="-122"/>
              </a:rPr>
              <a:t>实施</a:t>
            </a:r>
            <a:r>
              <a:rPr sz="2000" b="1" spc="5" dirty="0">
                <a:latin typeface="幼圆" panose="02010509060101010101" charset="-122"/>
                <a:cs typeface="幼圆" panose="02010509060101010101" charset="-122"/>
              </a:rPr>
              <a:t>，组织宜</a:t>
            </a:r>
            <a:r>
              <a:rPr sz="2000" b="1" spc="-5" dirty="0">
                <a:latin typeface="幼圆" panose="02010509060101010101" charset="-122"/>
                <a:cs typeface="幼圆" panose="02010509060101010101" charset="-122"/>
              </a:rPr>
              <a:t>对其</a:t>
            </a:r>
            <a:r>
              <a:rPr sz="2000" b="1" spc="5" dirty="0">
                <a:latin typeface="幼圆" panose="02010509060101010101" charset="-122"/>
                <a:cs typeface="幼圆" panose="02010509060101010101" charset="-122"/>
              </a:rPr>
              <a:t>所实现</a:t>
            </a:r>
            <a:r>
              <a:rPr sz="2000" b="1" spc="30" dirty="0">
                <a:latin typeface="幼圆" panose="02010509060101010101" charset="-122"/>
                <a:cs typeface="幼圆" panose="02010509060101010101" charset="-122"/>
              </a:rPr>
              <a:t>的</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排放或清</a:t>
            </a:r>
            <a:r>
              <a:rPr sz="2000" b="1" spc="-5" dirty="0">
                <a:latin typeface="幼圆" panose="02010509060101010101" charset="-122"/>
                <a:cs typeface="幼圆" panose="02010509060101010101" charset="-122"/>
              </a:rPr>
              <a:t>除的</a:t>
            </a:r>
            <a:r>
              <a:rPr sz="2000" b="1" spc="5" dirty="0">
                <a:latin typeface="幼圆" panose="02010509060101010101" charset="-122"/>
                <a:cs typeface="幼圆" panose="02010509060101010101" charset="-122"/>
              </a:rPr>
              <a:t>变化予以</a:t>
            </a:r>
            <a:r>
              <a:rPr sz="2000" b="1" spc="-5" dirty="0">
                <a:latin typeface="幼圆" panose="02010509060101010101" charset="-122"/>
                <a:cs typeface="幼圆" panose="02010509060101010101" charset="-122"/>
              </a:rPr>
              <a:t>量化。 </a:t>
            </a:r>
            <a:r>
              <a:rPr sz="1800" dirty="0">
                <a:latin typeface="幼圆" panose="02010509060101010101" charset="-122"/>
                <a:cs typeface="幼圆" panose="02010509060101010101" charset="-122"/>
              </a:rPr>
              <a:t>注：</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减排措施导致的</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排放或清除的变化通常反映在组织</a:t>
            </a:r>
            <a:r>
              <a:rPr sz="1800" spc="5" dirty="0">
                <a:latin typeface="幼圆" panose="02010509060101010101" charset="-122"/>
                <a:cs typeface="幼圆" panose="02010509060101010101" charset="-122"/>
              </a:rPr>
              <a:t>的</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清 单中，但也可能引起温室气清单边界以外</a:t>
            </a:r>
            <a:r>
              <a:rPr sz="1800" spc="5" dirty="0">
                <a:latin typeface="幼圆" panose="02010509060101010101" charset="-122"/>
                <a:cs typeface="幼圆" panose="02010509060101010101" charset="-122"/>
              </a:rPr>
              <a:t>的</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排放或清除的变化。</a:t>
            </a:r>
            <a:endParaRPr sz="1800">
              <a:latin typeface="幼圆" panose="02010509060101010101" charset="-122"/>
              <a:cs typeface="幼圆" panose="02010509060101010101" charset="-122"/>
            </a:endParaRPr>
          </a:p>
          <a:p>
            <a:pPr>
              <a:lnSpc>
                <a:spcPct val="100000"/>
              </a:lnSpc>
            </a:pPr>
            <a:endParaRPr sz="1900">
              <a:latin typeface="Times New Roman" panose="02020603050405020304"/>
              <a:cs typeface="Times New Roman" panose="02020603050405020304"/>
            </a:endParaRPr>
          </a:p>
          <a:p>
            <a:pPr marL="12700" marR="281305">
              <a:lnSpc>
                <a:spcPct val="100000"/>
              </a:lnSpc>
              <a:spcBef>
                <a:spcPts val="1170"/>
              </a:spcBef>
            </a:pPr>
            <a:r>
              <a:rPr sz="2000" b="1" spc="15" dirty="0">
                <a:latin typeface="幼圆" panose="02010509060101010101" charset="-122"/>
                <a:cs typeface="幼圆" panose="02010509060101010101" charset="-122"/>
              </a:rPr>
              <a:t>如果</a:t>
            </a:r>
            <a:r>
              <a:rPr sz="2000" b="1" spc="5" dirty="0">
                <a:latin typeface="幼圆" panose="02010509060101010101" charset="-122"/>
                <a:cs typeface="幼圆" panose="02010509060101010101" charset="-122"/>
              </a:rPr>
              <a:t>进行了</a:t>
            </a:r>
            <a:r>
              <a:rPr sz="2000" b="1" spc="-5" dirty="0">
                <a:latin typeface="幼圆" panose="02010509060101010101" charset="-122"/>
                <a:cs typeface="幼圆" panose="02010509060101010101" charset="-122"/>
              </a:rPr>
              <a:t>上</a:t>
            </a:r>
            <a:r>
              <a:rPr sz="2000" b="1" spc="5" dirty="0">
                <a:latin typeface="幼圆" panose="02010509060101010101" charset="-122"/>
                <a:cs typeface="幼圆" panose="02010509060101010101" charset="-122"/>
              </a:rPr>
              <a:t>述量</a:t>
            </a:r>
            <a:r>
              <a:rPr sz="2000" b="1" spc="-5" dirty="0">
                <a:latin typeface="幼圆" panose="02010509060101010101" charset="-122"/>
                <a:cs typeface="幼圆" panose="02010509060101010101" charset="-122"/>
              </a:rPr>
              <a:t>化</a:t>
            </a:r>
            <a:r>
              <a:rPr sz="2000" b="1" spc="5" dirty="0">
                <a:latin typeface="幼圆" panose="02010509060101010101" charset="-122"/>
                <a:cs typeface="幼圆" panose="02010509060101010101" charset="-122"/>
              </a:rPr>
              <a:t>和报告</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组织</a:t>
            </a:r>
            <a:r>
              <a:rPr sz="2000" b="1" spc="-5" dirty="0">
                <a:latin typeface="幼圆" panose="02010509060101010101" charset="-122"/>
                <a:cs typeface="幼圆" panose="02010509060101010101" charset="-122"/>
              </a:rPr>
              <a:t>应</a:t>
            </a:r>
            <a:r>
              <a:rPr sz="2000" b="1" spc="35" dirty="0">
                <a:latin typeface="幼圆" panose="02010509060101010101" charset="-122"/>
                <a:cs typeface="幼圆" panose="02010509060101010101" charset="-122"/>
              </a:rPr>
              <a:t>将</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减排措施</a:t>
            </a:r>
            <a:r>
              <a:rPr sz="2000" b="1" spc="-5" dirty="0">
                <a:latin typeface="幼圆" panose="02010509060101010101" charset="-122"/>
                <a:cs typeface="幼圆" panose="02010509060101010101" charset="-122"/>
              </a:rPr>
              <a:t>和</a:t>
            </a:r>
            <a:r>
              <a:rPr sz="2000" b="1" spc="5" dirty="0">
                <a:latin typeface="幼圆" panose="02010509060101010101" charset="-122"/>
                <a:cs typeface="幼圆" panose="02010509060101010101" charset="-122"/>
              </a:rPr>
              <a:t>相关的</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排 </a:t>
            </a:r>
            <a:r>
              <a:rPr sz="2000" b="1" spc="5" dirty="0">
                <a:latin typeface="幼圆" panose="02010509060101010101" charset="-122"/>
                <a:cs typeface="幼圆" panose="02010509060101010101" charset="-122"/>
              </a:rPr>
              <a:t>放或清除</a:t>
            </a:r>
            <a:r>
              <a:rPr sz="2000" b="1" spc="-5" dirty="0">
                <a:latin typeface="幼圆" panose="02010509060101010101" charset="-122"/>
                <a:cs typeface="幼圆" panose="02010509060101010101" charset="-122"/>
              </a:rPr>
              <a:t>的变</a:t>
            </a:r>
            <a:r>
              <a:rPr sz="2000" b="1" spc="5" dirty="0">
                <a:latin typeface="幼圆" panose="02010509060101010101" charset="-122"/>
                <a:cs typeface="幼圆" panose="02010509060101010101" charset="-122"/>
              </a:rPr>
              <a:t>化分别形</a:t>
            </a:r>
            <a:r>
              <a:rPr sz="2000" b="1" spc="-5" dirty="0">
                <a:latin typeface="幼圆" panose="02010509060101010101" charset="-122"/>
                <a:cs typeface="幼圆" panose="02010509060101010101" charset="-122"/>
              </a:rPr>
              <a:t>成文</a:t>
            </a:r>
            <a:r>
              <a:rPr sz="2000" b="1" spc="5" dirty="0">
                <a:latin typeface="幼圆" panose="02010509060101010101" charset="-122"/>
                <a:cs typeface="幼圆" panose="02010509060101010101" charset="-122"/>
              </a:rPr>
              <a:t>件，并应</a:t>
            </a:r>
            <a:r>
              <a:rPr sz="2000" b="1" spc="-5" dirty="0">
                <a:latin typeface="幼圆" panose="02010509060101010101" charset="-122"/>
                <a:cs typeface="幼圆" panose="02010509060101010101" charset="-122"/>
              </a:rPr>
              <a:t>说明</a:t>
            </a:r>
            <a:r>
              <a:rPr sz="2000" b="1" spc="5" dirty="0">
                <a:latin typeface="幼圆" panose="02010509060101010101" charset="-122"/>
                <a:cs typeface="幼圆" panose="02010509060101010101" charset="-122"/>
              </a:rPr>
              <a:t>下列情况</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644525" indent="-231775">
              <a:lnSpc>
                <a:spcPct val="100000"/>
              </a:lnSpc>
              <a:spcBef>
                <a:spcPts val="440"/>
              </a:spcBef>
              <a:buFont typeface="Calibri" panose="020F0502020204030204"/>
              <a:buAutoNum type="alphaLcParenR"/>
              <a:tabLst>
                <a:tab pos="645160" algn="l"/>
              </a:tabLst>
            </a:pPr>
            <a:r>
              <a:rPr sz="1800" spc="-5" dirty="0">
                <a:latin typeface="幼圆" panose="02010509060101010101" charset="-122"/>
                <a:cs typeface="幼圆" panose="02010509060101010101" charset="-122"/>
              </a:rPr>
              <a:t>对</a:t>
            </a:r>
            <a:r>
              <a:rPr sz="1800" spc="-5" dirty="0">
                <a:latin typeface="Calibri" panose="020F0502020204030204"/>
                <a:cs typeface="Calibri" panose="020F0502020204030204"/>
              </a:rPr>
              <a:t>GHG</a:t>
            </a:r>
            <a:r>
              <a:rPr sz="1800" spc="-5" dirty="0">
                <a:latin typeface="幼圆" panose="02010509060101010101" charset="-122"/>
                <a:cs typeface="幼圆" panose="02010509060101010101" charset="-122"/>
              </a:rPr>
              <a:t>减排措施的说明；</a:t>
            </a:r>
            <a:endParaRPr sz="1800">
              <a:latin typeface="幼圆" panose="02010509060101010101" charset="-122"/>
              <a:cs typeface="幼圆" panose="02010509060101010101" charset="-122"/>
            </a:endParaRPr>
          </a:p>
          <a:p>
            <a:pPr marL="655320" indent="-242570">
              <a:lnSpc>
                <a:spcPct val="100000"/>
              </a:lnSpc>
              <a:spcBef>
                <a:spcPts val="435"/>
              </a:spcBef>
              <a:buAutoNum type="alphaLcParenR"/>
              <a:tabLst>
                <a:tab pos="655955" algn="l"/>
              </a:tabLst>
            </a:pP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减排措施的空间和时间范围；</a:t>
            </a:r>
            <a:endParaRPr sz="1800">
              <a:latin typeface="幼圆" panose="02010509060101010101" charset="-122"/>
              <a:cs typeface="幼圆" panose="02010509060101010101" charset="-122"/>
            </a:endParaRPr>
          </a:p>
          <a:p>
            <a:pPr marL="583565" indent="-170815">
              <a:lnSpc>
                <a:spcPct val="100000"/>
              </a:lnSpc>
              <a:spcBef>
                <a:spcPts val="435"/>
              </a:spcBef>
              <a:buAutoNum type="alphaLcParenR"/>
              <a:tabLst>
                <a:tab pos="584200" algn="l"/>
              </a:tabLst>
            </a:pP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排放和清除的量化方法（适当指标）；</a:t>
            </a:r>
            <a:endParaRPr sz="1800">
              <a:latin typeface="幼圆" panose="02010509060101010101" charset="-122"/>
              <a:cs typeface="幼圆" panose="02010509060101010101" charset="-122"/>
            </a:endParaRPr>
          </a:p>
          <a:p>
            <a:pPr marL="655320" indent="-242570">
              <a:lnSpc>
                <a:spcPct val="100000"/>
              </a:lnSpc>
              <a:spcBef>
                <a:spcPts val="430"/>
              </a:spcBef>
              <a:buFont typeface="Calibri" panose="020F0502020204030204"/>
              <a:buAutoNum type="alphaLcParenR"/>
              <a:tabLst>
                <a:tab pos="655955" algn="l"/>
              </a:tabLst>
            </a:pPr>
            <a:r>
              <a:rPr sz="1800" dirty="0">
                <a:latin typeface="幼圆" panose="02010509060101010101" charset="-122"/>
                <a:cs typeface="幼圆" panose="02010509060101010101" charset="-122"/>
              </a:rPr>
              <a:t>确定</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减排措施所产生的</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排放或清除的变化，并依据直接和间接</a:t>
            </a:r>
            <a:endParaRPr sz="1800">
              <a:latin typeface="幼圆" panose="02010509060101010101" charset="-122"/>
              <a:cs typeface="幼圆" panose="02010509060101010101" charset="-122"/>
            </a:endParaRPr>
          </a:p>
          <a:p>
            <a:pPr marL="413385">
              <a:lnSpc>
                <a:spcPct val="100000"/>
              </a:lnSpc>
            </a:pPr>
            <a:r>
              <a:rPr sz="1800" spc="-5" dirty="0">
                <a:latin typeface="Calibri" panose="020F0502020204030204"/>
                <a:cs typeface="Calibri" panose="020F0502020204030204"/>
              </a:rPr>
              <a:t>GHG</a:t>
            </a:r>
            <a:r>
              <a:rPr sz="1800" spc="-5" dirty="0">
                <a:latin typeface="幼圆" panose="02010509060101010101" charset="-122"/>
                <a:cs typeface="幼圆" panose="02010509060101010101" charset="-122"/>
              </a:rPr>
              <a:t>排放或清除进行分类</a:t>
            </a:r>
            <a:endParaRPr sz="1800">
              <a:latin typeface="幼圆" panose="02010509060101010101" charset="-122"/>
              <a:cs typeface="幼圆" panose="02010509060101010101" charset="-122"/>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043301" y="838326"/>
            <a:ext cx="6104890"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GHG</a:t>
            </a:r>
            <a:r>
              <a:rPr spc="5" dirty="0"/>
              <a:t>减排</a:t>
            </a:r>
            <a:r>
              <a:rPr spc="-5" dirty="0"/>
              <a:t>措施可能</a:t>
            </a:r>
            <a:r>
              <a:rPr spc="-10" dirty="0"/>
              <a:t>包</a:t>
            </a:r>
            <a:r>
              <a:rPr spc="-5" dirty="0"/>
              <a:t>括下</a:t>
            </a:r>
            <a:r>
              <a:rPr spc="-10" dirty="0"/>
              <a:t>述</a:t>
            </a:r>
            <a:r>
              <a:rPr spc="-5" dirty="0"/>
              <a:t>内容</a:t>
            </a:r>
            <a:r>
              <a:rPr spc="-10" dirty="0"/>
              <a:t>：</a:t>
            </a:r>
            <a:endParaRPr spc="-10" dirty="0"/>
          </a:p>
        </p:txBody>
      </p:sp>
      <p:sp>
        <p:nvSpPr>
          <p:cNvPr id="3" name="object 3"/>
          <p:cNvSpPr/>
          <p:nvPr/>
        </p:nvSpPr>
        <p:spPr>
          <a:xfrm>
            <a:off x="2072640" y="17129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072640" y="2154935"/>
            <a:ext cx="178308" cy="178308"/>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2072640" y="2596895"/>
            <a:ext cx="178308" cy="178308"/>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2072640" y="3038855"/>
            <a:ext cx="178308" cy="178308"/>
          </a:xfrm>
          <a:prstGeom prst="rect">
            <a:avLst/>
          </a:prstGeom>
          <a:blipFill>
            <a:blip r:embed="rId2" cstate="print"/>
            <a:stretch>
              <a:fillRect/>
            </a:stretch>
          </a:blipFill>
        </p:spPr>
        <p:txBody>
          <a:bodyPr wrap="square" lIns="0" tIns="0" rIns="0" bIns="0" rtlCol="0"/>
          <a:lstStyle/>
          <a:p/>
        </p:txBody>
      </p:sp>
      <p:sp>
        <p:nvSpPr>
          <p:cNvPr id="7" name="object 7"/>
          <p:cNvSpPr/>
          <p:nvPr/>
        </p:nvSpPr>
        <p:spPr>
          <a:xfrm>
            <a:off x="2072640" y="3480815"/>
            <a:ext cx="178308" cy="178308"/>
          </a:xfrm>
          <a:prstGeom prst="rect">
            <a:avLst/>
          </a:prstGeom>
          <a:blipFill>
            <a:blip r:embed="rId2" cstate="print"/>
            <a:stretch>
              <a:fillRect/>
            </a:stretch>
          </a:blipFill>
        </p:spPr>
        <p:txBody>
          <a:bodyPr wrap="square" lIns="0" tIns="0" rIns="0" bIns="0" rtlCol="0"/>
          <a:lstStyle/>
          <a:p/>
        </p:txBody>
      </p:sp>
      <p:sp>
        <p:nvSpPr>
          <p:cNvPr id="8" name="object 8"/>
          <p:cNvSpPr/>
          <p:nvPr/>
        </p:nvSpPr>
        <p:spPr>
          <a:xfrm>
            <a:off x="2072640" y="3922776"/>
            <a:ext cx="178308" cy="178307"/>
          </a:xfrm>
          <a:prstGeom prst="rect">
            <a:avLst/>
          </a:prstGeom>
          <a:blipFill>
            <a:blip r:embed="rId2" cstate="print"/>
            <a:stretch>
              <a:fillRect/>
            </a:stretch>
          </a:blipFill>
        </p:spPr>
        <p:txBody>
          <a:bodyPr wrap="square" lIns="0" tIns="0" rIns="0" bIns="0" rtlCol="0"/>
          <a:lstStyle/>
          <a:p/>
        </p:txBody>
      </p:sp>
      <p:sp>
        <p:nvSpPr>
          <p:cNvPr id="9" name="object 9"/>
          <p:cNvSpPr/>
          <p:nvPr/>
        </p:nvSpPr>
        <p:spPr>
          <a:xfrm>
            <a:off x="2072640" y="4364735"/>
            <a:ext cx="178308" cy="178307"/>
          </a:xfrm>
          <a:prstGeom prst="rect">
            <a:avLst/>
          </a:prstGeom>
          <a:blipFill>
            <a:blip r:embed="rId2" cstate="print"/>
            <a:stretch>
              <a:fillRect/>
            </a:stretch>
          </a:blipFill>
        </p:spPr>
        <p:txBody>
          <a:bodyPr wrap="square" lIns="0" tIns="0" rIns="0" bIns="0" rtlCol="0"/>
          <a:lstStyle/>
          <a:p/>
        </p:txBody>
      </p:sp>
      <p:sp>
        <p:nvSpPr>
          <p:cNvPr id="10" name="object 10"/>
          <p:cNvSpPr/>
          <p:nvPr/>
        </p:nvSpPr>
        <p:spPr>
          <a:xfrm>
            <a:off x="2072640" y="4806696"/>
            <a:ext cx="178308" cy="178307"/>
          </a:xfrm>
          <a:prstGeom prst="rect">
            <a:avLst/>
          </a:prstGeom>
          <a:blipFill>
            <a:blip r:embed="rId2" cstate="print"/>
            <a:stretch>
              <a:fillRect/>
            </a:stretch>
          </a:blipFill>
        </p:spPr>
        <p:txBody>
          <a:bodyPr wrap="square" lIns="0" tIns="0" rIns="0" bIns="0" rtlCol="0"/>
          <a:lstStyle/>
          <a:p/>
        </p:txBody>
      </p:sp>
      <p:sp>
        <p:nvSpPr>
          <p:cNvPr id="11" name="object 11"/>
          <p:cNvSpPr/>
          <p:nvPr/>
        </p:nvSpPr>
        <p:spPr>
          <a:xfrm>
            <a:off x="2072640" y="5248655"/>
            <a:ext cx="178308" cy="178307"/>
          </a:xfrm>
          <a:prstGeom prst="rect">
            <a:avLst/>
          </a:prstGeom>
          <a:blipFill>
            <a:blip r:embed="rId2" cstate="print"/>
            <a:stretch>
              <a:fillRect/>
            </a:stretch>
          </a:blipFill>
        </p:spPr>
        <p:txBody>
          <a:bodyPr wrap="square" lIns="0" tIns="0" rIns="0" bIns="0" rtlCol="0"/>
          <a:lstStyle/>
          <a:p/>
        </p:txBody>
      </p:sp>
      <p:sp>
        <p:nvSpPr>
          <p:cNvPr id="12" name="object 12"/>
          <p:cNvSpPr/>
          <p:nvPr/>
        </p:nvSpPr>
        <p:spPr>
          <a:xfrm>
            <a:off x="2072640" y="5690615"/>
            <a:ext cx="178308" cy="178307"/>
          </a:xfrm>
          <a:prstGeom prst="rect">
            <a:avLst/>
          </a:prstGeom>
          <a:blipFill>
            <a:blip r:embed="rId2" cstate="print"/>
            <a:stretch>
              <a:fillRect/>
            </a:stretch>
          </a:blipFill>
        </p:spPr>
        <p:txBody>
          <a:bodyPr wrap="square" lIns="0" tIns="0" rIns="0" bIns="0" rtlCol="0"/>
          <a:lstStyle/>
          <a:p/>
        </p:txBody>
      </p:sp>
      <p:sp>
        <p:nvSpPr>
          <p:cNvPr id="13" name="object 13"/>
          <p:cNvSpPr txBox="1"/>
          <p:nvPr/>
        </p:nvSpPr>
        <p:spPr>
          <a:xfrm>
            <a:off x="2403144" y="1485112"/>
            <a:ext cx="6574155" cy="4513580"/>
          </a:xfrm>
          <a:prstGeom prst="rect">
            <a:avLst/>
          </a:prstGeom>
        </p:spPr>
        <p:txBody>
          <a:bodyPr vert="horz" wrap="square" lIns="0" tIns="12700" rIns="0" bIns="0" rtlCol="0">
            <a:spAutoFit/>
          </a:bodyPr>
          <a:lstStyle/>
          <a:p>
            <a:pPr marL="12700" marR="3488690">
              <a:lnSpc>
                <a:spcPct val="145000"/>
              </a:lnSpc>
              <a:spcBef>
                <a:spcPts val="100"/>
              </a:spcBef>
            </a:pPr>
            <a:r>
              <a:rPr sz="2000" b="1" spc="5" dirty="0">
                <a:latin typeface="幼圆" panose="02010509060101010101" charset="-122"/>
                <a:cs typeface="幼圆" panose="02010509060101010101" charset="-122"/>
              </a:rPr>
              <a:t>对能源需</a:t>
            </a:r>
            <a:r>
              <a:rPr sz="2000" b="1" spc="-5" dirty="0">
                <a:latin typeface="幼圆" panose="02010509060101010101" charset="-122"/>
                <a:cs typeface="幼圆" panose="02010509060101010101" charset="-122"/>
              </a:rPr>
              <a:t>求和</a:t>
            </a:r>
            <a:r>
              <a:rPr sz="2000" b="1" spc="5" dirty="0">
                <a:latin typeface="幼圆" panose="02010509060101010101" charset="-122"/>
                <a:cs typeface="幼圆" panose="02010509060101010101" charset="-122"/>
              </a:rPr>
              <a:t>使用的管</a:t>
            </a:r>
            <a:r>
              <a:rPr sz="2000" b="1" spc="-5" dirty="0">
                <a:latin typeface="幼圆" panose="02010509060101010101" charset="-122"/>
                <a:cs typeface="幼圆" panose="02010509060101010101" charset="-122"/>
              </a:rPr>
              <a:t>理； </a:t>
            </a:r>
            <a:r>
              <a:rPr sz="2000" b="1" spc="5" dirty="0">
                <a:latin typeface="幼圆" panose="02010509060101010101" charset="-122"/>
                <a:cs typeface="幼圆" panose="02010509060101010101" charset="-122"/>
              </a:rPr>
              <a:t>提高能源</a:t>
            </a:r>
            <a:r>
              <a:rPr sz="2000" b="1" spc="-5" dirty="0">
                <a:latin typeface="幼圆" panose="02010509060101010101" charset="-122"/>
                <a:cs typeface="幼圆" panose="02010509060101010101" charset="-122"/>
              </a:rPr>
              <a:t>效率；</a:t>
            </a:r>
            <a:endParaRPr sz="2000">
              <a:latin typeface="幼圆" panose="02010509060101010101" charset="-122"/>
              <a:cs typeface="幼圆" panose="02010509060101010101" charset="-122"/>
            </a:endParaRPr>
          </a:p>
          <a:p>
            <a:pPr marL="12700">
              <a:lnSpc>
                <a:spcPct val="100000"/>
              </a:lnSpc>
              <a:spcBef>
                <a:spcPts val="1080"/>
              </a:spcBef>
            </a:pPr>
            <a:r>
              <a:rPr sz="2000" b="1" spc="5" dirty="0">
                <a:latin typeface="幼圆" panose="02010509060101010101" charset="-122"/>
                <a:cs typeface="幼圆" panose="02010509060101010101" charset="-122"/>
              </a:rPr>
              <a:t>技术或工</a:t>
            </a:r>
            <a:r>
              <a:rPr sz="2000" b="1" spc="-5" dirty="0">
                <a:latin typeface="幼圆" panose="02010509060101010101" charset="-122"/>
                <a:cs typeface="幼圆" panose="02010509060101010101" charset="-122"/>
              </a:rPr>
              <a:t>艺改</a:t>
            </a:r>
            <a:r>
              <a:rPr sz="2000" b="1" spc="5" dirty="0">
                <a:latin typeface="幼圆" panose="02010509060101010101" charset="-122"/>
                <a:cs typeface="幼圆" panose="02010509060101010101" charset="-122"/>
              </a:rPr>
              <a:t>进</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12700" marR="1489710">
              <a:lnSpc>
                <a:spcPct val="145000"/>
              </a:lnSpc>
            </a:pPr>
            <a:r>
              <a:rPr sz="2000" b="1" spc="-5" dirty="0">
                <a:latin typeface="Calibri" panose="020F0502020204030204"/>
                <a:cs typeface="Calibri" panose="020F0502020204030204"/>
              </a:rPr>
              <a:t>GHG</a:t>
            </a:r>
            <a:r>
              <a:rPr sz="2000" b="1" spc="15" dirty="0">
                <a:latin typeface="幼圆" panose="02010509060101010101" charset="-122"/>
                <a:cs typeface="幼圆" panose="02010509060101010101" charset="-122"/>
              </a:rPr>
              <a:t>的捕获</a:t>
            </a:r>
            <a:r>
              <a:rPr sz="2000" b="1" spc="5" dirty="0">
                <a:latin typeface="幼圆" panose="02010509060101010101" charset="-122"/>
                <a:cs typeface="幼圆" panose="02010509060101010101" charset="-122"/>
              </a:rPr>
              <a:t>和</a:t>
            </a:r>
            <a:r>
              <a:rPr sz="2000" b="1" spc="-5" dirty="0">
                <a:latin typeface="幼圆" panose="02010509060101010101" charset="-122"/>
                <a:cs typeface="幼圆" panose="02010509060101010101" charset="-122"/>
              </a:rPr>
              <a:t>储</a:t>
            </a:r>
            <a:r>
              <a:rPr sz="2000" b="1" spc="5" dirty="0">
                <a:latin typeface="幼圆" panose="02010509060101010101" charset="-122"/>
                <a:cs typeface="幼圆" panose="02010509060101010101" charset="-122"/>
              </a:rPr>
              <a:t>存（</a:t>
            </a:r>
            <a:r>
              <a:rPr sz="2000" b="1" spc="-5" dirty="0">
                <a:latin typeface="幼圆" panose="02010509060101010101" charset="-122"/>
                <a:cs typeface="幼圆" panose="02010509060101010101" charset="-122"/>
              </a:rPr>
              <a:t>通</a:t>
            </a:r>
            <a:r>
              <a:rPr sz="2000" b="1" spc="5" dirty="0">
                <a:latin typeface="幼圆" panose="02010509060101010101" charset="-122"/>
                <a:cs typeface="幼圆" panose="02010509060101010101" charset="-122"/>
              </a:rPr>
              <a:t>常是储</a:t>
            </a:r>
            <a:r>
              <a:rPr sz="2000" b="1" spc="-5" dirty="0">
                <a:latin typeface="幼圆" panose="02010509060101010101" charset="-122"/>
                <a:cs typeface="幼圆" panose="02010509060101010101" charset="-122"/>
              </a:rPr>
              <a:t>存</a:t>
            </a:r>
            <a:r>
              <a:rPr sz="2000" b="1" spc="25" dirty="0">
                <a:latin typeface="幼圆" panose="02010509060101010101" charset="-122"/>
                <a:cs typeface="幼圆" panose="02010509060101010101" charset="-122"/>
              </a:rPr>
              <a:t>到</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库）； </a:t>
            </a:r>
            <a:r>
              <a:rPr sz="2000" b="1" spc="5" dirty="0">
                <a:latin typeface="幼圆" panose="02010509060101010101" charset="-122"/>
                <a:cs typeface="幼圆" panose="02010509060101010101" charset="-122"/>
              </a:rPr>
              <a:t>对运输和</a:t>
            </a:r>
            <a:r>
              <a:rPr sz="2000" b="1" spc="-5" dirty="0">
                <a:latin typeface="幼圆" panose="02010509060101010101" charset="-122"/>
                <a:cs typeface="幼圆" panose="02010509060101010101" charset="-122"/>
              </a:rPr>
              <a:t>交通</a:t>
            </a:r>
            <a:r>
              <a:rPr sz="2000" b="1" spc="5" dirty="0">
                <a:latin typeface="幼圆" panose="02010509060101010101" charset="-122"/>
                <a:cs typeface="幼圆" panose="02010509060101010101" charset="-122"/>
              </a:rPr>
              <a:t>需求的管</a:t>
            </a:r>
            <a:r>
              <a:rPr sz="2000" b="1" spc="-5" dirty="0">
                <a:latin typeface="幼圆" panose="02010509060101010101" charset="-122"/>
                <a:cs typeface="幼圆" panose="02010509060101010101" charset="-122"/>
              </a:rPr>
              <a:t>理；</a:t>
            </a:r>
            <a:endParaRPr sz="2000">
              <a:latin typeface="幼圆" panose="02010509060101010101" charset="-122"/>
              <a:cs typeface="幼圆" panose="02010509060101010101" charset="-122"/>
            </a:endParaRPr>
          </a:p>
          <a:p>
            <a:pPr marL="12700" marR="4511040">
              <a:lnSpc>
                <a:spcPts val="3480"/>
              </a:lnSpc>
              <a:spcBef>
                <a:spcPts val="295"/>
              </a:spcBef>
            </a:pPr>
            <a:r>
              <a:rPr sz="2000" b="1" spc="5" dirty="0">
                <a:latin typeface="幼圆" panose="02010509060101010101" charset="-122"/>
                <a:cs typeface="幼圆" panose="02010509060101010101" charset="-122"/>
              </a:rPr>
              <a:t>燃料转换</a:t>
            </a:r>
            <a:r>
              <a:rPr sz="2000" b="1" spc="-5" dirty="0">
                <a:latin typeface="幼圆" panose="02010509060101010101" charset="-122"/>
                <a:cs typeface="幼圆" panose="02010509060101010101" charset="-122"/>
              </a:rPr>
              <a:t>或替</a:t>
            </a:r>
            <a:r>
              <a:rPr sz="2000" b="1" spc="5" dirty="0">
                <a:latin typeface="幼圆" panose="02010509060101010101" charset="-122"/>
                <a:cs typeface="幼圆" panose="02010509060101010101" charset="-122"/>
              </a:rPr>
              <a:t>代</a:t>
            </a:r>
            <a:r>
              <a:rPr sz="2000" b="1" spc="-5" dirty="0">
                <a:latin typeface="幼圆" panose="02010509060101010101" charset="-122"/>
                <a:cs typeface="幼圆" panose="02010509060101010101" charset="-122"/>
              </a:rPr>
              <a:t>； </a:t>
            </a:r>
            <a:r>
              <a:rPr sz="2000" b="1" spc="5" dirty="0">
                <a:latin typeface="幼圆" panose="02010509060101010101" charset="-122"/>
                <a:cs typeface="幼圆" panose="02010509060101010101" charset="-122"/>
              </a:rPr>
              <a:t>植树造林；</a:t>
            </a:r>
            <a:endParaRPr sz="2000">
              <a:latin typeface="幼圆" panose="02010509060101010101" charset="-122"/>
              <a:cs typeface="幼圆" panose="02010509060101010101" charset="-122"/>
            </a:endParaRPr>
          </a:p>
          <a:p>
            <a:pPr marL="12700">
              <a:lnSpc>
                <a:spcPct val="100000"/>
              </a:lnSpc>
              <a:spcBef>
                <a:spcPts val="790"/>
              </a:spcBef>
            </a:pPr>
            <a:r>
              <a:rPr sz="2000" b="1" spc="15" dirty="0">
                <a:latin typeface="幼圆" panose="02010509060101010101" charset="-122"/>
                <a:cs typeface="幼圆" panose="02010509060101010101" charset="-122"/>
              </a:rPr>
              <a:t>废物</a:t>
            </a:r>
            <a:r>
              <a:rPr sz="2000" b="1" spc="5" dirty="0">
                <a:latin typeface="幼圆" panose="02010509060101010101" charset="-122"/>
                <a:cs typeface="幼圆" panose="02010509060101010101" charset="-122"/>
              </a:rPr>
              <a:t>最少化</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12700" marR="5080">
              <a:lnSpc>
                <a:spcPts val="3480"/>
              </a:lnSpc>
              <a:spcBef>
                <a:spcPts val="295"/>
              </a:spcBef>
            </a:pPr>
            <a:r>
              <a:rPr sz="2000" b="1" spc="15" dirty="0">
                <a:latin typeface="幼圆" panose="02010509060101010101" charset="-122"/>
                <a:cs typeface="幼圆" panose="02010509060101010101" charset="-122"/>
              </a:rPr>
              <a:t>使用</a:t>
            </a:r>
            <a:r>
              <a:rPr sz="2000" b="1" spc="5" dirty="0">
                <a:latin typeface="幼圆" panose="02010509060101010101" charset="-122"/>
                <a:cs typeface="幼圆" panose="02010509060101010101" charset="-122"/>
              </a:rPr>
              <a:t>替代燃</a:t>
            </a:r>
            <a:r>
              <a:rPr sz="2000" b="1" spc="-5" dirty="0">
                <a:latin typeface="幼圆" panose="02010509060101010101" charset="-122"/>
                <a:cs typeface="幼圆" panose="02010509060101010101" charset="-122"/>
              </a:rPr>
              <a:t>料</a:t>
            </a:r>
            <a:r>
              <a:rPr sz="2000" b="1" spc="5" dirty="0">
                <a:latin typeface="幼圆" panose="02010509060101010101" charset="-122"/>
                <a:cs typeface="幼圆" panose="02010509060101010101" charset="-122"/>
              </a:rPr>
              <a:t>和原</a:t>
            </a:r>
            <a:r>
              <a:rPr sz="2000" b="1" spc="-5" dirty="0">
                <a:latin typeface="幼圆" panose="02010509060101010101" charset="-122"/>
                <a:cs typeface="幼圆" panose="02010509060101010101" charset="-122"/>
              </a:rPr>
              <a:t>材</a:t>
            </a:r>
            <a:r>
              <a:rPr sz="2000" b="1" spc="5" dirty="0">
                <a:latin typeface="幼圆" panose="02010509060101010101" charset="-122"/>
                <a:cs typeface="幼圆" panose="02010509060101010101" charset="-122"/>
              </a:rPr>
              <a:t>料</a:t>
            </a:r>
            <a:r>
              <a:rPr sz="2000" b="1" spc="25" dirty="0">
                <a:latin typeface="幼圆" panose="02010509060101010101" charset="-122"/>
                <a:cs typeface="幼圆" panose="02010509060101010101" charset="-122"/>
              </a:rPr>
              <a:t>（</a:t>
            </a:r>
            <a:r>
              <a:rPr sz="2000" b="1" dirty="0">
                <a:latin typeface="Calibri" panose="020F0502020204030204"/>
                <a:cs typeface="Calibri" panose="020F0502020204030204"/>
              </a:rPr>
              <a:t>A</a:t>
            </a:r>
            <a:r>
              <a:rPr sz="2000" b="1" spc="-10" dirty="0">
                <a:latin typeface="Calibri" panose="020F0502020204030204"/>
                <a:cs typeface="Calibri" panose="020F0502020204030204"/>
              </a:rPr>
              <a:t>F</a:t>
            </a:r>
            <a:r>
              <a:rPr sz="2000" b="1" spc="-15" dirty="0">
                <a:latin typeface="Calibri" panose="020F0502020204030204"/>
                <a:cs typeface="Calibri" panose="020F0502020204030204"/>
              </a:rPr>
              <a:t>R</a:t>
            </a:r>
            <a:r>
              <a:rPr sz="2000" b="1" spc="5" dirty="0">
                <a:latin typeface="幼圆" panose="02010509060101010101" charset="-122"/>
                <a:cs typeface="幼圆" panose="02010509060101010101" charset="-122"/>
              </a:rPr>
              <a:t>），避</a:t>
            </a:r>
            <a:r>
              <a:rPr sz="2000" b="1" spc="-5" dirty="0">
                <a:latin typeface="幼圆" panose="02010509060101010101" charset="-122"/>
                <a:cs typeface="幼圆" panose="02010509060101010101" charset="-122"/>
              </a:rPr>
              <a:t>免</a:t>
            </a:r>
            <a:r>
              <a:rPr sz="2000" b="1" spc="5" dirty="0">
                <a:latin typeface="幼圆" panose="02010509060101010101" charset="-122"/>
                <a:cs typeface="幼圆" panose="02010509060101010101" charset="-122"/>
              </a:rPr>
              <a:t>掩埋或</a:t>
            </a:r>
            <a:r>
              <a:rPr sz="2000" b="1" spc="-5" dirty="0">
                <a:latin typeface="幼圆" panose="02010509060101010101" charset="-122"/>
                <a:cs typeface="幼圆" panose="02010509060101010101" charset="-122"/>
              </a:rPr>
              <a:t>废</a:t>
            </a:r>
            <a:r>
              <a:rPr sz="2000" b="1" spc="5" dirty="0">
                <a:latin typeface="幼圆" panose="02010509060101010101" charset="-122"/>
                <a:cs typeface="幼圆" panose="02010509060101010101" charset="-122"/>
              </a:rPr>
              <a:t>物焚</a:t>
            </a:r>
            <a:r>
              <a:rPr sz="2000" b="1" spc="-5" dirty="0">
                <a:latin typeface="幼圆" panose="02010509060101010101" charset="-122"/>
                <a:cs typeface="幼圆" panose="02010509060101010101" charset="-122"/>
              </a:rPr>
              <a:t>烧</a:t>
            </a:r>
            <a:r>
              <a:rPr sz="2000" b="1" spc="5" dirty="0">
                <a:latin typeface="幼圆" panose="02010509060101010101" charset="-122"/>
                <a:cs typeface="幼圆" panose="02010509060101010101" charset="-122"/>
              </a:rPr>
              <a:t>的</a:t>
            </a:r>
            <a:r>
              <a:rPr sz="2000" b="1" spc="-5" dirty="0">
                <a:latin typeface="幼圆" panose="02010509060101010101" charset="-122"/>
                <a:cs typeface="幼圆" panose="02010509060101010101" charset="-122"/>
              </a:rPr>
              <a:t>； </a:t>
            </a:r>
            <a:r>
              <a:rPr sz="2000" b="1" spc="5" dirty="0">
                <a:latin typeface="幼圆" panose="02010509060101010101" charset="-122"/>
                <a:cs typeface="幼圆" panose="02010509060101010101" charset="-122"/>
              </a:rPr>
              <a:t>制冷剂管</a:t>
            </a:r>
            <a:r>
              <a:rPr sz="2000" b="1" spc="-5" dirty="0">
                <a:latin typeface="幼圆" panose="02010509060101010101" charset="-122"/>
                <a:cs typeface="幼圆" panose="02010509060101010101" charset="-122"/>
              </a:rPr>
              <a:t>理。</a:t>
            </a:r>
            <a:endParaRPr sz="2000">
              <a:latin typeface="幼圆" panose="02010509060101010101" charset="-122"/>
              <a:cs typeface="幼圆" panose="02010509060101010101" charset="-122"/>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3551936" y="1752726"/>
            <a:ext cx="5087620" cy="505460"/>
          </a:xfrm>
          <a:prstGeom prst="rect">
            <a:avLst/>
          </a:prstGeom>
        </p:spPr>
        <p:txBody>
          <a:bodyPr vert="horz" wrap="square" lIns="0" tIns="13335" rIns="0" bIns="0" rtlCol="0">
            <a:spAutoFit/>
          </a:bodyPr>
          <a:lstStyle/>
          <a:p>
            <a:pPr marL="12700">
              <a:lnSpc>
                <a:spcPct val="100000"/>
              </a:lnSpc>
              <a:spcBef>
                <a:spcPts val="105"/>
              </a:spcBef>
            </a:pPr>
            <a:r>
              <a:rPr sz="3200" b="1" dirty="0">
                <a:solidFill>
                  <a:srgbClr val="11006E"/>
                </a:solidFill>
                <a:latin typeface="Calibri" panose="020F0502020204030204"/>
                <a:cs typeface="Calibri" panose="020F0502020204030204"/>
              </a:rPr>
              <a:t>7.2</a:t>
            </a:r>
            <a:r>
              <a:rPr sz="3200" b="1" spc="-60" dirty="0">
                <a:solidFill>
                  <a:srgbClr val="11006E"/>
                </a:solidFill>
                <a:latin typeface="Calibri" panose="020F0502020204030204"/>
                <a:cs typeface="Calibri" panose="020F0502020204030204"/>
              </a:rPr>
              <a:t> </a:t>
            </a:r>
            <a:r>
              <a:rPr sz="3200" b="1" spc="-10" dirty="0">
                <a:solidFill>
                  <a:srgbClr val="11006E"/>
                </a:solidFill>
                <a:latin typeface="Calibri" panose="020F0502020204030204"/>
                <a:cs typeface="Calibri" panose="020F0502020204030204"/>
              </a:rPr>
              <a:t>GHG</a:t>
            </a:r>
            <a:r>
              <a:rPr sz="3200" b="1" spc="10" dirty="0">
                <a:solidFill>
                  <a:srgbClr val="11006E"/>
                </a:solidFill>
                <a:latin typeface="幼圆" panose="02010509060101010101" charset="-122"/>
                <a:cs typeface="幼圆" panose="02010509060101010101" charset="-122"/>
              </a:rPr>
              <a:t>减排</a:t>
            </a:r>
            <a:r>
              <a:rPr sz="3200" b="1" spc="-5" dirty="0">
                <a:solidFill>
                  <a:srgbClr val="11006E"/>
                </a:solidFill>
                <a:latin typeface="幼圆" panose="02010509060101010101" charset="-122"/>
                <a:cs typeface="幼圆" panose="02010509060101010101" charset="-122"/>
              </a:rPr>
              <a:t>或清除增</a:t>
            </a:r>
            <a:r>
              <a:rPr sz="3200" b="1" spc="-10" dirty="0">
                <a:solidFill>
                  <a:srgbClr val="11006E"/>
                </a:solidFill>
                <a:latin typeface="幼圆" panose="02010509060101010101" charset="-122"/>
                <a:cs typeface="幼圆" panose="02010509060101010101" charset="-122"/>
              </a:rPr>
              <a:t>加</a:t>
            </a:r>
            <a:r>
              <a:rPr sz="3200" b="1" dirty="0">
                <a:solidFill>
                  <a:srgbClr val="11006E"/>
                </a:solidFill>
                <a:latin typeface="幼圆" panose="02010509060101010101" charset="-122"/>
                <a:cs typeface="幼圆" panose="02010509060101010101" charset="-122"/>
              </a:rPr>
              <a:t>项</a:t>
            </a:r>
            <a:r>
              <a:rPr sz="3200" b="1" spc="-10" dirty="0">
                <a:solidFill>
                  <a:srgbClr val="11006E"/>
                </a:solidFill>
                <a:latin typeface="幼圆" panose="02010509060101010101" charset="-122"/>
                <a:cs typeface="幼圆" panose="02010509060101010101" charset="-122"/>
              </a:rPr>
              <a:t>目</a:t>
            </a:r>
            <a:endParaRPr sz="3200">
              <a:latin typeface="幼圆" panose="02010509060101010101" charset="-122"/>
              <a:cs typeface="幼圆" panose="02010509060101010101" charset="-122"/>
            </a:endParaRPr>
          </a:p>
        </p:txBody>
      </p:sp>
      <p:sp>
        <p:nvSpPr>
          <p:cNvPr id="3" name="object 3"/>
          <p:cNvSpPr/>
          <p:nvPr/>
        </p:nvSpPr>
        <p:spPr>
          <a:xfrm>
            <a:off x="2073275" y="28940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2403779" y="2802763"/>
            <a:ext cx="7893684" cy="628650"/>
          </a:xfrm>
          <a:prstGeom prst="rect">
            <a:avLst/>
          </a:prstGeom>
        </p:spPr>
        <p:txBody>
          <a:bodyPr vert="horz" wrap="square" lIns="0" tIns="13335" rIns="0" bIns="0" rtlCol="0">
            <a:spAutoFit/>
          </a:bodyPr>
          <a:lstStyle/>
          <a:p>
            <a:pPr marL="12700" marR="5080">
              <a:lnSpc>
                <a:spcPct val="100000"/>
              </a:lnSpc>
              <a:spcBef>
                <a:spcPts val="105"/>
              </a:spcBef>
            </a:pPr>
            <a:r>
              <a:rPr sz="2000" b="1" spc="5" dirty="0">
                <a:latin typeface="幼圆" panose="02010509060101010101" charset="-122"/>
                <a:cs typeface="幼圆" panose="02010509060101010101" charset="-122"/>
              </a:rPr>
              <a:t>如果组织</a:t>
            </a:r>
            <a:r>
              <a:rPr sz="2000" b="1" spc="-5" dirty="0">
                <a:latin typeface="幼圆" panose="02010509060101010101" charset="-122"/>
                <a:cs typeface="幼圆" panose="02010509060101010101" charset="-122"/>
              </a:rPr>
              <a:t>的报</a:t>
            </a:r>
            <a:r>
              <a:rPr sz="2000" b="1" spc="5" dirty="0">
                <a:latin typeface="幼圆" panose="02010509060101010101" charset="-122"/>
                <a:cs typeface="幼圆" panose="02010509060101010101" charset="-122"/>
              </a:rPr>
              <a:t>告中包含</a:t>
            </a:r>
            <a:r>
              <a:rPr sz="2000" b="1" spc="25" dirty="0">
                <a:latin typeface="幼圆" panose="02010509060101010101" charset="-122"/>
                <a:cs typeface="幼圆" panose="02010509060101010101" charset="-122"/>
              </a:rPr>
              <a:t>由</a:t>
            </a:r>
            <a:r>
              <a:rPr sz="2000" b="1" spc="-20" dirty="0">
                <a:latin typeface="Calibri" panose="020F0502020204030204"/>
                <a:cs typeface="Calibri" panose="020F0502020204030204"/>
              </a:rPr>
              <a:t>G</a:t>
            </a:r>
            <a:r>
              <a:rPr sz="2000" b="1" dirty="0">
                <a:latin typeface="Calibri" panose="020F0502020204030204"/>
                <a:cs typeface="Calibri" panose="020F0502020204030204"/>
              </a:rPr>
              <a:t>H</a:t>
            </a:r>
            <a:r>
              <a:rPr sz="2000" b="1" spc="-10" dirty="0">
                <a:latin typeface="Calibri" panose="020F0502020204030204"/>
                <a:cs typeface="Calibri" panose="020F0502020204030204"/>
              </a:rPr>
              <a:t>G</a:t>
            </a:r>
            <a:r>
              <a:rPr sz="2000" b="1" spc="5" dirty="0">
                <a:latin typeface="幼圆" panose="02010509060101010101" charset="-122"/>
                <a:cs typeface="幼圆" panose="02010509060101010101" charset="-122"/>
              </a:rPr>
              <a:t>项目产</a:t>
            </a:r>
            <a:r>
              <a:rPr sz="2000" b="1" spc="-5" dirty="0">
                <a:latin typeface="幼圆" panose="02010509060101010101" charset="-122"/>
                <a:cs typeface="幼圆" panose="02010509060101010101" charset="-122"/>
              </a:rPr>
              <a:t>生</a:t>
            </a:r>
            <a:r>
              <a:rPr sz="2000" b="1" spc="5" dirty="0">
                <a:latin typeface="幼圆" panose="02010509060101010101" charset="-122"/>
                <a:cs typeface="幼圆" panose="02010509060101010101" charset="-122"/>
              </a:rPr>
              <a:t>或购入</a:t>
            </a:r>
            <a:r>
              <a:rPr sz="2000" b="1" spc="20" dirty="0">
                <a:latin typeface="幼圆" panose="02010509060101010101" charset="-122"/>
                <a:cs typeface="幼圆" panose="02010509060101010101" charset="-122"/>
              </a:rPr>
              <a:t>的</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减排或清</a:t>
            </a:r>
            <a:r>
              <a:rPr sz="2000" b="1" spc="-5" dirty="0">
                <a:latin typeface="幼圆" panose="02010509060101010101" charset="-122"/>
                <a:cs typeface="幼圆" panose="02010509060101010101" charset="-122"/>
              </a:rPr>
              <a:t>除增</a:t>
            </a:r>
            <a:r>
              <a:rPr sz="2000" b="1" spc="5" dirty="0">
                <a:latin typeface="幼圆" panose="02010509060101010101" charset="-122"/>
                <a:cs typeface="幼圆" panose="02010509060101010101" charset="-122"/>
              </a:rPr>
              <a:t>加</a:t>
            </a:r>
            <a:r>
              <a:rPr sz="2000" b="1" spc="-5" dirty="0">
                <a:latin typeface="幼圆" panose="02010509060101010101" charset="-122"/>
                <a:cs typeface="幼圆" panose="02010509060101010101" charset="-122"/>
              </a:rPr>
              <a:t>， </a:t>
            </a:r>
            <a:r>
              <a:rPr sz="2000" b="1" spc="15" dirty="0">
                <a:latin typeface="幼圆" panose="02010509060101010101" charset="-122"/>
                <a:cs typeface="幼圆" panose="02010509060101010101" charset="-122"/>
              </a:rPr>
              <a:t>则应</a:t>
            </a:r>
            <a:r>
              <a:rPr sz="2000" b="1" spc="5" dirty="0">
                <a:latin typeface="幼圆" panose="02010509060101010101" charset="-122"/>
                <a:cs typeface="幼圆" panose="02010509060101010101" charset="-122"/>
              </a:rPr>
              <a:t>将这些</a:t>
            </a:r>
            <a:r>
              <a:rPr sz="2000" b="1" spc="-5" dirty="0">
                <a:latin typeface="幼圆" panose="02010509060101010101" charset="-122"/>
                <a:cs typeface="幼圆" panose="02010509060101010101" charset="-122"/>
              </a:rPr>
              <a:t>减</a:t>
            </a:r>
            <a:r>
              <a:rPr sz="2000" b="1" spc="5" dirty="0">
                <a:latin typeface="幼圆" panose="02010509060101010101" charset="-122"/>
                <a:cs typeface="幼圆" panose="02010509060101010101" charset="-122"/>
              </a:rPr>
              <a:t>排或</a:t>
            </a:r>
            <a:r>
              <a:rPr sz="2000" b="1" spc="-5" dirty="0">
                <a:latin typeface="幼圆" panose="02010509060101010101" charset="-122"/>
                <a:cs typeface="幼圆" panose="02010509060101010101" charset="-122"/>
              </a:rPr>
              <a:t>清</a:t>
            </a:r>
            <a:r>
              <a:rPr sz="2000" b="1" spc="5" dirty="0">
                <a:latin typeface="幼圆" panose="02010509060101010101" charset="-122"/>
                <a:cs typeface="幼圆" panose="02010509060101010101" charset="-122"/>
              </a:rPr>
              <a:t>除增加</a:t>
            </a:r>
            <a:r>
              <a:rPr sz="2000" b="1" spc="-5" dirty="0">
                <a:latin typeface="幼圆" panose="02010509060101010101" charset="-122"/>
                <a:cs typeface="幼圆" panose="02010509060101010101" charset="-122"/>
              </a:rPr>
              <a:t>按</a:t>
            </a:r>
            <a:r>
              <a:rPr sz="2000" b="1" spc="5" dirty="0">
                <a:latin typeface="幼圆" panose="02010509060101010101" charset="-122"/>
                <a:cs typeface="幼圆" panose="02010509060101010101" charset="-122"/>
              </a:rPr>
              <a:t>不同</a:t>
            </a:r>
            <a:r>
              <a:rPr sz="2000" b="1" spc="20" dirty="0">
                <a:latin typeface="幼圆" panose="02010509060101010101" charset="-122"/>
                <a:cs typeface="幼圆" panose="02010509060101010101" charset="-122"/>
              </a:rPr>
              <a:t>的</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减排措施分</a:t>
            </a:r>
            <a:r>
              <a:rPr sz="2000" b="1" spc="-5" dirty="0">
                <a:latin typeface="幼圆" panose="02010509060101010101" charset="-122"/>
                <a:cs typeface="幼圆" panose="02010509060101010101" charset="-122"/>
              </a:rPr>
              <a:t>别</a:t>
            </a:r>
            <a:r>
              <a:rPr sz="2000" b="1" spc="5" dirty="0">
                <a:latin typeface="幼圆" panose="02010509060101010101" charset="-122"/>
                <a:cs typeface="幼圆" panose="02010509060101010101" charset="-122"/>
              </a:rPr>
              <a:t>列出</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551936" y="914526"/>
            <a:ext cx="5087620" cy="505460"/>
          </a:xfrm>
          <a:prstGeom prst="rect">
            <a:avLst/>
          </a:prstGeom>
        </p:spPr>
        <p:txBody>
          <a:bodyPr vert="horz" wrap="square" lIns="0" tIns="13335" rIns="0" bIns="0" rtlCol="0">
            <a:spAutoFit/>
          </a:bodyPr>
          <a:lstStyle/>
          <a:p>
            <a:pPr marL="12700">
              <a:lnSpc>
                <a:spcPct val="100000"/>
              </a:lnSpc>
              <a:spcBef>
                <a:spcPts val="105"/>
              </a:spcBef>
            </a:pPr>
            <a:r>
              <a:rPr dirty="0">
                <a:latin typeface="Calibri" panose="020F0502020204030204"/>
                <a:cs typeface="Calibri" panose="020F0502020204030204"/>
              </a:rPr>
              <a:t>7.3</a:t>
            </a:r>
            <a:r>
              <a:rPr spc="-60" dirty="0">
                <a:latin typeface="Calibri" panose="020F0502020204030204"/>
                <a:cs typeface="Calibri" panose="020F0502020204030204"/>
              </a:rPr>
              <a:t> </a:t>
            </a:r>
            <a:r>
              <a:rPr spc="-10" dirty="0">
                <a:latin typeface="Calibri" panose="020F0502020204030204"/>
                <a:cs typeface="Calibri" panose="020F0502020204030204"/>
              </a:rPr>
              <a:t>GHG</a:t>
            </a:r>
            <a:r>
              <a:rPr spc="10" dirty="0"/>
              <a:t>减排</a:t>
            </a:r>
            <a:r>
              <a:rPr spc="-5" dirty="0"/>
              <a:t>或清除增</a:t>
            </a:r>
            <a:r>
              <a:rPr spc="-10" dirty="0"/>
              <a:t>加</a:t>
            </a:r>
            <a:r>
              <a:rPr dirty="0"/>
              <a:t>目</a:t>
            </a:r>
            <a:r>
              <a:rPr spc="-10" dirty="0"/>
              <a:t>标</a:t>
            </a:r>
            <a:endParaRPr spc="-10" dirty="0"/>
          </a:p>
        </p:txBody>
      </p:sp>
      <p:sp>
        <p:nvSpPr>
          <p:cNvPr id="3" name="object 3"/>
          <p:cNvSpPr/>
          <p:nvPr/>
        </p:nvSpPr>
        <p:spPr>
          <a:xfrm>
            <a:off x="2184400" y="1904111"/>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184400" y="2269870"/>
            <a:ext cx="178308" cy="178308"/>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2641599" y="2621914"/>
            <a:ext cx="152400" cy="160020"/>
          </a:xfrm>
          <a:prstGeom prst="rect">
            <a:avLst/>
          </a:prstGeom>
          <a:blipFill>
            <a:blip r:embed="rId3" cstate="print"/>
            <a:stretch>
              <a:fillRect/>
            </a:stretch>
          </a:blipFill>
        </p:spPr>
        <p:txBody>
          <a:bodyPr wrap="square" lIns="0" tIns="0" rIns="0" bIns="0" rtlCol="0"/>
          <a:lstStyle/>
          <a:p/>
        </p:txBody>
      </p:sp>
      <p:sp>
        <p:nvSpPr>
          <p:cNvPr id="6" name="object 6"/>
          <p:cNvSpPr/>
          <p:nvPr/>
        </p:nvSpPr>
        <p:spPr>
          <a:xfrm>
            <a:off x="2641599" y="2951099"/>
            <a:ext cx="152400" cy="160020"/>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2641599" y="3280283"/>
            <a:ext cx="152400" cy="160020"/>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2641599" y="3609467"/>
            <a:ext cx="152400" cy="160020"/>
          </a:xfrm>
          <a:prstGeom prst="rect">
            <a:avLst/>
          </a:prstGeom>
          <a:blipFill>
            <a:blip r:embed="rId3" cstate="print"/>
            <a:stretch>
              <a:fillRect/>
            </a:stretch>
          </a:blipFill>
        </p:spPr>
        <p:txBody>
          <a:bodyPr wrap="square" lIns="0" tIns="0" rIns="0" bIns="0" rtlCol="0"/>
          <a:lstStyle/>
          <a:p/>
        </p:txBody>
      </p:sp>
      <p:sp>
        <p:nvSpPr>
          <p:cNvPr id="9" name="object 9"/>
          <p:cNvSpPr/>
          <p:nvPr/>
        </p:nvSpPr>
        <p:spPr>
          <a:xfrm>
            <a:off x="2184400" y="3952367"/>
            <a:ext cx="178308" cy="178307"/>
          </a:xfrm>
          <a:prstGeom prst="rect">
            <a:avLst/>
          </a:prstGeom>
          <a:blipFill>
            <a:blip r:embed="rId2" cstate="print"/>
            <a:stretch>
              <a:fillRect/>
            </a:stretch>
          </a:blipFill>
        </p:spPr>
        <p:txBody>
          <a:bodyPr wrap="square" lIns="0" tIns="0" rIns="0" bIns="0" rtlCol="0"/>
          <a:lstStyle/>
          <a:p/>
        </p:txBody>
      </p:sp>
      <p:sp>
        <p:nvSpPr>
          <p:cNvPr id="10" name="object 10"/>
          <p:cNvSpPr/>
          <p:nvPr/>
        </p:nvSpPr>
        <p:spPr>
          <a:xfrm>
            <a:off x="2641599" y="4304411"/>
            <a:ext cx="152400" cy="160019"/>
          </a:xfrm>
          <a:prstGeom prst="rect">
            <a:avLst/>
          </a:prstGeom>
          <a:blipFill>
            <a:blip r:embed="rId3" cstate="print"/>
            <a:stretch>
              <a:fillRect/>
            </a:stretch>
          </a:blipFill>
        </p:spPr>
        <p:txBody>
          <a:bodyPr wrap="square" lIns="0" tIns="0" rIns="0" bIns="0" rtlCol="0"/>
          <a:lstStyle/>
          <a:p/>
        </p:txBody>
      </p:sp>
      <p:sp>
        <p:nvSpPr>
          <p:cNvPr id="11" name="object 11"/>
          <p:cNvSpPr/>
          <p:nvPr/>
        </p:nvSpPr>
        <p:spPr>
          <a:xfrm>
            <a:off x="2641599" y="4633594"/>
            <a:ext cx="152400" cy="160019"/>
          </a:xfrm>
          <a:prstGeom prst="rect">
            <a:avLst/>
          </a:prstGeom>
          <a:blipFill>
            <a:blip r:embed="rId3" cstate="print"/>
            <a:stretch>
              <a:fillRect/>
            </a:stretch>
          </a:blipFill>
        </p:spPr>
        <p:txBody>
          <a:bodyPr wrap="square" lIns="0" tIns="0" rIns="0" bIns="0" rtlCol="0"/>
          <a:lstStyle/>
          <a:p/>
        </p:txBody>
      </p:sp>
      <p:sp>
        <p:nvSpPr>
          <p:cNvPr id="12" name="object 12"/>
          <p:cNvSpPr/>
          <p:nvPr/>
        </p:nvSpPr>
        <p:spPr>
          <a:xfrm>
            <a:off x="2641599" y="4962779"/>
            <a:ext cx="152400" cy="160019"/>
          </a:xfrm>
          <a:prstGeom prst="rect">
            <a:avLst/>
          </a:prstGeom>
          <a:blipFill>
            <a:blip r:embed="rId3" cstate="print"/>
            <a:stretch>
              <a:fillRect/>
            </a:stretch>
          </a:blipFill>
        </p:spPr>
        <p:txBody>
          <a:bodyPr wrap="square" lIns="0" tIns="0" rIns="0" bIns="0" rtlCol="0"/>
          <a:lstStyle/>
          <a:p/>
        </p:txBody>
      </p:sp>
      <p:sp>
        <p:nvSpPr>
          <p:cNvPr id="13" name="object 13"/>
          <p:cNvSpPr/>
          <p:nvPr/>
        </p:nvSpPr>
        <p:spPr>
          <a:xfrm>
            <a:off x="2641599" y="5291963"/>
            <a:ext cx="152400" cy="160020"/>
          </a:xfrm>
          <a:prstGeom prst="rect">
            <a:avLst/>
          </a:prstGeom>
          <a:blipFill>
            <a:blip r:embed="rId3" cstate="print"/>
            <a:stretch>
              <a:fillRect/>
            </a:stretch>
          </a:blipFill>
        </p:spPr>
        <p:txBody>
          <a:bodyPr wrap="square" lIns="0" tIns="0" rIns="0" bIns="0" rtlCol="0"/>
          <a:lstStyle/>
          <a:p/>
        </p:txBody>
      </p:sp>
      <p:sp>
        <p:nvSpPr>
          <p:cNvPr id="14" name="object 14"/>
          <p:cNvSpPr txBox="1"/>
          <p:nvPr/>
        </p:nvSpPr>
        <p:spPr>
          <a:xfrm>
            <a:off x="2514904" y="1752447"/>
            <a:ext cx="6920230" cy="3780155"/>
          </a:xfrm>
          <a:prstGeom prst="rect">
            <a:avLst/>
          </a:prstGeom>
        </p:spPr>
        <p:txBody>
          <a:bodyPr vert="horz" wrap="square" lIns="0" tIns="73660" rIns="0" bIns="0" rtlCol="0">
            <a:spAutoFit/>
          </a:bodyPr>
          <a:lstStyle/>
          <a:p>
            <a:pPr marL="12700">
              <a:lnSpc>
                <a:spcPct val="100000"/>
              </a:lnSpc>
              <a:spcBef>
                <a:spcPts val="580"/>
              </a:spcBef>
            </a:pPr>
            <a:r>
              <a:rPr sz="2000" b="1" spc="15" dirty="0">
                <a:latin typeface="幼圆" panose="02010509060101010101" charset="-122"/>
                <a:cs typeface="幼圆" panose="02010509060101010101" charset="-122"/>
              </a:rPr>
              <a:t>组织</a:t>
            </a:r>
            <a:r>
              <a:rPr sz="2000" b="1" spc="5" dirty="0">
                <a:latin typeface="幼圆" panose="02010509060101010101" charset="-122"/>
                <a:cs typeface="幼圆" panose="02010509060101010101" charset="-122"/>
              </a:rPr>
              <a:t>可以设定</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减排目标。</a:t>
            </a:r>
            <a:endParaRPr sz="2000">
              <a:latin typeface="幼圆" panose="02010509060101010101" charset="-122"/>
              <a:cs typeface="幼圆" panose="02010509060101010101" charset="-122"/>
            </a:endParaRPr>
          </a:p>
          <a:p>
            <a:pPr marL="12700">
              <a:lnSpc>
                <a:spcPct val="100000"/>
              </a:lnSpc>
              <a:spcBef>
                <a:spcPts val="480"/>
              </a:spcBef>
            </a:pPr>
            <a:r>
              <a:rPr sz="2000" b="1" spc="5" dirty="0">
                <a:latin typeface="幼圆" panose="02010509060101010101" charset="-122"/>
                <a:cs typeface="幼圆" panose="02010509060101010101" charset="-122"/>
              </a:rPr>
              <a:t>如果组织</a:t>
            </a:r>
            <a:r>
              <a:rPr sz="2000" b="1" spc="-5" dirty="0">
                <a:latin typeface="幼圆" panose="02010509060101010101" charset="-122"/>
                <a:cs typeface="幼圆" panose="02010509060101010101" charset="-122"/>
              </a:rPr>
              <a:t>的报</a:t>
            </a:r>
            <a:r>
              <a:rPr sz="2000" b="1" spc="5" dirty="0">
                <a:latin typeface="幼圆" panose="02010509060101010101" charset="-122"/>
                <a:cs typeface="幼圆" panose="02010509060101010101" charset="-122"/>
              </a:rPr>
              <a:t>告包含了</a:t>
            </a:r>
            <a:r>
              <a:rPr sz="2000" b="1" spc="-5" dirty="0">
                <a:latin typeface="幼圆" panose="02010509060101010101" charset="-122"/>
                <a:cs typeface="幼圆" panose="02010509060101010101" charset="-122"/>
              </a:rPr>
              <a:t>目标</a:t>
            </a:r>
            <a:r>
              <a:rPr sz="2000" b="1" spc="5" dirty="0">
                <a:latin typeface="幼圆" panose="02010509060101010101" charset="-122"/>
                <a:cs typeface="幼圆" panose="02010509060101010101" charset="-122"/>
              </a:rPr>
              <a:t>，则应具</a:t>
            </a:r>
            <a:r>
              <a:rPr sz="2000" b="1" spc="-5" dirty="0">
                <a:latin typeface="幼圆" panose="02010509060101010101" charset="-122"/>
                <a:cs typeface="幼圆" panose="02010509060101010101" charset="-122"/>
              </a:rPr>
              <a:t>体说</a:t>
            </a:r>
            <a:r>
              <a:rPr sz="2000" b="1" spc="5" dirty="0">
                <a:latin typeface="幼圆" panose="02010509060101010101" charset="-122"/>
                <a:cs typeface="幼圆" panose="02010509060101010101" charset="-122"/>
              </a:rPr>
              <a:t>明和报告</a:t>
            </a:r>
            <a:r>
              <a:rPr sz="2000" b="1" spc="-5" dirty="0">
                <a:latin typeface="幼圆" panose="02010509060101010101" charset="-122"/>
                <a:cs typeface="幼圆" panose="02010509060101010101" charset="-122"/>
              </a:rPr>
              <a:t>以下</a:t>
            </a:r>
            <a:r>
              <a:rPr sz="2000" b="1" spc="5" dirty="0">
                <a:latin typeface="幼圆" panose="02010509060101010101" charset="-122"/>
                <a:cs typeface="幼圆" panose="02010509060101010101" charset="-122"/>
              </a:rPr>
              <a:t>信息</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413385">
              <a:lnSpc>
                <a:spcPct val="100000"/>
              </a:lnSpc>
              <a:spcBef>
                <a:spcPts val="440"/>
              </a:spcBef>
            </a:pPr>
            <a:r>
              <a:rPr sz="1800" dirty="0">
                <a:latin typeface="幼圆" panose="02010509060101010101" charset="-122"/>
                <a:cs typeface="幼圆" panose="02010509060101010101" charset="-122"/>
              </a:rPr>
              <a:t>目标覆盖的时间区间，包括目标参照年度和目标完成年度；</a:t>
            </a:r>
            <a:endParaRPr sz="1800">
              <a:latin typeface="幼圆" panose="02010509060101010101" charset="-122"/>
              <a:cs typeface="幼圆" panose="02010509060101010101" charset="-122"/>
            </a:endParaRPr>
          </a:p>
          <a:p>
            <a:pPr marL="413385">
              <a:lnSpc>
                <a:spcPct val="100000"/>
              </a:lnSpc>
              <a:spcBef>
                <a:spcPts val="430"/>
              </a:spcBef>
            </a:pPr>
            <a:r>
              <a:rPr sz="1800" spc="-5" dirty="0">
                <a:latin typeface="幼圆" panose="02010509060101010101" charset="-122"/>
                <a:cs typeface="幼圆" panose="02010509060101010101" charset="-122"/>
              </a:rPr>
              <a:t>目标的类型（强度或绝对值）；</a:t>
            </a:r>
            <a:endParaRPr sz="1800">
              <a:latin typeface="幼圆" panose="02010509060101010101" charset="-122"/>
              <a:cs typeface="幼圆" panose="02010509060101010101" charset="-122"/>
            </a:endParaRPr>
          </a:p>
          <a:p>
            <a:pPr marL="413385">
              <a:lnSpc>
                <a:spcPct val="100000"/>
              </a:lnSpc>
              <a:spcBef>
                <a:spcPts val="435"/>
              </a:spcBef>
            </a:pPr>
            <a:r>
              <a:rPr sz="1800" dirty="0">
                <a:latin typeface="幼圆" panose="02010509060101010101" charset="-122"/>
                <a:cs typeface="幼圆" panose="02010509060101010101" charset="-122"/>
              </a:rPr>
              <a:t>目标中的排放类型；</a:t>
            </a:r>
            <a:endParaRPr sz="1800">
              <a:latin typeface="幼圆" panose="02010509060101010101" charset="-122"/>
              <a:cs typeface="幼圆" panose="02010509060101010101" charset="-122"/>
            </a:endParaRPr>
          </a:p>
          <a:p>
            <a:pPr marL="413385">
              <a:lnSpc>
                <a:spcPct val="100000"/>
              </a:lnSpc>
              <a:spcBef>
                <a:spcPts val="430"/>
              </a:spcBef>
            </a:pPr>
            <a:r>
              <a:rPr sz="1800" dirty="0">
                <a:latin typeface="幼圆" panose="02010509060101010101" charset="-122"/>
                <a:cs typeface="幼圆" panose="02010509060101010101" charset="-122"/>
              </a:rPr>
              <a:t>按照目标类型表示的减排量及其单位。</a:t>
            </a:r>
            <a:endParaRPr sz="1800">
              <a:latin typeface="幼圆" panose="02010509060101010101" charset="-122"/>
              <a:cs typeface="幼圆" panose="02010509060101010101" charset="-122"/>
            </a:endParaRPr>
          </a:p>
          <a:p>
            <a:pPr marL="12700">
              <a:lnSpc>
                <a:spcPct val="100000"/>
              </a:lnSpc>
              <a:spcBef>
                <a:spcPts val="475"/>
              </a:spcBef>
            </a:pPr>
            <a:r>
              <a:rPr sz="2000" b="1" spc="5" dirty="0">
                <a:latin typeface="幼圆" panose="02010509060101010101" charset="-122"/>
                <a:cs typeface="幼圆" panose="02010509060101010101" charset="-122"/>
              </a:rPr>
              <a:t>为设定目</a:t>
            </a:r>
            <a:r>
              <a:rPr sz="2000" b="1" spc="-5" dirty="0">
                <a:latin typeface="幼圆" panose="02010509060101010101" charset="-122"/>
                <a:cs typeface="幼圆" panose="02010509060101010101" charset="-122"/>
              </a:rPr>
              <a:t>标，</a:t>
            </a:r>
            <a:r>
              <a:rPr sz="2000" b="1" spc="5" dirty="0">
                <a:latin typeface="幼圆" panose="02010509060101010101" charset="-122"/>
                <a:cs typeface="幼圆" panose="02010509060101010101" charset="-122"/>
              </a:rPr>
              <a:t>宜考虑以</a:t>
            </a:r>
            <a:r>
              <a:rPr sz="2000" b="1" spc="-5" dirty="0">
                <a:latin typeface="幼圆" panose="02010509060101010101" charset="-122"/>
                <a:cs typeface="幼圆" panose="02010509060101010101" charset="-122"/>
              </a:rPr>
              <a:t>下准</a:t>
            </a:r>
            <a:r>
              <a:rPr sz="2000" b="1" spc="5" dirty="0">
                <a:latin typeface="幼圆" panose="02010509060101010101" charset="-122"/>
                <a:cs typeface="幼圆" panose="02010509060101010101" charset="-122"/>
              </a:rPr>
              <a:t>则</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413385">
              <a:lnSpc>
                <a:spcPct val="100000"/>
              </a:lnSpc>
              <a:spcBef>
                <a:spcPts val="440"/>
              </a:spcBef>
            </a:pPr>
            <a:r>
              <a:rPr sz="1800" spc="-5" dirty="0">
                <a:latin typeface="幼圆" panose="02010509060101010101" charset="-122"/>
                <a:cs typeface="幼圆" panose="02010509060101010101" charset="-122"/>
              </a:rPr>
              <a:t>气候科学；</a:t>
            </a:r>
            <a:endParaRPr sz="1800">
              <a:latin typeface="幼圆" panose="02010509060101010101" charset="-122"/>
              <a:cs typeface="幼圆" panose="02010509060101010101" charset="-122"/>
            </a:endParaRPr>
          </a:p>
          <a:p>
            <a:pPr marL="413385">
              <a:lnSpc>
                <a:spcPct val="100000"/>
              </a:lnSpc>
              <a:spcBef>
                <a:spcPts val="435"/>
              </a:spcBef>
            </a:pPr>
            <a:r>
              <a:rPr sz="1800" dirty="0">
                <a:latin typeface="幼圆" panose="02010509060101010101" charset="-122"/>
                <a:cs typeface="幼圆" panose="02010509060101010101" charset="-122"/>
              </a:rPr>
              <a:t>减排潜力；</a:t>
            </a:r>
            <a:endParaRPr sz="1800">
              <a:latin typeface="幼圆" panose="02010509060101010101" charset="-122"/>
              <a:cs typeface="幼圆" panose="02010509060101010101" charset="-122"/>
            </a:endParaRPr>
          </a:p>
          <a:p>
            <a:pPr marL="413385">
              <a:lnSpc>
                <a:spcPct val="100000"/>
              </a:lnSpc>
              <a:spcBef>
                <a:spcPts val="430"/>
              </a:spcBef>
            </a:pPr>
            <a:r>
              <a:rPr sz="1800" dirty="0">
                <a:latin typeface="幼圆" panose="02010509060101010101" charset="-122"/>
                <a:cs typeface="幼圆" panose="02010509060101010101" charset="-122"/>
              </a:rPr>
              <a:t>国际、国家背景；</a:t>
            </a:r>
            <a:endParaRPr sz="1800">
              <a:latin typeface="幼圆" panose="02010509060101010101" charset="-122"/>
              <a:cs typeface="幼圆" panose="02010509060101010101" charset="-122"/>
            </a:endParaRPr>
          </a:p>
          <a:p>
            <a:pPr marL="413385">
              <a:lnSpc>
                <a:spcPct val="100000"/>
              </a:lnSpc>
              <a:spcBef>
                <a:spcPts val="430"/>
              </a:spcBef>
            </a:pPr>
            <a:r>
              <a:rPr sz="1800" dirty="0">
                <a:latin typeface="幼圆" panose="02010509060101010101" charset="-122"/>
                <a:cs typeface="幼圆" panose="02010509060101010101" charset="-122"/>
              </a:rPr>
              <a:t>行业背景（例如自愿性的行业承诺、跨行业影响）。</a:t>
            </a:r>
            <a:endParaRPr sz="1800">
              <a:latin typeface="幼圆" panose="02010509060101010101" charset="-122"/>
              <a:cs typeface="幼圆" panose="02010509060101010101" charset="-122"/>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403473" y="2590876"/>
            <a:ext cx="5383530" cy="505460"/>
          </a:xfrm>
          <a:prstGeom prst="rect">
            <a:avLst/>
          </a:prstGeom>
        </p:spPr>
        <p:txBody>
          <a:bodyPr vert="horz" wrap="square" lIns="0" tIns="13335" rIns="0" bIns="0" rtlCol="0">
            <a:spAutoFit/>
          </a:bodyPr>
          <a:lstStyle/>
          <a:p>
            <a:pPr marL="12700">
              <a:lnSpc>
                <a:spcPct val="100000"/>
              </a:lnSpc>
              <a:spcBef>
                <a:spcPts val="105"/>
              </a:spcBef>
            </a:pPr>
            <a:r>
              <a:rPr spc="5" dirty="0">
                <a:solidFill>
                  <a:schemeClr val="tx2"/>
                </a:solidFill>
              </a:rPr>
              <a:t>第八</a:t>
            </a:r>
            <a:r>
              <a:rPr spc="-5" dirty="0">
                <a:solidFill>
                  <a:schemeClr val="tx2"/>
                </a:solidFill>
              </a:rPr>
              <a:t>部</a:t>
            </a:r>
            <a:r>
              <a:rPr spc="-10" dirty="0">
                <a:solidFill>
                  <a:schemeClr val="tx2"/>
                </a:solidFill>
              </a:rPr>
              <a:t>分</a:t>
            </a:r>
            <a:r>
              <a:rPr spc="-960" dirty="0">
                <a:solidFill>
                  <a:schemeClr val="tx2"/>
                </a:solidFill>
              </a:rPr>
              <a:t> </a:t>
            </a:r>
            <a:r>
              <a:rPr spc="-5" dirty="0">
                <a:solidFill>
                  <a:schemeClr val="tx2"/>
                </a:solidFill>
                <a:latin typeface="Calibri" panose="020F0502020204030204"/>
                <a:cs typeface="Calibri" panose="020F0502020204030204"/>
              </a:rPr>
              <a:t>GHG</a:t>
            </a:r>
            <a:r>
              <a:rPr spc="5" dirty="0">
                <a:solidFill>
                  <a:schemeClr val="tx2"/>
                </a:solidFill>
              </a:rPr>
              <a:t>清单</a:t>
            </a:r>
            <a:r>
              <a:rPr spc="-10" dirty="0">
                <a:solidFill>
                  <a:schemeClr val="tx2"/>
                </a:solidFill>
              </a:rPr>
              <a:t>的</a:t>
            </a:r>
            <a:r>
              <a:rPr spc="5" dirty="0">
                <a:solidFill>
                  <a:schemeClr val="tx2"/>
                </a:solidFill>
              </a:rPr>
              <a:t>质</a:t>
            </a:r>
            <a:r>
              <a:rPr spc="-10" dirty="0">
                <a:solidFill>
                  <a:schemeClr val="tx2"/>
                </a:solidFill>
              </a:rPr>
              <a:t>量</a:t>
            </a:r>
            <a:r>
              <a:rPr spc="5" dirty="0">
                <a:solidFill>
                  <a:schemeClr val="tx2"/>
                </a:solidFill>
              </a:rPr>
              <a:t>管</a:t>
            </a:r>
            <a:r>
              <a:rPr spc="-10" dirty="0">
                <a:solidFill>
                  <a:schemeClr val="tx2"/>
                </a:solidFill>
              </a:rPr>
              <a:t>理</a:t>
            </a:r>
            <a:endParaRPr spc="-10" dirty="0">
              <a:solidFill>
                <a:schemeClr val="tx2"/>
              </a:solidFill>
            </a:endParaRPr>
          </a:p>
        </p:txBody>
      </p:sp>
      <p:sp>
        <p:nvSpPr>
          <p:cNvPr id="3" name="object 3"/>
          <p:cNvSpPr txBox="1"/>
          <p:nvPr/>
        </p:nvSpPr>
        <p:spPr>
          <a:xfrm>
            <a:off x="2974594" y="3832542"/>
            <a:ext cx="2626995" cy="1342390"/>
          </a:xfrm>
          <a:prstGeom prst="rect">
            <a:avLst/>
          </a:prstGeom>
        </p:spPr>
        <p:txBody>
          <a:bodyPr vert="horz" wrap="square" lIns="0" tIns="86360" rIns="0" bIns="0" rtlCol="0">
            <a:spAutoFit/>
          </a:bodyPr>
          <a:lstStyle/>
          <a:p>
            <a:pPr marL="469265" lvl="1" indent="-457200">
              <a:lnSpc>
                <a:spcPct val="100000"/>
              </a:lnSpc>
              <a:spcBef>
                <a:spcPts val="680"/>
              </a:spcBef>
              <a:buAutoNum type="arabicPeriod"/>
              <a:tabLst>
                <a:tab pos="469900" algn="l"/>
              </a:tabLst>
            </a:pPr>
            <a:r>
              <a:rPr sz="2400" b="1" spc="-10" dirty="0">
                <a:solidFill>
                  <a:srgbClr val="888888"/>
                </a:solidFill>
                <a:latin typeface="Calibri" panose="020F0502020204030204"/>
                <a:cs typeface="Calibri" panose="020F0502020204030204"/>
              </a:rPr>
              <a:t>GHG</a:t>
            </a:r>
            <a:r>
              <a:rPr sz="2400" b="1" spc="-5" dirty="0">
                <a:solidFill>
                  <a:srgbClr val="888888"/>
                </a:solidFill>
                <a:latin typeface="幼圆" panose="02010509060101010101" charset="-122"/>
                <a:cs typeface="幼圆" panose="02010509060101010101" charset="-122"/>
              </a:rPr>
              <a:t>信息管理</a:t>
            </a:r>
            <a:endParaRPr sz="2400">
              <a:latin typeface="幼圆" panose="02010509060101010101" charset="-122"/>
              <a:cs typeface="幼圆" panose="02010509060101010101" charset="-122"/>
            </a:endParaRPr>
          </a:p>
          <a:p>
            <a:pPr marL="469900" lvl="1" indent="-457200">
              <a:lnSpc>
                <a:spcPct val="100000"/>
              </a:lnSpc>
              <a:spcBef>
                <a:spcPts val="580"/>
              </a:spcBef>
              <a:buFont typeface="Calibri" panose="020F0502020204030204"/>
              <a:buAutoNum type="arabicPeriod"/>
              <a:tabLst>
                <a:tab pos="469900" algn="l"/>
              </a:tabLst>
            </a:pPr>
            <a:r>
              <a:rPr sz="2400" b="1" dirty="0">
                <a:solidFill>
                  <a:srgbClr val="888888"/>
                </a:solidFill>
                <a:latin typeface="幼圆" panose="02010509060101010101" charset="-122"/>
                <a:cs typeface="幼圆" panose="02010509060101010101" charset="-122"/>
              </a:rPr>
              <a:t>文件和记录保管</a:t>
            </a:r>
            <a:endParaRPr sz="2400">
              <a:latin typeface="幼圆" panose="02010509060101010101" charset="-122"/>
              <a:cs typeface="幼圆" panose="02010509060101010101" charset="-122"/>
            </a:endParaRPr>
          </a:p>
          <a:p>
            <a:pPr marL="469900" lvl="1" indent="-457200">
              <a:lnSpc>
                <a:spcPct val="100000"/>
              </a:lnSpc>
              <a:spcBef>
                <a:spcPts val="575"/>
              </a:spcBef>
              <a:buFont typeface="Calibri" panose="020F0502020204030204"/>
              <a:buAutoNum type="arabicPeriod"/>
              <a:tabLst>
                <a:tab pos="469900" algn="l"/>
              </a:tabLst>
            </a:pPr>
            <a:r>
              <a:rPr sz="2400" b="1" dirty="0">
                <a:solidFill>
                  <a:srgbClr val="888888"/>
                </a:solidFill>
                <a:latin typeface="幼圆" panose="02010509060101010101" charset="-122"/>
                <a:cs typeface="幼圆" panose="02010509060101010101" charset="-122"/>
              </a:rPr>
              <a:t>评估不确定性</a:t>
            </a:r>
            <a:endParaRPr sz="2400">
              <a:latin typeface="幼圆" panose="02010509060101010101" charset="-122"/>
              <a:cs typeface="幼圆" panose="02010509060101010101" charset="-122"/>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571873" y="838326"/>
            <a:ext cx="3046730" cy="505460"/>
          </a:xfrm>
          <a:prstGeom prst="rect">
            <a:avLst/>
          </a:prstGeom>
        </p:spPr>
        <p:txBody>
          <a:bodyPr vert="horz" wrap="square" lIns="0" tIns="13335" rIns="0" bIns="0" rtlCol="0">
            <a:spAutoFit/>
          </a:bodyPr>
          <a:lstStyle/>
          <a:p>
            <a:pPr marL="12700">
              <a:lnSpc>
                <a:spcPct val="100000"/>
              </a:lnSpc>
              <a:spcBef>
                <a:spcPts val="105"/>
              </a:spcBef>
            </a:pPr>
            <a:r>
              <a:rPr dirty="0">
                <a:latin typeface="Calibri" panose="020F0502020204030204"/>
                <a:cs typeface="Calibri" panose="020F0502020204030204"/>
              </a:rPr>
              <a:t>8.1</a:t>
            </a:r>
            <a:r>
              <a:rPr spc="-80" dirty="0">
                <a:latin typeface="Calibri" panose="020F0502020204030204"/>
                <a:cs typeface="Calibri" panose="020F0502020204030204"/>
              </a:rPr>
              <a:t> </a:t>
            </a:r>
            <a:r>
              <a:rPr spc="-5" dirty="0">
                <a:latin typeface="Calibri" panose="020F0502020204030204"/>
                <a:cs typeface="Calibri" panose="020F0502020204030204"/>
              </a:rPr>
              <a:t>GHG</a:t>
            </a:r>
            <a:r>
              <a:rPr spc="5" dirty="0"/>
              <a:t>信息</a:t>
            </a:r>
            <a:r>
              <a:rPr spc="-5" dirty="0"/>
              <a:t>管</a:t>
            </a:r>
            <a:r>
              <a:rPr spc="-10" dirty="0"/>
              <a:t>理</a:t>
            </a:r>
            <a:endParaRPr spc="-10" dirty="0"/>
          </a:p>
        </p:txBody>
      </p:sp>
      <p:sp>
        <p:nvSpPr>
          <p:cNvPr id="3" name="object 3"/>
          <p:cNvSpPr/>
          <p:nvPr/>
        </p:nvSpPr>
        <p:spPr>
          <a:xfrm>
            <a:off x="2072640" y="1652016"/>
            <a:ext cx="140208" cy="150875"/>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29839" y="1905000"/>
            <a:ext cx="126491" cy="134112"/>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529839" y="2133600"/>
            <a:ext cx="126491" cy="134112"/>
          </a:xfrm>
          <a:prstGeom prst="rect">
            <a:avLst/>
          </a:prstGeom>
          <a:blipFill>
            <a:blip r:embed="rId3" cstate="print"/>
            <a:stretch>
              <a:fillRect/>
            </a:stretch>
          </a:blipFill>
        </p:spPr>
        <p:txBody>
          <a:bodyPr wrap="square" lIns="0" tIns="0" rIns="0" bIns="0" rtlCol="0"/>
          <a:lstStyle/>
          <a:p/>
        </p:txBody>
      </p:sp>
      <p:sp>
        <p:nvSpPr>
          <p:cNvPr id="6" name="object 6"/>
          <p:cNvSpPr/>
          <p:nvPr/>
        </p:nvSpPr>
        <p:spPr>
          <a:xfrm>
            <a:off x="2529839" y="2362200"/>
            <a:ext cx="126491" cy="134112"/>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2529839" y="2590800"/>
            <a:ext cx="126491" cy="134112"/>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2529839" y="2819400"/>
            <a:ext cx="126491" cy="134112"/>
          </a:xfrm>
          <a:prstGeom prst="rect">
            <a:avLst/>
          </a:prstGeom>
          <a:blipFill>
            <a:blip r:embed="rId3" cstate="print"/>
            <a:stretch>
              <a:fillRect/>
            </a:stretch>
          </a:blipFill>
        </p:spPr>
        <p:txBody>
          <a:bodyPr wrap="square" lIns="0" tIns="0" rIns="0" bIns="0" rtlCol="0"/>
          <a:lstStyle/>
          <a:p/>
        </p:txBody>
      </p:sp>
      <p:sp>
        <p:nvSpPr>
          <p:cNvPr id="9" name="object 9"/>
          <p:cNvSpPr/>
          <p:nvPr/>
        </p:nvSpPr>
        <p:spPr>
          <a:xfrm>
            <a:off x="2529839" y="3048000"/>
            <a:ext cx="126491" cy="134112"/>
          </a:xfrm>
          <a:prstGeom prst="rect">
            <a:avLst/>
          </a:prstGeom>
          <a:blipFill>
            <a:blip r:embed="rId3" cstate="print"/>
            <a:stretch>
              <a:fillRect/>
            </a:stretch>
          </a:blipFill>
        </p:spPr>
        <p:txBody>
          <a:bodyPr wrap="square" lIns="0" tIns="0" rIns="0" bIns="0" rtlCol="0"/>
          <a:lstStyle/>
          <a:p/>
        </p:txBody>
      </p:sp>
      <p:sp>
        <p:nvSpPr>
          <p:cNvPr id="10" name="object 10"/>
          <p:cNvSpPr/>
          <p:nvPr/>
        </p:nvSpPr>
        <p:spPr>
          <a:xfrm>
            <a:off x="2529839" y="3276600"/>
            <a:ext cx="126491" cy="134112"/>
          </a:xfrm>
          <a:prstGeom prst="rect">
            <a:avLst/>
          </a:prstGeom>
          <a:blipFill>
            <a:blip r:embed="rId3" cstate="print"/>
            <a:stretch>
              <a:fillRect/>
            </a:stretch>
          </a:blipFill>
        </p:spPr>
        <p:txBody>
          <a:bodyPr wrap="square" lIns="0" tIns="0" rIns="0" bIns="0" rtlCol="0"/>
          <a:lstStyle/>
          <a:p/>
        </p:txBody>
      </p:sp>
      <p:sp>
        <p:nvSpPr>
          <p:cNvPr id="11" name="object 11"/>
          <p:cNvSpPr/>
          <p:nvPr/>
        </p:nvSpPr>
        <p:spPr>
          <a:xfrm>
            <a:off x="2529839" y="3505200"/>
            <a:ext cx="126491" cy="134112"/>
          </a:xfrm>
          <a:prstGeom prst="rect">
            <a:avLst/>
          </a:prstGeom>
          <a:blipFill>
            <a:blip r:embed="rId3" cstate="print"/>
            <a:stretch>
              <a:fillRect/>
            </a:stretch>
          </a:blipFill>
        </p:spPr>
        <p:txBody>
          <a:bodyPr wrap="square" lIns="0" tIns="0" rIns="0" bIns="0" rtlCol="0"/>
          <a:lstStyle/>
          <a:p/>
        </p:txBody>
      </p:sp>
      <p:sp>
        <p:nvSpPr>
          <p:cNvPr id="12" name="object 12"/>
          <p:cNvSpPr/>
          <p:nvPr/>
        </p:nvSpPr>
        <p:spPr>
          <a:xfrm>
            <a:off x="2529839" y="3733800"/>
            <a:ext cx="126491" cy="134112"/>
          </a:xfrm>
          <a:prstGeom prst="rect">
            <a:avLst/>
          </a:prstGeom>
          <a:blipFill>
            <a:blip r:embed="rId3" cstate="print"/>
            <a:stretch>
              <a:fillRect/>
            </a:stretch>
          </a:blipFill>
        </p:spPr>
        <p:txBody>
          <a:bodyPr wrap="square" lIns="0" tIns="0" rIns="0" bIns="0" rtlCol="0"/>
          <a:lstStyle/>
          <a:p/>
        </p:txBody>
      </p:sp>
      <p:sp>
        <p:nvSpPr>
          <p:cNvPr id="13" name="object 13"/>
          <p:cNvSpPr/>
          <p:nvPr/>
        </p:nvSpPr>
        <p:spPr>
          <a:xfrm>
            <a:off x="2529839" y="3962400"/>
            <a:ext cx="126491" cy="134112"/>
          </a:xfrm>
          <a:prstGeom prst="rect">
            <a:avLst/>
          </a:prstGeom>
          <a:blipFill>
            <a:blip r:embed="rId3" cstate="print"/>
            <a:stretch>
              <a:fillRect/>
            </a:stretch>
          </a:blipFill>
        </p:spPr>
        <p:txBody>
          <a:bodyPr wrap="square" lIns="0" tIns="0" rIns="0" bIns="0" rtlCol="0"/>
          <a:lstStyle/>
          <a:p/>
        </p:txBody>
      </p:sp>
      <p:sp>
        <p:nvSpPr>
          <p:cNvPr id="14" name="object 14"/>
          <p:cNvSpPr/>
          <p:nvPr/>
        </p:nvSpPr>
        <p:spPr>
          <a:xfrm>
            <a:off x="2529839" y="4191000"/>
            <a:ext cx="126491" cy="134112"/>
          </a:xfrm>
          <a:prstGeom prst="rect">
            <a:avLst/>
          </a:prstGeom>
          <a:blipFill>
            <a:blip r:embed="rId3" cstate="print"/>
            <a:stretch>
              <a:fillRect/>
            </a:stretch>
          </a:blipFill>
        </p:spPr>
        <p:txBody>
          <a:bodyPr wrap="square" lIns="0" tIns="0" rIns="0" bIns="0" rtlCol="0"/>
          <a:lstStyle/>
          <a:p/>
        </p:txBody>
      </p:sp>
      <p:sp>
        <p:nvSpPr>
          <p:cNvPr id="15" name="object 15"/>
          <p:cNvSpPr/>
          <p:nvPr/>
        </p:nvSpPr>
        <p:spPr>
          <a:xfrm>
            <a:off x="2529839" y="4602479"/>
            <a:ext cx="126491" cy="134112"/>
          </a:xfrm>
          <a:prstGeom prst="rect">
            <a:avLst/>
          </a:prstGeom>
          <a:blipFill>
            <a:blip r:embed="rId3" cstate="print"/>
            <a:stretch>
              <a:fillRect/>
            </a:stretch>
          </a:blipFill>
        </p:spPr>
        <p:txBody>
          <a:bodyPr wrap="square" lIns="0" tIns="0" rIns="0" bIns="0" rtlCol="0"/>
          <a:lstStyle/>
          <a:p/>
        </p:txBody>
      </p:sp>
      <p:sp>
        <p:nvSpPr>
          <p:cNvPr id="16" name="object 16"/>
          <p:cNvSpPr/>
          <p:nvPr/>
        </p:nvSpPr>
        <p:spPr>
          <a:xfrm>
            <a:off x="2529839" y="4831079"/>
            <a:ext cx="126491" cy="134112"/>
          </a:xfrm>
          <a:prstGeom prst="rect">
            <a:avLst/>
          </a:prstGeom>
          <a:blipFill>
            <a:blip r:embed="rId3" cstate="print"/>
            <a:stretch>
              <a:fillRect/>
            </a:stretch>
          </a:blipFill>
        </p:spPr>
        <p:txBody>
          <a:bodyPr wrap="square" lIns="0" tIns="0" rIns="0" bIns="0" rtlCol="0"/>
          <a:lstStyle/>
          <a:p/>
        </p:txBody>
      </p:sp>
      <p:sp>
        <p:nvSpPr>
          <p:cNvPr id="17" name="object 17"/>
          <p:cNvSpPr/>
          <p:nvPr/>
        </p:nvSpPr>
        <p:spPr>
          <a:xfrm>
            <a:off x="2529839" y="5059679"/>
            <a:ext cx="126491" cy="134112"/>
          </a:xfrm>
          <a:prstGeom prst="rect">
            <a:avLst/>
          </a:prstGeom>
          <a:blipFill>
            <a:blip r:embed="rId3" cstate="print"/>
            <a:stretch>
              <a:fillRect/>
            </a:stretch>
          </a:blipFill>
        </p:spPr>
        <p:txBody>
          <a:bodyPr wrap="square" lIns="0" tIns="0" rIns="0" bIns="0" rtlCol="0"/>
          <a:lstStyle/>
          <a:p/>
        </p:txBody>
      </p:sp>
      <p:sp>
        <p:nvSpPr>
          <p:cNvPr id="18" name="object 18"/>
          <p:cNvSpPr/>
          <p:nvPr/>
        </p:nvSpPr>
        <p:spPr>
          <a:xfrm>
            <a:off x="2529839" y="5288279"/>
            <a:ext cx="126491" cy="134112"/>
          </a:xfrm>
          <a:prstGeom prst="rect">
            <a:avLst/>
          </a:prstGeom>
          <a:blipFill>
            <a:blip r:embed="rId3" cstate="print"/>
            <a:stretch>
              <a:fillRect/>
            </a:stretch>
          </a:blipFill>
        </p:spPr>
        <p:txBody>
          <a:bodyPr wrap="square" lIns="0" tIns="0" rIns="0" bIns="0" rtlCol="0"/>
          <a:lstStyle/>
          <a:p/>
        </p:txBody>
      </p:sp>
      <p:sp>
        <p:nvSpPr>
          <p:cNvPr id="19" name="object 19"/>
          <p:cNvSpPr/>
          <p:nvPr/>
        </p:nvSpPr>
        <p:spPr>
          <a:xfrm>
            <a:off x="2529839" y="5516879"/>
            <a:ext cx="126491" cy="134112"/>
          </a:xfrm>
          <a:prstGeom prst="rect">
            <a:avLst/>
          </a:prstGeom>
          <a:blipFill>
            <a:blip r:embed="rId3" cstate="print"/>
            <a:stretch>
              <a:fillRect/>
            </a:stretch>
          </a:blipFill>
        </p:spPr>
        <p:txBody>
          <a:bodyPr wrap="square" lIns="0" tIns="0" rIns="0" bIns="0" rtlCol="0"/>
          <a:lstStyle/>
          <a:p/>
        </p:txBody>
      </p:sp>
      <p:sp>
        <p:nvSpPr>
          <p:cNvPr id="20" name="object 20"/>
          <p:cNvSpPr/>
          <p:nvPr/>
        </p:nvSpPr>
        <p:spPr>
          <a:xfrm>
            <a:off x="2529839" y="5745479"/>
            <a:ext cx="126491" cy="134112"/>
          </a:xfrm>
          <a:prstGeom prst="rect">
            <a:avLst/>
          </a:prstGeom>
          <a:blipFill>
            <a:blip r:embed="rId3" cstate="print"/>
            <a:stretch>
              <a:fillRect/>
            </a:stretch>
          </a:blipFill>
        </p:spPr>
        <p:txBody>
          <a:bodyPr wrap="square" lIns="0" tIns="0" rIns="0" bIns="0" rtlCol="0"/>
          <a:lstStyle/>
          <a:p/>
        </p:txBody>
      </p:sp>
      <p:sp>
        <p:nvSpPr>
          <p:cNvPr id="21" name="object 21"/>
          <p:cNvSpPr txBox="1"/>
          <p:nvPr/>
        </p:nvSpPr>
        <p:spPr>
          <a:xfrm>
            <a:off x="2403144" y="1572208"/>
            <a:ext cx="7609205" cy="4385310"/>
          </a:xfrm>
          <a:prstGeom prst="rect">
            <a:avLst/>
          </a:prstGeom>
        </p:spPr>
        <p:txBody>
          <a:bodyPr vert="horz" wrap="square" lIns="0" tIns="13335" rIns="0" bIns="0" rtlCol="0">
            <a:spAutoFit/>
          </a:bodyPr>
          <a:lstStyle/>
          <a:p>
            <a:pPr marL="12700">
              <a:lnSpc>
                <a:spcPct val="100000"/>
              </a:lnSpc>
              <a:spcBef>
                <a:spcPts val="105"/>
              </a:spcBef>
            </a:pPr>
            <a:r>
              <a:rPr sz="1700" b="1" dirty="0">
                <a:latin typeface="幼圆" panose="02010509060101010101" charset="-122"/>
                <a:cs typeface="幼圆" panose="02010509060101010101" charset="-122"/>
              </a:rPr>
              <a:t>组织应建立并保</a:t>
            </a:r>
            <a:r>
              <a:rPr sz="1700" b="1" spc="5" dirty="0">
                <a:latin typeface="幼圆" panose="02010509060101010101" charset="-122"/>
                <a:cs typeface="幼圆" panose="02010509060101010101" charset="-122"/>
              </a:rPr>
              <a:t>持</a:t>
            </a:r>
            <a:r>
              <a:rPr sz="1700" b="1" spc="-5" dirty="0">
                <a:latin typeface="Calibri" panose="020F0502020204030204"/>
                <a:cs typeface="Calibri" panose="020F0502020204030204"/>
              </a:rPr>
              <a:t>GHG</a:t>
            </a:r>
            <a:r>
              <a:rPr sz="1700" b="1" dirty="0">
                <a:latin typeface="幼圆" panose="02010509060101010101" charset="-122"/>
                <a:cs typeface="幼圆" panose="02010509060101010101" charset="-122"/>
              </a:rPr>
              <a:t>信息管理程序</a:t>
            </a:r>
            <a:r>
              <a:rPr sz="1700" b="1" spc="-5" dirty="0">
                <a:latin typeface="幼圆" panose="02010509060101010101" charset="-122"/>
                <a:cs typeface="幼圆" panose="02010509060101010101" charset="-122"/>
              </a:rPr>
              <a:t>，</a:t>
            </a:r>
            <a:r>
              <a:rPr sz="1700" b="1" dirty="0">
                <a:latin typeface="幼圆" panose="02010509060101010101" charset="-122"/>
                <a:cs typeface="幼圆" panose="02010509060101010101" charset="-122"/>
              </a:rPr>
              <a:t>这些程</a:t>
            </a:r>
            <a:r>
              <a:rPr sz="1700" b="1" spc="-5" dirty="0">
                <a:latin typeface="幼圆" panose="02010509060101010101" charset="-122"/>
                <a:cs typeface="幼圆" panose="02010509060101010101" charset="-122"/>
              </a:rPr>
              <a:t>序</a:t>
            </a:r>
            <a:r>
              <a:rPr sz="1700" b="1" dirty="0">
                <a:latin typeface="幼圆" panose="02010509060101010101" charset="-122"/>
                <a:cs typeface="幼圆" panose="02010509060101010101" charset="-122"/>
              </a:rPr>
              <a:t>应</a:t>
            </a:r>
            <a:r>
              <a:rPr sz="1700" b="1" spc="-5" dirty="0">
                <a:latin typeface="幼圆" panose="02010509060101010101" charset="-122"/>
                <a:cs typeface="幼圆" panose="02010509060101010101" charset="-122"/>
              </a:rPr>
              <a:t>：</a:t>
            </a:r>
            <a:endParaRPr sz="1700">
              <a:latin typeface="幼圆" panose="02010509060101010101" charset="-122"/>
              <a:cs typeface="幼圆" panose="02010509060101010101" charset="-122"/>
            </a:endParaRPr>
          </a:p>
          <a:p>
            <a:pPr marL="583565" indent="-170815">
              <a:lnSpc>
                <a:spcPct val="100000"/>
              </a:lnSpc>
              <a:spcBef>
                <a:spcPts val="10"/>
              </a:spcBef>
              <a:buFont typeface="Calibri" panose="020F0502020204030204"/>
              <a:buAutoNum type="alphaLcParenR"/>
              <a:tabLst>
                <a:tab pos="584200" algn="l"/>
              </a:tabLst>
            </a:pPr>
            <a:r>
              <a:rPr sz="1500" dirty="0">
                <a:latin typeface="幼圆" panose="02010509060101010101" charset="-122"/>
                <a:cs typeface="幼圆" panose="02010509060101010101" charset="-122"/>
              </a:rPr>
              <a:t>确保符合本指南规定的原则；</a:t>
            </a:r>
            <a:endParaRPr sz="1500">
              <a:latin typeface="幼圆" panose="02010509060101010101" charset="-122"/>
              <a:cs typeface="幼圆" panose="02010509060101010101" charset="-122"/>
            </a:endParaRPr>
          </a:p>
          <a:p>
            <a:pPr marL="583565" indent="-170815">
              <a:lnSpc>
                <a:spcPct val="100000"/>
              </a:lnSpc>
              <a:buFont typeface="Calibri" panose="020F0502020204030204"/>
              <a:buAutoNum type="alphaLcParenR"/>
              <a:tabLst>
                <a:tab pos="584200" algn="l"/>
              </a:tabLst>
            </a:pPr>
            <a:r>
              <a:rPr sz="1500" spc="10" dirty="0">
                <a:latin typeface="幼圆" panose="02010509060101010101" charset="-122"/>
                <a:cs typeface="幼圆" panose="02010509060101010101" charset="-122"/>
              </a:rPr>
              <a:t>确保与</a:t>
            </a:r>
            <a:r>
              <a:rPr sz="1500" dirty="0">
                <a:latin typeface="Calibri" panose="020F0502020204030204"/>
                <a:cs typeface="Calibri" panose="020F0502020204030204"/>
              </a:rPr>
              <a:t>GHG</a:t>
            </a:r>
            <a:r>
              <a:rPr sz="1500" dirty="0">
                <a:latin typeface="幼圆" panose="02010509060101010101" charset="-122"/>
                <a:cs typeface="幼圆" panose="02010509060101010101" charset="-122"/>
              </a:rPr>
              <a:t>清单的预期用途相符；</a:t>
            </a:r>
            <a:endParaRPr sz="1500">
              <a:latin typeface="幼圆" panose="02010509060101010101" charset="-122"/>
              <a:cs typeface="幼圆" panose="02010509060101010101" charset="-122"/>
            </a:endParaRPr>
          </a:p>
          <a:p>
            <a:pPr marL="583565" indent="-170815">
              <a:lnSpc>
                <a:spcPct val="100000"/>
              </a:lnSpc>
              <a:buFont typeface="Calibri" panose="020F0502020204030204"/>
              <a:buAutoNum type="alphaLcParenR"/>
              <a:tabLst>
                <a:tab pos="584200" algn="l"/>
              </a:tabLst>
            </a:pPr>
            <a:r>
              <a:rPr sz="1500" spc="10" dirty="0">
                <a:latin typeface="幼圆" panose="02010509060101010101" charset="-122"/>
                <a:cs typeface="幼圆" panose="02010509060101010101" charset="-122"/>
              </a:rPr>
              <a:t>提供常</a:t>
            </a:r>
            <a:r>
              <a:rPr sz="1500" dirty="0">
                <a:latin typeface="幼圆" panose="02010509060101010101" charset="-122"/>
                <a:cs typeface="幼圆" panose="02010509060101010101" charset="-122"/>
              </a:rPr>
              <a:t>规、配套的检查以确</a:t>
            </a:r>
            <a:r>
              <a:rPr sz="1500" spc="5" dirty="0">
                <a:latin typeface="幼圆" panose="02010509060101010101" charset="-122"/>
                <a:cs typeface="幼圆" panose="02010509060101010101" charset="-122"/>
              </a:rPr>
              <a:t>保</a:t>
            </a:r>
            <a:r>
              <a:rPr sz="1500" spc="-5" dirty="0">
                <a:latin typeface="Calibri" panose="020F0502020204030204"/>
                <a:cs typeface="Calibri" panose="020F0502020204030204"/>
              </a:rPr>
              <a:t>GHG</a:t>
            </a:r>
            <a:r>
              <a:rPr sz="1500" dirty="0">
                <a:latin typeface="幼圆" panose="02010509060101010101" charset="-122"/>
                <a:cs typeface="幼圆" panose="02010509060101010101" charset="-122"/>
              </a:rPr>
              <a:t>清单的准确性与完整性；</a:t>
            </a:r>
            <a:endParaRPr sz="1500">
              <a:latin typeface="幼圆" panose="02010509060101010101" charset="-122"/>
              <a:cs typeface="幼圆" panose="02010509060101010101" charset="-122"/>
            </a:endParaRPr>
          </a:p>
          <a:p>
            <a:pPr marL="583565" indent="-170815">
              <a:lnSpc>
                <a:spcPct val="100000"/>
              </a:lnSpc>
              <a:buFont typeface="Calibri" panose="020F0502020204030204"/>
              <a:buAutoNum type="alphaLcParenR"/>
              <a:tabLst>
                <a:tab pos="584200" algn="l"/>
              </a:tabLst>
            </a:pPr>
            <a:r>
              <a:rPr sz="1500" dirty="0">
                <a:latin typeface="幼圆" panose="02010509060101010101" charset="-122"/>
                <a:cs typeface="幼圆" panose="02010509060101010101" charset="-122"/>
              </a:rPr>
              <a:t>识别并处理错误与遗漏；</a:t>
            </a:r>
            <a:endParaRPr sz="1500">
              <a:latin typeface="幼圆" panose="02010509060101010101" charset="-122"/>
              <a:cs typeface="幼圆" panose="02010509060101010101" charset="-122"/>
            </a:endParaRPr>
          </a:p>
          <a:p>
            <a:pPr marL="583565" indent="-170815">
              <a:lnSpc>
                <a:spcPct val="100000"/>
              </a:lnSpc>
              <a:buFont typeface="Calibri" panose="020F0502020204030204"/>
              <a:buAutoNum type="alphaLcParenR"/>
              <a:tabLst>
                <a:tab pos="584200" algn="l"/>
              </a:tabLst>
            </a:pPr>
            <a:r>
              <a:rPr sz="1500" spc="10" dirty="0">
                <a:latin typeface="幼圆" panose="02010509060101010101" charset="-122"/>
                <a:cs typeface="幼圆" panose="02010509060101010101" charset="-122"/>
              </a:rPr>
              <a:t>将有关</a:t>
            </a:r>
            <a:r>
              <a:rPr sz="1500" dirty="0">
                <a:latin typeface="Calibri" panose="020F0502020204030204"/>
                <a:cs typeface="Calibri" panose="020F0502020204030204"/>
              </a:rPr>
              <a:t>GHG</a:t>
            </a:r>
            <a:r>
              <a:rPr sz="1500" dirty="0">
                <a:latin typeface="幼圆" panose="02010509060101010101" charset="-122"/>
                <a:cs typeface="幼圆" panose="02010509060101010101" charset="-122"/>
              </a:rPr>
              <a:t>清单的记录，包括信息管理活动</a:t>
            </a:r>
            <a:r>
              <a:rPr sz="1500" spc="-30" dirty="0">
                <a:latin typeface="幼圆" panose="02010509060101010101" charset="-122"/>
                <a:cs typeface="幼圆" panose="02010509060101010101" charset="-122"/>
              </a:rPr>
              <a:t>和</a:t>
            </a:r>
            <a:r>
              <a:rPr sz="1500" spc="-5" dirty="0">
                <a:latin typeface="Calibri" panose="020F0502020204030204"/>
                <a:cs typeface="Calibri" panose="020F0502020204030204"/>
              </a:rPr>
              <a:t>GWP</a:t>
            </a:r>
            <a:r>
              <a:rPr sz="1500" spc="10" dirty="0">
                <a:latin typeface="幼圆" panose="02010509060101010101" charset="-122"/>
                <a:cs typeface="幼圆" panose="02010509060101010101" charset="-122"/>
              </a:rPr>
              <a:t>值</a:t>
            </a:r>
            <a:r>
              <a:rPr sz="1500" dirty="0">
                <a:latin typeface="幼圆" panose="02010509060101010101" charset="-122"/>
                <a:cs typeface="幼圆" panose="02010509060101010101" charset="-122"/>
              </a:rPr>
              <a:t>形成文件并存档。</a:t>
            </a:r>
            <a:endParaRPr sz="1500">
              <a:latin typeface="幼圆" panose="02010509060101010101" charset="-122"/>
              <a:cs typeface="幼圆" panose="02010509060101010101" charset="-122"/>
            </a:endParaRPr>
          </a:p>
          <a:p>
            <a:pPr marL="413385">
              <a:lnSpc>
                <a:spcPct val="100000"/>
              </a:lnSpc>
              <a:spcBef>
                <a:spcPts val="5"/>
              </a:spcBef>
            </a:pPr>
            <a:r>
              <a:rPr sz="1500" spc="-5" dirty="0">
                <a:latin typeface="Calibri" panose="020F0502020204030204"/>
                <a:cs typeface="Calibri" panose="020F0502020204030204"/>
              </a:rPr>
              <a:t>8.1.2</a:t>
            </a:r>
            <a:r>
              <a:rPr sz="1500" spc="-10" dirty="0">
                <a:latin typeface="Calibri" panose="020F0502020204030204"/>
                <a:cs typeface="Calibri" panose="020F0502020204030204"/>
              </a:rPr>
              <a:t> </a:t>
            </a:r>
            <a:r>
              <a:rPr sz="1500" spc="10" dirty="0">
                <a:latin typeface="幼圆" panose="02010509060101010101" charset="-122"/>
                <a:cs typeface="幼圆" panose="02010509060101010101" charset="-122"/>
              </a:rPr>
              <a:t>组织的</a:t>
            </a:r>
            <a:r>
              <a:rPr sz="1500" dirty="0">
                <a:latin typeface="Calibri" panose="020F0502020204030204"/>
                <a:cs typeface="Calibri" panose="020F0502020204030204"/>
              </a:rPr>
              <a:t>GHG</a:t>
            </a:r>
            <a:r>
              <a:rPr sz="1500" spc="10" dirty="0">
                <a:latin typeface="幼圆" panose="02010509060101010101" charset="-122"/>
                <a:cs typeface="幼圆" panose="02010509060101010101" charset="-122"/>
              </a:rPr>
              <a:t>信</a:t>
            </a:r>
            <a:r>
              <a:rPr sz="1500" dirty="0">
                <a:latin typeface="幼圆" panose="02010509060101010101" charset="-122"/>
                <a:cs typeface="幼圆" panose="02010509060101010101" charset="-122"/>
              </a:rPr>
              <a:t>息管理程序应考虑以下方面的内容，并形成文件：</a:t>
            </a:r>
            <a:endParaRPr sz="1500">
              <a:latin typeface="幼圆" panose="02010509060101010101" charset="-122"/>
              <a:cs typeface="幼圆" panose="02010509060101010101" charset="-122"/>
            </a:endParaRPr>
          </a:p>
          <a:p>
            <a:pPr marL="583565" indent="-170815">
              <a:lnSpc>
                <a:spcPct val="100000"/>
              </a:lnSpc>
              <a:buFont typeface="Calibri" panose="020F0502020204030204"/>
              <a:buAutoNum type="alphaLcParenR"/>
              <a:tabLst>
                <a:tab pos="584200" algn="l"/>
              </a:tabLst>
            </a:pPr>
            <a:r>
              <a:rPr sz="1500" spc="10" dirty="0">
                <a:latin typeface="幼圆" panose="02010509060101010101" charset="-122"/>
                <a:cs typeface="幼圆" panose="02010509060101010101" charset="-122"/>
              </a:rPr>
              <a:t>确定和</a:t>
            </a:r>
            <a:r>
              <a:rPr sz="1500" dirty="0">
                <a:latin typeface="幼圆" panose="02010509060101010101" charset="-122"/>
                <a:cs typeface="幼圆" panose="02010509060101010101" charset="-122"/>
              </a:rPr>
              <a:t>评</a:t>
            </a:r>
            <a:r>
              <a:rPr sz="1500" spc="5" dirty="0">
                <a:latin typeface="幼圆" panose="02010509060101010101" charset="-122"/>
                <a:cs typeface="幼圆" panose="02010509060101010101" charset="-122"/>
              </a:rPr>
              <a:t>审</a:t>
            </a:r>
            <a:r>
              <a:rPr sz="1500" dirty="0">
                <a:latin typeface="Calibri" panose="020F0502020204030204"/>
                <a:cs typeface="Calibri" panose="020F0502020204030204"/>
              </a:rPr>
              <a:t>GHG</a:t>
            </a:r>
            <a:r>
              <a:rPr sz="1500" dirty="0">
                <a:latin typeface="幼圆" panose="02010509060101010101" charset="-122"/>
                <a:cs typeface="幼圆" panose="02010509060101010101" charset="-122"/>
              </a:rPr>
              <a:t>清单负责人的职责和权限；</a:t>
            </a:r>
            <a:endParaRPr sz="1500">
              <a:latin typeface="幼圆" panose="02010509060101010101" charset="-122"/>
              <a:cs typeface="幼圆" panose="02010509060101010101" charset="-122"/>
            </a:endParaRPr>
          </a:p>
          <a:p>
            <a:pPr marL="583565" indent="-170815">
              <a:lnSpc>
                <a:spcPct val="100000"/>
              </a:lnSpc>
              <a:buFont typeface="Calibri" panose="020F0502020204030204"/>
              <a:buAutoNum type="alphaLcParenR"/>
              <a:tabLst>
                <a:tab pos="584200" algn="l"/>
              </a:tabLst>
            </a:pPr>
            <a:r>
              <a:rPr sz="1500" spc="10" dirty="0">
                <a:latin typeface="幼圆" panose="02010509060101010101" charset="-122"/>
                <a:cs typeface="幼圆" panose="02010509060101010101" charset="-122"/>
              </a:rPr>
              <a:t>确定、</a:t>
            </a:r>
            <a:r>
              <a:rPr sz="1500" dirty="0">
                <a:latin typeface="幼圆" panose="02010509060101010101" charset="-122"/>
                <a:cs typeface="幼圆" panose="02010509060101010101" charset="-122"/>
              </a:rPr>
              <a:t>实施和评审</a:t>
            </a:r>
            <a:r>
              <a:rPr sz="1500" spc="5" dirty="0">
                <a:latin typeface="幼圆" panose="02010509060101010101" charset="-122"/>
                <a:cs typeface="幼圆" panose="02010509060101010101" charset="-122"/>
              </a:rPr>
              <a:t>对</a:t>
            </a:r>
            <a:r>
              <a:rPr sz="1500" dirty="0">
                <a:latin typeface="Calibri" panose="020F0502020204030204"/>
                <a:cs typeface="Calibri" panose="020F0502020204030204"/>
              </a:rPr>
              <a:t>GHG</a:t>
            </a:r>
            <a:r>
              <a:rPr sz="1500" dirty="0">
                <a:latin typeface="幼圆" panose="02010509060101010101" charset="-122"/>
                <a:cs typeface="幼圆" panose="02010509060101010101" charset="-122"/>
              </a:rPr>
              <a:t>清单编制小组成员所需的培训；</a:t>
            </a:r>
            <a:endParaRPr sz="1500">
              <a:latin typeface="幼圆" panose="02010509060101010101" charset="-122"/>
              <a:cs typeface="幼圆" panose="02010509060101010101" charset="-122"/>
            </a:endParaRPr>
          </a:p>
          <a:p>
            <a:pPr marL="583565" indent="-170815">
              <a:lnSpc>
                <a:spcPct val="100000"/>
              </a:lnSpc>
              <a:buFont typeface="Calibri" panose="020F0502020204030204"/>
              <a:buAutoNum type="alphaLcParenR"/>
              <a:tabLst>
                <a:tab pos="584200" algn="l"/>
              </a:tabLst>
            </a:pPr>
            <a:r>
              <a:rPr sz="1500" dirty="0">
                <a:latin typeface="幼圆" panose="02010509060101010101" charset="-122"/>
                <a:cs typeface="幼圆" panose="02010509060101010101" charset="-122"/>
              </a:rPr>
              <a:t>确定和评审组织边界；</a:t>
            </a:r>
            <a:endParaRPr sz="1500">
              <a:latin typeface="幼圆" panose="02010509060101010101" charset="-122"/>
              <a:cs typeface="幼圆" panose="02010509060101010101" charset="-122"/>
            </a:endParaRPr>
          </a:p>
          <a:p>
            <a:pPr marL="583565" indent="-170815">
              <a:lnSpc>
                <a:spcPct val="100000"/>
              </a:lnSpc>
              <a:buFont typeface="Calibri" panose="020F0502020204030204"/>
              <a:buAutoNum type="alphaLcParenR"/>
              <a:tabLst>
                <a:tab pos="584200" algn="l"/>
              </a:tabLst>
            </a:pPr>
            <a:r>
              <a:rPr sz="1500" spc="10" dirty="0">
                <a:latin typeface="幼圆" panose="02010509060101010101" charset="-122"/>
                <a:cs typeface="幼圆" panose="02010509060101010101" charset="-122"/>
              </a:rPr>
              <a:t>确定和</a:t>
            </a:r>
            <a:r>
              <a:rPr sz="1500" dirty="0">
                <a:latin typeface="幼圆" panose="02010509060101010101" charset="-122"/>
                <a:cs typeface="幼圆" panose="02010509060101010101" charset="-122"/>
              </a:rPr>
              <a:t>评</a:t>
            </a:r>
            <a:r>
              <a:rPr sz="1500" spc="5" dirty="0">
                <a:latin typeface="幼圆" panose="02010509060101010101" charset="-122"/>
                <a:cs typeface="幼圆" panose="02010509060101010101" charset="-122"/>
              </a:rPr>
              <a:t>审</a:t>
            </a:r>
            <a:r>
              <a:rPr sz="1500" dirty="0">
                <a:latin typeface="Calibri" panose="020F0502020204030204"/>
                <a:cs typeface="Calibri" panose="020F0502020204030204"/>
              </a:rPr>
              <a:t>GHG</a:t>
            </a:r>
            <a:r>
              <a:rPr sz="1500" dirty="0">
                <a:latin typeface="幼圆" panose="02010509060101010101" charset="-122"/>
                <a:cs typeface="幼圆" panose="02010509060101010101" charset="-122"/>
              </a:rPr>
              <a:t>源和</a:t>
            </a:r>
            <a:r>
              <a:rPr sz="1500" dirty="0">
                <a:latin typeface="Calibri" panose="020F0502020204030204"/>
                <a:cs typeface="Calibri" panose="020F0502020204030204"/>
              </a:rPr>
              <a:t>GHG</a:t>
            </a:r>
            <a:r>
              <a:rPr sz="1500" spc="10" dirty="0">
                <a:latin typeface="幼圆" panose="02010509060101010101" charset="-122"/>
                <a:cs typeface="幼圆" panose="02010509060101010101" charset="-122"/>
              </a:rPr>
              <a:t>汇；</a:t>
            </a:r>
            <a:endParaRPr sz="1500">
              <a:latin typeface="幼圆" panose="02010509060101010101" charset="-122"/>
              <a:cs typeface="幼圆" panose="02010509060101010101" charset="-122"/>
            </a:endParaRPr>
          </a:p>
          <a:p>
            <a:pPr marL="583565" indent="-170815">
              <a:lnSpc>
                <a:spcPts val="1620"/>
              </a:lnSpc>
              <a:buFont typeface="Calibri" panose="020F0502020204030204"/>
              <a:buAutoNum type="alphaLcParenR"/>
              <a:tabLst>
                <a:tab pos="584200" algn="l"/>
              </a:tabLst>
            </a:pPr>
            <a:r>
              <a:rPr sz="1500" spc="5" dirty="0">
                <a:latin typeface="幼圆" panose="02010509060101010101" charset="-122"/>
                <a:cs typeface="幼圆" panose="02010509060101010101" charset="-122"/>
              </a:rPr>
              <a:t>选择和</a:t>
            </a:r>
            <a:r>
              <a:rPr sz="1500" dirty="0">
                <a:latin typeface="幼圆" panose="02010509060101010101" charset="-122"/>
                <a:cs typeface="幼圆" panose="02010509060101010101" charset="-122"/>
              </a:rPr>
              <a:t>评</a:t>
            </a:r>
            <a:r>
              <a:rPr sz="1500" spc="-5" dirty="0">
                <a:latin typeface="幼圆" panose="02010509060101010101" charset="-122"/>
                <a:cs typeface="幼圆" panose="02010509060101010101" charset="-122"/>
              </a:rPr>
              <a:t>审</a:t>
            </a:r>
            <a:r>
              <a:rPr sz="1500" dirty="0">
                <a:latin typeface="幼圆" panose="02010509060101010101" charset="-122"/>
                <a:cs typeface="幼圆" panose="02010509060101010101" charset="-122"/>
              </a:rPr>
              <a:t>量</a:t>
            </a:r>
            <a:r>
              <a:rPr sz="1500" spc="-5" dirty="0">
                <a:latin typeface="幼圆" panose="02010509060101010101" charset="-122"/>
                <a:cs typeface="幼圆" panose="02010509060101010101" charset="-122"/>
              </a:rPr>
              <a:t>化</a:t>
            </a:r>
            <a:r>
              <a:rPr sz="1500" dirty="0">
                <a:latin typeface="幼圆" panose="02010509060101010101" charset="-122"/>
                <a:cs typeface="幼圆" panose="02010509060101010101" charset="-122"/>
              </a:rPr>
              <a:t>方</a:t>
            </a:r>
            <a:r>
              <a:rPr sz="1500" spc="-5" dirty="0">
                <a:latin typeface="幼圆" panose="02010509060101010101" charset="-122"/>
                <a:cs typeface="幼圆" panose="02010509060101010101" charset="-122"/>
              </a:rPr>
              <a:t>法</a:t>
            </a:r>
            <a:r>
              <a:rPr sz="1500" dirty="0">
                <a:latin typeface="幼圆" panose="02010509060101010101" charset="-122"/>
                <a:cs typeface="幼圆" panose="02010509060101010101" charset="-122"/>
              </a:rPr>
              <a:t>，</a:t>
            </a:r>
            <a:r>
              <a:rPr sz="1500" spc="-5" dirty="0">
                <a:latin typeface="幼圆" panose="02010509060101010101" charset="-122"/>
                <a:cs typeface="幼圆" panose="02010509060101010101" charset="-122"/>
              </a:rPr>
              <a:t>包</a:t>
            </a:r>
            <a:r>
              <a:rPr sz="1500" dirty="0">
                <a:latin typeface="幼圆" panose="02010509060101010101" charset="-122"/>
                <a:cs typeface="幼圆" panose="02010509060101010101" charset="-122"/>
              </a:rPr>
              <a:t>括</a:t>
            </a:r>
            <a:r>
              <a:rPr sz="1500" spc="-5" dirty="0">
                <a:latin typeface="幼圆" panose="02010509060101010101" charset="-122"/>
                <a:cs typeface="幼圆" panose="02010509060101010101" charset="-122"/>
              </a:rPr>
              <a:t>用</a:t>
            </a:r>
            <a:r>
              <a:rPr sz="1500" dirty="0">
                <a:latin typeface="幼圆" panose="02010509060101010101" charset="-122"/>
                <a:cs typeface="幼圆" panose="02010509060101010101" charset="-122"/>
              </a:rPr>
              <a:t>于</a:t>
            </a:r>
            <a:r>
              <a:rPr sz="1500" spc="-5" dirty="0">
                <a:latin typeface="幼圆" panose="02010509060101010101" charset="-122"/>
                <a:cs typeface="幼圆" panose="02010509060101010101" charset="-122"/>
              </a:rPr>
              <a:t>量</a:t>
            </a:r>
            <a:r>
              <a:rPr sz="1500" dirty="0">
                <a:latin typeface="幼圆" panose="02010509060101010101" charset="-122"/>
                <a:cs typeface="幼圆" panose="02010509060101010101" charset="-122"/>
              </a:rPr>
              <a:t>化</a:t>
            </a:r>
            <a:r>
              <a:rPr sz="1500" spc="-5" dirty="0">
                <a:latin typeface="幼圆" panose="02010509060101010101" charset="-122"/>
                <a:cs typeface="幼圆" panose="02010509060101010101" charset="-122"/>
              </a:rPr>
              <a:t>的</a:t>
            </a:r>
            <a:r>
              <a:rPr sz="1500" dirty="0">
                <a:latin typeface="幼圆" panose="02010509060101010101" charset="-122"/>
                <a:cs typeface="幼圆" panose="02010509060101010101" charset="-122"/>
              </a:rPr>
              <a:t>数</a:t>
            </a:r>
            <a:r>
              <a:rPr sz="1500" spc="-5" dirty="0">
                <a:latin typeface="幼圆" panose="02010509060101010101" charset="-122"/>
                <a:cs typeface="幼圆" panose="02010509060101010101" charset="-122"/>
              </a:rPr>
              <a:t>据</a:t>
            </a:r>
            <a:r>
              <a:rPr sz="1500" dirty="0">
                <a:latin typeface="幼圆" panose="02010509060101010101" charset="-122"/>
                <a:cs typeface="幼圆" panose="02010509060101010101" charset="-122"/>
              </a:rPr>
              <a:t>及</a:t>
            </a:r>
            <a:r>
              <a:rPr sz="1500" spc="-5" dirty="0">
                <a:latin typeface="幼圆" panose="02010509060101010101" charset="-122"/>
                <a:cs typeface="幼圆" panose="02010509060101010101" charset="-122"/>
              </a:rPr>
              <a:t>以</a:t>
            </a:r>
            <a:r>
              <a:rPr sz="1500" dirty="0">
                <a:latin typeface="幼圆" panose="02010509060101010101" charset="-122"/>
                <a:cs typeface="幼圆" panose="02010509060101010101" charset="-122"/>
              </a:rPr>
              <a:t>及</a:t>
            </a:r>
            <a:r>
              <a:rPr sz="1500" spc="5" dirty="0">
                <a:latin typeface="幼圆" panose="02010509060101010101" charset="-122"/>
                <a:cs typeface="幼圆" panose="02010509060101010101" charset="-122"/>
              </a:rPr>
              <a:t>与</a:t>
            </a:r>
            <a:r>
              <a:rPr sz="1500" spc="-5" dirty="0">
                <a:latin typeface="Calibri" panose="020F0502020204030204"/>
                <a:cs typeface="Calibri" panose="020F0502020204030204"/>
              </a:rPr>
              <a:t>GHG</a:t>
            </a:r>
            <a:r>
              <a:rPr sz="1500" spc="-5" dirty="0">
                <a:latin typeface="幼圆" panose="02010509060101010101" charset="-122"/>
                <a:cs typeface="幼圆" panose="02010509060101010101" charset="-122"/>
              </a:rPr>
              <a:t>清单预期用途一致的</a:t>
            </a:r>
            <a:r>
              <a:rPr sz="1500" spc="-5" dirty="0">
                <a:latin typeface="Calibri" panose="020F0502020204030204"/>
                <a:cs typeface="Calibri" panose="020F0502020204030204"/>
              </a:rPr>
              <a:t>GHG</a:t>
            </a:r>
            <a:r>
              <a:rPr sz="1500" dirty="0">
                <a:latin typeface="幼圆" panose="02010509060101010101" charset="-122"/>
                <a:cs typeface="幼圆" panose="02010509060101010101" charset="-122"/>
              </a:rPr>
              <a:t>量</a:t>
            </a:r>
            <a:endParaRPr sz="1500">
              <a:latin typeface="幼圆" panose="02010509060101010101" charset="-122"/>
              <a:cs typeface="幼圆" panose="02010509060101010101" charset="-122"/>
            </a:endParaRPr>
          </a:p>
          <a:p>
            <a:pPr marL="413385">
              <a:lnSpc>
                <a:spcPts val="1620"/>
              </a:lnSpc>
            </a:pPr>
            <a:r>
              <a:rPr sz="1500" spc="10" dirty="0">
                <a:latin typeface="幼圆" panose="02010509060101010101" charset="-122"/>
                <a:cs typeface="幼圆" panose="02010509060101010101" charset="-122"/>
              </a:rPr>
              <a:t>化模型；</a:t>
            </a:r>
            <a:endParaRPr sz="1500">
              <a:latin typeface="幼圆" panose="02010509060101010101" charset="-122"/>
              <a:cs typeface="幼圆" panose="02010509060101010101" charset="-122"/>
            </a:endParaRPr>
          </a:p>
          <a:p>
            <a:pPr marL="583565" indent="-170815">
              <a:lnSpc>
                <a:spcPct val="100000"/>
              </a:lnSpc>
              <a:buFont typeface="Calibri" panose="020F0502020204030204"/>
              <a:buAutoNum type="alphaLcParenR" startAt="6"/>
              <a:tabLst>
                <a:tab pos="584200" algn="l"/>
              </a:tabLst>
            </a:pPr>
            <a:r>
              <a:rPr sz="1500" dirty="0">
                <a:latin typeface="幼圆" panose="02010509060101010101" charset="-122"/>
                <a:cs typeface="幼圆" panose="02010509060101010101" charset="-122"/>
              </a:rPr>
              <a:t>对量化方法的应用进行评价，以确保其用于多个设施时具有一致性；</a:t>
            </a:r>
            <a:endParaRPr sz="1500">
              <a:latin typeface="幼圆" panose="02010509060101010101" charset="-122"/>
              <a:cs typeface="幼圆" panose="02010509060101010101" charset="-122"/>
            </a:endParaRPr>
          </a:p>
          <a:p>
            <a:pPr marL="413385" marR="3397250">
              <a:lnSpc>
                <a:spcPct val="100000"/>
              </a:lnSpc>
              <a:buFont typeface="Calibri" panose="020F0502020204030204"/>
              <a:buAutoNum type="alphaLcParenR" startAt="6"/>
              <a:tabLst>
                <a:tab pos="584200" algn="l"/>
              </a:tabLst>
            </a:pPr>
            <a:r>
              <a:rPr sz="1500" dirty="0">
                <a:latin typeface="幼圆" panose="02010509060101010101" charset="-122"/>
                <a:cs typeface="幼圆" panose="02010509060101010101" charset="-122"/>
              </a:rPr>
              <a:t>测量设备的使用、维护和校准（适用时）；  </a:t>
            </a:r>
            <a:r>
              <a:rPr sz="1500" spc="45" dirty="0">
                <a:latin typeface="Calibri" panose="020F0502020204030204"/>
                <a:cs typeface="Calibri" panose="020F0502020204030204"/>
              </a:rPr>
              <a:t>h)</a:t>
            </a:r>
            <a:r>
              <a:rPr sz="1500" dirty="0">
                <a:latin typeface="幼圆" panose="02010509060101010101" charset="-122"/>
                <a:cs typeface="幼圆" panose="02010509060101010101" charset="-122"/>
              </a:rPr>
              <a:t>建立并保持一个有效的数据收集系统；</a:t>
            </a:r>
            <a:endParaRPr sz="1500">
              <a:latin typeface="幼圆" panose="02010509060101010101" charset="-122"/>
              <a:cs typeface="幼圆" panose="02010509060101010101" charset="-122"/>
            </a:endParaRPr>
          </a:p>
          <a:p>
            <a:pPr marL="583565" indent="-170815">
              <a:lnSpc>
                <a:spcPct val="100000"/>
              </a:lnSpc>
              <a:buFont typeface="Calibri" panose="020F0502020204030204"/>
              <a:buAutoNum type="alphaLcParenR" startAt="9"/>
              <a:tabLst>
                <a:tab pos="584200" algn="l"/>
              </a:tabLst>
            </a:pPr>
            <a:r>
              <a:rPr sz="1500" dirty="0">
                <a:latin typeface="幼圆" panose="02010509060101010101" charset="-122"/>
                <a:cs typeface="幼圆" panose="02010509060101010101" charset="-122"/>
              </a:rPr>
              <a:t>对准确性进行常规检查；</a:t>
            </a:r>
            <a:endParaRPr sz="1500">
              <a:latin typeface="幼圆" panose="02010509060101010101" charset="-122"/>
              <a:cs typeface="幼圆" panose="02010509060101010101" charset="-122"/>
            </a:endParaRPr>
          </a:p>
          <a:p>
            <a:pPr marL="583565" indent="-170815">
              <a:lnSpc>
                <a:spcPct val="100000"/>
              </a:lnSpc>
              <a:buFont typeface="Calibri" panose="020F0502020204030204"/>
              <a:buAutoNum type="alphaLcParenR" startAt="9"/>
              <a:tabLst>
                <a:tab pos="584200" algn="l"/>
              </a:tabLst>
            </a:pPr>
            <a:r>
              <a:rPr sz="1500" spc="-5" dirty="0">
                <a:latin typeface="幼圆" panose="02010509060101010101" charset="-122"/>
                <a:cs typeface="幼圆" panose="02010509060101010101" charset="-122"/>
              </a:rPr>
              <a:t>定期进行内部审核和技术评审；</a:t>
            </a:r>
            <a:endParaRPr sz="1500">
              <a:latin typeface="幼圆" panose="02010509060101010101" charset="-122"/>
              <a:cs typeface="幼圆" panose="02010509060101010101" charset="-122"/>
            </a:endParaRPr>
          </a:p>
          <a:p>
            <a:pPr marL="583565" indent="-170815">
              <a:lnSpc>
                <a:spcPct val="100000"/>
              </a:lnSpc>
              <a:buFont typeface="Calibri" panose="020F0502020204030204"/>
              <a:buAutoNum type="alphaLcParenR" startAt="9"/>
              <a:tabLst>
                <a:tab pos="584200" algn="l"/>
              </a:tabLst>
            </a:pPr>
            <a:r>
              <a:rPr sz="1500" dirty="0">
                <a:latin typeface="幼圆" panose="02010509060101010101" charset="-122"/>
                <a:cs typeface="幼圆" panose="02010509060101010101" charset="-122"/>
              </a:rPr>
              <a:t>定期进行评审，以寻求改进信息管理过程的机会</a:t>
            </a:r>
            <a:endParaRPr sz="1500">
              <a:latin typeface="幼圆" panose="02010509060101010101" charset="-122"/>
              <a:cs typeface="幼圆" panose="02010509060101010101" charset="-122"/>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267200" y="1295526"/>
            <a:ext cx="3496310"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8.2</a:t>
            </a:r>
            <a:r>
              <a:rPr spc="-70" dirty="0">
                <a:latin typeface="Calibri" panose="020F0502020204030204"/>
                <a:cs typeface="Calibri" panose="020F0502020204030204"/>
              </a:rPr>
              <a:t> </a:t>
            </a:r>
            <a:r>
              <a:rPr spc="10" dirty="0"/>
              <a:t>文件</a:t>
            </a:r>
            <a:r>
              <a:rPr spc="-5" dirty="0"/>
              <a:t>和记录</a:t>
            </a:r>
            <a:r>
              <a:rPr spc="-10" dirty="0"/>
              <a:t>保管</a:t>
            </a:r>
            <a:endParaRPr spc="-10" dirty="0"/>
          </a:p>
        </p:txBody>
      </p:sp>
      <p:sp>
        <p:nvSpPr>
          <p:cNvPr id="3" name="object 3"/>
          <p:cNvSpPr/>
          <p:nvPr/>
        </p:nvSpPr>
        <p:spPr>
          <a:xfrm>
            <a:off x="1992630" y="24368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1992630" y="2802635"/>
            <a:ext cx="178308" cy="178308"/>
          </a:xfrm>
          <a:prstGeom prst="rect">
            <a:avLst/>
          </a:prstGeom>
          <a:blipFill>
            <a:blip r:embed="rId2" cstate="print"/>
            <a:stretch>
              <a:fillRect/>
            </a:stretch>
          </a:blipFill>
        </p:spPr>
        <p:txBody>
          <a:bodyPr wrap="square" lIns="0" tIns="0" rIns="0" bIns="0" rtlCol="0"/>
          <a:lstStyle/>
          <a:p/>
        </p:txBody>
      </p:sp>
      <p:sp>
        <p:nvSpPr>
          <p:cNvPr id="5" name="object 5"/>
          <p:cNvSpPr txBox="1"/>
          <p:nvPr/>
        </p:nvSpPr>
        <p:spPr>
          <a:xfrm>
            <a:off x="2323134" y="2285212"/>
            <a:ext cx="7921625" cy="1365885"/>
          </a:xfrm>
          <a:prstGeom prst="rect">
            <a:avLst/>
          </a:prstGeom>
        </p:spPr>
        <p:txBody>
          <a:bodyPr vert="horz" wrap="square" lIns="0" tIns="73660" rIns="0" bIns="0" rtlCol="0">
            <a:spAutoFit/>
          </a:bodyPr>
          <a:lstStyle/>
          <a:p>
            <a:pPr marL="12700">
              <a:lnSpc>
                <a:spcPct val="100000"/>
              </a:lnSpc>
              <a:spcBef>
                <a:spcPts val="580"/>
              </a:spcBef>
            </a:pPr>
            <a:r>
              <a:rPr sz="2000" b="1" spc="5" dirty="0">
                <a:latin typeface="幼圆" panose="02010509060101010101" charset="-122"/>
                <a:cs typeface="幼圆" panose="02010509060101010101" charset="-122"/>
              </a:rPr>
              <a:t>组织应建</a:t>
            </a:r>
            <a:r>
              <a:rPr sz="2000" b="1" spc="-5" dirty="0">
                <a:latin typeface="幼圆" panose="02010509060101010101" charset="-122"/>
                <a:cs typeface="幼圆" panose="02010509060101010101" charset="-122"/>
              </a:rPr>
              <a:t>立和</a:t>
            </a:r>
            <a:r>
              <a:rPr sz="2000" b="1" spc="5" dirty="0">
                <a:latin typeface="幼圆" panose="02010509060101010101" charset="-122"/>
                <a:cs typeface="幼圆" panose="02010509060101010101" charset="-122"/>
              </a:rPr>
              <a:t>保持文件</a:t>
            </a:r>
            <a:r>
              <a:rPr sz="2000" b="1" spc="-5" dirty="0">
                <a:latin typeface="幼圆" panose="02010509060101010101" charset="-122"/>
                <a:cs typeface="幼圆" panose="02010509060101010101" charset="-122"/>
              </a:rPr>
              <a:t>和记</a:t>
            </a:r>
            <a:r>
              <a:rPr sz="2000" b="1" spc="5" dirty="0">
                <a:latin typeface="幼圆" panose="02010509060101010101" charset="-122"/>
                <a:cs typeface="幼圆" panose="02010509060101010101" charset="-122"/>
              </a:rPr>
              <a:t>录的保管</a:t>
            </a:r>
            <a:r>
              <a:rPr sz="2000" b="1" spc="-5" dirty="0">
                <a:latin typeface="幼圆" panose="02010509060101010101" charset="-122"/>
                <a:cs typeface="幼圆" panose="02010509060101010101" charset="-122"/>
              </a:rPr>
              <a:t>程序。</a:t>
            </a:r>
            <a:endParaRPr sz="2000">
              <a:latin typeface="幼圆" panose="02010509060101010101" charset="-122"/>
              <a:cs typeface="幼圆" panose="02010509060101010101" charset="-122"/>
            </a:endParaRPr>
          </a:p>
          <a:p>
            <a:pPr marL="12700" marR="5080">
              <a:lnSpc>
                <a:spcPct val="100000"/>
              </a:lnSpc>
              <a:spcBef>
                <a:spcPts val="480"/>
              </a:spcBef>
            </a:pPr>
            <a:r>
              <a:rPr sz="2000" b="1" spc="5" dirty="0">
                <a:latin typeface="幼圆" panose="02010509060101010101" charset="-122"/>
                <a:cs typeface="幼圆" panose="02010509060101010101" charset="-122"/>
              </a:rPr>
              <a:t>组织应保</a:t>
            </a:r>
            <a:r>
              <a:rPr sz="2000" b="1" spc="-5" dirty="0">
                <a:latin typeface="幼圆" panose="02010509060101010101" charset="-122"/>
                <a:cs typeface="幼圆" panose="02010509060101010101" charset="-122"/>
              </a:rPr>
              <a:t>存和</a:t>
            </a:r>
            <a:r>
              <a:rPr sz="2000" b="1" spc="5" dirty="0">
                <a:latin typeface="幼圆" panose="02010509060101010101" charset="-122"/>
                <a:cs typeface="幼圆" panose="02010509060101010101" charset="-122"/>
              </a:rPr>
              <a:t>维护用</a:t>
            </a:r>
            <a:r>
              <a:rPr sz="2000" b="1" spc="20" dirty="0">
                <a:latin typeface="幼圆" panose="02010509060101010101" charset="-122"/>
                <a:cs typeface="幼圆" panose="02010509060101010101" charset="-122"/>
              </a:rPr>
              <a:t>于</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清单设计</a:t>
            </a:r>
            <a:r>
              <a:rPr sz="2000" b="1" spc="-5" dirty="0">
                <a:latin typeface="幼圆" panose="02010509060101010101" charset="-122"/>
                <a:cs typeface="幼圆" panose="02010509060101010101" charset="-122"/>
              </a:rPr>
              <a:t>、编</a:t>
            </a:r>
            <a:r>
              <a:rPr sz="2000" b="1" spc="10" dirty="0">
                <a:latin typeface="幼圆" panose="02010509060101010101" charset="-122"/>
                <a:cs typeface="幼圆" panose="02010509060101010101" charset="-122"/>
              </a:rPr>
              <a:t>制</a:t>
            </a:r>
            <a:r>
              <a:rPr sz="2000" b="1" spc="5" dirty="0">
                <a:latin typeface="幼圆" panose="02010509060101010101" charset="-122"/>
                <a:cs typeface="幼圆" panose="02010509060101010101" charset="-122"/>
              </a:rPr>
              <a:t>和保持</a:t>
            </a:r>
            <a:r>
              <a:rPr sz="2000" b="1" spc="-5" dirty="0">
                <a:latin typeface="幼圆" panose="02010509060101010101" charset="-122"/>
                <a:cs typeface="幼圆" panose="02010509060101010101" charset="-122"/>
              </a:rPr>
              <a:t>的文</a:t>
            </a:r>
            <a:r>
              <a:rPr sz="2000" b="1" spc="10" dirty="0">
                <a:latin typeface="幼圆" panose="02010509060101010101" charset="-122"/>
                <a:cs typeface="幼圆" panose="02010509060101010101" charset="-122"/>
              </a:rPr>
              <a:t>档</a:t>
            </a:r>
            <a:r>
              <a:rPr sz="2000" b="1" spc="5" dirty="0">
                <a:latin typeface="幼圆" panose="02010509060101010101" charset="-122"/>
                <a:cs typeface="幼圆" panose="02010509060101010101" charset="-122"/>
              </a:rPr>
              <a:t>，以便</a:t>
            </a:r>
            <a:r>
              <a:rPr sz="2000" b="1" spc="-5" dirty="0">
                <a:latin typeface="幼圆" panose="02010509060101010101" charset="-122"/>
                <a:cs typeface="幼圆" panose="02010509060101010101" charset="-122"/>
              </a:rPr>
              <a:t>核查。 </a:t>
            </a:r>
            <a:r>
              <a:rPr sz="2000" b="1" spc="5" dirty="0">
                <a:latin typeface="幼圆" panose="02010509060101010101" charset="-122"/>
                <a:cs typeface="幼圆" panose="02010509060101010101" charset="-122"/>
              </a:rPr>
              <a:t>该文档无</a:t>
            </a:r>
            <a:r>
              <a:rPr sz="2000" b="1" spc="-5" dirty="0">
                <a:latin typeface="幼圆" panose="02010509060101010101" charset="-122"/>
                <a:cs typeface="幼圆" panose="02010509060101010101" charset="-122"/>
              </a:rPr>
              <a:t>论是</a:t>
            </a:r>
            <a:r>
              <a:rPr sz="2000" b="1" spc="5" dirty="0">
                <a:latin typeface="幼圆" panose="02010509060101010101" charset="-122"/>
                <a:cs typeface="幼圆" panose="02010509060101010101" charset="-122"/>
              </a:rPr>
              <a:t>纸质的、</a:t>
            </a:r>
            <a:r>
              <a:rPr sz="2000" b="1" spc="-5" dirty="0">
                <a:latin typeface="幼圆" panose="02010509060101010101" charset="-122"/>
                <a:cs typeface="幼圆" panose="02010509060101010101" charset="-122"/>
              </a:rPr>
              <a:t>电子</a:t>
            </a:r>
            <a:r>
              <a:rPr sz="2000" b="1" spc="5" dirty="0">
                <a:latin typeface="幼圆" panose="02010509060101010101" charset="-122"/>
                <a:cs typeface="幼圆" panose="02010509060101010101" charset="-122"/>
              </a:rPr>
              <a:t>的还是其</a:t>
            </a:r>
            <a:r>
              <a:rPr sz="2000" b="1" spc="-5" dirty="0">
                <a:latin typeface="幼圆" panose="02010509060101010101" charset="-122"/>
                <a:cs typeface="幼圆" panose="02010509060101010101" charset="-122"/>
              </a:rPr>
              <a:t>他格</a:t>
            </a:r>
            <a:r>
              <a:rPr sz="2000" b="1" spc="5" dirty="0">
                <a:latin typeface="幼圆" panose="02010509060101010101" charset="-122"/>
                <a:cs typeface="幼圆" panose="02010509060101010101" charset="-122"/>
              </a:rPr>
              <a:t>式的，均</a:t>
            </a:r>
            <a:r>
              <a:rPr sz="2000" b="1" spc="-5" dirty="0">
                <a:latin typeface="幼圆" panose="02010509060101010101" charset="-122"/>
                <a:cs typeface="幼圆" panose="02010509060101010101" charset="-122"/>
              </a:rPr>
              <a:t>应按</a:t>
            </a:r>
            <a:r>
              <a:rPr sz="2000" b="1" spc="5" dirty="0">
                <a:latin typeface="幼圆" panose="02010509060101010101" charset="-122"/>
                <a:cs typeface="幼圆" panose="02010509060101010101" charset="-122"/>
              </a:rPr>
              <a:t>照文件和</a:t>
            </a:r>
            <a:r>
              <a:rPr sz="2000" b="1" spc="-5" dirty="0">
                <a:latin typeface="幼圆" panose="02010509060101010101" charset="-122"/>
                <a:cs typeface="幼圆" panose="02010509060101010101" charset="-122"/>
              </a:rPr>
              <a:t>记录 </a:t>
            </a:r>
            <a:r>
              <a:rPr sz="2000" b="1" spc="5" dirty="0">
                <a:latin typeface="幼圆" panose="02010509060101010101" charset="-122"/>
                <a:cs typeface="幼圆" panose="02010509060101010101" charset="-122"/>
              </a:rPr>
              <a:t>保管的信</a:t>
            </a:r>
            <a:r>
              <a:rPr sz="2000" b="1" spc="-5" dirty="0">
                <a:latin typeface="幼圆" panose="02010509060101010101" charset="-122"/>
                <a:cs typeface="幼圆" panose="02010509060101010101" charset="-122"/>
              </a:rPr>
              <a:t>息管</a:t>
            </a:r>
            <a:r>
              <a:rPr sz="2000" b="1" spc="5" dirty="0">
                <a:latin typeface="幼圆" panose="02010509060101010101" charset="-122"/>
                <a:cs typeface="幼圆" panose="02010509060101010101" charset="-122"/>
              </a:rPr>
              <a:t>理程序的</a:t>
            </a:r>
            <a:r>
              <a:rPr sz="2000" b="1" spc="-5" dirty="0">
                <a:latin typeface="幼圆" panose="02010509060101010101" charset="-122"/>
                <a:cs typeface="幼圆" panose="02010509060101010101" charset="-122"/>
              </a:rPr>
              <a:t>要求</a:t>
            </a:r>
            <a:r>
              <a:rPr sz="2000" b="1" spc="5" dirty="0">
                <a:latin typeface="幼圆" panose="02010509060101010101" charset="-122"/>
                <a:cs typeface="幼圆" panose="02010509060101010101" charset="-122"/>
              </a:rPr>
              <a:t>进行管理</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343146" y="1371726"/>
            <a:ext cx="3089275"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8.3</a:t>
            </a:r>
            <a:r>
              <a:rPr spc="-70" dirty="0">
                <a:latin typeface="Calibri" panose="020F0502020204030204"/>
                <a:cs typeface="Calibri" panose="020F0502020204030204"/>
              </a:rPr>
              <a:t> </a:t>
            </a:r>
            <a:r>
              <a:rPr spc="10" dirty="0"/>
              <a:t>评估</a:t>
            </a:r>
            <a:r>
              <a:rPr spc="-5" dirty="0"/>
              <a:t>不确定</a:t>
            </a:r>
            <a:r>
              <a:rPr spc="-10" dirty="0"/>
              <a:t>性</a:t>
            </a:r>
            <a:endParaRPr spc="-10" dirty="0"/>
          </a:p>
        </p:txBody>
      </p:sp>
      <p:sp>
        <p:nvSpPr>
          <p:cNvPr id="3" name="object 3"/>
          <p:cNvSpPr/>
          <p:nvPr/>
        </p:nvSpPr>
        <p:spPr>
          <a:xfrm>
            <a:off x="1864360" y="2532888"/>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1864360" y="3203448"/>
            <a:ext cx="178308" cy="178308"/>
          </a:xfrm>
          <a:prstGeom prst="rect">
            <a:avLst/>
          </a:prstGeom>
          <a:blipFill>
            <a:blip r:embed="rId2" cstate="print"/>
            <a:stretch>
              <a:fillRect/>
            </a:stretch>
          </a:blipFill>
        </p:spPr>
        <p:txBody>
          <a:bodyPr wrap="square" lIns="0" tIns="0" rIns="0" bIns="0" rtlCol="0"/>
          <a:lstStyle/>
          <a:p/>
        </p:txBody>
      </p:sp>
      <p:sp>
        <p:nvSpPr>
          <p:cNvPr id="5" name="object 5"/>
          <p:cNvSpPr txBox="1"/>
          <p:nvPr/>
        </p:nvSpPr>
        <p:spPr>
          <a:xfrm>
            <a:off x="2194864" y="2441575"/>
            <a:ext cx="7940675" cy="1290955"/>
          </a:xfrm>
          <a:prstGeom prst="rect">
            <a:avLst/>
          </a:prstGeom>
        </p:spPr>
        <p:txBody>
          <a:bodyPr vert="horz" wrap="square" lIns="0" tIns="39370" rIns="0" bIns="0" rtlCol="0">
            <a:spAutoFit/>
          </a:bodyPr>
          <a:lstStyle/>
          <a:p>
            <a:pPr marL="12700" marR="513715">
              <a:lnSpc>
                <a:spcPts val="2240"/>
              </a:lnSpc>
              <a:spcBef>
                <a:spcPts val="310"/>
              </a:spcBef>
            </a:pPr>
            <a:r>
              <a:rPr sz="2000" b="1" spc="5" dirty="0">
                <a:latin typeface="幼圆" panose="02010509060101010101" charset="-122"/>
                <a:cs typeface="幼圆" panose="02010509060101010101" charset="-122"/>
              </a:rPr>
              <a:t>组织应评</a:t>
            </a:r>
            <a:r>
              <a:rPr sz="2000" b="1" spc="-5" dirty="0">
                <a:latin typeface="幼圆" panose="02010509060101010101" charset="-122"/>
                <a:cs typeface="幼圆" panose="02010509060101010101" charset="-122"/>
              </a:rPr>
              <a:t>估与</a:t>
            </a:r>
            <a:r>
              <a:rPr sz="2000" b="1" spc="5" dirty="0">
                <a:latin typeface="幼圆" panose="02010509060101010101" charset="-122"/>
                <a:cs typeface="幼圆" panose="02010509060101010101" charset="-122"/>
              </a:rPr>
              <a:t>量化方法</a:t>
            </a:r>
            <a:r>
              <a:rPr sz="2000" b="1" spc="-5" dirty="0">
                <a:latin typeface="幼圆" panose="02010509060101010101" charset="-122"/>
                <a:cs typeface="幼圆" panose="02010509060101010101" charset="-122"/>
              </a:rPr>
              <a:t>有关</a:t>
            </a:r>
            <a:r>
              <a:rPr sz="2000" b="1" spc="5" dirty="0">
                <a:latin typeface="幼圆" panose="02010509060101010101" charset="-122"/>
                <a:cs typeface="幼圆" panose="02010509060101010101" charset="-122"/>
              </a:rPr>
              <a:t>的不确定</a:t>
            </a:r>
            <a:r>
              <a:rPr sz="2000" b="1" spc="-5" dirty="0">
                <a:latin typeface="幼圆" panose="02010509060101010101" charset="-122"/>
                <a:cs typeface="幼圆" panose="02010509060101010101" charset="-122"/>
              </a:rPr>
              <a:t>性（</a:t>
            </a:r>
            <a:r>
              <a:rPr sz="2000" b="1" spc="5" dirty="0">
                <a:latin typeface="幼圆" panose="02010509060101010101" charset="-122"/>
                <a:cs typeface="幼圆" panose="02010509060101010101" charset="-122"/>
              </a:rPr>
              <a:t>如：用于</a:t>
            </a:r>
            <a:r>
              <a:rPr sz="2000" b="1" spc="-5" dirty="0">
                <a:latin typeface="幼圆" panose="02010509060101010101" charset="-122"/>
                <a:cs typeface="幼圆" panose="02010509060101010101" charset="-122"/>
              </a:rPr>
              <a:t>量化</a:t>
            </a:r>
            <a:r>
              <a:rPr sz="2000" b="1" spc="5" dirty="0">
                <a:latin typeface="幼圆" panose="02010509060101010101" charset="-122"/>
                <a:cs typeface="幼圆" panose="02010509060101010101" charset="-122"/>
              </a:rPr>
              <a:t>和模型的</a:t>
            </a:r>
            <a:r>
              <a:rPr sz="2000" b="1" spc="-5" dirty="0">
                <a:latin typeface="幼圆" panose="02010509060101010101" charset="-122"/>
                <a:cs typeface="幼圆" panose="02010509060101010101" charset="-122"/>
              </a:rPr>
              <a:t>数 </a:t>
            </a:r>
            <a:r>
              <a:rPr sz="2000" b="1" spc="15" dirty="0">
                <a:latin typeface="幼圆" panose="02010509060101010101" charset="-122"/>
                <a:cs typeface="幼圆" panose="02010509060101010101" charset="-122"/>
              </a:rPr>
              <a:t>据</a:t>
            </a:r>
            <a:r>
              <a:rPr sz="2000" b="1" spc="10"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并</a:t>
            </a:r>
            <a:r>
              <a:rPr sz="2000" b="1" spc="10" dirty="0">
                <a:latin typeface="幼圆" panose="02010509060101010101" charset="-122"/>
                <a:cs typeface="幼圆" panose="02010509060101010101" charset="-122"/>
              </a:rPr>
              <a:t>在</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清单</a:t>
            </a:r>
            <a:r>
              <a:rPr sz="2000" b="1" spc="-5" dirty="0">
                <a:latin typeface="幼圆" panose="02010509060101010101" charset="-122"/>
                <a:cs typeface="幼圆" panose="02010509060101010101" charset="-122"/>
              </a:rPr>
              <a:t>类</a:t>
            </a:r>
            <a:r>
              <a:rPr sz="2000" b="1" spc="5" dirty="0">
                <a:latin typeface="幼圆" panose="02010509060101010101" charset="-122"/>
                <a:cs typeface="幼圆" panose="02010509060101010101" charset="-122"/>
              </a:rPr>
              <a:t>别层次</a:t>
            </a:r>
            <a:r>
              <a:rPr sz="2000" b="1" spc="-5" dirty="0">
                <a:latin typeface="幼圆" panose="02010509060101010101" charset="-122"/>
                <a:cs typeface="幼圆" panose="02010509060101010101" charset="-122"/>
              </a:rPr>
              <a:t>上</a:t>
            </a:r>
            <a:r>
              <a:rPr sz="2000" b="1" spc="5" dirty="0">
                <a:latin typeface="幼圆" panose="02010509060101010101" charset="-122"/>
                <a:cs typeface="幼圆" panose="02010509060101010101" charset="-122"/>
              </a:rPr>
              <a:t>进行</a:t>
            </a:r>
            <a:r>
              <a:rPr sz="2000" b="1" spc="-5" dirty="0">
                <a:latin typeface="幼圆" panose="02010509060101010101" charset="-122"/>
                <a:cs typeface="幼圆" panose="02010509060101010101" charset="-122"/>
              </a:rPr>
              <a:t>评</a:t>
            </a:r>
            <a:r>
              <a:rPr sz="2000" b="1" spc="5" dirty="0">
                <a:latin typeface="幼圆" panose="02010509060101010101" charset="-122"/>
                <a:cs typeface="幼圆" panose="02010509060101010101" charset="-122"/>
              </a:rPr>
              <a:t>估和</a:t>
            </a:r>
            <a:r>
              <a:rPr sz="2000" b="1" spc="-5" dirty="0">
                <a:latin typeface="幼圆" panose="02010509060101010101" charset="-122"/>
                <a:cs typeface="幼圆" panose="02010509060101010101" charset="-122"/>
              </a:rPr>
              <a:t>确</a:t>
            </a:r>
            <a:r>
              <a:rPr sz="2000" b="1" spc="5" dirty="0">
                <a:latin typeface="幼圆" panose="02010509060101010101" charset="-122"/>
                <a:cs typeface="幼圆" panose="02010509060101010101" charset="-122"/>
              </a:rPr>
              <a:t>定其不</a:t>
            </a:r>
            <a:r>
              <a:rPr sz="2000" b="1" spc="-5" dirty="0">
                <a:latin typeface="幼圆" panose="02010509060101010101" charset="-122"/>
                <a:cs typeface="幼圆" panose="02010509060101010101" charset="-122"/>
              </a:rPr>
              <a:t>确</a:t>
            </a:r>
            <a:r>
              <a:rPr sz="2000" b="1" spc="5" dirty="0">
                <a:latin typeface="幼圆" panose="02010509060101010101" charset="-122"/>
                <a:cs typeface="幼圆" panose="02010509060101010101" charset="-122"/>
              </a:rPr>
              <a:t>定性</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12700" marR="5080">
              <a:lnSpc>
                <a:spcPts val="2240"/>
              </a:lnSpc>
              <a:spcBef>
                <a:spcPts val="800"/>
              </a:spcBef>
            </a:pPr>
            <a:r>
              <a:rPr sz="2000" b="1" spc="5" dirty="0">
                <a:latin typeface="幼圆" panose="02010509060101010101" charset="-122"/>
                <a:cs typeface="幼圆" panose="02010509060101010101" charset="-122"/>
              </a:rPr>
              <a:t>如果不确</a:t>
            </a:r>
            <a:r>
              <a:rPr sz="2000" b="1" spc="-5" dirty="0">
                <a:latin typeface="幼圆" panose="02010509060101010101" charset="-122"/>
                <a:cs typeface="幼圆" panose="02010509060101010101" charset="-122"/>
              </a:rPr>
              <a:t>定性</a:t>
            </a:r>
            <a:r>
              <a:rPr sz="2000" b="1" spc="5" dirty="0">
                <a:latin typeface="幼圆" panose="02010509060101010101" charset="-122"/>
                <a:cs typeface="幼圆" panose="02010509060101010101" charset="-122"/>
              </a:rPr>
              <a:t>的量化估</a:t>
            </a:r>
            <a:r>
              <a:rPr sz="2000" b="1" spc="-5" dirty="0">
                <a:latin typeface="幼圆" panose="02010509060101010101" charset="-122"/>
                <a:cs typeface="幼圆" panose="02010509060101010101" charset="-122"/>
              </a:rPr>
              <a:t>算无</a:t>
            </a:r>
            <a:r>
              <a:rPr sz="2000" b="1" spc="5" dirty="0">
                <a:latin typeface="幼圆" panose="02010509060101010101" charset="-122"/>
                <a:cs typeface="幼圆" panose="02010509060101010101" charset="-122"/>
              </a:rPr>
              <a:t>法实施或</a:t>
            </a:r>
            <a:r>
              <a:rPr sz="2000" b="1" spc="-5" dirty="0">
                <a:latin typeface="幼圆" panose="02010509060101010101" charset="-122"/>
                <a:cs typeface="幼圆" panose="02010509060101010101" charset="-122"/>
              </a:rPr>
              <a:t>不符</a:t>
            </a:r>
            <a:r>
              <a:rPr sz="2000" b="1" spc="5" dirty="0">
                <a:latin typeface="幼圆" panose="02010509060101010101" charset="-122"/>
                <a:cs typeface="幼圆" panose="02010509060101010101" charset="-122"/>
              </a:rPr>
              <a:t>合成本效</a:t>
            </a:r>
            <a:r>
              <a:rPr sz="2000" b="1" spc="-5" dirty="0">
                <a:latin typeface="幼圆" panose="02010509060101010101" charset="-122"/>
                <a:cs typeface="幼圆" panose="02010509060101010101" charset="-122"/>
              </a:rPr>
              <a:t>益，</a:t>
            </a:r>
            <a:r>
              <a:rPr sz="2000" b="1" spc="5" dirty="0">
                <a:latin typeface="幼圆" panose="02010509060101010101" charset="-122"/>
                <a:cs typeface="幼圆" panose="02010509060101010101" charset="-122"/>
              </a:rPr>
              <a:t>则应说明</a:t>
            </a:r>
            <a:r>
              <a:rPr sz="2000" b="1" spc="-5" dirty="0">
                <a:latin typeface="幼圆" panose="02010509060101010101" charset="-122"/>
                <a:cs typeface="幼圆" panose="02010509060101010101" charset="-122"/>
              </a:rPr>
              <a:t>理由， </a:t>
            </a:r>
            <a:r>
              <a:rPr sz="2000" b="1" spc="5" dirty="0">
                <a:latin typeface="幼圆" panose="02010509060101010101" charset="-122"/>
                <a:cs typeface="幼圆" panose="02010509060101010101" charset="-122"/>
              </a:rPr>
              <a:t>并应进行</a:t>
            </a:r>
            <a:r>
              <a:rPr sz="2000" b="1" spc="-5" dirty="0">
                <a:latin typeface="幼圆" panose="02010509060101010101" charset="-122"/>
                <a:cs typeface="幼圆" panose="02010509060101010101" charset="-122"/>
              </a:rPr>
              <a:t>定性</a:t>
            </a:r>
            <a:r>
              <a:rPr sz="2000" b="1" spc="5" dirty="0">
                <a:latin typeface="幼圆" panose="02010509060101010101" charset="-122"/>
                <a:cs typeface="幼圆" panose="02010509060101010101" charset="-122"/>
              </a:rPr>
              <a:t>评估</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979926" y="914526"/>
            <a:ext cx="4232275" cy="505460"/>
          </a:xfrm>
          <a:prstGeom prst="rect">
            <a:avLst/>
          </a:prstGeom>
        </p:spPr>
        <p:txBody>
          <a:bodyPr vert="horz" wrap="square" lIns="0" tIns="13335" rIns="0" bIns="0" rtlCol="0">
            <a:spAutoFit/>
          </a:bodyPr>
          <a:lstStyle/>
          <a:p>
            <a:pPr marL="12700">
              <a:lnSpc>
                <a:spcPct val="100000"/>
              </a:lnSpc>
              <a:spcBef>
                <a:spcPts val="105"/>
              </a:spcBef>
            </a:pPr>
            <a:r>
              <a:rPr spc="5" dirty="0"/>
              <a:t>不确</a:t>
            </a:r>
            <a:r>
              <a:rPr spc="-5" dirty="0"/>
              <a:t>定</a:t>
            </a:r>
            <a:r>
              <a:rPr spc="15" dirty="0"/>
              <a:t>性</a:t>
            </a:r>
            <a:r>
              <a:rPr spc="-10" dirty="0">
                <a:latin typeface="Calibri" panose="020F0502020204030204"/>
                <a:cs typeface="Calibri" panose="020F0502020204030204"/>
              </a:rPr>
              <a:t>-</a:t>
            </a:r>
            <a:r>
              <a:rPr spc="-5" dirty="0"/>
              <a:t>误差</a:t>
            </a:r>
            <a:r>
              <a:rPr spc="-10" dirty="0"/>
              <a:t>传</a:t>
            </a:r>
            <a:r>
              <a:rPr spc="-5" dirty="0"/>
              <a:t>递法</a:t>
            </a:r>
            <a:r>
              <a:rPr spc="-10" dirty="0"/>
              <a:t>：</a:t>
            </a:r>
            <a:endParaRPr spc="-10" dirty="0"/>
          </a:p>
        </p:txBody>
      </p:sp>
      <p:sp>
        <p:nvSpPr>
          <p:cNvPr id="3" name="object 3"/>
          <p:cNvSpPr/>
          <p:nvPr/>
        </p:nvSpPr>
        <p:spPr>
          <a:xfrm>
            <a:off x="2072640" y="17129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2403144" y="1621663"/>
            <a:ext cx="1557655" cy="320675"/>
          </a:xfrm>
          <a:prstGeom prst="rect">
            <a:avLst/>
          </a:prstGeom>
        </p:spPr>
        <p:txBody>
          <a:bodyPr vert="horz" wrap="square" lIns="0" tIns="13335" rIns="0" bIns="0" rtlCol="0">
            <a:spAutoFit/>
          </a:bodyPr>
          <a:lstStyle/>
          <a:p>
            <a:pPr marL="12700">
              <a:lnSpc>
                <a:spcPct val="100000"/>
              </a:lnSpc>
              <a:spcBef>
                <a:spcPts val="105"/>
              </a:spcBef>
            </a:pPr>
            <a:r>
              <a:rPr sz="2000" b="1" spc="5" dirty="0">
                <a:latin typeface="幼圆" panose="02010509060101010101" charset="-122"/>
                <a:cs typeface="幼圆" panose="02010509060101010101" charset="-122"/>
              </a:rPr>
              <a:t>误差传递</a:t>
            </a:r>
            <a:r>
              <a:rPr sz="2000" b="1" spc="-5" dirty="0">
                <a:latin typeface="幼圆" panose="02010509060101010101" charset="-122"/>
                <a:cs typeface="幼圆" panose="02010509060101010101" charset="-122"/>
              </a:rPr>
              <a:t>法：</a:t>
            </a:r>
            <a:endParaRPr sz="2000">
              <a:latin typeface="幼圆" panose="02010509060101010101" charset="-122"/>
              <a:cs typeface="幼圆" panose="02010509060101010101" charset="-122"/>
            </a:endParaRPr>
          </a:p>
        </p:txBody>
      </p:sp>
      <p:sp>
        <p:nvSpPr>
          <p:cNvPr id="5" name="object 5"/>
          <p:cNvSpPr/>
          <p:nvPr/>
        </p:nvSpPr>
        <p:spPr>
          <a:xfrm>
            <a:off x="2072640" y="5004815"/>
            <a:ext cx="178308" cy="178307"/>
          </a:xfrm>
          <a:prstGeom prst="rect">
            <a:avLst/>
          </a:prstGeom>
          <a:blipFill>
            <a:blip r:embed="rId2" cstate="print"/>
            <a:stretch>
              <a:fillRect/>
            </a:stretch>
          </a:blipFill>
        </p:spPr>
        <p:txBody>
          <a:bodyPr wrap="square" lIns="0" tIns="0" rIns="0" bIns="0" rtlCol="0"/>
          <a:lstStyle/>
          <a:p/>
        </p:txBody>
      </p:sp>
      <p:sp>
        <p:nvSpPr>
          <p:cNvPr id="6" name="object 6"/>
          <p:cNvSpPr txBox="1"/>
          <p:nvPr/>
        </p:nvSpPr>
        <p:spPr>
          <a:xfrm>
            <a:off x="2403144" y="4914138"/>
            <a:ext cx="2580005" cy="320040"/>
          </a:xfrm>
          <a:prstGeom prst="rect">
            <a:avLst/>
          </a:prstGeom>
        </p:spPr>
        <p:txBody>
          <a:bodyPr vert="horz" wrap="square" lIns="0" tIns="12700" rIns="0" bIns="0" rtlCol="0">
            <a:spAutoFit/>
          </a:bodyPr>
          <a:lstStyle/>
          <a:p>
            <a:pPr marL="12700">
              <a:lnSpc>
                <a:spcPct val="100000"/>
              </a:lnSpc>
              <a:spcBef>
                <a:spcPts val="100"/>
              </a:spcBef>
            </a:pPr>
            <a:r>
              <a:rPr sz="2000" b="1" spc="5" dirty="0">
                <a:latin typeface="幼圆" panose="02010509060101010101" charset="-122"/>
                <a:cs typeface="幼圆" panose="02010509060101010101" charset="-122"/>
              </a:rPr>
              <a:t>不确定性</a:t>
            </a:r>
            <a:r>
              <a:rPr sz="2000" b="1" spc="-5" dirty="0">
                <a:latin typeface="幼圆" panose="02010509060101010101" charset="-122"/>
                <a:cs typeface="幼圆" panose="02010509060101010101" charset="-122"/>
              </a:rPr>
              <a:t>定量</a:t>
            </a:r>
            <a:r>
              <a:rPr sz="2000" b="1" spc="5" dirty="0">
                <a:latin typeface="幼圆" panose="02010509060101010101" charset="-122"/>
                <a:cs typeface="幼圆" panose="02010509060101010101" charset="-122"/>
              </a:rPr>
              <a:t>结果判</a:t>
            </a:r>
            <a:r>
              <a:rPr sz="2000" b="1" spc="-5" dirty="0">
                <a:latin typeface="幼圆" panose="02010509060101010101" charset="-122"/>
                <a:cs typeface="幼圆" panose="02010509060101010101" charset="-122"/>
              </a:rPr>
              <a:t>断</a:t>
            </a:r>
            <a:endParaRPr sz="2000">
              <a:latin typeface="幼圆" panose="02010509060101010101" charset="-122"/>
              <a:cs typeface="幼圆" panose="02010509060101010101" charset="-122"/>
            </a:endParaRPr>
          </a:p>
        </p:txBody>
      </p:sp>
      <p:sp>
        <p:nvSpPr>
          <p:cNvPr id="7" name="object 7"/>
          <p:cNvSpPr/>
          <p:nvPr/>
        </p:nvSpPr>
        <p:spPr>
          <a:xfrm>
            <a:off x="3163823" y="2247900"/>
            <a:ext cx="5864352" cy="533400"/>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3575304" y="2887979"/>
            <a:ext cx="4425696" cy="1068324"/>
          </a:xfrm>
          <a:prstGeom prst="rect">
            <a:avLst/>
          </a:prstGeom>
          <a:blipFill>
            <a:blip r:embed="rId4" cstate="print"/>
            <a:stretch>
              <a:fillRect/>
            </a:stretch>
          </a:blipFill>
        </p:spPr>
        <p:txBody>
          <a:bodyPr wrap="square" lIns="0" tIns="0" rIns="0" bIns="0" rtlCol="0"/>
          <a:lstStyle/>
          <a:p/>
        </p:txBody>
      </p:sp>
      <p:graphicFrame>
        <p:nvGraphicFramePr>
          <p:cNvPr id="9" name="object 9"/>
          <p:cNvGraphicFramePr>
            <a:graphicFrameLocks noGrp="1"/>
          </p:cNvGraphicFramePr>
          <p:nvPr/>
        </p:nvGraphicFramePr>
        <p:xfrm>
          <a:off x="5447919" y="4259960"/>
          <a:ext cx="3690620" cy="1854200"/>
        </p:xfrm>
        <a:graphic>
          <a:graphicData uri="http://schemas.openxmlformats.org/drawingml/2006/table">
            <a:tbl>
              <a:tblPr firstRow="1" bandRow="1">
                <a:tableStyleId>{2D5ABB26-0587-4C30-8999-92F81FD0307C}</a:tableStyleId>
              </a:tblPr>
              <a:tblGrid>
                <a:gridCol w="1788795"/>
                <a:gridCol w="1901825"/>
              </a:tblGrid>
              <a:tr h="370840">
                <a:tc>
                  <a:txBody>
                    <a:bodyPr/>
                    <a:lstStyle/>
                    <a:p>
                      <a:pPr marL="59055" algn="ctr">
                        <a:lnSpc>
                          <a:spcPct val="100000"/>
                        </a:lnSpc>
                        <a:spcBef>
                          <a:spcPts val="280"/>
                        </a:spcBef>
                      </a:pPr>
                      <a:r>
                        <a:rPr sz="1800" b="1" dirty="0">
                          <a:solidFill>
                            <a:srgbClr val="FFFFFF"/>
                          </a:solidFill>
                          <a:latin typeface="宋体" panose="02010600030101010101" pitchFamily="2" charset="-122"/>
                          <a:cs typeface="宋体" panose="02010600030101010101" pitchFamily="2" charset="-122"/>
                        </a:rPr>
                        <a:t>数据精确性</a:t>
                      </a:r>
                      <a:endParaRPr sz="1800">
                        <a:latin typeface="宋体" panose="02010600030101010101" pitchFamily="2" charset="-122"/>
                        <a:cs typeface="宋体" panose="02010600030101010101" pitchFamily="2" charset="-122"/>
                      </a:endParaRPr>
                    </a:p>
                  </a:txBody>
                  <a:tcPr marL="0" marR="0" marT="35560" marB="0">
                    <a:lnT w="28575">
                      <a:solidFill>
                        <a:srgbClr val="000000"/>
                      </a:solidFill>
                      <a:prstDash val="solid"/>
                    </a:lnT>
                    <a:lnB w="28575">
                      <a:solidFill>
                        <a:srgbClr val="000000"/>
                      </a:solidFill>
                      <a:prstDash val="solid"/>
                    </a:lnB>
                    <a:solidFill>
                      <a:srgbClr val="4F81BC"/>
                    </a:solidFill>
                  </a:tcPr>
                </a:tc>
                <a:tc>
                  <a:txBody>
                    <a:bodyPr/>
                    <a:lstStyle/>
                    <a:p>
                      <a:pPr marL="59055" algn="ctr">
                        <a:lnSpc>
                          <a:spcPct val="100000"/>
                        </a:lnSpc>
                        <a:spcBef>
                          <a:spcPts val="280"/>
                        </a:spcBef>
                      </a:pPr>
                      <a:r>
                        <a:rPr sz="1800" b="1" spc="5" dirty="0">
                          <a:solidFill>
                            <a:srgbClr val="FFFFFF"/>
                          </a:solidFill>
                          <a:latin typeface="宋体" panose="02010600030101010101" pitchFamily="2" charset="-122"/>
                          <a:cs typeface="宋体" panose="02010600030101010101" pitchFamily="2" charset="-122"/>
                        </a:rPr>
                        <a:t>总的不确定度</a:t>
                      </a:r>
                      <a:endParaRPr sz="1800">
                        <a:latin typeface="宋体" panose="02010600030101010101" pitchFamily="2" charset="-122"/>
                        <a:cs typeface="宋体" panose="02010600030101010101" pitchFamily="2" charset="-122"/>
                      </a:endParaRPr>
                    </a:p>
                  </a:txBody>
                  <a:tcPr marL="0" marR="0" marT="35560" marB="0">
                    <a:lnT w="28575">
                      <a:solidFill>
                        <a:srgbClr val="000000"/>
                      </a:solidFill>
                      <a:prstDash val="solid"/>
                    </a:lnT>
                    <a:lnB w="28575">
                      <a:solidFill>
                        <a:srgbClr val="000000"/>
                      </a:solidFill>
                      <a:prstDash val="solid"/>
                    </a:lnB>
                    <a:solidFill>
                      <a:srgbClr val="4F81BC"/>
                    </a:solidFill>
                  </a:tcPr>
                </a:tc>
              </a:tr>
              <a:tr h="370840">
                <a:tc>
                  <a:txBody>
                    <a:bodyPr/>
                    <a:lstStyle/>
                    <a:p>
                      <a:pPr marL="57150" algn="ctr">
                        <a:lnSpc>
                          <a:spcPct val="100000"/>
                        </a:lnSpc>
                        <a:spcBef>
                          <a:spcPts val="285"/>
                        </a:spcBef>
                      </a:pPr>
                      <a:r>
                        <a:rPr sz="1800" dirty="0">
                          <a:latin typeface="宋体" panose="02010600030101010101" pitchFamily="2" charset="-122"/>
                          <a:cs typeface="宋体" panose="02010600030101010101" pitchFamily="2" charset="-122"/>
                        </a:rPr>
                        <a:t>高</a:t>
                      </a:r>
                      <a:endParaRPr sz="1800">
                        <a:latin typeface="宋体" panose="02010600030101010101" pitchFamily="2" charset="-122"/>
                        <a:cs typeface="宋体" panose="02010600030101010101" pitchFamily="2" charset="-122"/>
                      </a:endParaRPr>
                    </a:p>
                  </a:txBody>
                  <a:tcPr marL="0" marR="0" marT="36195" marB="0">
                    <a:lnT w="28575">
                      <a:solidFill>
                        <a:srgbClr val="000000"/>
                      </a:solidFill>
                      <a:prstDash val="solid"/>
                    </a:lnT>
                    <a:solidFill>
                      <a:srgbClr val="E7E7E7"/>
                    </a:solidFill>
                  </a:tcPr>
                </a:tc>
                <a:tc>
                  <a:txBody>
                    <a:bodyPr/>
                    <a:lstStyle/>
                    <a:p>
                      <a:pPr marL="59690" algn="ctr">
                        <a:lnSpc>
                          <a:spcPct val="100000"/>
                        </a:lnSpc>
                        <a:spcBef>
                          <a:spcPts val="285"/>
                        </a:spcBef>
                      </a:pPr>
                      <a:r>
                        <a:rPr sz="1800" spc="-5" dirty="0">
                          <a:latin typeface="宋体" panose="02010600030101010101" pitchFamily="2" charset="-122"/>
                          <a:cs typeface="宋体" panose="02010600030101010101" pitchFamily="2" charset="-122"/>
                        </a:rPr>
                        <a:t>±</a:t>
                      </a:r>
                      <a:r>
                        <a:rPr sz="1800" spc="-5" dirty="0">
                          <a:latin typeface="Calibri" panose="020F0502020204030204"/>
                          <a:cs typeface="Calibri" panose="020F0502020204030204"/>
                        </a:rPr>
                        <a:t>5%</a:t>
                      </a:r>
                      <a:endParaRPr sz="1800">
                        <a:latin typeface="Calibri" panose="020F0502020204030204"/>
                        <a:cs typeface="Calibri" panose="020F0502020204030204"/>
                      </a:endParaRPr>
                    </a:p>
                  </a:txBody>
                  <a:tcPr marL="0" marR="0" marT="36195" marB="0">
                    <a:lnT w="28575">
                      <a:solidFill>
                        <a:srgbClr val="000000"/>
                      </a:solidFill>
                      <a:prstDash val="solid"/>
                    </a:lnT>
                    <a:solidFill>
                      <a:srgbClr val="E7E7E7"/>
                    </a:solidFill>
                  </a:tcPr>
                </a:tc>
              </a:tr>
              <a:tr h="370840">
                <a:tc>
                  <a:txBody>
                    <a:bodyPr/>
                    <a:lstStyle/>
                    <a:p>
                      <a:pPr marL="57150" algn="ctr">
                        <a:lnSpc>
                          <a:spcPct val="100000"/>
                        </a:lnSpc>
                        <a:spcBef>
                          <a:spcPts val="285"/>
                        </a:spcBef>
                      </a:pPr>
                      <a:r>
                        <a:rPr sz="1800" dirty="0">
                          <a:latin typeface="宋体" panose="02010600030101010101" pitchFamily="2" charset="-122"/>
                          <a:cs typeface="宋体" panose="02010600030101010101" pitchFamily="2" charset="-122"/>
                        </a:rPr>
                        <a:t>良好</a:t>
                      </a:r>
                      <a:endParaRPr sz="1800">
                        <a:latin typeface="宋体" panose="02010600030101010101" pitchFamily="2" charset="-122"/>
                        <a:cs typeface="宋体" panose="02010600030101010101" pitchFamily="2" charset="-122"/>
                      </a:endParaRPr>
                    </a:p>
                  </a:txBody>
                  <a:tcPr marL="0" marR="0" marT="36195" marB="0">
                    <a:solidFill>
                      <a:srgbClr val="FFFFFF"/>
                    </a:solidFill>
                  </a:tcPr>
                </a:tc>
                <a:tc>
                  <a:txBody>
                    <a:bodyPr/>
                    <a:lstStyle/>
                    <a:p>
                      <a:pPr marL="59690" algn="ctr">
                        <a:lnSpc>
                          <a:spcPct val="100000"/>
                        </a:lnSpc>
                        <a:spcBef>
                          <a:spcPts val="285"/>
                        </a:spcBef>
                      </a:pPr>
                      <a:r>
                        <a:rPr sz="1800" spc="-5" dirty="0">
                          <a:latin typeface="宋体" panose="02010600030101010101" pitchFamily="2" charset="-122"/>
                          <a:cs typeface="宋体" panose="02010600030101010101" pitchFamily="2" charset="-122"/>
                        </a:rPr>
                        <a:t>±</a:t>
                      </a:r>
                      <a:r>
                        <a:rPr sz="1800" spc="-5" dirty="0">
                          <a:latin typeface="Calibri" panose="020F0502020204030204"/>
                          <a:cs typeface="Calibri" panose="020F0502020204030204"/>
                        </a:rPr>
                        <a:t>15%</a:t>
                      </a:r>
                      <a:endParaRPr sz="1800">
                        <a:latin typeface="Calibri" panose="020F0502020204030204"/>
                        <a:cs typeface="Calibri" panose="020F0502020204030204"/>
                      </a:endParaRPr>
                    </a:p>
                  </a:txBody>
                  <a:tcPr marL="0" marR="0" marT="36195" marB="0">
                    <a:solidFill>
                      <a:srgbClr val="FFFFFF"/>
                    </a:solidFill>
                  </a:tcPr>
                </a:tc>
              </a:tr>
              <a:tr h="370840">
                <a:tc>
                  <a:txBody>
                    <a:bodyPr/>
                    <a:lstStyle/>
                    <a:p>
                      <a:pPr marL="57150" algn="ctr">
                        <a:lnSpc>
                          <a:spcPct val="100000"/>
                        </a:lnSpc>
                        <a:spcBef>
                          <a:spcPts val="285"/>
                        </a:spcBef>
                      </a:pPr>
                      <a:r>
                        <a:rPr sz="1800" dirty="0">
                          <a:latin typeface="宋体" panose="02010600030101010101" pitchFamily="2" charset="-122"/>
                          <a:cs typeface="宋体" panose="02010600030101010101" pitchFamily="2" charset="-122"/>
                        </a:rPr>
                        <a:t>一般</a:t>
                      </a:r>
                      <a:endParaRPr sz="1800">
                        <a:latin typeface="宋体" panose="02010600030101010101" pitchFamily="2" charset="-122"/>
                        <a:cs typeface="宋体" panose="02010600030101010101" pitchFamily="2" charset="-122"/>
                      </a:endParaRPr>
                    </a:p>
                  </a:txBody>
                  <a:tcPr marL="0" marR="0" marT="36195" marB="0">
                    <a:solidFill>
                      <a:srgbClr val="E7E7E7"/>
                    </a:solidFill>
                  </a:tcPr>
                </a:tc>
                <a:tc>
                  <a:txBody>
                    <a:bodyPr/>
                    <a:lstStyle/>
                    <a:p>
                      <a:pPr marL="59690" algn="ctr">
                        <a:lnSpc>
                          <a:spcPct val="100000"/>
                        </a:lnSpc>
                        <a:spcBef>
                          <a:spcPts val="285"/>
                        </a:spcBef>
                      </a:pPr>
                      <a:r>
                        <a:rPr sz="1800" spc="-5" dirty="0">
                          <a:latin typeface="宋体" panose="02010600030101010101" pitchFamily="2" charset="-122"/>
                          <a:cs typeface="宋体" panose="02010600030101010101" pitchFamily="2" charset="-122"/>
                        </a:rPr>
                        <a:t>±</a:t>
                      </a:r>
                      <a:r>
                        <a:rPr sz="1800" spc="-5" dirty="0">
                          <a:latin typeface="Calibri" panose="020F0502020204030204"/>
                          <a:cs typeface="Calibri" panose="020F0502020204030204"/>
                        </a:rPr>
                        <a:t>30%</a:t>
                      </a:r>
                      <a:endParaRPr sz="1800">
                        <a:latin typeface="Calibri" panose="020F0502020204030204"/>
                        <a:cs typeface="Calibri" panose="020F0502020204030204"/>
                      </a:endParaRPr>
                    </a:p>
                  </a:txBody>
                  <a:tcPr marL="0" marR="0" marT="36195" marB="0">
                    <a:solidFill>
                      <a:srgbClr val="E7E7E7"/>
                    </a:solidFill>
                  </a:tcPr>
                </a:tc>
              </a:tr>
              <a:tr h="370840">
                <a:tc>
                  <a:txBody>
                    <a:bodyPr/>
                    <a:lstStyle/>
                    <a:p>
                      <a:pPr marL="57150" algn="ctr">
                        <a:lnSpc>
                          <a:spcPct val="100000"/>
                        </a:lnSpc>
                        <a:spcBef>
                          <a:spcPts val="285"/>
                        </a:spcBef>
                      </a:pPr>
                      <a:r>
                        <a:rPr sz="1800" dirty="0">
                          <a:latin typeface="宋体" panose="02010600030101010101" pitchFamily="2" charset="-122"/>
                          <a:cs typeface="宋体" panose="02010600030101010101" pitchFamily="2" charset="-122"/>
                        </a:rPr>
                        <a:t>不好</a:t>
                      </a:r>
                      <a:endParaRPr sz="1800">
                        <a:latin typeface="宋体" panose="02010600030101010101" pitchFamily="2" charset="-122"/>
                        <a:cs typeface="宋体" panose="02010600030101010101" pitchFamily="2" charset="-122"/>
                      </a:endParaRPr>
                    </a:p>
                  </a:txBody>
                  <a:tcPr marL="0" marR="0" marT="36195" marB="0">
                    <a:lnB w="28575">
                      <a:solidFill>
                        <a:srgbClr val="000000"/>
                      </a:solidFill>
                      <a:prstDash val="solid"/>
                    </a:lnB>
                    <a:solidFill>
                      <a:srgbClr val="FFFFFF"/>
                    </a:solidFill>
                  </a:tcPr>
                </a:tc>
                <a:tc>
                  <a:txBody>
                    <a:bodyPr/>
                    <a:lstStyle/>
                    <a:p>
                      <a:pPr marL="59690" algn="ctr">
                        <a:lnSpc>
                          <a:spcPct val="100000"/>
                        </a:lnSpc>
                        <a:spcBef>
                          <a:spcPts val="285"/>
                        </a:spcBef>
                      </a:pPr>
                      <a:r>
                        <a:rPr sz="1800" dirty="0">
                          <a:latin typeface="宋体" panose="02010600030101010101" pitchFamily="2" charset="-122"/>
                          <a:cs typeface="宋体" panose="02010600030101010101" pitchFamily="2" charset="-122"/>
                        </a:rPr>
                        <a:t>大于</a:t>
                      </a:r>
                      <a:r>
                        <a:rPr sz="1800" spc="-5" dirty="0">
                          <a:latin typeface="宋体" panose="02010600030101010101" pitchFamily="2" charset="-122"/>
                          <a:cs typeface="宋体" panose="02010600030101010101" pitchFamily="2" charset="-122"/>
                        </a:rPr>
                        <a:t>±</a:t>
                      </a:r>
                      <a:r>
                        <a:rPr sz="1800" spc="-5" dirty="0">
                          <a:latin typeface="Calibri" panose="020F0502020204030204"/>
                          <a:cs typeface="Calibri" panose="020F0502020204030204"/>
                        </a:rPr>
                        <a:t>30%</a:t>
                      </a:r>
                      <a:endParaRPr sz="1800">
                        <a:latin typeface="Calibri" panose="020F0502020204030204"/>
                        <a:cs typeface="Calibri" panose="020F0502020204030204"/>
                      </a:endParaRPr>
                    </a:p>
                  </a:txBody>
                  <a:tcPr marL="0" marR="0" marT="36195" marB="0">
                    <a:lnB w="28575">
                      <a:solidFill>
                        <a:srgbClr val="000000"/>
                      </a:solidFill>
                      <a:prstDash val="solid"/>
                    </a:lnB>
                    <a:solidFill>
                      <a:srgbClr val="FFFFFF"/>
                    </a:solidFill>
                  </a:tcPr>
                </a:tc>
              </a:tr>
            </a:tbl>
          </a:graphicData>
        </a:graphic>
      </p:graphicFrame>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496053" y="838326"/>
            <a:ext cx="3287522" cy="505460"/>
          </a:xfrm>
          <a:prstGeom prst="rect">
            <a:avLst/>
          </a:prstGeom>
        </p:spPr>
        <p:txBody>
          <a:bodyPr vert="horz" wrap="square" lIns="0" tIns="13335" rIns="0" bIns="0" rtlCol="0">
            <a:spAutoFit/>
          </a:bodyPr>
          <a:lstStyle/>
          <a:p>
            <a:pPr marL="12700">
              <a:lnSpc>
                <a:spcPct val="100000"/>
              </a:lnSpc>
              <a:spcBef>
                <a:spcPts val="105"/>
              </a:spcBef>
            </a:pPr>
            <a:r>
              <a:rPr spc="-5" dirty="0"/>
              <a:t>数据</a:t>
            </a:r>
            <a:r>
              <a:rPr spc="-10" dirty="0"/>
              <a:t>质</a:t>
            </a:r>
            <a:r>
              <a:rPr spc="-5" dirty="0"/>
              <a:t>量定</a:t>
            </a:r>
            <a:r>
              <a:rPr spc="-10" dirty="0"/>
              <a:t>性</a:t>
            </a:r>
            <a:r>
              <a:rPr spc="-5" dirty="0"/>
              <a:t>分</a:t>
            </a:r>
            <a:r>
              <a:rPr spc="-10" dirty="0"/>
              <a:t>析</a:t>
            </a:r>
            <a:endParaRPr spc="-10" dirty="0"/>
          </a:p>
        </p:txBody>
      </p:sp>
      <p:graphicFrame>
        <p:nvGraphicFramePr>
          <p:cNvPr id="3" name="object 3"/>
          <p:cNvGraphicFramePr>
            <a:graphicFrameLocks noGrp="1"/>
          </p:cNvGraphicFramePr>
          <p:nvPr/>
        </p:nvGraphicFramePr>
        <p:xfrm>
          <a:off x="1974850" y="1622425"/>
          <a:ext cx="8248650" cy="4657725"/>
        </p:xfrm>
        <a:graphic>
          <a:graphicData uri="http://schemas.openxmlformats.org/drawingml/2006/table">
            <a:tbl>
              <a:tblPr firstRow="1" bandRow="1">
                <a:tableStyleId>{2D5ABB26-0587-4C30-8999-92F81FD0307C}</a:tableStyleId>
              </a:tblPr>
              <a:tblGrid>
                <a:gridCol w="795020"/>
                <a:gridCol w="929005"/>
                <a:gridCol w="1035685"/>
                <a:gridCol w="1035685"/>
                <a:gridCol w="1094105"/>
                <a:gridCol w="1113790"/>
                <a:gridCol w="1122680"/>
                <a:gridCol w="1122680"/>
              </a:tblGrid>
              <a:tr h="466725">
                <a:tc gridSpan="2">
                  <a:txBody>
                    <a:bodyPr/>
                    <a:lstStyle/>
                    <a:p>
                      <a:pPr marL="454025">
                        <a:lnSpc>
                          <a:spcPct val="100000"/>
                        </a:lnSpc>
                        <a:spcBef>
                          <a:spcPts val="835"/>
                        </a:spcBef>
                      </a:pPr>
                      <a:r>
                        <a:rPr sz="1600" spc="-5" dirty="0">
                          <a:latin typeface="宋体" panose="02010600030101010101" pitchFamily="2" charset="-122"/>
                          <a:cs typeface="宋体" panose="02010600030101010101" pitchFamily="2" charset="-122"/>
                        </a:rPr>
                        <a:t>数据种类</a:t>
                      </a:r>
                      <a:endParaRPr sz="1600">
                        <a:latin typeface="宋体" panose="02010600030101010101" pitchFamily="2" charset="-122"/>
                        <a:cs typeface="宋体" panose="02010600030101010101" pitchFamily="2" charset="-122"/>
                      </a:endParaRPr>
                    </a:p>
                  </a:txBody>
                  <a:tcPr marL="0" marR="0" marT="1060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cPr marL="0" marR="0" marT="0" marB="0"/>
                </a:tc>
                <a:tc gridSpan="6">
                  <a:txBody>
                    <a:bodyPr/>
                    <a:lstStyle/>
                    <a:p>
                      <a:pPr algn="ctr">
                        <a:lnSpc>
                          <a:spcPct val="100000"/>
                        </a:lnSpc>
                        <a:spcBef>
                          <a:spcPts val="835"/>
                        </a:spcBef>
                      </a:pPr>
                      <a:r>
                        <a:rPr sz="1600" spc="-5" dirty="0">
                          <a:latin typeface="宋体" panose="02010600030101010101" pitchFamily="2" charset="-122"/>
                          <a:cs typeface="宋体" panose="02010600030101010101" pitchFamily="2" charset="-122"/>
                        </a:rPr>
                        <a:t>数据质量等级评分</a:t>
                      </a:r>
                      <a:endParaRPr sz="1600">
                        <a:latin typeface="宋体" panose="02010600030101010101" pitchFamily="2" charset="-122"/>
                        <a:cs typeface="宋体" panose="02010600030101010101" pitchFamily="2" charset="-122"/>
                      </a:endParaRPr>
                    </a:p>
                  </a:txBody>
                  <a:tcPr marL="0" marR="0" marT="1060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cPr marL="0" marR="0" marT="0" marB="0"/>
                </a:tc>
                <a:tc hMerge="1">
                  <a:tcPr marL="0" marR="0" marT="0" marB="0"/>
                </a:tc>
                <a:tc hMerge="1">
                  <a:tcPr marL="0" marR="0" marT="0" marB="0"/>
                </a:tc>
                <a:tc hMerge="1">
                  <a:tcPr marL="0" marR="0" marT="0" marB="0"/>
                </a:tc>
                <a:tc hMerge="1">
                  <a:tcPr marL="0" marR="0" marT="0" marB="0"/>
                </a:tc>
              </a:tr>
              <a:tr h="466725">
                <a:tc rowSpan="2">
                  <a:txBody>
                    <a:bodyPr/>
                    <a:lstStyle/>
                    <a:p>
                      <a:pPr>
                        <a:lnSpc>
                          <a:spcPct val="100000"/>
                        </a:lnSpc>
                        <a:spcBef>
                          <a:spcPts val="20"/>
                        </a:spcBef>
                      </a:pPr>
                      <a:endParaRPr sz="1550">
                        <a:latin typeface="Times New Roman" panose="02020603050405020304"/>
                        <a:cs typeface="Times New Roman" panose="02020603050405020304"/>
                      </a:endParaRPr>
                    </a:p>
                    <a:p>
                      <a:pPr marL="92075">
                        <a:lnSpc>
                          <a:spcPts val="1875"/>
                        </a:lnSpc>
                      </a:pPr>
                      <a:r>
                        <a:rPr sz="1600" spc="-5" dirty="0">
                          <a:latin typeface="宋体" panose="02010600030101010101" pitchFamily="2" charset="-122"/>
                          <a:cs typeface="宋体" panose="02010600030101010101" pitchFamily="2" charset="-122"/>
                        </a:rPr>
                        <a:t>活动数</a:t>
                      </a:r>
                      <a:endParaRPr sz="1600">
                        <a:latin typeface="宋体" panose="02010600030101010101" pitchFamily="2" charset="-122"/>
                        <a:cs typeface="宋体" panose="02010600030101010101" pitchFamily="2" charset="-122"/>
                      </a:endParaRPr>
                    </a:p>
                    <a:p>
                      <a:pPr marL="163830">
                        <a:lnSpc>
                          <a:spcPts val="1875"/>
                        </a:lnSpc>
                      </a:pPr>
                      <a:r>
                        <a:rPr sz="1600" dirty="0">
                          <a:latin typeface="宋体" panose="02010600030101010101" pitchFamily="2" charset="-122"/>
                          <a:cs typeface="宋体" panose="02010600030101010101" pitchFamily="2" charset="-122"/>
                        </a:rPr>
                        <a:t>据</a:t>
                      </a:r>
                      <a:r>
                        <a:rPr sz="1600" spc="-5" dirty="0">
                          <a:latin typeface="Times New Roman" panose="02020603050405020304"/>
                          <a:cs typeface="Times New Roman" panose="02020603050405020304"/>
                        </a:rPr>
                        <a:t>(a</a:t>
                      </a:r>
                      <a:r>
                        <a:rPr sz="1575" baseline="-21000" dirty="0">
                          <a:latin typeface="Times New Roman" panose="02020603050405020304"/>
                          <a:cs typeface="Times New Roman" panose="02020603050405020304"/>
                        </a:rPr>
                        <a:t>i</a:t>
                      </a:r>
                      <a:r>
                        <a:rPr sz="1600" dirty="0">
                          <a:latin typeface="Times New Roman" panose="02020603050405020304"/>
                          <a:cs typeface="Times New Roman" panose="02020603050405020304"/>
                        </a:rPr>
                        <a:t>)</a:t>
                      </a:r>
                      <a:endParaRPr sz="1600">
                        <a:latin typeface="Times New Roman" panose="02020603050405020304"/>
                        <a:cs typeface="Times New Roman" panose="02020603050405020304"/>
                      </a:endParaRPr>
                    </a:p>
                  </a:txBody>
                  <a:tcPr marL="0" marR="0" marT="25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835"/>
                        </a:spcBef>
                      </a:pPr>
                      <a:r>
                        <a:rPr sz="1600" spc="-5" dirty="0">
                          <a:latin typeface="宋体" panose="02010600030101010101" pitchFamily="2" charset="-122"/>
                          <a:cs typeface="宋体" panose="02010600030101010101" pitchFamily="2" charset="-122"/>
                        </a:rPr>
                        <a:t>评分</a:t>
                      </a:r>
                      <a:endParaRPr sz="1600">
                        <a:latin typeface="宋体" panose="02010600030101010101" pitchFamily="2" charset="-122"/>
                        <a:cs typeface="宋体" panose="02010600030101010101" pitchFamily="2" charset="-122"/>
                      </a:endParaRPr>
                    </a:p>
                  </a:txBody>
                  <a:tcPr marL="0" marR="0" marT="1060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2">
                  <a:txBody>
                    <a:bodyPr/>
                    <a:lstStyle/>
                    <a:p>
                      <a:pPr algn="ctr">
                        <a:lnSpc>
                          <a:spcPct val="100000"/>
                        </a:lnSpc>
                        <a:spcBef>
                          <a:spcPts val="835"/>
                        </a:spcBef>
                      </a:pPr>
                      <a:r>
                        <a:rPr sz="1600" dirty="0">
                          <a:latin typeface="宋体" panose="02010600030101010101" pitchFamily="2" charset="-122"/>
                          <a:cs typeface="宋体" panose="02010600030101010101" pitchFamily="2" charset="-122"/>
                        </a:rPr>
                        <a:t>6</a:t>
                      </a:r>
                      <a:endParaRPr sz="1600">
                        <a:latin typeface="宋体" panose="02010600030101010101" pitchFamily="2" charset="-122"/>
                        <a:cs typeface="宋体" panose="02010600030101010101" pitchFamily="2" charset="-122"/>
                      </a:endParaRPr>
                    </a:p>
                  </a:txBody>
                  <a:tcPr marL="0" marR="0" marT="1060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cPr marL="0" marR="0" marT="0" marB="0"/>
                </a:tc>
                <a:tc gridSpan="2">
                  <a:txBody>
                    <a:bodyPr/>
                    <a:lstStyle/>
                    <a:p>
                      <a:pPr marL="1270" algn="ctr">
                        <a:lnSpc>
                          <a:spcPct val="100000"/>
                        </a:lnSpc>
                        <a:spcBef>
                          <a:spcPts val="835"/>
                        </a:spcBef>
                      </a:pPr>
                      <a:r>
                        <a:rPr sz="1600" dirty="0">
                          <a:latin typeface="宋体" panose="02010600030101010101" pitchFamily="2" charset="-122"/>
                          <a:cs typeface="宋体" panose="02010600030101010101" pitchFamily="2" charset="-122"/>
                        </a:rPr>
                        <a:t>3</a:t>
                      </a:r>
                      <a:endParaRPr sz="1600">
                        <a:latin typeface="宋体" panose="02010600030101010101" pitchFamily="2" charset="-122"/>
                        <a:cs typeface="宋体" panose="02010600030101010101" pitchFamily="2" charset="-122"/>
                      </a:endParaRPr>
                    </a:p>
                  </a:txBody>
                  <a:tcPr marL="0" marR="0" marT="1060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cPr marL="0" marR="0" marT="0" marB="0"/>
                </a:tc>
                <a:tc gridSpan="2">
                  <a:txBody>
                    <a:bodyPr/>
                    <a:lstStyle/>
                    <a:p>
                      <a:pPr marL="635" algn="ctr">
                        <a:lnSpc>
                          <a:spcPct val="100000"/>
                        </a:lnSpc>
                        <a:spcBef>
                          <a:spcPts val="835"/>
                        </a:spcBef>
                      </a:pPr>
                      <a:r>
                        <a:rPr sz="1600" dirty="0">
                          <a:latin typeface="宋体" panose="02010600030101010101" pitchFamily="2" charset="-122"/>
                          <a:cs typeface="宋体" panose="02010600030101010101" pitchFamily="2" charset="-122"/>
                        </a:rPr>
                        <a:t>1</a:t>
                      </a:r>
                      <a:endParaRPr sz="1600">
                        <a:latin typeface="宋体" panose="02010600030101010101" pitchFamily="2" charset="-122"/>
                        <a:cs typeface="宋体" panose="02010600030101010101" pitchFamily="2" charset="-122"/>
                      </a:endParaRPr>
                    </a:p>
                  </a:txBody>
                  <a:tcPr marL="0" marR="0" marT="1060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cPr marL="0" marR="0" marT="0" marB="0"/>
                </a:tc>
              </a:tr>
              <a:tr h="466725">
                <a:tc vMerge="1">
                  <a:tcPr marL="0" marR="0" marT="25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835"/>
                        </a:spcBef>
                      </a:pPr>
                      <a:r>
                        <a:rPr sz="1600" spc="-5" dirty="0">
                          <a:latin typeface="宋体" panose="02010600030101010101" pitchFamily="2" charset="-122"/>
                          <a:cs typeface="宋体" panose="02010600030101010101" pitchFamily="2" charset="-122"/>
                        </a:rPr>
                        <a:t>类别</a:t>
                      </a:r>
                      <a:endParaRPr sz="1600">
                        <a:latin typeface="宋体" panose="02010600030101010101" pitchFamily="2" charset="-122"/>
                        <a:cs typeface="宋体" panose="02010600030101010101" pitchFamily="2" charset="-122"/>
                      </a:endParaRPr>
                    </a:p>
                  </a:txBody>
                  <a:tcPr marL="0" marR="0" marT="1060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2">
                  <a:txBody>
                    <a:bodyPr/>
                    <a:lstStyle/>
                    <a:p>
                      <a:pPr marL="322580">
                        <a:lnSpc>
                          <a:spcPct val="100000"/>
                        </a:lnSpc>
                        <a:spcBef>
                          <a:spcPts val="835"/>
                        </a:spcBef>
                      </a:pPr>
                      <a:r>
                        <a:rPr sz="1600" spc="-5" dirty="0">
                          <a:latin typeface="宋体" panose="02010600030101010101" pitchFamily="2" charset="-122"/>
                          <a:cs typeface="宋体" panose="02010600030101010101" pitchFamily="2" charset="-122"/>
                        </a:rPr>
                        <a:t>连续测量的数据</a:t>
                      </a:r>
                      <a:endParaRPr sz="1600">
                        <a:latin typeface="宋体" panose="02010600030101010101" pitchFamily="2" charset="-122"/>
                        <a:cs typeface="宋体" panose="02010600030101010101" pitchFamily="2" charset="-122"/>
                      </a:endParaRPr>
                    </a:p>
                  </a:txBody>
                  <a:tcPr marL="0" marR="0" marT="1060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cPr marL="0" marR="0" marT="0" marB="0"/>
                </a:tc>
                <a:tc gridSpan="2">
                  <a:txBody>
                    <a:bodyPr/>
                    <a:lstStyle/>
                    <a:p>
                      <a:pPr marL="392430">
                        <a:lnSpc>
                          <a:spcPct val="100000"/>
                        </a:lnSpc>
                        <a:spcBef>
                          <a:spcPts val="835"/>
                        </a:spcBef>
                      </a:pPr>
                      <a:r>
                        <a:rPr sz="1600" spc="-5" dirty="0">
                          <a:latin typeface="宋体" panose="02010600030101010101" pitchFamily="2" charset="-122"/>
                          <a:cs typeface="宋体" panose="02010600030101010101" pitchFamily="2" charset="-122"/>
                        </a:rPr>
                        <a:t>间歇测量的数据</a:t>
                      </a:r>
                      <a:endParaRPr sz="1600">
                        <a:latin typeface="宋体" panose="02010600030101010101" pitchFamily="2" charset="-122"/>
                        <a:cs typeface="宋体" panose="02010600030101010101" pitchFamily="2" charset="-122"/>
                      </a:endParaRPr>
                    </a:p>
                  </a:txBody>
                  <a:tcPr marL="0" marR="0" marT="1060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cPr marL="0" marR="0" marT="0" marB="0"/>
                </a:tc>
                <a:tc gridSpan="2">
                  <a:txBody>
                    <a:bodyPr/>
                    <a:lstStyle/>
                    <a:p>
                      <a:pPr marL="410845">
                        <a:lnSpc>
                          <a:spcPct val="100000"/>
                        </a:lnSpc>
                        <a:spcBef>
                          <a:spcPts val="835"/>
                        </a:spcBef>
                      </a:pPr>
                      <a:r>
                        <a:rPr sz="1600" spc="-5" dirty="0">
                          <a:latin typeface="宋体" panose="02010600030101010101" pitchFamily="2" charset="-122"/>
                          <a:cs typeface="宋体" panose="02010600030101010101" pitchFamily="2" charset="-122"/>
                        </a:rPr>
                        <a:t>自行推估的数据</a:t>
                      </a:r>
                      <a:endParaRPr sz="1600">
                        <a:latin typeface="宋体" panose="02010600030101010101" pitchFamily="2" charset="-122"/>
                        <a:cs typeface="宋体" panose="02010600030101010101" pitchFamily="2" charset="-122"/>
                      </a:endParaRPr>
                    </a:p>
                  </a:txBody>
                  <a:tcPr marL="0" marR="0" marT="1060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cPr marL="0" marR="0" marT="0" marB="0"/>
                </a:tc>
              </a:tr>
              <a:tr h="466725">
                <a:tc rowSpan="2">
                  <a:txBody>
                    <a:bodyPr/>
                    <a:lstStyle/>
                    <a:p>
                      <a:pPr>
                        <a:lnSpc>
                          <a:spcPct val="100000"/>
                        </a:lnSpc>
                      </a:pPr>
                      <a:endParaRPr sz="2000">
                        <a:latin typeface="Times New Roman" panose="02020603050405020304"/>
                        <a:cs typeface="Times New Roman" panose="02020603050405020304"/>
                      </a:endParaRPr>
                    </a:p>
                    <a:p>
                      <a:pPr marL="158115" marR="84455" indent="-66040">
                        <a:lnSpc>
                          <a:spcPts val="1820"/>
                        </a:lnSpc>
                        <a:spcBef>
                          <a:spcPts val="1660"/>
                        </a:spcBef>
                      </a:pPr>
                      <a:r>
                        <a:rPr sz="1600" dirty="0">
                          <a:latin typeface="宋体" panose="02010600030101010101" pitchFamily="2" charset="-122"/>
                          <a:cs typeface="宋体" panose="02010600030101010101" pitchFamily="2" charset="-122"/>
                        </a:rPr>
                        <a:t>排放因 </a:t>
                      </a:r>
                      <a:r>
                        <a:rPr sz="1600" spc="-5" dirty="0">
                          <a:latin typeface="宋体" panose="02010600030101010101" pitchFamily="2" charset="-122"/>
                          <a:cs typeface="宋体" panose="02010600030101010101" pitchFamily="2" charset="-122"/>
                        </a:rPr>
                        <a:t>子</a:t>
                      </a:r>
                      <a:r>
                        <a:rPr sz="1600" dirty="0">
                          <a:latin typeface="Times New Roman" panose="02020603050405020304"/>
                          <a:cs typeface="Times New Roman" panose="02020603050405020304"/>
                        </a:rPr>
                        <a:t>(b</a:t>
                      </a:r>
                      <a:r>
                        <a:rPr sz="1575" baseline="-21000" dirty="0">
                          <a:latin typeface="Times New Roman" panose="02020603050405020304"/>
                          <a:cs typeface="Times New Roman" panose="02020603050405020304"/>
                        </a:rPr>
                        <a:t>i</a:t>
                      </a:r>
                      <a:r>
                        <a:rPr sz="1600" dirty="0">
                          <a:latin typeface="Times New Roman" panose="02020603050405020304"/>
                          <a:cs typeface="Times New Roman" panose="02020603050405020304"/>
                        </a:rPr>
                        <a:t>)</a:t>
                      </a:r>
                      <a:endParaRPr sz="1600">
                        <a:latin typeface="Times New Roman" panose="02020603050405020304"/>
                        <a:cs typeface="Times New Roman" panose="02020603050405020304"/>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840"/>
                        </a:spcBef>
                      </a:pPr>
                      <a:r>
                        <a:rPr sz="1600" spc="-5" dirty="0">
                          <a:latin typeface="宋体" panose="02010600030101010101" pitchFamily="2" charset="-122"/>
                          <a:cs typeface="宋体" panose="02010600030101010101" pitchFamily="2" charset="-122"/>
                        </a:rPr>
                        <a:t>评分</a:t>
                      </a:r>
                      <a:endParaRPr sz="1600">
                        <a:latin typeface="宋体" panose="02010600030101010101" pitchFamily="2" charset="-122"/>
                        <a:cs typeface="宋体" panose="02010600030101010101" pitchFamily="2" charset="-122"/>
                      </a:endParaRPr>
                    </a:p>
                  </a:txBody>
                  <a:tcPr marL="0" marR="0" marT="1066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840"/>
                        </a:spcBef>
                      </a:pPr>
                      <a:r>
                        <a:rPr sz="1600" dirty="0">
                          <a:latin typeface="宋体" panose="02010600030101010101" pitchFamily="2" charset="-122"/>
                          <a:cs typeface="宋体" panose="02010600030101010101" pitchFamily="2" charset="-122"/>
                        </a:rPr>
                        <a:t>6</a:t>
                      </a:r>
                      <a:endParaRPr sz="1600">
                        <a:latin typeface="宋体" panose="02010600030101010101" pitchFamily="2" charset="-122"/>
                        <a:cs typeface="宋体" panose="02010600030101010101" pitchFamily="2" charset="-122"/>
                      </a:endParaRPr>
                    </a:p>
                  </a:txBody>
                  <a:tcPr marL="0" marR="0" marT="1066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840"/>
                        </a:spcBef>
                      </a:pPr>
                      <a:r>
                        <a:rPr sz="1600" dirty="0">
                          <a:latin typeface="宋体" panose="02010600030101010101" pitchFamily="2" charset="-122"/>
                          <a:cs typeface="宋体" panose="02010600030101010101" pitchFamily="2" charset="-122"/>
                        </a:rPr>
                        <a:t>5</a:t>
                      </a:r>
                      <a:endParaRPr sz="1600">
                        <a:latin typeface="宋体" panose="02010600030101010101" pitchFamily="2" charset="-122"/>
                        <a:cs typeface="宋体" panose="02010600030101010101" pitchFamily="2" charset="-122"/>
                      </a:endParaRPr>
                    </a:p>
                  </a:txBody>
                  <a:tcPr marL="0" marR="0" marT="1066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840"/>
                        </a:spcBef>
                      </a:pPr>
                      <a:r>
                        <a:rPr sz="1600" dirty="0">
                          <a:latin typeface="宋体" panose="02010600030101010101" pitchFamily="2" charset="-122"/>
                          <a:cs typeface="宋体" panose="02010600030101010101" pitchFamily="2" charset="-122"/>
                        </a:rPr>
                        <a:t>4</a:t>
                      </a:r>
                      <a:endParaRPr sz="1600">
                        <a:latin typeface="宋体" panose="02010600030101010101" pitchFamily="2" charset="-122"/>
                        <a:cs typeface="宋体" panose="02010600030101010101" pitchFamily="2" charset="-122"/>
                      </a:endParaRPr>
                    </a:p>
                  </a:txBody>
                  <a:tcPr marL="0" marR="0" marT="1066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840"/>
                        </a:spcBef>
                      </a:pPr>
                      <a:r>
                        <a:rPr sz="1600" dirty="0">
                          <a:latin typeface="宋体" panose="02010600030101010101" pitchFamily="2" charset="-122"/>
                          <a:cs typeface="宋体" panose="02010600030101010101" pitchFamily="2" charset="-122"/>
                        </a:rPr>
                        <a:t>3</a:t>
                      </a:r>
                      <a:endParaRPr sz="1600">
                        <a:latin typeface="宋体" panose="02010600030101010101" pitchFamily="2" charset="-122"/>
                        <a:cs typeface="宋体" panose="02010600030101010101" pitchFamily="2" charset="-122"/>
                      </a:endParaRPr>
                    </a:p>
                  </a:txBody>
                  <a:tcPr marL="0" marR="0" marT="1066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840"/>
                        </a:spcBef>
                      </a:pPr>
                      <a:r>
                        <a:rPr sz="1600" dirty="0">
                          <a:latin typeface="宋体" panose="02010600030101010101" pitchFamily="2" charset="-122"/>
                          <a:cs typeface="宋体" panose="02010600030101010101" pitchFamily="2" charset="-122"/>
                        </a:rPr>
                        <a:t>2</a:t>
                      </a:r>
                      <a:endParaRPr sz="1600">
                        <a:latin typeface="宋体" panose="02010600030101010101" pitchFamily="2" charset="-122"/>
                        <a:cs typeface="宋体" panose="02010600030101010101" pitchFamily="2" charset="-122"/>
                      </a:endParaRPr>
                    </a:p>
                  </a:txBody>
                  <a:tcPr marL="0" marR="0" marT="1066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840"/>
                        </a:spcBef>
                      </a:pPr>
                      <a:r>
                        <a:rPr sz="1600" dirty="0">
                          <a:latin typeface="宋体" panose="02010600030101010101" pitchFamily="2" charset="-122"/>
                          <a:cs typeface="宋体" panose="02010600030101010101" pitchFamily="2" charset="-122"/>
                        </a:rPr>
                        <a:t>1</a:t>
                      </a:r>
                      <a:endParaRPr sz="1600">
                        <a:latin typeface="宋体" panose="02010600030101010101" pitchFamily="2" charset="-122"/>
                        <a:cs typeface="宋体" panose="02010600030101010101" pitchFamily="2" charset="-122"/>
                      </a:endParaRPr>
                    </a:p>
                  </a:txBody>
                  <a:tcPr marL="0" marR="0" marT="1066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978535">
                <a:tc vMerge="1">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600">
                        <a:latin typeface="Times New Roman" panose="02020603050405020304"/>
                        <a:cs typeface="Times New Roman" panose="02020603050405020304"/>
                      </a:endParaRPr>
                    </a:p>
                    <a:p>
                      <a:pPr algn="ctr">
                        <a:lnSpc>
                          <a:spcPct val="100000"/>
                        </a:lnSpc>
                        <a:spcBef>
                          <a:spcPts val="1005"/>
                        </a:spcBef>
                      </a:pPr>
                      <a:r>
                        <a:rPr sz="1600" spc="-5" dirty="0">
                          <a:latin typeface="宋体" panose="02010600030101010101" pitchFamily="2" charset="-122"/>
                          <a:cs typeface="宋体" panose="02010600030101010101" pitchFamily="2" charset="-122"/>
                        </a:rPr>
                        <a:t>类别</a:t>
                      </a:r>
                      <a:endParaRPr sz="1600">
                        <a:latin typeface="宋体" panose="02010600030101010101" pitchFamily="2" charset="-122"/>
                        <a:cs typeface="宋体" panose="02010600030101010101" pitchFamily="2" charset="-122"/>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885"/>
                        </a:lnSpc>
                      </a:pPr>
                      <a:r>
                        <a:rPr sz="1600" spc="-5" dirty="0">
                          <a:latin typeface="宋体" panose="02010600030101010101" pitchFamily="2" charset="-122"/>
                          <a:cs typeface="宋体" panose="02010600030101010101" pitchFamily="2" charset="-122"/>
                        </a:rPr>
                        <a:t>测量</a:t>
                      </a:r>
                      <a:r>
                        <a:rPr sz="1600" spc="-5" dirty="0">
                          <a:latin typeface="Times New Roman" panose="02020603050405020304"/>
                          <a:cs typeface="Times New Roman" panose="02020603050405020304"/>
                        </a:rPr>
                        <a:t>/</a:t>
                      </a:r>
                      <a:r>
                        <a:rPr sz="1600" spc="-5" dirty="0">
                          <a:latin typeface="宋体" panose="02010600030101010101" pitchFamily="2" charset="-122"/>
                          <a:cs typeface="宋体" panose="02010600030101010101" pitchFamily="2" charset="-122"/>
                        </a:rPr>
                        <a:t>质量</a:t>
                      </a:r>
                      <a:endParaRPr sz="1600">
                        <a:latin typeface="宋体" panose="02010600030101010101" pitchFamily="2" charset="-122"/>
                        <a:cs typeface="宋体" panose="02010600030101010101" pitchFamily="2" charset="-122"/>
                      </a:endParaRPr>
                    </a:p>
                    <a:p>
                      <a:pPr marL="111125" marR="102870" algn="ctr">
                        <a:lnSpc>
                          <a:spcPct val="98000"/>
                        </a:lnSpc>
                        <a:spcBef>
                          <a:spcPts val="145"/>
                        </a:spcBef>
                      </a:pPr>
                      <a:r>
                        <a:rPr sz="1600" dirty="0">
                          <a:latin typeface="宋体" panose="02010600030101010101" pitchFamily="2" charset="-122"/>
                          <a:cs typeface="宋体" panose="02010600030101010101" pitchFamily="2" charset="-122"/>
                        </a:rPr>
                        <a:t>平衡所得 的排放因 </a:t>
                      </a:r>
                      <a:r>
                        <a:rPr sz="1600" spc="-5" dirty="0">
                          <a:latin typeface="宋体" panose="02010600030101010101" pitchFamily="2" charset="-122"/>
                          <a:cs typeface="宋体" panose="02010600030101010101" pitchFamily="2" charset="-122"/>
                        </a:rPr>
                        <a:t>子</a:t>
                      </a:r>
                      <a:endParaRPr sz="1600">
                        <a:latin typeface="宋体" panose="02010600030101010101" pitchFamily="2" charset="-122"/>
                        <a:cs typeface="宋体" panose="02010600030101010101" pitchFamily="2" charset="-122"/>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11125" marR="102870" algn="ctr">
                        <a:lnSpc>
                          <a:spcPct val="98000"/>
                        </a:lnSpc>
                        <a:spcBef>
                          <a:spcPts val="95"/>
                        </a:spcBef>
                      </a:pPr>
                      <a:r>
                        <a:rPr sz="1600" dirty="0">
                          <a:latin typeface="宋体" panose="02010600030101010101" pitchFamily="2" charset="-122"/>
                          <a:cs typeface="宋体" panose="02010600030101010101" pitchFamily="2" charset="-122"/>
                        </a:rPr>
                        <a:t>相同工艺 或设备的 经验排放 </a:t>
                      </a:r>
                      <a:r>
                        <a:rPr sz="1600" spc="-5" dirty="0">
                          <a:latin typeface="宋体" panose="02010600030101010101" pitchFamily="2" charset="-122"/>
                          <a:cs typeface="宋体" panose="02010600030101010101" pitchFamily="2" charset="-122"/>
                        </a:rPr>
                        <a:t>因子</a:t>
                      </a:r>
                      <a:endParaRPr sz="1600">
                        <a:latin typeface="宋体" panose="02010600030101010101" pitchFamily="2" charset="-122"/>
                        <a:cs typeface="宋体" panose="02010600030101010101" pitchFamily="2" charset="-122"/>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40335" marR="133350" algn="just">
                        <a:lnSpc>
                          <a:spcPct val="98000"/>
                        </a:lnSpc>
                        <a:spcBef>
                          <a:spcPts val="1070"/>
                        </a:spcBef>
                      </a:pPr>
                      <a:r>
                        <a:rPr sz="1600" dirty="0">
                          <a:latin typeface="宋体" panose="02010600030101010101" pitchFamily="2" charset="-122"/>
                          <a:cs typeface="宋体" panose="02010600030101010101" pitchFamily="2" charset="-122"/>
                        </a:rPr>
                        <a:t>设备制造 商提供的 排放因子</a:t>
                      </a:r>
                      <a:endParaRPr sz="1600">
                        <a:latin typeface="宋体" panose="02010600030101010101" pitchFamily="2" charset="-122"/>
                        <a:cs typeface="宋体" panose="02010600030101010101" pitchFamily="2" charset="-122"/>
                      </a:endParaRPr>
                    </a:p>
                  </a:txBody>
                  <a:tcPr marL="0" marR="0" marT="1358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5"/>
                        </a:spcBef>
                      </a:pPr>
                      <a:endParaRPr sz="1800">
                        <a:latin typeface="Times New Roman" panose="02020603050405020304"/>
                        <a:cs typeface="Times New Roman" panose="02020603050405020304"/>
                      </a:endParaRPr>
                    </a:p>
                    <a:p>
                      <a:pPr marL="352425" marR="142875" indent="-203200">
                        <a:lnSpc>
                          <a:spcPts val="1820"/>
                        </a:lnSpc>
                      </a:pPr>
                      <a:r>
                        <a:rPr sz="1600" dirty="0">
                          <a:latin typeface="宋体" panose="02010600030101010101" pitchFamily="2" charset="-122"/>
                          <a:cs typeface="宋体" panose="02010600030101010101" pitchFamily="2" charset="-122"/>
                        </a:rPr>
                        <a:t>区域排放 </a:t>
                      </a:r>
                      <a:r>
                        <a:rPr sz="1600" spc="-5" dirty="0">
                          <a:latin typeface="宋体" panose="02010600030101010101" pitchFamily="2" charset="-122"/>
                          <a:cs typeface="宋体" panose="02010600030101010101" pitchFamily="2" charset="-122"/>
                        </a:rPr>
                        <a:t>因子</a:t>
                      </a:r>
                      <a:endParaRPr sz="1600">
                        <a:latin typeface="宋体" panose="02010600030101010101" pitchFamily="2" charset="-122"/>
                        <a:cs typeface="宋体" panose="02010600030101010101" pitchFamily="2" charset="-122"/>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5"/>
                        </a:spcBef>
                      </a:pPr>
                      <a:endParaRPr sz="1800">
                        <a:latin typeface="Times New Roman" panose="02020603050405020304"/>
                        <a:cs typeface="Times New Roman" panose="02020603050405020304"/>
                      </a:endParaRPr>
                    </a:p>
                    <a:p>
                      <a:pPr marL="358775" marR="145415" indent="-203200">
                        <a:lnSpc>
                          <a:spcPts val="1820"/>
                        </a:lnSpc>
                      </a:pPr>
                      <a:r>
                        <a:rPr sz="1600" dirty="0">
                          <a:latin typeface="宋体" panose="02010600030101010101" pitchFamily="2" charset="-122"/>
                          <a:cs typeface="宋体" panose="02010600030101010101" pitchFamily="2" charset="-122"/>
                        </a:rPr>
                        <a:t>国家排放 </a:t>
                      </a:r>
                      <a:r>
                        <a:rPr sz="1600" spc="-5" dirty="0">
                          <a:latin typeface="宋体" panose="02010600030101010101" pitchFamily="2" charset="-122"/>
                          <a:cs typeface="宋体" panose="02010600030101010101" pitchFamily="2" charset="-122"/>
                        </a:rPr>
                        <a:t>因子</a:t>
                      </a:r>
                      <a:endParaRPr sz="1600">
                        <a:latin typeface="宋体" panose="02010600030101010101" pitchFamily="2" charset="-122"/>
                        <a:cs typeface="宋体" panose="02010600030101010101" pitchFamily="2" charset="-122"/>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5"/>
                        </a:spcBef>
                      </a:pPr>
                      <a:endParaRPr sz="1800">
                        <a:latin typeface="Times New Roman" panose="02020603050405020304"/>
                        <a:cs typeface="Times New Roman" panose="02020603050405020304"/>
                      </a:endParaRPr>
                    </a:p>
                    <a:p>
                      <a:pPr marL="358775" marR="146050" indent="-203200">
                        <a:lnSpc>
                          <a:spcPts val="1820"/>
                        </a:lnSpc>
                      </a:pPr>
                      <a:r>
                        <a:rPr sz="1600" dirty="0">
                          <a:latin typeface="宋体" panose="02010600030101010101" pitchFamily="2" charset="-122"/>
                          <a:cs typeface="宋体" panose="02010600030101010101" pitchFamily="2" charset="-122"/>
                        </a:rPr>
                        <a:t>国际排放 </a:t>
                      </a:r>
                      <a:r>
                        <a:rPr sz="1600" spc="-5" dirty="0">
                          <a:latin typeface="宋体" panose="02010600030101010101" pitchFamily="2" charset="-122"/>
                          <a:cs typeface="宋体" panose="02010600030101010101" pitchFamily="2" charset="-122"/>
                        </a:rPr>
                        <a:t>因子</a:t>
                      </a:r>
                      <a:endParaRPr sz="1600">
                        <a:latin typeface="宋体" panose="02010600030101010101" pitchFamily="2" charset="-122"/>
                        <a:cs typeface="宋体" panose="02010600030101010101" pitchFamily="2" charset="-122"/>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711835">
                <a:tc rowSpan="2">
                  <a:txBody>
                    <a:bodyPr/>
                    <a:lstStyle/>
                    <a:p>
                      <a:pPr>
                        <a:lnSpc>
                          <a:spcPct val="100000"/>
                        </a:lnSpc>
                        <a:spcBef>
                          <a:spcPts val="5"/>
                        </a:spcBef>
                      </a:pPr>
                      <a:endParaRPr sz="2500">
                        <a:latin typeface="Times New Roman" panose="02020603050405020304"/>
                        <a:cs typeface="Times New Roman" panose="02020603050405020304"/>
                      </a:endParaRPr>
                    </a:p>
                    <a:p>
                      <a:pPr marL="150495" marR="143510" indent="16510" algn="just">
                        <a:lnSpc>
                          <a:spcPct val="99000"/>
                        </a:lnSpc>
                      </a:pPr>
                      <a:r>
                        <a:rPr sz="1800" dirty="0">
                          <a:latin typeface="宋体" panose="02010600030101010101" pitchFamily="2" charset="-122"/>
                          <a:cs typeface="宋体" panose="02010600030101010101" pitchFamily="2" charset="-122"/>
                        </a:rPr>
                        <a:t>量测 仪器 赋值 表</a:t>
                      </a:r>
                      <a:r>
                        <a:rPr sz="1600" spc="-5" dirty="0">
                          <a:latin typeface="Times New Roman" panose="02020603050405020304"/>
                          <a:cs typeface="Times New Roman" panose="02020603050405020304"/>
                        </a:rPr>
                        <a:t>(c</a:t>
                      </a:r>
                      <a:r>
                        <a:rPr sz="1575" baseline="-21000" dirty="0">
                          <a:latin typeface="Times New Roman" panose="02020603050405020304"/>
                          <a:cs typeface="Times New Roman" panose="02020603050405020304"/>
                        </a:rPr>
                        <a:t>i</a:t>
                      </a:r>
                      <a:r>
                        <a:rPr sz="1600" dirty="0">
                          <a:latin typeface="Times New Roman" panose="02020603050405020304"/>
                          <a:cs typeface="Times New Roman" panose="02020603050405020304"/>
                        </a:rPr>
                        <a:t>)</a:t>
                      </a:r>
                      <a:endParaRPr sz="1600">
                        <a:latin typeface="Times New Roman" panose="02020603050405020304"/>
                        <a:cs typeface="Times New Roman" panose="02020603050405020304"/>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840"/>
                        </a:spcBef>
                      </a:pPr>
                      <a:r>
                        <a:rPr sz="1600" spc="-5" dirty="0">
                          <a:latin typeface="宋体" panose="02010600030101010101" pitchFamily="2" charset="-122"/>
                          <a:cs typeface="宋体" panose="02010600030101010101" pitchFamily="2" charset="-122"/>
                        </a:rPr>
                        <a:t>评分</a:t>
                      </a:r>
                      <a:endParaRPr sz="1600">
                        <a:latin typeface="宋体" panose="02010600030101010101" pitchFamily="2" charset="-122"/>
                        <a:cs typeface="宋体" panose="02010600030101010101" pitchFamily="2" charset="-122"/>
                      </a:endParaRPr>
                    </a:p>
                  </a:txBody>
                  <a:tcPr marL="0" marR="0" marT="1066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2">
                  <a:txBody>
                    <a:bodyPr/>
                    <a:lstStyle/>
                    <a:p>
                      <a:pPr>
                        <a:lnSpc>
                          <a:spcPct val="100000"/>
                        </a:lnSpc>
                        <a:spcBef>
                          <a:spcPts val="5"/>
                        </a:spcBef>
                      </a:pPr>
                      <a:endParaRPr sz="1550">
                        <a:latin typeface="Times New Roman" panose="02020603050405020304"/>
                        <a:cs typeface="Times New Roman" panose="02020603050405020304"/>
                      </a:endParaRPr>
                    </a:p>
                    <a:p>
                      <a:pPr algn="ctr">
                        <a:lnSpc>
                          <a:spcPct val="100000"/>
                        </a:lnSpc>
                      </a:pPr>
                      <a:r>
                        <a:rPr sz="1600" dirty="0">
                          <a:latin typeface="Times New Roman" panose="02020603050405020304"/>
                          <a:cs typeface="Times New Roman" panose="02020603050405020304"/>
                        </a:rPr>
                        <a:t>6</a:t>
                      </a:r>
                      <a:endParaRPr sz="1600">
                        <a:latin typeface="Times New Roman" panose="02020603050405020304"/>
                        <a:cs typeface="Times New Roman" panose="02020603050405020304"/>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cPr marL="0" marR="0" marT="0" marB="0"/>
                </a:tc>
                <a:tc gridSpan="2">
                  <a:txBody>
                    <a:bodyPr/>
                    <a:lstStyle/>
                    <a:p>
                      <a:pPr>
                        <a:lnSpc>
                          <a:spcPct val="100000"/>
                        </a:lnSpc>
                        <a:spcBef>
                          <a:spcPts val="5"/>
                        </a:spcBef>
                      </a:pPr>
                      <a:endParaRPr sz="1550">
                        <a:latin typeface="Times New Roman" panose="02020603050405020304"/>
                        <a:cs typeface="Times New Roman" panose="02020603050405020304"/>
                      </a:endParaRPr>
                    </a:p>
                    <a:p>
                      <a:pPr marL="1270" algn="ctr">
                        <a:lnSpc>
                          <a:spcPct val="100000"/>
                        </a:lnSpc>
                      </a:pPr>
                      <a:r>
                        <a:rPr sz="1600" dirty="0">
                          <a:latin typeface="Times New Roman" panose="02020603050405020304"/>
                          <a:cs typeface="Times New Roman" panose="02020603050405020304"/>
                        </a:rPr>
                        <a:t>3</a:t>
                      </a:r>
                      <a:endParaRPr sz="1600">
                        <a:latin typeface="Times New Roman" panose="02020603050405020304"/>
                        <a:cs typeface="Times New Roman" panose="02020603050405020304"/>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cPr marL="0" marR="0" marT="0" marB="0"/>
                </a:tc>
                <a:tc gridSpan="2">
                  <a:txBody>
                    <a:bodyPr/>
                    <a:lstStyle/>
                    <a:p>
                      <a:pPr>
                        <a:lnSpc>
                          <a:spcPct val="100000"/>
                        </a:lnSpc>
                        <a:spcBef>
                          <a:spcPts val="5"/>
                        </a:spcBef>
                      </a:pPr>
                      <a:endParaRPr sz="1550">
                        <a:latin typeface="Times New Roman" panose="02020603050405020304"/>
                        <a:cs typeface="Times New Roman" panose="02020603050405020304"/>
                      </a:endParaRPr>
                    </a:p>
                    <a:p>
                      <a:pPr marL="635" algn="ctr">
                        <a:lnSpc>
                          <a:spcPct val="100000"/>
                        </a:lnSpc>
                      </a:pPr>
                      <a:r>
                        <a:rPr sz="1600" dirty="0">
                          <a:latin typeface="Times New Roman" panose="02020603050405020304"/>
                          <a:cs typeface="Times New Roman" panose="02020603050405020304"/>
                        </a:rPr>
                        <a:t>1</a:t>
                      </a:r>
                      <a:endParaRPr sz="1600">
                        <a:latin typeface="Times New Roman" panose="02020603050405020304"/>
                        <a:cs typeface="Times New Roman" panose="02020603050405020304"/>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cPr marL="0" marR="0" marT="0" marB="0"/>
                </a:tc>
              </a:tr>
              <a:tr h="1100455">
                <a:tc vMerge="1">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600">
                        <a:latin typeface="Times New Roman" panose="02020603050405020304"/>
                        <a:cs typeface="Times New Roman" panose="02020603050405020304"/>
                      </a:endParaRPr>
                    </a:p>
                    <a:p>
                      <a:pPr>
                        <a:lnSpc>
                          <a:spcPct val="100000"/>
                        </a:lnSpc>
                        <a:spcBef>
                          <a:spcPts val="50"/>
                        </a:spcBef>
                      </a:pPr>
                      <a:endParaRPr sz="1250">
                        <a:latin typeface="Times New Roman" panose="02020603050405020304"/>
                        <a:cs typeface="Times New Roman" panose="02020603050405020304"/>
                      </a:endParaRPr>
                    </a:p>
                    <a:p>
                      <a:pPr algn="ctr">
                        <a:lnSpc>
                          <a:spcPct val="100000"/>
                        </a:lnSpc>
                        <a:spcBef>
                          <a:spcPts val="5"/>
                        </a:spcBef>
                      </a:pPr>
                      <a:r>
                        <a:rPr sz="1600" spc="-5" dirty="0">
                          <a:latin typeface="宋体" panose="02010600030101010101" pitchFamily="2" charset="-122"/>
                          <a:cs typeface="宋体" panose="02010600030101010101" pitchFamily="2" charset="-122"/>
                        </a:rPr>
                        <a:t>类别</a:t>
                      </a:r>
                      <a:endParaRPr sz="1600">
                        <a:latin typeface="宋体" panose="02010600030101010101" pitchFamily="2" charset="-122"/>
                        <a:cs typeface="宋体" panose="02010600030101010101" pitchFamily="2" charset="-122"/>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2">
                  <a:txBody>
                    <a:bodyPr/>
                    <a:lstStyle/>
                    <a:p>
                      <a:pPr>
                        <a:lnSpc>
                          <a:spcPct val="100000"/>
                        </a:lnSpc>
                        <a:spcBef>
                          <a:spcPts val="25"/>
                        </a:spcBef>
                      </a:pPr>
                      <a:endParaRPr sz="2050">
                        <a:latin typeface="Times New Roman" panose="02020603050405020304"/>
                        <a:cs typeface="Times New Roman" panose="02020603050405020304"/>
                      </a:endParaRPr>
                    </a:p>
                    <a:p>
                      <a:pPr marL="575945" marR="111760" indent="-457200">
                        <a:lnSpc>
                          <a:spcPts val="2060"/>
                        </a:lnSpc>
                      </a:pPr>
                      <a:r>
                        <a:rPr sz="1800" dirty="0">
                          <a:latin typeface="宋体" panose="02010600030101010101" pitchFamily="2" charset="-122"/>
                          <a:cs typeface="宋体" panose="02010600030101010101" pitchFamily="2" charset="-122"/>
                        </a:rPr>
                        <a:t>没有相关规定要求 执行校正</a:t>
                      </a:r>
                      <a:endParaRPr sz="1800">
                        <a:latin typeface="宋体" panose="02010600030101010101" pitchFamily="2" charset="-122"/>
                        <a:cs typeface="宋体" panose="02010600030101010101" pitchFamily="2" charset="-122"/>
                      </a:endParaRPr>
                    </a:p>
                  </a:txBody>
                  <a:tcPr marL="0" marR="0" marT="31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cPr marL="0" marR="0" marT="0" marB="0"/>
                </a:tc>
                <a:tc gridSpan="2">
                  <a:txBody>
                    <a:bodyPr/>
                    <a:lstStyle/>
                    <a:p>
                      <a:pPr marL="186055" marR="176530" algn="ctr">
                        <a:lnSpc>
                          <a:spcPct val="99000"/>
                        </a:lnSpc>
                        <a:spcBef>
                          <a:spcPts val="100"/>
                        </a:spcBef>
                      </a:pPr>
                      <a:r>
                        <a:rPr sz="1800" dirty="0">
                          <a:latin typeface="宋体" panose="02010600030101010101" pitchFamily="2" charset="-122"/>
                          <a:cs typeface="宋体" panose="02010600030101010101" pitchFamily="2" charset="-122"/>
                        </a:rPr>
                        <a:t>没有规定执行，但 数据被认可或有规 定执行但数据不符 合要求</a:t>
                      </a:r>
                      <a:endParaRPr sz="1800">
                        <a:latin typeface="宋体" panose="02010600030101010101" pitchFamily="2" charset="-122"/>
                        <a:cs typeface="宋体" panose="02010600030101010101" pitchFamily="2" charset="-122"/>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cPr marL="0" marR="0" marT="0" marB="0"/>
                </a:tc>
                <a:tc gridSpan="2">
                  <a:txBody>
                    <a:bodyPr/>
                    <a:lstStyle/>
                    <a:p>
                      <a:pPr>
                        <a:lnSpc>
                          <a:spcPct val="100000"/>
                        </a:lnSpc>
                        <a:spcBef>
                          <a:spcPts val="20"/>
                        </a:spcBef>
                      </a:pPr>
                      <a:endParaRPr sz="2250">
                        <a:latin typeface="Times New Roman" panose="02020603050405020304"/>
                        <a:cs typeface="Times New Roman" panose="02020603050405020304"/>
                      </a:endParaRPr>
                    </a:p>
                    <a:p>
                      <a:pPr marL="918845" marR="98425" indent="-811530">
                        <a:lnSpc>
                          <a:spcPts val="1820"/>
                        </a:lnSpc>
                        <a:spcBef>
                          <a:spcPts val="5"/>
                        </a:spcBef>
                      </a:pPr>
                      <a:r>
                        <a:rPr sz="1600" dirty="0">
                          <a:latin typeface="宋体" panose="02010600030101010101" pitchFamily="2" charset="-122"/>
                          <a:cs typeface="宋体" panose="02010600030101010101" pitchFamily="2" charset="-122"/>
                        </a:rPr>
                        <a:t>没有相关规定要求执行 </a:t>
                      </a:r>
                      <a:r>
                        <a:rPr sz="1600" spc="-5" dirty="0">
                          <a:latin typeface="宋体" panose="02010600030101010101" pitchFamily="2" charset="-122"/>
                          <a:cs typeface="宋体" panose="02010600030101010101" pitchFamily="2" charset="-122"/>
                        </a:rPr>
                        <a:t>校正</a:t>
                      </a:r>
                      <a:endParaRPr sz="1600">
                        <a:latin typeface="宋体" panose="02010600030101010101" pitchFamily="2" charset="-122"/>
                        <a:cs typeface="宋体" panose="02010600030101010101" pitchFamily="2" charset="-122"/>
                      </a:endParaRPr>
                    </a:p>
                  </a:txBody>
                  <a:tcPr marL="0" marR="0" marT="25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cPr marL="0" marR="0" marT="0" marB="0"/>
                </a:tc>
              </a:tr>
            </a:tbl>
          </a:graphicData>
        </a:graphic>
      </p:graphicFrame>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452238" y="838326"/>
            <a:ext cx="3287522" cy="505460"/>
          </a:xfrm>
          <a:prstGeom prst="rect">
            <a:avLst/>
          </a:prstGeom>
        </p:spPr>
        <p:txBody>
          <a:bodyPr vert="horz" wrap="square" lIns="0" tIns="13335" rIns="0" bIns="0" rtlCol="0">
            <a:spAutoFit/>
          </a:bodyPr>
          <a:lstStyle/>
          <a:p>
            <a:pPr marL="12700">
              <a:lnSpc>
                <a:spcPct val="100000"/>
              </a:lnSpc>
              <a:spcBef>
                <a:spcPts val="105"/>
              </a:spcBef>
            </a:pPr>
            <a:r>
              <a:rPr spc="-5" dirty="0"/>
              <a:t>数据</a:t>
            </a:r>
            <a:r>
              <a:rPr spc="-10" dirty="0"/>
              <a:t>质</a:t>
            </a:r>
            <a:r>
              <a:rPr spc="-5" dirty="0"/>
              <a:t>量定</a:t>
            </a:r>
            <a:r>
              <a:rPr spc="-10" dirty="0"/>
              <a:t>性</a:t>
            </a:r>
            <a:r>
              <a:rPr spc="-5" dirty="0"/>
              <a:t>分</a:t>
            </a:r>
            <a:r>
              <a:rPr spc="-10" dirty="0"/>
              <a:t>析</a:t>
            </a:r>
            <a:endParaRPr spc="-10" dirty="0"/>
          </a:p>
        </p:txBody>
      </p:sp>
      <p:sp>
        <p:nvSpPr>
          <p:cNvPr id="3" name="object 3"/>
          <p:cNvSpPr/>
          <p:nvPr/>
        </p:nvSpPr>
        <p:spPr>
          <a:xfrm>
            <a:off x="2072640" y="17129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2403144" y="1621663"/>
            <a:ext cx="1305560" cy="320675"/>
          </a:xfrm>
          <a:prstGeom prst="rect">
            <a:avLst/>
          </a:prstGeom>
        </p:spPr>
        <p:txBody>
          <a:bodyPr vert="horz" wrap="square" lIns="0" tIns="13335" rIns="0" bIns="0" rtlCol="0">
            <a:spAutoFit/>
          </a:bodyPr>
          <a:lstStyle/>
          <a:p>
            <a:pPr marL="12700">
              <a:lnSpc>
                <a:spcPct val="100000"/>
              </a:lnSpc>
              <a:spcBef>
                <a:spcPts val="105"/>
              </a:spcBef>
            </a:pPr>
            <a:r>
              <a:rPr sz="2000" b="1" spc="5" dirty="0">
                <a:latin typeface="幼圆" panose="02010509060101010101" charset="-122"/>
                <a:cs typeface="幼圆" panose="02010509060101010101" charset="-122"/>
              </a:rPr>
              <a:t>数据总评分</a:t>
            </a:r>
            <a:endParaRPr sz="2000">
              <a:latin typeface="幼圆" panose="02010509060101010101" charset="-122"/>
              <a:cs typeface="幼圆" panose="02010509060101010101" charset="-122"/>
            </a:endParaRPr>
          </a:p>
        </p:txBody>
      </p:sp>
      <p:sp>
        <p:nvSpPr>
          <p:cNvPr id="5" name="object 5"/>
          <p:cNvSpPr/>
          <p:nvPr/>
        </p:nvSpPr>
        <p:spPr>
          <a:xfrm>
            <a:off x="3936492" y="2133600"/>
            <a:ext cx="3800855" cy="1071372"/>
          </a:xfrm>
          <a:prstGeom prst="rect">
            <a:avLst/>
          </a:prstGeom>
          <a:blipFill>
            <a:blip r:embed="rId3" cstate="print"/>
            <a:stretch>
              <a:fillRect/>
            </a:stretch>
          </a:blipFill>
        </p:spPr>
        <p:txBody>
          <a:bodyPr wrap="square" lIns="0" tIns="0" rIns="0" bIns="0" rtlCol="0"/>
          <a:lstStyle/>
          <a:p/>
        </p:txBody>
      </p:sp>
      <p:sp>
        <p:nvSpPr>
          <p:cNvPr id="6" name="object 6"/>
          <p:cNvSpPr txBox="1"/>
          <p:nvPr/>
        </p:nvSpPr>
        <p:spPr>
          <a:xfrm>
            <a:off x="2307539" y="3309713"/>
            <a:ext cx="4295775" cy="2847975"/>
          </a:xfrm>
          <a:prstGeom prst="rect">
            <a:avLst/>
          </a:prstGeom>
        </p:spPr>
        <p:txBody>
          <a:bodyPr vert="horz" wrap="square" lIns="0" tIns="141605" rIns="0" bIns="0" rtlCol="0">
            <a:spAutoFit/>
          </a:bodyPr>
          <a:lstStyle/>
          <a:p>
            <a:pPr marL="63500">
              <a:lnSpc>
                <a:spcPct val="100000"/>
              </a:lnSpc>
              <a:spcBef>
                <a:spcPts val="1115"/>
              </a:spcBef>
            </a:pPr>
            <a:r>
              <a:rPr sz="1800" dirty="0">
                <a:latin typeface="宋体" panose="02010600030101010101" pitchFamily="2" charset="-122"/>
                <a:cs typeface="宋体" panose="02010600030101010101" pitchFamily="2" charset="-122"/>
              </a:rPr>
              <a:t>其中：</a:t>
            </a:r>
            <a:endParaRPr sz="1800">
              <a:latin typeface="宋体" panose="02010600030101010101" pitchFamily="2" charset="-122"/>
              <a:cs typeface="宋体" panose="02010600030101010101" pitchFamily="2" charset="-122"/>
            </a:endParaRPr>
          </a:p>
          <a:p>
            <a:pPr marL="63500">
              <a:lnSpc>
                <a:spcPct val="100000"/>
              </a:lnSpc>
              <a:spcBef>
                <a:spcPts val="1010"/>
              </a:spcBef>
            </a:pPr>
            <a:r>
              <a:rPr sz="1800" dirty="0">
                <a:latin typeface="Calibri" panose="020F0502020204030204"/>
                <a:cs typeface="Calibri" panose="020F0502020204030204"/>
              </a:rPr>
              <a:t>A</a:t>
            </a:r>
            <a:r>
              <a:rPr sz="1800" dirty="0">
                <a:latin typeface="宋体" panose="02010600030101010101" pitchFamily="2" charset="-122"/>
                <a:cs typeface="宋体" panose="02010600030101010101" pitchFamily="2" charset="-122"/>
              </a:rPr>
              <a:t>：</a:t>
            </a:r>
            <a:r>
              <a:rPr sz="1800" spc="-500" dirty="0">
                <a:latin typeface="宋体" panose="02010600030101010101" pitchFamily="2" charset="-122"/>
                <a:cs typeface="宋体" panose="02010600030101010101" pitchFamily="2" charset="-122"/>
              </a:rPr>
              <a:t> </a:t>
            </a:r>
            <a:r>
              <a:rPr sz="1800" dirty="0">
                <a:latin typeface="宋体" panose="02010600030101010101" pitchFamily="2" charset="-122"/>
                <a:cs typeface="宋体" panose="02010600030101010101" pitchFamily="2" charset="-122"/>
              </a:rPr>
              <a:t>排放量的总评分</a:t>
            </a:r>
            <a:endParaRPr sz="1800">
              <a:latin typeface="宋体" panose="02010600030101010101" pitchFamily="2" charset="-122"/>
              <a:cs typeface="宋体" panose="02010600030101010101" pitchFamily="2" charset="-122"/>
            </a:endParaRPr>
          </a:p>
          <a:p>
            <a:pPr marL="63500">
              <a:lnSpc>
                <a:spcPct val="100000"/>
              </a:lnSpc>
              <a:spcBef>
                <a:spcPts val="995"/>
              </a:spcBef>
            </a:pPr>
            <a:r>
              <a:rPr sz="1800" spc="-5" dirty="0">
                <a:latin typeface="Calibri" panose="020F0502020204030204"/>
                <a:cs typeface="Calibri" panose="020F0502020204030204"/>
              </a:rPr>
              <a:t>i</a:t>
            </a:r>
            <a:r>
              <a:rPr sz="1800" spc="-5" dirty="0">
                <a:latin typeface="宋体" panose="02010600030101010101" pitchFamily="2" charset="-122"/>
                <a:cs typeface="宋体" panose="02010600030101010101" pitchFamily="2" charset="-122"/>
              </a:rPr>
              <a:t>：</a:t>
            </a:r>
            <a:r>
              <a:rPr sz="1800" spc="325" dirty="0">
                <a:latin typeface="宋体" panose="02010600030101010101" pitchFamily="2" charset="-122"/>
                <a:cs typeface="宋体" panose="02010600030101010101" pitchFamily="2" charset="-122"/>
              </a:rPr>
              <a:t> </a:t>
            </a:r>
            <a:r>
              <a:rPr sz="1800" dirty="0">
                <a:latin typeface="宋体" panose="02010600030101010101" pitchFamily="2" charset="-122"/>
                <a:cs typeface="宋体" panose="02010600030101010101" pitchFamily="2" charset="-122"/>
              </a:rPr>
              <a:t>排放源编号</a:t>
            </a:r>
            <a:endParaRPr sz="1800">
              <a:latin typeface="宋体" panose="02010600030101010101" pitchFamily="2" charset="-122"/>
              <a:cs typeface="宋体" panose="02010600030101010101" pitchFamily="2" charset="-122"/>
            </a:endParaRPr>
          </a:p>
          <a:p>
            <a:pPr marL="63500">
              <a:lnSpc>
                <a:spcPct val="100000"/>
              </a:lnSpc>
              <a:spcBef>
                <a:spcPts val="995"/>
              </a:spcBef>
            </a:pPr>
            <a:r>
              <a:rPr sz="1800" spc="-5" dirty="0">
                <a:latin typeface="Calibri" panose="020F0502020204030204"/>
                <a:cs typeface="Calibri" panose="020F0502020204030204"/>
              </a:rPr>
              <a:t>M</a:t>
            </a:r>
            <a:r>
              <a:rPr sz="1800" spc="-7" baseline="-21000" dirty="0">
                <a:latin typeface="Calibri" panose="020F0502020204030204"/>
                <a:cs typeface="Calibri" panose="020F0502020204030204"/>
              </a:rPr>
              <a:t>i</a:t>
            </a:r>
            <a:r>
              <a:rPr sz="1800" spc="-5" dirty="0">
                <a:latin typeface="宋体" panose="02010600030101010101" pitchFamily="2" charset="-122"/>
                <a:cs typeface="宋体" panose="02010600030101010101" pitchFamily="2" charset="-122"/>
              </a:rPr>
              <a:t>：排放源</a:t>
            </a:r>
            <a:r>
              <a:rPr sz="1800" spc="-10" dirty="0">
                <a:latin typeface="Calibri" panose="020F0502020204030204"/>
                <a:cs typeface="Calibri" panose="020F0502020204030204"/>
              </a:rPr>
              <a:t>i</a:t>
            </a:r>
            <a:r>
              <a:rPr sz="1800" spc="-5" dirty="0">
                <a:latin typeface="宋体" panose="02010600030101010101" pitchFamily="2" charset="-122"/>
                <a:cs typeface="宋体" panose="02010600030101010101" pitchFamily="2" charset="-122"/>
              </a:rPr>
              <a:t>的排放量，</a:t>
            </a:r>
            <a:r>
              <a:rPr sz="1800" spc="-5" dirty="0">
                <a:latin typeface="Calibri" panose="020F0502020204030204"/>
                <a:cs typeface="Calibri" panose="020F0502020204030204"/>
              </a:rPr>
              <a:t>t</a:t>
            </a:r>
            <a:r>
              <a:rPr sz="1800" spc="-10" dirty="0">
                <a:latin typeface="Calibri" panose="020F0502020204030204"/>
                <a:cs typeface="Calibri" panose="020F0502020204030204"/>
              </a:rPr>
              <a:t> </a:t>
            </a:r>
            <a:r>
              <a:rPr sz="1800" spc="-5" dirty="0">
                <a:latin typeface="Calibri" panose="020F0502020204030204"/>
                <a:cs typeface="Calibri" panose="020F0502020204030204"/>
              </a:rPr>
              <a:t>CO</a:t>
            </a:r>
            <a:r>
              <a:rPr sz="1800" spc="-7" baseline="-21000" dirty="0">
                <a:latin typeface="Calibri" panose="020F0502020204030204"/>
                <a:cs typeface="Calibri" panose="020F0502020204030204"/>
              </a:rPr>
              <a:t>2</a:t>
            </a:r>
            <a:r>
              <a:rPr sz="1800" spc="-5" dirty="0">
                <a:latin typeface="Calibri" panose="020F0502020204030204"/>
                <a:cs typeface="Calibri" panose="020F0502020204030204"/>
              </a:rPr>
              <a:t>e</a:t>
            </a:r>
            <a:r>
              <a:rPr sz="1800" spc="-5" dirty="0">
                <a:latin typeface="宋体" panose="02010600030101010101" pitchFamily="2" charset="-122"/>
                <a:cs typeface="宋体" panose="02010600030101010101" pitchFamily="2" charset="-122"/>
              </a:rPr>
              <a:t>，</a:t>
            </a:r>
            <a:r>
              <a:rPr sz="1800" dirty="0">
                <a:latin typeface="宋体" panose="02010600030101010101" pitchFamily="2" charset="-122"/>
                <a:cs typeface="宋体" panose="02010600030101010101" pitchFamily="2" charset="-122"/>
              </a:rPr>
              <a:t>或</a:t>
            </a:r>
            <a:r>
              <a:rPr sz="1800" spc="-505" dirty="0">
                <a:latin typeface="宋体" panose="02010600030101010101" pitchFamily="2" charset="-122"/>
                <a:cs typeface="宋体" panose="02010600030101010101" pitchFamily="2" charset="-122"/>
              </a:rPr>
              <a:t> </a:t>
            </a:r>
            <a:r>
              <a:rPr sz="1800" dirty="0">
                <a:latin typeface="Calibri" panose="020F0502020204030204"/>
                <a:cs typeface="Calibri" panose="020F0502020204030204"/>
              </a:rPr>
              <a:t>kg</a:t>
            </a:r>
            <a:r>
              <a:rPr sz="1800" spc="-15" dirty="0">
                <a:latin typeface="Calibri" panose="020F0502020204030204"/>
                <a:cs typeface="Calibri" panose="020F0502020204030204"/>
              </a:rPr>
              <a:t> </a:t>
            </a:r>
            <a:r>
              <a:rPr sz="1800" spc="-5" dirty="0">
                <a:latin typeface="Calibri" panose="020F0502020204030204"/>
                <a:cs typeface="Calibri" panose="020F0502020204030204"/>
              </a:rPr>
              <a:t>CO</a:t>
            </a:r>
            <a:r>
              <a:rPr sz="1800" spc="-7" baseline="-21000" dirty="0">
                <a:latin typeface="Calibri" panose="020F0502020204030204"/>
                <a:cs typeface="Calibri" panose="020F0502020204030204"/>
              </a:rPr>
              <a:t>2</a:t>
            </a:r>
            <a:r>
              <a:rPr sz="1800" spc="-5" dirty="0">
                <a:latin typeface="Calibri" panose="020F0502020204030204"/>
                <a:cs typeface="Calibri" panose="020F0502020204030204"/>
              </a:rPr>
              <a:t>e</a:t>
            </a:r>
            <a:endParaRPr sz="1800">
              <a:latin typeface="Calibri" panose="020F0502020204030204"/>
              <a:cs typeface="Calibri" panose="020F0502020204030204"/>
            </a:endParaRPr>
          </a:p>
          <a:p>
            <a:pPr marL="63500" marR="1405890" algn="just">
              <a:lnSpc>
                <a:spcPct val="146000"/>
              </a:lnSpc>
              <a:spcBef>
                <a:spcPts val="15"/>
              </a:spcBef>
            </a:pPr>
            <a:r>
              <a:rPr sz="1800" dirty="0">
                <a:latin typeface="Calibri" panose="020F0502020204030204"/>
                <a:cs typeface="Calibri" panose="020F0502020204030204"/>
              </a:rPr>
              <a:t>a</a:t>
            </a:r>
            <a:r>
              <a:rPr sz="1800" baseline="-21000" dirty="0">
                <a:latin typeface="Calibri" panose="020F0502020204030204"/>
                <a:cs typeface="Calibri" panose="020F0502020204030204"/>
              </a:rPr>
              <a:t>i</a:t>
            </a:r>
            <a:r>
              <a:rPr sz="1800" dirty="0">
                <a:latin typeface="Calibri" panose="020F0502020204030204"/>
                <a:cs typeface="Calibri" panose="020F0502020204030204"/>
              </a:rPr>
              <a:t>:</a:t>
            </a:r>
            <a:r>
              <a:rPr sz="1800" spc="335" dirty="0">
                <a:latin typeface="Calibri" panose="020F0502020204030204"/>
                <a:cs typeface="Calibri" panose="020F0502020204030204"/>
              </a:rPr>
              <a:t> </a:t>
            </a:r>
            <a:r>
              <a:rPr sz="1800" dirty="0">
                <a:latin typeface="宋体" panose="02010600030101010101" pitchFamily="2" charset="-122"/>
                <a:cs typeface="宋体" panose="02010600030101010101" pitchFamily="2" charset="-122"/>
              </a:rPr>
              <a:t>排放源</a:t>
            </a:r>
            <a:r>
              <a:rPr sz="1800" spc="-10" dirty="0">
                <a:latin typeface="Calibri" panose="020F0502020204030204"/>
                <a:cs typeface="Calibri" panose="020F0502020204030204"/>
              </a:rPr>
              <a:t>i</a:t>
            </a:r>
            <a:r>
              <a:rPr sz="1800" dirty="0">
                <a:latin typeface="宋体" panose="02010600030101010101" pitchFamily="2" charset="-122"/>
                <a:cs typeface="宋体" panose="02010600030101010101" pitchFamily="2" charset="-122"/>
              </a:rPr>
              <a:t>的活动数据得分 </a:t>
            </a:r>
            <a:r>
              <a:rPr sz="1800" dirty="0">
                <a:latin typeface="Calibri" panose="020F0502020204030204"/>
                <a:cs typeface="Calibri" panose="020F0502020204030204"/>
              </a:rPr>
              <a:t>b</a:t>
            </a:r>
            <a:r>
              <a:rPr sz="1800" baseline="-21000" dirty="0">
                <a:latin typeface="Calibri" panose="020F0502020204030204"/>
                <a:cs typeface="Calibri" panose="020F0502020204030204"/>
              </a:rPr>
              <a:t>i</a:t>
            </a:r>
            <a:r>
              <a:rPr sz="1800" dirty="0">
                <a:latin typeface="Calibri" panose="020F0502020204030204"/>
                <a:cs typeface="Calibri" panose="020F0502020204030204"/>
              </a:rPr>
              <a:t>:</a:t>
            </a:r>
            <a:r>
              <a:rPr sz="1800" spc="340" dirty="0">
                <a:latin typeface="Calibri" panose="020F0502020204030204"/>
                <a:cs typeface="Calibri" panose="020F0502020204030204"/>
              </a:rPr>
              <a:t> </a:t>
            </a:r>
            <a:r>
              <a:rPr sz="1800" dirty="0">
                <a:latin typeface="宋体" panose="02010600030101010101" pitchFamily="2" charset="-122"/>
                <a:cs typeface="宋体" panose="02010600030101010101" pitchFamily="2" charset="-122"/>
              </a:rPr>
              <a:t>排放源</a:t>
            </a:r>
            <a:r>
              <a:rPr sz="1800" spc="-10" dirty="0">
                <a:latin typeface="Calibri" panose="020F0502020204030204"/>
                <a:cs typeface="Calibri" panose="020F0502020204030204"/>
              </a:rPr>
              <a:t>i</a:t>
            </a:r>
            <a:r>
              <a:rPr sz="1800" dirty="0">
                <a:latin typeface="宋体" panose="02010600030101010101" pitchFamily="2" charset="-122"/>
                <a:cs typeface="宋体" panose="02010600030101010101" pitchFamily="2" charset="-122"/>
              </a:rPr>
              <a:t>的排放因子得分 </a:t>
            </a:r>
            <a:r>
              <a:rPr sz="1800" spc="-5" dirty="0">
                <a:latin typeface="Calibri" panose="020F0502020204030204"/>
                <a:cs typeface="Calibri" panose="020F0502020204030204"/>
              </a:rPr>
              <a:t>c</a:t>
            </a:r>
            <a:r>
              <a:rPr sz="1800" spc="-7" baseline="-21000" dirty="0">
                <a:latin typeface="Calibri" panose="020F0502020204030204"/>
                <a:cs typeface="Calibri" panose="020F0502020204030204"/>
              </a:rPr>
              <a:t>i</a:t>
            </a:r>
            <a:r>
              <a:rPr sz="1800" spc="-5" dirty="0">
                <a:latin typeface="Calibri" panose="020F0502020204030204"/>
                <a:cs typeface="Calibri" panose="020F0502020204030204"/>
              </a:rPr>
              <a:t>:</a:t>
            </a:r>
            <a:r>
              <a:rPr sz="1800" spc="375" dirty="0">
                <a:latin typeface="Calibri" panose="020F0502020204030204"/>
                <a:cs typeface="Calibri" panose="020F0502020204030204"/>
              </a:rPr>
              <a:t> </a:t>
            </a:r>
            <a:r>
              <a:rPr sz="1800" dirty="0">
                <a:latin typeface="宋体" panose="02010600030101010101" pitchFamily="2" charset="-122"/>
                <a:cs typeface="宋体" panose="02010600030101010101" pitchFamily="2" charset="-122"/>
              </a:rPr>
              <a:t>排放源</a:t>
            </a:r>
            <a:r>
              <a:rPr sz="1800" spc="-10" dirty="0">
                <a:latin typeface="Calibri" panose="020F0502020204030204"/>
                <a:cs typeface="Calibri" panose="020F0502020204030204"/>
              </a:rPr>
              <a:t>i</a:t>
            </a:r>
            <a:r>
              <a:rPr sz="1800" dirty="0">
                <a:latin typeface="宋体" panose="02010600030101010101" pitchFamily="2" charset="-122"/>
                <a:cs typeface="宋体" panose="02010600030101010101" pitchFamily="2" charset="-122"/>
              </a:rPr>
              <a:t>的量测仪器得分</a:t>
            </a:r>
            <a:endParaRPr sz="1800">
              <a:latin typeface="宋体" panose="02010600030101010101" pitchFamily="2" charset="-122"/>
              <a:cs typeface="宋体" panose="02010600030101010101" pitchFamily="2" charset="-122"/>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452238" y="914526"/>
            <a:ext cx="3287522" cy="505460"/>
          </a:xfrm>
          <a:prstGeom prst="rect">
            <a:avLst/>
          </a:prstGeom>
        </p:spPr>
        <p:txBody>
          <a:bodyPr vert="horz" wrap="square" lIns="0" tIns="13335" rIns="0" bIns="0" rtlCol="0">
            <a:spAutoFit/>
          </a:bodyPr>
          <a:lstStyle/>
          <a:p>
            <a:pPr marL="12700">
              <a:lnSpc>
                <a:spcPct val="100000"/>
              </a:lnSpc>
              <a:spcBef>
                <a:spcPts val="105"/>
              </a:spcBef>
            </a:pPr>
            <a:r>
              <a:rPr spc="-5" dirty="0"/>
              <a:t>数据</a:t>
            </a:r>
            <a:r>
              <a:rPr spc="-10" dirty="0"/>
              <a:t>质</a:t>
            </a:r>
            <a:r>
              <a:rPr spc="-5" dirty="0"/>
              <a:t>量定</a:t>
            </a:r>
            <a:r>
              <a:rPr spc="-10" dirty="0"/>
              <a:t>性</a:t>
            </a:r>
            <a:r>
              <a:rPr spc="-5" dirty="0"/>
              <a:t>分</a:t>
            </a:r>
            <a:r>
              <a:rPr spc="-10" dirty="0"/>
              <a:t>析</a:t>
            </a:r>
            <a:endParaRPr spc="-10" dirty="0"/>
          </a:p>
        </p:txBody>
      </p:sp>
      <p:sp>
        <p:nvSpPr>
          <p:cNvPr id="3" name="object 3"/>
          <p:cNvSpPr/>
          <p:nvPr/>
        </p:nvSpPr>
        <p:spPr>
          <a:xfrm>
            <a:off x="2072640" y="17129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txBox="1"/>
          <p:nvPr/>
        </p:nvSpPr>
        <p:spPr>
          <a:xfrm>
            <a:off x="2403144" y="1621663"/>
            <a:ext cx="2324100" cy="320675"/>
          </a:xfrm>
          <a:prstGeom prst="rect">
            <a:avLst/>
          </a:prstGeom>
        </p:spPr>
        <p:txBody>
          <a:bodyPr vert="horz" wrap="square" lIns="0" tIns="13335" rIns="0" bIns="0" rtlCol="0">
            <a:spAutoFit/>
          </a:bodyPr>
          <a:lstStyle/>
          <a:p>
            <a:pPr marL="12700">
              <a:lnSpc>
                <a:spcPct val="100000"/>
              </a:lnSpc>
              <a:spcBef>
                <a:spcPts val="105"/>
              </a:spcBef>
            </a:pPr>
            <a:r>
              <a:rPr sz="2000" b="1" spc="5" dirty="0">
                <a:latin typeface="幼圆" panose="02010509060101010101" charset="-122"/>
                <a:cs typeface="幼圆" panose="02010509060101010101" charset="-122"/>
              </a:rPr>
              <a:t>不确定性</a:t>
            </a:r>
            <a:r>
              <a:rPr sz="2000" b="1" spc="-5" dirty="0">
                <a:latin typeface="幼圆" panose="02010509060101010101" charset="-122"/>
                <a:cs typeface="幼圆" panose="02010509060101010101" charset="-122"/>
              </a:rPr>
              <a:t>评估</a:t>
            </a:r>
            <a:r>
              <a:rPr sz="2000" b="1" spc="5" dirty="0">
                <a:latin typeface="幼圆" panose="02010509060101010101" charset="-122"/>
                <a:cs typeface="幼圆" panose="02010509060101010101" charset="-122"/>
              </a:rPr>
              <a:t>等级</a:t>
            </a:r>
            <a:r>
              <a:rPr sz="2000" b="1" spc="-5" dirty="0">
                <a:latin typeface="幼圆" panose="02010509060101010101" charset="-122"/>
                <a:cs typeface="幼圆" panose="02010509060101010101" charset="-122"/>
              </a:rPr>
              <a:t>表</a:t>
            </a:r>
            <a:endParaRPr sz="2000">
              <a:latin typeface="幼圆" panose="02010509060101010101" charset="-122"/>
              <a:cs typeface="幼圆" panose="02010509060101010101" charset="-122"/>
            </a:endParaRPr>
          </a:p>
        </p:txBody>
      </p:sp>
      <p:graphicFrame>
        <p:nvGraphicFramePr>
          <p:cNvPr id="5" name="object 5"/>
          <p:cNvGraphicFramePr>
            <a:graphicFrameLocks noGrp="1"/>
          </p:cNvGraphicFramePr>
          <p:nvPr/>
        </p:nvGraphicFramePr>
        <p:xfrm>
          <a:off x="3497326" y="2846577"/>
          <a:ext cx="5020310" cy="2616200"/>
        </p:xfrm>
        <a:graphic>
          <a:graphicData uri="http://schemas.openxmlformats.org/drawingml/2006/table">
            <a:tbl>
              <a:tblPr firstRow="1" bandRow="1">
                <a:tableStyleId>{2D5ABB26-0587-4C30-8999-92F81FD0307C}</a:tableStyleId>
              </a:tblPr>
              <a:tblGrid>
                <a:gridCol w="2537460"/>
                <a:gridCol w="2482850"/>
              </a:tblGrid>
              <a:tr h="412115">
                <a:tc>
                  <a:txBody>
                    <a:bodyPr/>
                    <a:lstStyle/>
                    <a:p>
                      <a:pPr marL="248285" algn="ctr">
                        <a:lnSpc>
                          <a:spcPts val="2360"/>
                        </a:lnSpc>
                      </a:pPr>
                      <a:r>
                        <a:rPr sz="2000" dirty="0">
                          <a:latin typeface="宋体" panose="02010600030101010101" pitchFamily="2" charset="-122"/>
                          <a:cs typeface="宋体" panose="02010600030101010101" pitchFamily="2" charset="-122"/>
                        </a:rPr>
                        <a:t>不确定性评估等级</a:t>
                      </a:r>
                      <a:endParaRPr sz="2000">
                        <a:latin typeface="宋体" panose="02010600030101010101" pitchFamily="2" charset="-122"/>
                        <a:cs typeface="宋体" panose="02010600030101010101" pitchFamily="2" charset="-122"/>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47650" algn="ctr">
                        <a:lnSpc>
                          <a:spcPts val="2360"/>
                        </a:lnSpc>
                      </a:pPr>
                      <a:r>
                        <a:rPr sz="2000" dirty="0">
                          <a:latin typeface="宋体" panose="02010600030101010101" pitchFamily="2" charset="-122"/>
                          <a:cs typeface="宋体" panose="02010600030101010101" pitchFamily="2" charset="-122"/>
                        </a:rPr>
                        <a:t>量化后加权平均</a:t>
                      </a:r>
                      <a:r>
                        <a:rPr sz="2000" dirty="0">
                          <a:latin typeface="Times New Roman" panose="02020603050405020304"/>
                          <a:cs typeface="Times New Roman" panose="02020603050405020304"/>
                        </a:rPr>
                        <a:t>A</a:t>
                      </a:r>
                      <a:endParaRPr sz="2000">
                        <a:latin typeface="Times New Roman" panose="02020603050405020304"/>
                        <a:cs typeface="Times New Roman" panose="02020603050405020304"/>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31800">
                <a:tc>
                  <a:txBody>
                    <a:bodyPr/>
                    <a:lstStyle/>
                    <a:p>
                      <a:pPr marL="248920" algn="ctr">
                        <a:lnSpc>
                          <a:spcPts val="2365"/>
                        </a:lnSpc>
                      </a:pPr>
                      <a:r>
                        <a:rPr sz="2000" dirty="0">
                          <a:latin typeface="宋体" panose="02010600030101010101" pitchFamily="2" charset="-122"/>
                          <a:cs typeface="宋体" panose="02010600030101010101" pitchFamily="2" charset="-122"/>
                        </a:rPr>
                        <a:t>一级</a:t>
                      </a:r>
                      <a:endParaRPr sz="2000">
                        <a:latin typeface="宋体" panose="02010600030101010101" pitchFamily="2" charset="-122"/>
                        <a:cs typeface="宋体" panose="02010600030101010101" pitchFamily="2" charset="-122"/>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47015" algn="ctr">
                        <a:lnSpc>
                          <a:spcPts val="2365"/>
                        </a:lnSpc>
                      </a:pPr>
                      <a:r>
                        <a:rPr sz="2000" dirty="0">
                          <a:latin typeface="宋体" panose="02010600030101010101" pitchFamily="2" charset="-122"/>
                          <a:cs typeface="宋体" panose="02010600030101010101" pitchFamily="2" charset="-122"/>
                        </a:rPr>
                        <a:t>A</a:t>
                      </a:r>
                      <a:r>
                        <a:rPr sz="2000" dirty="0">
                          <a:latin typeface="Times New Roman" panose="02020603050405020304"/>
                          <a:cs typeface="Times New Roman" panose="02020603050405020304"/>
                        </a:rPr>
                        <a:t>≥5.0</a:t>
                      </a:r>
                      <a:endParaRPr sz="2000">
                        <a:latin typeface="Times New Roman" panose="02020603050405020304"/>
                        <a:cs typeface="Times New Roman" panose="02020603050405020304"/>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12750">
                <a:tc>
                  <a:txBody>
                    <a:bodyPr/>
                    <a:lstStyle/>
                    <a:p>
                      <a:pPr marL="248920" algn="ctr">
                        <a:lnSpc>
                          <a:spcPts val="2365"/>
                        </a:lnSpc>
                      </a:pPr>
                      <a:r>
                        <a:rPr sz="2000" dirty="0">
                          <a:latin typeface="宋体" panose="02010600030101010101" pitchFamily="2" charset="-122"/>
                          <a:cs typeface="宋体" panose="02010600030101010101" pitchFamily="2" charset="-122"/>
                        </a:rPr>
                        <a:t>二级</a:t>
                      </a:r>
                      <a:endParaRPr sz="2000">
                        <a:latin typeface="宋体" panose="02010600030101010101" pitchFamily="2" charset="-122"/>
                        <a:cs typeface="宋体" panose="02010600030101010101" pitchFamily="2" charset="-122"/>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49555" algn="ctr">
                        <a:lnSpc>
                          <a:spcPts val="2365"/>
                        </a:lnSpc>
                      </a:pPr>
                      <a:r>
                        <a:rPr sz="2000" dirty="0">
                          <a:latin typeface="宋体" panose="02010600030101010101" pitchFamily="2" charset="-122"/>
                          <a:cs typeface="宋体" panose="02010600030101010101" pitchFamily="2" charset="-122"/>
                        </a:rPr>
                        <a:t>5.0＞</a:t>
                      </a:r>
                      <a:r>
                        <a:rPr sz="2000" dirty="0">
                          <a:latin typeface="Times New Roman" panose="02020603050405020304"/>
                          <a:cs typeface="Times New Roman" panose="02020603050405020304"/>
                        </a:rPr>
                        <a:t>A≥4.0</a:t>
                      </a:r>
                      <a:endParaRPr sz="2000">
                        <a:latin typeface="Times New Roman" panose="02020603050405020304"/>
                        <a:cs typeface="Times New Roman" panose="02020603050405020304"/>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52755">
                <a:tc>
                  <a:txBody>
                    <a:bodyPr/>
                    <a:lstStyle/>
                    <a:p>
                      <a:pPr marL="248920" algn="ctr">
                        <a:lnSpc>
                          <a:spcPts val="2365"/>
                        </a:lnSpc>
                      </a:pPr>
                      <a:r>
                        <a:rPr sz="2000" dirty="0">
                          <a:latin typeface="宋体" panose="02010600030101010101" pitchFamily="2" charset="-122"/>
                          <a:cs typeface="宋体" panose="02010600030101010101" pitchFamily="2" charset="-122"/>
                        </a:rPr>
                        <a:t>三级</a:t>
                      </a:r>
                      <a:endParaRPr sz="2000">
                        <a:latin typeface="宋体" panose="02010600030101010101" pitchFamily="2" charset="-122"/>
                        <a:cs typeface="宋体" panose="02010600030101010101" pitchFamily="2" charset="-122"/>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49555" algn="ctr">
                        <a:lnSpc>
                          <a:spcPts val="2365"/>
                        </a:lnSpc>
                      </a:pPr>
                      <a:r>
                        <a:rPr sz="2000" dirty="0">
                          <a:latin typeface="宋体" panose="02010600030101010101" pitchFamily="2" charset="-122"/>
                          <a:cs typeface="宋体" panose="02010600030101010101" pitchFamily="2" charset="-122"/>
                        </a:rPr>
                        <a:t>4.0＞</a:t>
                      </a:r>
                      <a:r>
                        <a:rPr sz="2000" dirty="0">
                          <a:latin typeface="Times New Roman" panose="02020603050405020304"/>
                          <a:cs typeface="Times New Roman" panose="02020603050405020304"/>
                        </a:rPr>
                        <a:t>A≥3.0</a:t>
                      </a:r>
                      <a:endParaRPr sz="2000">
                        <a:latin typeface="Times New Roman" panose="02020603050405020304"/>
                        <a:cs typeface="Times New Roman" panose="02020603050405020304"/>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54025">
                <a:tc>
                  <a:txBody>
                    <a:bodyPr/>
                    <a:lstStyle/>
                    <a:p>
                      <a:pPr marL="248920" algn="ctr">
                        <a:lnSpc>
                          <a:spcPts val="2365"/>
                        </a:lnSpc>
                      </a:pPr>
                      <a:r>
                        <a:rPr sz="2000" dirty="0">
                          <a:latin typeface="宋体" panose="02010600030101010101" pitchFamily="2" charset="-122"/>
                          <a:cs typeface="宋体" panose="02010600030101010101" pitchFamily="2" charset="-122"/>
                        </a:rPr>
                        <a:t>四级</a:t>
                      </a:r>
                      <a:endParaRPr sz="2000">
                        <a:latin typeface="宋体" panose="02010600030101010101" pitchFamily="2" charset="-122"/>
                        <a:cs typeface="宋体" panose="02010600030101010101" pitchFamily="2" charset="-122"/>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49555" algn="ctr">
                        <a:lnSpc>
                          <a:spcPts val="2365"/>
                        </a:lnSpc>
                      </a:pPr>
                      <a:r>
                        <a:rPr sz="2000" dirty="0">
                          <a:latin typeface="宋体" panose="02010600030101010101" pitchFamily="2" charset="-122"/>
                          <a:cs typeface="宋体" panose="02010600030101010101" pitchFamily="2" charset="-122"/>
                        </a:rPr>
                        <a:t>3.0＞</a:t>
                      </a:r>
                      <a:r>
                        <a:rPr sz="2000" dirty="0">
                          <a:latin typeface="Times New Roman" panose="02020603050405020304"/>
                          <a:cs typeface="Times New Roman" panose="02020603050405020304"/>
                        </a:rPr>
                        <a:t>A≥2.0</a:t>
                      </a:r>
                      <a:endParaRPr sz="2000">
                        <a:latin typeface="Times New Roman" panose="02020603050405020304"/>
                        <a:cs typeface="Times New Roman" panose="02020603050405020304"/>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52755">
                <a:tc>
                  <a:txBody>
                    <a:bodyPr/>
                    <a:lstStyle/>
                    <a:p>
                      <a:pPr marL="248920" algn="ctr">
                        <a:lnSpc>
                          <a:spcPts val="2365"/>
                        </a:lnSpc>
                      </a:pPr>
                      <a:r>
                        <a:rPr sz="2000" dirty="0">
                          <a:latin typeface="宋体" panose="02010600030101010101" pitchFamily="2" charset="-122"/>
                          <a:cs typeface="宋体" panose="02010600030101010101" pitchFamily="2" charset="-122"/>
                        </a:rPr>
                        <a:t>五级</a:t>
                      </a:r>
                      <a:endParaRPr sz="2000">
                        <a:latin typeface="宋体" panose="02010600030101010101" pitchFamily="2" charset="-122"/>
                        <a:cs typeface="宋体" panose="02010600030101010101" pitchFamily="2" charset="-122"/>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48920" algn="ctr">
                        <a:lnSpc>
                          <a:spcPts val="2365"/>
                        </a:lnSpc>
                      </a:pPr>
                      <a:r>
                        <a:rPr sz="2000" dirty="0">
                          <a:latin typeface="宋体" panose="02010600030101010101" pitchFamily="2" charset="-122"/>
                          <a:cs typeface="宋体" panose="02010600030101010101" pitchFamily="2" charset="-122"/>
                        </a:rPr>
                        <a:t>A＜</a:t>
                      </a:r>
                      <a:r>
                        <a:rPr sz="2000" dirty="0">
                          <a:latin typeface="Times New Roman" panose="02020603050405020304"/>
                          <a:cs typeface="Times New Roman" panose="02020603050405020304"/>
                        </a:rPr>
                        <a:t>2.0</a:t>
                      </a:r>
                      <a:endParaRPr sz="2000">
                        <a:latin typeface="Times New Roman" panose="02020603050405020304"/>
                        <a:cs typeface="Times New Roman" panose="02020603050405020304"/>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424933" y="2590876"/>
            <a:ext cx="3344545" cy="505460"/>
          </a:xfrm>
          <a:prstGeom prst="rect">
            <a:avLst/>
          </a:prstGeom>
        </p:spPr>
        <p:txBody>
          <a:bodyPr vert="horz" wrap="square" lIns="0" tIns="13335" rIns="0" bIns="0" rtlCol="0">
            <a:spAutoFit/>
          </a:bodyPr>
          <a:lstStyle/>
          <a:p>
            <a:pPr marL="12700">
              <a:lnSpc>
                <a:spcPct val="100000"/>
              </a:lnSpc>
              <a:spcBef>
                <a:spcPts val="105"/>
              </a:spcBef>
            </a:pPr>
            <a:r>
              <a:rPr spc="5" dirty="0">
                <a:solidFill>
                  <a:schemeClr val="tx2"/>
                </a:solidFill>
              </a:rPr>
              <a:t>第九</a:t>
            </a:r>
            <a:r>
              <a:rPr spc="-10" dirty="0">
                <a:solidFill>
                  <a:schemeClr val="tx2"/>
                </a:solidFill>
              </a:rPr>
              <a:t>部分</a:t>
            </a:r>
            <a:r>
              <a:rPr spc="-969" dirty="0">
                <a:solidFill>
                  <a:schemeClr val="tx2"/>
                </a:solidFill>
              </a:rPr>
              <a:t> </a:t>
            </a:r>
            <a:r>
              <a:rPr spc="-5" dirty="0">
                <a:solidFill>
                  <a:schemeClr val="tx2"/>
                </a:solidFill>
                <a:latin typeface="Calibri" panose="020F0502020204030204"/>
                <a:cs typeface="Calibri" panose="020F0502020204030204"/>
              </a:rPr>
              <a:t>GHG</a:t>
            </a:r>
            <a:r>
              <a:rPr spc="10" dirty="0">
                <a:solidFill>
                  <a:schemeClr val="tx2"/>
                </a:solidFill>
              </a:rPr>
              <a:t>报告</a:t>
            </a:r>
            <a:endParaRPr spc="10" dirty="0">
              <a:solidFill>
                <a:schemeClr val="tx2"/>
              </a:solidFill>
            </a:endParaRPr>
          </a:p>
        </p:txBody>
      </p:sp>
      <p:sp>
        <p:nvSpPr>
          <p:cNvPr id="3" name="object 3"/>
          <p:cNvSpPr txBox="1"/>
          <p:nvPr/>
        </p:nvSpPr>
        <p:spPr>
          <a:xfrm>
            <a:off x="2974594" y="3832542"/>
            <a:ext cx="2593975" cy="1342390"/>
          </a:xfrm>
          <a:prstGeom prst="rect">
            <a:avLst/>
          </a:prstGeom>
        </p:spPr>
        <p:txBody>
          <a:bodyPr vert="horz" wrap="square" lIns="0" tIns="86360" rIns="0" bIns="0" rtlCol="0">
            <a:spAutoFit/>
          </a:bodyPr>
          <a:lstStyle/>
          <a:p>
            <a:pPr marL="402590" lvl="1" indent="-390525">
              <a:lnSpc>
                <a:spcPct val="100000"/>
              </a:lnSpc>
              <a:spcBef>
                <a:spcPts val="680"/>
              </a:spcBef>
              <a:buSzPct val="96000"/>
              <a:buFont typeface="Calibri" panose="020F0502020204030204"/>
              <a:buAutoNum type="arabicPeriod"/>
              <a:tabLst>
                <a:tab pos="403225" algn="l"/>
              </a:tabLst>
            </a:pPr>
            <a:r>
              <a:rPr sz="2400" b="1" spc="-5" dirty="0">
                <a:solidFill>
                  <a:srgbClr val="888888"/>
                </a:solidFill>
                <a:latin typeface="幼圆" panose="02010509060101010101" charset="-122"/>
                <a:cs typeface="幼圆" panose="02010509060101010101" charset="-122"/>
              </a:rPr>
              <a:t>概述</a:t>
            </a:r>
            <a:endParaRPr sz="2400">
              <a:latin typeface="幼圆" panose="02010509060101010101" charset="-122"/>
              <a:cs typeface="幼圆" panose="02010509060101010101" charset="-122"/>
            </a:endParaRPr>
          </a:p>
          <a:p>
            <a:pPr marL="469900" lvl="1" indent="-457835">
              <a:lnSpc>
                <a:spcPct val="100000"/>
              </a:lnSpc>
              <a:spcBef>
                <a:spcPts val="580"/>
              </a:spcBef>
              <a:buSzPct val="96000"/>
              <a:buAutoNum type="arabicPeriod"/>
              <a:tabLst>
                <a:tab pos="469900" algn="l"/>
              </a:tabLst>
            </a:pPr>
            <a:r>
              <a:rPr sz="2400" b="1" spc="-5" dirty="0">
                <a:solidFill>
                  <a:srgbClr val="888888"/>
                </a:solidFill>
                <a:latin typeface="Calibri" panose="020F0502020204030204"/>
                <a:cs typeface="Calibri" panose="020F0502020204030204"/>
              </a:rPr>
              <a:t>GH</a:t>
            </a:r>
            <a:r>
              <a:rPr sz="2400" b="1" spc="-10" dirty="0">
                <a:solidFill>
                  <a:srgbClr val="888888"/>
                </a:solidFill>
                <a:latin typeface="Calibri" panose="020F0502020204030204"/>
                <a:cs typeface="Calibri" panose="020F0502020204030204"/>
              </a:rPr>
              <a:t>G</a:t>
            </a:r>
            <a:r>
              <a:rPr sz="2400" b="1" dirty="0">
                <a:solidFill>
                  <a:srgbClr val="888888"/>
                </a:solidFill>
                <a:latin typeface="幼圆" panose="02010509060101010101" charset="-122"/>
                <a:cs typeface="幼圆" panose="02010509060101010101" charset="-122"/>
              </a:rPr>
              <a:t>报告的策划</a:t>
            </a:r>
            <a:endParaRPr sz="2400">
              <a:latin typeface="幼圆" panose="02010509060101010101" charset="-122"/>
              <a:cs typeface="幼圆" panose="02010509060101010101" charset="-122"/>
            </a:endParaRPr>
          </a:p>
          <a:p>
            <a:pPr marL="469900" lvl="1" indent="-457835">
              <a:lnSpc>
                <a:spcPct val="100000"/>
              </a:lnSpc>
              <a:spcBef>
                <a:spcPts val="575"/>
              </a:spcBef>
              <a:buSzPct val="96000"/>
              <a:buAutoNum type="arabicPeriod"/>
              <a:tabLst>
                <a:tab pos="469900" algn="l"/>
              </a:tabLst>
            </a:pPr>
            <a:r>
              <a:rPr sz="2400" b="1" spc="-10" dirty="0">
                <a:solidFill>
                  <a:srgbClr val="888888"/>
                </a:solidFill>
                <a:latin typeface="Calibri" panose="020F0502020204030204"/>
                <a:cs typeface="Calibri" panose="020F0502020204030204"/>
              </a:rPr>
              <a:t>GHG</a:t>
            </a:r>
            <a:r>
              <a:rPr sz="2400" b="1" dirty="0">
                <a:solidFill>
                  <a:srgbClr val="888888"/>
                </a:solidFill>
                <a:latin typeface="幼圆" panose="02010509060101010101" charset="-122"/>
                <a:cs typeface="幼圆" panose="02010509060101010101" charset="-122"/>
              </a:rPr>
              <a:t>报告内容</a:t>
            </a:r>
            <a:endParaRPr sz="2400">
              <a:latin typeface="幼圆" panose="02010509060101010101" charset="-122"/>
              <a:cs typeface="幼圆" panose="02010509060101010101" charset="-122"/>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5366765" y="1066926"/>
            <a:ext cx="1458595"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9.1</a:t>
            </a:r>
            <a:r>
              <a:rPr spc="-75" dirty="0">
                <a:latin typeface="Calibri" panose="020F0502020204030204"/>
                <a:cs typeface="Calibri" panose="020F0502020204030204"/>
              </a:rPr>
              <a:t> </a:t>
            </a:r>
            <a:r>
              <a:rPr spc="10" dirty="0"/>
              <a:t>概述</a:t>
            </a:r>
            <a:endParaRPr spc="10" dirty="0"/>
          </a:p>
        </p:txBody>
      </p:sp>
      <p:sp>
        <p:nvSpPr>
          <p:cNvPr id="3" name="object 3"/>
          <p:cNvSpPr/>
          <p:nvPr/>
        </p:nvSpPr>
        <p:spPr>
          <a:xfrm>
            <a:off x="2072640" y="22082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072640" y="2878835"/>
            <a:ext cx="178308" cy="178308"/>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2072640" y="3549395"/>
            <a:ext cx="178308" cy="178308"/>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2072640" y="4219955"/>
            <a:ext cx="178308" cy="178307"/>
          </a:xfrm>
          <a:prstGeom prst="rect">
            <a:avLst/>
          </a:prstGeom>
          <a:blipFill>
            <a:blip r:embed="rId2" cstate="print"/>
            <a:stretch>
              <a:fillRect/>
            </a:stretch>
          </a:blipFill>
        </p:spPr>
        <p:txBody>
          <a:bodyPr wrap="square" lIns="0" tIns="0" rIns="0" bIns="0" rtlCol="0"/>
          <a:lstStyle/>
          <a:p/>
        </p:txBody>
      </p:sp>
      <p:sp>
        <p:nvSpPr>
          <p:cNvPr id="7" name="object 7"/>
          <p:cNvSpPr/>
          <p:nvPr/>
        </p:nvSpPr>
        <p:spPr>
          <a:xfrm>
            <a:off x="2072640" y="4890515"/>
            <a:ext cx="178308" cy="178307"/>
          </a:xfrm>
          <a:prstGeom prst="rect">
            <a:avLst/>
          </a:prstGeom>
          <a:blipFill>
            <a:blip r:embed="rId2" cstate="print"/>
            <a:stretch>
              <a:fillRect/>
            </a:stretch>
          </a:blipFill>
        </p:spPr>
        <p:txBody>
          <a:bodyPr wrap="square" lIns="0" tIns="0" rIns="0" bIns="0" rtlCol="0"/>
          <a:lstStyle/>
          <a:p/>
        </p:txBody>
      </p:sp>
      <p:sp>
        <p:nvSpPr>
          <p:cNvPr id="8" name="object 8"/>
          <p:cNvSpPr txBox="1"/>
          <p:nvPr/>
        </p:nvSpPr>
        <p:spPr>
          <a:xfrm>
            <a:off x="2403144" y="2116963"/>
            <a:ext cx="7700009" cy="3029585"/>
          </a:xfrm>
          <a:prstGeom prst="rect">
            <a:avLst/>
          </a:prstGeom>
        </p:spPr>
        <p:txBody>
          <a:bodyPr vert="horz" wrap="square" lIns="0" tIns="13335" rIns="0" bIns="0" rtlCol="0">
            <a:spAutoFit/>
          </a:bodyPr>
          <a:lstStyle/>
          <a:p>
            <a:pPr marL="12700" marR="88900">
              <a:lnSpc>
                <a:spcPct val="100000"/>
              </a:lnSpc>
              <a:spcBef>
                <a:spcPts val="105"/>
              </a:spcBef>
            </a:pPr>
            <a:r>
              <a:rPr sz="2000" b="1" spc="15" dirty="0">
                <a:latin typeface="幼圆" panose="02010509060101010101" charset="-122"/>
                <a:cs typeface="幼圆" panose="02010509060101010101" charset="-122"/>
              </a:rPr>
              <a:t>组织</a:t>
            </a:r>
            <a:r>
              <a:rPr sz="2000" b="1" spc="5" dirty="0">
                <a:latin typeface="幼圆" panose="02010509060101010101" charset="-122"/>
                <a:cs typeface="幼圆" panose="02010509060101010101" charset="-122"/>
              </a:rPr>
              <a:t>宜编写与</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清单的预期</a:t>
            </a:r>
            <a:r>
              <a:rPr sz="2000" b="1" spc="-5" dirty="0">
                <a:latin typeface="幼圆" panose="02010509060101010101" charset="-122"/>
                <a:cs typeface="幼圆" panose="02010509060101010101" charset="-122"/>
              </a:rPr>
              <a:t>用</a:t>
            </a:r>
            <a:r>
              <a:rPr sz="2000" b="1" spc="5" dirty="0">
                <a:latin typeface="幼圆" panose="02010509060101010101" charset="-122"/>
                <a:cs typeface="幼圆" panose="02010509060101010101" charset="-122"/>
              </a:rPr>
              <a:t>途相</a:t>
            </a:r>
            <a:r>
              <a:rPr sz="2000" b="1" spc="-5" dirty="0">
                <a:latin typeface="幼圆" panose="02010509060101010101" charset="-122"/>
                <a:cs typeface="幼圆" panose="02010509060101010101" charset="-122"/>
              </a:rPr>
              <a:t>一</a:t>
            </a:r>
            <a:r>
              <a:rPr sz="2000" b="1" spc="5" dirty="0">
                <a:latin typeface="幼圆" panose="02010509060101010101" charset="-122"/>
                <a:cs typeface="幼圆" panose="02010509060101010101" charset="-122"/>
              </a:rPr>
              <a:t>致</a:t>
            </a:r>
            <a:r>
              <a:rPr sz="2000" b="1" spc="25" dirty="0">
                <a:latin typeface="幼圆" panose="02010509060101010101" charset="-122"/>
                <a:cs typeface="幼圆" panose="02010509060101010101" charset="-122"/>
              </a:rPr>
              <a:t>的</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报告，</a:t>
            </a:r>
            <a:r>
              <a:rPr sz="2000" b="1" spc="-5" dirty="0">
                <a:latin typeface="幼圆" panose="02010509060101010101" charset="-122"/>
                <a:cs typeface="幼圆" panose="02010509060101010101" charset="-122"/>
              </a:rPr>
              <a:t>以</a:t>
            </a:r>
            <a:r>
              <a:rPr sz="2000" b="1" spc="5" dirty="0">
                <a:latin typeface="幼圆" panose="02010509060101010101" charset="-122"/>
                <a:cs typeface="幼圆" panose="02010509060101010101" charset="-122"/>
              </a:rPr>
              <a:t>便核查</a:t>
            </a:r>
            <a:r>
              <a:rPr sz="2000" b="1" spc="-5" dirty="0">
                <a:latin typeface="Calibri" panose="020F0502020204030204"/>
                <a:cs typeface="Calibri" panose="020F0502020204030204"/>
              </a:rPr>
              <a:t>GHG </a:t>
            </a:r>
            <a:r>
              <a:rPr sz="2000" b="1" spc="15" dirty="0">
                <a:latin typeface="幼圆" panose="02010509060101010101" charset="-122"/>
                <a:cs typeface="幼圆" panose="02010509060101010101" charset="-122"/>
              </a:rPr>
              <a:t>清单</a:t>
            </a:r>
            <a:r>
              <a:rPr sz="2000" b="1" spc="5" dirty="0">
                <a:latin typeface="幼圆" panose="02010509060101010101" charset="-122"/>
                <a:cs typeface="幼圆" panose="02010509060101010101" charset="-122"/>
              </a:rPr>
              <a:t>。例如</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参加</a:t>
            </a:r>
            <a:r>
              <a:rPr sz="2000" b="1" spc="-5" dirty="0">
                <a:latin typeface="幼圆" panose="02010509060101010101" charset="-122"/>
                <a:cs typeface="幼圆" panose="02010509060101010101" charset="-122"/>
              </a:rPr>
              <a:t>某</a:t>
            </a:r>
            <a:r>
              <a:rPr sz="2000" b="1" spc="20" dirty="0">
                <a:latin typeface="幼圆" panose="02010509060101010101" charset="-122"/>
                <a:cs typeface="幼圆" panose="02010509060101010101" charset="-122"/>
              </a:rPr>
              <a:t>个</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方案，或</a:t>
            </a:r>
            <a:r>
              <a:rPr sz="2000" b="1" spc="-5" dirty="0">
                <a:latin typeface="幼圆" panose="02010509060101010101" charset="-122"/>
                <a:cs typeface="幼圆" panose="02010509060101010101" charset="-122"/>
              </a:rPr>
              <a:t>向</a:t>
            </a:r>
            <a:r>
              <a:rPr sz="2000" b="1" spc="5" dirty="0">
                <a:latin typeface="幼圆" panose="02010509060101010101" charset="-122"/>
                <a:cs typeface="幼圆" panose="02010509060101010101" charset="-122"/>
              </a:rPr>
              <a:t>内、</a:t>
            </a:r>
            <a:r>
              <a:rPr sz="2000" b="1" spc="-5" dirty="0">
                <a:latin typeface="幼圆" panose="02010509060101010101" charset="-122"/>
                <a:cs typeface="幼圆" panose="02010509060101010101" charset="-122"/>
              </a:rPr>
              <a:t>外</a:t>
            </a:r>
            <a:r>
              <a:rPr sz="2000" b="1" spc="5" dirty="0">
                <a:latin typeface="幼圆" panose="02010509060101010101" charset="-122"/>
                <a:cs typeface="幼圆" panose="02010509060101010101" charset="-122"/>
              </a:rPr>
              <a:t>部用户</a:t>
            </a:r>
            <a:r>
              <a:rPr sz="2000" b="1" spc="-5" dirty="0">
                <a:latin typeface="幼圆" panose="02010509060101010101" charset="-122"/>
                <a:cs typeface="幼圆" panose="02010509060101010101" charset="-122"/>
              </a:rPr>
              <a:t>提</a:t>
            </a:r>
            <a:r>
              <a:rPr sz="2000" b="1" spc="5" dirty="0">
                <a:latin typeface="幼圆" panose="02010509060101010101" charset="-122"/>
                <a:cs typeface="幼圆" panose="02010509060101010101" charset="-122"/>
              </a:rPr>
              <a:t>供信</a:t>
            </a:r>
            <a:r>
              <a:rPr sz="2000" b="1" spc="-5" dirty="0">
                <a:latin typeface="幼圆" panose="02010509060101010101" charset="-122"/>
                <a:cs typeface="幼圆" panose="02010509060101010101" charset="-122"/>
              </a:rPr>
              <a:t>息。</a:t>
            </a:r>
            <a:endParaRPr sz="2000">
              <a:latin typeface="幼圆" panose="02010509060101010101" charset="-122"/>
              <a:cs typeface="幼圆" panose="02010509060101010101" charset="-122"/>
            </a:endParaRPr>
          </a:p>
          <a:p>
            <a:pPr marL="12700" marR="5080">
              <a:lnSpc>
                <a:spcPct val="100000"/>
              </a:lnSpc>
              <a:spcBef>
                <a:spcPts val="475"/>
              </a:spcBef>
            </a:pPr>
            <a:r>
              <a:rPr sz="2000" b="1" spc="15" dirty="0">
                <a:latin typeface="幼圆" panose="02010509060101010101" charset="-122"/>
                <a:cs typeface="幼圆" panose="02010509060101010101" charset="-122"/>
              </a:rPr>
              <a:t>如果</a:t>
            </a:r>
            <a:r>
              <a:rPr sz="2000" b="1" spc="5" dirty="0">
                <a:latin typeface="幼圆" panose="02010509060101010101" charset="-122"/>
                <a:cs typeface="幼圆" panose="02010509060101010101" charset="-122"/>
              </a:rPr>
              <a:t>组织选</a:t>
            </a:r>
            <a:r>
              <a:rPr sz="2000" b="1" spc="-5" dirty="0">
                <a:latin typeface="幼圆" panose="02010509060101010101" charset="-122"/>
                <a:cs typeface="幼圆" panose="02010509060101010101" charset="-122"/>
              </a:rPr>
              <a:t>择</a:t>
            </a:r>
            <a:r>
              <a:rPr sz="2000" b="1" spc="5" dirty="0">
                <a:latin typeface="幼圆" panose="02010509060101010101" charset="-122"/>
                <a:cs typeface="幼圆" panose="02010509060101010101" charset="-122"/>
              </a:rPr>
              <a:t>委托</a:t>
            </a:r>
            <a:r>
              <a:rPr sz="2000" b="1" spc="-5" dirty="0">
                <a:latin typeface="幼圆" panose="02010509060101010101" charset="-122"/>
                <a:cs typeface="幼圆" panose="02010509060101010101" charset="-122"/>
              </a:rPr>
              <a:t>机</a:t>
            </a:r>
            <a:r>
              <a:rPr sz="2000" b="1" spc="5" dirty="0">
                <a:latin typeface="幼圆" panose="02010509060101010101" charset="-122"/>
                <a:cs typeface="幼圆" panose="02010509060101010101" charset="-122"/>
              </a:rPr>
              <a:t>构</a:t>
            </a:r>
            <a:r>
              <a:rPr sz="2000" b="1" spc="25" dirty="0">
                <a:latin typeface="幼圆" panose="02010509060101010101" charset="-122"/>
                <a:cs typeface="幼圆" panose="02010509060101010101" charset="-122"/>
              </a:rPr>
              <a:t>对</a:t>
            </a:r>
            <a:r>
              <a:rPr sz="2000" b="1" spc="-5" dirty="0">
                <a:latin typeface="Calibri" panose="020F0502020204030204"/>
                <a:cs typeface="Calibri" panose="020F0502020204030204"/>
              </a:rPr>
              <a:t>GHG</a:t>
            </a:r>
            <a:r>
              <a:rPr sz="2000" b="1" spc="-90" dirty="0">
                <a:latin typeface="Calibri" panose="020F0502020204030204"/>
                <a:cs typeface="Calibri" panose="020F0502020204030204"/>
              </a:rPr>
              <a:t> </a:t>
            </a:r>
            <a:r>
              <a:rPr sz="2000" b="1" spc="15" dirty="0">
                <a:latin typeface="幼圆" panose="02010509060101010101" charset="-122"/>
                <a:cs typeface="幼圆" panose="02010509060101010101" charset="-122"/>
              </a:rPr>
              <a:t>清单</a:t>
            </a:r>
            <a:r>
              <a:rPr sz="2000" b="1" spc="5" dirty="0">
                <a:latin typeface="幼圆" panose="02010509060101010101" charset="-122"/>
                <a:cs typeface="幼圆" panose="02010509060101010101" charset="-122"/>
              </a:rPr>
              <a:t>进行核</a:t>
            </a:r>
            <a:r>
              <a:rPr sz="2000" b="1" spc="-5" dirty="0">
                <a:latin typeface="幼圆" panose="02010509060101010101" charset="-122"/>
                <a:cs typeface="幼圆" panose="02010509060101010101" charset="-122"/>
              </a:rPr>
              <a:t>查</a:t>
            </a:r>
            <a:r>
              <a:rPr sz="2000" b="1" spc="5" dirty="0">
                <a:latin typeface="幼圆" panose="02010509060101010101" charset="-122"/>
                <a:cs typeface="幼圆" panose="02010509060101010101" charset="-122"/>
              </a:rPr>
              <a:t>，或</a:t>
            </a:r>
            <a:r>
              <a:rPr sz="2000" b="1" spc="-5" dirty="0">
                <a:latin typeface="幼圆" panose="02010509060101010101" charset="-122"/>
                <a:cs typeface="幼圆" panose="02010509060101010101" charset="-122"/>
              </a:rPr>
              <a:t>发</a:t>
            </a:r>
            <a:r>
              <a:rPr sz="2000" b="1" spc="5" dirty="0">
                <a:latin typeface="幼圆" panose="02010509060101010101" charset="-122"/>
                <a:cs typeface="幼圆" panose="02010509060101010101" charset="-122"/>
              </a:rPr>
              <a:t>布了公</a:t>
            </a:r>
            <a:r>
              <a:rPr sz="2000" b="1" spc="-5" dirty="0">
                <a:latin typeface="幼圆" panose="02010509060101010101" charset="-122"/>
                <a:cs typeface="幼圆" panose="02010509060101010101" charset="-122"/>
              </a:rPr>
              <a:t>开</a:t>
            </a:r>
            <a:r>
              <a:rPr sz="2000" b="1" spc="30" dirty="0">
                <a:latin typeface="幼圆" panose="02010509060101010101" charset="-122"/>
                <a:cs typeface="幼圆" panose="02010509060101010101" charset="-122"/>
              </a:rPr>
              <a:t>的</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声 </a:t>
            </a:r>
            <a:r>
              <a:rPr sz="2000" b="1" spc="15" dirty="0">
                <a:latin typeface="幼圆" panose="02010509060101010101" charset="-122"/>
                <a:cs typeface="幼圆" panose="02010509060101010101" charset="-122"/>
              </a:rPr>
              <a:t>明，</a:t>
            </a:r>
            <a:r>
              <a:rPr sz="2000" b="1" spc="5" dirty="0">
                <a:latin typeface="幼圆" panose="02010509060101010101" charset="-122"/>
                <a:cs typeface="幼圆" panose="02010509060101010101" charset="-122"/>
              </a:rPr>
              <a:t>并宣称</a:t>
            </a:r>
            <a:r>
              <a:rPr sz="2000" b="1" spc="-5" dirty="0">
                <a:latin typeface="幼圆" panose="02010509060101010101" charset="-122"/>
                <a:cs typeface="幼圆" panose="02010509060101010101" charset="-122"/>
              </a:rPr>
              <a:t>执</a:t>
            </a:r>
            <a:r>
              <a:rPr sz="2000" b="1" spc="5" dirty="0">
                <a:latin typeface="幼圆" panose="02010509060101010101" charset="-122"/>
                <a:cs typeface="幼圆" panose="02010509060101010101" charset="-122"/>
              </a:rPr>
              <a:t>行了</a:t>
            </a:r>
            <a:r>
              <a:rPr sz="2000" b="1" spc="-5" dirty="0">
                <a:latin typeface="幼圆" panose="02010509060101010101" charset="-122"/>
                <a:cs typeface="幼圆" panose="02010509060101010101" charset="-122"/>
              </a:rPr>
              <a:t>本</a:t>
            </a:r>
            <a:r>
              <a:rPr sz="2000" b="1" spc="5" dirty="0">
                <a:latin typeface="幼圆" panose="02010509060101010101" charset="-122"/>
                <a:cs typeface="幼圆" panose="02010509060101010101" charset="-122"/>
              </a:rPr>
              <a:t>指南，</a:t>
            </a:r>
            <a:r>
              <a:rPr sz="2000" b="1" spc="-5" dirty="0">
                <a:latin typeface="幼圆" panose="02010509060101010101" charset="-122"/>
                <a:cs typeface="幼圆" panose="02010509060101010101" charset="-122"/>
              </a:rPr>
              <a:t>则</a:t>
            </a:r>
            <a:r>
              <a:rPr sz="2000" b="1" spc="5" dirty="0">
                <a:latin typeface="幼圆" panose="02010509060101010101" charset="-122"/>
                <a:cs typeface="幼圆" panose="02010509060101010101" charset="-122"/>
              </a:rPr>
              <a:t>应按</a:t>
            </a:r>
            <a:r>
              <a:rPr sz="2000" b="1" spc="-5" dirty="0">
                <a:latin typeface="幼圆" panose="02010509060101010101" charset="-122"/>
                <a:cs typeface="幼圆" panose="02010509060101010101" charset="-122"/>
              </a:rPr>
              <a:t>本</a:t>
            </a:r>
            <a:r>
              <a:rPr sz="2000" b="1" spc="5" dirty="0">
                <a:latin typeface="幼圆" panose="02010509060101010101" charset="-122"/>
                <a:cs typeface="幼圆" panose="02010509060101010101" charset="-122"/>
              </a:rPr>
              <a:t>指南</a:t>
            </a:r>
            <a:r>
              <a:rPr sz="2000" b="1" spc="-5" dirty="0">
                <a:latin typeface="幼圆" panose="02010509060101010101" charset="-122"/>
                <a:cs typeface="幼圆" panose="02010509060101010101" charset="-122"/>
              </a:rPr>
              <a:t>要</a:t>
            </a:r>
            <a:r>
              <a:rPr sz="2000" b="1" spc="5" dirty="0">
                <a:latin typeface="幼圆" panose="02010509060101010101" charset="-122"/>
                <a:cs typeface="幼圆" panose="02010509060101010101" charset="-122"/>
              </a:rPr>
              <a:t>求编</a:t>
            </a:r>
            <a:r>
              <a:rPr sz="2000" b="1" spc="45" dirty="0">
                <a:latin typeface="幼圆" panose="02010509060101010101" charset="-122"/>
                <a:cs typeface="幼圆" panose="02010509060101010101" charset="-122"/>
              </a:rPr>
              <a:t>写</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报告。</a:t>
            </a:r>
            <a:endParaRPr sz="2000">
              <a:latin typeface="幼圆" panose="02010509060101010101" charset="-122"/>
              <a:cs typeface="幼圆" panose="02010509060101010101" charset="-122"/>
            </a:endParaRPr>
          </a:p>
          <a:p>
            <a:pPr marL="12700" marR="224155">
              <a:lnSpc>
                <a:spcPct val="100000"/>
              </a:lnSpc>
              <a:spcBef>
                <a:spcPts val="485"/>
              </a:spcBef>
            </a:pPr>
            <a:r>
              <a:rPr sz="2000" b="1" spc="-5" dirty="0">
                <a:latin typeface="Calibri" panose="020F0502020204030204"/>
                <a:cs typeface="Calibri" panose="020F0502020204030204"/>
              </a:rPr>
              <a:t>GHG</a:t>
            </a:r>
            <a:r>
              <a:rPr sz="2000" b="1" spc="15" dirty="0">
                <a:latin typeface="幼圆" panose="02010509060101010101" charset="-122"/>
                <a:cs typeface="幼圆" panose="02010509060101010101" charset="-122"/>
              </a:rPr>
              <a:t>报告应</a:t>
            </a:r>
            <a:r>
              <a:rPr sz="2000" b="1" spc="5" dirty="0">
                <a:latin typeface="幼圆" panose="02010509060101010101" charset="-122"/>
                <a:cs typeface="幼圆" panose="02010509060101010101" charset="-122"/>
              </a:rPr>
              <a:t>根据</a:t>
            </a:r>
            <a:r>
              <a:rPr sz="2000" b="1" dirty="0">
                <a:latin typeface="Calibri" panose="020F0502020204030204"/>
                <a:cs typeface="Calibri" panose="020F0502020204030204"/>
              </a:rPr>
              <a:t>9.2</a:t>
            </a:r>
            <a:r>
              <a:rPr sz="2000" b="1" spc="5" dirty="0">
                <a:latin typeface="幼圆" panose="02010509060101010101" charset="-122"/>
                <a:cs typeface="幼圆" panose="02010509060101010101" charset="-122"/>
              </a:rPr>
              <a:t>编</a:t>
            </a:r>
            <a:r>
              <a:rPr sz="2000" b="1" spc="-5" dirty="0">
                <a:latin typeface="幼圆" panose="02010509060101010101" charset="-122"/>
                <a:cs typeface="幼圆" panose="02010509060101010101" charset="-122"/>
              </a:rPr>
              <a:t>制</a:t>
            </a:r>
            <a:r>
              <a:rPr sz="2000" b="1" spc="5" dirty="0">
                <a:latin typeface="幼圆" panose="02010509060101010101" charset="-122"/>
                <a:cs typeface="幼圆" panose="02010509060101010101" charset="-122"/>
              </a:rPr>
              <a:t>，切</a:t>
            </a:r>
            <a:r>
              <a:rPr sz="2000" b="1" spc="-5" dirty="0">
                <a:latin typeface="幼圆" panose="02010509060101010101" charset="-122"/>
                <a:cs typeface="幼圆" panose="02010509060101010101" charset="-122"/>
              </a:rPr>
              <a:t>应</a:t>
            </a:r>
            <a:r>
              <a:rPr sz="2000" b="1" spc="5" dirty="0">
                <a:latin typeface="幼圆" panose="02010509060101010101" charset="-122"/>
                <a:cs typeface="幼圆" panose="02010509060101010101" charset="-122"/>
              </a:rPr>
              <a:t>具有</a:t>
            </a:r>
            <a:r>
              <a:rPr sz="2000" b="1" spc="-5" dirty="0">
                <a:latin typeface="幼圆" panose="02010509060101010101" charset="-122"/>
                <a:cs typeface="幼圆" panose="02010509060101010101" charset="-122"/>
              </a:rPr>
              <a:t>完</a:t>
            </a:r>
            <a:r>
              <a:rPr sz="2000" b="1" spc="5" dirty="0">
                <a:latin typeface="幼圆" panose="02010509060101010101" charset="-122"/>
                <a:cs typeface="幼圆" panose="02010509060101010101" charset="-122"/>
              </a:rPr>
              <a:t>整性、</a:t>
            </a:r>
            <a:r>
              <a:rPr sz="2000" b="1" spc="-5" dirty="0">
                <a:latin typeface="幼圆" panose="02010509060101010101" charset="-122"/>
                <a:cs typeface="幼圆" panose="02010509060101010101" charset="-122"/>
              </a:rPr>
              <a:t>一</a:t>
            </a:r>
            <a:r>
              <a:rPr sz="2000" b="1" spc="5" dirty="0">
                <a:latin typeface="幼圆" panose="02010509060101010101" charset="-122"/>
                <a:cs typeface="幼圆" panose="02010509060101010101" charset="-122"/>
              </a:rPr>
              <a:t>致性</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准确性</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相</a:t>
            </a:r>
            <a:r>
              <a:rPr sz="2000" b="1" spc="-5" dirty="0">
                <a:latin typeface="幼圆" panose="02010509060101010101" charset="-122"/>
                <a:cs typeface="幼圆" panose="02010509060101010101" charset="-122"/>
              </a:rPr>
              <a:t>关 </a:t>
            </a:r>
            <a:r>
              <a:rPr sz="2000" b="1" spc="5" dirty="0">
                <a:latin typeface="幼圆" panose="02010509060101010101" charset="-122"/>
                <a:cs typeface="幼圆" panose="02010509060101010101" charset="-122"/>
              </a:rPr>
              <a:t>性和透明</a:t>
            </a:r>
            <a:r>
              <a:rPr sz="2000" b="1" spc="-5" dirty="0">
                <a:latin typeface="幼圆" panose="02010509060101010101" charset="-122"/>
                <a:cs typeface="幼圆" panose="02010509060101010101" charset="-122"/>
              </a:rPr>
              <a:t>性。</a:t>
            </a:r>
            <a:endParaRPr sz="2000">
              <a:latin typeface="幼圆" panose="02010509060101010101" charset="-122"/>
              <a:cs typeface="幼圆" panose="02010509060101010101" charset="-122"/>
            </a:endParaRPr>
          </a:p>
          <a:p>
            <a:pPr marL="12700">
              <a:lnSpc>
                <a:spcPct val="100000"/>
              </a:lnSpc>
              <a:spcBef>
                <a:spcPts val="480"/>
              </a:spcBef>
            </a:pPr>
            <a:r>
              <a:rPr sz="2000" b="1" spc="15" dirty="0">
                <a:latin typeface="幼圆" panose="02010509060101010101" charset="-122"/>
                <a:cs typeface="幼圆" panose="02010509060101010101" charset="-122"/>
              </a:rPr>
              <a:t>如果</a:t>
            </a:r>
            <a:r>
              <a:rPr sz="2000" b="1" spc="5" dirty="0">
                <a:latin typeface="幼圆" panose="02010509060101010101" charset="-122"/>
                <a:cs typeface="幼圆" panose="02010509060101010101" charset="-122"/>
              </a:rPr>
              <a:t>组织</a:t>
            </a:r>
            <a:r>
              <a:rPr sz="2000" b="1" spc="10" dirty="0">
                <a:latin typeface="幼圆" panose="02010509060101010101" charset="-122"/>
                <a:cs typeface="幼圆" panose="02010509060101010101" charset="-122"/>
              </a:rPr>
              <a:t>的</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声明</a:t>
            </a:r>
            <a:r>
              <a:rPr sz="2000" b="1" spc="-5" dirty="0">
                <a:latin typeface="幼圆" panose="02010509060101010101" charset="-122"/>
                <a:cs typeface="幼圆" panose="02010509060101010101" charset="-122"/>
              </a:rPr>
              <a:t>已</a:t>
            </a:r>
            <a:r>
              <a:rPr sz="2000" b="1" spc="5" dirty="0">
                <a:latin typeface="幼圆" panose="02010509060101010101" charset="-122"/>
                <a:cs typeface="幼圆" panose="02010509060101010101" charset="-122"/>
              </a:rPr>
              <a:t>通过独</a:t>
            </a:r>
            <a:r>
              <a:rPr sz="2000" b="1" spc="-5" dirty="0">
                <a:latin typeface="幼圆" panose="02010509060101010101" charset="-122"/>
                <a:cs typeface="幼圆" panose="02010509060101010101" charset="-122"/>
              </a:rPr>
              <a:t>立</a:t>
            </a:r>
            <a:r>
              <a:rPr sz="2000" b="1" spc="5" dirty="0">
                <a:latin typeface="幼圆" panose="02010509060101010101" charset="-122"/>
                <a:cs typeface="幼圆" panose="02010509060101010101" charset="-122"/>
              </a:rPr>
              <a:t>的第</a:t>
            </a:r>
            <a:r>
              <a:rPr sz="2000" b="1" spc="-5" dirty="0">
                <a:latin typeface="幼圆" panose="02010509060101010101" charset="-122"/>
                <a:cs typeface="幼圆" panose="02010509060101010101" charset="-122"/>
              </a:rPr>
              <a:t>三</a:t>
            </a:r>
            <a:r>
              <a:rPr sz="2000" b="1" spc="5" dirty="0">
                <a:latin typeface="幼圆" panose="02010509060101010101" charset="-122"/>
                <a:cs typeface="幼圆" panose="02010509060101010101" charset="-122"/>
              </a:rPr>
              <a:t>方机</a:t>
            </a:r>
            <a:r>
              <a:rPr sz="2000" b="1" spc="-5" dirty="0">
                <a:latin typeface="幼圆" panose="02010509060101010101" charset="-122"/>
                <a:cs typeface="幼圆" panose="02010509060101010101" charset="-122"/>
              </a:rPr>
              <a:t>构</a:t>
            </a:r>
            <a:r>
              <a:rPr sz="2000" b="1" spc="5" dirty="0">
                <a:latin typeface="幼圆" panose="02010509060101010101" charset="-122"/>
                <a:cs typeface="幼圆" panose="02010509060101010101" charset="-122"/>
              </a:rPr>
              <a:t>的核查</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则该</a:t>
            </a:r>
            <a:r>
              <a:rPr sz="2000" b="1" spc="-5" dirty="0">
                <a:latin typeface="幼圆" panose="02010509060101010101" charset="-122"/>
                <a:cs typeface="幼圆" panose="02010509060101010101" charset="-122"/>
              </a:rPr>
              <a:t>核</a:t>
            </a:r>
            <a:r>
              <a:rPr sz="2000" b="1" spc="5" dirty="0">
                <a:latin typeface="幼圆" panose="02010509060101010101" charset="-122"/>
                <a:cs typeface="幼圆" panose="02010509060101010101" charset="-122"/>
              </a:rPr>
              <a:t>查声</a:t>
            </a:r>
            <a:r>
              <a:rPr sz="2000" b="1" spc="-5" dirty="0">
                <a:latin typeface="幼圆" panose="02010509060101010101" charset="-122"/>
                <a:cs typeface="幼圆" panose="02010509060101010101" charset="-122"/>
              </a:rPr>
              <a:t>明</a:t>
            </a:r>
            <a:endParaRPr sz="2000">
              <a:latin typeface="幼圆" panose="02010509060101010101" charset="-122"/>
              <a:cs typeface="幼圆" panose="02010509060101010101" charset="-122"/>
            </a:endParaRPr>
          </a:p>
          <a:p>
            <a:pPr marL="12700">
              <a:lnSpc>
                <a:spcPct val="100000"/>
              </a:lnSpc>
            </a:pPr>
            <a:r>
              <a:rPr sz="2000" b="1" dirty="0">
                <a:latin typeface="幼圆" panose="02010509060101010101" charset="-122"/>
                <a:cs typeface="幼圆" panose="02010509060101010101" charset="-122"/>
              </a:rPr>
              <a:t>应为目标</a:t>
            </a:r>
            <a:r>
              <a:rPr sz="2000" b="1" spc="-5" dirty="0">
                <a:latin typeface="幼圆" panose="02010509060101010101" charset="-122"/>
                <a:cs typeface="幼圆" panose="02010509060101010101" charset="-122"/>
              </a:rPr>
              <a:t>用户所</a:t>
            </a:r>
            <a:r>
              <a:rPr sz="2000" b="1" spc="5" dirty="0">
                <a:latin typeface="幼圆" panose="02010509060101010101" charset="-122"/>
                <a:cs typeface="幼圆" panose="02010509060101010101" charset="-122"/>
              </a:rPr>
              <a:t>获</a:t>
            </a:r>
            <a:r>
              <a:rPr sz="2000" b="1" dirty="0">
                <a:latin typeface="幼圆" panose="02010509060101010101" charset="-122"/>
                <a:cs typeface="幼圆" panose="02010509060101010101" charset="-122"/>
              </a:rPr>
              <a:t>取</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12700">
              <a:lnSpc>
                <a:spcPct val="100000"/>
              </a:lnSpc>
              <a:spcBef>
                <a:spcPts val="480"/>
              </a:spcBef>
            </a:pPr>
            <a:r>
              <a:rPr sz="2000" b="1" spc="15" dirty="0">
                <a:latin typeface="幼圆" panose="02010509060101010101" charset="-122"/>
                <a:cs typeface="幼圆" panose="02010509060101010101" charset="-122"/>
              </a:rPr>
              <a:t>如有</a:t>
            </a:r>
            <a:r>
              <a:rPr sz="2000" b="1" spc="5" dirty="0">
                <a:latin typeface="幼圆" panose="02010509060101010101" charset="-122"/>
                <a:cs typeface="幼圆" panose="02010509060101010101" charset="-122"/>
              </a:rPr>
              <a:t>保密性</a:t>
            </a:r>
            <a:r>
              <a:rPr sz="2000" b="1" spc="-5" dirty="0">
                <a:latin typeface="幼圆" panose="02010509060101010101" charset="-122"/>
                <a:cs typeface="幼圆" panose="02010509060101010101" charset="-122"/>
              </a:rPr>
              <a:t>数</a:t>
            </a:r>
            <a:r>
              <a:rPr sz="2000" b="1" spc="5" dirty="0">
                <a:latin typeface="幼圆" panose="02010509060101010101" charset="-122"/>
                <a:cs typeface="幼圆" panose="02010509060101010101" charset="-122"/>
              </a:rPr>
              <a:t>据没</a:t>
            </a:r>
            <a:r>
              <a:rPr sz="2000" b="1" spc="-5" dirty="0">
                <a:latin typeface="幼圆" panose="02010509060101010101" charset="-122"/>
                <a:cs typeface="幼圆" panose="02010509060101010101" charset="-122"/>
              </a:rPr>
              <a:t>有</a:t>
            </a:r>
            <a:r>
              <a:rPr sz="2000" b="1" spc="5" dirty="0">
                <a:latin typeface="幼圆" panose="02010509060101010101" charset="-122"/>
                <a:cs typeface="幼圆" panose="02010509060101010101" charset="-122"/>
              </a:rPr>
              <a:t>包含</a:t>
            </a:r>
            <a:r>
              <a:rPr sz="2000" b="1" spc="25" dirty="0">
                <a:latin typeface="幼圆" panose="02010509060101010101" charset="-122"/>
                <a:cs typeface="幼圆" panose="02010509060101010101" charset="-122"/>
              </a:rPr>
              <a:t>在</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报告</a:t>
            </a:r>
            <a:r>
              <a:rPr sz="2000" b="1" spc="-5" dirty="0">
                <a:latin typeface="幼圆" panose="02010509060101010101" charset="-122"/>
                <a:cs typeface="幼圆" panose="02010509060101010101" charset="-122"/>
              </a:rPr>
              <a:t>中</a:t>
            </a:r>
            <a:r>
              <a:rPr sz="2000" b="1" spc="5" dirty="0">
                <a:latin typeface="幼圆" panose="02010509060101010101" charset="-122"/>
                <a:cs typeface="幼圆" panose="02010509060101010101" charset="-122"/>
              </a:rPr>
              <a:t>，则</a:t>
            </a:r>
            <a:r>
              <a:rPr sz="2000" b="1" spc="-5" dirty="0">
                <a:latin typeface="幼圆" panose="02010509060101010101" charset="-122"/>
                <a:cs typeface="幼圆" panose="02010509060101010101" charset="-122"/>
              </a:rPr>
              <a:t>应</a:t>
            </a:r>
            <a:r>
              <a:rPr sz="2000" b="1" spc="5" dirty="0">
                <a:latin typeface="幼圆" panose="02010509060101010101" charset="-122"/>
                <a:cs typeface="幼圆" panose="02010509060101010101" charset="-122"/>
              </a:rPr>
              <a:t>说明理</a:t>
            </a:r>
            <a:r>
              <a:rPr sz="2000" b="1" spc="-5" dirty="0">
                <a:latin typeface="幼圆" panose="02010509060101010101" charset="-122"/>
                <a:cs typeface="幼圆" panose="02010509060101010101" charset="-122"/>
              </a:rPr>
              <a:t>由。</a:t>
            </a:r>
            <a:endParaRPr sz="2000">
              <a:latin typeface="幼圆" panose="02010509060101010101" charset="-122"/>
              <a:cs typeface="幼圆" panose="02010509060101010101" charset="-122"/>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648073" y="1143126"/>
            <a:ext cx="3046730" cy="505460"/>
          </a:xfrm>
          <a:prstGeom prst="rect">
            <a:avLst/>
          </a:prstGeom>
        </p:spPr>
        <p:txBody>
          <a:bodyPr vert="horz" wrap="square" lIns="0" tIns="13335" rIns="0" bIns="0" rtlCol="0">
            <a:spAutoFit/>
          </a:bodyPr>
          <a:lstStyle/>
          <a:p>
            <a:pPr marL="12700">
              <a:lnSpc>
                <a:spcPct val="100000"/>
              </a:lnSpc>
              <a:spcBef>
                <a:spcPts val="105"/>
              </a:spcBef>
            </a:pPr>
            <a:r>
              <a:rPr dirty="0">
                <a:latin typeface="Calibri" panose="020F0502020204030204"/>
                <a:cs typeface="Calibri" panose="020F0502020204030204"/>
              </a:rPr>
              <a:t>9.3</a:t>
            </a:r>
            <a:r>
              <a:rPr spc="-80" dirty="0">
                <a:latin typeface="Calibri" panose="020F0502020204030204"/>
                <a:cs typeface="Calibri" panose="020F0502020204030204"/>
              </a:rPr>
              <a:t> </a:t>
            </a:r>
            <a:r>
              <a:rPr spc="-5" dirty="0">
                <a:latin typeface="Calibri" panose="020F0502020204030204"/>
                <a:cs typeface="Calibri" panose="020F0502020204030204"/>
              </a:rPr>
              <a:t>GHG</a:t>
            </a:r>
            <a:r>
              <a:rPr spc="5" dirty="0"/>
              <a:t>报告</a:t>
            </a:r>
            <a:r>
              <a:rPr spc="-5" dirty="0"/>
              <a:t>内</a:t>
            </a:r>
            <a:r>
              <a:rPr spc="-10" dirty="0"/>
              <a:t>容</a:t>
            </a:r>
            <a:endParaRPr spc="-10" dirty="0"/>
          </a:p>
        </p:txBody>
      </p:sp>
      <p:sp>
        <p:nvSpPr>
          <p:cNvPr id="3" name="object 3"/>
          <p:cNvSpPr/>
          <p:nvPr/>
        </p:nvSpPr>
        <p:spPr>
          <a:xfrm>
            <a:off x="2149475" y="22844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606674" y="2636520"/>
            <a:ext cx="152400" cy="160020"/>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606674" y="3240023"/>
            <a:ext cx="152400" cy="160020"/>
          </a:xfrm>
          <a:prstGeom prst="rect">
            <a:avLst/>
          </a:prstGeom>
          <a:blipFill>
            <a:blip r:embed="rId3" cstate="print"/>
            <a:stretch>
              <a:fillRect/>
            </a:stretch>
          </a:blipFill>
        </p:spPr>
        <p:txBody>
          <a:bodyPr wrap="square" lIns="0" tIns="0" rIns="0" bIns="0" rtlCol="0"/>
          <a:lstStyle/>
          <a:p/>
        </p:txBody>
      </p:sp>
      <p:sp>
        <p:nvSpPr>
          <p:cNvPr id="6" name="object 6"/>
          <p:cNvSpPr/>
          <p:nvPr/>
        </p:nvSpPr>
        <p:spPr>
          <a:xfrm>
            <a:off x="2606674" y="3569207"/>
            <a:ext cx="152400" cy="160020"/>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2606674" y="3898391"/>
            <a:ext cx="152400" cy="160020"/>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2606674" y="4227576"/>
            <a:ext cx="152400" cy="160019"/>
          </a:xfrm>
          <a:prstGeom prst="rect">
            <a:avLst/>
          </a:prstGeom>
          <a:blipFill>
            <a:blip r:embed="rId3" cstate="print"/>
            <a:stretch>
              <a:fillRect/>
            </a:stretch>
          </a:blipFill>
        </p:spPr>
        <p:txBody>
          <a:bodyPr wrap="square" lIns="0" tIns="0" rIns="0" bIns="0" rtlCol="0"/>
          <a:lstStyle/>
          <a:p/>
        </p:txBody>
      </p:sp>
      <p:sp>
        <p:nvSpPr>
          <p:cNvPr id="9" name="object 9"/>
          <p:cNvSpPr/>
          <p:nvPr/>
        </p:nvSpPr>
        <p:spPr>
          <a:xfrm>
            <a:off x="2606674" y="4556759"/>
            <a:ext cx="152400" cy="160019"/>
          </a:xfrm>
          <a:prstGeom prst="rect">
            <a:avLst/>
          </a:prstGeom>
          <a:blipFill>
            <a:blip r:embed="rId3" cstate="print"/>
            <a:stretch>
              <a:fillRect/>
            </a:stretch>
          </a:blipFill>
        </p:spPr>
        <p:txBody>
          <a:bodyPr wrap="square" lIns="0" tIns="0" rIns="0" bIns="0" rtlCol="0"/>
          <a:lstStyle/>
          <a:p/>
        </p:txBody>
      </p:sp>
      <p:sp>
        <p:nvSpPr>
          <p:cNvPr id="10" name="object 10"/>
          <p:cNvSpPr/>
          <p:nvPr/>
        </p:nvSpPr>
        <p:spPr>
          <a:xfrm>
            <a:off x="2606674" y="4885944"/>
            <a:ext cx="152400" cy="160019"/>
          </a:xfrm>
          <a:prstGeom prst="rect">
            <a:avLst/>
          </a:prstGeom>
          <a:blipFill>
            <a:blip r:embed="rId3" cstate="print"/>
            <a:stretch>
              <a:fillRect/>
            </a:stretch>
          </a:blipFill>
        </p:spPr>
        <p:txBody>
          <a:bodyPr wrap="square" lIns="0" tIns="0" rIns="0" bIns="0" rtlCol="0"/>
          <a:lstStyle/>
          <a:p/>
        </p:txBody>
      </p:sp>
      <p:sp>
        <p:nvSpPr>
          <p:cNvPr id="11" name="object 11"/>
          <p:cNvSpPr/>
          <p:nvPr/>
        </p:nvSpPr>
        <p:spPr>
          <a:xfrm>
            <a:off x="2606674" y="5215128"/>
            <a:ext cx="152400" cy="160019"/>
          </a:xfrm>
          <a:prstGeom prst="rect">
            <a:avLst/>
          </a:prstGeom>
          <a:blipFill>
            <a:blip r:embed="rId3" cstate="print"/>
            <a:stretch>
              <a:fillRect/>
            </a:stretch>
          </a:blipFill>
        </p:spPr>
        <p:txBody>
          <a:bodyPr wrap="square" lIns="0" tIns="0" rIns="0" bIns="0" rtlCol="0"/>
          <a:lstStyle/>
          <a:p/>
        </p:txBody>
      </p:sp>
      <p:sp>
        <p:nvSpPr>
          <p:cNvPr id="12" name="object 12"/>
          <p:cNvSpPr txBox="1"/>
          <p:nvPr/>
        </p:nvSpPr>
        <p:spPr>
          <a:xfrm>
            <a:off x="2479979" y="2131063"/>
            <a:ext cx="7491095" cy="3320415"/>
          </a:xfrm>
          <a:prstGeom prst="rect">
            <a:avLst/>
          </a:prstGeom>
        </p:spPr>
        <p:txBody>
          <a:bodyPr vert="horz" wrap="square" lIns="0" tIns="74930" rIns="0" bIns="0" rtlCol="0">
            <a:spAutoFit/>
          </a:bodyPr>
          <a:lstStyle/>
          <a:p>
            <a:pPr marL="12700">
              <a:lnSpc>
                <a:spcPct val="100000"/>
              </a:lnSpc>
              <a:spcBef>
                <a:spcPts val="590"/>
              </a:spcBef>
            </a:pPr>
            <a:r>
              <a:rPr sz="2000" b="1" spc="15" dirty="0">
                <a:latin typeface="幼圆" panose="02010509060101010101" charset="-122"/>
                <a:cs typeface="幼圆" panose="02010509060101010101" charset="-122"/>
              </a:rPr>
              <a:t>组织</a:t>
            </a:r>
            <a:r>
              <a:rPr sz="2000" b="1" spc="5" dirty="0">
                <a:latin typeface="幼圆" panose="02010509060101010101" charset="-122"/>
                <a:cs typeface="幼圆" panose="02010509060101010101" charset="-122"/>
              </a:rPr>
              <a:t>在策</a:t>
            </a:r>
            <a:r>
              <a:rPr sz="2000" b="1" spc="10" dirty="0">
                <a:latin typeface="幼圆" panose="02010509060101010101" charset="-122"/>
                <a:cs typeface="幼圆" panose="02010509060101010101" charset="-122"/>
              </a:rPr>
              <a:t>划</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报告</a:t>
            </a:r>
            <a:r>
              <a:rPr sz="2000" b="1" spc="-5" dirty="0">
                <a:latin typeface="幼圆" panose="02010509060101010101" charset="-122"/>
                <a:cs typeface="幼圆" panose="02010509060101010101" charset="-122"/>
              </a:rPr>
              <a:t>时</a:t>
            </a:r>
            <a:r>
              <a:rPr sz="2000" b="1" spc="5" dirty="0">
                <a:latin typeface="幼圆" panose="02010509060101010101" charset="-122"/>
                <a:cs typeface="幼圆" panose="02010509060101010101" charset="-122"/>
              </a:rPr>
              <a:t>宜考虑</a:t>
            </a:r>
            <a:r>
              <a:rPr sz="2000" b="1" spc="-5" dirty="0">
                <a:latin typeface="幼圆" panose="02010509060101010101" charset="-122"/>
                <a:cs typeface="幼圆" panose="02010509060101010101" charset="-122"/>
              </a:rPr>
              <a:t>下</a:t>
            </a:r>
            <a:r>
              <a:rPr sz="2000" b="1" spc="5" dirty="0">
                <a:latin typeface="幼圆" panose="02010509060101010101" charset="-122"/>
                <a:cs typeface="幼圆" panose="02010509060101010101" charset="-122"/>
              </a:rPr>
              <a:t>列事</a:t>
            </a:r>
            <a:r>
              <a:rPr sz="2000" b="1" spc="-5" dirty="0">
                <a:latin typeface="幼圆" panose="02010509060101010101" charset="-122"/>
                <a:cs typeface="幼圆" panose="02010509060101010101" charset="-122"/>
              </a:rPr>
              <a:t>项</a:t>
            </a:r>
            <a:r>
              <a:rPr sz="2000" b="1" spc="5" dirty="0">
                <a:latin typeface="幼圆" panose="02010509060101010101" charset="-122"/>
                <a:cs typeface="幼圆" panose="02010509060101010101" charset="-122"/>
              </a:rPr>
              <a:t>并将</a:t>
            </a:r>
            <a:r>
              <a:rPr sz="2000" b="1" spc="-5" dirty="0">
                <a:latin typeface="幼圆" panose="02010509060101010101" charset="-122"/>
                <a:cs typeface="幼圆" panose="02010509060101010101" charset="-122"/>
              </a:rPr>
              <a:t>其</a:t>
            </a:r>
            <a:r>
              <a:rPr sz="2000" b="1" spc="5" dirty="0">
                <a:latin typeface="幼圆" panose="02010509060101010101" charset="-122"/>
                <a:cs typeface="幼圆" panose="02010509060101010101" charset="-122"/>
              </a:rPr>
              <a:t>形成文</a:t>
            </a:r>
            <a:r>
              <a:rPr sz="2000" b="1" spc="-5" dirty="0">
                <a:latin typeface="幼圆" panose="02010509060101010101" charset="-122"/>
                <a:cs typeface="幼圆" panose="02010509060101010101" charset="-122"/>
              </a:rPr>
              <a:t>件：</a:t>
            </a:r>
            <a:endParaRPr sz="2000">
              <a:latin typeface="幼圆" panose="02010509060101010101" charset="-122"/>
              <a:cs typeface="幼圆" panose="02010509060101010101" charset="-122"/>
            </a:endParaRPr>
          </a:p>
          <a:p>
            <a:pPr marL="644525" indent="-231775">
              <a:lnSpc>
                <a:spcPct val="100000"/>
              </a:lnSpc>
              <a:spcBef>
                <a:spcPts val="440"/>
              </a:spcBef>
              <a:buFont typeface="Calibri" panose="020F0502020204030204"/>
              <a:buAutoNum type="alphaLcParenR"/>
              <a:tabLst>
                <a:tab pos="645160" algn="l"/>
              </a:tabLst>
            </a:pPr>
            <a:r>
              <a:rPr sz="1800" dirty="0">
                <a:latin typeface="幼圆" panose="02010509060101010101" charset="-122"/>
                <a:cs typeface="幼圆" panose="02010509060101010101" charset="-122"/>
              </a:rPr>
              <a:t>报告的宗旨和目的（符合组织</a:t>
            </a:r>
            <a:r>
              <a:rPr sz="1800" spc="5" dirty="0">
                <a:latin typeface="幼圆" panose="02010509060101010101" charset="-122"/>
                <a:cs typeface="幼圆" panose="02010509060101010101" charset="-122"/>
              </a:rPr>
              <a:t>的</a:t>
            </a: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方针、战略或规划及其所参加的</a:t>
            </a:r>
            <a:endParaRPr sz="1800">
              <a:latin typeface="幼圆" panose="02010509060101010101" charset="-122"/>
              <a:cs typeface="幼圆" panose="02010509060101010101" charset="-122"/>
            </a:endParaRPr>
          </a:p>
          <a:p>
            <a:pPr marL="413385">
              <a:lnSpc>
                <a:spcPct val="100000"/>
              </a:lnSpc>
            </a:pPr>
            <a:r>
              <a:rPr sz="1800" dirty="0">
                <a:latin typeface="Calibri" panose="020F0502020204030204"/>
                <a:cs typeface="Calibri" panose="020F0502020204030204"/>
              </a:rPr>
              <a:t>GHG</a:t>
            </a:r>
            <a:r>
              <a:rPr sz="1800" dirty="0">
                <a:latin typeface="幼圆" panose="02010509060101010101" charset="-122"/>
                <a:cs typeface="幼圆" panose="02010509060101010101" charset="-122"/>
              </a:rPr>
              <a:t>方案）；</a:t>
            </a:r>
            <a:endParaRPr sz="1800">
              <a:latin typeface="幼圆" panose="02010509060101010101" charset="-122"/>
              <a:cs typeface="幼圆" panose="02010509060101010101" charset="-122"/>
            </a:endParaRPr>
          </a:p>
          <a:p>
            <a:pPr marL="655320" indent="-242570">
              <a:lnSpc>
                <a:spcPct val="100000"/>
              </a:lnSpc>
              <a:spcBef>
                <a:spcPts val="435"/>
              </a:spcBef>
              <a:buFont typeface="Calibri" panose="020F0502020204030204"/>
              <a:buAutoNum type="alphaLcParenR" startAt="2"/>
              <a:tabLst>
                <a:tab pos="655955" algn="l"/>
              </a:tabLst>
            </a:pPr>
            <a:r>
              <a:rPr sz="1800" dirty="0">
                <a:latin typeface="幼圆" panose="02010509060101010101" charset="-122"/>
                <a:cs typeface="幼圆" panose="02010509060101010101" charset="-122"/>
              </a:rPr>
              <a:t>报告的预期用途和目标用户；</a:t>
            </a:r>
            <a:endParaRPr sz="1800">
              <a:latin typeface="幼圆" panose="02010509060101010101" charset="-122"/>
              <a:cs typeface="幼圆" panose="02010509060101010101" charset="-122"/>
            </a:endParaRPr>
          </a:p>
          <a:p>
            <a:pPr marL="632460" indent="-219710">
              <a:lnSpc>
                <a:spcPct val="100000"/>
              </a:lnSpc>
              <a:spcBef>
                <a:spcPts val="430"/>
              </a:spcBef>
              <a:buFont typeface="Calibri" panose="020F0502020204030204"/>
              <a:buAutoNum type="alphaLcParenR" startAt="2"/>
              <a:tabLst>
                <a:tab pos="633095" algn="l"/>
              </a:tabLst>
            </a:pPr>
            <a:r>
              <a:rPr sz="1800" dirty="0">
                <a:latin typeface="幼圆" panose="02010509060101010101" charset="-122"/>
                <a:cs typeface="幼圆" panose="02010509060101010101" charset="-122"/>
              </a:rPr>
              <a:t>起草完成报告的总体和具体职责；</a:t>
            </a:r>
            <a:endParaRPr sz="1800">
              <a:latin typeface="幼圆" panose="02010509060101010101" charset="-122"/>
              <a:cs typeface="幼圆" panose="02010509060101010101" charset="-122"/>
            </a:endParaRPr>
          </a:p>
          <a:p>
            <a:pPr marL="655320" indent="-242570">
              <a:lnSpc>
                <a:spcPct val="100000"/>
              </a:lnSpc>
              <a:spcBef>
                <a:spcPts val="435"/>
              </a:spcBef>
              <a:buFont typeface="Calibri" panose="020F0502020204030204"/>
              <a:buAutoNum type="alphaLcParenR" startAt="2"/>
              <a:tabLst>
                <a:tab pos="655955" algn="l"/>
              </a:tabLst>
            </a:pPr>
            <a:r>
              <a:rPr sz="1800" dirty="0">
                <a:latin typeface="幼圆" panose="02010509060101010101" charset="-122"/>
                <a:cs typeface="幼圆" panose="02010509060101010101" charset="-122"/>
              </a:rPr>
              <a:t>报告的频次；</a:t>
            </a:r>
            <a:endParaRPr sz="1800">
              <a:latin typeface="幼圆" panose="02010509060101010101" charset="-122"/>
              <a:cs typeface="幼圆" panose="02010509060101010101" charset="-122"/>
            </a:endParaRPr>
          </a:p>
          <a:p>
            <a:pPr marL="649605" indent="-236855">
              <a:lnSpc>
                <a:spcPct val="100000"/>
              </a:lnSpc>
              <a:spcBef>
                <a:spcPts val="430"/>
              </a:spcBef>
              <a:buFont typeface="Calibri" panose="020F0502020204030204"/>
              <a:buAutoNum type="alphaLcParenR" startAt="2"/>
              <a:tabLst>
                <a:tab pos="650240" algn="l"/>
              </a:tabLst>
            </a:pPr>
            <a:r>
              <a:rPr sz="1800" dirty="0">
                <a:latin typeface="幼圆" panose="02010509060101010101" charset="-122"/>
                <a:cs typeface="幼圆" panose="02010509060101010101" charset="-122"/>
              </a:rPr>
              <a:t>报告的结构和框架；</a:t>
            </a:r>
            <a:endParaRPr sz="1800">
              <a:latin typeface="幼圆" panose="02010509060101010101" charset="-122"/>
              <a:cs typeface="幼圆" panose="02010509060101010101" charset="-122"/>
            </a:endParaRPr>
          </a:p>
          <a:p>
            <a:pPr marL="608330" indent="-195580">
              <a:lnSpc>
                <a:spcPct val="100000"/>
              </a:lnSpc>
              <a:spcBef>
                <a:spcPts val="435"/>
              </a:spcBef>
              <a:buFont typeface="Calibri" panose="020F0502020204030204"/>
              <a:buAutoNum type="alphaLcParenR" startAt="2"/>
              <a:tabLst>
                <a:tab pos="608965" algn="l"/>
              </a:tabLst>
            </a:pPr>
            <a:r>
              <a:rPr sz="1800" dirty="0">
                <a:latin typeface="幼圆" panose="02010509060101010101" charset="-122"/>
                <a:cs typeface="幼圆" panose="02010509060101010101" charset="-122"/>
              </a:rPr>
              <a:t>报告格式；</a:t>
            </a:r>
            <a:endParaRPr sz="1800">
              <a:latin typeface="幼圆" panose="02010509060101010101" charset="-122"/>
              <a:cs typeface="幼圆" panose="02010509060101010101" charset="-122"/>
            </a:endParaRPr>
          </a:p>
          <a:p>
            <a:pPr marL="643255" indent="-230505">
              <a:lnSpc>
                <a:spcPct val="100000"/>
              </a:lnSpc>
              <a:spcBef>
                <a:spcPts val="435"/>
              </a:spcBef>
              <a:buFont typeface="Calibri" panose="020F0502020204030204"/>
              <a:buAutoNum type="alphaLcParenR" startAt="2"/>
              <a:tabLst>
                <a:tab pos="643890" algn="l"/>
              </a:tabLst>
            </a:pPr>
            <a:r>
              <a:rPr sz="1800" dirty="0">
                <a:latin typeface="幼圆" panose="02010509060101010101" charset="-122"/>
                <a:cs typeface="幼圆" panose="02010509060101010101" charset="-122"/>
              </a:rPr>
              <a:t>报告中包含的数据和信息；</a:t>
            </a:r>
            <a:endParaRPr sz="1800">
              <a:latin typeface="幼圆" panose="02010509060101010101" charset="-122"/>
              <a:cs typeface="幼圆" panose="02010509060101010101" charset="-122"/>
            </a:endParaRPr>
          </a:p>
          <a:p>
            <a:pPr marL="655320" indent="-242570">
              <a:lnSpc>
                <a:spcPct val="100000"/>
              </a:lnSpc>
              <a:spcBef>
                <a:spcPts val="430"/>
              </a:spcBef>
              <a:buFont typeface="Calibri" panose="020F0502020204030204"/>
              <a:buAutoNum type="alphaLcParenR" startAt="2"/>
              <a:tabLst>
                <a:tab pos="655955" algn="l"/>
              </a:tabLst>
            </a:pPr>
            <a:r>
              <a:rPr sz="1800" dirty="0">
                <a:latin typeface="幼圆" panose="02010509060101010101" charset="-122"/>
                <a:cs typeface="幼圆" panose="02010509060101010101" charset="-122"/>
              </a:rPr>
              <a:t>报告的可获得性和传播方式。</a:t>
            </a:r>
            <a:endParaRPr sz="1800">
              <a:latin typeface="幼圆" panose="02010509060101010101" charset="-122"/>
              <a:cs typeface="幼圆" panose="02010509060101010101" charset="-122"/>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164075" y="1219326"/>
            <a:ext cx="3862704" cy="505460"/>
          </a:xfrm>
          <a:prstGeom prst="rect">
            <a:avLst/>
          </a:prstGeom>
        </p:spPr>
        <p:txBody>
          <a:bodyPr vert="horz" wrap="square" lIns="0" tIns="13335" rIns="0" bIns="0" rtlCol="0">
            <a:spAutoFit/>
          </a:bodyPr>
          <a:lstStyle/>
          <a:p>
            <a:pPr marL="12700">
              <a:lnSpc>
                <a:spcPct val="100000"/>
              </a:lnSpc>
              <a:spcBef>
                <a:spcPts val="105"/>
              </a:spcBef>
            </a:pPr>
            <a:r>
              <a:rPr dirty="0">
                <a:latin typeface="Calibri" panose="020F0502020204030204"/>
                <a:cs typeface="Calibri" panose="020F0502020204030204"/>
              </a:rPr>
              <a:t>9.3</a:t>
            </a:r>
            <a:r>
              <a:rPr spc="-75" dirty="0">
                <a:latin typeface="Calibri" panose="020F0502020204030204"/>
                <a:cs typeface="Calibri" panose="020F0502020204030204"/>
              </a:rPr>
              <a:t> </a:t>
            </a:r>
            <a:r>
              <a:rPr spc="-5" dirty="0">
                <a:latin typeface="Calibri" panose="020F0502020204030204"/>
                <a:cs typeface="Calibri" panose="020F0502020204030204"/>
              </a:rPr>
              <a:t>GHG</a:t>
            </a:r>
            <a:r>
              <a:rPr spc="5" dirty="0"/>
              <a:t>报告</a:t>
            </a:r>
            <a:r>
              <a:rPr spc="-5" dirty="0"/>
              <a:t>内容</a:t>
            </a:r>
            <a:r>
              <a:rPr spc="-10" dirty="0"/>
              <a:t>（）</a:t>
            </a:r>
            <a:endParaRPr spc="-10" dirty="0"/>
          </a:p>
        </p:txBody>
      </p:sp>
      <p:sp>
        <p:nvSpPr>
          <p:cNvPr id="3" name="object 3"/>
          <p:cNvSpPr/>
          <p:nvPr/>
        </p:nvSpPr>
        <p:spPr>
          <a:xfrm>
            <a:off x="2073910" y="23606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073910" y="2726435"/>
            <a:ext cx="178308" cy="178308"/>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2073910" y="3092195"/>
            <a:ext cx="178308" cy="178308"/>
          </a:xfrm>
          <a:prstGeom prst="rect">
            <a:avLst/>
          </a:prstGeom>
          <a:blipFill>
            <a:blip r:embed="rId2" cstate="print"/>
            <a:stretch>
              <a:fillRect/>
            </a:stretch>
          </a:blipFill>
        </p:spPr>
        <p:txBody>
          <a:bodyPr wrap="square" lIns="0" tIns="0" rIns="0" bIns="0" rtlCol="0"/>
          <a:lstStyle/>
          <a:p/>
        </p:txBody>
      </p:sp>
      <p:sp>
        <p:nvSpPr>
          <p:cNvPr id="6" name="object 6"/>
          <p:cNvSpPr txBox="1"/>
          <p:nvPr/>
        </p:nvSpPr>
        <p:spPr>
          <a:xfrm>
            <a:off x="2404414" y="2209012"/>
            <a:ext cx="3162935" cy="1119505"/>
          </a:xfrm>
          <a:prstGeom prst="rect">
            <a:avLst/>
          </a:prstGeom>
        </p:spPr>
        <p:txBody>
          <a:bodyPr vert="horz" wrap="square" lIns="0" tIns="73660" rIns="0" bIns="0" rtlCol="0">
            <a:spAutoFit/>
          </a:bodyPr>
          <a:lstStyle/>
          <a:p>
            <a:pPr marL="591185" lvl="2" indent="-579120">
              <a:lnSpc>
                <a:spcPct val="100000"/>
              </a:lnSpc>
              <a:spcBef>
                <a:spcPts val="580"/>
              </a:spcBef>
              <a:buFont typeface="Calibri" panose="020F0502020204030204"/>
              <a:buAutoNum type="arabicPeriod"/>
              <a:tabLst>
                <a:tab pos="591820" algn="l"/>
              </a:tabLst>
            </a:pPr>
            <a:r>
              <a:rPr sz="2000" b="1" spc="15" dirty="0">
                <a:latin typeface="幼圆" panose="02010509060101010101" charset="-122"/>
                <a:cs typeface="幼圆" panose="02010509060101010101" charset="-122"/>
              </a:rPr>
              <a:t>要求</a:t>
            </a:r>
            <a:r>
              <a:rPr sz="2000" b="1" spc="5" dirty="0">
                <a:latin typeface="幼圆" panose="02010509060101010101" charset="-122"/>
                <a:cs typeface="幼圆" panose="02010509060101010101" charset="-122"/>
              </a:rPr>
              <a:t>的信</a:t>
            </a:r>
            <a:r>
              <a:rPr sz="2000" b="1" spc="-5" dirty="0">
                <a:latin typeface="幼圆" panose="02010509060101010101" charset="-122"/>
                <a:cs typeface="幼圆" panose="02010509060101010101" charset="-122"/>
              </a:rPr>
              <a:t>息</a:t>
            </a:r>
            <a:endParaRPr sz="2000">
              <a:latin typeface="幼圆" panose="02010509060101010101" charset="-122"/>
              <a:cs typeface="幼圆" panose="02010509060101010101" charset="-122"/>
            </a:endParaRPr>
          </a:p>
          <a:p>
            <a:pPr marL="591185" lvl="2" indent="-579120">
              <a:lnSpc>
                <a:spcPct val="100000"/>
              </a:lnSpc>
              <a:spcBef>
                <a:spcPts val="480"/>
              </a:spcBef>
              <a:buFont typeface="Calibri" panose="020F0502020204030204"/>
              <a:buAutoNum type="arabicPeriod"/>
              <a:tabLst>
                <a:tab pos="591820" algn="l"/>
              </a:tabLst>
            </a:pPr>
            <a:r>
              <a:rPr sz="2000" b="1" spc="15" dirty="0">
                <a:latin typeface="幼圆" panose="02010509060101010101" charset="-122"/>
                <a:cs typeface="幼圆" panose="02010509060101010101" charset="-122"/>
              </a:rPr>
              <a:t>建议</a:t>
            </a:r>
            <a:r>
              <a:rPr sz="2000" b="1" spc="5" dirty="0">
                <a:latin typeface="幼圆" panose="02010509060101010101" charset="-122"/>
                <a:cs typeface="幼圆" panose="02010509060101010101" charset="-122"/>
              </a:rPr>
              <a:t>的信</a:t>
            </a:r>
            <a:r>
              <a:rPr sz="2000" b="1" spc="-5" dirty="0">
                <a:latin typeface="幼圆" panose="02010509060101010101" charset="-122"/>
                <a:cs typeface="幼圆" panose="02010509060101010101" charset="-122"/>
              </a:rPr>
              <a:t>息</a:t>
            </a:r>
            <a:endParaRPr sz="2000">
              <a:latin typeface="幼圆" panose="02010509060101010101" charset="-122"/>
              <a:cs typeface="幼圆" panose="02010509060101010101" charset="-122"/>
            </a:endParaRPr>
          </a:p>
          <a:p>
            <a:pPr marL="591185" lvl="2" indent="-579120">
              <a:lnSpc>
                <a:spcPct val="100000"/>
              </a:lnSpc>
              <a:spcBef>
                <a:spcPts val="480"/>
              </a:spcBef>
              <a:buFont typeface="Calibri" panose="020F0502020204030204"/>
              <a:buAutoNum type="arabicPeriod"/>
              <a:tabLst>
                <a:tab pos="591820" algn="l"/>
              </a:tabLst>
            </a:pPr>
            <a:r>
              <a:rPr sz="2000" b="1" spc="15" dirty="0">
                <a:latin typeface="幼圆" panose="02010509060101010101" charset="-122"/>
                <a:cs typeface="幼圆" panose="02010509060101010101" charset="-122"/>
              </a:rPr>
              <a:t>可选</a:t>
            </a:r>
            <a:r>
              <a:rPr sz="2000" b="1" spc="5" dirty="0">
                <a:latin typeface="幼圆" panose="02010509060101010101" charset="-122"/>
                <a:cs typeface="幼圆" panose="02010509060101010101" charset="-122"/>
              </a:rPr>
              <a:t>的信息</a:t>
            </a:r>
            <a:r>
              <a:rPr sz="2000" b="1" spc="-5" dirty="0">
                <a:latin typeface="幼圆" panose="02010509060101010101" charset="-122"/>
                <a:cs typeface="幼圆" panose="02010509060101010101" charset="-122"/>
              </a:rPr>
              <a:t>和</a:t>
            </a:r>
            <a:r>
              <a:rPr sz="2000" b="1" spc="5" dirty="0">
                <a:latin typeface="幼圆" panose="02010509060101010101" charset="-122"/>
                <a:cs typeface="幼圆" panose="02010509060101010101" charset="-122"/>
              </a:rPr>
              <a:t>相关要</a:t>
            </a:r>
            <a:r>
              <a:rPr sz="2000" b="1" spc="-5" dirty="0">
                <a:latin typeface="幼圆" panose="02010509060101010101" charset="-122"/>
                <a:cs typeface="幼圆" panose="02010509060101010101" charset="-122"/>
              </a:rPr>
              <a:t>求</a:t>
            </a:r>
            <a:endParaRPr sz="2000">
              <a:latin typeface="幼圆" panose="02010509060101010101" charset="-122"/>
              <a:cs typeface="幼圆" panose="02010509060101010101" charset="-122"/>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598415" y="838326"/>
            <a:ext cx="2994660"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9.3.1</a:t>
            </a:r>
            <a:r>
              <a:rPr spc="-70" dirty="0">
                <a:latin typeface="Calibri" panose="020F0502020204030204"/>
                <a:cs typeface="Calibri" panose="020F0502020204030204"/>
              </a:rPr>
              <a:t> </a:t>
            </a:r>
            <a:r>
              <a:rPr spc="5" dirty="0"/>
              <a:t>要求</a:t>
            </a:r>
            <a:r>
              <a:rPr spc="-5" dirty="0"/>
              <a:t>的信</a:t>
            </a:r>
            <a:r>
              <a:rPr spc="-10" dirty="0"/>
              <a:t>息</a:t>
            </a:r>
            <a:endParaRPr spc="-10" dirty="0"/>
          </a:p>
        </p:txBody>
      </p:sp>
      <p:sp>
        <p:nvSpPr>
          <p:cNvPr id="3" name="object 3"/>
          <p:cNvSpPr/>
          <p:nvPr/>
        </p:nvSpPr>
        <p:spPr>
          <a:xfrm>
            <a:off x="2072640" y="2031492"/>
            <a:ext cx="114300" cy="115824"/>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29839" y="2223516"/>
            <a:ext cx="88391" cy="97536"/>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529839" y="2391155"/>
            <a:ext cx="88391" cy="97536"/>
          </a:xfrm>
          <a:prstGeom prst="rect">
            <a:avLst/>
          </a:prstGeom>
          <a:blipFill>
            <a:blip r:embed="rId3" cstate="print"/>
            <a:stretch>
              <a:fillRect/>
            </a:stretch>
          </a:blipFill>
        </p:spPr>
        <p:txBody>
          <a:bodyPr wrap="square" lIns="0" tIns="0" rIns="0" bIns="0" rtlCol="0"/>
          <a:lstStyle/>
          <a:p/>
        </p:txBody>
      </p:sp>
      <p:sp>
        <p:nvSpPr>
          <p:cNvPr id="6" name="object 6"/>
          <p:cNvSpPr/>
          <p:nvPr/>
        </p:nvSpPr>
        <p:spPr>
          <a:xfrm>
            <a:off x="2529839" y="2558795"/>
            <a:ext cx="88391" cy="97536"/>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2529839" y="2726435"/>
            <a:ext cx="88391" cy="97536"/>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2529839" y="2894076"/>
            <a:ext cx="88391" cy="97536"/>
          </a:xfrm>
          <a:prstGeom prst="rect">
            <a:avLst/>
          </a:prstGeom>
          <a:blipFill>
            <a:blip r:embed="rId3" cstate="print"/>
            <a:stretch>
              <a:fillRect/>
            </a:stretch>
          </a:blipFill>
        </p:spPr>
        <p:txBody>
          <a:bodyPr wrap="square" lIns="0" tIns="0" rIns="0" bIns="0" rtlCol="0"/>
          <a:lstStyle/>
          <a:p/>
        </p:txBody>
      </p:sp>
      <p:sp>
        <p:nvSpPr>
          <p:cNvPr id="9" name="object 9"/>
          <p:cNvSpPr/>
          <p:nvPr/>
        </p:nvSpPr>
        <p:spPr>
          <a:xfrm>
            <a:off x="2529839" y="3061716"/>
            <a:ext cx="88391" cy="97536"/>
          </a:xfrm>
          <a:prstGeom prst="rect">
            <a:avLst/>
          </a:prstGeom>
          <a:blipFill>
            <a:blip r:embed="rId3" cstate="print"/>
            <a:stretch>
              <a:fillRect/>
            </a:stretch>
          </a:blipFill>
        </p:spPr>
        <p:txBody>
          <a:bodyPr wrap="square" lIns="0" tIns="0" rIns="0" bIns="0" rtlCol="0"/>
          <a:lstStyle/>
          <a:p/>
        </p:txBody>
      </p:sp>
      <p:sp>
        <p:nvSpPr>
          <p:cNvPr id="10" name="object 10"/>
          <p:cNvSpPr/>
          <p:nvPr/>
        </p:nvSpPr>
        <p:spPr>
          <a:xfrm>
            <a:off x="2529839" y="3497579"/>
            <a:ext cx="88391" cy="97536"/>
          </a:xfrm>
          <a:prstGeom prst="rect">
            <a:avLst/>
          </a:prstGeom>
          <a:blipFill>
            <a:blip r:embed="rId3" cstate="print"/>
            <a:stretch>
              <a:fillRect/>
            </a:stretch>
          </a:blipFill>
        </p:spPr>
        <p:txBody>
          <a:bodyPr wrap="square" lIns="0" tIns="0" rIns="0" bIns="0" rtlCol="0"/>
          <a:lstStyle/>
          <a:p/>
        </p:txBody>
      </p:sp>
      <p:sp>
        <p:nvSpPr>
          <p:cNvPr id="11" name="object 11"/>
          <p:cNvSpPr/>
          <p:nvPr/>
        </p:nvSpPr>
        <p:spPr>
          <a:xfrm>
            <a:off x="2529839" y="3665220"/>
            <a:ext cx="88391" cy="97536"/>
          </a:xfrm>
          <a:prstGeom prst="rect">
            <a:avLst/>
          </a:prstGeom>
          <a:blipFill>
            <a:blip r:embed="rId3" cstate="print"/>
            <a:stretch>
              <a:fillRect/>
            </a:stretch>
          </a:blipFill>
        </p:spPr>
        <p:txBody>
          <a:bodyPr wrap="square" lIns="0" tIns="0" rIns="0" bIns="0" rtlCol="0"/>
          <a:lstStyle/>
          <a:p/>
        </p:txBody>
      </p:sp>
      <p:sp>
        <p:nvSpPr>
          <p:cNvPr id="12" name="object 12"/>
          <p:cNvSpPr/>
          <p:nvPr/>
        </p:nvSpPr>
        <p:spPr>
          <a:xfrm>
            <a:off x="2529839" y="3832859"/>
            <a:ext cx="88391" cy="97536"/>
          </a:xfrm>
          <a:prstGeom prst="rect">
            <a:avLst/>
          </a:prstGeom>
          <a:blipFill>
            <a:blip r:embed="rId3" cstate="print"/>
            <a:stretch>
              <a:fillRect/>
            </a:stretch>
          </a:blipFill>
        </p:spPr>
        <p:txBody>
          <a:bodyPr wrap="square" lIns="0" tIns="0" rIns="0" bIns="0" rtlCol="0"/>
          <a:lstStyle/>
          <a:p/>
        </p:txBody>
      </p:sp>
      <p:sp>
        <p:nvSpPr>
          <p:cNvPr id="13" name="object 13"/>
          <p:cNvSpPr/>
          <p:nvPr/>
        </p:nvSpPr>
        <p:spPr>
          <a:xfrm>
            <a:off x="2529839" y="4000500"/>
            <a:ext cx="88391" cy="97536"/>
          </a:xfrm>
          <a:prstGeom prst="rect">
            <a:avLst/>
          </a:prstGeom>
          <a:blipFill>
            <a:blip r:embed="rId3" cstate="print"/>
            <a:stretch>
              <a:fillRect/>
            </a:stretch>
          </a:blipFill>
        </p:spPr>
        <p:txBody>
          <a:bodyPr wrap="square" lIns="0" tIns="0" rIns="0" bIns="0" rtlCol="0"/>
          <a:lstStyle/>
          <a:p/>
        </p:txBody>
      </p:sp>
      <p:sp>
        <p:nvSpPr>
          <p:cNvPr id="14" name="object 14"/>
          <p:cNvSpPr/>
          <p:nvPr/>
        </p:nvSpPr>
        <p:spPr>
          <a:xfrm>
            <a:off x="2529839" y="4168140"/>
            <a:ext cx="88391" cy="97536"/>
          </a:xfrm>
          <a:prstGeom prst="rect">
            <a:avLst/>
          </a:prstGeom>
          <a:blipFill>
            <a:blip r:embed="rId3" cstate="print"/>
            <a:stretch>
              <a:fillRect/>
            </a:stretch>
          </a:blipFill>
        </p:spPr>
        <p:txBody>
          <a:bodyPr wrap="square" lIns="0" tIns="0" rIns="0" bIns="0" rtlCol="0"/>
          <a:lstStyle/>
          <a:p/>
        </p:txBody>
      </p:sp>
      <p:sp>
        <p:nvSpPr>
          <p:cNvPr id="15" name="object 15"/>
          <p:cNvSpPr/>
          <p:nvPr/>
        </p:nvSpPr>
        <p:spPr>
          <a:xfrm>
            <a:off x="2529839" y="4335779"/>
            <a:ext cx="88391" cy="97536"/>
          </a:xfrm>
          <a:prstGeom prst="rect">
            <a:avLst/>
          </a:prstGeom>
          <a:blipFill>
            <a:blip r:embed="rId3" cstate="print"/>
            <a:stretch>
              <a:fillRect/>
            </a:stretch>
          </a:blipFill>
        </p:spPr>
        <p:txBody>
          <a:bodyPr wrap="square" lIns="0" tIns="0" rIns="0" bIns="0" rtlCol="0"/>
          <a:lstStyle/>
          <a:p/>
        </p:txBody>
      </p:sp>
      <p:sp>
        <p:nvSpPr>
          <p:cNvPr id="16" name="object 16"/>
          <p:cNvSpPr/>
          <p:nvPr/>
        </p:nvSpPr>
        <p:spPr>
          <a:xfrm>
            <a:off x="2529839" y="4503420"/>
            <a:ext cx="88391" cy="97536"/>
          </a:xfrm>
          <a:prstGeom prst="rect">
            <a:avLst/>
          </a:prstGeom>
          <a:blipFill>
            <a:blip r:embed="rId3" cstate="print"/>
            <a:stretch>
              <a:fillRect/>
            </a:stretch>
          </a:blipFill>
        </p:spPr>
        <p:txBody>
          <a:bodyPr wrap="square" lIns="0" tIns="0" rIns="0" bIns="0" rtlCol="0"/>
          <a:lstStyle/>
          <a:p/>
        </p:txBody>
      </p:sp>
      <p:sp>
        <p:nvSpPr>
          <p:cNvPr id="17" name="object 17"/>
          <p:cNvSpPr/>
          <p:nvPr/>
        </p:nvSpPr>
        <p:spPr>
          <a:xfrm>
            <a:off x="2529839" y="4671059"/>
            <a:ext cx="88391" cy="97536"/>
          </a:xfrm>
          <a:prstGeom prst="rect">
            <a:avLst/>
          </a:prstGeom>
          <a:blipFill>
            <a:blip r:embed="rId3" cstate="print"/>
            <a:stretch>
              <a:fillRect/>
            </a:stretch>
          </a:blipFill>
        </p:spPr>
        <p:txBody>
          <a:bodyPr wrap="square" lIns="0" tIns="0" rIns="0" bIns="0" rtlCol="0"/>
          <a:lstStyle/>
          <a:p/>
        </p:txBody>
      </p:sp>
      <p:sp>
        <p:nvSpPr>
          <p:cNvPr id="18" name="object 18"/>
          <p:cNvSpPr/>
          <p:nvPr/>
        </p:nvSpPr>
        <p:spPr>
          <a:xfrm>
            <a:off x="2529839" y="4838700"/>
            <a:ext cx="88391" cy="97536"/>
          </a:xfrm>
          <a:prstGeom prst="rect">
            <a:avLst/>
          </a:prstGeom>
          <a:blipFill>
            <a:blip r:embed="rId3" cstate="print"/>
            <a:stretch>
              <a:fillRect/>
            </a:stretch>
          </a:blipFill>
        </p:spPr>
        <p:txBody>
          <a:bodyPr wrap="square" lIns="0" tIns="0" rIns="0" bIns="0" rtlCol="0"/>
          <a:lstStyle/>
          <a:p/>
        </p:txBody>
      </p:sp>
      <p:sp>
        <p:nvSpPr>
          <p:cNvPr id="19" name="object 19"/>
          <p:cNvSpPr/>
          <p:nvPr/>
        </p:nvSpPr>
        <p:spPr>
          <a:xfrm>
            <a:off x="2529839" y="5006340"/>
            <a:ext cx="88391" cy="97536"/>
          </a:xfrm>
          <a:prstGeom prst="rect">
            <a:avLst/>
          </a:prstGeom>
          <a:blipFill>
            <a:blip r:embed="rId3" cstate="print"/>
            <a:stretch>
              <a:fillRect/>
            </a:stretch>
          </a:blipFill>
        </p:spPr>
        <p:txBody>
          <a:bodyPr wrap="square" lIns="0" tIns="0" rIns="0" bIns="0" rtlCol="0"/>
          <a:lstStyle/>
          <a:p/>
        </p:txBody>
      </p:sp>
      <p:sp>
        <p:nvSpPr>
          <p:cNvPr id="20" name="object 20"/>
          <p:cNvSpPr/>
          <p:nvPr/>
        </p:nvSpPr>
        <p:spPr>
          <a:xfrm>
            <a:off x="2529839" y="5173979"/>
            <a:ext cx="88391" cy="97536"/>
          </a:xfrm>
          <a:prstGeom prst="rect">
            <a:avLst/>
          </a:prstGeom>
          <a:blipFill>
            <a:blip r:embed="rId3" cstate="print"/>
            <a:stretch>
              <a:fillRect/>
            </a:stretch>
          </a:blipFill>
        </p:spPr>
        <p:txBody>
          <a:bodyPr wrap="square" lIns="0" tIns="0" rIns="0" bIns="0" rtlCol="0"/>
          <a:lstStyle/>
          <a:p/>
        </p:txBody>
      </p:sp>
      <p:sp>
        <p:nvSpPr>
          <p:cNvPr id="21" name="object 21"/>
          <p:cNvSpPr/>
          <p:nvPr/>
        </p:nvSpPr>
        <p:spPr>
          <a:xfrm>
            <a:off x="2529839" y="5341620"/>
            <a:ext cx="88391" cy="97536"/>
          </a:xfrm>
          <a:prstGeom prst="rect">
            <a:avLst/>
          </a:prstGeom>
          <a:blipFill>
            <a:blip r:embed="rId3" cstate="print"/>
            <a:stretch>
              <a:fillRect/>
            </a:stretch>
          </a:blipFill>
        </p:spPr>
        <p:txBody>
          <a:bodyPr wrap="square" lIns="0" tIns="0" rIns="0" bIns="0" rtlCol="0"/>
          <a:lstStyle/>
          <a:p/>
        </p:txBody>
      </p:sp>
      <p:sp>
        <p:nvSpPr>
          <p:cNvPr id="22" name="object 22"/>
          <p:cNvSpPr/>
          <p:nvPr/>
        </p:nvSpPr>
        <p:spPr>
          <a:xfrm>
            <a:off x="2529839" y="5509259"/>
            <a:ext cx="88391" cy="97536"/>
          </a:xfrm>
          <a:prstGeom prst="rect">
            <a:avLst/>
          </a:prstGeom>
          <a:blipFill>
            <a:blip r:embed="rId3" cstate="print"/>
            <a:stretch>
              <a:fillRect/>
            </a:stretch>
          </a:blipFill>
        </p:spPr>
        <p:txBody>
          <a:bodyPr wrap="square" lIns="0" tIns="0" rIns="0" bIns="0" rtlCol="0"/>
          <a:lstStyle/>
          <a:p/>
        </p:txBody>
      </p:sp>
      <p:sp>
        <p:nvSpPr>
          <p:cNvPr id="23" name="object 23"/>
          <p:cNvSpPr/>
          <p:nvPr/>
        </p:nvSpPr>
        <p:spPr>
          <a:xfrm>
            <a:off x="2529839" y="5676900"/>
            <a:ext cx="88391" cy="97536"/>
          </a:xfrm>
          <a:prstGeom prst="rect">
            <a:avLst/>
          </a:prstGeom>
          <a:blipFill>
            <a:blip r:embed="rId3" cstate="print"/>
            <a:stretch>
              <a:fillRect/>
            </a:stretch>
          </a:blipFill>
        </p:spPr>
        <p:txBody>
          <a:bodyPr wrap="square" lIns="0" tIns="0" rIns="0" bIns="0" rtlCol="0"/>
          <a:lstStyle/>
          <a:p/>
        </p:txBody>
      </p:sp>
      <p:sp>
        <p:nvSpPr>
          <p:cNvPr id="24" name="object 24"/>
          <p:cNvSpPr txBox="1"/>
          <p:nvPr/>
        </p:nvSpPr>
        <p:spPr>
          <a:xfrm>
            <a:off x="2403144" y="1968449"/>
            <a:ext cx="7766684" cy="4006215"/>
          </a:xfrm>
          <a:prstGeom prst="rect">
            <a:avLst/>
          </a:prstGeom>
        </p:spPr>
        <p:txBody>
          <a:bodyPr vert="horz" wrap="square" lIns="0" tIns="12065" rIns="0" bIns="0" rtlCol="0">
            <a:spAutoFit/>
          </a:bodyPr>
          <a:lstStyle/>
          <a:p>
            <a:pPr marL="12700">
              <a:lnSpc>
                <a:spcPct val="100000"/>
              </a:lnSpc>
              <a:spcBef>
                <a:spcPts val="95"/>
              </a:spcBef>
            </a:pPr>
            <a:r>
              <a:rPr sz="1300" b="1" spc="-10" dirty="0">
                <a:latin typeface="Calibri" panose="020F0502020204030204"/>
                <a:cs typeface="Calibri" panose="020F0502020204030204"/>
              </a:rPr>
              <a:t>GHG</a:t>
            </a:r>
            <a:r>
              <a:rPr sz="1300" b="1" spc="-5" dirty="0">
                <a:latin typeface="幼圆" panose="02010509060101010101" charset="-122"/>
                <a:cs typeface="幼圆" panose="02010509060101010101" charset="-122"/>
              </a:rPr>
              <a:t>报告应包括</a:t>
            </a:r>
            <a:r>
              <a:rPr sz="1300" b="1" spc="-10" dirty="0">
                <a:latin typeface="幼圆" panose="02010509060101010101" charset="-122"/>
                <a:cs typeface="幼圆" panose="02010509060101010101" charset="-122"/>
              </a:rPr>
              <a:t>以</a:t>
            </a:r>
            <a:r>
              <a:rPr sz="1300" b="1" spc="-5" dirty="0">
                <a:latin typeface="幼圆" panose="02010509060101010101" charset="-122"/>
                <a:cs typeface="幼圆" panose="02010509060101010101" charset="-122"/>
              </a:rPr>
              <a:t>下</a:t>
            </a:r>
            <a:r>
              <a:rPr sz="1300" b="1" spc="-10" dirty="0">
                <a:latin typeface="幼圆" panose="02010509060101010101" charset="-122"/>
                <a:cs typeface="幼圆" panose="02010509060101010101" charset="-122"/>
              </a:rPr>
              <a:t>内</a:t>
            </a:r>
            <a:r>
              <a:rPr sz="1300" b="1" spc="-20" dirty="0">
                <a:latin typeface="幼圆" panose="02010509060101010101" charset="-122"/>
                <a:cs typeface="幼圆" panose="02010509060101010101" charset="-122"/>
              </a:rPr>
              <a:t>容</a:t>
            </a:r>
            <a:r>
              <a:rPr sz="1300" b="1" spc="-10" dirty="0">
                <a:latin typeface="幼圆" panose="02010509060101010101" charset="-122"/>
                <a:cs typeface="幼圆" panose="02010509060101010101" charset="-122"/>
              </a:rPr>
              <a:t>：</a:t>
            </a:r>
            <a:endParaRPr sz="1300">
              <a:latin typeface="幼圆" panose="02010509060101010101" charset="-122"/>
              <a:cs typeface="幼圆" panose="02010509060101010101" charset="-122"/>
            </a:endParaRPr>
          </a:p>
          <a:p>
            <a:pPr marL="583565" indent="-170815">
              <a:lnSpc>
                <a:spcPct val="100000"/>
              </a:lnSpc>
              <a:spcBef>
                <a:spcPts val="15"/>
              </a:spcBef>
              <a:buFont typeface="Calibri" panose="020F0502020204030204"/>
              <a:buAutoNum type="alphaLcParenR"/>
              <a:tabLst>
                <a:tab pos="584200" algn="l"/>
              </a:tabLst>
            </a:pPr>
            <a:r>
              <a:rPr sz="1100" dirty="0">
                <a:latin typeface="幼圆" panose="02010509060101010101" charset="-122"/>
                <a:cs typeface="幼圆" panose="02010509060101010101" charset="-122"/>
              </a:rPr>
              <a:t>所报告</a:t>
            </a:r>
            <a:r>
              <a:rPr sz="1100" spc="-15" dirty="0">
                <a:latin typeface="幼圆" panose="02010509060101010101" charset="-122"/>
                <a:cs typeface="幼圆" panose="02010509060101010101" charset="-122"/>
              </a:rPr>
              <a:t>组</a:t>
            </a:r>
            <a:r>
              <a:rPr sz="1100" dirty="0">
                <a:latin typeface="幼圆" panose="02010509060101010101" charset="-122"/>
                <a:cs typeface="幼圆" panose="02010509060101010101" charset="-122"/>
              </a:rPr>
              <a:t>织的</a:t>
            </a:r>
            <a:r>
              <a:rPr sz="1100" spc="-15" dirty="0">
                <a:latin typeface="幼圆" panose="02010509060101010101" charset="-122"/>
                <a:cs typeface="幼圆" panose="02010509060101010101" charset="-122"/>
              </a:rPr>
              <a:t>描</a:t>
            </a:r>
            <a:r>
              <a:rPr sz="1100" dirty="0">
                <a:latin typeface="幼圆" panose="02010509060101010101" charset="-122"/>
                <a:cs typeface="幼圆" panose="02010509060101010101" charset="-122"/>
              </a:rPr>
              <a:t>述；</a:t>
            </a:r>
            <a:endParaRPr sz="1100">
              <a:latin typeface="幼圆" panose="02010509060101010101" charset="-122"/>
              <a:cs typeface="幼圆" panose="02010509060101010101" charset="-122"/>
            </a:endParaRPr>
          </a:p>
          <a:p>
            <a:pPr marL="583565" indent="-170815">
              <a:lnSpc>
                <a:spcPct val="100000"/>
              </a:lnSpc>
              <a:buFont typeface="Calibri" panose="020F0502020204030204"/>
              <a:buAutoNum type="alphaLcParenR"/>
              <a:tabLst>
                <a:tab pos="584200" algn="l"/>
              </a:tabLst>
            </a:pPr>
            <a:r>
              <a:rPr sz="1100" dirty="0">
                <a:latin typeface="幼圆" panose="02010509060101010101" charset="-122"/>
                <a:cs typeface="幼圆" panose="02010509060101010101" charset="-122"/>
              </a:rPr>
              <a:t>报告的</a:t>
            </a:r>
            <a:r>
              <a:rPr sz="1100" spc="-15" dirty="0">
                <a:latin typeface="幼圆" panose="02010509060101010101" charset="-122"/>
                <a:cs typeface="幼圆" panose="02010509060101010101" charset="-122"/>
              </a:rPr>
              <a:t>责</a:t>
            </a:r>
            <a:r>
              <a:rPr sz="1100" dirty="0">
                <a:latin typeface="幼圆" panose="02010509060101010101" charset="-122"/>
                <a:cs typeface="幼圆" panose="02010509060101010101" charset="-122"/>
              </a:rPr>
              <a:t>任人</a:t>
            </a:r>
            <a:r>
              <a:rPr sz="1100" spc="-15" dirty="0">
                <a:latin typeface="幼圆" panose="02010509060101010101" charset="-122"/>
                <a:cs typeface="幼圆" panose="02010509060101010101" charset="-122"/>
              </a:rPr>
              <a:t>或</a:t>
            </a:r>
            <a:r>
              <a:rPr sz="1100" dirty="0">
                <a:latin typeface="幼圆" panose="02010509060101010101" charset="-122"/>
                <a:cs typeface="幼圆" panose="02010509060101010101" charset="-122"/>
              </a:rPr>
              <a:t>实体；</a:t>
            </a:r>
            <a:endParaRPr sz="1100">
              <a:latin typeface="幼圆" panose="02010509060101010101" charset="-122"/>
              <a:cs typeface="幼圆" panose="02010509060101010101" charset="-122"/>
            </a:endParaRPr>
          </a:p>
          <a:p>
            <a:pPr marL="583565" indent="-170815">
              <a:lnSpc>
                <a:spcPct val="100000"/>
              </a:lnSpc>
              <a:buFont typeface="Calibri" panose="020F0502020204030204"/>
              <a:buAutoNum type="alphaLcParenR"/>
              <a:tabLst>
                <a:tab pos="584200" algn="l"/>
              </a:tabLst>
            </a:pPr>
            <a:r>
              <a:rPr sz="1100" dirty="0">
                <a:latin typeface="幼圆" panose="02010509060101010101" charset="-122"/>
                <a:cs typeface="幼圆" panose="02010509060101010101" charset="-122"/>
              </a:rPr>
              <a:t>报告所</a:t>
            </a:r>
            <a:r>
              <a:rPr sz="1100" spc="-15" dirty="0">
                <a:latin typeface="幼圆" panose="02010509060101010101" charset="-122"/>
                <a:cs typeface="幼圆" panose="02010509060101010101" charset="-122"/>
              </a:rPr>
              <a:t>覆</a:t>
            </a:r>
            <a:r>
              <a:rPr sz="1100" dirty="0">
                <a:latin typeface="幼圆" panose="02010509060101010101" charset="-122"/>
                <a:cs typeface="幼圆" panose="02010509060101010101" charset="-122"/>
              </a:rPr>
              <a:t>盖的</a:t>
            </a:r>
            <a:r>
              <a:rPr sz="1100" spc="-15" dirty="0">
                <a:latin typeface="幼圆" panose="02010509060101010101" charset="-122"/>
                <a:cs typeface="幼圆" panose="02010509060101010101" charset="-122"/>
              </a:rPr>
              <a:t>时</a:t>
            </a:r>
            <a:r>
              <a:rPr sz="1100" dirty="0">
                <a:latin typeface="幼圆" panose="02010509060101010101" charset="-122"/>
                <a:cs typeface="幼圆" panose="02010509060101010101" charset="-122"/>
              </a:rPr>
              <a:t>间段；</a:t>
            </a:r>
            <a:endParaRPr sz="1100">
              <a:latin typeface="幼圆" panose="02010509060101010101" charset="-122"/>
              <a:cs typeface="幼圆" panose="02010509060101010101" charset="-122"/>
            </a:endParaRPr>
          </a:p>
          <a:p>
            <a:pPr marL="583565" indent="-170815">
              <a:lnSpc>
                <a:spcPct val="100000"/>
              </a:lnSpc>
              <a:buFont typeface="Calibri" panose="020F0502020204030204"/>
              <a:buAutoNum type="alphaLcParenR"/>
              <a:tabLst>
                <a:tab pos="584200" algn="l"/>
              </a:tabLst>
            </a:pPr>
            <a:r>
              <a:rPr sz="1100" dirty="0">
                <a:latin typeface="幼圆" panose="02010509060101010101" charset="-122"/>
                <a:cs typeface="幼圆" panose="02010509060101010101" charset="-122"/>
              </a:rPr>
              <a:t>对组织边界的文字说明（</a:t>
            </a:r>
            <a:r>
              <a:rPr sz="1100" dirty="0">
                <a:latin typeface="Calibri" panose="020F0502020204030204"/>
                <a:cs typeface="Calibri" panose="020F0502020204030204"/>
              </a:rPr>
              <a:t>5.1</a:t>
            </a:r>
            <a:r>
              <a:rPr sz="1100" dirty="0">
                <a:latin typeface="幼圆" panose="02010509060101010101" charset="-122"/>
                <a:cs typeface="幼圆" panose="02010509060101010101" charset="-122"/>
              </a:rPr>
              <a:t>）；</a:t>
            </a:r>
            <a:endParaRPr sz="1100">
              <a:latin typeface="幼圆" panose="02010509060101010101" charset="-122"/>
              <a:cs typeface="幼圆" panose="02010509060101010101" charset="-122"/>
            </a:endParaRPr>
          </a:p>
          <a:p>
            <a:pPr marL="583565" indent="-170815">
              <a:lnSpc>
                <a:spcPct val="100000"/>
              </a:lnSpc>
              <a:buFont typeface="Calibri" panose="020F0502020204030204"/>
              <a:buAutoNum type="alphaLcParenR"/>
              <a:tabLst>
                <a:tab pos="584200" algn="l"/>
              </a:tabLst>
            </a:pPr>
            <a:r>
              <a:rPr sz="1100" dirty="0">
                <a:latin typeface="幼圆" panose="02010509060101010101" charset="-122"/>
                <a:cs typeface="幼圆" panose="02010509060101010101" charset="-122"/>
              </a:rPr>
              <a:t>报告边</a:t>
            </a:r>
            <a:r>
              <a:rPr sz="1100" spc="-15" dirty="0">
                <a:latin typeface="幼圆" panose="02010509060101010101" charset="-122"/>
                <a:cs typeface="幼圆" panose="02010509060101010101" charset="-122"/>
              </a:rPr>
              <a:t>界</a:t>
            </a:r>
            <a:r>
              <a:rPr sz="1100" dirty="0">
                <a:latin typeface="幼圆" panose="02010509060101010101" charset="-122"/>
                <a:cs typeface="幼圆" panose="02010509060101010101" charset="-122"/>
              </a:rPr>
              <a:t>的文</a:t>
            </a:r>
            <a:r>
              <a:rPr sz="1100" spc="-15" dirty="0">
                <a:latin typeface="幼圆" panose="02010509060101010101" charset="-122"/>
                <a:cs typeface="幼圆" panose="02010509060101010101" charset="-122"/>
              </a:rPr>
              <a:t>字</a:t>
            </a:r>
            <a:r>
              <a:rPr sz="1100" dirty="0">
                <a:latin typeface="幼圆" panose="02010509060101010101" charset="-122"/>
                <a:cs typeface="幼圆" panose="02010509060101010101" charset="-122"/>
              </a:rPr>
              <a:t>说明</a:t>
            </a:r>
            <a:r>
              <a:rPr sz="1100" spc="-15" dirty="0">
                <a:latin typeface="幼圆" panose="02010509060101010101" charset="-122"/>
                <a:cs typeface="幼圆" panose="02010509060101010101" charset="-122"/>
              </a:rPr>
              <a:t>，包</a:t>
            </a:r>
            <a:r>
              <a:rPr sz="1100" dirty="0">
                <a:latin typeface="幼圆" panose="02010509060101010101" charset="-122"/>
                <a:cs typeface="幼圆" panose="02010509060101010101" charset="-122"/>
              </a:rPr>
              <a:t>括组织</a:t>
            </a:r>
            <a:r>
              <a:rPr sz="1100" spc="-15" dirty="0">
                <a:latin typeface="幼圆" panose="02010509060101010101" charset="-122"/>
                <a:cs typeface="幼圆" panose="02010509060101010101" charset="-122"/>
              </a:rPr>
              <a:t>用</a:t>
            </a:r>
            <a:r>
              <a:rPr sz="1100" dirty="0">
                <a:latin typeface="幼圆" panose="02010509060101010101" charset="-122"/>
                <a:cs typeface="幼圆" panose="02010509060101010101" charset="-122"/>
              </a:rPr>
              <a:t>于确</a:t>
            </a:r>
            <a:r>
              <a:rPr sz="1100" spc="-15" dirty="0">
                <a:latin typeface="幼圆" panose="02010509060101010101" charset="-122"/>
                <a:cs typeface="幼圆" panose="02010509060101010101" charset="-122"/>
              </a:rPr>
              <a:t>定</a:t>
            </a:r>
            <a:r>
              <a:rPr sz="1100" dirty="0">
                <a:latin typeface="幼圆" panose="02010509060101010101" charset="-122"/>
                <a:cs typeface="幼圆" panose="02010509060101010101" charset="-122"/>
              </a:rPr>
              <a:t>主要</a:t>
            </a:r>
            <a:r>
              <a:rPr sz="1100" spc="-15" dirty="0">
                <a:latin typeface="幼圆" panose="02010509060101010101" charset="-122"/>
                <a:cs typeface="幼圆" panose="02010509060101010101" charset="-122"/>
              </a:rPr>
              <a:t>排放</a:t>
            </a:r>
            <a:r>
              <a:rPr sz="1100" dirty="0">
                <a:latin typeface="幼圆" panose="02010509060101010101" charset="-122"/>
                <a:cs typeface="幼圆" panose="02010509060101010101" charset="-122"/>
              </a:rPr>
              <a:t>的准则；</a:t>
            </a:r>
            <a:endParaRPr sz="1100">
              <a:latin typeface="幼圆" panose="02010509060101010101" charset="-122"/>
              <a:cs typeface="幼圆" panose="02010509060101010101" charset="-122"/>
            </a:endParaRPr>
          </a:p>
          <a:p>
            <a:pPr marL="583565" indent="-170815">
              <a:lnSpc>
                <a:spcPts val="1190"/>
              </a:lnSpc>
              <a:buFont typeface="Calibri" panose="020F0502020204030204"/>
              <a:buAutoNum type="alphaLcParenR"/>
              <a:tabLst>
                <a:tab pos="584200" algn="l"/>
              </a:tabLst>
            </a:pPr>
            <a:r>
              <a:rPr sz="1100" dirty="0">
                <a:latin typeface="幼圆" panose="02010509060101010101" charset="-122"/>
                <a:cs typeface="幼圆" panose="02010509060101010101" charset="-122"/>
              </a:rPr>
              <a:t>对直接</a:t>
            </a:r>
            <a:r>
              <a:rPr sz="1100" spc="-5" dirty="0">
                <a:latin typeface="Calibri" panose="020F0502020204030204"/>
                <a:cs typeface="Calibri" panose="020F0502020204030204"/>
              </a:rPr>
              <a:t>GHG</a:t>
            </a:r>
            <a:r>
              <a:rPr sz="1100" dirty="0">
                <a:latin typeface="幼圆" panose="02010509060101010101" charset="-122"/>
                <a:cs typeface="幼圆" panose="02010509060101010101" charset="-122"/>
              </a:rPr>
              <a:t>排放，分别按二氧化碳</a:t>
            </a:r>
            <a:r>
              <a:rPr sz="1100" spc="-5" dirty="0">
                <a:latin typeface="幼圆" panose="02010509060101010101" charset="-122"/>
                <a:cs typeface="幼圆" panose="02010509060101010101" charset="-122"/>
              </a:rPr>
              <a:t>（</a:t>
            </a:r>
            <a:r>
              <a:rPr sz="1100" spc="-5" dirty="0">
                <a:latin typeface="Calibri" panose="020F0502020204030204"/>
                <a:cs typeface="Calibri" panose="020F0502020204030204"/>
              </a:rPr>
              <a:t>CO2</a:t>
            </a:r>
            <a:r>
              <a:rPr sz="1100" spc="-5" dirty="0">
                <a:latin typeface="幼圆" panose="02010509060101010101" charset="-122"/>
                <a:cs typeface="幼圆" panose="02010509060101010101" charset="-122"/>
              </a:rPr>
              <a:t>）</a:t>
            </a:r>
            <a:r>
              <a:rPr sz="1100" dirty="0">
                <a:latin typeface="幼圆" panose="02010509060101010101" charset="-122"/>
                <a:cs typeface="幼圆" panose="02010509060101010101" charset="-122"/>
              </a:rPr>
              <a:t>、甲</a:t>
            </a:r>
            <a:r>
              <a:rPr sz="1100" spc="-15" dirty="0">
                <a:latin typeface="幼圆" panose="02010509060101010101" charset="-122"/>
                <a:cs typeface="幼圆" panose="02010509060101010101" charset="-122"/>
              </a:rPr>
              <a:t>烷</a:t>
            </a:r>
            <a:r>
              <a:rPr sz="1100" dirty="0">
                <a:latin typeface="幼圆" panose="02010509060101010101" charset="-122"/>
                <a:cs typeface="幼圆" panose="02010509060101010101" charset="-122"/>
              </a:rPr>
              <a:t>（</a:t>
            </a:r>
            <a:r>
              <a:rPr sz="1100" dirty="0">
                <a:latin typeface="Calibri" panose="020F0502020204030204"/>
                <a:cs typeface="Calibri" panose="020F0502020204030204"/>
              </a:rPr>
              <a:t>CH4</a:t>
            </a:r>
            <a:r>
              <a:rPr sz="1100" dirty="0">
                <a:latin typeface="幼圆" panose="02010509060101010101" charset="-122"/>
                <a:cs typeface="幼圆" panose="02010509060101010101" charset="-122"/>
              </a:rPr>
              <a:t>）</a:t>
            </a:r>
            <a:r>
              <a:rPr sz="1100" spc="-15" dirty="0">
                <a:latin typeface="幼圆" panose="02010509060101010101" charset="-122"/>
                <a:cs typeface="幼圆" panose="02010509060101010101" charset="-122"/>
              </a:rPr>
              <a:t>、</a:t>
            </a:r>
            <a:r>
              <a:rPr sz="1100" dirty="0">
                <a:latin typeface="幼圆" panose="02010509060101010101" charset="-122"/>
                <a:cs typeface="幼圆" panose="02010509060101010101" charset="-122"/>
              </a:rPr>
              <a:t>一氧</a:t>
            </a:r>
            <a:r>
              <a:rPr sz="1100" spc="-15" dirty="0">
                <a:latin typeface="幼圆" panose="02010509060101010101" charset="-122"/>
                <a:cs typeface="幼圆" panose="02010509060101010101" charset="-122"/>
              </a:rPr>
              <a:t>化</a:t>
            </a:r>
            <a:r>
              <a:rPr sz="1100" dirty="0">
                <a:latin typeface="幼圆" panose="02010509060101010101" charset="-122"/>
                <a:cs typeface="幼圆" panose="02010509060101010101" charset="-122"/>
              </a:rPr>
              <a:t>二氮（</a:t>
            </a:r>
            <a:r>
              <a:rPr sz="1100" dirty="0">
                <a:latin typeface="Calibri" panose="020F0502020204030204"/>
                <a:cs typeface="Calibri" panose="020F0502020204030204"/>
              </a:rPr>
              <a:t>N2O</a:t>
            </a:r>
            <a:r>
              <a:rPr sz="1100" dirty="0">
                <a:latin typeface="幼圆" panose="02010509060101010101" charset="-122"/>
                <a:cs typeface="幼圆" panose="02010509060101010101" charset="-122"/>
              </a:rPr>
              <a:t>）</a:t>
            </a:r>
            <a:r>
              <a:rPr sz="1100" spc="-15" dirty="0">
                <a:latin typeface="幼圆" panose="02010509060101010101" charset="-122"/>
                <a:cs typeface="幼圆" panose="02010509060101010101" charset="-122"/>
              </a:rPr>
              <a:t>、</a:t>
            </a:r>
            <a:r>
              <a:rPr sz="1100" dirty="0">
                <a:latin typeface="幼圆" panose="02010509060101010101" charset="-122"/>
                <a:cs typeface="幼圆" panose="02010509060101010101" charset="-122"/>
              </a:rPr>
              <a:t>三氟</a:t>
            </a:r>
            <a:r>
              <a:rPr sz="1100" spc="-15" dirty="0">
                <a:latin typeface="幼圆" panose="02010509060101010101" charset="-122"/>
                <a:cs typeface="幼圆" panose="02010509060101010101" charset="-122"/>
              </a:rPr>
              <a:t>化</a:t>
            </a:r>
            <a:r>
              <a:rPr sz="1100" dirty="0">
                <a:latin typeface="幼圆" panose="02010509060101010101" charset="-122"/>
                <a:cs typeface="幼圆" panose="02010509060101010101" charset="-122"/>
              </a:rPr>
              <a:t>氮</a:t>
            </a:r>
            <a:r>
              <a:rPr sz="1100" spc="-5" dirty="0">
                <a:latin typeface="幼圆" panose="02010509060101010101" charset="-122"/>
                <a:cs typeface="幼圆" panose="02010509060101010101" charset="-122"/>
              </a:rPr>
              <a:t>（</a:t>
            </a:r>
            <a:r>
              <a:rPr sz="1100" spc="-5" dirty="0">
                <a:latin typeface="Calibri" panose="020F0502020204030204"/>
                <a:cs typeface="Calibri" panose="020F0502020204030204"/>
              </a:rPr>
              <a:t>NF3</a:t>
            </a:r>
            <a:r>
              <a:rPr sz="1100" spc="-5" dirty="0">
                <a:latin typeface="幼圆" panose="02010509060101010101" charset="-122"/>
                <a:cs typeface="幼圆" panose="02010509060101010101" charset="-122"/>
              </a:rPr>
              <a:t>）</a:t>
            </a:r>
            <a:r>
              <a:rPr sz="1100" dirty="0">
                <a:latin typeface="幼圆" panose="02010509060101010101" charset="-122"/>
                <a:cs typeface="幼圆" panose="02010509060101010101" charset="-122"/>
              </a:rPr>
              <a:t>、六</a:t>
            </a:r>
            <a:r>
              <a:rPr sz="1100" spc="-15" dirty="0">
                <a:latin typeface="幼圆" panose="02010509060101010101" charset="-122"/>
                <a:cs typeface="幼圆" panose="02010509060101010101" charset="-122"/>
              </a:rPr>
              <a:t>氟</a:t>
            </a:r>
            <a:r>
              <a:rPr sz="1100" dirty="0">
                <a:latin typeface="幼圆" panose="02010509060101010101" charset="-122"/>
                <a:cs typeface="幼圆" panose="02010509060101010101" charset="-122"/>
              </a:rPr>
              <a:t>化氮</a:t>
            </a:r>
            <a:endParaRPr sz="1100">
              <a:latin typeface="幼圆" panose="02010509060101010101" charset="-122"/>
              <a:cs typeface="幼圆" panose="02010509060101010101" charset="-122"/>
            </a:endParaRPr>
          </a:p>
          <a:p>
            <a:pPr marL="413385">
              <a:lnSpc>
                <a:spcPts val="1055"/>
              </a:lnSpc>
            </a:pPr>
            <a:r>
              <a:rPr sz="1100" dirty="0">
                <a:latin typeface="幼圆" panose="02010509060101010101" charset="-122"/>
                <a:cs typeface="幼圆" panose="02010509060101010101" charset="-122"/>
              </a:rPr>
              <a:t>（</a:t>
            </a:r>
            <a:r>
              <a:rPr sz="1100" dirty="0">
                <a:latin typeface="Calibri" panose="020F0502020204030204"/>
                <a:cs typeface="Calibri" panose="020F0502020204030204"/>
              </a:rPr>
              <a:t>SF6</a:t>
            </a:r>
            <a:r>
              <a:rPr sz="1100" dirty="0">
                <a:latin typeface="幼圆" panose="02010509060101010101" charset="-122"/>
                <a:cs typeface="幼圆" panose="02010509060101010101" charset="-122"/>
              </a:rPr>
              <a:t>）和其他相关</a:t>
            </a:r>
            <a:r>
              <a:rPr sz="1100" spc="-5" dirty="0">
                <a:latin typeface="Calibri" panose="020F0502020204030204"/>
                <a:cs typeface="Calibri" panose="020F0502020204030204"/>
              </a:rPr>
              <a:t>GHG</a:t>
            </a:r>
            <a:r>
              <a:rPr sz="1100" dirty="0">
                <a:latin typeface="幼圆" panose="02010509060101010101" charset="-122"/>
                <a:cs typeface="幼圆" panose="02010509060101010101" charset="-122"/>
              </a:rPr>
              <a:t>组（氢氟</a:t>
            </a:r>
            <a:r>
              <a:rPr sz="1100" spc="-15" dirty="0">
                <a:latin typeface="幼圆" panose="02010509060101010101" charset="-122"/>
                <a:cs typeface="幼圆" panose="02010509060101010101" charset="-122"/>
              </a:rPr>
              <a:t>碳</a:t>
            </a:r>
            <a:r>
              <a:rPr sz="1100" dirty="0">
                <a:latin typeface="幼圆" panose="02010509060101010101" charset="-122"/>
                <a:cs typeface="幼圆" panose="02010509060101010101" charset="-122"/>
              </a:rPr>
              <a:t>化物</a:t>
            </a:r>
            <a:r>
              <a:rPr sz="1100" spc="-10" dirty="0">
                <a:latin typeface="幼圆" panose="02010509060101010101" charset="-122"/>
                <a:cs typeface="幼圆" panose="02010509060101010101" charset="-122"/>
              </a:rPr>
              <a:t>（</a:t>
            </a:r>
            <a:r>
              <a:rPr sz="1100" spc="-10" dirty="0">
                <a:latin typeface="Calibri" panose="020F0502020204030204"/>
                <a:cs typeface="Calibri" panose="020F0502020204030204"/>
              </a:rPr>
              <a:t>HFCs</a:t>
            </a:r>
            <a:r>
              <a:rPr sz="1100" spc="-10" dirty="0">
                <a:latin typeface="幼圆" panose="02010509060101010101" charset="-122"/>
                <a:cs typeface="幼圆" panose="02010509060101010101" charset="-122"/>
              </a:rPr>
              <a:t>）</a:t>
            </a:r>
            <a:r>
              <a:rPr sz="1100" dirty="0">
                <a:latin typeface="幼圆" panose="02010509060101010101" charset="-122"/>
                <a:cs typeface="幼圆" panose="02010509060101010101" charset="-122"/>
              </a:rPr>
              <a:t>、全</a:t>
            </a:r>
            <a:r>
              <a:rPr sz="1100" spc="-15" dirty="0">
                <a:latin typeface="幼圆" panose="02010509060101010101" charset="-122"/>
                <a:cs typeface="幼圆" panose="02010509060101010101" charset="-122"/>
              </a:rPr>
              <a:t>氟</a:t>
            </a:r>
            <a:r>
              <a:rPr sz="1100" dirty="0">
                <a:latin typeface="幼圆" panose="02010509060101010101" charset="-122"/>
                <a:cs typeface="幼圆" panose="02010509060101010101" charset="-122"/>
              </a:rPr>
              <a:t>碳化</a:t>
            </a:r>
            <a:r>
              <a:rPr sz="1100" spc="-15" dirty="0">
                <a:latin typeface="幼圆" panose="02010509060101010101" charset="-122"/>
                <a:cs typeface="幼圆" panose="02010509060101010101" charset="-122"/>
              </a:rPr>
              <a:t>物</a:t>
            </a:r>
            <a:r>
              <a:rPr sz="1100" spc="-10" dirty="0">
                <a:latin typeface="幼圆" panose="02010509060101010101" charset="-122"/>
                <a:cs typeface="幼圆" panose="02010509060101010101" charset="-122"/>
              </a:rPr>
              <a:t>（</a:t>
            </a:r>
            <a:r>
              <a:rPr sz="1100" spc="-10" dirty="0">
                <a:latin typeface="Calibri" panose="020F0502020204030204"/>
                <a:cs typeface="Calibri" panose="020F0502020204030204"/>
              </a:rPr>
              <a:t>PFCs</a:t>
            </a:r>
            <a:r>
              <a:rPr sz="1100" spc="-10" dirty="0">
                <a:latin typeface="幼圆" panose="02010509060101010101" charset="-122"/>
                <a:cs typeface="幼圆" panose="02010509060101010101" charset="-122"/>
              </a:rPr>
              <a:t>）</a:t>
            </a:r>
            <a:r>
              <a:rPr sz="1100" dirty="0">
                <a:latin typeface="幼圆" panose="02010509060101010101" charset="-122"/>
                <a:cs typeface="幼圆" panose="02010509060101010101" charset="-122"/>
              </a:rPr>
              <a:t>等）</a:t>
            </a:r>
            <a:r>
              <a:rPr sz="1100" spc="-15" dirty="0">
                <a:latin typeface="幼圆" panose="02010509060101010101" charset="-122"/>
                <a:cs typeface="幼圆" panose="02010509060101010101" charset="-122"/>
              </a:rPr>
              <a:t>进</a:t>
            </a:r>
            <a:r>
              <a:rPr sz="1100" dirty="0">
                <a:latin typeface="幼圆" panose="02010509060101010101" charset="-122"/>
                <a:cs typeface="幼圆" panose="02010509060101010101" charset="-122"/>
              </a:rPr>
              <a:t>行量</a:t>
            </a:r>
            <a:r>
              <a:rPr sz="1100" spc="-15" dirty="0">
                <a:latin typeface="幼圆" panose="02010509060101010101" charset="-122"/>
                <a:cs typeface="幼圆" panose="02010509060101010101" charset="-122"/>
              </a:rPr>
              <a:t>化</a:t>
            </a:r>
            <a:r>
              <a:rPr sz="1100" dirty="0">
                <a:latin typeface="幼圆" panose="02010509060101010101" charset="-122"/>
                <a:cs typeface="幼圆" panose="02010509060101010101" charset="-122"/>
              </a:rPr>
              <a:t>，以</a:t>
            </a:r>
            <a:r>
              <a:rPr sz="1100" spc="-15" dirty="0">
                <a:latin typeface="幼圆" panose="02010509060101010101" charset="-122"/>
                <a:cs typeface="幼圆" panose="02010509060101010101" charset="-122"/>
              </a:rPr>
              <a:t>二</a:t>
            </a:r>
            <a:r>
              <a:rPr sz="1100" dirty="0">
                <a:latin typeface="幼圆" panose="02010509060101010101" charset="-122"/>
                <a:cs typeface="幼圆" panose="02010509060101010101" charset="-122"/>
              </a:rPr>
              <a:t>氧化</a:t>
            </a:r>
            <a:r>
              <a:rPr sz="1100" spc="-15" dirty="0">
                <a:latin typeface="幼圆" panose="02010509060101010101" charset="-122"/>
                <a:cs typeface="幼圆" panose="02010509060101010101" charset="-122"/>
              </a:rPr>
              <a:t>碳</a:t>
            </a:r>
            <a:r>
              <a:rPr sz="1100" dirty="0">
                <a:latin typeface="幼圆" panose="02010509060101010101" charset="-122"/>
                <a:cs typeface="幼圆" panose="02010509060101010101" charset="-122"/>
              </a:rPr>
              <a:t>当量</a:t>
            </a:r>
            <a:r>
              <a:rPr sz="1100" spc="-15" dirty="0">
                <a:latin typeface="幼圆" panose="02010509060101010101" charset="-122"/>
                <a:cs typeface="幼圆" panose="02010509060101010101" charset="-122"/>
              </a:rPr>
              <a:t>的</a:t>
            </a:r>
            <a:r>
              <a:rPr sz="1100" dirty="0">
                <a:latin typeface="幼圆" panose="02010509060101010101" charset="-122"/>
                <a:cs typeface="幼圆" panose="02010509060101010101" charset="-122"/>
              </a:rPr>
              <a:t>吨数</a:t>
            </a:r>
            <a:r>
              <a:rPr sz="1100" spc="-15" dirty="0">
                <a:latin typeface="幼圆" panose="02010509060101010101" charset="-122"/>
                <a:cs typeface="幼圆" panose="02010509060101010101" charset="-122"/>
              </a:rPr>
              <a:t>为</a:t>
            </a:r>
            <a:r>
              <a:rPr sz="1100" dirty="0">
                <a:latin typeface="幼圆" panose="02010509060101010101" charset="-122"/>
                <a:cs typeface="幼圆" panose="02010509060101010101" charset="-122"/>
              </a:rPr>
              <a:t>单位</a:t>
            </a:r>
            <a:endParaRPr sz="1100">
              <a:latin typeface="幼圆" panose="02010509060101010101" charset="-122"/>
              <a:cs typeface="幼圆" panose="02010509060101010101" charset="-122"/>
            </a:endParaRPr>
          </a:p>
          <a:p>
            <a:pPr marL="413385">
              <a:lnSpc>
                <a:spcPts val="1190"/>
              </a:lnSpc>
            </a:pPr>
            <a:r>
              <a:rPr sz="1100" dirty="0">
                <a:latin typeface="幼圆" panose="02010509060101010101" charset="-122"/>
                <a:cs typeface="幼圆" panose="02010509060101010101" charset="-122"/>
              </a:rPr>
              <a:t>（</a:t>
            </a:r>
            <a:r>
              <a:rPr sz="1100" dirty="0">
                <a:latin typeface="Calibri" panose="020F0502020204030204"/>
                <a:cs typeface="Calibri" panose="020F0502020204030204"/>
              </a:rPr>
              <a:t>5.2.2</a:t>
            </a:r>
            <a:r>
              <a:rPr sz="1100" dirty="0">
                <a:latin typeface="幼圆" panose="02010509060101010101" charset="-122"/>
                <a:cs typeface="幼圆" panose="02010509060101010101" charset="-122"/>
              </a:rPr>
              <a:t>）；</a:t>
            </a:r>
            <a:endParaRPr sz="1100">
              <a:latin typeface="幼圆" panose="02010509060101010101" charset="-122"/>
              <a:cs typeface="幼圆" panose="02010509060101010101" charset="-122"/>
            </a:endParaRPr>
          </a:p>
          <a:p>
            <a:pPr marL="521970" indent="-109220">
              <a:lnSpc>
                <a:spcPct val="100000"/>
              </a:lnSpc>
              <a:buFont typeface="Calibri" panose="020F0502020204030204"/>
              <a:buAutoNum type="alphaLcParenR" startAt="7"/>
              <a:tabLst>
                <a:tab pos="522605" algn="l"/>
              </a:tabLst>
            </a:pPr>
            <a:r>
              <a:rPr sz="1100" dirty="0">
                <a:latin typeface="幼圆" panose="02010509060101010101" charset="-122"/>
                <a:cs typeface="幼圆" panose="02010509060101010101" charset="-122"/>
              </a:rPr>
              <a:t>说明在</a:t>
            </a:r>
            <a:r>
              <a:rPr sz="1100" spc="-5" dirty="0">
                <a:latin typeface="Calibri" panose="020F0502020204030204"/>
                <a:cs typeface="Calibri" panose="020F0502020204030204"/>
              </a:rPr>
              <a:t>GHG</a:t>
            </a:r>
            <a:r>
              <a:rPr sz="1100" dirty="0">
                <a:latin typeface="幼圆" panose="02010509060101010101" charset="-122"/>
                <a:cs typeface="幼圆" panose="02010509060101010101" charset="-122"/>
              </a:rPr>
              <a:t>清单中</a:t>
            </a:r>
            <a:r>
              <a:rPr sz="1100" spc="-15" dirty="0">
                <a:latin typeface="幼圆" panose="02010509060101010101" charset="-122"/>
                <a:cs typeface="幼圆" panose="02010509060101010101" charset="-122"/>
              </a:rPr>
              <a:t>如</a:t>
            </a:r>
            <a:r>
              <a:rPr sz="1100" dirty="0">
                <a:latin typeface="幼圆" panose="02010509060101010101" charset="-122"/>
                <a:cs typeface="幼圆" panose="02010509060101010101" charset="-122"/>
              </a:rPr>
              <a:t>何</a:t>
            </a:r>
            <a:r>
              <a:rPr sz="1100" spc="-15" dirty="0">
                <a:latin typeface="幼圆" panose="02010509060101010101" charset="-122"/>
                <a:cs typeface="幼圆" panose="02010509060101010101" charset="-122"/>
              </a:rPr>
              <a:t>处</a:t>
            </a:r>
            <a:r>
              <a:rPr sz="1100" dirty="0">
                <a:latin typeface="幼圆" panose="02010509060101010101" charset="-122"/>
                <a:cs typeface="幼圆" panose="02010509060101010101" charset="-122"/>
              </a:rPr>
              <a:t>理生物</a:t>
            </a:r>
            <a:r>
              <a:rPr sz="1100" spc="-15" dirty="0">
                <a:latin typeface="幼圆" panose="02010509060101010101" charset="-122"/>
                <a:cs typeface="幼圆" panose="02010509060101010101" charset="-122"/>
              </a:rPr>
              <a:t>二</a:t>
            </a:r>
            <a:r>
              <a:rPr sz="1100" dirty="0">
                <a:latin typeface="幼圆" panose="02010509060101010101" charset="-122"/>
                <a:cs typeface="幼圆" panose="02010509060101010101" charset="-122"/>
              </a:rPr>
              <a:t>氧化</a:t>
            </a:r>
            <a:r>
              <a:rPr sz="1100" spc="-15" dirty="0">
                <a:latin typeface="幼圆" panose="02010509060101010101" charset="-122"/>
                <a:cs typeface="幼圆" panose="02010509060101010101" charset="-122"/>
              </a:rPr>
              <a:t>碳</a:t>
            </a:r>
            <a:r>
              <a:rPr sz="1100" dirty="0">
                <a:latin typeface="幼圆" panose="02010509060101010101" charset="-122"/>
                <a:cs typeface="幼圆" panose="02010509060101010101" charset="-122"/>
              </a:rPr>
              <a:t>排放</a:t>
            </a:r>
            <a:r>
              <a:rPr sz="1100" spc="-15" dirty="0">
                <a:latin typeface="幼圆" panose="02010509060101010101" charset="-122"/>
                <a:cs typeface="幼圆" panose="02010509060101010101" charset="-122"/>
              </a:rPr>
              <a:t>和清</a:t>
            </a:r>
            <a:r>
              <a:rPr sz="1100" dirty="0">
                <a:latin typeface="幼圆" panose="02010509060101010101" charset="-122"/>
                <a:cs typeface="幼圆" panose="02010509060101010101" charset="-122"/>
              </a:rPr>
              <a:t>除，并</a:t>
            </a:r>
            <a:r>
              <a:rPr sz="1100" spc="-15" dirty="0">
                <a:latin typeface="幼圆" panose="02010509060101010101" charset="-122"/>
                <a:cs typeface="幼圆" panose="02010509060101010101" charset="-122"/>
              </a:rPr>
              <a:t>进</a:t>
            </a:r>
            <a:r>
              <a:rPr sz="1100" dirty="0">
                <a:latin typeface="幼圆" panose="02010509060101010101" charset="-122"/>
                <a:cs typeface="幼圆" panose="02010509060101010101" charset="-122"/>
              </a:rPr>
              <a:t>行单</a:t>
            </a:r>
            <a:r>
              <a:rPr sz="1100" spc="-15" dirty="0">
                <a:latin typeface="幼圆" panose="02010509060101010101" charset="-122"/>
                <a:cs typeface="幼圆" panose="02010509060101010101" charset="-122"/>
              </a:rPr>
              <a:t>独</a:t>
            </a:r>
            <a:r>
              <a:rPr sz="1100" dirty="0">
                <a:latin typeface="幼圆" panose="02010509060101010101" charset="-122"/>
                <a:cs typeface="幼圆" panose="02010509060101010101" charset="-122"/>
              </a:rPr>
              <a:t>量化</a:t>
            </a:r>
            <a:r>
              <a:rPr sz="1100" spc="-15" dirty="0">
                <a:latin typeface="幼圆" panose="02010509060101010101" charset="-122"/>
                <a:cs typeface="幼圆" panose="02010509060101010101" charset="-122"/>
              </a:rPr>
              <a:t>，以</a:t>
            </a:r>
            <a:r>
              <a:rPr sz="1100" dirty="0">
                <a:latin typeface="幼圆" panose="02010509060101010101" charset="-122"/>
                <a:cs typeface="幼圆" panose="02010509060101010101" charset="-122"/>
              </a:rPr>
              <a:t>二氧化</a:t>
            </a:r>
            <a:r>
              <a:rPr sz="1100" spc="-15" dirty="0">
                <a:latin typeface="幼圆" panose="02010509060101010101" charset="-122"/>
                <a:cs typeface="幼圆" panose="02010509060101010101" charset="-122"/>
              </a:rPr>
              <a:t>碳</a:t>
            </a:r>
            <a:r>
              <a:rPr sz="1100" dirty="0">
                <a:latin typeface="幼圆" panose="02010509060101010101" charset="-122"/>
                <a:cs typeface="幼圆" panose="02010509060101010101" charset="-122"/>
              </a:rPr>
              <a:t>当量</a:t>
            </a:r>
            <a:r>
              <a:rPr sz="1100" spc="-15" dirty="0">
                <a:latin typeface="幼圆" panose="02010509060101010101" charset="-122"/>
                <a:cs typeface="幼圆" panose="02010509060101010101" charset="-122"/>
              </a:rPr>
              <a:t>的</a:t>
            </a:r>
            <a:r>
              <a:rPr sz="1100" dirty="0">
                <a:latin typeface="幼圆" panose="02010509060101010101" charset="-122"/>
                <a:cs typeface="幼圆" panose="02010509060101010101" charset="-122"/>
              </a:rPr>
              <a:t>吨数</a:t>
            </a:r>
            <a:r>
              <a:rPr sz="1100" spc="-15" dirty="0">
                <a:latin typeface="幼圆" panose="02010509060101010101" charset="-122"/>
                <a:cs typeface="幼圆" panose="02010509060101010101" charset="-122"/>
              </a:rPr>
              <a:t>为单</a:t>
            </a:r>
            <a:r>
              <a:rPr sz="1100" dirty="0">
                <a:latin typeface="幼圆" panose="02010509060101010101" charset="-122"/>
                <a:cs typeface="幼圆" panose="02010509060101010101" charset="-122"/>
              </a:rPr>
              <a:t>位（见</a:t>
            </a:r>
            <a:r>
              <a:rPr sz="1100" spc="-15" dirty="0">
                <a:latin typeface="幼圆" panose="02010509060101010101" charset="-122"/>
                <a:cs typeface="幼圆" panose="02010509060101010101" charset="-122"/>
              </a:rPr>
              <a:t>附</a:t>
            </a:r>
            <a:r>
              <a:rPr sz="1100" spc="10" dirty="0">
                <a:latin typeface="幼圆" panose="02010509060101010101" charset="-122"/>
                <a:cs typeface="幼圆" panose="02010509060101010101" charset="-122"/>
              </a:rPr>
              <a:t>录</a:t>
            </a:r>
            <a:r>
              <a:rPr sz="1100" dirty="0">
                <a:latin typeface="Calibri" panose="020F0502020204030204"/>
                <a:cs typeface="Calibri" panose="020F0502020204030204"/>
              </a:rPr>
              <a:t>D</a:t>
            </a:r>
            <a:r>
              <a:rPr sz="1100" dirty="0">
                <a:latin typeface="幼圆" panose="02010509060101010101" charset="-122"/>
                <a:cs typeface="幼圆" panose="02010509060101010101" charset="-122"/>
              </a:rPr>
              <a:t>）；</a:t>
            </a:r>
            <a:endParaRPr sz="1100">
              <a:latin typeface="幼圆" panose="02010509060101010101" charset="-122"/>
              <a:cs typeface="幼圆" panose="02010509060101010101" charset="-122"/>
            </a:endParaRPr>
          </a:p>
          <a:p>
            <a:pPr marL="583565" indent="-170815">
              <a:lnSpc>
                <a:spcPct val="100000"/>
              </a:lnSpc>
              <a:buFont typeface="Calibri" panose="020F0502020204030204"/>
              <a:buAutoNum type="alphaLcParenR" startAt="7"/>
              <a:tabLst>
                <a:tab pos="584200" algn="l"/>
              </a:tabLst>
            </a:pPr>
            <a:r>
              <a:rPr sz="1100" dirty="0">
                <a:latin typeface="幼圆" panose="02010509060101010101" charset="-122"/>
                <a:cs typeface="幼圆" panose="02010509060101010101" charset="-122"/>
              </a:rPr>
              <a:t>如对</a:t>
            </a:r>
            <a:r>
              <a:rPr sz="1100" spc="-5" dirty="0">
                <a:latin typeface="Calibri" panose="020F0502020204030204"/>
                <a:cs typeface="Calibri" panose="020F0502020204030204"/>
              </a:rPr>
              <a:t>GHG</a:t>
            </a:r>
            <a:r>
              <a:rPr sz="1100" dirty="0">
                <a:latin typeface="幼圆" panose="02010509060101010101" charset="-122"/>
                <a:cs typeface="幼圆" panose="02010509060101010101" charset="-122"/>
              </a:rPr>
              <a:t>清除进行量化，以二氧化</a:t>
            </a:r>
            <a:r>
              <a:rPr sz="1100" spc="-15" dirty="0">
                <a:latin typeface="幼圆" panose="02010509060101010101" charset="-122"/>
                <a:cs typeface="幼圆" panose="02010509060101010101" charset="-122"/>
              </a:rPr>
              <a:t>碳</a:t>
            </a:r>
            <a:r>
              <a:rPr sz="1100" dirty="0">
                <a:latin typeface="幼圆" panose="02010509060101010101" charset="-122"/>
                <a:cs typeface="幼圆" panose="02010509060101010101" charset="-122"/>
              </a:rPr>
              <a:t>当量</a:t>
            </a:r>
            <a:r>
              <a:rPr sz="1100" spc="-15" dirty="0">
                <a:latin typeface="幼圆" panose="02010509060101010101" charset="-122"/>
                <a:cs typeface="幼圆" panose="02010509060101010101" charset="-122"/>
              </a:rPr>
              <a:t>的</a:t>
            </a:r>
            <a:r>
              <a:rPr sz="1100" dirty="0">
                <a:latin typeface="幼圆" panose="02010509060101010101" charset="-122"/>
                <a:cs typeface="幼圆" panose="02010509060101010101" charset="-122"/>
              </a:rPr>
              <a:t>吨数</a:t>
            </a:r>
            <a:r>
              <a:rPr sz="1100" spc="-15" dirty="0">
                <a:latin typeface="幼圆" panose="02010509060101010101" charset="-122"/>
                <a:cs typeface="幼圆" panose="02010509060101010101" charset="-122"/>
              </a:rPr>
              <a:t>为</a:t>
            </a:r>
            <a:r>
              <a:rPr sz="1100" dirty="0">
                <a:latin typeface="幼圆" panose="02010509060101010101" charset="-122"/>
                <a:cs typeface="幼圆" panose="02010509060101010101" charset="-122"/>
              </a:rPr>
              <a:t>单位</a:t>
            </a:r>
            <a:r>
              <a:rPr sz="1100" spc="-5" dirty="0">
                <a:latin typeface="幼圆" panose="02010509060101010101" charset="-122"/>
                <a:cs typeface="幼圆" panose="02010509060101010101" charset="-122"/>
              </a:rPr>
              <a:t>（</a:t>
            </a:r>
            <a:r>
              <a:rPr sz="1100" spc="-5" dirty="0">
                <a:latin typeface="Calibri" panose="020F0502020204030204"/>
                <a:cs typeface="Calibri" panose="020F0502020204030204"/>
              </a:rPr>
              <a:t>5.2.2</a:t>
            </a:r>
            <a:r>
              <a:rPr sz="1100" spc="-5" dirty="0">
                <a:latin typeface="幼圆" panose="02010509060101010101" charset="-122"/>
                <a:cs typeface="幼圆" panose="02010509060101010101" charset="-122"/>
              </a:rPr>
              <a:t>）；</a:t>
            </a:r>
            <a:endParaRPr sz="1100">
              <a:latin typeface="幼圆" panose="02010509060101010101" charset="-122"/>
              <a:cs typeface="幼圆" panose="02010509060101010101" charset="-122"/>
            </a:endParaRPr>
          </a:p>
          <a:p>
            <a:pPr marL="583565" indent="-170815">
              <a:lnSpc>
                <a:spcPct val="100000"/>
              </a:lnSpc>
              <a:buFont typeface="Calibri" panose="020F0502020204030204"/>
              <a:buAutoNum type="alphaLcParenR" startAt="7"/>
              <a:tabLst>
                <a:tab pos="584200" algn="l"/>
              </a:tabLst>
            </a:pPr>
            <a:r>
              <a:rPr sz="1100" dirty="0">
                <a:latin typeface="幼圆" panose="02010509060101010101" charset="-122"/>
                <a:cs typeface="幼圆" panose="02010509060101010101" charset="-122"/>
              </a:rPr>
              <a:t>对量化中任何主要</a:t>
            </a:r>
            <a:r>
              <a:rPr sz="1100" spc="-5" dirty="0">
                <a:latin typeface="Calibri" panose="020F0502020204030204"/>
                <a:cs typeface="Calibri" panose="020F0502020204030204"/>
              </a:rPr>
              <a:t>GHG</a:t>
            </a:r>
            <a:r>
              <a:rPr sz="1100" dirty="0">
                <a:latin typeface="幼圆" panose="02010509060101010101" charset="-122"/>
                <a:cs typeface="幼圆" panose="02010509060101010101" charset="-122"/>
              </a:rPr>
              <a:t>源或汇的排</a:t>
            </a:r>
            <a:r>
              <a:rPr sz="1100" spc="-15" dirty="0">
                <a:latin typeface="幼圆" panose="02010509060101010101" charset="-122"/>
                <a:cs typeface="幼圆" panose="02010509060101010101" charset="-122"/>
              </a:rPr>
              <a:t>除</a:t>
            </a:r>
            <a:r>
              <a:rPr sz="1100" dirty="0">
                <a:latin typeface="幼圆" panose="02010509060101010101" charset="-122"/>
                <a:cs typeface="幼圆" panose="02010509060101010101" charset="-122"/>
              </a:rPr>
              <a:t>作出</a:t>
            </a:r>
            <a:r>
              <a:rPr sz="1100" spc="-15" dirty="0">
                <a:latin typeface="幼圆" panose="02010509060101010101" charset="-122"/>
                <a:cs typeface="幼圆" panose="02010509060101010101" charset="-122"/>
              </a:rPr>
              <a:t>解</a:t>
            </a:r>
            <a:r>
              <a:rPr sz="1100" dirty="0">
                <a:latin typeface="幼圆" panose="02010509060101010101" charset="-122"/>
                <a:cs typeface="幼圆" panose="02010509060101010101" charset="-122"/>
              </a:rPr>
              <a:t>释（</a:t>
            </a:r>
            <a:r>
              <a:rPr sz="1100" dirty="0">
                <a:latin typeface="Calibri" panose="020F0502020204030204"/>
                <a:cs typeface="Calibri" panose="020F0502020204030204"/>
              </a:rPr>
              <a:t>5.2.3</a:t>
            </a:r>
            <a:r>
              <a:rPr sz="1100" dirty="0">
                <a:latin typeface="幼圆" panose="02010509060101010101" charset="-122"/>
                <a:cs typeface="幼圆" panose="02010509060101010101" charset="-122"/>
              </a:rPr>
              <a:t>）；</a:t>
            </a:r>
            <a:endParaRPr sz="1100">
              <a:latin typeface="幼圆" panose="02010509060101010101" charset="-122"/>
              <a:cs typeface="幼圆" panose="02010509060101010101" charset="-122"/>
            </a:endParaRPr>
          </a:p>
          <a:p>
            <a:pPr marL="583565" indent="-170815">
              <a:lnSpc>
                <a:spcPct val="100000"/>
              </a:lnSpc>
              <a:buFont typeface="Calibri" panose="020F0502020204030204"/>
              <a:buAutoNum type="alphaLcParenR" startAt="7"/>
              <a:tabLst>
                <a:tab pos="584200" algn="l"/>
              </a:tabLst>
            </a:pPr>
            <a:r>
              <a:rPr sz="1100" dirty="0">
                <a:latin typeface="幼圆" panose="02010509060101010101" charset="-122"/>
                <a:cs typeface="幼圆" panose="02010509060101010101" charset="-122"/>
              </a:rPr>
              <a:t>按类别分别量化间接</a:t>
            </a:r>
            <a:r>
              <a:rPr sz="1100" spc="-5" dirty="0">
                <a:latin typeface="Calibri" panose="020F0502020204030204"/>
                <a:cs typeface="Calibri" panose="020F0502020204030204"/>
              </a:rPr>
              <a:t>GHG</a:t>
            </a:r>
            <a:r>
              <a:rPr sz="1100" dirty="0">
                <a:latin typeface="幼圆" panose="02010509060101010101" charset="-122"/>
                <a:cs typeface="幼圆" panose="02010509060101010101" charset="-122"/>
              </a:rPr>
              <a:t>排放，以</a:t>
            </a:r>
            <a:r>
              <a:rPr sz="1100" spc="-15" dirty="0">
                <a:latin typeface="幼圆" panose="02010509060101010101" charset="-122"/>
                <a:cs typeface="幼圆" panose="02010509060101010101" charset="-122"/>
              </a:rPr>
              <a:t>二</a:t>
            </a:r>
            <a:r>
              <a:rPr sz="1100" dirty="0">
                <a:latin typeface="幼圆" panose="02010509060101010101" charset="-122"/>
                <a:cs typeface="幼圆" panose="02010509060101010101" charset="-122"/>
              </a:rPr>
              <a:t>氧化</a:t>
            </a:r>
            <a:r>
              <a:rPr sz="1100" spc="-15" dirty="0">
                <a:latin typeface="幼圆" panose="02010509060101010101" charset="-122"/>
                <a:cs typeface="幼圆" panose="02010509060101010101" charset="-122"/>
              </a:rPr>
              <a:t>碳</a:t>
            </a:r>
            <a:r>
              <a:rPr sz="1100" dirty="0">
                <a:latin typeface="幼圆" panose="02010509060101010101" charset="-122"/>
                <a:cs typeface="幼圆" panose="02010509060101010101" charset="-122"/>
              </a:rPr>
              <a:t>当量</a:t>
            </a:r>
            <a:r>
              <a:rPr sz="1100" spc="-15" dirty="0">
                <a:latin typeface="幼圆" panose="02010509060101010101" charset="-122"/>
                <a:cs typeface="幼圆" panose="02010509060101010101" charset="-122"/>
              </a:rPr>
              <a:t>的</a:t>
            </a:r>
            <a:r>
              <a:rPr sz="1100" dirty="0">
                <a:latin typeface="幼圆" panose="02010509060101010101" charset="-122"/>
                <a:cs typeface="幼圆" panose="02010509060101010101" charset="-122"/>
              </a:rPr>
              <a:t>吨数</a:t>
            </a:r>
            <a:r>
              <a:rPr sz="1100" spc="-15" dirty="0">
                <a:latin typeface="幼圆" panose="02010509060101010101" charset="-122"/>
                <a:cs typeface="幼圆" panose="02010509060101010101" charset="-122"/>
              </a:rPr>
              <a:t>为</a:t>
            </a:r>
            <a:r>
              <a:rPr sz="1100" dirty="0">
                <a:latin typeface="幼圆" panose="02010509060101010101" charset="-122"/>
                <a:cs typeface="幼圆" panose="02010509060101010101" charset="-122"/>
              </a:rPr>
              <a:t>单位</a:t>
            </a:r>
            <a:r>
              <a:rPr sz="1100" spc="-5" dirty="0">
                <a:latin typeface="幼圆" panose="02010509060101010101" charset="-122"/>
                <a:cs typeface="幼圆" panose="02010509060101010101" charset="-122"/>
              </a:rPr>
              <a:t>（</a:t>
            </a:r>
            <a:r>
              <a:rPr sz="1100" spc="-5" dirty="0">
                <a:latin typeface="Calibri" panose="020F0502020204030204"/>
                <a:cs typeface="Calibri" panose="020F0502020204030204"/>
              </a:rPr>
              <a:t>5.2.4</a:t>
            </a:r>
            <a:r>
              <a:rPr sz="1100" spc="-5" dirty="0">
                <a:latin typeface="幼圆" panose="02010509060101010101" charset="-122"/>
                <a:cs typeface="幼圆" panose="02010509060101010101" charset="-122"/>
              </a:rPr>
              <a:t>）；</a:t>
            </a:r>
            <a:endParaRPr sz="1100">
              <a:latin typeface="幼圆" panose="02010509060101010101" charset="-122"/>
              <a:cs typeface="幼圆" panose="02010509060101010101" charset="-122"/>
            </a:endParaRPr>
          </a:p>
          <a:p>
            <a:pPr marL="583565" indent="-170815">
              <a:lnSpc>
                <a:spcPct val="100000"/>
              </a:lnSpc>
              <a:buFont typeface="Calibri" panose="020F0502020204030204"/>
              <a:buAutoNum type="alphaLcParenR" startAt="7"/>
              <a:tabLst>
                <a:tab pos="584200" algn="l"/>
              </a:tabLst>
            </a:pPr>
            <a:r>
              <a:rPr sz="1100" dirty="0">
                <a:latin typeface="幼圆" panose="02010509060101010101" charset="-122"/>
                <a:cs typeface="幼圆" panose="02010509060101010101" charset="-122"/>
              </a:rPr>
              <a:t>所选择的历史基准年和</a:t>
            </a:r>
            <a:r>
              <a:rPr sz="1100" spc="-15" dirty="0">
                <a:latin typeface="幼圆" panose="02010509060101010101" charset="-122"/>
                <a:cs typeface="幼圆" panose="02010509060101010101" charset="-122"/>
              </a:rPr>
              <a:t>基</a:t>
            </a:r>
            <a:r>
              <a:rPr sz="1100" dirty="0">
                <a:latin typeface="幼圆" panose="02010509060101010101" charset="-122"/>
                <a:cs typeface="幼圆" panose="02010509060101010101" charset="-122"/>
              </a:rPr>
              <a:t>准年</a:t>
            </a:r>
            <a:r>
              <a:rPr sz="1100" spc="-5" dirty="0">
                <a:latin typeface="Calibri" panose="020F0502020204030204"/>
                <a:cs typeface="Calibri" panose="020F0502020204030204"/>
              </a:rPr>
              <a:t>GHG</a:t>
            </a:r>
            <a:r>
              <a:rPr sz="1100" dirty="0">
                <a:latin typeface="幼圆" panose="02010509060101010101" charset="-122"/>
                <a:cs typeface="幼圆" panose="02010509060101010101" charset="-122"/>
              </a:rPr>
              <a:t>清单（</a:t>
            </a:r>
            <a:r>
              <a:rPr sz="1100" dirty="0">
                <a:latin typeface="Calibri" panose="020F0502020204030204"/>
                <a:cs typeface="Calibri" panose="020F0502020204030204"/>
              </a:rPr>
              <a:t>6.4.1</a:t>
            </a:r>
            <a:r>
              <a:rPr sz="1100" dirty="0">
                <a:latin typeface="幼圆" panose="02010509060101010101" charset="-122"/>
                <a:cs typeface="幼圆" panose="02010509060101010101" charset="-122"/>
              </a:rPr>
              <a:t>）；</a:t>
            </a:r>
            <a:endParaRPr sz="1100">
              <a:latin typeface="幼圆" panose="02010509060101010101" charset="-122"/>
              <a:cs typeface="幼圆" panose="02010509060101010101" charset="-122"/>
            </a:endParaRPr>
          </a:p>
          <a:p>
            <a:pPr marL="583565" indent="-170815">
              <a:lnSpc>
                <a:spcPct val="100000"/>
              </a:lnSpc>
              <a:buFont typeface="Calibri" panose="020F0502020204030204"/>
              <a:buAutoNum type="alphaLcParenR" startAt="7"/>
              <a:tabLst>
                <a:tab pos="584200" algn="l"/>
              </a:tabLst>
            </a:pPr>
            <a:r>
              <a:rPr sz="1100" dirty="0">
                <a:latin typeface="幼圆" panose="02010509060101010101" charset="-122"/>
                <a:cs typeface="幼圆" panose="02010509060101010101" charset="-122"/>
              </a:rPr>
              <a:t>对基准年或其他</a:t>
            </a:r>
            <a:r>
              <a:rPr sz="1100" spc="-5" dirty="0">
                <a:latin typeface="Calibri" panose="020F0502020204030204"/>
                <a:cs typeface="Calibri" panose="020F0502020204030204"/>
              </a:rPr>
              <a:t>GHG</a:t>
            </a:r>
            <a:r>
              <a:rPr sz="1100" dirty="0">
                <a:latin typeface="幼圆" panose="02010509060101010101" charset="-122"/>
                <a:cs typeface="幼圆" panose="02010509060101010101" charset="-122"/>
              </a:rPr>
              <a:t>历史数据的任</a:t>
            </a:r>
            <a:r>
              <a:rPr sz="1100" spc="-15" dirty="0">
                <a:latin typeface="幼圆" panose="02010509060101010101" charset="-122"/>
                <a:cs typeface="幼圆" panose="02010509060101010101" charset="-122"/>
              </a:rPr>
              <a:t>何</a:t>
            </a:r>
            <a:r>
              <a:rPr sz="1100" dirty="0">
                <a:latin typeface="幼圆" panose="02010509060101010101" charset="-122"/>
                <a:cs typeface="幼圆" panose="02010509060101010101" charset="-122"/>
              </a:rPr>
              <a:t>变更</a:t>
            </a:r>
            <a:r>
              <a:rPr sz="1100" spc="-15" dirty="0">
                <a:latin typeface="幼圆" panose="02010509060101010101" charset="-122"/>
                <a:cs typeface="幼圆" panose="02010509060101010101" charset="-122"/>
              </a:rPr>
              <a:t>，</a:t>
            </a:r>
            <a:r>
              <a:rPr sz="1100" dirty="0">
                <a:latin typeface="幼圆" panose="02010509060101010101" charset="-122"/>
                <a:cs typeface="幼圆" panose="02010509060101010101" charset="-122"/>
              </a:rPr>
              <a:t>或基</a:t>
            </a:r>
            <a:r>
              <a:rPr sz="1100" spc="-15" dirty="0">
                <a:latin typeface="幼圆" panose="02010509060101010101" charset="-122"/>
                <a:cs typeface="幼圆" panose="02010509060101010101" charset="-122"/>
              </a:rPr>
              <a:t>准</a:t>
            </a:r>
            <a:r>
              <a:rPr sz="1100" dirty="0">
                <a:latin typeface="幼圆" panose="02010509060101010101" charset="-122"/>
                <a:cs typeface="幼圆" panose="02010509060101010101" charset="-122"/>
              </a:rPr>
              <a:t>年或</a:t>
            </a:r>
            <a:r>
              <a:rPr sz="1100" spc="-15" dirty="0">
                <a:latin typeface="幼圆" panose="02010509060101010101" charset="-122"/>
                <a:cs typeface="幼圆" panose="02010509060101010101" charset="-122"/>
              </a:rPr>
              <a:t>过</a:t>
            </a:r>
            <a:r>
              <a:rPr sz="1100" dirty="0">
                <a:latin typeface="幼圆" panose="02010509060101010101" charset="-122"/>
                <a:cs typeface="幼圆" panose="02010509060101010101" charset="-122"/>
              </a:rPr>
              <a:t>去的</a:t>
            </a:r>
            <a:r>
              <a:rPr sz="1100" spc="-5" dirty="0">
                <a:latin typeface="Calibri" panose="020F0502020204030204"/>
                <a:cs typeface="Calibri" panose="020F0502020204030204"/>
              </a:rPr>
              <a:t>GHG</a:t>
            </a:r>
            <a:r>
              <a:rPr sz="1100" dirty="0">
                <a:latin typeface="幼圆" panose="02010509060101010101" charset="-122"/>
                <a:cs typeface="幼圆" panose="02010509060101010101" charset="-122"/>
              </a:rPr>
              <a:t>清单的</a:t>
            </a:r>
            <a:r>
              <a:rPr sz="1100" spc="-15" dirty="0">
                <a:latin typeface="幼圆" panose="02010509060101010101" charset="-122"/>
                <a:cs typeface="幼圆" panose="02010509060101010101" charset="-122"/>
              </a:rPr>
              <a:t>重</a:t>
            </a:r>
            <a:r>
              <a:rPr sz="1100" dirty="0">
                <a:latin typeface="幼圆" panose="02010509060101010101" charset="-122"/>
                <a:cs typeface="幼圆" panose="02010509060101010101" charset="-122"/>
              </a:rPr>
              <a:t>新计</a:t>
            </a:r>
            <a:r>
              <a:rPr sz="1100" spc="-15" dirty="0">
                <a:latin typeface="幼圆" panose="02010509060101010101" charset="-122"/>
                <a:cs typeface="幼圆" panose="02010509060101010101" charset="-122"/>
              </a:rPr>
              <a:t>算</a:t>
            </a:r>
            <a:r>
              <a:rPr sz="1100" dirty="0">
                <a:latin typeface="幼圆" panose="02010509060101010101" charset="-122"/>
                <a:cs typeface="幼圆" panose="02010509060101010101" charset="-122"/>
              </a:rPr>
              <a:t>作出</a:t>
            </a:r>
            <a:r>
              <a:rPr sz="1100" spc="-15" dirty="0">
                <a:latin typeface="幼圆" panose="02010509060101010101" charset="-122"/>
                <a:cs typeface="幼圆" panose="02010509060101010101" charset="-122"/>
              </a:rPr>
              <a:t>解</a:t>
            </a:r>
            <a:r>
              <a:rPr sz="1100" dirty="0">
                <a:latin typeface="幼圆" panose="02010509060101010101" charset="-122"/>
                <a:cs typeface="幼圆" panose="02010509060101010101" charset="-122"/>
              </a:rPr>
              <a:t>释（</a:t>
            </a:r>
            <a:r>
              <a:rPr sz="1100" dirty="0">
                <a:latin typeface="Calibri" panose="020F0502020204030204"/>
                <a:cs typeface="Calibri" panose="020F0502020204030204"/>
              </a:rPr>
              <a:t>6.4.1</a:t>
            </a:r>
            <a:r>
              <a:rPr sz="1100" dirty="0">
                <a:latin typeface="幼圆" panose="02010509060101010101" charset="-122"/>
                <a:cs typeface="幼圆" panose="02010509060101010101" charset="-122"/>
              </a:rPr>
              <a:t>）；</a:t>
            </a:r>
            <a:endParaRPr sz="1100">
              <a:latin typeface="幼圆" panose="02010509060101010101" charset="-122"/>
              <a:cs typeface="幼圆" panose="02010509060101010101" charset="-122"/>
            </a:endParaRPr>
          </a:p>
          <a:p>
            <a:pPr marL="583565" indent="-170815">
              <a:lnSpc>
                <a:spcPct val="100000"/>
              </a:lnSpc>
              <a:buFont typeface="Calibri" panose="020F0502020204030204"/>
              <a:buAutoNum type="alphaLcParenR" startAt="7"/>
              <a:tabLst>
                <a:tab pos="584200" algn="l"/>
              </a:tabLst>
            </a:pPr>
            <a:r>
              <a:rPr sz="1100" dirty="0">
                <a:latin typeface="幼圆" panose="02010509060101010101" charset="-122"/>
                <a:cs typeface="幼圆" panose="02010509060101010101" charset="-122"/>
              </a:rPr>
              <a:t>阐明量化方法的选择及</a:t>
            </a:r>
            <a:r>
              <a:rPr sz="1100" spc="-15" dirty="0">
                <a:latin typeface="幼圆" panose="02010509060101010101" charset="-122"/>
                <a:cs typeface="幼圆" panose="02010509060101010101" charset="-122"/>
              </a:rPr>
              <a:t>选</a:t>
            </a:r>
            <a:r>
              <a:rPr sz="1100" dirty="0">
                <a:latin typeface="幼圆" panose="02010509060101010101" charset="-122"/>
                <a:cs typeface="幼圆" panose="02010509060101010101" charset="-122"/>
              </a:rPr>
              <a:t>择该</a:t>
            </a:r>
            <a:r>
              <a:rPr sz="1100" spc="-15" dirty="0">
                <a:latin typeface="幼圆" panose="02010509060101010101" charset="-122"/>
                <a:cs typeface="幼圆" panose="02010509060101010101" charset="-122"/>
              </a:rPr>
              <a:t>方</a:t>
            </a:r>
            <a:r>
              <a:rPr sz="1100" dirty="0">
                <a:latin typeface="幼圆" panose="02010509060101010101" charset="-122"/>
                <a:cs typeface="幼圆" panose="02010509060101010101" charset="-122"/>
              </a:rPr>
              <a:t>法的</a:t>
            </a:r>
            <a:r>
              <a:rPr sz="1100" spc="-15" dirty="0">
                <a:latin typeface="幼圆" panose="02010509060101010101" charset="-122"/>
                <a:cs typeface="幼圆" panose="02010509060101010101" charset="-122"/>
              </a:rPr>
              <a:t>理</a:t>
            </a:r>
            <a:r>
              <a:rPr sz="1100" dirty="0">
                <a:latin typeface="幼圆" panose="02010509060101010101" charset="-122"/>
                <a:cs typeface="幼圆" panose="02010509060101010101" charset="-122"/>
              </a:rPr>
              <a:t>由，</a:t>
            </a:r>
            <a:r>
              <a:rPr sz="1100" spc="-15" dirty="0">
                <a:latin typeface="幼圆" panose="02010509060101010101" charset="-122"/>
                <a:cs typeface="幼圆" panose="02010509060101010101" charset="-122"/>
              </a:rPr>
              <a:t>或</a:t>
            </a:r>
            <a:r>
              <a:rPr sz="1100" dirty="0">
                <a:latin typeface="幼圆" panose="02010509060101010101" charset="-122"/>
                <a:cs typeface="幼圆" panose="02010509060101010101" charset="-122"/>
              </a:rPr>
              <a:t>指明</a:t>
            </a:r>
            <a:r>
              <a:rPr sz="1100" spc="-15" dirty="0">
                <a:latin typeface="幼圆" panose="02010509060101010101" charset="-122"/>
                <a:cs typeface="幼圆" panose="02010509060101010101" charset="-122"/>
              </a:rPr>
              <a:t>有</a:t>
            </a:r>
            <a:r>
              <a:rPr sz="1100" dirty="0">
                <a:latin typeface="幼圆" panose="02010509060101010101" charset="-122"/>
                <a:cs typeface="幼圆" panose="02010509060101010101" charset="-122"/>
              </a:rPr>
              <a:t>关的</a:t>
            </a:r>
            <a:r>
              <a:rPr sz="1100" spc="-15" dirty="0">
                <a:latin typeface="幼圆" panose="02010509060101010101" charset="-122"/>
                <a:cs typeface="幼圆" panose="02010509060101010101" charset="-122"/>
              </a:rPr>
              <a:t>参</a:t>
            </a:r>
            <a:r>
              <a:rPr sz="1100" dirty="0">
                <a:latin typeface="幼圆" panose="02010509060101010101" charset="-122"/>
                <a:cs typeface="幼圆" panose="02010509060101010101" charset="-122"/>
              </a:rPr>
              <a:t>考资</a:t>
            </a:r>
            <a:r>
              <a:rPr sz="1100" spc="-15" dirty="0">
                <a:latin typeface="幼圆" panose="02010509060101010101" charset="-122"/>
                <a:cs typeface="幼圆" panose="02010509060101010101" charset="-122"/>
              </a:rPr>
              <a:t>料</a:t>
            </a:r>
            <a:r>
              <a:rPr sz="1100" spc="-5" dirty="0">
                <a:latin typeface="幼圆" panose="02010509060101010101" charset="-122"/>
                <a:cs typeface="幼圆" panose="02010509060101010101" charset="-122"/>
              </a:rPr>
              <a:t>（</a:t>
            </a:r>
            <a:r>
              <a:rPr sz="1100" spc="-5" dirty="0">
                <a:latin typeface="Calibri" panose="020F0502020204030204"/>
                <a:cs typeface="Calibri" panose="020F0502020204030204"/>
              </a:rPr>
              <a:t>6.2</a:t>
            </a:r>
            <a:r>
              <a:rPr sz="1100" spc="-5" dirty="0">
                <a:latin typeface="幼圆" panose="02010509060101010101" charset="-122"/>
                <a:cs typeface="幼圆" panose="02010509060101010101" charset="-122"/>
              </a:rPr>
              <a:t>）；</a:t>
            </a:r>
            <a:endParaRPr sz="1100">
              <a:latin typeface="幼圆" panose="02010509060101010101" charset="-122"/>
              <a:cs typeface="幼圆" panose="02010509060101010101" charset="-122"/>
            </a:endParaRPr>
          </a:p>
          <a:p>
            <a:pPr marL="583565" indent="-170815">
              <a:lnSpc>
                <a:spcPct val="100000"/>
              </a:lnSpc>
              <a:buFont typeface="Calibri" panose="020F0502020204030204"/>
              <a:buAutoNum type="alphaLcParenR" startAt="7"/>
              <a:tabLst>
                <a:tab pos="584200" algn="l"/>
              </a:tabLst>
            </a:pPr>
            <a:r>
              <a:rPr sz="1100" dirty="0">
                <a:latin typeface="幼圆" panose="02010509060101010101" charset="-122"/>
                <a:cs typeface="幼圆" panose="02010509060101010101" charset="-122"/>
              </a:rPr>
              <a:t>对量化方法的任何变化</a:t>
            </a:r>
            <a:r>
              <a:rPr sz="1100" spc="-10" dirty="0">
                <a:latin typeface="幼圆" panose="02010509060101010101" charset="-122"/>
                <a:cs typeface="幼圆" panose="02010509060101010101" charset="-122"/>
              </a:rPr>
              <a:t>，</a:t>
            </a:r>
            <a:r>
              <a:rPr sz="1100" dirty="0">
                <a:latin typeface="幼圆" panose="02010509060101010101" charset="-122"/>
                <a:cs typeface="幼圆" panose="02010509060101010101" charset="-122"/>
              </a:rPr>
              <a:t>在使</a:t>
            </a:r>
            <a:r>
              <a:rPr sz="1100" spc="-10" dirty="0">
                <a:latin typeface="幼圆" panose="02010509060101010101" charset="-122"/>
                <a:cs typeface="幼圆" panose="02010509060101010101" charset="-122"/>
              </a:rPr>
              <a:t>用</a:t>
            </a:r>
            <a:r>
              <a:rPr sz="1100" dirty="0">
                <a:latin typeface="幼圆" panose="02010509060101010101" charset="-122"/>
                <a:cs typeface="幼圆" panose="02010509060101010101" charset="-122"/>
              </a:rPr>
              <a:t>之前</a:t>
            </a:r>
            <a:r>
              <a:rPr sz="1100" spc="-10" dirty="0">
                <a:latin typeface="幼圆" panose="02010509060101010101" charset="-122"/>
                <a:cs typeface="幼圆" panose="02010509060101010101" charset="-122"/>
              </a:rPr>
              <a:t>加</a:t>
            </a:r>
            <a:r>
              <a:rPr sz="1100" dirty="0">
                <a:latin typeface="幼圆" panose="02010509060101010101" charset="-122"/>
                <a:cs typeface="幼圆" panose="02010509060101010101" charset="-122"/>
              </a:rPr>
              <a:t>以说</a:t>
            </a:r>
            <a:r>
              <a:rPr sz="1100" spc="-10" dirty="0">
                <a:latin typeface="幼圆" panose="02010509060101010101" charset="-122"/>
                <a:cs typeface="幼圆" panose="02010509060101010101" charset="-122"/>
              </a:rPr>
              <a:t>明</a:t>
            </a:r>
            <a:r>
              <a:rPr sz="1100" spc="-5" dirty="0">
                <a:latin typeface="幼圆" panose="02010509060101010101" charset="-122"/>
                <a:cs typeface="幼圆" panose="02010509060101010101" charset="-122"/>
              </a:rPr>
              <a:t>（</a:t>
            </a:r>
            <a:r>
              <a:rPr sz="1100" spc="-5" dirty="0">
                <a:latin typeface="Calibri" panose="020F0502020204030204"/>
                <a:cs typeface="Calibri" panose="020F0502020204030204"/>
              </a:rPr>
              <a:t>6.2</a:t>
            </a:r>
            <a:r>
              <a:rPr sz="1100" spc="-5" dirty="0">
                <a:latin typeface="幼圆" panose="02010509060101010101" charset="-122"/>
                <a:cs typeface="幼圆" panose="02010509060101010101" charset="-122"/>
              </a:rPr>
              <a:t>）；</a:t>
            </a:r>
            <a:endParaRPr sz="1100">
              <a:latin typeface="幼圆" panose="02010509060101010101" charset="-122"/>
              <a:cs typeface="幼圆" panose="02010509060101010101" charset="-122"/>
            </a:endParaRPr>
          </a:p>
          <a:p>
            <a:pPr marL="583565" indent="-170815">
              <a:lnSpc>
                <a:spcPct val="100000"/>
              </a:lnSpc>
              <a:spcBef>
                <a:spcPts val="5"/>
              </a:spcBef>
              <a:buFont typeface="Calibri" panose="020F0502020204030204"/>
              <a:buAutoNum type="alphaLcParenR" startAt="7"/>
              <a:tabLst>
                <a:tab pos="584200" algn="l"/>
              </a:tabLst>
            </a:pPr>
            <a:r>
              <a:rPr sz="1100" dirty="0">
                <a:latin typeface="幼圆" panose="02010509060101010101" charset="-122"/>
                <a:cs typeface="幼圆" panose="02010509060101010101" charset="-122"/>
              </a:rPr>
              <a:t>所采用的</a:t>
            </a:r>
            <a:r>
              <a:rPr sz="1100" spc="-5" dirty="0">
                <a:latin typeface="Calibri" panose="020F0502020204030204"/>
                <a:cs typeface="Calibri" panose="020F0502020204030204"/>
              </a:rPr>
              <a:t>GHG</a:t>
            </a:r>
            <a:r>
              <a:rPr sz="1100" dirty="0">
                <a:latin typeface="幼圆" panose="02010509060101010101" charset="-122"/>
                <a:cs typeface="幼圆" panose="02010509060101010101" charset="-122"/>
              </a:rPr>
              <a:t>排放或清除因子的文</a:t>
            </a:r>
            <a:r>
              <a:rPr sz="1100" spc="-15" dirty="0">
                <a:latin typeface="幼圆" panose="02010509060101010101" charset="-122"/>
                <a:cs typeface="幼圆" panose="02010509060101010101" charset="-122"/>
              </a:rPr>
              <a:t>件</a:t>
            </a:r>
            <a:r>
              <a:rPr sz="1100" dirty="0">
                <a:latin typeface="幼圆" panose="02010509060101010101" charset="-122"/>
                <a:cs typeface="幼圆" panose="02010509060101010101" charset="-122"/>
              </a:rPr>
              <a:t>或参</a:t>
            </a:r>
            <a:r>
              <a:rPr sz="1100" spc="-15" dirty="0">
                <a:latin typeface="幼圆" panose="02010509060101010101" charset="-122"/>
                <a:cs typeface="幼圆" panose="02010509060101010101" charset="-122"/>
              </a:rPr>
              <a:t>考</a:t>
            </a:r>
            <a:r>
              <a:rPr sz="1100" dirty="0">
                <a:latin typeface="幼圆" panose="02010509060101010101" charset="-122"/>
                <a:cs typeface="幼圆" panose="02010509060101010101" charset="-122"/>
              </a:rPr>
              <a:t>资料（</a:t>
            </a:r>
            <a:r>
              <a:rPr sz="1100" dirty="0">
                <a:latin typeface="Calibri" panose="020F0502020204030204"/>
                <a:cs typeface="Calibri" panose="020F0502020204030204"/>
              </a:rPr>
              <a:t>6.2</a:t>
            </a:r>
            <a:r>
              <a:rPr sz="1100" dirty="0">
                <a:latin typeface="幼圆" panose="02010509060101010101" charset="-122"/>
                <a:cs typeface="幼圆" panose="02010509060101010101" charset="-122"/>
              </a:rPr>
              <a:t>）；</a:t>
            </a:r>
            <a:endParaRPr sz="1100">
              <a:latin typeface="幼圆" panose="02010509060101010101" charset="-122"/>
              <a:cs typeface="幼圆" panose="02010509060101010101" charset="-122"/>
            </a:endParaRPr>
          </a:p>
          <a:p>
            <a:pPr marL="583565" indent="-170815">
              <a:lnSpc>
                <a:spcPct val="100000"/>
              </a:lnSpc>
              <a:buFont typeface="Calibri" panose="020F0502020204030204"/>
              <a:buAutoNum type="alphaLcParenR" startAt="7"/>
              <a:tabLst>
                <a:tab pos="584200" algn="l"/>
              </a:tabLst>
            </a:pPr>
            <a:r>
              <a:rPr sz="1100" dirty="0">
                <a:latin typeface="幼圆" panose="02010509060101010101" charset="-122"/>
                <a:cs typeface="幼圆" panose="02010509060101010101" charset="-122"/>
              </a:rPr>
              <a:t>说明每类</a:t>
            </a:r>
            <a:r>
              <a:rPr sz="1100" spc="-5" dirty="0">
                <a:latin typeface="Calibri" panose="020F0502020204030204"/>
                <a:cs typeface="Calibri" panose="020F0502020204030204"/>
              </a:rPr>
              <a:t>GHG</a:t>
            </a:r>
            <a:r>
              <a:rPr sz="1100" dirty="0">
                <a:latin typeface="幼圆" panose="02010509060101010101" charset="-122"/>
                <a:cs typeface="幼圆" panose="02010509060101010101" charset="-122"/>
              </a:rPr>
              <a:t>排放和清除数据准确</a:t>
            </a:r>
            <a:r>
              <a:rPr sz="1100" spc="-15" dirty="0">
                <a:latin typeface="幼圆" panose="02010509060101010101" charset="-122"/>
                <a:cs typeface="幼圆" panose="02010509060101010101" charset="-122"/>
              </a:rPr>
              <a:t>性</a:t>
            </a:r>
            <a:r>
              <a:rPr sz="1100" dirty="0">
                <a:latin typeface="幼圆" panose="02010509060101010101" charset="-122"/>
                <a:cs typeface="幼圆" panose="02010509060101010101" charset="-122"/>
              </a:rPr>
              <a:t>方面</a:t>
            </a:r>
            <a:r>
              <a:rPr sz="1100" spc="-15" dirty="0">
                <a:latin typeface="幼圆" panose="02010509060101010101" charset="-122"/>
                <a:cs typeface="幼圆" panose="02010509060101010101" charset="-122"/>
              </a:rPr>
              <a:t>的</a:t>
            </a:r>
            <a:r>
              <a:rPr sz="1100" dirty="0">
                <a:latin typeface="幼圆" panose="02010509060101010101" charset="-122"/>
                <a:cs typeface="幼圆" panose="02010509060101010101" charset="-122"/>
              </a:rPr>
              <a:t>不确</a:t>
            </a:r>
            <a:r>
              <a:rPr sz="1100" spc="-15" dirty="0">
                <a:latin typeface="幼圆" panose="02010509060101010101" charset="-122"/>
                <a:cs typeface="幼圆" panose="02010509060101010101" charset="-122"/>
              </a:rPr>
              <a:t>定</a:t>
            </a:r>
            <a:r>
              <a:rPr sz="1100" dirty="0">
                <a:latin typeface="幼圆" panose="02010509060101010101" charset="-122"/>
                <a:cs typeface="幼圆" panose="02010509060101010101" charset="-122"/>
              </a:rPr>
              <a:t>性的</a:t>
            </a:r>
            <a:r>
              <a:rPr sz="1100" spc="-15" dirty="0">
                <a:latin typeface="幼圆" panose="02010509060101010101" charset="-122"/>
                <a:cs typeface="幼圆" panose="02010509060101010101" charset="-122"/>
              </a:rPr>
              <a:t>影</a:t>
            </a:r>
            <a:r>
              <a:rPr sz="1100" dirty="0">
                <a:latin typeface="幼圆" panose="02010509060101010101" charset="-122"/>
                <a:cs typeface="幼圆" panose="02010509060101010101" charset="-122"/>
              </a:rPr>
              <a:t>响（</a:t>
            </a:r>
            <a:r>
              <a:rPr sz="1100" dirty="0">
                <a:latin typeface="Calibri" panose="020F0502020204030204"/>
                <a:cs typeface="Calibri" panose="020F0502020204030204"/>
              </a:rPr>
              <a:t>8.3</a:t>
            </a:r>
            <a:r>
              <a:rPr sz="1100" dirty="0">
                <a:latin typeface="幼圆" panose="02010509060101010101" charset="-122"/>
                <a:cs typeface="幼圆" panose="02010509060101010101" charset="-122"/>
              </a:rPr>
              <a:t>）；</a:t>
            </a:r>
            <a:endParaRPr sz="1100">
              <a:latin typeface="幼圆" panose="02010509060101010101" charset="-122"/>
              <a:cs typeface="幼圆" panose="02010509060101010101" charset="-122"/>
            </a:endParaRPr>
          </a:p>
          <a:p>
            <a:pPr marL="583565" indent="-170815">
              <a:lnSpc>
                <a:spcPct val="100000"/>
              </a:lnSpc>
              <a:buFont typeface="Calibri" panose="020F0502020204030204"/>
              <a:buAutoNum type="alphaLcParenR" startAt="7"/>
              <a:tabLst>
                <a:tab pos="584200" algn="l"/>
              </a:tabLst>
            </a:pPr>
            <a:r>
              <a:rPr sz="1100" dirty="0">
                <a:latin typeface="幼圆" panose="02010509060101010101" charset="-122"/>
                <a:cs typeface="幼圆" panose="02010509060101010101" charset="-122"/>
              </a:rPr>
              <a:t>对不确定性进行评价，</a:t>
            </a:r>
            <a:r>
              <a:rPr sz="1100" spc="-15" dirty="0">
                <a:latin typeface="幼圆" panose="02010509060101010101" charset="-122"/>
                <a:cs typeface="幼圆" panose="02010509060101010101" charset="-122"/>
              </a:rPr>
              <a:t>以</a:t>
            </a:r>
            <a:r>
              <a:rPr sz="1100" dirty="0">
                <a:latin typeface="幼圆" panose="02010509060101010101" charset="-122"/>
                <a:cs typeface="幼圆" panose="02010509060101010101" charset="-122"/>
              </a:rPr>
              <a:t>及结</a:t>
            </a:r>
            <a:r>
              <a:rPr sz="1100" spc="-15" dirty="0">
                <a:latin typeface="幼圆" panose="02010509060101010101" charset="-122"/>
                <a:cs typeface="幼圆" panose="02010509060101010101" charset="-122"/>
              </a:rPr>
              <a:t>果</a:t>
            </a:r>
            <a:r>
              <a:rPr sz="1100" dirty="0">
                <a:latin typeface="幼圆" panose="02010509060101010101" charset="-122"/>
                <a:cs typeface="幼圆" panose="02010509060101010101" charset="-122"/>
              </a:rPr>
              <a:t>的说</a:t>
            </a:r>
            <a:r>
              <a:rPr sz="1100" spc="-15" dirty="0">
                <a:latin typeface="幼圆" panose="02010509060101010101" charset="-122"/>
                <a:cs typeface="幼圆" panose="02010509060101010101" charset="-122"/>
              </a:rPr>
              <a:t>明</a:t>
            </a:r>
            <a:r>
              <a:rPr sz="1100" spc="-5" dirty="0">
                <a:latin typeface="幼圆" panose="02010509060101010101" charset="-122"/>
                <a:cs typeface="幼圆" panose="02010509060101010101" charset="-122"/>
              </a:rPr>
              <a:t>（</a:t>
            </a:r>
            <a:r>
              <a:rPr sz="1100" spc="-5" dirty="0">
                <a:latin typeface="Calibri" panose="020F0502020204030204"/>
                <a:cs typeface="Calibri" panose="020F0502020204030204"/>
              </a:rPr>
              <a:t>8.3</a:t>
            </a:r>
            <a:r>
              <a:rPr sz="1100" spc="-5" dirty="0">
                <a:latin typeface="幼圆" panose="02010509060101010101" charset="-122"/>
                <a:cs typeface="幼圆" panose="02010509060101010101" charset="-122"/>
              </a:rPr>
              <a:t>）；</a:t>
            </a:r>
            <a:endParaRPr sz="1100">
              <a:latin typeface="幼圆" panose="02010509060101010101" charset="-122"/>
              <a:cs typeface="幼圆" panose="02010509060101010101" charset="-122"/>
            </a:endParaRPr>
          </a:p>
          <a:p>
            <a:pPr marL="583565" indent="-170815">
              <a:lnSpc>
                <a:spcPct val="100000"/>
              </a:lnSpc>
              <a:buFont typeface="Calibri" panose="020F0502020204030204"/>
              <a:buAutoNum type="alphaLcParenR" startAt="7"/>
              <a:tabLst>
                <a:tab pos="584200" algn="l"/>
              </a:tabLst>
            </a:pPr>
            <a:r>
              <a:rPr sz="1100" dirty="0">
                <a:latin typeface="幼圆" panose="02010509060101010101" charset="-122"/>
                <a:cs typeface="幼圆" panose="02010509060101010101" charset="-122"/>
              </a:rPr>
              <a:t>说明</a:t>
            </a:r>
            <a:r>
              <a:rPr sz="1100" spc="-5" dirty="0">
                <a:latin typeface="Calibri" panose="020F0502020204030204"/>
                <a:cs typeface="Calibri" panose="020F0502020204030204"/>
              </a:rPr>
              <a:t>GHG</a:t>
            </a:r>
            <a:r>
              <a:rPr sz="1100" dirty="0">
                <a:latin typeface="幼圆" panose="02010509060101010101" charset="-122"/>
                <a:cs typeface="幼圆" panose="02010509060101010101" charset="-122"/>
              </a:rPr>
              <a:t>报告的编写符合本指南的</a:t>
            </a:r>
            <a:r>
              <a:rPr sz="1100" spc="-15" dirty="0">
                <a:latin typeface="幼圆" panose="02010509060101010101" charset="-122"/>
                <a:cs typeface="幼圆" panose="02010509060101010101" charset="-122"/>
              </a:rPr>
              <a:t>要</a:t>
            </a:r>
            <a:r>
              <a:rPr sz="1100" dirty="0">
                <a:latin typeface="幼圆" panose="02010509060101010101" charset="-122"/>
                <a:cs typeface="幼圆" panose="02010509060101010101" charset="-122"/>
              </a:rPr>
              <a:t>求；</a:t>
            </a:r>
            <a:endParaRPr sz="1100">
              <a:latin typeface="幼圆" panose="02010509060101010101" charset="-122"/>
              <a:cs typeface="幼圆" panose="02010509060101010101" charset="-122"/>
            </a:endParaRPr>
          </a:p>
          <a:p>
            <a:pPr marL="583565" indent="-170815">
              <a:lnSpc>
                <a:spcPct val="100000"/>
              </a:lnSpc>
              <a:buFont typeface="Calibri" panose="020F0502020204030204"/>
              <a:buAutoNum type="alphaLcParenR" startAt="7"/>
              <a:tabLst>
                <a:tab pos="584200" algn="l"/>
              </a:tabLst>
            </a:pPr>
            <a:r>
              <a:rPr sz="1100" dirty="0">
                <a:latin typeface="幼圆" panose="02010509060101010101" charset="-122"/>
                <a:cs typeface="幼圆" panose="02010509060101010101" charset="-122"/>
              </a:rPr>
              <a:t>关于</a:t>
            </a:r>
            <a:r>
              <a:rPr sz="1100" spc="-5" dirty="0">
                <a:latin typeface="Calibri" panose="020F0502020204030204"/>
                <a:cs typeface="Calibri" panose="020F0502020204030204"/>
              </a:rPr>
              <a:t>GHG</a:t>
            </a:r>
            <a:r>
              <a:rPr sz="1100" dirty="0">
                <a:latin typeface="幼圆" panose="02010509060101010101" charset="-122"/>
                <a:cs typeface="幼圆" panose="02010509060101010101" charset="-122"/>
              </a:rPr>
              <a:t>清单、报告或声明是否经</a:t>
            </a:r>
            <a:r>
              <a:rPr sz="1100" spc="-15" dirty="0">
                <a:latin typeface="幼圆" panose="02010509060101010101" charset="-122"/>
                <a:cs typeface="幼圆" panose="02010509060101010101" charset="-122"/>
              </a:rPr>
              <a:t>过</a:t>
            </a:r>
            <a:r>
              <a:rPr sz="1100" dirty="0">
                <a:latin typeface="幼圆" panose="02010509060101010101" charset="-122"/>
                <a:cs typeface="幼圆" panose="02010509060101010101" charset="-122"/>
              </a:rPr>
              <a:t>核查</a:t>
            </a:r>
            <a:r>
              <a:rPr sz="1100" spc="-15" dirty="0">
                <a:latin typeface="幼圆" panose="02010509060101010101" charset="-122"/>
                <a:cs typeface="幼圆" panose="02010509060101010101" charset="-122"/>
              </a:rPr>
              <a:t>，</a:t>
            </a:r>
            <a:r>
              <a:rPr sz="1100" dirty="0">
                <a:latin typeface="幼圆" panose="02010509060101010101" charset="-122"/>
                <a:cs typeface="幼圆" panose="02010509060101010101" charset="-122"/>
              </a:rPr>
              <a:t>以及</a:t>
            </a:r>
            <a:r>
              <a:rPr sz="1100" spc="-15" dirty="0">
                <a:latin typeface="幼圆" panose="02010509060101010101" charset="-122"/>
                <a:cs typeface="幼圆" panose="02010509060101010101" charset="-122"/>
              </a:rPr>
              <a:t>核</a:t>
            </a:r>
            <a:r>
              <a:rPr sz="1100" dirty="0">
                <a:latin typeface="幼圆" panose="02010509060101010101" charset="-122"/>
                <a:cs typeface="幼圆" panose="02010509060101010101" charset="-122"/>
              </a:rPr>
              <a:t>查的</a:t>
            </a:r>
            <a:r>
              <a:rPr sz="1100" spc="-15" dirty="0">
                <a:latin typeface="幼圆" panose="02010509060101010101" charset="-122"/>
                <a:cs typeface="幼圆" panose="02010509060101010101" charset="-122"/>
              </a:rPr>
              <a:t>类</a:t>
            </a:r>
            <a:r>
              <a:rPr sz="1100" dirty="0">
                <a:latin typeface="幼圆" panose="02010509060101010101" charset="-122"/>
                <a:cs typeface="幼圆" panose="02010509060101010101" charset="-122"/>
              </a:rPr>
              <a:t>型和</a:t>
            </a:r>
            <a:r>
              <a:rPr sz="1100" spc="-15" dirty="0">
                <a:latin typeface="幼圆" panose="02010509060101010101" charset="-122"/>
                <a:cs typeface="幼圆" panose="02010509060101010101" charset="-122"/>
              </a:rPr>
              <a:t>保</a:t>
            </a:r>
            <a:r>
              <a:rPr sz="1100" dirty="0">
                <a:latin typeface="幼圆" panose="02010509060101010101" charset="-122"/>
                <a:cs typeface="幼圆" panose="02010509060101010101" charset="-122"/>
              </a:rPr>
              <a:t>证等</a:t>
            </a:r>
            <a:r>
              <a:rPr sz="1100" spc="-15" dirty="0">
                <a:latin typeface="幼圆" panose="02010509060101010101" charset="-122"/>
                <a:cs typeface="幼圆" panose="02010509060101010101" charset="-122"/>
              </a:rPr>
              <a:t>级</a:t>
            </a:r>
            <a:r>
              <a:rPr sz="1100" dirty="0">
                <a:latin typeface="幼圆" panose="02010509060101010101" charset="-122"/>
                <a:cs typeface="幼圆" panose="02010509060101010101" charset="-122"/>
              </a:rPr>
              <a:t>的说明</a:t>
            </a:r>
            <a:endParaRPr sz="1100">
              <a:latin typeface="幼圆" panose="02010509060101010101" charset="-122"/>
              <a:cs typeface="幼圆" panose="02010509060101010101" charset="-122"/>
            </a:endParaRPr>
          </a:p>
          <a:p>
            <a:pPr marL="413385" marR="5080">
              <a:lnSpc>
                <a:spcPct val="80000"/>
              </a:lnSpc>
              <a:spcBef>
                <a:spcPts val="260"/>
              </a:spcBef>
              <a:buFont typeface="Calibri" panose="020F0502020204030204"/>
              <a:buAutoNum type="alphaLcParenR" startAt="7"/>
              <a:tabLst>
                <a:tab pos="504190" algn="l"/>
              </a:tabLst>
            </a:pPr>
            <a:r>
              <a:rPr sz="1100" dirty="0">
                <a:latin typeface="幼圆" panose="02010509060101010101" charset="-122"/>
                <a:cs typeface="幼圆" panose="02010509060101010101" charset="-122"/>
              </a:rPr>
              <a:t>计算中</a:t>
            </a:r>
            <a:r>
              <a:rPr sz="1100" spc="-15" dirty="0">
                <a:latin typeface="幼圆" panose="02010509060101010101" charset="-122"/>
                <a:cs typeface="幼圆" panose="02010509060101010101" charset="-122"/>
              </a:rPr>
              <a:t>使</a:t>
            </a:r>
            <a:r>
              <a:rPr sz="1100" dirty="0">
                <a:latin typeface="幼圆" panose="02010509060101010101" charset="-122"/>
                <a:cs typeface="幼圆" panose="02010509060101010101" charset="-122"/>
              </a:rPr>
              <a:t>用的</a:t>
            </a:r>
            <a:r>
              <a:rPr sz="1100" spc="-5" dirty="0">
                <a:latin typeface="Calibri" panose="020F0502020204030204"/>
                <a:cs typeface="Calibri" panose="020F0502020204030204"/>
              </a:rPr>
              <a:t>GWP</a:t>
            </a:r>
            <a:r>
              <a:rPr sz="1100" dirty="0">
                <a:latin typeface="幼圆" panose="02010509060101010101" charset="-122"/>
                <a:cs typeface="幼圆" panose="02010509060101010101" charset="-122"/>
              </a:rPr>
              <a:t>值</a:t>
            </a:r>
            <a:r>
              <a:rPr sz="1100" spc="-15" dirty="0">
                <a:latin typeface="幼圆" panose="02010509060101010101" charset="-122"/>
                <a:cs typeface="幼圆" panose="02010509060101010101" charset="-122"/>
              </a:rPr>
              <a:t>及其</a:t>
            </a:r>
            <a:r>
              <a:rPr sz="1100" dirty="0">
                <a:latin typeface="幼圆" panose="02010509060101010101" charset="-122"/>
                <a:cs typeface="幼圆" panose="02010509060101010101" charset="-122"/>
              </a:rPr>
              <a:t>来源。</a:t>
            </a:r>
            <a:r>
              <a:rPr sz="1100" spc="-15" dirty="0">
                <a:latin typeface="幼圆" panose="02010509060101010101" charset="-122"/>
                <a:cs typeface="幼圆" panose="02010509060101010101" charset="-122"/>
              </a:rPr>
              <a:t>如</a:t>
            </a:r>
            <a:r>
              <a:rPr sz="1100" dirty="0">
                <a:latin typeface="幼圆" panose="02010509060101010101" charset="-122"/>
                <a:cs typeface="幼圆" panose="02010509060101010101" charset="-122"/>
              </a:rPr>
              <a:t>果</a:t>
            </a:r>
            <a:r>
              <a:rPr sz="1100" spc="-10" dirty="0">
                <a:latin typeface="Calibri" panose="020F0502020204030204"/>
                <a:cs typeface="Calibri" panose="020F0502020204030204"/>
              </a:rPr>
              <a:t>GWP</a:t>
            </a:r>
            <a:r>
              <a:rPr sz="1100" dirty="0">
                <a:latin typeface="幼圆" panose="02010509060101010101" charset="-122"/>
                <a:cs typeface="幼圆" panose="02010509060101010101" charset="-122"/>
              </a:rPr>
              <a:t>值不</a:t>
            </a:r>
            <a:r>
              <a:rPr sz="1100" spc="-15" dirty="0">
                <a:latin typeface="幼圆" panose="02010509060101010101" charset="-122"/>
                <a:cs typeface="幼圆" panose="02010509060101010101" charset="-122"/>
              </a:rPr>
              <a:t>是来</a:t>
            </a:r>
            <a:r>
              <a:rPr sz="1100" dirty="0">
                <a:latin typeface="幼圆" panose="02010509060101010101" charset="-122"/>
                <a:cs typeface="幼圆" panose="02010509060101010101" charset="-122"/>
              </a:rPr>
              <a:t>自最新的</a:t>
            </a:r>
            <a:r>
              <a:rPr sz="1100" spc="-10" dirty="0">
                <a:latin typeface="Calibri" panose="020F0502020204030204"/>
                <a:cs typeface="Calibri" panose="020F0502020204030204"/>
              </a:rPr>
              <a:t>IPCC</a:t>
            </a:r>
            <a:r>
              <a:rPr sz="1100" dirty="0">
                <a:latin typeface="幼圆" panose="02010509060101010101" charset="-122"/>
                <a:cs typeface="幼圆" panose="02010509060101010101" charset="-122"/>
              </a:rPr>
              <a:t>报</a:t>
            </a:r>
            <a:r>
              <a:rPr sz="1100" spc="-15" dirty="0">
                <a:latin typeface="幼圆" panose="02010509060101010101" charset="-122"/>
                <a:cs typeface="幼圆" panose="02010509060101010101" charset="-122"/>
              </a:rPr>
              <a:t>告</a:t>
            </a:r>
            <a:r>
              <a:rPr sz="1100" dirty="0">
                <a:latin typeface="幼圆" panose="02010509060101010101" charset="-122"/>
                <a:cs typeface="幼圆" panose="02010509060101010101" charset="-122"/>
              </a:rPr>
              <a:t>，应</a:t>
            </a:r>
            <a:r>
              <a:rPr sz="1100" spc="-15" dirty="0">
                <a:latin typeface="幼圆" panose="02010509060101010101" charset="-122"/>
                <a:cs typeface="幼圆" panose="02010509060101010101" charset="-122"/>
              </a:rPr>
              <a:t>包</a:t>
            </a:r>
            <a:r>
              <a:rPr sz="1100" dirty="0">
                <a:latin typeface="幼圆" panose="02010509060101010101" charset="-122"/>
                <a:cs typeface="幼圆" panose="02010509060101010101" charset="-122"/>
              </a:rPr>
              <a:t>括计算</a:t>
            </a:r>
            <a:r>
              <a:rPr sz="1100" spc="-15" dirty="0">
                <a:latin typeface="幼圆" panose="02010509060101010101" charset="-122"/>
                <a:cs typeface="幼圆" panose="02010509060101010101" charset="-122"/>
              </a:rPr>
              <a:t>中</a:t>
            </a:r>
            <a:r>
              <a:rPr sz="1100" dirty="0">
                <a:latin typeface="幼圆" panose="02010509060101010101" charset="-122"/>
                <a:cs typeface="幼圆" panose="02010509060101010101" charset="-122"/>
              </a:rPr>
              <a:t>使用</a:t>
            </a:r>
            <a:r>
              <a:rPr sz="1100" spc="-15" dirty="0">
                <a:latin typeface="幼圆" panose="02010509060101010101" charset="-122"/>
                <a:cs typeface="幼圆" panose="02010509060101010101" charset="-122"/>
              </a:rPr>
              <a:t>的</a:t>
            </a:r>
            <a:r>
              <a:rPr sz="1100" dirty="0">
                <a:latin typeface="幼圆" panose="02010509060101010101" charset="-122"/>
                <a:cs typeface="幼圆" panose="02010509060101010101" charset="-122"/>
              </a:rPr>
              <a:t>排放</a:t>
            </a:r>
            <a:r>
              <a:rPr sz="1100" spc="-15" dirty="0">
                <a:latin typeface="幼圆" panose="02010509060101010101" charset="-122"/>
                <a:cs typeface="幼圆" panose="02010509060101010101" charset="-122"/>
              </a:rPr>
              <a:t>因子</a:t>
            </a:r>
            <a:r>
              <a:rPr sz="1100" dirty="0">
                <a:latin typeface="幼圆" panose="02010509060101010101" charset="-122"/>
                <a:cs typeface="幼圆" panose="02010509060101010101" charset="-122"/>
              </a:rPr>
              <a:t>或参考</a:t>
            </a:r>
            <a:r>
              <a:rPr sz="1100" spc="-15" dirty="0">
                <a:latin typeface="幼圆" panose="02010509060101010101" charset="-122"/>
                <a:cs typeface="幼圆" panose="02010509060101010101" charset="-122"/>
              </a:rPr>
              <a:t>的</a:t>
            </a:r>
            <a:r>
              <a:rPr sz="1100" dirty="0">
                <a:latin typeface="幼圆" panose="02010509060101010101" charset="-122"/>
                <a:cs typeface="幼圆" panose="02010509060101010101" charset="-122"/>
              </a:rPr>
              <a:t>数据</a:t>
            </a:r>
            <a:r>
              <a:rPr sz="1100" spc="-15" dirty="0">
                <a:latin typeface="幼圆" panose="02010509060101010101" charset="-122"/>
                <a:cs typeface="幼圆" panose="02010509060101010101" charset="-122"/>
              </a:rPr>
              <a:t>库</a:t>
            </a:r>
            <a:r>
              <a:rPr sz="1100" dirty="0">
                <a:latin typeface="幼圆" panose="02010509060101010101" charset="-122"/>
                <a:cs typeface="幼圆" panose="02010509060101010101" charset="-122"/>
              </a:rPr>
              <a:t>，  及其来</a:t>
            </a:r>
            <a:r>
              <a:rPr sz="1100" spc="-15" dirty="0">
                <a:latin typeface="幼圆" panose="02010509060101010101" charset="-122"/>
                <a:cs typeface="幼圆" panose="02010509060101010101" charset="-122"/>
              </a:rPr>
              <a:t>源</a:t>
            </a:r>
            <a:r>
              <a:rPr sz="1100" dirty="0">
                <a:latin typeface="幼圆" panose="02010509060101010101" charset="-122"/>
                <a:cs typeface="幼圆" panose="02010509060101010101" charset="-122"/>
              </a:rPr>
              <a:t>。</a:t>
            </a:r>
            <a:endParaRPr sz="1100">
              <a:latin typeface="幼圆" panose="02010509060101010101" charset="-122"/>
              <a:cs typeface="幼圆" panose="02010509060101010101" charset="-122"/>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571745" y="762126"/>
            <a:ext cx="2994660"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9.3.2</a:t>
            </a:r>
            <a:r>
              <a:rPr spc="-70" dirty="0">
                <a:latin typeface="Calibri" panose="020F0502020204030204"/>
                <a:cs typeface="Calibri" panose="020F0502020204030204"/>
              </a:rPr>
              <a:t> </a:t>
            </a:r>
            <a:r>
              <a:rPr spc="5" dirty="0"/>
              <a:t>建议</a:t>
            </a:r>
            <a:r>
              <a:rPr spc="-5" dirty="0"/>
              <a:t>的信</a:t>
            </a:r>
            <a:r>
              <a:rPr spc="-10" dirty="0"/>
              <a:t>息</a:t>
            </a:r>
            <a:endParaRPr spc="-10" dirty="0"/>
          </a:p>
        </p:txBody>
      </p:sp>
      <p:sp>
        <p:nvSpPr>
          <p:cNvPr id="3" name="object 3"/>
          <p:cNvSpPr/>
          <p:nvPr/>
        </p:nvSpPr>
        <p:spPr>
          <a:xfrm>
            <a:off x="2072640" y="1680972"/>
            <a:ext cx="164592" cy="169163"/>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29839" y="1988820"/>
            <a:ext cx="140208" cy="150875"/>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529839" y="2273807"/>
            <a:ext cx="140208" cy="150875"/>
          </a:xfrm>
          <a:prstGeom prst="rect">
            <a:avLst/>
          </a:prstGeom>
          <a:blipFill>
            <a:blip r:embed="rId3" cstate="print"/>
            <a:stretch>
              <a:fillRect/>
            </a:stretch>
          </a:blipFill>
        </p:spPr>
        <p:txBody>
          <a:bodyPr wrap="square" lIns="0" tIns="0" rIns="0" bIns="0" rtlCol="0"/>
          <a:lstStyle/>
          <a:p/>
        </p:txBody>
      </p:sp>
      <p:sp>
        <p:nvSpPr>
          <p:cNvPr id="6" name="object 6"/>
          <p:cNvSpPr/>
          <p:nvPr/>
        </p:nvSpPr>
        <p:spPr>
          <a:xfrm>
            <a:off x="2529839" y="2791967"/>
            <a:ext cx="140208" cy="150875"/>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2529839" y="3310128"/>
            <a:ext cx="140208" cy="150875"/>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2529839" y="3595115"/>
            <a:ext cx="140208" cy="150876"/>
          </a:xfrm>
          <a:prstGeom prst="rect">
            <a:avLst/>
          </a:prstGeom>
          <a:blipFill>
            <a:blip r:embed="rId3" cstate="print"/>
            <a:stretch>
              <a:fillRect/>
            </a:stretch>
          </a:blipFill>
        </p:spPr>
        <p:txBody>
          <a:bodyPr wrap="square" lIns="0" tIns="0" rIns="0" bIns="0" rtlCol="0"/>
          <a:lstStyle/>
          <a:p/>
        </p:txBody>
      </p:sp>
      <p:sp>
        <p:nvSpPr>
          <p:cNvPr id="9" name="object 9"/>
          <p:cNvSpPr/>
          <p:nvPr/>
        </p:nvSpPr>
        <p:spPr>
          <a:xfrm>
            <a:off x="2529839" y="3880103"/>
            <a:ext cx="140208" cy="150875"/>
          </a:xfrm>
          <a:prstGeom prst="rect">
            <a:avLst/>
          </a:prstGeom>
          <a:blipFill>
            <a:blip r:embed="rId3" cstate="print"/>
            <a:stretch>
              <a:fillRect/>
            </a:stretch>
          </a:blipFill>
        </p:spPr>
        <p:txBody>
          <a:bodyPr wrap="square" lIns="0" tIns="0" rIns="0" bIns="0" rtlCol="0"/>
          <a:lstStyle/>
          <a:p/>
        </p:txBody>
      </p:sp>
      <p:sp>
        <p:nvSpPr>
          <p:cNvPr id="10" name="object 10"/>
          <p:cNvSpPr/>
          <p:nvPr/>
        </p:nvSpPr>
        <p:spPr>
          <a:xfrm>
            <a:off x="2529839" y="4165091"/>
            <a:ext cx="140208" cy="150875"/>
          </a:xfrm>
          <a:prstGeom prst="rect">
            <a:avLst/>
          </a:prstGeom>
          <a:blipFill>
            <a:blip r:embed="rId3" cstate="print"/>
            <a:stretch>
              <a:fillRect/>
            </a:stretch>
          </a:blipFill>
        </p:spPr>
        <p:txBody>
          <a:bodyPr wrap="square" lIns="0" tIns="0" rIns="0" bIns="0" rtlCol="0"/>
          <a:lstStyle/>
          <a:p/>
        </p:txBody>
      </p:sp>
      <p:sp>
        <p:nvSpPr>
          <p:cNvPr id="11" name="object 11"/>
          <p:cNvSpPr/>
          <p:nvPr/>
        </p:nvSpPr>
        <p:spPr>
          <a:xfrm>
            <a:off x="2529839" y="4683252"/>
            <a:ext cx="140208" cy="150875"/>
          </a:xfrm>
          <a:prstGeom prst="rect">
            <a:avLst/>
          </a:prstGeom>
          <a:blipFill>
            <a:blip r:embed="rId3" cstate="print"/>
            <a:stretch>
              <a:fillRect/>
            </a:stretch>
          </a:blipFill>
        </p:spPr>
        <p:txBody>
          <a:bodyPr wrap="square" lIns="0" tIns="0" rIns="0" bIns="0" rtlCol="0"/>
          <a:lstStyle/>
          <a:p/>
        </p:txBody>
      </p:sp>
      <p:sp>
        <p:nvSpPr>
          <p:cNvPr id="12" name="object 12"/>
          <p:cNvSpPr/>
          <p:nvPr/>
        </p:nvSpPr>
        <p:spPr>
          <a:xfrm>
            <a:off x="2529839" y="4968240"/>
            <a:ext cx="140208" cy="150875"/>
          </a:xfrm>
          <a:prstGeom prst="rect">
            <a:avLst/>
          </a:prstGeom>
          <a:blipFill>
            <a:blip r:embed="rId3" cstate="print"/>
            <a:stretch>
              <a:fillRect/>
            </a:stretch>
          </a:blipFill>
        </p:spPr>
        <p:txBody>
          <a:bodyPr wrap="square" lIns="0" tIns="0" rIns="0" bIns="0" rtlCol="0"/>
          <a:lstStyle/>
          <a:p/>
        </p:txBody>
      </p:sp>
      <p:sp>
        <p:nvSpPr>
          <p:cNvPr id="13" name="object 13"/>
          <p:cNvSpPr/>
          <p:nvPr/>
        </p:nvSpPr>
        <p:spPr>
          <a:xfrm>
            <a:off x="2529839" y="5253228"/>
            <a:ext cx="140208" cy="150875"/>
          </a:xfrm>
          <a:prstGeom prst="rect">
            <a:avLst/>
          </a:prstGeom>
          <a:blipFill>
            <a:blip r:embed="rId3" cstate="print"/>
            <a:stretch>
              <a:fillRect/>
            </a:stretch>
          </a:blipFill>
        </p:spPr>
        <p:txBody>
          <a:bodyPr wrap="square" lIns="0" tIns="0" rIns="0" bIns="0" rtlCol="0"/>
          <a:lstStyle/>
          <a:p/>
        </p:txBody>
      </p:sp>
      <p:sp>
        <p:nvSpPr>
          <p:cNvPr id="14" name="object 14"/>
          <p:cNvSpPr/>
          <p:nvPr/>
        </p:nvSpPr>
        <p:spPr>
          <a:xfrm>
            <a:off x="2529839" y="5538215"/>
            <a:ext cx="140208" cy="150875"/>
          </a:xfrm>
          <a:prstGeom prst="rect">
            <a:avLst/>
          </a:prstGeom>
          <a:blipFill>
            <a:blip r:embed="rId3" cstate="print"/>
            <a:stretch>
              <a:fillRect/>
            </a:stretch>
          </a:blipFill>
        </p:spPr>
        <p:txBody>
          <a:bodyPr wrap="square" lIns="0" tIns="0" rIns="0" bIns="0" rtlCol="0"/>
          <a:lstStyle/>
          <a:p/>
        </p:txBody>
      </p:sp>
      <p:sp>
        <p:nvSpPr>
          <p:cNvPr id="15" name="object 15"/>
          <p:cNvSpPr/>
          <p:nvPr/>
        </p:nvSpPr>
        <p:spPr>
          <a:xfrm>
            <a:off x="2072640" y="5833871"/>
            <a:ext cx="164592" cy="169163"/>
          </a:xfrm>
          <a:prstGeom prst="rect">
            <a:avLst/>
          </a:prstGeom>
          <a:blipFill>
            <a:blip r:embed="rId2" cstate="print"/>
            <a:stretch>
              <a:fillRect/>
            </a:stretch>
          </a:blipFill>
        </p:spPr>
        <p:txBody>
          <a:bodyPr wrap="square" lIns="0" tIns="0" rIns="0" bIns="0" rtlCol="0"/>
          <a:lstStyle/>
          <a:p/>
        </p:txBody>
      </p:sp>
      <p:sp>
        <p:nvSpPr>
          <p:cNvPr id="16" name="object 16"/>
          <p:cNvSpPr txBox="1"/>
          <p:nvPr/>
        </p:nvSpPr>
        <p:spPr>
          <a:xfrm>
            <a:off x="2403144" y="1411245"/>
            <a:ext cx="7708265" cy="4778375"/>
          </a:xfrm>
          <a:prstGeom prst="rect">
            <a:avLst/>
          </a:prstGeom>
        </p:spPr>
        <p:txBody>
          <a:bodyPr vert="horz" wrap="square" lIns="0" tIns="41910" rIns="0" bIns="0" rtlCol="0">
            <a:spAutoFit/>
          </a:bodyPr>
          <a:lstStyle/>
          <a:p>
            <a:pPr marL="12700">
              <a:lnSpc>
                <a:spcPct val="100000"/>
              </a:lnSpc>
              <a:spcBef>
                <a:spcPts val="330"/>
              </a:spcBef>
            </a:pPr>
            <a:r>
              <a:rPr sz="1900" b="1" spc="-5" dirty="0">
                <a:latin typeface="幼圆" panose="02010509060101010101" charset="-122"/>
                <a:cs typeface="幼圆" panose="02010509060101010101" charset="-122"/>
              </a:rPr>
              <a:t>组织宜考虑在</a:t>
            </a:r>
            <a:r>
              <a:rPr sz="1900" b="1" spc="-5" dirty="0">
                <a:latin typeface="Calibri" panose="020F0502020204030204"/>
                <a:cs typeface="Calibri" panose="020F0502020204030204"/>
              </a:rPr>
              <a:t>GHG</a:t>
            </a:r>
            <a:r>
              <a:rPr sz="1900" b="1" spc="-5" dirty="0">
                <a:latin typeface="幼圆" panose="02010509060101010101" charset="-122"/>
                <a:cs typeface="幼圆" panose="02010509060101010101" charset="-122"/>
              </a:rPr>
              <a:t>报告中包含下列</a:t>
            </a:r>
            <a:r>
              <a:rPr sz="1900" b="1" spc="5" dirty="0">
                <a:latin typeface="幼圆" panose="02010509060101010101" charset="-122"/>
                <a:cs typeface="幼圆" panose="02010509060101010101" charset="-122"/>
              </a:rPr>
              <a:t>内</a:t>
            </a:r>
            <a:r>
              <a:rPr sz="1900" b="1" spc="-5" dirty="0">
                <a:latin typeface="幼圆" panose="02010509060101010101" charset="-122"/>
                <a:cs typeface="幼圆" panose="02010509060101010101" charset="-122"/>
              </a:rPr>
              <a:t>容：</a:t>
            </a:r>
            <a:endParaRPr sz="1900">
              <a:latin typeface="幼圆" panose="02010509060101010101" charset="-122"/>
              <a:cs typeface="幼圆" panose="02010509060101010101" charset="-122"/>
            </a:endParaRPr>
          </a:p>
          <a:p>
            <a:pPr marL="583565" indent="-170815">
              <a:lnSpc>
                <a:spcPct val="100000"/>
              </a:lnSpc>
              <a:spcBef>
                <a:spcPts val="215"/>
              </a:spcBef>
              <a:buSzPct val="94000"/>
              <a:buFont typeface="Calibri" panose="020F0502020204030204"/>
              <a:buAutoNum type="alphaLcParenR"/>
              <a:tabLst>
                <a:tab pos="584200" algn="l"/>
              </a:tabLst>
            </a:pPr>
            <a:r>
              <a:rPr sz="1700" dirty="0">
                <a:latin typeface="幼圆" panose="02010509060101010101" charset="-122"/>
                <a:cs typeface="幼圆" panose="02010509060101010101" charset="-122"/>
              </a:rPr>
              <a:t>对组织</a:t>
            </a:r>
            <a:r>
              <a:rPr sz="1700" dirty="0">
                <a:latin typeface="Calibri" panose="020F0502020204030204"/>
                <a:cs typeface="Calibri" panose="020F0502020204030204"/>
              </a:rPr>
              <a:t>GHG</a:t>
            </a:r>
            <a:r>
              <a:rPr sz="1700" dirty="0">
                <a:latin typeface="幼圆" panose="02010509060101010101" charset="-122"/>
                <a:cs typeface="幼圆" panose="02010509060101010101" charset="-122"/>
              </a:rPr>
              <a:t>方针、战略和</a:t>
            </a:r>
            <a:r>
              <a:rPr sz="1700" spc="-15" dirty="0">
                <a:latin typeface="幼圆" panose="02010509060101010101" charset="-122"/>
                <a:cs typeface="幼圆" panose="02010509060101010101" charset="-122"/>
              </a:rPr>
              <a:t>方</a:t>
            </a:r>
            <a:r>
              <a:rPr sz="1700" dirty="0">
                <a:latin typeface="幼圆" panose="02010509060101010101" charset="-122"/>
                <a:cs typeface="幼圆" panose="02010509060101010101" charset="-122"/>
              </a:rPr>
              <a:t>案的</a:t>
            </a:r>
            <a:r>
              <a:rPr sz="1700" spc="-15" dirty="0">
                <a:latin typeface="幼圆" panose="02010509060101010101" charset="-122"/>
                <a:cs typeface="幼圆" panose="02010509060101010101" charset="-122"/>
              </a:rPr>
              <a:t>说</a:t>
            </a:r>
            <a:r>
              <a:rPr sz="1700" dirty="0">
                <a:latin typeface="幼圆" panose="02010509060101010101" charset="-122"/>
                <a:cs typeface="幼圆" panose="02010509060101010101" charset="-122"/>
              </a:rPr>
              <a:t>明；</a:t>
            </a:r>
            <a:endParaRPr sz="1700">
              <a:latin typeface="幼圆" panose="02010509060101010101" charset="-122"/>
              <a:cs typeface="幼圆" panose="02010509060101010101" charset="-122"/>
            </a:endParaRPr>
          </a:p>
          <a:p>
            <a:pPr marL="413385" marR="193675">
              <a:lnSpc>
                <a:spcPts val="1840"/>
              </a:lnSpc>
              <a:spcBef>
                <a:spcPts val="435"/>
              </a:spcBef>
              <a:buSzPct val="94000"/>
              <a:buFont typeface="Calibri" panose="020F0502020204030204"/>
              <a:buAutoNum type="alphaLcParenR"/>
              <a:tabLst>
                <a:tab pos="640715" algn="l"/>
              </a:tabLst>
            </a:pPr>
            <a:r>
              <a:rPr sz="1700" dirty="0">
                <a:latin typeface="幼圆" panose="02010509060101010101" charset="-122"/>
                <a:cs typeface="幼圆" panose="02010509060101010101" charset="-122"/>
              </a:rPr>
              <a:t>适当时，对</a:t>
            </a:r>
            <a:r>
              <a:rPr sz="1700" dirty="0">
                <a:latin typeface="Calibri" panose="020F0502020204030204"/>
                <a:cs typeface="Calibri" panose="020F0502020204030204"/>
              </a:rPr>
              <a:t>GHG</a:t>
            </a:r>
            <a:r>
              <a:rPr sz="1700" dirty="0">
                <a:latin typeface="幼圆" panose="02010509060101010101" charset="-122"/>
                <a:cs typeface="幼圆" panose="02010509060101010101" charset="-122"/>
              </a:rPr>
              <a:t>减排措施</a:t>
            </a:r>
            <a:r>
              <a:rPr sz="1700" spc="-15" dirty="0">
                <a:latin typeface="幼圆" panose="02010509060101010101" charset="-122"/>
                <a:cs typeface="幼圆" panose="02010509060101010101" charset="-122"/>
              </a:rPr>
              <a:t>及</a:t>
            </a:r>
            <a:r>
              <a:rPr sz="1700" dirty="0">
                <a:latin typeface="幼圆" panose="02010509060101010101" charset="-122"/>
                <a:cs typeface="幼圆" panose="02010509060101010101" charset="-122"/>
              </a:rPr>
              <a:t>其引</a:t>
            </a:r>
            <a:r>
              <a:rPr sz="1700" spc="-15" dirty="0">
                <a:latin typeface="幼圆" panose="02010509060101010101" charset="-122"/>
                <a:cs typeface="幼圆" panose="02010509060101010101" charset="-122"/>
              </a:rPr>
              <a:t>起</a:t>
            </a:r>
            <a:r>
              <a:rPr sz="1700" dirty="0">
                <a:latin typeface="幼圆" panose="02010509060101010101" charset="-122"/>
                <a:cs typeface="幼圆" panose="02010509060101010101" charset="-122"/>
              </a:rPr>
              <a:t>的</a:t>
            </a:r>
            <a:r>
              <a:rPr sz="1700" dirty="0">
                <a:latin typeface="Calibri" panose="020F0502020204030204"/>
                <a:cs typeface="Calibri" panose="020F0502020204030204"/>
              </a:rPr>
              <a:t>GHG</a:t>
            </a:r>
            <a:r>
              <a:rPr sz="1700" spc="-15" dirty="0">
                <a:latin typeface="幼圆" panose="02010509060101010101" charset="-122"/>
                <a:cs typeface="幼圆" panose="02010509060101010101" charset="-122"/>
              </a:rPr>
              <a:t>排</a:t>
            </a:r>
            <a:r>
              <a:rPr sz="1700" dirty="0">
                <a:latin typeface="幼圆" panose="02010509060101010101" charset="-122"/>
                <a:cs typeface="幼圆" panose="02010509060101010101" charset="-122"/>
              </a:rPr>
              <a:t>放和</a:t>
            </a:r>
            <a:r>
              <a:rPr sz="1700" spc="-15" dirty="0">
                <a:latin typeface="幼圆" panose="02010509060101010101" charset="-122"/>
                <a:cs typeface="幼圆" panose="02010509060101010101" charset="-122"/>
              </a:rPr>
              <a:t>清</a:t>
            </a:r>
            <a:r>
              <a:rPr sz="1700" dirty="0">
                <a:latin typeface="幼圆" panose="02010509060101010101" charset="-122"/>
                <a:cs typeface="幼圆" panose="02010509060101010101" charset="-122"/>
              </a:rPr>
              <a:t>除的</a:t>
            </a:r>
            <a:r>
              <a:rPr sz="1700" spc="-15" dirty="0">
                <a:latin typeface="幼圆" panose="02010509060101010101" charset="-122"/>
                <a:cs typeface="幼圆" panose="02010509060101010101" charset="-122"/>
              </a:rPr>
              <a:t>变</a:t>
            </a:r>
            <a:r>
              <a:rPr sz="1700" dirty="0">
                <a:latin typeface="幼圆" panose="02010509060101010101" charset="-122"/>
                <a:cs typeface="幼圆" panose="02010509060101010101" charset="-122"/>
              </a:rPr>
              <a:t>化，</a:t>
            </a:r>
            <a:r>
              <a:rPr sz="1700" spc="-15" dirty="0">
                <a:latin typeface="幼圆" panose="02010509060101010101" charset="-122"/>
                <a:cs typeface="幼圆" panose="02010509060101010101" charset="-122"/>
              </a:rPr>
              <a:t>包</a:t>
            </a:r>
            <a:r>
              <a:rPr sz="1700" dirty="0">
                <a:latin typeface="幼圆" panose="02010509060101010101" charset="-122"/>
                <a:cs typeface="幼圆" panose="02010509060101010101" charset="-122"/>
              </a:rPr>
              <a:t>括在</a:t>
            </a:r>
            <a:r>
              <a:rPr sz="1700" spc="-15" dirty="0">
                <a:latin typeface="幼圆" panose="02010509060101010101" charset="-122"/>
                <a:cs typeface="幼圆" panose="02010509060101010101" charset="-122"/>
              </a:rPr>
              <a:t>组</a:t>
            </a:r>
            <a:r>
              <a:rPr sz="1700" dirty="0">
                <a:latin typeface="幼圆" panose="02010509060101010101" charset="-122"/>
                <a:cs typeface="幼圆" panose="02010509060101010101" charset="-122"/>
              </a:rPr>
              <a:t>织 边界外的变化加以说明</a:t>
            </a:r>
            <a:r>
              <a:rPr sz="1700" spc="-15" dirty="0">
                <a:latin typeface="幼圆" panose="02010509060101010101" charset="-122"/>
                <a:cs typeface="幼圆" panose="02010509060101010101" charset="-122"/>
              </a:rPr>
              <a:t>，</a:t>
            </a:r>
            <a:r>
              <a:rPr sz="1700" dirty="0">
                <a:latin typeface="幼圆" panose="02010509060101010101" charset="-122"/>
                <a:cs typeface="幼圆" panose="02010509060101010101" charset="-122"/>
              </a:rPr>
              <a:t>以二</a:t>
            </a:r>
            <a:r>
              <a:rPr sz="1700" spc="-15" dirty="0">
                <a:latin typeface="幼圆" panose="02010509060101010101" charset="-122"/>
                <a:cs typeface="幼圆" panose="02010509060101010101" charset="-122"/>
              </a:rPr>
              <a:t>氧</a:t>
            </a:r>
            <a:r>
              <a:rPr sz="1700" dirty="0">
                <a:latin typeface="幼圆" panose="02010509060101010101" charset="-122"/>
                <a:cs typeface="幼圆" panose="02010509060101010101" charset="-122"/>
              </a:rPr>
              <a:t>化碳</a:t>
            </a:r>
            <a:r>
              <a:rPr sz="1700" spc="-15" dirty="0">
                <a:latin typeface="幼圆" panose="02010509060101010101" charset="-122"/>
                <a:cs typeface="幼圆" panose="02010509060101010101" charset="-122"/>
              </a:rPr>
              <a:t>当</a:t>
            </a:r>
            <a:r>
              <a:rPr sz="1700" dirty="0">
                <a:latin typeface="幼圆" panose="02010509060101010101" charset="-122"/>
                <a:cs typeface="幼圆" panose="02010509060101010101" charset="-122"/>
              </a:rPr>
              <a:t>量的</a:t>
            </a:r>
            <a:r>
              <a:rPr sz="1700" spc="-15" dirty="0">
                <a:latin typeface="幼圆" panose="02010509060101010101" charset="-122"/>
                <a:cs typeface="幼圆" panose="02010509060101010101" charset="-122"/>
              </a:rPr>
              <a:t>吨</a:t>
            </a:r>
            <a:r>
              <a:rPr sz="1700" dirty="0">
                <a:latin typeface="幼圆" panose="02010509060101010101" charset="-122"/>
                <a:cs typeface="幼圆" panose="02010509060101010101" charset="-122"/>
              </a:rPr>
              <a:t>数表</a:t>
            </a:r>
            <a:r>
              <a:rPr sz="1700" spc="-15" dirty="0">
                <a:latin typeface="幼圆" panose="02010509060101010101" charset="-122"/>
                <a:cs typeface="幼圆" panose="02010509060101010101" charset="-122"/>
              </a:rPr>
              <a:t>示</a:t>
            </a:r>
            <a:r>
              <a:rPr sz="1700" dirty="0">
                <a:latin typeface="幼圆" panose="02010509060101010101" charset="-122"/>
                <a:cs typeface="幼圆" panose="02010509060101010101" charset="-122"/>
              </a:rPr>
              <a:t>（</a:t>
            </a:r>
            <a:r>
              <a:rPr sz="1700" dirty="0">
                <a:latin typeface="Calibri" panose="020F0502020204030204"/>
                <a:cs typeface="Calibri" panose="020F0502020204030204"/>
              </a:rPr>
              <a:t>7.1</a:t>
            </a:r>
            <a:r>
              <a:rPr sz="1700" dirty="0">
                <a:latin typeface="幼圆" panose="02010509060101010101" charset="-122"/>
                <a:cs typeface="幼圆" panose="02010509060101010101" charset="-122"/>
              </a:rPr>
              <a:t>）；</a:t>
            </a:r>
            <a:endParaRPr sz="1700">
              <a:latin typeface="幼圆" panose="02010509060101010101" charset="-122"/>
              <a:cs typeface="幼圆" panose="02010509060101010101" charset="-122"/>
            </a:endParaRPr>
          </a:p>
          <a:p>
            <a:pPr marL="583565" indent="-170815">
              <a:lnSpc>
                <a:spcPts val="1940"/>
              </a:lnSpc>
              <a:spcBef>
                <a:spcPts val="170"/>
              </a:spcBef>
              <a:buSzPct val="94000"/>
              <a:buFont typeface="Calibri" panose="020F0502020204030204"/>
              <a:buAutoNum type="alphaLcParenR"/>
              <a:tabLst>
                <a:tab pos="584200" algn="l"/>
              </a:tabLst>
            </a:pPr>
            <a:r>
              <a:rPr sz="1700" dirty="0">
                <a:latin typeface="幼圆" panose="02010509060101010101" charset="-122"/>
                <a:cs typeface="幼圆" panose="02010509060101010101" charset="-122"/>
              </a:rPr>
              <a:t>适当时，量化购入的或</a:t>
            </a:r>
            <a:r>
              <a:rPr sz="1700" spc="-10" dirty="0">
                <a:latin typeface="幼圆" panose="02010509060101010101" charset="-122"/>
                <a:cs typeface="幼圆" panose="02010509060101010101" charset="-122"/>
              </a:rPr>
              <a:t>由</a:t>
            </a:r>
            <a:r>
              <a:rPr sz="1700" dirty="0">
                <a:latin typeface="Calibri" panose="020F0502020204030204"/>
                <a:cs typeface="Calibri" panose="020F0502020204030204"/>
              </a:rPr>
              <a:t>GHG</a:t>
            </a:r>
            <a:r>
              <a:rPr sz="1700" spc="5" dirty="0">
                <a:latin typeface="幼圆" panose="02010509060101010101" charset="-122"/>
                <a:cs typeface="幼圆" panose="02010509060101010101" charset="-122"/>
              </a:rPr>
              <a:t>减</a:t>
            </a:r>
            <a:r>
              <a:rPr sz="1700" spc="-15" dirty="0">
                <a:latin typeface="幼圆" panose="02010509060101010101" charset="-122"/>
                <a:cs typeface="幼圆" panose="02010509060101010101" charset="-122"/>
              </a:rPr>
              <a:t>排</a:t>
            </a:r>
            <a:r>
              <a:rPr sz="1700" spc="5" dirty="0">
                <a:latin typeface="幼圆" panose="02010509060101010101" charset="-122"/>
                <a:cs typeface="幼圆" panose="02010509060101010101" charset="-122"/>
              </a:rPr>
              <a:t>和清</a:t>
            </a:r>
            <a:r>
              <a:rPr sz="1700" spc="-15" dirty="0">
                <a:latin typeface="幼圆" panose="02010509060101010101" charset="-122"/>
                <a:cs typeface="幼圆" panose="02010509060101010101" charset="-122"/>
              </a:rPr>
              <a:t>除</a:t>
            </a:r>
            <a:r>
              <a:rPr sz="1700" spc="5" dirty="0">
                <a:latin typeface="幼圆" panose="02010509060101010101" charset="-122"/>
                <a:cs typeface="幼圆" panose="02010509060101010101" charset="-122"/>
              </a:rPr>
              <a:t>增加</a:t>
            </a:r>
            <a:r>
              <a:rPr sz="1700" spc="-15" dirty="0">
                <a:latin typeface="幼圆" panose="02010509060101010101" charset="-122"/>
                <a:cs typeface="幼圆" panose="02010509060101010101" charset="-122"/>
              </a:rPr>
              <a:t>项</a:t>
            </a:r>
            <a:r>
              <a:rPr sz="1700" spc="5" dirty="0">
                <a:latin typeface="幼圆" panose="02010509060101010101" charset="-122"/>
                <a:cs typeface="幼圆" panose="02010509060101010101" charset="-122"/>
              </a:rPr>
              <a:t>目产</a:t>
            </a:r>
            <a:r>
              <a:rPr sz="1700" spc="-15" dirty="0">
                <a:latin typeface="幼圆" panose="02010509060101010101" charset="-122"/>
                <a:cs typeface="幼圆" panose="02010509060101010101" charset="-122"/>
              </a:rPr>
              <a:t>生</a:t>
            </a:r>
            <a:r>
              <a:rPr sz="1700" dirty="0">
                <a:latin typeface="幼圆" panose="02010509060101010101" charset="-122"/>
                <a:cs typeface="幼圆" panose="02010509060101010101" charset="-122"/>
              </a:rPr>
              <a:t>的</a:t>
            </a:r>
            <a:r>
              <a:rPr sz="1700" dirty="0">
                <a:latin typeface="Calibri" panose="020F0502020204030204"/>
                <a:cs typeface="Calibri" panose="020F0502020204030204"/>
              </a:rPr>
              <a:t>GHG</a:t>
            </a:r>
            <a:r>
              <a:rPr sz="1700" spc="-10" dirty="0">
                <a:latin typeface="幼圆" panose="02010509060101010101" charset="-122"/>
                <a:cs typeface="幼圆" panose="02010509060101010101" charset="-122"/>
              </a:rPr>
              <a:t>减</a:t>
            </a:r>
            <a:r>
              <a:rPr sz="1700" spc="5" dirty="0">
                <a:latin typeface="幼圆" panose="02010509060101010101" charset="-122"/>
                <a:cs typeface="幼圆" panose="02010509060101010101" charset="-122"/>
              </a:rPr>
              <a:t>排和</a:t>
            </a:r>
            <a:r>
              <a:rPr sz="1700" spc="-10" dirty="0">
                <a:latin typeface="幼圆" panose="02010509060101010101" charset="-122"/>
                <a:cs typeface="幼圆" panose="02010509060101010101" charset="-122"/>
              </a:rPr>
              <a:t>清</a:t>
            </a:r>
            <a:r>
              <a:rPr sz="1700" spc="5" dirty="0">
                <a:latin typeface="幼圆" panose="02010509060101010101" charset="-122"/>
                <a:cs typeface="幼圆" panose="02010509060101010101" charset="-122"/>
              </a:rPr>
              <a:t>除增</a:t>
            </a:r>
            <a:endParaRPr sz="1700">
              <a:latin typeface="幼圆" panose="02010509060101010101" charset="-122"/>
              <a:cs typeface="幼圆" panose="02010509060101010101" charset="-122"/>
            </a:endParaRPr>
          </a:p>
          <a:p>
            <a:pPr marL="413385">
              <a:lnSpc>
                <a:spcPts val="1940"/>
              </a:lnSpc>
            </a:pPr>
            <a:r>
              <a:rPr sz="1700" dirty="0">
                <a:latin typeface="幼圆" panose="02010509060101010101" charset="-122"/>
                <a:cs typeface="幼圆" panose="02010509060101010101" charset="-122"/>
              </a:rPr>
              <a:t>加（</a:t>
            </a:r>
            <a:r>
              <a:rPr sz="1700" dirty="0">
                <a:latin typeface="Calibri" panose="020F0502020204030204"/>
                <a:cs typeface="Calibri" panose="020F0502020204030204"/>
              </a:rPr>
              <a:t>5.2.2</a:t>
            </a:r>
            <a:r>
              <a:rPr sz="1700" dirty="0">
                <a:latin typeface="幼圆" panose="02010509060101010101" charset="-122"/>
                <a:cs typeface="幼圆" panose="02010509060101010101" charset="-122"/>
              </a:rPr>
              <a:t>），以</a:t>
            </a:r>
            <a:r>
              <a:rPr sz="1700" spc="-15" dirty="0">
                <a:latin typeface="幼圆" panose="02010509060101010101" charset="-122"/>
                <a:cs typeface="幼圆" panose="02010509060101010101" charset="-122"/>
              </a:rPr>
              <a:t>二</a:t>
            </a:r>
            <a:r>
              <a:rPr sz="1700" dirty="0">
                <a:latin typeface="幼圆" panose="02010509060101010101" charset="-122"/>
                <a:cs typeface="幼圆" panose="02010509060101010101" charset="-122"/>
              </a:rPr>
              <a:t>氧化</a:t>
            </a:r>
            <a:r>
              <a:rPr sz="1700" spc="-15" dirty="0">
                <a:latin typeface="幼圆" panose="02010509060101010101" charset="-122"/>
                <a:cs typeface="幼圆" panose="02010509060101010101" charset="-122"/>
              </a:rPr>
              <a:t>碳</a:t>
            </a:r>
            <a:r>
              <a:rPr sz="1700" dirty="0">
                <a:latin typeface="幼圆" panose="02010509060101010101" charset="-122"/>
                <a:cs typeface="幼圆" panose="02010509060101010101" charset="-122"/>
              </a:rPr>
              <a:t>当量</a:t>
            </a:r>
            <a:r>
              <a:rPr sz="1700" spc="-15" dirty="0">
                <a:latin typeface="幼圆" panose="02010509060101010101" charset="-122"/>
                <a:cs typeface="幼圆" panose="02010509060101010101" charset="-122"/>
              </a:rPr>
              <a:t>的</a:t>
            </a:r>
            <a:r>
              <a:rPr sz="1700" dirty="0">
                <a:latin typeface="幼圆" panose="02010509060101010101" charset="-122"/>
                <a:cs typeface="幼圆" panose="02010509060101010101" charset="-122"/>
              </a:rPr>
              <a:t>吨数</a:t>
            </a:r>
            <a:r>
              <a:rPr sz="1700" spc="-15" dirty="0">
                <a:latin typeface="幼圆" panose="02010509060101010101" charset="-122"/>
                <a:cs typeface="幼圆" panose="02010509060101010101" charset="-122"/>
              </a:rPr>
              <a:t>表</a:t>
            </a:r>
            <a:r>
              <a:rPr sz="1700" dirty="0">
                <a:latin typeface="幼圆" panose="02010509060101010101" charset="-122"/>
                <a:cs typeface="幼圆" panose="02010509060101010101" charset="-122"/>
              </a:rPr>
              <a:t>示（</a:t>
            </a:r>
            <a:r>
              <a:rPr sz="1700" dirty="0">
                <a:latin typeface="Calibri" panose="020F0502020204030204"/>
                <a:cs typeface="Calibri" panose="020F0502020204030204"/>
              </a:rPr>
              <a:t>7.2</a:t>
            </a:r>
            <a:r>
              <a:rPr sz="1700" dirty="0">
                <a:latin typeface="幼圆" panose="02010509060101010101" charset="-122"/>
                <a:cs typeface="幼圆" panose="02010509060101010101" charset="-122"/>
              </a:rPr>
              <a:t>）；</a:t>
            </a:r>
            <a:endParaRPr sz="1700">
              <a:latin typeface="幼圆" panose="02010509060101010101" charset="-122"/>
              <a:cs typeface="幼圆" panose="02010509060101010101" charset="-122"/>
            </a:endParaRPr>
          </a:p>
          <a:p>
            <a:pPr marL="640080" indent="-227330">
              <a:lnSpc>
                <a:spcPct val="100000"/>
              </a:lnSpc>
              <a:spcBef>
                <a:spcPts val="205"/>
              </a:spcBef>
              <a:buSzPct val="94000"/>
              <a:buFont typeface="Calibri" panose="020F0502020204030204"/>
              <a:buAutoNum type="alphaLcParenR" startAt="4"/>
              <a:tabLst>
                <a:tab pos="640715" algn="l"/>
              </a:tabLst>
            </a:pPr>
            <a:r>
              <a:rPr sz="1700" dirty="0">
                <a:latin typeface="幼圆" panose="02010509060101010101" charset="-122"/>
                <a:cs typeface="幼圆" panose="02010509060101010101" charset="-122"/>
              </a:rPr>
              <a:t>适当时，对适用的</a:t>
            </a:r>
            <a:r>
              <a:rPr sz="1700" dirty="0">
                <a:latin typeface="Calibri" panose="020F0502020204030204"/>
                <a:cs typeface="Calibri" panose="020F0502020204030204"/>
              </a:rPr>
              <a:t>GHG</a:t>
            </a:r>
            <a:r>
              <a:rPr sz="1700" dirty="0">
                <a:latin typeface="幼圆" panose="02010509060101010101" charset="-122"/>
                <a:cs typeface="幼圆" panose="02010509060101010101" charset="-122"/>
              </a:rPr>
              <a:t>方</a:t>
            </a:r>
            <a:r>
              <a:rPr sz="1700" spc="-15" dirty="0">
                <a:latin typeface="幼圆" panose="02010509060101010101" charset="-122"/>
                <a:cs typeface="幼圆" panose="02010509060101010101" charset="-122"/>
              </a:rPr>
              <a:t>案</a:t>
            </a:r>
            <a:r>
              <a:rPr sz="1700" dirty="0">
                <a:latin typeface="幼圆" panose="02010509060101010101" charset="-122"/>
                <a:cs typeface="幼圆" panose="02010509060101010101" charset="-122"/>
              </a:rPr>
              <a:t>要求</a:t>
            </a:r>
            <a:r>
              <a:rPr sz="1700" spc="-15" dirty="0">
                <a:latin typeface="幼圆" panose="02010509060101010101" charset="-122"/>
                <a:cs typeface="幼圆" panose="02010509060101010101" charset="-122"/>
              </a:rPr>
              <a:t>加</a:t>
            </a:r>
            <a:r>
              <a:rPr sz="1700" dirty="0">
                <a:latin typeface="幼圆" panose="02010509060101010101" charset="-122"/>
                <a:cs typeface="幼圆" panose="02010509060101010101" charset="-122"/>
              </a:rPr>
              <a:t>以说</a:t>
            </a:r>
            <a:r>
              <a:rPr sz="1700" spc="-15" dirty="0">
                <a:latin typeface="幼圆" panose="02010509060101010101" charset="-122"/>
                <a:cs typeface="幼圆" panose="02010509060101010101" charset="-122"/>
              </a:rPr>
              <a:t>明</a:t>
            </a:r>
            <a:r>
              <a:rPr sz="1700" dirty="0">
                <a:latin typeface="幼圆" panose="02010509060101010101" charset="-122"/>
                <a:cs typeface="幼圆" panose="02010509060101010101" charset="-122"/>
              </a:rPr>
              <a:t>；</a:t>
            </a:r>
            <a:endParaRPr sz="1700">
              <a:latin typeface="幼圆" panose="02010509060101010101" charset="-122"/>
              <a:cs typeface="幼圆" panose="02010509060101010101" charset="-122"/>
            </a:endParaRPr>
          </a:p>
          <a:p>
            <a:pPr marL="635635" indent="-222885">
              <a:lnSpc>
                <a:spcPct val="100000"/>
              </a:lnSpc>
              <a:spcBef>
                <a:spcPts val="205"/>
              </a:spcBef>
              <a:buSzPct val="94000"/>
              <a:buFont typeface="Calibri" panose="020F0502020204030204"/>
              <a:buAutoNum type="alphaLcParenR" startAt="4"/>
              <a:tabLst>
                <a:tab pos="636270" algn="l"/>
              </a:tabLst>
            </a:pPr>
            <a:r>
              <a:rPr sz="1700" dirty="0">
                <a:latin typeface="幼圆" panose="02010509060101010101" charset="-122"/>
                <a:cs typeface="幼圆" panose="02010509060101010101" charset="-122"/>
              </a:rPr>
              <a:t>分设施的</a:t>
            </a:r>
            <a:r>
              <a:rPr sz="1700" dirty="0">
                <a:latin typeface="Calibri" panose="020F0502020204030204"/>
                <a:cs typeface="Calibri" panose="020F0502020204030204"/>
              </a:rPr>
              <a:t>GHG</a:t>
            </a:r>
            <a:r>
              <a:rPr sz="1700" dirty="0">
                <a:latin typeface="幼圆" panose="02010509060101010101" charset="-122"/>
                <a:cs typeface="幼圆" panose="02010509060101010101" charset="-122"/>
              </a:rPr>
              <a:t>排放或清除；</a:t>
            </a:r>
            <a:endParaRPr sz="1700">
              <a:latin typeface="幼圆" panose="02010509060101010101" charset="-122"/>
              <a:cs typeface="幼圆" panose="02010509060101010101" charset="-122"/>
            </a:endParaRPr>
          </a:p>
          <a:p>
            <a:pPr marL="583565" indent="-170815">
              <a:lnSpc>
                <a:spcPct val="100000"/>
              </a:lnSpc>
              <a:spcBef>
                <a:spcPts val="205"/>
              </a:spcBef>
              <a:buSzPct val="94000"/>
              <a:buFont typeface="Calibri" panose="020F0502020204030204"/>
              <a:buAutoNum type="alphaLcParenR" startAt="4"/>
              <a:tabLst>
                <a:tab pos="584200" algn="l"/>
              </a:tabLst>
            </a:pPr>
            <a:r>
              <a:rPr sz="1700" dirty="0">
                <a:latin typeface="幼圆" panose="02010509060101010101" charset="-122"/>
                <a:cs typeface="幼圆" panose="02010509060101010101" charset="-122"/>
              </a:rPr>
              <a:t>经量化的总的间接</a:t>
            </a:r>
            <a:r>
              <a:rPr sz="1700" dirty="0">
                <a:latin typeface="Calibri" panose="020F0502020204030204"/>
                <a:cs typeface="Calibri" panose="020F0502020204030204"/>
              </a:rPr>
              <a:t>GHG</a:t>
            </a:r>
            <a:r>
              <a:rPr sz="1700" dirty="0">
                <a:latin typeface="幼圆" panose="02010509060101010101" charset="-122"/>
                <a:cs typeface="幼圆" panose="02010509060101010101" charset="-122"/>
              </a:rPr>
              <a:t>排</a:t>
            </a:r>
            <a:r>
              <a:rPr sz="1700" spc="-15" dirty="0">
                <a:latin typeface="幼圆" panose="02010509060101010101" charset="-122"/>
                <a:cs typeface="幼圆" panose="02010509060101010101" charset="-122"/>
              </a:rPr>
              <a:t>放</a:t>
            </a:r>
            <a:r>
              <a:rPr sz="1700" dirty="0">
                <a:latin typeface="幼圆" panose="02010509060101010101" charset="-122"/>
                <a:cs typeface="幼圆" panose="02010509060101010101" charset="-122"/>
              </a:rPr>
              <a:t>；</a:t>
            </a:r>
            <a:endParaRPr sz="1700">
              <a:latin typeface="幼圆" panose="02010509060101010101" charset="-122"/>
              <a:cs typeface="幼圆" panose="02010509060101010101" charset="-122"/>
            </a:endParaRPr>
          </a:p>
          <a:p>
            <a:pPr marL="583565" indent="-170815">
              <a:lnSpc>
                <a:spcPts val="1940"/>
              </a:lnSpc>
              <a:spcBef>
                <a:spcPts val="200"/>
              </a:spcBef>
              <a:buSzPct val="94000"/>
              <a:buFont typeface="Calibri" panose="020F0502020204030204"/>
              <a:buAutoNum type="alphaLcParenR" startAt="4"/>
              <a:tabLst>
                <a:tab pos="584200" algn="l"/>
              </a:tabLst>
            </a:pPr>
            <a:r>
              <a:rPr sz="1700" dirty="0">
                <a:latin typeface="幼圆" panose="02010509060101010101" charset="-122"/>
                <a:cs typeface="幼圆" panose="02010509060101010101" charset="-122"/>
              </a:rPr>
              <a:t>列出并说明其它有关指</a:t>
            </a:r>
            <a:r>
              <a:rPr sz="1700" spc="-10" dirty="0">
                <a:latin typeface="幼圆" panose="02010509060101010101" charset="-122"/>
                <a:cs typeface="幼圆" panose="02010509060101010101" charset="-122"/>
              </a:rPr>
              <a:t>标</a:t>
            </a:r>
            <a:r>
              <a:rPr sz="1700" dirty="0">
                <a:latin typeface="幼圆" panose="02010509060101010101" charset="-122"/>
                <a:cs typeface="幼圆" panose="02010509060101010101" charset="-122"/>
              </a:rPr>
              <a:t>，例</a:t>
            </a:r>
            <a:r>
              <a:rPr sz="1700" spc="-10" dirty="0">
                <a:latin typeface="幼圆" panose="02010509060101010101" charset="-122"/>
                <a:cs typeface="幼圆" panose="02010509060101010101" charset="-122"/>
              </a:rPr>
              <a:t>如</a:t>
            </a:r>
            <a:r>
              <a:rPr sz="1700" dirty="0">
                <a:latin typeface="幼圆" panose="02010509060101010101" charset="-122"/>
                <a:cs typeface="幼圆" panose="02010509060101010101" charset="-122"/>
              </a:rPr>
              <a:t>效率</a:t>
            </a:r>
            <a:r>
              <a:rPr sz="1700" spc="-5" dirty="0">
                <a:latin typeface="幼圆" panose="02010509060101010101" charset="-122"/>
                <a:cs typeface="幼圆" panose="02010509060101010101" charset="-122"/>
              </a:rPr>
              <a:t>或</a:t>
            </a:r>
            <a:r>
              <a:rPr sz="1700" dirty="0">
                <a:latin typeface="Calibri" panose="020F0502020204030204"/>
                <a:cs typeface="Calibri" panose="020F0502020204030204"/>
              </a:rPr>
              <a:t>GHG</a:t>
            </a:r>
            <a:r>
              <a:rPr sz="1700" spc="5" dirty="0">
                <a:latin typeface="幼圆" panose="02010509060101010101" charset="-122"/>
                <a:cs typeface="幼圆" panose="02010509060101010101" charset="-122"/>
              </a:rPr>
              <a:t>排</a:t>
            </a:r>
            <a:r>
              <a:rPr sz="1700" spc="-10" dirty="0">
                <a:latin typeface="幼圆" panose="02010509060101010101" charset="-122"/>
                <a:cs typeface="幼圆" panose="02010509060101010101" charset="-122"/>
              </a:rPr>
              <a:t>放</a:t>
            </a:r>
            <a:r>
              <a:rPr sz="1700" spc="5" dirty="0">
                <a:latin typeface="幼圆" panose="02010509060101010101" charset="-122"/>
                <a:cs typeface="幼圆" panose="02010509060101010101" charset="-122"/>
              </a:rPr>
              <a:t>强度</a:t>
            </a:r>
            <a:r>
              <a:rPr sz="1700" spc="-10" dirty="0">
                <a:latin typeface="幼圆" panose="02010509060101010101" charset="-122"/>
                <a:cs typeface="幼圆" panose="02010509060101010101" charset="-122"/>
              </a:rPr>
              <a:t>（</a:t>
            </a:r>
            <a:r>
              <a:rPr sz="1700" spc="5" dirty="0">
                <a:latin typeface="幼圆" panose="02010509060101010101" charset="-122"/>
                <a:cs typeface="幼圆" panose="02010509060101010101" charset="-122"/>
              </a:rPr>
              <a:t>例如</a:t>
            </a:r>
            <a:r>
              <a:rPr sz="1700" spc="-10" dirty="0">
                <a:latin typeface="幼圆" panose="02010509060101010101" charset="-122"/>
                <a:cs typeface="幼圆" panose="02010509060101010101" charset="-122"/>
              </a:rPr>
              <a:t>单</a:t>
            </a:r>
            <a:r>
              <a:rPr sz="1700" spc="5" dirty="0">
                <a:latin typeface="幼圆" panose="02010509060101010101" charset="-122"/>
                <a:cs typeface="幼圆" panose="02010509060101010101" charset="-122"/>
              </a:rPr>
              <a:t>位产</a:t>
            </a:r>
            <a:r>
              <a:rPr sz="1700" spc="-10" dirty="0">
                <a:latin typeface="幼圆" panose="02010509060101010101" charset="-122"/>
                <a:cs typeface="幼圆" panose="02010509060101010101" charset="-122"/>
              </a:rPr>
              <a:t>品</a:t>
            </a:r>
            <a:r>
              <a:rPr sz="1700" spc="5" dirty="0">
                <a:latin typeface="幼圆" panose="02010509060101010101" charset="-122"/>
                <a:cs typeface="幼圆" panose="02010509060101010101" charset="-122"/>
              </a:rPr>
              <a:t>产量的</a:t>
            </a:r>
            <a:endParaRPr sz="1700">
              <a:latin typeface="幼圆" panose="02010509060101010101" charset="-122"/>
              <a:cs typeface="幼圆" panose="02010509060101010101" charset="-122"/>
            </a:endParaRPr>
          </a:p>
          <a:p>
            <a:pPr marL="413385">
              <a:lnSpc>
                <a:spcPts val="1940"/>
              </a:lnSpc>
            </a:pPr>
            <a:r>
              <a:rPr sz="1700" dirty="0">
                <a:latin typeface="幼圆" panose="02010509060101010101" charset="-122"/>
                <a:cs typeface="幼圆" panose="02010509060101010101" charset="-122"/>
              </a:rPr>
              <a:t>排放）；</a:t>
            </a:r>
            <a:endParaRPr sz="1700">
              <a:latin typeface="幼圆" panose="02010509060101010101" charset="-122"/>
              <a:cs typeface="幼圆" panose="02010509060101010101" charset="-122"/>
            </a:endParaRPr>
          </a:p>
          <a:p>
            <a:pPr marL="640080" indent="-227330">
              <a:lnSpc>
                <a:spcPct val="100000"/>
              </a:lnSpc>
              <a:spcBef>
                <a:spcPts val="205"/>
              </a:spcBef>
              <a:buSzPct val="94000"/>
              <a:buFont typeface="Calibri" panose="020F0502020204030204"/>
              <a:buAutoNum type="alphaLcParenR" startAt="8"/>
              <a:tabLst>
                <a:tab pos="640715" algn="l"/>
              </a:tabLst>
            </a:pPr>
            <a:r>
              <a:rPr sz="1700" dirty="0">
                <a:latin typeface="幼圆" panose="02010509060101010101" charset="-122"/>
                <a:cs typeface="幼圆" panose="02010509060101010101" charset="-122"/>
              </a:rPr>
              <a:t>根据内、外部标杆进行</a:t>
            </a:r>
            <a:r>
              <a:rPr sz="1700" spc="-15" dirty="0">
                <a:latin typeface="幼圆" panose="02010509060101010101" charset="-122"/>
                <a:cs typeface="幼圆" panose="02010509060101010101" charset="-122"/>
              </a:rPr>
              <a:t>绩</a:t>
            </a:r>
            <a:r>
              <a:rPr sz="1700" dirty="0">
                <a:latin typeface="幼圆" panose="02010509060101010101" charset="-122"/>
                <a:cs typeface="幼圆" panose="02010509060101010101" charset="-122"/>
              </a:rPr>
              <a:t>效评</a:t>
            </a:r>
            <a:r>
              <a:rPr sz="1700" spc="-15" dirty="0">
                <a:latin typeface="幼圆" panose="02010509060101010101" charset="-122"/>
                <a:cs typeface="幼圆" panose="02010509060101010101" charset="-122"/>
              </a:rPr>
              <a:t>价</a:t>
            </a:r>
            <a:r>
              <a:rPr sz="1700" dirty="0">
                <a:latin typeface="幼圆" panose="02010509060101010101" charset="-122"/>
                <a:cs typeface="幼圆" panose="02010509060101010101" charset="-122"/>
              </a:rPr>
              <a:t>；</a:t>
            </a:r>
            <a:endParaRPr sz="1700">
              <a:latin typeface="幼圆" panose="02010509060101010101" charset="-122"/>
              <a:cs typeface="幼圆" panose="02010509060101010101" charset="-122"/>
            </a:endParaRPr>
          </a:p>
          <a:p>
            <a:pPr marL="583565" indent="-170815">
              <a:lnSpc>
                <a:spcPct val="100000"/>
              </a:lnSpc>
              <a:spcBef>
                <a:spcPts val="205"/>
              </a:spcBef>
              <a:buFont typeface="Calibri" panose="020F0502020204030204"/>
              <a:buAutoNum type="alphaLcParenR" startAt="9"/>
              <a:tabLst>
                <a:tab pos="584200" algn="l"/>
              </a:tabLst>
            </a:pPr>
            <a:r>
              <a:rPr sz="1700" dirty="0">
                <a:latin typeface="幼圆" panose="02010509060101010101" charset="-122"/>
                <a:cs typeface="幼圆" panose="02010509060101010101" charset="-122"/>
              </a:rPr>
              <a:t>对</a:t>
            </a:r>
            <a:r>
              <a:rPr sz="1700" dirty="0">
                <a:latin typeface="Calibri" panose="020F0502020204030204"/>
                <a:cs typeface="Calibri" panose="020F0502020204030204"/>
              </a:rPr>
              <a:t>GHG</a:t>
            </a:r>
            <a:r>
              <a:rPr sz="1700" dirty="0">
                <a:latin typeface="幼圆" panose="02010509060101010101" charset="-122"/>
                <a:cs typeface="幼圆" panose="02010509060101010101" charset="-122"/>
              </a:rPr>
              <a:t>信息管理和监测程</a:t>
            </a:r>
            <a:r>
              <a:rPr sz="1700" spc="-15" dirty="0">
                <a:latin typeface="幼圆" panose="02010509060101010101" charset="-122"/>
                <a:cs typeface="幼圆" panose="02010509060101010101" charset="-122"/>
              </a:rPr>
              <a:t>序</a:t>
            </a:r>
            <a:r>
              <a:rPr sz="1700" dirty="0">
                <a:latin typeface="幼圆" panose="02010509060101010101" charset="-122"/>
                <a:cs typeface="幼圆" panose="02010509060101010101" charset="-122"/>
              </a:rPr>
              <a:t>的说</a:t>
            </a:r>
            <a:r>
              <a:rPr sz="1700" spc="-15" dirty="0">
                <a:latin typeface="幼圆" panose="02010509060101010101" charset="-122"/>
                <a:cs typeface="幼圆" panose="02010509060101010101" charset="-122"/>
              </a:rPr>
              <a:t>明</a:t>
            </a:r>
            <a:r>
              <a:rPr sz="1700" dirty="0">
                <a:latin typeface="幼圆" panose="02010509060101010101" charset="-122"/>
                <a:cs typeface="幼圆" panose="02010509060101010101" charset="-122"/>
              </a:rPr>
              <a:t>（</a:t>
            </a:r>
            <a:r>
              <a:rPr sz="1700" dirty="0">
                <a:latin typeface="Calibri" panose="020F0502020204030204"/>
                <a:cs typeface="Calibri" panose="020F0502020204030204"/>
              </a:rPr>
              <a:t>8.1</a:t>
            </a:r>
            <a:r>
              <a:rPr sz="1700" dirty="0">
                <a:latin typeface="幼圆" panose="02010509060101010101" charset="-122"/>
                <a:cs typeface="幼圆" panose="02010509060101010101" charset="-122"/>
              </a:rPr>
              <a:t>）；</a:t>
            </a:r>
            <a:endParaRPr sz="1700">
              <a:latin typeface="幼圆" panose="02010509060101010101" charset="-122"/>
              <a:cs typeface="幼圆" panose="02010509060101010101" charset="-122"/>
            </a:endParaRPr>
          </a:p>
          <a:p>
            <a:pPr marL="583565" indent="-170815">
              <a:lnSpc>
                <a:spcPct val="100000"/>
              </a:lnSpc>
              <a:spcBef>
                <a:spcPts val="205"/>
              </a:spcBef>
              <a:buFont typeface="Calibri" panose="020F0502020204030204"/>
              <a:buAutoNum type="alphaLcParenR" startAt="9"/>
              <a:tabLst>
                <a:tab pos="584200" algn="l"/>
              </a:tabLst>
            </a:pPr>
            <a:r>
              <a:rPr sz="1700" dirty="0">
                <a:latin typeface="幼圆" panose="02010509060101010101" charset="-122"/>
                <a:cs typeface="幼圆" panose="02010509060101010101" charset="-122"/>
              </a:rPr>
              <a:t>此前报告期的</a:t>
            </a:r>
            <a:r>
              <a:rPr sz="1700" dirty="0">
                <a:latin typeface="Calibri" panose="020F0502020204030204"/>
                <a:cs typeface="Calibri" panose="020F0502020204030204"/>
              </a:rPr>
              <a:t>GHG</a:t>
            </a:r>
            <a:r>
              <a:rPr sz="1700" dirty="0">
                <a:latin typeface="幼圆" panose="02010509060101010101" charset="-122"/>
                <a:cs typeface="幼圆" panose="02010509060101010101" charset="-122"/>
              </a:rPr>
              <a:t>排放和</a:t>
            </a:r>
            <a:r>
              <a:rPr sz="1700" spc="-15" dirty="0">
                <a:latin typeface="幼圆" panose="02010509060101010101" charset="-122"/>
                <a:cs typeface="幼圆" panose="02010509060101010101" charset="-122"/>
              </a:rPr>
              <a:t>清</a:t>
            </a:r>
            <a:r>
              <a:rPr sz="1700" dirty="0">
                <a:latin typeface="幼圆" panose="02010509060101010101" charset="-122"/>
                <a:cs typeface="幼圆" panose="02010509060101010101" charset="-122"/>
              </a:rPr>
              <a:t>除；</a:t>
            </a:r>
            <a:endParaRPr sz="1700">
              <a:latin typeface="幼圆" panose="02010509060101010101" charset="-122"/>
              <a:cs typeface="幼圆" panose="02010509060101010101" charset="-122"/>
            </a:endParaRPr>
          </a:p>
          <a:p>
            <a:pPr marL="583565" indent="-170815">
              <a:lnSpc>
                <a:spcPct val="100000"/>
              </a:lnSpc>
              <a:spcBef>
                <a:spcPts val="205"/>
              </a:spcBef>
              <a:buFont typeface="Calibri" panose="020F0502020204030204"/>
              <a:buAutoNum type="alphaLcParenR" startAt="9"/>
              <a:tabLst>
                <a:tab pos="584200" algn="l"/>
              </a:tabLst>
            </a:pPr>
            <a:r>
              <a:rPr sz="1700" dirty="0">
                <a:latin typeface="幼圆" panose="02010509060101010101" charset="-122"/>
                <a:cs typeface="幼圆" panose="02010509060101010101" charset="-122"/>
              </a:rPr>
              <a:t>适当时，当前清单和此</a:t>
            </a:r>
            <a:r>
              <a:rPr sz="1700" spc="-10" dirty="0">
                <a:latin typeface="幼圆" panose="02010509060101010101" charset="-122"/>
                <a:cs typeface="幼圆" panose="02010509060101010101" charset="-122"/>
              </a:rPr>
              <a:t>前</a:t>
            </a:r>
            <a:r>
              <a:rPr sz="1700" dirty="0">
                <a:latin typeface="幼圆" panose="02010509060101010101" charset="-122"/>
                <a:cs typeface="幼圆" panose="02010509060101010101" charset="-122"/>
              </a:rPr>
              <a:t>清单</a:t>
            </a:r>
            <a:r>
              <a:rPr sz="1700" spc="-10" dirty="0">
                <a:latin typeface="幼圆" panose="02010509060101010101" charset="-122"/>
                <a:cs typeface="幼圆" panose="02010509060101010101" charset="-122"/>
              </a:rPr>
              <a:t>之</a:t>
            </a:r>
            <a:r>
              <a:rPr sz="1700" dirty="0">
                <a:latin typeface="幼圆" panose="02010509060101010101" charset="-122"/>
                <a:cs typeface="幼圆" panose="02010509060101010101" charset="-122"/>
              </a:rPr>
              <a:t>间</a:t>
            </a:r>
            <a:r>
              <a:rPr sz="1700" spc="5" dirty="0">
                <a:latin typeface="幼圆" panose="02010509060101010101" charset="-122"/>
                <a:cs typeface="幼圆" panose="02010509060101010101" charset="-122"/>
              </a:rPr>
              <a:t>的</a:t>
            </a:r>
            <a:r>
              <a:rPr sz="1700" spc="-5" dirty="0">
                <a:latin typeface="Calibri" panose="020F0502020204030204"/>
                <a:cs typeface="Calibri" panose="020F0502020204030204"/>
              </a:rPr>
              <a:t>GHG</a:t>
            </a:r>
            <a:r>
              <a:rPr sz="1700" spc="5" dirty="0">
                <a:latin typeface="幼圆" panose="02010509060101010101" charset="-122"/>
                <a:cs typeface="幼圆" panose="02010509060101010101" charset="-122"/>
              </a:rPr>
              <a:t>排放</a:t>
            </a:r>
            <a:r>
              <a:rPr sz="1700" spc="-15" dirty="0">
                <a:latin typeface="幼圆" panose="02010509060101010101" charset="-122"/>
                <a:cs typeface="幼圆" panose="02010509060101010101" charset="-122"/>
              </a:rPr>
              <a:t>差</a:t>
            </a:r>
            <a:r>
              <a:rPr sz="1700" spc="5" dirty="0">
                <a:latin typeface="幼圆" panose="02010509060101010101" charset="-122"/>
                <a:cs typeface="幼圆" panose="02010509060101010101" charset="-122"/>
              </a:rPr>
              <a:t>异的</a:t>
            </a:r>
            <a:r>
              <a:rPr sz="1700" spc="-15" dirty="0">
                <a:latin typeface="幼圆" panose="02010509060101010101" charset="-122"/>
                <a:cs typeface="幼圆" panose="02010509060101010101" charset="-122"/>
              </a:rPr>
              <a:t>说</a:t>
            </a:r>
            <a:r>
              <a:rPr sz="1700" spc="5" dirty="0">
                <a:latin typeface="幼圆" panose="02010509060101010101" charset="-122"/>
                <a:cs typeface="幼圆" panose="02010509060101010101" charset="-122"/>
              </a:rPr>
              <a:t>明。</a:t>
            </a:r>
            <a:endParaRPr sz="1700">
              <a:latin typeface="幼圆" panose="02010509060101010101" charset="-122"/>
              <a:cs typeface="幼圆" panose="02010509060101010101" charset="-122"/>
            </a:endParaRPr>
          </a:p>
          <a:p>
            <a:pPr marL="12700">
              <a:lnSpc>
                <a:spcPct val="100000"/>
              </a:lnSpc>
              <a:spcBef>
                <a:spcPts val="220"/>
              </a:spcBef>
            </a:pPr>
            <a:r>
              <a:rPr sz="1900" b="1" spc="-10" dirty="0">
                <a:latin typeface="幼圆" panose="02010509060101010101" charset="-122"/>
                <a:cs typeface="幼圆" panose="02010509060101010101" charset="-122"/>
              </a:rPr>
              <a:t>组织可</a:t>
            </a:r>
            <a:r>
              <a:rPr sz="1900" b="1" spc="5" dirty="0">
                <a:latin typeface="幼圆" panose="02010509060101010101" charset="-122"/>
                <a:cs typeface="幼圆" panose="02010509060101010101" charset="-122"/>
              </a:rPr>
              <a:t>将</a:t>
            </a:r>
            <a:r>
              <a:rPr sz="1900" b="1" spc="-10" dirty="0">
                <a:latin typeface="幼圆" panose="02010509060101010101" charset="-122"/>
                <a:cs typeface="幼圆" panose="02010509060101010101" charset="-122"/>
              </a:rPr>
              <a:t>直</a:t>
            </a:r>
            <a:r>
              <a:rPr sz="1900" b="1" spc="5" dirty="0">
                <a:latin typeface="幼圆" panose="02010509060101010101" charset="-122"/>
                <a:cs typeface="幼圆" panose="02010509060101010101" charset="-122"/>
              </a:rPr>
              <a:t>接</a:t>
            </a:r>
            <a:r>
              <a:rPr sz="1900" b="1" spc="-10" dirty="0">
                <a:latin typeface="幼圆" panose="02010509060101010101" charset="-122"/>
                <a:cs typeface="幼圆" panose="02010509060101010101" charset="-122"/>
              </a:rPr>
              <a:t>排放和</a:t>
            </a:r>
            <a:r>
              <a:rPr sz="1900" b="1" spc="5" dirty="0">
                <a:latin typeface="幼圆" panose="02010509060101010101" charset="-122"/>
                <a:cs typeface="幼圆" panose="02010509060101010101" charset="-122"/>
              </a:rPr>
              <a:t>直</a:t>
            </a:r>
            <a:r>
              <a:rPr sz="1900" b="1" spc="-10" dirty="0">
                <a:latin typeface="幼圆" panose="02010509060101010101" charset="-122"/>
                <a:cs typeface="幼圆" panose="02010509060101010101" charset="-122"/>
              </a:rPr>
              <a:t>接</a:t>
            </a:r>
            <a:r>
              <a:rPr sz="1900" b="1" spc="5" dirty="0">
                <a:latin typeface="幼圆" panose="02010509060101010101" charset="-122"/>
                <a:cs typeface="幼圆" panose="02010509060101010101" charset="-122"/>
              </a:rPr>
              <a:t>清</a:t>
            </a:r>
            <a:r>
              <a:rPr sz="1900" b="1" spc="-10" dirty="0">
                <a:latin typeface="幼圆" panose="02010509060101010101" charset="-122"/>
                <a:cs typeface="幼圆" panose="02010509060101010101" charset="-122"/>
              </a:rPr>
              <a:t>除进行</a:t>
            </a:r>
            <a:r>
              <a:rPr sz="1900" b="1" spc="5" dirty="0">
                <a:latin typeface="幼圆" panose="02010509060101010101" charset="-122"/>
                <a:cs typeface="幼圆" panose="02010509060101010101" charset="-122"/>
              </a:rPr>
              <a:t>合</a:t>
            </a:r>
            <a:r>
              <a:rPr sz="1900" b="1" spc="-10" dirty="0">
                <a:latin typeface="幼圆" panose="02010509060101010101" charset="-122"/>
                <a:cs typeface="幼圆" panose="02010509060101010101" charset="-122"/>
              </a:rPr>
              <a:t>并</a:t>
            </a:r>
            <a:r>
              <a:rPr sz="1900" b="1" spc="-15" dirty="0">
                <a:latin typeface="幼圆" panose="02010509060101010101" charset="-122"/>
                <a:cs typeface="幼圆" panose="02010509060101010101" charset="-122"/>
              </a:rPr>
              <a:t>。</a:t>
            </a:r>
            <a:endParaRPr sz="1900">
              <a:latin typeface="幼圆" panose="02010509060101010101" charset="-122"/>
              <a:cs typeface="幼圆" panose="02010509060101010101" charset="-122"/>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579113" y="838326"/>
            <a:ext cx="5034280" cy="505460"/>
          </a:xfrm>
          <a:prstGeom prst="rect">
            <a:avLst/>
          </a:prstGeom>
        </p:spPr>
        <p:txBody>
          <a:bodyPr vert="horz" wrap="square" lIns="0" tIns="13335" rIns="0" bIns="0" rtlCol="0">
            <a:spAutoFit/>
          </a:bodyPr>
          <a:lstStyle/>
          <a:p>
            <a:pPr marL="12700">
              <a:lnSpc>
                <a:spcPct val="100000"/>
              </a:lnSpc>
              <a:spcBef>
                <a:spcPts val="105"/>
              </a:spcBef>
            </a:pPr>
            <a:r>
              <a:rPr spc="-5" dirty="0">
                <a:latin typeface="Calibri" panose="020F0502020204030204"/>
                <a:cs typeface="Calibri" panose="020F0502020204030204"/>
              </a:rPr>
              <a:t>9.3.3</a:t>
            </a:r>
            <a:r>
              <a:rPr spc="-55" dirty="0">
                <a:latin typeface="Calibri" panose="020F0502020204030204"/>
                <a:cs typeface="Calibri" panose="020F0502020204030204"/>
              </a:rPr>
              <a:t> </a:t>
            </a:r>
            <a:r>
              <a:rPr spc="5" dirty="0"/>
              <a:t>可选</a:t>
            </a:r>
            <a:r>
              <a:rPr spc="-5" dirty="0"/>
              <a:t>的信息和</a:t>
            </a:r>
            <a:r>
              <a:rPr spc="-10" dirty="0"/>
              <a:t>相</a:t>
            </a:r>
            <a:r>
              <a:rPr spc="-5" dirty="0"/>
              <a:t>关要</a:t>
            </a:r>
            <a:r>
              <a:rPr spc="-10" dirty="0"/>
              <a:t>求</a:t>
            </a:r>
            <a:endParaRPr spc="-10" dirty="0"/>
          </a:p>
        </p:txBody>
      </p:sp>
      <p:sp>
        <p:nvSpPr>
          <p:cNvPr id="3" name="object 3"/>
          <p:cNvSpPr/>
          <p:nvPr/>
        </p:nvSpPr>
        <p:spPr>
          <a:xfrm>
            <a:off x="2072640" y="1732788"/>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072640" y="2383535"/>
            <a:ext cx="178308" cy="178308"/>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2072640" y="3358896"/>
            <a:ext cx="178308" cy="178308"/>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2529839" y="3710940"/>
            <a:ext cx="152400" cy="160019"/>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2529839" y="4040123"/>
            <a:ext cx="152400" cy="160019"/>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2529839" y="4661915"/>
            <a:ext cx="152400" cy="160019"/>
          </a:xfrm>
          <a:prstGeom prst="rect">
            <a:avLst/>
          </a:prstGeom>
          <a:blipFill>
            <a:blip r:embed="rId3" cstate="print"/>
            <a:stretch>
              <a:fillRect/>
            </a:stretch>
          </a:blipFill>
        </p:spPr>
        <p:txBody>
          <a:bodyPr wrap="square" lIns="0" tIns="0" rIns="0" bIns="0" rtlCol="0"/>
          <a:lstStyle/>
          <a:p/>
        </p:txBody>
      </p:sp>
      <p:sp>
        <p:nvSpPr>
          <p:cNvPr id="9" name="object 9"/>
          <p:cNvSpPr/>
          <p:nvPr/>
        </p:nvSpPr>
        <p:spPr>
          <a:xfrm>
            <a:off x="2072640" y="5260847"/>
            <a:ext cx="178308" cy="178307"/>
          </a:xfrm>
          <a:prstGeom prst="rect">
            <a:avLst/>
          </a:prstGeom>
          <a:blipFill>
            <a:blip r:embed="rId2" cstate="print"/>
            <a:stretch>
              <a:fillRect/>
            </a:stretch>
          </a:blipFill>
        </p:spPr>
        <p:txBody>
          <a:bodyPr wrap="square" lIns="0" tIns="0" rIns="0" bIns="0" rtlCol="0"/>
          <a:lstStyle/>
          <a:p/>
        </p:txBody>
      </p:sp>
      <p:sp>
        <p:nvSpPr>
          <p:cNvPr id="10" name="object 10"/>
          <p:cNvSpPr txBox="1"/>
          <p:nvPr/>
        </p:nvSpPr>
        <p:spPr>
          <a:xfrm>
            <a:off x="2377744" y="1641475"/>
            <a:ext cx="7790180" cy="3883025"/>
          </a:xfrm>
          <a:prstGeom prst="rect">
            <a:avLst/>
          </a:prstGeom>
        </p:spPr>
        <p:txBody>
          <a:bodyPr vert="horz" wrap="square" lIns="0" tIns="39370" rIns="0" bIns="0" rtlCol="0">
            <a:spAutoFit/>
          </a:bodyPr>
          <a:lstStyle/>
          <a:p>
            <a:pPr marL="38100" marR="83185">
              <a:lnSpc>
                <a:spcPts val="2240"/>
              </a:lnSpc>
              <a:spcBef>
                <a:spcPts val="310"/>
              </a:spcBef>
            </a:pPr>
            <a:r>
              <a:rPr sz="2000" b="1" spc="5" dirty="0">
                <a:latin typeface="幼圆" panose="02010509060101010101" charset="-122"/>
                <a:cs typeface="幼圆" panose="02010509060101010101" charset="-122"/>
              </a:rPr>
              <a:t>除要求的</a:t>
            </a:r>
            <a:r>
              <a:rPr sz="2000" b="1" spc="-5" dirty="0">
                <a:latin typeface="幼圆" panose="02010509060101010101" charset="-122"/>
                <a:cs typeface="幼圆" panose="02010509060101010101" charset="-122"/>
              </a:rPr>
              <a:t>信息</a:t>
            </a:r>
            <a:r>
              <a:rPr sz="2000" b="1" spc="5" dirty="0">
                <a:latin typeface="幼圆" panose="02010509060101010101" charset="-122"/>
                <a:cs typeface="幼圆" panose="02010509060101010101" charset="-122"/>
              </a:rPr>
              <a:t>和建议的</a:t>
            </a:r>
            <a:r>
              <a:rPr sz="2000" b="1" spc="-5" dirty="0">
                <a:latin typeface="幼圆" panose="02010509060101010101" charset="-122"/>
                <a:cs typeface="幼圆" panose="02010509060101010101" charset="-122"/>
              </a:rPr>
              <a:t>信息</a:t>
            </a:r>
            <a:r>
              <a:rPr sz="2000" b="1" spc="5" dirty="0">
                <a:latin typeface="幼圆" panose="02010509060101010101" charset="-122"/>
                <a:cs typeface="幼圆" panose="02010509060101010101" charset="-122"/>
              </a:rPr>
              <a:t>外，组织</a:t>
            </a:r>
            <a:r>
              <a:rPr sz="2000" b="1" spc="-5" dirty="0">
                <a:latin typeface="幼圆" panose="02010509060101010101" charset="-122"/>
                <a:cs typeface="幼圆" panose="02010509060101010101" charset="-122"/>
              </a:rPr>
              <a:t>还可</a:t>
            </a:r>
            <a:r>
              <a:rPr sz="2000" b="1" spc="5" dirty="0">
                <a:latin typeface="幼圆" panose="02010509060101010101" charset="-122"/>
                <a:cs typeface="幼圆" panose="02010509060101010101" charset="-122"/>
              </a:rPr>
              <a:t>报告可选</a:t>
            </a:r>
            <a:r>
              <a:rPr sz="2000" b="1" spc="-5" dirty="0">
                <a:latin typeface="幼圆" panose="02010509060101010101" charset="-122"/>
                <a:cs typeface="幼圆" panose="02010509060101010101" charset="-122"/>
              </a:rPr>
              <a:t>的信</a:t>
            </a:r>
            <a:r>
              <a:rPr sz="2000" b="1" spc="5" dirty="0">
                <a:latin typeface="幼圆" panose="02010509060101010101" charset="-122"/>
                <a:cs typeface="幼圆" panose="02010509060101010101" charset="-122"/>
              </a:rPr>
              <a:t>息。下述</a:t>
            </a:r>
            <a:r>
              <a:rPr sz="2000" b="1" spc="-5" dirty="0">
                <a:latin typeface="幼圆" panose="02010509060101010101" charset="-122"/>
                <a:cs typeface="幼圆" panose="02010509060101010101" charset="-122"/>
              </a:rPr>
              <a:t>每类 </a:t>
            </a:r>
            <a:r>
              <a:rPr sz="2000" b="1" spc="5" dirty="0">
                <a:latin typeface="幼圆" panose="02010509060101010101" charset="-122"/>
                <a:cs typeface="幼圆" panose="02010509060101010101" charset="-122"/>
              </a:rPr>
              <a:t>可选信息</a:t>
            </a:r>
            <a:r>
              <a:rPr sz="2000" b="1" spc="-5" dirty="0">
                <a:latin typeface="幼圆" panose="02010509060101010101" charset="-122"/>
                <a:cs typeface="幼圆" panose="02010509060101010101" charset="-122"/>
              </a:rPr>
              <a:t>应独</a:t>
            </a:r>
            <a:r>
              <a:rPr sz="2000" b="1" spc="5" dirty="0">
                <a:latin typeface="幼圆" panose="02010509060101010101" charset="-122"/>
                <a:cs typeface="幼圆" panose="02010509060101010101" charset="-122"/>
              </a:rPr>
              <a:t>立于其他</a:t>
            </a:r>
            <a:r>
              <a:rPr sz="2000" b="1" spc="-5" dirty="0">
                <a:latin typeface="幼圆" panose="02010509060101010101" charset="-122"/>
                <a:cs typeface="幼圆" panose="02010509060101010101" charset="-122"/>
              </a:rPr>
              <a:t>信息</a:t>
            </a:r>
            <a:r>
              <a:rPr sz="2000" b="1" spc="5" dirty="0">
                <a:latin typeface="幼圆" panose="02010509060101010101" charset="-122"/>
                <a:cs typeface="幼圆" panose="02010509060101010101" charset="-122"/>
              </a:rPr>
              <a:t>报告</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38100" marR="30480" algn="just">
              <a:lnSpc>
                <a:spcPct val="100000"/>
              </a:lnSpc>
              <a:spcBef>
                <a:spcPts val="435"/>
              </a:spcBef>
            </a:pPr>
            <a:r>
              <a:rPr sz="2000" b="1" spc="5" dirty="0">
                <a:latin typeface="幼圆" panose="02010509060101010101" charset="-122"/>
                <a:cs typeface="幼圆" panose="02010509060101010101" charset="-122"/>
              </a:rPr>
              <a:t>组织可报</a:t>
            </a:r>
            <a:r>
              <a:rPr sz="2000" b="1" spc="-5" dirty="0">
                <a:latin typeface="幼圆" panose="02010509060101010101" charset="-122"/>
                <a:cs typeface="幼圆" panose="02010509060101010101" charset="-122"/>
              </a:rPr>
              <a:t>告</a:t>
            </a:r>
            <a:r>
              <a:rPr sz="2000" b="1" spc="5" dirty="0">
                <a:latin typeface="幼圆" panose="02010509060101010101" charset="-122"/>
                <a:cs typeface="幼圆" panose="02010509060101010101" charset="-122"/>
              </a:rPr>
              <a:t>以</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排放量</a:t>
            </a:r>
            <a:r>
              <a:rPr sz="2000" b="1" spc="-5" dirty="0">
                <a:latin typeface="幼圆" panose="02010509060101010101" charset="-122"/>
                <a:cs typeface="幼圆" panose="02010509060101010101" charset="-122"/>
              </a:rPr>
              <a:t>（</a:t>
            </a:r>
            <a:r>
              <a:rPr sz="2000" b="1" spc="-5" dirty="0">
                <a:latin typeface="Calibri" panose="020F0502020204030204"/>
                <a:cs typeface="Calibri" panose="020F0502020204030204"/>
              </a:rPr>
              <a:t>tCO</a:t>
            </a:r>
            <a:r>
              <a:rPr sz="1950" b="1" spc="-7" baseline="-21000" dirty="0">
                <a:latin typeface="Calibri" panose="020F0502020204030204"/>
                <a:cs typeface="Calibri" panose="020F0502020204030204"/>
              </a:rPr>
              <a:t>2</a:t>
            </a:r>
            <a:r>
              <a:rPr sz="2000" b="1" spc="-5" dirty="0">
                <a:latin typeface="Calibri" panose="020F0502020204030204"/>
                <a:cs typeface="Calibri" panose="020F0502020204030204"/>
              </a:rPr>
              <a:t>e</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和传输单位（</a:t>
            </a:r>
            <a:r>
              <a:rPr sz="2000" b="1" spc="-5" dirty="0">
                <a:latin typeface="幼圆" panose="02010509060101010101" charset="-122"/>
                <a:cs typeface="幼圆" panose="02010509060101010101" charset="-122"/>
              </a:rPr>
              <a:t>例如</a:t>
            </a:r>
            <a:r>
              <a:rPr sz="2000" b="1" dirty="0">
                <a:latin typeface="Calibri" panose="020F0502020204030204"/>
                <a:cs typeface="Calibri" panose="020F0502020204030204"/>
              </a:rPr>
              <a:t>kWh</a:t>
            </a:r>
            <a:r>
              <a:rPr sz="2000" b="1"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表示</a:t>
            </a:r>
            <a:r>
              <a:rPr sz="2000" b="1" spc="-5" dirty="0">
                <a:latin typeface="幼圆" panose="02010509060101010101" charset="-122"/>
                <a:cs typeface="幼圆" panose="02010509060101010101" charset="-122"/>
              </a:rPr>
              <a:t>的，  </a:t>
            </a:r>
            <a:r>
              <a:rPr sz="2000" b="1" spc="15" dirty="0">
                <a:latin typeface="幼圆" panose="02010509060101010101" charset="-122"/>
                <a:cs typeface="幼圆" panose="02010509060101010101" charset="-122"/>
              </a:rPr>
              <a:t>有关</a:t>
            </a:r>
            <a:r>
              <a:rPr sz="2000" b="1" spc="-5" dirty="0">
                <a:latin typeface="Calibri" panose="020F0502020204030204"/>
                <a:cs typeface="Calibri" panose="020F0502020204030204"/>
              </a:rPr>
              <a:t>GHG</a:t>
            </a:r>
            <a:r>
              <a:rPr sz="2000" b="1" spc="15" dirty="0">
                <a:latin typeface="幼圆" panose="02010509060101010101" charset="-122"/>
                <a:cs typeface="幼圆" panose="02010509060101010101" charset="-122"/>
              </a:rPr>
              <a:t>属</a:t>
            </a:r>
            <a:r>
              <a:rPr sz="2000" b="1" spc="5" dirty="0">
                <a:latin typeface="幼圆" panose="02010509060101010101" charset="-122"/>
                <a:cs typeface="幼圆" panose="02010509060101010101" charset="-122"/>
              </a:rPr>
              <a:t>性</a:t>
            </a:r>
            <a:r>
              <a:rPr sz="2000" b="1" spc="-5" dirty="0">
                <a:latin typeface="幼圆" panose="02010509060101010101" charset="-122"/>
                <a:cs typeface="幼圆" panose="02010509060101010101" charset="-122"/>
              </a:rPr>
              <a:t>的</a:t>
            </a:r>
            <a:r>
              <a:rPr sz="2000" b="1" spc="5" dirty="0">
                <a:latin typeface="幼圆" panose="02010509060101010101" charset="-122"/>
                <a:cs typeface="幼圆" panose="02010509060101010101" charset="-122"/>
              </a:rPr>
              <a:t>合同</a:t>
            </a:r>
            <a:r>
              <a:rPr sz="2000" b="1" spc="-5" dirty="0">
                <a:latin typeface="幼圆" panose="02010509060101010101" charset="-122"/>
                <a:cs typeface="幼圆" panose="02010509060101010101" charset="-122"/>
              </a:rPr>
              <a:t>工</a:t>
            </a:r>
            <a:r>
              <a:rPr sz="2000" b="1" spc="5" dirty="0">
                <a:latin typeface="幼圆" panose="02010509060101010101" charset="-122"/>
                <a:cs typeface="幼圆" panose="02010509060101010101" charset="-122"/>
              </a:rPr>
              <a:t>具的结</a:t>
            </a:r>
            <a:r>
              <a:rPr sz="2000" b="1" spc="-5" dirty="0">
                <a:latin typeface="幼圆" panose="02010509060101010101" charset="-122"/>
                <a:cs typeface="幼圆" panose="02010509060101010101" charset="-122"/>
              </a:rPr>
              <a:t>果</a:t>
            </a:r>
            <a:r>
              <a:rPr sz="2000" b="1" spc="5" dirty="0">
                <a:latin typeface="幼圆" panose="02010509060101010101" charset="-122"/>
                <a:cs typeface="幼圆" panose="02010509060101010101" charset="-122"/>
              </a:rPr>
              <a:t>（市</a:t>
            </a:r>
            <a:r>
              <a:rPr sz="2000" b="1" spc="-5" dirty="0">
                <a:latin typeface="幼圆" panose="02010509060101010101" charset="-122"/>
                <a:cs typeface="幼圆" panose="02010509060101010101" charset="-122"/>
              </a:rPr>
              <a:t>场</a:t>
            </a:r>
            <a:r>
              <a:rPr sz="2000" b="1" spc="5" dirty="0">
                <a:latin typeface="幼圆" panose="02010509060101010101" charset="-122"/>
                <a:cs typeface="幼圆" panose="02010509060101010101" charset="-122"/>
              </a:rPr>
              <a:t>法）</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组织可</a:t>
            </a:r>
            <a:r>
              <a:rPr sz="2000" b="1" spc="-5" dirty="0">
                <a:latin typeface="幼圆" panose="02010509060101010101" charset="-122"/>
                <a:cs typeface="幼圆" panose="02010509060101010101" charset="-122"/>
              </a:rPr>
              <a:t>报</a:t>
            </a:r>
            <a:r>
              <a:rPr sz="2000" b="1" spc="5" dirty="0">
                <a:latin typeface="幼圆" panose="02010509060101010101" charset="-122"/>
                <a:cs typeface="幼圆" panose="02010509060101010101" charset="-122"/>
              </a:rPr>
              <a:t>告购</a:t>
            </a:r>
            <a:r>
              <a:rPr sz="2000" b="1" spc="-5" dirty="0">
                <a:latin typeface="幼圆" panose="02010509060101010101" charset="-122"/>
                <a:cs typeface="幼圆" panose="02010509060101010101" charset="-122"/>
              </a:rPr>
              <a:t>买</a:t>
            </a:r>
            <a:r>
              <a:rPr sz="2000" b="1" spc="5" dirty="0">
                <a:latin typeface="幼圆" panose="02010509060101010101" charset="-122"/>
                <a:cs typeface="幼圆" panose="02010509060101010101" charset="-122"/>
              </a:rPr>
              <a:t>的数</a:t>
            </a:r>
            <a:r>
              <a:rPr sz="2000" b="1" spc="-5" dirty="0">
                <a:latin typeface="幼圆" panose="02010509060101010101" charset="-122"/>
                <a:cs typeface="幼圆" panose="02010509060101010101" charset="-122"/>
              </a:rPr>
              <a:t>量 </a:t>
            </a:r>
            <a:r>
              <a:rPr sz="2000" b="1" spc="5" dirty="0">
                <a:latin typeface="幼圆" panose="02010509060101010101" charset="-122"/>
                <a:cs typeface="幼圆" panose="02010509060101010101" charset="-122"/>
              </a:rPr>
              <a:t>和消耗的</a:t>
            </a:r>
            <a:r>
              <a:rPr sz="2000" b="1" spc="-5" dirty="0">
                <a:latin typeface="幼圆" panose="02010509060101010101" charset="-122"/>
                <a:cs typeface="幼圆" panose="02010509060101010101" charset="-122"/>
              </a:rPr>
              <a:t>数量。</a:t>
            </a:r>
            <a:endParaRPr sz="2000">
              <a:latin typeface="幼圆" panose="02010509060101010101" charset="-122"/>
              <a:cs typeface="幼圆" panose="02010509060101010101" charset="-122"/>
            </a:endParaRPr>
          </a:p>
          <a:p>
            <a:pPr marL="38100">
              <a:lnSpc>
                <a:spcPct val="100000"/>
              </a:lnSpc>
              <a:spcBef>
                <a:spcPts val="485"/>
              </a:spcBef>
            </a:pPr>
            <a:r>
              <a:rPr sz="2000" b="1" spc="5" dirty="0">
                <a:latin typeface="幼圆" panose="02010509060101010101" charset="-122"/>
                <a:cs typeface="幼圆" panose="02010509060101010101" charset="-122"/>
              </a:rPr>
              <a:t>组织可报</a:t>
            </a:r>
            <a:r>
              <a:rPr sz="2000" b="1" spc="-5" dirty="0">
                <a:latin typeface="幼圆" panose="02010509060101010101" charset="-122"/>
                <a:cs typeface="幼圆" panose="02010509060101010101" charset="-122"/>
              </a:rPr>
              <a:t>告抵</a:t>
            </a:r>
            <a:r>
              <a:rPr sz="2000" b="1" spc="5" dirty="0">
                <a:latin typeface="幼圆" panose="02010509060101010101" charset="-122"/>
                <a:cs typeface="幼圆" panose="02010509060101010101" charset="-122"/>
              </a:rPr>
              <a:t>销或其他</a:t>
            </a:r>
            <a:r>
              <a:rPr sz="2000" b="1" spc="-5" dirty="0">
                <a:latin typeface="幼圆" panose="02010509060101010101" charset="-122"/>
                <a:cs typeface="幼圆" panose="02010509060101010101" charset="-122"/>
              </a:rPr>
              <a:t>类型</a:t>
            </a:r>
            <a:r>
              <a:rPr sz="2000" b="1" spc="5" dirty="0">
                <a:latin typeface="幼圆" panose="02010509060101010101" charset="-122"/>
                <a:cs typeface="幼圆" panose="02010509060101010101" charset="-122"/>
              </a:rPr>
              <a:t>的碳信用</a:t>
            </a:r>
            <a:r>
              <a:rPr sz="2000" b="1" spc="-5" dirty="0">
                <a:latin typeface="幼圆" panose="02010509060101010101" charset="-122"/>
                <a:cs typeface="幼圆" panose="02010509060101010101" charset="-122"/>
              </a:rPr>
              <a:t>。如</a:t>
            </a:r>
            <a:r>
              <a:rPr sz="2000" b="1" spc="5" dirty="0">
                <a:latin typeface="幼圆" panose="02010509060101010101" charset="-122"/>
                <a:cs typeface="幼圆" panose="02010509060101010101" charset="-122"/>
              </a:rPr>
              <a:t>作此方面</a:t>
            </a:r>
            <a:r>
              <a:rPr sz="2000" b="1" spc="-5" dirty="0">
                <a:latin typeface="幼圆" panose="02010509060101010101" charset="-122"/>
                <a:cs typeface="幼圆" panose="02010509060101010101" charset="-122"/>
              </a:rPr>
              <a:t>报告</a:t>
            </a:r>
            <a:r>
              <a:rPr sz="2000" b="1" spc="5" dirty="0">
                <a:latin typeface="幼圆" panose="02010509060101010101" charset="-122"/>
                <a:cs typeface="幼圆" panose="02010509060101010101" charset="-122"/>
              </a:rPr>
              <a:t>，组织</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438785">
              <a:lnSpc>
                <a:spcPct val="100000"/>
              </a:lnSpc>
              <a:spcBef>
                <a:spcPts val="440"/>
              </a:spcBef>
            </a:pPr>
            <a:r>
              <a:rPr sz="1800" dirty="0">
                <a:latin typeface="幼圆" panose="02010509060101010101" charset="-122"/>
                <a:cs typeface="幼圆" panose="02010509060101010101" charset="-122"/>
              </a:rPr>
              <a:t>应披露产生抵销或碳信用的</a:t>
            </a:r>
            <a:r>
              <a:rPr sz="1800" spc="-5" dirty="0">
                <a:latin typeface="Calibri" panose="020F0502020204030204"/>
                <a:cs typeface="Calibri" panose="020F0502020204030204"/>
              </a:rPr>
              <a:t>GHG</a:t>
            </a:r>
            <a:r>
              <a:rPr sz="1800" dirty="0">
                <a:latin typeface="幼圆" panose="02010509060101010101" charset="-122"/>
                <a:cs typeface="幼圆" panose="02010509060101010101" charset="-122"/>
              </a:rPr>
              <a:t>机制；</a:t>
            </a:r>
            <a:endParaRPr sz="1800">
              <a:latin typeface="幼圆" panose="02010509060101010101" charset="-122"/>
              <a:cs typeface="幼圆" panose="02010509060101010101" charset="-122"/>
            </a:endParaRPr>
          </a:p>
          <a:p>
            <a:pPr marL="438785">
              <a:lnSpc>
                <a:spcPct val="100000"/>
              </a:lnSpc>
              <a:spcBef>
                <a:spcPts val="430"/>
              </a:spcBef>
            </a:pPr>
            <a:r>
              <a:rPr sz="1800" spc="-5" dirty="0">
                <a:latin typeface="幼圆" panose="02010509060101010101" charset="-122"/>
                <a:cs typeface="幼圆" panose="02010509060101010101" charset="-122"/>
              </a:rPr>
              <a:t>可增加抵销或其他类型的碳信用，如果它们年份适当，且来自相同</a:t>
            </a:r>
            <a:r>
              <a:rPr sz="1800" spc="5" dirty="0">
                <a:latin typeface="幼圆" panose="02010509060101010101" charset="-122"/>
                <a:cs typeface="幼圆" panose="02010509060101010101" charset="-122"/>
              </a:rPr>
              <a:t>的</a:t>
            </a:r>
            <a:r>
              <a:rPr sz="1800" dirty="0">
                <a:latin typeface="Calibri" panose="020F0502020204030204"/>
                <a:cs typeface="Calibri" panose="020F0502020204030204"/>
              </a:rPr>
              <a:t>GHG</a:t>
            </a:r>
            <a:endParaRPr sz="1800">
              <a:latin typeface="Calibri" panose="020F0502020204030204"/>
              <a:cs typeface="Calibri" panose="020F0502020204030204"/>
            </a:endParaRPr>
          </a:p>
          <a:p>
            <a:pPr marL="438785">
              <a:lnSpc>
                <a:spcPct val="100000"/>
              </a:lnSpc>
              <a:spcBef>
                <a:spcPts val="5"/>
              </a:spcBef>
            </a:pPr>
            <a:r>
              <a:rPr sz="1800" dirty="0">
                <a:latin typeface="幼圆" panose="02010509060101010101" charset="-122"/>
                <a:cs typeface="幼圆" panose="02010509060101010101" charset="-122"/>
              </a:rPr>
              <a:t>机制；</a:t>
            </a:r>
            <a:endParaRPr sz="1800">
              <a:latin typeface="幼圆" panose="02010509060101010101" charset="-122"/>
              <a:cs typeface="幼圆" panose="02010509060101010101" charset="-122"/>
            </a:endParaRPr>
          </a:p>
          <a:p>
            <a:pPr marL="438785" marR="256540">
              <a:lnSpc>
                <a:spcPts val="2020"/>
              </a:lnSpc>
              <a:spcBef>
                <a:spcPts val="760"/>
              </a:spcBef>
            </a:pPr>
            <a:r>
              <a:rPr sz="1800" dirty="0">
                <a:latin typeface="幼圆" panose="02010509060101010101" charset="-122"/>
                <a:cs typeface="幼圆" panose="02010509060101010101" charset="-122"/>
              </a:rPr>
              <a:t>不得增加或减少抵销或其他类型的碳信用，如果其是来自组织本身的直 接或间接排放。</a:t>
            </a:r>
            <a:endParaRPr sz="1800">
              <a:latin typeface="幼圆" panose="02010509060101010101" charset="-122"/>
              <a:cs typeface="幼圆" panose="02010509060101010101" charset="-122"/>
            </a:endParaRPr>
          </a:p>
          <a:p>
            <a:pPr marL="38100">
              <a:lnSpc>
                <a:spcPct val="100000"/>
              </a:lnSpc>
              <a:spcBef>
                <a:spcPts val="420"/>
              </a:spcBef>
            </a:pPr>
            <a:r>
              <a:rPr sz="2000" b="1" spc="15" dirty="0">
                <a:latin typeface="幼圆" panose="02010509060101010101" charset="-122"/>
                <a:cs typeface="幼圆" panose="02010509060101010101" charset="-122"/>
              </a:rPr>
              <a:t>组织</a:t>
            </a:r>
            <a:r>
              <a:rPr sz="2000" b="1" spc="5" dirty="0">
                <a:latin typeface="幼圆" panose="02010509060101010101" charset="-122"/>
                <a:cs typeface="幼圆" panose="02010509060101010101" charset="-122"/>
              </a:rPr>
              <a:t>可报告在</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库内储存的</a:t>
            </a:r>
            <a:r>
              <a:rPr sz="2000" b="1" spc="-5" dirty="0">
                <a:latin typeface="Calibri" panose="020F0502020204030204"/>
                <a:cs typeface="Calibri" panose="020F0502020204030204"/>
              </a:rPr>
              <a:t>GHG</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975228" y="2590876"/>
            <a:ext cx="6239510" cy="505460"/>
          </a:xfrm>
          <a:prstGeom prst="rect">
            <a:avLst/>
          </a:prstGeom>
        </p:spPr>
        <p:txBody>
          <a:bodyPr vert="horz" wrap="square" lIns="0" tIns="13335" rIns="0" bIns="0" rtlCol="0">
            <a:spAutoFit/>
          </a:bodyPr>
          <a:lstStyle/>
          <a:p>
            <a:pPr marL="12700">
              <a:lnSpc>
                <a:spcPct val="100000"/>
              </a:lnSpc>
              <a:spcBef>
                <a:spcPts val="105"/>
              </a:spcBef>
            </a:pPr>
            <a:r>
              <a:rPr spc="5" dirty="0">
                <a:solidFill>
                  <a:schemeClr val="tx2"/>
                </a:solidFill>
              </a:rPr>
              <a:t>第十</a:t>
            </a:r>
            <a:r>
              <a:rPr spc="-10" dirty="0">
                <a:solidFill>
                  <a:schemeClr val="tx2"/>
                </a:solidFill>
              </a:rPr>
              <a:t>部</a:t>
            </a:r>
            <a:r>
              <a:rPr spc="700" dirty="0">
                <a:solidFill>
                  <a:schemeClr val="tx2"/>
                </a:solidFill>
              </a:rPr>
              <a:t>分</a:t>
            </a:r>
            <a:r>
              <a:rPr spc="5" dirty="0">
                <a:solidFill>
                  <a:schemeClr val="tx2"/>
                </a:solidFill>
              </a:rPr>
              <a:t>组织</a:t>
            </a:r>
            <a:r>
              <a:rPr spc="-10" dirty="0">
                <a:solidFill>
                  <a:schemeClr val="tx2"/>
                </a:solidFill>
              </a:rPr>
              <a:t>在</a:t>
            </a:r>
            <a:r>
              <a:rPr spc="5" dirty="0">
                <a:solidFill>
                  <a:schemeClr val="tx2"/>
                </a:solidFill>
              </a:rPr>
              <a:t>核</a:t>
            </a:r>
            <a:r>
              <a:rPr spc="-10" dirty="0">
                <a:solidFill>
                  <a:schemeClr val="tx2"/>
                </a:solidFill>
              </a:rPr>
              <a:t>查</a:t>
            </a:r>
            <a:r>
              <a:rPr spc="5" dirty="0">
                <a:solidFill>
                  <a:schemeClr val="tx2"/>
                </a:solidFill>
              </a:rPr>
              <a:t>活</a:t>
            </a:r>
            <a:r>
              <a:rPr spc="-10" dirty="0">
                <a:solidFill>
                  <a:schemeClr val="tx2"/>
                </a:solidFill>
              </a:rPr>
              <a:t>动中</a:t>
            </a:r>
            <a:r>
              <a:rPr dirty="0">
                <a:solidFill>
                  <a:schemeClr val="tx2"/>
                </a:solidFill>
              </a:rPr>
              <a:t>的</a:t>
            </a:r>
            <a:r>
              <a:rPr spc="-10" dirty="0">
                <a:solidFill>
                  <a:schemeClr val="tx2"/>
                </a:solidFill>
              </a:rPr>
              <a:t>作用</a:t>
            </a:r>
            <a:endParaRPr spc="-10" dirty="0">
              <a:solidFill>
                <a:schemeClr val="tx2"/>
              </a:solidFill>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048253" y="1295526"/>
            <a:ext cx="6238240" cy="505460"/>
          </a:xfrm>
          <a:prstGeom prst="rect">
            <a:avLst/>
          </a:prstGeom>
        </p:spPr>
        <p:txBody>
          <a:bodyPr vert="horz" wrap="square" lIns="0" tIns="13335" rIns="0" bIns="0" rtlCol="0">
            <a:spAutoFit/>
          </a:bodyPr>
          <a:lstStyle/>
          <a:p>
            <a:pPr marL="12700">
              <a:lnSpc>
                <a:spcPct val="100000"/>
              </a:lnSpc>
              <a:spcBef>
                <a:spcPts val="105"/>
              </a:spcBef>
            </a:pPr>
            <a:r>
              <a:rPr spc="5" dirty="0"/>
              <a:t>第九</a:t>
            </a:r>
            <a:r>
              <a:rPr spc="-5" dirty="0"/>
              <a:t>部</a:t>
            </a:r>
            <a:r>
              <a:rPr spc="700" dirty="0"/>
              <a:t>分</a:t>
            </a:r>
            <a:r>
              <a:rPr spc="5" dirty="0"/>
              <a:t>组织</a:t>
            </a:r>
            <a:r>
              <a:rPr spc="-5" dirty="0"/>
              <a:t>在核查活</a:t>
            </a:r>
            <a:r>
              <a:rPr spc="-10" dirty="0"/>
              <a:t>动</a:t>
            </a:r>
            <a:r>
              <a:rPr spc="-5" dirty="0"/>
              <a:t>中的</a:t>
            </a:r>
            <a:r>
              <a:rPr spc="-10" dirty="0"/>
              <a:t>作用</a:t>
            </a:r>
            <a:endParaRPr spc="-10" dirty="0"/>
          </a:p>
        </p:txBody>
      </p:sp>
      <p:sp>
        <p:nvSpPr>
          <p:cNvPr id="3" name="object 3"/>
          <p:cNvSpPr/>
          <p:nvPr/>
        </p:nvSpPr>
        <p:spPr>
          <a:xfrm>
            <a:off x="2145665" y="2436876"/>
            <a:ext cx="178308" cy="178308"/>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145665" y="2802635"/>
            <a:ext cx="178308" cy="178308"/>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2145665" y="3473195"/>
            <a:ext cx="178308" cy="178308"/>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2145665" y="3838955"/>
            <a:ext cx="178308" cy="178308"/>
          </a:xfrm>
          <a:prstGeom prst="rect">
            <a:avLst/>
          </a:prstGeom>
          <a:blipFill>
            <a:blip r:embed="rId2" cstate="print"/>
            <a:stretch>
              <a:fillRect/>
            </a:stretch>
          </a:blipFill>
        </p:spPr>
        <p:txBody>
          <a:bodyPr wrap="square" lIns="0" tIns="0" rIns="0" bIns="0" rtlCol="0"/>
          <a:lstStyle/>
          <a:p/>
        </p:txBody>
      </p:sp>
      <p:sp>
        <p:nvSpPr>
          <p:cNvPr id="7" name="object 7"/>
          <p:cNvSpPr txBox="1"/>
          <p:nvPr/>
        </p:nvSpPr>
        <p:spPr>
          <a:xfrm>
            <a:off x="2476169" y="2285212"/>
            <a:ext cx="7666990" cy="1797050"/>
          </a:xfrm>
          <a:prstGeom prst="rect">
            <a:avLst/>
          </a:prstGeom>
        </p:spPr>
        <p:txBody>
          <a:bodyPr vert="horz" wrap="square" lIns="0" tIns="73660" rIns="0" bIns="0" rtlCol="0">
            <a:spAutoFit/>
          </a:bodyPr>
          <a:lstStyle/>
          <a:p>
            <a:pPr marL="12700">
              <a:lnSpc>
                <a:spcPct val="100000"/>
              </a:lnSpc>
              <a:spcBef>
                <a:spcPts val="580"/>
              </a:spcBef>
            </a:pPr>
            <a:r>
              <a:rPr sz="2000" b="1" spc="5" dirty="0">
                <a:latin typeface="幼圆" panose="02010509060101010101" charset="-122"/>
                <a:cs typeface="幼圆" panose="02010509060101010101" charset="-122"/>
              </a:rPr>
              <a:t>组织可决</a:t>
            </a:r>
            <a:r>
              <a:rPr sz="2000" b="1" spc="-5" dirty="0">
                <a:latin typeface="幼圆" panose="02010509060101010101" charset="-122"/>
                <a:cs typeface="幼圆" panose="02010509060101010101" charset="-122"/>
              </a:rPr>
              <a:t>定进</a:t>
            </a:r>
            <a:r>
              <a:rPr sz="2000" b="1" spc="5" dirty="0">
                <a:latin typeface="幼圆" panose="02010509060101010101" charset="-122"/>
                <a:cs typeface="幼圆" panose="02010509060101010101" charset="-122"/>
              </a:rPr>
              <a:t>行核查</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12700" marR="5080">
              <a:lnSpc>
                <a:spcPct val="100000"/>
              </a:lnSpc>
              <a:spcBef>
                <a:spcPts val="480"/>
              </a:spcBef>
            </a:pPr>
            <a:r>
              <a:rPr sz="2000" b="1" spc="15" dirty="0">
                <a:latin typeface="幼圆" panose="02010509060101010101" charset="-122"/>
                <a:cs typeface="幼圆" panose="02010509060101010101" charset="-122"/>
              </a:rPr>
              <a:t>为公</a:t>
            </a:r>
            <a:r>
              <a:rPr sz="2000" b="1" spc="5" dirty="0">
                <a:latin typeface="幼圆" panose="02010509060101010101" charset="-122"/>
                <a:cs typeface="幼圆" panose="02010509060101010101" charset="-122"/>
              </a:rPr>
              <a:t>平、客</a:t>
            </a:r>
            <a:r>
              <a:rPr sz="2000" b="1" spc="-5" dirty="0">
                <a:latin typeface="幼圆" panose="02010509060101010101" charset="-122"/>
                <a:cs typeface="幼圆" panose="02010509060101010101" charset="-122"/>
              </a:rPr>
              <a:t>观</a:t>
            </a:r>
            <a:r>
              <a:rPr sz="2000" b="1" spc="5" dirty="0">
                <a:latin typeface="幼圆" panose="02010509060101010101" charset="-122"/>
                <a:cs typeface="幼圆" panose="02010509060101010101" charset="-122"/>
              </a:rPr>
              <a:t>地评</a:t>
            </a:r>
            <a:r>
              <a:rPr sz="2000" b="1" spc="10" dirty="0">
                <a:latin typeface="幼圆" panose="02010509060101010101" charset="-122"/>
                <a:cs typeface="幼圆" panose="02010509060101010101" charset="-122"/>
              </a:rPr>
              <a:t>审</a:t>
            </a:r>
            <a:r>
              <a:rPr sz="2000" b="1" spc="-5" dirty="0">
                <a:latin typeface="Calibri" panose="020F0502020204030204"/>
                <a:cs typeface="Calibri" panose="020F0502020204030204"/>
              </a:rPr>
              <a:t>GHG</a:t>
            </a:r>
            <a:r>
              <a:rPr sz="2000" b="1" spc="15" dirty="0">
                <a:latin typeface="幼圆" panose="02010509060101010101" charset="-122"/>
                <a:cs typeface="幼圆" panose="02010509060101010101" charset="-122"/>
              </a:rPr>
              <a:t>排</a:t>
            </a:r>
            <a:r>
              <a:rPr sz="2000" b="1" spc="5" dirty="0">
                <a:latin typeface="幼圆" panose="02010509060101010101" charset="-122"/>
                <a:cs typeface="幼圆" panose="02010509060101010101" charset="-122"/>
              </a:rPr>
              <a:t>放</a:t>
            </a:r>
            <a:r>
              <a:rPr sz="2000" b="1" spc="-5" dirty="0">
                <a:latin typeface="幼圆" panose="02010509060101010101" charset="-122"/>
                <a:cs typeface="幼圆" panose="02010509060101010101" charset="-122"/>
              </a:rPr>
              <a:t>和</a:t>
            </a:r>
            <a:r>
              <a:rPr sz="2000" b="1" spc="5" dirty="0">
                <a:latin typeface="幼圆" panose="02010509060101010101" charset="-122"/>
                <a:cs typeface="幼圆" panose="02010509060101010101" charset="-122"/>
              </a:rPr>
              <a:t>清除</a:t>
            </a:r>
            <a:r>
              <a:rPr sz="2000" b="1" spc="-5" dirty="0">
                <a:latin typeface="幼圆" panose="02010509060101010101" charset="-122"/>
                <a:cs typeface="幼圆" panose="02010509060101010101" charset="-122"/>
              </a:rPr>
              <a:t>的</a:t>
            </a:r>
            <a:r>
              <a:rPr sz="2000" b="1" spc="5" dirty="0">
                <a:latin typeface="幼圆" panose="02010509060101010101" charset="-122"/>
                <a:cs typeface="幼圆" panose="02010509060101010101" charset="-122"/>
              </a:rPr>
              <a:t>信息</a:t>
            </a:r>
            <a:r>
              <a:rPr sz="2000" b="1" spc="-5" dirty="0">
                <a:latin typeface="幼圆" panose="02010509060101010101" charset="-122"/>
                <a:cs typeface="幼圆" panose="02010509060101010101" charset="-122"/>
              </a:rPr>
              <a:t>，</a:t>
            </a:r>
            <a:r>
              <a:rPr sz="2000" b="1" spc="5" dirty="0">
                <a:latin typeface="幼圆" panose="02010509060101010101" charset="-122"/>
                <a:cs typeface="幼圆" panose="02010509060101010101" charset="-122"/>
              </a:rPr>
              <a:t>组织应</a:t>
            </a:r>
            <a:r>
              <a:rPr sz="2000" b="1" spc="-5" dirty="0">
                <a:latin typeface="幼圆" panose="02010509060101010101" charset="-122"/>
                <a:cs typeface="幼圆" panose="02010509060101010101" charset="-122"/>
              </a:rPr>
              <a:t>进</a:t>
            </a:r>
            <a:r>
              <a:rPr sz="2000" b="1" spc="5" dirty="0">
                <a:latin typeface="幼圆" panose="02010509060101010101" charset="-122"/>
                <a:cs typeface="幼圆" panose="02010509060101010101" charset="-122"/>
              </a:rPr>
              <a:t>行与</a:t>
            </a:r>
            <a:r>
              <a:rPr sz="2000" b="1" spc="-5" dirty="0">
                <a:latin typeface="幼圆" panose="02010509060101010101" charset="-122"/>
                <a:cs typeface="幼圆" panose="02010509060101010101" charset="-122"/>
              </a:rPr>
              <a:t>目</a:t>
            </a:r>
            <a:r>
              <a:rPr sz="2000" b="1" spc="5" dirty="0">
                <a:latin typeface="幼圆" panose="02010509060101010101" charset="-122"/>
                <a:cs typeface="幼圆" panose="02010509060101010101" charset="-122"/>
              </a:rPr>
              <a:t>标用</a:t>
            </a:r>
            <a:r>
              <a:rPr sz="2000" b="1" spc="-5" dirty="0">
                <a:latin typeface="幼圆" panose="02010509060101010101" charset="-122"/>
                <a:cs typeface="幼圆" panose="02010509060101010101" charset="-122"/>
              </a:rPr>
              <a:t>户 </a:t>
            </a:r>
            <a:r>
              <a:rPr sz="2000" b="1" spc="15" dirty="0">
                <a:latin typeface="幼圆" panose="02010509060101010101" charset="-122"/>
                <a:cs typeface="幼圆" panose="02010509060101010101" charset="-122"/>
              </a:rPr>
              <a:t>需求</a:t>
            </a:r>
            <a:r>
              <a:rPr sz="2000" b="1" spc="5" dirty="0">
                <a:latin typeface="幼圆" panose="02010509060101010101" charset="-122"/>
                <a:cs typeface="幼圆" panose="02010509060101010101" charset="-122"/>
              </a:rPr>
              <a:t>一致的</a:t>
            </a:r>
            <a:r>
              <a:rPr sz="2000" b="1" spc="-5" dirty="0">
                <a:latin typeface="幼圆" panose="02010509060101010101" charset="-122"/>
                <a:cs typeface="幼圆" panose="02010509060101010101" charset="-122"/>
              </a:rPr>
              <a:t>核</a:t>
            </a:r>
            <a:r>
              <a:rPr sz="2000" b="1" spc="5" dirty="0">
                <a:latin typeface="幼圆" panose="02010509060101010101" charset="-122"/>
                <a:cs typeface="幼圆" panose="02010509060101010101" charset="-122"/>
              </a:rPr>
              <a:t>查。</a:t>
            </a:r>
            <a:r>
              <a:rPr sz="2000" b="1" spc="-5" dirty="0">
                <a:latin typeface="幼圆" panose="02010509060101010101" charset="-122"/>
                <a:cs typeface="幼圆" panose="02010509060101010101" charset="-122"/>
              </a:rPr>
              <a:t>原</a:t>
            </a:r>
            <a:r>
              <a:rPr sz="2000" b="1" spc="5" dirty="0">
                <a:latin typeface="幼圆" panose="02010509060101010101" charset="-122"/>
                <a:cs typeface="幼圆" panose="02010509060101010101" charset="-122"/>
              </a:rPr>
              <a:t>则和要</a:t>
            </a:r>
            <a:r>
              <a:rPr sz="2000" b="1" spc="-5" dirty="0">
                <a:latin typeface="幼圆" panose="02010509060101010101" charset="-122"/>
                <a:cs typeface="幼圆" panose="02010509060101010101" charset="-122"/>
              </a:rPr>
              <a:t>求</a:t>
            </a:r>
            <a:r>
              <a:rPr sz="2000" b="1" spc="30" dirty="0">
                <a:latin typeface="幼圆" panose="02010509060101010101" charset="-122"/>
                <a:cs typeface="幼圆" panose="02010509060101010101" charset="-122"/>
              </a:rPr>
              <a:t>见</a:t>
            </a:r>
            <a:r>
              <a:rPr sz="2000" b="1" dirty="0">
                <a:latin typeface="Calibri" panose="020F0502020204030204"/>
                <a:cs typeface="Calibri" panose="020F0502020204030204"/>
              </a:rPr>
              <a:t>ISO</a:t>
            </a:r>
            <a:r>
              <a:rPr sz="2000" b="1" spc="-45" dirty="0">
                <a:latin typeface="Calibri" panose="020F0502020204030204"/>
                <a:cs typeface="Calibri" panose="020F0502020204030204"/>
              </a:rPr>
              <a:t> </a:t>
            </a:r>
            <a:r>
              <a:rPr sz="2000" b="1" dirty="0">
                <a:latin typeface="Calibri" panose="020F0502020204030204"/>
                <a:cs typeface="Calibri" panose="020F0502020204030204"/>
              </a:rPr>
              <a:t>14064-3</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12700">
              <a:lnSpc>
                <a:spcPct val="100000"/>
              </a:lnSpc>
              <a:spcBef>
                <a:spcPts val="480"/>
              </a:spcBef>
            </a:pPr>
            <a:r>
              <a:rPr sz="2000" b="1" spc="15" dirty="0">
                <a:latin typeface="幼圆" panose="02010509060101010101" charset="-122"/>
                <a:cs typeface="幼圆" panose="02010509060101010101" charset="-122"/>
              </a:rPr>
              <a:t>核查</a:t>
            </a:r>
            <a:r>
              <a:rPr sz="2000" b="1" dirty="0">
                <a:latin typeface="幼圆" panose="02010509060101010101" charset="-122"/>
                <a:cs typeface="幼圆" panose="02010509060101010101" charset="-122"/>
              </a:rPr>
              <a:t>机构的</a:t>
            </a:r>
            <a:r>
              <a:rPr sz="2000" b="1" spc="-5" dirty="0">
                <a:latin typeface="幼圆" panose="02010509060101010101" charset="-122"/>
                <a:cs typeface="幼圆" panose="02010509060101010101" charset="-122"/>
              </a:rPr>
              <a:t>要</a:t>
            </a:r>
            <a:r>
              <a:rPr sz="2000" b="1" dirty="0">
                <a:latin typeface="幼圆" panose="02010509060101010101" charset="-122"/>
                <a:cs typeface="幼圆" panose="02010509060101010101" charset="-122"/>
              </a:rPr>
              <a:t>求</a:t>
            </a:r>
            <a:r>
              <a:rPr sz="2000" b="1" spc="15" dirty="0">
                <a:latin typeface="幼圆" panose="02010509060101010101" charset="-122"/>
                <a:cs typeface="幼圆" panose="02010509060101010101" charset="-122"/>
              </a:rPr>
              <a:t>见</a:t>
            </a:r>
            <a:r>
              <a:rPr sz="2000" b="1" spc="-5" dirty="0">
                <a:latin typeface="Calibri" panose="020F0502020204030204"/>
                <a:cs typeface="Calibri" panose="020F0502020204030204"/>
              </a:rPr>
              <a:t>ISO</a:t>
            </a:r>
            <a:r>
              <a:rPr sz="2000" b="1" spc="-40" dirty="0">
                <a:latin typeface="Calibri" panose="020F0502020204030204"/>
                <a:cs typeface="Calibri" panose="020F0502020204030204"/>
              </a:rPr>
              <a:t> </a:t>
            </a:r>
            <a:r>
              <a:rPr sz="2000" b="1" dirty="0">
                <a:latin typeface="Calibri" panose="020F0502020204030204"/>
                <a:cs typeface="Calibri" panose="020F0502020204030204"/>
              </a:rPr>
              <a:t>14065</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a:p>
            <a:pPr marL="12700">
              <a:lnSpc>
                <a:spcPct val="100000"/>
              </a:lnSpc>
              <a:spcBef>
                <a:spcPts val="480"/>
              </a:spcBef>
            </a:pPr>
            <a:r>
              <a:rPr sz="2000" b="1" spc="15" dirty="0">
                <a:latin typeface="幼圆" panose="02010509060101010101" charset="-122"/>
                <a:cs typeface="幼圆" panose="02010509060101010101" charset="-122"/>
              </a:rPr>
              <a:t>审定</a:t>
            </a:r>
            <a:r>
              <a:rPr sz="2000" b="1" spc="5" dirty="0">
                <a:latin typeface="幼圆" panose="02010509060101010101" charset="-122"/>
                <a:cs typeface="幼圆" panose="02010509060101010101" charset="-122"/>
              </a:rPr>
              <a:t>组和核</a:t>
            </a:r>
            <a:r>
              <a:rPr sz="2000" b="1" spc="-5" dirty="0">
                <a:latin typeface="幼圆" panose="02010509060101010101" charset="-122"/>
                <a:cs typeface="幼圆" panose="02010509060101010101" charset="-122"/>
              </a:rPr>
              <a:t>查</a:t>
            </a:r>
            <a:r>
              <a:rPr sz="2000" b="1" spc="5" dirty="0">
                <a:latin typeface="幼圆" panose="02010509060101010101" charset="-122"/>
                <a:cs typeface="幼圆" panose="02010509060101010101" charset="-122"/>
              </a:rPr>
              <a:t>组的</a:t>
            </a:r>
            <a:r>
              <a:rPr sz="2000" b="1" spc="-5" dirty="0">
                <a:latin typeface="幼圆" panose="02010509060101010101" charset="-122"/>
                <a:cs typeface="幼圆" panose="02010509060101010101" charset="-122"/>
              </a:rPr>
              <a:t>能</a:t>
            </a:r>
            <a:r>
              <a:rPr sz="2000" b="1" spc="5" dirty="0">
                <a:latin typeface="幼圆" panose="02010509060101010101" charset="-122"/>
                <a:cs typeface="幼圆" panose="02010509060101010101" charset="-122"/>
              </a:rPr>
              <a:t>力要求</a:t>
            </a:r>
            <a:r>
              <a:rPr sz="2000" b="1" spc="15" dirty="0">
                <a:latin typeface="幼圆" panose="02010509060101010101" charset="-122"/>
                <a:cs typeface="幼圆" panose="02010509060101010101" charset="-122"/>
              </a:rPr>
              <a:t>见</a:t>
            </a:r>
            <a:r>
              <a:rPr sz="2000" b="1" dirty="0">
                <a:latin typeface="Calibri" panose="020F0502020204030204"/>
                <a:cs typeface="Calibri" panose="020F0502020204030204"/>
              </a:rPr>
              <a:t>ISO</a:t>
            </a:r>
            <a:r>
              <a:rPr sz="2000" b="1" spc="-45" dirty="0">
                <a:latin typeface="Calibri" panose="020F0502020204030204"/>
                <a:cs typeface="Calibri" panose="020F0502020204030204"/>
              </a:rPr>
              <a:t> </a:t>
            </a:r>
            <a:r>
              <a:rPr sz="2000" b="1" spc="5" dirty="0">
                <a:latin typeface="Calibri" panose="020F0502020204030204"/>
                <a:cs typeface="Calibri" panose="020F0502020204030204"/>
              </a:rPr>
              <a:t>14066</a:t>
            </a:r>
            <a:r>
              <a:rPr sz="2000" b="1" spc="-5" dirty="0">
                <a:latin typeface="幼圆" panose="02010509060101010101" charset="-122"/>
                <a:cs typeface="幼圆" panose="02010509060101010101" charset="-122"/>
              </a:rPr>
              <a:t>。</a:t>
            </a:r>
            <a:endParaRPr sz="2000">
              <a:latin typeface="幼圆" panose="02010509060101010101" charset="-122"/>
              <a:cs typeface="幼圆" panose="02010509060101010101" charset="-122"/>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765042" y="2590876"/>
            <a:ext cx="4660265" cy="505460"/>
          </a:xfrm>
          <a:prstGeom prst="rect">
            <a:avLst/>
          </a:prstGeom>
        </p:spPr>
        <p:txBody>
          <a:bodyPr vert="horz" wrap="square" lIns="0" tIns="13335" rIns="0" bIns="0" rtlCol="0">
            <a:spAutoFit/>
          </a:bodyPr>
          <a:lstStyle/>
          <a:p>
            <a:pPr marL="12700">
              <a:lnSpc>
                <a:spcPct val="100000"/>
              </a:lnSpc>
              <a:spcBef>
                <a:spcPts val="105"/>
              </a:spcBef>
            </a:pPr>
            <a:r>
              <a:rPr spc="5" dirty="0">
                <a:solidFill>
                  <a:schemeClr val="tx2"/>
                </a:solidFill>
              </a:rPr>
              <a:t>第十</a:t>
            </a:r>
            <a:r>
              <a:rPr spc="-10" dirty="0">
                <a:solidFill>
                  <a:schemeClr val="tx2"/>
                </a:solidFill>
              </a:rPr>
              <a:t>一</a:t>
            </a:r>
            <a:r>
              <a:rPr spc="5" dirty="0">
                <a:solidFill>
                  <a:schemeClr val="tx2"/>
                </a:solidFill>
              </a:rPr>
              <a:t>部</a:t>
            </a:r>
            <a:r>
              <a:rPr spc="-10" dirty="0">
                <a:solidFill>
                  <a:schemeClr val="tx2"/>
                </a:solidFill>
              </a:rPr>
              <a:t>分</a:t>
            </a:r>
            <a:r>
              <a:rPr spc="-940" dirty="0">
                <a:solidFill>
                  <a:schemeClr val="tx2"/>
                </a:solidFill>
              </a:rPr>
              <a:t> </a:t>
            </a:r>
            <a:r>
              <a:rPr spc="-5" dirty="0">
                <a:solidFill>
                  <a:schemeClr val="tx2"/>
                </a:solidFill>
                <a:latin typeface="Calibri" panose="020F0502020204030204"/>
                <a:cs typeface="Calibri" panose="020F0502020204030204"/>
              </a:rPr>
              <a:t>GHG</a:t>
            </a:r>
            <a:r>
              <a:rPr spc="-20" dirty="0">
                <a:solidFill>
                  <a:schemeClr val="tx2"/>
                </a:solidFill>
                <a:latin typeface="Calibri" panose="020F0502020204030204"/>
                <a:cs typeface="Calibri" panose="020F0502020204030204"/>
              </a:rPr>
              <a:t> </a:t>
            </a:r>
            <a:r>
              <a:rPr spc="5" dirty="0">
                <a:solidFill>
                  <a:schemeClr val="tx2"/>
                </a:solidFill>
              </a:rPr>
              <a:t>清单</a:t>
            </a:r>
            <a:r>
              <a:rPr spc="-5" dirty="0">
                <a:solidFill>
                  <a:schemeClr val="tx2"/>
                </a:solidFill>
              </a:rPr>
              <a:t>示</a:t>
            </a:r>
            <a:r>
              <a:rPr spc="-10" dirty="0">
                <a:solidFill>
                  <a:schemeClr val="tx2"/>
                </a:solidFill>
              </a:rPr>
              <a:t>例</a:t>
            </a:r>
            <a:endParaRPr spc="-10" dirty="0">
              <a:solidFill>
                <a:schemeClr val="tx2"/>
              </a:solidFill>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962272" y="914526"/>
            <a:ext cx="4250690" cy="505460"/>
          </a:xfrm>
          <a:prstGeom prst="rect">
            <a:avLst/>
          </a:prstGeom>
        </p:spPr>
        <p:txBody>
          <a:bodyPr vert="horz" wrap="square" lIns="0" tIns="13335" rIns="0" bIns="0" rtlCol="0">
            <a:spAutoFit/>
          </a:bodyPr>
          <a:lstStyle/>
          <a:p>
            <a:pPr marL="12700">
              <a:lnSpc>
                <a:spcPct val="100000"/>
              </a:lnSpc>
              <a:spcBef>
                <a:spcPts val="105"/>
              </a:spcBef>
            </a:pPr>
            <a:r>
              <a:rPr spc="5" dirty="0"/>
              <a:t>第十</a:t>
            </a:r>
            <a:r>
              <a:rPr spc="-5" dirty="0"/>
              <a:t>部</a:t>
            </a:r>
            <a:r>
              <a:rPr spc="-10" dirty="0"/>
              <a:t>分</a:t>
            </a:r>
            <a:r>
              <a:rPr spc="-940" dirty="0"/>
              <a:t> </a:t>
            </a:r>
            <a:r>
              <a:rPr spc="-5" dirty="0">
                <a:latin typeface="Calibri" panose="020F0502020204030204"/>
                <a:cs typeface="Calibri" panose="020F0502020204030204"/>
              </a:rPr>
              <a:t>GHG</a:t>
            </a:r>
            <a:r>
              <a:rPr spc="-35" dirty="0">
                <a:latin typeface="Calibri" panose="020F0502020204030204"/>
                <a:cs typeface="Calibri" panose="020F0502020204030204"/>
              </a:rPr>
              <a:t> </a:t>
            </a:r>
            <a:r>
              <a:rPr spc="5" dirty="0"/>
              <a:t>清单</a:t>
            </a:r>
            <a:r>
              <a:rPr spc="-5" dirty="0"/>
              <a:t>示</a:t>
            </a:r>
            <a:r>
              <a:rPr spc="-10" dirty="0"/>
              <a:t>例</a:t>
            </a:r>
            <a:endParaRPr spc="-10" dirty="0"/>
          </a:p>
        </p:txBody>
      </p:sp>
      <p:sp>
        <p:nvSpPr>
          <p:cNvPr id="3" name="object 3"/>
          <p:cNvSpPr/>
          <p:nvPr/>
        </p:nvSpPr>
        <p:spPr>
          <a:xfrm>
            <a:off x="2072640" y="1680972"/>
            <a:ext cx="164592" cy="169163"/>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2529839" y="2249423"/>
            <a:ext cx="140208" cy="150875"/>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987039" y="2540507"/>
            <a:ext cx="126491" cy="134112"/>
          </a:xfrm>
          <a:prstGeom prst="rect">
            <a:avLst/>
          </a:prstGeom>
          <a:blipFill>
            <a:blip r:embed="rId4" cstate="print"/>
            <a:stretch>
              <a:fillRect/>
            </a:stretch>
          </a:blipFill>
        </p:spPr>
        <p:txBody>
          <a:bodyPr wrap="square" lIns="0" tIns="0" rIns="0" bIns="0" rtlCol="0"/>
          <a:lstStyle/>
          <a:p/>
        </p:txBody>
      </p:sp>
      <p:sp>
        <p:nvSpPr>
          <p:cNvPr id="6" name="object 6"/>
          <p:cNvSpPr/>
          <p:nvPr/>
        </p:nvSpPr>
        <p:spPr>
          <a:xfrm>
            <a:off x="2529839" y="3197351"/>
            <a:ext cx="140208" cy="150875"/>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2987039" y="3473196"/>
            <a:ext cx="126491" cy="134111"/>
          </a:xfrm>
          <a:prstGeom prst="rect">
            <a:avLst/>
          </a:prstGeom>
          <a:blipFill>
            <a:blip r:embed="rId4" cstate="print"/>
            <a:stretch>
              <a:fillRect/>
            </a:stretch>
          </a:blipFill>
        </p:spPr>
        <p:txBody>
          <a:bodyPr wrap="square" lIns="0" tIns="0" rIns="0" bIns="0" rtlCol="0"/>
          <a:lstStyle/>
          <a:p/>
        </p:txBody>
      </p:sp>
      <p:sp>
        <p:nvSpPr>
          <p:cNvPr id="8" name="object 8"/>
          <p:cNvSpPr/>
          <p:nvPr/>
        </p:nvSpPr>
        <p:spPr>
          <a:xfrm>
            <a:off x="2529839" y="3733800"/>
            <a:ext cx="140208" cy="150875"/>
          </a:xfrm>
          <a:prstGeom prst="rect">
            <a:avLst/>
          </a:prstGeom>
          <a:blipFill>
            <a:blip r:embed="rId3" cstate="print"/>
            <a:stretch>
              <a:fillRect/>
            </a:stretch>
          </a:blipFill>
        </p:spPr>
        <p:txBody>
          <a:bodyPr wrap="square" lIns="0" tIns="0" rIns="0" bIns="0" rtlCol="0"/>
          <a:lstStyle/>
          <a:p/>
        </p:txBody>
      </p:sp>
      <p:sp>
        <p:nvSpPr>
          <p:cNvPr id="9" name="object 9"/>
          <p:cNvSpPr/>
          <p:nvPr/>
        </p:nvSpPr>
        <p:spPr>
          <a:xfrm>
            <a:off x="2987039" y="4009644"/>
            <a:ext cx="126491" cy="134112"/>
          </a:xfrm>
          <a:prstGeom prst="rect">
            <a:avLst/>
          </a:prstGeom>
          <a:blipFill>
            <a:blip r:embed="rId4" cstate="print"/>
            <a:stretch>
              <a:fillRect/>
            </a:stretch>
          </a:blipFill>
        </p:spPr>
        <p:txBody>
          <a:bodyPr wrap="square" lIns="0" tIns="0" rIns="0" bIns="0" rtlCol="0"/>
          <a:lstStyle/>
          <a:p/>
        </p:txBody>
      </p:sp>
      <p:sp>
        <p:nvSpPr>
          <p:cNvPr id="10" name="object 10"/>
          <p:cNvSpPr/>
          <p:nvPr/>
        </p:nvSpPr>
        <p:spPr>
          <a:xfrm>
            <a:off x="2529839" y="4270247"/>
            <a:ext cx="140208" cy="150875"/>
          </a:xfrm>
          <a:prstGeom prst="rect">
            <a:avLst/>
          </a:prstGeom>
          <a:blipFill>
            <a:blip r:embed="rId3" cstate="print"/>
            <a:stretch>
              <a:fillRect/>
            </a:stretch>
          </a:blipFill>
        </p:spPr>
        <p:txBody>
          <a:bodyPr wrap="square" lIns="0" tIns="0" rIns="0" bIns="0" rtlCol="0"/>
          <a:lstStyle/>
          <a:p/>
        </p:txBody>
      </p:sp>
      <p:sp>
        <p:nvSpPr>
          <p:cNvPr id="11" name="object 11"/>
          <p:cNvSpPr/>
          <p:nvPr/>
        </p:nvSpPr>
        <p:spPr>
          <a:xfrm>
            <a:off x="2987039" y="4561332"/>
            <a:ext cx="126491" cy="134112"/>
          </a:xfrm>
          <a:prstGeom prst="rect">
            <a:avLst/>
          </a:prstGeom>
          <a:blipFill>
            <a:blip r:embed="rId4" cstate="print"/>
            <a:stretch>
              <a:fillRect/>
            </a:stretch>
          </a:blipFill>
        </p:spPr>
        <p:txBody>
          <a:bodyPr wrap="square" lIns="0" tIns="0" rIns="0" bIns="0" rtlCol="0"/>
          <a:lstStyle/>
          <a:p/>
        </p:txBody>
      </p:sp>
      <p:sp>
        <p:nvSpPr>
          <p:cNvPr id="12" name="object 12"/>
          <p:cNvSpPr/>
          <p:nvPr/>
        </p:nvSpPr>
        <p:spPr>
          <a:xfrm>
            <a:off x="2529839" y="5218176"/>
            <a:ext cx="140208" cy="150876"/>
          </a:xfrm>
          <a:prstGeom prst="rect">
            <a:avLst/>
          </a:prstGeom>
          <a:blipFill>
            <a:blip r:embed="rId3" cstate="print"/>
            <a:stretch>
              <a:fillRect/>
            </a:stretch>
          </a:blipFill>
        </p:spPr>
        <p:txBody>
          <a:bodyPr wrap="square" lIns="0" tIns="0" rIns="0" bIns="0" rtlCol="0"/>
          <a:lstStyle/>
          <a:p/>
        </p:txBody>
      </p:sp>
      <p:sp>
        <p:nvSpPr>
          <p:cNvPr id="13" name="object 13"/>
          <p:cNvSpPr/>
          <p:nvPr/>
        </p:nvSpPr>
        <p:spPr>
          <a:xfrm>
            <a:off x="2072640" y="5832347"/>
            <a:ext cx="164592" cy="169163"/>
          </a:xfrm>
          <a:prstGeom prst="rect">
            <a:avLst/>
          </a:prstGeom>
          <a:blipFill>
            <a:blip r:embed="rId2" cstate="print"/>
            <a:stretch>
              <a:fillRect/>
            </a:stretch>
          </a:blipFill>
        </p:spPr>
        <p:txBody>
          <a:bodyPr wrap="square" lIns="0" tIns="0" rIns="0" bIns="0" rtlCol="0"/>
          <a:lstStyle/>
          <a:p/>
        </p:txBody>
      </p:sp>
      <p:sp>
        <p:nvSpPr>
          <p:cNvPr id="14" name="object 14"/>
          <p:cNvSpPr txBox="1"/>
          <p:nvPr/>
        </p:nvSpPr>
        <p:spPr>
          <a:xfrm>
            <a:off x="2403144" y="1593545"/>
            <a:ext cx="7683500" cy="4516755"/>
          </a:xfrm>
          <a:prstGeom prst="rect">
            <a:avLst/>
          </a:prstGeom>
        </p:spPr>
        <p:txBody>
          <a:bodyPr vert="horz" wrap="square" lIns="0" tIns="12065" rIns="0" bIns="0" rtlCol="0">
            <a:spAutoFit/>
          </a:bodyPr>
          <a:lstStyle/>
          <a:p>
            <a:pPr marL="12700">
              <a:lnSpc>
                <a:spcPts val="2170"/>
              </a:lnSpc>
              <a:spcBef>
                <a:spcPts val="95"/>
              </a:spcBef>
            </a:pPr>
            <a:r>
              <a:rPr sz="1900" b="1" spc="-5" dirty="0">
                <a:latin typeface="幼圆" panose="02010509060101010101" charset="-122"/>
                <a:cs typeface="幼圆" panose="02010509060101010101" charset="-122"/>
              </a:rPr>
              <a:t>为鼓励完整性、一致性和可读</a:t>
            </a:r>
            <a:r>
              <a:rPr sz="1900" b="1" spc="5" dirty="0">
                <a:latin typeface="幼圆" panose="02010509060101010101" charset="-122"/>
                <a:cs typeface="幼圆" panose="02010509060101010101" charset="-122"/>
              </a:rPr>
              <a:t>性</a:t>
            </a:r>
            <a:r>
              <a:rPr sz="1900" b="1" spc="-5" dirty="0">
                <a:latin typeface="幼圆" panose="02010509060101010101" charset="-122"/>
                <a:cs typeface="幼圆" panose="02010509060101010101" charset="-122"/>
              </a:rPr>
              <a:t>，组</a:t>
            </a:r>
            <a:r>
              <a:rPr sz="1900" b="1" spc="5" dirty="0">
                <a:latin typeface="幼圆" panose="02010509060101010101" charset="-122"/>
                <a:cs typeface="幼圆" panose="02010509060101010101" charset="-122"/>
              </a:rPr>
              <a:t>织</a:t>
            </a:r>
            <a:r>
              <a:rPr sz="1900" b="1" spc="-5" dirty="0">
                <a:latin typeface="幼圆" panose="02010509060101010101" charset="-122"/>
                <a:cs typeface="幼圆" panose="02010509060101010101" charset="-122"/>
              </a:rPr>
              <a:t>宜</a:t>
            </a:r>
            <a:r>
              <a:rPr sz="1900" b="1" spc="5" dirty="0">
                <a:latin typeface="幼圆" panose="02010509060101010101" charset="-122"/>
                <a:cs typeface="幼圆" panose="02010509060101010101" charset="-122"/>
              </a:rPr>
              <a:t>参</a:t>
            </a:r>
            <a:r>
              <a:rPr sz="1900" b="1" spc="-5" dirty="0">
                <a:latin typeface="幼圆" panose="02010509060101010101" charset="-122"/>
                <a:cs typeface="幼圆" panose="02010509060101010101" charset="-122"/>
              </a:rPr>
              <a:t>照以</a:t>
            </a:r>
            <a:r>
              <a:rPr sz="1900" b="1" spc="5" dirty="0">
                <a:latin typeface="幼圆" panose="02010509060101010101" charset="-122"/>
                <a:cs typeface="幼圆" panose="02010509060101010101" charset="-122"/>
              </a:rPr>
              <a:t>下</a:t>
            </a:r>
            <a:r>
              <a:rPr sz="1900" b="1" spc="-5" dirty="0">
                <a:latin typeface="幼圆" panose="02010509060101010101" charset="-122"/>
                <a:cs typeface="幼圆" panose="02010509060101010101" charset="-122"/>
              </a:rPr>
              <a:t>章节</a:t>
            </a:r>
            <a:r>
              <a:rPr sz="1900" b="1" spc="5" dirty="0">
                <a:latin typeface="幼圆" panose="02010509060101010101" charset="-122"/>
                <a:cs typeface="幼圆" panose="02010509060101010101" charset="-122"/>
              </a:rPr>
              <a:t>要</a:t>
            </a:r>
            <a:r>
              <a:rPr sz="1900" b="1" spc="-5" dirty="0">
                <a:latin typeface="幼圆" panose="02010509060101010101" charset="-122"/>
                <a:cs typeface="幼圆" panose="02010509060101010101" charset="-122"/>
              </a:rPr>
              <a:t>求</a:t>
            </a:r>
            <a:r>
              <a:rPr sz="1900" b="1" spc="5" dirty="0">
                <a:latin typeface="幼圆" panose="02010509060101010101" charset="-122"/>
                <a:cs typeface="幼圆" panose="02010509060101010101" charset="-122"/>
              </a:rPr>
              <a:t>组</a:t>
            </a:r>
            <a:r>
              <a:rPr sz="1900" b="1" spc="20" dirty="0">
                <a:latin typeface="幼圆" panose="02010509060101010101" charset="-122"/>
                <a:cs typeface="幼圆" panose="02010509060101010101" charset="-122"/>
              </a:rPr>
              <a:t>织</a:t>
            </a:r>
            <a:r>
              <a:rPr sz="1900" b="1" spc="-5" dirty="0">
                <a:latin typeface="Calibri" panose="020F0502020204030204"/>
                <a:cs typeface="Calibri" panose="020F0502020204030204"/>
              </a:rPr>
              <a:t>GHG</a:t>
            </a:r>
            <a:r>
              <a:rPr sz="1900" b="1" spc="-10" dirty="0">
                <a:latin typeface="幼圆" panose="02010509060101010101" charset="-122"/>
                <a:cs typeface="幼圆" panose="02010509060101010101" charset="-122"/>
              </a:rPr>
              <a:t>报</a:t>
            </a:r>
            <a:endParaRPr sz="1900">
              <a:latin typeface="幼圆" panose="02010509060101010101" charset="-122"/>
              <a:cs typeface="幼圆" panose="02010509060101010101" charset="-122"/>
            </a:endParaRPr>
          </a:p>
          <a:p>
            <a:pPr marL="12700">
              <a:lnSpc>
                <a:spcPts val="2170"/>
              </a:lnSpc>
            </a:pPr>
            <a:r>
              <a:rPr sz="1900" b="1" spc="-5" dirty="0">
                <a:latin typeface="幼圆" panose="02010509060101010101" charset="-122"/>
                <a:cs typeface="幼圆" panose="02010509060101010101" charset="-122"/>
              </a:rPr>
              <a:t>告。</a:t>
            </a:r>
            <a:endParaRPr sz="1900">
              <a:latin typeface="幼圆" panose="02010509060101010101" charset="-122"/>
              <a:cs typeface="幼圆" panose="02010509060101010101" charset="-122"/>
            </a:endParaRPr>
          </a:p>
          <a:p>
            <a:pPr marL="583565" indent="-170815">
              <a:lnSpc>
                <a:spcPct val="100000"/>
              </a:lnSpc>
              <a:spcBef>
                <a:spcPts val="215"/>
              </a:spcBef>
              <a:buSzPct val="94000"/>
              <a:buFont typeface="Calibri" panose="020F0502020204030204"/>
              <a:buAutoNum type="alphaLcParenR"/>
              <a:tabLst>
                <a:tab pos="584200" algn="l"/>
              </a:tabLst>
            </a:pPr>
            <a:r>
              <a:rPr sz="1700" dirty="0">
                <a:latin typeface="幼圆" panose="02010509060101010101" charset="-122"/>
                <a:cs typeface="幼圆" panose="02010509060101010101" charset="-122"/>
              </a:rPr>
              <a:t>第</a:t>
            </a:r>
            <a:r>
              <a:rPr sz="1700" dirty="0">
                <a:latin typeface="Calibri" panose="020F0502020204030204"/>
                <a:cs typeface="Calibri" panose="020F0502020204030204"/>
              </a:rPr>
              <a:t>1</a:t>
            </a:r>
            <a:r>
              <a:rPr sz="1700" dirty="0">
                <a:latin typeface="幼圆" panose="02010509060101010101" charset="-122"/>
                <a:cs typeface="幼圆" panose="02010509060101010101" charset="-122"/>
              </a:rPr>
              <a:t>章：组织目标和清单</a:t>
            </a:r>
            <a:r>
              <a:rPr sz="1700" spc="-15" dirty="0">
                <a:latin typeface="幼圆" panose="02010509060101010101" charset="-122"/>
                <a:cs typeface="幼圆" panose="02010509060101010101" charset="-122"/>
              </a:rPr>
              <a:t>目</a:t>
            </a:r>
            <a:r>
              <a:rPr sz="1700" dirty="0">
                <a:latin typeface="幼圆" panose="02010509060101010101" charset="-122"/>
                <a:cs typeface="幼圆" panose="02010509060101010101" charset="-122"/>
              </a:rPr>
              <a:t>标的</a:t>
            </a:r>
            <a:r>
              <a:rPr sz="1700" spc="-15" dirty="0">
                <a:latin typeface="幼圆" panose="02010509060101010101" charset="-122"/>
                <a:cs typeface="幼圆" panose="02010509060101010101" charset="-122"/>
              </a:rPr>
              <a:t>概</a:t>
            </a:r>
            <a:r>
              <a:rPr sz="1700" dirty="0">
                <a:latin typeface="幼圆" panose="02010509060101010101" charset="-122"/>
                <a:cs typeface="幼圆" panose="02010509060101010101" charset="-122"/>
              </a:rPr>
              <a:t>述。</a:t>
            </a:r>
            <a:endParaRPr sz="1700">
              <a:latin typeface="幼圆" panose="02010509060101010101" charset="-122"/>
              <a:cs typeface="幼圆" panose="02010509060101010101" charset="-122"/>
            </a:endParaRPr>
          </a:p>
          <a:p>
            <a:pPr marL="812165" marR="5080" algn="just">
              <a:lnSpc>
                <a:spcPct val="87000"/>
              </a:lnSpc>
              <a:spcBef>
                <a:spcPts val="545"/>
              </a:spcBef>
            </a:pPr>
            <a:r>
              <a:rPr sz="1500" dirty="0">
                <a:solidFill>
                  <a:srgbClr val="0909C6"/>
                </a:solidFill>
                <a:latin typeface="幼圆" panose="02010509060101010101" charset="-122"/>
                <a:cs typeface="幼圆" panose="02010509060101010101" charset="-122"/>
              </a:rPr>
              <a:t>本章包括对报告组织、负责人、报告目的、目标用户、传播政策、报告周期和报告 </a:t>
            </a:r>
            <a:r>
              <a:rPr sz="1500" spc="10" dirty="0">
                <a:solidFill>
                  <a:srgbClr val="0909C6"/>
                </a:solidFill>
                <a:latin typeface="幼圆" panose="02010509060101010101" charset="-122"/>
                <a:cs typeface="幼圆" panose="02010509060101010101" charset="-122"/>
              </a:rPr>
              <a:t>频率、</a:t>
            </a:r>
            <a:r>
              <a:rPr sz="1500" dirty="0">
                <a:solidFill>
                  <a:srgbClr val="0909C6"/>
                </a:solidFill>
                <a:latin typeface="幼圆" panose="02010509060101010101" charset="-122"/>
                <a:cs typeface="幼圆" panose="02010509060101010101" charset="-122"/>
              </a:rPr>
              <a:t>报告中的数据和信息（被计入和解释</a:t>
            </a:r>
            <a:r>
              <a:rPr sz="1500" spc="5" dirty="0">
                <a:solidFill>
                  <a:srgbClr val="0909C6"/>
                </a:solidFill>
                <a:latin typeface="幼圆" panose="02010509060101010101" charset="-122"/>
                <a:cs typeface="幼圆" panose="02010509060101010101" charset="-122"/>
              </a:rPr>
              <a:t>的</a:t>
            </a:r>
            <a:r>
              <a:rPr sz="1500" dirty="0">
                <a:solidFill>
                  <a:srgbClr val="0909C6"/>
                </a:solidFill>
                <a:latin typeface="Calibri" panose="020F0502020204030204"/>
                <a:cs typeface="Calibri" panose="020F0502020204030204"/>
              </a:rPr>
              <a:t>GHG</a:t>
            </a:r>
            <a:r>
              <a:rPr sz="1500" dirty="0">
                <a:solidFill>
                  <a:srgbClr val="0909C6"/>
                </a:solidFill>
                <a:latin typeface="幼圆" panose="02010509060101010101" charset="-122"/>
                <a:cs typeface="幼圆" panose="02010509060101010101" charset="-122"/>
              </a:rPr>
              <a:t>清单），以及组织关于核查的声 </a:t>
            </a:r>
            <a:r>
              <a:rPr sz="1500" spc="-5" dirty="0">
                <a:solidFill>
                  <a:srgbClr val="0909C6"/>
                </a:solidFill>
                <a:latin typeface="幼圆" panose="02010509060101010101" charset="-122"/>
                <a:cs typeface="幼圆" panose="02010509060101010101" charset="-122"/>
              </a:rPr>
              <a:t>明。</a:t>
            </a:r>
            <a:endParaRPr sz="1500">
              <a:latin typeface="幼圆" panose="02010509060101010101" charset="-122"/>
              <a:cs typeface="幼圆" panose="02010509060101010101" charset="-122"/>
            </a:endParaRPr>
          </a:p>
          <a:p>
            <a:pPr marL="640080" indent="-227330" algn="just">
              <a:lnSpc>
                <a:spcPct val="100000"/>
              </a:lnSpc>
              <a:spcBef>
                <a:spcPts val="200"/>
              </a:spcBef>
              <a:buSzPct val="94000"/>
              <a:buFont typeface="Calibri" panose="020F0502020204030204"/>
              <a:buAutoNum type="alphaLcParenR" startAt="2"/>
              <a:tabLst>
                <a:tab pos="640715" algn="l"/>
              </a:tabLst>
            </a:pPr>
            <a:r>
              <a:rPr sz="1700" dirty="0">
                <a:latin typeface="幼圆" panose="02010509060101010101" charset="-122"/>
                <a:cs typeface="幼圆" panose="02010509060101010101" charset="-122"/>
              </a:rPr>
              <a:t>第</a:t>
            </a:r>
            <a:r>
              <a:rPr sz="1700" dirty="0">
                <a:latin typeface="Calibri" panose="020F0502020204030204"/>
                <a:cs typeface="Calibri" panose="020F0502020204030204"/>
              </a:rPr>
              <a:t>2</a:t>
            </a:r>
            <a:r>
              <a:rPr sz="1700" dirty="0">
                <a:latin typeface="幼圆" panose="02010509060101010101" charset="-122"/>
                <a:cs typeface="幼圆" panose="02010509060101010101" charset="-122"/>
              </a:rPr>
              <a:t>章：组织边界。</a:t>
            </a:r>
            <a:endParaRPr sz="1700">
              <a:latin typeface="幼圆" panose="02010509060101010101" charset="-122"/>
              <a:cs typeface="幼圆" panose="02010509060101010101" charset="-122"/>
            </a:endParaRPr>
          </a:p>
          <a:p>
            <a:pPr marL="812165">
              <a:lnSpc>
                <a:spcPct val="100000"/>
              </a:lnSpc>
              <a:spcBef>
                <a:spcPts val="185"/>
              </a:spcBef>
            </a:pPr>
            <a:r>
              <a:rPr sz="1500" dirty="0">
                <a:solidFill>
                  <a:srgbClr val="0909C6"/>
                </a:solidFill>
                <a:latin typeface="幼圆" panose="02010509060101010101" charset="-122"/>
                <a:cs typeface="幼圆" panose="02010509060101010101" charset="-122"/>
              </a:rPr>
              <a:t>本章包括对组织边界和合并方法的说明和解释。</a:t>
            </a:r>
            <a:endParaRPr sz="1500">
              <a:latin typeface="幼圆" panose="02010509060101010101" charset="-122"/>
              <a:cs typeface="幼圆" panose="02010509060101010101" charset="-122"/>
            </a:endParaRPr>
          </a:p>
          <a:p>
            <a:pPr marL="583565" indent="-170815">
              <a:lnSpc>
                <a:spcPct val="100000"/>
              </a:lnSpc>
              <a:spcBef>
                <a:spcPts val="200"/>
              </a:spcBef>
              <a:buSzPct val="94000"/>
              <a:buFont typeface="Calibri" panose="020F0502020204030204"/>
              <a:buAutoNum type="alphaLcParenR" startAt="3"/>
              <a:tabLst>
                <a:tab pos="584200" algn="l"/>
              </a:tabLst>
            </a:pPr>
            <a:r>
              <a:rPr sz="1700" dirty="0">
                <a:latin typeface="幼圆" panose="02010509060101010101" charset="-122"/>
                <a:cs typeface="幼圆" panose="02010509060101010101" charset="-122"/>
              </a:rPr>
              <a:t>第</a:t>
            </a:r>
            <a:r>
              <a:rPr sz="1700" dirty="0">
                <a:latin typeface="Calibri" panose="020F0502020204030204"/>
                <a:cs typeface="Calibri" panose="020F0502020204030204"/>
              </a:rPr>
              <a:t>3</a:t>
            </a:r>
            <a:r>
              <a:rPr sz="1700" dirty="0">
                <a:latin typeface="幼圆" panose="02010509060101010101" charset="-122"/>
                <a:cs typeface="幼圆" panose="02010509060101010101" charset="-122"/>
              </a:rPr>
              <a:t>章：报告边界。</a:t>
            </a:r>
            <a:endParaRPr sz="1700">
              <a:latin typeface="幼圆" panose="02010509060101010101" charset="-122"/>
              <a:cs typeface="幼圆" panose="02010509060101010101" charset="-122"/>
            </a:endParaRPr>
          </a:p>
          <a:p>
            <a:pPr marL="812165">
              <a:lnSpc>
                <a:spcPct val="100000"/>
              </a:lnSpc>
              <a:spcBef>
                <a:spcPts val="185"/>
              </a:spcBef>
            </a:pPr>
            <a:r>
              <a:rPr sz="1500" dirty="0">
                <a:solidFill>
                  <a:srgbClr val="0909C6"/>
                </a:solidFill>
                <a:latin typeface="幼圆" panose="02010509060101010101" charset="-122"/>
                <a:cs typeface="幼圆" panose="02010509060101010101" charset="-122"/>
              </a:rPr>
              <a:t>本章包括对所考虑的排放类别的说明和解释。</a:t>
            </a:r>
            <a:endParaRPr sz="1500">
              <a:latin typeface="幼圆" panose="02010509060101010101" charset="-122"/>
              <a:cs typeface="幼圆" panose="02010509060101010101" charset="-122"/>
            </a:endParaRPr>
          </a:p>
          <a:p>
            <a:pPr marL="640080" indent="-227330" algn="just">
              <a:lnSpc>
                <a:spcPct val="100000"/>
              </a:lnSpc>
              <a:spcBef>
                <a:spcPts val="195"/>
              </a:spcBef>
              <a:buSzPct val="94000"/>
              <a:buFont typeface="Calibri" panose="020F0502020204030204"/>
              <a:buAutoNum type="alphaLcParenR" startAt="4"/>
              <a:tabLst>
                <a:tab pos="640715" algn="l"/>
              </a:tabLst>
            </a:pPr>
            <a:r>
              <a:rPr sz="1700" dirty="0">
                <a:latin typeface="幼圆" panose="02010509060101010101" charset="-122"/>
                <a:cs typeface="幼圆" panose="02010509060101010101" charset="-122"/>
              </a:rPr>
              <a:t>第</a:t>
            </a:r>
            <a:r>
              <a:rPr sz="1700" spc="-5" dirty="0">
                <a:latin typeface="Calibri" panose="020F0502020204030204"/>
                <a:cs typeface="Calibri" panose="020F0502020204030204"/>
              </a:rPr>
              <a:t>4</a:t>
            </a:r>
            <a:r>
              <a:rPr sz="1700" dirty="0">
                <a:latin typeface="幼圆" panose="02010509060101010101" charset="-122"/>
                <a:cs typeface="幼圆" panose="02010509060101010101" charset="-122"/>
              </a:rPr>
              <a:t>章：</a:t>
            </a:r>
            <a:r>
              <a:rPr sz="1700" dirty="0">
                <a:latin typeface="Calibri" panose="020F0502020204030204"/>
                <a:cs typeface="Calibri" panose="020F0502020204030204"/>
              </a:rPr>
              <a:t>GHG</a:t>
            </a:r>
            <a:r>
              <a:rPr sz="1700" spc="5" dirty="0">
                <a:latin typeface="幼圆" panose="02010509060101010101" charset="-122"/>
                <a:cs typeface="幼圆" panose="02010509060101010101" charset="-122"/>
              </a:rPr>
              <a:t>排放</a:t>
            </a:r>
            <a:r>
              <a:rPr sz="1700" spc="-5" dirty="0">
                <a:latin typeface="幼圆" panose="02010509060101010101" charset="-122"/>
                <a:cs typeface="幼圆" panose="02010509060101010101" charset="-122"/>
              </a:rPr>
              <a:t>和</a:t>
            </a:r>
            <a:r>
              <a:rPr sz="1700" spc="5" dirty="0">
                <a:latin typeface="幼圆" panose="02010509060101010101" charset="-122"/>
                <a:cs typeface="幼圆" panose="02010509060101010101" charset="-122"/>
              </a:rPr>
              <a:t>清除</a:t>
            </a:r>
            <a:r>
              <a:rPr sz="1700" spc="-5" dirty="0">
                <a:latin typeface="幼圆" panose="02010509060101010101" charset="-122"/>
                <a:cs typeface="幼圆" panose="02010509060101010101" charset="-122"/>
              </a:rPr>
              <a:t>清</a:t>
            </a:r>
            <a:r>
              <a:rPr sz="1700" spc="-10" dirty="0">
                <a:latin typeface="幼圆" panose="02010509060101010101" charset="-122"/>
                <a:cs typeface="幼圆" panose="02010509060101010101" charset="-122"/>
              </a:rPr>
              <a:t>单</a:t>
            </a:r>
            <a:r>
              <a:rPr sz="1700" spc="5" dirty="0">
                <a:latin typeface="幼圆" panose="02010509060101010101" charset="-122"/>
                <a:cs typeface="幼圆" panose="02010509060101010101" charset="-122"/>
              </a:rPr>
              <a:t>的量</a:t>
            </a:r>
            <a:r>
              <a:rPr sz="1700" spc="-15" dirty="0">
                <a:latin typeface="幼圆" panose="02010509060101010101" charset="-122"/>
                <a:cs typeface="幼圆" panose="02010509060101010101" charset="-122"/>
              </a:rPr>
              <a:t>化</a:t>
            </a:r>
            <a:r>
              <a:rPr sz="1700" spc="5" dirty="0">
                <a:latin typeface="幼圆" panose="02010509060101010101" charset="-122"/>
                <a:cs typeface="幼圆" panose="02010509060101010101" charset="-122"/>
              </a:rPr>
              <a:t>。</a:t>
            </a:r>
            <a:endParaRPr sz="1700">
              <a:latin typeface="幼圆" panose="02010509060101010101" charset="-122"/>
              <a:cs typeface="幼圆" panose="02010509060101010101" charset="-122"/>
            </a:endParaRPr>
          </a:p>
          <a:p>
            <a:pPr marL="812165" marR="5080" algn="just">
              <a:lnSpc>
                <a:spcPct val="87000"/>
              </a:lnSpc>
              <a:spcBef>
                <a:spcPts val="555"/>
              </a:spcBef>
            </a:pPr>
            <a:r>
              <a:rPr sz="1500" dirty="0">
                <a:solidFill>
                  <a:srgbClr val="0909C6"/>
                </a:solidFill>
                <a:latin typeface="幼圆" panose="02010509060101010101" charset="-122"/>
                <a:cs typeface="幼圆" panose="02010509060101010101" charset="-122"/>
              </a:rPr>
              <a:t>本章包括按排放或清除类别的量化的数据结果、所用方法和活动数据的说明、排放 </a:t>
            </a:r>
            <a:r>
              <a:rPr sz="1500" spc="10" dirty="0">
                <a:solidFill>
                  <a:srgbClr val="0909C6"/>
                </a:solidFill>
                <a:latin typeface="幼圆" panose="02010509060101010101" charset="-122"/>
                <a:cs typeface="幼圆" panose="02010509060101010101" charset="-122"/>
              </a:rPr>
              <a:t>和清除</a:t>
            </a:r>
            <a:r>
              <a:rPr sz="1500" dirty="0">
                <a:solidFill>
                  <a:srgbClr val="0909C6"/>
                </a:solidFill>
                <a:latin typeface="幼圆" panose="02010509060101010101" charset="-122"/>
                <a:cs typeface="幼圆" panose="02010509060101010101" charset="-122"/>
              </a:rPr>
              <a:t>因子的参考来源</a:t>
            </a:r>
            <a:r>
              <a:rPr sz="1500" spc="5" dirty="0">
                <a:solidFill>
                  <a:srgbClr val="0909C6"/>
                </a:solidFill>
                <a:latin typeface="幼圆" panose="02010509060101010101" charset="-122"/>
                <a:cs typeface="幼圆" panose="02010509060101010101" charset="-122"/>
              </a:rPr>
              <a:t>和</a:t>
            </a:r>
            <a:r>
              <a:rPr sz="1500" spc="-5" dirty="0">
                <a:solidFill>
                  <a:srgbClr val="0909C6"/>
                </a:solidFill>
                <a:latin typeface="Calibri" panose="020F0502020204030204"/>
                <a:cs typeface="Calibri" panose="020F0502020204030204"/>
              </a:rPr>
              <a:t>/</a:t>
            </a:r>
            <a:r>
              <a:rPr sz="1500" dirty="0">
                <a:solidFill>
                  <a:srgbClr val="0909C6"/>
                </a:solidFill>
                <a:latin typeface="幼圆" panose="02010509060101010101" charset="-122"/>
                <a:cs typeface="幼圆" panose="02010509060101010101" charset="-122"/>
              </a:rPr>
              <a:t>或解释</a:t>
            </a:r>
            <a:r>
              <a:rPr sz="1500" spc="-10" dirty="0">
                <a:solidFill>
                  <a:srgbClr val="0909C6"/>
                </a:solidFill>
                <a:latin typeface="幼圆" panose="02010509060101010101" charset="-122"/>
                <a:cs typeface="幼圆" panose="02010509060101010101" charset="-122"/>
              </a:rPr>
              <a:t>和</a:t>
            </a:r>
            <a:r>
              <a:rPr sz="1500" spc="-5" dirty="0">
                <a:solidFill>
                  <a:srgbClr val="0909C6"/>
                </a:solidFill>
                <a:latin typeface="Calibri" panose="020F0502020204030204"/>
                <a:cs typeface="Calibri" panose="020F0502020204030204"/>
              </a:rPr>
              <a:t>/</a:t>
            </a:r>
            <a:r>
              <a:rPr sz="1500" dirty="0">
                <a:solidFill>
                  <a:srgbClr val="0909C6"/>
                </a:solidFill>
                <a:latin typeface="幼圆" panose="02010509060101010101" charset="-122"/>
                <a:cs typeface="幼圆" panose="02010509060101010101" charset="-122"/>
              </a:rPr>
              <a:t>或文件、结果的不确定性和准确性影响（按类 别分别说明），以及减少未来清单不确定性的计划行动说明。</a:t>
            </a:r>
            <a:endParaRPr sz="1500">
              <a:latin typeface="幼圆" panose="02010509060101010101" charset="-122"/>
              <a:cs typeface="幼圆" panose="02010509060101010101" charset="-122"/>
            </a:endParaRPr>
          </a:p>
          <a:p>
            <a:pPr marL="635635" indent="-222885" algn="just">
              <a:lnSpc>
                <a:spcPct val="100000"/>
              </a:lnSpc>
              <a:spcBef>
                <a:spcPts val="195"/>
              </a:spcBef>
              <a:buSzPct val="94000"/>
              <a:buFont typeface="Calibri" panose="020F0502020204030204"/>
              <a:buAutoNum type="alphaLcParenR" startAt="5"/>
              <a:tabLst>
                <a:tab pos="636270" algn="l"/>
              </a:tabLst>
            </a:pPr>
            <a:r>
              <a:rPr sz="1700" dirty="0">
                <a:latin typeface="幼圆" panose="02010509060101010101" charset="-122"/>
                <a:cs typeface="幼圆" panose="02010509060101010101" charset="-122"/>
              </a:rPr>
              <a:t>第</a:t>
            </a:r>
            <a:r>
              <a:rPr sz="1700" dirty="0">
                <a:latin typeface="Calibri" panose="020F0502020204030204"/>
                <a:cs typeface="Calibri" panose="020F0502020204030204"/>
              </a:rPr>
              <a:t>5</a:t>
            </a:r>
            <a:r>
              <a:rPr sz="1700" dirty="0">
                <a:latin typeface="幼圆" panose="02010509060101010101" charset="-122"/>
                <a:cs typeface="幼圆" panose="02010509060101010101" charset="-122"/>
              </a:rPr>
              <a:t>章：</a:t>
            </a:r>
            <a:r>
              <a:rPr sz="1700" dirty="0">
                <a:latin typeface="Calibri" panose="020F0502020204030204"/>
                <a:cs typeface="Calibri" panose="020F0502020204030204"/>
              </a:rPr>
              <a:t>GHG</a:t>
            </a:r>
            <a:r>
              <a:rPr sz="1700" dirty="0">
                <a:latin typeface="幼圆" panose="02010509060101010101" charset="-122"/>
                <a:cs typeface="幼圆" panose="02010509060101010101" charset="-122"/>
              </a:rPr>
              <a:t>减排措施和</a:t>
            </a:r>
            <a:r>
              <a:rPr sz="1700" spc="-15" dirty="0">
                <a:latin typeface="幼圆" panose="02010509060101010101" charset="-122"/>
                <a:cs typeface="幼圆" panose="02010509060101010101" charset="-122"/>
              </a:rPr>
              <a:t>内</a:t>
            </a:r>
            <a:r>
              <a:rPr sz="1700" dirty="0">
                <a:latin typeface="幼圆" panose="02010509060101010101" charset="-122"/>
                <a:cs typeface="幼圆" panose="02010509060101010101" charset="-122"/>
              </a:rPr>
              <a:t>部绩</a:t>
            </a:r>
            <a:r>
              <a:rPr sz="1700" spc="-15" dirty="0">
                <a:latin typeface="幼圆" panose="02010509060101010101" charset="-122"/>
                <a:cs typeface="幼圆" panose="02010509060101010101" charset="-122"/>
              </a:rPr>
              <a:t>效</a:t>
            </a:r>
            <a:r>
              <a:rPr sz="1700" dirty="0">
                <a:latin typeface="幼圆" panose="02010509060101010101" charset="-122"/>
                <a:cs typeface="幼圆" panose="02010509060101010101" charset="-122"/>
              </a:rPr>
              <a:t>跟踪。</a:t>
            </a:r>
            <a:endParaRPr sz="1700">
              <a:latin typeface="幼圆" panose="02010509060101010101" charset="-122"/>
              <a:cs typeface="幼圆" panose="02010509060101010101" charset="-122"/>
            </a:endParaRPr>
          </a:p>
          <a:p>
            <a:pPr>
              <a:lnSpc>
                <a:spcPct val="100000"/>
              </a:lnSpc>
              <a:spcBef>
                <a:spcPts val="25"/>
              </a:spcBef>
            </a:pPr>
            <a:endParaRPr sz="2350">
              <a:latin typeface="Times New Roman" panose="02020603050405020304"/>
              <a:cs typeface="Times New Roman" panose="02020603050405020304"/>
            </a:endParaRPr>
          </a:p>
          <a:p>
            <a:pPr marL="12700">
              <a:lnSpc>
                <a:spcPct val="100000"/>
              </a:lnSpc>
            </a:pPr>
            <a:r>
              <a:rPr sz="1900" b="1" spc="-5" dirty="0">
                <a:latin typeface="幼圆" panose="02010509060101010101" charset="-122"/>
                <a:cs typeface="幼圆" panose="02010509060101010101" charset="-122"/>
              </a:rPr>
              <a:t>组织可以报告其</a:t>
            </a:r>
            <a:r>
              <a:rPr sz="1900" b="1" spc="-5" dirty="0">
                <a:latin typeface="Calibri" panose="020F0502020204030204"/>
                <a:cs typeface="Calibri" panose="020F0502020204030204"/>
              </a:rPr>
              <a:t>GHG</a:t>
            </a:r>
            <a:r>
              <a:rPr sz="1900" b="1" spc="-10" dirty="0">
                <a:latin typeface="幼圆" panose="02010509060101010101" charset="-122"/>
                <a:cs typeface="幼圆" panose="02010509060101010101" charset="-122"/>
              </a:rPr>
              <a:t>减排措施及其</a:t>
            </a:r>
            <a:r>
              <a:rPr sz="1900" b="1" spc="5" dirty="0">
                <a:latin typeface="幼圆" panose="02010509060101010101" charset="-122"/>
                <a:cs typeface="幼圆" panose="02010509060101010101" charset="-122"/>
              </a:rPr>
              <a:t>内</a:t>
            </a:r>
            <a:r>
              <a:rPr sz="1900" b="1" spc="-10" dirty="0">
                <a:latin typeface="幼圆" panose="02010509060101010101" charset="-122"/>
                <a:cs typeface="幼圆" panose="02010509060101010101" charset="-122"/>
              </a:rPr>
              <a:t>部绩</a:t>
            </a:r>
            <a:r>
              <a:rPr sz="1900" b="1" spc="5" dirty="0">
                <a:latin typeface="幼圆" panose="02010509060101010101" charset="-122"/>
                <a:cs typeface="幼圆" panose="02010509060101010101" charset="-122"/>
              </a:rPr>
              <a:t>效</a:t>
            </a:r>
            <a:r>
              <a:rPr sz="1900" b="1" spc="-10" dirty="0">
                <a:latin typeface="幼圆" panose="02010509060101010101" charset="-122"/>
                <a:cs typeface="幼圆" panose="02010509060101010101" charset="-122"/>
              </a:rPr>
              <a:t>跟</a:t>
            </a:r>
            <a:r>
              <a:rPr sz="1900" b="1" spc="5" dirty="0">
                <a:latin typeface="幼圆" panose="02010509060101010101" charset="-122"/>
                <a:cs typeface="幼圆" panose="02010509060101010101" charset="-122"/>
              </a:rPr>
              <a:t>踪</a:t>
            </a:r>
            <a:r>
              <a:rPr sz="1900" b="1" spc="-10" dirty="0">
                <a:latin typeface="幼圆" panose="02010509060101010101" charset="-122"/>
                <a:cs typeface="幼圆" panose="02010509060101010101" charset="-122"/>
              </a:rPr>
              <a:t>的结</a:t>
            </a:r>
            <a:r>
              <a:rPr sz="1900" b="1" spc="5" dirty="0">
                <a:latin typeface="幼圆" panose="02010509060101010101" charset="-122"/>
                <a:cs typeface="幼圆" panose="02010509060101010101" charset="-122"/>
              </a:rPr>
              <a:t>果</a:t>
            </a:r>
            <a:r>
              <a:rPr sz="1900" b="1" spc="-15" dirty="0">
                <a:latin typeface="幼圆" panose="02010509060101010101" charset="-122"/>
                <a:cs typeface="幼圆" panose="02010509060101010101" charset="-122"/>
              </a:rPr>
              <a:t>。</a:t>
            </a:r>
            <a:endParaRPr sz="1900">
              <a:latin typeface="幼圆" panose="02010509060101010101" charset="-122"/>
              <a:cs typeface="幼圆" panose="02010509060101010101" charset="-122"/>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p:nvPr/>
        </p:nvSpPr>
        <p:spPr>
          <a:xfrm>
            <a:off x="1828800" y="685800"/>
            <a:ext cx="8093075" cy="4667885"/>
          </a:xfrm>
          <a:prstGeom prst="rect">
            <a:avLst/>
          </a:prstGeom>
          <a:blipFill>
            <a:blip r:embed="rId2" cstate="print"/>
            <a:stretch>
              <a:fillRect/>
            </a:stretch>
          </a:blipFill>
        </p:spPr>
        <p:txBody>
          <a:bodyPr wrap="square" lIns="0" tIns="0" rIns="0" bIns="0" rtlCol="0"/>
          <a:lstStyle/>
          <a:p/>
        </p:txBody>
      </p:sp>
      <p:sp>
        <p:nvSpPr>
          <p:cNvPr id="3" name="object 3"/>
          <p:cNvSpPr/>
          <p:nvPr/>
        </p:nvSpPr>
        <p:spPr>
          <a:xfrm>
            <a:off x="1664207" y="5844540"/>
            <a:ext cx="8863584" cy="281939"/>
          </a:xfrm>
          <a:prstGeom prst="rect">
            <a:avLst/>
          </a:prstGeom>
          <a:blipFill>
            <a:blip r:embed="rId3" cstate="print"/>
            <a:stretch>
              <a:fillRect/>
            </a:stretch>
          </a:blipFill>
        </p:spPr>
        <p:txBody>
          <a:bodyPr wrap="square" lIns="0" tIns="0" rIns="0" bIns="0" rtlCol="0"/>
          <a:lstStyle/>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p:nvPr/>
        </p:nvSpPr>
        <p:spPr>
          <a:xfrm>
            <a:off x="1814830" y="838200"/>
            <a:ext cx="8212455" cy="4315460"/>
          </a:xfrm>
          <a:prstGeom prst="rect">
            <a:avLst/>
          </a:prstGeom>
          <a:blipFill>
            <a:blip r:embed="rId2" cstate="print"/>
            <a:stretch>
              <a:fillRect/>
            </a:stretch>
          </a:blipFill>
        </p:spPr>
        <p:txBody>
          <a:bodyPr wrap="square" lIns="0" tIns="0" rIns="0" bIns="0" rtlCol="0"/>
          <a:lstStyle/>
          <a:p/>
        </p:txBody>
      </p:sp>
      <p:sp>
        <p:nvSpPr>
          <p:cNvPr id="3" name="object 3"/>
          <p:cNvSpPr/>
          <p:nvPr/>
        </p:nvSpPr>
        <p:spPr>
          <a:xfrm>
            <a:off x="1676400" y="5257800"/>
            <a:ext cx="8489950" cy="563880"/>
          </a:xfrm>
          <a:prstGeom prst="rect">
            <a:avLst/>
          </a:prstGeom>
          <a:blipFill>
            <a:blip r:embed="rId3" cstate="print"/>
            <a:stretch>
              <a:fillRect/>
            </a:stretch>
          </a:blipFill>
        </p:spPr>
        <p:txBody>
          <a:bodyPr wrap="square" lIns="0" tIns="0" rIns="0" bIns="0" rtlCol="0"/>
          <a:lstStyle/>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p:nvPr/>
        </p:nvSpPr>
        <p:spPr>
          <a:xfrm>
            <a:off x="1600200" y="1219327"/>
            <a:ext cx="8945880" cy="4465320"/>
          </a:xfrm>
          <a:prstGeom prst="rect">
            <a:avLst/>
          </a:prstGeom>
          <a:blipFill>
            <a:blip r:embed="rId2" cstate="print"/>
            <a:stretch>
              <a:fillRect/>
            </a:stretch>
          </a:blipFill>
        </p:spPr>
        <p:txBody>
          <a:bodyPr wrap="square" lIns="0" tIns="0" rIns="0" bIns="0" rtlCol="0"/>
          <a:lstStyle/>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167887" y="2438349"/>
            <a:ext cx="5855970" cy="1489710"/>
          </a:xfrm>
          <a:prstGeom prst="rect">
            <a:avLst/>
          </a:prstGeom>
        </p:spPr>
        <p:txBody>
          <a:bodyPr vert="horz" wrap="square" lIns="0" tIns="12700" rIns="0" bIns="0" rtlCol="0">
            <a:spAutoFit/>
          </a:bodyPr>
          <a:lstStyle/>
          <a:p>
            <a:pPr marL="12700">
              <a:lnSpc>
                <a:spcPct val="100000"/>
              </a:lnSpc>
              <a:spcBef>
                <a:spcPts val="100"/>
              </a:spcBef>
            </a:pPr>
            <a:r>
              <a:rPr sz="9600" dirty="0">
                <a:solidFill>
                  <a:schemeClr val="tx2"/>
                </a:solidFill>
                <a:latin typeface="Berlin Sans FB Demi" panose="020E0802020502020306"/>
                <a:cs typeface="Berlin Sans FB Demi" panose="020E0802020502020306"/>
              </a:rPr>
              <a:t>THANK</a:t>
            </a:r>
            <a:r>
              <a:rPr sz="9600" spc="-20" dirty="0">
                <a:solidFill>
                  <a:schemeClr val="tx2"/>
                </a:solidFill>
                <a:latin typeface="Berlin Sans FB Demi" panose="020E0802020502020306"/>
                <a:cs typeface="Berlin Sans FB Demi" panose="020E0802020502020306"/>
              </a:rPr>
              <a:t>S</a:t>
            </a:r>
            <a:r>
              <a:rPr sz="9600" spc="-10" dirty="0">
                <a:solidFill>
                  <a:schemeClr val="tx2"/>
                </a:solidFill>
                <a:latin typeface="华文隶书" panose="02010800040101010101" charset="-122"/>
                <a:cs typeface="华文隶书" panose="02010800040101010101" charset="-122"/>
              </a:rPr>
              <a:t>！</a:t>
            </a:r>
            <a:endParaRPr sz="9600" spc="-10" dirty="0">
              <a:solidFill>
                <a:schemeClr val="tx2"/>
              </a:solidFill>
              <a:latin typeface="华文隶书" panose="02010800040101010101" charset="-122"/>
              <a:cs typeface="华文隶书" panose="02010800040101010101" charset="-122"/>
            </a:endParaRPr>
          </a:p>
        </p:txBody>
      </p:sp>
    </p:spTree>
  </p:cSld>
  <p:clrMapOvr>
    <a:masterClrMapping/>
  </p:clrMapOvr>
</p:sld>
</file>

<file path=ppt/tags/tag1.xml><?xml version="1.0" encoding="utf-8"?>
<p:tagLst xmlns:p="http://schemas.openxmlformats.org/presentationml/2006/main">
  <p:tag name="KSO_WM_UNIT_TABLE_BEAUTIFY" val="smartTable{bd68c76c-bed9-40d5-b1c6-290207e1cb9b}"/>
</p:tagLst>
</file>

<file path=ppt/tags/tag2.xml><?xml version="1.0" encoding="utf-8"?>
<p:tagLst xmlns:p="http://schemas.openxmlformats.org/presentationml/2006/main">
  <p:tag name="KSO_WM_UNIT_TABLE_BEAUTIFY" val="smartTable{a16f0cdb-523b-4977-97c4-8d045b977f83}"/>
</p:tagLst>
</file>

<file path=ppt/tags/tag3.xml><?xml version="1.0" encoding="utf-8"?>
<p:tagLst xmlns:p="http://schemas.openxmlformats.org/presentationml/2006/main">
  <p:tag name="KSO_WM_UNIT_TABLE_BEAUTIFY" val="smartTable{75955edb-a72a-4930-be10-f16a46d6a71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26097</Words>
  <Application>WPS 演示</Application>
  <PresentationFormat>On-screen Show (4:3)</PresentationFormat>
  <Paragraphs>1805</Paragraphs>
  <Slides>151</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151</vt:i4>
      </vt:variant>
    </vt:vector>
  </HeadingPairs>
  <TitlesOfParts>
    <vt:vector size="165" baseType="lpstr">
      <vt:lpstr>Arial</vt:lpstr>
      <vt:lpstr>宋体</vt:lpstr>
      <vt:lpstr>Wingdings</vt:lpstr>
      <vt:lpstr>幼圆</vt:lpstr>
      <vt:lpstr>Calibri</vt:lpstr>
      <vt:lpstr>微软雅黑</vt:lpstr>
      <vt:lpstr>Arial</vt:lpstr>
      <vt:lpstr>Arial Unicode MS</vt:lpstr>
      <vt:lpstr>Times New Roman</vt:lpstr>
      <vt:lpstr>华文中宋</vt:lpstr>
      <vt:lpstr>Wingdings</vt:lpstr>
      <vt:lpstr>Berlin Sans FB Demi</vt:lpstr>
      <vt:lpstr>华文隶书</vt:lpstr>
      <vt:lpstr>Office Theme</vt:lpstr>
      <vt:lpstr>ISO14064-1:2018</vt:lpstr>
      <vt:lpstr>课程大纲</vt:lpstr>
      <vt:lpstr>第一部分 气候变化与世界各国的努力</vt:lpstr>
      <vt:lpstr>气候变化-各国政府和人类面临的共同挑战</vt:lpstr>
      <vt:lpstr>世界各国的努力</vt:lpstr>
      <vt:lpstr>世界各国的努力</vt:lpstr>
      <vt:lpstr>世界各国的努力</vt:lpstr>
      <vt:lpstr>中国的努力</vt:lpstr>
      <vt:lpstr>中国的努力</vt:lpstr>
      <vt:lpstr>PowerPoint 演示文稿</vt:lpstr>
      <vt:lpstr>I 全球快速升温，亟需控制碳排放水平</vt:lpstr>
      <vt:lpstr>II 中国碳排放全球第一，电力和工业行业降 碳迫在眉睫</vt:lpstr>
      <vt:lpstr>III 我国已具备实现碳中和条件</vt:lpstr>
      <vt:lpstr>            V我国主动顺应全球绿色低碳发展潮流， 积极布局碳中和</vt:lpstr>
      <vt:lpstr>碳中和是我国贯彻新发展理念、推动高质量 发展的必然要求</vt:lpstr>
      <vt:lpstr>PowerPoint 演示文稿</vt:lpstr>
      <vt:lpstr>实现碳中和的关键要素</vt:lpstr>
      <vt:lpstr>各行业实现碳中和建设要点</vt:lpstr>
      <vt:lpstr>能源供应侧</vt:lpstr>
      <vt:lpstr>能源需求侧</vt:lpstr>
      <vt:lpstr>企业面临的经营风险</vt:lpstr>
      <vt:lpstr>如何应对气候变化？</vt:lpstr>
      <vt:lpstr>ISO14060族标准产生</vt:lpstr>
      <vt:lpstr>第二部分标准介绍</vt:lpstr>
      <vt:lpstr>ISO14060族标准</vt:lpstr>
      <vt:lpstr>GHG标准的ISO 14060族标准之间的关系</vt:lpstr>
      <vt:lpstr>ISO14060族标准应用</vt:lpstr>
      <vt:lpstr>ISO14064-1</vt:lpstr>
      <vt:lpstr>新旧版本主要差异</vt:lpstr>
      <vt:lpstr>ISO14064-1:2018高阶架构</vt:lpstr>
      <vt:lpstr>第三部分术语与定义</vt:lpstr>
      <vt:lpstr>术语与定义（4类，共46个）</vt:lpstr>
      <vt:lpstr>3.1温室气体相关术语（13个）</vt:lpstr>
      <vt:lpstr>3.1温室气体相关术语（13个）</vt:lpstr>
      <vt:lpstr>3.1温室气体相关术语（13个）</vt:lpstr>
      <vt:lpstr>3.1温室气体相关术语（13个）</vt:lpstr>
      <vt:lpstr>3.1温室气体相关术语（13个）</vt:lpstr>
      <vt:lpstr>3.1温室气体相关术语（13个）</vt:lpstr>
      <vt:lpstr>3.2 与GHG盘查程序相关的术语（14个）</vt:lpstr>
      <vt:lpstr>3.2 与GHG盘查程序相关的术语（14个）</vt:lpstr>
      <vt:lpstr>3.2 与GHG盘查程序相关的术语（14个）</vt:lpstr>
      <vt:lpstr>3.2 与GHG盘查程序相关的术语（14个）</vt:lpstr>
      <vt:lpstr>3.2 与GHG盘查程序相关的术语（14个）</vt:lpstr>
      <vt:lpstr>3.3与生物材料和土地利用相关的术语（7个）</vt:lpstr>
      <vt:lpstr>3.3与生物材料和土地利用相关的术语（7个）</vt:lpstr>
      <vt:lpstr>（13个）</vt:lpstr>
      <vt:lpstr>（13个）</vt:lpstr>
      <vt:lpstr>（13个）</vt:lpstr>
      <vt:lpstr>（13个）</vt:lpstr>
      <vt:lpstr>第四部分盘查原则</vt:lpstr>
      <vt:lpstr>盘查原则</vt:lpstr>
      <vt:lpstr>第五部分 盘查边界</vt:lpstr>
      <vt:lpstr>5.1组织边界</vt:lpstr>
      <vt:lpstr>基于控制权的整合方法</vt:lpstr>
      <vt:lpstr>基于控制权的整合方法</vt:lpstr>
      <vt:lpstr>基于股权比例的整合方法</vt:lpstr>
      <vt:lpstr>基于股权比例的整合方法</vt:lpstr>
      <vt:lpstr>确定组织边界—注意事项</vt:lpstr>
      <vt:lpstr>PowerPoint 演示文稿</vt:lpstr>
      <vt:lpstr>GHG源、汇和设施、组织之间的关系</vt:lpstr>
      <vt:lpstr>5.2报告边界</vt:lpstr>
      <vt:lpstr>5.2报告边界</vt:lpstr>
      <vt:lpstr>确定主要的间接GHG排放过程</vt:lpstr>
      <vt:lpstr>确定主要的间接GHG排放过程</vt:lpstr>
      <vt:lpstr>确定主要的间接GHG排放过程</vt:lpstr>
      <vt:lpstr>确定主要的间接GHG排放过程</vt:lpstr>
      <vt:lpstr>GHG清单的类别</vt:lpstr>
      <vt:lpstr>类别1：直接GHG排放和清除</vt:lpstr>
      <vt:lpstr>生物源的GHG排放和CO2清除的处理</vt:lpstr>
      <vt:lpstr>类别2：外部输入能源产生的间接GHG排放</vt:lpstr>
      <vt:lpstr>电力的处理</vt:lpstr>
      <vt:lpstr>电力的处理</vt:lpstr>
      <vt:lpstr>电力的处理</vt:lpstr>
      <vt:lpstr>电力的处理</vt:lpstr>
      <vt:lpstr>类别3：运输产生的间接GHG排放</vt:lpstr>
      <vt:lpstr>类别3：运输产生的间接GHG排放</vt:lpstr>
      <vt:lpstr>类别3：运输产生的间接GHG排放</vt:lpstr>
      <vt:lpstr>类别3：运输产生的间接GHG排放</vt:lpstr>
      <vt:lpstr>类别4：组织所用产品产生的间接GHG排放</vt:lpstr>
      <vt:lpstr>组织购买的货物产生的间接GHG排放</vt:lpstr>
      <vt:lpstr>PowerPoint 演示文稿</vt:lpstr>
      <vt:lpstr>b) 资本货物的排放</vt:lpstr>
      <vt:lpstr>组织使用的服务产生的间接GHG排放</vt:lpstr>
      <vt:lpstr>类别5：与使用组织产品相关的间接GHG排放</vt:lpstr>
      <vt:lpstr>类别5：与使用组织产品相关的间接GHG排放</vt:lpstr>
      <vt:lpstr>PowerPoint 演示文稿</vt:lpstr>
      <vt:lpstr>第六部分 GHG排放和清除的量化</vt:lpstr>
      <vt:lpstr>量化步骤</vt:lpstr>
      <vt:lpstr>6.1 GHG源和GHG汇的识别</vt:lpstr>
      <vt:lpstr>6.2 量化方法的选择</vt:lpstr>
      <vt:lpstr>6.2 量化方法的选择</vt:lpstr>
      <vt:lpstr>数据的选择和收集</vt:lpstr>
      <vt:lpstr>数据的选择和收集</vt:lpstr>
      <vt:lpstr>选择和确定GHG排放因子</vt:lpstr>
      <vt:lpstr>排放因子选用顺序</vt:lpstr>
      <vt:lpstr>数据的选择和收集</vt:lpstr>
      <vt:lpstr>交通运输工具活动数据</vt:lpstr>
      <vt:lpstr>GHG量化模型的选择或开发</vt:lpstr>
      <vt:lpstr>6.3 GHG排放和清除的计算</vt:lpstr>
      <vt:lpstr>GHG量化过程简图</vt:lpstr>
      <vt:lpstr>质量平衡法</vt:lpstr>
      <vt:lpstr>质量平衡法</vt:lpstr>
      <vt:lpstr>典型计算方法和排放因子</vt:lpstr>
      <vt:lpstr>燃料燃烧GHG排放因子</vt:lpstr>
      <vt:lpstr>排放因子计算参考文献</vt:lpstr>
      <vt:lpstr>EFCO2,i,heat计算方法</vt:lpstr>
      <vt:lpstr>燃料Oxi</vt:lpstr>
      <vt:lpstr>燃料含碳量Ci</vt:lpstr>
      <vt:lpstr>外购电力排放因子</vt:lpstr>
      <vt:lpstr>外购电力排放因子</vt:lpstr>
      <vt:lpstr>HFCs/PFCs逸散源排放因子</vt:lpstr>
      <vt:lpstr>废水/污泥处理逸散源排放因子</vt:lpstr>
      <vt:lpstr>生活废水处理</vt:lpstr>
      <vt:lpstr>生活废水处理</vt:lpstr>
      <vt:lpstr>6.4 基准年GHG清单</vt:lpstr>
      <vt:lpstr>6.4 基准年GHG清单</vt:lpstr>
      <vt:lpstr>6.4 基准年GHG清单</vt:lpstr>
      <vt:lpstr>因收购而重新计算基准年</vt:lpstr>
      <vt:lpstr>收购在基准年设定之后存在的设施</vt:lpstr>
      <vt:lpstr>因资产剥离而重新计算基准年</vt:lpstr>
      <vt:lpstr>不因有机增长或缩减重计算基准年</vt:lpstr>
      <vt:lpstr>结合重要限度进行基准年清单重计算</vt:lpstr>
      <vt:lpstr>示例</vt:lpstr>
      <vt:lpstr>第七部分 GHG减缓活动</vt:lpstr>
      <vt:lpstr>7.1 GHG减排和清除增加措施</vt:lpstr>
      <vt:lpstr>GHG减排措施可能包括下述内容：</vt:lpstr>
      <vt:lpstr>PowerPoint 演示文稿</vt:lpstr>
      <vt:lpstr>7.3 GHG减排或清除增加目标</vt:lpstr>
      <vt:lpstr>第八部分 GHG清单的质量管理</vt:lpstr>
      <vt:lpstr>8.1 GHG信息管理</vt:lpstr>
      <vt:lpstr>8.2 文件和记录保管</vt:lpstr>
      <vt:lpstr>8.3 评估不确定性</vt:lpstr>
      <vt:lpstr>不确定性-误差传递法：</vt:lpstr>
      <vt:lpstr>数据质量定性分析</vt:lpstr>
      <vt:lpstr>数据质量定性分析</vt:lpstr>
      <vt:lpstr>数据质量定性分析</vt:lpstr>
      <vt:lpstr>第九部分 GHG报告</vt:lpstr>
      <vt:lpstr>9.1 概述</vt:lpstr>
      <vt:lpstr>9.3 GHG报告内容</vt:lpstr>
      <vt:lpstr>9.3 GHG报告内容（）</vt:lpstr>
      <vt:lpstr>9.3.1 要求的信息</vt:lpstr>
      <vt:lpstr>9.3.2 建议的信息</vt:lpstr>
      <vt:lpstr>9.3.3 可选的信息和相关要求</vt:lpstr>
      <vt:lpstr>第十部分组织在核查活动中的作用</vt:lpstr>
      <vt:lpstr>第九部分组织在核查活动中的作用</vt:lpstr>
      <vt:lpstr>第十一部分 GHG 清单示例</vt:lpstr>
      <vt:lpstr>第十部分 GHG 清单示例</vt:lpstr>
      <vt:lpstr>PowerPoint 演示文稿</vt:lpstr>
      <vt:lpstr>PowerPoint 演示文稿</vt:lpstr>
      <vt:lpstr>PowerPoint 演示文稿</vt:lpstr>
      <vt:lpstr>THANKS！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ISO14064-1:2018</dc:title>
  <dc:creator>李莲</dc:creator>
  <cp:lastModifiedBy>程薇</cp:lastModifiedBy>
  <cp:revision>5</cp:revision>
  <dcterms:created xsi:type="dcterms:W3CDTF">2022-01-06T10:20:00Z</dcterms:created>
  <dcterms:modified xsi:type="dcterms:W3CDTF">2022-01-13T03:25:52Z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2021-05-20T00:00:00Z</vt:filetime>
  </property>
  <property fmtid="{D5CDD505-2E9C-101B-9397-08002B2CF9AE}" pid="3" name="Creator">
    <vt:lpwstr>Microsoft® PowerPoint® 2019</vt:lpwstr>
  </property>
  <property fmtid="{D5CDD505-2E9C-101B-9397-08002B2CF9AE}" pid="4" name="LastSaved">
    <vt:filetime>2022-01-07T00:00:00Z</vt:filetime>
  </property>
  <property fmtid="{D5CDD505-2E9C-101B-9397-08002B2CF9AE}" pid="5" name="ICV">
    <vt:lpwstr>3B481262D7984FB3B72CE539F67DAC3E</vt:lpwstr>
  </property>
  <property fmtid="{D5CDD505-2E9C-101B-9397-08002B2CF9AE}" pid="6" name="KSOProductBuildVer">
    <vt:lpwstr>2052-11.1.0.11194</vt:lpwstr>
  </property>
</Properties>
</file>