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Lst>
  <p:sldSz cx="12192000" cy="6858000"/>
  <p:notesSz cx="10693400" cy="75628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570"/>
        <p:guide pos="2503"/>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7225306" cy="31384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9444619" y="0"/>
            <a:ext cx="7225306" cy="31384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460359" y="781888"/>
            <a:ext cx="3753064" cy="2111099"/>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667378" y="3010270"/>
            <a:ext cx="13339026" cy="2462948"/>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5941266"/>
            <a:ext cx="7225306" cy="31384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9444619" y="5941266"/>
            <a:ext cx="7225306" cy="31384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65" b="0" i="0">
                <a:solidFill>
                  <a:schemeClr val="tx1"/>
                </a:solidFill>
                <a:latin typeface="黑体" panose="02010609060101010101" charset="-122"/>
                <a:cs typeface="黑体" panose="02010609060101010101" charset="-122"/>
              </a:defRPr>
            </a:lvl1pPr>
          </a:lstStyle>
          <a:p/>
        </p:txBody>
      </p:sp>
      <p:sp>
        <p:nvSpPr>
          <p:cNvPr id="3" name="Holder 3"/>
          <p:cNvSpPr>
            <a:spLocks noGrp="1"/>
          </p:cNvSpPr>
          <p:nvPr>
            <p:ph type="body" idx="1"/>
          </p:nvPr>
        </p:nvSpPr>
        <p:spPr/>
        <p:txBody>
          <a:bodyPr lIns="0" tIns="0" rIns="0" bIns="0"/>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65" b="0" i="0">
                <a:solidFill>
                  <a:schemeClr val="tx1"/>
                </a:solidFill>
                <a:latin typeface="黑体" panose="02010609060101010101" charset="-122"/>
                <a:cs typeface="黑体" panose="02010609060101010101" charset="-122"/>
              </a:defRPr>
            </a:lvl1pPr>
          </a:lstStyle>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65" b="0" i="0">
                <a:solidFill>
                  <a:schemeClr val="tx1"/>
                </a:solidFill>
                <a:latin typeface="黑体" panose="02010609060101010101" charset="-122"/>
                <a:cs typeface="黑体" panose="02010609060101010101" charset="-122"/>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883427" y="1093825"/>
            <a:ext cx="10425463" cy="4664131"/>
          </a:xfrm>
          <a:prstGeom prst="rect">
            <a:avLst/>
          </a:prstGeom>
          <a:blipFill>
            <a:blip r:embed="rId6" cstate="print"/>
            <a:stretch>
              <a:fillRect/>
            </a:stretch>
          </a:blipFill>
        </p:spPr>
        <p:txBody>
          <a:bodyPr wrap="square" lIns="0" tIns="0" rIns="0" bIns="0" rtlCol="0"/>
          <a:lstStyle/>
          <a:p>
            <a:endParaRPr sz="1630"/>
          </a:p>
        </p:txBody>
      </p:sp>
      <p:sp>
        <p:nvSpPr>
          <p:cNvPr id="2" name="Holder 2"/>
          <p:cNvSpPr>
            <a:spLocks noGrp="1"/>
          </p:cNvSpPr>
          <p:nvPr>
            <p:ph type="title"/>
          </p:nvPr>
        </p:nvSpPr>
        <p:spPr>
          <a:xfrm>
            <a:off x="2611426" y="2924468"/>
            <a:ext cx="6969146" cy="520539"/>
          </a:xfrm>
          <a:prstGeom prst="rect">
            <a:avLst/>
          </a:prstGeom>
        </p:spPr>
        <p:txBody>
          <a:bodyPr wrap="square" lIns="0" tIns="0" rIns="0" bIns="0">
            <a:spAutoFit/>
          </a:bodyPr>
          <a:lstStyle>
            <a:lvl1pPr>
              <a:defRPr sz="3265" b="0" i="0">
                <a:solidFill>
                  <a:schemeClr val="tx1"/>
                </a:solidFill>
                <a:latin typeface="黑体" panose="02010609060101010101" charset="-122"/>
                <a:cs typeface="黑体" panose="02010609060101010101" charset="-122"/>
              </a:defRPr>
            </a:lvl1pPr>
          </a:lstStyle>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14655">
        <a:defRPr>
          <a:latin typeface="+mn-lt"/>
          <a:ea typeface="+mn-ea"/>
          <a:cs typeface="+mn-cs"/>
        </a:defRPr>
      </a:lvl2pPr>
      <a:lvl3pPr marL="829310">
        <a:defRPr>
          <a:latin typeface="+mn-lt"/>
          <a:ea typeface="+mn-ea"/>
          <a:cs typeface="+mn-cs"/>
        </a:defRPr>
      </a:lvl3pPr>
      <a:lvl4pPr marL="1243965">
        <a:defRPr>
          <a:latin typeface="+mn-lt"/>
          <a:ea typeface="+mn-ea"/>
          <a:cs typeface="+mn-cs"/>
        </a:defRPr>
      </a:lvl4pPr>
      <a:lvl5pPr marL="1658620">
        <a:defRPr>
          <a:latin typeface="+mn-lt"/>
          <a:ea typeface="+mn-ea"/>
          <a:cs typeface="+mn-cs"/>
        </a:defRPr>
      </a:lvl5pPr>
      <a:lvl6pPr marL="2072640">
        <a:defRPr>
          <a:latin typeface="+mn-lt"/>
          <a:ea typeface="+mn-ea"/>
          <a:cs typeface="+mn-cs"/>
        </a:defRPr>
      </a:lvl6pPr>
      <a:lvl7pPr marL="2487295">
        <a:defRPr>
          <a:latin typeface="+mn-lt"/>
          <a:ea typeface="+mn-ea"/>
          <a:cs typeface="+mn-cs"/>
        </a:defRPr>
      </a:lvl7pPr>
      <a:lvl8pPr marL="2901950">
        <a:defRPr>
          <a:latin typeface="+mn-lt"/>
          <a:ea typeface="+mn-ea"/>
          <a:cs typeface="+mn-cs"/>
        </a:defRPr>
      </a:lvl8pPr>
      <a:lvl9pPr marL="3316605">
        <a:defRPr>
          <a:latin typeface="+mn-lt"/>
          <a:ea typeface="+mn-ea"/>
          <a:cs typeface="+mn-cs"/>
        </a:defRPr>
      </a:lvl9pPr>
    </p:bodyStyle>
    <p:otherStyle>
      <a:lvl1pPr marL="0">
        <a:defRPr>
          <a:latin typeface="+mn-lt"/>
          <a:ea typeface="+mn-ea"/>
          <a:cs typeface="+mn-cs"/>
        </a:defRPr>
      </a:lvl1pPr>
      <a:lvl2pPr marL="414655">
        <a:defRPr>
          <a:latin typeface="+mn-lt"/>
          <a:ea typeface="+mn-ea"/>
          <a:cs typeface="+mn-cs"/>
        </a:defRPr>
      </a:lvl2pPr>
      <a:lvl3pPr marL="829310">
        <a:defRPr>
          <a:latin typeface="+mn-lt"/>
          <a:ea typeface="+mn-ea"/>
          <a:cs typeface="+mn-cs"/>
        </a:defRPr>
      </a:lvl3pPr>
      <a:lvl4pPr marL="1243965">
        <a:defRPr>
          <a:latin typeface="+mn-lt"/>
          <a:ea typeface="+mn-ea"/>
          <a:cs typeface="+mn-cs"/>
        </a:defRPr>
      </a:lvl4pPr>
      <a:lvl5pPr marL="1658620">
        <a:defRPr>
          <a:latin typeface="+mn-lt"/>
          <a:ea typeface="+mn-ea"/>
          <a:cs typeface="+mn-cs"/>
        </a:defRPr>
      </a:lvl5pPr>
      <a:lvl6pPr marL="2072640">
        <a:defRPr>
          <a:latin typeface="+mn-lt"/>
          <a:ea typeface="+mn-ea"/>
          <a:cs typeface="+mn-cs"/>
        </a:defRPr>
      </a:lvl6pPr>
      <a:lvl7pPr marL="2487295">
        <a:defRPr>
          <a:latin typeface="+mn-lt"/>
          <a:ea typeface="+mn-ea"/>
          <a:cs typeface="+mn-cs"/>
        </a:defRPr>
      </a:lvl7pPr>
      <a:lvl8pPr marL="2901950">
        <a:defRPr>
          <a:latin typeface="+mn-lt"/>
          <a:ea typeface="+mn-ea"/>
          <a:cs typeface="+mn-cs"/>
        </a:defRPr>
      </a:lvl8pPr>
      <a:lvl9pPr marL="3316605">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6.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8.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9.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0.png"/><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1.png"/><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2.png"/><Relationship Id="rId1"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3.jpeg"/><Relationship Id="rId1"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4.jpeg"/><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5.png"/><Relationship Id="rId1"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6.png"/><Relationship Id="rId1"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7.jpeg"/><Relationship Id="rId1"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8.jpeg"/><Relationship Id="rId1"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9.png"/><Relationship Id="rId1"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0.png"/><Relationship Id="rId1"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1.jpeg"/><Relationship Id="rId1"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2.png"/><Relationship Id="rId1"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3.png"/><Relationship Id="rId1"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4.png"/><Relationship Id="rId1"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5.jpeg"/><Relationship Id="rId1"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6.png"/><Relationship Id="rId1"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7.png"/><Relationship Id="rId1" Type="http://schemas.openxmlformats.org/officeDocument/2006/relationships/image" Target="../media/image2.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 y="0"/>
            <a:ext cx="12189460" cy="6857365"/>
          </a:xfrm>
          <a:prstGeom prst="rect">
            <a:avLst/>
          </a:prstGeom>
        </p:spPr>
      </p:pic>
      <p:sp>
        <p:nvSpPr>
          <p:cNvPr id="14" name="object 4"/>
          <p:cNvSpPr txBox="1"/>
          <p:nvPr/>
        </p:nvSpPr>
        <p:spPr>
          <a:xfrm>
            <a:off x="4724400" y="5257800"/>
            <a:ext cx="4112895" cy="422910"/>
          </a:xfrm>
          <a:prstGeom prst="rect">
            <a:avLst/>
          </a:prstGeom>
        </p:spPr>
        <p:txBody>
          <a:bodyPr vert="horz" wrap="square" lIns="0" tIns="0" rIns="0" bIns="0" rtlCol="0">
            <a:spAutoFit/>
          </a:bodyPr>
          <a:p>
            <a:pPr marL="0" marR="0">
              <a:lnSpc>
                <a:spcPts val="1620"/>
              </a:lnSpc>
              <a:spcBef>
                <a:spcPts val="60"/>
              </a:spcBef>
              <a:spcAft>
                <a:spcPts val="0"/>
              </a:spcAft>
            </a:pPr>
            <a:r>
              <a:rPr lang="zh-CN" altLang="en-US" sz="2000" noProof="0" dirty="0">
                <a:ln>
                  <a:noFill/>
                </a:ln>
                <a:solidFill>
                  <a:srgbClr val="FFFFFF"/>
                </a:solidFill>
                <a:effectLst/>
                <a:uLnTx/>
                <a:uFillTx/>
                <a:latin typeface="Arial" panose="020B0604020202020204"/>
                <a:ea typeface="微软雅黑" panose="020B0503020204020204" charset="-122"/>
                <a:cs typeface="Arial" panose="020B0604020202020204"/>
              </a:rPr>
              <a:t>湖北产教融合教育研究院</a:t>
            </a:r>
            <a:endParaRPr lang="zh-CN" altLang="en-US" sz="2000" noProof="0" dirty="0">
              <a:ln>
                <a:noFill/>
              </a:ln>
              <a:solidFill>
                <a:srgbClr val="FFFFFF"/>
              </a:solidFill>
              <a:effectLst/>
              <a:uLnTx/>
              <a:uFillTx/>
              <a:latin typeface="Arial" panose="020B0604020202020204"/>
              <a:ea typeface="微软雅黑" panose="020B0503020204020204" charset="-122"/>
              <a:cs typeface="Arial" panose="020B0604020202020204"/>
            </a:endParaRPr>
          </a:p>
          <a:p>
            <a:pPr marL="0" marR="0">
              <a:lnSpc>
                <a:spcPts val="1620"/>
              </a:lnSpc>
              <a:spcBef>
                <a:spcPts val="60"/>
              </a:spcBef>
              <a:spcAft>
                <a:spcPts val="0"/>
              </a:spcAft>
            </a:pPr>
            <a:r>
              <a:rPr lang="zh-CN" altLang="en-US" sz="2000" noProof="0" dirty="0">
                <a:ln>
                  <a:noFill/>
                </a:ln>
                <a:solidFill>
                  <a:srgbClr val="FFFFFF"/>
                </a:solidFill>
                <a:effectLst/>
                <a:uLnTx/>
                <a:uFillTx/>
                <a:latin typeface="Arial" panose="020B0604020202020204"/>
                <a:ea typeface="微软雅黑" panose="020B0503020204020204" charset="-122"/>
                <a:cs typeface="Arial" panose="020B0604020202020204"/>
              </a:rPr>
              <a:t> </a:t>
            </a:r>
            <a:r>
              <a:rPr lang="en-US" altLang="zh-CN" sz="2000" noProof="0" dirty="0">
                <a:ln>
                  <a:noFill/>
                </a:ln>
                <a:solidFill>
                  <a:srgbClr val="FFFFFF"/>
                </a:solidFill>
                <a:effectLst/>
                <a:uLnTx/>
                <a:uFillTx/>
                <a:latin typeface="Arial" panose="020B0604020202020204"/>
                <a:ea typeface="微软雅黑" panose="020B0503020204020204" charset="-122"/>
                <a:cs typeface="Arial" panose="020B0604020202020204"/>
              </a:rPr>
              <a:t>                </a:t>
            </a:r>
            <a:endParaRPr lang="en-US" altLang="zh-CN" sz="2000" noProof="0" dirty="0">
              <a:ln>
                <a:noFill/>
              </a:ln>
              <a:solidFill>
                <a:srgbClr val="FFFFFF"/>
              </a:solidFill>
              <a:effectLst/>
              <a:uLnTx/>
              <a:uFillTx/>
              <a:latin typeface="Arial" panose="020B0604020202020204"/>
              <a:ea typeface="微软雅黑" panose="020B0503020204020204" charset="-122"/>
              <a:cs typeface="Arial" panose="020B0604020202020204"/>
            </a:endParaRPr>
          </a:p>
        </p:txBody>
      </p:sp>
      <p:sp>
        <p:nvSpPr>
          <p:cNvPr id="2" name="object 2"/>
          <p:cNvSpPr txBox="1">
            <a:spLocks noGrp="1"/>
          </p:cNvSpPr>
          <p:nvPr>
            <p:ph type="title"/>
          </p:nvPr>
        </p:nvSpPr>
        <p:spPr>
          <a:xfrm>
            <a:off x="2819400" y="2286000"/>
            <a:ext cx="7492365" cy="2005330"/>
          </a:xfrm>
          <a:prstGeom prst="rect">
            <a:avLst/>
          </a:prstGeom>
        </p:spPr>
        <p:txBody>
          <a:bodyPr vert="horz" wrap="square" lIns="0" tIns="11516" rIns="0" bIns="0" rtlCol="0">
            <a:spAutoFit/>
          </a:bodyPr>
          <a:lstStyle/>
          <a:p>
            <a:pPr marL="156210">
              <a:lnSpc>
                <a:spcPct val="120000"/>
              </a:lnSpc>
              <a:spcBef>
                <a:spcPts val="100"/>
              </a:spcBef>
              <a:spcAft>
                <a:spcPts val="0"/>
              </a:spcAft>
            </a:pPr>
            <a:r>
              <a:rPr lang="zh-CN" altLang="en-US" sz="54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t>温室气体排放核查</a:t>
            </a:r>
            <a:br>
              <a:rPr lang="zh-CN" altLang="en-US" sz="54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br>
            <a:r>
              <a:rPr lang="en-US" altLang="zh-CN" sz="54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t>    </a:t>
            </a:r>
            <a:r>
              <a:rPr lang="zh-CN" altLang="en-US" sz="54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t>及企业填报</a:t>
            </a:r>
            <a:endParaRPr lang="zh-CN" altLang="en-US" sz="54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endParaRPr>
          </a:p>
        </p:txBody>
      </p:sp>
      <p:sp>
        <p:nvSpPr>
          <p:cNvPr id="15" name="object 4"/>
          <p:cNvSpPr txBox="1"/>
          <p:nvPr/>
        </p:nvSpPr>
        <p:spPr>
          <a:xfrm>
            <a:off x="5715000" y="5680710"/>
            <a:ext cx="868045" cy="207645"/>
          </a:xfrm>
          <a:prstGeom prst="rect">
            <a:avLst/>
          </a:prstGeom>
        </p:spPr>
        <p:txBody>
          <a:bodyPr vert="horz" wrap="square" lIns="0" tIns="0" rIns="0" bIns="0" rtlCol="0">
            <a:spAutoFit/>
          </a:bodyPr>
          <a:p>
            <a:pPr marL="0" marR="0">
              <a:lnSpc>
                <a:spcPts val="1620"/>
              </a:lnSpc>
              <a:spcBef>
                <a:spcPts val="60"/>
              </a:spcBef>
              <a:spcAft>
                <a:spcPts val="0"/>
              </a:spcAft>
            </a:pPr>
            <a:r>
              <a:rPr lang="en-US" altLang="zh-CN" sz="2000" noProof="0" dirty="0">
                <a:ln>
                  <a:noFill/>
                </a:ln>
                <a:solidFill>
                  <a:srgbClr val="FFFFFF"/>
                </a:solidFill>
                <a:effectLst/>
                <a:uLnTx/>
                <a:uFillTx/>
                <a:latin typeface="Arial" panose="020B0604020202020204"/>
                <a:ea typeface="微软雅黑" panose="020B0503020204020204" charset="-122"/>
                <a:cs typeface="Arial" panose="020B0604020202020204"/>
              </a:rPr>
              <a:t>2022.1</a:t>
            </a:r>
            <a:r>
              <a:rPr lang="zh-CN" altLang="en-US" sz="2000" noProof="0" dirty="0">
                <a:ln>
                  <a:noFill/>
                </a:ln>
                <a:solidFill>
                  <a:srgbClr val="FFFFFF"/>
                </a:solidFill>
                <a:effectLst/>
                <a:uLnTx/>
                <a:uFillTx/>
                <a:latin typeface="Arial" panose="020B0604020202020204"/>
                <a:ea typeface="微软雅黑" panose="020B0503020204020204" charset="-122"/>
                <a:cs typeface="Arial" panose="020B0604020202020204"/>
              </a:rPr>
              <a:t> </a:t>
            </a:r>
            <a:r>
              <a:rPr lang="en-US" altLang="zh-CN" sz="2000" noProof="0" dirty="0">
                <a:ln>
                  <a:noFill/>
                </a:ln>
                <a:solidFill>
                  <a:srgbClr val="FFFFFF"/>
                </a:solidFill>
                <a:effectLst/>
                <a:uLnTx/>
                <a:uFillTx/>
                <a:latin typeface="Arial" panose="020B0604020202020204"/>
                <a:ea typeface="微软雅黑" panose="020B0503020204020204" charset="-122"/>
                <a:cs typeface="Arial" panose="020B0604020202020204"/>
              </a:rPr>
              <a:t>                </a:t>
            </a:r>
            <a:endParaRPr lang="en-US" altLang="zh-CN" sz="2000" noProof="0" dirty="0">
              <a:ln>
                <a:noFill/>
              </a:ln>
              <a:solidFill>
                <a:srgbClr val="FFFFFF"/>
              </a:solidFill>
              <a:effectLst/>
              <a:uLnTx/>
              <a:uFillTx/>
              <a:latin typeface="Arial" panose="020B0604020202020204"/>
              <a:ea typeface="微软雅黑" panose="020B0503020204020204" charset="-122"/>
              <a:cs typeface="Arial" panose="020B0604020202020204"/>
            </a:endParaRPr>
          </a:p>
        </p:txBody>
      </p:sp>
      <p:pic>
        <p:nvPicPr>
          <p:cNvPr id="4" name="图片 3" descr="双碳教育LOGO2"/>
          <p:cNvPicPr>
            <a:picLocks noChangeAspect="1"/>
          </p:cNvPicPr>
          <p:nvPr/>
        </p:nvPicPr>
        <p:blipFill>
          <a:blip r:embed="rId3"/>
          <a:stretch>
            <a:fillRect/>
          </a:stretch>
        </p:blipFill>
        <p:spPr>
          <a:xfrm>
            <a:off x="9829800" y="457200"/>
            <a:ext cx="1395730" cy="14204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4" name="饼形 33"/>
          <p:cNvSpPr/>
          <p:nvPr/>
        </p:nvSpPr>
        <p:spPr>
          <a:xfrm flipH="1">
            <a:off x="-1447165" y="1925955"/>
            <a:ext cx="2947670" cy="2515235"/>
          </a:xfrm>
          <a:prstGeom prst="pie">
            <a:avLst>
              <a:gd name="adj1" fmla="val 5456845"/>
              <a:gd name="adj2" fmla="val 16173910"/>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3" name="圆角矩形 32"/>
          <p:cNvSpPr/>
          <p:nvPr/>
        </p:nvSpPr>
        <p:spPr>
          <a:xfrm>
            <a:off x="4343400" y="3357245"/>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31" name="圆角矩形 30"/>
          <p:cNvSpPr/>
          <p:nvPr/>
        </p:nvSpPr>
        <p:spPr>
          <a:xfrm>
            <a:off x="4343400" y="2438400"/>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16" name="object 15"/>
          <p:cNvSpPr txBox="1"/>
          <p:nvPr/>
        </p:nvSpPr>
        <p:spPr>
          <a:xfrm>
            <a:off x="4618990" y="2506345"/>
            <a:ext cx="3373120" cy="504825"/>
          </a:xfrm>
          <a:prstGeom prst="rect">
            <a:avLst/>
          </a:prstGeom>
        </p:spPr>
        <p:txBody>
          <a:bodyPr vert="horz" wrap="square" lIns="0" tIns="12700" rIns="0" bIns="0" rtlCol="0">
            <a:spAutoFit/>
          </a:bodyPr>
          <a:p>
            <a:pPr marL="12065" indent="0">
              <a:lnSpc>
                <a:spcPct val="100000"/>
              </a:lnSpc>
              <a:spcBef>
                <a:spcPts val="100"/>
              </a:spcBef>
              <a:buFont typeface="Arial" panose="020B0604020202020204"/>
              <a:buNone/>
              <a:tabLst>
                <a:tab pos="517525" algn="l"/>
                <a:tab pos="518795" algn="l"/>
              </a:tabLst>
            </a:pPr>
            <a:r>
              <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温室气体核查流程</a:t>
            </a:r>
            <a:endParaRPr sz="3200" b="1" dirty="0">
              <a:solidFill>
                <a:schemeClr val="bg1"/>
              </a:solidFill>
              <a:latin typeface="微软雅黑" panose="020B0503020204020204" charset="-122"/>
              <a:ea typeface="微软雅黑" panose="020B0503020204020204" charset="-122"/>
              <a:cs typeface="LSIELG+MicrosoftYaHei" panose="020B0503020204020204" charset="-122"/>
            </a:endParaRPr>
          </a:p>
        </p:txBody>
      </p:sp>
      <p:sp>
        <p:nvSpPr>
          <p:cNvPr id="18" name="object 5"/>
          <p:cNvSpPr txBox="1"/>
          <p:nvPr/>
        </p:nvSpPr>
        <p:spPr>
          <a:xfrm>
            <a:off x="334645" y="2522855"/>
            <a:ext cx="620395" cy="1282065"/>
          </a:xfrm>
          <a:prstGeom prst="rect">
            <a:avLst/>
          </a:prstGeom>
        </p:spPr>
        <p:txBody>
          <a:bodyPr vert="horz" wrap="square" lIns="0" tIns="0" rIns="0" bIns="0" rtlCol="0">
            <a:spAutoFit/>
          </a:bodyPr>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目</a:t>
            </a:r>
            <a:r>
              <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rPr>
              <a:t>   </a:t>
            </a:r>
            <a:endPar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录</a:t>
            </a:r>
            <a:endParaRPr 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p:txBody>
      </p:sp>
      <p:sp>
        <p:nvSpPr>
          <p:cNvPr id="21" name="文本框 20"/>
          <p:cNvSpPr txBox="1"/>
          <p:nvPr/>
        </p:nvSpPr>
        <p:spPr>
          <a:xfrm>
            <a:off x="4618990" y="3344545"/>
            <a:ext cx="3799840" cy="583565"/>
          </a:xfrm>
          <a:prstGeom prst="rect">
            <a:avLst/>
          </a:prstGeom>
          <a:noFill/>
        </p:spPr>
        <p:txBody>
          <a:bodyPr wrap="square" rtlCol="0" anchor="t">
            <a:spAutoFit/>
          </a:bodyPr>
          <a:p>
            <a:pPr marL="12065" indent="0">
              <a:lnSpc>
                <a:spcPct val="100000"/>
              </a:lnSpc>
              <a:buFont typeface="Arial" panose="020B0604020202020204"/>
              <a:buNone/>
              <a:tabLst>
                <a:tab pos="517525" algn="l"/>
                <a:tab pos="518795" algn="l"/>
              </a:tabLst>
            </a:pPr>
            <a:r>
              <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企业填报流程</a:t>
            </a:r>
            <a:endPar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2" name="任意多边形 21"/>
          <p:cNvSpPr/>
          <p:nvPr/>
        </p:nvSpPr>
        <p:spPr>
          <a:xfrm rot="8100000" flipV="1">
            <a:off x="3467100" y="2454910"/>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5" name="文本框 24"/>
          <p:cNvSpPr txBox="1"/>
          <p:nvPr/>
        </p:nvSpPr>
        <p:spPr>
          <a:xfrm>
            <a:off x="3362960" y="2531745"/>
            <a:ext cx="1043305"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01</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6" name="任意多边形 25"/>
          <p:cNvSpPr/>
          <p:nvPr/>
        </p:nvSpPr>
        <p:spPr>
          <a:xfrm rot="8100000" flipV="1">
            <a:off x="3542665" y="3434080"/>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7" name="文本框 26"/>
          <p:cNvSpPr txBox="1"/>
          <p:nvPr/>
        </p:nvSpPr>
        <p:spPr>
          <a:xfrm>
            <a:off x="3432810" y="3471545"/>
            <a:ext cx="887730"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02</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35" name="下箭头 34"/>
          <p:cNvSpPr/>
          <p:nvPr/>
        </p:nvSpPr>
        <p:spPr>
          <a:xfrm rot="16200000">
            <a:off x="2311400" y="2794000"/>
            <a:ext cx="575945" cy="779145"/>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1295400" y="1541145"/>
            <a:ext cx="516255" cy="4078605"/>
          </a:xfrm>
          <a:prstGeom prst="rect">
            <a:avLst/>
          </a:prstGeom>
        </p:spPr>
        <p:txBody>
          <a:bodyPr vert="eaVert" wrap="square" lIns="0" tIns="0" rIns="0" bIns="0" rtlCol="0">
            <a:spAutoFit/>
          </a:bodyPr>
          <a:lstStyle/>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
        <p:nvSpPr>
          <p:cNvPr id="3" name="object 3"/>
          <p:cNvSpPr txBox="1"/>
          <p:nvPr/>
        </p:nvSpPr>
        <p:spPr>
          <a:xfrm>
            <a:off x="2438400" y="1066800"/>
            <a:ext cx="8569960" cy="4461510"/>
          </a:xfrm>
          <a:prstGeom prst="rect">
            <a:avLst/>
          </a:prstGeom>
        </p:spPr>
        <p:txBody>
          <a:bodyPr vert="horz" wrap="square" lIns="0" tIns="11516" rIns="0" bIns="0" rtlCol="0">
            <a:spAutoFit/>
          </a:bodyPr>
          <a:lstStyle/>
          <a:p>
            <a:pPr marL="12700">
              <a:lnSpc>
                <a:spcPct val="100000"/>
              </a:lnSpc>
              <a:spcBef>
                <a:spcPts val="100"/>
              </a:spcBef>
            </a:pPr>
            <a:r>
              <a:rPr b="1" dirty="0">
                <a:solidFill>
                  <a:schemeClr val="tx2"/>
                </a:solidFill>
                <a:latin typeface="微软雅黑" panose="020B0503020204020204" charset="-122"/>
                <a:ea typeface="微软雅黑" panose="020B0503020204020204" charset="-122"/>
                <a:cs typeface="微软雅黑" panose="020B0503020204020204" charset="-122"/>
              </a:rPr>
              <a:t>一、</a:t>
            </a:r>
            <a:r>
              <a:rPr b="1" spc="-5" dirty="0">
                <a:solidFill>
                  <a:schemeClr val="tx2"/>
                </a:solidFill>
                <a:latin typeface="微软雅黑" panose="020B0503020204020204" charset="-122"/>
                <a:ea typeface="微软雅黑" panose="020B0503020204020204" charset="-122"/>
                <a:cs typeface="微软雅黑" panose="020B0503020204020204" charset="-122"/>
              </a:rPr>
              <a:t> </a:t>
            </a:r>
            <a:r>
              <a:rPr b="1" dirty="0">
                <a:solidFill>
                  <a:schemeClr val="tx2"/>
                </a:solidFill>
                <a:latin typeface="微软雅黑" panose="020B0503020204020204" charset="-122"/>
                <a:ea typeface="微软雅黑" panose="020B0503020204020204" charset="-122"/>
                <a:cs typeface="微软雅黑" panose="020B0503020204020204" charset="-122"/>
              </a:rPr>
              <a:t>背景</a:t>
            </a:r>
            <a:endParaRPr>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2400">
              <a:solidFill>
                <a:schemeClr val="tx2"/>
              </a:solidFill>
              <a:latin typeface="微软雅黑" panose="020B0503020204020204" charset="-122"/>
              <a:ea typeface="微软雅黑" panose="020B0503020204020204" charset="-122"/>
              <a:cs typeface="微软雅黑" panose="020B0503020204020204" charset="-122"/>
            </a:endParaRPr>
          </a:p>
          <a:p>
            <a:pPr marL="300355" marR="5080" algn="just">
              <a:lnSpc>
                <a:spcPct val="130000"/>
              </a:lnSpc>
              <a:spcBef>
                <a:spcPts val="0"/>
              </a:spcBef>
              <a:spcAft>
                <a:spcPts val="0"/>
              </a:spcAft>
            </a:pPr>
            <a:r>
              <a:rPr dirty="0">
                <a:solidFill>
                  <a:schemeClr val="tx2"/>
                </a:solidFill>
                <a:latin typeface="微软雅黑" panose="020B0503020204020204" charset="-122"/>
                <a:ea typeface="微软雅黑" panose="020B0503020204020204" charset="-122"/>
                <a:cs typeface="微软雅黑" panose="020B0503020204020204" charset="-122"/>
              </a:rPr>
              <a:t>201</a:t>
            </a:r>
            <a:r>
              <a:rPr spc="80" dirty="0">
                <a:solidFill>
                  <a:schemeClr val="tx2"/>
                </a:solidFill>
                <a:latin typeface="微软雅黑" panose="020B0503020204020204" charset="-122"/>
                <a:ea typeface="微软雅黑" panose="020B0503020204020204" charset="-122"/>
                <a:cs typeface="微软雅黑" panose="020B0503020204020204" charset="-122"/>
              </a:rPr>
              <a:t>6年主管部门发布了《全国碳排放权交易第三方核查参考指 </a:t>
            </a:r>
            <a:r>
              <a:rPr spc="10" dirty="0">
                <a:solidFill>
                  <a:schemeClr val="tx2"/>
                </a:solidFill>
                <a:latin typeface="微软雅黑" panose="020B0503020204020204" charset="-122"/>
                <a:ea typeface="微软雅黑" panose="020B0503020204020204" charset="-122"/>
                <a:cs typeface="微软雅黑" panose="020B0503020204020204" charset="-122"/>
              </a:rPr>
              <a:t>南》，用于指导地方主管部门组织开展全国碳排放权交易市场重 </a:t>
            </a:r>
            <a:r>
              <a:rPr dirty="0">
                <a:solidFill>
                  <a:schemeClr val="tx2"/>
                </a:solidFill>
                <a:latin typeface="微软雅黑" panose="020B0503020204020204" charset="-122"/>
                <a:ea typeface="微软雅黑" panose="020B0503020204020204" charset="-122"/>
                <a:cs typeface="微软雅黑" panose="020B0503020204020204" charset="-122"/>
              </a:rPr>
              <a:t>点排放单位的温室气体排放报告核查工作；</a:t>
            </a:r>
            <a:endParaRPr>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35"/>
              </a:spcBef>
            </a:pPr>
            <a:endParaRPr>
              <a:solidFill>
                <a:schemeClr val="tx2"/>
              </a:solidFill>
              <a:latin typeface="微软雅黑" panose="020B0503020204020204" charset="-122"/>
              <a:ea typeface="微软雅黑" panose="020B0503020204020204" charset="-122"/>
              <a:cs typeface="微软雅黑" panose="020B0503020204020204" charset="-122"/>
            </a:endParaRPr>
          </a:p>
          <a:p>
            <a:pPr marL="300355" marR="11430" algn="just">
              <a:lnSpc>
                <a:spcPct val="130000"/>
              </a:lnSpc>
              <a:spcBef>
                <a:spcPts val="0"/>
              </a:spcBef>
              <a:spcAft>
                <a:spcPts val="0"/>
              </a:spcAft>
            </a:pPr>
            <a:r>
              <a:rPr dirty="0">
                <a:solidFill>
                  <a:schemeClr val="tx2"/>
                </a:solidFill>
                <a:latin typeface="微软雅黑" panose="020B0503020204020204" charset="-122"/>
                <a:ea typeface="微软雅黑" panose="020B0503020204020204" charset="-122"/>
                <a:cs typeface="微软雅黑" panose="020B0503020204020204" charset="-122"/>
              </a:rPr>
              <a:t>201</a:t>
            </a:r>
            <a:r>
              <a:rPr spc="10" dirty="0">
                <a:solidFill>
                  <a:schemeClr val="tx2"/>
                </a:solidFill>
                <a:latin typeface="微软雅黑" panose="020B0503020204020204" charset="-122"/>
                <a:ea typeface="微软雅黑" panose="020B0503020204020204" charset="-122"/>
                <a:cs typeface="微软雅黑" panose="020B0503020204020204" charset="-122"/>
              </a:rPr>
              <a:t>8年机构改革以来，生态环境部不断加强温室气体和污染物的 协同管理，明确并进一步加强企业对数据准确性的主体责任，探 索利用生态环境系统已有的制度和工作队伍优势开展企业温室气 </a:t>
            </a:r>
            <a:r>
              <a:rPr dirty="0">
                <a:solidFill>
                  <a:schemeClr val="tx2"/>
                </a:solidFill>
                <a:latin typeface="微软雅黑" panose="020B0503020204020204" charset="-122"/>
                <a:ea typeface="微软雅黑" panose="020B0503020204020204" charset="-122"/>
                <a:cs typeface="微软雅黑" panose="020B0503020204020204" charset="-122"/>
              </a:rPr>
              <a:t>体排放报告的核查工作；</a:t>
            </a:r>
            <a:endParaRPr>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30"/>
              </a:spcBef>
            </a:pPr>
            <a:endParaRPr>
              <a:solidFill>
                <a:schemeClr val="tx2"/>
              </a:solidFill>
              <a:latin typeface="微软雅黑" panose="020B0503020204020204" charset="-122"/>
              <a:ea typeface="微软雅黑" panose="020B0503020204020204" charset="-122"/>
              <a:cs typeface="微软雅黑" panose="020B0503020204020204" charset="-122"/>
            </a:endParaRPr>
          </a:p>
          <a:p>
            <a:pPr marL="300355" marR="12065" algn="just">
              <a:lnSpc>
                <a:spcPct val="130000"/>
              </a:lnSpc>
              <a:spcBef>
                <a:spcPts val="5"/>
              </a:spcBef>
              <a:spcAft>
                <a:spcPts val="0"/>
              </a:spcAft>
            </a:pPr>
            <a:r>
              <a:rPr spc="10" dirty="0">
                <a:solidFill>
                  <a:schemeClr val="tx2"/>
                </a:solidFill>
                <a:latin typeface="微软雅黑" panose="020B0503020204020204" charset="-122"/>
                <a:ea typeface="微软雅黑" panose="020B0503020204020204" charset="-122"/>
                <a:cs typeface="微软雅黑" panose="020B0503020204020204" charset="-122"/>
              </a:rPr>
              <a:t>为规范和指导地方省级生态环境主管部门组织开展重点排放单位 温室气体排放报告核查工作，生态环境部组织编制了《企业温室 </a:t>
            </a:r>
            <a:r>
              <a:rPr dirty="0">
                <a:solidFill>
                  <a:schemeClr val="tx2"/>
                </a:solidFill>
                <a:latin typeface="微软雅黑" panose="020B0503020204020204" charset="-122"/>
                <a:ea typeface="微软雅黑" panose="020B0503020204020204" charset="-122"/>
                <a:cs typeface="微软雅黑" panose="020B0503020204020204" charset="-122"/>
              </a:rPr>
              <a:t>气体排放报告核查指南（试行）》。</a:t>
            </a:r>
            <a:endParaRPr dirty="0">
              <a:solidFill>
                <a:schemeClr val="tx2"/>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90800" y="1600200"/>
            <a:ext cx="8335010" cy="382905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lang="en-US" sz="2400" b="1" dirty="0">
                <a:solidFill>
                  <a:schemeClr val="tx2"/>
                </a:solidFill>
                <a:latin typeface="微软雅黑" panose="020B0503020204020204" charset="-122"/>
                <a:ea typeface="微软雅黑" panose="020B0503020204020204" charset="-122"/>
                <a:cs typeface="微软雅黑" panose="020B0503020204020204" charset="-122"/>
              </a:rPr>
              <a:t>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二 、指南正</a:t>
            </a:r>
            <a:r>
              <a:rPr lang="zh-CN" sz="2000" b="1" dirty="0">
                <a:solidFill>
                  <a:schemeClr val="tx2"/>
                </a:solidFill>
                <a:latin typeface="微软雅黑" panose="020B0503020204020204" charset="-122"/>
                <a:ea typeface="微软雅黑" panose="020B0503020204020204" charset="-122"/>
                <a:cs typeface="微软雅黑" panose="020B0503020204020204" charset="-122"/>
              </a:rPr>
              <a:t>文</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1.适用范围</a:t>
            </a:r>
            <a:endParaRPr sz="24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2040">
              <a:latin typeface="Times New Roman" panose="02020603050405020304"/>
              <a:cs typeface="Times New Roman" panose="02020603050405020304"/>
            </a:endParaRPr>
          </a:p>
          <a:p>
            <a:pPr marL="586105" marR="5080" indent="-285750" algn="just">
              <a:lnSpc>
                <a:spcPct val="130000"/>
              </a:lnSpc>
              <a:spcBef>
                <a:spcPts val="0"/>
              </a:spcBef>
              <a:spcAft>
                <a:spcPts val="0"/>
              </a:spcAft>
              <a:buFont typeface="Wingdings" panose="05000000000000000000"/>
              <a:buChar char=""/>
              <a:tabLst>
                <a:tab pos="586740" algn="l"/>
              </a:tabLst>
            </a:pPr>
            <a:r>
              <a:rPr sz="1630" spc="65" dirty="0">
                <a:solidFill>
                  <a:schemeClr val="tx2"/>
                </a:solidFill>
                <a:latin typeface="微软雅黑" panose="020B0503020204020204" charset="-122"/>
                <a:ea typeface="微软雅黑" panose="020B0503020204020204" charset="-122"/>
                <a:cs typeface="微软雅黑" panose="020B0503020204020204" charset="-122"/>
              </a:rPr>
              <a:t>适用于省级生态环境主管部门组织对重点排放单位报告的温 </a:t>
            </a:r>
            <a:r>
              <a:rPr sz="1630" dirty="0">
                <a:solidFill>
                  <a:schemeClr val="tx2"/>
                </a:solidFill>
                <a:latin typeface="微软雅黑" panose="020B0503020204020204" charset="-122"/>
                <a:ea typeface="微软雅黑" panose="020B0503020204020204" charset="-122"/>
                <a:cs typeface="微软雅黑" panose="020B0503020204020204" charset="-122"/>
              </a:rPr>
              <a:t>室气体排放量及相关数据的核查；</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35"/>
              </a:spcBef>
              <a:buFont typeface="Wingdings" panose="05000000000000000000"/>
              <a:buChar char=""/>
            </a:pPr>
            <a:endParaRPr sz="1680">
              <a:solidFill>
                <a:schemeClr val="tx2"/>
              </a:solidFill>
              <a:latin typeface="微软雅黑" panose="020B0503020204020204" charset="-122"/>
              <a:ea typeface="微软雅黑" panose="020B0503020204020204" charset="-122"/>
              <a:cs typeface="微软雅黑" panose="020B0503020204020204" charset="-122"/>
            </a:endParaRPr>
          </a:p>
          <a:p>
            <a:pPr marL="586105" marR="5080" indent="-285750" algn="just">
              <a:lnSpc>
                <a:spcPct val="130000"/>
              </a:lnSpc>
              <a:spcBef>
                <a:spcPts val="0"/>
              </a:spcBef>
              <a:spcAft>
                <a:spcPts val="0"/>
              </a:spcAft>
              <a:buFont typeface="Wingdings" panose="05000000000000000000"/>
              <a:buChar char=""/>
              <a:tabLst>
                <a:tab pos="586740" algn="l"/>
              </a:tabLst>
            </a:pPr>
            <a:r>
              <a:rPr sz="1630" spc="65" dirty="0">
                <a:solidFill>
                  <a:schemeClr val="tx2"/>
                </a:solidFill>
                <a:latin typeface="微软雅黑" panose="020B0503020204020204" charset="-122"/>
                <a:ea typeface="微软雅黑" panose="020B0503020204020204" charset="-122"/>
                <a:cs typeface="微软雅黑" panose="020B0503020204020204" charset="-122"/>
              </a:rPr>
              <a:t>对重点排放单位以外的其他企业或经济组织的温室气体排放 报告核查，碳排放权交易试点的温室气体排放报告核查，基 </a:t>
            </a:r>
            <a:r>
              <a:rPr sz="1630" spc="25" dirty="0">
                <a:solidFill>
                  <a:schemeClr val="tx2"/>
                </a:solidFill>
                <a:latin typeface="微软雅黑" panose="020B0503020204020204" charset="-122"/>
                <a:ea typeface="微软雅黑" panose="020B0503020204020204" charset="-122"/>
                <a:cs typeface="微软雅黑" panose="020B0503020204020204" charset="-122"/>
              </a:rPr>
              <a:t>于科研等其他目的的</a:t>
            </a:r>
            <a:r>
              <a:rPr sz="1630" dirty="0">
                <a:solidFill>
                  <a:schemeClr val="tx2"/>
                </a:solidFill>
                <a:latin typeface="微软雅黑" panose="020B0503020204020204" charset="-122"/>
                <a:ea typeface="微软雅黑" panose="020B0503020204020204" charset="-122"/>
                <a:cs typeface="微软雅黑" panose="020B0503020204020204" charset="-122"/>
              </a:rPr>
              <a:t>温</a:t>
            </a:r>
            <a:r>
              <a:rPr sz="1630" spc="-35" dirty="0">
                <a:solidFill>
                  <a:schemeClr val="tx2"/>
                </a:solidFill>
                <a:latin typeface="微软雅黑" panose="020B0503020204020204" charset="-122"/>
                <a:ea typeface="微软雅黑" panose="020B0503020204020204" charset="-122"/>
                <a:cs typeface="微软雅黑" panose="020B0503020204020204" charset="-122"/>
              </a:rPr>
              <a:t> </a:t>
            </a:r>
            <a:r>
              <a:rPr sz="1630" spc="25" dirty="0">
                <a:solidFill>
                  <a:schemeClr val="tx2"/>
                </a:solidFill>
                <a:latin typeface="微软雅黑" panose="020B0503020204020204" charset="-122"/>
                <a:ea typeface="微软雅黑" panose="020B0503020204020204" charset="-122"/>
                <a:cs typeface="微软雅黑" panose="020B0503020204020204" charset="-122"/>
              </a:rPr>
              <a:t>室气体排放报告核查工作可参考本指 </a:t>
            </a:r>
            <a:r>
              <a:rPr sz="1630" dirty="0">
                <a:solidFill>
                  <a:schemeClr val="tx2"/>
                </a:solidFill>
                <a:latin typeface="微软雅黑" panose="020B0503020204020204" charset="-122"/>
                <a:ea typeface="微软雅黑" panose="020B0503020204020204" charset="-122"/>
                <a:cs typeface="微软雅黑" panose="020B0503020204020204" charset="-122"/>
              </a:rPr>
              <a:t>南执行。</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30"/>
              </a:spcBef>
              <a:buFont typeface="Wingdings" panose="05000000000000000000"/>
              <a:buChar char=""/>
            </a:pPr>
            <a:endParaRPr sz="1680">
              <a:solidFill>
                <a:schemeClr val="tx2"/>
              </a:solidFill>
              <a:latin typeface="微软雅黑" panose="020B0503020204020204" charset="-122"/>
              <a:ea typeface="微软雅黑" panose="020B0503020204020204" charset="-122"/>
              <a:cs typeface="微软雅黑" panose="020B0503020204020204" charset="-122"/>
            </a:endParaRPr>
          </a:p>
          <a:p>
            <a:pPr marL="586105" marR="5080" indent="-285750" algn="just">
              <a:lnSpc>
                <a:spcPct val="130000"/>
              </a:lnSpc>
              <a:spcBef>
                <a:spcPts val="5"/>
              </a:spcBef>
              <a:spcAft>
                <a:spcPts val="0"/>
              </a:spcAft>
              <a:buFont typeface="Wingdings" panose="05000000000000000000"/>
              <a:buChar char=""/>
              <a:tabLst>
                <a:tab pos="586740" algn="l"/>
              </a:tabLst>
            </a:pPr>
            <a:r>
              <a:rPr sz="1630" spc="65" dirty="0">
                <a:solidFill>
                  <a:schemeClr val="tx2"/>
                </a:solidFill>
                <a:latin typeface="微软雅黑" panose="020B0503020204020204" charset="-122"/>
                <a:ea typeface="微软雅黑" panose="020B0503020204020204" charset="-122"/>
                <a:cs typeface="微软雅黑" panose="020B0503020204020204" charset="-122"/>
              </a:rPr>
              <a:t>对重点排放单位以外的其他企业或经济组织的温室气体排放 报告核查，碳排放权交易试点的温室气体排放报告核查，基 </a:t>
            </a:r>
            <a:r>
              <a:rPr sz="1630" spc="25" dirty="0">
                <a:solidFill>
                  <a:schemeClr val="tx2"/>
                </a:solidFill>
                <a:latin typeface="微软雅黑" panose="020B0503020204020204" charset="-122"/>
                <a:ea typeface="微软雅黑" panose="020B0503020204020204" charset="-122"/>
                <a:cs typeface="微软雅黑" panose="020B0503020204020204" charset="-122"/>
              </a:rPr>
              <a:t>于科研</a:t>
            </a:r>
            <a:r>
              <a:rPr sz="1630" dirty="0">
                <a:solidFill>
                  <a:schemeClr val="tx2"/>
                </a:solidFill>
                <a:latin typeface="微软雅黑" panose="020B0503020204020204" charset="-122"/>
                <a:ea typeface="微软雅黑" panose="020B0503020204020204" charset="-122"/>
                <a:cs typeface="微软雅黑" panose="020B0503020204020204" charset="-122"/>
              </a:rPr>
              <a:t>等</a:t>
            </a:r>
            <a:r>
              <a:rPr sz="1630" spc="-35" dirty="0">
                <a:solidFill>
                  <a:schemeClr val="tx2"/>
                </a:solidFill>
                <a:latin typeface="微软雅黑" panose="020B0503020204020204" charset="-122"/>
                <a:ea typeface="微软雅黑" panose="020B0503020204020204" charset="-122"/>
                <a:cs typeface="微软雅黑" panose="020B0503020204020204" charset="-122"/>
              </a:rPr>
              <a:t> </a:t>
            </a:r>
            <a:r>
              <a:rPr sz="1630" spc="25" dirty="0">
                <a:solidFill>
                  <a:schemeClr val="tx2"/>
                </a:solidFill>
                <a:latin typeface="微软雅黑" panose="020B0503020204020204" charset="-122"/>
                <a:ea typeface="微软雅黑" panose="020B0503020204020204" charset="-122"/>
                <a:cs typeface="微软雅黑" panose="020B0503020204020204" charset="-122"/>
              </a:rPr>
              <a:t>其他目的的温室气体排放报告核查工作可参考本指 </a:t>
            </a:r>
            <a:r>
              <a:rPr sz="1630" dirty="0">
                <a:solidFill>
                  <a:schemeClr val="tx2"/>
                </a:solidFill>
                <a:latin typeface="微软雅黑" panose="020B0503020204020204" charset="-122"/>
                <a:ea typeface="微软雅黑" panose="020B0503020204020204" charset="-122"/>
                <a:cs typeface="微软雅黑" panose="020B0503020204020204" charset="-122"/>
              </a:rPr>
              <a:t>南执行。</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14600" y="1371600"/>
            <a:ext cx="8758555" cy="409765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2.术语与定义</a:t>
            </a:r>
            <a:endParaRPr sz="2000" b="1" dirty="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100"/>
              </a:spcBef>
              <a:tabLst>
                <a:tab pos="1656080" algn="l"/>
              </a:tabLst>
            </a:pPr>
            <a:endParaRPr sz="2495">
              <a:latin typeface="Times New Roman" panose="02020603050405020304"/>
              <a:cs typeface="Times New Roman" panose="02020603050405020304"/>
            </a:endParaRPr>
          </a:p>
          <a:p>
            <a:pPr marL="586105" indent="-286385">
              <a:lnSpc>
                <a:spcPct val="130000"/>
              </a:lnSpc>
              <a:spcBef>
                <a:spcPts val="5"/>
              </a:spcBef>
              <a:spcAft>
                <a:spcPts val="0"/>
              </a:spcAft>
              <a:buFont typeface="Wingdings" panose="05000000000000000000"/>
              <a:buChar char=""/>
              <a:tabLst>
                <a:tab pos="586740" algn="l"/>
              </a:tabLst>
            </a:pPr>
            <a:r>
              <a:rPr dirty="0">
                <a:solidFill>
                  <a:schemeClr val="tx2"/>
                </a:solidFill>
                <a:latin typeface="微软雅黑" panose="020B0503020204020204" charset="-122"/>
                <a:ea typeface="微软雅黑" panose="020B0503020204020204" charset="-122"/>
                <a:cs typeface="微软雅黑" panose="020B0503020204020204" charset="-122"/>
              </a:rPr>
              <a:t>2.1</a:t>
            </a:r>
            <a:r>
              <a:rPr spc="-100" dirty="0">
                <a:solidFill>
                  <a:schemeClr val="tx2"/>
                </a:solidFill>
                <a:latin typeface="微软雅黑" panose="020B0503020204020204" charset="-122"/>
                <a:ea typeface="微软雅黑" panose="020B0503020204020204" charset="-122"/>
                <a:cs typeface="微软雅黑" panose="020B0503020204020204" charset="-122"/>
              </a:rPr>
              <a:t> </a:t>
            </a:r>
            <a:r>
              <a:rPr dirty="0">
                <a:solidFill>
                  <a:schemeClr val="tx2"/>
                </a:solidFill>
                <a:latin typeface="微软雅黑" panose="020B0503020204020204" charset="-122"/>
                <a:ea typeface="微软雅黑" panose="020B0503020204020204" charset="-122"/>
                <a:cs typeface="微软雅黑" panose="020B0503020204020204" charset="-122"/>
              </a:rPr>
              <a:t>重点排放单位</a:t>
            </a:r>
            <a:endParaRPr>
              <a:solidFill>
                <a:schemeClr val="tx2"/>
              </a:solidFill>
              <a:latin typeface="微软雅黑" panose="020B0503020204020204" charset="-122"/>
              <a:ea typeface="微软雅黑" panose="020B0503020204020204" charset="-122"/>
              <a:cs typeface="微软雅黑" panose="020B0503020204020204" charset="-122"/>
            </a:endParaRPr>
          </a:p>
          <a:p>
            <a:pPr marL="586105" indent="-286385">
              <a:lnSpc>
                <a:spcPct val="130000"/>
              </a:lnSpc>
              <a:spcBef>
                <a:spcPts val="500"/>
              </a:spcBef>
              <a:spcAft>
                <a:spcPts val="0"/>
              </a:spcAft>
              <a:buFont typeface="Wingdings" panose="05000000000000000000"/>
              <a:buChar char=""/>
              <a:tabLst>
                <a:tab pos="586740" algn="l"/>
              </a:tabLst>
            </a:pPr>
            <a:r>
              <a:rPr spc="65" dirty="0">
                <a:solidFill>
                  <a:schemeClr val="tx2"/>
                </a:solidFill>
                <a:latin typeface="微软雅黑" panose="020B0503020204020204" charset="-122"/>
                <a:ea typeface="微软雅黑" panose="020B0503020204020204" charset="-122"/>
                <a:cs typeface="微软雅黑" panose="020B0503020204020204" charset="-122"/>
              </a:rPr>
              <a:t>全国碳排放权交易市场覆盖行业内年度温室气体排放量达到</a:t>
            </a:r>
            <a:endParaRPr>
              <a:solidFill>
                <a:schemeClr val="tx2"/>
              </a:solidFill>
              <a:latin typeface="微软雅黑" panose="020B0503020204020204" charset="-122"/>
              <a:ea typeface="微软雅黑" panose="020B0503020204020204" charset="-122"/>
              <a:cs typeface="微软雅黑" panose="020B0503020204020204" charset="-122"/>
            </a:endParaRPr>
          </a:p>
          <a:p>
            <a:pPr marL="586105">
              <a:lnSpc>
                <a:spcPct val="130000"/>
              </a:lnSpc>
              <a:spcAft>
                <a:spcPts val="0"/>
              </a:spcAft>
            </a:pPr>
            <a:r>
              <a:rPr dirty="0">
                <a:solidFill>
                  <a:schemeClr val="tx2"/>
                </a:solidFill>
                <a:latin typeface="微软雅黑" panose="020B0503020204020204" charset="-122"/>
                <a:ea typeface="微软雅黑" panose="020B0503020204020204" charset="-122"/>
                <a:cs typeface="微软雅黑" panose="020B0503020204020204" charset="-122"/>
              </a:rPr>
              <a:t>2.6</a:t>
            </a:r>
            <a:r>
              <a:rPr spc="-20" dirty="0">
                <a:solidFill>
                  <a:schemeClr val="tx2"/>
                </a:solidFill>
                <a:latin typeface="微软雅黑" panose="020B0503020204020204" charset="-122"/>
                <a:ea typeface="微软雅黑" panose="020B0503020204020204" charset="-122"/>
                <a:cs typeface="微软雅黑" panose="020B0503020204020204" charset="-122"/>
              </a:rPr>
              <a:t> </a:t>
            </a:r>
            <a:r>
              <a:rPr dirty="0">
                <a:solidFill>
                  <a:schemeClr val="tx2"/>
                </a:solidFill>
                <a:latin typeface="微软雅黑" panose="020B0503020204020204" charset="-122"/>
                <a:ea typeface="微软雅黑" panose="020B0503020204020204" charset="-122"/>
                <a:cs typeface="微软雅黑" panose="020B0503020204020204" charset="-122"/>
              </a:rPr>
              <a:t>万吨二氧化碳当量及以上的企业或者其他经济组织。</a:t>
            </a:r>
            <a:endParaRPr>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35"/>
              </a:spcBef>
            </a:pPr>
            <a:endParaRPr sz="2400">
              <a:solidFill>
                <a:schemeClr val="tx2"/>
              </a:solidFill>
              <a:latin typeface="微软雅黑" panose="020B0503020204020204" charset="-122"/>
              <a:ea typeface="微软雅黑" panose="020B0503020204020204" charset="-122"/>
              <a:cs typeface="微软雅黑" panose="020B0503020204020204" charset="-122"/>
            </a:endParaRPr>
          </a:p>
          <a:p>
            <a:pPr marL="586105" indent="-286385" algn="just">
              <a:lnSpc>
                <a:spcPct val="130000"/>
              </a:lnSpc>
              <a:spcAft>
                <a:spcPts val="0"/>
              </a:spcAft>
              <a:buFont typeface="Wingdings" panose="05000000000000000000"/>
              <a:buChar char=""/>
              <a:tabLst>
                <a:tab pos="586740" algn="l"/>
              </a:tabLst>
            </a:pPr>
            <a:r>
              <a:rPr dirty="0">
                <a:solidFill>
                  <a:schemeClr val="tx2"/>
                </a:solidFill>
                <a:latin typeface="微软雅黑" panose="020B0503020204020204" charset="-122"/>
                <a:ea typeface="微软雅黑" panose="020B0503020204020204" charset="-122"/>
                <a:cs typeface="微软雅黑" panose="020B0503020204020204" charset="-122"/>
              </a:rPr>
              <a:t>2.2</a:t>
            </a:r>
            <a:r>
              <a:rPr spc="-5" dirty="0">
                <a:solidFill>
                  <a:schemeClr val="tx2"/>
                </a:solidFill>
                <a:latin typeface="微软雅黑" panose="020B0503020204020204" charset="-122"/>
                <a:ea typeface="微软雅黑" panose="020B0503020204020204" charset="-122"/>
                <a:cs typeface="微软雅黑" panose="020B0503020204020204" charset="-122"/>
              </a:rPr>
              <a:t> </a:t>
            </a:r>
            <a:r>
              <a:rPr dirty="0">
                <a:solidFill>
                  <a:schemeClr val="tx2"/>
                </a:solidFill>
                <a:latin typeface="微软雅黑" panose="020B0503020204020204" charset="-122"/>
                <a:ea typeface="微软雅黑" panose="020B0503020204020204" charset="-122"/>
                <a:cs typeface="微软雅黑" panose="020B0503020204020204" charset="-122"/>
              </a:rPr>
              <a:t>温室气体排放报告</a:t>
            </a:r>
            <a:endParaRPr>
              <a:solidFill>
                <a:schemeClr val="tx2"/>
              </a:solidFill>
              <a:latin typeface="微软雅黑" panose="020B0503020204020204" charset="-122"/>
              <a:ea typeface="微软雅黑" panose="020B0503020204020204" charset="-122"/>
              <a:cs typeface="微软雅黑" panose="020B0503020204020204" charset="-122"/>
            </a:endParaRPr>
          </a:p>
          <a:p>
            <a:pPr marL="586105" marR="5080" indent="-285750" algn="just">
              <a:lnSpc>
                <a:spcPct val="130000"/>
              </a:lnSpc>
              <a:spcBef>
                <a:spcPts val="505"/>
              </a:spcBef>
              <a:spcAft>
                <a:spcPts val="0"/>
              </a:spcAft>
              <a:buFont typeface="Wingdings" panose="05000000000000000000"/>
              <a:buChar char=""/>
              <a:tabLst>
                <a:tab pos="586740" algn="l"/>
              </a:tabLst>
            </a:pPr>
            <a:r>
              <a:rPr spc="65" dirty="0">
                <a:solidFill>
                  <a:schemeClr val="tx2"/>
                </a:solidFill>
                <a:latin typeface="微软雅黑" panose="020B0503020204020204" charset="-122"/>
                <a:ea typeface="微软雅黑" panose="020B0503020204020204" charset="-122"/>
                <a:cs typeface="微软雅黑" panose="020B0503020204020204" charset="-122"/>
              </a:rPr>
              <a:t>重点排放单位根据生态环境部制定的温室气体排放核算方法 与报告指南及相关技术规范编制的载明重点排放单位温室气 体排放量、排放设施、排放源、核算边界、核算方法、活动 数据、排放因子等信息，并附有原始记录和台账等内容的报</a:t>
            </a:r>
            <a:r>
              <a:rPr dirty="0">
                <a:solidFill>
                  <a:schemeClr val="tx2"/>
                </a:solidFill>
                <a:latin typeface="微软雅黑" panose="020B0503020204020204" charset="-122"/>
                <a:ea typeface="微软雅黑" panose="020B0503020204020204" charset="-122"/>
                <a:cs typeface="微软雅黑" panose="020B0503020204020204" charset="-122"/>
              </a:rPr>
              <a:t>告。</a:t>
            </a:r>
            <a:endParaRPr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lstStyle/>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209800" y="1295400"/>
            <a:ext cx="8756650" cy="412369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lang="en-US" b="1" dirty="0">
                <a:solidFill>
                  <a:schemeClr val="tx2"/>
                </a:solidFill>
                <a:latin typeface="微软雅黑" panose="020B0503020204020204" charset="-122"/>
                <a:ea typeface="微软雅黑" panose="020B0503020204020204" charset="-122"/>
                <a:cs typeface="微软雅黑" panose="020B0503020204020204" charset="-122"/>
                <a:sym typeface="+mn-ea"/>
              </a:rPr>
              <a:t> </a:t>
            </a:r>
            <a:r>
              <a:rPr sz="2000" b="1" dirty="0">
                <a:solidFill>
                  <a:schemeClr val="tx2"/>
                </a:solidFill>
                <a:latin typeface="微软雅黑" panose="020B0503020204020204" charset="-122"/>
                <a:ea typeface="微软雅黑" panose="020B0503020204020204" charset="-122"/>
                <a:cs typeface="微软雅黑" panose="020B0503020204020204" charset="-122"/>
                <a:sym typeface="+mn-ea"/>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sym typeface="+mn-ea"/>
              </a:rPr>
              <a:t>   </a:t>
            </a:r>
            <a:r>
              <a:rPr sz="2000" b="1" dirty="0">
                <a:solidFill>
                  <a:schemeClr val="tx2"/>
                </a:solidFill>
                <a:latin typeface="微软雅黑" panose="020B0503020204020204" charset="-122"/>
                <a:ea typeface="微软雅黑" panose="020B0503020204020204" charset="-122"/>
                <a:cs typeface="微软雅黑" panose="020B0503020204020204" charset="-122"/>
                <a:sym typeface="+mn-ea"/>
              </a:rPr>
              <a:t>2.术语与定义</a:t>
            </a:r>
            <a:endParaRPr>
              <a:latin typeface="微软雅黑" panose="020B0503020204020204" charset="-122"/>
              <a:cs typeface="微软雅黑" panose="020B0503020204020204" charset="-122"/>
            </a:endParaRPr>
          </a:p>
          <a:p>
            <a:pPr marL="586105" indent="-286385" algn="just">
              <a:lnSpc>
                <a:spcPct val="130000"/>
              </a:lnSpc>
              <a:spcBef>
                <a:spcPts val="2055"/>
              </a:spcBef>
              <a:spcAft>
                <a:spcPts val="0"/>
              </a:spcAft>
              <a:buFont typeface="Wingdings" panose="05000000000000000000"/>
              <a:buChar char=""/>
              <a:tabLst>
                <a:tab pos="586740" algn="l"/>
              </a:tabLst>
            </a:pPr>
            <a:r>
              <a:rPr dirty="0">
                <a:solidFill>
                  <a:schemeClr val="tx2"/>
                </a:solidFill>
                <a:latin typeface="微软雅黑" panose="020B0503020204020204" charset="-122"/>
                <a:ea typeface="微软雅黑" panose="020B0503020204020204" charset="-122"/>
                <a:cs typeface="微软雅黑" panose="020B0503020204020204" charset="-122"/>
              </a:rPr>
              <a:t>2.3</a:t>
            </a:r>
            <a:r>
              <a:rPr spc="-5" dirty="0">
                <a:solidFill>
                  <a:schemeClr val="tx2"/>
                </a:solidFill>
                <a:latin typeface="微软雅黑" panose="020B0503020204020204" charset="-122"/>
                <a:ea typeface="微软雅黑" panose="020B0503020204020204" charset="-122"/>
                <a:cs typeface="微软雅黑" panose="020B0503020204020204" charset="-122"/>
              </a:rPr>
              <a:t> </a:t>
            </a:r>
            <a:r>
              <a:rPr dirty="0">
                <a:solidFill>
                  <a:schemeClr val="tx2"/>
                </a:solidFill>
                <a:latin typeface="微软雅黑" panose="020B0503020204020204" charset="-122"/>
                <a:ea typeface="微软雅黑" panose="020B0503020204020204" charset="-122"/>
                <a:cs typeface="微软雅黑" panose="020B0503020204020204" charset="-122"/>
              </a:rPr>
              <a:t>数据质量控制计划</a:t>
            </a:r>
            <a:endParaRPr>
              <a:solidFill>
                <a:schemeClr val="tx2"/>
              </a:solidFill>
              <a:latin typeface="微软雅黑" panose="020B0503020204020204" charset="-122"/>
              <a:ea typeface="微软雅黑" panose="020B0503020204020204" charset="-122"/>
              <a:cs typeface="微软雅黑" panose="020B0503020204020204" charset="-122"/>
            </a:endParaRPr>
          </a:p>
          <a:p>
            <a:pPr marL="586105" marR="5080" indent="-285750" algn="just">
              <a:lnSpc>
                <a:spcPct val="130000"/>
              </a:lnSpc>
              <a:spcBef>
                <a:spcPts val="505"/>
              </a:spcBef>
              <a:spcAft>
                <a:spcPts val="0"/>
              </a:spcAft>
              <a:buFont typeface="Wingdings" panose="05000000000000000000"/>
              <a:buChar char=""/>
              <a:tabLst>
                <a:tab pos="586740" algn="l"/>
              </a:tabLst>
            </a:pPr>
            <a:r>
              <a:rPr spc="65" dirty="0">
                <a:solidFill>
                  <a:schemeClr val="tx2"/>
                </a:solidFill>
                <a:latin typeface="微软雅黑" panose="020B0503020204020204" charset="-122"/>
                <a:ea typeface="微软雅黑" panose="020B0503020204020204" charset="-122"/>
                <a:cs typeface="微软雅黑" panose="020B0503020204020204" charset="-122"/>
              </a:rPr>
              <a:t>重点排放单位为确保数据质量，对温室气体排放量和相关信 息的核算与报告作出的具体安排与规划，包括重点排放单位和排放设施基本信息、核算边界、核算方法、活动数据、排</a:t>
            </a:r>
            <a:r>
              <a:rPr spc="25" dirty="0">
                <a:solidFill>
                  <a:schemeClr val="tx2"/>
                </a:solidFill>
                <a:latin typeface="微软雅黑" panose="020B0503020204020204" charset="-122"/>
                <a:ea typeface="微软雅黑" panose="020B0503020204020204" charset="-122"/>
                <a:cs typeface="微软雅黑" panose="020B0503020204020204" charset="-122"/>
              </a:rPr>
              <a:t>放因子及其他相关信息的确定和获取方式,以及内部质量控制 </a:t>
            </a:r>
            <a:r>
              <a:rPr dirty="0">
                <a:solidFill>
                  <a:schemeClr val="tx2"/>
                </a:solidFill>
                <a:latin typeface="微软雅黑" panose="020B0503020204020204" charset="-122"/>
                <a:ea typeface="微软雅黑" panose="020B0503020204020204" charset="-122"/>
                <a:cs typeface="微软雅黑" panose="020B0503020204020204" charset="-122"/>
              </a:rPr>
              <a:t>和质量保证相关规定等。</a:t>
            </a:r>
            <a:endParaRPr>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a:solidFill>
                <a:schemeClr val="tx2"/>
              </a:solidFill>
              <a:latin typeface="微软雅黑" panose="020B0503020204020204" charset="-122"/>
              <a:ea typeface="微软雅黑" panose="020B0503020204020204" charset="-122"/>
              <a:cs typeface="微软雅黑" panose="020B0503020204020204" charset="-122"/>
            </a:endParaRPr>
          </a:p>
          <a:p>
            <a:pPr marL="300355" marR="11430" algn="just">
              <a:lnSpc>
                <a:spcPct val="130000"/>
              </a:lnSpc>
              <a:spcBef>
                <a:spcPts val="0"/>
              </a:spcBef>
              <a:spcAft>
                <a:spcPts val="0"/>
              </a:spcAft>
            </a:pPr>
            <a:r>
              <a:rPr sz="1400" spc="5" dirty="0">
                <a:solidFill>
                  <a:schemeClr val="tx2"/>
                </a:solidFill>
                <a:latin typeface="微软雅黑" panose="020B0503020204020204" charset="-122"/>
                <a:ea typeface="微软雅黑" panose="020B0503020204020204" charset="-122"/>
                <a:cs typeface="微软雅黑" panose="020B0503020204020204" charset="-122"/>
              </a:rPr>
              <a:t>注：数据质量控制计划类似于欧盟碳排放权</a:t>
            </a:r>
            <a:r>
              <a:rPr sz="1400" dirty="0">
                <a:solidFill>
                  <a:schemeClr val="tx2"/>
                </a:solidFill>
                <a:latin typeface="微软雅黑" panose="020B0503020204020204" charset="-122"/>
                <a:ea typeface="微软雅黑" panose="020B0503020204020204" charset="-122"/>
                <a:cs typeface="微软雅黑" panose="020B0503020204020204" charset="-122"/>
              </a:rPr>
              <a:t>交</a:t>
            </a:r>
            <a:r>
              <a:rPr sz="1400" spc="5" dirty="0">
                <a:solidFill>
                  <a:schemeClr val="tx2"/>
                </a:solidFill>
                <a:latin typeface="微软雅黑" panose="020B0503020204020204" charset="-122"/>
                <a:ea typeface="微软雅黑" panose="020B0503020204020204" charset="-122"/>
                <a:cs typeface="微软雅黑" panose="020B0503020204020204" charset="-122"/>
              </a:rPr>
              <a:t>易体系和我国试点碳排放权交易市场 </a:t>
            </a:r>
            <a:r>
              <a:rPr sz="1400" spc="-5" dirty="0">
                <a:solidFill>
                  <a:schemeClr val="tx2"/>
                </a:solidFill>
                <a:latin typeface="微软雅黑" panose="020B0503020204020204" charset="-122"/>
                <a:ea typeface="微软雅黑" panose="020B0503020204020204" charset="-122"/>
                <a:cs typeface="微软雅黑" panose="020B0503020204020204" charset="-122"/>
              </a:rPr>
              <a:t>所使用的“监测计划”的概念；</a:t>
            </a:r>
            <a:r>
              <a:rPr sz="1400" spc="-380" dirty="0">
                <a:solidFill>
                  <a:schemeClr val="tx2"/>
                </a:solidFill>
                <a:latin typeface="微软雅黑" panose="020B0503020204020204" charset="-122"/>
                <a:ea typeface="微软雅黑" panose="020B0503020204020204" charset="-122"/>
                <a:cs typeface="微软雅黑" panose="020B0503020204020204" charset="-122"/>
              </a:rPr>
              <a:t> </a:t>
            </a:r>
            <a:r>
              <a:rPr sz="1400" spc="-5" dirty="0">
                <a:solidFill>
                  <a:schemeClr val="tx2"/>
                </a:solidFill>
                <a:latin typeface="微软雅黑" panose="020B0503020204020204" charset="-122"/>
                <a:ea typeface="微软雅黑" panose="020B0503020204020204" charset="-122"/>
                <a:cs typeface="微软雅黑" panose="020B0503020204020204" charset="-122"/>
              </a:rPr>
              <a:t>数据质量控</a:t>
            </a:r>
            <a:r>
              <a:rPr sz="1400" dirty="0">
                <a:solidFill>
                  <a:schemeClr val="tx2"/>
                </a:solidFill>
                <a:latin typeface="微软雅黑" panose="020B0503020204020204" charset="-122"/>
                <a:ea typeface="微软雅黑" panose="020B0503020204020204" charset="-122"/>
                <a:cs typeface="微软雅黑" panose="020B0503020204020204" charset="-122"/>
              </a:rPr>
              <a:t>制</a:t>
            </a:r>
            <a:r>
              <a:rPr sz="1400" spc="-5" dirty="0">
                <a:solidFill>
                  <a:schemeClr val="tx2"/>
                </a:solidFill>
                <a:latin typeface="微软雅黑" panose="020B0503020204020204" charset="-122"/>
                <a:ea typeface="微软雅黑" panose="020B0503020204020204" charset="-122"/>
                <a:cs typeface="微软雅黑" panose="020B0503020204020204" charset="-122"/>
              </a:rPr>
              <a:t>计划不同于核算报告，核算报告是事 后行为，而数据质量控制计划是事先行为，</a:t>
            </a:r>
            <a:r>
              <a:rPr sz="1400" spc="-380" dirty="0">
                <a:solidFill>
                  <a:schemeClr val="tx2"/>
                </a:solidFill>
                <a:latin typeface="微软雅黑" panose="020B0503020204020204" charset="-122"/>
                <a:ea typeface="微软雅黑" panose="020B0503020204020204" charset="-122"/>
                <a:cs typeface="微软雅黑" panose="020B0503020204020204" charset="-122"/>
              </a:rPr>
              <a:t> </a:t>
            </a:r>
            <a:r>
              <a:rPr sz="1400" spc="-5" dirty="0">
                <a:solidFill>
                  <a:schemeClr val="tx2"/>
                </a:solidFill>
                <a:latin typeface="微软雅黑" panose="020B0503020204020204" charset="-122"/>
                <a:ea typeface="微软雅黑" panose="020B0503020204020204" charset="-122"/>
                <a:cs typeface="微软雅黑" panose="020B0503020204020204" charset="-122"/>
              </a:rPr>
              <a:t>是对核算工作的整体安排和规划，是数 据质量控制的基础，是确保核算质量的前提。</a:t>
            </a:r>
            <a:r>
              <a:rPr sz="1400" spc="-380" dirty="0">
                <a:solidFill>
                  <a:schemeClr val="tx2"/>
                </a:solidFill>
                <a:latin typeface="微软雅黑" panose="020B0503020204020204" charset="-122"/>
                <a:ea typeface="微软雅黑" panose="020B0503020204020204" charset="-122"/>
                <a:cs typeface="微软雅黑" panose="020B0503020204020204" charset="-122"/>
              </a:rPr>
              <a:t> </a:t>
            </a:r>
            <a:r>
              <a:rPr sz="1400" spc="-5" dirty="0">
                <a:solidFill>
                  <a:schemeClr val="tx2"/>
                </a:solidFill>
                <a:latin typeface="微软雅黑" panose="020B0503020204020204" charset="-122"/>
                <a:ea typeface="微软雅黑" panose="020B0503020204020204" charset="-122"/>
                <a:cs typeface="微软雅黑" panose="020B0503020204020204" charset="-122"/>
              </a:rPr>
              <a:t>数据质量控制计划也不同于《核算指 南》，《核算指南》是适用于某个行业内所</a:t>
            </a:r>
            <a:r>
              <a:rPr sz="1400" dirty="0">
                <a:solidFill>
                  <a:schemeClr val="tx2"/>
                </a:solidFill>
                <a:latin typeface="微软雅黑" panose="020B0503020204020204" charset="-122"/>
                <a:ea typeface="微软雅黑" panose="020B0503020204020204" charset="-122"/>
                <a:cs typeface="微软雅黑" panose="020B0503020204020204" charset="-122"/>
              </a:rPr>
              <a:t>有</a:t>
            </a:r>
            <a:r>
              <a:rPr sz="1400" spc="-5" dirty="0">
                <a:solidFill>
                  <a:schemeClr val="tx2"/>
                </a:solidFill>
                <a:latin typeface="微软雅黑" panose="020B0503020204020204" charset="-122"/>
                <a:ea typeface="微软雅黑" panose="020B0503020204020204" charset="-122"/>
                <a:cs typeface="微软雅黑" panose="020B0503020204020204" charset="-122"/>
              </a:rPr>
              <a:t>重点排放</a:t>
            </a:r>
            <a:r>
              <a:rPr sz="1400" spc="310" dirty="0">
                <a:solidFill>
                  <a:schemeClr val="tx2"/>
                </a:solidFill>
                <a:latin typeface="微软雅黑" panose="020B0503020204020204" charset="-122"/>
                <a:ea typeface="微软雅黑" panose="020B0503020204020204" charset="-122"/>
                <a:cs typeface="微软雅黑" panose="020B0503020204020204" charset="-122"/>
              </a:rPr>
              <a:t>单</a:t>
            </a:r>
            <a:r>
              <a:rPr sz="1400" spc="-5" dirty="0">
                <a:solidFill>
                  <a:schemeClr val="tx2"/>
                </a:solidFill>
                <a:latin typeface="微软雅黑" panose="020B0503020204020204" charset="-122"/>
                <a:ea typeface="微软雅黑" panose="020B0503020204020204" charset="-122"/>
                <a:cs typeface="微软雅黑" panose="020B0503020204020204" charset="-122"/>
              </a:rPr>
              <a:t>位的技术文件，而数据质 量控制计划是仅适合于某个重点排放单位进行数据核算</a:t>
            </a:r>
            <a:r>
              <a:rPr sz="1400" dirty="0">
                <a:solidFill>
                  <a:schemeClr val="tx2"/>
                </a:solidFill>
                <a:latin typeface="微软雅黑" panose="020B0503020204020204" charset="-122"/>
                <a:ea typeface="微软雅黑" panose="020B0503020204020204" charset="-122"/>
                <a:cs typeface="微软雅黑" panose="020B0503020204020204" charset="-122"/>
              </a:rPr>
              <a:t>的</a:t>
            </a:r>
            <a:r>
              <a:rPr sz="1400" spc="-5" dirty="0">
                <a:solidFill>
                  <a:schemeClr val="tx2"/>
                </a:solidFill>
                <a:latin typeface="微软雅黑" panose="020B0503020204020204" charset="-122"/>
                <a:ea typeface="微软雅黑" panose="020B0503020204020204" charset="-122"/>
                <a:cs typeface="微软雅黑" panose="020B0503020204020204" charset="-122"/>
              </a:rPr>
              <a:t>“作业指导书”。</a:t>
            </a:r>
            <a:endParaRPr sz="1400" spc="-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lstStyle/>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90800" y="1306830"/>
            <a:ext cx="7437120" cy="4244340"/>
          </a:xfrm>
          <a:prstGeom prst="rect">
            <a:avLst/>
          </a:prstGeom>
        </p:spPr>
        <p:txBody>
          <a:bodyPr vert="horz" wrap="square" lIns="0" tIns="11516" rIns="0" bIns="0" rtlCol="0">
            <a:spAutoFit/>
          </a:bodyPr>
          <a:lstStyle/>
          <a:p>
            <a:pPr>
              <a:lnSpc>
                <a:spcPct val="100000"/>
              </a:lnSpc>
              <a:spcBef>
                <a:spcPts val="25"/>
              </a:spcBef>
            </a:pPr>
            <a:r>
              <a:rPr lang="en-US" sz="2000" b="1" dirty="0">
                <a:solidFill>
                  <a:schemeClr val="tx2"/>
                </a:solidFill>
                <a:latin typeface="微软雅黑" panose="020B0503020204020204" charset="-122"/>
                <a:ea typeface="微软雅黑" panose="020B0503020204020204" charset="-122"/>
                <a:cs typeface="微软雅黑" panose="020B0503020204020204" charset="-122"/>
                <a:sym typeface="+mn-ea"/>
              </a:rPr>
              <a:t> </a:t>
            </a:r>
            <a:r>
              <a:rPr sz="2000" b="1" dirty="0">
                <a:solidFill>
                  <a:schemeClr val="tx2"/>
                </a:solidFill>
                <a:latin typeface="微软雅黑" panose="020B0503020204020204" charset="-122"/>
                <a:ea typeface="微软雅黑" panose="020B0503020204020204" charset="-122"/>
                <a:cs typeface="微软雅黑" panose="020B0503020204020204" charset="-122"/>
                <a:sym typeface="+mn-ea"/>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sym typeface="+mn-ea"/>
              </a:rPr>
              <a:t>   </a:t>
            </a:r>
            <a:r>
              <a:rPr sz="2000" b="1" dirty="0">
                <a:solidFill>
                  <a:schemeClr val="tx2"/>
                </a:solidFill>
                <a:latin typeface="微软雅黑" panose="020B0503020204020204" charset="-122"/>
                <a:ea typeface="微软雅黑" panose="020B0503020204020204" charset="-122"/>
                <a:cs typeface="微软雅黑" panose="020B0503020204020204" charset="-122"/>
                <a:sym typeface="+mn-ea"/>
              </a:rPr>
              <a:t>2.术语与定义</a:t>
            </a:r>
            <a:endParaRPr sz="2000">
              <a:latin typeface="微软雅黑" panose="020B0503020204020204" charset="-122"/>
              <a:cs typeface="微软雅黑" panose="020B0503020204020204" charset="-122"/>
            </a:endParaRPr>
          </a:p>
          <a:p>
            <a:pPr>
              <a:lnSpc>
                <a:spcPct val="100000"/>
              </a:lnSpc>
              <a:spcBef>
                <a:spcPts val="25"/>
              </a:spcBef>
            </a:pPr>
            <a:endParaRPr sz="2800">
              <a:latin typeface="Times New Roman" panose="02020603050405020304"/>
              <a:cs typeface="Times New Roman" panose="02020603050405020304"/>
            </a:endParaRPr>
          </a:p>
          <a:p>
            <a:pPr marL="514350" indent="-286385" algn="just">
              <a:lnSpc>
                <a:spcPct val="130000"/>
              </a:lnSpc>
              <a:spcBef>
                <a:spcPts val="5"/>
              </a:spcBef>
              <a:spcAft>
                <a:spcPts val="0"/>
              </a:spcAft>
              <a:buFont typeface="Wingdings" panose="05000000000000000000"/>
              <a:buChar char=""/>
              <a:tabLst>
                <a:tab pos="514350" algn="l"/>
              </a:tabLst>
            </a:pPr>
            <a:r>
              <a:rPr dirty="0">
                <a:solidFill>
                  <a:schemeClr val="tx2"/>
                </a:solidFill>
                <a:latin typeface="微软雅黑" panose="020B0503020204020204" charset="-122"/>
                <a:ea typeface="微软雅黑" panose="020B0503020204020204" charset="-122"/>
                <a:cs typeface="微软雅黑" panose="020B0503020204020204" charset="-122"/>
              </a:rPr>
              <a:t>2.4</a:t>
            </a:r>
            <a:r>
              <a:rPr spc="-5" dirty="0">
                <a:solidFill>
                  <a:schemeClr val="tx2"/>
                </a:solidFill>
                <a:latin typeface="微软雅黑" panose="020B0503020204020204" charset="-122"/>
                <a:ea typeface="微软雅黑" panose="020B0503020204020204" charset="-122"/>
                <a:cs typeface="微软雅黑" panose="020B0503020204020204" charset="-122"/>
              </a:rPr>
              <a:t> </a:t>
            </a:r>
            <a:r>
              <a:rPr dirty="0">
                <a:solidFill>
                  <a:schemeClr val="tx2"/>
                </a:solidFill>
                <a:latin typeface="微软雅黑" panose="020B0503020204020204" charset="-122"/>
                <a:ea typeface="微软雅黑" panose="020B0503020204020204" charset="-122"/>
                <a:cs typeface="微软雅黑" panose="020B0503020204020204" charset="-122"/>
              </a:rPr>
              <a:t>核查</a:t>
            </a:r>
            <a:endParaRPr>
              <a:solidFill>
                <a:schemeClr val="tx2"/>
              </a:solidFill>
              <a:latin typeface="微软雅黑" panose="020B0503020204020204" charset="-122"/>
              <a:ea typeface="微软雅黑" panose="020B0503020204020204" charset="-122"/>
              <a:cs typeface="微软雅黑" panose="020B0503020204020204" charset="-122"/>
            </a:endParaRPr>
          </a:p>
          <a:p>
            <a:pPr marL="514350" marR="5080" indent="-285750" algn="just">
              <a:lnSpc>
                <a:spcPct val="130000"/>
              </a:lnSpc>
              <a:spcBef>
                <a:spcPts val="500"/>
              </a:spcBef>
              <a:spcAft>
                <a:spcPts val="0"/>
              </a:spcAft>
              <a:buFont typeface="Wingdings" panose="05000000000000000000"/>
              <a:buChar char=""/>
              <a:tabLst>
                <a:tab pos="514350" algn="l"/>
              </a:tabLst>
            </a:pPr>
            <a:r>
              <a:rPr spc="65" dirty="0">
                <a:solidFill>
                  <a:schemeClr val="tx2"/>
                </a:solidFill>
                <a:latin typeface="微软雅黑" panose="020B0503020204020204" charset="-122"/>
                <a:ea typeface="微软雅黑" panose="020B0503020204020204" charset="-122"/>
                <a:cs typeface="微软雅黑" panose="020B0503020204020204" charset="-122"/>
              </a:rPr>
              <a:t>根据行业温室气体排放核算方法与报告指南以及相关技术规 范，对重点排放单位报告的温室气体排放量和相关信息进行 </a:t>
            </a:r>
            <a:r>
              <a:rPr dirty="0">
                <a:solidFill>
                  <a:schemeClr val="tx2"/>
                </a:solidFill>
                <a:latin typeface="微软雅黑" panose="020B0503020204020204" charset="-122"/>
                <a:ea typeface="微软雅黑" panose="020B0503020204020204" charset="-122"/>
                <a:cs typeface="微软雅黑" panose="020B0503020204020204" charset="-122"/>
              </a:rPr>
              <a:t>全面核实、查证的过程。</a:t>
            </a:r>
            <a:endParaRPr>
              <a:solidFill>
                <a:schemeClr val="tx2"/>
              </a:solidFill>
              <a:latin typeface="微软雅黑" panose="020B0503020204020204" charset="-122"/>
              <a:ea typeface="微软雅黑" panose="020B0503020204020204" charset="-122"/>
              <a:cs typeface="微软雅黑" panose="020B0503020204020204" charset="-122"/>
            </a:endParaRPr>
          </a:p>
          <a:p>
            <a:pPr>
              <a:lnSpc>
                <a:spcPct val="130000"/>
              </a:lnSpc>
              <a:spcBef>
                <a:spcPts val="35"/>
              </a:spcBef>
              <a:spcAft>
                <a:spcPts val="0"/>
              </a:spcAft>
              <a:buFont typeface="Wingdings" panose="05000000000000000000"/>
              <a:buChar char=""/>
            </a:pPr>
            <a:endParaRPr sz="2400">
              <a:solidFill>
                <a:schemeClr val="tx2"/>
              </a:solidFill>
              <a:latin typeface="微软雅黑" panose="020B0503020204020204" charset="-122"/>
              <a:ea typeface="微软雅黑" panose="020B0503020204020204" charset="-122"/>
              <a:cs typeface="微软雅黑" panose="020B0503020204020204" charset="-122"/>
            </a:endParaRPr>
          </a:p>
          <a:p>
            <a:pPr marL="514350" indent="-286385" algn="just">
              <a:lnSpc>
                <a:spcPct val="130000"/>
              </a:lnSpc>
              <a:spcAft>
                <a:spcPts val="0"/>
              </a:spcAft>
              <a:buFont typeface="Wingdings" panose="05000000000000000000"/>
              <a:buChar char=""/>
              <a:tabLst>
                <a:tab pos="514350" algn="l"/>
              </a:tabLst>
            </a:pPr>
            <a:r>
              <a:rPr dirty="0">
                <a:solidFill>
                  <a:schemeClr val="tx2"/>
                </a:solidFill>
                <a:latin typeface="微软雅黑" panose="020B0503020204020204" charset="-122"/>
                <a:ea typeface="微软雅黑" panose="020B0503020204020204" charset="-122"/>
                <a:cs typeface="微软雅黑" panose="020B0503020204020204" charset="-122"/>
              </a:rPr>
              <a:t>2.5</a:t>
            </a:r>
            <a:r>
              <a:rPr spc="-5" dirty="0">
                <a:solidFill>
                  <a:schemeClr val="tx2"/>
                </a:solidFill>
                <a:latin typeface="微软雅黑" panose="020B0503020204020204" charset="-122"/>
                <a:ea typeface="微软雅黑" panose="020B0503020204020204" charset="-122"/>
                <a:cs typeface="微软雅黑" panose="020B0503020204020204" charset="-122"/>
              </a:rPr>
              <a:t> </a:t>
            </a:r>
            <a:r>
              <a:rPr dirty="0">
                <a:solidFill>
                  <a:schemeClr val="tx2"/>
                </a:solidFill>
                <a:latin typeface="微软雅黑" panose="020B0503020204020204" charset="-122"/>
                <a:ea typeface="微软雅黑" panose="020B0503020204020204" charset="-122"/>
                <a:cs typeface="微软雅黑" panose="020B0503020204020204" charset="-122"/>
              </a:rPr>
              <a:t>不符合项</a:t>
            </a:r>
            <a:endParaRPr>
              <a:solidFill>
                <a:schemeClr val="tx2"/>
              </a:solidFill>
              <a:latin typeface="微软雅黑" panose="020B0503020204020204" charset="-122"/>
              <a:ea typeface="微软雅黑" panose="020B0503020204020204" charset="-122"/>
              <a:cs typeface="微软雅黑" panose="020B0503020204020204" charset="-122"/>
            </a:endParaRPr>
          </a:p>
          <a:p>
            <a:pPr marL="514350" marR="5080" indent="-285750" algn="just">
              <a:lnSpc>
                <a:spcPct val="130000"/>
              </a:lnSpc>
              <a:spcBef>
                <a:spcPts val="505"/>
              </a:spcBef>
              <a:spcAft>
                <a:spcPts val="0"/>
              </a:spcAft>
              <a:buFont typeface="Wingdings" panose="05000000000000000000"/>
              <a:buChar char=""/>
              <a:tabLst>
                <a:tab pos="514350" algn="l"/>
              </a:tabLst>
            </a:pPr>
            <a:r>
              <a:rPr spc="65" dirty="0">
                <a:solidFill>
                  <a:schemeClr val="tx2"/>
                </a:solidFill>
                <a:latin typeface="微软雅黑" panose="020B0503020204020204" charset="-122"/>
                <a:ea typeface="微软雅黑" panose="020B0503020204020204" charset="-122"/>
                <a:cs typeface="微软雅黑" panose="020B0503020204020204" charset="-122"/>
              </a:rPr>
              <a:t>核查发现的重点排放单位温室气体排放量、相关信息、数据 质量控制计划、支撑材料等不符合温室气体核算方法与报告 </a:t>
            </a:r>
            <a:r>
              <a:rPr dirty="0">
                <a:solidFill>
                  <a:schemeClr val="tx2"/>
                </a:solidFill>
                <a:latin typeface="微软雅黑" panose="020B0503020204020204" charset="-122"/>
                <a:ea typeface="微软雅黑" panose="020B0503020204020204" charset="-122"/>
                <a:cs typeface="微软雅黑" panose="020B0503020204020204" charset="-122"/>
              </a:rPr>
              <a:t>指南以及相关技术规范的情况。</a:t>
            </a:r>
            <a:endParaRPr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lstStyle/>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819400" y="1600200"/>
            <a:ext cx="7466330" cy="326707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lang="en-US" sz="1625" b="1" dirty="0">
                <a:solidFill>
                  <a:schemeClr val="tx2"/>
                </a:solidFill>
                <a:latin typeface="微软雅黑" panose="020B0503020204020204" charset="-122"/>
                <a:ea typeface="微软雅黑" panose="020B0503020204020204" charset="-122"/>
                <a:cs typeface="微软雅黑" panose="020B0503020204020204" charset="-122"/>
                <a:sym typeface="+mn-ea"/>
              </a:rPr>
              <a:t> </a:t>
            </a:r>
            <a:r>
              <a:rPr sz="2000" b="1" dirty="0">
                <a:solidFill>
                  <a:schemeClr val="tx2"/>
                </a:solidFill>
                <a:latin typeface="微软雅黑" panose="020B0503020204020204" charset="-122"/>
                <a:ea typeface="微软雅黑" panose="020B0503020204020204" charset="-122"/>
                <a:cs typeface="微软雅黑" panose="020B0503020204020204" charset="-122"/>
                <a:sym typeface="+mn-ea"/>
              </a:rPr>
              <a:t>二 、指南正文</a:t>
            </a:r>
            <a:r>
              <a:rPr b="1" dirty="0">
                <a:latin typeface="微软雅黑" panose="020B0503020204020204" charset="-122"/>
                <a:cs typeface="微软雅黑" panose="020B0503020204020204" charset="-122"/>
              </a:rPr>
              <a:t>	</a:t>
            </a:r>
            <a:r>
              <a:rPr lang="en-US" b="1" dirty="0">
                <a:latin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3.核查原则和依据</a:t>
            </a:r>
            <a:endParaRPr sz="1625" b="1" dirty="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30"/>
              </a:spcBef>
            </a:pPr>
            <a:endParaRPr sz="1625" b="1" dirty="0">
              <a:solidFill>
                <a:schemeClr val="tx2"/>
              </a:solidFill>
              <a:latin typeface="黑体" panose="02010609060101010101" charset="-122"/>
              <a:ea typeface="黑体" panose="02010609060101010101" charset="-122"/>
              <a:cs typeface="黑体" panose="02010609060101010101" charset="-122"/>
            </a:endParaRPr>
          </a:p>
          <a:p>
            <a:pPr marL="156210" marR="5080">
              <a:lnSpc>
                <a:spcPct val="150000"/>
              </a:lnSpc>
            </a:pPr>
            <a:r>
              <a:rPr sz="1630" spc="80" dirty="0">
                <a:solidFill>
                  <a:schemeClr val="tx2"/>
                </a:solidFill>
                <a:latin typeface="黑体" panose="02010609060101010101" charset="-122"/>
                <a:ea typeface="黑体" panose="02010609060101010101" charset="-122"/>
                <a:cs typeface="黑体" panose="02010609060101010101" charset="-122"/>
              </a:rPr>
              <a:t>重点排放单位温室气体排放报告的核查应遵循客观独立、诚实 </a:t>
            </a:r>
            <a:r>
              <a:rPr sz="1630" dirty="0">
                <a:solidFill>
                  <a:schemeClr val="tx2"/>
                </a:solidFill>
                <a:latin typeface="黑体" panose="02010609060101010101" charset="-122"/>
                <a:ea typeface="黑体" panose="02010609060101010101" charset="-122"/>
                <a:cs typeface="黑体" panose="02010609060101010101" charset="-122"/>
              </a:rPr>
              <a:t>守信、公平</a:t>
            </a:r>
            <a:endParaRPr sz="1630" dirty="0">
              <a:solidFill>
                <a:schemeClr val="tx2"/>
              </a:solidFill>
              <a:latin typeface="黑体" panose="02010609060101010101" charset="-122"/>
              <a:ea typeface="黑体" panose="02010609060101010101" charset="-122"/>
              <a:cs typeface="黑体" panose="02010609060101010101" charset="-122"/>
            </a:endParaRPr>
          </a:p>
          <a:p>
            <a:pPr marL="156210" marR="5080">
              <a:lnSpc>
                <a:spcPct val="150000"/>
              </a:lnSpc>
            </a:pPr>
            <a:r>
              <a:rPr sz="1630" dirty="0">
                <a:solidFill>
                  <a:schemeClr val="tx2"/>
                </a:solidFill>
                <a:latin typeface="黑体" panose="02010609060101010101" charset="-122"/>
                <a:ea typeface="黑体" panose="02010609060101010101" charset="-122"/>
                <a:cs typeface="黑体" panose="02010609060101010101" charset="-122"/>
              </a:rPr>
              <a:t>公正、专业严谨的原则，依据以下文件规定开展：</a:t>
            </a:r>
            <a:endParaRPr sz="1630">
              <a:solidFill>
                <a:schemeClr val="tx2"/>
              </a:solidFill>
              <a:latin typeface="黑体" panose="02010609060101010101" charset="-122"/>
              <a:ea typeface="黑体" panose="02010609060101010101" charset="-122"/>
              <a:cs typeface="黑体" panose="02010609060101010101" charset="-122"/>
            </a:endParaRPr>
          </a:p>
          <a:p>
            <a:pPr>
              <a:lnSpc>
                <a:spcPct val="100000"/>
              </a:lnSpc>
            </a:pPr>
            <a:endParaRPr sz="1630">
              <a:solidFill>
                <a:schemeClr val="tx2"/>
              </a:solidFill>
              <a:latin typeface="黑体" panose="02010609060101010101" charset="-122"/>
              <a:ea typeface="黑体" panose="02010609060101010101" charset="-122"/>
              <a:cs typeface="黑体" panose="02010609060101010101" charset="-122"/>
            </a:endParaRPr>
          </a:p>
          <a:p>
            <a:pPr>
              <a:lnSpc>
                <a:spcPct val="100000"/>
              </a:lnSpc>
              <a:spcBef>
                <a:spcPts val="5"/>
              </a:spcBef>
            </a:pPr>
            <a:endParaRPr sz="1770">
              <a:solidFill>
                <a:schemeClr val="tx2"/>
              </a:solidFill>
              <a:latin typeface="黑体" panose="02010609060101010101" charset="-122"/>
              <a:ea typeface="黑体" panose="02010609060101010101" charset="-122"/>
              <a:cs typeface="黑体" panose="02010609060101010101" charset="-122"/>
            </a:endParaRPr>
          </a:p>
          <a:p>
            <a:pPr marL="441960" indent="-286385">
              <a:lnSpc>
                <a:spcPct val="100000"/>
              </a:lnSpc>
              <a:spcBef>
                <a:spcPts val="5"/>
              </a:spcBef>
              <a:buFont typeface="Wingdings" panose="05000000000000000000"/>
              <a:buChar char=""/>
              <a:tabLst>
                <a:tab pos="442595" algn="l"/>
              </a:tabLst>
            </a:pPr>
            <a:r>
              <a:rPr sz="1630" dirty="0">
                <a:solidFill>
                  <a:schemeClr val="tx2"/>
                </a:solidFill>
                <a:latin typeface="黑体" panose="02010609060101010101" charset="-122"/>
                <a:ea typeface="黑体" panose="02010609060101010101" charset="-122"/>
                <a:cs typeface="黑体" panose="02010609060101010101" charset="-122"/>
              </a:rPr>
              <a:t>《碳排放权交易管理办法（试行）》；</a:t>
            </a:r>
            <a:endParaRPr sz="1630">
              <a:solidFill>
                <a:schemeClr val="tx2"/>
              </a:solidFill>
              <a:latin typeface="黑体" panose="02010609060101010101" charset="-122"/>
              <a:ea typeface="黑体" panose="02010609060101010101" charset="-122"/>
              <a:cs typeface="黑体" panose="02010609060101010101" charset="-122"/>
            </a:endParaRPr>
          </a:p>
          <a:p>
            <a:pPr marL="441960" indent="-286385">
              <a:lnSpc>
                <a:spcPct val="100000"/>
              </a:lnSpc>
              <a:spcBef>
                <a:spcPts val="1080"/>
              </a:spcBef>
              <a:buFont typeface="Wingdings" panose="05000000000000000000"/>
              <a:buChar char=""/>
              <a:tabLst>
                <a:tab pos="442595" algn="l"/>
              </a:tabLst>
            </a:pPr>
            <a:r>
              <a:rPr sz="1630" dirty="0">
                <a:solidFill>
                  <a:schemeClr val="tx2"/>
                </a:solidFill>
                <a:latin typeface="黑体" panose="02010609060101010101" charset="-122"/>
                <a:ea typeface="黑体" panose="02010609060101010101" charset="-122"/>
                <a:cs typeface="黑体" panose="02010609060101010101" charset="-122"/>
              </a:rPr>
              <a:t>生态环境部发布的工作通知；</a:t>
            </a:r>
            <a:endParaRPr sz="1630">
              <a:solidFill>
                <a:schemeClr val="tx2"/>
              </a:solidFill>
              <a:latin typeface="黑体" panose="02010609060101010101" charset="-122"/>
              <a:ea typeface="黑体" panose="02010609060101010101" charset="-122"/>
              <a:cs typeface="黑体" panose="02010609060101010101" charset="-122"/>
            </a:endParaRPr>
          </a:p>
          <a:p>
            <a:pPr marL="441960" indent="-286385">
              <a:lnSpc>
                <a:spcPct val="100000"/>
              </a:lnSpc>
              <a:spcBef>
                <a:spcPts val="1080"/>
              </a:spcBef>
              <a:buFont typeface="Wingdings" panose="05000000000000000000"/>
              <a:buChar char=""/>
              <a:tabLst>
                <a:tab pos="442595" algn="l"/>
              </a:tabLst>
            </a:pPr>
            <a:r>
              <a:rPr sz="1630" dirty="0">
                <a:solidFill>
                  <a:schemeClr val="tx2"/>
                </a:solidFill>
                <a:latin typeface="黑体" panose="02010609060101010101" charset="-122"/>
                <a:ea typeface="黑体" panose="02010609060101010101" charset="-122"/>
                <a:cs typeface="黑体" panose="02010609060101010101" charset="-122"/>
              </a:rPr>
              <a:t>生态环境部制定的温室气体排放核算方法与报告指南;</a:t>
            </a:r>
            <a:endParaRPr sz="1630">
              <a:solidFill>
                <a:schemeClr val="tx2"/>
              </a:solidFill>
              <a:latin typeface="黑体" panose="02010609060101010101" charset="-122"/>
              <a:ea typeface="黑体" panose="02010609060101010101" charset="-122"/>
              <a:cs typeface="黑体" panose="02010609060101010101" charset="-122"/>
            </a:endParaRPr>
          </a:p>
          <a:p>
            <a:pPr marL="441960" indent="-286385">
              <a:lnSpc>
                <a:spcPct val="100000"/>
              </a:lnSpc>
              <a:spcBef>
                <a:spcPts val="1080"/>
              </a:spcBef>
              <a:buFont typeface="Wingdings" panose="05000000000000000000"/>
              <a:buChar char=""/>
              <a:tabLst>
                <a:tab pos="442595" algn="l"/>
              </a:tabLst>
            </a:pPr>
            <a:r>
              <a:rPr sz="1630" dirty="0">
                <a:solidFill>
                  <a:schemeClr val="tx2"/>
                </a:solidFill>
                <a:latin typeface="黑体" panose="02010609060101010101" charset="-122"/>
                <a:ea typeface="黑体" panose="02010609060101010101" charset="-122"/>
                <a:cs typeface="黑体" panose="02010609060101010101" charset="-122"/>
              </a:rPr>
              <a:t>相关标准和技术规范。</a:t>
            </a:r>
            <a:endParaRPr sz="1630" dirty="0">
              <a:solidFill>
                <a:schemeClr val="tx2"/>
              </a:solidFill>
              <a:latin typeface="黑体" panose="02010609060101010101" charset="-122"/>
              <a:ea typeface="黑体" panose="02010609060101010101" charset="-122"/>
              <a:cs typeface="黑体" panose="02010609060101010101"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446780" y="1295400"/>
            <a:ext cx="3286125" cy="318770"/>
          </a:xfrm>
          <a:prstGeom prst="rect">
            <a:avLst/>
          </a:prstGeom>
        </p:spPr>
        <p:txBody>
          <a:bodyPr vert="horz" wrap="square" lIns="0" tIns="11516" rIns="0" bIns="0" rtlCol="0">
            <a:spAutoFit/>
          </a:bodyPr>
          <a:lstStyle/>
          <a:p>
            <a:pPr marL="12700">
              <a:lnSpc>
                <a:spcPct val="100000"/>
              </a:lnSpc>
              <a:spcBef>
                <a:spcPts val="100"/>
              </a:spcBef>
            </a:pPr>
            <a:r>
              <a:rPr sz="2000" b="1" dirty="0">
                <a:solidFill>
                  <a:schemeClr val="tx2"/>
                </a:solidFill>
                <a:latin typeface="微软雅黑" panose="020B0503020204020204" charset="-122"/>
                <a:ea typeface="微软雅黑" panose="020B0503020204020204" charset="-122"/>
                <a:cs typeface="微软雅黑" panose="020B0503020204020204" charset="-122"/>
              </a:rPr>
              <a:t>二</a:t>
            </a:r>
            <a:r>
              <a:rPr sz="2000" b="1" spc="-85"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、指南正文</a:t>
            </a:r>
            <a:endParaRPr sz="2000" b="1"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4"/>
          <p:cNvSpPr txBox="1"/>
          <p:nvPr/>
        </p:nvSpPr>
        <p:spPr>
          <a:xfrm>
            <a:off x="5486400" y="1295400"/>
            <a:ext cx="2200910" cy="318770"/>
          </a:xfrm>
          <a:prstGeom prst="rect">
            <a:avLst/>
          </a:prstGeom>
        </p:spPr>
        <p:txBody>
          <a:bodyPr vert="horz" wrap="square" lIns="0" tIns="11516" rIns="0" bIns="0" rtlCol="0">
            <a:spAutoFit/>
          </a:bodyPr>
          <a:lstStyle/>
          <a:p>
            <a:pPr marL="12700">
              <a:lnSpc>
                <a:spcPct val="100000"/>
              </a:lnSpc>
              <a:spcBef>
                <a:spcPts val="100"/>
              </a:spcBef>
            </a:pP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b="1"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6" name="object 6"/>
          <p:cNvSpPr/>
          <p:nvPr/>
        </p:nvSpPr>
        <p:spPr>
          <a:xfrm>
            <a:off x="2971800" y="1828800"/>
            <a:ext cx="5377815" cy="3942715"/>
          </a:xfrm>
          <a:prstGeom prst="rect">
            <a:avLst/>
          </a:prstGeom>
          <a:blipFill>
            <a:blip r:embed="rId2" cstate="print"/>
            <a:stretch>
              <a:fillRect/>
            </a:stretch>
          </a:blipFill>
        </p:spPr>
        <p:txBody>
          <a:bodyPr wrap="square" lIns="0" tIns="0" rIns="0" bIns="0" rtlCol="0"/>
          <a:lstStyle/>
          <a:p>
            <a:endParaRPr sz="1630"/>
          </a:p>
        </p:txBody>
      </p:sp>
      <p:sp>
        <p:nvSpPr>
          <p:cNvPr id="7"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117521" y="1554940"/>
            <a:ext cx="6570666" cy="370840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10"/>
              </a:spcBef>
            </a:pPr>
            <a:endParaRPr sz="2855">
              <a:latin typeface="微软雅黑" panose="020B0503020204020204" charset="-122"/>
              <a:ea typeface="微软雅黑" panose="020B0503020204020204" charset="-122"/>
              <a:cs typeface="微软雅黑" panose="020B0503020204020204" charset="-122"/>
            </a:endParaRPr>
          </a:p>
          <a:p>
            <a:pPr marL="135890">
              <a:lnSpc>
                <a:spcPct val="100000"/>
              </a:lnSpc>
            </a:pPr>
            <a:r>
              <a:rPr sz="1630" b="1" spc="-5" dirty="0">
                <a:solidFill>
                  <a:schemeClr val="tx2"/>
                </a:solidFill>
                <a:latin typeface="微软雅黑" panose="020B0503020204020204" charset="-122"/>
                <a:ea typeface="微软雅黑" panose="020B0503020204020204" charset="-122"/>
                <a:cs typeface="微软雅黑" panose="020B0503020204020204" charset="-122"/>
              </a:rPr>
              <a:t>4.1.1</a:t>
            </a:r>
            <a:r>
              <a:rPr sz="163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核查安排</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marR="5080" indent="-285750">
              <a:lnSpc>
                <a:spcPct val="150000"/>
              </a:lnSpc>
              <a:buFont typeface="Wingdings" panose="05000000000000000000"/>
              <a:buChar char=""/>
              <a:tabLst>
                <a:tab pos="422275" algn="l"/>
              </a:tabLst>
            </a:pPr>
            <a:r>
              <a:rPr sz="1630" spc="45" dirty="0">
                <a:solidFill>
                  <a:schemeClr val="tx2"/>
                </a:solidFill>
                <a:latin typeface="微软雅黑" panose="020B0503020204020204" charset="-122"/>
                <a:ea typeface="微软雅黑" panose="020B0503020204020204" charset="-122"/>
                <a:cs typeface="微软雅黑" panose="020B0503020204020204" charset="-122"/>
              </a:rPr>
              <a:t>省级生态环境主管部门考虑核查任务、</a:t>
            </a:r>
            <a:r>
              <a:rPr sz="1630" spc="55" dirty="0">
                <a:solidFill>
                  <a:schemeClr val="tx2"/>
                </a:solidFill>
                <a:latin typeface="微软雅黑" panose="020B0503020204020204" charset="-122"/>
                <a:ea typeface="微软雅黑" panose="020B0503020204020204" charset="-122"/>
                <a:cs typeface="微软雅黑" panose="020B0503020204020204" charset="-122"/>
              </a:rPr>
              <a:t>进</a:t>
            </a:r>
            <a:r>
              <a:rPr sz="1630" spc="45" dirty="0">
                <a:solidFill>
                  <a:schemeClr val="tx2"/>
                </a:solidFill>
                <a:latin typeface="微软雅黑" panose="020B0503020204020204" charset="-122"/>
                <a:ea typeface="微软雅黑" panose="020B0503020204020204" charset="-122"/>
                <a:cs typeface="微软雅黑" panose="020B0503020204020204" charset="-122"/>
              </a:rPr>
              <a:t>度安排及所需资源组织开 </a:t>
            </a:r>
            <a:r>
              <a:rPr sz="1630" dirty="0">
                <a:solidFill>
                  <a:schemeClr val="tx2"/>
                </a:solidFill>
                <a:latin typeface="微软雅黑" panose="020B0503020204020204" charset="-122"/>
                <a:ea typeface="微软雅黑" panose="020B0503020204020204" charset="-122"/>
                <a:cs typeface="微软雅黑" panose="020B0503020204020204" charset="-122"/>
              </a:rPr>
              <a:t>展核查工作。</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00000"/>
              </a:lnSpc>
              <a:spcBef>
                <a:spcPts val="1080"/>
              </a:spcBef>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可通过购买服务的方式委托技术服务机构开展。</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00000"/>
              </a:lnSpc>
              <a:spcBef>
                <a:spcPts val="1080"/>
              </a:spcBef>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技术服务机构应建立：</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00000"/>
              </a:lnSpc>
              <a:spcBef>
                <a:spcPts val="1080"/>
              </a:spcBef>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有效的风险防范机制</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00000"/>
              </a:lnSpc>
              <a:spcBef>
                <a:spcPts val="1080"/>
              </a:spcBef>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完善的内部质量管理体系</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00000"/>
              </a:lnSpc>
              <a:spcBef>
                <a:spcPts val="1080"/>
              </a:spcBef>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适当的公正性保证措施</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048000" y="1362075"/>
            <a:ext cx="4845685" cy="413385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755"/>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技术服务机构不应：</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080"/>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提供配额管理等咨询</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080"/>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接受影响公正性的资助、合同、服务或产品；</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080"/>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参与碳资产管理、交易活</a:t>
            </a:r>
            <a:r>
              <a:rPr sz="1630" spc="409" dirty="0">
                <a:solidFill>
                  <a:schemeClr val="tx2"/>
                </a:solidFill>
                <a:latin typeface="微软雅黑" panose="020B0503020204020204" charset="-122"/>
                <a:ea typeface="微软雅黑" panose="020B0503020204020204" charset="-122"/>
                <a:cs typeface="微软雅黑" panose="020B0503020204020204" charset="-122"/>
              </a:rPr>
              <a:t>动</a:t>
            </a:r>
            <a:r>
              <a:rPr sz="1630" dirty="0">
                <a:solidFill>
                  <a:schemeClr val="tx2"/>
                </a:solidFill>
                <a:latin typeface="微软雅黑" panose="020B0503020204020204" charset="-122"/>
                <a:ea typeface="微软雅黑" panose="020B0503020204020204" charset="-122"/>
                <a:cs typeface="微软雅黑" panose="020B0503020204020204" charset="-122"/>
              </a:rPr>
              <a:t>；</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74345" indent="-339090">
              <a:lnSpc>
                <a:spcPct val="110000"/>
              </a:lnSpc>
              <a:spcBef>
                <a:spcPts val="1080"/>
              </a:spcBef>
              <a:spcAft>
                <a:spcPts val="0"/>
              </a:spcAft>
              <a:buFont typeface="Wingdings" panose="05000000000000000000"/>
              <a:buChar char=""/>
              <a:tabLst>
                <a:tab pos="474345" algn="l"/>
                <a:tab pos="47498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与重点排放单位存在利益关</a:t>
            </a:r>
            <a:r>
              <a:rPr sz="1630" spc="409" dirty="0">
                <a:solidFill>
                  <a:schemeClr val="tx2"/>
                </a:solidFill>
                <a:latin typeface="微软雅黑" panose="020B0503020204020204" charset="-122"/>
                <a:ea typeface="微软雅黑" panose="020B0503020204020204" charset="-122"/>
                <a:cs typeface="微软雅黑" panose="020B0503020204020204" charset="-122"/>
              </a:rPr>
              <a:t>系</a:t>
            </a:r>
            <a:r>
              <a:rPr sz="1630" dirty="0">
                <a:solidFill>
                  <a:schemeClr val="tx2"/>
                </a:solidFill>
                <a:latin typeface="微软雅黑" panose="020B0503020204020204" charset="-122"/>
                <a:ea typeface="微软雅黑" panose="020B0503020204020204" charset="-122"/>
                <a:cs typeface="微软雅黑" panose="020B0503020204020204" charset="-122"/>
              </a:rPr>
              <a:t>；</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080"/>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为被核查的重点排放单位提供咨询；</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080"/>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与被核查的重点排放单位共享管理人员；</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080"/>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使用有利益冲突的人员；</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421640" indent="-286385">
              <a:lnSpc>
                <a:spcPct val="110000"/>
              </a:lnSpc>
              <a:spcBef>
                <a:spcPts val="1080"/>
              </a:spcBef>
              <a:spcAft>
                <a:spcPts val="0"/>
              </a:spcAft>
              <a:buFont typeface="Wingdings" panose="05000000000000000000"/>
              <a:buChar char=""/>
              <a:tabLst>
                <a:tab pos="42227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推销使用指定的咨询或培训服务；</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743200" y="1036955"/>
            <a:ext cx="6969125" cy="493458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b="1" dirty="0">
                <a:solidFill>
                  <a:schemeClr val="tx2"/>
                </a:solidFill>
                <a:latin typeface="微软雅黑" panose="020B0503020204020204" charset="-122"/>
                <a:ea typeface="微软雅黑" panose="020B0503020204020204" charset="-122"/>
                <a:cs typeface="微软雅黑" panose="020B0503020204020204" charset="-122"/>
              </a:rPr>
              <a:t>二 、指南正文	4.核查程序和要点</a:t>
            </a:r>
            <a:endParaRPr>
              <a:solidFill>
                <a:schemeClr val="tx2"/>
              </a:solidFill>
              <a:latin typeface="微软雅黑" panose="020B0503020204020204" charset="-122"/>
              <a:ea typeface="微软雅黑" panose="020B0503020204020204" charset="-122"/>
              <a:cs typeface="微软雅黑" panose="020B0503020204020204" charset="-122"/>
            </a:endParaRPr>
          </a:p>
          <a:p>
            <a:pPr>
              <a:lnSpc>
                <a:spcPct val="130000"/>
              </a:lnSpc>
              <a:spcBef>
                <a:spcPts val="35"/>
              </a:spcBef>
              <a:spcAft>
                <a:spcPts val="0"/>
              </a:spcAft>
            </a:pPr>
            <a:endParaRPr sz="1770">
              <a:latin typeface="微软雅黑" panose="020B0503020204020204" charset="-122"/>
              <a:ea typeface="微软雅黑" panose="020B0503020204020204" charset="-122"/>
              <a:cs typeface="微软雅黑" panose="020B0503020204020204" charset="-122"/>
            </a:endParaRPr>
          </a:p>
          <a:p>
            <a:pPr marL="12700">
              <a:lnSpc>
                <a:spcPct val="130000"/>
              </a:lnSpc>
              <a:spcAft>
                <a:spcPts val="0"/>
              </a:spcAft>
            </a:pPr>
            <a:r>
              <a:rPr sz="1630" b="1" spc="-5" dirty="0">
                <a:solidFill>
                  <a:schemeClr val="tx2"/>
                </a:solidFill>
                <a:latin typeface="微软雅黑" panose="020B0503020204020204" charset="-122"/>
                <a:ea typeface="微软雅黑" panose="020B0503020204020204" charset="-122"/>
                <a:cs typeface="微软雅黑" panose="020B0503020204020204" charset="-122"/>
              </a:rPr>
              <a:t>4.1.2</a:t>
            </a:r>
            <a:r>
              <a:rPr sz="1630" b="1" spc="4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建立核查技术工作组</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50000"/>
              </a:lnSpc>
              <a:spcBef>
                <a:spcPts val="505"/>
              </a:spcBef>
              <a:spcAft>
                <a:spcPts val="0"/>
              </a:spcAft>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省级生态环境主管部门应根据核查任务和进度安排，建立一个或多个</a:t>
            </a:r>
            <a:r>
              <a:rPr sz="1630" dirty="0">
                <a:solidFill>
                  <a:schemeClr val="tx2"/>
                </a:solidFill>
                <a:latin typeface="微软雅黑" panose="020B0503020204020204" charset="-122"/>
                <a:ea typeface="微软雅黑" panose="020B0503020204020204" charset="-122"/>
                <a:cs typeface="微软雅黑" panose="020B0503020204020204" charset="-122"/>
              </a:rPr>
              <a:t>核查技术工作组开展核查工作。技术工作组可由技术服务机构承担。</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50000"/>
              </a:lnSpc>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技术工作组的工作内容包括：</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30000"/>
              </a:lnSpc>
              <a:spcBef>
                <a:spcPts val="57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实施文件评审：</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30000"/>
              </a:lnSpc>
              <a:spcBef>
                <a:spcPts val="37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完成</a:t>
            </a:r>
            <a:r>
              <a:rPr sz="1630" dirty="0">
                <a:solidFill>
                  <a:srgbClr val="C0504D"/>
                </a:solidFill>
                <a:latin typeface="微软雅黑" panose="020B0503020204020204" charset="-122"/>
                <a:ea typeface="微软雅黑" panose="020B0503020204020204" charset="-122"/>
                <a:cs typeface="微软雅黑" panose="020B0503020204020204" charset="-122"/>
              </a:rPr>
              <a:t>《文件评审表》</a:t>
            </a:r>
            <a:r>
              <a:rPr sz="1630" dirty="0">
                <a:solidFill>
                  <a:schemeClr val="tx2"/>
                </a:solidFill>
                <a:latin typeface="微软雅黑" panose="020B0503020204020204" charset="-122"/>
                <a:ea typeface="微软雅黑" panose="020B0503020204020204" charset="-122"/>
                <a:cs typeface="微软雅黑" panose="020B0503020204020204" charset="-122"/>
              </a:rPr>
              <a:t>,提出</a:t>
            </a:r>
            <a:r>
              <a:rPr sz="1630" dirty="0">
                <a:latin typeface="微软雅黑" panose="020B0503020204020204" charset="-122"/>
                <a:ea typeface="微软雅黑" panose="020B0503020204020204" charset="-122"/>
                <a:cs typeface="微软雅黑" panose="020B0503020204020204" charset="-122"/>
              </a:rPr>
              <a:t>《</a:t>
            </a:r>
            <a:r>
              <a:rPr sz="1630" dirty="0">
                <a:solidFill>
                  <a:srgbClr val="C0504D"/>
                </a:solidFill>
                <a:latin typeface="微软雅黑" panose="020B0503020204020204" charset="-122"/>
                <a:ea typeface="微软雅黑" panose="020B0503020204020204" charset="-122"/>
                <a:cs typeface="微软雅黑" panose="020B0503020204020204" charset="-122"/>
              </a:rPr>
              <a:t>现场核查清单》</a:t>
            </a:r>
            <a:r>
              <a:rPr sz="1630" dirty="0">
                <a:solidFill>
                  <a:schemeClr val="tx2"/>
                </a:solidFill>
                <a:latin typeface="微软雅黑" panose="020B0503020204020204" charset="-122"/>
                <a:ea typeface="微软雅黑" panose="020B0503020204020204" charset="-122"/>
                <a:cs typeface="微软雅黑" panose="020B0503020204020204" charset="-122"/>
              </a:rPr>
              <a:t>；</a:t>
            </a:r>
            <a:endParaRPr sz="1630">
              <a:latin typeface="微软雅黑" panose="020B0503020204020204" charset="-122"/>
              <a:ea typeface="微软雅黑" panose="020B0503020204020204" charset="-122"/>
              <a:cs typeface="微软雅黑" panose="020B0503020204020204" charset="-122"/>
            </a:endParaRPr>
          </a:p>
          <a:p>
            <a:pPr marL="298450" indent="-285750">
              <a:lnSpc>
                <a:spcPct val="130000"/>
              </a:lnSpc>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提出</a:t>
            </a:r>
            <a:r>
              <a:rPr sz="1630" dirty="0">
                <a:latin typeface="微软雅黑" panose="020B0503020204020204" charset="-122"/>
                <a:ea typeface="微软雅黑" panose="020B0503020204020204" charset="-122"/>
                <a:cs typeface="微软雅黑" panose="020B0503020204020204" charset="-122"/>
              </a:rPr>
              <a:t>《</a:t>
            </a:r>
            <a:r>
              <a:rPr sz="1630" dirty="0">
                <a:solidFill>
                  <a:srgbClr val="C0504D"/>
                </a:solidFill>
                <a:latin typeface="微软雅黑" panose="020B0503020204020204" charset="-122"/>
                <a:ea typeface="微软雅黑" panose="020B0503020204020204" charset="-122"/>
                <a:cs typeface="微软雅黑" panose="020B0503020204020204" charset="-122"/>
              </a:rPr>
              <a:t>不符合项清单》</a:t>
            </a:r>
            <a:r>
              <a:rPr sz="1630" dirty="0">
                <a:solidFill>
                  <a:schemeClr val="tx2"/>
                </a:solidFill>
                <a:latin typeface="微软雅黑" panose="020B0503020204020204" charset="-122"/>
                <a:ea typeface="微软雅黑" panose="020B0503020204020204" charset="-122"/>
                <a:cs typeface="微软雅黑" panose="020B0503020204020204" charset="-122"/>
              </a:rPr>
              <a:t>,交给重点排放单位整改，验证整改是否完成；</a:t>
            </a:r>
            <a:endParaRPr sz="1630">
              <a:latin typeface="微软雅黑" panose="020B0503020204020204" charset="-122"/>
              <a:ea typeface="微软雅黑" panose="020B0503020204020204" charset="-122"/>
              <a:cs typeface="微软雅黑" panose="020B0503020204020204" charset="-122"/>
            </a:endParaRPr>
          </a:p>
          <a:p>
            <a:pPr marL="298450" indent="-285750">
              <a:lnSpc>
                <a:spcPct val="130000"/>
              </a:lnSpc>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出具</a:t>
            </a:r>
            <a:r>
              <a:rPr sz="1630" dirty="0">
                <a:latin typeface="微软雅黑" panose="020B0503020204020204" charset="-122"/>
                <a:ea typeface="微软雅黑" panose="020B0503020204020204" charset="-122"/>
                <a:cs typeface="微软雅黑" panose="020B0503020204020204" charset="-122"/>
              </a:rPr>
              <a:t>《</a:t>
            </a:r>
            <a:r>
              <a:rPr sz="1630" dirty="0">
                <a:solidFill>
                  <a:srgbClr val="C0504D"/>
                </a:solidFill>
                <a:latin typeface="微软雅黑" panose="020B0503020204020204" charset="-122"/>
                <a:ea typeface="微软雅黑" panose="020B0503020204020204" charset="-122"/>
                <a:cs typeface="微软雅黑" panose="020B0503020204020204" charset="-122"/>
              </a:rPr>
              <a:t>核查结论》</a:t>
            </a:r>
            <a:r>
              <a:rPr sz="1630" dirty="0">
                <a:solidFill>
                  <a:schemeClr val="tx2"/>
                </a:solidFill>
                <a:latin typeface="微软雅黑" panose="020B0503020204020204" charset="-122"/>
                <a:ea typeface="微软雅黑" panose="020B0503020204020204" charset="-122"/>
                <a:cs typeface="微软雅黑" panose="020B0503020204020204" charset="-122"/>
              </a:rPr>
              <a:t>；</a:t>
            </a:r>
            <a:endParaRPr sz="1630">
              <a:latin typeface="微软雅黑" panose="020B0503020204020204" charset="-122"/>
              <a:ea typeface="微软雅黑" panose="020B0503020204020204" charset="-122"/>
              <a:cs typeface="微软雅黑" panose="020B0503020204020204" charset="-122"/>
            </a:endParaRPr>
          </a:p>
          <a:p>
            <a:pPr marL="298450" marR="5080" indent="-285750">
              <a:lnSpc>
                <a:spcPct val="130000"/>
              </a:lnSpc>
              <a:spcBef>
                <a:spcPts val="305"/>
              </a:spcBef>
              <a:spcAft>
                <a:spcPts val="0"/>
              </a:spcAft>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对未提交排放报告的重点排放单位，按照保守性原则对其排放量及相 </a:t>
            </a:r>
            <a:r>
              <a:rPr sz="1630" dirty="0">
                <a:solidFill>
                  <a:schemeClr val="tx2"/>
                </a:solidFill>
                <a:latin typeface="微软雅黑" panose="020B0503020204020204" charset="-122"/>
                <a:ea typeface="微软雅黑" panose="020B0503020204020204" charset="-122"/>
                <a:cs typeface="微软雅黑" panose="020B0503020204020204" charset="-122"/>
              </a:rPr>
              <a:t>关数据进行测算。</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8890" indent="-286385">
              <a:lnSpc>
                <a:spcPct val="130000"/>
              </a:lnSpc>
              <a:spcBef>
                <a:spcPts val="2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技术工作组至少由2</a:t>
            </a:r>
            <a:r>
              <a:rPr sz="1630" spc="-1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名成员组成，其中</a:t>
            </a:r>
            <a:r>
              <a:rPr sz="1630" spc="-50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1</a:t>
            </a:r>
            <a:r>
              <a:rPr sz="1630" spc="-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名为负责人，至少</a:t>
            </a:r>
            <a:r>
              <a:rPr sz="1630" spc="-500" dirty="0">
                <a:solidFill>
                  <a:schemeClr val="tx2"/>
                </a:solidFill>
                <a:latin typeface="微软雅黑" panose="020B0503020204020204" charset="-122"/>
                <a:ea typeface="微软雅黑" panose="020B0503020204020204" charset="-122"/>
                <a:cs typeface="微软雅黑" panose="020B0503020204020204" charset="-122"/>
              </a:rPr>
              <a:t> </a:t>
            </a:r>
            <a:r>
              <a:rPr sz="1630" spc="5" dirty="0">
                <a:solidFill>
                  <a:schemeClr val="tx2"/>
                </a:solidFill>
                <a:latin typeface="微软雅黑" panose="020B0503020204020204" charset="-122"/>
                <a:ea typeface="微软雅黑" panose="020B0503020204020204" charset="-122"/>
                <a:cs typeface="微软雅黑" panose="020B0503020204020204" charset="-122"/>
              </a:rPr>
              <a:t>1</a:t>
            </a:r>
            <a:r>
              <a:rPr sz="1630" dirty="0">
                <a:solidFill>
                  <a:schemeClr val="tx2"/>
                </a:solidFill>
                <a:latin typeface="微软雅黑" panose="020B0503020204020204" charset="-122"/>
                <a:ea typeface="微软雅黑" panose="020B0503020204020204" charset="-122"/>
                <a:cs typeface="微软雅黑" panose="020B0503020204020204" charset="-122"/>
              </a:rPr>
              <a:t>名成员具 </a:t>
            </a:r>
            <a:r>
              <a:rPr sz="1630" spc="409" dirty="0">
                <a:solidFill>
                  <a:schemeClr val="tx2"/>
                </a:solidFill>
                <a:latin typeface="微软雅黑" panose="020B0503020204020204" charset="-122"/>
                <a:ea typeface="微软雅黑" panose="020B0503020204020204" charset="-122"/>
                <a:cs typeface="微软雅黑" panose="020B0503020204020204" charset="-122"/>
              </a:rPr>
              <a:t>备</a:t>
            </a:r>
            <a:r>
              <a:rPr sz="1630" dirty="0">
                <a:solidFill>
                  <a:schemeClr val="tx2"/>
                </a:solidFill>
                <a:latin typeface="微软雅黑" panose="020B0503020204020204" charset="-122"/>
                <a:ea typeface="微软雅黑" panose="020B0503020204020204" charset="-122"/>
                <a:cs typeface="微软雅黑" panose="020B0503020204020204" charset="-122"/>
              </a:rPr>
              <a:t>被核查的重点排放单位所在行业的专业知识和工作经验。</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362200" y="1219200"/>
            <a:ext cx="7801610" cy="404812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35"/>
              </a:spcBef>
            </a:pPr>
            <a:endParaRPr sz="1770">
              <a:latin typeface="微软雅黑" panose="020B0503020204020204" charset="-122"/>
              <a:ea typeface="微软雅黑" panose="020B0503020204020204" charset="-122"/>
              <a:cs typeface="微软雅黑" panose="020B0503020204020204" charset="-122"/>
            </a:endParaRPr>
          </a:p>
          <a:p>
            <a:pPr marL="12700" algn="just">
              <a:lnSpc>
                <a:spcPct val="100000"/>
              </a:lnSpc>
            </a:pPr>
            <a:r>
              <a:rPr sz="1630" b="1" spc="-5" dirty="0">
                <a:solidFill>
                  <a:schemeClr val="tx2"/>
                </a:solidFill>
                <a:latin typeface="微软雅黑" panose="020B0503020204020204" charset="-122"/>
                <a:ea typeface="微软雅黑" panose="020B0503020204020204" charset="-122"/>
                <a:cs typeface="微软雅黑" panose="020B0503020204020204" charset="-122"/>
              </a:rPr>
              <a:t>4.1.3</a:t>
            </a:r>
            <a:r>
              <a:rPr sz="1630" b="1" spc="4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文件评审</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28600" indent="-285750" algn="just">
              <a:lnSpc>
                <a:spcPct val="100000"/>
              </a:lnSpc>
              <a:spcBef>
                <a:spcPts val="505"/>
              </a:spcBef>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技术工作组对重点排放单位提交的排放报告及数据质量控制计划等支 </a:t>
            </a:r>
            <a:r>
              <a:rPr sz="1630" dirty="0">
                <a:solidFill>
                  <a:schemeClr val="tx2"/>
                </a:solidFill>
                <a:latin typeface="微软雅黑" panose="020B0503020204020204" charset="-122"/>
                <a:ea typeface="微软雅黑" panose="020B0503020204020204" charset="-122"/>
                <a:cs typeface="微软雅黑" panose="020B0503020204020204" charset="-122"/>
              </a:rPr>
              <a:t>撑材料进行文件评审。</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28600" indent="-285750" algn="just">
              <a:lnSpc>
                <a:spcPct val="97000"/>
              </a:lnSpc>
              <a:spcBef>
                <a:spcPts val="65"/>
              </a:spcBef>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初步确认重点排放单位的温室气体排放及相关信息的符合情况，识别 </a:t>
            </a:r>
            <a:r>
              <a:rPr sz="1630" dirty="0">
                <a:solidFill>
                  <a:schemeClr val="tx2"/>
                </a:solidFill>
                <a:latin typeface="微软雅黑" panose="020B0503020204020204" charset="-122"/>
                <a:ea typeface="微软雅黑" panose="020B0503020204020204" charset="-122"/>
                <a:cs typeface="微软雅黑" panose="020B0503020204020204" charset="-122"/>
              </a:rPr>
              <a:t>现场</a:t>
            </a:r>
            <a:r>
              <a:rPr sz="1630" spc="-14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核查重点，提出现场核查时间、需访问的人员、需观察的设施、 设备或</a:t>
            </a:r>
            <a:r>
              <a:rPr sz="1630" spc="409" dirty="0">
                <a:solidFill>
                  <a:schemeClr val="tx2"/>
                </a:solidFill>
                <a:latin typeface="微软雅黑" panose="020B0503020204020204" charset="-122"/>
                <a:ea typeface="微软雅黑" panose="020B0503020204020204" charset="-122"/>
                <a:cs typeface="微软雅黑" panose="020B0503020204020204" charset="-122"/>
              </a:rPr>
              <a:t>操</a:t>
            </a:r>
            <a:r>
              <a:rPr sz="1630" dirty="0">
                <a:solidFill>
                  <a:schemeClr val="tx2"/>
                </a:solidFill>
                <a:latin typeface="微软雅黑" panose="020B0503020204020204" charset="-122"/>
                <a:ea typeface="微软雅黑" panose="020B0503020204020204" charset="-122"/>
                <a:cs typeface="微软雅黑" panose="020B0503020204020204" charset="-122"/>
              </a:rPr>
              <a:t>作以及需查阅的支撑文件等现场核查要求。</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gn="just">
              <a:lnSpc>
                <a:spcPct val="100000"/>
              </a:lnSpc>
              <a:spcBef>
                <a:spcPts val="710"/>
              </a:spcBef>
              <a:buFont typeface="Wingdings" panose="05000000000000000000"/>
              <a:buChar char=""/>
              <a:tabLst>
                <a:tab pos="298450" algn="l"/>
              </a:tabLst>
            </a:pPr>
            <a:r>
              <a:rPr sz="1630" spc="30" dirty="0">
                <a:solidFill>
                  <a:schemeClr val="tx2"/>
                </a:solidFill>
                <a:latin typeface="微软雅黑" panose="020B0503020204020204" charset="-122"/>
                <a:ea typeface="微软雅黑" panose="020B0503020204020204" charset="-122"/>
                <a:cs typeface="微软雅黑" panose="020B0503020204020204" charset="-122"/>
              </a:rPr>
              <a:t>按附</a:t>
            </a:r>
            <a:r>
              <a:rPr sz="1630" spc="20" dirty="0">
                <a:solidFill>
                  <a:schemeClr val="tx2"/>
                </a:solidFill>
                <a:latin typeface="微软雅黑" panose="020B0503020204020204" charset="-122"/>
                <a:ea typeface="微软雅黑" panose="020B0503020204020204" charset="-122"/>
                <a:cs typeface="微软雅黑" panose="020B0503020204020204" charset="-122"/>
              </a:rPr>
              <a:t>件</a:t>
            </a:r>
            <a:r>
              <a:rPr sz="1630" spc="25" dirty="0">
                <a:solidFill>
                  <a:schemeClr val="tx2"/>
                </a:solidFill>
                <a:latin typeface="微软雅黑" panose="020B0503020204020204" charset="-122"/>
                <a:ea typeface="微软雅黑" panose="020B0503020204020204" charset="-122"/>
                <a:cs typeface="微软雅黑" panose="020B0503020204020204" charset="-122"/>
              </a:rPr>
              <a:t>2和附</a:t>
            </a:r>
            <a:r>
              <a:rPr sz="1630" spc="30" dirty="0">
                <a:solidFill>
                  <a:schemeClr val="tx2"/>
                </a:solidFill>
                <a:latin typeface="微软雅黑" panose="020B0503020204020204" charset="-122"/>
                <a:ea typeface="微软雅黑" panose="020B0503020204020204" charset="-122"/>
                <a:cs typeface="微软雅黑" panose="020B0503020204020204" charset="-122"/>
              </a:rPr>
              <a:t>件</a:t>
            </a:r>
            <a:r>
              <a:rPr sz="1630" spc="20" dirty="0">
                <a:solidFill>
                  <a:schemeClr val="tx2"/>
                </a:solidFill>
                <a:latin typeface="微软雅黑" panose="020B0503020204020204" charset="-122"/>
                <a:ea typeface="微软雅黑" panose="020B0503020204020204" charset="-122"/>
                <a:cs typeface="微软雅黑" panose="020B0503020204020204" charset="-122"/>
              </a:rPr>
              <a:t>3的格式填写完</a:t>
            </a:r>
            <a:r>
              <a:rPr sz="1630" spc="30" dirty="0">
                <a:solidFill>
                  <a:schemeClr val="tx2"/>
                </a:solidFill>
                <a:latin typeface="微软雅黑" panose="020B0503020204020204" charset="-122"/>
                <a:ea typeface="微软雅黑" panose="020B0503020204020204" charset="-122"/>
                <a:cs typeface="微软雅黑" panose="020B0503020204020204" charset="-122"/>
              </a:rPr>
              <a:t>成</a:t>
            </a:r>
            <a:r>
              <a:rPr sz="1630" spc="25" dirty="0">
                <a:solidFill>
                  <a:srgbClr val="C0504D"/>
                </a:solidFill>
                <a:latin typeface="微软雅黑" panose="020B0503020204020204" charset="-122"/>
                <a:ea typeface="微软雅黑" panose="020B0503020204020204" charset="-122"/>
                <a:cs typeface="微软雅黑" panose="020B0503020204020204" charset="-122"/>
              </a:rPr>
              <a:t>《文件评审表</a:t>
            </a:r>
            <a:r>
              <a:rPr sz="1630" spc="20" dirty="0">
                <a:solidFill>
                  <a:srgbClr val="C0504D"/>
                </a:solidFill>
                <a:latin typeface="微软雅黑" panose="020B0503020204020204" charset="-122"/>
                <a:ea typeface="微软雅黑" panose="020B0503020204020204" charset="-122"/>
                <a:cs typeface="微软雅黑" panose="020B0503020204020204" charset="-122"/>
              </a:rPr>
              <a:t>》</a:t>
            </a:r>
            <a:r>
              <a:rPr sz="1630" spc="20" dirty="0">
                <a:solidFill>
                  <a:schemeClr val="tx2"/>
                </a:solidFill>
                <a:latin typeface="微软雅黑" panose="020B0503020204020204" charset="-122"/>
                <a:ea typeface="微软雅黑" panose="020B0503020204020204" charset="-122"/>
                <a:cs typeface="微软雅黑" panose="020B0503020204020204" charset="-122"/>
              </a:rPr>
              <a:t>和</a:t>
            </a:r>
            <a:r>
              <a:rPr sz="1630" spc="25" dirty="0">
                <a:solidFill>
                  <a:srgbClr val="C0504D"/>
                </a:solidFill>
                <a:latin typeface="微软雅黑" panose="020B0503020204020204" charset="-122"/>
                <a:ea typeface="微软雅黑" panose="020B0503020204020204" charset="-122"/>
                <a:cs typeface="微软雅黑" panose="020B0503020204020204" charset="-122"/>
              </a:rPr>
              <a:t>《现场核查清单》</a:t>
            </a:r>
            <a:r>
              <a:rPr sz="1630" dirty="0">
                <a:latin typeface="微软雅黑" panose="020B0503020204020204" charset="-122"/>
                <a:ea typeface="微软雅黑" panose="020B0503020204020204" charset="-122"/>
                <a:cs typeface="微软雅黑" panose="020B0503020204020204" charset="-122"/>
              </a:rPr>
              <a:t>。</a:t>
            </a:r>
            <a:endParaRPr sz="1630">
              <a:latin typeface="微软雅黑" panose="020B0503020204020204" charset="-122"/>
              <a:ea typeface="微软雅黑" panose="020B0503020204020204" charset="-122"/>
              <a:cs typeface="微软雅黑" panose="020B0503020204020204" charset="-122"/>
            </a:endParaRPr>
          </a:p>
          <a:p>
            <a:pPr marL="298450" indent="-285750" algn="just">
              <a:lnSpc>
                <a:spcPct val="10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文件评审重点关注：</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gn="just">
              <a:lnSpc>
                <a:spcPct val="10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投诉举报企业温室气体排放量和相关信息存在的问题；</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gn="just">
              <a:lnSpc>
                <a:spcPct val="10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日常数据监测发现企业温室气体排放量和相关信息存在的异常情况；</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gn="just">
              <a:lnSpc>
                <a:spcPct val="10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上级生态环境主管部门转办交办的其他有关温室气体排放的事项</a:t>
            </a:r>
            <a:r>
              <a:rPr sz="1630" dirty="0">
                <a:latin typeface="微软雅黑" panose="020B0503020204020204" charset="-122"/>
                <a:ea typeface="微软雅黑" panose="020B0503020204020204" charset="-122"/>
                <a:cs typeface="微软雅黑" panose="020B0503020204020204" charset="-122"/>
              </a:rPr>
              <a:t>；</a:t>
            </a:r>
            <a:endParaRPr sz="1630">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p:nvPr/>
        </p:nvSpPr>
        <p:spPr>
          <a:xfrm>
            <a:off x="7391582" y="1067007"/>
            <a:ext cx="3449383" cy="4326932"/>
          </a:xfrm>
          <a:prstGeom prst="rect">
            <a:avLst/>
          </a:prstGeom>
          <a:blipFill>
            <a:blip r:embed="rId2" cstate="print"/>
            <a:stretch>
              <a:fillRect/>
            </a:stretch>
          </a:blipFill>
        </p:spPr>
        <p:txBody>
          <a:bodyPr wrap="square" lIns="0" tIns="0" rIns="0" bIns="0" rtlCol="0"/>
          <a:lstStyle/>
          <a:p>
            <a:endParaRPr sz="1630"/>
          </a:p>
        </p:txBody>
      </p:sp>
      <p:sp>
        <p:nvSpPr>
          <p:cNvPr id="4" name="object 4"/>
          <p:cNvSpPr txBox="1"/>
          <p:nvPr/>
        </p:nvSpPr>
        <p:spPr>
          <a:xfrm>
            <a:off x="2971800" y="1306830"/>
            <a:ext cx="3598545" cy="4025265"/>
          </a:xfrm>
          <a:prstGeom prst="rect">
            <a:avLst/>
          </a:prstGeom>
        </p:spPr>
        <p:txBody>
          <a:bodyPr vert="horz" wrap="square" lIns="0" tIns="11516" rIns="0" bIns="0" rtlCol="0">
            <a:spAutoFit/>
          </a:bodyPr>
          <a:lstStyle/>
          <a:p>
            <a:pPr marL="12700">
              <a:lnSpc>
                <a:spcPct val="100000"/>
              </a:lnSpc>
              <a:spcBef>
                <a:spcPts val="100"/>
              </a:spcBef>
            </a:pPr>
            <a:r>
              <a:rPr sz="1630" b="1" dirty="0">
                <a:solidFill>
                  <a:schemeClr val="tx2"/>
                </a:solidFill>
                <a:latin typeface="微软雅黑" panose="020B0503020204020204" charset="-122"/>
                <a:ea typeface="微软雅黑" panose="020B0503020204020204" charset="-122"/>
                <a:cs typeface="微软雅黑" panose="020B0503020204020204" charset="-122"/>
              </a:rPr>
              <a:t>附件2：文件评审表</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80000"/>
              </a:lnSpc>
              <a:spcBef>
                <a:spcPts val="118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文件评审记录尽可能详细，记 录评审过程的核查发现、</a:t>
            </a:r>
            <a:r>
              <a:rPr sz="1630" spc="-51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符 合情况以及交叉核对等内容。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64770" indent="-285750">
              <a:lnSpc>
                <a:spcPct val="180000"/>
              </a:lnSpc>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“存在疑问的信息或需要现场 重点关注的内容”应与附件</a:t>
            </a:r>
            <a:r>
              <a:rPr sz="1630" spc="-59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3</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137160">
              <a:lnSpc>
                <a:spcPct val="180000"/>
              </a:lnSpc>
              <a:spcAft>
                <a:spcPts val="0"/>
              </a:spcAft>
            </a:pPr>
            <a:r>
              <a:rPr sz="1630" dirty="0">
                <a:solidFill>
                  <a:schemeClr val="tx2"/>
                </a:solidFill>
                <a:latin typeface="微软雅黑" panose="020B0503020204020204" charset="-122"/>
                <a:ea typeface="微软雅黑" panose="020B0503020204020204" charset="-122"/>
                <a:cs typeface="微软雅黑" panose="020B0503020204020204" charset="-122"/>
              </a:rPr>
              <a:t>《现场核查清单》</a:t>
            </a:r>
            <a:r>
              <a:rPr sz="1630" dirty="0">
                <a:solidFill>
                  <a:schemeClr val="tx2"/>
                </a:solidFill>
                <a:latin typeface="微软雅黑" panose="020B0503020204020204" charset="-122"/>
                <a:ea typeface="微软雅黑" panose="020B0503020204020204" charset="-122"/>
                <a:cs typeface="微软雅黑" panose="020B0503020204020204" charset="-122"/>
              </a:rPr>
              <a:t>“现场核查 要求”一栏一致。</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80000"/>
              </a:lnSpc>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核查技术工作组负责人需签名 确认。</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5"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3117215" y="1555115"/>
            <a:ext cx="3072130" cy="318770"/>
          </a:xfrm>
          <a:prstGeom prst="rect">
            <a:avLst/>
          </a:prstGeom>
        </p:spPr>
        <p:txBody>
          <a:bodyPr vert="horz" wrap="square" lIns="0" tIns="11516" rIns="0" bIns="0" rtlCol="0">
            <a:spAutoFit/>
          </a:bodyPr>
          <a:lstStyle/>
          <a:p>
            <a:pPr marL="12700">
              <a:lnSpc>
                <a:spcPct val="100000"/>
              </a:lnSpc>
              <a:spcBef>
                <a:spcPts val="100"/>
              </a:spcBef>
            </a:pPr>
            <a:r>
              <a:rPr sz="2000" b="1" dirty="0">
                <a:solidFill>
                  <a:schemeClr val="tx2"/>
                </a:solidFill>
                <a:latin typeface="微软雅黑" panose="020B0503020204020204" charset="-122"/>
                <a:ea typeface="微软雅黑" panose="020B0503020204020204" charset="-122"/>
                <a:cs typeface="微软雅黑" panose="020B0503020204020204" charset="-122"/>
              </a:rPr>
              <a:t>附件3：现场核查清单</a:t>
            </a:r>
            <a:endParaRPr sz="2000" b="1"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4"/>
          <p:cNvSpPr txBox="1"/>
          <p:nvPr/>
        </p:nvSpPr>
        <p:spPr>
          <a:xfrm>
            <a:off x="2818130" y="1951990"/>
            <a:ext cx="3749040" cy="3536950"/>
          </a:xfrm>
          <a:prstGeom prst="rect">
            <a:avLst/>
          </a:prstGeom>
        </p:spPr>
        <p:txBody>
          <a:bodyPr vert="horz" wrap="square" lIns="0" tIns="11516" rIns="0" bIns="0" rtlCol="0">
            <a:spAutoFit/>
          </a:bodyPr>
          <a:lstStyle/>
          <a:p>
            <a:pPr marL="297815" marR="224155" indent="-285750">
              <a:lnSpc>
                <a:spcPct val="150000"/>
              </a:lnSpc>
              <a:spcBef>
                <a:spcPts val="100"/>
              </a:spcBef>
              <a:buFont typeface="Wingdings" panose="05000000000000000000"/>
              <a:buChar char=""/>
              <a:tabLst>
                <a:tab pos="297815" algn="l"/>
                <a:tab pos="298450" algn="l"/>
              </a:tabLst>
            </a:pPr>
            <a:r>
              <a:rPr sz="1270" spc="-5" dirty="0">
                <a:solidFill>
                  <a:schemeClr val="tx2"/>
                </a:solidFill>
                <a:latin typeface="微软雅黑" panose="020B0503020204020204" charset="-122"/>
                <a:ea typeface="微软雅黑" panose="020B0503020204020204" charset="-122"/>
                <a:cs typeface="微软雅黑" panose="020B0503020204020204" charset="-122"/>
              </a:rPr>
              <a:t>“现场核查要求”一栏由核查技术工作组负 责人签名；</a:t>
            </a:r>
            <a:endParaRPr sz="1270">
              <a:solidFill>
                <a:schemeClr val="tx2"/>
              </a:solidFill>
              <a:latin typeface="微软雅黑" panose="020B0503020204020204" charset="-122"/>
              <a:ea typeface="微软雅黑" panose="020B0503020204020204" charset="-122"/>
              <a:cs typeface="微软雅黑" panose="020B0503020204020204" charset="-122"/>
            </a:endParaRPr>
          </a:p>
          <a:p>
            <a:pPr marL="297815" marR="5080" indent="-285750">
              <a:lnSpc>
                <a:spcPct val="150000"/>
              </a:lnSpc>
              <a:buFont typeface="Wingdings" panose="05000000000000000000"/>
              <a:buChar char=""/>
              <a:tabLst>
                <a:tab pos="297815" algn="l"/>
                <a:tab pos="298450" algn="l"/>
              </a:tabLst>
            </a:pPr>
            <a:r>
              <a:rPr sz="1270" spc="-5" dirty="0">
                <a:solidFill>
                  <a:schemeClr val="tx2"/>
                </a:solidFill>
                <a:latin typeface="微软雅黑" panose="020B0503020204020204" charset="-122"/>
                <a:ea typeface="微软雅黑" panose="020B0503020204020204" charset="-122"/>
                <a:cs typeface="微软雅黑" panose="020B0503020204020204" charset="-122"/>
              </a:rPr>
              <a:t>“现场核查要求”一栏应与附件</a:t>
            </a:r>
            <a:r>
              <a:rPr sz="1270" spc="-10" dirty="0">
                <a:solidFill>
                  <a:schemeClr val="tx2"/>
                </a:solidFill>
                <a:latin typeface="微软雅黑" panose="020B0503020204020204" charset="-122"/>
                <a:ea typeface="微软雅黑" panose="020B0503020204020204" charset="-122"/>
                <a:cs typeface="微软雅黑" panose="020B0503020204020204" charset="-122"/>
              </a:rPr>
              <a:t>2</a:t>
            </a:r>
            <a:r>
              <a:rPr sz="1270" spc="-5" dirty="0">
                <a:solidFill>
                  <a:schemeClr val="tx2"/>
                </a:solidFill>
                <a:latin typeface="微软雅黑" panose="020B0503020204020204" charset="-122"/>
                <a:ea typeface="微软雅黑" panose="020B0503020204020204" charset="-122"/>
                <a:cs typeface="微软雅黑" panose="020B0503020204020204" charset="-122"/>
              </a:rPr>
              <a:t>《文件评审 表》“存在疑</a:t>
            </a:r>
            <a:r>
              <a:rPr sz="1270" spc="315" dirty="0">
                <a:solidFill>
                  <a:schemeClr val="tx2"/>
                </a:solidFill>
                <a:latin typeface="微软雅黑" panose="020B0503020204020204" charset="-122"/>
                <a:ea typeface="微软雅黑" panose="020B0503020204020204" charset="-122"/>
                <a:cs typeface="微软雅黑" panose="020B0503020204020204" charset="-122"/>
              </a:rPr>
              <a:t>问</a:t>
            </a:r>
            <a:r>
              <a:rPr sz="1270" spc="-5" dirty="0">
                <a:solidFill>
                  <a:schemeClr val="tx2"/>
                </a:solidFill>
                <a:latin typeface="微软雅黑" panose="020B0503020204020204" charset="-122"/>
                <a:ea typeface="微软雅黑" panose="020B0503020204020204" charset="-122"/>
                <a:cs typeface="微软雅黑" panose="020B0503020204020204" charset="-122"/>
              </a:rPr>
              <a:t>的信息或需要现场重点关注的 内容”保持一致。并明确</a:t>
            </a:r>
            <a:r>
              <a:rPr sz="1270" spc="310" dirty="0">
                <a:solidFill>
                  <a:schemeClr val="tx2"/>
                </a:solidFill>
                <a:latin typeface="微软雅黑" panose="020B0503020204020204" charset="-122"/>
                <a:ea typeface="微软雅黑" panose="020B0503020204020204" charset="-122"/>
                <a:cs typeface="微软雅黑" panose="020B0503020204020204" charset="-122"/>
              </a:rPr>
              <a:t>提</a:t>
            </a:r>
            <a:r>
              <a:rPr sz="1270" spc="-5" dirty="0">
                <a:solidFill>
                  <a:schemeClr val="tx2"/>
                </a:solidFill>
                <a:latin typeface="微软雅黑" panose="020B0503020204020204" charset="-122"/>
                <a:ea typeface="微软雅黑" panose="020B0503020204020204" charset="-122"/>
                <a:cs typeface="微软雅黑" panose="020B0503020204020204" charset="-122"/>
              </a:rPr>
              <a:t>出现场核查时间、 需访问的人员、需观察的设施、设备</a:t>
            </a:r>
            <a:r>
              <a:rPr sz="1270" spc="335" dirty="0">
                <a:solidFill>
                  <a:schemeClr val="tx2"/>
                </a:solidFill>
                <a:latin typeface="微软雅黑" panose="020B0503020204020204" charset="-122"/>
                <a:ea typeface="微软雅黑" panose="020B0503020204020204" charset="-122"/>
                <a:cs typeface="微软雅黑" panose="020B0503020204020204" charset="-122"/>
              </a:rPr>
              <a:t>或</a:t>
            </a:r>
            <a:r>
              <a:rPr sz="1270" spc="-5" dirty="0">
                <a:solidFill>
                  <a:schemeClr val="tx2"/>
                </a:solidFill>
                <a:latin typeface="微软雅黑" panose="020B0503020204020204" charset="-122"/>
                <a:ea typeface="微软雅黑" panose="020B0503020204020204" charset="-122"/>
                <a:cs typeface="微软雅黑" panose="020B0503020204020204" charset="-122"/>
              </a:rPr>
              <a:t>操作 以及需查阅的支撑文件等具体内容；</a:t>
            </a:r>
            <a:endParaRPr sz="1270">
              <a:solidFill>
                <a:schemeClr val="tx2"/>
              </a:solidFill>
              <a:latin typeface="微软雅黑" panose="020B0503020204020204" charset="-122"/>
              <a:ea typeface="微软雅黑" panose="020B0503020204020204" charset="-122"/>
              <a:cs typeface="微软雅黑" panose="020B0503020204020204" charset="-122"/>
            </a:endParaRPr>
          </a:p>
          <a:p>
            <a:pPr marL="337820" indent="-325755">
              <a:lnSpc>
                <a:spcPct val="100000"/>
              </a:lnSpc>
              <a:spcBef>
                <a:spcPts val="840"/>
              </a:spcBef>
              <a:buFont typeface="Wingdings" panose="05000000000000000000"/>
              <a:buChar char=""/>
              <a:tabLst>
                <a:tab pos="337820" algn="l"/>
                <a:tab pos="338455" algn="l"/>
              </a:tabLst>
            </a:pPr>
            <a:r>
              <a:rPr sz="1270" spc="-5" dirty="0">
                <a:solidFill>
                  <a:schemeClr val="tx2"/>
                </a:solidFill>
                <a:latin typeface="微软雅黑" panose="020B0503020204020204" charset="-122"/>
                <a:ea typeface="微软雅黑" panose="020B0503020204020204" charset="-122"/>
                <a:cs typeface="微软雅黑" panose="020B0503020204020204" charset="-122"/>
              </a:rPr>
              <a:t>“现场核查记录”一栏由现场核查人员签名；</a:t>
            </a:r>
            <a:endParaRPr sz="1270">
              <a:solidFill>
                <a:schemeClr val="tx2"/>
              </a:solidFill>
              <a:latin typeface="微软雅黑" panose="020B0503020204020204" charset="-122"/>
              <a:ea typeface="微软雅黑" panose="020B0503020204020204" charset="-122"/>
              <a:cs typeface="微软雅黑" panose="020B0503020204020204" charset="-122"/>
            </a:endParaRPr>
          </a:p>
          <a:p>
            <a:pPr marL="297815" marR="109855" indent="-285750">
              <a:lnSpc>
                <a:spcPct val="150000"/>
              </a:lnSpc>
              <a:buFont typeface="Wingdings" panose="05000000000000000000"/>
              <a:buChar char=""/>
              <a:tabLst>
                <a:tab pos="337820" algn="l"/>
                <a:tab pos="338455" algn="l"/>
              </a:tabLst>
            </a:pPr>
            <a:r>
              <a:rPr sz="1270" spc="-5" dirty="0">
                <a:solidFill>
                  <a:schemeClr val="tx2"/>
                </a:solidFill>
                <a:latin typeface="微软雅黑" panose="020B0503020204020204" charset="-122"/>
                <a:ea typeface="微软雅黑" panose="020B0503020204020204" charset="-122"/>
                <a:cs typeface="微软雅黑" panose="020B0503020204020204" charset="-122"/>
              </a:rPr>
              <a:t>	“</a:t>
            </a:r>
            <a:r>
              <a:rPr sz="1270" spc="-5" dirty="0">
                <a:solidFill>
                  <a:schemeClr val="tx2"/>
                </a:solidFill>
                <a:latin typeface="微软雅黑" panose="020B0503020204020204" charset="-122"/>
                <a:ea typeface="微软雅黑" panose="020B0503020204020204" charset="-122"/>
                <a:cs typeface="微软雅黑" panose="020B0503020204020204" charset="-122"/>
              </a:rPr>
              <a:t>现场核查记录”一栏中的“现场发现的其他 问题”是指现</a:t>
            </a:r>
            <a:r>
              <a:rPr sz="1270" spc="315" dirty="0">
                <a:solidFill>
                  <a:schemeClr val="tx2"/>
                </a:solidFill>
                <a:latin typeface="微软雅黑" panose="020B0503020204020204" charset="-122"/>
                <a:ea typeface="微软雅黑" panose="020B0503020204020204" charset="-122"/>
                <a:cs typeface="微软雅黑" panose="020B0503020204020204" charset="-122"/>
              </a:rPr>
              <a:t>场</a:t>
            </a:r>
            <a:r>
              <a:rPr sz="1270" spc="-5" dirty="0">
                <a:solidFill>
                  <a:schemeClr val="tx2"/>
                </a:solidFill>
                <a:latin typeface="微软雅黑" panose="020B0503020204020204" charset="-122"/>
                <a:ea typeface="微软雅黑" panose="020B0503020204020204" charset="-122"/>
                <a:cs typeface="微软雅黑" panose="020B0503020204020204" charset="-122"/>
              </a:rPr>
              <a:t>核查组根据核查指南中的现 场核查要点发现的“现场核</a:t>
            </a:r>
            <a:r>
              <a:rPr sz="1270" spc="330" dirty="0">
                <a:solidFill>
                  <a:schemeClr val="tx2"/>
                </a:solidFill>
                <a:latin typeface="微软雅黑" panose="020B0503020204020204" charset="-122"/>
                <a:ea typeface="微软雅黑" panose="020B0503020204020204" charset="-122"/>
                <a:cs typeface="微软雅黑" panose="020B0503020204020204" charset="-122"/>
              </a:rPr>
              <a:t>查</a:t>
            </a:r>
            <a:r>
              <a:rPr sz="1270" spc="-5" dirty="0">
                <a:solidFill>
                  <a:schemeClr val="tx2"/>
                </a:solidFill>
                <a:latin typeface="微软雅黑" panose="020B0503020204020204" charset="-122"/>
                <a:ea typeface="微软雅黑" panose="020B0503020204020204" charset="-122"/>
                <a:cs typeface="微软雅黑" panose="020B0503020204020204" charset="-122"/>
              </a:rPr>
              <a:t>要求”中未覆 盖的问题。</a:t>
            </a:r>
            <a:endParaRPr sz="1270" spc="-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5" name="object 5"/>
          <p:cNvSpPr/>
          <p:nvPr/>
        </p:nvSpPr>
        <p:spPr>
          <a:xfrm>
            <a:off x="6857769" y="1219427"/>
            <a:ext cx="3490842" cy="4240559"/>
          </a:xfrm>
          <a:prstGeom prst="rect">
            <a:avLst/>
          </a:prstGeom>
          <a:blipFill>
            <a:blip r:embed="rId2" cstate="print"/>
            <a:stretch>
              <a:fillRect/>
            </a:stretch>
          </a:blipFill>
        </p:spPr>
        <p:txBody>
          <a:bodyPr wrap="square" lIns="0" tIns="0" rIns="0" bIns="0" rtlCol="0"/>
          <a:lstStyle/>
          <a:p>
            <a:endParaRPr sz="1630"/>
          </a:p>
        </p:txBody>
      </p:sp>
      <p:sp>
        <p:nvSpPr>
          <p:cNvPr id="6"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895600" y="1143000"/>
            <a:ext cx="7332980" cy="486918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29845">
              <a:lnSpc>
                <a:spcPct val="120000"/>
              </a:lnSpc>
              <a:spcBef>
                <a:spcPts val="1310"/>
              </a:spcBef>
              <a:spcAft>
                <a:spcPts val="0"/>
              </a:spcAft>
            </a:pPr>
            <a:r>
              <a:rPr sz="1540" b="1" spc="-5" dirty="0">
                <a:solidFill>
                  <a:schemeClr val="tx2"/>
                </a:solidFill>
                <a:latin typeface="微软雅黑" panose="020B0503020204020204" charset="-122"/>
                <a:ea typeface="微软雅黑" panose="020B0503020204020204" charset="-122"/>
                <a:cs typeface="微软雅黑" panose="020B0503020204020204" charset="-122"/>
              </a:rPr>
              <a:t>4.1.4</a:t>
            </a:r>
            <a:r>
              <a:rPr sz="1540" b="1" spc="35" dirty="0">
                <a:solidFill>
                  <a:schemeClr val="tx2"/>
                </a:solidFill>
                <a:latin typeface="微软雅黑" panose="020B0503020204020204" charset="-122"/>
                <a:ea typeface="微软雅黑" panose="020B0503020204020204" charset="-122"/>
                <a:cs typeface="微软雅黑" panose="020B0503020204020204" charset="-122"/>
              </a:rPr>
              <a:t> </a:t>
            </a:r>
            <a:r>
              <a:rPr sz="1540" spc="-5" dirty="0">
                <a:solidFill>
                  <a:schemeClr val="tx2"/>
                </a:solidFill>
                <a:latin typeface="微软雅黑" panose="020B0503020204020204" charset="-122"/>
                <a:ea typeface="微软雅黑" panose="020B0503020204020204" charset="-122"/>
                <a:cs typeface="微软雅黑" panose="020B0503020204020204" charset="-122"/>
              </a:rPr>
              <a:t>建立现场核查组</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315595" marR="11430" indent="-285750">
              <a:lnSpc>
                <a:spcPct val="120000"/>
              </a:lnSpc>
              <a:spcBef>
                <a:spcPts val="350"/>
              </a:spcBef>
              <a:spcAft>
                <a:spcPts val="0"/>
              </a:spcAft>
              <a:buFont typeface="Wingdings" panose="05000000000000000000"/>
              <a:buChar char=""/>
              <a:tabLst>
                <a:tab pos="316230" algn="l"/>
              </a:tabLst>
            </a:pPr>
            <a:r>
              <a:rPr sz="1540" spc="10" dirty="0">
                <a:solidFill>
                  <a:schemeClr val="tx2"/>
                </a:solidFill>
                <a:latin typeface="微软雅黑" panose="020B0503020204020204" charset="-122"/>
                <a:ea typeface="微软雅黑" panose="020B0503020204020204" charset="-122"/>
                <a:cs typeface="微软雅黑" panose="020B0503020204020204" charset="-122"/>
              </a:rPr>
              <a:t>省级生态环境主管部门应根据核查任</a:t>
            </a:r>
            <a:r>
              <a:rPr sz="1540" dirty="0">
                <a:solidFill>
                  <a:schemeClr val="tx2"/>
                </a:solidFill>
                <a:latin typeface="微软雅黑" panose="020B0503020204020204" charset="-122"/>
                <a:ea typeface="微软雅黑" panose="020B0503020204020204" charset="-122"/>
                <a:cs typeface="微软雅黑" panose="020B0503020204020204" charset="-122"/>
              </a:rPr>
              <a:t>务</a:t>
            </a:r>
            <a:r>
              <a:rPr sz="1540" spc="10" dirty="0">
                <a:solidFill>
                  <a:schemeClr val="tx2"/>
                </a:solidFill>
                <a:latin typeface="微软雅黑" panose="020B0503020204020204" charset="-122"/>
                <a:ea typeface="微软雅黑" panose="020B0503020204020204" charset="-122"/>
                <a:cs typeface="微软雅黑" panose="020B0503020204020204" charset="-122"/>
              </a:rPr>
              <a:t>和进度安排，建立一个或多个现场 </a:t>
            </a:r>
            <a:r>
              <a:rPr sz="1540" spc="-5" dirty="0">
                <a:solidFill>
                  <a:schemeClr val="tx2"/>
                </a:solidFill>
                <a:latin typeface="微软雅黑" panose="020B0503020204020204" charset="-122"/>
                <a:ea typeface="微软雅黑" panose="020B0503020204020204" charset="-122"/>
                <a:cs typeface="微软雅黑" panose="020B0503020204020204" charset="-122"/>
              </a:rPr>
              <a:t>核查组开展如下工作：</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315595" marR="11430" indent="-285750">
              <a:lnSpc>
                <a:spcPct val="120000"/>
              </a:lnSpc>
              <a:spcBef>
                <a:spcPts val="125"/>
              </a:spcBef>
              <a:spcAft>
                <a:spcPts val="0"/>
              </a:spcAft>
              <a:buFont typeface="Wingdings" panose="05000000000000000000"/>
              <a:buChar char=""/>
              <a:tabLst>
                <a:tab pos="316230" algn="l"/>
              </a:tabLst>
            </a:pPr>
            <a:r>
              <a:rPr sz="1540" spc="10" dirty="0">
                <a:solidFill>
                  <a:schemeClr val="tx2"/>
                </a:solidFill>
                <a:latin typeface="微软雅黑" panose="020B0503020204020204" charset="-122"/>
                <a:ea typeface="微软雅黑" panose="020B0503020204020204" charset="-122"/>
                <a:cs typeface="微软雅黑" panose="020B0503020204020204" charset="-122"/>
              </a:rPr>
              <a:t>根据《现场核查清单》，对重点排放</a:t>
            </a:r>
            <a:r>
              <a:rPr sz="1540" dirty="0">
                <a:solidFill>
                  <a:schemeClr val="tx2"/>
                </a:solidFill>
                <a:latin typeface="微软雅黑" panose="020B0503020204020204" charset="-122"/>
                <a:ea typeface="微软雅黑" panose="020B0503020204020204" charset="-122"/>
                <a:cs typeface="微软雅黑" panose="020B0503020204020204" charset="-122"/>
              </a:rPr>
              <a:t>单</a:t>
            </a:r>
            <a:r>
              <a:rPr sz="1540" spc="10" dirty="0">
                <a:solidFill>
                  <a:schemeClr val="tx2"/>
                </a:solidFill>
                <a:latin typeface="微软雅黑" panose="020B0503020204020204" charset="-122"/>
                <a:ea typeface="微软雅黑" panose="020B0503020204020204" charset="-122"/>
                <a:cs typeface="微软雅黑" panose="020B0503020204020204" charset="-122"/>
              </a:rPr>
              <a:t>位实施现场核查，收集相关证据和 </a:t>
            </a:r>
            <a:r>
              <a:rPr sz="1540" spc="-5" dirty="0">
                <a:solidFill>
                  <a:schemeClr val="tx2"/>
                </a:solidFill>
                <a:latin typeface="微软雅黑" panose="020B0503020204020204" charset="-122"/>
                <a:ea typeface="微软雅黑" panose="020B0503020204020204" charset="-122"/>
                <a:cs typeface="微软雅黑" panose="020B0503020204020204" charset="-122"/>
              </a:rPr>
              <a:t>支撑材料；</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315595" indent="-286385">
              <a:lnSpc>
                <a:spcPct val="120000"/>
              </a:lnSpc>
              <a:spcAft>
                <a:spcPts val="0"/>
              </a:spcAft>
              <a:buFont typeface="Wingdings" panose="05000000000000000000"/>
              <a:buChar char=""/>
              <a:tabLst>
                <a:tab pos="316230" algn="l"/>
              </a:tabLst>
            </a:pPr>
            <a:r>
              <a:rPr sz="1540" spc="-5" dirty="0">
                <a:solidFill>
                  <a:schemeClr val="tx2"/>
                </a:solidFill>
                <a:latin typeface="微软雅黑" panose="020B0503020204020204" charset="-122"/>
                <a:ea typeface="微软雅黑" panose="020B0503020204020204" charset="-122"/>
                <a:cs typeface="微软雅黑" panose="020B0503020204020204" charset="-122"/>
              </a:rPr>
              <a:t>详细填写《现场核查清单》的核查记录并报送技术工作组。</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315595" indent="-286385">
              <a:lnSpc>
                <a:spcPct val="120000"/>
              </a:lnSpc>
              <a:spcAft>
                <a:spcPts val="0"/>
              </a:spcAft>
              <a:buFont typeface="Wingdings" panose="05000000000000000000"/>
              <a:buChar char=""/>
              <a:tabLst>
                <a:tab pos="316230" algn="l"/>
              </a:tabLst>
            </a:pPr>
            <a:r>
              <a:rPr sz="1540" spc="-5" dirty="0">
                <a:solidFill>
                  <a:schemeClr val="tx2"/>
                </a:solidFill>
                <a:latin typeface="微软雅黑" panose="020B0503020204020204" charset="-122"/>
                <a:ea typeface="微软雅黑" panose="020B0503020204020204" charset="-122"/>
                <a:cs typeface="微软雅黑" panose="020B0503020204020204" charset="-122"/>
              </a:rPr>
              <a:t>现场核查组可由技术服务机构承担</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315595" indent="-286385">
              <a:lnSpc>
                <a:spcPct val="120000"/>
              </a:lnSpc>
              <a:spcAft>
                <a:spcPts val="0"/>
              </a:spcAft>
              <a:buFont typeface="Wingdings" panose="05000000000000000000"/>
              <a:buChar char=""/>
              <a:tabLst>
                <a:tab pos="316230" algn="l"/>
              </a:tabLst>
            </a:pPr>
            <a:r>
              <a:rPr sz="1540" spc="35" dirty="0">
                <a:solidFill>
                  <a:schemeClr val="tx2"/>
                </a:solidFill>
                <a:latin typeface="微软雅黑" panose="020B0503020204020204" charset="-122"/>
                <a:ea typeface="微软雅黑" panose="020B0503020204020204" charset="-122"/>
                <a:cs typeface="微软雅黑" panose="020B0503020204020204" charset="-122"/>
              </a:rPr>
              <a:t>现场核查组成员至少</a:t>
            </a:r>
            <a:r>
              <a:rPr sz="1540" spc="40" dirty="0">
                <a:solidFill>
                  <a:schemeClr val="tx2"/>
                </a:solidFill>
                <a:latin typeface="微软雅黑" panose="020B0503020204020204" charset="-122"/>
                <a:ea typeface="微软雅黑" panose="020B0503020204020204" charset="-122"/>
                <a:cs typeface="微软雅黑" panose="020B0503020204020204" charset="-122"/>
              </a:rPr>
              <a:t>2</a:t>
            </a:r>
            <a:r>
              <a:rPr sz="1540" spc="35" dirty="0">
                <a:solidFill>
                  <a:schemeClr val="tx2"/>
                </a:solidFill>
                <a:latin typeface="微软雅黑" panose="020B0503020204020204" charset="-122"/>
                <a:ea typeface="微软雅黑" panose="020B0503020204020204" charset="-122"/>
                <a:cs typeface="微软雅黑" panose="020B0503020204020204" charset="-122"/>
              </a:rPr>
              <a:t>人，原则上应为核查技术工作组的成员，目的是为</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315595" marR="11430">
              <a:lnSpc>
                <a:spcPct val="120000"/>
              </a:lnSpc>
              <a:spcBef>
                <a:spcPts val="295"/>
              </a:spcBef>
              <a:spcAft>
                <a:spcPts val="0"/>
              </a:spcAft>
            </a:pPr>
            <a:r>
              <a:rPr sz="1540" spc="10" dirty="0">
                <a:solidFill>
                  <a:schemeClr val="tx2"/>
                </a:solidFill>
                <a:latin typeface="微软雅黑" panose="020B0503020204020204" charset="-122"/>
                <a:ea typeface="微软雅黑" panose="020B0503020204020204" charset="-122"/>
                <a:cs typeface="微软雅黑" panose="020B0503020204020204" charset="-122"/>
              </a:rPr>
              <a:t>了保证核查工作的连续性。对于核查</a:t>
            </a:r>
            <a:r>
              <a:rPr sz="1540" dirty="0">
                <a:solidFill>
                  <a:schemeClr val="tx2"/>
                </a:solidFill>
                <a:latin typeface="微软雅黑" panose="020B0503020204020204" charset="-122"/>
                <a:ea typeface="微软雅黑" panose="020B0503020204020204" charset="-122"/>
                <a:cs typeface="微软雅黑" panose="020B0503020204020204" charset="-122"/>
              </a:rPr>
              <a:t>人</a:t>
            </a:r>
            <a:r>
              <a:rPr sz="1540" spc="10" dirty="0">
                <a:solidFill>
                  <a:schemeClr val="tx2"/>
                </a:solidFill>
                <a:latin typeface="微软雅黑" panose="020B0503020204020204" charset="-122"/>
                <a:ea typeface="微软雅黑" panose="020B0503020204020204" charset="-122"/>
                <a:cs typeface="微软雅黑" panose="020B0503020204020204" charset="-122"/>
              </a:rPr>
              <a:t>员调配存在困难等情况，现场核查 </a:t>
            </a:r>
            <a:r>
              <a:rPr sz="1540" spc="-5" dirty="0">
                <a:solidFill>
                  <a:schemeClr val="tx2"/>
                </a:solidFill>
                <a:latin typeface="微软雅黑" panose="020B0503020204020204" charset="-122"/>
                <a:ea typeface="微软雅黑" panose="020B0503020204020204" charset="-122"/>
                <a:cs typeface="微软雅黑" panose="020B0503020204020204" charset="-122"/>
              </a:rPr>
              <a:t>组的成员可以与核查技术工作组成员不同。</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315595" marR="5080" indent="-285750" algn="just">
              <a:lnSpc>
                <a:spcPct val="120000"/>
              </a:lnSpc>
              <a:spcBef>
                <a:spcPts val="30"/>
              </a:spcBef>
              <a:spcAft>
                <a:spcPts val="0"/>
              </a:spcAft>
              <a:buFont typeface="Wingdings" panose="05000000000000000000"/>
              <a:buChar char=""/>
              <a:tabLst>
                <a:tab pos="316230" algn="l"/>
              </a:tabLst>
            </a:pPr>
            <a:r>
              <a:rPr sz="1540" spc="35" dirty="0">
                <a:solidFill>
                  <a:schemeClr val="tx2"/>
                </a:solidFill>
                <a:latin typeface="微软雅黑" panose="020B0503020204020204" charset="-122"/>
                <a:ea typeface="微软雅黑" panose="020B0503020204020204" charset="-122"/>
                <a:cs typeface="微软雅黑" panose="020B0503020204020204" charset="-122"/>
              </a:rPr>
              <a:t>对于核查年度之前连续</a:t>
            </a:r>
            <a:r>
              <a:rPr sz="1540" spc="30" dirty="0">
                <a:solidFill>
                  <a:schemeClr val="tx2"/>
                </a:solidFill>
                <a:latin typeface="微软雅黑" panose="020B0503020204020204" charset="-122"/>
                <a:ea typeface="微软雅黑" panose="020B0503020204020204" charset="-122"/>
                <a:cs typeface="微软雅黑" panose="020B0503020204020204" charset="-122"/>
              </a:rPr>
              <a:t>2</a:t>
            </a:r>
            <a:r>
              <a:rPr sz="1540" spc="35" dirty="0">
                <a:solidFill>
                  <a:schemeClr val="tx2"/>
                </a:solidFill>
                <a:latin typeface="微软雅黑" panose="020B0503020204020204" charset="-122"/>
                <a:ea typeface="微软雅黑" panose="020B0503020204020204" charset="-122"/>
                <a:cs typeface="微软雅黑" panose="020B0503020204020204" charset="-122"/>
              </a:rPr>
              <a:t>年未发现任何不符合项的重点排放单位，且当年 </a:t>
            </a:r>
            <a:r>
              <a:rPr sz="1540" spc="10" dirty="0">
                <a:solidFill>
                  <a:schemeClr val="tx2"/>
                </a:solidFill>
                <a:latin typeface="微软雅黑" panose="020B0503020204020204" charset="-122"/>
                <a:ea typeface="微软雅黑" panose="020B0503020204020204" charset="-122"/>
                <a:cs typeface="微软雅黑" panose="020B0503020204020204" charset="-122"/>
              </a:rPr>
              <a:t>文件评审中未发现存在疑问的信息或</a:t>
            </a:r>
            <a:r>
              <a:rPr sz="1540" dirty="0">
                <a:solidFill>
                  <a:schemeClr val="tx2"/>
                </a:solidFill>
                <a:latin typeface="微软雅黑" panose="020B0503020204020204" charset="-122"/>
                <a:ea typeface="微软雅黑" panose="020B0503020204020204" charset="-122"/>
                <a:cs typeface="微软雅黑" panose="020B0503020204020204" charset="-122"/>
              </a:rPr>
              <a:t>需</a:t>
            </a:r>
            <a:r>
              <a:rPr sz="1540" spc="10" dirty="0">
                <a:solidFill>
                  <a:schemeClr val="tx2"/>
                </a:solidFill>
                <a:latin typeface="微软雅黑" panose="020B0503020204020204" charset="-122"/>
                <a:ea typeface="微软雅黑" panose="020B0503020204020204" charset="-122"/>
                <a:cs typeface="微软雅黑" panose="020B0503020204020204" charset="-122"/>
              </a:rPr>
              <a:t>要现场重点关注的内容，经省级生 </a:t>
            </a:r>
            <a:r>
              <a:rPr sz="1540" spc="-5" dirty="0">
                <a:solidFill>
                  <a:schemeClr val="tx2"/>
                </a:solidFill>
                <a:latin typeface="微软雅黑" panose="020B0503020204020204" charset="-122"/>
                <a:ea typeface="微软雅黑" panose="020B0503020204020204" charset="-122"/>
                <a:cs typeface="微软雅黑" panose="020B0503020204020204" charset="-122"/>
              </a:rPr>
              <a:t>态环境主管部门同意后，可不实施现场核查。</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29845" marR="8255">
              <a:lnSpc>
                <a:spcPct val="150000"/>
              </a:lnSpc>
              <a:spcBef>
                <a:spcPts val="5"/>
              </a:spcBef>
              <a:spcAft>
                <a:spcPts val="0"/>
              </a:spcAft>
            </a:pPr>
            <a:r>
              <a:rPr sz="1270" spc="25" dirty="0">
                <a:solidFill>
                  <a:schemeClr val="tx2"/>
                </a:solidFill>
                <a:latin typeface="微软雅黑" panose="020B0503020204020204" charset="-122"/>
                <a:ea typeface="微软雅黑" panose="020B0503020204020204" charset="-122"/>
                <a:cs typeface="微软雅黑" panose="020B0503020204020204" charset="-122"/>
              </a:rPr>
              <a:t>注</a:t>
            </a:r>
            <a:r>
              <a:rPr sz="1270" spc="10" dirty="0">
                <a:solidFill>
                  <a:schemeClr val="tx2"/>
                </a:solidFill>
                <a:latin typeface="微软雅黑" panose="020B0503020204020204" charset="-122"/>
                <a:ea typeface="微软雅黑" panose="020B0503020204020204" charset="-122"/>
                <a:cs typeface="微软雅黑" panose="020B0503020204020204" charset="-122"/>
              </a:rPr>
              <a:t>：2020</a:t>
            </a:r>
            <a:r>
              <a:rPr sz="1270" spc="20" dirty="0">
                <a:solidFill>
                  <a:schemeClr val="tx2"/>
                </a:solidFill>
                <a:latin typeface="微软雅黑" panose="020B0503020204020204" charset="-122"/>
                <a:ea typeface="微软雅黑" panose="020B0503020204020204" charset="-122"/>
                <a:cs typeface="微软雅黑" panose="020B0503020204020204" charset="-122"/>
              </a:rPr>
              <a:t>年度及</a:t>
            </a:r>
            <a:r>
              <a:rPr sz="1270" spc="5" dirty="0">
                <a:solidFill>
                  <a:schemeClr val="tx2"/>
                </a:solidFill>
                <a:latin typeface="微软雅黑" panose="020B0503020204020204" charset="-122"/>
                <a:ea typeface="微软雅黑" panose="020B0503020204020204" charset="-122"/>
                <a:cs typeface="微软雅黑" panose="020B0503020204020204" charset="-122"/>
              </a:rPr>
              <a:t>2021</a:t>
            </a:r>
            <a:r>
              <a:rPr sz="1270" spc="20" dirty="0">
                <a:solidFill>
                  <a:schemeClr val="tx2"/>
                </a:solidFill>
                <a:latin typeface="微软雅黑" panose="020B0503020204020204" charset="-122"/>
                <a:ea typeface="微软雅黑" panose="020B0503020204020204" charset="-122"/>
                <a:cs typeface="微软雅黑" panose="020B0503020204020204" charset="-122"/>
              </a:rPr>
              <a:t>年度重点排放单位全部接受现场核查，从</a:t>
            </a:r>
            <a:r>
              <a:rPr sz="1270" spc="5" dirty="0">
                <a:solidFill>
                  <a:schemeClr val="tx2"/>
                </a:solidFill>
                <a:latin typeface="微软雅黑" panose="020B0503020204020204" charset="-122"/>
                <a:ea typeface="微软雅黑" panose="020B0503020204020204" charset="-122"/>
                <a:cs typeface="微软雅黑" panose="020B0503020204020204" charset="-122"/>
              </a:rPr>
              <a:t>2022</a:t>
            </a:r>
            <a:r>
              <a:rPr sz="1270" spc="20" dirty="0">
                <a:solidFill>
                  <a:schemeClr val="tx2"/>
                </a:solidFill>
                <a:latin typeface="微软雅黑" panose="020B0503020204020204" charset="-122"/>
                <a:ea typeface="微软雅黑" panose="020B0503020204020204" charset="-122"/>
                <a:cs typeface="微软雅黑" panose="020B0503020204020204" charset="-122"/>
              </a:rPr>
              <a:t>年度开始，根据之前年度 </a:t>
            </a:r>
            <a:r>
              <a:rPr sz="1270" spc="-5" dirty="0">
                <a:solidFill>
                  <a:schemeClr val="tx2"/>
                </a:solidFill>
                <a:latin typeface="微软雅黑" panose="020B0503020204020204" charset="-122"/>
                <a:ea typeface="微软雅黑" panose="020B0503020204020204" charset="-122"/>
                <a:cs typeface="微软雅黑" panose="020B0503020204020204" charset="-122"/>
              </a:rPr>
              <a:t>的不符合项情况，及技术工作组当年的文件评审情况，</a:t>
            </a:r>
            <a:r>
              <a:rPr sz="1270" dirty="0">
                <a:solidFill>
                  <a:schemeClr val="tx2"/>
                </a:solidFill>
                <a:latin typeface="微软雅黑" panose="020B0503020204020204" charset="-122"/>
                <a:ea typeface="微软雅黑" panose="020B0503020204020204" charset="-122"/>
                <a:cs typeface="微软雅黑" panose="020B0503020204020204" charset="-122"/>
              </a:rPr>
              <a:t>确</a:t>
            </a:r>
            <a:r>
              <a:rPr sz="1270" spc="-5" dirty="0">
                <a:solidFill>
                  <a:schemeClr val="tx2"/>
                </a:solidFill>
                <a:latin typeface="微软雅黑" panose="020B0503020204020204" charset="-122"/>
                <a:ea typeface="微软雅黑" panose="020B0503020204020204" charset="-122"/>
                <a:cs typeface="微软雅黑" panose="020B0503020204020204" charset="-122"/>
              </a:rPr>
              <a:t>定是否需要开展现场核查</a:t>
            </a:r>
            <a:endParaRPr sz="1270" spc="-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14600" y="990600"/>
            <a:ext cx="8812530" cy="461835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40000"/>
              </a:lnSpc>
              <a:spcBef>
                <a:spcPts val="1570"/>
              </a:spcBef>
              <a:spcAft>
                <a:spcPts val="0"/>
              </a:spcAft>
            </a:pPr>
            <a:r>
              <a:rPr sz="1540" b="1" spc="-5" dirty="0">
                <a:solidFill>
                  <a:schemeClr val="tx2"/>
                </a:solidFill>
                <a:latin typeface="微软雅黑" panose="020B0503020204020204" charset="-122"/>
                <a:ea typeface="微软雅黑" panose="020B0503020204020204" charset="-122"/>
                <a:cs typeface="微软雅黑" panose="020B0503020204020204" charset="-122"/>
              </a:rPr>
              <a:t>4.1.5</a:t>
            </a:r>
            <a:r>
              <a:rPr sz="1540" b="1" spc="35" dirty="0">
                <a:solidFill>
                  <a:schemeClr val="tx2"/>
                </a:solidFill>
                <a:latin typeface="微软雅黑" panose="020B0503020204020204" charset="-122"/>
                <a:ea typeface="微软雅黑" panose="020B0503020204020204" charset="-122"/>
                <a:cs typeface="微软雅黑" panose="020B0503020204020204" charset="-122"/>
              </a:rPr>
              <a:t> </a:t>
            </a:r>
            <a:r>
              <a:rPr sz="1540" b="1" spc="-5" dirty="0">
                <a:solidFill>
                  <a:schemeClr val="tx2"/>
                </a:solidFill>
                <a:latin typeface="微软雅黑" panose="020B0503020204020204" charset="-122"/>
                <a:ea typeface="微软雅黑" panose="020B0503020204020204" charset="-122"/>
                <a:cs typeface="微软雅黑" panose="020B0503020204020204" charset="-122"/>
              </a:rPr>
              <a:t>实施现场</a:t>
            </a:r>
            <a:r>
              <a:rPr sz="1540" b="1" spc="5" dirty="0">
                <a:solidFill>
                  <a:schemeClr val="tx2"/>
                </a:solidFill>
                <a:latin typeface="微软雅黑" panose="020B0503020204020204" charset="-122"/>
                <a:ea typeface="微软雅黑" panose="020B0503020204020204" charset="-122"/>
                <a:cs typeface="微软雅黑" panose="020B0503020204020204" charset="-122"/>
              </a:rPr>
              <a:t>核</a:t>
            </a:r>
            <a:r>
              <a:rPr sz="1540" b="1" spc="-10" dirty="0">
                <a:solidFill>
                  <a:schemeClr val="tx2"/>
                </a:solidFill>
                <a:latin typeface="微软雅黑" panose="020B0503020204020204" charset="-122"/>
                <a:ea typeface="微软雅黑" panose="020B0503020204020204" charset="-122"/>
                <a:cs typeface="微软雅黑" panose="020B0503020204020204" charset="-122"/>
              </a:rPr>
              <a:t>查</a:t>
            </a:r>
            <a:endParaRPr sz="154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40000"/>
              </a:lnSpc>
              <a:spcBef>
                <a:spcPts val="34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现场核查的目的是根据《现场核查清单》收集相关证据和支撑材料。</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40000"/>
              </a:lnSpc>
              <a:spcBef>
                <a:spcPts val="70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现场核查的主要步骤包括：</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40000"/>
              </a:lnSpc>
              <a:spcBef>
                <a:spcPts val="570"/>
              </a:spcBef>
              <a:spcAft>
                <a:spcPts val="0"/>
              </a:spcAft>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核查准备：明确核查任务重点、组内人员分工、核查范围和路线，准 备核查所需要的装备，如现场核查清单、记录本、交通工具、通信器 </a:t>
            </a:r>
            <a:r>
              <a:rPr sz="1630" dirty="0">
                <a:solidFill>
                  <a:schemeClr val="tx2"/>
                </a:solidFill>
                <a:latin typeface="微软雅黑" panose="020B0503020204020204" charset="-122"/>
                <a:ea typeface="微软雅黑" panose="020B0503020204020204" charset="-122"/>
                <a:cs typeface="微软雅黑" panose="020B0503020204020204" charset="-122"/>
              </a:rPr>
              <a:t>材、录音录像器材、现场采样器材等。</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40000"/>
              </a:lnSpc>
              <a:spcBef>
                <a:spcPts val="200"/>
              </a:spcBef>
              <a:spcAft>
                <a:spcPts val="0"/>
              </a:spcAft>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现场核查：现场采用查、问、看、验等方法开展工作，验证现场收集 的证据的真实性，确保其能够满足核查的需要；填写完成《现场核查 </a:t>
            </a:r>
            <a:r>
              <a:rPr sz="1630" dirty="0">
                <a:solidFill>
                  <a:schemeClr val="tx2"/>
                </a:solidFill>
                <a:latin typeface="微软雅黑" panose="020B0503020204020204" charset="-122"/>
                <a:ea typeface="微软雅黑" panose="020B0503020204020204" charset="-122"/>
                <a:cs typeface="微软雅黑" panose="020B0503020204020204" charset="-122"/>
              </a:rPr>
              <a:t>清单》，并在现场核查工作结束后2</a:t>
            </a:r>
            <a:r>
              <a:rPr sz="1630" spc="-2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个工作日内，</a:t>
            </a:r>
            <a:r>
              <a:rPr sz="1630" spc="409" dirty="0">
                <a:solidFill>
                  <a:schemeClr val="tx2"/>
                </a:solidFill>
                <a:latin typeface="微软雅黑" panose="020B0503020204020204" charset="-122"/>
                <a:ea typeface="微软雅黑" panose="020B0503020204020204" charset="-122"/>
                <a:cs typeface="微软雅黑" panose="020B0503020204020204" charset="-122"/>
              </a:rPr>
              <a:t>提</a:t>
            </a:r>
            <a:r>
              <a:rPr sz="1630" dirty="0">
                <a:solidFill>
                  <a:schemeClr val="tx2"/>
                </a:solidFill>
                <a:latin typeface="微软雅黑" panose="020B0503020204020204" charset="-122"/>
                <a:ea typeface="微软雅黑" panose="020B0503020204020204" charset="-122"/>
                <a:cs typeface="微软雅黑" panose="020B0503020204020204" charset="-122"/>
              </a:rPr>
              <a:t>交技术工作组。</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40000"/>
              </a:lnSpc>
              <a:spcBef>
                <a:spcPts val="200"/>
              </a:spcBef>
              <a:spcAft>
                <a:spcPts val="0"/>
              </a:spcAft>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对《现场核查清单》中未取得有效证据、不符合核算指南要求以及未 </a:t>
            </a:r>
            <a:r>
              <a:rPr sz="1630" spc="30" dirty="0">
                <a:solidFill>
                  <a:schemeClr val="tx2"/>
                </a:solidFill>
                <a:latin typeface="微软雅黑" panose="020B0503020204020204" charset="-122"/>
                <a:ea typeface="微软雅黑" panose="020B0503020204020204" charset="-122"/>
                <a:cs typeface="微软雅黑" panose="020B0503020204020204" charset="-122"/>
              </a:rPr>
              <a:t>按数据质量控制计划执行等情况，提交给技术工作组填</a:t>
            </a:r>
            <a:r>
              <a:rPr sz="1630" spc="25" dirty="0">
                <a:solidFill>
                  <a:schemeClr val="tx2"/>
                </a:solidFill>
                <a:latin typeface="微软雅黑" panose="020B0503020204020204" charset="-122"/>
                <a:ea typeface="微软雅黑" panose="020B0503020204020204" charset="-122"/>
                <a:cs typeface="微软雅黑" panose="020B0503020204020204" charset="-122"/>
              </a:rPr>
              <a:t>写《不符合项 </a:t>
            </a:r>
            <a:r>
              <a:rPr sz="1630" dirty="0">
                <a:solidFill>
                  <a:schemeClr val="tx2"/>
                </a:solidFill>
                <a:latin typeface="微软雅黑" panose="020B0503020204020204" charset="-122"/>
                <a:ea typeface="微软雅黑" panose="020B0503020204020204" charset="-122"/>
                <a:cs typeface="微软雅黑" panose="020B0503020204020204" charset="-122"/>
              </a:rPr>
              <a:t>清单》，要求重点排放单位收到清单后</a:t>
            </a:r>
            <a:r>
              <a:rPr sz="1630" spc="-5" dirty="0">
                <a:solidFill>
                  <a:schemeClr val="tx2"/>
                </a:solidFill>
                <a:latin typeface="微软雅黑" panose="020B0503020204020204" charset="-122"/>
                <a:ea typeface="微软雅黑" panose="020B0503020204020204" charset="-122"/>
                <a:cs typeface="微软雅黑" panose="020B0503020204020204" charset="-122"/>
              </a:rPr>
              <a:t>5</a:t>
            </a:r>
            <a:r>
              <a:rPr sz="1630" dirty="0">
                <a:solidFill>
                  <a:schemeClr val="tx2"/>
                </a:solidFill>
                <a:latin typeface="微软雅黑" panose="020B0503020204020204" charset="-122"/>
                <a:ea typeface="微软雅黑" panose="020B0503020204020204" charset="-122"/>
                <a:cs typeface="微软雅黑" panose="020B0503020204020204" charset="-122"/>
              </a:rPr>
              <a:t>个工作日内采取整改措施。</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743200" y="1828800"/>
            <a:ext cx="3816985" cy="2725420"/>
          </a:xfrm>
          <a:prstGeom prst="rect">
            <a:avLst/>
          </a:prstGeom>
        </p:spPr>
        <p:txBody>
          <a:bodyPr vert="horz" wrap="square" lIns="0" tIns="11516" rIns="0" bIns="0" rtlCol="0">
            <a:spAutoFit/>
          </a:bodyPr>
          <a:lstStyle/>
          <a:p>
            <a:pPr marL="342265">
              <a:lnSpc>
                <a:spcPct val="100000"/>
              </a:lnSpc>
              <a:spcBef>
                <a:spcPts val="100"/>
              </a:spcBef>
            </a:pPr>
            <a:r>
              <a:rPr sz="2000" b="1" dirty="0">
                <a:solidFill>
                  <a:schemeClr val="tx2"/>
                </a:solidFill>
                <a:latin typeface="微软雅黑" panose="020B0503020204020204" charset="-122"/>
                <a:ea typeface="微软雅黑" panose="020B0503020204020204" charset="-122"/>
                <a:cs typeface="微软雅黑" panose="020B0503020204020204" charset="-122"/>
              </a:rPr>
              <a:t>附件4：不符合项清单</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298450" marR="57150" indent="-285750" algn="just">
              <a:lnSpc>
                <a:spcPct val="150000"/>
              </a:lnSpc>
              <a:spcBef>
                <a:spcPts val="1185"/>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核查技术工作组负责人对开具 的不符合签名；</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7150" indent="-285750" algn="just">
              <a:lnSpc>
                <a:spcPct val="150000"/>
              </a:lnSpc>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重点排放单位整改负责人对不 符合项进行签名确认；</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50000"/>
              </a:lnSpc>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核查技术工作负责人对不符合 项的整改措施是否符合</a:t>
            </a:r>
            <a:r>
              <a:rPr sz="1630" spc="409" dirty="0">
                <a:solidFill>
                  <a:schemeClr val="tx2"/>
                </a:solidFill>
                <a:latin typeface="微软雅黑" panose="020B0503020204020204" charset="-122"/>
                <a:ea typeface="微软雅黑" panose="020B0503020204020204" charset="-122"/>
                <a:cs typeface="微软雅黑" panose="020B0503020204020204" charset="-122"/>
              </a:rPr>
              <a:t>要</a:t>
            </a:r>
            <a:r>
              <a:rPr sz="1630" dirty="0">
                <a:solidFill>
                  <a:schemeClr val="tx2"/>
                </a:solidFill>
                <a:latin typeface="微软雅黑" panose="020B0503020204020204" charset="-122"/>
                <a:ea typeface="微软雅黑" panose="020B0503020204020204" charset="-122"/>
                <a:cs typeface="微软雅黑" panose="020B0503020204020204" charset="-122"/>
              </a:rPr>
              <a:t>求进 行签名确认。</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4"/>
          <p:cNvSpPr/>
          <p:nvPr/>
        </p:nvSpPr>
        <p:spPr>
          <a:xfrm>
            <a:off x="7086288" y="1219071"/>
            <a:ext cx="3687082" cy="4255760"/>
          </a:xfrm>
          <a:prstGeom prst="rect">
            <a:avLst/>
          </a:prstGeom>
          <a:blipFill>
            <a:blip r:embed="rId2" cstate="print"/>
            <a:stretch>
              <a:fillRect/>
            </a:stretch>
          </a:blipFill>
        </p:spPr>
        <p:txBody>
          <a:bodyPr wrap="square" lIns="0" tIns="0" rIns="0" bIns="0" rtlCol="0"/>
          <a:lstStyle/>
          <a:p>
            <a:endParaRPr sz="1630"/>
          </a:p>
        </p:txBody>
      </p:sp>
      <p:sp>
        <p:nvSpPr>
          <p:cNvPr id="5"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124200" y="1143000"/>
            <a:ext cx="7776845" cy="452755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30000"/>
              </a:lnSpc>
              <a:spcBef>
                <a:spcPts val="1600"/>
              </a:spcBef>
              <a:spcAft>
                <a:spcPts val="0"/>
              </a:spcAft>
            </a:pPr>
            <a:r>
              <a:rPr sz="1540" b="1" spc="-5" dirty="0">
                <a:solidFill>
                  <a:schemeClr val="tx2"/>
                </a:solidFill>
                <a:latin typeface="微软雅黑" panose="020B0503020204020204" charset="-122"/>
                <a:ea typeface="微软雅黑" panose="020B0503020204020204" charset="-122"/>
                <a:cs typeface="微软雅黑" panose="020B0503020204020204" charset="-122"/>
              </a:rPr>
              <a:t>4.1.6</a:t>
            </a:r>
            <a:r>
              <a:rPr sz="1540" b="1" spc="35"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出具《核查结论</a:t>
            </a:r>
            <a:r>
              <a:rPr sz="1450" b="1" spc="-5" dirty="0">
                <a:solidFill>
                  <a:schemeClr val="tx2"/>
                </a:solidFill>
                <a:latin typeface="微软雅黑" panose="020B0503020204020204" charset="-122"/>
                <a:ea typeface="微软雅黑" panose="020B0503020204020204" charset="-122"/>
                <a:cs typeface="微软雅黑" panose="020B0503020204020204" charset="-122"/>
              </a:rPr>
              <a:t>》</a:t>
            </a:r>
            <a:endParaRPr sz="145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30000"/>
              </a:lnSpc>
              <a:spcBef>
                <a:spcPts val="37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技术工作组出具《核查结论》</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29235" indent="-285750">
              <a:lnSpc>
                <a:spcPct val="130000"/>
              </a:lnSpc>
              <a:spcAft>
                <a:spcPts val="0"/>
              </a:spcAft>
              <a:buFont typeface="Wingdings" panose="05000000000000000000"/>
              <a:buChar char=""/>
              <a:tabLst>
                <a:tab pos="298450" algn="l"/>
              </a:tabLst>
            </a:pPr>
            <a:r>
              <a:rPr sz="1630" spc="55" dirty="0">
                <a:solidFill>
                  <a:schemeClr val="tx2"/>
                </a:solidFill>
                <a:latin typeface="微软雅黑" panose="020B0503020204020204" charset="-122"/>
                <a:ea typeface="微软雅黑" panose="020B0503020204020204" charset="-122"/>
                <a:cs typeface="微软雅黑" panose="020B0503020204020204" charset="-122"/>
              </a:rPr>
              <a:t>对于未提出不符合项的，技术工作组应在现场核查结束</a:t>
            </a:r>
            <a:r>
              <a:rPr sz="1630" spc="60" dirty="0">
                <a:solidFill>
                  <a:schemeClr val="tx2"/>
                </a:solidFill>
                <a:latin typeface="微软雅黑" panose="020B0503020204020204" charset="-122"/>
                <a:ea typeface="微软雅黑" panose="020B0503020204020204" charset="-122"/>
                <a:cs typeface="微软雅黑" panose="020B0503020204020204" charset="-122"/>
              </a:rPr>
              <a:t>后</a:t>
            </a:r>
            <a:r>
              <a:rPr sz="1630" spc="55" dirty="0">
                <a:solidFill>
                  <a:schemeClr val="tx2"/>
                </a:solidFill>
                <a:latin typeface="微软雅黑" panose="020B0503020204020204" charset="-122"/>
                <a:ea typeface="微软雅黑" panose="020B0503020204020204" charset="-122"/>
                <a:cs typeface="微软雅黑" panose="020B0503020204020204" charset="-122"/>
              </a:rPr>
              <a:t>5个工作日 </a:t>
            </a:r>
            <a:r>
              <a:rPr sz="1630" dirty="0">
                <a:solidFill>
                  <a:schemeClr val="tx2"/>
                </a:solidFill>
                <a:latin typeface="微软雅黑" panose="020B0503020204020204" charset="-122"/>
                <a:ea typeface="微软雅黑" panose="020B0503020204020204" charset="-122"/>
                <a:cs typeface="微软雅黑" panose="020B0503020204020204" charset="-122"/>
              </a:rPr>
              <a:t>内填写完成《核查结论》；</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30000"/>
              </a:lnSpc>
              <a:spcBef>
                <a:spcPts val="160"/>
              </a:spcBef>
              <a:spcAft>
                <a:spcPts val="0"/>
              </a:spcAft>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对于提出不符合项的，技术工作组应在收到重点排放单位提交的《不 </a:t>
            </a:r>
            <a:r>
              <a:rPr sz="1630" spc="55" dirty="0">
                <a:solidFill>
                  <a:schemeClr val="tx2"/>
                </a:solidFill>
                <a:latin typeface="微软雅黑" panose="020B0503020204020204" charset="-122"/>
                <a:ea typeface="微软雅黑" panose="020B0503020204020204" charset="-122"/>
                <a:cs typeface="微软雅黑" panose="020B0503020204020204" charset="-122"/>
              </a:rPr>
              <a:t>符合项清单》</a:t>
            </a:r>
            <a:r>
              <a:rPr sz="1630" spc="60" dirty="0">
                <a:solidFill>
                  <a:schemeClr val="tx2"/>
                </a:solidFill>
                <a:latin typeface="微软雅黑" panose="020B0503020204020204" charset="-122"/>
                <a:ea typeface="微软雅黑" panose="020B0503020204020204" charset="-122"/>
                <a:cs typeface="微软雅黑" panose="020B0503020204020204" charset="-122"/>
              </a:rPr>
              <a:t>后</a:t>
            </a:r>
            <a:r>
              <a:rPr sz="1630" spc="55" dirty="0">
                <a:solidFill>
                  <a:schemeClr val="tx2"/>
                </a:solidFill>
                <a:latin typeface="微软雅黑" panose="020B0503020204020204" charset="-122"/>
                <a:ea typeface="微软雅黑" panose="020B0503020204020204" charset="-122"/>
                <a:cs typeface="微软雅黑" panose="020B0503020204020204" charset="-122"/>
              </a:rPr>
              <a:t>5个工作日内填写完成《核查结论》。如果重点排放 </a:t>
            </a:r>
            <a:r>
              <a:rPr sz="1630" spc="25" dirty="0">
                <a:solidFill>
                  <a:schemeClr val="tx2"/>
                </a:solidFill>
                <a:latin typeface="微软雅黑" panose="020B0503020204020204" charset="-122"/>
                <a:ea typeface="微软雅黑" panose="020B0503020204020204" charset="-122"/>
                <a:cs typeface="微软雅黑" panose="020B0503020204020204" charset="-122"/>
              </a:rPr>
              <a:t>单位未在规定时间内完成对不符</a:t>
            </a:r>
            <a:r>
              <a:rPr sz="1630" spc="20" dirty="0">
                <a:solidFill>
                  <a:schemeClr val="tx2"/>
                </a:solidFill>
                <a:latin typeface="微软雅黑" panose="020B0503020204020204" charset="-122"/>
                <a:ea typeface="微软雅黑" panose="020B0503020204020204" charset="-122"/>
                <a:cs typeface="微软雅黑" panose="020B0503020204020204" charset="-122"/>
              </a:rPr>
              <a:t>合</a:t>
            </a:r>
            <a:r>
              <a:rPr sz="1630" spc="25" dirty="0">
                <a:solidFill>
                  <a:schemeClr val="tx2"/>
                </a:solidFill>
                <a:latin typeface="微软雅黑" panose="020B0503020204020204" charset="-122"/>
                <a:ea typeface="微软雅黑" panose="020B0503020204020204" charset="-122"/>
                <a:cs typeface="微软雅黑" panose="020B0503020204020204" charset="-122"/>
              </a:rPr>
              <a:t>项的整改，或整改措施不符合要求， 技术工作组应根据核算指南与生态环境部公布的缺省值，按照保守原 </a:t>
            </a:r>
            <a:r>
              <a:rPr sz="1630" dirty="0">
                <a:solidFill>
                  <a:schemeClr val="tx2"/>
                </a:solidFill>
                <a:latin typeface="微软雅黑" panose="020B0503020204020204" charset="-122"/>
                <a:ea typeface="微软雅黑" panose="020B0503020204020204" charset="-122"/>
                <a:cs typeface="微软雅黑" panose="020B0503020204020204" charset="-122"/>
              </a:rPr>
              <a:t>则</a:t>
            </a:r>
            <a:r>
              <a:rPr sz="1630" spc="409" dirty="0">
                <a:solidFill>
                  <a:schemeClr val="tx2"/>
                </a:solidFill>
                <a:latin typeface="微软雅黑" panose="020B0503020204020204" charset="-122"/>
                <a:ea typeface="微软雅黑" panose="020B0503020204020204" charset="-122"/>
                <a:cs typeface="微软雅黑" panose="020B0503020204020204" charset="-122"/>
              </a:rPr>
              <a:t>测</a:t>
            </a:r>
            <a:r>
              <a:rPr sz="1630" dirty="0">
                <a:solidFill>
                  <a:schemeClr val="tx2"/>
                </a:solidFill>
                <a:latin typeface="微软雅黑" panose="020B0503020204020204" charset="-122"/>
                <a:ea typeface="微软雅黑" panose="020B0503020204020204" charset="-122"/>
                <a:cs typeface="微软雅黑" panose="020B0503020204020204" charset="-122"/>
              </a:rPr>
              <a:t>算排放量及相关数据，并填写完成《核查结论》。</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29235" indent="-285750" algn="just">
              <a:lnSpc>
                <a:spcPct val="130000"/>
              </a:lnSpc>
              <a:spcBef>
                <a:spcPts val="200"/>
              </a:spcBef>
              <a:spcAft>
                <a:spcPts val="0"/>
              </a:spcAft>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对于经省级生态环境主管部门同意不实施现场核查的，技术工作组应 </a:t>
            </a:r>
            <a:r>
              <a:rPr sz="1630" spc="55" dirty="0">
                <a:solidFill>
                  <a:schemeClr val="tx2"/>
                </a:solidFill>
                <a:latin typeface="微软雅黑" panose="020B0503020204020204" charset="-122"/>
                <a:ea typeface="微软雅黑" panose="020B0503020204020204" charset="-122"/>
                <a:cs typeface="微软雅黑" panose="020B0503020204020204" charset="-122"/>
              </a:rPr>
              <a:t>在省级生态环境主管部门作出不实施现场核查决定</a:t>
            </a:r>
            <a:r>
              <a:rPr sz="1630" spc="60" dirty="0">
                <a:solidFill>
                  <a:schemeClr val="tx2"/>
                </a:solidFill>
                <a:latin typeface="微软雅黑" panose="020B0503020204020204" charset="-122"/>
                <a:ea typeface="微软雅黑" panose="020B0503020204020204" charset="-122"/>
                <a:cs typeface="微软雅黑" panose="020B0503020204020204" charset="-122"/>
              </a:rPr>
              <a:t>后</a:t>
            </a:r>
            <a:r>
              <a:rPr sz="1630" spc="55" dirty="0">
                <a:solidFill>
                  <a:schemeClr val="tx2"/>
                </a:solidFill>
                <a:latin typeface="微软雅黑" panose="020B0503020204020204" charset="-122"/>
                <a:ea typeface="微软雅黑" panose="020B0503020204020204" charset="-122"/>
                <a:cs typeface="微软雅黑" panose="020B0503020204020204" charset="-122"/>
              </a:rPr>
              <a:t>5个工作日内，  </a:t>
            </a:r>
            <a:r>
              <a:rPr sz="1630" dirty="0">
                <a:solidFill>
                  <a:schemeClr val="tx2"/>
                </a:solidFill>
                <a:latin typeface="微软雅黑" panose="020B0503020204020204" charset="-122"/>
                <a:ea typeface="微软雅黑" panose="020B0503020204020204" charset="-122"/>
                <a:cs typeface="微软雅黑" panose="020B0503020204020204" charset="-122"/>
              </a:rPr>
              <a:t>填写完成《核查结论》。</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14600" y="1652270"/>
            <a:ext cx="4334510" cy="3455670"/>
          </a:xfrm>
          <a:prstGeom prst="rect">
            <a:avLst/>
          </a:prstGeom>
        </p:spPr>
        <p:txBody>
          <a:bodyPr vert="horz" wrap="square" lIns="0" tIns="11516" rIns="0" bIns="0" rtlCol="0">
            <a:spAutoFit/>
          </a:bodyPr>
          <a:lstStyle/>
          <a:p>
            <a:pPr marL="342265">
              <a:lnSpc>
                <a:spcPct val="100000"/>
              </a:lnSpc>
              <a:spcBef>
                <a:spcPts val="100"/>
              </a:spcBef>
            </a:pPr>
            <a:r>
              <a:rPr sz="2000" b="1" dirty="0">
                <a:solidFill>
                  <a:schemeClr val="tx2"/>
                </a:solidFill>
                <a:latin typeface="微软雅黑" panose="020B0503020204020204" charset="-122"/>
                <a:ea typeface="微软雅黑" panose="020B0503020204020204" charset="-122"/>
                <a:cs typeface="微软雅黑" panose="020B0503020204020204" charset="-122"/>
              </a:rPr>
              <a:t>附件5：核查结论</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298450" marR="57150" indent="-285750">
              <a:lnSpc>
                <a:spcPct val="170000"/>
              </a:lnSpc>
              <a:spcBef>
                <a:spcPts val="1185"/>
              </a:spcBef>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核查技术工作组负责人对核查结 论签名。</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7150" indent="-285750">
              <a:lnSpc>
                <a:spcPct val="170000"/>
              </a:lnSpc>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技术服务机构盖章（如购买技术 服务机构的核查服务）。</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70000"/>
              </a:lnSpc>
              <a:spcAft>
                <a:spcPts val="0"/>
              </a:spcAft>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“四（三）”其他需要说明的问 题中的“其他需要说明的情况”  可包括核算方法的偏离以及核查 技术工作组认为在核查过</a:t>
            </a:r>
            <a:r>
              <a:rPr sz="1630" spc="409" dirty="0">
                <a:solidFill>
                  <a:schemeClr val="tx2"/>
                </a:solidFill>
                <a:latin typeface="微软雅黑" panose="020B0503020204020204" charset="-122"/>
                <a:ea typeface="微软雅黑" panose="020B0503020204020204" charset="-122"/>
                <a:cs typeface="微软雅黑" panose="020B0503020204020204" charset="-122"/>
              </a:rPr>
              <a:t>程</a:t>
            </a:r>
            <a:r>
              <a:rPr sz="1630" dirty="0">
                <a:solidFill>
                  <a:schemeClr val="tx2"/>
                </a:solidFill>
                <a:latin typeface="微软雅黑" panose="020B0503020204020204" charset="-122"/>
                <a:ea typeface="微软雅黑" panose="020B0503020204020204" charset="-122"/>
                <a:cs typeface="微软雅黑" panose="020B0503020204020204" charset="-122"/>
              </a:rPr>
              <a:t>中有 必要说明的问题。</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4"/>
          <p:cNvSpPr/>
          <p:nvPr/>
        </p:nvSpPr>
        <p:spPr>
          <a:xfrm>
            <a:off x="7391309" y="1219381"/>
            <a:ext cx="3407925" cy="4321404"/>
          </a:xfrm>
          <a:prstGeom prst="rect">
            <a:avLst/>
          </a:prstGeom>
          <a:blipFill>
            <a:blip r:embed="rId2" cstate="print"/>
            <a:stretch>
              <a:fillRect/>
            </a:stretch>
          </a:blipFill>
        </p:spPr>
        <p:txBody>
          <a:bodyPr wrap="square" lIns="0" tIns="0" rIns="0" bIns="0" rtlCol="0"/>
          <a:lstStyle/>
          <a:p>
            <a:endParaRPr sz="1630"/>
          </a:p>
        </p:txBody>
      </p:sp>
      <p:sp>
        <p:nvSpPr>
          <p:cNvPr id="5"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124200" y="1828800"/>
            <a:ext cx="8056245" cy="225107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2700" algn="just">
              <a:lnSpc>
                <a:spcPct val="100000"/>
              </a:lnSpc>
              <a:spcBef>
                <a:spcPts val="1600"/>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4.1.7</a:t>
            </a:r>
            <a:r>
              <a:rPr sz="1540" b="1" spc="35"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告知核查结果</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gn="just">
              <a:lnSpc>
                <a:spcPct val="10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省级生态环境主管部门将《核查结论》告知重点排放单位。</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15265" indent="-285750" algn="just">
              <a:lnSpc>
                <a:spcPct val="150000"/>
              </a:lnSpc>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如省级生态环境主管部门认为有必要进一步提高数据质量，可在告知 </a:t>
            </a:r>
            <a:r>
              <a:rPr sz="1630" dirty="0">
                <a:solidFill>
                  <a:schemeClr val="tx2"/>
                </a:solidFill>
                <a:latin typeface="微软雅黑" panose="020B0503020204020204" charset="-122"/>
                <a:ea typeface="微软雅黑" panose="020B0503020204020204" charset="-122"/>
                <a:cs typeface="微软雅黑" panose="020B0503020204020204" charset="-122"/>
              </a:rPr>
              <a:t>核查</a:t>
            </a:r>
            <a:r>
              <a:rPr sz="1630" spc="-14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结果之前，采用复查的方式对核查过程和核查结论进行书面或现 场评审。</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12700" marR="5080">
              <a:lnSpc>
                <a:spcPct val="140000"/>
              </a:lnSpc>
              <a:spcBef>
                <a:spcPts val="30"/>
              </a:spcBef>
            </a:pPr>
            <a:endParaRPr sz="1540" spc="-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600200"/>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
        <p:nvSpPr>
          <p:cNvPr id="6" name="文本框 5"/>
          <p:cNvSpPr txBox="1"/>
          <p:nvPr/>
        </p:nvSpPr>
        <p:spPr>
          <a:xfrm>
            <a:off x="3048000" y="3886200"/>
            <a:ext cx="7943215" cy="1468755"/>
          </a:xfrm>
          <a:prstGeom prst="rect">
            <a:avLst/>
          </a:prstGeom>
          <a:noFill/>
        </p:spPr>
        <p:txBody>
          <a:bodyPr wrap="square" rtlCol="0" anchor="t">
            <a:spAutoFit/>
          </a:bodyPr>
          <a:p>
            <a:pPr marL="12700" marR="5080">
              <a:lnSpc>
                <a:spcPct val="140000"/>
              </a:lnSpc>
              <a:spcBef>
                <a:spcPts val="30"/>
              </a:spcBef>
            </a:pPr>
            <a:r>
              <a:rPr sz="1600" spc="25" dirty="0">
                <a:solidFill>
                  <a:schemeClr val="tx2"/>
                </a:solidFill>
                <a:latin typeface="微软雅黑" panose="020B0503020204020204" charset="-122"/>
                <a:ea typeface="微软雅黑" panose="020B0503020204020204" charset="-122"/>
                <a:cs typeface="微软雅黑" panose="020B0503020204020204" charset="-122"/>
                <a:sym typeface="+mn-ea"/>
              </a:rPr>
              <a:t>注：复查的程序可参照核查程序实</a:t>
            </a:r>
            <a:r>
              <a:rPr sz="1600" spc="20" dirty="0">
                <a:solidFill>
                  <a:schemeClr val="tx2"/>
                </a:solidFill>
                <a:latin typeface="微软雅黑" panose="020B0503020204020204" charset="-122"/>
                <a:ea typeface="微软雅黑" panose="020B0503020204020204" charset="-122"/>
                <a:cs typeface="微软雅黑" panose="020B0503020204020204" charset="-122"/>
                <a:sym typeface="+mn-ea"/>
              </a:rPr>
              <a:t>施</a:t>
            </a:r>
            <a:r>
              <a:rPr sz="1600" spc="25" dirty="0">
                <a:solidFill>
                  <a:schemeClr val="tx2"/>
                </a:solidFill>
                <a:latin typeface="微软雅黑" panose="020B0503020204020204" charset="-122"/>
                <a:ea typeface="微软雅黑" panose="020B0503020204020204" charset="-122"/>
                <a:cs typeface="微软雅黑" panose="020B0503020204020204" charset="-122"/>
                <a:sym typeface="+mn-ea"/>
              </a:rPr>
              <a:t>。复查可以针对所有的重点排放</a:t>
            </a:r>
            <a:r>
              <a:rPr sz="1600" spc="15" dirty="0">
                <a:solidFill>
                  <a:schemeClr val="tx2"/>
                </a:solidFill>
                <a:latin typeface="微软雅黑" panose="020B0503020204020204" charset="-122"/>
                <a:ea typeface="微软雅黑" panose="020B0503020204020204" charset="-122"/>
                <a:cs typeface="微软雅黑" panose="020B0503020204020204" charset="-122"/>
                <a:sym typeface="+mn-ea"/>
              </a:rPr>
              <a:t>单位</a:t>
            </a:r>
            <a:r>
              <a:rPr sz="1600" spc="-5" dirty="0">
                <a:solidFill>
                  <a:schemeClr val="tx2"/>
                </a:solidFill>
                <a:latin typeface="微软雅黑" panose="020B0503020204020204" charset="-122"/>
                <a:ea typeface="微软雅黑" panose="020B0503020204020204" charset="-122"/>
                <a:cs typeface="微软雅黑" panose="020B0503020204020204" charset="-122"/>
                <a:sym typeface="+mn-ea"/>
              </a:rPr>
              <a:t>，</a:t>
            </a:r>
            <a:r>
              <a:rPr sz="1600" spc="25" dirty="0">
                <a:solidFill>
                  <a:schemeClr val="tx2"/>
                </a:solidFill>
                <a:latin typeface="微软雅黑" panose="020B0503020204020204" charset="-122"/>
                <a:ea typeface="微软雅黑" panose="020B0503020204020204" charset="-122"/>
                <a:cs typeface="微软雅黑" panose="020B0503020204020204" charset="-122"/>
                <a:sym typeface="+mn-ea"/>
              </a:rPr>
              <a:t>也可以仅针对数据质量风险较高的</a:t>
            </a:r>
            <a:r>
              <a:rPr sz="1600" spc="20" dirty="0">
                <a:solidFill>
                  <a:schemeClr val="tx2"/>
                </a:solidFill>
                <a:latin typeface="微软雅黑" panose="020B0503020204020204" charset="-122"/>
                <a:ea typeface="微软雅黑" panose="020B0503020204020204" charset="-122"/>
                <a:cs typeface="微软雅黑" panose="020B0503020204020204" charset="-122"/>
                <a:sym typeface="+mn-ea"/>
              </a:rPr>
              <a:t>重</a:t>
            </a:r>
            <a:r>
              <a:rPr sz="1600" spc="25" dirty="0">
                <a:solidFill>
                  <a:schemeClr val="tx2"/>
                </a:solidFill>
                <a:latin typeface="微软雅黑" panose="020B0503020204020204" charset="-122"/>
                <a:ea typeface="微软雅黑" panose="020B0503020204020204" charset="-122"/>
                <a:cs typeface="微软雅黑" panose="020B0503020204020204" charset="-122"/>
                <a:sym typeface="+mn-ea"/>
              </a:rPr>
              <a:t>点排放单位。复查的实施主体和</a:t>
            </a:r>
            <a:r>
              <a:rPr sz="1600" spc="15" dirty="0">
                <a:solidFill>
                  <a:schemeClr val="tx2"/>
                </a:solidFill>
                <a:latin typeface="微软雅黑" panose="020B0503020204020204" charset="-122"/>
                <a:ea typeface="微软雅黑" panose="020B0503020204020204" charset="-122"/>
                <a:cs typeface="微软雅黑" panose="020B0503020204020204" charset="-122"/>
                <a:sym typeface="+mn-ea"/>
              </a:rPr>
              <a:t>流程</a:t>
            </a:r>
            <a:r>
              <a:rPr sz="1600" spc="-5" dirty="0">
                <a:solidFill>
                  <a:schemeClr val="tx2"/>
                </a:solidFill>
                <a:latin typeface="微软雅黑" panose="020B0503020204020204" charset="-122"/>
                <a:ea typeface="微软雅黑" panose="020B0503020204020204" charset="-122"/>
                <a:cs typeface="微软雅黑" panose="020B0503020204020204" charset="-122"/>
                <a:sym typeface="+mn-ea"/>
              </a:rPr>
              <a:t>均</a:t>
            </a:r>
            <a:r>
              <a:rPr sz="1600" spc="25" dirty="0">
                <a:solidFill>
                  <a:schemeClr val="tx2"/>
                </a:solidFill>
                <a:latin typeface="微软雅黑" panose="020B0503020204020204" charset="-122"/>
                <a:ea typeface="微软雅黑" panose="020B0503020204020204" charset="-122"/>
                <a:cs typeface="微软雅黑" panose="020B0503020204020204" charset="-122"/>
                <a:sym typeface="+mn-ea"/>
              </a:rPr>
              <a:t>可以参考核查的实施主体和流程，但是</a:t>
            </a:r>
            <a:r>
              <a:rPr sz="1600" spc="30" dirty="0">
                <a:solidFill>
                  <a:schemeClr val="tx2"/>
                </a:solidFill>
                <a:latin typeface="微软雅黑" panose="020B0503020204020204" charset="-122"/>
                <a:ea typeface="微软雅黑" panose="020B0503020204020204" charset="-122"/>
                <a:cs typeface="微软雅黑" panose="020B0503020204020204" charset="-122"/>
                <a:sym typeface="+mn-ea"/>
              </a:rPr>
              <a:t>需</a:t>
            </a:r>
            <a:r>
              <a:rPr sz="1600" spc="25" dirty="0">
                <a:solidFill>
                  <a:schemeClr val="tx2"/>
                </a:solidFill>
                <a:latin typeface="微软雅黑" panose="020B0503020204020204" charset="-122"/>
                <a:ea typeface="微软雅黑" panose="020B0503020204020204" charset="-122"/>
                <a:cs typeface="微软雅黑" panose="020B0503020204020204" charset="-122"/>
                <a:sym typeface="+mn-ea"/>
              </a:rPr>
              <a:t>要注意的是，同一个重点排放单</a:t>
            </a:r>
            <a:r>
              <a:rPr sz="1600" spc="35" dirty="0">
                <a:solidFill>
                  <a:schemeClr val="tx2"/>
                </a:solidFill>
                <a:latin typeface="微软雅黑" panose="020B0503020204020204" charset="-122"/>
                <a:ea typeface="微软雅黑" panose="020B0503020204020204" charset="-122"/>
                <a:cs typeface="微软雅黑" panose="020B0503020204020204" charset="-122"/>
                <a:sym typeface="+mn-ea"/>
              </a:rPr>
              <a:t>位</a:t>
            </a:r>
            <a:r>
              <a:rPr sz="1600" spc="-5" dirty="0">
                <a:solidFill>
                  <a:schemeClr val="tx2"/>
                </a:solidFill>
                <a:latin typeface="微软雅黑" panose="020B0503020204020204" charset="-122"/>
                <a:ea typeface="微软雅黑" panose="020B0503020204020204" charset="-122"/>
                <a:cs typeface="微软雅黑" panose="020B0503020204020204" charset="-122"/>
                <a:sym typeface="+mn-ea"/>
              </a:rPr>
              <a:t>，  实施复查和核查的主体不能相同。</a:t>
            </a:r>
            <a:endParaRPr lang="zh-CN" altLang="en-US" sz="1600" spc="-5" dirty="0">
              <a:solidFill>
                <a:schemeClr val="tx2"/>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895600" y="2057400"/>
            <a:ext cx="7093585" cy="247332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0"/>
              </a:spcBef>
            </a:pPr>
            <a:endParaRPr sz="2405">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4.1.8</a:t>
            </a:r>
            <a:r>
              <a:rPr sz="1540" b="1" spc="35"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保存核查记录</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00000"/>
              </a:lnSpc>
              <a:spcBef>
                <a:spcPts val="1080"/>
              </a:spcBef>
              <a:buFont typeface="Wingdings" panose="05000000000000000000"/>
              <a:buChar char=""/>
              <a:tabLst>
                <a:tab pos="298450" algn="l"/>
              </a:tabLst>
            </a:pPr>
            <a:r>
              <a:rPr sz="1630" spc="90" dirty="0">
                <a:solidFill>
                  <a:schemeClr val="tx2"/>
                </a:solidFill>
                <a:latin typeface="微软雅黑" panose="020B0503020204020204" charset="-122"/>
                <a:ea typeface="微软雅黑" panose="020B0503020204020204" charset="-122"/>
                <a:cs typeface="微软雅黑" panose="020B0503020204020204" charset="-122"/>
              </a:rPr>
              <a:t>省级生态环境主管部门应以安全和保密的方式保管核查的全部书面</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a:lnSpc>
                <a:spcPct val="100000"/>
              </a:lnSpc>
              <a:spcBef>
                <a:spcPts val="1080"/>
              </a:spcBef>
            </a:pPr>
            <a:r>
              <a:rPr sz="1630" dirty="0">
                <a:solidFill>
                  <a:schemeClr val="tx2"/>
                </a:solidFill>
                <a:latin typeface="微软雅黑" panose="020B0503020204020204" charset="-122"/>
                <a:ea typeface="微软雅黑" panose="020B0503020204020204" charset="-122"/>
                <a:cs typeface="微软雅黑" panose="020B0503020204020204" charset="-122"/>
              </a:rPr>
              <a:t>（含</a:t>
            </a:r>
            <a:r>
              <a:rPr sz="1630" spc="409" dirty="0">
                <a:solidFill>
                  <a:schemeClr val="tx2"/>
                </a:solidFill>
                <a:latin typeface="微软雅黑" panose="020B0503020204020204" charset="-122"/>
                <a:ea typeface="微软雅黑" panose="020B0503020204020204" charset="-122"/>
                <a:cs typeface="微软雅黑" panose="020B0503020204020204" charset="-122"/>
              </a:rPr>
              <a:t>电</a:t>
            </a:r>
            <a:r>
              <a:rPr sz="1630" dirty="0">
                <a:solidFill>
                  <a:schemeClr val="tx2"/>
                </a:solidFill>
                <a:latin typeface="微软雅黑" panose="020B0503020204020204" charset="-122"/>
                <a:ea typeface="微软雅黑" panose="020B0503020204020204" charset="-122"/>
                <a:cs typeface="微软雅黑" panose="020B0503020204020204" charset="-122"/>
              </a:rPr>
              <a:t>子）文件至少</a:t>
            </a:r>
            <a:r>
              <a:rPr sz="1630" dirty="0">
                <a:solidFill>
                  <a:schemeClr val="tx2"/>
                </a:solidFill>
                <a:latin typeface="微软雅黑" panose="020B0503020204020204" charset="-122"/>
                <a:ea typeface="微软雅黑" panose="020B0503020204020204" charset="-122"/>
                <a:cs typeface="微软雅黑" panose="020B0503020204020204" charset="-122"/>
              </a:rPr>
              <a:t>5 年。</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11430" indent="-285750">
              <a:lnSpc>
                <a:spcPct val="150000"/>
              </a:lnSpc>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技术服务机构应将核查过程的所有记录、支撑材料、内部技术评审记</a:t>
            </a:r>
            <a:r>
              <a:rPr sz="1630" dirty="0">
                <a:solidFill>
                  <a:schemeClr val="tx2"/>
                </a:solidFill>
                <a:latin typeface="微软雅黑" panose="020B0503020204020204" charset="-122"/>
                <a:ea typeface="微软雅黑" panose="020B0503020204020204" charset="-122"/>
                <a:cs typeface="微软雅黑" panose="020B0503020204020204" charset="-122"/>
              </a:rPr>
              <a:t>录</a:t>
            </a:r>
            <a:endParaRPr sz="1630" dirty="0">
              <a:solidFill>
                <a:schemeClr val="tx2"/>
              </a:solidFill>
              <a:latin typeface="微软雅黑" panose="020B0503020204020204" charset="-122"/>
              <a:ea typeface="微软雅黑" panose="020B0503020204020204" charset="-122"/>
              <a:cs typeface="微软雅黑" panose="020B0503020204020204" charset="-122"/>
            </a:endParaRPr>
          </a:p>
          <a:p>
            <a:pPr marL="12700" marR="11430" indent="0">
              <a:lnSpc>
                <a:spcPct val="150000"/>
              </a:lnSpc>
              <a:buNone/>
              <a:tabLst>
                <a:tab pos="298450" algn="l"/>
              </a:tabLst>
            </a:pPr>
            <a:r>
              <a:rPr lang="en-US" sz="1630" spc="409" dirty="0">
                <a:solidFill>
                  <a:schemeClr val="tx2"/>
                </a:solidFill>
                <a:latin typeface="微软雅黑" panose="020B0503020204020204" charset="-122"/>
                <a:ea typeface="微软雅黑" panose="020B0503020204020204" charset="-122"/>
                <a:cs typeface="微软雅黑" panose="020B0503020204020204" charset="-122"/>
              </a:rPr>
              <a:t>   </a:t>
            </a:r>
            <a:r>
              <a:rPr sz="1630" spc="409" dirty="0">
                <a:solidFill>
                  <a:schemeClr val="tx2"/>
                </a:solidFill>
                <a:latin typeface="微软雅黑" panose="020B0503020204020204" charset="-122"/>
                <a:ea typeface="微软雅黑" panose="020B0503020204020204" charset="-122"/>
                <a:cs typeface="微软雅黑" panose="020B0503020204020204" charset="-122"/>
              </a:rPr>
              <a:t>等</a:t>
            </a:r>
            <a:r>
              <a:rPr sz="1630" dirty="0">
                <a:solidFill>
                  <a:schemeClr val="tx2"/>
                </a:solidFill>
                <a:latin typeface="微软雅黑" panose="020B0503020204020204" charset="-122"/>
                <a:ea typeface="微软雅黑" panose="020B0503020204020204" charset="-122"/>
                <a:cs typeface="微软雅黑" panose="020B0503020204020204" charset="-122"/>
              </a:rPr>
              <a:t>进行归档保存至少</a:t>
            </a:r>
            <a:r>
              <a:rPr sz="1630" spc="-5" dirty="0">
                <a:solidFill>
                  <a:schemeClr val="tx2"/>
                </a:solidFill>
                <a:latin typeface="微软雅黑" panose="020B0503020204020204" charset="-122"/>
                <a:ea typeface="微软雅黑" panose="020B0503020204020204" charset="-122"/>
                <a:cs typeface="微软雅黑" panose="020B0503020204020204" charset="-122"/>
              </a:rPr>
              <a:t>10</a:t>
            </a:r>
            <a:r>
              <a:rPr sz="1630" dirty="0">
                <a:solidFill>
                  <a:schemeClr val="tx2"/>
                </a:solidFill>
                <a:latin typeface="微软雅黑" panose="020B0503020204020204" charset="-122"/>
                <a:ea typeface="微软雅黑" panose="020B0503020204020204" charset="-122"/>
                <a:cs typeface="微软雅黑" panose="020B0503020204020204" charset="-122"/>
              </a:rPr>
              <a:t> 年。</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819400" y="1600200"/>
            <a:ext cx="7747635" cy="353949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50000"/>
              </a:lnSpc>
              <a:spcBef>
                <a:spcPts val="1670"/>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4.2.1.1</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dirty="0">
                <a:solidFill>
                  <a:schemeClr val="tx2"/>
                </a:solidFill>
                <a:latin typeface="微软雅黑" panose="020B0503020204020204" charset="-122"/>
                <a:ea typeface="微软雅黑" panose="020B0503020204020204" charset="-122"/>
                <a:cs typeface="微软雅黑" panose="020B0503020204020204" charset="-122"/>
              </a:rPr>
              <a:t>重点排放单位基本情况</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50000"/>
              </a:lnSpc>
              <a:spcBef>
                <a:spcPts val="5"/>
              </a:spcBef>
              <a:buFont typeface="Wingdings" panose="05000000000000000000"/>
              <a:buChar char=""/>
              <a:tabLst>
                <a:tab pos="299085"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技术工作组应通过查阅重点排放单位的营业执照、组织机构代码证、 机构简介、组织结构图、工艺流</a:t>
            </a:r>
            <a:r>
              <a:rPr sz="1630" spc="20" dirty="0">
                <a:solidFill>
                  <a:schemeClr val="tx2"/>
                </a:solidFill>
                <a:latin typeface="微软雅黑" panose="020B0503020204020204" charset="-122"/>
                <a:ea typeface="微软雅黑" panose="020B0503020204020204" charset="-122"/>
                <a:cs typeface="微软雅黑" panose="020B0503020204020204" charset="-122"/>
              </a:rPr>
              <a:t>程</a:t>
            </a:r>
            <a:r>
              <a:rPr sz="1630" spc="25" dirty="0">
                <a:solidFill>
                  <a:schemeClr val="tx2"/>
                </a:solidFill>
                <a:latin typeface="微软雅黑" panose="020B0503020204020204" charset="-122"/>
                <a:ea typeface="微软雅黑" panose="020B0503020204020204" charset="-122"/>
                <a:cs typeface="微软雅黑" panose="020B0503020204020204" charset="-122"/>
              </a:rPr>
              <a:t>说明、排污许可证、能源统计报表、 </a:t>
            </a:r>
            <a:r>
              <a:rPr sz="1630" dirty="0">
                <a:solidFill>
                  <a:schemeClr val="tx2"/>
                </a:solidFill>
                <a:latin typeface="微软雅黑" panose="020B0503020204020204" charset="-122"/>
                <a:ea typeface="微软雅黑" panose="020B0503020204020204" charset="-122"/>
                <a:cs typeface="微软雅黑" panose="020B0503020204020204" charset="-122"/>
              </a:rPr>
              <a:t>原始凭证等文件的</a:t>
            </a:r>
            <a:r>
              <a:rPr sz="1630" spc="-8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方式确认以下信息的真实性、准确性以及与数据质 量控制计划的符合性：</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32410" indent="-285750" algn="just">
              <a:lnSpc>
                <a:spcPct val="150000"/>
              </a:lnSpc>
              <a:buFont typeface="Wingdings" panose="05000000000000000000"/>
              <a:buChar char=""/>
              <a:tabLst>
                <a:tab pos="299085"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重点排放单位名称、单位性质、所属国民经济行业类别、统一社会信 </a:t>
            </a:r>
            <a:r>
              <a:rPr sz="1630" dirty="0">
                <a:solidFill>
                  <a:schemeClr val="tx2"/>
                </a:solidFill>
                <a:latin typeface="微软雅黑" panose="020B0503020204020204" charset="-122"/>
                <a:ea typeface="微软雅黑" panose="020B0503020204020204" charset="-122"/>
                <a:cs typeface="微软雅黑" panose="020B0503020204020204" charset="-122"/>
              </a:rPr>
              <a:t>用代码、法定代表人、地理位置、排放报告联系人、排污许可证编号等基本信息；</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32410" indent="-285750" algn="just">
              <a:lnSpc>
                <a:spcPct val="150000"/>
              </a:lnSpc>
              <a:buFont typeface="Wingdings" panose="05000000000000000000"/>
              <a:buChar char=""/>
              <a:tabLst>
                <a:tab pos="299085"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重点排放单位内部组织结构、主要产品或服务、生产工艺流程、使用 </a:t>
            </a:r>
            <a:r>
              <a:rPr sz="1630" dirty="0">
                <a:solidFill>
                  <a:schemeClr val="tx2"/>
                </a:solidFill>
                <a:latin typeface="微软雅黑" panose="020B0503020204020204" charset="-122"/>
                <a:ea typeface="微软雅黑" panose="020B0503020204020204" charset="-122"/>
                <a:cs typeface="微软雅黑" panose="020B0503020204020204" charset="-122"/>
              </a:rPr>
              <a:t>的能源品种及年度能源统计报告等情况。</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743200" y="1447800"/>
            <a:ext cx="7800975" cy="375539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2700" algn="just">
              <a:lnSpc>
                <a:spcPct val="140000"/>
              </a:lnSpc>
              <a:spcBef>
                <a:spcPts val="1670"/>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4.2.1.2</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核算边界</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40000"/>
              </a:lnSpc>
              <a:spcBef>
                <a:spcPts val="5"/>
              </a:spcBef>
              <a:buFont typeface="Wingdings" panose="05000000000000000000"/>
              <a:buChar char=""/>
              <a:tabLst>
                <a:tab pos="299085"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技术工作组应查阅组织机构图、厂区平面图、标记排放源输入与输出 </a:t>
            </a:r>
            <a:r>
              <a:rPr sz="1630" dirty="0">
                <a:solidFill>
                  <a:schemeClr val="tx2"/>
                </a:solidFill>
                <a:latin typeface="微软雅黑" panose="020B0503020204020204" charset="-122"/>
                <a:ea typeface="微软雅黑" panose="020B0503020204020204" charset="-122"/>
                <a:cs typeface="微软雅黑" panose="020B0503020204020204" charset="-122"/>
              </a:rPr>
              <a:t>的工艺流</a:t>
            </a:r>
            <a:r>
              <a:rPr sz="1630" spc="-15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程图及工艺流程描述、固定资产管理台账、主要用能设备清 </a:t>
            </a:r>
            <a:r>
              <a:rPr sz="1630" spc="25" dirty="0">
                <a:solidFill>
                  <a:schemeClr val="tx2"/>
                </a:solidFill>
                <a:latin typeface="微软雅黑" panose="020B0503020204020204" charset="-122"/>
                <a:ea typeface="微软雅黑" panose="020B0503020204020204" charset="-122"/>
                <a:cs typeface="微软雅黑" panose="020B0503020204020204" charset="-122"/>
              </a:rPr>
              <a:t>单并查阅可行性研究报告及批复、相关环境影响评价报告及批复、排 </a:t>
            </a:r>
            <a:r>
              <a:rPr sz="1630" dirty="0">
                <a:solidFill>
                  <a:schemeClr val="tx2"/>
                </a:solidFill>
                <a:latin typeface="微软雅黑" panose="020B0503020204020204" charset="-122"/>
                <a:ea typeface="微软雅黑" panose="020B0503020204020204" charset="-122"/>
                <a:cs typeface="微软雅黑" panose="020B0503020204020204" charset="-122"/>
              </a:rPr>
              <a:t>污许可证、承包合同、</a:t>
            </a:r>
            <a:r>
              <a:rPr lang="en-US" sz="163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租赁协议等，确认以下信息的符合性：</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核算边界是否与相应行业的核算指南以及数据质量控制计划一致；</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纳入核算和报告边界的排放设施和排放源是否完整；</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与上一年度相比，核算边界是否存在变更等。</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667000" y="1676400"/>
            <a:ext cx="7743190" cy="345503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2700" algn="just">
              <a:lnSpc>
                <a:spcPct val="100000"/>
              </a:lnSpc>
              <a:spcBef>
                <a:spcPts val="1670"/>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4.2.1.3</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核算方法</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50000"/>
              </a:lnSpc>
              <a:spcBef>
                <a:spcPts val="5"/>
              </a:spcBef>
              <a:buFont typeface="Wingdings" panose="05000000000000000000"/>
              <a:buChar char=""/>
              <a:tabLst>
                <a:tab pos="299085"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技术工作组应查阅组织机构图、厂区平面图、标记排放源输入与输出 </a:t>
            </a:r>
            <a:r>
              <a:rPr sz="1630" dirty="0">
                <a:solidFill>
                  <a:schemeClr val="tx2"/>
                </a:solidFill>
                <a:latin typeface="微软雅黑" panose="020B0503020204020204" charset="-122"/>
                <a:ea typeface="微软雅黑" panose="020B0503020204020204" charset="-122"/>
                <a:cs typeface="微软雅黑" panose="020B0503020204020204" charset="-122"/>
              </a:rPr>
              <a:t>的工艺流</a:t>
            </a:r>
            <a:r>
              <a:rPr sz="1630" spc="-15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程图及工艺流程描述、固定资产管理台账、主要用能设备清 </a:t>
            </a:r>
            <a:r>
              <a:rPr sz="1630" spc="25" dirty="0">
                <a:solidFill>
                  <a:schemeClr val="tx2"/>
                </a:solidFill>
                <a:latin typeface="微软雅黑" panose="020B0503020204020204" charset="-122"/>
                <a:ea typeface="微软雅黑" panose="020B0503020204020204" charset="-122"/>
                <a:cs typeface="微软雅黑" panose="020B0503020204020204" charset="-122"/>
              </a:rPr>
              <a:t>单并查阅可行性研究报告及批复、相关环境影响评价报告及批复、排 </a:t>
            </a:r>
            <a:r>
              <a:rPr sz="1630" dirty="0">
                <a:solidFill>
                  <a:schemeClr val="tx2"/>
                </a:solidFill>
                <a:latin typeface="微软雅黑" panose="020B0503020204020204" charset="-122"/>
                <a:ea typeface="微软雅黑" panose="020B0503020204020204" charset="-122"/>
                <a:cs typeface="微软雅黑" panose="020B0503020204020204" charset="-122"/>
              </a:rPr>
              <a:t>污许可证、承包合同、租赁协议等，确认以下信息的符合性：</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0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核算边界是否与相应行业的核算指南以及数据质量控制计划一致；</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0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纳入核算和报告边界的排放设施和排放源是否完整；</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0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与上一年度相比，核算边界是否存在变更等。</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117215" y="1555115"/>
            <a:ext cx="6990080" cy="3477260"/>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2700" algn="just">
              <a:lnSpc>
                <a:spcPct val="160000"/>
              </a:lnSpc>
              <a:spcBef>
                <a:spcPts val="1670"/>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4.2.1.4</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核算数据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60000"/>
              </a:lnSpc>
              <a:spcBef>
                <a:spcPts val="1085"/>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活动数据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60000"/>
              </a:lnSpc>
              <a:buFont typeface="Wingdings" panose="05000000000000000000"/>
              <a:buChar char=""/>
              <a:tabLst>
                <a:tab pos="299085"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应对重点排放单位排放报告中的每一个活动数据的来源及数值进行核</a:t>
            </a:r>
            <a:r>
              <a:rPr sz="1630" dirty="0">
                <a:solidFill>
                  <a:schemeClr val="tx2"/>
                </a:solidFill>
                <a:latin typeface="微软雅黑" panose="020B0503020204020204" charset="-122"/>
                <a:ea typeface="微软雅黑" panose="020B0503020204020204" charset="-122"/>
                <a:cs typeface="微软雅黑" panose="020B0503020204020204" charset="-122"/>
              </a:rPr>
              <a:t>查。</a:t>
            </a:r>
            <a:r>
              <a:rPr sz="1630" spc="-14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核查的内容包括活动数据的单位、数据来源、监测方法、监测频 次、记录频次、数据缺失处理等。</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60000"/>
              </a:lnSpc>
              <a:buFont typeface="Wingdings" panose="05000000000000000000"/>
              <a:buChar char=""/>
              <a:tabLst>
                <a:tab pos="299085"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对支撑数据样本较多需采用抽样方法进行验证的，应考虑抽样方法、 </a:t>
            </a:r>
            <a:r>
              <a:rPr sz="1630" dirty="0">
                <a:solidFill>
                  <a:schemeClr val="tx2"/>
                </a:solidFill>
                <a:latin typeface="微软雅黑" panose="020B0503020204020204" charset="-122"/>
                <a:ea typeface="微软雅黑" panose="020B0503020204020204" charset="-122"/>
                <a:cs typeface="微软雅黑" panose="020B0503020204020204" charset="-122"/>
              </a:rPr>
              <a:t>抽样数量以及</a:t>
            </a:r>
            <a:r>
              <a:rPr sz="1630" spc="409" dirty="0">
                <a:solidFill>
                  <a:schemeClr val="tx2"/>
                </a:solidFill>
                <a:latin typeface="微软雅黑" panose="020B0503020204020204" charset="-122"/>
                <a:ea typeface="微软雅黑" panose="020B0503020204020204" charset="-122"/>
                <a:cs typeface="微软雅黑" panose="020B0503020204020204" charset="-122"/>
              </a:rPr>
              <a:t>样</a:t>
            </a:r>
            <a:r>
              <a:rPr sz="1630" dirty="0">
                <a:solidFill>
                  <a:schemeClr val="tx2"/>
                </a:solidFill>
                <a:latin typeface="微软雅黑" panose="020B0503020204020204" charset="-122"/>
                <a:ea typeface="微软雅黑" panose="020B0503020204020204" charset="-122"/>
                <a:cs typeface="微软雅黑" panose="020B0503020204020204" charset="-122"/>
              </a:rPr>
              <a:t>本的代表性。</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14600" y="1295400"/>
            <a:ext cx="8362950" cy="3866515"/>
          </a:xfrm>
          <a:prstGeom prst="rect">
            <a:avLst/>
          </a:prstGeom>
        </p:spPr>
        <p:txBody>
          <a:bodyPr vert="horz" wrap="square" lIns="0" tIns="11516" rIns="0" bIns="0" rtlCol="0">
            <a:spAutoFit/>
          </a:bodyPr>
          <a:lstStyle/>
          <a:p>
            <a:pPr marL="12700">
              <a:lnSpc>
                <a:spcPct val="100000"/>
              </a:lnSpc>
              <a:spcBef>
                <a:spcPts val="100"/>
              </a:spcBef>
              <a:tabLst>
                <a:tab pos="1656080"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13970" algn="just">
              <a:lnSpc>
                <a:spcPct val="100000"/>
              </a:lnSpc>
              <a:spcBef>
                <a:spcPts val="138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4.2.1.4</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核算数据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9720" indent="-286385" algn="just">
              <a:lnSpc>
                <a:spcPct val="100000"/>
              </a:lnSpc>
              <a:spcBef>
                <a:spcPts val="1080"/>
              </a:spcBef>
              <a:buFont typeface="Wingdings" panose="05000000000000000000"/>
              <a:buChar char=""/>
              <a:tabLst>
                <a:tab pos="30035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活动数据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9720" marR="234315" indent="-285750" algn="just">
              <a:lnSpc>
                <a:spcPct val="150000"/>
              </a:lnSpc>
              <a:buFont typeface="Wingdings" panose="05000000000000000000"/>
              <a:buChar char=""/>
              <a:tabLst>
                <a:tab pos="30035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如果使用了监测设备，应确认监测设备是否得到了维护和校准，维</a:t>
            </a:r>
            <a:r>
              <a:rPr sz="1630" spc="20" dirty="0">
                <a:solidFill>
                  <a:schemeClr val="tx2"/>
                </a:solidFill>
                <a:latin typeface="微软雅黑" panose="020B0503020204020204" charset="-122"/>
                <a:ea typeface="微软雅黑" panose="020B0503020204020204" charset="-122"/>
                <a:cs typeface="微软雅黑" panose="020B0503020204020204" charset="-122"/>
              </a:rPr>
              <a:t>护</a:t>
            </a:r>
            <a:r>
              <a:rPr sz="1630" dirty="0">
                <a:solidFill>
                  <a:schemeClr val="tx2"/>
                </a:solidFill>
                <a:latin typeface="微软雅黑" panose="020B0503020204020204" charset="-122"/>
                <a:ea typeface="微软雅黑" panose="020B0503020204020204" charset="-122"/>
                <a:cs typeface="微软雅黑" panose="020B0503020204020204" charset="-122"/>
              </a:rPr>
              <a:t>和 校准是否符</a:t>
            </a:r>
            <a:r>
              <a:rPr sz="1630" spc="434" dirty="0">
                <a:solidFill>
                  <a:schemeClr val="tx2"/>
                </a:solidFill>
                <a:latin typeface="微软雅黑" panose="020B0503020204020204" charset="-122"/>
                <a:ea typeface="微软雅黑" panose="020B0503020204020204" charset="-122"/>
                <a:cs typeface="微软雅黑" panose="020B0503020204020204" charset="-122"/>
              </a:rPr>
              <a:t>合</a:t>
            </a:r>
            <a:r>
              <a:rPr sz="1630" dirty="0">
                <a:solidFill>
                  <a:schemeClr val="tx2"/>
                </a:solidFill>
                <a:latin typeface="微软雅黑" panose="020B0503020204020204" charset="-122"/>
                <a:ea typeface="微软雅黑" panose="020B0503020204020204" charset="-122"/>
                <a:cs typeface="微软雅黑" panose="020B0503020204020204" charset="-122"/>
              </a:rPr>
              <a:t>要求。因设备校准延迟而导致的误差应根据设备的精度或 不确定度进行处理，处理的方式不应导致低估排放量或过量发放配额。</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9720" marR="5080" indent="-285750">
              <a:lnSpc>
                <a:spcPct val="160000"/>
              </a:lnSpc>
              <a:buFont typeface="Wingdings" panose="05000000000000000000"/>
              <a:buChar char=""/>
              <a:tabLst>
                <a:tab pos="30035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针对核算指南中规定的可以自行检测或</a:t>
            </a:r>
            <a:r>
              <a:rPr sz="1630" spc="15" dirty="0">
                <a:solidFill>
                  <a:schemeClr val="tx2"/>
                </a:solidFill>
                <a:latin typeface="微软雅黑" panose="020B0503020204020204" charset="-122"/>
                <a:ea typeface="微软雅黑" panose="020B0503020204020204" charset="-122"/>
                <a:cs typeface="微软雅黑" panose="020B0503020204020204" charset="-122"/>
              </a:rPr>
              <a:t>委</a:t>
            </a:r>
            <a:r>
              <a:rPr sz="1630" spc="10" dirty="0">
                <a:solidFill>
                  <a:schemeClr val="tx2"/>
                </a:solidFill>
                <a:latin typeface="微软雅黑" panose="020B0503020204020204" charset="-122"/>
                <a:ea typeface="微软雅黑" panose="020B0503020204020204" charset="-122"/>
                <a:cs typeface="微软雅黑" panose="020B0503020204020204" charset="-122"/>
              </a:rPr>
              <a:t>托外部实验室检测的关键参数， 技术工作组应确认重点排放单位是否具备测试条件，是否依据核算</a:t>
            </a:r>
            <a:r>
              <a:rPr sz="1630" spc="20" dirty="0">
                <a:solidFill>
                  <a:schemeClr val="tx2"/>
                </a:solidFill>
                <a:latin typeface="微软雅黑" panose="020B0503020204020204" charset="-122"/>
                <a:ea typeface="微软雅黑" panose="020B0503020204020204" charset="-122"/>
                <a:cs typeface="微软雅黑" panose="020B0503020204020204" charset="-122"/>
              </a:rPr>
              <a:t>指</a:t>
            </a:r>
            <a:r>
              <a:rPr sz="1630" dirty="0">
                <a:solidFill>
                  <a:schemeClr val="tx2"/>
                </a:solidFill>
                <a:latin typeface="微软雅黑" panose="020B0503020204020204" charset="-122"/>
                <a:ea typeface="微软雅黑" panose="020B0503020204020204" charset="-122"/>
                <a:cs typeface="微软雅黑" panose="020B0503020204020204" charset="-122"/>
              </a:rPr>
              <a:t>南 建立内部质量保证体系</a:t>
            </a:r>
            <a:r>
              <a:rPr sz="1630" spc="430" dirty="0">
                <a:solidFill>
                  <a:schemeClr val="tx2"/>
                </a:solidFill>
                <a:latin typeface="微软雅黑" panose="020B0503020204020204" charset="-122"/>
                <a:ea typeface="微软雅黑" panose="020B0503020204020204" charset="-122"/>
                <a:cs typeface="微软雅黑" panose="020B0503020204020204" charset="-122"/>
              </a:rPr>
              <a:t>并</a:t>
            </a:r>
            <a:r>
              <a:rPr sz="1630" dirty="0">
                <a:solidFill>
                  <a:schemeClr val="tx2"/>
                </a:solidFill>
                <a:latin typeface="微软雅黑" panose="020B0503020204020204" charset="-122"/>
                <a:ea typeface="微软雅黑" panose="020B0503020204020204" charset="-122"/>
                <a:cs typeface="微软雅黑" panose="020B0503020204020204" charset="-122"/>
              </a:rPr>
              <a:t>按规定留存样品。如果不具备自行测试条件，  委托的外部实验室是否有计量认证</a:t>
            </a:r>
            <a:r>
              <a:rPr sz="1630" spc="-425" dirty="0">
                <a:solidFill>
                  <a:schemeClr val="tx2"/>
                </a:solidFill>
                <a:latin typeface="微软雅黑" panose="020B0503020204020204" charset="-122"/>
                <a:ea typeface="微软雅黑" panose="020B0503020204020204" charset="-122"/>
                <a:cs typeface="微软雅黑" panose="020B0503020204020204" charset="-122"/>
              </a:rPr>
              <a:t> </a:t>
            </a:r>
            <a:r>
              <a:rPr sz="1630" spc="-5" dirty="0">
                <a:solidFill>
                  <a:schemeClr val="tx2"/>
                </a:solidFill>
                <a:latin typeface="微软雅黑" panose="020B0503020204020204" charset="-122"/>
                <a:ea typeface="微软雅黑" panose="020B0503020204020204" charset="-122"/>
                <a:cs typeface="微软雅黑" panose="020B0503020204020204" charset="-122"/>
              </a:rPr>
              <a:t>（CMA）</a:t>
            </a:r>
            <a:r>
              <a:rPr sz="1630" dirty="0">
                <a:solidFill>
                  <a:schemeClr val="tx2"/>
                </a:solidFill>
                <a:latin typeface="微软雅黑" panose="020B0503020204020204" charset="-122"/>
                <a:ea typeface="微软雅黑" panose="020B0503020204020204" charset="-122"/>
                <a:cs typeface="微软雅黑" panose="020B0503020204020204" charset="-122"/>
              </a:rPr>
              <a:t>资质认定或中国合格评定国 家认可委员会（CNAS）的认可。</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819400" y="1676400"/>
            <a:ext cx="8009255" cy="3304540"/>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6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4.2.1.4</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核算数据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6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排放因子</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60000"/>
              </a:lnSpc>
              <a:spcBef>
                <a:spcPts val="1080"/>
              </a:spcBef>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应对重点排放单位排放报告中的每一个</a:t>
            </a:r>
            <a:r>
              <a:rPr sz="1630" spc="15" dirty="0">
                <a:solidFill>
                  <a:schemeClr val="tx2"/>
                </a:solidFill>
                <a:latin typeface="微软雅黑" panose="020B0503020204020204" charset="-122"/>
                <a:ea typeface="微软雅黑" panose="020B0503020204020204" charset="-122"/>
                <a:cs typeface="微软雅黑" panose="020B0503020204020204" charset="-122"/>
              </a:rPr>
              <a:t>排</a:t>
            </a:r>
            <a:r>
              <a:rPr sz="1630" spc="10" dirty="0">
                <a:solidFill>
                  <a:schemeClr val="tx2"/>
                </a:solidFill>
                <a:latin typeface="微软雅黑" panose="020B0503020204020204" charset="-122"/>
                <a:ea typeface="微软雅黑" panose="020B0503020204020204" charset="-122"/>
                <a:cs typeface="微软雅黑" panose="020B0503020204020204" charset="-122"/>
              </a:rPr>
              <a:t>放因子的来源及数值进行核查。</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34950" indent="-285750">
              <a:lnSpc>
                <a:spcPct val="16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对采用缺省值的排放因子，技术工作组应确认与核算指南中的缺省</a:t>
            </a:r>
            <a:r>
              <a:rPr sz="1630" spc="20" dirty="0">
                <a:solidFill>
                  <a:schemeClr val="tx2"/>
                </a:solidFill>
                <a:latin typeface="微软雅黑" panose="020B0503020204020204" charset="-122"/>
                <a:ea typeface="微软雅黑" panose="020B0503020204020204" charset="-122"/>
                <a:cs typeface="微软雅黑" panose="020B0503020204020204" charset="-122"/>
              </a:rPr>
              <a:t>值</a:t>
            </a:r>
            <a:r>
              <a:rPr sz="1630" dirty="0">
                <a:solidFill>
                  <a:schemeClr val="tx2"/>
                </a:solidFill>
                <a:latin typeface="微软雅黑" panose="020B0503020204020204" charset="-122"/>
                <a:ea typeface="微软雅黑" panose="020B0503020204020204" charset="-122"/>
                <a:cs typeface="微软雅黑" panose="020B0503020204020204" charset="-122"/>
              </a:rPr>
              <a:t>一 致。</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33680" indent="-285750">
              <a:lnSpc>
                <a:spcPct val="160000"/>
              </a:lnSpc>
              <a:buFont typeface="Wingdings" panose="05000000000000000000"/>
              <a:buChar char=""/>
              <a:tabLst>
                <a:tab pos="349885" algn="l"/>
                <a:tab pos="35052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	对实测的排放因子，核查的内容、抽样方法以及检测均参考活动数据的 核查。应对</a:t>
            </a:r>
            <a:r>
              <a:rPr sz="1630" spc="409" dirty="0">
                <a:solidFill>
                  <a:schemeClr val="tx2"/>
                </a:solidFill>
                <a:latin typeface="微软雅黑" panose="020B0503020204020204" charset="-122"/>
                <a:ea typeface="微软雅黑" panose="020B0503020204020204" charset="-122"/>
                <a:cs typeface="微软雅黑" panose="020B0503020204020204" charset="-122"/>
              </a:rPr>
              <a:t>每</a:t>
            </a:r>
            <a:r>
              <a:rPr sz="1630" dirty="0">
                <a:solidFill>
                  <a:schemeClr val="tx2"/>
                </a:solidFill>
                <a:latin typeface="微软雅黑" panose="020B0503020204020204" charset="-122"/>
                <a:ea typeface="微软雅黑" panose="020B0503020204020204" charset="-122"/>
                <a:cs typeface="微软雅黑" panose="020B0503020204020204" charset="-122"/>
              </a:rPr>
              <a:t>一个排放因子与其他数据来源进行交叉核对。</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096895" y="1555115"/>
            <a:ext cx="7155180" cy="3705225"/>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6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4.2.1.4</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核算数据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6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排放量</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6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应对排放报告中排放量的核算结果进行核查</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6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通过验证排放量计算公式是否正确、排放量的累加是否正确、排放</a:t>
            </a:r>
            <a:r>
              <a:rPr sz="1630" spc="20" dirty="0">
                <a:solidFill>
                  <a:schemeClr val="tx2"/>
                </a:solidFill>
                <a:latin typeface="微软雅黑" panose="020B0503020204020204" charset="-122"/>
                <a:ea typeface="微软雅黑" panose="020B0503020204020204" charset="-122"/>
                <a:cs typeface="微软雅黑" panose="020B0503020204020204" charset="-122"/>
              </a:rPr>
              <a:t>量</a:t>
            </a:r>
            <a:r>
              <a:rPr sz="1630" dirty="0">
                <a:solidFill>
                  <a:schemeClr val="tx2"/>
                </a:solidFill>
                <a:latin typeface="微软雅黑" panose="020B0503020204020204" charset="-122"/>
                <a:ea typeface="微软雅黑" panose="020B0503020204020204" charset="-122"/>
                <a:cs typeface="微软雅黑" panose="020B0503020204020204" charset="-122"/>
              </a:rPr>
              <a:t>的计算是否可再现等方式确认排放量的计算结果是否正确。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6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通过对比以前年份的排放报告，通过分析生产数据和排放数据的变</a:t>
            </a:r>
            <a:r>
              <a:rPr sz="1630" spc="20" dirty="0">
                <a:solidFill>
                  <a:schemeClr val="tx2"/>
                </a:solidFill>
                <a:latin typeface="微软雅黑" panose="020B0503020204020204" charset="-122"/>
                <a:ea typeface="微软雅黑" panose="020B0503020204020204" charset="-122"/>
                <a:cs typeface="微软雅黑" panose="020B0503020204020204" charset="-122"/>
              </a:rPr>
              <a:t>化</a:t>
            </a:r>
            <a:r>
              <a:rPr sz="1630" dirty="0">
                <a:solidFill>
                  <a:schemeClr val="tx2"/>
                </a:solidFill>
                <a:latin typeface="微软雅黑" panose="020B0503020204020204" charset="-122"/>
                <a:ea typeface="微软雅黑" panose="020B0503020204020204" charset="-122"/>
                <a:cs typeface="微软雅黑" panose="020B0503020204020204" charset="-122"/>
              </a:rPr>
              <a:t>和波动情况确认排放量是否合理等。</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90800" y="1447800"/>
            <a:ext cx="8358505" cy="3566795"/>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6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4.2.1.4</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核算数据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6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生产数据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6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对每一个生产数据进行核查，并与数据质量控制计划规定之外的数</a:t>
            </a:r>
            <a:r>
              <a:rPr sz="1630" spc="20" dirty="0">
                <a:solidFill>
                  <a:schemeClr val="tx2"/>
                </a:solidFill>
                <a:latin typeface="微软雅黑" panose="020B0503020204020204" charset="-122"/>
                <a:ea typeface="微软雅黑" panose="020B0503020204020204" charset="-122"/>
                <a:cs typeface="微软雅黑" panose="020B0503020204020204" charset="-122"/>
              </a:rPr>
              <a:t>据</a:t>
            </a:r>
            <a:r>
              <a:rPr sz="1630" dirty="0">
                <a:solidFill>
                  <a:schemeClr val="tx2"/>
                </a:solidFill>
                <a:latin typeface="微软雅黑" panose="020B0503020204020204" charset="-122"/>
                <a:ea typeface="微软雅黑" panose="020B0503020204020204" charset="-122"/>
                <a:cs typeface="微软雅黑" panose="020B0503020204020204" charset="-122"/>
              </a:rPr>
              <a:t>源 进行交叉验证。</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6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核查内容应包括数据的单位、数据来源、监测方法、监测频次、记</a:t>
            </a:r>
            <a:r>
              <a:rPr sz="1630" spc="20" dirty="0">
                <a:solidFill>
                  <a:schemeClr val="tx2"/>
                </a:solidFill>
                <a:latin typeface="微软雅黑" panose="020B0503020204020204" charset="-122"/>
                <a:ea typeface="微软雅黑" panose="020B0503020204020204" charset="-122"/>
                <a:cs typeface="微软雅黑" panose="020B0503020204020204" charset="-122"/>
              </a:rPr>
              <a:t>录</a:t>
            </a:r>
            <a:r>
              <a:rPr sz="1630" dirty="0">
                <a:solidFill>
                  <a:schemeClr val="tx2"/>
                </a:solidFill>
                <a:latin typeface="微软雅黑" panose="020B0503020204020204" charset="-122"/>
                <a:ea typeface="微软雅黑" panose="020B0503020204020204" charset="-122"/>
                <a:cs typeface="微软雅黑" panose="020B0503020204020204" charset="-122"/>
              </a:rPr>
              <a:t>频 次、数据缺失处理等。</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6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对生产数据样本较多需采用抽样方法进行验证的，应考虑抽样方法</a:t>
            </a:r>
            <a:r>
              <a:rPr sz="1630" spc="20" dirty="0">
                <a:solidFill>
                  <a:schemeClr val="tx2"/>
                </a:solidFill>
                <a:latin typeface="微软雅黑" panose="020B0503020204020204" charset="-122"/>
                <a:ea typeface="微软雅黑" panose="020B0503020204020204" charset="-122"/>
                <a:cs typeface="微软雅黑" panose="020B0503020204020204" charset="-122"/>
              </a:rPr>
              <a:t>、</a:t>
            </a:r>
            <a:r>
              <a:rPr sz="1630" dirty="0">
                <a:solidFill>
                  <a:schemeClr val="tx2"/>
                </a:solidFill>
                <a:latin typeface="微软雅黑" panose="020B0503020204020204" charset="-122"/>
                <a:ea typeface="微软雅黑" panose="020B0503020204020204" charset="-122"/>
                <a:cs typeface="微软雅黑" panose="020B0503020204020204" charset="-122"/>
              </a:rPr>
              <a:t>抽 样数量以及样本的代表性。</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096895" y="1555115"/>
            <a:ext cx="8076565" cy="3632200"/>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4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4.2.1.5</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质量保证和</a:t>
            </a:r>
            <a:r>
              <a:rPr sz="1630" b="1" spc="5" dirty="0">
                <a:solidFill>
                  <a:schemeClr val="tx2"/>
                </a:solidFill>
                <a:latin typeface="微软雅黑" panose="020B0503020204020204" charset="-122"/>
                <a:ea typeface="微软雅黑" panose="020B0503020204020204" charset="-122"/>
                <a:cs typeface="微软雅黑" panose="020B0503020204020204" charset="-122"/>
              </a:rPr>
              <a:t>文</a:t>
            </a:r>
            <a:r>
              <a:rPr sz="1630" b="1" spc="-5" dirty="0">
                <a:solidFill>
                  <a:schemeClr val="tx2"/>
                </a:solidFill>
                <a:latin typeface="微软雅黑" panose="020B0503020204020204" charset="-122"/>
                <a:ea typeface="微软雅黑" panose="020B0503020204020204" charset="-122"/>
                <a:cs typeface="微软雅黑" panose="020B0503020204020204" charset="-122"/>
              </a:rPr>
              <a:t>件存档</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核查内容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4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是否建立了温室气体排放核算和报告的</a:t>
            </a:r>
            <a:r>
              <a:rPr sz="1630" spc="15" dirty="0">
                <a:solidFill>
                  <a:schemeClr val="tx2"/>
                </a:solidFill>
                <a:latin typeface="微软雅黑" panose="020B0503020204020204" charset="-122"/>
                <a:ea typeface="微软雅黑" panose="020B0503020204020204" charset="-122"/>
                <a:cs typeface="微软雅黑" panose="020B0503020204020204" charset="-122"/>
              </a:rPr>
              <a:t>规</a:t>
            </a:r>
            <a:r>
              <a:rPr sz="1630" spc="10" dirty="0">
                <a:solidFill>
                  <a:schemeClr val="tx2"/>
                </a:solidFill>
                <a:latin typeface="微软雅黑" panose="020B0503020204020204" charset="-122"/>
                <a:ea typeface="微软雅黑" panose="020B0503020204020204" charset="-122"/>
                <a:cs typeface="微软雅黑" panose="020B0503020204020204" charset="-122"/>
              </a:rPr>
              <a:t>章制度，包括负责机构和人员、 工作流程和内容、工作周期和时间节点</a:t>
            </a:r>
            <a:r>
              <a:rPr sz="1630" spc="15" dirty="0">
                <a:solidFill>
                  <a:schemeClr val="tx2"/>
                </a:solidFill>
                <a:latin typeface="微软雅黑" panose="020B0503020204020204" charset="-122"/>
                <a:ea typeface="微软雅黑" panose="020B0503020204020204" charset="-122"/>
                <a:cs typeface="微软雅黑" panose="020B0503020204020204" charset="-122"/>
              </a:rPr>
              <a:t>，</a:t>
            </a:r>
            <a:r>
              <a:rPr sz="1630" spc="10" dirty="0">
                <a:solidFill>
                  <a:schemeClr val="tx2"/>
                </a:solidFill>
                <a:latin typeface="微软雅黑" panose="020B0503020204020204" charset="-122"/>
                <a:ea typeface="微软雅黑" panose="020B0503020204020204" charset="-122"/>
                <a:cs typeface="微软雅黑" panose="020B0503020204020204" charset="-122"/>
              </a:rPr>
              <a:t>温室气体排放核算和报告专员；</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是否定期对计量器具、监测设备进行维</a:t>
            </a:r>
            <a:r>
              <a:rPr sz="1630" spc="15" dirty="0">
                <a:solidFill>
                  <a:schemeClr val="tx2"/>
                </a:solidFill>
                <a:latin typeface="微软雅黑" panose="020B0503020204020204" charset="-122"/>
                <a:ea typeface="微软雅黑" panose="020B0503020204020204" charset="-122"/>
                <a:cs typeface="微软雅黑" panose="020B0503020204020204" charset="-122"/>
              </a:rPr>
              <a:t>护</a:t>
            </a:r>
            <a:r>
              <a:rPr sz="1630" spc="10" dirty="0">
                <a:solidFill>
                  <a:schemeClr val="tx2"/>
                </a:solidFill>
                <a:latin typeface="微软雅黑" panose="020B0503020204020204" charset="-122"/>
                <a:ea typeface="微软雅黑" panose="020B0503020204020204" charset="-122"/>
                <a:cs typeface="微软雅黑" panose="020B0503020204020204" charset="-122"/>
              </a:rPr>
              <a:t>管理，维护管理记录是否已档；</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是否建立健全温室气体数据记录管理体系；</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是否建立温室气体排放报告内部审核制度。</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90800" y="1752600"/>
            <a:ext cx="8322945" cy="3181350"/>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gn="just">
              <a:lnSpc>
                <a:spcPct val="17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4.2.1.6</a:t>
            </a:r>
            <a:r>
              <a:rPr sz="1540" b="1" spc="-15" dirty="0">
                <a:solidFill>
                  <a:schemeClr val="tx2"/>
                </a:solidFill>
                <a:latin typeface="微软雅黑" panose="020B0503020204020204" charset="-122"/>
                <a:ea typeface="微软雅黑" panose="020B0503020204020204" charset="-122"/>
                <a:cs typeface="微软雅黑" panose="020B0503020204020204" charset="-122"/>
              </a:rPr>
              <a:t> </a:t>
            </a:r>
            <a:r>
              <a:rPr sz="1630" b="1" dirty="0">
                <a:solidFill>
                  <a:schemeClr val="tx2"/>
                </a:solidFill>
                <a:latin typeface="微软雅黑" panose="020B0503020204020204" charset="-122"/>
                <a:ea typeface="微软雅黑" panose="020B0503020204020204" charset="-122"/>
                <a:cs typeface="微软雅黑" panose="020B0503020204020204" charset="-122"/>
              </a:rPr>
              <a:t>数据质量控制计划及执行</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34950" indent="-285750" algn="just">
              <a:lnSpc>
                <a:spcPct val="17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温室气体排放单位被列入重点排放单位名录后，在提交首年度排放</a:t>
            </a:r>
            <a:r>
              <a:rPr sz="1630" spc="20" dirty="0">
                <a:solidFill>
                  <a:schemeClr val="tx2"/>
                </a:solidFill>
                <a:latin typeface="微软雅黑" panose="020B0503020204020204" charset="-122"/>
                <a:ea typeface="微软雅黑" panose="020B0503020204020204" charset="-122"/>
                <a:cs typeface="微软雅黑" panose="020B0503020204020204" charset="-122"/>
              </a:rPr>
              <a:t>报</a:t>
            </a:r>
            <a:r>
              <a:rPr sz="1630" dirty="0">
                <a:solidFill>
                  <a:schemeClr val="tx2"/>
                </a:solidFill>
                <a:latin typeface="微软雅黑" panose="020B0503020204020204" charset="-122"/>
                <a:ea typeface="微软雅黑" panose="020B0503020204020204" charset="-122"/>
                <a:cs typeface="微软雅黑" panose="020B0503020204020204" charset="-122"/>
              </a:rPr>
              <a:t>告 </a:t>
            </a:r>
            <a:r>
              <a:rPr sz="1630" spc="10" dirty="0">
                <a:solidFill>
                  <a:schemeClr val="tx2"/>
                </a:solidFill>
                <a:latin typeface="微软雅黑" panose="020B0503020204020204" charset="-122"/>
                <a:ea typeface="微软雅黑" panose="020B0503020204020204" charset="-122"/>
                <a:cs typeface="微软雅黑" panose="020B0503020204020204" charset="-122"/>
              </a:rPr>
              <a:t>时，按照规定的格式提交数据质量控制计划，在没有修订的情况下</a:t>
            </a:r>
            <a:r>
              <a:rPr sz="1630" spc="20" dirty="0">
                <a:solidFill>
                  <a:schemeClr val="tx2"/>
                </a:solidFill>
                <a:latin typeface="微软雅黑" panose="020B0503020204020204" charset="-122"/>
                <a:ea typeface="微软雅黑" panose="020B0503020204020204" charset="-122"/>
                <a:cs typeface="微软雅黑" panose="020B0503020204020204" charset="-122"/>
              </a:rPr>
              <a:t>，</a:t>
            </a:r>
            <a:r>
              <a:rPr sz="1630" dirty="0">
                <a:solidFill>
                  <a:schemeClr val="tx2"/>
                </a:solidFill>
                <a:latin typeface="微软雅黑" panose="020B0503020204020204" charset="-122"/>
                <a:ea typeface="微软雅黑" panose="020B0503020204020204" charset="-122"/>
                <a:cs typeface="微软雅黑" panose="020B0503020204020204" charset="-122"/>
              </a:rPr>
              <a:t>数 据质量控制</a:t>
            </a:r>
            <a:r>
              <a:rPr sz="1630" spc="409" dirty="0">
                <a:solidFill>
                  <a:schemeClr val="tx2"/>
                </a:solidFill>
                <a:latin typeface="微软雅黑" panose="020B0503020204020204" charset="-122"/>
                <a:ea typeface="微软雅黑" panose="020B0503020204020204" charset="-122"/>
                <a:cs typeface="微软雅黑" panose="020B0503020204020204" charset="-122"/>
              </a:rPr>
              <a:t>计</a:t>
            </a:r>
            <a:r>
              <a:rPr sz="1630" dirty="0">
                <a:solidFill>
                  <a:schemeClr val="tx2"/>
                </a:solidFill>
                <a:latin typeface="微软雅黑" panose="020B0503020204020204" charset="-122"/>
                <a:ea typeface="微软雅黑" panose="020B0503020204020204" charset="-122"/>
                <a:cs typeface="微软雅黑" panose="020B0503020204020204" charset="-122"/>
              </a:rPr>
              <a:t>划不需要每年提交；</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7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对数据质量控制计划内容的核查包括：</a:t>
            </a:r>
            <a:r>
              <a:rPr sz="1630" spc="15" dirty="0">
                <a:solidFill>
                  <a:schemeClr val="tx2"/>
                </a:solidFill>
                <a:latin typeface="微软雅黑" panose="020B0503020204020204" charset="-122"/>
                <a:ea typeface="微软雅黑" panose="020B0503020204020204" charset="-122"/>
                <a:cs typeface="微软雅黑" panose="020B0503020204020204" charset="-122"/>
              </a:rPr>
              <a:t>版</a:t>
            </a:r>
            <a:r>
              <a:rPr sz="1630" spc="10" dirty="0">
                <a:solidFill>
                  <a:schemeClr val="tx2"/>
                </a:solidFill>
                <a:latin typeface="微软雅黑" panose="020B0503020204020204" charset="-122"/>
                <a:ea typeface="微软雅黑" panose="020B0503020204020204" charset="-122"/>
                <a:cs typeface="微软雅黑" panose="020B0503020204020204" charset="-122"/>
              </a:rPr>
              <a:t>本及修订、重点排放单位情况、 核算边界和主要排放设施描述、数据的确定方式、数据内部质量控</a:t>
            </a:r>
            <a:r>
              <a:rPr sz="1630" spc="20" dirty="0">
                <a:solidFill>
                  <a:schemeClr val="tx2"/>
                </a:solidFill>
                <a:latin typeface="微软雅黑" panose="020B0503020204020204" charset="-122"/>
                <a:ea typeface="微软雅黑" panose="020B0503020204020204" charset="-122"/>
                <a:cs typeface="微软雅黑" panose="020B0503020204020204" charset="-122"/>
              </a:rPr>
              <a:t>制</a:t>
            </a:r>
            <a:r>
              <a:rPr sz="1630" dirty="0">
                <a:solidFill>
                  <a:schemeClr val="tx2"/>
                </a:solidFill>
                <a:latin typeface="微软雅黑" panose="020B0503020204020204" charset="-122"/>
                <a:ea typeface="微软雅黑" panose="020B0503020204020204" charset="-122"/>
                <a:cs typeface="微软雅黑" panose="020B0503020204020204" charset="-122"/>
              </a:rPr>
              <a:t>和 质量保证相关规定等</a:t>
            </a:r>
            <a:r>
              <a:rPr sz="1630" spc="-5" dirty="0">
                <a:solidFill>
                  <a:schemeClr val="tx2"/>
                </a:solidFill>
                <a:latin typeface="微软雅黑" panose="020B0503020204020204" charset="-122"/>
                <a:ea typeface="微软雅黑" panose="020B0503020204020204" charset="-122"/>
                <a:cs typeface="微软雅黑" panose="020B0503020204020204" charset="-122"/>
              </a:rPr>
              <a:t>5</a:t>
            </a:r>
            <a:r>
              <a:rPr sz="1630" dirty="0">
                <a:solidFill>
                  <a:schemeClr val="tx2"/>
                </a:solidFill>
                <a:latin typeface="微软雅黑" panose="020B0503020204020204" charset="-122"/>
                <a:ea typeface="微软雅黑" panose="020B0503020204020204" charset="-122"/>
                <a:cs typeface="微软雅黑" panose="020B0503020204020204" charset="-122"/>
              </a:rPr>
              <a:t>个方面；</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590800" y="1411605"/>
            <a:ext cx="8474710" cy="4034155"/>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7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4.2.1.6</a:t>
            </a:r>
            <a:r>
              <a:rPr sz="1540" b="1" spc="-15" dirty="0">
                <a:solidFill>
                  <a:schemeClr val="tx2"/>
                </a:solidFill>
                <a:latin typeface="微软雅黑" panose="020B0503020204020204" charset="-122"/>
                <a:ea typeface="微软雅黑" panose="020B0503020204020204" charset="-122"/>
                <a:cs typeface="微软雅黑" panose="020B0503020204020204" charset="-122"/>
              </a:rPr>
              <a:t> </a:t>
            </a:r>
            <a:r>
              <a:rPr sz="1630" b="1" dirty="0">
                <a:solidFill>
                  <a:schemeClr val="tx2"/>
                </a:solidFill>
                <a:latin typeface="微软雅黑" panose="020B0503020204020204" charset="-122"/>
                <a:ea typeface="微软雅黑" panose="020B0503020204020204" charset="-122"/>
                <a:cs typeface="微软雅黑" panose="020B0503020204020204" charset="-122"/>
              </a:rPr>
              <a:t>数据质量控制计划及执行</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7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对数据质量控制计划执行的核查一般贯</a:t>
            </a:r>
            <a:r>
              <a:rPr sz="1630" spc="15" dirty="0">
                <a:solidFill>
                  <a:schemeClr val="tx2"/>
                </a:solidFill>
                <a:latin typeface="微软雅黑" panose="020B0503020204020204" charset="-122"/>
                <a:ea typeface="微软雅黑" panose="020B0503020204020204" charset="-122"/>
                <a:cs typeface="微软雅黑" panose="020B0503020204020204" charset="-122"/>
              </a:rPr>
              <a:t>穿</a:t>
            </a:r>
            <a:r>
              <a:rPr sz="1630" spc="10" dirty="0">
                <a:solidFill>
                  <a:schemeClr val="tx2"/>
                </a:solidFill>
                <a:latin typeface="微软雅黑" panose="020B0503020204020204" charset="-122"/>
                <a:ea typeface="微软雅黑" panose="020B0503020204020204" charset="-122"/>
                <a:cs typeface="微软雅黑" panose="020B0503020204020204" charset="-122"/>
              </a:rPr>
              <a:t>在对重点排放单位的基本情况、 </a:t>
            </a:r>
            <a:r>
              <a:rPr sz="1630" dirty="0">
                <a:solidFill>
                  <a:schemeClr val="tx2"/>
                </a:solidFill>
                <a:latin typeface="微软雅黑" panose="020B0503020204020204" charset="-122"/>
                <a:ea typeface="微软雅黑" panose="020B0503020204020204" charset="-122"/>
                <a:cs typeface="微软雅黑" panose="020B0503020204020204" charset="-122"/>
              </a:rPr>
              <a:t>核算边界、核算方法、核算数据及质量保证和文件存档的核查之中；</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34950" indent="-285750">
              <a:lnSpc>
                <a:spcPct val="17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对不符合核算指南要求的数据质量控制计划，应开具不符合项要求</a:t>
            </a:r>
            <a:r>
              <a:rPr sz="1630" spc="20" dirty="0">
                <a:solidFill>
                  <a:schemeClr val="tx2"/>
                </a:solidFill>
                <a:latin typeface="微软雅黑" panose="020B0503020204020204" charset="-122"/>
                <a:ea typeface="微软雅黑" panose="020B0503020204020204" charset="-122"/>
                <a:cs typeface="微软雅黑" panose="020B0503020204020204" charset="-122"/>
              </a:rPr>
              <a:t>重</a:t>
            </a:r>
            <a:r>
              <a:rPr sz="1630" dirty="0">
                <a:solidFill>
                  <a:schemeClr val="tx2"/>
                </a:solidFill>
                <a:latin typeface="微软雅黑" panose="020B0503020204020204" charset="-122"/>
                <a:ea typeface="微软雅黑" panose="020B0503020204020204" charset="-122"/>
                <a:cs typeface="微软雅黑" panose="020B0503020204020204" charset="-122"/>
              </a:rPr>
              <a:t>点 排放单位进行整改；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7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对于未按数据质量控制计划获取的活动数据、排放因子、生产数据</a:t>
            </a:r>
            <a:r>
              <a:rPr sz="1630" spc="20" dirty="0">
                <a:solidFill>
                  <a:schemeClr val="tx2"/>
                </a:solidFill>
                <a:latin typeface="微软雅黑" panose="020B0503020204020204" charset="-122"/>
                <a:ea typeface="微软雅黑" panose="020B0503020204020204" charset="-122"/>
                <a:cs typeface="微软雅黑" panose="020B0503020204020204" charset="-122"/>
              </a:rPr>
              <a:t>，</a:t>
            </a:r>
            <a:r>
              <a:rPr sz="1630" dirty="0">
                <a:solidFill>
                  <a:schemeClr val="tx2"/>
                </a:solidFill>
                <a:latin typeface="微软雅黑" panose="020B0503020204020204" charset="-122"/>
                <a:ea typeface="微软雅黑" panose="020B0503020204020204" charset="-122"/>
                <a:cs typeface="微软雅黑" panose="020B0503020204020204" charset="-122"/>
              </a:rPr>
              <a:t>技 术工</a:t>
            </a:r>
            <a:r>
              <a:rPr sz="1630" spc="434" dirty="0">
                <a:solidFill>
                  <a:schemeClr val="tx2"/>
                </a:solidFill>
                <a:latin typeface="微软雅黑" panose="020B0503020204020204" charset="-122"/>
                <a:ea typeface="微软雅黑" panose="020B0503020204020204" charset="-122"/>
                <a:cs typeface="微软雅黑" panose="020B0503020204020204" charset="-122"/>
              </a:rPr>
              <a:t>作</a:t>
            </a:r>
            <a:r>
              <a:rPr sz="1630" dirty="0">
                <a:solidFill>
                  <a:schemeClr val="tx2"/>
                </a:solidFill>
                <a:latin typeface="微软雅黑" panose="020B0503020204020204" charset="-122"/>
                <a:ea typeface="微软雅黑" panose="020B0503020204020204" charset="-122"/>
                <a:cs typeface="微软雅黑" panose="020B0503020204020204" charset="-122"/>
              </a:rPr>
              <a:t>组应结合现场核查组的现场核查情况开具不符合项，要求重点排 </a:t>
            </a:r>
            <a:r>
              <a:rPr sz="1630" spc="10" dirty="0">
                <a:solidFill>
                  <a:schemeClr val="tx2"/>
                </a:solidFill>
                <a:latin typeface="微软雅黑" panose="020B0503020204020204" charset="-122"/>
                <a:ea typeface="微软雅黑" panose="020B0503020204020204" charset="-122"/>
                <a:cs typeface="微软雅黑" panose="020B0503020204020204" charset="-122"/>
              </a:rPr>
              <a:t>放单位按照保守性原则测算数据，确保</a:t>
            </a:r>
            <a:r>
              <a:rPr sz="1630" spc="15" dirty="0">
                <a:solidFill>
                  <a:schemeClr val="tx2"/>
                </a:solidFill>
                <a:latin typeface="微软雅黑" panose="020B0503020204020204" charset="-122"/>
                <a:ea typeface="微软雅黑" panose="020B0503020204020204" charset="-122"/>
                <a:cs typeface="微软雅黑" panose="020B0503020204020204" charset="-122"/>
              </a:rPr>
              <a:t>不</a:t>
            </a:r>
            <a:r>
              <a:rPr sz="1630" spc="10" dirty="0">
                <a:solidFill>
                  <a:schemeClr val="tx2"/>
                </a:solidFill>
                <a:latin typeface="微软雅黑" panose="020B0503020204020204" charset="-122"/>
                <a:ea typeface="微软雅黑" panose="020B0503020204020204" charset="-122"/>
                <a:cs typeface="微软雅黑" panose="020B0503020204020204" charset="-122"/>
              </a:rPr>
              <a:t>会低估排放量或过量发放配额。</a:t>
            </a:r>
            <a:endParaRPr sz="1630" spc="1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096895" y="1555115"/>
            <a:ext cx="7907655" cy="4022090"/>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gn="just">
              <a:lnSpc>
                <a:spcPct val="12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4.2.1.6</a:t>
            </a:r>
            <a:r>
              <a:rPr sz="1540" b="1" spc="-15" dirty="0">
                <a:solidFill>
                  <a:schemeClr val="tx2"/>
                </a:solidFill>
                <a:latin typeface="微软雅黑" panose="020B0503020204020204" charset="-122"/>
                <a:ea typeface="微软雅黑" panose="020B0503020204020204" charset="-122"/>
                <a:cs typeface="微软雅黑" panose="020B0503020204020204" charset="-122"/>
              </a:rPr>
              <a:t> </a:t>
            </a:r>
            <a:r>
              <a:rPr sz="1630" b="1" dirty="0">
                <a:solidFill>
                  <a:schemeClr val="tx2"/>
                </a:solidFill>
                <a:latin typeface="微软雅黑" panose="020B0503020204020204" charset="-122"/>
                <a:ea typeface="微软雅黑" panose="020B0503020204020204" charset="-122"/>
                <a:cs typeface="微软雅黑" panose="020B0503020204020204" charset="-122"/>
              </a:rPr>
              <a:t>数据质量控制计划及执行</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12700" marR="5080" indent="0" algn="just">
              <a:lnSpc>
                <a:spcPct val="120000"/>
              </a:lnSpc>
              <a:buFont typeface="Wingdings" panose="05000000000000000000"/>
              <a:buNone/>
              <a:tabLst>
                <a:tab pos="299085" algn="l"/>
              </a:tabLst>
            </a:pPr>
            <a:endParaRPr sz="1630" spc="10" dirty="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gn="just">
              <a:lnSpc>
                <a:spcPct val="12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数据质量控制计划一般情况下不予修订，只有重点排放单位发生变</a:t>
            </a:r>
            <a:r>
              <a:rPr sz="1630" spc="20" dirty="0">
                <a:solidFill>
                  <a:schemeClr val="tx2"/>
                </a:solidFill>
                <a:latin typeface="微软雅黑" panose="020B0503020204020204" charset="-122"/>
                <a:ea typeface="微软雅黑" panose="020B0503020204020204" charset="-122"/>
                <a:cs typeface="微软雅黑" panose="020B0503020204020204" charset="-122"/>
              </a:rPr>
              <a:t>化</a:t>
            </a:r>
            <a:r>
              <a:rPr sz="1630" dirty="0">
                <a:solidFill>
                  <a:schemeClr val="tx2"/>
                </a:solidFill>
                <a:latin typeface="微软雅黑" panose="020B0503020204020204" charset="-122"/>
                <a:ea typeface="微软雅黑" panose="020B0503020204020204" charset="-122"/>
                <a:cs typeface="微软雅黑" panose="020B0503020204020204" charset="-122"/>
              </a:rPr>
              <a:t>并 </a:t>
            </a:r>
            <a:r>
              <a:rPr sz="1630" spc="430" dirty="0">
                <a:solidFill>
                  <a:schemeClr val="tx2"/>
                </a:solidFill>
                <a:latin typeface="微软雅黑" panose="020B0503020204020204" charset="-122"/>
                <a:ea typeface="微软雅黑" panose="020B0503020204020204" charset="-122"/>
                <a:cs typeface="微软雅黑" panose="020B0503020204020204" charset="-122"/>
              </a:rPr>
              <a:t>满</a:t>
            </a:r>
            <a:r>
              <a:rPr sz="1630" dirty="0">
                <a:solidFill>
                  <a:schemeClr val="tx2"/>
                </a:solidFill>
                <a:latin typeface="微软雅黑" panose="020B0503020204020204" charset="-122"/>
                <a:ea typeface="微软雅黑" panose="020B0503020204020204" charset="-122"/>
                <a:cs typeface="微软雅黑" panose="020B0503020204020204" charset="-122"/>
              </a:rPr>
              <a:t>足以下修订条件时，方可进行修订。修订后的数据质量控制计划需要 重</a:t>
            </a:r>
            <a:r>
              <a:rPr sz="1630" spc="409" dirty="0">
                <a:solidFill>
                  <a:schemeClr val="tx2"/>
                </a:solidFill>
                <a:latin typeface="微软雅黑" panose="020B0503020204020204" charset="-122"/>
                <a:ea typeface="微软雅黑" panose="020B0503020204020204" charset="-122"/>
                <a:cs typeface="微软雅黑" panose="020B0503020204020204" charset="-122"/>
              </a:rPr>
              <a:t>新</a:t>
            </a:r>
            <a:r>
              <a:rPr sz="1630" dirty="0">
                <a:solidFill>
                  <a:schemeClr val="tx2"/>
                </a:solidFill>
                <a:latin typeface="微软雅黑" panose="020B0503020204020204" charset="-122"/>
                <a:ea typeface="微软雅黑" panose="020B0503020204020204" charset="-122"/>
                <a:cs typeface="微软雅黑" panose="020B0503020204020204" charset="-122"/>
              </a:rPr>
              <a:t>提交。</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因排放设施发生变化或使用新燃料、物料产生了新排放；</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gn="just">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采用新的测量仪器和测量方法，提高了数据的准确度；</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发现按照原数据质量控制计划的监测方法核算的数据不正确；</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发现修订数据质量控制计划可提高报告数据的准确度；</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发现数据质量控制计划不符合核算指南要求。</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667000" y="1437640"/>
            <a:ext cx="8326120" cy="3982720"/>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4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4.2.1.7</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其他内容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应关注如下重点内容。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投诉举报企业温室气体排放量和相关信息存在的问题；</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各级生态环境主管部门转办交办的事项；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4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日常数据监测发现企业温室气体排放量和相关信息存在异常的情况；</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40000"/>
              </a:lnSpc>
              <a:buFont typeface="Wingdings" panose="05000000000000000000"/>
              <a:buChar char=""/>
              <a:tabLst>
                <a:tab pos="349885" algn="l"/>
                <a:tab pos="35052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	排放报告和数据质量控制计划中出现错误风险较高的数据以及重点排放 单位是如何控制这些风险的；</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6350" indent="-285750">
              <a:lnSpc>
                <a:spcPct val="140000"/>
              </a:lnSpc>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重点排放单位以往年份不符合项的整改完成情况，以及是否得到持</a:t>
            </a:r>
            <a:r>
              <a:rPr sz="1630" spc="20" dirty="0">
                <a:solidFill>
                  <a:schemeClr val="tx2"/>
                </a:solidFill>
                <a:latin typeface="微软雅黑" panose="020B0503020204020204" charset="-122"/>
                <a:ea typeface="微软雅黑" panose="020B0503020204020204" charset="-122"/>
                <a:cs typeface="微软雅黑" panose="020B0503020204020204" charset="-122"/>
              </a:rPr>
              <a:t>续</a:t>
            </a:r>
            <a:r>
              <a:rPr sz="1630" dirty="0">
                <a:solidFill>
                  <a:schemeClr val="tx2"/>
                </a:solidFill>
                <a:latin typeface="微软雅黑" panose="020B0503020204020204" charset="-122"/>
                <a:ea typeface="微软雅黑" panose="020B0503020204020204" charset="-122"/>
                <a:cs typeface="微软雅黑" panose="020B0503020204020204" charset="-122"/>
              </a:rPr>
              <a:t>有 效管理等。</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096796" y="1554940"/>
            <a:ext cx="6966830" cy="3559175"/>
          </a:xfrm>
          <a:prstGeom prst="rect">
            <a:avLst/>
          </a:prstGeom>
        </p:spPr>
        <p:txBody>
          <a:bodyPr vert="horz" wrap="square" lIns="0" tIns="11516" rIns="0" bIns="0" rtlCol="0">
            <a:spAutoFit/>
          </a:bodyPr>
          <a:lstStyle/>
          <a:p>
            <a:pPr marL="34925">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4.核查程序和要点</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1950">
              <a:solidFill>
                <a:schemeClr val="tx2"/>
              </a:solidFill>
              <a:latin typeface="微软雅黑" panose="020B0503020204020204" charset="-122"/>
              <a:ea typeface="微软雅黑" panose="020B0503020204020204" charset="-122"/>
              <a:cs typeface="微软雅黑" panose="020B0503020204020204" charset="-122"/>
            </a:endParaRPr>
          </a:p>
          <a:p>
            <a:pPr marL="12700">
              <a:lnSpc>
                <a:spcPct val="120000"/>
              </a:lnSpc>
              <a:spcBef>
                <a:spcPts val="5"/>
              </a:spcBef>
            </a:pPr>
            <a:r>
              <a:rPr sz="1540" b="1" spc="-5" dirty="0">
                <a:solidFill>
                  <a:schemeClr val="tx2"/>
                </a:solidFill>
                <a:latin typeface="微软雅黑" panose="020B0503020204020204" charset="-122"/>
                <a:ea typeface="微软雅黑" panose="020B0503020204020204" charset="-122"/>
                <a:cs typeface="微软雅黑" panose="020B0503020204020204" charset="-122"/>
              </a:rPr>
              <a:t>4.2.1.7</a:t>
            </a:r>
            <a:r>
              <a:rPr sz="1540" b="1" spc="40" dirty="0">
                <a:solidFill>
                  <a:schemeClr val="tx2"/>
                </a:solidFill>
                <a:latin typeface="微软雅黑" panose="020B0503020204020204" charset="-122"/>
                <a:ea typeface="微软雅黑" panose="020B0503020204020204" charset="-122"/>
                <a:cs typeface="微软雅黑" panose="020B0503020204020204" charset="-122"/>
              </a:rPr>
              <a:t> </a:t>
            </a:r>
            <a:r>
              <a:rPr sz="1630" b="1" spc="-5" dirty="0">
                <a:solidFill>
                  <a:schemeClr val="tx2"/>
                </a:solidFill>
                <a:latin typeface="微软雅黑" panose="020B0503020204020204" charset="-122"/>
                <a:ea typeface="微软雅黑" panose="020B0503020204020204" charset="-122"/>
                <a:cs typeface="微软雅黑" panose="020B0503020204020204" charset="-122"/>
              </a:rPr>
              <a:t>其他内容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现场核查组应按《现场核查清单》开展</a:t>
            </a:r>
            <a:r>
              <a:rPr sz="1630" spc="15" dirty="0">
                <a:solidFill>
                  <a:schemeClr val="tx2"/>
                </a:solidFill>
                <a:latin typeface="微软雅黑" panose="020B0503020204020204" charset="-122"/>
                <a:ea typeface="微软雅黑" panose="020B0503020204020204" charset="-122"/>
                <a:cs typeface="微软雅黑" panose="020B0503020204020204" charset="-122"/>
              </a:rPr>
              <a:t>核</a:t>
            </a:r>
            <a:r>
              <a:rPr sz="1630" spc="10" dirty="0">
                <a:solidFill>
                  <a:schemeClr val="tx2"/>
                </a:solidFill>
                <a:latin typeface="微软雅黑" panose="020B0503020204020204" charset="-122"/>
                <a:ea typeface="微软雅黑" panose="020B0503020204020204" charset="-122"/>
                <a:cs typeface="微软雅黑" panose="020B0503020204020204" charset="-122"/>
              </a:rPr>
              <a:t>查工作。并重点关注如下内容：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投诉问题</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转办交办事项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日常监测发现的问题</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排放报告中与质量控制计划或核算指南不一致的地方</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6385">
              <a:lnSpc>
                <a:spcPct val="120000"/>
              </a:lnSpc>
              <a:spcBef>
                <a:spcPts val="1080"/>
              </a:spcBef>
              <a:buFont typeface="Wingdings" panose="05000000000000000000"/>
              <a:buChar char=""/>
              <a:tabLst>
                <a:tab pos="299085"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数据质量控制计划修订的原因</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124200" y="2133600"/>
            <a:ext cx="7251065" cy="2026285"/>
          </a:xfrm>
          <a:prstGeom prst="rect">
            <a:avLst/>
          </a:prstGeom>
        </p:spPr>
        <p:txBody>
          <a:bodyPr vert="horz" wrap="square" lIns="0" tIns="11516" rIns="0" bIns="0" rtlCol="0">
            <a:spAutoFit/>
          </a:bodyPr>
          <a:lstStyle/>
          <a:p>
            <a:pPr marL="35560">
              <a:lnSpc>
                <a:spcPct val="16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5.核查复核</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60000"/>
              </a:lnSpc>
              <a:spcBef>
                <a:spcPts val="1420"/>
              </a:spcBef>
              <a:buFont typeface="Wingdings" panose="05000000000000000000"/>
              <a:buChar char=""/>
              <a:tabLst>
                <a:tab pos="298450" algn="l"/>
              </a:tabLst>
            </a:pPr>
            <a:r>
              <a:rPr sz="1630" spc="10" dirty="0">
                <a:solidFill>
                  <a:schemeClr val="tx2"/>
                </a:solidFill>
                <a:latin typeface="微软雅黑" panose="020B0503020204020204" charset="-122"/>
                <a:ea typeface="微软雅黑" panose="020B0503020204020204" charset="-122"/>
                <a:cs typeface="微软雅黑" panose="020B0503020204020204" charset="-122"/>
              </a:rPr>
              <a:t>重点排放单位对核查结果有异议的，可在被告知核查结论之日起</a:t>
            </a:r>
            <a:r>
              <a:rPr sz="1630" dirty="0">
                <a:solidFill>
                  <a:schemeClr val="tx2"/>
                </a:solidFill>
                <a:latin typeface="微软雅黑" panose="020B0503020204020204" charset="-122"/>
                <a:ea typeface="微软雅黑" panose="020B0503020204020204" charset="-122"/>
                <a:cs typeface="微软雅黑" panose="020B0503020204020204" charset="-122"/>
              </a:rPr>
              <a:t>7</a:t>
            </a:r>
            <a:r>
              <a:rPr sz="1630" spc="15" dirty="0">
                <a:solidFill>
                  <a:schemeClr val="tx2"/>
                </a:solidFill>
                <a:latin typeface="微软雅黑" panose="020B0503020204020204" charset="-122"/>
                <a:ea typeface="微软雅黑" panose="020B0503020204020204" charset="-122"/>
                <a:cs typeface="微软雅黑" panose="020B0503020204020204" charset="-122"/>
              </a:rPr>
              <a:t>个工</a:t>
            </a:r>
            <a:r>
              <a:rPr sz="1630" dirty="0">
                <a:solidFill>
                  <a:schemeClr val="tx2"/>
                </a:solidFill>
                <a:latin typeface="微软雅黑" panose="020B0503020204020204" charset="-122"/>
                <a:ea typeface="微软雅黑" panose="020B0503020204020204" charset="-122"/>
                <a:cs typeface="微软雅黑" panose="020B0503020204020204" charset="-122"/>
              </a:rPr>
              <a:t>作日内，向省级生态环境主管部门申请复核。</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6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复核结论应在接到复核申请之日起</a:t>
            </a:r>
            <a:r>
              <a:rPr sz="1630" spc="-5" dirty="0">
                <a:solidFill>
                  <a:schemeClr val="tx2"/>
                </a:solidFill>
                <a:latin typeface="微软雅黑" panose="020B0503020204020204" charset="-122"/>
                <a:ea typeface="微软雅黑" panose="020B0503020204020204" charset="-122"/>
                <a:cs typeface="微软雅黑" panose="020B0503020204020204" charset="-122"/>
              </a:rPr>
              <a:t>10</a:t>
            </a:r>
            <a:r>
              <a:rPr sz="1630" dirty="0">
                <a:solidFill>
                  <a:schemeClr val="tx2"/>
                </a:solidFill>
                <a:latin typeface="微软雅黑" panose="020B0503020204020204" charset="-122"/>
                <a:ea typeface="微软雅黑" panose="020B0503020204020204" charset="-122"/>
                <a:cs typeface="微软雅黑" panose="020B0503020204020204" charset="-122"/>
              </a:rPr>
              <a:t> 个工作日内作出。</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096895" y="1555115"/>
            <a:ext cx="7712710" cy="3624580"/>
          </a:xfrm>
          <a:prstGeom prst="rect">
            <a:avLst/>
          </a:prstGeom>
        </p:spPr>
        <p:txBody>
          <a:bodyPr vert="horz" wrap="square" lIns="0" tIns="11516" rIns="0" bIns="0" rtlCol="0">
            <a:spAutoFit/>
          </a:bodyPr>
          <a:lstStyle/>
          <a:p>
            <a:pPr marL="35560">
              <a:lnSpc>
                <a:spcPct val="100000"/>
              </a:lnSpc>
              <a:spcBef>
                <a:spcPts val="100"/>
              </a:spcBef>
              <a:tabLst>
                <a:tab pos="1679575" algn="l"/>
              </a:tabLst>
            </a:pPr>
            <a:r>
              <a:rPr sz="2000" b="1" dirty="0">
                <a:solidFill>
                  <a:schemeClr val="tx2"/>
                </a:solidFill>
                <a:latin typeface="微软雅黑" panose="020B0503020204020204" charset="-122"/>
                <a:ea typeface="微软雅黑" panose="020B0503020204020204" charset="-122"/>
                <a:cs typeface="微软雅黑" panose="020B0503020204020204" charset="-122"/>
              </a:rPr>
              <a:t>二 、指南正文	</a:t>
            </a:r>
            <a:r>
              <a:rPr lang="en-US" sz="2000" b="1"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5.信息公开</a:t>
            </a:r>
            <a:endParaRPr sz="2000">
              <a:solidFill>
                <a:schemeClr val="tx2"/>
              </a:solidFill>
              <a:latin typeface="微软雅黑" panose="020B0503020204020204" charset="-122"/>
              <a:ea typeface="微软雅黑" panose="020B0503020204020204" charset="-122"/>
              <a:cs typeface="微软雅黑" panose="020B0503020204020204" charset="-122"/>
            </a:endParaRPr>
          </a:p>
          <a:p>
            <a:pPr marL="298450" marR="230505" indent="-285750" algn="just">
              <a:lnSpc>
                <a:spcPct val="170000"/>
              </a:lnSpc>
              <a:spcBef>
                <a:spcPts val="1420"/>
              </a:spcBef>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公开《核查结论》：核查工作结</a:t>
            </a:r>
            <a:r>
              <a:rPr sz="1630" spc="30" dirty="0">
                <a:solidFill>
                  <a:schemeClr val="tx2"/>
                </a:solidFill>
                <a:latin typeface="微软雅黑" panose="020B0503020204020204" charset="-122"/>
                <a:ea typeface="微软雅黑" panose="020B0503020204020204" charset="-122"/>
                <a:cs typeface="微软雅黑" panose="020B0503020204020204" charset="-122"/>
              </a:rPr>
              <a:t>束</a:t>
            </a:r>
            <a:r>
              <a:rPr sz="1630" spc="20" dirty="0">
                <a:solidFill>
                  <a:schemeClr val="tx2"/>
                </a:solidFill>
                <a:latin typeface="微软雅黑" panose="020B0503020204020204" charset="-122"/>
                <a:ea typeface="微软雅黑" panose="020B0503020204020204" charset="-122"/>
                <a:cs typeface="微软雅黑" panose="020B0503020204020204" charset="-122"/>
              </a:rPr>
              <a:t>后，省级生态环境主管部门应将所 </a:t>
            </a:r>
            <a:r>
              <a:rPr sz="1630" dirty="0">
                <a:solidFill>
                  <a:schemeClr val="tx2"/>
                </a:solidFill>
                <a:latin typeface="微软雅黑" panose="020B0503020204020204" charset="-122"/>
                <a:ea typeface="微软雅黑" panose="020B0503020204020204" charset="-122"/>
                <a:cs typeface="微软雅黑" panose="020B0503020204020204" charset="-122"/>
              </a:rPr>
              <a:t>有重点</a:t>
            </a:r>
            <a:r>
              <a:rPr sz="1630" spc="-270"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排放单位的《核查结论》在官方网站向社会公开，并报生态环 境部汇总；</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gn="just">
              <a:lnSpc>
                <a:spcPct val="17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公开复核结论：如果核查结果涉及复核，复核结论也应公开。</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5080" indent="-285750">
              <a:lnSpc>
                <a:spcPct val="170000"/>
              </a:lnSpc>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公开技术服务机构信息：核查工</a:t>
            </a:r>
            <a:r>
              <a:rPr sz="1630" spc="30" dirty="0">
                <a:solidFill>
                  <a:schemeClr val="tx2"/>
                </a:solidFill>
                <a:latin typeface="微软雅黑" panose="020B0503020204020204" charset="-122"/>
                <a:ea typeface="微软雅黑" panose="020B0503020204020204" charset="-122"/>
                <a:cs typeface="微软雅黑" panose="020B0503020204020204" charset="-122"/>
              </a:rPr>
              <a:t>作</a:t>
            </a:r>
            <a:r>
              <a:rPr sz="1630" spc="20" dirty="0">
                <a:solidFill>
                  <a:schemeClr val="tx2"/>
                </a:solidFill>
                <a:latin typeface="微软雅黑" panose="020B0503020204020204" charset="-122"/>
                <a:ea typeface="微软雅黑" panose="020B0503020204020204" charset="-122"/>
                <a:cs typeface="微软雅黑" panose="020B0503020204020204" charset="-122"/>
              </a:rPr>
              <a:t>结束后，省级生态环境主管部门应</a:t>
            </a:r>
            <a:r>
              <a:rPr sz="1630" dirty="0">
                <a:solidFill>
                  <a:schemeClr val="tx2"/>
                </a:solidFill>
                <a:latin typeface="微软雅黑" panose="020B0503020204020204" charset="-122"/>
                <a:ea typeface="微软雅黑" panose="020B0503020204020204" charset="-122"/>
                <a:cs typeface="微软雅黑" panose="020B0503020204020204" charset="-122"/>
              </a:rPr>
              <a:t>对技术</a:t>
            </a:r>
            <a:r>
              <a:rPr sz="1630" spc="-275"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服务机构提供的核查服务进行评价，并在官方网站向社会公开。</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31140" indent="-285750">
              <a:lnSpc>
                <a:spcPct val="170000"/>
              </a:lnSpc>
              <a:buFont typeface="Wingdings" panose="05000000000000000000"/>
              <a:buChar char=""/>
              <a:tabLst>
                <a:tab pos="349885" algn="l"/>
                <a:tab pos="35052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	</a:t>
            </a:r>
            <a:r>
              <a:rPr sz="1630" spc="10" dirty="0">
                <a:solidFill>
                  <a:schemeClr val="tx2"/>
                </a:solidFill>
                <a:latin typeface="微软雅黑" panose="020B0503020204020204" charset="-122"/>
                <a:ea typeface="微软雅黑" panose="020B0503020204020204" charset="-122"/>
                <a:cs typeface="微软雅黑" panose="020B0503020204020204" charset="-122"/>
              </a:rPr>
              <a:t>评价过程应结合技术服务机构与省级生态环境主管部门的日常沟通、 </a:t>
            </a:r>
            <a:r>
              <a:rPr sz="1630" dirty="0">
                <a:solidFill>
                  <a:schemeClr val="tx2"/>
                </a:solidFill>
                <a:latin typeface="微软雅黑" panose="020B0503020204020204" charset="-122"/>
                <a:ea typeface="微软雅黑" panose="020B0503020204020204" charset="-122"/>
                <a:cs typeface="微软雅黑" panose="020B0503020204020204" charset="-122"/>
              </a:rPr>
              <a:t>技术评审、复查以及核查复</a:t>
            </a:r>
            <a:r>
              <a:rPr sz="1630" spc="409" dirty="0">
                <a:solidFill>
                  <a:schemeClr val="tx2"/>
                </a:solidFill>
                <a:latin typeface="微软雅黑" panose="020B0503020204020204" charset="-122"/>
                <a:ea typeface="微软雅黑" panose="020B0503020204020204" charset="-122"/>
                <a:cs typeface="微软雅黑" panose="020B0503020204020204" charset="-122"/>
              </a:rPr>
              <a:t>核</a:t>
            </a:r>
            <a:r>
              <a:rPr sz="1630" dirty="0">
                <a:solidFill>
                  <a:schemeClr val="tx2"/>
                </a:solidFill>
                <a:latin typeface="微软雅黑" panose="020B0503020204020204" charset="-122"/>
                <a:ea typeface="微软雅黑" panose="020B0503020204020204" charset="-122"/>
                <a:cs typeface="微软雅黑" panose="020B0503020204020204" charset="-122"/>
              </a:rPr>
              <a:t>等环节开展。</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2"/>
          <p:cNvSpPr txBox="1"/>
          <p:nvPr/>
        </p:nvSpPr>
        <p:spPr>
          <a:xfrm>
            <a:off x="1295400" y="1541145"/>
            <a:ext cx="516255" cy="4078605"/>
          </a:xfrm>
          <a:prstGeom prst="rect">
            <a:avLst/>
          </a:prstGeom>
        </p:spPr>
        <p:txBody>
          <a:bodyPr vert="eaVert" wrap="square" lIns="0" tIns="0" rIns="0" bIns="0" rtlCol="0">
            <a:spAutoFit/>
          </a:bodyPr>
          <a:p>
            <a:pPr marL="12700">
              <a:lnSpc>
                <a:spcPct val="120000"/>
              </a:lnSpc>
              <a:spcBef>
                <a:spcPts val="0"/>
              </a:spcBef>
              <a:spcAft>
                <a:spcPts val="0"/>
              </a:spcAft>
            </a:pPr>
            <a:r>
              <a:rPr sz="2800" b="1" spc="40" dirty="0">
                <a:solidFill>
                  <a:schemeClr val="tx2"/>
                </a:solidFill>
                <a:latin typeface="微软雅黑" panose="020B0503020204020204" charset="-122"/>
                <a:ea typeface="微软雅黑" panose="020B0503020204020204" charset="-122"/>
                <a:cs typeface="黑体" panose="02010609060101010101" charset="-122"/>
              </a:rPr>
              <a:t>温</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40" dirty="0">
                <a:solidFill>
                  <a:schemeClr val="tx2"/>
                </a:solidFill>
                <a:latin typeface="微软雅黑" panose="020B0503020204020204" charset="-122"/>
                <a:ea typeface="微软雅黑" panose="020B0503020204020204" charset="-122"/>
                <a:cs typeface="黑体" panose="02010609060101010101" charset="-122"/>
              </a:rPr>
              <a:t>室</a:t>
            </a:r>
            <a:r>
              <a:rPr lang="en-US" sz="2800" b="1" spc="-40"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气</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体</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spc="10" dirty="0">
                <a:solidFill>
                  <a:schemeClr val="tx2"/>
                </a:solidFill>
                <a:latin typeface="微软雅黑" panose="020B0503020204020204" charset="-122"/>
                <a:ea typeface="微软雅黑" panose="020B0503020204020204" charset="-122"/>
                <a:cs typeface="黑体" panose="02010609060101010101" charset="-122"/>
              </a:rPr>
              <a:t>核</a:t>
            </a:r>
            <a:r>
              <a:rPr lang="en-US" sz="2800" b="1" spc="10" dirty="0">
                <a:solidFill>
                  <a:schemeClr val="tx2"/>
                </a:solidFill>
                <a:latin typeface="微软雅黑" panose="020B0503020204020204" charset="-122"/>
                <a:ea typeface="微软雅黑" panose="020B0503020204020204" charset="-122"/>
                <a:cs typeface="黑体" panose="02010609060101010101" charset="-122"/>
              </a:rPr>
              <a:t> </a:t>
            </a:r>
            <a:r>
              <a:rPr sz="2800" b="1" spc="-20" dirty="0">
                <a:solidFill>
                  <a:schemeClr val="tx2"/>
                </a:solidFill>
                <a:latin typeface="微软雅黑" panose="020B0503020204020204" charset="-122"/>
                <a:ea typeface="微软雅黑" panose="020B0503020204020204" charset="-122"/>
                <a:cs typeface="黑体" panose="02010609060101010101" charset="-122"/>
              </a:rPr>
              <a:t>查</a:t>
            </a:r>
            <a:r>
              <a:rPr lang="en-US" sz="2800" b="1" spc="-20" dirty="0">
                <a:solidFill>
                  <a:schemeClr val="tx2"/>
                </a:solidFill>
                <a:latin typeface="微软雅黑" panose="020B0503020204020204" charset="-122"/>
                <a:ea typeface="微软雅黑" panose="020B0503020204020204" charset="-122"/>
                <a:cs typeface="黑体" panose="02010609060101010101" charset="-122"/>
              </a:rPr>
              <a:t> </a:t>
            </a:r>
            <a:r>
              <a:rPr sz="2800" b="1" spc="5" dirty="0">
                <a:solidFill>
                  <a:schemeClr val="tx2"/>
                </a:solidFill>
                <a:latin typeface="微软雅黑" panose="020B0503020204020204" charset="-122"/>
                <a:ea typeface="微软雅黑" panose="020B0503020204020204" charset="-122"/>
                <a:cs typeface="黑体" panose="02010609060101010101" charset="-122"/>
              </a:rPr>
              <a:t>流</a:t>
            </a:r>
            <a:r>
              <a:rPr lang="en-US" sz="2800" b="1" spc="5" dirty="0">
                <a:solidFill>
                  <a:schemeClr val="tx2"/>
                </a:solidFill>
                <a:latin typeface="微软雅黑" panose="020B0503020204020204" charset="-122"/>
                <a:ea typeface="微软雅黑" panose="020B0503020204020204" charset="-122"/>
                <a:cs typeface="黑体" panose="02010609060101010101" charset="-122"/>
              </a:rPr>
              <a:t> </a:t>
            </a:r>
            <a:r>
              <a:rPr sz="2800" b="1" dirty="0">
                <a:solidFill>
                  <a:schemeClr val="tx2"/>
                </a:solidFill>
                <a:latin typeface="微软雅黑" panose="020B0503020204020204" charset="-122"/>
                <a:ea typeface="微软雅黑" panose="020B0503020204020204" charset="-122"/>
                <a:cs typeface="黑体" panose="02010609060101010101" charset="-122"/>
              </a:rPr>
              <a:t>程</a:t>
            </a:r>
            <a:endParaRPr sz="2800" b="1"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4" name="饼形 33"/>
          <p:cNvSpPr/>
          <p:nvPr/>
        </p:nvSpPr>
        <p:spPr>
          <a:xfrm flipH="1">
            <a:off x="-1447165" y="1925955"/>
            <a:ext cx="2947670" cy="2515235"/>
          </a:xfrm>
          <a:prstGeom prst="pie">
            <a:avLst>
              <a:gd name="adj1" fmla="val 5456845"/>
              <a:gd name="adj2" fmla="val 16173910"/>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3" name="圆角矩形 32"/>
          <p:cNvSpPr/>
          <p:nvPr/>
        </p:nvSpPr>
        <p:spPr>
          <a:xfrm>
            <a:off x="4343400" y="3357245"/>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31" name="圆角矩形 30"/>
          <p:cNvSpPr/>
          <p:nvPr/>
        </p:nvSpPr>
        <p:spPr>
          <a:xfrm>
            <a:off x="4343400" y="2438400"/>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16" name="object 15"/>
          <p:cNvSpPr txBox="1"/>
          <p:nvPr/>
        </p:nvSpPr>
        <p:spPr>
          <a:xfrm>
            <a:off x="4618990" y="2506345"/>
            <a:ext cx="3373120" cy="504825"/>
          </a:xfrm>
          <a:prstGeom prst="rect">
            <a:avLst/>
          </a:prstGeom>
        </p:spPr>
        <p:txBody>
          <a:bodyPr vert="horz" wrap="square" lIns="0" tIns="12700" rIns="0" bIns="0" rtlCol="0">
            <a:spAutoFit/>
          </a:bodyPr>
          <a:p>
            <a:pPr marL="12065" indent="0">
              <a:lnSpc>
                <a:spcPct val="100000"/>
              </a:lnSpc>
              <a:spcBef>
                <a:spcPts val="100"/>
              </a:spcBef>
              <a:buFont typeface="Arial" panose="020B0604020202020204"/>
              <a:buNone/>
              <a:tabLst>
                <a:tab pos="517525" algn="l"/>
                <a:tab pos="518795" algn="l"/>
              </a:tabLst>
            </a:pPr>
            <a:r>
              <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温室气体核查流程</a:t>
            </a:r>
            <a:endParaRPr sz="3200" b="1" dirty="0">
              <a:solidFill>
                <a:schemeClr val="bg1"/>
              </a:solidFill>
              <a:latin typeface="微软雅黑" panose="020B0503020204020204" charset="-122"/>
              <a:ea typeface="微软雅黑" panose="020B0503020204020204" charset="-122"/>
              <a:cs typeface="LSIELG+MicrosoftYaHei" panose="020B0503020204020204" charset="-122"/>
            </a:endParaRPr>
          </a:p>
        </p:txBody>
      </p:sp>
      <p:sp>
        <p:nvSpPr>
          <p:cNvPr id="18" name="object 5"/>
          <p:cNvSpPr txBox="1"/>
          <p:nvPr/>
        </p:nvSpPr>
        <p:spPr>
          <a:xfrm>
            <a:off x="334645" y="2522855"/>
            <a:ext cx="620395" cy="1282065"/>
          </a:xfrm>
          <a:prstGeom prst="rect">
            <a:avLst/>
          </a:prstGeom>
        </p:spPr>
        <p:txBody>
          <a:bodyPr vert="horz" wrap="square" lIns="0" tIns="0" rIns="0" bIns="0" rtlCol="0">
            <a:spAutoFit/>
          </a:bodyPr>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目</a:t>
            </a:r>
            <a:r>
              <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rPr>
              <a:t>   </a:t>
            </a:r>
            <a:endPar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录</a:t>
            </a:r>
            <a:endParaRPr 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p:txBody>
      </p:sp>
      <p:sp>
        <p:nvSpPr>
          <p:cNvPr id="21" name="文本框 20"/>
          <p:cNvSpPr txBox="1"/>
          <p:nvPr/>
        </p:nvSpPr>
        <p:spPr>
          <a:xfrm>
            <a:off x="4618990" y="3344545"/>
            <a:ext cx="3799840" cy="583565"/>
          </a:xfrm>
          <a:prstGeom prst="rect">
            <a:avLst/>
          </a:prstGeom>
          <a:noFill/>
        </p:spPr>
        <p:txBody>
          <a:bodyPr wrap="square" rtlCol="0" anchor="t">
            <a:spAutoFit/>
          </a:bodyPr>
          <a:p>
            <a:pPr marL="12065" indent="0">
              <a:lnSpc>
                <a:spcPct val="100000"/>
              </a:lnSpc>
              <a:buFont typeface="Arial" panose="020B0604020202020204"/>
              <a:buNone/>
              <a:tabLst>
                <a:tab pos="517525" algn="l"/>
                <a:tab pos="518795" algn="l"/>
              </a:tabLst>
            </a:pPr>
            <a:r>
              <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企业填报流程</a:t>
            </a:r>
            <a:endPar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2" name="任意多边形 21"/>
          <p:cNvSpPr/>
          <p:nvPr/>
        </p:nvSpPr>
        <p:spPr>
          <a:xfrm rot="8100000" flipV="1">
            <a:off x="3467100" y="2454910"/>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5" name="文本框 24"/>
          <p:cNvSpPr txBox="1"/>
          <p:nvPr/>
        </p:nvSpPr>
        <p:spPr>
          <a:xfrm>
            <a:off x="3362960" y="2531745"/>
            <a:ext cx="1043305"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01</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6" name="任意多边形 25"/>
          <p:cNvSpPr/>
          <p:nvPr/>
        </p:nvSpPr>
        <p:spPr>
          <a:xfrm rot="8100000" flipV="1">
            <a:off x="3542665" y="3434080"/>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7" name="文本框 26"/>
          <p:cNvSpPr txBox="1"/>
          <p:nvPr/>
        </p:nvSpPr>
        <p:spPr>
          <a:xfrm>
            <a:off x="3432810" y="3471545"/>
            <a:ext cx="887730"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02</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35" name="下箭头 34"/>
          <p:cNvSpPr/>
          <p:nvPr/>
        </p:nvSpPr>
        <p:spPr>
          <a:xfrm rot="16200000">
            <a:off x="2311400" y="2794000"/>
            <a:ext cx="575945" cy="779145"/>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2286000" y="1986280"/>
            <a:ext cx="292100" cy="3754120"/>
          </a:xfrm>
          <a:prstGeom prst="rect">
            <a:avLst/>
          </a:prstGeom>
        </p:spPr>
        <p:txBody>
          <a:bodyPr vert="eaVert" wrap="square" lIns="0" tIns="0" rIns="0" bIns="0" rtlCol="0">
            <a:spAutoFit/>
          </a:bodyPr>
          <a:lstStyle/>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
        <p:nvSpPr>
          <p:cNvPr id="3" name="object 3"/>
          <p:cNvSpPr txBox="1"/>
          <p:nvPr/>
        </p:nvSpPr>
        <p:spPr>
          <a:xfrm>
            <a:off x="2837815" y="1620520"/>
            <a:ext cx="6603365" cy="288290"/>
          </a:xfrm>
          <a:prstGeom prst="rect">
            <a:avLst/>
          </a:prstGeom>
        </p:spPr>
        <p:txBody>
          <a:bodyPr vert="horz" wrap="square" lIns="0" tIns="11516" rIns="0" bIns="0" rtlCol="0">
            <a:spAutoFit/>
          </a:bodyPr>
          <a:lstStyle/>
          <a:p>
            <a:pPr marL="12700">
              <a:lnSpc>
                <a:spcPct val="100000"/>
              </a:lnSpc>
              <a:spcBef>
                <a:spcPts val="100"/>
              </a:spcBef>
            </a:pPr>
            <a:r>
              <a:rPr b="1" dirty="0">
                <a:solidFill>
                  <a:schemeClr val="tx2"/>
                </a:solidFill>
                <a:latin typeface="微软雅黑" panose="020B0503020204020204" charset="-122"/>
                <a:ea typeface="微软雅黑" panose="020B0503020204020204" charset="-122"/>
                <a:cs typeface="微软雅黑" panose="020B0503020204020204" charset="-122"/>
              </a:rPr>
              <a:t>一、</a:t>
            </a:r>
            <a:r>
              <a:rPr b="1" spc="-85" dirty="0">
                <a:solidFill>
                  <a:schemeClr val="tx2"/>
                </a:solidFill>
                <a:latin typeface="微软雅黑" panose="020B0503020204020204" charset="-122"/>
                <a:ea typeface="微软雅黑" panose="020B0503020204020204" charset="-122"/>
                <a:cs typeface="微软雅黑" panose="020B0503020204020204" charset="-122"/>
              </a:rPr>
              <a:t> </a:t>
            </a:r>
            <a:r>
              <a:rPr b="1" dirty="0">
                <a:solidFill>
                  <a:schemeClr val="tx2"/>
                </a:solidFill>
                <a:latin typeface="微软雅黑" panose="020B0503020204020204" charset="-122"/>
                <a:ea typeface="微软雅黑" panose="020B0503020204020204" charset="-122"/>
                <a:cs typeface="微软雅黑" panose="020B0503020204020204" charset="-122"/>
              </a:rPr>
              <a:t>背景----依托全国排污许可证管理信息平台开展建设</a:t>
            </a:r>
            <a:endParaRPr b="1"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4"/>
          <p:cNvSpPr/>
          <p:nvPr/>
        </p:nvSpPr>
        <p:spPr>
          <a:xfrm>
            <a:off x="2892041" y="1986574"/>
            <a:ext cx="7211091" cy="3400324"/>
          </a:xfrm>
          <a:prstGeom prst="rect">
            <a:avLst/>
          </a:prstGeom>
          <a:blipFill>
            <a:blip r:embed="rId2" cstate="print"/>
            <a:stretch>
              <a:fillRect/>
            </a:stretch>
          </a:blipFill>
        </p:spPr>
        <p:txBody>
          <a:bodyPr wrap="square" lIns="0" tIns="0" rIns="0" bIns="0" rtlCol="0"/>
          <a:lstStyle/>
          <a:p>
            <a:endParaRPr sz="163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947670" y="1613535"/>
            <a:ext cx="3399155" cy="330835"/>
          </a:xfrm>
          <a:prstGeom prst="rect">
            <a:avLst/>
          </a:prstGeom>
        </p:spPr>
        <p:txBody>
          <a:bodyPr vert="horz" wrap="square" lIns="0" tIns="23607" rIns="0" bIns="0" rtlCol="0">
            <a:spAutoFit/>
          </a:bodyPr>
          <a:lstStyle/>
          <a:p>
            <a:pPr marL="12700">
              <a:lnSpc>
                <a:spcPct val="100000"/>
              </a:lnSpc>
              <a:spcBef>
                <a:spcPts val="205"/>
              </a:spcBef>
            </a:pPr>
            <a:r>
              <a:rPr sz="2000" b="1" dirty="0">
                <a:solidFill>
                  <a:schemeClr val="tx2"/>
                </a:solidFill>
                <a:latin typeface="微软雅黑" panose="020B0503020204020204" charset="-122"/>
                <a:ea typeface="微软雅黑" panose="020B0503020204020204" charset="-122"/>
                <a:cs typeface="微软雅黑" panose="020B0503020204020204" charset="-122"/>
              </a:rPr>
              <a:t>一、</a:t>
            </a:r>
            <a:r>
              <a:rPr sz="2000" b="1" spc="-85" dirty="0">
                <a:solidFill>
                  <a:schemeClr val="tx2"/>
                </a:solidFill>
                <a:latin typeface="微软雅黑" panose="020B0503020204020204" charset="-122"/>
                <a:ea typeface="微软雅黑" panose="020B0503020204020204" charset="-122"/>
                <a:cs typeface="微软雅黑" panose="020B0503020204020204" charset="-122"/>
              </a:rPr>
              <a:t> </a:t>
            </a:r>
            <a:r>
              <a:rPr sz="2000" b="1" dirty="0">
                <a:solidFill>
                  <a:schemeClr val="tx2"/>
                </a:solidFill>
                <a:latin typeface="微软雅黑" panose="020B0503020204020204" charset="-122"/>
                <a:ea typeface="微软雅黑" panose="020B0503020204020204" charset="-122"/>
                <a:cs typeface="微软雅黑" panose="020B0503020204020204" charset="-122"/>
              </a:rPr>
              <a:t>背景----标准依据</a:t>
            </a:r>
            <a:endParaRPr sz="2000" b="1"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4"/>
          <p:cNvSpPr/>
          <p:nvPr/>
        </p:nvSpPr>
        <p:spPr>
          <a:xfrm>
            <a:off x="2819166" y="1981087"/>
            <a:ext cx="6656232" cy="3498443"/>
          </a:xfrm>
          <a:prstGeom prst="rect">
            <a:avLst/>
          </a:prstGeom>
          <a:blipFill>
            <a:blip r:embed="rId2" cstate="print"/>
            <a:stretch>
              <a:fillRect/>
            </a:stretch>
          </a:blipFill>
        </p:spPr>
        <p:txBody>
          <a:bodyPr wrap="square" lIns="0" tIns="0" rIns="0" bIns="0" rtlCol="0"/>
          <a:lstStyle/>
          <a:p>
            <a:endParaRPr sz="1630"/>
          </a:p>
        </p:txBody>
      </p:sp>
      <p:sp>
        <p:nvSpPr>
          <p:cNvPr id="5"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947670" y="1447800"/>
            <a:ext cx="2429510"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流程设计</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 name="object 4"/>
          <p:cNvSpPr/>
          <p:nvPr/>
        </p:nvSpPr>
        <p:spPr>
          <a:xfrm>
            <a:off x="2947670" y="1981200"/>
            <a:ext cx="7535545" cy="3190875"/>
          </a:xfrm>
          <a:prstGeom prst="rect">
            <a:avLst/>
          </a:prstGeom>
          <a:blipFill>
            <a:blip r:embed="rId2" cstate="print"/>
            <a:stretch>
              <a:fillRect/>
            </a:stretch>
          </a:blipFill>
        </p:spPr>
        <p:txBody>
          <a:bodyPr wrap="square" lIns="0" tIns="0" rIns="0" bIns="0" rtlCol="0"/>
          <a:lstStyle/>
          <a:p>
            <a:endParaRPr sz="1630"/>
          </a:p>
        </p:txBody>
      </p:sp>
      <p:sp>
        <p:nvSpPr>
          <p:cNvPr id="5"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730500" y="1985645"/>
            <a:ext cx="7379335" cy="3291840"/>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947670" y="1447800"/>
            <a:ext cx="2429510"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流程设计</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661920" y="1901825"/>
            <a:ext cx="7485380" cy="3651250"/>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667000" y="1371600"/>
            <a:ext cx="2429510"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流程设计</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947670" y="1308735"/>
            <a:ext cx="2931160"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1、登录与注册</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 name="object 4"/>
          <p:cNvSpPr/>
          <p:nvPr/>
        </p:nvSpPr>
        <p:spPr>
          <a:xfrm>
            <a:off x="2819675" y="1828846"/>
            <a:ext cx="6735696" cy="3275946"/>
          </a:xfrm>
          <a:prstGeom prst="rect">
            <a:avLst/>
          </a:prstGeom>
          <a:blipFill>
            <a:blip r:embed="rId2" cstate="print"/>
            <a:stretch>
              <a:fillRect/>
            </a:stretch>
          </a:blipFill>
        </p:spPr>
        <p:txBody>
          <a:bodyPr wrap="square" lIns="0" tIns="0" rIns="0" bIns="0" rtlCol="0"/>
          <a:lstStyle/>
          <a:p>
            <a:endParaRPr sz="1630"/>
          </a:p>
        </p:txBody>
      </p:sp>
      <p:sp>
        <p:nvSpPr>
          <p:cNvPr id="6" name="object 2"/>
          <p:cNvSpPr txBox="1"/>
          <p:nvPr/>
        </p:nvSpPr>
        <p:spPr>
          <a:xfrm>
            <a:off x="2362200" y="176276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667000" y="1447800"/>
            <a:ext cx="2586355"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1、登录与注册</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 name="object 4"/>
          <p:cNvSpPr/>
          <p:nvPr/>
        </p:nvSpPr>
        <p:spPr>
          <a:xfrm>
            <a:off x="2667000" y="1986280"/>
            <a:ext cx="7223760" cy="3568065"/>
          </a:xfrm>
          <a:prstGeom prst="rect">
            <a:avLst/>
          </a:prstGeom>
          <a:blipFill>
            <a:blip r:embed="rId2" cstate="print"/>
            <a:stretch>
              <a:fillRect/>
            </a:stretch>
          </a:blipFill>
        </p:spPr>
        <p:txBody>
          <a:bodyPr wrap="square" lIns="0" tIns="0" rIns="0" bIns="0" rtlCol="0"/>
          <a:lstStyle/>
          <a:p>
            <a:endParaRPr sz="1630"/>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895600" y="1532255"/>
            <a:ext cx="4942205"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2、数据质量控制计划填报</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 name="object 4"/>
          <p:cNvSpPr/>
          <p:nvPr/>
        </p:nvSpPr>
        <p:spPr>
          <a:xfrm>
            <a:off x="2742936" y="2057344"/>
            <a:ext cx="7097771" cy="3143601"/>
          </a:xfrm>
          <a:prstGeom prst="rect">
            <a:avLst/>
          </a:prstGeom>
          <a:blipFill>
            <a:blip r:embed="rId2" cstate="print"/>
            <a:stretch>
              <a:fillRect/>
            </a:stretch>
          </a:blipFill>
        </p:spPr>
        <p:txBody>
          <a:bodyPr wrap="square" lIns="0" tIns="0" rIns="0" bIns="0" rtlCol="0"/>
          <a:lstStyle/>
          <a:p>
            <a:endParaRPr sz="1630"/>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654066" y="2057186"/>
            <a:ext cx="6882874" cy="3143970"/>
          </a:xfrm>
          <a:prstGeom prst="rect">
            <a:avLst/>
          </a:prstGeom>
          <a:blipFill>
            <a:blip r:embed="rId2" cstate="print"/>
            <a:stretch>
              <a:fillRect/>
            </a:stretch>
          </a:blipFill>
        </p:spPr>
        <p:txBody>
          <a:bodyPr wrap="square" lIns="0" tIns="0" rIns="0" bIns="0" rtlCol="0"/>
          <a:lstStyle/>
          <a:p>
            <a:endParaRPr sz="1630"/>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
        <p:nvSpPr>
          <p:cNvPr id="7" name="object 3"/>
          <p:cNvSpPr txBox="1"/>
          <p:nvPr/>
        </p:nvSpPr>
        <p:spPr>
          <a:xfrm>
            <a:off x="2743200" y="1447800"/>
            <a:ext cx="4942205"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2、数据质量控制计划填报</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819155" y="2057186"/>
            <a:ext cx="6773699" cy="3317405"/>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895600" y="1532255"/>
            <a:ext cx="4942205"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2、数据质量控制计划填报</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819400" y="1524000"/>
            <a:ext cx="3194050"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3、排放报告报送</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 name="object 4"/>
          <p:cNvSpPr/>
          <p:nvPr/>
        </p:nvSpPr>
        <p:spPr>
          <a:xfrm>
            <a:off x="2743222" y="1986517"/>
            <a:ext cx="7034200" cy="3275946"/>
          </a:xfrm>
          <a:prstGeom prst="rect">
            <a:avLst/>
          </a:prstGeom>
          <a:blipFill>
            <a:blip r:embed="rId2" cstate="print"/>
            <a:stretch>
              <a:fillRect/>
            </a:stretch>
          </a:blipFill>
        </p:spPr>
        <p:txBody>
          <a:bodyPr wrap="square" lIns="0" tIns="0" rIns="0" bIns="0" rtlCol="0"/>
          <a:lstStyle/>
          <a:p>
            <a:endParaRPr sz="1630"/>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666755" y="1986066"/>
            <a:ext cx="6868365" cy="3272492"/>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895600" y="1447800"/>
            <a:ext cx="3194050"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3、排放报告报送</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742955" y="1904785"/>
            <a:ext cx="6951282" cy="3468041"/>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895600" y="1447800"/>
            <a:ext cx="3194050"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3、排放报告报送</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742955" y="1986192"/>
            <a:ext cx="6973394" cy="3011992"/>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895600" y="1447800"/>
            <a:ext cx="3194050"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3、排放报告报送</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667000" y="2011680"/>
            <a:ext cx="8378190" cy="3293110"/>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895600" y="1447800"/>
            <a:ext cx="3194050"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3、排放报告报送</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198628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947670" y="1461135"/>
            <a:ext cx="2638425"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4、日常填报</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 name="object 4"/>
          <p:cNvSpPr/>
          <p:nvPr/>
        </p:nvSpPr>
        <p:spPr>
          <a:xfrm>
            <a:off x="2743368" y="1981018"/>
            <a:ext cx="6984449" cy="3422758"/>
          </a:xfrm>
          <a:prstGeom prst="rect">
            <a:avLst/>
          </a:prstGeom>
          <a:blipFill>
            <a:blip r:embed="rId2" cstate="print"/>
            <a:stretch>
              <a:fillRect/>
            </a:stretch>
          </a:blipFill>
        </p:spPr>
        <p:txBody>
          <a:bodyPr wrap="square" lIns="0" tIns="0" rIns="0" bIns="0" rtlCol="0"/>
          <a:lstStyle/>
          <a:p>
            <a:endParaRPr sz="1630"/>
          </a:p>
        </p:txBody>
      </p:sp>
      <p:sp>
        <p:nvSpPr>
          <p:cNvPr id="6" name="object 2"/>
          <p:cNvSpPr txBox="1"/>
          <p:nvPr/>
        </p:nvSpPr>
        <p:spPr>
          <a:xfrm>
            <a:off x="2286000" y="206756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666742" y="1981214"/>
            <a:ext cx="7162032" cy="3535756"/>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947670" y="1461135"/>
            <a:ext cx="2638425" cy="454025"/>
          </a:xfrm>
          <a:prstGeom prst="rect">
            <a:avLst/>
          </a:prstGeom>
        </p:spPr>
        <p:txBody>
          <a:bodyPr vert="horz" wrap="square" lIns="0" tIns="23607" rIns="0" bIns="0" rtlCol="0">
            <a:spAutoFit/>
          </a:bodyPr>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4、日常填报</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206756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2742955" y="2057649"/>
            <a:ext cx="6830360" cy="3358865"/>
          </a:xfrm>
          <a:prstGeom prst="rect">
            <a:avLst/>
          </a:prstGeom>
          <a:blipFill>
            <a:blip r:embed="rId2" cstate="print"/>
            <a:stretch>
              <a:fillRect/>
            </a:stretch>
          </a:blipFill>
        </p:spPr>
        <p:txBody>
          <a:bodyPr wrap="square" lIns="0" tIns="0" rIns="0" bIns="0" rtlCol="0"/>
          <a:lstStyle/>
          <a:p>
            <a:endParaRPr sz="1630"/>
          </a:p>
        </p:txBody>
      </p:sp>
      <p:sp>
        <p:nvSpPr>
          <p:cNvPr id="5" name="object 3"/>
          <p:cNvSpPr txBox="1"/>
          <p:nvPr/>
        </p:nvSpPr>
        <p:spPr>
          <a:xfrm>
            <a:off x="2743200" y="1524000"/>
            <a:ext cx="2638425" cy="454025"/>
          </a:xfrm>
          <a:prstGeom prst="rect">
            <a:avLst/>
          </a:prstGeom>
        </p:spPr>
        <p:txBody>
          <a:bodyPr vert="horz" wrap="square" lIns="0" tIns="23607" rIns="0" bIns="0" rtlCol="0">
            <a:spAutoFit/>
          </a:bodyPr>
          <a:lstStyle/>
          <a:p>
            <a:pPr marL="12700">
              <a:lnSpc>
                <a:spcPct val="100000"/>
              </a:lnSpc>
              <a:spcBef>
                <a:spcPts val="205"/>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4、日常填报</a:t>
            </a:r>
            <a:endParaRPr sz="2800" b="1"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6" name="object 2"/>
          <p:cNvSpPr txBox="1"/>
          <p:nvPr/>
        </p:nvSpPr>
        <p:spPr>
          <a:xfrm>
            <a:off x="2286000" y="206756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2971800" y="1600200"/>
            <a:ext cx="7592060" cy="3579495"/>
          </a:xfrm>
          <a:prstGeom prst="rect">
            <a:avLst/>
          </a:prstGeom>
        </p:spPr>
        <p:txBody>
          <a:bodyPr vert="horz" wrap="square" lIns="0" tIns="11516" rIns="0" bIns="0" rtlCol="0">
            <a:spAutoFit/>
          </a:bodyPr>
          <a:lstStyle/>
          <a:p>
            <a:pPr marL="12700">
              <a:lnSpc>
                <a:spcPct val="100000"/>
              </a:lnSpc>
              <a:spcBef>
                <a:spcPts val="100"/>
              </a:spcBef>
            </a:pPr>
            <a:r>
              <a:rPr sz="2800" b="1" dirty="0">
                <a:solidFill>
                  <a:schemeClr val="tx2"/>
                </a:solidFill>
                <a:latin typeface="方正黑体_GBK" panose="03000509000000000000" charset="-122"/>
                <a:ea typeface="方正黑体_GBK" panose="03000509000000000000" charset="-122"/>
                <a:cs typeface="微软雅黑" panose="020B0503020204020204" charset="-122"/>
              </a:rPr>
              <a:t>5、 其他问题</a:t>
            </a:r>
            <a:endParaRPr sz="1630">
              <a:latin typeface="微软雅黑" panose="020B0503020204020204" charset="-122"/>
              <a:cs typeface="微软雅黑" panose="020B0503020204020204" charset="-122"/>
            </a:endParaRPr>
          </a:p>
          <a:p>
            <a:pPr marL="298450" marR="5080" indent="-285750">
              <a:lnSpc>
                <a:spcPct val="150000"/>
              </a:lnSpc>
              <a:spcBef>
                <a:spcPts val="815"/>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创建排放报告前，企业需按照《温室气体</a:t>
            </a:r>
            <a:r>
              <a:rPr sz="1630" spc="-204" dirty="0">
                <a:solidFill>
                  <a:schemeClr val="tx2"/>
                </a:solidFill>
                <a:latin typeface="微软雅黑" panose="020B0503020204020204" charset="-122"/>
                <a:ea typeface="微软雅黑" panose="020B0503020204020204" charset="-122"/>
                <a:cs typeface="微软雅黑" panose="020B0503020204020204" charset="-122"/>
              </a:rPr>
              <a:t> </a:t>
            </a:r>
            <a:r>
              <a:rPr sz="1630" dirty="0">
                <a:solidFill>
                  <a:schemeClr val="tx2"/>
                </a:solidFill>
                <a:latin typeface="微软雅黑" panose="020B0503020204020204" charset="-122"/>
                <a:ea typeface="微软雅黑" panose="020B0503020204020204" charset="-122"/>
                <a:cs typeface="微软雅黑" panose="020B0503020204020204" charset="-122"/>
              </a:rPr>
              <a:t>排放核算方法与报告指南》 </a:t>
            </a:r>
            <a:r>
              <a:rPr sz="1630" spc="25" dirty="0">
                <a:solidFill>
                  <a:schemeClr val="tx2"/>
                </a:solidFill>
                <a:latin typeface="微软雅黑" panose="020B0503020204020204" charset="-122"/>
                <a:ea typeface="微软雅黑" panose="020B0503020204020204" charset="-122"/>
                <a:cs typeface="微软雅黑" panose="020B0503020204020204" charset="-122"/>
              </a:rPr>
              <a:t>的要求，创建并填报质量控制计划。质量控制计划提交后，方可创 </a:t>
            </a:r>
            <a:r>
              <a:rPr sz="1630" dirty="0">
                <a:solidFill>
                  <a:schemeClr val="tx2"/>
                </a:solidFill>
                <a:latin typeface="微软雅黑" panose="020B0503020204020204" charset="-122"/>
                <a:ea typeface="微软雅黑" panose="020B0503020204020204" charset="-122"/>
                <a:cs typeface="微软雅黑" panose="020B0503020204020204" charset="-122"/>
              </a:rPr>
              <a:t>建并填报排放报告；</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0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质量控制计划提交后不可修改，确认无误后方可提交；</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29870" indent="-285750">
              <a:lnSpc>
                <a:spcPct val="150000"/>
              </a:lnSpc>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企业首次填报质量控制计划时，对于已取得排污许可证的企业，系 </a:t>
            </a:r>
            <a:r>
              <a:rPr sz="1630" dirty="0">
                <a:solidFill>
                  <a:schemeClr val="tx2"/>
                </a:solidFill>
                <a:latin typeface="微软雅黑" panose="020B0503020204020204" charset="-122"/>
                <a:ea typeface="微软雅黑" panose="020B0503020204020204" charset="-122"/>
                <a:cs typeface="微软雅黑" panose="020B0503020204020204" charset="-122"/>
              </a:rPr>
              <a:t>统将会自动带入排污许可证中载明的机组信息；</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indent="-285750">
              <a:lnSpc>
                <a:spcPct val="100000"/>
              </a:lnSpc>
              <a:spcBef>
                <a:spcPts val="1080"/>
              </a:spcBef>
              <a:buFont typeface="Wingdings" panose="05000000000000000000"/>
              <a:buChar char=""/>
              <a:tabLst>
                <a:tab pos="298450" algn="l"/>
              </a:tabLst>
            </a:pPr>
            <a:r>
              <a:rPr sz="1630" dirty="0">
                <a:solidFill>
                  <a:schemeClr val="tx2"/>
                </a:solidFill>
                <a:latin typeface="微软雅黑" panose="020B0503020204020204" charset="-122"/>
                <a:ea typeface="微软雅黑" panose="020B0503020204020204" charset="-122"/>
                <a:cs typeface="微软雅黑" panose="020B0503020204020204" charset="-122"/>
              </a:rPr>
              <a:t>合并填报机组时，装机容量为目标合并机组的装机容量最大值；</a:t>
            </a:r>
            <a:endParaRPr sz="1630">
              <a:solidFill>
                <a:schemeClr val="tx2"/>
              </a:solidFill>
              <a:latin typeface="微软雅黑" panose="020B0503020204020204" charset="-122"/>
              <a:ea typeface="微软雅黑" panose="020B0503020204020204" charset="-122"/>
              <a:cs typeface="微软雅黑" panose="020B0503020204020204" charset="-122"/>
            </a:endParaRPr>
          </a:p>
          <a:p>
            <a:pPr marL="298450" marR="229870" indent="-285750">
              <a:lnSpc>
                <a:spcPct val="150000"/>
              </a:lnSpc>
              <a:buFont typeface="Wingdings" panose="05000000000000000000"/>
              <a:buChar char=""/>
              <a:tabLst>
                <a:tab pos="298450" algn="l"/>
              </a:tabLst>
            </a:pPr>
            <a:r>
              <a:rPr sz="1630" spc="25" dirty="0">
                <a:solidFill>
                  <a:schemeClr val="tx2"/>
                </a:solidFill>
                <a:latin typeface="微软雅黑" panose="020B0503020204020204" charset="-122"/>
                <a:ea typeface="微软雅黑" panose="020B0503020204020204" charset="-122"/>
                <a:cs typeface="微软雅黑" panose="020B0503020204020204" charset="-122"/>
              </a:rPr>
              <a:t>企业需要按照要求上传相关的附件材料，若一个类型的材料存在多 </a:t>
            </a:r>
            <a:r>
              <a:rPr sz="1630" dirty="0">
                <a:solidFill>
                  <a:schemeClr val="tx2"/>
                </a:solidFill>
                <a:latin typeface="微软雅黑" panose="020B0503020204020204" charset="-122"/>
                <a:ea typeface="微软雅黑" panose="020B0503020204020204" charset="-122"/>
                <a:cs typeface="微软雅黑" panose="020B0503020204020204" charset="-122"/>
              </a:rPr>
              <a:t>个附件文件，需放入一个压缩包内上传。</a:t>
            </a:r>
            <a:endParaRPr sz="163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6" name="object 2"/>
          <p:cNvSpPr txBox="1"/>
          <p:nvPr/>
        </p:nvSpPr>
        <p:spPr>
          <a:xfrm>
            <a:off x="1905000" y="1762760"/>
            <a:ext cx="292100" cy="3754120"/>
          </a:xfrm>
          <a:prstGeom prst="rect">
            <a:avLst/>
          </a:prstGeom>
        </p:spPr>
        <p:txBody>
          <a:bodyPr vert="eaVert" wrap="square" lIns="0" tIns="0" rIns="0" bIns="0" rtlCol="0">
            <a:spAutoFit/>
          </a:bodyPr>
          <a:p>
            <a:pPr marL="12700">
              <a:lnSpc>
                <a:spcPct val="95000"/>
              </a:lnSpc>
            </a:pPr>
            <a:r>
              <a:rPr sz="2000" spc="-60" dirty="0">
                <a:solidFill>
                  <a:schemeClr val="tx2"/>
                </a:solidFill>
                <a:latin typeface="微软雅黑" panose="020B0503020204020204" charset="-122"/>
                <a:ea typeface="微软雅黑" panose="020B0503020204020204" charset="-122"/>
                <a:cs typeface="黑体" panose="02010609060101010101" charset="-122"/>
              </a:rPr>
              <a:t>全</a:t>
            </a:r>
            <a:r>
              <a:rPr sz="2000" spc="40" dirty="0">
                <a:solidFill>
                  <a:schemeClr val="tx2"/>
                </a:solidFill>
                <a:latin typeface="微软雅黑" panose="020B0503020204020204" charset="-122"/>
                <a:ea typeface="微软雅黑" panose="020B0503020204020204" charset="-122"/>
                <a:cs typeface="黑体" panose="02010609060101010101" charset="-122"/>
              </a:rPr>
              <a:t>国</a:t>
            </a:r>
            <a:r>
              <a:rPr sz="2000" spc="-10" dirty="0">
                <a:solidFill>
                  <a:schemeClr val="tx2"/>
                </a:solidFill>
                <a:latin typeface="微软雅黑" panose="020B0503020204020204" charset="-122"/>
                <a:ea typeface="微软雅黑" panose="020B0503020204020204" charset="-122"/>
                <a:cs typeface="黑体" panose="02010609060101010101" charset="-122"/>
              </a:rPr>
              <a:t>碳</a:t>
            </a:r>
            <a:r>
              <a:rPr sz="2000" spc="5" dirty="0">
                <a:solidFill>
                  <a:schemeClr val="tx2"/>
                </a:solidFill>
                <a:latin typeface="微软雅黑" panose="020B0503020204020204" charset="-122"/>
                <a:ea typeface="微软雅黑" panose="020B0503020204020204" charset="-122"/>
                <a:cs typeface="黑体" panose="02010609060101010101" charset="-122"/>
              </a:rPr>
              <a:t>排</a:t>
            </a:r>
            <a:r>
              <a:rPr sz="2000" spc="-20" dirty="0">
                <a:solidFill>
                  <a:schemeClr val="tx2"/>
                </a:solidFill>
                <a:latin typeface="微软雅黑" panose="020B0503020204020204" charset="-122"/>
                <a:ea typeface="微软雅黑" panose="020B0503020204020204" charset="-122"/>
                <a:cs typeface="黑体" panose="02010609060101010101" charset="-122"/>
              </a:rPr>
              <a:t>放</a:t>
            </a:r>
            <a:r>
              <a:rPr sz="2000" dirty="0">
                <a:solidFill>
                  <a:schemeClr val="tx2"/>
                </a:solidFill>
                <a:latin typeface="微软雅黑" panose="020B0503020204020204" charset="-122"/>
                <a:ea typeface="微软雅黑" panose="020B0503020204020204" charset="-122"/>
                <a:cs typeface="黑体" panose="02010609060101010101" charset="-122"/>
              </a:rPr>
              <a:t>数</a:t>
            </a:r>
            <a:r>
              <a:rPr sz="2000" spc="20" dirty="0">
                <a:solidFill>
                  <a:schemeClr val="tx2"/>
                </a:solidFill>
                <a:latin typeface="微软雅黑" panose="020B0503020204020204" charset="-122"/>
                <a:ea typeface="微软雅黑" panose="020B0503020204020204" charset="-122"/>
                <a:cs typeface="黑体" panose="02010609060101010101" charset="-122"/>
              </a:rPr>
              <a:t>据</a:t>
            </a:r>
            <a:r>
              <a:rPr sz="2000" spc="-5" dirty="0">
                <a:solidFill>
                  <a:schemeClr val="tx2"/>
                </a:solidFill>
                <a:latin typeface="微软雅黑" panose="020B0503020204020204" charset="-122"/>
                <a:ea typeface="微软雅黑" panose="020B0503020204020204" charset="-122"/>
                <a:cs typeface="黑体" panose="02010609060101010101" charset="-122"/>
              </a:rPr>
              <a:t>报</a:t>
            </a:r>
            <a:r>
              <a:rPr sz="2000" dirty="0">
                <a:solidFill>
                  <a:schemeClr val="tx2"/>
                </a:solidFill>
                <a:latin typeface="微软雅黑" panose="020B0503020204020204" charset="-122"/>
                <a:ea typeface="微软雅黑" panose="020B0503020204020204" charset="-122"/>
                <a:cs typeface="黑体" panose="02010609060101010101" charset="-122"/>
              </a:rPr>
              <a:t>送</a:t>
            </a:r>
            <a:r>
              <a:rPr sz="2000" spc="-15" dirty="0">
                <a:solidFill>
                  <a:schemeClr val="tx2"/>
                </a:solidFill>
                <a:latin typeface="微软雅黑" panose="020B0503020204020204" charset="-122"/>
                <a:ea typeface="微软雅黑" panose="020B0503020204020204" charset="-122"/>
                <a:cs typeface="黑体" panose="02010609060101010101" charset="-122"/>
              </a:rPr>
              <a:t>系</a:t>
            </a:r>
            <a:r>
              <a:rPr sz="2000" spc="5" dirty="0">
                <a:solidFill>
                  <a:schemeClr val="tx2"/>
                </a:solidFill>
                <a:latin typeface="微软雅黑" panose="020B0503020204020204" charset="-122"/>
                <a:ea typeface="微软雅黑" panose="020B0503020204020204" charset="-122"/>
                <a:cs typeface="黑体" panose="02010609060101010101" charset="-122"/>
              </a:rPr>
              <a:t>统</a:t>
            </a:r>
            <a:r>
              <a:rPr sz="2000" dirty="0">
                <a:solidFill>
                  <a:schemeClr val="tx2"/>
                </a:solidFill>
                <a:latin typeface="微软雅黑" panose="020B0503020204020204" charset="-122"/>
                <a:ea typeface="微软雅黑" panose="020B0503020204020204" charset="-122"/>
                <a:cs typeface="黑体" panose="02010609060101010101" charset="-122"/>
              </a:rPr>
              <a:t>填报</a:t>
            </a:r>
            <a:endParaRPr sz="2000" dirty="0">
              <a:solidFill>
                <a:schemeClr val="tx2"/>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733800" y="2743200"/>
            <a:ext cx="5440680" cy="622300"/>
          </a:xfrm>
          <a:prstGeom prst="rect">
            <a:avLst/>
          </a:prstGeom>
        </p:spPr>
        <p:txBody>
          <a:bodyPr vert="horz" wrap="square" lIns="0" tIns="0" rIns="0" bIns="0" rtlCol="0">
            <a:spAutoFit/>
          </a:bodyPr>
          <a:p>
            <a:pPr marL="0" marR="0">
              <a:lnSpc>
                <a:spcPts val="4855"/>
              </a:lnSpc>
              <a:spcBef>
                <a:spcPts val="0"/>
              </a:spcBef>
              <a:spcAft>
                <a:spcPts val="0"/>
              </a:spcAft>
            </a:pPr>
            <a:r>
              <a:rPr sz="6000" spc="13" dirty="0">
                <a:solidFill>
                  <a:srgbClr val="1D405D"/>
                </a:solidFill>
                <a:latin typeface="RVFMWI+STXihei" panose="02010600040101010101" charset="-122"/>
                <a:cs typeface="RVFMWI+STXihei" panose="02010600040101010101" charset="-122"/>
              </a:rPr>
              <a:t>Thank</a:t>
            </a:r>
            <a:r>
              <a:rPr sz="6000" spc="-50" dirty="0">
                <a:solidFill>
                  <a:srgbClr val="1D405D"/>
                </a:solidFill>
                <a:latin typeface="RVFMWI+STXihei" panose="02010600040101010101" charset="-122"/>
                <a:cs typeface="RVFMWI+STXihei" panose="02010600040101010101" charset="-122"/>
              </a:rPr>
              <a:t> </a:t>
            </a:r>
            <a:r>
              <a:rPr sz="6000" spc="14" dirty="0">
                <a:solidFill>
                  <a:srgbClr val="1D405D"/>
                </a:solidFill>
                <a:latin typeface="RVFMWI+STXihei" panose="02010600040101010101" charset="-122"/>
                <a:cs typeface="RVFMWI+STXihei" panose="02010600040101010101" charset="-122"/>
              </a:rPr>
              <a:t>you!</a:t>
            </a:r>
            <a:endParaRPr sz="6000" spc="14" dirty="0">
              <a:solidFill>
                <a:srgbClr val="1D405D"/>
              </a:solidFill>
              <a:latin typeface="RVFMWI+STXihei" panose="02010600040101010101" charset="-122"/>
              <a:cs typeface="RVFMWI+STXihei" panose="02010600040101010101" charset="-12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8587</Words>
  <Application>WPS 演示</Application>
  <PresentationFormat>On-screen Show (4:3)</PresentationFormat>
  <Paragraphs>466</Paragraphs>
  <Slides>59</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59</vt:i4>
      </vt:variant>
    </vt:vector>
  </HeadingPairs>
  <TitlesOfParts>
    <vt:vector size="74" baseType="lpstr">
      <vt:lpstr>Arial</vt:lpstr>
      <vt:lpstr>宋体</vt:lpstr>
      <vt:lpstr>Wingdings</vt:lpstr>
      <vt:lpstr>黑体</vt:lpstr>
      <vt:lpstr>Arial</vt:lpstr>
      <vt:lpstr>微软雅黑</vt:lpstr>
      <vt:lpstr>Arial Unicode MS</vt:lpstr>
      <vt:lpstr>LSIELG+MicrosoftYaHei</vt:lpstr>
      <vt:lpstr>SVDSIO+MicrosoftYaHei-Bold</vt:lpstr>
      <vt:lpstr>Times New Roman</vt:lpstr>
      <vt:lpstr>Wingdings</vt:lpstr>
      <vt:lpstr>Calibri</vt:lpstr>
      <vt:lpstr>方正黑体_GBK</vt:lpstr>
      <vt:lpstr>RVFMWI+STXihei</vt:lpstr>
      <vt:lpstr>Office Theme</vt:lpstr>
      <vt:lpstr>温室气体排放核查     及企业填报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附件3：现场核查清单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温室气体排放核查     及企业填报</dc:title>
  <dc:creator/>
  <cp:lastModifiedBy>程薇</cp:lastModifiedBy>
  <cp:revision>10</cp:revision>
  <dcterms:created xsi:type="dcterms:W3CDTF">2022-01-06T06:39:00Z</dcterms:created>
  <dcterms:modified xsi:type="dcterms:W3CDTF">2022-01-13T03:28:11Z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2021-04-22T00:00:00Z</vt:filetime>
  </property>
  <property fmtid="{D5CDD505-2E9C-101B-9397-08002B2CF9AE}" pid="3" name="Creator">
    <vt:lpwstr>PScript5.dll Version 5.2.2</vt:lpwstr>
  </property>
  <property fmtid="{D5CDD505-2E9C-101B-9397-08002B2CF9AE}" pid="4" name="LastSaved">
    <vt:filetime>2022-01-07T00:00:00Z</vt:filetime>
  </property>
  <property fmtid="{D5CDD505-2E9C-101B-9397-08002B2CF9AE}" pid="5" name="ICV">
    <vt:lpwstr>6B6B72FD313045C290B8EE9225594954</vt:lpwstr>
  </property>
  <property fmtid="{D5CDD505-2E9C-101B-9397-08002B2CF9AE}" pid="6" name="KSOProductBuildVer">
    <vt:lpwstr>2052-11.1.0.11194</vt:lpwstr>
  </property>
</Properties>
</file>